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4"/>
  </p:notesMasterIdLst>
  <p:handoutMasterIdLst>
    <p:handoutMasterId r:id="rId105"/>
  </p:handoutMasterIdLst>
  <p:sldIdLst>
    <p:sldId id="257" r:id="rId3"/>
    <p:sldId id="596" r:id="rId4"/>
    <p:sldId id="622" r:id="rId5"/>
    <p:sldId id="628" r:id="rId6"/>
    <p:sldId id="629" r:id="rId7"/>
    <p:sldId id="259" r:id="rId8"/>
    <p:sldId id="260" r:id="rId9"/>
    <p:sldId id="261" r:id="rId10"/>
    <p:sldId id="262" r:id="rId11"/>
    <p:sldId id="263" r:id="rId12"/>
    <p:sldId id="265" r:id="rId13"/>
    <p:sldId id="630" r:id="rId14"/>
    <p:sldId id="631" r:id="rId15"/>
    <p:sldId id="632" r:id="rId16"/>
    <p:sldId id="266" r:id="rId17"/>
    <p:sldId id="267" r:id="rId18"/>
    <p:sldId id="282" r:id="rId19"/>
    <p:sldId id="600" r:id="rId20"/>
    <p:sldId id="601" r:id="rId21"/>
    <p:sldId id="633" r:id="rId22"/>
    <p:sldId id="634" r:id="rId23"/>
    <p:sldId id="624" r:id="rId24"/>
    <p:sldId id="625" r:id="rId25"/>
    <p:sldId id="626" r:id="rId26"/>
    <p:sldId id="293" r:id="rId27"/>
    <p:sldId id="296" r:id="rId28"/>
    <p:sldId id="297" r:id="rId29"/>
    <p:sldId id="298" r:id="rId30"/>
    <p:sldId id="301" r:id="rId31"/>
    <p:sldId id="304" r:id="rId32"/>
    <p:sldId id="597" r:id="rId33"/>
    <p:sldId id="314" r:id="rId34"/>
    <p:sldId id="636" r:id="rId35"/>
    <p:sldId id="620" r:id="rId36"/>
    <p:sldId id="621" r:id="rId37"/>
    <p:sldId id="618" r:id="rId38"/>
    <p:sldId id="619" r:id="rId39"/>
    <p:sldId id="606" r:id="rId40"/>
    <p:sldId id="607" r:id="rId41"/>
    <p:sldId id="609" r:id="rId42"/>
    <p:sldId id="602" r:id="rId43"/>
    <p:sldId id="604" r:id="rId44"/>
    <p:sldId id="605" r:id="rId45"/>
    <p:sldId id="627" r:id="rId46"/>
    <p:sldId id="346" r:id="rId47"/>
    <p:sldId id="348" r:id="rId48"/>
    <p:sldId id="358" r:id="rId49"/>
    <p:sldId id="610" r:id="rId50"/>
    <p:sldId id="365" r:id="rId51"/>
    <p:sldId id="635" r:id="rId52"/>
    <p:sldId id="613" r:id="rId53"/>
    <p:sldId id="614" r:id="rId54"/>
    <p:sldId id="368" r:id="rId55"/>
    <p:sldId id="372" r:id="rId56"/>
    <p:sldId id="377" r:id="rId57"/>
    <p:sldId id="379" r:id="rId58"/>
    <p:sldId id="382" r:id="rId59"/>
    <p:sldId id="381" r:id="rId60"/>
    <p:sldId id="385" r:id="rId61"/>
    <p:sldId id="399" r:id="rId62"/>
    <p:sldId id="410" r:id="rId63"/>
    <p:sldId id="405" r:id="rId64"/>
    <p:sldId id="407" r:id="rId65"/>
    <p:sldId id="419" r:id="rId66"/>
    <p:sldId id="592" r:id="rId67"/>
    <p:sldId id="637" r:id="rId68"/>
    <p:sldId id="422" r:id="rId69"/>
    <p:sldId id="426" r:id="rId70"/>
    <p:sldId id="428" r:id="rId71"/>
    <p:sldId id="429" r:id="rId72"/>
    <p:sldId id="430" r:id="rId73"/>
    <p:sldId id="431" r:id="rId74"/>
    <p:sldId id="514" r:id="rId75"/>
    <p:sldId id="515" r:id="rId76"/>
    <p:sldId id="516" r:id="rId77"/>
    <p:sldId id="517" r:id="rId78"/>
    <p:sldId id="520" r:id="rId79"/>
    <p:sldId id="521" r:id="rId80"/>
    <p:sldId id="522" r:id="rId81"/>
    <p:sldId id="523" r:id="rId82"/>
    <p:sldId id="586" r:id="rId83"/>
    <p:sldId id="587" r:id="rId84"/>
    <p:sldId id="525" r:id="rId85"/>
    <p:sldId id="526" r:id="rId86"/>
    <p:sldId id="527" r:id="rId87"/>
    <p:sldId id="533" r:id="rId88"/>
    <p:sldId id="589" r:id="rId89"/>
    <p:sldId id="594" r:id="rId90"/>
    <p:sldId id="638" r:id="rId91"/>
    <p:sldId id="599" r:id="rId92"/>
    <p:sldId id="561" r:id="rId93"/>
    <p:sldId id="562" r:id="rId94"/>
    <p:sldId id="563" r:id="rId95"/>
    <p:sldId id="572" r:id="rId96"/>
    <p:sldId id="575" r:id="rId97"/>
    <p:sldId id="576" r:id="rId98"/>
    <p:sldId id="639" r:id="rId99"/>
    <p:sldId id="582" r:id="rId100"/>
    <p:sldId id="583" r:id="rId101"/>
    <p:sldId id="584" r:id="rId102"/>
    <p:sldId id="585" r:id="rId10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50CE0326-2F0C-43F7-92C2-7B7BD6A10E7A}" type="datetimeFigureOut">
              <a:rPr lang="en-US" smtClean="0"/>
              <a:t>6/24/2015</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9E8D1F2E-4EEA-4D57-B0E1-6E730A00700E}" type="slidenum">
              <a:rPr lang="en-US" smtClean="0"/>
              <a:t>‹#›</a:t>
            </a:fld>
            <a:endParaRPr lang="en-US"/>
          </a:p>
        </p:txBody>
      </p:sp>
    </p:spTree>
    <p:extLst>
      <p:ext uri="{BB962C8B-B14F-4D97-AF65-F5344CB8AC3E}">
        <p14:creationId xmlns:p14="http://schemas.microsoft.com/office/powerpoint/2010/main" val="341030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19101010-B450-451B-8BF1-843489376AB8}" type="datetimeFigureOut">
              <a:rPr lang="en-US" smtClean="0"/>
              <a:t>6/24/2015</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A6DB69AC-C648-414D-926D-3898F3BE40DE}" type="slidenum">
              <a:rPr lang="en-US" smtClean="0"/>
              <a:t>‹#›</a:t>
            </a:fld>
            <a:endParaRPr lang="en-US"/>
          </a:p>
        </p:txBody>
      </p:sp>
    </p:spTree>
    <p:extLst>
      <p:ext uri="{BB962C8B-B14F-4D97-AF65-F5344CB8AC3E}">
        <p14:creationId xmlns:p14="http://schemas.microsoft.com/office/powerpoint/2010/main" val="155252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5060" indent="-290408">
              <a:defRPr>
                <a:solidFill>
                  <a:schemeClr val="tx1"/>
                </a:solidFill>
                <a:latin typeface="Garamond" panose="02020404030301010803" pitchFamily="18" charset="0"/>
              </a:defRPr>
            </a:lvl2pPr>
            <a:lvl3pPr marL="1161631" indent="-232326">
              <a:defRPr>
                <a:solidFill>
                  <a:schemeClr val="tx1"/>
                </a:solidFill>
                <a:latin typeface="Garamond" panose="02020404030301010803" pitchFamily="18" charset="0"/>
              </a:defRPr>
            </a:lvl3pPr>
            <a:lvl4pPr marL="1626283" indent="-232326">
              <a:defRPr>
                <a:solidFill>
                  <a:schemeClr val="tx1"/>
                </a:solidFill>
                <a:latin typeface="Garamond" panose="02020404030301010803" pitchFamily="18" charset="0"/>
              </a:defRPr>
            </a:lvl4pPr>
            <a:lvl5pPr marL="2090936" indent="-232326">
              <a:defRPr>
                <a:solidFill>
                  <a:schemeClr val="tx1"/>
                </a:solidFill>
                <a:latin typeface="Garamond" panose="02020404030301010803" pitchFamily="18" charset="0"/>
              </a:defRPr>
            </a:lvl5pPr>
            <a:lvl6pPr marL="2555588" indent="-232326" eaLnBrk="0" fontAlgn="base" hangingPunct="0">
              <a:spcBef>
                <a:spcPct val="0"/>
              </a:spcBef>
              <a:spcAft>
                <a:spcPct val="0"/>
              </a:spcAft>
              <a:defRPr>
                <a:solidFill>
                  <a:schemeClr val="tx1"/>
                </a:solidFill>
                <a:latin typeface="Garamond" panose="02020404030301010803" pitchFamily="18" charset="0"/>
              </a:defRPr>
            </a:lvl6pPr>
            <a:lvl7pPr marL="3020240" indent="-232326" eaLnBrk="0" fontAlgn="base" hangingPunct="0">
              <a:spcBef>
                <a:spcPct val="0"/>
              </a:spcBef>
              <a:spcAft>
                <a:spcPct val="0"/>
              </a:spcAft>
              <a:defRPr>
                <a:solidFill>
                  <a:schemeClr val="tx1"/>
                </a:solidFill>
                <a:latin typeface="Garamond" panose="02020404030301010803" pitchFamily="18" charset="0"/>
              </a:defRPr>
            </a:lvl7pPr>
            <a:lvl8pPr marL="3484893" indent="-232326" eaLnBrk="0" fontAlgn="base" hangingPunct="0">
              <a:spcBef>
                <a:spcPct val="0"/>
              </a:spcBef>
              <a:spcAft>
                <a:spcPct val="0"/>
              </a:spcAft>
              <a:defRPr>
                <a:solidFill>
                  <a:schemeClr val="tx1"/>
                </a:solidFill>
                <a:latin typeface="Garamond" panose="02020404030301010803" pitchFamily="18" charset="0"/>
              </a:defRPr>
            </a:lvl8pPr>
            <a:lvl9pPr marL="3949545" indent="-232326" eaLnBrk="0" fontAlgn="base" hangingPunct="0">
              <a:spcBef>
                <a:spcPct val="0"/>
              </a:spcBef>
              <a:spcAft>
                <a:spcPct val="0"/>
              </a:spcAft>
              <a:defRPr>
                <a:solidFill>
                  <a:schemeClr val="tx1"/>
                </a:solidFill>
                <a:latin typeface="Garamond" panose="02020404030301010803" pitchFamily="18" charset="0"/>
              </a:defRPr>
            </a:lvl9pPr>
          </a:lstStyle>
          <a:p>
            <a:fld id="{DCA22AD9-20D0-4660-96BC-E3782785614E}" type="slidenum">
              <a:rPr lang="en-US" altLang="en-US" smtClean="0">
                <a:solidFill>
                  <a:prstClr val="black"/>
                </a:solidFill>
                <a:latin typeface="Arial" panose="020B0604020202020204" pitchFamily="34" charset="0"/>
              </a:rPr>
              <a:pPr/>
              <a:t>57</a:t>
            </a:fld>
            <a:endParaRPr lang="en-US" altLang="en-US" smtClean="0">
              <a:solidFill>
                <a:prstClr val="black"/>
              </a:solidFill>
              <a:latin typeface="Arial" panose="020B0604020202020204" pitchFamily="34"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33226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759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983E149A-6B3F-49CC-BBE9-0FEAC84C047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2614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F64AA0B-3E37-4233-AB8C-5D31466F9F2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9705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CC0B8D6-49AD-47C4-AF2E-27E2F94560D4}"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0696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F4FC552-013F-4353-9101-8C7EABE7A2F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8948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759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D60AE61B-B714-4BD7-941E-8876E62B37A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7215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3FB465D-DCA9-410C-A6B6-10864C05889E}"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4025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1268A13-B24E-4EFA-9B33-3D5A6F4B7913}"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8479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EE0A415-F759-41EB-B2CC-DB20D51D08DD}"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84183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D77A1912-5B0F-40D3-8C7A-980F17F6E8EF}"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1223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837B4EA-6469-475D-AA6D-4E60CCA8BFF6}"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71723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0148EC5-49D8-4AED-BE70-9FEFFB70D69F}"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324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4717865-9395-4106-A1B7-7D0C309DEC2D}"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4548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5452ADF-2430-4763-83D8-A706BB1D942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0052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8381CC0-CB05-41B4-AED7-D7CC7325ABC4}"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563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E85B326-EA9A-4F27-9056-300E27C301E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86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588DB35-4798-43F5-B559-2C1477C46A43}"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66349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1079F62-FBF3-4AC2-B786-8B82188805F8}"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2770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3C1E9B2-57AF-47A2-B4BA-2925296BD7F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262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9044EA8-0A66-46FC-AE4F-1E4EEDFFAC1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2947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77E1680-D82C-40AE-9B50-206FA4059CE7}"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6298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66AA9C5-98ED-47F4-9CBC-AD2D233D2F32}"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638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8641708F-12D5-42DC-8537-3F88B7D14E23}"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1484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1C20E3D-359A-4106-93F2-1AF7AC32D07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914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1C6C82B-826F-4C72-959E-FA95058838BA}"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3907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63"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DB9C6BB0-6F53-4F3E-AE69-7F6B08F64C38}"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6573"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7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75"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0930972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63"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299BF6E1-A763-4E94-A97A-DC44D1F9DAF4}"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6573"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7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75"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46050171"/>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hyperlink" Target="http://oregonrighttoknow.org/"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phsj.org/" TargetMode="External"/><Relationship Id="rId2" Type="http://schemas.openxmlformats.org/officeDocument/2006/relationships/hyperlink" Target="http://www.publichealthandsocialjustice.org/" TargetMode="External"/><Relationship Id="rId1" Type="http://schemas.openxmlformats.org/officeDocument/2006/relationships/slideLayout" Target="../slideLayouts/slideLayout2.xml"/><Relationship Id="rId4" Type="http://schemas.openxmlformats.org/officeDocument/2006/relationships/hyperlink" Target="mailto:martindonohoe@phsj.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link.springer.com/article/10.1186/s40550-014-0005-8"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consumersunion.org/" TargetMode="External"/><Relationship Id="rId2" Type="http://schemas.openxmlformats.org/officeDocument/2006/relationships/hyperlink" Target="http://www.ucsusa.org/food_and_agriculture/" TargetMode="External"/><Relationship Id="rId1" Type="http://schemas.openxmlformats.org/officeDocument/2006/relationships/slideLayout" Target="../slideLayouts/slideLayout2.xml"/><Relationship Id="rId4" Type="http://schemas.openxmlformats.org/officeDocument/2006/relationships/hyperlink" Target="http://www.centerforfoodsafety.org/"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earthopensource.org/" TargetMode="External"/><Relationship Id="rId2" Type="http://schemas.openxmlformats.org/officeDocument/2006/relationships/hyperlink" Target="http://www.gmwatch.org/" TargetMode="External"/><Relationship Id="rId1" Type="http://schemas.openxmlformats.org/officeDocument/2006/relationships/slideLayout" Target="../slideLayouts/slideLayout2.xml"/><Relationship Id="rId5" Type="http://schemas.openxmlformats.org/officeDocument/2006/relationships/hyperlink" Target="http://www.foodandwaterwatch.org/" TargetMode="External"/><Relationship Id="rId4" Type="http://schemas.openxmlformats.org/officeDocument/2006/relationships/hyperlink" Target="http://gmomythsandtruths.earthopensourc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1905000" y="838199"/>
            <a:ext cx="8077200" cy="3615047"/>
          </a:xfrm>
        </p:spPr>
        <p:txBody>
          <a:bodyPr/>
          <a:lstStyle/>
          <a:p>
            <a:pPr eaLnBrk="1" hangingPunct="1">
              <a:defRPr/>
            </a:pPr>
            <a:r>
              <a:rPr lang="en-US" sz="4000" dirty="0"/>
              <a:t>Health and Environmental Consequences of Genetically-Modified </a:t>
            </a:r>
            <a:r>
              <a:rPr lang="en-US" sz="4000" dirty="0" smtClean="0"/>
              <a:t>Foods</a:t>
            </a:r>
            <a:endParaRPr lang="en-US" sz="4000" dirty="0"/>
          </a:p>
        </p:txBody>
      </p:sp>
      <p:sp>
        <p:nvSpPr>
          <p:cNvPr id="5123" name="Rectangle 3"/>
          <p:cNvSpPr>
            <a:spLocks noGrp="1" noChangeArrowheads="1"/>
          </p:cNvSpPr>
          <p:nvPr>
            <p:ph type="subTitle" sz="quarter" idx="1"/>
          </p:nvPr>
        </p:nvSpPr>
        <p:spPr>
          <a:xfrm>
            <a:off x="2666010" y="4203865"/>
            <a:ext cx="6555179" cy="724396"/>
          </a:xfrm>
        </p:spPr>
        <p:txBody>
          <a:bodyPr/>
          <a:lstStyle/>
          <a:p>
            <a:pPr eaLnBrk="1" hangingPunct="1">
              <a:lnSpc>
                <a:spcPct val="80000"/>
              </a:lnSpc>
            </a:pPr>
            <a:r>
              <a:rPr lang="en-US" altLang="en-US" sz="2800" dirty="0">
                <a:effectLst/>
              </a:rPr>
              <a:t>Martin </a:t>
            </a:r>
            <a:r>
              <a:rPr lang="en-US" altLang="en-US" sz="2800" dirty="0" err="1" smtClean="0">
                <a:effectLst/>
              </a:rPr>
              <a:t>Donohoe</a:t>
            </a:r>
            <a:endParaRPr lang="en-US" altLang="en-US" sz="2800" dirty="0">
              <a:effectLst/>
            </a:endParaRPr>
          </a:p>
        </p:txBody>
      </p:sp>
    </p:spTree>
    <p:extLst>
      <p:ext uri="{BB962C8B-B14F-4D97-AF65-F5344CB8AC3E}">
        <p14:creationId xmlns:p14="http://schemas.microsoft.com/office/powerpoint/2010/main" val="3823239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4421" y="152400"/>
            <a:ext cx="8534400" cy="6705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750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Oregon Right to Know Act</a:t>
            </a:r>
            <a:br>
              <a:rPr lang="en-US" dirty="0" smtClean="0"/>
            </a:br>
            <a:r>
              <a:rPr lang="en-US" dirty="0" smtClean="0"/>
              <a:t>Proposition 92</a:t>
            </a:r>
            <a:endParaRPr lang="en-US" dirty="0"/>
          </a:p>
        </p:txBody>
      </p:sp>
      <p:sp>
        <p:nvSpPr>
          <p:cNvPr id="3" name="Content Placeholder 2"/>
          <p:cNvSpPr>
            <a:spLocks noGrp="1"/>
          </p:cNvSpPr>
          <p:nvPr>
            <p:ph idx="1"/>
          </p:nvPr>
        </p:nvSpPr>
        <p:spPr/>
        <p:txBody>
          <a:bodyPr/>
          <a:lstStyle/>
          <a:p>
            <a:pPr marL="0" indent="0" algn="ctr">
              <a:buNone/>
              <a:defRPr/>
            </a:pPr>
            <a:r>
              <a:rPr lang="en-US" sz="4800" dirty="0">
                <a:hlinkClick r:id="rId2"/>
              </a:rPr>
              <a:t>http://oregonrighttoknow.org/</a:t>
            </a:r>
            <a:r>
              <a:rPr lang="en-US" sz="4800" dirty="0"/>
              <a:t> </a:t>
            </a:r>
          </a:p>
        </p:txBody>
      </p:sp>
    </p:spTree>
    <p:extLst>
      <p:ext uri="{BB962C8B-B14F-4D97-AF65-F5344CB8AC3E}">
        <p14:creationId xmlns:p14="http://schemas.microsoft.com/office/powerpoint/2010/main" val="227589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rrowheads="1"/>
          </p:cNvSpPr>
          <p:nvPr>
            <p:ph type="title"/>
          </p:nvPr>
        </p:nvSpPr>
        <p:spPr/>
        <p:txBody>
          <a:bodyPr/>
          <a:lstStyle/>
          <a:p>
            <a:pPr eaLnBrk="1" hangingPunct="1">
              <a:defRPr/>
            </a:pPr>
            <a:r>
              <a:rPr lang="en-US" smtClean="0"/>
              <a:t>Contact Information</a:t>
            </a:r>
          </a:p>
        </p:txBody>
      </p:sp>
      <p:sp>
        <p:nvSpPr>
          <p:cNvPr id="285699" name="Rectangle 3"/>
          <p:cNvSpPr>
            <a:spLocks noGrp="1" noChangeArrowheads="1"/>
          </p:cNvSpPr>
          <p:nvPr>
            <p:ph idx="1"/>
          </p:nvPr>
        </p:nvSpPr>
        <p:spPr/>
        <p:txBody>
          <a:bodyPr/>
          <a:lstStyle/>
          <a:p>
            <a:pPr algn="ctr" eaLnBrk="1" hangingPunct="1">
              <a:buFont typeface="Wingdings" panose="05000000000000000000" pitchFamily="2" charset="2"/>
              <a:buNone/>
              <a:defRPr/>
            </a:pPr>
            <a:r>
              <a:rPr lang="en-US" sz="4000" dirty="0"/>
              <a:t>Public Health and Social Justice Website</a:t>
            </a:r>
          </a:p>
          <a:p>
            <a:pPr algn="ctr" eaLnBrk="1" hangingPunct="1">
              <a:buFont typeface="Wingdings" panose="05000000000000000000" pitchFamily="2" charset="2"/>
              <a:buNone/>
              <a:defRPr/>
            </a:pPr>
            <a:endParaRPr lang="en-US" sz="4000" dirty="0"/>
          </a:p>
          <a:p>
            <a:pPr algn="ctr" eaLnBrk="1" hangingPunct="1">
              <a:buFont typeface="Wingdings" panose="05000000000000000000" pitchFamily="2" charset="2"/>
              <a:buNone/>
              <a:defRPr/>
            </a:pPr>
            <a:r>
              <a:rPr lang="en-US" sz="3600" dirty="0">
                <a:hlinkClick r:id="rId2"/>
              </a:rPr>
              <a:t>http://www.publichealthandsocialjustice.org</a:t>
            </a:r>
            <a:r>
              <a:rPr lang="en-US" sz="4000" dirty="0"/>
              <a:t> </a:t>
            </a:r>
          </a:p>
          <a:p>
            <a:pPr algn="ctr" eaLnBrk="1" hangingPunct="1">
              <a:buFont typeface="Wingdings" panose="05000000000000000000" pitchFamily="2" charset="2"/>
              <a:buNone/>
              <a:defRPr/>
            </a:pPr>
            <a:r>
              <a:rPr lang="en-US" sz="4000" dirty="0">
                <a:hlinkClick r:id="rId3"/>
              </a:rPr>
              <a:t>http://www.phsj.org</a:t>
            </a:r>
            <a:endParaRPr lang="en-US" sz="4000" dirty="0"/>
          </a:p>
          <a:p>
            <a:pPr algn="ctr" eaLnBrk="1" hangingPunct="1">
              <a:buFont typeface="Wingdings" panose="05000000000000000000" pitchFamily="2" charset="2"/>
              <a:buNone/>
              <a:defRPr/>
            </a:pPr>
            <a:endParaRPr lang="en-US" sz="4000" dirty="0"/>
          </a:p>
          <a:p>
            <a:pPr algn="ctr" eaLnBrk="1" hangingPunct="1">
              <a:buFont typeface="Wingdings" panose="05000000000000000000" pitchFamily="2" charset="2"/>
              <a:buNone/>
              <a:defRPr/>
            </a:pPr>
            <a:r>
              <a:rPr lang="en-US" sz="4000" dirty="0">
                <a:hlinkClick r:id="rId4"/>
              </a:rPr>
              <a:t>martindonohoe@phsj.org</a:t>
            </a:r>
            <a:endParaRPr lang="en-US" dirty="0" smtClean="0"/>
          </a:p>
        </p:txBody>
      </p:sp>
    </p:spTree>
    <p:extLst>
      <p:ext uri="{BB962C8B-B14F-4D97-AF65-F5344CB8AC3E}">
        <p14:creationId xmlns:p14="http://schemas.microsoft.com/office/powerpoint/2010/main" val="3186919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dirty="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32" y="274639"/>
            <a:ext cx="9856520" cy="585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548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en-US" sz="4000" dirty="0"/>
              <a:t>Genetic Modification of Conventional Crops (</a:t>
            </a:r>
            <a:r>
              <a:rPr lang="en-US" sz="4000" dirty="0" smtClean="0"/>
              <a:t>US)</a:t>
            </a:r>
            <a:endParaRPr lang="en-US" sz="4000" dirty="0"/>
          </a:p>
        </p:txBody>
      </p:sp>
      <p:sp>
        <p:nvSpPr>
          <p:cNvPr id="112643" name="Rectangle 3"/>
          <p:cNvSpPr>
            <a:spLocks noGrp="1" noChangeArrowheads="1"/>
          </p:cNvSpPr>
          <p:nvPr>
            <p:ph idx="1"/>
          </p:nvPr>
        </p:nvSpPr>
        <p:spPr/>
        <p:txBody>
          <a:bodyPr/>
          <a:lstStyle/>
          <a:p>
            <a:pPr eaLnBrk="1" hangingPunct="1">
              <a:lnSpc>
                <a:spcPct val="90000"/>
              </a:lnSpc>
              <a:defRPr/>
            </a:pPr>
            <a:r>
              <a:rPr lang="en-US" sz="3600" dirty="0"/>
              <a:t>95% of sugar beets</a:t>
            </a:r>
          </a:p>
          <a:p>
            <a:pPr eaLnBrk="1" hangingPunct="1">
              <a:lnSpc>
                <a:spcPct val="90000"/>
              </a:lnSpc>
              <a:defRPr/>
            </a:pPr>
            <a:r>
              <a:rPr lang="en-US" sz="3600" dirty="0" smtClean="0"/>
              <a:t>94% of soybeans</a:t>
            </a:r>
          </a:p>
          <a:p>
            <a:pPr eaLnBrk="1" hangingPunct="1">
              <a:lnSpc>
                <a:spcPct val="90000"/>
              </a:lnSpc>
              <a:defRPr/>
            </a:pPr>
            <a:r>
              <a:rPr lang="en-US" sz="3600" dirty="0" smtClean="0"/>
              <a:t>93% of canola</a:t>
            </a:r>
          </a:p>
          <a:p>
            <a:pPr eaLnBrk="1" hangingPunct="1">
              <a:lnSpc>
                <a:spcPct val="90000"/>
              </a:lnSpc>
              <a:defRPr/>
            </a:pPr>
            <a:r>
              <a:rPr lang="en-US" sz="3600" dirty="0" smtClean="0"/>
              <a:t>90% of cotton</a:t>
            </a:r>
          </a:p>
          <a:p>
            <a:pPr eaLnBrk="1" hangingPunct="1">
              <a:lnSpc>
                <a:spcPct val="90000"/>
              </a:lnSpc>
              <a:defRPr/>
            </a:pPr>
            <a:r>
              <a:rPr lang="en-US" sz="3600" dirty="0" smtClean="0"/>
              <a:t>88% of corn</a:t>
            </a:r>
          </a:p>
        </p:txBody>
      </p:sp>
    </p:spTree>
    <p:extLst>
      <p:ext uri="{BB962C8B-B14F-4D97-AF65-F5344CB8AC3E}">
        <p14:creationId xmlns:p14="http://schemas.microsoft.com/office/powerpoint/2010/main" val="774741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pPr eaLnBrk="1" hangingPunct="1">
              <a:defRPr/>
            </a:pPr>
            <a:r>
              <a:rPr lang="en-US" dirty="0" smtClean="0"/>
              <a:t>Purported Purposes of Genetically-Modified Crops</a:t>
            </a:r>
          </a:p>
        </p:txBody>
      </p:sp>
      <p:sp>
        <p:nvSpPr>
          <p:cNvPr id="122883" name="Rectangle 3"/>
          <p:cNvSpPr>
            <a:spLocks noGrp="1" noChangeArrowheads="1"/>
          </p:cNvSpPr>
          <p:nvPr>
            <p:ph idx="1"/>
          </p:nvPr>
        </p:nvSpPr>
        <p:spPr/>
        <p:txBody>
          <a:bodyPr/>
          <a:lstStyle/>
          <a:p>
            <a:pPr eaLnBrk="1" hangingPunct="1">
              <a:lnSpc>
                <a:spcPct val="90000"/>
              </a:lnSpc>
              <a:defRPr/>
            </a:pPr>
            <a:r>
              <a:rPr lang="en-US" sz="3600" dirty="0"/>
              <a:t>Enhance nutritional quality</a:t>
            </a:r>
          </a:p>
          <a:p>
            <a:pPr eaLnBrk="1" hangingPunct="1">
              <a:lnSpc>
                <a:spcPct val="90000"/>
              </a:lnSpc>
              <a:defRPr/>
            </a:pPr>
            <a:r>
              <a:rPr lang="en-US" sz="3600" dirty="0"/>
              <a:t>Drought resistance</a:t>
            </a:r>
          </a:p>
          <a:p>
            <a:pPr eaLnBrk="1" hangingPunct="1">
              <a:lnSpc>
                <a:spcPct val="90000"/>
              </a:lnSpc>
              <a:defRPr/>
            </a:pPr>
            <a:r>
              <a:rPr lang="en-US" sz="3600" dirty="0" smtClean="0"/>
              <a:t>Increase </a:t>
            </a:r>
            <a:r>
              <a:rPr lang="en-US" sz="3600" dirty="0"/>
              <a:t>growth </a:t>
            </a:r>
            <a:r>
              <a:rPr lang="en-US" sz="3600" dirty="0" smtClean="0"/>
              <a:t>rate</a:t>
            </a:r>
          </a:p>
          <a:p>
            <a:pPr eaLnBrk="1" hangingPunct="1">
              <a:lnSpc>
                <a:spcPct val="90000"/>
              </a:lnSpc>
              <a:defRPr/>
            </a:pPr>
            <a:r>
              <a:rPr lang="en-US" sz="3600" dirty="0"/>
              <a:t>E</a:t>
            </a:r>
            <a:r>
              <a:rPr lang="en-US" sz="3600" dirty="0" smtClean="0"/>
              <a:t>nhance ripening</a:t>
            </a:r>
          </a:p>
          <a:p>
            <a:pPr eaLnBrk="1" hangingPunct="1">
              <a:lnSpc>
                <a:spcPct val="90000"/>
              </a:lnSpc>
              <a:defRPr/>
            </a:pPr>
            <a:r>
              <a:rPr lang="en-US" sz="3600" dirty="0"/>
              <a:t>P</a:t>
            </a:r>
            <a:r>
              <a:rPr lang="en-US" sz="3600" dirty="0" smtClean="0"/>
              <a:t>revent spoilage</a:t>
            </a:r>
          </a:p>
          <a:p>
            <a:pPr eaLnBrk="1" hangingPunct="1">
              <a:lnSpc>
                <a:spcPct val="90000"/>
              </a:lnSpc>
              <a:defRPr/>
            </a:pPr>
            <a:r>
              <a:rPr lang="en-US" sz="3600" dirty="0" smtClean="0"/>
              <a:t>Change appearance</a:t>
            </a:r>
          </a:p>
          <a:p>
            <a:pPr eaLnBrk="1" hangingPunct="1">
              <a:lnSpc>
                <a:spcPct val="90000"/>
              </a:lnSpc>
              <a:defRPr/>
            </a:pPr>
            <a:r>
              <a:rPr lang="en-US" sz="3600" dirty="0"/>
              <a:t>A</a:t>
            </a:r>
            <a:r>
              <a:rPr lang="en-US" sz="3600" dirty="0" smtClean="0"/>
              <a:t>lter </a:t>
            </a:r>
            <a:r>
              <a:rPr lang="en-US" sz="3600" dirty="0"/>
              <a:t>freezing </a:t>
            </a:r>
            <a:r>
              <a:rPr lang="en-US" sz="3600" dirty="0" smtClean="0"/>
              <a:t>properties</a:t>
            </a:r>
          </a:p>
        </p:txBody>
      </p:sp>
    </p:spTree>
    <p:extLst>
      <p:ext uri="{BB962C8B-B14F-4D97-AF65-F5344CB8AC3E}">
        <p14:creationId xmlns:p14="http://schemas.microsoft.com/office/powerpoint/2010/main" val="2649658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rrowheads="1"/>
          </p:cNvSpPr>
          <p:nvPr>
            <p:ph type="title"/>
          </p:nvPr>
        </p:nvSpPr>
        <p:spPr/>
        <p:txBody>
          <a:bodyPr/>
          <a:lstStyle/>
          <a:p>
            <a:pPr eaLnBrk="1" hangingPunct="1">
              <a:defRPr/>
            </a:pPr>
            <a:r>
              <a:rPr lang="en-US" dirty="0" smtClean="0"/>
              <a:t>Actual Characteristics of Genetically-Modified Crops</a:t>
            </a:r>
          </a:p>
        </p:txBody>
      </p:sp>
      <p:sp>
        <p:nvSpPr>
          <p:cNvPr id="290819" name="Rectangle 3"/>
          <p:cNvSpPr>
            <a:spLocks noGrp="1" noChangeArrowheads="1"/>
          </p:cNvSpPr>
          <p:nvPr>
            <p:ph idx="1"/>
          </p:nvPr>
        </p:nvSpPr>
        <p:spPr/>
        <p:txBody>
          <a:bodyPr/>
          <a:lstStyle/>
          <a:p>
            <a:pPr eaLnBrk="1" hangingPunct="1">
              <a:lnSpc>
                <a:spcPct val="90000"/>
              </a:lnSpc>
              <a:defRPr/>
            </a:pPr>
            <a:r>
              <a:rPr lang="en-US" sz="3600" dirty="0" smtClean="0"/>
              <a:t>70-93% herbicide-resistant</a:t>
            </a:r>
          </a:p>
          <a:p>
            <a:pPr lvl="1" eaLnBrk="1" hangingPunct="1">
              <a:lnSpc>
                <a:spcPct val="90000"/>
              </a:lnSpc>
              <a:defRPr/>
            </a:pPr>
            <a:r>
              <a:rPr lang="en-US" sz="3600" dirty="0" smtClean="0"/>
              <a:t>94% soybeans</a:t>
            </a:r>
          </a:p>
          <a:p>
            <a:pPr lvl="1" eaLnBrk="1" hangingPunct="1">
              <a:lnSpc>
                <a:spcPct val="90000"/>
              </a:lnSpc>
              <a:defRPr/>
            </a:pPr>
            <a:r>
              <a:rPr lang="en-US" sz="3600" dirty="0" smtClean="0"/>
              <a:t>78% cotton</a:t>
            </a:r>
          </a:p>
          <a:p>
            <a:pPr eaLnBrk="1" hangingPunct="1">
              <a:lnSpc>
                <a:spcPct val="90000"/>
              </a:lnSpc>
              <a:defRPr/>
            </a:pPr>
            <a:r>
              <a:rPr lang="en-US" sz="3600" dirty="0" smtClean="0"/>
              <a:t>18% produce their own pesticide</a:t>
            </a:r>
          </a:p>
          <a:p>
            <a:pPr lvl="1" eaLnBrk="1" hangingPunct="1">
              <a:lnSpc>
                <a:spcPct val="90000"/>
              </a:lnSpc>
              <a:defRPr/>
            </a:pPr>
            <a:r>
              <a:rPr lang="en-US" sz="3600" dirty="0" smtClean="0"/>
              <a:t>E.g., </a:t>
            </a:r>
            <a:r>
              <a:rPr lang="en-US" sz="3600" dirty="0" err="1"/>
              <a:t>B</a:t>
            </a:r>
            <a:r>
              <a:rPr lang="en-US" sz="3600" dirty="0" err="1" smtClean="0"/>
              <a:t>t</a:t>
            </a:r>
            <a:r>
              <a:rPr lang="en-US" sz="3600" dirty="0" smtClean="0"/>
              <a:t> corn, modified to produce insecticidal proteins such as Cry1Ab (active against corn borer)</a:t>
            </a:r>
          </a:p>
          <a:p>
            <a:pPr eaLnBrk="1" hangingPunct="1">
              <a:lnSpc>
                <a:spcPct val="90000"/>
              </a:lnSpc>
              <a:defRPr/>
            </a:pPr>
            <a:r>
              <a:rPr lang="en-US" sz="3600" dirty="0" smtClean="0"/>
              <a:t>8% produce their own pesticide and are herbicide-resistant</a:t>
            </a:r>
          </a:p>
          <a:p>
            <a:pPr lvl="1" eaLnBrk="1" hangingPunct="1">
              <a:lnSpc>
                <a:spcPct val="90000"/>
              </a:lnSpc>
              <a:defRPr/>
            </a:pPr>
            <a:r>
              <a:rPr lang="en-US" sz="3600" dirty="0" smtClean="0"/>
              <a:t>76% corn</a:t>
            </a:r>
            <a:endParaRPr lang="en-US" sz="3600" dirty="0"/>
          </a:p>
        </p:txBody>
      </p:sp>
    </p:spTree>
    <p:extLst>
      <p:ext uri="{BB962C8B-B14F-4D97-AF65-F5344CB8AC3E}">
        <p14:creationId xmlns:p14="http://schemas.microsoft.com/office/powerpoint/2010/main" val="324376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Genetically-Modified Foods</a:t>
            </a:r>
            <a:endParaRPr lang="en-US" dirty="0"/>
          </a:p>
        </p:txBody>
      </p:sp>
      <p:sp>
        <p:nvSpPr>
          <p:cNvPr id="3" name="Content Placeholder 2"/>
          <p:cNvSpPr>
            <a:spLocks noGrp="1"/>
          </p:cNvSpPr>
          <p:nvPr>
            <p:ph idx="1"/>
          </p:nvPr>
        </p:nvSpPr>
        <p:spPr/>
        <p:txBody>
          <a:bodyPr/>
          <a:lstStyle/>
          <a:p>
            <a:pPr eaLnBrk="1" hangingPunct="1">
              <a:defRPr/>
            </a:pPr>
            <a:r>
              <a:rPr lang="en-US" sz="3600" dirty="0"/>
              <a:t>85% of processed foods available in the U.S. today come from GM </a:t>
            </a:r>
            <a:r>
              <a:rPr lang="en-US" sz="3600" dirty="0" smtClean="0"/>
              <a:t>crops</a:t>
            </a:r>
            <a:endParaRPr lang="en-US" sz="3600" dirty="0"/>
          </a:p>
          <a:p>
            <a:pPr>
              <a:defRPr/>
            </a:pPr>
            <a:endParaRPr lang="en-US" sz="3600" dirty="0" smtClean="0"/>
          </a:p>
          <a:p>
            <a:pPr>
              <a:defRPr/>
            </a:pPr>
            <a:r>
              <a:rPr lang="en-US" sz="3600" dirty="0" smtClean="0"/>
              <a:t>Global </a:t>
            </a:r>
            <a:r>
              <a:rPr lang="en-US" sz="3600" dirty="0"/>
              <a:t>value of GE seeds sold annually almost $15 </a:t>
            </a:r>
            <a:r>
              <a:rPr lang="en-US" sz="3600" dirty="0" smtClean="0"/>
              <a:t>billion</a:t>
            </a:r>
            <a:endParaRPr lang="en-US" sz="3600" dirty="0"/>
          </a:p>
        </p:txBody>
      </p:sp>
    </p:spTree>
    <p:extLst>
      <p:ext uri="{BB962C8B-B14F-4D97-AF65-F5344CB8AC3E}">
        <p14:creationId xmlns:p14="http://schemas.microsoft.com/office/powerpoint/2010/main" val="4076689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pPr eaLnBrk="1" hangingPunct="1">
              <a:defRPr/>
            </a:pPr>
            <a:r>
              <a:rPr lang="en-US" dirty="0" smtClean="0"/>
              <a:t>Agricultural/Biotech Companies</a:t>
            </a:r>
          </a:p>
        </p:txBody>
      </p:sp>
      <p:sp>
        <p:nvSpPr>
          <p:cNvPr id="155651" name="Rectangle 3"/>
          <p:cNvSpPr>
            <a:spLocks noGrp="1" noChangeArrowheads="1"/>
          </p:cNvSpPr>
          <p:nvPr>
            <p:ph idx="1"/>
          </p:nvPr>
        </p:nvSpPr>
        <p:spPr/>
        <p:txBody>
          <a:bodyPr/>
          <a:lstStyle/>
          <a:p>
            <a:pPr marL="342900" lvl="1" indent="-342900" eaLnBrk="1" hangingPunct="1">
              <a:buClr>
                <a:schemeClr val="hlink"/>
              </a:buClr>
              <a:defRPr/>
            </a:pPr>
            <a:r>
              <a:rPr lang="en-US" sz="3600" dirty="0" smtClean="0"/>
              <a:t>Mid-1970s</a:t>
            </a:r>
            <a:r>
              <a:rPr lang="en-US" sz="3600" dirty="0"/>
              <a:t>: none of the 7,000 seed companies controlled over 0.5% of world seed market</a:t>
            </a:r>
          </a:p>
          <a:p>
            <a:pPr eaLnBrk="1" hangingPunct="1">
              <a:defRPr/>
            </a:pPr>
            <a:r>
              <a:rPr lang="en-US" sz="3600" dirty="0" smtClean="0"/>
              <a:t>Today: 10 </a:t>
            </a:r>
            <a:r>
              <a:rPr lang="en-US" sz="3600" dirty="0"/>
              <a:t>corporations control 73% of global proprietary seed sales</a:t>
            </a:r>
          </a:p>
          <a:p>
            <a:pPr lvl="1" eaLnBrk="1" hangingPunct="1">
              <a:defRPr/>
            </a:pPr>
            <a:r>
              <a:rPr lang="en-US" sz="3600" dirty="0"/>
              <a:t>Monsanto, DuPont, and Syngenta control 53</a:t>
            </a:r>
            <a:r>
              <a:rPr lang="en-US" sz="3600" dirty="0" smtClean="0"/>
              <a:t>%</a:t>
            </a:r>
            <a:endParaRPr lang="en-US" sz="3600" dirty="0"/>
          </a:p>
        </p:txBody>
      </p:sp>
    </p:spTree>
    <p:extLst>
      <p:ext uri="{BB962C8B-B14F-4D97-AF65-F5344CB8AC3E}">
        <p14:creationId xmlns:p14="http://schemas.microsoft.com/office/powerpoint/2010/main" val="1648633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p:txBody>
          <a:bodyPr/>
          <a:lstStyle/>
          <a:p>
            <a:pPr eaLnBrk="1" hangingPunct="1">
              <a:defRPr/>
            </a:pPr>
            <a:r>
              <a:rPr lang="en-US" dirty="0" smtClean="0"/>
              <a:t>Agricultural/Biotech Companies</a:t>
            </a:r>
          </a:p>
        </p:txBody>
      </p:sp>
      <p:sp>
        <p:nvSpPr>
          <p:cNvPr id="291843" name="Rectangle 3"/>
          <p:cNvSpPr>
            <a:spLocks noGrp="1" noChangeArrowheads="1"/>
          </p:cNvSpPr>
          <p:nvPr>
            <p:ph idx="1"/>
          </p:nvPr>
        </p:nvSpPr>
        <p:spPr/>
        <p:txBody>
          <a:bodyPr/>
          <a:lstStyle/>
          <a:p>
            <a:pPr eaLnBrk="1" hangingPunct="1">
              <a:lnSpc>
                <a:spcPct val="90000"/>
              </a:lnSpc>
              <a:defRPr/>
            </a:pPr>
            <a:r>
              <a:rPr lang="en-US" sz="2800" dirty="0"/>
              <a:t>Many major agricultural biotech companies also pharmaceutical companies (*):</a:t>
            </a:r>
          </a:p>
          <a:p>
            <a:pPr lvl="1" eaLnBrk="1" hangingPunct="1">
              <a:lnSpc>
                <a:spcPct val="90000"/>
              </a:lnSpc>
              <a:defRPr/>
            </a:pPr>
            <a:r>
              <a:rPr lang="en-US" dirty="0"/>
              <a:t>Novartis Seeds*</a:t>
            </a:r>
          </a:p>
          <a:p>
            <a:pPr lvl="1" eaLnBrk="1" hangingPunct="1">
              <a:lnSpc>
                <a:spcPct val="90000"/>
              </a:lnSpc>
              <a:defRPr/>
            </a:pPr>
            <a:r>
              <a:rPr lang="en-US" dirty="0"/>
              <a:t>Aventis </a:t>
            </a:r>
            <a:r>
              <a:rPr lang="en-US" dirty="0" err="1"/>
              <a:t>CropScience</a:t>
            </a:r>
            <a:r>
              <a:rPr lang="en-US" dirty="0"/>
              <a:t>*</a:t>
            </a:r>
          </a:p>
          <a:p>
            <a:pPr lvl="1" eaLnBrk="1" hangingPunct="1">
              <a:lnSpc>
                <a:spcPct val="90000"/>
              </a:lnSpc>
              <a:defRPr/>
            </a:pPr>
            <a:r>
              <a:rPr lang="en-US" dirty="0"/>
              <a:t>Bayer </a:t>
            </a:r>
            <a:r>
              <a:rPr lang="en-US" dirty="0" err="1"/>
              <a:t>CropScience</a:t>
            </a:r>
            <a:r>
              <a:rPr lang="en-US" dirty="0"/>
              <a:t>*</a:t>
            </a:r>
          </a:p>
          <a:p>
            <a:pPr lvl="1" eaLnBrk="1" hangingPunct="1">
              <a:lnSpc>
                <a:spcPct val="90000"/>
              </a:lnSpc>
              <a:defRPr/>
            </a:pPr>
            <a:r>
              <a:rPr lang="en-US" dirty="0"/>
              <a:t>BASF*</a:t>
            </a:r>
          </a:p>
          <a:p>
            <a:pPr lvl="1" eaLnBrk="1" hangingPunct="1">
              <a:lnSpc>
                <a:spcPct val="90000"/>
              </a:lnSpc>
              <a:defRPr/>
            </a:pPr>
            <a:r>
              <a:rPr lang="en-US" dirty="0"/>
              <a:t>Dow*</a:t>
            </a:r>
          </a:p>
          <a:p>
            <a:pPr lvl="1" eaLnBrk="1" hangingPunct="1">
              <a:lnSpc>
                <a:spcPct val="90000"/>
              </a:lnSpc>
              <a:defRPr/>
            </a:pPr>
            <a:r>
              <a:rPr lang="en-US" dirty="0" err="1"/>
              <a:t>Syngenta</a:t>
            </a:r>
            <a:endParaRPr lang="en-US" dirty="0"/>
          </a:p>
          <a:p>
            <a:pPr lvl="1" eaLnBrk="1" hangingPunct="1">
              <a:lnSpc>
                <a:spcPct val="90000"/>
              </a:lnSpc>
              <a:defRPr/>
            </a:pPr>
            <a:r>
              <a:rPr lang="en-US" dirty="0" err="1" smtClean="0"/>
              <a:t>Dupont</a:t>
            </a:r>
            <a:r>
              <a:rPr lang="en-US" dirty="0" smtClean="0"/>
              <a:t>/Pioneer</a:t>
            </a:r>
          </a:p>
          <a:p>
            <a:pPr>
              <a:defRPr/>
            </a:pPr>
            <a:endParaRPr lang="en-US" sz="2800" dirty="0"/>
          </a:p>
        </p:txBody>
      </p:sp>
    </p:spTree>
    <p:extLst>
      <p:ext uri="{BB962C8B-B14F-4D97-AF65-F5344CB8AC3E}">
        <p14:creationId xmlns:p14="http://schemas.microsoft.com/office/powerpoint/2010/main" val="1481161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sz="4000" dirty="0" smtClean="0"/>
              <a:t>GMO Crop Producers’ Other </a:t>
            </a:r>
            <a:r>
              <a:rPr lang="en-US" sz="4000" dirty="0"/>
              <a:t>Activities</a:t>
            </a:r>
          </a:p>
        </p:txBody>
      </p:sp>
      <p:sp>
        <p:nvSpPr>
          <p:cNvPr id="7171" name="Rectangle 3"/>
          <p:cNvSpPr>
            <a:spLocks noGrp="1" noChangeArrowheads="1"/>
          </p:cNvSpPr>
          <p:nvPr>
            <p:ph idx="1"/>
          </p:nvPr>
        </p:nvSpPr>
        <p:spPr/>
        <p:txBody>
          <a:bodyPr/>
          <a:lstStyle/>
          <a:p>
            <a:pPr eaLnBrk="1" hangingPunct="1">
              <a:defRPr/>
            </a:pPr>
            <a:r>
              <a:rPr lang="en-US" sz="3600" dirty="0" smtClean="0"/>
              <a:t>Chemical weapons:</a:t>
            </a:r>
          </a:p>
          <a:p>
            <a:pPr lvl="1" eaLnBrk="1" hangingPunct="1">
              <a:defRPr/>
            </a:pPr>
            <a:r>
              <a:rPr lang="en-US" sz="3600" dirty="0" smtClean="0"/>
              <a:t>Monsanto </a:t>
            </a:r>
            <a:r>
              <a:rPr lang="en-US" sz="3600" dirty="0"/>
              <a:t>(Agent Orange, PCBs, dioxins), Dow (napalm), Hoechst (mustard gas</a:t>
            </a:r>
            <a:r>
              <a:rPr lang="en-US" sz="3600" dirty="0" smtClean="0"/>
              <a:t>)</a:t>
            </a:r>
            <a:endParaRPr lang="en-US" sz="3600" dirty="0"/>
          </a:p>
          <a:p>
            <a:pPr eaLnBrk="1" hangingPunct="1">
              <a:defRPr/>
            </a:pPr>
            <a:r>
              <a:rPr lang="en-US" sz="3600" dirty="0" smtClean="0"/>
              <a:t>Pesticides:</a:t>
            </a:r>
          </a:p>
          <a:p>
            <a:pPr lvl="1" eaLnBrk="1" hangingPunct="1">
              <a:defRPr/>
            </a:pPr>
            <a:r>
              <a:rPr lang="en-US" sz="3600" dirty="0"/>
              <a:t>Monsanto (DDT), Dow (dioxins, PCBs, </a:t>
            </a:r>
            <a:r>
              <a:rPr lang="en-US" sz="3600" dirty="0" err="1"/>
              <a:t>Dursban</a:t>
            </a:r>
            <a:r>
              <a:rPr lang="en-US" sz="3600" dirty="0"/>
              <a:t>)</a:t>
            </a:r>
          </a:p>
        </p:txBody>
      </p:sp>
    </p:spTree>
    <p:extLst>
      <p:ext uri="{BB962C8B-B14F-4D97-AF65-F5344CB8AC3E}">
        <p14:creationId xmlns:p14="http://schemas.microsoft.com/office/powerpoint/2010/main" val="1882246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pPr eaLnBrk="1" hangingPunct="1">
              <a:defRPr/>
            </a:pPr>
            <a:r>
              <a:rPr lang="en-US" sz="4000" dirty="0">
                <a:solidFill>
                  <a:srgbClr val="E5E5FF"/>
                </a:solidFill>
              </a:rPr>
              <a:t>GMO Crop Producers’ Other Activities</a:t>
            </a:r>
            <a:endParaRPr lang="en-US" sz="4000" dirty="0"/>
          </a:p>
        </p:txBody>
      </p:sp>
      <p:sp>
        <p:nvSpPr>
          <p:cNvPr id="117763" name="Rectangle 3"/>
          <p:cNvSpPr>
            <a:spLocks noGrp="1" noChangeArrowheads="1"/>
          </p:cNvSpPr>
          <p:nvPr>
            <p:ph idx="1"/>
          </p:nvPr>
        </p:nvSpPr>
        <p:spPr/>
        <p:txBody>
          <a:bodyPr/>
          <a:lstStyle/>
          <a:p>
            <a:pPr eaLnBrk="1" hangingPunct="1">
              <a:defRPr/>
            </a:pPr>
            <a:r>
              <a:rPr lang="en-US" sz="3600" dirty="0"/>
              <a:t>Ozone-destroying chlorofluorocarbons:</a:t>
            </a:r>
          </a:p>
          <a:p>
            <a:pPr lvl="1" eaLnBrk="1" hangingPunct="1">
              <a:defRPr/>
            </a:pPr>
            <a:r>
              <a:rPr lang="en-US" sz="3600" dirty="0" err="1" smtClean="0"/>
              <a:t>Dupont</a:t>
            </a:r>
            <a:r>
              <a:rPr lang="en-US" sz="3600" dirty="0" smtClean="0"/>
              <a:t> and Hoechst (merged with Rhone Poulenc to form Aventis) major producers</a:t>
            </a:r>
          </a:p>
          <a:p>
            <a:pPr eaLnBrk="1" hangingPunct="1">
              <a:defRPr/>
            </a:pPr>
            <a:r>
              <a:rPr lang="en-US" sz="3600" dirty="0" smtClean="0"/>
              <a:t>Agricultural </a:t>
            </a:r>
            <a:r>
              <a:rPr lang="en-US" sz="3600" dirty="0"/>
              <a:t>Antibiotics:</a:t>
            </a:r>
          </a:p>
          <a:p>
            <a:pPr lvl="1" eaLnBrk="1" hangingPunct="1">
              <a:defRPr/>
            </a:pPr>
            <a:r>
              <a:rPr lang="en-US" sz="3600" dirty="0" smtClean="0"/>
              <a:t>Many companies – overuse of agricultural antibiotics on factory farms is the #1 cause of antibiotic-resistant food-borne infections in humans</a:t>
            </a:r>
            <a:endParaRPr lang="en-US" sz="3600" dirty="0"/>
          </a:p>
        </p:txBody>
      </p:sp>
    </p:spTree>
    <p:extLst>
      <p:ext uri="{BB962C8B-B14F-4D97-AF65-F5344CB8AC3E}">
        <p14:creationId xmlns:p14="http://schemas.microsoft.com/office/powerpoint/2010/main" val="1361336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600" dirty="0" smtClean="0"/>
              <a:t>GMOs</a:t>
            </a:r>
          </a:p>
          <a:p>
            <a:r>
              <a:rPr lang="en-US" sz="3600" dirty="0" smtClean="0"/>
              <a:t>Corporate agribusiness</a:t>
            </a:r>
          </a:p>
          <a:p>
            <a:r>
              <a:rPr lang="en-US" sz="3600" dirty="0" smtClean="0"/>
              <a:t>Health and Environmental Risks</a:t>
            </a:r>
          </a:p>
          <a:p>
            <a:r>
              <a:rPr lang="en-US" sz="3600" dirty="0" smtClean="0"/>
              <a:t>Labeling</a:t>
            </a:r>
          </a:p>
          <a:p>
            <a:r>
              <a:rPr lang="en-US" sz="3600" dirty="0" smtClean="0"/>
              <a:t>Solutions</a:t>
            </a:r>
          </a:p>
          <a:p>
            <a:r>
              <a:rPr lang="en-US" sz="3600" dirty="0" smtClean="0"/>
              <a:t>Resources</a:t>
            </a:r>
            <a:endParaRPr lang="en-US" sz="3600" dirty="0"/>
          </a:p>
        </p:txBody>
      </p:sp>
    </p:spTree>
    <p:extLst>
      <p:ext uri="{BB962C8B-B14F-4D97-AF65-F5344CB8AC3E}">
        <p14:creationId xmlns:p14="http://schemas.microsoft.com/office/powerpoint/2010/main" val="3839782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GMO Crop Producers’ Other Activities</a:t>
            </a:r>
          </a:p>
        </p:txBody>
      </p:sp>
      <p:sp>
        <p:nvSpPr>
          <p:cNvPr id="3" name="Content Placeholder 2"/>
          <p:cNvSpPr>
            <a:spLocks noGrp="1"/>
          </p:cNvSpPr>
          <p:nvPr>
            <p:ph idx="1"/>
          </p:nvPr>
        </p:nvSpPr>
        <p:spPr/>
        <p:txBody>
          <a:bodyPr/>
          <a:lstStyle/>
          <a:p>
            <a:r>
              <a:rPr lang="en-US" sz="3600" dirty="0" smtClean="0"/>
              <a:t>Pharmaceutical Industry</a:t>
            </a:r>
          </a:p>
          <a:p>
            <a:pPr lvl="1"/>
            <a:r>
              <a:rPr lang="en-US" sz="3600" dirty="0" smtClean="0"/>
              <a:t>Price gouging</a:t>
            </a:r>
          </a:p>
          <a:p>
            <a:pPr lvl="1"/>
            <a:r>
              <a:rPr lang="en-US" sz="3600" dirty="0" smtClean="0"/>
              <a:t>Seeding trials</a:t>
            </a:r>
          </a:p>
          <a:p>
            <a:pPr lvl="1"/>
            <a:r>
              <a:rPr lang="en-US" sz="3600" dirty="0" smtClean="0"/>
              <a:t>Unethical studies (often in developing world)</a:t>
            </a:r>
          </a:p>
          <a:p>
            <a:pPr lvl="1"/>
            <a:r>
              <a:rPr lang="en-US" sz="3600" dirty="0" smtClean="0"/>
              <a:t>Selective publication/data hoarding</a:t>
            </a:r>
          </a:p>
          <a:p>
            <a:pPr lvl="1"/>
            <a:r>
              <a:rPr lang="en-US" sz="3600" dirty="0" smtClean="0"/>
              <a:t>Threats against legitimate scientists</a:t>
            </a:r>
          </a:p>
          <a:p>
            <a:pPr lvl="1"/>
            <a:r>
              <a:rPr lang="en-US" sz="3600" dirty="0" smtClean="0"/>
              <a:t>Misleading advertising</a:t>
            </a:r>
          </a:p>
        </p:txBody>
      </p:sp>
    </p:spTree>
    <p:extLst>
      <p:ext uri="{BB962C8B-B14F-4D97-AF65-F5344CB8AC3E}">
        <p14:creationId xmlns:p14="http://schemas.microsoft.com/office/powerpoint/2010/main" val="200650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GMO Crop Producers’ Other Activities</a:t>
            </a:r>
          </a:p>
        </p:txBody>
      </p:sp>
      <p:sp>
        <p:nvSpPr>
          <p:cNvPr id="3" name="Content Placeholder 2"/>
          <p:cNvSpPr>
            <a:spLocks noGrp="1"/>
          </p:cNvSpPr>
          <p:nvPr>
            <p:ph idx="1"/>
          </p:nvPr>
        </p:nvSpPr>
        <p:spPr/>
        <p:txBody>
          <a:bodyPr/>
          <a:lstStyle/>
          <a:p>
            <a:pPr>
              <a:defRPr/>
            </a:pPr>
            <a:r>
              <a:rPr lang="en-US" sz="3600" dirty="0" smtClean="0"/>
              <a:t>Lobbying</a:t>
            </a:r>
          </a:p>
          <a:p>
            <a:pPr>
              <a:defRPr/>
            </a:pPr>
            <a:r>
              <a:rPr lang="en-US" sz="3600" dirty="0" smtClean="0"/>
              <a:t>Campaign donations</a:t>
            </a:r>
          </a:p>
          <a:p>
            <a:pPr>
              <a:defRPr/>
            </a:pPr>
            <a:r>
              <a:rPr lang="en-US" sz="3600" dirty="0" smtClean="0"/>
              <a:t>Companies </a:t>
            </a:r>
            <a:r>
              <a:rPr lang="en-US" sz="3600" dirty="0"/>
              <a:t>sponsor professorships, academic research institutes</a:t>
            </a:r>
          </a:p>
          <a:p>
            <a:pPr marL="342900" lvl="3" indent="-342900">
              <a:buClr>
                <a:schemeClr val="hlink"/>
              </a:buClr>
              <a:defRPr/>
            </a:pPr>
            <a:r>
              <a:rPr lang="en-US" sz="3600" dirty="0" smtClean="0"/>
              <a:t>Support </a:t>
            </a:r>
            <a:r>
              <a:rPr lang="en-US" sz="3600" dirty="0"/>
              <a:t>secondary school “science education” through sponsored </a:t>
            </a:r>
            <a:r>
              <a:rPr lang="en-US" sz="3600" dirty="0" smtClean="0"/>
              <a:t>curricula</a:t>
            </a:r>
            <a:endParaRPr lang="en-US" sz="3600" dirty="0"/>
          </a:p>
        </p:txBody>
      </p:sp>
    </p:spTree>
    <p:extLst>
      <p:ext uri="{BB962C8B-B14F-4D97-AF65-F5344CB8AC3E}">
        <p14:creationId xmlns:p14="http://schemas.microsoft.com/office/powerpoint/2010/main" val="377746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rrowheads="1"/>
          </p:cNvSpPr>
          <p:nvPr>
            <p:ph type="title"/>
          </p:nvPr>
        </p:nvSpPr>
        <p:spPr/>
        <p:txBody>
          <a:bodyPr/>
          <a:lstStyle/>
          <a:p>
            <a:pPr eaLnBrk="1" hangingPunct="1">
              <a:defRPr/>
            </a:pPr>
            <a:r>
              <a:rPr lang="en-US" dirty="0" smtClean="0"/>
              <a:t>Monsanto</a:t>
            </a:r>
          </a:p>
        </p:txBody>
      </p:sp>
      <p:sp>
        <p:nvSpPr>
          <p:cNvPr id="289795" name="Rectangle 3"/>
          <p:cNvSpPr>
            <a:spLocks noGrp="1" noChangeArrowheads="1"/>
          </p:cNvSpPr>
          <p:nvPr>
            <p:ph idx="1"/>
          </p:nvPr>
        </p:nvSpPr>
        <p:spPr/>
        <p:txBody>
          <a:bodyPr/>
          <a:lstStyle/>
          <a:p>
            <a:pPr eaLnBrk="1" hangingPunct="1">
              <a:lnSpc>
                <a:spcPct val="90000"/>
              </a:lnSpc>
              <a:defRPr/>
            </a:pPr>
            <a:r>
              <a:rPr lang="en-US" sz="3600" dirty="0"/>
              <a:t>90% of GM seeds sold by Monsanto or by competitors that license Monsanto genes in their own seeds</a:t>
            </a:r>
          </a:p>
          <a:p>
            <a:pPr eaLnBrk="1" hangingPunct="1">
              <a:lnSpc>
                <a:spcPct val="90000"/>
              </a:lnSpc>
              <a:defRPr/>
            </a:pPr>
            <a:endParaRPr lang="en-US" sz="3600" dirty="0" smtClean="0"/>
          </a:p>
          <a:p>
            <a:pPr eaLnBrk="1" hangingPunct="1">
              <a:lnSpc>
                <a:spcPct val="90000"/>
              </a:lnSpc>
              <a:defRPr/>
            </a:pPr>
            <a:r>
              <a:rPr lang="en-US" sz="3600" dirty="0" smtClean="0"/>
              <a:t>$1.1 </a:t>
            </a:r>
            <a:r>
              <a:rPr lang="en-US" sz="3600" dirty="0"/>
              <a:t>billion profit on $11.8 billion revenues in </a:t>
            </a:r>
            <a:r>
              <a:rPr lang="en-US" sz="3600" dirty="0" smtClean="0"/>
              <a:t>2011</a:t>
            </a:r>
          </a:p>
          <a:p>
            <a:pPr eaLnBrk="1" hangingPunct="1">
              <a:lnSpc>
                <a:spcPct val="90000"/>
              </a:lnSpc>
              <a:defRPr/>
            </a:pPr>
            <a:endParaRPr lang="en-US" sz="3600" dirty="0" smtClean="0"/>
          </a:p>
        </p:txBody>
      </p:sp>
    </p:spTree>
    <p:extLst>
      <p:ext uri="{BB962C8B-B14F-4D97-AF65-F5344CB8AC3E}">
        <p14:creationId xmlns:p14="http://schemas.microsoft.com/office/powerpoint/2010/main" val="374095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Monsanto</a:t>
            </a:r>
            <a:endParaRPr lang="en-US" dirty="0"/>
          </a:p>
        </p:txBody>
      </p:sp>
      <p:sp>
        <p:nvSpPr>
          <p:cNvPr id="3" name="Content Placeholder 2"/>
          <p:cNvSpPr>
            <a:spLocks noGrp="1"/>
          </p:cNvSpPr>
          <p:nvPr>
            <p:ph idx="1"/>
          </p:nvPr>
        </p:nvSpPr>
        <p:spPr/>
        <p:txBody>
          <a:bodyPr/>
          <a:lstStyle/>
          <a:p>
            <a:r>
              <a:rPr lang="en-US" dirty="0" smtClean="0"/>
              <a:t>Extensive record of:</a:t>
            </a:r>
          </a:p>
          <a:p>
            <a:pPr lvl="1"/>
            <a:r>
              <a:rPr lang="en-US" sz="3200" dirty="0" smtClean="0"/>
              <a:t>Pollution</a:t>
            </a:r>
          </a:p>
          <a:p>
            <a:pPr lvl="1"/>
            <a:r>
              <a:rPr lang="en-US" sz="3200" dirty="0" smtClean="0"/>
              <a:t>Criminal Activity</a:t>
            </a:r>
          </a:p>
          <a:p>
            <a:pPr lvl="1"/>
            <a:r>
              <a:rPr lang="en-US" sz="3200" dirty="0" smtClean="0"/>
              <a:t>Financial malfeasance</a:t>
            </a:r>
          </a:p>
          <a:p>
            <a:pPr lvl="1"/>
            <a:r>
              <a:rPr lang="en-US" sz="3200" dirty="0" smtClean="0"/>
              <a:t>Bribery</a:t>
            </a:r>
          </a:p>
          <a:p>
            <a:pPr lvl="1"/>
            <a:r>
              <a:rPr lang="en-US" sz="3200" dirty="0"/>
              <a:t>Suing farmers whose fields are contaminated with GMOs</a:t>
            </a:r>
          </a:p>
          <a:p>
            <a:pPr lvl="1"/>
            <a:r>
              <a:rPr lang="en-US" sz="3200" dirty="0" smtClean="0"/>
              <a:t>Human rights violations</a:t>
            </a:r>
          </a:p>
          <a:p>
            <a:pPr lvl="1"/>
            <a:r>
              <a:rPr lang="en-US" sz="3200" dirty="0" smtClean="0"/>
              <a:t>Ethical improprieties</a:t>
            </a:r>
          </a:p>
        </p:txBody>
      </p:sp>
    </p:spTree>
    <p:extLst>
      <p:ext uri="{BB962C8B-B14F-4D97-AF65-F5344CB8AC3E}">
        <p14:creationId xmlns:p14="http://schemas.microsoft.com/office/powerpoint/2010/main" val="279125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Monsanto</a:t>
            </a:r>
            <a:endParaRPr lang="en-US" dirty="0"/>
          </a:p>
        </p:txBody>
      </p:sp>
      <p:sp>
        <p:nvSpPr>
          <p:cNvPr id="3" name="Content Placeholder 2"/>
          <p:cNvSpPr>
            <a:spLocks noGrp="1"/>
          </p:cNvSpPr>
          <p:nvPr>
            <p:ph idx="1"/>
          </p:nvPr>
        </p:nvSpPr>
        <p:spPr/>
        <p:txBody>
          <a:bodyPr/>
          <a:lstStyle/>
          <a:p>
            <a:pPr>
              <a:defRPr/>
            </a:pPr>
            <a:r>
              <a:rPr lang="en-US" sz="3600" dirty="0" smtClean="0"/>
              <a:t>Campaign </a:t>
            </a:r>
            <a:r>
              <a:rPr lang="en-US" sz="3600" dirty="0"/>
              <a:t>contributions (2000-2012): $</a:t>
            </a:r>
            <a:r>
              <a:rPr lang="en-US" sz="3600" dirty="0" smtClean="0"/>
              <a:t>830,000</a:t>
            </a:r>
          </a:p>
          <a:p>
            <a:pPr>
              <a:defRPr/>
            </a:pPr>
            <a:r>
              <a:rPr lang="en-US" sz="3600" dirty="0" smtClean="0"/>
              <a:t>U.S</a:t>
            </a:r>
            <a:r>
              <a:rPr lang="en-US" sz="3600" dirty="0"/>
              <a:t>. Lobbying expenditures (2000-2012): $62 </a:t>
            </a:r>
            <a:r>
              <a:rPr lang="en-US" sz="3600" dirty="0" smtClean="0"/>
              <a:t>million</a:t>
            </a:r>
          </a:p>
          <a:p>
            <a:pPr>
              <a:defRPr/>
            </a:pPr>
            <a:endParaRPr lang="en-US" sz="3600" dirty="0" smtClean="0"/>
          </a:p>
          <a:p>
            <a:pPr>
              <a:defRPr/>
            </a:pPr>
            <a:r>
              <a:rPr lang="en-US" sz="3600" dirty="0" smtClean="0"/>
              <a:t>Forbes </a:t>
            </a:r>
            <a:r>
              <a:rPr lang="en-US" sz="3600" dirty="0"/>
              <a:t>magazine’s Company of the Year (2009</a:t>
            </a:r>
            <a:r>
              <a:rPr lang="en-US" sz="3600" dirty="0" smtClean="0"/>
              <a:t>)</a:t>
            </a:r>
          </a:p>
          <a:p>
            <a:pPr>
              <a:defRPr/>
            </a:pPr>
            <a:r>
              <a:rPr lang="en-US" sz="3600" dirty="0" smtClean="0"/>
              <a:t>#</a:t>
            </a:r>
            <a:r>
              <a:rPr lang="en-US" sz="3600" dirty="0"/>
              <a:t>1 on Corporate Accountability’s Corporate Hall of Shame list (2010)</a:t>
            </a:r>
          </a:p>
        </p:txBody>
      </p:sp>
    </p:spTree>
    <p:extLst>
      <p:ext uri="{BB962C8B-B14F-4D97-AF65-F5344CB8AC3E}">
        <p14:creationId xmlns:p14="http://schemas.microsoft.com/office/powerpoint/2010/main" val="1097597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pPr eaLnBrk="1" hangingPunct="1">
              <a:defRPr/>
            </a:pPr>
            <a:r>
              <a:rPr lang="en-US" sz="4000" dirty="0"/>
              <a:t>“Golden Rice”:</a:t>
            </a:r>
            <a:br>
              <a:rPr lang="en-US" sz="4000" dirty="0"/>
            </a:br>
            <a:r>
              <a:rPr lang="en-US" sz="4000" dirty="0"/>
              <a:t>The Poster Child of GE</a:t>
            </a:r>
          </a:p>
        </p:txBody>
      </p:sp>
      <p:sp>
        <p:nvSpPr>
          <p:cNvPr id="159747" name="Rectangle 3"/>
          <p:cNvSpPr>
            <a:spLocks noGrp="1" noChangeArrowheads="1"/>
          </p:cNvSpPr>
          <p:nvPr>
            <p:ph idx="1"/>
          </p:nvPr>
        </p:nvSpPr>
        <p:spPr/>
        <p:txBody>
          <a:bodyPr/>
          <a:lstStyle/>
          <a:p>
            <a:pPr eaLnBrk="1" hangingPunct="1">
              <a:defRPr/>
            </a:pPr>
            <a:r>
              <a:rPr lang="en-US" sz="3600" dirty="0" smtClean="0"/>
              <a:t>Purported to be the solution to the problem of Vitamin A Deficiency (VAD) in developing countries</a:t>
            </a:r>
          </a:p>
          <a:p>
            <a:pPr lvl="1" eaLnBrk="1" hangingPunct="1">
              <a:defRPr/>
            </a:pPr>
            <a:r>
              <a:rPr lang="en-US" sz="3600" dirty="0" smtClean="0"/>
              <a:t>Severe VAD </a:t>
            </a:r>
            <a:r>
              <a:rPr lang="en-US" sz="3600" dirty="0"/>
              <a:t>causes blindness (350,000 </a:t>
            </a:r>
            <a:r>
              <a:rPr lang="en-US" sz="3600" dirty="0" smtClean="0"/>
              <a:t>children/year</a:t>
            </a:r>
            <a:r>
              <a:rPr lang="en-US" sz="3600" dirty="0"/>
              <a:t>)</a:t>
            </a:r>
          </a:p>
          <a:p>
            <a:pPr lvl="1" eaLnBrk="1" hangingPunct="1">
              <a:defRPr/>
            </a:pPr>
            <a:r>
              <a:rPr lang="en-US" sz="3600" dirty="0"/>
              <a:t>Lesser deficiencies weaken the immune system, increasing risk of </a:t>
            </a:r>
            <a:r>
              <a:rPr lang="en-US" sz="3600" dirty="0" smtClean="0"/>
              <a:t>infectious diseases and </a:t>
            </a:r>
            <a:r>
              <a:rPr lang="en-US" sz="3600" dirty="0"/>
              <a:t>death </a:t>
            </a:r>
            <a:r>
              <a:rPr lang="en-US" sz="3600" dirty="0" smtClean="0"/>
              <a:t>(&gt;1 million deaths/</a:t>
            </a:r>
            <a:r>
              <a:rPr lang="en-US" sz="3600" dirty="0" err="1" smtClean="0"/>
              <a:t>yr</a:t>
            </a:r>
            <a:r>
              <a:rPr lang="en-US" sz="3600" dirty="0"/>
              <a:t>)</a:t>
            </a:r>
          </a:p>
          <a:p>
            <a:pPr eaLnBrk="1" hangingPunct="1">
              <a:defRPr/>
            </a:pPr>
            <a:endParaRPr lang="en-US" dirty="0" smtClean="0"/>
          </a:p>
        </p:txBody>
      </p:sp>
    </p:spTree>
    <p:extLst>
      <p:ext uri="{BB962C8B-B14F-4D97-AF65-F5344CB8AC3E}">
        <p14:creationId xmlns:p14="http://schemas.microsoft.com/office/powerpoint/2010/main" val="1873470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pPr eaLnBrk="1" hangingPunct="1">
              <a:defRPr/>
            </a:pPr>
            <a:r>
              <a:rPr lang="en-US" dirty="0" smtClean="0"/>
              <a:t>Golden Rice</a:t>
            </a:r>
          </a:p>
        </p:txBody>
      </p:sp>
      <p:sp>
        <p:nvSpPr>
          <p:cNvPr id="161795" name="Rectangle 3"/>
          <p:cNvSpPr>
            <a:spLocks noGrp="1" noChangeArrowheads="1"/>
          </p:cNvSpPr>
          <p:nvPr>
            <p:ph idx="1"/>
          </p:nvPr>
        </p:nvSpPr>
        <p:spPr/>
        <p:txBody>
          <a:bodyPr/>
          <a:lstStyle/>
          <a:p>
            <a:pPr eaLnBrk="1" hangingPunct="1">
              <a:defRPr/>
            </a:pPr>
            <a:r>
              <a:rPr lang="en-US" sz="4000" dirty="0"/>
              <a:t>Produces </a:t>
            </a:r>
            <a:r>
              <a:rPr lang="el-GR" sz="3600" dirty="0"/>
              <a:t>β</a:t>
            </a:r>
            <a:r>
              <a:rPr lang="en-US" sz="4000" dirty="0"/>
              <a:t>-carotene, which the body converts into Vitamin A (in the absence of other nutritional deficiencies - such as zinc, protein, and fats - and in individuals not suffering from diarrhea)</a:t>
            </a:r>
          </a:p>
        </p:txBody>
      </p:sp>
    </p:spTree>
    <p:extLst>
      <p:ext uri="{BB962C8B-B14F-4D97-AF65-F5344CB8AC3E}">
        <p14:creationId xmlns:p14="http://schemas.microsoft.com/office/powerpoint/2010/main" val="1526290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eaLnBrk="1" hangingPunct="1">
              <a:defRPr/>
            </a:pPr>
            <a:r>
              <a:rPr lang="en-US" dirty="0" smtClean="0"/>
              <a:t>“Not-So Golden” Rice</a:t>
            </a:r>
          </a:p>
        </p:txBody>
      </p:sp>
      <p:sp>
        <p:nvSpPr>
          <p:cNvPr id="160771" name="Rectangle 3"/>
          <p:cNvSpPr>
            <a:spLocks noGrp="1" noChangeArrowheads="1"/>
          </p:cNvSpPr>
          <p:nvPr>
            <p:ph idx="1"/>
          </p:nvPr>
        </p:nvSpPr>
        <p:spPr/>
        <p:txBody>
          <a:bodyPr/>
          <a:lstStyle/>
          <a:p>
            <a:pPr eaLnBrk="1" hangingPunct="1">
              <a:lnSpc>
                <a:spcPct val="80000"/>
              </a:lnSpc>
              <a:defRPr/>
            </a:pPr>
            <a:r>
              <a:rPr lang="en-US" sz="3600" dirty="0"/>
              <a:t>Crop not yet adapted to local climates in developing countries</a:t>
            </a:r>
          </a:p>
          <a:p>
            <a:pPr eaLnBrk="1" hangingPunct="1">
              <a:lnSpc>
                <a:spcPct val="80000"/>
              </a:lnSpc>
              <a:defRPr/>
            </a:pPr>
            <a:endParaRPr lang="en-US" sz="3600" dirty="0" smtClean="0"/>
          </a:p>
          <a:p>
            <a:pPr eaLnBrk="1" hangingPunct="1">
              <a:lnSpc>
                <a:spcPct val="80000"/>
              </a:lnSpc>
              <a:defRPr/>
            </a:pPr>
            <a:r>
              <a:rPr lang="en-US" sz="3600" dirty="0" smtClean="0"/>
              <a:t>Amounts </a:t>
            </a:r>
            <a:r>
              <a:rPr lang="en-US" sz="3600" dirty="0"/>
              <a:t>produced </a:t>
            </a:r>
            <a:r>
              <a:rPr lang="en-US" sz="3600" dirty="0" smtClean="0"/>
              <a:t>minute in early versions</a:t>
            </a:r>
            <a:endParaRPr lang="en-US" sz="3600" dirty="0"/>
          </a:p>
          <a:p>
            <a:pPr eaLnBrk="1" hangingPunct="1">
              <a:lnSpc>
                <a:spcPct val="80000"/>
              </a:lnSpc>
              <a:defRPr/>
            </a:pPr>
            <a:endParaRPr lang="en-US" sz="3600" dirty="0" smtClean="0"/>
          </a:p>
          <a:p>
            <a:pPr eaLnBrk="1" hangingPunct="1">
              <a:lnSpc>
                <a:spcPct val="80000"/>
              </a:lnSpc>
              <a:defRPr/>
            </a:pPr>
            <a:r>
              <a:rPr lang="el-GR" sz="3600" dirty="0" smtClean="0"/>
              <a:t>Β</a:t>
            </a:r>
            <a:r>
              <a:rPr lang="en-US" sz="3600" dirty="0"/>
              <a:t>-carotene is a pro-oxidant, which may be carcinogenic</a:t>
            </a:r>
          </a:p>
        </p:txBody>
      </p:sp>
    </p:spTree>
    <p:extLst>
      <p:ext uri="{BB962C8B-B14F-4D97-AF65-F5344CB8AC3E}">
        <p14:creationId xmlns:p14="http://schemas.microsoft.com/office/powerpoint/2010/main" val="3132300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“Not-So Golden” Rice</a:t>
            </a:r>
            <a:endParaRPr lang="en-US" dirty="0"/>
          </a:p>
        </p:txBody>
      </p:sp>
      <p:sp>
        <p:nvSpPr>
          <p:cNvPr id="3" name="Content Placeholder 2"/>
          <p:cNvSpPr>
            <a:spLocks noGrp="1"/>
          </p:cNvSpPr>
          <p:nvPr>
            <p:ph idx="1"/>
          </p:nvPr>
        </p:nvSpPr>
        <p:spPr/>
        <p:txBody>
          <a:bodyPr/>
          <a:lstStyle/>
          <a:p>
            <a:pPr>
              <a:defRPr/>
            </a:pPr>
            <a:r>
              <a:rPr lang="en-US" sz="3600" dirty="0" smtClean="0"/>
              <a:t>Unethical feeding trials conducted in Chinese </a:t>
            </a:r>
            <a:r>
              <a:rPr lang="en-US" sz="3600" dirty="0"/>
              <a:t>children </a:t>
            </a:r>
            <a:r>
              <a:rPr lang="en-US" sz="3600" dirty="0" smtClean="0"/>
              <a:t>by </a:t>
            </a:r>
            <a:r>
              <a:rPr lang="en-US" sz="3600" dirty="0"/>
              <a:t>Tufts University investigators (backed by </a:t>
            </a:r>
            <a:r>
              <a:rPr lang="en-US" sz="3600" dirty="0" smtClean="0"/>
              <a:t>USDA)</a:t>
            </a:r>
          </a:p>
          <a:p>
            <a:pPr lvl="1">
              <a:defRPr/>
            </a:pPr>
            <a:r>
              <a:rPr lang="en-US" sz="3600" dirty="0"/>
              <a:t>Done without preceding animal studies</a:t>
            </a:r>
          </a:p>
          <a:p>
            <a:pPr lvl="1">
              <a:defRPr/>
            </a:pPr>
            <a:r>
              <a:rPr lang="en-US" sz="3600" dirty="0"/>
              <a:t>Parents not informed re use of GM rice</a:t>
            </a:r>
          </a:p>
          <a:p>
            <a:pPr lvl="2">
              <a:defRPr/>
            </a:pPr>
            <a:r>
              <a:rPr lang="en-US" sz="3600" dirty="0"/>
              <a:t>Violates Nuremberg Code</a:t>
            </a:r>
          </a:p>
          <a:p>
            <a:pPr lvl="2">
              <a:defRPr/>
            </a:pPr>
            <a:r>
              <a:rPr lang="en-US" sz="3600" dirty="0" smtClean="0"/>
              <a:t>Published </a:t>
            </a:r>
            <a:r>
              <a:rPr lang="en-US" sz="3600" dirty="0"/>
              <a:t>in Am J </a:t>
            </a:r>
            <a:r>
              <a:rPr lang="en-US" sz="3600" dirty="0" err="1"/>
              <a:t>Clin</a:t>
            </a:r>
            <a:r>
              <a:rPr lang="en-US" sz="3600" dirty="0"/>
              <a:t> </a:t>
            </a:r>
            <a:r>
              <a:rPr lang="en-US" sz="3600" dirty="0" err="1"/>
              <a:t>Nutr</a:t>
            </a:r>
            <a:r>
              <a:rPr lang="en-US" sz="3600" dirty="0"/>
              <a:t> (</a:t>
            </a:r>
            <a:r>
              <a:rPr lang="en-US" sz="3600" dirty="0" smtClean="0"/>
              <a:t>2011); Criticized </a:t>
            </a:r>
            <a:r>
              <a:rPr lang="en-US" sz="3600" dirty="0"/>
              <a:t>in Nature (</a:t>
            </a:r>
            <a:r>
              <a:rPr lang="en-US" sz="3600" dirty="0" smtClean="0"/>
              <a:t>2012); Am </a:t>
            </a:r>
            <a:r>
              <a:rPr lang="en-US" sz="3600" dirty="0"/>
              <a:t>J </a:t>
            </a:r>
            <a:r>
              <a:rPr lang="en-US" sz="3600" dirty="0" err="1"/>
              <a:t>Clin</a:t>
            </a:r>
            <a:r>
              <a:rPr lang="en-US" sz="3600" dirty="0"/>
              <a:t> </a:t>
            </a:r>
            <a:r>
              <a:rPr lang="en-US" sz="3600" dirty="0" err="1"/>
              <a:t>Nutr</a:t>
            </a:r>
            <a:r>
              <a:rPr lang="en-US" sz="3600" dirty="0"/>
              <a:t> to retract article (2014)</a:t>
            </a:r>
          </a:p>
          <a:p>
            <a:pPr lvl="1">
              <a:defRPr/>
            </a:pPr>
            <a:endParaRPr lang="en-US" sz="3200" dirty="0"/>
          </a:p>
        </p:txBody>
      </p:sp>
    </p:spTree>
    <p:extLst>
      <p:ext uri="{BB962C8B-B14F-4D97-AF65-F5344CB8AC3E}">
        <p14:creationId xmlns:p14="http://schemas.microsoft.com/office/powerpoint/2010/main" val="2986668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pPr eaLnBrk="1" hangingPunct="1">
              <a:defRPr/>
            </a:pPr>
            <a:r>
              <a:rPr lang="en-US" dirty="0" smtClean="0"/>
              <a:t>Curing Vitamin A Deficiency</a:t>
            </a:r>
          </a:p>
        </p:txBody>
      </p:sp>
      <p:sp>
        <p:nvSpPr>
          <p:cNvPr id="163843" name="Rectangle 3"/>
          <p:cNvSpPr>
            <a:spLocks noGrp="1" noChangeArrowheads="1"/>
          </p:cNvSpPr>
          <p:nvPr>
            <p:ph idx="1"/>
          </p:nvPr>
        </p:nvSpPr>
        <p:spPr/>
        <p:txBody>
          <a:bodyPr/>
          <a:lstStyle/>
          <a:p>
            <a:pPr eaLnBrk="1" hangingPunct="1">
              <a:defRPr/>
            </a:pPr>
            <a:r>
              <a:rPr lang="en-US" sz="2800" dirty="0"/>
              <a:t>VAD can be cured:</a:t>
            </a:r>
          </a:p>
          <a:p>
            <a:pPr lvl="1" eaLnBrk="1" hangingPunct="1">
              <a:defRPr/>
            </a:pPr>
            <a:r>
              <a:rPr lang="en-US" dirty="0"/>
              <a:t>With breast milk and small to moderate amounts of vegetables, whose cultivation has decreased in the face of monoculture and export crops</a:t>
            </a:r>
          </a:p>
          <a:p>
            <a:pPr lvl="1" eaLnBrk="1" hangingPunct="1">
              <a:defRPr/>
            </a:pPr>
            <a:r>
              <a:rPr lang="en-US" dirty="0" smtClean="0"/>
              <a:t>By providing </a:t>
            </a:r>
            <a:r>
              <a:rPr lang="en-US" dirty="0"/>
              <a:t>vitamin A and zinc supplements to malnourished infants and toddlers under age 2 </a:t>
            </a:r>
            <a:endParaRPr lang="en-US" dirty="0" smtClean="0"/>
          </a:p>
          <a:p>
            <a:pPr lvl="2" eaLnBrk="1" hangingPunct="1">
              <a:defRPr/>
            </a:pPr>
            <a:r>
              <a:rPr lang="en-US" sz="2800" dirty="0" smtClean="0"/>
              <a:t>Cost = $60 million/</a:t>
            </a:r>
            <a:r>
              <a:rPr lang="en-US" sz="2800" dirty="0" err="1" smtClean="0"/>
              <a:t>yr</a:t>
            </a:r>
            <a:endParaRPr lang="en-US" sz="2800" dirty="0" smtClean="0"/>
          </a:p>
          <a:p>
            <a:pPr lvl="2" eaLnBrk="1" hangingPunct="1">
              <a:defRPr/>
            </a:pPr>
            <a:r>
              <a:rPr lang="en-US" sz="2800" dirty="0" smtClean="0"/>
              <a:t>Benefits </a:t>
            </a:r>
            <a:r>
              <a:rPr lang="en-US" sz="2800" dirty="0"/>
              <a:t>(including prevention of blindness and malnutrition) &gt; $1 billion/</a:t>
            </a:r>
            <a:r>
              <a:rPr lang="en-US" sz="2800" dirty="0" err="1"/>
              <a:t>yr</a:t>
            </a:r>
            <a:endParaRPr lang="en-US" sz="2800" dirty="0"/>
          </a:p>
          <a:p>
            <a:pPr lvl="1" eaLnBrk="1" hangingPunct="1">
              <a:defRPr/>
            </a:pPr>
            <a:r>
              <a:rPr lang="en-US" dirty="0" smtClean="0"/>
              <a:t>With </a:t>
            </a:r>
            <a:r>
              <a:rPr lang="en-US" dirty="0"/>
              <a:t>political and social will</a:t>
            </a:r>
          </a:p>
        </p:txBody>
      </p:sp>
    </p:spTree>
    <p:extLst>
      <p:ext uri="{BB962C8B-B14F-4D97-AF65-F5344CB8AC3E}">
        <p14:creationId xmlns:p14="http://schemas.microsoft.com/office/powerpoint/2010/main" val="692796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dirty="0" smtClean="0"/>
              <a:t>Food Justice Issues</a:t>
            </a:r>
          </a:p>
        </p:txBody>
      </p:sp>
      <p:sp>
        <p:nvSpPr>
          <p:cNvPr id="24579" name="Rectangle 3"/>
          <p:cNvSpPr>
            <a:spLocks noGrp="1" noChangeArrowheads="1"/>
          </p:cNvSpPr>
          <p:nvPr>
            <p:ph idx="1"/>
          </p:nvPr>
        </p:nvSpPr>
        <p:spPr/>
        <p:txBody>
          <a:bodyPr/>
          <a:lstStyle/>
          <a:p>
            <a:pPr eaLnBrk="1" hangingPunct="1">
              <a:defRPr/>
            </a:pPr>
            <a:r>
              <a:rPr lang="en-US" sz="3600" dirty="0" smtClean="0"/>
              <a:t>Hunger and malnutrition</a:t>
            </a:r>
          </a:p>
          <a:p>
            <a:pPr lvl="1" eaLnBrk="1" hangingPunct="1">
              <a:defRPr/>
            </a:pPr>
            <a:r>
              <a:rPr lang="en-US" sz="3600" dirty="0" smtClean="0"/>
              <a:t>Over 3 million child deaths/</a:t>
            </a:r>
            <a:r>
              <a:rPr lang="en-US" sz="3600" dirty="0" err="1" smtClean="0"/>
              <a:t>yr</a:t>
            </a:r>
            <a:r>
              <a:rPr lang="en-US" sz="3600" dirty="0" smtClean="0"/>
              <a:t> worldwide</a:t>
            </a:r>
          </a:p>
          <a:p>
            <a:pPr lvl="1" eaLnBrk="1" hangingPunct="1">
              <a:defRPr/>
            </a:pPr>
            <a:r>
              <a:rPr lang="en-US" sz="3600" dirty="0" smtClean="0"/>
              <a:t>One Hiroshima every 8 days</a:t>
            </a:r>
          </a:p>
          <a:p>
            <a:pPr lvl="1" eaLnBrk="1" hangingPunct="1">
              <a:defRPr/>
            </a:pPr>
            <a:r>
              <a:rPr lang="en-US" sz="3600" dirty="0" smtClean="0"/>
              <a:t>Hunger and food insecurity affect 20-25% of Americans</a:t>
            </a:r>
          </a:p>
          <a:p>
            <a:pPr eaLnBrk="1" hangingPunct="1">
              <a:defRPr/>
            </a:pPr>
            <a:r>
              <a:rPr lang="en-US" sz="3600" dirty="0" smtClean="0"/>
              <a:t>Obesity</a:t>
            </a:r>
          </a:p>
        </p:txBody>
      </p:sp>
    </p:spTree>
    <p:extLst>
      <p:ext uri="{BB962C8B-B14F-4D97-AF65-F5344CB8AC3E}">
        <p14:creationId xmlns:p14="http://schemas.microsoft.com/office/powerpoint/2010/main" val="4117589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dirty="0" smtClean="0"/>
              <a:t>OR 2002 Ballot Measure 27</a:t>
            </a:r>
          </a:p>
        </p:txBody>
      </p:sp>
      <p:sp>
        <p:nvSpPr>
          <p:cNvPr id="4099" name="Rectangle 3"/>
          <p:cNvSpPr>
            <a:spLocks noGrp="1" noChangeArrowheads="1"/>
          </p:cNvSpPr>
          <p:nvPr>
            <p:ph idx="1"/>
          </p:nvPr>
        </p:nvSpPr>
        <p:spPr/>
        <p:txBody>
          <a:bodyPr/>
          <a:lstStyle/>
          <a:p>
            <a:pPr eaLnBrk="1" hangingPunct="1">
              <a:lnSpc>
                <a:spcPct val="90000"/>
              </a:lnSpc>
              <a:defRPr/>
            </a:pPr>
            <a:r>
              <a:rPr lang="en-US" sz="3600" dirty="0" smtClean="0"/>
              <a:t>Defeated </a:t>
            </a:r>
            <a:r>
              <a:rPr lang="en-US" sz="3600" dirty="0"/>
              <a:t>70% to 30%</a:t>
            </a:r>
          </a:p>
          <a:p>
            <a:pPr eaLnBrk="1" hangingPunct="1">
              <a:defRPr/>
            </a:pPr>
            <a:r>
              <a:rPr lang="en-US" sz="3600" dirty="0"/>
              <a:t>Opponents outspent proponents $5.5 million to $200,000</a:t>
            </a:r>
          </a:p>
          <a:p>
            <a:pPr eaLnBrk="1" hangingPunct="1">
              <a:defRPr/>
            </a:pPr>
            <a:r>
              <a:rPr lang="en-US" sz="3600" dirty="0"/>
              <a:t>Vast majority of opposition funding from corporations headquartered outside state:</a:t>
            </a:r>
          </a:p>
          <a:p>
            <a:pPr eaLnBrk="1" hangingPunct="1">
              <a:lnSpc>
                <a:spcPct val="90000"/>
              </a:lnSpc>
              <a:defRPr/>
            </a:pPr>
            <a:r>
              <a:rPr lang="en-US" sz="3600" dirty="0" smtClean="0"/>
              <a:t>Surprising</a:t>
            </a:r>
            <a:r>
              <a:rPr lang="en-US" sz="3600" dirty="0"/>
              <a:t>, since multiple polls conducted by the news media, government and industry show from 85-95% of US citizens favor </a:t>
            </a:r>
            <a:r>
              <a:rPr lang="en-US" sz="3600" dirty="0" smtClean="0"/>
              <a:t>labeling</a:t>
            </a:r>
            <a:endParaRPr lang="en-US" sz="3600" dirty="0"/>
          </a:p>
        </p:txBody>
      </p:sp>
    </p:spTree>
    <p:extLst>
      <p:ext uri="{BB962C8B-B14F-4D97-AF65-F5344CB8AC3E}">
        <p14:creationId xmlns:p14="http://schemas.microsoft.com/office/powerpoint/2010/main" val="888123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Tactics</a:t>
            </a:r>
            <a:endParaRPr lang="en-US" dirty="0"/>
          </a:p>
        </p:txBody>
      </p:sp>
      <p:sp>
        <p:nvSpPr>
          <p:cNvPr id="3" name="Content Placeholder 2"/>
          <p:cNvSpPr>
            <a:spLocks noGrp="1"/>
          </p:cNvSpPr>
          <p:nvPr>
            <p:ph idx="1"/>
          </p:nvPr>
        </p:nvSpPr>
        <p:spPr/>
        <p:txBody>
          <a:bodyPr/>
          <a:lstStyle/>
          <a:p>
            <a:r>
              <a:rPr lang="en-US" dirty="0" smtClean="0"/>
              <a:t>Corporations/Corporate front groups</a:t>
            </a:r>
          </a:p>
          <a:p>
            <a:r>
              <a:rPr lang="en-US" dirty="0" smtClean="0"/>
              <a:t>Fears of higher food costs</a:t>
            </a:r>
          </a:p>
          <a:p>
            <a:pPr eaLnBrk="1" hangingPunct="1">
              <a:defRPr/>
            </a:pPr>
            <a:r>
              <a:rPr lang="en-US" dirty="0"/>
              <a:t>Accused Measure’s supporters of being “against national policy and scientific consensus”, “technophobic,” and “anti-progress”</a:t>
            </a:r>
          </a:p>
          <a:p>
            <a:pPr eaLnBrk="1" hangingPunct="1">
              <a:defRPr/>
            </a:pPr>
            <a:r>
              <a:rPr lang="en-US" dirty="0"/>
              <a:t>Argued that labels would provide “unreliable, useless information that would unnecessarily confuse, mislead and alarm consumers</a:t>
            </a:r>
            <a:r>
              <a:rPr lang="en-US" dirty="0" smtClean="0"/>
              <a:t>”</a:t>
            </a:r>
            <a:endParaRPr lang="en-US" dirty="0"/>
          </a:p>
        </p:txBody>
      </p:sp>
    </p:spTree>
    <p:extLst>
      <p:ext uri="{BB962C8B-B14F-4D97-AF65-F5344CB8AC3E}">
        <p14:creationId xmlns:p14="http://schemas.microsoft.com/office/powerpoint/2010/main" val="3816593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n-US" dirty="0" smtClean="0"/>
              <a:t>Opposition Tactics</a:t>
            </a:r>
          </a:p>
        </p:txBody>
      </p:sp>
      <p:sp>
        <p:nvSpPr>
          <p:cNvPr id="69635" name="Rectangle 3"/>
          <p:cNvSpPr>
            <a:spLocks noGrp="1" noChangeArrowheads="1"/>
          </p:cNvSpPr>
          <p:nvPr>
            <p:ph idx="1"/>
          </p:nvPr>
        </p:nvSpPr>
        <p:spPr/>
        <p:txBody>
          <a:bodyPr/>
          <a:lstStyle/>
          <a:p>
            <a:pPr eaLnBrk="1" hangingPunct="1">
              <a:lnSpc>
                <a:spcPct val="90000"/>
              </a:lnSpc>
              <a:defRPr/>
            </a:pPr>
            <a:r>
              <a:rPr lang="en-US" sz="3600" dirty="0"/>
              <a:t>Claimed USDA, EPA and FDA evaluate safety of GE products from inception to “final approval”</a:t>
            </a:r>
          </a:p>
          <a:p>
            <a:pPr lvl="1" eaLnBrk="1" hangingPunct="1">
              <a:lnSpc>
                <a:spcPct val="90000"/>
              </a:lnSpc>
              <a:defRPr/>
            </a:pPr>
            <a:r>
              <a:rPr lang="en-US" sz="3600" dirty="0" smtClean="0"/>
              <a:t>USDA deals with field testing, EPA with environmental concerns, FDA considers GE foods equivalent to non-GE foods</a:t>
            </a:r>
          </a:p>
          <a:p>
            <a:pPr lvl="1" eaLnBrk="1" hangingPunct="1">
              <a:lnSpc>
                <a:spcPct val="90000"/>
              </a:lnSpc>
              <a:defRPr/>
            </a:pPr>
            <a:r>
              <a:rPr lang="en-US" sz="3600" dirty="0"/>
              <a:t>EPA requires only short-term animal testing (30-90 days, which is how long most industry studies last</a:t>
            </a:r>
            <a:r>
              <a:rPr lang="en-US" sz="3600" dirty="0" smtClean="0"/>
              <a:t>)</a:t>
            </a:r>
            <a:endParaRPr lang="en-US" sz="3600" dirty="0"/>
          </a:p>
        </p:txBody>
      </p:sp>
    </p:spTree>
    <p:extLst>
      <p:ext uri="{BB962C8B-B14F-4D97-AF65-F5344CB8AC3E}">
        <p14:creationId xmlns:p14="http://schemas.microsoft.com/office/powerpoint/2010/main" val="2939481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Tactics</a:t>
            </a:r>
          </a:p>
        </p:txBody>
      </p:sp>
      <p:sp>
        <p:nvSpPr>
          <p:cNvPr id="3" name="Content Placeholder 2"/>
          <p:cNvSpPr>
            <a:spLocks noGrp="1"/>
          </p:cNvSpPr>
          <p:nvPr>
            <p:ph idx="1"/>
          </p:nvPr>
        </p:nvSpPr>
        <p:spPr/>
        <p:txBody>
          <a:bodyPr/>
          <a:lstStyle/>
          <a:p>
            <a:pPr eaLnBrk="1" hangingPunct="1">
              <a:lnSpc>
                <a:spcPct val="90000"/>
              </a:lnSpc>
              <a:defRPr/>
            </a:pPr>
            <a:r>
              <a:rPr lang="en-US" sz="2800" dirty="0"/>
              <a:t>Claimed USDA, EPA and FDA evaluate safety of GE products from inception to “final approval”</a:t>
            </a:r>
          </a:p>
          <a:p>
            <a:pPr lvl="1" eaLnBrk="1" hangingPunct="1">
              <a:lnSpc>
                <a:spcPct val="90000"/>
              </a:lnSpc>
              <a:defRPr/>
            </a:pPr>
            <a:r>
              <a:rPr lang="en-US" dirty="0" smtClean="0"/>
              <a:t>Industry </a:t>
            </a:r>
            <a:r>
              <a:rPr lang="en-US" dirty="0"/>
              <a:t>selects which data to submit</a:t>
            </a:r>
          </a:p>
          <a:p>
            <a:pPr lvl="1" eaLnBrk="1" hangingPunct="1">
              <a:lnSpc>
                <a:spcPct val="90000"/>
              </a:lnSpc>
              <a:defRPr/>
            </a:pPr>
            <a:r>
              <a:rPr lang="en-US" dirty="0"/>
              <a:t>FDA policy on GE foods overseen by former Monsanto attorney Michael Taylor, who became a Monsanto VP after leaving FDA</a:t>
            </a:r>
          </a:p>
          <a:p>
            <a:pPr lvl="2" eaLnBrk="1" hangingPunct="1">
              <a:lnSpc>
                <a:spcPct val="90000"/>
              </a:lnSpc>
              <a:defRPr/>
            </a:pPr>
            <a:r>
              <a:rPr lang="en-US" sz="2800" dirty="0"/>
              <a:t>No requirement for human safety testing</a:t>
            </a:r>
          </a:p>
          <a:p>
            <a:pPr lvl="1" eaLnBrk="1" hangingPunct="1">
              <a:lnSpc>
                <a:spcPct val="90000"/>
              </a:lnSpc>
              <a:defRPr/>
            </a:pPr>
            <a:r>
              <a:rPr lang="en-US" dirty="0"/>
              <a:t>Conflicts of interest </a:t>
            </a:r>
            <a:r>
              <a:rPr lang="en-US" dirty="0" smtClean="0"/>
              <a:t>ubiquitous</a:t>
            </a:r>
          </a:p>
          <a:p>
            <a:pPr lvl="2" eaLnBrk="1" hangingPunct="1">
              <a:lnSpc>
                <a:spcPct val="90000"/>
              </a:lnSpc>
              <a:defRPr/>
            </a:pPr>
            <a:r>
              <a:rPr lang="en-US" sz="2800" dirty="0" smtClean="0"/>
              <a:t>Professional conflicts strongly associated with outcomes favorable to commercial interests</a:t>
            </a:r>
            <a:endParaRPr lang="en-US" dirty="0"/>
          </a:p>
          <a:p>
            <a:endParaRPr lang="en-US" sz="2800" dirty="0"/>
          </a:p>
        </p:txBody>
      </p:sp>
    </p:spTree>
    <p:extLst>
      <p:ext uri="{BB962C8B-B14F-4D97-AF65-F5344CB8AC3E}">
        <p14:creationId xmlns:p14="http://schemas.microsoft.com/office/powerpoint/2010/main" val="3336166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6362"/>
          </a:xfrm>
        </p:spPr>
        <p:txBody>
          <a:bodyPr/>
          <a:lstStyle/>
          <a:p>
            <a:pPr>
              <a:defRPr/>
            </a:pPr>
            <a:endParaRPr lang="en-US" dirty="0"/>
          </a:p>
        </p:txBody>
      </p:sp>
      <p:pic>
        <p:nvPicPr>
          <p:cNvPr id="1904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3133" y="130629"/>
            <a:ext cx="11625942" cy="672737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187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p:txBody>
          <a:bodyPr/>
          <a:lstStyle/>
          <a:p>
            <a:pPr>
              <a:defRPr/>
            </a:pPr>
            <a:r>
              <a:rPr lang="en-US" sz="3600" dirty="0" smtClean="0"/>
              <a:t>Conflicts of Interest</a:t>
            </a:r>
            <a:endParaRPr lang="en-US" sz="3600" dirty="0"/>
          </a:p>
        </p:txBody>
      </p:sp>
      <p:sp>
        <p:nvSpPr>
          <p:cNvPr id="246787" name="Rectangle 3"/>
          <p:cNvSpPr>
            <a:spLocks noGrp="1" noChangeArrowheads="1"/>
          </p:cNvSpPr>
          <p:nvPr>
            <p:ph idx="1"/>
          </p:nvPr>
        </p:nvSpPr>
        <p:spPr/>
        <p:txBody>
          <a:bodyPr/>
          <a:lstStyle/>
          <a:p>
            <a:pPr>
              <a:defRPr/>
            </a:pPr>
            <a:r>
              <a:rPr lang="en-US" sz="3600" dirty="0" smtClean="0"/>
              <a:t>Supreme Court Justice Clarence Thomas: former General Counsel for Monsanto (Bush I appointee)</a:t>
            </a:r>
          </a:p>
          <a:p>
            <a:pPr>
              <a:defRPr/>
            </a:pPr>
            <a:endParaRPr lang="en-US" sz="3600" dirty="0" smtClean="0"/>
          </a:p>
          <a:p>
            <a:pPr>
              <a:defRPr/>
            </a:pPr>
            <a:r>
              <a:rPr lang="en-US" sz="3600" dirty="0" smtClean="0"/>
              <a:t>Current labeling opponents</a:t>
            </a:r>
          </a:p>
          <a:p>
            <a:pPr>
              <a:defRPr/>
            </a:pPr>
            <a:endParaRPr lang="en-US" sz="3600" dirty="0" smtClean="0">
              <a:effectLst/>
            </a:endParaRPr>
          </a:p>
        </p:txBody>
      </p:sp>
    </p:spTree>
    <p:extLst>
      <p:ext uri="{BB962C8B-B14F-4D97-AF65-F5344CB8AC3E}">
        <p14:creationId xmlns:p14="http://schemas.microsoft.com/office/powerpoint/2010/main" val="1590833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rrowheads="1"/>
          </p:cNvSpPr>
          <p:nvPr>
            <p:ph type="title"/>
          </p:nvPr>
        </p:nvSpPr>
        <p:spPr/>
        <p:txBody>
          <a:bodyPr/>
          <a:lstStyle/>
          <a:p>
            <a:pPr eaLnBrk="1" hangingPunct="1">
              <a:defRPr/>
            </a:pPr>
            <a:r>
              <a:rPr lang="en-US" dirty="0" smtClean="0"/>
              <a:t>Failure of Regulatory Oversight</a:t>
            </a:r>
          </a:p>
        </p:txBody>
      </p:sp>
      <p:sp>
        <p:nvSpPr>
          <p:cNvPr id="227331" name="Rectangle 3"/>
          <p:cNvSpPr>
            <a:spLocks noGrp="1" noChangeArrowheads="1"/>
          </p:cNvSpPr>
          <p:nvPr>
            <p:ph idx="1"/>
          </p:nvPr>
        </p:nvSpPr>
        <p:spPr/>
        <p:txBody>
          <a:bodyPr/>
          <a:lstStyle/>
          <a:p>
            <a:pPr eaLnBrk="1" hangingPunct="1">
              <a:defRPr/>
            </a:pPr>
            <a:r>
              <a:rPr lang="en-US" sz="3600" dirty="0"/>
              <a:t>Nearly 1/5 FDA scientists “have been asked, for non-scientific reasons, to inappropriately exclude or alter technical information or their conclusions in an FDA scientific document</a:t>
            </a:r>
            <a:r>
              <a:rPr lang="en-US" sz="3600" dirty="0" smtClean="0"/>
              <a:t>”</a:t>
            </a:r>
            <a:endParaRPr lang="en-US" sz="3600" dirty="0"/>
          </a:p>
          <a:p>
            <a:pPr eaLnBrk="1" hangingPunct="1">
              <a:defRPr/>
            </a:pPr>
            <a:r>
              <a:rPr lang="en-US" sz="3600" dirty="0" smtClean="0"/>
              <a:t>Withholding </a:t>
            </a:r>
            <a:r>
              <a:rPr lang="en-US" sz="3600" dirty="0"/>
              <a:t>data, publication </a:t>
            </a:r>
            <a:r>
              <a:rPr lang="en-US" sz="3600" dirty="0" smtClean="0"/>
              <a:t>delays</a:t>
            </a:r>
          </a:p>
          <a:p>
            <a:pPr eaLnBrk="1" hangingPunct="1">
              <a:defRPr/>
            </a:pPr>
            <a:r>
              <a:rPr lang="en-US" sz="3600" dirty="0" smtClean="0"/>
              <a:t>Corporate harassment of scientists</a:t>
            </a:r>
            <a:endParaRPr lang="en-US" sz="3600" dirty="0"/>
          </a:p>
        </p:txBody>
      </p:sp>
    </p:spTree>
    <p:extLst>
      <p:ext uri="{BB962C8B-B14F-4D97-AF65-F5344CB8AC3E}">
        <p14:creationId xmlns:p14="http://schemas.microsoft.com/office/powerpoint/2010/main" val="753307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pPr eaLnBrk="1" hangingPunct="1">
              <a:defRPr/>
            </a:pPr>
            <a:r>
              <a:rPr lang="en-US" dirty="0" smtClean="0"/>
              <a:t>Failure of Regulatory Oversight</a:t>
            </a:r>
          </a:p>
        </p:txBody>
      </p:sp>
      <p:sp>
        <p:nvSpPr>
          <p:cNvPr id="180227" name="Rectangle 3"/>
          <p:cNvSpPr>
            <a:spLocks noGrp="1" noChangeArrowheads="1"/>
          </p:cNvSpPr>
          <p:nvPr>
            <p:ph idx="1"/>
          </p:nvPr>
        </p:nvSpPr>
        <p:spPr/>
        <p:txBody>
          <a:bodyPr/>
          <a:lstStyle/>
          <a:p>
            <a:pPr eaLnBrk="1" hangingPunct="1">
              <a:defRPr/>
            </a:pPr>
            <a:r>
              <a:rPr lang="en-US" sz="3600" dirty="0"/>
              <a:t>“The Department of Agriculture has failed to regulate field trials of GE crops adequately”</a:t>
            </a:r>
          </a:p>
          <a:p>
            <a:pPr lvl="1" eaLnBrk="1" hangingPunct="1">
              <a:defRPr/>
            </a:pPr>
            <a:r>
              <a:rPr lang="en-US" sz="3600" dirty="0" smtClean="0"/>
              <a:t>USDA Office of Inspector General (2006)</a:t>
            </a:r>
          </a:p>
        </p:txBody>
      </p:sp>
    </p:spTree>
    <p:extLst>
      <p:ext uri="{BB962C8B-B14F-4D97-AF65-F5344CB8AC3E}">
        <p14:creationId xmlns:p14="http://schemas.microsoft.com/office/powerpoint/2010/main" val="2833829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dirty="0" smtClean="0"/>
              <a:t>Food Labeling in the U.S.</a:t>
            </a:r>
          </a:p>
        </p:txBody>
      </p:sp>
      <p:sp>
        <p:nvSpPr>
          <p:cNvPr id="10243" name="Rectangle 3"/>
          <p:cNvSpPr>
            <a:spLocks noGrp="1" noChangeArrowheads="1"/>
          </p:cNvSpPr>
          <p:nvPr>
            <p:ph idx="1"/>
          </p:nvPr>
        </p:nvSpPr>
        <p:spPr/>
        <p:txBody>
          <a:bodyPr/>
          <a:lstStyle/>
          <a:p>
            <a:pPr eaLnBrk="1" hangingPunct="1">
              <a:defRPr/>
            </a:pPr>
            <a:r>
              <a:rPr lang="en-US" sz="3600" dirty="0"/>
              <a:t>Vitamin, mineral, caloric and fat content</a:t>
            </a:r>
          </a:p>
          <a:p>
            <a:pPr eaLnBrk="1" hangingPunct="1">
              <a:defRPr/>
            </a:pPr>
            <a:r>
              <a:rPr lang="en-US" sz="3600" dirty="0"/>
              <a:t>Sulfites (allergies)</a:t>
            </a:r>
          </a:p>
          <a:p>
            <a:pPr eaLnBrk="1" hangingPunct="1">
              <a:defRPr/>
            </a:pPr>
            <a:r>
              <a:rPr lang="en-US" sz="3600" dirty="0"/>
              <a:t>Source of proteins (vegetarians)</a:t>
            </a:r>
          </a:p>
          <a:p>
            <a:pPr eaLnBrk="1" hangingPunct="1">
              <a:defRPr/>
            </a:pPr>
            <a:r>
              <a:rPr lang="en-US" sz="3600" dirty="0" smtClean="0"/>
              <a:t>Kosher/</a:t>
            </a:r>
            <a:r>
              <a:rPr lang="en-US" sz="3600" dirty="0" err="1" smtClean="0"/>
              <a:t>Hallal</a:t>
            </a:r>
            <a:endParaRPr lang="en-US" dirty="0" smtClean="0"/>
          </a:p>
          <a:p>
            <a:pPr eaLnBrk="1" hangingPunct="1">
              <a:defRPr/>
            </a:pPr>
            <a:r>
              <a:rPr lang="en-US" sz="3600" dirty="0"/>
              <a:t>Not from concentrate</a:t>
            </a:r>
          </a:p>
        </p:txBody>
      </p:sp>
    </p:spTree>
    <p:extLst>
      <p:ext uri="{BB962C8B-B14F-4D97-AF65-F5344CB8AC3E}">
        <p14:creationId xmlns:p14="http://schemas.microsoft.com/office/powerpoint/2010/main" val="2454532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Food Labeling in the U.S.</a:t>
            </a:r>
            <a:endParaRPr lang="en-US" dirty="0"/>
          </a:p>
        </p:txBody>
      </p:sp>
      <p:sp>
        <p:nvSpPr>
          <p:cNvPr id="3" name="Content Placeholder 2"/>
          <p:cNvSpPr>
            <a:spLocks noGrp="1"/>
          </p:cNvSpPr>
          <p:nvPr>
            <p:ph idx="1"/>
          </p:nvPr>
        </p:nvSpPr>
        <p:spPr/>
        <p:txBody>
          <a:bodyPr/>
          <a:lstStyle/>
          <a:p>
            <a:pPr eaLnBrk="1" hangingPunct="1">
              <a:defRPr/>
            </a:pPr>
            <a:r>
              <a:rPr lang="en-US" sz="3600" dirty="0"/>
              <a:t>Recycled contents</a:t>
            </a:r>
          </a:p>
          <a:p>
            <a:pPr eaLnBrk="1" hangingPunct="1">
              <a:defRPr/>
            </a:pPr>
            <a:r>
              <a:rPr lang="en-US" sz="3600" dirty="0"/>
              <a:t>Wild</a:t>
            </a:r>
          </a:p>
          <a:p>
            <a:pPr eaLnBrk="1" hangingPunct="1">
              <a:defRPr/>
            </a:pPr>
            <a:r>
              <a:rPr lang="en-US" sz="3600" dirty="0"/>
              <a:t>Union made</a:t>
            </a:r>
          </a:p>
          <a:p>
            <a:pPr eaLnBrk="1" hangingPunct="1">
              <a:defRPr/>
            </a:pPr>
            <a:r>
              <a:rPr lang="en-US" sz="3600" dirty="0"/>
              <a:t>Made in </a:t>
            </a:r>
            <a:r>
              <a:rPr lang="en-US" sz="3600" dirty="0" smtClean="0"/>
              <a:t>USA</a:t>
            </a:r>
          </a:p>
          <a:p>
            <a:pPr eaLnBrk="1" hangingPunct="1">
              <a:defRPr/>
            </a:pPr>
            <a:r>
              <a:rPr lang="en-US" sz="3600" dirty="0" smtClean="0"/>
              <a:t>COOL (Country of Origin Labeling)</a:t>
            </a:r>
            <a:endParaRPr lang="en-US" sz="3600" dirty="0"/>
          </a:p>
        </p:txBody>
      </p:sp>
    </p:spTree>
    <p:extLst>
      <p:ext uri="{BB962C8B-B14F-4D97-AF65-F5344CB8AC3E}">
        <p14:creationId xmlns:p14="http://schemas.microsoft.com/office/powerpoint/2010/main" val="1525826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Justice Issues</a:t>
            </a:r>
          </a:p>
        </p:txBody>
      </p:sp>
      <p:sp>
        <p:nvSpPr>
          <p:cNvPr id="3" name="Content Placeholder 2"/>
          <p:cNvSpPr>
            <a:spLocks noGrp="1"/>
          </p:cNvSpPr>
          <p:nvPr>
            <p:ph idx="1"/>
          </p:nvPr>
        </p:nvSpPr>
        <p:spPr/>
        <p:txBody>
          <a:bodyPr/>
          <a:lstStyle/>
          <a:p>
            <a:pPr eaLnBrk="1" hangingPunct="1">
              <a:defRPr/>
            </a:pPr>
            <a:r>
              <a:rPr lang="en-US" sz="3600" dirty="0"/>
              <a:t>Water shortages</a:t>
            </a:r>
          </a:p>
          <a:p>
            <a:pPr eaLnBrk="1" hangingPunct="1">
              <a:defRPr/>
            </a:pPr>
            <a:r>
              <a:rPr lang="en-US" sz="3600" dirty="0"/>
              <a:t>Soil erosion exceeds soil formation</a:t>
            </a:r>
          </a:p>
          <a:p>
            <a:pPr eaLnBrk="1" hangingPunct="1">
              <a:defRPr/>
            </a:pPr>
            <a:r>
              <a:rPr lang="en-US" sz="3600" dirty="0"/>
              <a:t>Overuse of agricultural antibiotics/antibiotic-resistant food-borne illnesses</a:t>
            </a:r>
          </a:p>
          <a:p>
            <a:endParaRPr lang="en-US" dirty="0"/>
          </a:p>
        </p:txBody>
      </p:sp>
    </p:spTree>
    <p:extLst>
      <p:ext uri="{BB962C8B-B14F-4D97-AF65-F5344CB8AC3E}">
        <p14:creationId xmlns:p14="http://schemas.microsoft.com/office/powerpoint/2010/main" val="2037636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pPr eaLnBrk="1" hangingPunct="1">
              <a:defRPr/>
            </a:pPr>
            <a:r>
              <a:rPr lang="en-US" dirty="0" smtClean="0"/>
              <a:t>GE Food Labeling Worldwide</a:t>
            </a:r>
          </a:p>
        </p:txBody>
      </p:sp>
      <p:sp>
        <p:nvSpPr>
          <p:cNvPr id="173059" name="Rectangle 3"/>
          <p:cNvSpPr>
            <a:spLocks noGrp="1" noChangeArrowheads="1"/>
          </p:cNvSpPr>
          <p:nvPr>
            <p:ph idx="1"/>
          </p:nvPr>
        </p:nvSpPr>
        <p:spPr/>
        <p:txBody>
          <a:bodyPr/>
          <a:lstStyle/>
          <a:p>
            <a:pPr eaLnBrk="1" hangingPunct="1">
              <a:lnSpc>
                <a:spcPct val="90000"/>
              </a:lnSpc>
              <a:defRPr/>
            </a:pPr>
            <a:r>
              <a:rPr lang="en-US" sz="3600" dirty="0"/>
              <a:t>64 </a:t>
            </a:r>
            <a:r>
              <a:rPr lang="en-US" sz="3600" dirty="0" smtClean="0"/>
              <a:t>countries</a:t>
            </a:r>
            <a:endParaRPr lang="en-US" sz="3600" dirty="0"/>
          </a:p>
          <a:p>
            <a:pPr eaLnBrk="1" hangingPunct="1">
              <a:lnSpc>
                <a:spcPct val="90000"/>
              </a:lnSpc>
              <a:defRPr/>
            </a:pPr>
            <a:endParaRPr lang="en-US" sz="3600" dirty="0" smtClean="0"/>
          </a:p>
          <a:p>
            <a:pPr eaLnBrk="1" hangingPunct="1">
              <a:lnSpc>
                <a:spcPct val="90000"/>
              </a:lnSpc>
              <a:defRPr/>
            </a:pPr>
            <a:r>
              <a:rPr lang="en-US" sz="3600" dirty="0" smtClean="0"/>
              <a:t>Many </a:t>
            </a:r>
            <a:r>
              <a:rPr lang="en-US" sz="3600" dirty="0"/>
              <a:t>European countries have banned GMO </a:t>
            </a:r>
            <a:r>
              <a:rPr lang="en-US" sz="3600" dirty="0" smtClean="0"/>
              <a:t>crops</a:t>
            </a:r>
          </a:p>
        </p:txBody>
      </p:sp>
    </p:spTree>
    <p:extLst>
      <p:ext uri="{BB962C8B-B14F-4D97-AF65-F5344CB8AC3E}">
        <p14:creationId xmlns:p14="http://schemas.microsoft.com/office/powerpoint/2010/main" val="4132057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a:t>
            </a:r>
            <a:endParaRPr lang="en-US" dirty="0"/>
          </a:p>
        </p:txBody>
      </p:sp>
      <p:sp>
        <p:nvSpPr>
          <p:cNvPr id="3" name="Content Placeholder 2"/>
          <p:cNvSpPr>
            <a:spLocks noGrp="1"/>
          </p:cNvSpPr>
          <p:nvPr>
            <p:ph idx="1"/>
          </p:nvPr>
        </p:nvSpPr>
        <p:spPr/>
        <p:txBody>
          <a:bodyPr/>
          <a:lstStyle/>
          <a:p>
            <a:r>
              <a:rPr lang="en-US" sz="3600" dirty="0"/>
              <a:t>Scott Faber, former VP for Federal Affairs at Grocery Manufacturers Assn.</a:t>
            </a:r>
          </a:p>
          <a:p>
            <a:pPr lvl="1"/>
            <a:r>
              <a:rPr lang="en-US" sz="3600" dirty="0"/>
              <a:t>“What I learned is that adding a few words to a label has no impact on the price of making or selling food”</a:t>
            </a:r>
          </a:p>
          <a:p>
            <a:pPr>
              <a:defRPr/>
            </a:pPr>
            <a:endParaRPr lang="en-US" sz="3600" dirty="0" smtClean="0"/>
          </a:p>
          <a:p>
            <a:pPr>
              <a:defRPr/>
            </a:pPr>
            <a:r>
              <a:rPr lang="en-US" sz="3600" dirty="0" smtClean="0"/>
              <a:t>Monsanto-sponsored “Underground Adventure” exhibit </a:t>
            </a:r>
            <a:r>
              <a:rPr lang="en-US" sz="3600" dirty="0"/>
              <a:t>at Chicago’s Field </a:t>
            </a:r>
            <a:r>
              <a:rPr lang="en-US" sz="3600" dirty="0" smtClean="0"/>
              <a:t>Museum</a:t>
            </a:r>
            <a:endParaRPr lang="en-US" sz="3600" dirty="0"/>
          </a:p>
        </p:txBody>
      </p:sp>
    </p:spTree>
    <p:extLst>
      <p:ext uri="{BB962C8B-B14F-4D97-AF65-F5344CB8AC3E}">
        <p14:creationId xmlns:p14="http://schemas.microsoft.com/office/powerpoint/2010/main" val="298830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0483" name="Picture 2" descr="C:\Users\Owner\Pictures\md pics for talks\03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1" y="304800"/>
            <a:ext cx="10319656" cy="6416634"/>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19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Monsanto Has Supported Labeling</a:t>
            </a:r>
            <a:endParaRPr lang="en-US" dirty="0"/>
          </a:p>
        </p:txBody>
      </p:sp>
      <p:sp>
        <p:nvSpPr>
          <p:cNvPr id="3" name="Content Placeholder 2"/>
          <p:cNvSpPr>
            <a:spLocks noGrp="1"/>
          </p:cNvSpPr>
          <p:nvPr>
            <p:ph idx="1"/>
          </p:nvPr>
        </p:nvSpPr>
        <p:spPr/>
        <p:txBody>
          <a:bodyPr/>
          <a:lstStyle/>
          <a:p>
            <a:pPr>
              <a:defRPr/>
            </a:pPr>
            <a:r>
              <a:rPr lang="en-US" dirty="0"/>
              <a:t>When the EU adopted labeling in the late 1990s, Monsanto ran ads in the UK that read:</a:t>
            </a:r>
          </a:p>
          <a:p>
            <a:pPr lvl="1">
              <a:defRPr/>
            </a:pPr>
            <a:r>
              <a:rPr lang="en-US" sz="3200" dirty="0"/>
              <a:t>“Monsanto fully supports UK food manufacturers and retailers in their introduction of these labels. We believe you should be aware of all the facts before making a purchase.”</a:t>
            </a:r>
          </a:p>
          <a:p>
            <a:pPr marL="342900" lvl="2" indent="-342900">
              <a:buClr>
                <a:schemeClr val="hlink"/>
              </a:buClr>
              <a:defRPr/>
            </a:pPr>
            <a:r>
              <a:rPr lang="en-US" sz="3200" dirty="0" smtClean="0"/>
              <a:t>Monsanto UK </a:t>
            </a:r>
            <a:r>
              <a:rPr lang="en-US" sz="3200" dirty="0"/>
              <a:t>employee cafeteria is </a:t>
            </a:r>
            <a:r>
              <a:rPr lang="en-US" sz="3200" dirty="0" smtClean="0"/>
              <a:t>GMO-free</a:t>
            </a:r>
          </a:p>
          <a:p>
            <a:pPr marL="342900" lvl="2" indent="-342900">
              <a:buClr>
                <a:schemeClr val="hlink"/>
              </a:buClr>
              <a:defRPr/>
            </a:pPr>
            <a:r>
              <a:rPr lang="en-US" sz="3200" dirty="0" smtClean="0"/>
              <a:t>Monsanto </a:t>
            </a:r>
            <a:r>
              <a:rPr lang="en-US" sz="3200" dirty="0"/>
              <a:t>CEO </a:t>
            </a:r>
            <a:r>
              <a:rPr lang="en-US" sz="3200" dirty="0" smtClean="0"/>
              <a:t>buys </a:t>
            </a:r>
            <a:r>
              <a:rPr lang="en-US" sz="3200" dirty="0"/>
              <a:t>organic</a:t>
            </a:r>
          </a:p>
          <a:p>
            <a:pPr>
              <a:defRPr/>
            </a:pPr>
            <a:endParaRPr lang="en-US" dirty="0"/>
          </a:p>
        </p:txBody>
      </p:sp>
    </p:spTree>
    <p:extLst>
      <p:ext uri="{BB962C8B-B14F-4D97-AF65-F5344CB8AC3E}">
        <p14:creationId xmlns:p14="http://schemas.microsoft.com/office/powerpoint/2010/main" val="1042446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a:t>
            </a:r>
            <a:endParaRPr lang="en-US" dirty="0"/>
          </a:p>
        </p:txBody>
      </p:sp>
      <p:sp>
        <p:nvSpPr>
          <p:cNvPr id="3" name="Content Placeholder 2"/>
          <p:cNvSpPr>
            <a:spLocks noGrp="1"/>
          </p:cNvSpPr>
          <p:nvPr>
            <p:ph idx="1"/>
          </p:nvPr>
        </p:nvSpPr>
        <p:spPr/>
        <p:txBody>
          <a:bodyPr/>
          <a:lstStyle/>
          <a:p>
            <a:r>
              <a:rPr lang="en-US" sz="3600" dirty="0"/>
              <a:t>Labeling did not increase costs of food in any of the other countries with labeling laws</a:t>
            </a:r>
          </a:p>
          <a:p>
            <a:r>
              <a:rPr lang="en-US" sz="3600" dirty="0"/>
              <a:t>Consumers Union – no increased costs expected with Oregon Measure </a:t>
            </a:r>
            <a:r>
              <a:rPr lang="en-US" sz="3600" dirty="0" smtClean="0"/>
              <a:t>92</a:t>
            </a:r>
          </a:p>
          <a:p>
            <a:r>
              <a:rPr lang="en-US" sz="3600" dirty="0" err="1" smtClean="0"/>
              <a:t>ECONorthwest</a:t>
            </a:r>
            <a:r>
              <a:rPr lang="en-US" sz="3600" dirty="0" smtClean="0"/>
              <a:t> study - $2.30/person/year</a:t>
            </a:r>
            <a:endParaRPr lang="en-US" sz="3600" dirty="0"/>
          </a:p>
          <a:p>
            <a:r>
              <a:rPr lang="en-US" sz="3600" dirty="0" smtClean="0"/>
              <a:t>Labels </a:t>
            </a:r>
            <a:r>
              <a:rPr lang="en-US" sz="3600" dirty="0"/>
              <a:t>are changed frequently – think “New and Improved</a:t>
            </a:r>
            <a:r>
              <a:rPr lang="en-US" sz="3600" dirty="0" smtClean="0"/>
              <a:t>”</a:t>
            </a:r>
            <a:endParaRPr lang="en-US" sz="3600" dirty="0"/>
          </a:p>
        </p:txBody>
      </p:sp>
    </p:spTree>
    <p:extLst>
      <p:ext uri="{BB962C8B-B14F-4D97-AF65-F5344CB8AC3E}">
        <p14:creationId xmlns:p14="http://schemas.microsoft.com/office/powerpoint/2010/main" val="3699514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dirty="0" smtClean="0"/>
              <a:t>Benefits of Labeling GE Foods</a:t>
            </a:r>
          </a:p>
        </p:txBody>
      </p:sp>
      <p:sp>
        <p:nvSpPr>
          <p:cNvPr id="13315" name="Rectangle 3"/>
          <p:cNvSpPr>
            <a:spLocks noGrp="1" noChangeArrowheads="1"/>
          </p:cNvSpPr>
          <p:nvPr>
            <p:ph idx="1"/>
          </p:nvPr>
        </p:nvSpPr>
        <p:spPr/>
        <p:txBody>
          <a:bodyPr/>
          <a:lstStyle/>
          <a:p>
            <a:pPr eaLnBrk="1" hangingPunct="1">
              <a:defRPr/>
            </a:pPr>
            <a:r>
              <a:rPr lang="en-US" dirty="0"/>
              <a:t>Prevent allergic reactions</a:t>
            </a:r>
          </a:p>
          <a:p>
            <a:pPr lvl="1" eaLnBrk="1" hangingPunct="1">
              <a:defRPr/>
            </a:pPr>
            <a:r>
              <a:rPr lang="en-US" sz="3200" dirty="0"/>
              <a:t>Soybeans modified with Brazil nut genes (noted pre-marketing, never commercialized)</a:t>
            </a:r>
          </a:p>
          <a:p>
            <a:pPr eaLnBrk="1" hangingPunct="1">
              <a:defRPr/>
            </a:pPr>
            <a:r>
              <a:rPr lang="en-US" dirty="0"/>
              <a:t>Allow vegetarians to avoid animal genes</a:t>
            </a:r>
          </a:p>
          <a:p>
            <a:pPr lvl="1" eaLnBrk="1" hangingPunct="1">
              <a:defRPr/>
            </a:pPr>
            <a:r>
              <a:rPr lang="en-US" sz="3200" dirty="0"/>
              <a:t>Tomatoes with flounder genes</a:t>
            </a:r>
          </a:p>
          <a:p>
            <a:pPr lvl="0" eaLnBrk="1" hangingPunct="1">
              <a:lnSpc>
                <a:spcPct val="90000"/>
              </a:lnSpc>
              <a:buClr>
                <a:srgbClr val="FFCC00"/>
              </a:buClr>
              <a:defRPr/>
            </a:pPr>
            <a:r>
              <a:rPr lang="en-US" dirty="0" smtClean="0">
                <a:solidFill>
                  <a:srgbClr val="FFFFFF"/>
                </a:solidFill>
              </a:rPr>
              <a:t>Heighten </a:t>
            </a:r>
            <a:r>
              <a:rPr lang="en-US" dirty="0">
                <a:solidFill>
                  <a:srgbClr val="FFFFFF"/>
                </a:solidFill>
              </a:rPr>
              <a:t>public awareness of genetic engineering</a:t>
            </a:r>
          </a:p>
          <a:p>
            <a:pPr lvl="1" eaLnBrk="1" hangingPunct="1">
              <a:lnSpc>
                <a:spcPct val="90000"/>
              </a:lnSpc>
              <a:buClr>
                <a:srgbClr val="A886E0"/>
              </a:buClr>
              <a:defRPr/>
            </a:pPr>
            <a:r>
              <a:rPr lang="en-US" sz="3200" dirty="0">
                <a:solidFill>
                  <a:srgbClr val="FFFFFF"/>
                </a:solidFill>
              </a:rPr>
              <a:t>Only </a:t>
            </a:r>
            <a:r>
              <a:rPr lang="en-US" sz="3200" dirty="0" smtClean="0">
                <a:solidFill>
                  <a:srgbClr val="FFFFFF"/>
                </a:solidFill>
              </a:rPr>
              <a:t>1/4 </a:t>
            </a:r>
            <a:r>
              <a:rPr lang="en-US" sz="3200" dirty="0">
                <a:solidFill>
                  <a:srgbClr val="FFFFFF"/>
                </a:solidFill>
              </a:rPr>
              <a:t>Americans believe they have eaten GM </a:t>
            </a:r>
            <a:r>
              <a:rPr lang="en-US" sz="3200" dirty="0" smtClean="0">
                <a:solidFill>
                  <a:srgbClr val="FFFFFF"/>
                </a:solidFill>
              </a:rPr>
              <a:t>foods</a:t>
            </a:r>
            <a:endParaRPr lang="en-US" sz="3200" dirty="0">
              <a:solidFill>
                <a:srgbClr val="FFFFFF"/>
              </a:solidFill>
            </a:endParaRPr>
          </a:p>
        </p:txBody>
      </p:sp>
    </p:spTree>
    <p:extLst>
      <p:ext uri="{BB962C8B-B14F-4D97-AF65-F5344CB8AC3E}">
        <p14:creationId xmlns:p14="http://schemas.microsoft.com/office/powerpoint/2010/main" val="266473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defRPr/>
            </a:pPr>
            <a:r>
              <a:rPr lang="en-US" dirty="0" smtClean="0"/>
              <a:t>Benefits of Labeling GE Foods</a:t>
            </a:r>
          </a:p>
        </p:txBody>
      </p:sp>
      <p:sp>
        <p:nvSpPr>
          <p:cNvPr id="87043" name="Rectangle 3"/>
          <p:cNvSpPr>
            <a:spLocks noGrp="1" noChangeArrowheads="1"/>
          </p:cNvSpPr>
          <p:nvPr>
            <p:ph idx="1"/>
          </p:nvPr>
        </p:nvSpPr>
        <p:spPr/>
        <p:txBody>
          <a:bodyPr/>
          <a:lstStyle/>
          <a:p>
            <a:pPr eaLnBrk="1" hangingPunct="1">
              <a:defRPr/>
            </a:pPr>
            <a:r>
              <a:rPr lang="en-US" sz="3600" dirty="0"/>
              <a:t>Grant people freedom to choose what they eat based on individual willingness to confront risk</a:t>
            </a:r>
          </a:p>
          <a:p>
            <a:pPr eaLnBrk="1" hangingPunct="1">
              <a:defRPr/>
            </a:pPr>
            <a:r>
              <a:rPr lang="en-US" sz="3600" dirty="0"/>
              <a:t>Ensure healthy public debate over the merits of genetic modification of foodstuffs</a:t>
            </a:r>
            <a:endParaRPr lang="en-US" dirty="0" smtClean="0"/>
          </a:p>
        </p:txBody>
      </p:sp>
    </p:spTree>
    <p:extLst>
      <p:ext uri="{BB962C8B-B14F-4D97-AF65-F5344CB8AC3E}">
        <p14:creationId xmlns:p14="http://schemas.microsoft.com/office/powerpoint/2010/main" val="3644144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pPr eaLnBrk="1" hangingPunct="1">
              <a:defRPr/>
            </a:pPr>
            <a:r>
              <a:rPr lang="en-US" sz="4000" dirty="0"/>
              <a:t>Health </a:t>
            </a:r>
            <a:r>
              <a:rPr lang="en-US" sz="4000" dirty="0" smtClean="0"/>
              <a:t>Risks </a:t>
            </a:r>
            <a:r>
              <a:rPr lang="en-US" sz="4000" dirty="0"/>
              <a:t>of GE Foods</a:t>
            </a:r>
            <a:br>
              <a:rPr lang="en-US" sz="4000" dirty="0"/>
            </a:br>
            <a:r>
              <a:rPr lang="en-US" sz="4000" dirty="0"/>
              <a:t>Animal and </a:t>
            </a:r>
            <a:r>
              <a:rPr lang="en-US" sz="4000" dirty="0" smtClean="0"/>
              <a:t>Human Studies</a:t>
            </a:r>
            <a:endParaRPr lang="en-US" sz="4000" dirty="0"/>
          </a:p>
        </p:txBody>
      </p:sp>
      <p:sp>
        <p:nvSpPr>
          <p:cNvPr id="241667" name="Rectangle 3"/>
          <p:cNvSpPr>
            <a:spLocks noGrp="1" noChangeArrowheads="1"/>
          </p:cNvSpPr>
          <p:nvPr>
            <p:ph idx="1"/>
          </p:nvPr>
        </p:nvSpPr>
        <p:spPr/>
        <p:txBody>
          <a:bodyPr/>
          <a:lstStyle/>
          <a:p>
            <a:pPr eaLnBrk="1" hangingPunct="1">
              <a:lnSpc>
                <a:spcPct val="90000"/>
              </a:lnSpc>
              <a:defRPr/>
            </a:pPr>
            <a:r>
              <a:rPr lang="en-US" sz="3600" dirty="0" smtClean="0"/>
              <a:t>Adverse effects on multiple organs</a:t>
            </a:r>
          </a:p>
          <a:p>
            <a:pPr eaLnBrk="1" hangingPunct="1">
              <a:lnSpc>
                <a:spcPct val="90000"/>
              </a:lnSpc>
              <a:defRPr/>
            </a:pPr>
            <a:r>
              <a:rPr lang="en-US" sz="3600" dirty="0" smtClean="0"/>
              <a:t>Tumors</a:t>
            </a:r>
          </a:p>
          <a:p>
            <a:pPr eaLnBrk="1" hangingPunct="1">
              <a:lnSpc>
                <a:spcPct val="90000"/>
              </a:lnSpc>
              <a:defRPr/>
            </a:pPr>
            <a:r>
              <a:rPr lang="en-US" sz="3600" dirty="0"/>
              <a:t>C</a:t>
            </a:r>
            <a:r>
              <a:rPr lang="en-US" sz="3600" dirty="0" smtClean="0"/>
              <a:t>hanges in immune cells and increases in inflammatory mediators</a:t>
            </a:r>
          </a:p>
          <a:p>
            <a:pPr eaLnBrk="1" hangingPunct="1">
              <a:lnSpc>
                <a:spcPct val="90000"/>
              </a:lnSpc>
              <a:defRPr/>
            </a:pPr>
            <a:r>
              <a:rPr lang="en-US" sz="3600" dirty="0" smtClean="0"/>
              <a:t>Impaired fertility, increased miscarriages</a:t>
            </a:r>
          </a:p>
          <a:p>
            <a:pPr eaLnBrk="1" hangingPunct="1">
              <a:lnSpc>
                <a:spcPct val="90000"/>
              </a:lnSpc>
              <a:defRPr/>
            </a:pPr>
            <a:r>
              <a:rPr lang="en-US" sz="3600" dirty="0" smtClean="0"/>
              <a:t>Increased allergies</a:t>
            </a:r>
          </a:p>
          <a:p>
            <a:pPr eaLnBrk="1" hangingPunct="1">
              <a:lnSpc>
                <a:spcPct val="90000"/>
              </a:lnSpc>
              <a:defRPr/>
            </a:pPr>
            <a:r>
              <a:rPr lang="en-US" sz="3600" dirty="0" smtClean="0"/>
              <a:t>Premature death</a:t>
            </a:r>
          </a:p>
        </p:txBody>
      </p:sp>
    </p:spTree>
    <p:extLst>
      <p:ext uri="{BB962C8B-B14F-4D97-AF65-F5344CB8AC3E}">
        <p14:creationId xmlns:p14="http://schemas.microsoft.com/office/powerpoint/2010/main" val="4189314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 Crops and Herbicide/Insecticide Use</a:t>
            </a:r>
            <a:endParaRPr lang="en-US" dirty="0"/>
          </a:p>
        </p:txBody>
      </p:sp>
      <p:sp>
        <p:nvSpPr>
          <p:cNvPr id="3" name="Content Placeholder 2"/>
          <p:cNvSpPr>
            <a:spLocks noGrp="1"/>
          </p:cNvSpPr>
          <p:nvPr>
            <p:ph idx="1"/>
          </p:nvPr>
        </p:nvSpPr>
        <p:spPr/>
        <p:txBody>
          <a:bodyPr/>
          <a:lstStyle/>
          <a:p>
            <a:pPr eaLnBrk="1" hangingPunct="1">
              <a:lnSpc>
                <a:spcPct val="90000"/>
              </a:lnSpc>
              <a:buClr>
                <a:srgbClr val="FFCC00"/>
              </a:buClr>
              <a:defRPr/>
            </a:pPr>
            <a:r>
              <a:rPr lang="en-US" dirty="0">
                <a:solidFill>
                  <a:srgbClr val="FFFFFF"/>
                </a:solidFill>
              </a:rPr>
              <a:t>Overall herbicide use up </a:t>
            </a:r>
            <a:r>
              <a:rPr lang="en-US" dirty="0" smtClean="0">
                <a:solidFill>
                  <a:srgbClr val="FFFFFF"/>
                </a:solidFill>
              </a:rPr>
              <a:t>over 500 </a:t>
            </a:r>
            <a:r>
              <a:rPr lang="en-US" dirty="0">
                <a:solidFill>
                  <a:srgbClr val="FFFFFF"/>
                </a:solidFill>
              </a:rPr>
              <a:t>million pounds between 1996 and </a:t>
            </a:r>
            <a:r>
              <a:rPr lang="en-US" dirty="0" smtClean="0">
                <a:solidFill>
                  <a:srgbClr val="FFFFFF"/>
                </a:solidFill>
              </a:rPr>
              <a:t>2014</a:t>
            </a:r>
            <a:endParaRPr lang="en-US" dirty="0">
              <a:solidFill>
                <a:srgbClr val="FFFFFF"/>
              </a:solidFill>
            </a:endParaRPr>
          </a:p>
          <a:p>
            <a:pPr marL="342900" lvl="2" indent="-342900" eaLnBrk="1" hangingPunct="1">
              <a:lnSpc>
                <a:spcPct val="90000"/>
              </a:lnSpc>
              <a:buClr>
                <a:srgbClr val="FFCC00"/>
              </a:buClr>
              <a:defRPr/>
            </a:pPr>
            <a:r>
              <a:rPr lang="en-US" sz="3200" dirty="0">
                <a:solidFill>
                  <a:srgbClr val="FFFFFF"/>
                </a:solidFill>
              </a:rPr>
              <a:t>Overall insecticide use down 123 million pounds between 1996 and </a:t>
            </a:r>
            <a:r>
              <a:rPr lang="en-US" sz="3200" dirty="0" smtClean="0">
                <a:solidFill>
                  <a:srgbClr val="FFFFFF"/>
                </a:solidFill>
              </a:rPr>
              <a:t>2011</a:t>
            </a:r>
          </a:p>
          <a:p>
            <a:pPr marL="342900" lvl="2" indent="-342900" eaLnBrk="1" hangingPunct="1">
              <a:lnSpc>
                <a:spcPct val="90000"/>
              </a:lnSpc>
              <a:buClr>
                <a:srgbClr val="FFCC00"/>
              </a:buClr>
              <a:defRPr/>
            </a:pPr>
            <a:r>
              <a:rPr lang="en-US" sz="3200" dirty="0">
                <a:solidFill>
                  <a:srgbClr val="FFFFFF"/>
                </a:solidFill>
              </a:rPr>
              <a:t>But pests now becoming resistant, so insecticide use starting to </a:t>
            </a:r>
            <a:r>
              <a:rPr lang="en-US" sz="3200" dirty="0" smtClean="0">
                <a:solidFill>
                  <a:srgbClr val="FFFFFF"/>
                </a:solidFill>
              </a:rPr>
              <a:t>increase</a:t>
            </a:r>
          </a:p>
          <a:p>
            <a:pPr marL="800100" lvl="3" indent="-342900" eaLnBrk="1" hangingPunct="1">
              <a:lnSpc>
                <a:spcPct val="90000"/>
              </a:lnSpc>
              <a:buClr>
                <a:srgbClr val="FFCC00"/>
              </a:buClr>
              <a:defRPr/>
            </a:pPr>
            <a:r>
              <a:rPr lang="en-US" sz="3200" dirty="0" smtClean="0">
                <a:solidFill>
                  <a:srgbClr val="FFFFFF"/>
                </a:solidFill>
              </a:rPr>
              <a:t>Use up 1/3 in cotton</a:t>
            </a:r>
            <a:endParaRPr lang="en-US" sz="3200" dirty="0">
              <a:solidFill>
                <a:srgbClr val="FFFFFF"/>
              </a:solidFill>
            </a:endParaRPr>
          </a:p>
          <a:p>
            <a:pPr marL="342900" lvl="2" indent="-342900" eaLnBrk="1" hangingPunct="1">
              <a:lnSpc>
                <a:spcPct val="90000"/>
              </a:lnSpc>
              <a:buClr>
                <a:srgbClr val="FFCC00"/>
              </a:buClr>
              <a:defRPr/>
            </a:pPr>
            <a:r>
              <a:rPr lang="en-US" sz="3200" dirty="0">
                <a:solidFill>
                  <a:srgbClr val="FFFFFF"/>
                </a:solidFill>
              </a:rPr>
              <a:t>Meta-analysis of </a:t>
            </a:r>
            <a:r>
              <a:rPr lang="en-US" sz="3200" dirty="0" err="1">
                <a:solidFill>
                  <a:srgbClr val="FFFFFF"/>
                </a:solidFill>
              </a:rPr>
              <a:t>Bt</a:t>
            </a:r>
            <a:r>
              <a:rPr lang="en-US" sz="3200" dirty="0">
                <a:solidFill>
                  <a:srgbClr val="FFFFFF"/>
                </a:solidFill>
              </a:rPr>
              <a:t> corn and cotton (2013):</a:t>
            </a:r>
          </a:p>
          <a:p>
            <a:pPr marL="800100" lvl="3" indent="-342900" eaLnBrk="1" hangingPunct="1">
              <a:lnSpc>
                <a:spcPct val="90000"/>
              </a:lnSpc>
              <a:buClr>
                <a:srgbClr val="FFCC00"/>
              </a:buClr>
              <a:defRPr/>
            </a:pPr>
            <a:r>
              <a:rPr lang="en-US" sz="3200" dirty="0">
                <a:solidFill>
                  <a:srgbClr val="FFFFFF"/>
                </a:solidFill>
              </a:rPr>
              <a:t>5/13 major pests resistant (compared with 1 in 2005</a:t>
            </a:r>
            <a:r>
              <a:rPr lang="en-US" sz="3200" dirty="0" smtClean="0">
                <a:solidFill>
                  <a:srgbClr val="FFFFFF"/>
                </a:solidFill>
              </a:rPr>
              <a:t>)</a:t>
            </a:r>
            <a:endParaRPr lang="en-US" sz="3200" dirty="0">
              <a:solidFill>
                <a:srgbClr val="FFFFFF"/>
              </a:solidFill>
            </a:endParaRPr>
          </a:p>
        </p:txBody>
      </p:sp>
    </p:spTree>
    <p:extLst>
      <p:ext uri="{BB962C8B-B14F-4D97-AF65-F5344CB8AC3E}">
        <p14:creationId xmlns:p14="http://schemas.microsoft.com/office/powerpoint/2010/main" val="3327736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pPr eaLnBrk="1" hangingPunct="1">
              <a:defRPr/>
            </a:pPr>
            <a:r>
              <a:rPr lang="en-US" sz="4000" dirty="0"/>
              <a:t>GE Crops and </a:t>
            </a:r>
            <a:r>
              <a:rPr lang="en-US" sz="4000" dirty="0" smtClean="0"/>
              <a:t>Herbicide </a:t>
            </a:r>
            <a:r>
              <a:rPr lang="en-US" sz="4000" dirty="0"/>
              <a:t>Use</a:t>
            </a:r>
          </a:p>
        </p:txBody>
      </p:sp>
      <p:sp>
        <p:nvSpPr>
          <p:cNvPr id="176131" name="Rectangle 3"/>
          <p:cNvSpPr>
            <a:spLocks noGrp="1" noChangeArrowheads="1"/>
          </p:cNvSpPr>
          <p:nvPr>
            <p:ph idx="1"/>
          </p:nvPr>
        </p:nvSpPr>
        <p:spPr/>
        <p:txBody>
          <a:bodyPr/>
          <a:lstStyle/>
          <a:p>
            <a:pPr eaLnBrk="1" hangingPunct="1">
              <a:lnSpc>
                <a:spcPct val="90000"/>
              </a:lnSpc>
              <a:defRPr/>
            </a:pPr>
            <a:r>
              <a:rPr lang="en-US" dirty="0"/>
              <a:t>Greater herbicide use – confirmed by multiple studies</a:t>
            </a:r>
          </a:p>
          <a:p>
            <a:pPr lvl="1" eaLnBrk="1" hangingPunct="1">
              <a:lnSpc>
                <a:spcPct val="90000"/>
              </a:lnSpc>
              <a:defRPr/>
            </a:pPr>
            <a:r>
              <a:rPr lang="en-US" sz="3200" dirty="0"/>
              <a:t>Average annual </a:t>
            </a:r>
            <a:r>
              <a:rPr lang="en-US" sz="3200" dirty="0" smtClean="0"/>
              <a:t>glyphosate </a:t>
            </a:r>
            <a:r>
              <a:rPr lang="en-US" sz="3200" dirty="0"/>
              <a:t>use 29,000 tons/</a:t>
            </a:r>
            <a:r>
              <a:rPr lang="en-US" sz="3200" dirty="0" err="1"/>
              <a:t>yr</a:t>
            </a:r>
            <a:r>
              <a:rPr lang="en-US" sz="3200" dirty="0"/>
              <a:t> (1996-2005) → 81,000 tons/</a:t>
            </a:r>
            <a:r>
              <a:rPr lang="en-US" sz="3200" dirty="0" err="1"/>
              <a:t>yr</a:t>
            </a:r>
            <a:r>
              <a:rPr lang="en-US" sz="3200" dirty="0"/>
              <a:t> (2006-2010)</a:t>
            </a:r>
          </a:p>
          <a:p>
            <a:pPr lvl="1" eaLnBrk="1" hangingPunct="1">
              <a:lnSpc>
                <a:spcPct val="90000"/>
              </a:lnSpc>
              <a:defRPr/>
            </a:pPr>
            <a:r>
              <a:rPr lang="en-US" sz="3200" dirty="0" smtClean="0"/>
              <a:t>Glyphosate-tolerant </a:t>
            </a:r>
            <a:r>
              <a:rPr lang="en-US" sz="3200" dirty="0"/>
              <a:t>plants require 14-20% more water</a:t>
            </a:r>
          </a:p>
          <a:p>
            <a:pPr lvl="1" eaLnBrk="1" hangingPunct="1">
              <a:lnSpc>
                <a:spcPct val="90000"/>
              </a:lnSpc>
              <a:defRPr/>
            </a:pPr>
            <a:r>
              <a:rPr lang="en-US" sz="3200" dirty="0" smtClean="0"/>
              <a:t>Glyphosate adversely affects root growth; reduces micronutrients necessary for animal health (e.g., dairy cows); enhances growth of </a:t>
            </a:r>
            <a:r>
              <a:rPr lang="en-US" sz="3200" dirty="0" err="1" smtClean="0"/>
              <a:t>aflatoxin</a:t>
            </a:r>
            <a:r>
              <a:rPr lang="en-US" sz="3200" dirty="0" smtClean="0"/>
              <a:t>-producing fungi</a:t>
            </a:r>
          </a:p>
          <a:p>
            <a:pPr lvl="2" eaLnBrk="1" hangingPunct="1">
              <a:lnSpc>
                <a:spcPct val="90000"/>
              </a:lnSpc>
              <a:defRPr/>
            </a:pPr>
            <a:r>
              <a:rPr lang="en-US" sz="3200" dirty="0" err="1"/>
              <a:t>Aflatoxin</a:t>
            </a:r>
            <a:r>
              <a:rPr lang="en-US" sz="3200" dirty="0"/>
              <a:t> causes liver cancer</a:t>
            </a:r>
          </a:p>
        </p:txBody>
      </p:sp>
    </p:spTree>
    <p:extLst>
      <p:ext uri="{BB962C8B-B14F-4D97-AF65-F5344CB8AC3E}">
        <p14:creationId xmlns:p14="http://schemas.microsoft.com/office/powerpoint/2010/main" val="3263977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Justice Issues</a:t>
            </a:r>
          </a:p>
        </p:txBody>
      </p:sp>
      <p:sp>
        <p:nvSpPr>
          <p:cNvPr id="3" name="Content Placeholder 2"/>
          <p:cNvSpPr>
            <a:spLocks noGrp="1"/>
          </p:cNvSpPr>
          <p:nvPr>
            <p:ph idx="1"/>
          </p:nvPr>
        </p:nvSpPr>
        <p:spPr/>
        <p:txBody>
          <a:bodyPr/>
          <a:lstStyle/>
          <a:p>
            <a:pPr eaLnBrk="1" hangingPunct="1">
              <a:defRPr/>
            </a:pPr>
            <a:r>
              <a:rPr lang="en-US" sz="3600" dirty="0"/>
              <a:t>Underfunded/understaffed food inspection system</a:t>
            </a:r>
          </a:p>
          <a:p>
            <a:pPr eaLnBrk="1" hangingPunct="1">
              <a:defRPr/>
            </a:pPr>
            <a:r>
              <a:rPr lang="en-US" sz="3600" dirty="0"/>
              <a:t>Indoor cooking fires</a:t>
            </a:r>
          </a:p>
          <a:p>
            <a:pPr eaLnBrk="1" hangingPunct="1">
              <a:defRPr/>
            </a:pPr>
            <a:r>
              <a:rPr lang="en-US" sz="3600" dirty="0"/>
              <a:t>Corporate influence</a:t>
            </a:r>
          </a:p>
          <a:p>
            <a:pPr eaLnBrk="1" hangingPunct="1">
              <a:defRPr/>
            </a:pPr>
            <a:r>
              <a:rPr lang="en-US" sz="3600" dirty="0"/>
              <a:t>Impediments to </a:t>
            </a:r>
            <a:r>
              <a:rPr lang="en-US" sz="3600" dirty="0" smtClean="0"/>
              <a:t>science</a:t>
            </a:r>
            <a:endParaRPr lang="en-US" sz="3600" dirty="0"/>
          </a:p>
        </p:txBody>
      </p:sp>
    </p:spTree>
    <p:extLst>
      <p:ext uri="{BB962C8B-B14F-4D97-AF65-F5344CB8AC3E}">
        <p14:creationId xmlns:p14="http://schemas.microsoft.com/office/powerpoint/2010/main" val="3338245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 Crops and Herbicide/Insecticide Use</a:t>
            </a:r>
          </a:p>
        </p:txBody>
      </p:sp>
      <p:sp>
        <p:nvSpPr>
          <p:cNvPr id="3" name="Content Placeholder 2"/>
          <p:cNvSpPr>
            <a:spLocks noGrp="1"/>
          </p:cNvSpPr>
          <p:nvPr>
            <p:ph idx="1"/>
          </p:nvPr>
        </p:nvSpPr>
        <p:spPr/>
        <p:txBody>
          <a:bodyPr/>
          <a:lstStyle/>
          <a:p>
            <a:pPr eaLnBrk="1" hangingPunct="1">
              <a:defRPr/>
            </a:pPr>
            <a:r>
              <a:rPr lang="en-US" dirty="0" err="1" smtClean="0"/>
              <a:t>SmartStax</a:t>
            </a:r>
            <a:r>
              <a:rPr lang="en-US" dirty="0" smtClean="0"/>
              <a:t> corn: combines 8 herbicide and insect-protection genes</a:t>
            </a:r>
          </a:p>
          <a:p>
            <a:pPr lvl="1" eaLnBrk="1" hangingPunct="1">
              <a:defRPr/>
            </a:pPr>
            <a:r>
              <a:rPr lang="en-US" sz="3200" dirty="0"/>
              <a:t>Approved in US, Canada, and Japan in 2009</a:t>
            </a:r>
          </a:p>
          <a:p>
            <a:pPr>
              <a:defRPr/>
            </a:pPr>
            <a:r>
              <a:rPr lang="en-US" dirty="0" err="1" smtClean="0"/>
              <a:t>Smartstax</a:t>
            </a:r>
            <a:r>
              <a:rPr lang="en-US" dirty="0" smtClean="0"/>
              <a:t> soybeans contain </a:t>
            </a:r>
            <a:r>
              <a:rPr lang="en-US" dirty="0" err="1" smtClean="0"/>
              <a:t>clothianidin</a:t>
            </a:r>
            <a:r>
              <a:rPr lang="en-US" dirty="0" smtClean="0"/>
              <a:t>, an insecticide implicated in colony collapse disorder (honeybee die-offs)</a:t>
            </a:r>
          </a:p>
          <a:p>
            <a:pPr>
              <a:defRPr/>
            </a:pPr>
            <a:r>
              <a:rPr lang="en-US" dirty="0">
                <a:solidFill>
                  <a:srgbClr val="FFFFFF"/>
                </a:solidFill>
              </a:rPr>
              <a:t>Dow </a:t>
            </a:r>
            <a:r>
              <a:rPr lang="en-US" dirty="0" err="1">
                <a:solidFill>
                  <a:srgbClr val="FFFFFF"/>
                </a:solidFill>
              </a:rPr>
              <a:t>Agrosciences</a:t>
            </a:r>
            <a:r>
              <a:rPr lang="en-US" dirty="0">
                <a:solidFill>
                  <a:srgbClr val="FFFFFF"/>
                </a:solidFill>
              </a:rPr>
              <a:t> </a:t>
            </a:r>
            <a:r>
              <a:rPr lang="en-US" dirty="0" smtClean="0">
                <a:solidFill>
                  <a:srgbClr val="FFFFFF"/>
                </a:solidFill>
              </a:rPr>
              <a:t>GE-corn approved (2014), </a:t>
            </a:r>
            <a:r>
              <a:rPr lang="en-US" dirty="0">
                <a:solidFill>
                  <a:srgbClr val="FFFFFF"/>
                </a:solidFill>
              </a:rPr>
              <a:t>resistant to </a:t>
            </a:r>
            <a:r>
              <a:rPr lang="en-US" dirty="0" smtClean="0">
                <a:solidFill>
                  <a:srgbClr val="FFFFFF"/>
                </a:solidFill>
              </a:rPr>
              <a:t>glyphosate and 2,4-D</a:t>
            </a:r>
            <a:r>
              <a:rPr lang="en-US" dirty="0">
                <a:solidFill>
                  <a:srgbClr val="FFFFFF"/>
                </a:solidFill>
              </a:rPr>
              <a:t>, one of the weed killers in Agent </a:t>
            </a:r>
            <a:r>
              <a:rPr lang="en-US" dirty="0" smtClean="0">
                <a:solidFill>
                  <a:srgbClr val="FFFFFF"/>
                </a:solidFill>
              </a:rPr>
              <a:t>Orange</a:t>
            </a:r>
            <a:r>
              <a:rPr lang="en-US" dirty="0">
                <a:solidFill>
                  <a:srgbClr val="FFFFFF"/>
                </a:solidFill>
              </a:rPr>
              <a:t> </a:t>
            </a:r>
            <a:r>
              <a:rPr lang="en-US" dirty="0" smtClean="0">
                <a:solidFill>
                  <a:srgbClr val="FFFFFF"/>
                </a:solidFill>
              </a:rPr>
              <a:t>(soybeans too)</a:t>
            </a:r>
          </a:p>
        </p:txBody>
      </p:sp>
    </p:spTree>
    <p:extLst>
      <p:ext uri="{BB962C8B-B14F-4D97-AF65-F5344CB8AC3E}">
        <p14:creationId xmlns:p14="http://schemas.microsoft.com/office/powerpoint/2010/main" val="22453994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p:txBody>
          <a:bodyPr/>
          <a:lstStyle/>
          <a:p>
            <a:pPr>
              <a:defRPr/>
            </a:pPr>
            <a:r>
              <a:rPr lang="en-US" sz="4000" dirty="0" smtClean="0"/>
              <a:t>Environmental </a:t>
            </a:r>
            <a:r>
              <a:rPr lang="en-US" sz="4000" dirty="0"/>
              <a:t>Risks of GE </a:t>
            </a:r>
            <a:r>
              <a:rPr lang="en-US" sz="4000" dirty="0" smtClean="0"/>
              <a:t>Crops</a:t>
            </a:r>
            <a:endParaRPr lang="en-US" sz="4000" dirty="0"/>
          </a:p>
        </p:txBody>
      </p:sp>
      <p:sp>
        <p:nvSpPr>
          <p:cNvPr id="237571" name="Rectangle 3"/>
          <p:cNvSpPr>
            <a:spLocks noGrp="1" noChangeArrowheads="1"/>
          </p:cNvSpPr>
          <p:nvPr>
            <p:ph idx="1"/>
          </p:nvPr>
        </p:nvSpPr>
        <p:spPr/>
        <p:txBody>
          <a:bodyPr/>
          <a:lstStyle/>
          <a:p>
            <a:pPr eaLnBrk="1" hangingPunct="1">
              <a:lnSpc>
                <a:spcPct val="90000"/>
              </a:lnSpc>
              <a:defRPr/>
            </a:pPr>
            <a:r>
              <a:rPr lang="en-US" sz="3600" dirty="0"/>
              <a:t>Greater herbicide </a:t>
            </a:r>
            <a:r>
              <a:rPr lang="en-US" sz="3600" dirty="0" smtClean="0"/>
              <a:t>use</a:t>
            </a:r>
          </a:p>
          <a:p>
            <a:pPr lvl="1" eaLnBrk="1" hangingPunct="1">
              <a:lnSpc>
                <a:spcPct val="90000"/>
              </a:lnSpc>
              <a:defRPr/>
            </a:pPr>
            <a:r>
              <a:rPr lang="en-US" sz="3600" dirty="0" smtClean="0"/>
              <a:t>Herbicide </a:t>
            </a:r>
            <a:r>
              <a:rPr lang="en-US" sz="3600" dirty="0"/>
              <a:t>use leads to fungal root infections and may increase pesticide use, since many bugs seek out sick plants</a:t>
            </a:r>
          </a:p>
          <a:p>
            <a:pPr lvl="1" eaLnBrk="1" hangingPunct="1">
              <a:lnSpc>
                <a:spcPct val="90000"/>
              </a:lnSpc>
              <a:defRPr/>
            </a:pPr>
            <a:r>
              <a:rPr lang="en-US" sz="3600" dirty="0"/>
              <a:t>Harmful to monarch butterflies (81% decline, due to </a:t>
            </a:r>
            <a:r>
              <a:rPr lang="en-US" sz="3600" dirty="0" smtClean="0"/>
              <a:t>glyphosate </a:t>
            </a:r>
            <a:r>
              <a:rPr lang="en-US" sz="3600" dirty="0"/>
              <a:t>damage to milkweed plants in Midwest, where monarchs lay their eggs)</a:t>
            </a:r>
          </a:p>
        </p:txBody>
      </p:sp>
    </p:spTree>
    <p:extLst>
      <p:ext uri="{BB962C8B-B14F-4D97-AF65-F5344CB8AC3E}">
        <p14:creationId xmlns:p14="http://schemas.microsoft.com/office/powerpoint/2010/main" val="5082543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Health Risks of GE Foods</a:t>
            </a:r>
            <a:endParaRPr lang="en-US" dirty="0"/>
          </a:p>
        </p:txBody>
      </p:sp>
      <p:sp>
        <p:nvSpPr>
          <p:cNvPr id="3" name="Content Placeholder 2"/>
          <p:cNvSpPr>
            <a:spLocks noGrp="1"/>
          </p:cNvSpPr>
          <p:nvPr>
            <p:ph idx="1"/>
          </p:nvPr>
        </p:nvSpPr>
        <p:spPr/>
        <p:txBody>
          <a:bodyPr/>
          <a:lstStyle/>
          <a:p>
            <a:pPr>
              <a:lnSpc>
                <a:spcPct val="90000"/>
              </a:lnSpc>
              <a:defRPr/>
            </a:pPr>
            <a:r>
              <a:rPr lang="en-US" dirty="0">
                <a:effectLst>
                  <a:outerShdw blurRad="38100" dist="38100" dir="2700000" algn="tl">
                    <a:srgbClr val="000000">
                      <a:alpha val="43137"/>
                    </a:srgbClr>
                  </a:outerShdw>
                </a:effectLst>
              </a:rPr>
              <a:t>High </a:t>
            </a:r>
            <a:r>
              <a:rPr lang="en-US" dirty="0" smtClean="0">
                <a:effectLst>
                  <a:outerShdw blurRad="38100" dist="38100" dir="2700000" algn="tl">
                    <a:srgbClr val="000000">
                      <a:alpha val="43137"/>
                    </a:srgbClr>
                  </a:outerShdw>
                </a:effectLst>
              </a:rPr>
              <a:t>glyphosate </a:t>
            </a:r>
            <a:r>
              <a:rPr lang="en-US" dirty="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Roundup - Monsanto) </a:t>
            </a:r>
            <a:r>
              <a:rPr lang="en-US" dirty="0">
                <a:effectLst>
                  <a:outerShdw blurRad="38100" dist="38100" dir="2700000" algn="tl">
                    <a:srgbClr val="000000">
                      <a:alpha val="43137"/>
                    </a:srgbClr>
                  </a:outerShdw>
                </a:effectLst>
              </a:rPr>
              <a:t>residues in diet</a:t>
            </a:r>
          </a:p>
          <a:p>
            <a:pPr lvl="1">
              <a:lnSpc>
                <a:spcPct val="90000"/>
              </a:lnSpc>
              <a:defRPr/>
            </a:pPr>
            <a:r>
              <a:rPr lang="en-US" sz="3200" dirty="0" smtClean="0">
                <a:effectLst>
                  <a:outerShdw blurRad="38100" dist="38100" dir="2700000" algn="tl">
                    <a:srgbClr val="000000">
                      <a:alpha val="43137"/>
                    </a:srgbClr>
                  </a:outerShdw>
                </a:effectLst>
              </a:rPr>
              <a:t>Linked </a:t>
            </a:r>
            <a:r>
              <a:rPr lang="en-US" sz="3200" dirty="0">
                <a:effectLst>
                  <a:outerShdw blurRad="38100" dist="38100" dir="2700000" algn="tl">
                    <a:srgbClr val="000000">
                      <a:alpha val="43137"/>
                    </a:srgbClr>
                  </a:outerShdw>
                </a:effectLst>
              </a:rPr>
              <a:t>to sterility (male and female), miscarriage, birth defects, endocrine disruption, </a:t>
            </a:r>
            <a:r>
              <a:rPr lang="en-US" sz="3200" dirty="0" smtClean="0">
                <a:effectLst>
                  <a:outerShdw blurRad="38100" dist="38100" dir="2700000" algn="tl">
                    <a:srgbClr val="000000">
                      <a:alpha val="43137"/>
                    </a:srgbClr>
                  </a:outerShdw>
                </a:effectLst>
              </a:rPr>
              <a:t>liver disease, kidney disease, neurological disorders (including Alzheimer’s), Non-Hodgkin’s </a:t>
            </a:r>
            <a:r>
              <a:rPr lang="en-US" sz="3200" dirty="0">
                <a:effectLst>
                  <a:outerShdw blurRad="38100" dist="38100" dir="2700000" algn="tl">
                    <a:srgbClr val="000000">
                      <a:alpha val="43137"/>
                    </a:srgbClr>
                  </a:outerShdw>
                </a:effectLst>
              </a:rPr>
              <a:t>Lymphoma, hairy cell leukemia, </a:t>
            </a:r>
            <a:r>
              <a:rPr lang="en-US" sz="3200" dirty="0" smtClean="0">
                <a:effectLst>
                  <a:outerShdw blurRad="38100" dist="38100" dir="2700000" algn="tl">
                    <a:srgbClr val="000000">
                      <a:alpha val="43137"/>
                    </a:srgbClr>
                  </a:outerShdw>
                </a:effectLst>
              </a:rPr>
              <a:t>multiple myeloma, breast cancer, brain cancer, alterations in microbiome, other </a:t>
            </a:r>
            <a:r>
              <a:rPr lang="en-US" sz="3200" dirty="0" smtClean="0">
                <a:effectLst>
                  <a:outerShdw blurRad="38100" dist="38100" dir="2700000" algn="tl">
                    <a:srgbClr val="000000">
                      <a:alpha val="43137"/>
                    </a:srgbClr>
                  </a:outerShdw>
                </a:effectLst>
              </a:rPr>
              <a:t>conditions</a:t>
            </a:r>
          </a:p>
          <a:p>
            <a:pPr lvl="1">
              <a:lnSpc>
                <a:spcPct val="90000"/>
              </a:lnSpc>
              <a:defRPr/>
            </a:pPr>
            <a:r>
              <a:rPr lang="en-US" sz="3200" dirty="0">
                <a:effectLst>
                  <a:outerShdw blurRad="38100" dist="38100" dir="2700000" algn="tl">
                    <a:srgbClr val="000000">
                      <a:alpha val="43137"/>
                    </a:srgbClr>
                  </a:outerShdw>
                </a:effectLst>
              </a:rPr>
              <a:t>Probable human carcinogen (International Agency for Research on Cancer, </a:t>
            </a:r>
            <a:r>
              <a:rPr lang="en-US" sz="3200" dirty="0" smtClean="0">
                <a:effectLst>
                  <a:outerShdw blurRad="38100" dist="38100" dir="2700000" algn="tl">
                    <a:srgbClr val="000000">
                      <a:alpha val="43137"/>
                    </a:srgbClr>
                  </a:outerShdw>
                </a:effectLst>
              </a:rPr>
              <a:t>WHO)</a:t>
            </a:r>
          </a:p>
          <a:p>
            <a:pPr lvl="1">
              <a:lnSpc>
                <a:spcPct val="90000"/>
              </a:lnSpc>
              <a:defRPr/>
            </a:pPr>
            <a:r>
              <a:rPr lang="en-US" sz="3200" dirty="0" smtClean="0">
                <a:effectLst>
                  <a:outerShdw blurRad="38100" dist="38100" dir="2700000" algn="tl">
                    <a:srgbClr val="000000">
                      <a:alpha val="43137"/>
                    </a:srgbClr>
                  </a:outerShdw>
                </a:effectLst>
              </a:rPr>
              <a:t>Monsanto </a:t>
            </a:r>
            <a:r>
              <a:rPr lang="en-US" sz="3200" dirty="0" smtClean="0">
                <a:effectLst>
                  <a:outerShdw blurRad="38100" dist="38100" dir="2700000" algn="tl">
                    <a:srgbClr val="000000">
                      <a:alpha val="43137"/>
                    </a:srgbClr>
                  </a:outerShdw>
                </a:effectLst>
              </a:rPr>
              <a:t>knew of cancer risks in 1990 (per EPA documents)</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9159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E5E5FF"/>
                </a:solidFill>
              </a:rPr>
              <a:t>Environmental </a:t>
            </a:r>
            <a:r>
              <a:rPr lang="en-US" dirty="0">
                <a:solidFill>
                  <a:srgbClr val="E5E5FF"/>
                </a:solidFill>
              </a:rPr>
              <a:t>Risks of GE </a:t>
            </a:r>
            <a:r>
              <a:rPr lang="en-US" dirty="0" smtClean="0">
                <a:solidFill>
                  <a:srgbClr val="E5E5FF"/>
                </a:solidFill>
              </a:rPr>
              <a:t>Crops</a:t>
            </a:r>
            <a:endParaRPr lang="en-US" dirty="0"/>
          </a:p>
        </p:txBody>
      </p:sp>
      <p:sp>
        <p:nvSpPr>
          <p:cNvPr id="3" name="Content Placeholder 2"/>
          <p:cNvSpPr>
            <a:spLocks noGrp="1"/>
          </p:cNvSpPr>
          <p:nvPr>
            <p:ph idx="1"/>
          </p:nvPr>
        </p:nvSpPr>
        <p:spPr/>
        <p:txBody>
          <a:bodyPr/>
          <a:lstStyle/>
          <a:p>
            <a:pPr>
              <a:defRPr/>
            </a:pPr>
            <a:r>
              <a:rPr lang="en-US" sz="3600" dirty="0" smtClean="0"/>
              <a:t>Use of herbicide-resistant GM crops claimed to allow for no-till agriculture (vs. ploughing), which sequesters some carbon in the soil</a:t>
            </a:r>
          </a:p>
          <a:p>
            <a:pPr>
              <a:defRPr/>
            </a:pPr>
            <a:r>
              <a:rPr lang="en-US" sz="3600" dirty="0" smtClean="0"/>
              <a:t>Per </a:t>
            </a:r>
            <a:r>
              <a:rPr lang="en-US" sz="3600" i="1" dirty="0" smtClean="0"/>
              <a:t>Nature</a:t>
            </a:r>
            <a:r>
              <a:rPr lang="en-US" sz="3600" dirty="0" smtClean="0"/>
              <a:t> review (2014), the role of no-till agriculture in mitigating climate change is “widely overstated”</a:t>
            </a:r>
          </a:p>
          <a:p>
            <a:pPr>
              <a:defRPr/>
            </a:pPr>
            <a:r>
              <a:rPr lang="en-US" sz="3600" dirty="0" smtClean="0"/>
              <a:t>GM crops have had minimal effect on use of no-till agriculture</a:t>
            </a:r>
          </a:p>
          <a:p>
            <a:pPr>
              <a:defRPr/>
            </a:pPr>
            <a:endParaRPr lang="en-US" dirty="0"/>
          </a:p>
        </p:txBody>
      </p:sp>
    </p:spTree>
    <p:extLst>
      <p:ext uri="{BB962C8B-B14F-4D97-AF65-F5344CB8AC3E}">
        <p14:creationId xmlns:p14="http://schemas.microsoft.com/office/powerpoint/2010/main" val="11013104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rrowheads="1"/>
          </p:cNvSpPr>
          <p:nvPr>
            <p:ph type="title"/>
          </p:nvPr>
        </p:nvSpPr>
        <p:spPr/>
        <p:txBody>
          <a:bodyPr/>
          <a:lstStyle/>
          <a:p>
            <a:pPr eaLnBrk="1" hangingPunct="1">
              <a:defRPr/>
            </a:pPr>
            <a:r>
              <a:rPr lang="en-US" dirty="0" smtClean="0"/>
              <a:t>Bt Plants</a:t>
            </a:r>
          </a:p>
        </p:txBody>
      </p:sp>
      <p:sp>
        <p:nvSpPr>
          <p:cNvPr id="283651" name="Rectangle 3"/>
          <p:cNvSpPr>
            <a:spLocks noGrp="1" noChangeArrowheads="1"/>
          </p:cNvSpPr>
          <p:nvPr>
            <p:ph idx="1"/>
          </p:nvPr>
        </p:nvSpPr>
        <p:spPr/>
        <p:txBody>
          <a:bodyPr/>
          <a:lstStyle/>
          <a:p>
            <a:pPr marL="342900" lvl="2" indent="-342900" eaLnBrk="1" hangingPunct="1">
              <a:buClr>
                <a:schemeClr val="hlink"/>
              </a:buClr>
              <a:defRPr/>
            </a:pPr>
            <a:r>
              <a:rPr lang="en-US" sz="2800" dirty="0" err="1"/>
              <a:t>Bt</a:t>
            </a:r>
            <a:r>
              <a:rPr lang="en-US" sz="2800" dirty="0"/>
              <a:t> corn more susceptible to aphids, bollworms, rootworms</a:t>
            </a:r>
          </a:p>
          <a:p>
            <a:pPr marL="342900" lvl="2" indent="-342900" eaLnBrk="1" hangingPunct="1">
              <a:buClr>
                <a:schemeClr val="hlink"/>
              </a:buClr>
              <a:defRPr/>
            </a:pPr>
            <a:r>
              <a:rPr lang="en-US" sz="2800" dirty="0" err="1" smtClean="0"/>
              <a:t>Bt</a:t>
            </a:r>
            <a:r>
              <a:rPr lang="en-US" sz="2800" dirty="0" smtClean="0"/>
              <a:t> </a:t>
            </a:r>
            <a:r>
              <a:rPr lang="en-US" sz="2800" dirty="0"/>
              <a:t>cotton growth in China leads to population explosion of previously insignificant adult </a:t>
            </a:r>
            <a:r>
              <a:rPr lang="en-US" sz="2800" dirty="0" err="1"/>
              <a:t>mirid</a:t>
            </a:r>
            <a:r>
              <a:rPr lang="en-US" sz="2800" dirty="0"/>
              <a:t> bugs, which </a:t>
            </a:r>
            <a:r>
              <a:rPr lang="en-US" sz="2800" dirty="0" smtClean="0"/>
              <a:t>damage fruit </a:t>
            </a:r>
            <a:r>
              <a:rPr lang="en-US" sz="2800" dirty="0"/>
              <a:t>orchards and cotton fields</a:t>
            </a:r>
          </a:p>
          <a:p>
            <a:pPr eaLnBrk="1" hangingPunct="1">
              <a:defRPr/>
            </a:pPr>
            <a:r>
              <a:rPr lang="en-US" sz="2800" dirty="0" err="1"/>
              <a:t>Bt</a:t>
            </a:r>
            <a:r>
              <a:rPr lang="en-US" sz="2800" dirty="0"/>
              <a:t> cotton destroyed by mealy bug; harvests in India decline dramatically, contributing to suicides among farmers</a:t>
            </a:r>
          </a:p>
          <a:p>
            <a:pPr lvl="1" eaLnBrk="1" hangingPunct="1">
              <a:defRPr/>
            </a:pPr>
            <a:r>
              <a:rPr lang="en-US" dirty="0"/>
              <a:t>Indonesia outlawed </a:t>
            </a:r>
            <a:r>
              <a:rPr lang="en-US" dirty="0" err="1"/>
              <a:t>Bt</a:t>
            </a:r>
            <a:r>
              <a:rPr lang="en-US" dirty="0"/>
              <a:t> cotton</a:t>
            </a:r>
          </a:p>
          <a:p>
            <a:pPr eaLnBrk="1" hangingPunct="1">
              <a:defRPr/>
            </a:pPr>
            <a:r>
              <a:rPr lang="en-US" sz="2800" dirty="0" err="1" smtClean="0"/>
              <a:t>Bt</a:t>
            </a:r>
            <a:r>
              <a:rPr lang="en-US" sz="2800" dirty="0" smtClean="0"/>
              <a:t>-resistant </a:t>
            </a:r>
            <a:r>
              <a:rPr lang="en-US" sz="2800" dirty="0"/>
              <a:t>insects also noted in Puerto Rico and South Africa (moths) and U.S. (</a:t>
            </a:r>
            <a:r>
              <a:rPr lang="en-US" sz="2800" dirty="0" smtClean="0"/>
              <a:t>beetles, armyworms)</a:t>
            </a:r>
          </a:p>
        </p:txBody>
      </p:sp>
    </p:spTree>
    <p:extLst>
      <p:ext uri="{BB962C8B-B14F-4D97-AF65-F5344CB8AC3E}">
        <p14:creationId xmlns:p14="http://schemas.microsoft.com/office/powerpoint/2010/main" val="5885353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pPr eaLnBrk="1" hangingPunct="1">
              <a:defRPr/>
            </a:pPr>
            <a:r>
              <a:rPr lang="en-US" dirty="0" smtClean="0"/>
              <a:t>Pesticides</a:t>
            </a:r>
          </a:p>
        </p:txBody>
      </p:sp>
      <p:sp>
        <p:nvSpPr>
          <p:cNvPr id="128003" name="Rectangle 3"/>
          <p:cNvSpPr>
            <a:spLocks noGrp="1" noChangeArrowheads="1"/>
          </p:cNvSpPr>
          <p:nvPr>
            <p:ph idx="1"/>
          </p:nvPr>
        </p:nvSpPr>
        <p:spPr/>
        <p:txBody>
          <a:bodyPr/>
          <a:lstStyle/>
          <a:p>
            <a:pPr eaLnBrk="1" hangingPunct="1"/>
            <a:r>
              <a:rPr lang="en-US" altLang="en-US" sz="3600" dirty="0">
                <a:effectLst/>
              </a:rPr>
              <a:t>5.1 billion </a:t>
            </a:r>
            <a:r>
              <a:rPr lang="en-US" altLang="en-US" sz="3600" dirty="0" err="1">
                <a:effectLst/>
              </a:rPr>
              <a:t>lbs</a:t>
            </a:r>
            <a:r>
              <a:rPr lang="en-US" altLang="en-US" sz="3600" dirty="0">
                <a:effectLst/>
              </a:rPr>
              <a:t>/</a:t>
            </a:r>
            <a:r>
              <a:rPr lang="en-US" altLang="en-US" sz="3600" dirty="0" err="1">
                <a:effectLst/>
              </a:rPr>
              <a:t>yr</a:t>
            </a:r>
            <a:r>
              <a:rPr lang="en-US" altLang="en-US" sz="3600" dirty="0">
                <a:effectLst/>
              </a:rPr>
              <a:t> pesticides worldwide</a:t>
            </a:r>
          </a:p>
          <a:p>
            <a:pPr lvl="1" eaLnBrk="1" hangingPunct="1"/>
            <a:r>
              <a:rPr lang="en-US" altLang="en-US" sz="3600" dirty="0">
                <a:effectLst/>
              </a:rPr>
              <a:t>30% in US</a:t>
            </a:r>
          </a:p>
          <a:p>
            <a:pPr eaLnBrk="1" hangingPunct="1"/>
            <a:r>
              <a:rPr lang="en-US" altLang="en-US" sz="3600" dirty="0" smtClean="0">
                <a:effectLst/>
              </a:rPr>
              <a:t>17,000 </a:t>
            </a:r>
            <a:r>
              <a:rPr lang="en-US" altLang="en-US" sz="3600" dirty="0">
                <a:effectLst/>
              </a:rPr>
              <a:t>products</a:t>
            </a:r>
          </a:p>
          <a:p>
            <a:pPr eaLnBrk="1" hangingPunct="1"/>
            <a:r>
              <a:rPr lang="en-US" altLang="en-US" sz="3600" dirty="0">
                <a:effectLst/>
              </a:rPr>
              <a:t>$44 billion worldwide market</a:t>
            </a:r>
          </a:p>
          <a:p>
            <a:pPr lvl="1" eaLnBrk="1" hangingPunct="1"/>
            <a:r>
              <a:rPr lang="en-US" altLang="en-US" sz="3600" dirty="0">
                <a:effectLst/>
              </a:rPr>
              <a:t>10 firms control 90% of market</a:t>
            </a:r>
          </a:p>
          <a:p>
            <a:pPr eaLnBrk="1" hangingPunct="1"/>
            <a:r>
              <a:rPr lang="en-US" sz="3600" dirty="0" smtClean="0"/>
              <a:t>Many </a:t>
            </a:r>
            <a:r>
              <a:rPr lang="en-US" sz="3600" dirty="0"/>
              <a:t>pesticides used in U.S. banned in other </a:t>
            </a:r>
            <a:r>
              <a:rPr lang="en-US" sz="3600" dirty="0" smtClean="0"/>
              <a:t>countries</a:t>
            </a:r>
            <a:endParaRPr lang="en-US" sz="3600" dirty="0"/>
          </a:p>
        </p:txBody>
      </p:sp>
    </p:spTree>
    <p:extLst>
      <p:ext uri="{BB962C8B-B14F-4D97-AF65-F5344CB8AC3E}">
        <p14:creationId xmlns:p14="http://schemas.microsoft.com/office/powerpoint/2010/main" val="22010760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p:txBody>
          <a:bodyPr/>
          <a:lstStyle/>
          <a:p>
            <a:pPr eaLnBrk="1" hangingPunct="1">
              <a:defRPr/>
            </a:pPr>
            <a:r>
              <a:rPr lang="en-US" sz="4000" dirty="0">
                <a:solidFill>
                  <a:srgbClr val="E5E5FF"/>
                </a:solidFill>
              </a:rPr>
              <a:t>Pesticides</a:t>
            </a:r>
            <a:br>
              <a:rPr lang="en-US" sz="4000" dirty="0">
                <a:solidFill>
                  <a:srgbClr val="E5E5FF"/>
                </a:solidFill>
              </a:rPr>
            </a:br>
            <a:r>
              <a:rPr lang="en-US" sz="4000" dirty="0">
                <a:solidFill>
                  <a:srgbClr val="E5E5FF"/>
                </a:solidFill>
              </a:rPr>
              <a:t>(Herbicides and Insecticides)</a:t>
            </a:r>
            <a:endParaRPr lang="en-US" dirty="0" smtClean="0"/>
          </a:p>
        </p:txBody>
      </p:sp>
      <p:sp>
        <p:nvSpPr>
          <p:cNvPr id="204803" name="Rectangle 3"/>
          <p:cNvSpPr>
            <a:spLocks noGrp="1" noChangeArrowheads="1"/>
          </p:cNvSpPr>
          <p:nvPr>
            <p:ph idx="1"/>
          </p:nvPr>
        </p:nvSpPr>
        <p:spPr/>
        <p:txBody>
          <a:bodyPr/>
          <a:lstStyle/>
          <a:p>
            <a:pPr eaLnBrk="1" hangingPunct="1">
              <a:lnSpc>
                <a:spcPct val="90000"/>
              </a:lnSpc>
              <a:buClr>
                <a:srgbClr val="FAFD00"/>
              </a:buClr>
              <a:defRPr/>
            </a:pPr>
            <a:r>
              <a:rPr lang="en-US" sz="3600" dirty="0" smtClean="0"/>
              <a:t>U.S</a:t>
            </a:r>
            <a:r>
              <a:rPr lang="en-US" sz="3600" dirty="0"/>
              <a:t>. farm workers suffer up to 300,000 pesticide-related acute illnesses and injuries per </a:t>
            </a:r>
            <a:r>
              <a:rPr lang="en-US" sz="3600" dirty="0" smtClean="0"/>
              <a:t>year (EPA)</a:t>
            </a:r>
            <a:endParaRPr lang="en-US" sz="3600" dirty="0"/>
          </a:p>
          <a:p>
            <a:pPr eaLnBrk="1" hangingPunct="1">
              <a:lnSpc>
                <a:spcPct val="90000"/>
              </a:lnSpc>
              <a:buClr>
                <a:srgbClr val="FAFD00"/>
              </a:buClr>
              <a:defRPr/>
            </a:pPr>
            <a:r>
              <a:rPr lang="en-US" sz="3600" dirty="0" smtClean="0"/>
              <a:t>Pesticides </a:t>
            </a:r>
            <a:r>
              <a:rPr lang="en-US" sz="3600" dirty="0"/>
              <a:t>in food could cause up to 1 million cancers in the current generation of </a:t>
            </a:r>
            <a:r>
              <a:rPr lang="en-US" sz="3600" dirty="0" smtClean="0"/>
              <a:t>Americans (NAS)</a:t>
            </a:r>
            <a:endParaRPr lang="en-US" sz="3600" dirty="0"/>
          </a:p>
          <a:p>
            <a:pPr eaLnBrk="1" hangingPunct="1">
              <a:lnSpc>
                <a:spcPct val="90000"/>
              </a:lnSpc>
              <a:buClr>
                <a:srgbClr val="FAFD00"/>
              </a:buClr>
              <a:defRPr/>
            </a:pPr>
            <a:r>
              <a:rPr lang="en-US" sz="3600" dirty="0" smtClean="0"/>
              <a:t>1 million </a:t>
            </a:r>
            <a:r>
              <a:rPr lang="en-US" sz="3600" dirty="0"/>
              <a:t>people killed by pesticides over the last 6 years (WHO</a:t>
            </a:r>
            <a:r>
              <a:rPr lang="en-US" sz="3600" dirty="0" smtClean="0"/>
              <a:t>)</a:t>
            </a:r>
          </a:p>
          <a:p>
            <a:pPr eaLnBrk="1" hangingPunct="1">
              <a:lnSpc>
                <a:spcPct val="90000"/>
              </a:lnSpc>
              <a:buClr>
                <a:srgbClr val="FAFD00"/>
              </a:buClr>
              <a:defRPr/>
            </a:pPr>
            <a:r>
              <a:rPr lang="en-US" altLang="en-US" sz="3600" dirty="0"/>
              <a:t>US health and environmental costs $10-12 </a:t>
            </a:r>
            <a:r>
              <a:rPr lang="en-US" altLang="en-US" sz="3600" dirty="0" smtClean="0"/>
              <a:t>billion/</a:t>
            </a:r>
            <a:r>
              <a:rPr lang="en-US" altLang="en-US" sz="3600" smtClean="0"/>
              <a:t>yr</a:t>
            </a:r>
            <a:endParaRPr lang="en-US" altLang="en-US" sz="3600"/>
          </a:p>
        </p:txBody>
      </p:sp>
    </p:spTree>
    <p:extLst>
      <p:ext uri="{BB962C8B-B14F-4D97-AF65-F5344CB8AC3E}">
        <p14:creationId xmlns:p14="http://schemas.microsoft.com/office/powerpoint/2010/main" val="17919002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defRPr/>
            </a:pPr>
            <a:r>
              <a:rPr lang="en-US" dirty="0"/>
              <a:t>Pesticides Linked </a:t>
            </a:r>
            <a:r>
              <a:rPr lang="en-US" dirty="0" smtClean="0"/>
              <a:t>To</a:t>
            </a:r>
          </a:p>
        </p:txBody>
      </p:sp>
      <p:sp>
        <p:nvSpPr>
          <p:cNvPr id="84995" name="Rectangle 3"/>
          <p:cNvSpPr>
            <a:spLocks noGrp="1" noChangeArrowheads="1"/>
          </p:cNvSpPr>
          <p:nvPr>
            <p:ph idx="1"/>
          </p:nvPr>
        </p:nvSpPr>
        <p:spPr/>
        <p:txBody>
          <a:bodyPr/>
          <a:lstStyle/>
          <a:p>
            <a:pPr eaLnBrk="1" hangingPunct="1">
              <a:buClr>
                <a:srgbClr val="FAFD00"/>
              </a:buClr>
              <a:defRPr/>
            </a:pPr>
            <a:r>
              <a:rPr lang="en-US" dirty="0" smtClean="0"/>
              <a:t>Autism</a:t>
            </a:r>
          </a:p>
          <a:p>
            <a:pPr eaLnBrk="1" hangingPunct="1">
              <a:buClr>
                <a:srgbClr val="FAFD00"/>
              </a:buClr>
              <a:defRPr/>
            </a:pPr>
            <a:r>
              <a:rPr lang="en-US" dirty="0" smtClean="0"/>
              <a:t>Parkinson’s Disease</a:t>
            </a:r>
          </a:p>
          <a:p>
            <a:pPr eaLnBrk="1" hangingPunct="1">
              <a:buClr>
                <a:srgbClr val="FAFD00"/>
              </a:buClr>
              <a:defRPr/>
            </a:pPr>
            <a:r>
              <a:rPr lang="en-US" dirty="0" smtClean="0"/>
              <a:t>Alzheimer’s disease</a:t>
            </a:r>
          </a:p>
          <a:p>
            <a:pPr eaLnBrk="1" hangingPunct="1">
              <a:buClr>
                <a:srgbClr val="FAFD00"/>
              </a:buClr>
              <a:defRPr/>
            </a:pPr>
            <a:r>
              <a:rPr lang="en-US" dirty="0" smtClean="0"/>
              <a:t>Diabetes</a:t>
            </a:r>
          </a:p>
          <a:p>
            <a:pPr eaLnBrk="1" hangingPunct="1">
              <a:buClr>
                <a:srgbClr val="FAFD00"/>
              </a:buClr>
              <a:defRPr/>
            </a:pPr>
            <a:r>
              <a:rPr lang="en-US" dirty="0"/>
              <a:t>O</a:t>
            </a:r>
            <a:r>
              <a:rPr lang="en-US" dirty="0" smtClean="0"/>
              <a:t>besity </a:t>
            </a:r>
            <a:r>
              <a:rPr lang="en-US" dirty="0"/>
              <a:t>(with prenatal </a:t>
            </a:r>
            <a:r>
              <a:rPr lang="en-US" dirty="0" smtClean="0"/>
              <a:t>exposure)</a:t>
            </a:r>
          </a:p>
          <a:p>
            <a:pPr eaLnBrk="1" hangingPunct="1">
              <a:buClr>
                <a:srgbClr val="FAFD00"/>
              </a:buClr>
              <a:defRPr/>
            </a:pPr>
            <a:r>
              <a:rPr lang="en-US" dirty="0" smtClean="0"/>
              <a:t>Depression</a:t>
            </a:r>
          </a:p>
          <a:p>
            <a:pPr eaLnBrk="1" hangingPunct="1">
              <a:buClr>
                <a:srgbClr val="FAFD00"/>
              </a:buClr>
              <a:defRPr/>
            </a:pPr>
            <a:r>
              <a:rPr lang="en-US" dirty="0" smtClean="0"/>
              <a:t>ADHD</a:t>
            </a:r>
            <a:endParaRPr lang="en-US" dirty="0"/>
          </a:p>
          <a:p>
            <a:pPr eaLnBrk="1" hangingPunct="1">
              <a:buClr>
                <a:srgbClr val="FAFD00"/>
              </a:buClr>
              <a:defRPr/>
            </a:pPr>
            <a:endParaRPr lang="en-US" sz="2800" dirty="0"/>
          </a:p>
        </p:txBody>
      </p:sp>
    </p:spTree>
    <p:extLst>
      <p:ext uri="{BB962C8B-B14F-4D97-AF65-F5344CB8AC3E}">
        <p14:creationId xmlns:p14="http://schemas.microsoft.com/office/powerpoint/2010/main" val="2839390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pPr eaLnBrk="1" hangingPunct="1">
              <a:defRPr/>
            </a:pPr>
            <a:r>
              <a:rPr lang="en-US" dirty="0" smtClean="0"/>
              <a:t>Pesticides</a:t>
            </a:r>
          </a:p>
        </p:txBody>
      </p:sp>
      <p:sp>
        <p:nvSpPr>
          <p:cNvPr id="205827" name="Rectangle 3"/>
          <p:cNvSpPr>
            <a:spLocks noGrp="1" noChangeArrowheads="1"/>
          </p:cNvSpPr>
          <p:nvPr>
            <p:ph idx="1"/>
          </p:nvPr>
        </p:nvSpPr>
        <p:spPr/>
        <p:txBody>
          <a:bodyPr/>
          <a:lstStyle/>
          <a:p>
            <a:pPr eaLnBrk="1" hangingPunct="1">
              <a:lnSpc>
                <a:spcPct val="90000"/>
              </a:lnSpc>
              <a:defRPr/>
            </a:pPr>
            <a:r>
              <a:rPr lang="en-US" sz="3600" dirty="0" smtClean="0"/>
              <a:t>Pesticides inhibit nitrogen fixation, decrease crop yields</a:t>
            </a:r>
          </a:p>
          <a:p>
            <a:pPr eaLnBrk="1" hangingPunct="1">
              <a:lnSpc>
                <a:spcPct val="90000"/>
              </a:lnSpc>
              <a:defRPr/>
            </a:pPr>
            <a:r>
              <a:rPr lang="en-US" sz="3600" dirty="0" smtClean="0"/>
              <a:t>Evidence suggests these actually promote pests (vs. natural pesticides)</a:t>
            </a:r>
          </a:p>
          <a:p>
            <a:pPr lvl="2" eaLnBrk="1" hangingPunct="1">
              <a:lnSpc>
                <a:spcPct val="90000"/>
              </a:lnSpc>
              <a:defRPr/>
            </a:pPr>
            <a:r>
              <a:rPr lang="en-US" sz="3600" dirty="0"/>
              <a:t>30% of medieval crop harvests were destroyed by pests vs. 35-42% of current crop harvests</a:t>
            </a:r>
          </a:p>
          <a:p>
            <a:pPr marL="342900" lvl="1" indent="-342900" eaLnBrk="1" hangingPunct="1">
              <a:lnSpc>
                <a:spcPct val="90000"/>
              </a:lnSpc>
              <a:buClr>
                <a:schemeClr val="hlink"/>
              </a:buClr>
              <a:defRPr/>
            </a:pPr>
            <a:r>
              <a:rPr lang="en-US" sz="3600" dirty="0" smtClean="0"/>
              <a:t>Suggests </a:t>
            </a:r>
            <a:r>
              <a:rPr lang="en-US" sz="3600" dirty="0"/>
              <a:t>organic farming </a:t>
            </a:r>
            <a:r>
              <a:rPr lang="en-US" sz="3600" dirty="0" smtClean="0"/>
              <a:t>may be more </a:t>
            </a:r>
            <a:r>
              <a:rPr lang="en-US" sz="3600" dirty="0"/>
              <a:t>cost-effective </a:t>
            </a:r>
          </a:p>
        </p:txBody>
      </p:sp>
    </p:spTree>
    <p:extLst>
      <p:ext uri="{BB962C8B-B14F-4D97-AF65-F5344CB8AC3E}">
        <p14:creationId xmlns:p14="http://schemas.microsoft.com/office/powerpoint/2010/main" val="9179841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sz="4000" dirty="0" smtClean="0"/>
              <a:t>Environmental </a:t>
            </a:r>
            <a:r>
              <a:rPr lang="en-US" sz="4000" dirty="0"/>
              <a:t>Risks of GE </a:t>
            </a:r>
            <a:r>
              <a:rPr lang="en-US" sz="4000" dirty="0" smtClean="0"/>
              <a:t>Crops</a:t>
            </a:r>
            <a:endParaRPr lang="en-US" sz="4000" dirty="0"/>
          </a:p>
        </p:txBody>
      </p:sp>
      <p:sp>
        <p:nvSpPr>
          <p:cNvPr id="17411" name="Rectangle 3"/>
          <p:cNvSpPr>
            <a:spLocks noGrp="1" noChangeArrowheads="1"/>
          </p:cNvSpPr>
          <p:nvPr>
            <p:ph idx="1"/>
          </p:nvPr>
        </p:nvSpPr>
        <p:spPr/>
        <p:txBody>
          <a:bodyPr/>
          <a:lstStyle/>
          <a:p>
            <a:pPr eaLnBrk="1" hangingPunct="1">
              <a:lnSpc>
                <a:spcPct val="90000"/>
              </a:lnSpc>
              <a:defRPr/>
            </a:pPr>
            <a:r>
              <a:rPr lang="en-US" sz="3600" dirty="0" smtClean="0"/>
              <a:t>Genes, initially designed to protect crops from herbicides, being transferred to native weeds</a:t>
            </a:r>
          </a:p>
          <a:p>
            <a:pPr eaLnBrk="1" hangingPunct="1">
              <a:lnSpc>
                <a:spcPct val="90000"/>
              </a:lnSpc>
              <a:defRPr/>
            </a:pPr>
            <a:endParaRPr lang="en-US" sz="3600" dirty="0" smtClean="0"/>
          </a:p>
          <a:p>
            <a:pPr eaLnBrk="1" hangingPunct="1">
              <a:lnSpc>
                <a:spcPct val="90000"/>
              </a:lnSpc>
              <a:defRPr/>
            </a:pPr>
            <a:r>
              <a:rPr lang="en-US" sz="3600" dirty="0" smtClean="0"/>
              <a:t>Creation of herbicide-resistant “</a:t>
            </a:r>
            <a:r>
              <a:rPr lang="en-US" sz="3600" dirty="0" err="1" smtClean="0"/>
              <a:t>superweeds</a:t>
            </a:r>
            <a:r>
              <a:rPr lang="en-US" sz="3600" dirty="0" smtClean="0"/>
              <a:t>” – largely due to overuse of herbicides (gene transfer to native weeds from GM crops less likely, but possible – e.g., </a:t>
            </a:r>
            <a:r>
              <a:rPr lang="en-US" sz="3600" dirty="0" err="1" smtClean="0"/>
              <a:t>bentgrass</a:t>
            </a:r>
            <a:r>
              <a:rPr lang="en-US" sz="3600" dirty="0" smtClean="0"/>
              <a:t>)</a:t>
            </a:r>
          </a:p>
        </p:txBody>
      </p:sp>
    </p:spTree>
    <p:extLst>
      <p:ext uri="{BB962C8B-B14F-4D97-AF65-F5344CB8AC3E}">
        <p14:creationId xmlns:p14="http://schemas.microsoft.com/office/powerpoint/2010/main" val="460047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pPr eaLnBrk="1" hangingPunct="1">
              <a:defRPr/>
            </a:pPr>
            <a:r>
              <a:rPr lang="en-US" dirty="0" smtClean="0"/>
              <a:t>The Precautionary Principle</a:t>
            </a:r>
          </a:p>
        </p:txBody>
      </p:sp>
      <p:sp>
        <p:nvSpPr>
          <p:cNvPr id="113667" name="Rectangle 3"/>
          <p:cNvSpPr>
            <a:spLocks noGrp="1" noChangeArrowheads="1"/>
          </p:cNvSpPr>
          <p:nvPr>
            <p:ph idx="1"/>
          </p:nvPr>
        </p:nvSpPr>
        <p:spPr/>
        <p:txBody>
          <a:bodyPr/>
          <a:lstStyle/>
          <a:p>
            <a:pPr eaLnBrk="1" hangingPunct="1">
              <a:buFont typeface="Wingdings" panose="05000000000000000000" pitchFamily="2" charset="2"/>
              <a:buNone/>
              <a:defRPr/>
            </a:pPr>
            <a:r>
              <a:rPr lang="en-US" sz="3600" dirty="0"/>
              <a:t>When evidence points toward the potential of an activity to cause significant, widespread or irreparable harm to public health or the environment, options for avoiding that harm should be examined and pursued, even though the harm is not yet fully understood or proven.</a:t>
            </a:r>
            <a:endParaRPr lang="en-US" sz="3600" u="sng" dirty="0"/>
          </a:p>
        </p:txBody>
      </p:sp>
    </p:spTree>
    <p:extLst>
      <p:ext uri="{BB962C8B-B14F-4D97-AF65-F5344CB8AC3E}">
        <p14:creationId xmlns:p14="http://schemas.microsoft.com/office/powerpoint/2010/main" val="34779391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lstStyle/>
          <a:p>
            <a:pPr eaLnBrk="1" hangingPunct="1">
              <a:defRPr/>
            </a:pPr>
            <a:r>
              <a:rPr lang="en-US" dirty="0" smtClean="0"/>
              <a:t>GE Crop Contamination Incidents</a:t>
            </a:r>
          </a:p>
        </p:txBody>
      </p:sp>
      <p:sp>
        <p:nvSpPr>
          <p:cNvPr id="207875" name="Rectangle 3"/>
          <p:cNvSpPr>
            <a:spLocks noGrp="1" noChangeArrowheads="1"/>
          </p:cNvSpPr>
          <p:nvPr>
            <p:ph idx="1"/>
          </p:nvPr>
        </p:nvSpPr>
        <p:spPr/>
        <p:txBody>
          <a:bodyPr/>
          <a:lstStyle/>
          <a:p>
            <a:pPr eaLnBrk="1" hangingPunct="1">
              <a:defRPr/>
            </a:pPr>
            <a:r>
              <a:rPr lang="en-US" sz="3600" dirty="0"/>
              <a:t>396 </a:t>
            </a:r>
            <a:r>
              <a:rPr lang="en-US" sz="3600" dirty="0" smtClean="0"/>
              <a:t>involving 63 </a:t>
            </a:r>
            <a:r>
              <a:rPr lang="en-US" sz="3600" dirty="0"/>
              <a:t>countries from 1996-2013</a:t>
            </a:r>
          </a:p>
          <a:p>
            <a:pPr eaLnBrk="1" hangingPunct="1">
              <a:defRPr/>
            </a:pPr>
            <a:r>
              <a:rPr lang="en-US" dirty="0"/>
              <a:t>1/3 of cases involved 33% GE rice, 25% GE corn, 9% GE soy, 6% GE flax</a:t>
            </a:r>
          </a:p>
          <a:p>
            <a:pPr eaLnBrk="1" hangingPunct="1">
              <a:defRPr/>
            </a:pPr>
            <a:r>
              <a:rPr lang="en-US" dirty="0"/>
              <a:t>50% of cases involve GE crops originating in US</a:t>
            </a:r>
          </a:p>
          <a:p>
            <a:pPr eaLnBrk="1" hangingPunct="1">
              <a:defRPr/>
            </a:pPr>
            <a:r>
              <a:rPr lang="en-US" dirty="0"/>
              <a:t>Affected countries more than double the number of countries where GM crops are </a:t>
            </a:r>
            <a:r>
              <a:rPr lang="en-US" dirty="0" smtClean="0"/>
              <a:t>grown</a:t>
            </a:r>
          </a:p>
          <a:p>
            <a:pPr eaLnBrk="1" hangingPunct="1">
              <a:defRPr/>
            </a:pPr>
            <a:r>
              <a:rPr lang="en-US" dirty="0" smtClean="0"/>
              <a:t>GM </a:t>
            </a:r>
            <a:r>
              <a:rPr lang="en-US" dirty="0"/>
              <a:t>Contamination Register: </a:t>
            </a:r>
            <a:r>
              <a:rPr lang="en-US" dirty="0">
                <a:hlinkClick r:id="rId2"/>
              </a:rPr>
              <a:t>http://link.springer.com/article/10.1186/s40550-014-0005-8</a:t>
            </a:r>
            <a:r>
              <a:rPr lang="en-US" dirty="0"/>
              <a:t> </a:t>
            </a:r>
          </a:p>
          <a:p>
            <a:pPr eaLnBrk="1" hangingPunct="1">
              <a:defRPr/>
            </a:pPr>
            <a:endParaRPr lang="en-US" dirty="0"/>
          </a:p>
        </p:txBody>
      </p:sp>
    </p:spTree>
    <p:extLst>
      <p:ext uri="{BB962C8B-B14F-4D97-AF65-F5344CB8AC3E}">
        <p14:creationId xmlns:p14="http://schemas.microsoft.com/office/powerpoint/2010/main" val="7218823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 Crop Contamination</a:t>
            </a:r>
            <a:endParaRPr lang="en-US" dirty="0"/>
          </a:p>
        </p:txBody>
      </p:sp>
      <p:sp>
        <p:nvSpPr>
          <p:cNvPr id="3" name="Content Placeholder 2"/>
          <p:cNvSpPr>
            <a:spLocks noGrp="1"/>
          </p:cNvSpPr>
          <p:nvPr>
            <p:ph idx="1"/>
          </p:nvPr>
        </p:nvSpPr>
        <p:spPr/>
        <p:txBody>
          <a:bodyPr/>
          <a:lstStyle/>
          <a:p>
            <a:pPr eaLnBrk="1" hangingPunct="1">
              <a:lnSpc>
                <a:spcPct val="90000"/>
              </a:lnSpc>
              <a:defRPr/>
            </a:pPr>
            <a:r>
              <a:rPr lang="en-US" sz="3600" dirty="0">
                <a:solidFill>
                  <a:srgbClr val="FFFFFF"/>
                </a:solidFill>
              </a:rPr>
              <a:t>Native Mexican corn varieties contaminated by GE corn</a:t>
            </a:r>
          </a:p>
          <a:p>
            <a:pPr eaLnBrk="1" hangingPunct="1">
              <a:lnSpc>
                <a:spcPct val="90000"/>
              </a:lnSpc>
              <a:defRPr/>
            </a:pPr>
            <a:r>
              <a:rPr lang="en-US" sz="3600" dirty="0" smtClean="0"/>
              <a:t>Peruvian corn crops contaminated with GM corn</a:t>
            </a:r>
          </a:p>
          <a:p>
            <a:pPr lvl="1" eaLnBrk="1" hangingPunct="1">
              <a:lnSpc>
                <a:spcPct val="90000"/>
              </a:lnSpc>
              <a:defRPr/>
            </a:pPr>
            <a:r>
              <a:rPr lang="en-US" sz="3600" dirty="0"/>
              <a:t>Yet GM products cannot be planted, harvested, or sold legally in </a:t>
            </a:r>
            <a:r>
              <a:rPr lang="en-US" sz="3600" dirty="0" smtClean="0"/>
              <a:t>Peru</a:t>
            </a:r>
            <a:endParaRPr lang="en-US" sz="3600" dirty="0"/>
          </a:p>
        </p:txBody>
      </p:sp>
    </p:spTree>
    <p:extLst>
      <p:ext uri="{BB962C8B-B14F-4D97-AF65-F5344CB8AC3E}">
        <p14:creationId xmlns:p14="http://schemas.microsoft.com/office/powerpoint/2010/main" val="8591650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US" dirty="0" smtClean="0"/>
              <a:t>GE Crop Contamination</a:t>
            </a:r>
          </a:p>
        </p:txBody>
      </p:sp>
      <p:sp>
        <p:nvSpPr>
          <p:cNvPr id="132099" name="Rectangle 3"/>
          <p:cNvSpPr>
            <a:spLocks noGrp="1" noChangeArrowheads="1"/>
          </p:cNvSpPr>
          <p:nvPr>
            <p:ph idx="1"/>
          </p:nvPr>
        </p:nvSpPr>
        <p:spPr/>
        <p:txBody>
          <a:bodyPr/>
          <a:lstStyle/>
          <a:p>
            <a:pPr eaLnBrk="1" hangingPunct="1">
              <a:defRPr/>
            </a:pPr>
            <a:r>
              <a:rPr lang="en-US" sz="3600" dirty="0" err="1" smtClean="0"/>
              <a:t>Starlink</a:t>
            </a:r>
            <a:r>
              <a:rPr lang="en-US" sz="3600" dirty="0" smtClean="0"/>
              <a:t> Incident (2000)</a:t>
            </a:r>
          </a:p>
          <a:p>
            <a:pPr lvl="1" eaLnBrk="1" hangingPunct="1">
              <a:defRPr/>
            </a:pPr>
            <a:r>
              <a:rPr lang="en-US" sz="3600" dirty="0"/>
              <a:t>Unapproved </a:t>
            </a:r>
            <a:r>
              <a:rPr lang="en-US" sz="3600" dirty="0" smtClean="0"/>
              <a:t>GM corn </a:t>
            </a:r>
            <a:r>
              <a:rPr lang="en-US" sz="3600" dirty="0"/>
              <a:t>contaminates food supply</a:t>
            </a:r>
          </a:p>
          <a:p>
            <a:pPr lvl="1" eaLnBrk="1" hangingPunct="1">
              <a:defRPr/>
            </a:pPr>
            <a:r>
              <a:rPr lang="en-US" sz="3600" dirty="0" smtClean="0"/>
              <a:t>$</a:t>
            </a:r>
            <a:r>
              <a:rPr lang="en-US" sz="3600" dirty="0"/>
              <a:t>1 billion in food </a:t>
            </a:r>
            <a:r>
              <a:rPr lang="en-US" sz="3600" dirty="0" smtClean="0"/>
              <a:t>recalls</a:t>
            </a:r>
          </a:p>
          <a:p>
            <a:pPr lvl="1" eaLnBrk="1" hangingPunct="1">
              <a:defRPr/>
            </a:pPr>
            <a:r>
              <a:rPr lang="en-US" sz="3600" dirty="0" smtClean="0"/>
              <a:t>Aventis </a:t>
            </a:r>
            <a:r>
              <a:rPr lang="en-US" sz="3600" dirty="0"/>
              <a:t>pays $500 million to farmers and food producers and processors</a:t>
            </a:r>
          </a:p>
        </p:txBody>
      </p:sp>
    </p:spTree>
    <p:extLst>
      <p:ext uri="{BB962C8B-B14F-4D97-AF65-F5344CB8AC3E}">
        <p14:creationId xmlns:p14="http://schemas.microsoft.com/office/powerpoint/2010/main" val="14303273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US" smtClean="0"/>
              <a:t>GE Crop Contamination</a:t>
            </a:r>
          </a:p>
        </p:txBody>
      </p:sp>
      <p:sp>
        <p:nvSpPr>
          <p:cNvPr id="128003" name="Rectangle 3"/>
          <p:cNvSpPr>
            <a:spLocks noGrp="1" noChangeArrowheads="1"/>
          </p:cNvSpPr>
          <p:nvPr>
            <p:ph idx="1"/>
          </p:nvPr>
        </p:nvSpPr>
        <p:spPr/>
        <p:txBody>
          <a:bodyPr/>
          <a:lstStyle/>
          <a:p>
            <a:pPr eaLnBrk="1" hangingPunct="1">
              <a:defRPr/>
            </a:pPr>
            <a:r>
              <a:rPr lang="en-US" sz="3600" dirty="0" err="1"/>
              <a:t>Prodigene</a:t>
            </a:r>
            <a:r>
              <a:rPr lang="en-US" sz="3600" dirty="0"/>
              <a:t> Incident (2002)</a:t>
            </a:r>
          </a:p>
          <a:p>
            <a:pPr lvl="1" eaLnBrk="1" hangingPunct="1">
              <a:defRPr/>
            </a:pPr>
            <a:r>
              <a:rPr lang="en-US" sz="3600" dirty="0"/>
              <a:t>GM corn, engineered to produce a pig vaccine, contaminates soybeans in Nebraska and Iowa</a:t>
            </a:r>
          </a:p>
          <a:p>
            <a:pPr lvl="1" eaLnBrk="1" hangingPunct="1">
              <a:defRPr/>
            </a:pPr>
            <a:r>
              <a:rPr lang="en-US" sz="3600" dirty="0"/>
              <a:t>USDA fines </a:t>
            </a:r>
            <a:r>
              <a:rPr lang="en-US" sz="3600" dirty="0" err="1"/>
              <a:t>Prodigene</a:t>
            </a:r>
            <a:r>
              <a:rPr lang="en-US" sz="3600" dirty="0"/>
              <a:t> $</a:t>
            </a:r>
            <a:r>
              <a:rPr lang="en-US" sz="3600" dirty="0" smtClean="0"/>
              <a:t>250,000</a:t>
            </a:r>
          </a:p>
          <a:p>
            <a:pPr lvl="1" eaLnBrk="1" hangingPunct="1">
              <a:defRPr/>
            </a:pPr>
            <a:r>
              <a:rPr lang="en-US" sz="3600" dirty="0"/>
              <a:t>R</a:t>
            </a:r>
            <a:r>
              <a:rPr lang="en-US" sz="3600" dirty="0" smtClean="0"/>
              <a:t>eimbursements </a:t>
            </a:r>
            <a:r>
              <a:rPr lang="en-US" sz="3600" dirty="0"/>
              <a:t>to farmers over $3 million</a:t>
            </a:r>
          </a:p>
        </p:txBody>
      </p:sp>
    </p:spTree>
    <p:extLst>
      <p:ext uri="{BB962C8B-B14F-4D97-AF65-F5344CB8AC3E}">
        <p14:creationId xmlns:p14="http://schemas.microsoft.com/office/powerpoint/2010/main" val="36889669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pPr eaLnBrk="1" hangingPunct="1">
              <a:defRPr/>
            </a:pPr>
            <a:r>
              <a:rPr lang="en-US" dirty="0" smtClean="0"/>
              <a:t>GE Crop Contamination</a:t>
            </a:r>
          </a:p>
        </p:txBody>
      </p:sp>
      <p:sp>
        <p:nvSpPr>
          <p:cNvPr id="222211" name="Rectangle 3"/>
          <p:cNvSpPr>
            <a:spLocks noGrp="1" noChangeArrowheads="1"/>
          </p:cNvSpPr>
          <p:nvPr>
            <p:ph idx="1"/>
          </p:nvPr>
        </p:nvSpPr>
        <p:spPr/>
        <p:txBody>
          <a:bodyPr/>
          <a:lstStyle/>
          <a:p>
            <a:pPr eaLnBrk="1" hangingPunct="1">
              <a:defRPr/>
            </a:pPr>
            <a:r>
              <a:rPr lang="en-US" sz="2800" dirty="0"/>
              <a:t>Bayer </a:t>
            </a:r>
            <a:r>
              <a:rPr lang="en-US" sz="2800" dirty="0" err="1"/>
              <a:t>CropScience</a:t>
            </a:r>
            <a:r>
              <a:rPr lang="en-US" sz="2800" dirty="0"/>
              <a:t> herbicide-tolerant “Liberty Link” rice contaminates food supply </a:t>
            </a:r>
            <a:r>
              <a:rPr lang="en-US" sz="2800" dirty="0" smtClean="0"/>
              <a:t>(2006</a:t>
            </a:r>
            <a:r>
              <a:rPr lang="en-US" sz="2800" dirty="0"/>
              <a:t>)</a:t>
            </a:r>
          </a:p>
          <a:p>
            <a:pPr lvl="1" eaLnBrk="1" hangingPunct="1">
              <a:defRPr/>
            </a:pPr>
            <a:r>
              <a:rPr lang="en-US" dirty="0"/>
              <a:t>Bayer keeps contamination secret for 6 months, then US government takes another 18 days to respond</a:t>
            </a:r>
          </a:p>
          <a:p>
            <a:pPr lvl="1" eaLnBrk="1" hangingPunct="1">
              <a:defRPr/>
            </a:pPr>
            <a:r>
              <a:rPr lang="en-US" dirty="0" smtClean="0"/>
              <a:t>EU/Japan/South Korea block US rice imports (EU later lifts ban)</a:t>
            </a:r>
          </a:p>
          <a:p>
            <a:pPr lvl="1" eaLnBrk="1" hangingPunct="1">
              <a:defRPr/>
            </a:pPr>
            <a:r>
              <a:rPr lang="en-US" dirty="0" smtClean="0"/>
              <a:t>Worldwide </a:t>
            </a:r>
            <a:r>
              <a:rPr lang="en-US" dirty="0"/>
              <a:t>cost estimates range from $740 million to $1.3 </a:t>
            </a:r>
            <a:r>
              <a:rPr lang="en-US" dirty="0" smtClean="0"/>
              <a:t>billion</a:t>
            </a:r>
          </a:p>
          <a:p>
            <a:pPr lvl="1" eaLnBrk="1" hangingPunct="1">
              <a:defRPr/>
            </a:pPr>
            <a:r>
              <a:rPr lang="en-US" dirty="0" smtClean="0"/>
              <a:t>Fines and settlements exceed $800 million and rising</a:t>
            </a:r>
            <a:endParaRPr lang="en-US" dirty="0"/>
          </a:p>
        </p:txBody>
      </p:sp>
    </p:spTree>
    <p:extLst>
      <p:ext uri="{BB962C8B-B14F-4D97-AF65-F5344CB8AC3E}">
        <p14:creationId xmlns:p14="http://schemas.microsoft.com/office/powerpoint/2010/main" val="36648048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p:txBody>
          <a:bodyPr/>
          <a:lstStyle/>
          <a:p>
            <a:pPr eaLnBrk="1" hangingPunct="1">
              <a:defRPr/>
            </a:pPr>
            <a:r>
              <a:rPr lang="en-US" dirty="0" smtClean="0"/>
              <a:t>GE Crop Contamination</a:t>
            </a:r>
          </a:p>
        </p:txBody>
      </p:sp>
      <p:sp>
        <p:nvSpPr>
          <p:cNvPr id="131075" name="Rectangle 3"/>
          <p:cNvSpPr>
            <a:spLocks noGrp="1" noChangeArrowheads="1"/>
          </p:cNvSpPr>
          <p:nvPr>
            <p:ph type="body" idx="1"/>
          </p:nvPr>
        </p:nvSpPr>
        <p:spPr/>
        <p:txBody>
          <a:bodyPr/>
          <a:lstStyle/>
          <a:p>
            <a:pPr marL="342900" lvl="2" indent="-342900" eaLnBrk="1" hangingPunct="1">
              <a:buClr>
                <a:schemeClr val="hlink"/>
              </a:buClr>
              <a:defRPr/>
            </a:pPr>
            <a:r>
              <a:rPr lang="en-US" sz="3600" dirty="0" smtClean="0"/>
              <a:t>2009: Canadian </a:t>
            </a:r>
            <a:r>
              <a:rPr lang="en-US" sz="3600" dirty="0"/>
              <a:t>flax exports contaminated with GE flax devastates flax export sales to </a:t>
            </a:r>
            <a:r>
              <a:rPr lang="en-US" sz="3600" dirty="0" smtClean="0"/>
              <a:t>Europe</a:t>
            </a:r>
            <a:endParaRPr lang="en-US" sz="3600" dirty="0"/>
          </a:p>
          <a:p>
            <a:pPr marL="342900" lvl="2" indent="-342900" eaLnBrk="1" hangingPunct="1">
              <a:buClr>
                <a:schemeClr val="hlink"/>
              </a:buClr>
              <a:defRPr/>
            </a:pPr>
            <a:r>
              <a:rPr lang="en-US" sz="3600" dirty="0" smtClean="0"/>
              <a:t>2009</a:t>
            </a:r>
            <a:r>
              <a:rPr lang="en-US" sz="3600" dirty="0"/>
              <a:t>: GM cotton contaminates animal feed in West </a:t>
            </a:r>
            <a:r>
              <a:rPr lang="en-US" sz="3600" dirty="0" smtClean="0"/>
              <a:t>Texas</a:t>
            </a:r>
            <a:endParaRPr lang="en-US" sz="3600" dirty="0"/>
          </a:p>
        </p:txBody>
      </p:sp>
    </p:spTree>
    <p:extLst>
      <p:ext uri="{BB962C8B-B14F-4D97-AF65-F5344CB8AC3E}">
        <p14:creationId xmlns:p14="http://schemas.microsoft.com/office/powerpoint/2010/main" val="28037679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 Crop Contamination</a:t>
            </a:r>
          </a:p>
        </p:txBody>
      </p:sp>
      <p:sp>
        <p:nvSpPr>
          <p:cNvPr id="3" name="Content Placeholder 2"/>
          <p:cNvSpPr>
            <a:spLocks noGrp="1"/>
          </p:cNvSpPr>
          <p:nvPr>
            <p:ph idx="1"/>
          </p:nvPr>
        </p:nvSpPr>
        <p:spPr/>
        <p:txBody>
          <a:bodyPr/>
          <a:lstStyle/>
          <a:p>
            <a:pPr eaLnBrk="1" hangingPunct="1">
              <a:defRPr/>
            </a:pPr>
            <a:r>
              <a:rPr lang="en-US" dirty="0"/>
              <a:t>Contamination of wild creeping </a:t>
            </a:r>
            <a:r>
              <a:rPr lang="en-US" dirty="0" err="1"/>
              <a:t>bentgrass</a:t>
            </a:r>
            <a:r>
              <a:rPr lang="en-US" dirty="0"/>
              <a:t> with Roundup-resistant Scotts Miracle-</a:t>
            </a:r>
            <a:r>
              <a:rPr lang="en-US" dirty="0" err="1"/>
              <a:t>Gro</a:t>
            </a:r>
            <a:r>
              <a:rPr lang="en-US" dirty="0"/>
              <a:t>/Monsanto GM variety in Oregon (8/06) – whistleblower went public after USDA and Oregon DOA refused to notify public</a:t>
            </a:r>
          </a:p>
          <a:p>
            <a:pPr lvl="1" eaLnBrk="1" hangingPunct="1">
              <a:defRPr/>
            </a:pPr>
            <a:r>
              <a:rPr lang="en-US" sz="3200" dirty="0"/>
              <a:t>Threatens $374 million Oregon grass seed market</a:t>
            </a:r>
          </a:p>
          <a:p>
            <a:pPr lvl="1" eaLnBrk="1" hangingPunct="1">
              <a:defRPr/>
            </a:pPr>
            <a:r>
              <a:rPr lang="en-US" sz="3200" dirty="0"/>
              <a:t>Threatens Willamette daisy</a:t>
            </a:r>
          </a:p>
          <a:p>
            <a:pPr lvl="1" eaLnBrk="1" hangingPunct="1">
              <a:defRPr/>
            </a:pPr>
            <a:r>
              <a:rPr lang="en-US" sz="3200" dirty="0"/>
              <a:t>USDA fines Scotts maximum penalty of $500,000</a:t>
            </a:r>
          </a:p>
          <a:p>
            <a:endParaRPr lang="en-US" dirty="0"/>
          </a:p>
        </p:txBody>
      </p:sp>
    </p:spTree>
    <p:extLst>
      <p:ext uri="{BB962C8B-B14F-4D97-AF65-F5344CB8AC3E}">
        <p14:creationId xmlns:p14="http://schemas.microsoft.com/office/powerpoint/2010/main" val="3012177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 Crop Contamination</a:t>
            </a:r>
            <a:endParaRPr lang="en-US" dirty="0"/>
          </a:p>
        </p:txBody>
      </p:sp>
      <p:sp>
        <p:nvSpPr>
          <p:cNvPr id="3" name="Content Placeholder 2"/>
          <p:cNvSpPr>
            <a:spLocks noGrp="1"/>
          </p:cNvSpPr>
          <p:nvPr>
            <p:ph idx="1"/>
          </p:nvPr>
        </p:nvSpPr>
        <p:spPr/>
        <p:txBody>
          <a:bodyPr/>
          <a:lstStyle/>
          <a:p>
            <a:pPr>
              <a:defRPr/>
            </a:pPr>
            <a:r>
              <a:rPr lang="en-US" sz="2800" dirty="0"/>
              <a:t>2013: GE wheat found in OR</a:t>
            </a:r>
          </a:p>
          <a:p>
            <a:pPr lvl="1">
              <a:defRPr/>
            </a:pPr>
            <a:r>
              <a:rPr lang="en-US" dirty="0"/>
              <a:t>Last test plot in OR was 2001 (test plots in ND since 2011</a:t>
            </a:r>
            <a:r>
              <a:rPr lang="en-US" dirty="0" smtClean="0"/>
              <a:t>); USDA investigation – cause unknown, but not related to 2001 strain</a:t>
            </a:r>
          </a:p>
          <a:p>
            <a:pPr lvl="1">
              <a:defRPr/>
            </a:pPr>
            <a:r>
              <a:rPr lang="en-US" dirty="0" smtClean="0"/>
              <a:t>2014: Contamination found on University of Montana research plot</a:t>
            </a:r>
          </a:p>
          <a:p>
            <a:pPr lvl="1">
              <a:defRPr/>
            </a:pPr>
            <a:r>
              <a:rPr lang="en-US" dirty="0" smtClean="0"/>
              <a:t>2014: Monsanto settles with Pacific NW wheat growers for $2.1 million</a:t>
            </a:r>
            <a:endParaRPr lang="en-US" dirty="0"/>
          </a:p>
          <a:p>
            <a:pPr>
              <a:defRPr/>
            </a:pPr>
            <a:r>
              <a:rPr lang="en-US" sz="2800" dirty="0" smtClean="0"/>
              <a:t>Japan</a:t>
            </a:r>
            <a:r>
              <a:rPr lang="en-US" sz="2800" dirty="0"/>
              <a:t>, South Korea suspend imports of OR wheat</a:t>
            </a:r>
          </a:p>
          <a:p>
            <a:pPr>
              <a:defRPr/>
            </a:pPr>
            <a:r>
              <a:rPr lang="en-US" sz="2800" dirty="0"/>
              <a:t>Long-term effect on economy concerning</a:t>
            </a:r>
          </a:p>
          <a:p>
            <a:pPr lvl="1">
              <a:defRPr/>
            </a:pPr>
            <a:r>
              <a:rPr lang="en-US" dirty="0"/>
              <a:t>Oregon’s wheat crop valued at $300 million - $500 million (depending on yield and price</a:t>
            </a:r>
            <a:r>
              <a:rPr lang="en-US" dirty="0" smtClean="0"/>
              <a:t>)</a:t>
            </a:r>
            <a:endParaRPr lang="en-US" dirty="0"/>
          </a:p>
        </p:txBody>
      </p:sp>
    </p:spTree>
    <p:extLst>
      <p:ext uri="{BB962C8B-B14F-4D97-AF65-F5344CB8AC3E}">
        <p14:creationId xmlns:p14="http://schemas.microsoft.com/office/powerpoint/2010/main" val="18396977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pPr eaLnBrk="1" hangingPunct="1">
              <a:defRPr/>
            </a:pPr>
            <a:r>
              <a:rPr lang="en-US" sz="4000" dirty="0" smtClean="0"/>
              <a:t>Economics of GE Crops</a:t>
            </a:r>
            <a:endParaRPr lang="en-US" sz="4000" dirty="0"/>
          </a:p>
        </p:txBody>
      </p:sp>
      <p:sp>
        <p:nvSpPr>
          <p:cNvPr id="150531" name="Rectangle 3"/>
          <p:cNvSpPr>
            <a:spLocks noGrp="1" noChangeArrowheads="1"/>
          </p:cNvSpPr>
          <p:nvPr>
            <p:ph idx="1"/>
          </p:nvPr>
        </p:nvSpPr>
        <p:spPr/>
        <p:txBody>
          <a:bodyPr/>
          <a:lstStyle/>
          <a:p>
            <a:pPr eaLnBrk="1" hangingPunct="1">
              <a:defRPr/>
            </a:pPr>
            <a:r>
              <a:rPr lang="en-US" dirty="0"/>
              <a:t>Recent studies have cast doubt on the economic utility of GM crops for farmers in North America</a:t>
            </a:r>
          </a:p>
          <a:p>
            <a:pPr lvl="1" eaLnBrk="1" hangingPunct="1">
              <a:defRPr/>
            </a:pPr>
            <a:r>
              <a:rPr lang="en-US" sz="3200" dirty="0"/>
              <a:t>Lower yields</a:t>
            </a:r>
          </a:p>
          <a:p>
            <a:pPr lvl="1" eaLnBrk="1" hangingPunct="1">
              <a:defRPr/>
            </a:pPr>
            <a:r>
              <a:rPr lang="en-US" sz="3200" dirty="0"/>
              <a:t>Higher input costs (including higher seed costs)</a:t>
            </a:r>
          </a:p>
          <a:p>
            <a:pPr lvl="2" eaLnBrk="1" hangingPunct="1">
              <a:defRPr/>
            </a:pPr>
            <a:r>
              <a:rPr lang="en-US" sz="3200" dirty="0"/>
              <a:t>2001-2013: Price of Monsanto GE soybeans and corn seeds more than doubles</a:t>
            </a:r>
          </a:p>
          <a:p>
            <a:pPr eaLnBrk="1" hangingPunct="1">
              <a:defRPr/>
            </a:pPr>
            <a:r>
              <a:rPr lang="en-US" dirty="0" smtClean="0"/>
              <a:t>Non-GE </a:t>
            </a:r>
            <a:r>
              <a:rPr lang="en-US" dirty="0"/>
              <a:t>plant breeding and farming methods have increased yields of major grain crops from 13-25</a:t>
            </a:r>
            <a:r>
              <a:rPr lang="en-US" dirty="0" smtClean="0"/>
              <a:t>%</a:t>
            </a:r>
            <a:endParaRPr lang="en-US" dirty="0"/>
          </a:p>
        </p:txBody>
      </p:sp>
    </p:spTree>
    <p:extLst>
      <p:ext uri="{BB962C8B-B14F-4D97-AF65-F5344CB8AC3E}">
        <p14:creationId xmlns:p14="http://schemas.microsoft.com/office/powerpoint/2010/main" val="25342135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Effects on Organic Farmers</a:t>
            </a:r>
            <a:endParaRPr lang="en-US" dirty="0"/>
          </a:p>
        </p:txBody>
      </p:sp>
      <p:sp>
        <p:nvSpPr>
          <p:cNvPr id="3" name="Content Placeholder 2"/>
          <p:cNvSpPr>
            <a:spLocks noGrp="1"/>
          </p:cNvSpPr>
          <p:nvPr>
            <p:ph idx="1"/>
          </p:nvPr>
        </p:nvSpPr>
        <p:spPr/>
        <p:txBody>
          <a:bodyPr/>
          <a:lstStyle/>
          <a:p>
            <a:pPr>
              <a:defRPr/>
            </a:pPr>
            <a:r>
              <a:rPr lang="en-US" sz="3600" dirty="0" smtClean="0"/>
              <a:t>Over 17,000 organic farmers in U.S.</a:t>
            </a:r>
          </a:p>
          <a:p>
            <a:pPr>
              <a:defRPr/>
            </a:pPr>
            <a:r>
              <a:rPr lang="en-US" sz="3600" dirty="0" smtClean="0"/>
              <a:t>Costs to prevent GM contamination = $6,532 - $8,500/</a:t>
            </a:r>
            <a:r>
              <a:rPr lang="en-US" sz="3600" dirty="0" err="1" smtClean="0"/>
              <a:t>yr</a:t>
            </a:r>
            <a:endParaRPr lang="en-US" sz="3600" dirty="0" smtClean="0"/>
          </a:p>
          <a:p>
            <a:pPr>
              <a:defRPr/>
            </a:pPr>
            <a:r>
              <a:rPr lang="en-US" sz="3600" dirty="0" smtClean="0"/>
              <a:t>May be much higher, as other estimates show cost of planting required buffer zone = $2,500 to $25,000 per year AND cost of delayed planting $300 to $5,000 per year</a:t>
            </a:r>
          </a:p>
          <a:p>
            <a:pPr>
              <a:defRPr/>
            </a:pPr>
            <a:r>
              <a:rPr lang="en-US" sz="3600" dirty="0" smtClean="0"/>
              <a:t>Pesticide drift also problem</a:t>
            </a:r>
            <a:endParaRPr lang="en-US" sz="3600" dirty="0"/>
          </a:p>
        </p:txBody>
      </p:sp>
    </p:spTree>
    <p:extLst>
      <p:ext uri="{BB962C8B-B14F-4D97-AF65-F5344CB8AC3E}">
        <p14:creationId xmlns:p14="http://schemas.microsoft.com/office/powerpoint/2010/main" val="2090986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pPr eaLnBrk="1" hangingPunct="1">
              <a:defRPr/>
            </a:pPr>
            <a:r>
              <a:rPr lang="en-US" smtClean="0"/>
              <a:t>The Precautionary Principle</a:t>
            </a:r>
          </a:p>
        </p:txBody>
      </p:sp>
      <p:sp>
        <p:nvSpPr>
          <p:cNvPr id="114691" name="Rectangle 3"/>
          <p:cNvSpPr>
            <a:spLocks noGrp="1" noChangeArrowheads="1"/>
          </p:cNvSpPr>
          <p:nvPr>
            <p:ph idx="1"/>
          </p:nvPr>
        </p:nvSpPr>
        <p:spPr/>
        <p:txBody>
          <a:bodyPr/>
          <a:lstStyle/>
          <a:p>
            <a:pPr eaLnBrk="1" hangingPunct="1">
              <a:defRPr/>
            </a:pPr>
            <a:r>
              <a:rPr lang="en-US" sz="3600" dirty="0"/>
              <a:t>Give human and environmental health the benefit of doubt.</a:t>
            </a:r>
          </a:p>
          <a:p>
            <a:pPr eaLnBrk="1" hangingPunct="1">
              <a:defRPr/>
            </a:pPr>
            <a:r>
              <a:rPr lang="en-US" sz="3600" dirty="0"/>
              <a:t>Include appropriate public participation in the discussion.</a:t>
            </a:r>
          </a:p>
          <a:p>
            <a:pPr eaLnBrk="1" hangingPunct="1">
              <a:defRPr/>
            </a:pPr>
            <a:r>
              <a:rPr lang="en-US" sz="3600" dirty="0"/>
              <a:t>Gather unbiased scientific, technological and socioeconomic information.</a:t>
            </a:r>
          </a:p>
          <a:p>
            <a:pPr eaLnBrk="1" hangingPunct="1">
              <a:defRPr/>
            </a:pPr>
            <a:r>
              <a:rPr lang="en-US" sz="3600" dirty="0"/>
              <a:t>Consider less risky alternatives.</a:t>
            </a:r>
          </a:p>
        </p:txBody>
      </p:sp>
    </p:spTree>
    <p:extLst>
      <p:ext uri="{BB962C8B-B14F-4D97-AF65-F5344CB8AC3E}">
        <p14:creationId xmlns:p14="http://schemas.microsoft.com/office/powerpoint/2010/main" val="40692789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p:txBody>
          <a:bodyPr/>
          <a:lstStyle/>
          <a:p>
            <a:pPr eaLnBrk="1" hangingPunct="1">
              <a:defRPr/>
            </a:pPr>
            <a:r>
              <a:rPr lang="en-US" smtClean="0"/>
              <a:t>Response to Contamination</a:t>
            </a:r>
          </a:p>
        </p:txBody>
      </p:sp>
      <p:sp>
        <p:nvSpPr>
          <p:cNvPr id="235523" name="Rectangle 3"/>
          <p:cNvSpPr>
            <a:spLocks noGrp="1" noChangeArrowheads="1"/>
          </p:cNvSpPr>
          <p:nvPr>
            <p:ph idx="1"/>
          </p:nvPr>
        </p:nvSpPr>
        <p:spPr/>
        <p:txBody>
          <a:bodyPr/>
          <a:lstStyle/>
          <a:p>
            <a:pPr eaLnBrk="1" hangingPunct="1">
              <a:lnSpc>
                <a:spcPct val="90000"/>
              </a:lnSpc>
              <a:defRPr/>
            </a:pPr>
            <a:r>
              <a:rPr lang="en-US" sz="3600" dirty="0" smtClean="0"/>
              <a:t>The most common response to contamination worldwide is for governments to raise the allowable contamination threshold</a:t>
            </a:r>
          </a:p>
        </p:txBody>
      </p:sp>
    </p:spTree>
    <p:extLst>
      <p:ext uri="{BB962C8B-B14F-4D97-AF65-F5344CB8AC3E}">
        <p14:creationId xmlns:p14="http://schemas.microsoft.com/office/powerpoint/2010/main" val="26061362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4000" dirty="0" smtClean="0"/>
              <a:t>Environmental </a:t>
            </a:r>
            <a:r>
              <a:rPr lang="en-US" sz="4000" dirty="0"/>
              <a:t>Risks of GE Foods</a:t>
            </a:r>
          </a:p>
        </p:txBody>
      </p:sp>
      <p:sp>
        <p:nvSpPr>
          <p:cNvPr id="18435" name="Rectangle 3"/>
          <p:cNvSpPr>
            <a:spLocks noGrp="1" noChangeArrowheads="1"/>
          </p:cNvSpPr>
          <p:nvPr>
            <p:ph idx="1"/>
          </p:nvPr>
        </p:nvSpPr>
        <p:spPr/>
        <p:txBody>
          <a:bodyPr/>
          <a:lstStyle/>
          <a:p>
            <a:pPr eaLnBrk="1" hangingPunct="1">
              <a:lnSpc>
                <a:spcPct val="90000"/>
              </a:lnSpc>
              <a:defRPr/>
            </a:pPr>
            <a:r>
              <a:rPr lang="en-US" sz="3600" dirty="0"/>
              <a:t>GE crops out-competing, or driving to extinction, wild varieties, or becoming bio-invaders in neighboring farms or other ecosystems</a:t>
            </a:r>
          </a:p>
          <a:p>
            <a:pPr eaLnBrk="1" hangingPunct="1">
              <a:lnSpc>
                <a:spcPct val="90000"/>
              </a:lnSpc>
              <a:defRPr/>
            </a:pPr>
            <a:r>
              <a:rPr lang="en-US" sz="3600" dirty="0"/>
              <a:t>GE plants adversely altering soil bacteria and consequently soil quality</a:t>
            </a:r>
          </a:p>
          <a:p>
            <a:pPr eaLnBrk="1" hangingPunct="1">
              <a:lnSpc>
                <a:spcPct val="90000"/>
              </a:lnSpc>
              <a:defRPr/>
            </a:pPr>
            <a:r>
              <a:rPr lang="en-US" sz="3600" dirty="0"/>
              <a:t>Possible contribution to decline in honeybee </a:t>
            </a:r>
            <a:r>
              <a:rPr lang="en-US" sz="3600" dirty="0" smtClean="0"/>
              <a:t>populations </a:t>
            </a:r>
            <a:r>
              <a:rPr lang="en-US" sz="3600" smtClean="0"/>
              <a:t>(possible contributors </a:t>
            </a:r>
            <a:r>
              <a:rPr lang="en-US" sz="3600" dirty="0" smtClean="0"/>
              <a:t>include neonicotinoid pesticides, </a:t>
            </a:r>
            <a:r>
              <a:rPr lang="en-US" sz="3600" dirty="0" err="1" smtClean="0"/>
              <a:t>Bt</a:t>
            </a:r>
            <a:r>
              <a:rPr lang="en-US" sz="3600" dirty="0" smtClean="0"/>
              <a:t> toxin, </a:t>
            </a:r>
            <a:r>
              <a:rPr lang="en-US" sz="3600" dirty="0" err="1" smtClean="0"/>
              <a:t>varroa</a:t>
            </a:r>
            <a:r>
              <a:rPr lang="en-US" sz="3600" dirty="0" smtClean="0"/>
              <a:t> mites, fungal disease, and aluminum)</a:t>
            </a:r>
            <a:endParaRPr lang="en-US" sz="3600" dirty="0"/>
          </a:p>
        </p:txBody>
      </p:sp>
    </p:spTree>
    <p:extLst>
      <p:ext uri="{BB962C8B-B14F-4D97-AF65-F5344CB8AC3E}">
        <p14:creationId xmlns:p14="http://schemas.microsoft.com/office/powerpoint/2010/main" val="13409029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n-US" sz="4000" dirty="0" smtClean="0"/>
              <a:t>Environmental </a:t>
            </a:r>
            <a:r>
              <a:rPr lang="en-US" sz="4000" dirty="0"/>
              <a:t>Risks of GE Foods</a:t>
            </a:r>
          </a:p>
        </p:txBody>
      </p:sp>
      <p:sp>
        <p:nvSpPr>
          <p:cNvPr id="83971" name="Rectangle 3"/>
          <p:cNvSpPr>
            <a:spLocks noGrp="1" noChangeArrowheads="1"/>
          </p:cNvSpPr>
          <p:nvPr>
            <p:ph idx="1"/>
          </p:nvPr>
        </p:nvSpPr>
        <p:spPr/>
        <p:txBody>
          <a:bodyPr/>
          <a:lstStyle/>
          <a:p>
            <a:pPr eaLnBrk="1" hangingPunct="1">
              <a:defRPr/>
            </a:pPr>
            <a:r>
              <a:rPr lang="en-US" sz="3600" dirty="0"/>
              <a:t>Further decrease in agricultural biodiversity</a:t>
            </a:r>
          </a:p>
          <a:p>
            <a:pPr lvl="1" eaLnBrk="1" hangingPunct="1">
              <a:defRPr/>
            </a:pPr>
            <a:r>
              <a:rPr lang="en-US" sz="3200" dirty="0"/>
              <a:t>UN FAO estimates 75% of the genetic diversity in agriculture present at beginning of 20</a:t>
            </a:r>
            <a:r>
              <a:rPr lang="en-US" sz="3200" baseline="30000" dirty="0"/>
              <a:t>th</a:t>
            </a:r>
            <a:r>
              <a:rPr lang="en-US" sz="3200" dirty="0"/>
              <a:t> Century lost</a:t>
            </a:r>
          </a:p>
          <a:p>
            <a:pPr eaLnBrk="1" hangingPunct="1">
              <a:defRPr/>
            </a:pPr>
            <a:r>
              <a:rPr lang="en-US" sz="3600" dirty="0"/>
              <a:t>Unknown effects on integrity of global food supply from large-scale genetic </a:t>
            </a:r>
            <a:r>
              <a:rPr lang="en-US" sz="3600" dirty="0" smtClean="0"/>
              <a:t>rearrangements</a:t>
            </a:r>
          </a:p>
          <a:p>
            <a:pPr eaLnBrk="1" hangingPunct="1">
              <a:defRPr/>
            </a:pPr>
            <a:r>
              <a:rPr lang="en-US" sz="3600" dirty="0" smtClean="0"/>
              <a:t>Banks, insurance industry increasingly wary</a:t>
            </a:r>
            <a:endParaRPr lang="en-US" sz="3600" dirty="0"/>
          </a:p>
        </p:txBody>
      </p:sp>
    </p:spTree>
    <p:extLst>
      <p:ext uri="{BB962C8B-B14F-4D97-AF65-F5344CB8AC3E}">
        <p14:creationId xmlns:p14="http://schemas.microsoft.com/office/powerpoint/2010/main" val="7275245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dirty="0" smtClean="0"/>
              <a:t>Famine and GE Foods</a:t>
            </a:r>
          </a:p>
        </p:txBody>
      </p:sp>
      <p:sp>
        <p:nvSpPr>
          <p:cNvPr id="22531" name="Rectangle 3"/>
          <p:cNvSpPr>
            <a:spLocks noGrp="1" noChangeArrowheads="1"/>
          </p:cNvSpPr>
          <p:nvPr>
            <p:ph idx="1"/>
          </p:nvPr>
        </p:nvSpPr>
        <p:spPr/>
        <p:txBody>
          <a:bodyPr/>
          <a:lstStyle/>
          <a:p>
            <a:pPr eaLnBrk="1" hangingPunct="1">
              <a:defRPr/>
            </a:pPr>
            <a:r>
              <a:rPr lang="en-US" sz="3600" dirty="0" smtClean="0"/>
              <a:t>Countries/corporations who control GE seeds and plants attempted, through the UNFAO and the WHO, to use the famine in Zambia (early 2000s) to market GE foods through aid programs, even though…</a:t>
            </a:r>
          </a:p>
          <a:p>
            <a:pPr eaLnBrk="1" hangingPunct="1">
              <a:defRPr/>
            </a:pPr>
            <a:r>
              <a:rPr lang="en-US" sz="3600" dirty="0" smtClean="0"/>
              <a:t>More than 45 African and other countries expressed a willingness to supply local, non-GE relief</a:t>
            </a:r>
          </a:p>
        </p:txBody>
      </p:sp>
    </p:spTree>
    <p:extLst>
      <p:ext uri="{BB962C8B-B14F-4D97-AF65-F5344CB8AC3E}">
        <p14:creationId xmlns:p14="http://schemas.microsoft.com/office/powerpoint/2010/main" val="12218827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smtClean="0"/>
              <a:t>Famine and GE Foods</a:t>
            </a:r>
          </a:p>
        </p:txBody>
      </p:sp>
      <p:sp>
        <p:nvSpPr>
          <p:cNvPr id="23555" name="Rectangle 3"/>
          <p:cNvSpPr>
            <a:spLocks noGrp="1" noChangeArrowheads="1"/>
          </p:cNvSpPr>
          <p:nvPr>
            <p:ph idx="1"/>
          </p:nvPr>
        </p:nvSpPr>
        <p:spPr/>
        <p:txBody>
          <a:bodyPr/>
          <a:lstStyle/>
          <a:p>
            <a:pPr eaLnBrk="1" hangingPunct="1">
              <a:defRPr/>
            </a:pPr>
            <a:r>
              <a:rPr lang="en-US" sz="3600" dirty="0"/>
              <a:t>Zambia did not wish to pollute its crops with GE foods, which would have prevented it from exporting home-grown crops to many other countries which do not accept GE imports (further weakening its already fragile economy</a:t>
            </a:r>
            <a:r>
              <a:rPr lang="en-US" sz="3600" dirty="0" smtClean="0"/>
              <a:t>)</a:t>
            </a:r>
          </a:p>
          <a:p>
            <a:pPr eaLnBrk="1" hangingPunct="1">
              <a:defRPr/>
            </a:pPr>
            <a:r>
              <a:rPr lang="en-US" sz="3600" dirty="0"/>
              <a:t>Agriculture accounts for 70% of employment and 35% of GNP in sub-Saharan </a:t>
            </a:r>
            <a:r>
              <a:rPr lang="en-US" sz="3600" dirty="0" smtClean="0"/>
              <a:t>Africa</a:t>
            </a:r>
            <a:endParaRPr lang="en-US" sz="3600" dirty="0"/>
          </a:p>
        </p:txBody>
      </p:sp>
    </p:spTree>
    <p:extLst>
      <p:ext uri="{BB962C8B-B14F-4D97-AF65-F5344CB8AC3E}">
        <p14:creationId xmlns:p14="http://schemas.microsoft.com/office/powerpoint/2010/main" val="30459597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rrowheads="1"/>
          </p:cNvSpPr>
          <p:nvPr>
            <p:ph type="title"/>
          </p:nvPr>
        </p:nvSpPr>
        <p:spPr/>
        <p:txBody>
          <a:bodyPr/>
          <a:lstStyle/>
          <a:p>
            <a:pPr eaLnBrk="1" hangingPunct="1">
              <a:defRPr/>
            </a:pPr>
            <a:r>
              <a:rPr lang="en-US" smtClean="0"/>
              <a:t>Famine and GE Foods</a:t>
            </a:r>
          </a:p>
        </p:txBody>
      </p:sp>
      <p:sp>
        <p:nvSpPr>
          <p:cNvPr id="317443" name="Rectangle 3"/>
          <p:cNvSpPr>
            <a:spLocks noGrp="1" noChangeArrowheads="1"/>
          </p:cNvSpPr>
          <p:nvPr>
            <p:ph idx="1"/>
          </p:nvPr>
        </p:nvSpPr>
        <p:spPr/>
        <p:txBody>
          <a:bodyPr/>
          <a:lstStyle/>
          <a:p>
            <a:pPr eaLnBrk="1" hangingPunct="1">
              <a:defRPr/>
            </a:pPr>
            <a:r>
              <a:rPr lang="en-US" sz="3600" dirty="0"/>
              <a:t>Zimbabwe, Malawi, and Angola have also refused GM food aid</a:t>
            </a:r>
          </a:p>
          <a:p>
            <a:pPr eaLnBrk="1" hangingPunct="1">
              <a:defRPr/>
            </a:pPr>
            <a:r>
              <a:rPr lang="en-US" sz="3600" dirty="0" smtClean="0"/>
              <a:t>Companies donated </a:t>
            </a:r>
            <a:r>
              <a:rPr lang="en-US" sz="3600" dirty="0"/>
              <a:t>$4 million worth of hybrid fruits and vegetables to Haiti after 2010 earthquake to open Haitian </a:t>
            </a:r>
            <a:r>
              <a:rPr lang="en-US" sz="3600" dirty="0" smtClean="0"/>
              <a:t>market</a:t>
            </a:r>
          </a:p>
          <a:p>
            <a:pPr eaLnBrk="1" hangingPunct="1">
              <a:defRPr/>
            </a:pPr>
            <a:r>
              <a:rPr lang="en-US" sz="3600" dirty="0" smtClean="0">
                <a:solidFill>
                  <a:srgbClr val="FFFFFF"/>
                </a:solidFill>
              </a:rPr>
              <a:t>Each </a:t>
            </a:r>
            <a:r>
              <a:rPr lang="en-US" sz="3600" dirty="0">
                <a:solidFill>
                  <a:srgbClr val="FFFFFF"/>
                </a:solidFill>
              </a:rPr>
              <a:t>year more than 2 million tons of GMO food, often </a:t>
            </a:r>
            <a:r>
              <a:rPr lang="en-US" sz="3600" dirty="0" smtClean="0">
                <a:solidFill>
                  <a:srgbClr val="FFFFFF"/>
                </a:solidFill>
              </a:rPr>
              <a:t>unlabeled</a:t>
            </a:r>
            <a:r>
              <a:rPr lang="en-US" sz="3600" dirty="0">
                <a:solidFill>
                  <a:srgbClr val="FFFFFF"/>
                </a:solidFill>
              </a:rPr>
              <a:t>, is sent by the U.S. to developing </a:t>
            </a:r>
            <a:r>
              <a:rPr lang="en-US" sz="3600" dirty="0" smtClean="0">
                <a:solidFill>
                  <a:srgbClr val="FFFFFF"/>
                </a:solidFill>
              </a:rPr>
              <a:t>countries</a:t>
            </a:r>
            <a:endParaRPr lang="en-US" sz="3600" dirty="0">
              <a:solidFill>
                <a:srgbClr val="FFFFFF"/>
              </a:solidFill>
            </a:endParaRPr>
          </a:p>
        </p:txBody>
      </p:sp>
    </p:spTree>
    <p:extLst>
      <p:ext uri="{BB962C8B-B14F-4D97-AF65-F5344CB8AC3E}">
        <p14:creationId xmlns:p14="http://schemas.microsoft.com/office/powerpoint/2010/main" val="29038124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effectLst/>
              </a:rPr>
              <a:t>U.S. Promotion of GM Crops</a:t>
            </a:r>
          </a:p>
        </p:txBody>
      </p:sp>
      <p:sp>
        <p:nvSpPr>
          <p:cNvPr id="242691" name="Rectangle 3"/>
          <p:cNvSpPr>
            <a:spLocks noGrp="1" noChangeArrowheads="1"/>
          </p:cNvSpPr>
          <p:nvPr>
            <p:ph idx="1"/>
          </p:nvPr>
        </p:nvSpPr>
        <p:spPr/>
        <p:txBody>
          <a:bodyPr/>
          <a:lstStyle/>
          <a:p>
            <a:pPr eaLnBrk="1" hangingPunct="1">
              <a:defRPr/>
            </a:pPr>
            <a:r>
              <a:rPr lang="en-US" sz="3600" dirty="0" smtClean="0"/>
              <a:t>Current U.S. agriculture and trade policy heavily promotes GM crops in Africa</a:t>
            </a:r>
          </a:p>
          <a:p>
            <a:pPr eaLnBrk="1" hangingPunct="1">
              <a:defRPr/>
            </a:pPr>
            <a:r>
              <a:rPr lang="en-US" sz="3600" dirty="0" smtClean="0"/>
              <a:t>U.S. foreign aid, including food aid, very small percentage of GDP</a:t>
            </a:r>
          </a:p>
          <a:p>
            <a:pPr eaLnBrk="1" hangingPunct="1">
              <a:defRPr/>
            </a:pPr>
            <a:r>
              <a:rPr lang="en-US" sz="3600" dirty="0" err="1" smtClean="0"/>
              <a:t>Wikileaks</a:t>
            </a:r>
            <a:r>
              <a:rPr lang="en-US" sz="3600" dirty="0" smtClean="0"/>
              <a:t> documents show US pressuring  EU, new Zealand, and African nations to accept GM crops</a:t>
            </a:r>
          </a:p>
          <a:p>
            <a:pPr>
              <a:defRPr/>
            </a:pPr>
            <a:endParaRPr lang="en-US" sz="3600" dirty="0" smtClean="0">
              <a:effectLst/>
            </a:endParaRPr>
          </a:p>
        </p:txBody>
      </p:sp>
    </p:spTree>
    <p:extLst>
      <p:ext uri="{BB962C8B-B14F-4D97-AF65-F5344CB8AC3E}">
        <p14:creationId xmlns:p14="http://schemas.microsoft.com/office/powerpoint/2010/main" val="40203261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p:txBody>
          <a:bodyPr/>
          <a:lstStyle/>
          <a:p>
            <a:pPr eaLnBrk="1" hangingPunct="1">
              <a:defRPr/>
            </a:pPr>
            <a:r>
              <a:rPr lang="en-US" sz="4000" dirty="0"/>
              <a:t>Genetic Use Restriction Technology (“</a:t>
            </a:r>
            <a:r>
              <a:rPr lang="en-US" sz="4000" dirty="0" smtClean="0"/>
              <a:t>GURTS”)</a:t>
            </a:r>
            <a:endParaRPr lang="en-US" sz="4000" dirty="0"/>
          </a:p>
        </p:txBody>
      </p:sp>
      <p:sp>
        <p:nvSpPr>
          <p:cNvPr id="200707" name="Rectangle 3"/>
          <p:cNvSpPr>
            <a:spLocks noGrp="1" noChangeArrowheads="1"/>
          </p:cNvSpPr>
          <p:nvPr>
            <p:ph idx="1"/>
          </p:nvPr>
        </p:nvSpPr>
        <p:spPr/>
        <p:txBody>
          <a:bodyPr/>
          <a:lstStyle/>
          <a:p>
            <a:pPr eaLnBrk="1" hangingPunct="1">
              <a:defRPr/>
            </a:pPr>
            <a:r>
              <a:rPr lang="en-US" dirty="0"/>
              <a:t>v</a:t>
            </a:r>
            <a:r>
              <a:rPr lang="en-US" dirty="0" smtClean="0"/>
              <a:t>-GURTS </a:t>
            </a:r>
            <a:r>
              <a:rPr lang="en-US" dirty="0"/>
              <a:t>(aka “terminator technology”): Makes seeds sterile, via insertion of gene that stops manufacture of protein needed for germination, so they cannot be cropped and </a:t>
            </a:r>
            <a:r>
              <a:rPr lang="en-US" dirty="0" err="1" smtClean="0"/>
              <a:t>resown</a:t>
            </a:r>
            <a:endParaRPr lang="en-US" dirty="0" smtClean="0"/>
          </a:p>
          <a:p>
            <a:pPr eaLnBrk="1" hangingPunct="1">
              <a:defRPr/>
            </a:pPr>
            <a:r>
              <a:rPr lang="en-US" dirty="0" smtClean="0"/>
              <a:t>t-GURTS </a:t>
            </a:r>
            <a:r>
              <a:rPr lang="en-US" dirty="0"/>
              <a:t>(aka “traitor technology”): Inserts modifying gene such that genes governing good growth, germination, and other desirable characteristics can be activated only when the plant is sprayed with a proprietary chemical, which is sold separately</a:t>
            </a:r>
          </a:p>
        </p:txBody>
      </p:sp>
    </p:spTree>
    <p:extLst>
      <p:ext uri="{BB962C8B-B14F-4D97-AF65-F5344CB8AC3E}">
        <p14:creationId xmlns:p14="http://schemas.microsoft.com/office/powerpoint/2010/main" val="11807577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eaLnBrk="1" hangingPunct="1">
              <a:defRPr/>
            </a:pPr>
            <a:r>
              <a:rPr lang="en-US" sz="4000" dirty="0" smtClean="0"/>
              <a:t>Terminator Technology</a:t>
            </a:r>
            <a:endParaRPr lang="en-US" sz="4000" dirty="0"/>
          </a:p>
        </p:txBody>
      </p:sp>
      <p:sp>
        <p:nvSpPr>
          <p:cNvPr id="201731" name="Rectangle 3"/>
          <p:cNvSpPr>
            <a:spLocks noGrp="1" noChangeArrowheads="1"/>
          </p:cNvSpPr>
          <p:nvPr>
            <p:ph idx="1"/>
          </p:nvPr>
        </p:nvSpPr>
        <p:spPr/>
        <p:txBody>
          <a:bodyPr/>
          <a:lstStyle/>
          <a:p>
            <a:pPr eaLnBrk="1" hangingPunct="1">
              <a:defRPr/>
            </a:pPr>
            <a:r>
              <a:rPr lang="en-US" sz="3600" dirty="0" smtClean="0"/>
              <a:t>Overturns traditional agricultural practices of over a billion farmers</a:t>
            </a:r>
          </a:p>
          <a:p>
            <a:pPr lvl="1" eaLnBrk="1" hangingPunct="1">
              <a:defRPr/>
            </a:pPr>
            <a:r>
              <a:rPr lang="en-US" sz="3600" dirty="0" smtClean="0"/>
              <a:t>Instead of saving seeds for the next year’s crop, forced to buy seeds annually from biotech companies</a:t>
            </a:r>
          </a:p>
          <a:p>
            <a:pPr eaLnBrk="1" hangingPunct="1">
              <a:defRPr/>
            </a:pPr>
            <a:r>
              <a:rPr lang="en-US" sz="3600" dirty="0" smtClean="0"/>
              <a:t>Terminator plants still produce pollen, and their genes could make non-GM crops sterile as well</a:t>
            </a:r>
          </a:p>
        </p:txBody>
      </p:sp>
    </p:spTree>
    <p:extLst>
      <p:ext uri="{BB962C8B-B14F-4D97-AF65-F5344CB8AC3E}">
        <p14:creationId xmlns:p14="http://schemas.microsoft.com/office/powerpoint/2010/main" val="16869150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en-US" sz="4000" dirty="0"/>
              <a:t>Terminator Technology</a:t>
            </a:r>
          </a:p>
        </p:txBody>
      </p:sp>
      <p:sp>
        <p:nvSpPr>
          <p:cNvPr id="202755" name="Rectangle 3"/>
          <p:cNvSpPr>
            <a:spLocks noGrp="1" noChangeArrowheads="1"/>
          </p:cNvSpPr>
          <p:nvPr>
            <p:ph idx="1"/>
          </p:nvPr>
        </p:nvSpPr>
        <p:spPr/>
        <p:txBody>
          <a:bodyPr/>
          <a:lstStyle/>
          <a:p>
            <a:pPr eaLnBrk="1" hangingPunct="1">
              <a:lnSpc>
                <a:spcPct val="90000"/>
              </a:lnSpc>
              <a:defRPr/>
            </a:pPr>
            <a:r>
              <a:rPr lang="en-US" sz="3600" dirty="0" smtClean="0"/>
              <a:t>In 2000, the world’s governments imposed a de facto moratorium on developing, or even testing, the technology under the UN Convention on Biological Diversity</a:t>
            </a:r>
          </a:p>
          <a:p>
            <a:pPr eaLnBrk="1" hangingPunct="1">
              <a:lnSpc>
                <a:spcPct val="90000"/>
              </a:lnSpc>
              <a:defRPr/>
            </a:pPr>
            <a:r>
              <a:rPr lang="en-US" sz="3600" dirty="0" smtClean="0"/>
              <a:t>U.S., Canada, Australia, New Zealand, and UK trying to overturn</a:t>
            </a:r>
          </a:p>
          <a:p>
            <a:pPr eaLnBrk="1" hangingPunct="1">
              <a:lnSpc>
                <a:spcPct val="90000"/>
              </a:lnSpc>
              <a:defRPr/>
            </a:pPr>
            <a:r>
              <a:rPr lang="en-US" sz="3600" dirty="0" smtClean="0"/>
              <a:t>Terminator technology opposed by World Council of Churches</a:t>
            </a:r>
          </a:p>
        </p:txBody>
      </p:sp>
    </p:spTree>
    <p:extLst>
      <p:ext uri="{BB962C8B-B14F-4D97-AF65-F5344CB8AC3E}">
        <p14:creationId xmlns:p14="http://schemas.microsoft.com/office/powerpoint/2010/main" val="3640711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dirty="0" smtClean="0"/>
              <a:t>Genetically-Modified Organisms</a:t>
            </a:r>
          </a:p>
        </p:txBody>
      </p:sp>
      <p:sp>
        <p:nvSpPr>
          <p:cNvPr id="26627" name="Rectangle 3"/>
          <p:cNvSpPr>
            <a:spLocks noGrp="1" noChangeArrowheads="1"/>
          </p:cNvSpPr>
          <p:nvPr>
            <p:ph idx="1"/>
          </p:nvPr>
        </p:nvSpPr>
        <p:spPr/>
        <p:txBody>
          <a:bodyPr/>
          <a:lstStyle/>
          <a:p>
            <a:pPr eaLnBrk="1" hangingPunct="1">
              <a:defRPr/>
            </a:pPr>
            <a:r>
              <a:rPr lang="en-US" sz="4000" dirty="0"/>
              <a:t>Plants/animals whose DNA has been altered through the addition of genes from other organisms</a:t>
            </a:r>
          </a:p>
          <a:p>
            <a:pPr lvl="1" eaLnBrk="1" hangingPunct="1">
              <a:defRPr/>
            </a:pPr>
            <a:r>
              <a:rPr lang="en-US" sz="4000" dirty="0" smtClean="0"/>
              <a:t>Development - 1982</a:t>
            </a:r>
            <a:endParaRPr lang="en-US" sz="4000" dirty="0"/>
          </a:p>
          <a:p>
            <a:pPr lvl="1" eaLnBrk="1" hangingPunct="1">
              <a:defRPr/>
            </a:pPr>
            <a:r>
              <a:rPr lang="en-US" sz="4000" dirty="0"/>
              <a:t>First commercially available crops </a:t>
            </a:r>
            <a:r>
              <a:rPr lang="en-US" sz="4000" dirty="0" smtClean="0"/>
              <a:t>- 1994</a:t>
            </a:r>
            <a:endParaRPr lang="en-US" sz="4000" dirty="0"/>
          </a:p>
        </p:txBody>
      </p:sp>
    </p:spTree>
    <p:extLst>
      <p:ext uri="{BB962C8B-B14F-4D97-AF65-F5344CB8AC3E}">
        <p14:creationId xmlns:p14="http://schemas.microsoft.com/office/powerpoint/2010/main" val="37843328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pPr eaLnBrk="1" hangingPunct="1">
              <a:defRPr/>
            </a:pPr>
            <a:r>
              <a:rPr lang="en-US" dirty="0" smtClean="0"/>
              <a:t>GE Foods and World Hunger</a:t>
            </a:r>
          </a:p>
        </p:txBody>
      </p:sp>
      <p:sp>
        <p:nvSpPr>
          <p:cNvPr id="197635" name="Rectangle 3"/>
          <p:cNvSpPr>
            <a:spLocks noGrp="1" noChangeArrowheads="1"/>
          </p:cNvSpPr>
          <p:nvPr>
            <p:ph idx="1"/>
          </p:nvPr>
        </p:nvSpPr>
        <p:spPr/>
        <p:txBody>
          <a:bodyPr/>
          <a:lstStyle/>
          <a:p>
            <a:pPr eaLnBrk="1" hangingPunct="1">
              <a:lnSpc>
                <a:spcPct val="90000"/>
              </a:lnSpc>
              <a:defRPr/>
            </a:pPr>
            <a:r>
              <a:rPr lang="en-US" sz="3600" dirty="0" smtClean="0"/>
              <a:t>GE </a:t>
            </a:r>
            <a:r>
              <a:rPr lang="en-US" sz="3600" dirty="0"/>
              <a:t>foods promoted as the solution to world hunger</a:t>
            </a:r>
          </a:p>
          <a:p>
            <a:pPr lvl="1" eaLnBrk="1" hangingPunct="1">
              <a:lnSpc>
                <a:spcPct val="90000"/>
              </a:lnSpc>
              <a:defRPr/>
            </a:pPr>
            <a:r>
              <a:rPr lang="en-US" sz="3600" dirty="0"/>
              <a:t>No commercially available GE crop that is </a:t>
            </a:r>
            <a:r>
              <a:rPr lang="en-US" sz="3600" dirty="0" smtClean="0"/>
              <a:t>more drought-resistant</a:t>
            </a:r>
            <a:r>
              <a:rPr lang="en-US" sz="3600" dirty="0"/>
              <a:t>, salt- or flood-tolerant, or which increases yields </a:t>
            </a:r>
            <a:r>
              <a:rPr lang="en-US" sz="3600" dirty="0" smtClean="0"/>
              <a:t>more than conventional crops (USDA</a:t>
            </a:r>
            <a:r>
              <a:rPr lang="en-US" sz="3600" dirty="0"/>
              <a:t>)</a:t>
            </a:r>
          </a:p>
          <a:p>
            <a:pPr lvl="2" eaLnBrk="1" hangingPunct="1">
              <a:lnSpc>
                <a:spcPct val="90000"/>
              </a:lnSpc>
              <a:defRPr/>
            </a:pPr>
            <a:r>
              <a:rPr lang="en-US" dirty="0" smtClean="0"/>
              <a:t>Only 2 varieties of drought-resistant maize approved (available in U.S.)</a:t>
            </a:r>
          </a:p>
          <a:p>
            <a:pPr eaLnBrk="1" hangingPunct="1">
              <a:lnSpc>
                <a:spcPct val="90000"/>
              </a:lnSpc>
              <a:defRPr/>
            </a:pPr>
            <a:r>
              <a:rPr lang="en-US" sz="3600" dirty="0" smtClean="0"/>
              <a:t>Undermine </a:t>
            </a:r>
            <a:r>
              <a:rPr lang="en-US" sz="3600" dirty="0"/>
              <a:t>food and nutritional security, food sovereignty and food democracy</a:t>
            </a:r>
          </a:p>
          <a:p>
            <a:pPr eaLnBrk="1" hangingPunct="1">
              <a:lnSpc>
                <a:spcPct val="90000"/>
              </a:lnSpc>
              <a:defRPr/>
            </a:pPr>
            <a:endParaRPr lang="en-US" dirty="0" smtClean="0"/>
          </a:p>
        </p:txBody>
      </p:sp>
    </p:spTree>
    <p:extLst>
      <p:ext uri="{BB962C8B-B14F-4D97-AF65-F5344CB8AC3E}">
        <p14:creationId xmlns:p14="http://schemas.microsoft.com/office/powerpoint/2010/main" val="6564433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GE Foods and World Hunger</a:t>
            </a:r>
            <a:endParaRPr lang="en-US" dirty="0"/>
          </a:p>
        </p:txBody>
      </p:sp>
      <p:sp>
        <p:nvSpPr>
          <p:cNvPr id="3" name="Content Placeholder 2"/>
          <p:cNvSpPr>
            <a:spLocks noGrp="1"/>
          </p:cNvSpPr>
          <p:nvPr>
            <p:ph idx="1"/>
          </p:nvPr>
        </p:nvSpPr>
        <p:spPr/>
        <p:txBody>
          <a:bodyPr/>
          <a:lstStyle/>
          <a:p>
            <a:r>
              <a:rPr lang="en-US" sz="3600" dirty="0" smtClean="0"/>
              <a:t>If GE crops were designed to eliminate world hunger, they would be:</a:t>
            </a:r>
          </a:p>
          <a:p>
            <a:pPr lvl="1"/>
            <a:r>
              <a:rPr lang="en-US" sz="3600" dirty="0"/>
              <a:t>Able to grow on substandard or marginal soils</a:t>
            </a:r>
          </a:p>
          <a:p>
            <a:pPr lvl="1"/>
            <a:r>
              <a:rPr lang="en-US" sz="3600" dirty="0"/>
              <a:t>Able to produce more high-quality protein with increased per-acre yield, without the need for expensive machinery, chemicals, fertilizers or water</a:t>
            </a:r>
          </a:p>
        </p:txBody>
      </p:sp>
    </p:spTree>
    <p:extLst>
      <p:ext uri="{BB962C8B-B14F-4D97-AF65-F5344CB8AC3E}">
        <p14:creationId xmlns:p14="http://schemas.microsoft.com/office/powerpoint/2010/main" val="30202777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GE Foods and World Hunger</a:t>
            </a:r>
            <a:endParaRPr lang="en-US" dirty="0"/>
          </a:p>
        </p:txBody>
      </p:sp>
      <p:sp>
        <p:nvSpPr>
          <p:cNvPr id="3" name="Content Placeholder 2"/>
          <p:cNvSpPr>
            <a:spLocks noGrp="1"/>
          </p:cNvSpPr>
          <p:nvPr>
            <p:ph idx="1"/>
          </p:nvPr>
        </p:nvSpPr>
        <p:spPr/>
        <p:txBody>
          <a:bodyPr/>
          <a:lstStyle/>
          <a:p>
            <a:r>
              <a:rPr lang="en-US" sz="3600" dirty="0" smtClean="0"/>
              <a:t>If GE crops were designed to eliminate world hunger, they would be:</a:t>
            </a:r>
          </a:p>
          <a:p>
            <a:pPr lvl="1"/>
            <a:r>
              <a:rPr lang="en-US" sz="3600" dirty="0"/>
              <a:t>Engineered to favor small farms over larger farms</a:t>
            </a:r>
          </a:p>
          <a:p>
            <a:pPr lvl="1"/>
            <a:r>
              <a:rPr lang="en-US" sz="3600" dirty="0"/>
              <a:t>Cheap and freely available without restrictive licensing</a:t>
            </a:r>
          </a:p>
          <a:p>
            <a:pPr lvl="1"/>
            <a:r>
              <a:rPr lang="en-US" sz="3600" dirty="0"/>
              <a:t>Designed for crops that feed people, not livestock</a:t>
            </a:r>
          </a:p>
          <a:p>
            <a:endParaRPr lang="en-US" dirty="0"/>
          </a:p>
        </p:txBody>
      </p:sp>
    </p:spTree>
    <p:extLst>
      <p:ext uri="{BB962C8B-B14F-4D97-AF65-F5344CB8AC3E}">
        <p14:creationId xmlns:p14="http://schemas.microsoft.com/office/powerpoint/2010/main" val="4703433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en-US" dirty="0" smtClean="0"/>
              <a:t>GE Foods and World Hunger</a:t>
            </a:r>
          </a:p>
        </p:txBody>
      </p:sp>
      <p:sp>
        <p:nvSpPr>
          <p:cNvPr id="79875" name="Rectangle 3"/>
          <p:cNvSpPr>
            <a:spLocks noGrp="1" noChangeArrowheads="1"/>
          </p:cNvSpPr>
          <p:nvPr>
            <p:ph idx="1"/>
          </p:nvPr>
        </p:nvSpPr>
        <p:spPr/>
        <p:txBody>
          <a:bodyPr/>
          <a:lstStyle/>
          <a:p>
            <a:pPr eaLnBrk="1" hangingPunct="1">
              <a:defRPr/>
            </a:pPr>
            <a:r>
              <a:rPr lang="en-US" sz="3600" dirty="0" smtClean="0"/>
              <a:t>Increasing reliance on GE food</a:t>
            </a:r>
          </a:p>
          <a:p>
            <a:pPr lvl="1" eaLnBrk="1" hangingPunct="1">
              <a:defRPr/>
            </a:pPr>
            <a:r>
              <a:rPr lang="en-US" sz="3600" dirty="0"/>
              <a:t>Consolidates corporate control of agriculture</a:t>
            </a:r>
          </a:p>
          <a:p>
            <a:pPr lvl="2" eaLnBrk="1" hangingPunct="1">
              <a:defRPr/>
            </a:pPr>
            <a:r>
              <a:rPr lang="en-US" sz="3600" dirty="0"/>
              <a:t>Crops supplied mainly by a handful of multinational corporations</a:t>
            </a:r>
          </a:p>
          <a:p>
            <a:pPr lvl="1" eaLnBrk="1" hangingPunct="1">
              <a:defRPr/>
            </a:pPr>
            <a:r>
              <a:rPr lang="en-US" sz="3600" dirty="0"/>
              <a:t>Transmogrifies farmers into </a:t>
            </a:r>
            <a:r>
              <a:rPr lang="en-US" sz="3600" dirty="0" err="1" smtClean="0"/>
              <a:t>bioserfs</a:t>
            </a:r>
            <a:endParaRPr lang="en-US" sz="3600" dirty="0"/>
          </a:p>
        </p:txBody>
      </p:sp>
    </p:spTree>
    <p:extLst>
      <p:ext uri="{BB962C8B-B14F-4D97-AF65-F5344CB8AC3E}">
        <p14:creationId xmlns:p14="http://schemas.microsoft.com/office/powerpoint/2010/main" val="11987016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dirty="0" smtClean="0"/>
              <a:t>GE Foods and World Hunger</a:t>
            </a:r>
          </a:p>
        </p:txBody>
      </p:sp>
      <p:sp>
        <p:nvSpPr>
          <p:cNvPr id="25603" name="Rectangle 3"/>
          <p:cNvSpPr>
            <a:spLocks noGrp="1" noChangeArrowheads="1"/>
          </p:cNvSpPr>
          <p:nvPr>
            <p:ph idx="1"/>
          </p:nvPr>
        </p:nvSpPr>
        <p:spPr/>
        <p:txBody>
          <a:bodyPr/>
          <a:lstStyle/>
          <a:p>
            <a:pPr eaLnBrk="1" hangingPunct="1">
              <a:lnSpc>
                <a:spcPct val="90000"/>
              </a:lnSpc>
              <a:defRPr/>
            </a:pPr>
            <a:r>
              <a:rPr lang="en-US" sz="2800" dirty="0" smtClean="0"/>
              <a:t>There is already enough food to feed the planet</a:t>
            </a:r>
          </a:p>
          <a:p>
            <a:pPr lvl="1" eaLnBrk="1" hangingPunct="1">
              <a:lnSpc>
                <a:spcPct val="90000"/>
              </a:lnSpc>
              <a:defRPr/>
            </a:pPr>
            <a:r>
              <a:rPr lang="en-US" dirty="0"/>
              <a:t>UN FAO: Enough food to provide over 2700 calories/day to every person</a:t>
            </a:r>
          </a:p>
          <a:p>
            <a:pPr lvl="1" eaLnBrk="1" hangingPunct="1">
              <a:lnSpc>
                <a:spcPct val="90000"/>
              </a:lnSpc>
              <a:defRPr/>
            </a:pPr>
            <a:r>
              <a:rPr lang="en-US" dirty="0"/>
              <a:t>Almost ½ of American food goes to waste</a:t>
            </a:r>
          </a:p>
          <a:p>
            <a:pPr lvl="1" eaLnBrk="1" hangingPunct="1">
              <a:lnSpc>
                <a:spcPct val="90000"/>
              </a:lnSpc>
              <a:defRPr/>
            </a:pPr>
            <a:r>
              <a:rPr lang="en-US" dirty="0"/>
              <a:t>Feeding everyone requires political and social will</a:t>
            </a:r>
          </a:p>
          <a:p>
            <a:pPr lvl="1" eaLnBrk="1" hangingPunct="1">
              <a:lnSpc>
                <a:spcPct val="90000"/>
              </a:lnSpc>
              <a:defRPr/>
            </a:pPr>
            <a:r>
              <a:rPr lang="en-US" dirty="0" smtClean="0"/>
              <a:t>One </a:t>
            </a:r>
            <a:r>
              <a:rPr lang="en-US" dirty="0"/>
              <a:t>week of developed world farm subsidies = Annual cost of food aid to eliminate world hunger</a:t>
            </a:r>
          </a:p>
          <a:p>
            <a:pPr lvl="1" eaLnBrk="1" hangingPunct="1">
              <a:lnSpc>
                <a:spcPct val="90000"/>
              </a:lnSpc>
              <a:defRPr/>
            </a:pPr>
            <a:r>
              <a:rPr lang="en-US" dirty="0" smtClean="0"/>
              <a:t>Irony </a:t>
            </a:r>
            <a:r>
              <a:rPr lang="en-US" dirty="0"/>
              <a:t>that the U.S., home to many GE firms, has rates of child poverty and hunger among the highest in the industrialized </a:t>
            </a:r>
            <a:r>
              <a:rPr lang="en-US" dirty="0" smtClean="0"/>
              <a:t>world</a:t>
            </a:r>
          </a:p>
        </p:txBody>
      </p:sp>
    </p:spTree>
    <p:extLst>
      <p:ext uri="{BB962C8B-B14F-4D97-AF65-F5344CB8AC3E}">
        <p14:creationId xmlns:p14="http://schemas.microsoft.com/office/powerpoint/2010/main" val="5101241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rrowheads="1"/>
          </p:cNvSpPr>
          <p:nvPr>
            <p:ph type="title"/>
          </p:nvPr>
        </p:nvSpPr>
        <p:spPr/>
        <p:txBody>
          <a:bodyPr/>
          <a:lstStyle/>
          <a:p>
            <a:pPr eaLnBrk="1" hangingPunct="1">
              <a:defRPr/>
            </a:pPr>
            <a:r>
              <a:rPr lang="en-US" dirty="0" smtClean="0"/>
              <a:t>GE Foods and World Hunger</a:t>
            </a:r>
          </a:p>
        </p:txBody>
      </p:sp>
      <p:sp>
        <p:nvSpPr>
          <p:cNvPr id="312323" name="Rectangle 3"/>
          <p:cNvSpPr>
            <a:spLocks noGrp="1" noChangeArrowheads="1"/>
          </p:cNvSpPr>
          <p:nvPr>
            <p:ph idx="1"/>
          </p:nvPr>
        </p:nvSpPr>
        <p:spPr/>
        <p:txBody>
          <a:bodyPr/>
          <a:lstStyle/>
          <a:p>
            <a:pPr eaLnBrk="1" hangingPunct="1">
              <a:lnSpc>
                <a:spcPct val="90000"/>
              </a:lnSpc>
              <a:defRPr/>
            </a:pPr>
            <a:r>
              <a:rPr lang="en-US" sz="3600" dirty="0"/>
              <a:t>UN Committee on Economic, Social, and Cultural Rights (2008): Poverty exacerbated by GM seeds</a:t>
            </a:r>
          </a:p>
          <a:p>
            <a:pPr eaLnBrk="1" hangingPunct="1">
              <a:lnSpc>
                <a:spcPct val="90000"/>
              </a:lnSpc>
              <a:defRPr/>
            </a:pPr>
            <a:endParaRPr lang="en-US" sz="3600" dirty="0" smtClean="0"/>
          </a:p>
          <a:p>
            <a:pPr eaLnBrk="1" hangingPunct="1">
              <a:lnSpc>
                <a:spcPct val="90000"/>
              </a:lnSpc>
              <a:defRPr/>
            </a:pPr>
            <a:r>
              <a:rPr lang="en-US" sz="3600" dirty="0" smtClean="0"/>
              <a:t>UN </a:t>
            </a:r>
            <a:r>
              <a:rPr lang="en-US" sz="3600" dirty="0"/>
              <a:t>International Assessment of Agricultural Knowledge, Science, and Technology for Development (2008): “GE crops are unlikely to achieve the goal of feeding a hungry world”</a:t>
            </a:r>
          </a:p>
        </p:txBody>
      </p:sp>
    </p:spTree>
    <p:extLst>
      <p:ext uri="{BB962C8B-B14F-4D97-AF65-F5344CB8AC3E}">
        <p14:creationId xmlns:p14="http://schemas.microsoft.com/office/powerpoint/2010/main" val="26240581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dirty="0" smtClean="0"/>
              <a:t>Solutions</a:t>
            </a:r>
          </a:p>
        </p:txBody>
      </p:sp>
      <p:sp>
        <p:nvSpPr>
          <p:cNvPr id="27651" name="Rectangle 3"/>
          <p:cNvSpPr>
            <a:spLocks noGrp="1" noChangeArrowheads="1"/>
          </p:cNvSpPr>
          <p:nvPr>
            <p:ph idx="1"/>
          </p:nvPr>
        </p:nvSpPr>
        <p:spPr/>
        <p:txBody>
          <a:bodyPr/>
          <a:lstStyle/>
          <a:p>
            <a:pPr eaLnBrk="1" hangingPunct="1">
              <a:defRPr/>
            </a:pPr>
            <a:r>
              <a:rPr lang="en-US" sz="3600" dirty="0" smtClean="0"/>
              <a:t>Labeling Laws</a:t>
            </a:r>
          </a:p>
          <a:p>
            <a:pPr eaLnBrk="1" hangingPunct="1">
              <a:defRPr/>
            </a:pPr>
            <a:endParaRPr lang="en-US" sz="3600" dirty="0" smtClean="0"/>
          </a:p>
          <a:p>
            <a:pPr eaLnBrk="1" hangingPunct="1">
              <a:defRPr/>
            </a:pPr>
            <a:r>
              <a:rPr lang="en-US" sz="3600" dirty="0" smtClean="0"/>
              <a:t>Expose </a:t>
            </a:r>
            <a:r>
              <a:rPr lang="en-US" sz="3600" dirty="0"/>
              <a:t>and oppose industry attempts to pre-empt labeling </a:t>
            </a:r>
            <a:r>
              <a:rPr lang="en-US" sz="3600" dirty="0" smtClean="0"/>
              <a:t>initiatives/laws</a:t>
            </a:r>
          </a:p>
          <a:p>
            <a:pPr eaLnBrk="1" hangingPunct="1">
              <a:defRPr/>
            </a:pPr>
            <a:endParaRPr lang="en-US" sz="3600" dirty="0"/>
          </a:p>
        </p:txBody>
      </p:sp>
    </p:spTree>
    <p:extLst>
      <p:ext uri="{BB962C8B-B14F-4D97-AF65-F5344CB8AC3E}">
        <p14:creationId xmlns:p14="http://schemas.microsoft.com/office/powerpoint/2010/main" val="32365911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Solutions</a:t>
            </a:r>
            <a:endParaRPr lang="en-US" dirty="0"/>
          </a:p>
        </p:txBody>
      </p:sp>
      <p:sp>
        <p:nvSpPr>
          <p:cNvPr id="3" name="Content Placeholder 2"/>
          <p:cNvSpPr>
            <a:spLocks noGrp="1"/>
          </p:cNvSpPr>
          <p:nvPr>
            <p:ph idx="1"/>
          </p:nvPr>
        </p:nvSpPr>
        <p:spPr/>
        <p:txBody>
          <a:bodyPr/>
          <a:lstStyle/>
          <a:p>
            <a:pPr eaLnBrk="1" hangingPunct="1">
              <a:defRPr/>
            </a:pPr>
            <a:r>
              <a:rPr lang="en-US" sz="3600" dirty="0"/>
              <a:t>Ballot initiatives and legislation</a:t>
            </a:r>
          </a:p>
          <a:p>
            <a:pPr lvl="1" eaLnBrk="1" hangingPunct="1">
              <a:buClr>
                <a:srgbClr val="A886E0"/>
              </a:buClr>
              <a:defRPr/>
            </a:pPr>
            <a:r>
              <a:rPr lang="en-US" sz="3600" dirty="0">
                <a:solidFill>
                  <a:srgbClr val="FFFFFF"/>
                </a:solidFill>
              </a:rPr>
              <a:t>2013: nearly half of all states have introduced measures requiring labeling or banning GMOs</a:t>
            </a:r>
          </a:p>
          <a:p>
            <a:pPr lvl="1" eaLnBrk="1" hangingPunct="1">
              <a:buClr>
                <a:srgbClr val="A886E0"/>
              </a:buClr>
              <a:defRPr/>
            </a:pPr>
            <a:r>
              <a:rPr lang="en-US" sz="3600" dirty="0">
                <a:solidFill>
                  <a:srgbClr val="FFFFFF"/>
                </a:solidFill>
              </a:rPr>
              <a:t>2013: CT and ME pass labeling laws (partially linked with each other and with VT measure</a:t>
            </a:r>
            <a:r>
              <a:rPr lang="en-US" sz="3600" dirty="0" smtClean="0">
                <a:solidFill>
                  <a:srgbClr val="FFFFFF"/>
                </a:solidFill>
              </a:rPr>
              <a:t>)</a:t>
            </a:r>
          </a:p>
          <a:p>
            <a:pPr lvl="2" eaLnBrk="1" hangingPunct="1">
              <a:buClr>
                <a:srgbClr val="A886E0"/>
              </a:buClr>
              <a:defRPr/>
            </a:pPr>
            <a:r>
              <a:rPr lang="en-US" sz="3200" dirty="0" smtClean="0">
                <a:solidFill>
                  <a:srgbClr val="FFFFFF"/>
                </a:solidFill>
              </a:rPr>
              <a:t>2015: Federal judge upholds VT law</a:t>
            </a:r>
            <a:endParaRPr lang="en-US" sz="3200" dirty="0">
              <a:solidFill>
                <a:srgbClr val="FFFFFF"/>
              </a:solidFill>
            </a:endParaRPr>
          </a:p>
        </p:txBody>
      </p:sp>
    </p:spTree>
    <p:extLst>
      <p:ext uri="{BB962C8B-B14F-4D97-AF65-F5344CB8AC3E}">
        <p14:creationId xmlns:p14="http://schemas.microsoft.com/office/powerpoint/2010/main" val="4026245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Solutions</a:t>
            </a:r>
            <a:endParaRPr lang="en-US" dirty="0"/>
          </a:p>
        </p:txBody>
      </p:sp>
      <p:sp>
        <p:nvSpPr>
          <p:cNvPr id="3" name="Content Placeholder 2"/>
          <p:cNvSpPr>
            <a:spLocks noGrp="1"/>
          </p:cNvSpPr>
          <p:nvPr>
            <p:ph idx="1"/>
          </p:nvPr>
        </p:nvSpPr>
        <p:spPr/>
        <p:txBody>
          <a:bodyPr/>
          <a:lstStyle/>
          <a:p>
            <a:pPr eaLnBrk="1" hangingPunct="1">
              <a:defRPr/>
            </a:pPr>
            <a:r>
              <a:rPr lang="en-US" sz="3600" dirty="0"/>
              <a:t>Ballot initiatives and legislation</a:t>
            </a:r>
          </a:p>
          <a:p>
            <a:pPr lvl="1" eaLnBrk="1" hangingPunct="1">
              <a:buClr>
                <a:srgbClr val="A886E0"/>
              </a:buClr>
              <a:defRPr/>
            </a:pPr>
            <a:r>
              <a:rPr lang="en-US" sz="3600" dirty="0">
                <a:solidFill>
                  <a:srgbClr val="FFFFFF"/>
                </a:solidFill>
              </a:rPr>
              <a:t>2013: OR Senate passes bill pre-empting OR communities from passing labeling laws or rules (pending in OR House, 2014)</a:t>
            </a:r>
          </a:p>
          <a:p>
            <a:pPr lvl="1" eaLnBrk="1" hangingPunct="1">
              <a:buClr>
                <a:srgbClr val="A886E0"/>
              </a:buClr>
              <a:defRPr/>
            </a:pPr>
            <a:r>
              <a:rPr lang="en-US" sz="3600" dirty="0" smtClean="0">
                <a:solidFill>
                  <a:srgbClr val="FFFFFF"/>
                </a:solidFill>
              </a:rPr>
              <a:t>2014</a:t>
            </a:r>
            <a:r>
              <a:rPr lang="en-US" sz="3600" dirty="0">
                <a:solidFill>
                  <a:srgbClr val="FFFFFF"/>
                </a:solidFill>
              </a:rPr>
              <a:t>: Jackson and Josephine Counties (in Southern Oregon’s Rogue Valley) passed GM </a:t>
            </a:r>
            <a:r>
              <a:rPr lang="en-US" sz="3600" dirty="0" smtClean="0">
                <a:solidFill>
                  <a:srgbClr val="FFFFFF"/>
                </a:solidFill>
              </a:rPr>
              <a:t>ban</a:t>
            </a:r>
          </a:p>
          <a:p>
            <a:pPr lvl="2" eaLnBrk="1" hangingPunct="1">
              <a:buClr>
                <a:srgbClr val="A886E0"/>
              </a:buClr>
              <a:defRPr/>
            </a:pPr>
            <a:r>
              <a:rPr lang="en-US" sz="3200" dirty="0" smtClean="0">
                <a:solidFill>
                  <a:srgbClr val="FFFFFF"/>
                </a:solidFill>
              </a:rPr>
              <a:t>2015: Federal court </a:t>
            </a:r>
            <a:r>
              <a:rPr lang="en-US" sz="3200" smtClean="0">
                <a:solidFill>
                  <a:srgbClr val="FFFFFF"/>
                </a:solidFill>
              </a:rPr>
              <a:t>upholds ban</a:t>
            </a:r>
            <a:endParaRPr lang="en-US" sz="3200" dirty="0">
              <a:solidFill>
                <a:srgbClr val="FFFFFF"/>
              </a:solidFill>
            </a:endParaRPr>
          </a:p>
        </p:txBody>
      </p:sp>
    </p:spTree>
    <p:extLst>
      <p:ext uri="{BB962C8B-B14F-4D97-AF65-F5344CB8AC3E}">
        <p14:creationId xmlns:p14="http://schemas.microsoft.com/office/powerpoint/2010/main" val="19039492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pPr eaLnBrk="1" hangingPunct="1">
              <a:defRPr/>
            </a:pPr>
            <a:r>
              <a:rPr lang="en-US" sz="3600" dirty="0"/>
              <a:t>Ballot initiatives and legislation</a:t>
            </a:r>
          </a:p>
          <a:p>
            <a:pPr lvl="1" eaLnBrk="1" hangingPunct="1">
              <a:buClr>
                <a:srgbClr val="A886E0"/>
              </a:buClr>
              <a:defRPr/>
            </a:pPr>
            <a:r>
              <a:rPr lang="en-US" sz="3600" dirty="0" smtClean="0">
                <a:solidFill>
                  <a:srgbClr val="FFFFFF"/>
                </a:solidFill>
              </a:rPr>
              <a:t>2014</a:t>
            </a:r>
            <a:r>
              <a:rPr lang="en-US" sz="3600" dirty="0">
                <a:solidFill>
                  <a:srgbClr val="FFFFFF"/>
                </a:solidFill>
              </a:rPr>
              <a:t>: OR Proposition 92 (GM labeling ballot initiative)</a:t>
            </a:r>
          </a:p>
          <a:p>
            <a:pPr lvl="2" eaLnBrk="1" hangingPunct="1">
              <a:buClr>
                <a:srgbClr val="A886E0"/>
              </a:buClr>
              <a:defRPr/>
            </a:pPr>
            <a:r>
              <a:rPr lang="en-US" sz="3600" dirty="0">
                <a:solidFill>
                  <a:srgbClr val="FFFFFF"/>
                </a:solidFill>
              </a:rPr>
              <a:t>Similar measure in CO</a:t>
            </a:r>
          </a:p>
          <a:p>
            <a:pPr lvl="2" eaLnBrk="1" hangingPunct="1">
              <a:buClr>
                <a:srgbClr val="A886E0"/>
              </a:buClr>
              <a:defRPr/>
            </a:pPr>
            <a:r>
              <a:rPr lang="en-US" sz="3600" dirty="0"/>
              <a:t>OR Measure barely failed, CO measure failed badly</a:t>
            </a:r>
            <a:endParaRPr lang="en-US" sz="3600" dirty="0">
              <a:solidFill>
                <a:srgbClr val="FFFFFF"/>
              </a:solidFill>
            </a:endParaRPr>
          </a:p>
          <a:p>
            <a:pPr lvl="3"/>
            <a:r>
              <a:rPr lang="en-US" sz="3600" dirty="0" smtClean="0"/>
              <a:t>OR: Supporters spent $9 million; opponents $21 million (most expensive ballot measure in OR history</a:t>
            </a:r>
            <a:endParaRPr lang="en-US" sz="3600" dirty="0"/>
          </a:p>
          <a:p>
            <a:endParaRPr lang="en-US" dirty="0"/>
          </a:p>
        </p:txBody>
      </p:sp>
    </p:spTree>
    <p:extLst>
      <p:ext uri="{BB962C8B-B14F-4D97-AF65-F5344CB8AC3E}">
        <p14:creationId xmlns:p14="http://schemas.microsoft.com/office/powerpoint/2010/main" val="171137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pPr eaLnBrk="1" hangingPunct="1">
              <a:defRPr/>
            </a:pPr>
            <a:r>
              <a:rPr lang="en-US" dirty="0" smtClean="0"/>
              <a:t>Genetically-Modified Crops</a:t>
            </a:r>
          </a:p>
        </p:txBody>
      </p:sp>
      <p:sp>
        <p:nvSpPr>
          <p:cNvPr id="151555" name="Rectangle 3"/>
          <p:cNvSpPr>
            <a:spLocks noGrp="1" noChangeArrowheads="1"/>
          </p:cNvSpPr>
          <p:nvPr>
            <p:ph idx="1"/>
          </p:nvPr>
        </p:nvSpPr>
        <p:spPr/>
        <p:txBody>
          <a:bodyPr/>
          <a:lstStyle/>
          <a:p>
            <a:pPr eaLnBrk="1" hangingPunct="1">
              <a:lnSpc>
                <a:spcPct val="90000"/>
              </a:lnSpc>
              <a:defRPr/>
            </a:pPr>
            <a:r>
              <a:rPr lang="en-US" sz="3600" dirty="0"/>
              <a:t>Grown commercially on over 420 million acres spread over 28 countries</a:t>
            </a:r>
          </a:p>
          <a:p>
            <a:pPr lvl="1" eaLnBrk="1" hangingPunct="1">
              <a:lnSpc>
                <a:spcPct val="90000"/>
              </a:lnSpc>
              <a:defRPr/>
            </a:pPr>
            <a:r>
              <a:rPr lang="en-US" sz="3600" dirty="0"/>
              <a:t>10% of all global farmland planted</a:t>
            </a:r>
          </a:p>
          <a:p>
            <a:pPr lvl="1" eaLnBrk="1" hangingPunct="1">
              <a:lnSpc>
                <a:spcPct val="90000"/>
              </a:lnSpc>
              <a:defRPr/>
            </a:pPr>
            <a:r>
              <a:rPr lang="en-US" sz="3600" dirty="0" smtClean="0"/>
              <a:t>172 </a:t>
            </a:r>
            <a:r>
              <a:rPr lang="en-US" sz="3600" dirty="0"/>
              <a:t>million acres in U.S. (1/2 total land used for crops)</a:t>
            </a:r>
          </a:p>
          <a:p>
            <a:pPr eaLnBrk="1" hangingPunct="1">
              <a:lnSpc>
                <a:spcPct val="90000"/>
              </a:lnSpc>
              <a:defRPr/>
            </a:pPr>
            <a:r>
              <a:rPr lang="en-US" sz="3600" dirty="0" smtClean="0"/>
              <a:t>Most used for animal feed and biofuel production</a:t>
            </a:r>
            <a:endParaRPr lang="en-US" sz="3600" dirty="0"/>
          </a:p>
        </p:txBody>
      </p:sp>
    </p:spTree>
    <p:extLst>
      <p:ext uri="{BB962C8B-B14F-4D97-AF65-F5344CB8AC3E}">
        <p14:creationId xmlns:p14="http://schemas.microsoft.com/office/powerpoint/2010/main" val="30247038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Anti-Labeling Donors Opposing</a:t>
            </a:r>
            <a:br>
              <a:rPr lang="en-US" dirty="0" smtClean="0"/>
            </a:br>
            <a:r>
              <a:rPr lang="en-US" dirty="0" smtClean="0"/>
              <a:t>Oregon Measure 92</a:t>
            </a:r>
            <a:endParaRPr lang="en-US" dirty="0"/>
          </a:p>
        </p:txBody>
      </p:sp>
      <p:sp>
        <p:nvSpPr>
          <p:cNvPr id="3" name="Content Placeholder 2"/>
          <p:cNvSpPr>
            <a:spLocks noGrp="1"/>
          </p:cNvSpPr>
          <p:nvPr>
            <p:ph idx="1"/>
          </p:nvPr>
        </p:nvSpPr>
        <p:spPr/>
        <p:txBody>
          <a:bodyPr/>
          <a:lstStyle/>
          <a:p>
            <a:r>
              <a:rPr lang="en-US" sz="3600" dirty="0" smtClean="0"/>
              <a:t>Grocery Manufacturers Association of America</a:t>
            </a:r>
          </a:p>
          <a:p>
            <a:r>
              <a:rPr lang="en-US" sz="3600" dirty="0" smtClean="0"/>
              <a:t>Monsanto</a:t>
            </a:r>
          </a:p>
          <a:p>
            <a:r>
              <a:rPr lang="en-US" sz="3600" dirty="0" err="1" smtClean="0"/>
              <a:t>Dupont</a:t>
            </a:r>
            <a:r>
              <a:rPr lang="en-US" sz="3600" dirty="0" smtClean="0"/>
              <a:t> Pioneer</a:t>
            </a:r>
          </a:p>
          <a:p>
            <a:r>
              <a:rPr lang="en-US" sz="3600" dirty="0" smtClean="0"/>
              <a:t>Council for Biotechnology Information</a:t>
            </a:r>
          </a:p>
          <a:p>
            <a:r>
              <a:rPr lang="en-US" sz="3600" dirty="0" smtClean="0"/>
              <a:t>Dow </a:t>
            </a:r>
            <a:r>
              <a:rPr lang="en-US" sz="3600" dirty="0" err="1" smtClean="0"/>
              <a:t>AgroSciences</a:t>
            </a:r>
            <a:endParaRPr lang="en-US" sz="3600" dirty="0"/>
          </a:p>
        </p:txBody>
      </p:sp>
    </p:spTree>
    <p:extLst>
      <p:ext uri="{BB962C8B-B14F-4D97-AF65-F5344CB8AC3E}">
        <p14:creationId xmlns:p14="http://schemas.microsoft.com/office/powerpoint/2010/main" val="16076217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en-US" smtClean="0"/>
              <a:t>Solutions</a:t>
            </a:r>
          </a:p>
        </p:txBody>
      </p:sp>
      <p:sp>
        <p:nvSpPr>
          <p:cNvPr id="88067" name="Rectangle 3"/>
          <p:cNvSpPr>
            <a:spLocks noGrp="1" noChangeArrowheads="1"/>
          </p:cNvSpPr>
          <p:nvPr>
            <p:ph idx="1"/>
          </p:nvPr>
        </p:nvSpPr>
        <p:spPr/>
        <p:txBody>
          <a:bodyPr/>
          <a:lstStyle/>
          <a:p>
            <a:pPr eaLnBrk="1" hangingPunct="1">
              <a:defRPr/>
            </a:pPr>
            <a:r>
              <a:rPr lang="en-US" sz="4000" dirty="0"/>
              <a:t>Campaign finance reform – local and national</a:t>
            </a:r>
          </a:p>
          <a:p>
            <a:pPr eaLnBrk="1" hangingPunct="1">
              <a:defRPr/>
            </a:pPr>
            <a:r>
              <a:rPr lang="en-US" sz="4000" dirty="0"/>
              <a:t>Public education – particularly in science/environmental </a:t>
            </a:r>
            <a:r>
              <a:rPr lang="en-US" sz="4000" dirty="0" smtClean="0"/>
              <a:t>science, with elimination of corporate-sponsored educational materials</a:t>
            </a:r>
            <a:endParaRPr lang="en-US" sz="4000" dirty="0"/>
          </a:p>
          <a:p>
            <a:pPr eaLnBrk="1" hangingPunct="1">
              <a:defRPr/>
            </a:pPr>
            <a:r>
              <a:rPr lang="en-US" sz="4000" dirty="0"/>
              <a:t>Close revolving door between industry and government regulatory bodies</a:t>
            </a:r>
            <a:endParaRPr lang="en-US" dirty="0" smtClean="0"/>
          </a:p>
        </p:txBody>
      </p:sp>
    </p:spTree>
    <p:extLst>
      <p:ext uri="{BB962C8B-B14F-4D97-AF65-F5344CB8AC3E}">
        <p14:creationId xmlns:p14="http://schemas.microsoft.com/office/powerpoint/2010/main" val="18877136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rrowheads="1"/>
          </p:cNvSpPr>
          <p:nvPr>
            <p:ph type="title"/>
          </p:nvPr>
        </p:nvSpPr>
        <p:spPr/>
        <p:txBody>
          <a:bodyPr/>
          <a:lstStyle/>
          <a:p>
            <a:pPr eaLnBrk="1" hangingPunct="1">
              <a:defRPr/>
            </a:pPr>
            <a:r>
              <a:rPr lang="en-US" smtClean="0"/>
              <a:t>Solutions</a:t>
            </a:r>
          </a:p>
        </p:txBody>
      </p:sp>
      <p:sp>
        <p:nvSpPr>
          <p:cNvPr id="292867" name="Rectangle 3"/>
          <p:cNvSpPr>
            <a:spLocks noGrp="1" noChangeArrowheads="1"/>
          </p:cNvSpPr>
          <p:nvPr>
            <p:ph idx="1"/>
          </p:nvPr>
        </p:nvSpPr>
        <p:spPr/>
        <p:txBody>
          <a:bodyPr/>
          <a:lstStyle/>
          <a:p>
            <a:pPr eaLnBrk="1" hangingPunct="1">
              <a:defRPr/>
            </a:pPr>
            <a:r>
              <a:rPr lang="en-US" sz="3600" dirty="0" smtClean="0"/>
              <a:t>Involve religious groups</a:t>
            </a:r>
          </a:p>
          <a:p>
            <a:pPr lvl="1" eaLnBrk="1" hangingPunct="1">
              <a:defRPr/>
            </a:pPr>
            <a:r>
              <a:rPr lang="en-US" sz="3600" dirty="0"/>
              <a:t>Genetic modification listed as one of Vatican’s seven “modern deadly sins”</a:t>
            </a:r>
          </a:p>
          <a:p>
            <a:pPr lvl="1" eaLnBrk="1" hangingPunct="1">
              <a:defRPr/>
            </a:pPr>
            <a:r>
              <a:rPr lang="en-US" sz="3600" dirty="0" smtClean="0"/>
              <a:t>Popes </a:t>
            </a:r>
            <a:r>
              <a:rPr lang="en-US" sz="3600" dirty="0"/>
              <a:t>Benedict </a:t>
            </a:r>
            <a:r>
              <a:rPr lang="en-US" sz="3600" dirty="0" smtClean="0"/>
              <a:t>and Francis oppose GMOs</a:t>
            </a:r>
            <a:endParaRPr lang="en-US" sz="3600" dirty="0"/>
          </a:p>
        </p:txBody>
      </p:sp>
    </p:spTree>
    <p:extLst>
      <p:ext uri="{BB962C8B-B14F-4D97-AF65-F5344CB8AC3E}">
        <p14:creationId xmlns:p14="http://schemas.microsoft.com/office/powerpoint/2010/main" val="7084455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en-US" smtClean="0"/>
              <a:t>Solutions</a:t>
            </a:r>
          </a:p>
        </p:txBody>
      </p:sp>
      <p:sp>
        <p:nvSpPr>
          <p:cNvPr id="75779" name="Rectangle 3"/>
          <p:cNvSpPr>
            <a:spLocks noGrp="1" noChangeArrowheads="1"/>
          </p:cNvSpPr>
          <p:nvPr>
            <p:ph idx="1"/>
          </p:nvPr>
        </p:nvSpPr>
        <p:spPr/>
        <p:txBody>
          <a:bodyPr/>
          <a:lstStyle/>
          <a:p>
            <a:pPr eaLnBrk="1" hangingPunct="1">
              <a:defRPr/>
            </a:pPr>
            <a:r>
              <a:rPr lang="en-US" sz="3600" dirty="0"/>
              <a:t>Support local, organic agriculture and patronize farmers’ </a:t>
            </a:r>
            <a:r>
              <a:rPr lang="en-US" sz="3600" dirty="0" smtClean="0"/>
              <a:t>markets</a:t>
            </a:r>
          </a:p>
          <a:p>
            <a:pPr eaLnBrk="1" hangingPunct="1">
              <a:defRPr/>
            </a:pPr>
            <a:r>
              <a:rPr lang="en-US" sz="3600" dirty="0"/>
              <a:t>Organic farming produces higher yields than non-organic farming; uses 45% less energy, less water, and no </a:t>
            </a:r>
            <a:r>
              <a:rPr lang="en-US" sz="3600" dirty="0" smtClean="0"/>
              <a:t>pesticides</a:t>
            </a:r>
          </a:p>
          <a:p>
            <a:pPr eaLnBrk="1" hangingPunct="1">
              <a:defRPr/>
            </a:pPr>
            <a:r>
              <a:rPr lang="en-US" sz="3600" dirty="0" smtClean="0"/>
              <a:t>Organic </a:t>
            </a:r>
            <a:r>
              <a:rPr lang="en-US" sz="3600" dirty="0"/>
              <a:t>foods contain up to 20% higher mineral and vitamin content and 30% more antioxidants, lower levels of toxic </a:t>
            </a:r>
            <a:r>
              <a:rPr lang="en-US" sz="3600" dirty="0" smtClean="0"/>
              <a:t>metals</a:t>
            </a:r>
            <a:endParaRPr lang="en-US" sz="3600" dirty="0"/>
          </a:p>
        </p:txBody>
      </p:sp>
    </p:spTree>
    <p:extLst>
      <p:ext uri="{BB962C8B-B14F-4D97-AF65-F5344CB8AC3E}">
        <p14:creationId xmlns:p14="http://schemas.microsoft.com/office/powerpoint/2010/main" val="4302781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smtClean="0"/>
              <a:t>Solutions</a:t>
            </a:r>
          </a:p>
        </p:txBody>
      </p:sp>
      <p:sp>
        <p:nvSpPr>
          <p:cNvPr id="28675" name="Rectangle 3"/>
          <p:cNvSpPr>
            <a:spLocks noGrp="1" noChangeArrowheads="1"/>
          </p:cNvSpPr>
          <p:nvPr>
            <p:ph idx="1"/>
          </p:nvPr>
        </p:nvSpPr>
        <p:spPr/>
        <p:txBody>
          <a:bodyPr/>
          <a:lstStyle/>
          <a:p>
            <a:pPr eaLnBrk="1" hangingPunct="1">
              <a:defRPr/>
            </a:pPr>
            <a:r>
              <a:rPr lang="en-US" sz="3600" dirty="0" smtClean="0"/>
              <a:t>Support independent research on GM crops</a:t>
            </a:r>
          </a:p>
          <a:p>
            <a:pPr lvl="1" eaLnBrk="1" hangingPunct="1">
              <a:defRPr/>
            </a:pPr>
            <a:r>
              <a:rPr lang="en-US" sz="3600" dirty="0"/>
              <a:t>GM seeds only recently (2010) made available to “independent” scientists within the USDA</a:t>
            </a:r>
          </a:p>
          <a:p>
            <a:pPr lvl="1" eaLnBrk="1" hangingPunct="1">
              <a:defRPr/>
            </a:pPr>
            <a:r>
              <a:rPr lang="en-US" sz="3600" dirty="0"/>
              <a:t>Sponsored researchers must sign confidentiality </a:t>
            </a:r>
            <a:r>
              <a:rPr lang="en-US" sz="3600" dirty="0" smtClean="0"/>
              <a:t>agreements</a:t>
            </a:r>
            <a:endParaRPr lang="en-US" sz="3600" dirty="0"/>
          </a:p>
        </p:txBody>
      </p:sp>
    </p:spTree>
    <p:extLst>
      <p:ext uri="{BB962C8B-B14F-4D97-AF65-F5344CB8AC3E}">
        <p14:creationId xmlns:p14="http://schemas.microsoft.com/office/powerpoint/2010/main" val="27786013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smtClean="0"/>
              <a:t>Solutions</a:t>
            </a:r>
          </a:p>
        </p:txBody>
      </p:sp>
      <p:sp>
        <p:nvSpPr>
          <p:cNvPr id="39939" name="Rectangle 3"/>
          <p:cNvSpPr>
            <a:spLocks noGrp="1" noChangeArrowheads="1"/>
          </p:cNvSpPr>
          <p:nvPr>
            <p:ph idx="1"/>
          </p:nvPr>
        </p:nvSpPr>
        <p:spPr/>
        <p:txBody>
          <a:bodyPr/>
          <a:lstStyle/>
          <a:p>
            <a:pPr eaLnBrk="1" hangingPunct="1">
              <a:defRPr/>
            </a:pPr>
            <a:r>
              <a:rPr lang="en-US" sz="3600" dirty="0"/>
              <a:t>Support increased research and subsidies for </a:t>
            </a:r>
            <a:r>
              <a:rPr lang="en-US" sz="3600" dirty="0" smtClean="0"/>
              <a:t>traditional/organic agriculture</a:t>
            </a:r>
            <a:endParaRPr lang="en-US" sz="3600" dirty="0"/>
          </a:p>
          <a:p>
            <a:pPr eaLnBrk="1" hangingPunct="1">
              <a:defRPr/>
            </a:pPr>
            <a:r>
              <a:rPr lang="en-US" sz="3600" dirty="0" smtClean="0"/>
              <a:t>Industry </a:t>
            </a:r>
            <a:r>
              <a:rPr lang="en-US" sz="3600" dirty="0"/>
              <a:t>estimates cost of developing a single GE trait = $100 million</a:t>
            </a:r>
          </a:p>
          <a:p>
            <a:pPr lvl="1" eaLnBrk="1" hangingPunct="1">
              <a:defRPr/>
            </a:pPr>
            <a:r>
              <a:rPr lang="en-US" sz="3600" dirty="0"/>
              <a:t>Classical breeding = $1 million</a:t>
            </a:r>
          </a:p>
        </p:txBody>
      </p:sp>
    </p:spTree>
    <p:extLst>
      <p:ext uri="{BB962C8B-B14F-4D97-AF65-F5344CB8AC3E}">
        <p14:creationId xmlns:p14="http://schemas.microsoft.com/office/powerpoint/2010/main" val="40392973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Solutions</a:t>
            </a:r>
            <a:endParaRPr lang="en-US" dirty="0"/>
          </a:p>
        </p:txBody>
      </p:sp>
      <p:sp>
        <p:nvSpPr>
          <p:cNvPr id="3" name="Content Placeholder 2"/>
          <p:cNvSpPr>
            <a:spLocks noGrp="1"/>
          </p:cNvSpPr>
          <p:nvPr>
            <p:ph idx="1"/>
          </p:nvPr>
        </p:nvSpPr>
        <p:spPr/>
        <p:txBody>
          <a:bodyPr/>
          <a:lstStyle/>
          <a:p>
            <a:pPr eaLnBrk="1" hangingPunct="1">
              <a:defRPr/>
            </a:pPr>
            <a:r>
              <a:rPr lang="en-US" dirty="0"/>
              <a:t>Support equitable distribution of agricultural resources among populations worldwide</a:t>
            </a:r>
          </a:p>
          <a:p>
            <a:pPr eaLnBrk="1" hangingPunct="1">
              <a:defRPr/>
            </a:pPr>
            <a:r>
              <a:rPr lang="en-US" dirty="0"/>
              <a:t>Support increased, non-GM agricultural aid to developing nations</a:t>
            </a:r>
          </a:p>
          <a:p>
            <a:pPr eaLnBrk="1" hangingPunct="1">
              <a:defRPr/>
            </a:pPr>
            <a:r>
              <a:rPr lang="en-US" dirty="0" smtClean="0"/>
              <a:t>Oppose </a:t>
            </a:r>
            <a:r>
              <a:rPr lang="en-US" dirty="0"/>
              <a:t>IMF, World Bank, and WTO structural adjustment programs which exacerbate hunger in the developing world by forcing debtor nations to restructure their agricultural base toward export crops and away from nutritional foodstuffs for local </a:t>
            </a:r>
            <a:r>
              <a:rPr lang="en-US" dirty="0" smtClean="0"/>
              <a:t>consumption</a:t>
            </a:r>
            <a:endParaRPr lang="en-US" dirty="0"/>
          </a:p>
        </p:txBody>
      </p:sp>
    </p:spTree>
    <p:extLst>
      <p:ext uri="{BB962C8B-B14F-4D97-AF65-F5344CB8AC3E}">
        <p14:creationId xmlns:p14="http://schemas.microsoft.com/office/powerpoint/2010/main" val="8785509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Solutions</a:t>
            </a:r>
            <a:endParaRPr lang="en-US"/>
          </a:p>
        </p:txBody>
      </p:sp>
      <p:sp>
        <p:nvSpPr>
          <p:cNvPr id="3" name="Content Placeholder 2"/>
          <p:cNvSpPr>
            <a:spLocks noGrp="1"/>
          </p:cNvSpPr>
          <p:nvPr>
            <p:ph idx="1"/>
          </p:nvPr>
        </p:nvSpPr>
        <p:spPr/>
        <p:txBody>
          <a:bodyPr/>
          <a:lstStyle/>
          <a:p>
            <a:pPr marL="0" indent="0" algn="ctr">
              <a:buNone/>
            </a:pPr>
            <a:endParaRPr lang="en-US" sz="4400" dirty="0" smtClean="0"/>
          </a:p>
          <a:p>
            <a:pPr marL="0" indent="0" algn="ctr">
              <a:buNone/>
            </a:pPr>
            <a:endParaRPr lang="en-US" sz="4400" dirty="0"/>
          </a:p>
          <a:p>
            <a:pPr marL="0" indent="0" algn="ctr">
              <a:buNone/>
            </a:pPr>
            <a:r>
              <a:rPr lang="en-US" sz="4400" dirty="0" smtClean="0"/>
              <a:t>Outlaw </a:t>
            </a:r>
            <a:r>
              <a:rPr lang="en-US" sz="4400" dirty="0"/>
              <a:t>GM crops</a:t>
            </a:r>
          </a:p>
          <a:p>
            <a:endParaRPr lang="en-US" dirty="0"/>
          </a:p>
        </p:txBody>
      </p:sp>
    </p:spTree>
    <p:extLst>
      <p:ext uri="{BB962C8B-B14F-4D97-AF65-F5344CB8AC3E}">
        <p14:creationId xmlns:p14="http://schemas.microsoft.com/office/powerpoint/2010/main" val="8887149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References/Sources</a:t>
            </a:r>
            <a:endParaRPr lang="en-US" dirty="0"/>
          </a:p>
        </p:txBody>
      </p:sp>
      <p:sp>
        <p:nvSpPr>
          <p:cNvPr id="3" name="Content Placeholder 2"/>
          <p:cNvSpPr>
            <a:spLocks noGrp="1"/>
          </p:cNvSpPr>
          <p:nvPr>
            <p:ph idx="1"/>
          </p:nvPr>
        </p:nvSpPr>
        <p:spPr/>
        <p:txBody>
          <a:bodyPr/>
          <a:lstStyle/>
          <a:p>
            <a:pPr>
              <a:defRPr/>
            </a:pPr>
            <a:r>
              <a:rPr lang="en-US" dirty="0" smtClean="0"/>
              <a:t>NUMEROUS peer-reviewed scientific articles, many of which are cited in reports from the following organizations:</a:t>
            </a:r>
          </a:p>
          <a:p>
            <a:pPr>
              <a:defRPr/>
            </a:pPr>
            <a:r>
              <a:rPr lang="en-US" dirty="0" smtClean="0"/>
              <a:t>Union of Concerned Scientists (Food and Agriculture pages): </a:t>
            </a:r>
            <a:r>
              <a:rPr lang="en-US" dirty="0" smtClean="0">
                <a:hlinkClick r:id="rId2"/>
              </a:rPr>
              <a:t>http://www.ucsusa.org/</a:t>
            </a:r>
            <a:r>
              <a:rPr lang="en-US" dirty="0" smtClean="0"/>
              <a:t> </a:t>
            </a:r>
          </a:p>
          <a:p>
            <a:pPr>
              <a:defRPr/>
            </a:pPr>
            <a:r>
              <a:rPr lang="en-US" dirty="0" smtClean="0"/>
              <a:t>Consumers Union: </a:t>
            </a:r>
            <a:r>
              <a:rPr lang="en-US" dirty="0" smtClean="0">
                <a:hlinkClick r:id="rId3"/>
              </a:rPr>
              <a:t>http://consumersunion.org/</a:t>
            </a:r>
            <a:r>
              <a:rPr lang="en-US" dirty="0" smtClean="0"/>
              <a:t> </a:t>
            </a:r>
          </a:p>
          <a:p>
            <a:pPr>
              <a:defRPr/>
            </a:pPr>
            <a:r>
              <a:rPr lang="en-US" dirty="0" smtClean="0"/>
              <a:t>Center for Food Safety: </a:t>
            </a:r>
            <a:r>
              <a:rPr lang="en-US" dirty="0" smtClean="0">
                <a:hlinkClick r:id="rId4"/>
              </a:rPr>
              <a:t>http://www.centerforfoodsafety.org/</a:t>
            </a:r>
            <a:r>
              <a:rPr lang="en-US" dirty="0" smtClean="0"/>
              <a:t> </a:t>
            </a:r>
          </a:p>
        </p:txBody>
      </p:sp>
    </p:spTree>
    <p:extLst>
      <p:ext uri="{BB962C8B-B14F-4D97-AF65-F5344CB8AC3E}">
        <p14:creationId xmlns:p14="http://schemas.microsoft.com/office/powerpoint/2010/main" val="10973889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E5FF"/>
                </a:solidFill>
              </a:rPr>
              <a:t>References/Sources</a:t>
            </a:r>
            <a:endParaRPr lang="en-US" dirty="0"/>
          </a:p>
        </p:txBody>
      </p:sp>
      <p:sp>
        <p:nvSpPr>
          <p:cNvPr id="3" name="Content Placeholder 2"/>
          <p:cNvSpPr>
            <a:spLocks noGrp="1"/>
          </p:cNvSpPr>
          <p:nvPr>
            <p:ph idx="1"/>
          </p:nvPr>
        </p:nvSpPr>
        <p:spPr/>
        <p:txBody>
          <a:bodyPr/>
          <a:lstStyle/>
          <a:p>
            <a:pPr>
              <a:defRPr/>
            </a:pPr>
            <a:r>
              <a:rPr lang="en-US" u="sng" dirty="0" smtClean="0"/>
              <a:t>GM Watch: </a:t>
            </a:r>
            <a:r>
              <a:rPr lang="en-US" u="sng" dirty="0" smtClean="0">
                <a:hlinkClick r:id="rId2"/>
              </a:rPr>
              <a:t>http://www.gmwatch.org/</a:t>
            </a:r>
            <a:r>
              <a:rPr lang="en-US" u="sng" dirty="0" smtClean="0"/>
              <a:t> </a:t>
            </a:r>
          </a:p>
          <a:p>
            <a:pPr>
              <a:defRPr/>
            </a:pPr>
            <a:r>
              <a:rPr lang="en-US" u="sng" dirty="0" smtClean="0"/>
              <a:t>Earth Open Source: </a:t>
            </a:r>
            <a:r>
              <a:rPr lang="en-US" u="sng" dirty="0" smtClean="0">
                <a:hlinkClick r:id="rId3"/>
              </a:rPr>
              <a:t>http://earthopensource.org/</a:t>
            </a:r>
            <a:r>
              <a:rPr lang="en-US" u="sng" dirty="0" smtClean="0"/>
              <a:t> </a:t>
            </a:r>
          </a:p>
          <a:p>
            <a:pPr lvl="1">
              <a:defRPr/>
            </a:pPr>
            <a:r>
              <a:rPr lang="en-US" u="sng" dirty="0" smtClean="0"/>
              <a:t>GMO Myths and Truths: </a:t>
            </a:r>
            <a:r>
              <a:rPr lang="en-US" u="sng" dirty="0" smtClean="0">
                <a:hlinkClick r:id="rId4"/>
              </a:rPr>
              <a:t>http://gmomythsandtruths.earthopensource.org/</a:t>
            </a:r>
            <a:r>
              <a:rPr lang="en-US" u="sng" dirty="0" smtClean="0"/>
              <a:t> </a:t>
            </a:r>
          </a:p>
          <a:p>
            <a:pPr>
              <a:defRPr/>
            </a:pPr>
            <a:r>
              <a:rPr lang="en-US" u="sng" dirty="0" smtClean="0"/>
              <a:t>Food and Water Watch: </a:t>
            </a:r>
            <a:r>
              <a:rPr lang="en-US" u="sng" dirty="0" smtClean="0">
                <a:hlinkClick r:id="rId5"/>
              </a:rPr>
              <a:t>http://www.foodandwaterwatch.org/</a:t>
            </a:r>
            <a:r>
              <a:rPr lang="en-US" u="sng" dirty="0" smtClean="0"/>
              <a:t> </a:t>
            </a:r>
          </a:p>
        </p:txBody>
      </p:sp>
    </p:spTree>
    <p:extLst>
      <p:ext uri="{BB962C8B-B14F-4D97-AF65-F5344CB8AC3E}">
        <p14:creationId xmlns:p14="http://schemas.microsoft.com/office/powerpoint/2010/main" val="2293813837"/>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4124</Words>
  <Application>Microsoft Office PowerPoint</Application>
  <PresentationFormat>Widescreen</PresentationFormat>
  <Paragraphs>485</Paragraphs>
  <Slides>101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101</vt:i4>
      </vt:variant>
    </vt:vector>
  </HeadingPairs>
  <TitlesOfParts>
    <vt:vector size="107" baseType="lpstr">
      <vt:lpstr>Arial</vt:lpstr>
      <vt:lpstr>Calibri</vt:lpstr>
      <vt:lpstr>Garamond</vt:lpstr>
      <vt:lpstr>Wingdings</vt:lpstr>
      <vt:lpstr>Stream</vt:lpstr>
      <vt:lpstr>1_Stream</vt:lpstr>
      <vt:lpstr>Health and Environmental Consequences of Genetically-Modified Foods</vt:lpstr>
      <vt:lpstr>Outline</vt:lpstr>
      <vt:lpstr>Food Justice Issues</vt:lpstr>
      <vt:lpstr>Food Justice Issues</vt:lpstr>
      <vt:lpstr>Food Justice Issues</vt:lpstr>
      <vt:lpstr>The Precautionary Principle</vt:lpstr>
      <vt:lpstr>The Precautionary Principle</vt:lpstr>
      <vt:lpstr>Genetically-Modified Organisms</vt:lpstr>
      <vt:lpstr>Genetically-Modified Crops</vt:lpstr>
      <vt:lpstr>PowerPoint Presentation</vt:lpstr>
      <vt:lpstr>PowerPoint Presentation</vt:lpstr>
      <vt:lpstr>Genetic Modification of Conventional Crops (US)</vt:lpstr>
      <vt:lpstr>Purported Purposes of Genetically-Modified Crops</vt:lpstr>
      <vt:lpstr>Actual Characteristics of Genetically-Modified Crops</vt:lpstr>
      <vt:lpstr>Genetically-Modified Foods</vt:lpstr>
      <vt:lpstr>Agricultural/Biotech Companies</vt:lpstr>
      <vt:lpstr>Agricultural/Biotech Companies</vt:lpstr>
      <vt:lpstr>GMO Crop Producers’ Other Activities</vt:lpstr>
      <vt:lpstr>GMO Crop Producers’ Other Activities</vt:lpstr>
      <vt:lpstr>GMO Crop Producers’ Other Activities</vt:lpstr>
      <vt:lpstr>GMO Crop Producers’ Other Activities</vt:lpstr>
      <vt:lpstr>Monsanto</vt:lpstr>
      <vt:lpstr>Monsanto</vt:lpstr>
      <vt:lpstr>Monsanto</vt:lpstr>
      <vt:lpstr>“Golden Rice”: The Poster Child of GE</vt:lpstr>
      <vt:lpstr>Golden Rice</vt:lpstr>
      <vt:lpstr>“Not-So Golden” Rice</vt:lpstr>
      <vt:lpstr>“Not-So Golden” Rice</vt:lpstr>
      <vt:lpstr>Curing Vitamin A Deficiency</vt:lpstr>
      <vt:lpstr>OR 2002 Ballot Measure 27</vt:lpstr>
      <vt:lpstr>Opposition Tactics</vt:lpstr>
      <vt:lpstr>Opposition Tactics</vt:lpstr>
      <vt:lpstr>Opposition Tactics</vt:lpstr>
      <vt:lpstr>PowerPoint Presentation</vt:lpstr>
      <vt:lpstr>Conflicts of Interest</vt:lpstr>
      <vt:lpstr>Failure of Regulatory Oversight</vt:lpstr>
      <vt:lpstr>Failure of Regulatory Oversight</vt:lpstr>
      <vt:lpstr>Food Labeling in the U.S.</vt:lpstr>
      <vt:lpstr>Food Labeling in the U.S.</vt:lpstr>
      <vt:lpstr>GE Food Labeling Worldwide</vt:lpstr>
      <vt:lpstr>Labeling</vt:lpstr>
      <vt:lpstr>PowerPoint Presentation</vt:lpstr>
      <vt:lpstr>Monsanto Has Supported Labeling</vt:lpstr>
      <vt:lpstr>Labeling</vt:lpstr>
      <vt:lpstr>Benefits of Labeling GE Foods</vt:lpstr>
      <vt:lpstr>Benefits of Labeling GE Foods</vt:lpstr>
      <vt:lpstr>Health Risks of GE Foods Animal and Human Studies</vt:lpstr>
      <vt:lpstr>GE Crops and Herbicide/Insecticide Use</vt:lpstr>
      <vt:lpstr>GE Crops and Herbicide Use</vt:lpstr>
      <vt:lpstr>GE Crops and Herbicide/Insecticide Use</vt:lpstr>
      <vt:lpstr>Environmental Risks of GE Crops</vt:lpstr>
      <vt:lpstr>Health Risks of GE Foods</vt:lpstr>
      <vt:lpstr>Environmental Risks of GE Crops</vt:lpstr>
      <vt:lpstr>Bt Plants</vt:lpstr>
      <vt:lpstr>Pesticides</vt:lpstr>
      <vt:lpstr>Pesticides (Herbicides and Insecticides)</vt:lpstr>
      <vt:lpstr>Pesticides Linked To</vt:lpstr>
      <vt:lpstr>Pesticides</vt:lpstr>
      <vt:lpstr>Environmental Risks of GE Crops</vt:lpstr>
      <vt:lpstr>GE Crop Contamination Incidents</vt:lpstr>
      <vt:lpstr>GE Crop Contamination</vt:lpstr>
      <vt:lpstr>GE Crop Contamination</vt:lpstr>
      <vt:lpstr>GE Crop Contamination</vt:lpstr>
      <vt:lpstr>GE Crop Contamination</vt:lpstr>
      <vt:lpstr>GE Crop Contamination</vt:lpstr>
      <vt:lpstr>GE Crop Contamination</vt:lpstr>
      <vt:lpstr>GE Crop Contamination</vt:lpstr>
      <vt:lpstr>Economics of GE Crops</vt:lpstr>
      <vt:lpstr>Effects on Organic Farmers</vt:lpstr>
      <vt:lpstr>Response to Contamination</vt:lpstr>
      <vt:lpstr>Environmental Risks of GE Foods</vt:lpstr>
      <vt:lpstr>Environmental Risks of GE Foods</vt:lpstr>
      <vt:lpstr>Famine and GE Foods</vt:lpstr>
      <vt:lpstr>Famine and GE Foods</vt:lpstr>
      <vt:lpstr>Famine and GE Foods</vt:lpstr>
      <vt:lpstr>U.S. Promotion of GM Crops</vt:lpstr>
      <vt:lpstr>Genetic Use Restriction Technology (“GURTS”)</vt:lpstr>
      <vt:lpstr>Terminator Technology</vt:lpstr>
      <vt:lpstr>Terminator Technology</vt:lpstr>
      <vt:lpstr>GE Foods and World Hunger</vt:lpstr>
      <vt:lpstr>GE Foods and World Hunger</vt:lpstr>
      <vt:lpstr>GE Foods and World Hunger</vt:lpstr>
      <vt:lpstr>GE Foods and World Hunger</vt:lpstr>
      <vt:lpstr>GE Foods and World Hunger</vt:lpstr>
      <vt:lpstr>GE Foods and World Hunger</vt:lpstr>
      <vt:lpstr>Solutions</vt:lpstr>
      <vt:lpstr>Solutions</vt:lpstr>
      <vt:lpstr>Solutions</vt:lpstr>
      <vt:lpstr>Solutions</vt:lpstr>
      <vt:lpstr>Top Anti-Labeling Donors Opposing Oregon Measure 92</vt:lpstr>
      <vt:lpstr>Solutions</vt:lpstr>
      <vt:lpstr>Solutions</vt:lpstr>
      <vt:lpstr>Solutions</vt:lpstr>
      <vt:lpstr>Solutions</vt:lpstr>
      <vt:lpstr>Solutions</vt:lpstr>
      <vt:lpstr>Solutions</vt:lpstr>
      <vt:lpstr>Solutions</vt:lpstr>
      <vt:lpstr>References/Sources</vt:lpstr>
      <vt:lpstr>References/Sources</vt:lpstr>
      <vt:lpstr>Oregon Right to Know Act Proposition 92</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Environmental Consequences of Genetically-Modified Foods and Biopharming</dc:title>
  <dc:creator>User</dc:creator>
  <cp:lastModifiedBy>martin donohoe</cp:lastModifiedBy>
  <cp:revision>68</cp:revision>
  <cp:lastPrinted>2014-09-07T11:45:33Z</cp:lastPrinted>
  <dcterms:created xsi:type="dcterms:W3CDTF">2014-08-17T20:07:37Z</dcterms:created>
  <dcterms:modified xsi:type="dcterms:W3CDTF">2015-06-24T17:46:44Z</dcterms:modified>
</cp:coreProperties>
</file>