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2.xml" ContentType="application/vnd.openxmlformats-officedocument.presentationml.notesSlide+xml"/>
  <Override PartName="/ppt/slides/slide99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slides/slide115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7"/>
  </p:notesMasterIdLst>
  <p:handoutMasterIdLst>
    <p:handoutMasterId r:id="rId118"/>
  </p:handoutMasterIdLst>
  <p:sldIdLst>
    <p:sldId id="256" r:id="rId2"/>
    <p:sldId id="315" r:id="rId3"/>
    <p:sldId id="263" r:id="rId4"/>
    <p:sldId id="264" r:id="rId5"/>
    <p:sldId id="257" r:id="rId6"/>
    <p:sldId id="554" r:id="rId7"/>
    <p:sldId id="261" r:id="rId8"/>
    <p:sldId id="259" r:id="rId9"/>
    <p:sldId id="265" r:id="rId10"/>
    <p:sldId id="266" r:id="rId11"/>
    <p:sldId id="268" r:id="rId12"/>
    <p:sldId id="269" r:id="rId13"/>
    <p:sldId id="290" r:id="rId14"/>
    <p:sldId id="545" r:id="rId15"/>
    <p:sldId id="291" r:id="rId16"/>
    <p:sldId id="292" r:id="rId17"/>
    <p:sldId id="277" r:id="rId18"/>
    <p:sldId id="304" r:id="rId19"/>
    <p:sldId id="305" r:id="rId20"/>
    <p:sldId id="316" r:id="rId21"/>
    <p:sldId id="317" r:id="rId22"/>
    <p:sldId id="563" r:id="rId23"/>
    <p:sldId id="322" r:id="rId24"/>
    <p:sldId id="323" r:id="rId25"/>
    <p:sldId id="402" r:id="rId26"/>
    <p:sldId id="403" r:id="rId27"/>
    <p:sldId id="329" r:id="rId28"/>
    <p:sldId id="331" r:id="rId29"/>
    <p:sldId id="564" r:id="rId30"/>
    <p:sldId id="333" r:id="rId31"/>
    <p:sldId id="338" r:id="rId32"/>
    <p:sldId id="339" r:id="rId33"/>
    <p:sldId id="565" r:id="rId34"/>
    <p:sldId id="340" r:id="rId35"/>
    <p:sldId id="342" r:id="rId36"/>
    <p:sldId id="344" r:id="rId37"/>
    <p:sldId id="346" r:id="rId38"/>
    <p:sldId id="354" r:id="rId39"/>
    <p:sldId id="355" r:id="rId40"/>
    <p:sldId id="357" r:id="rId41"/>
    <p:sldId id="577" r:id="rId42"/>
    <p:sldId id="481" r:id="rId43"/>
    <p:sldId id="482" r:id="rId44"/>
    <p:sldId id="483" r:id="rId45"/>
    <p:sldId id="484" r:id="rId46"/>
    <p:sldId id="485" r:id="rId47"/>
    <p:sldId id="486" r:id="rId48"/>
    <p:sldId id="570" r:id="rId49"/>
    <p:sldId id="487" r:id="rId50"/>
    <p:sldId id="488" r:id="rId51"/>
    <p:sldId id="489" r:id="rId52"/>
    <p:sldId id="490" r:id="rId53"/>
    <p:sldId id="494" r:id="rId54"/>
    <p:sldId id="495" r:id="rId55"/>
    <p:sldId id="496" r:id="rId56"/>
    <p:sldId id="497" r:id="rId57"/>
    <p:sldId id="500" r:id="rId58"/>
    <p:sldId id="502" r:id="rId59"/>
    <p:sldId id="503" r:id="rId60"/>
    <p:sldId id="506" r:id="rId61"/>
    <p:sldId id="507" r:id="rId62"/>
    <p:sldId id="515" r:id="rId63"/>
    <p:sldId id="519" r:id="rId64"/>
    <p:sldId id="520" r:id="rId65"/>
    <p:sldId id="521" r:id="rId66"/>
    <p:sldId id="522" r:id="rId67"/>
    <p:sldId id="524" r:id="rId68"/>
    <p:sldId id="525" r:id="rId69"/>
    <p:sldId id="526" r:id="rId70"/>
    <p:sldId id="527" r:id="rId71"/>
    <p:sldId id="528" r:id="rId72"/>
    <p:sldId id="529" r:id="rId73"/>
    <p:sldId id="530" r:id="rId74"/>
    <p:sldId id="531" r:id="rId75"/>
    <p:sldId id="533" r:id="rId76"/>
    <p:sldId id="534" r:id="rId77"/>
    <p:sldId id="535" r:id="rId78"/>
    <p:sldId id="538" r:id="rId79"/>
    <p:sldId id="568" r:id="rId80"/>
    <p:sldId id="539" r:id="rId81"/>
    <p:sldId id="540" r:id="rId82"/>
    <p:sldId id="541" r:id="rId83"/>
    <p:sldId id="509" r:id="rId84"/>
    <p:sldId id="567" r:id="rId85"/>
    <p:sldId id="508" r:id="rId86"/>
    <p:sldId id="510" r:id="rId87"/>
    <p:sldId id="511" r:id="rId88"/>
    <p:sldId id="512" r:id="rId89"/>
    <p:sldId id="569" r:id="rId90"/>
    <p:sldId id="513" r:id="rId91"/>
    <p:sldId id="548" r:id="rId92"/>
    <p:sldId id="514" r:id="rId93"/>
    <p:sldId id="562" r:id="rId94"/>
    <p:sldId id="561" r:id="rId95"/>
    <p:sldId id="372" r:id="rId96"/>
    <p:sldId id="385" r:id="rId97"/>
    <p:sldId id="392" r:id="rId98"/>
    <p:sldId id="389" r:id="rId99"/>
    <p:sldId id="404" r:id="rId100"/>
    <p:sldId id="575" r:id="rId101"/>
    <p:sldId id="549" r:id="rId102"/>
    <p:sldId id="550" r:id="rId103"/>
    <p:sldId id="395" r:id="rId104"/>
    <p:sldId id="574" r:id="rId105"/>
    <p:sldId id="556" r:id="rId106"/>
    <p:sldId id="555" r:id="rId107"/>
    <p:sldId id="557" r:id="rId108"/>
    <p:sldId id="390" r:id="rId109"/>
    <p:sldId id="544" r:id="rId110"/>
    <p:sldId id="560" r:id="rId111"/>
    <p:sldId id="576" r:id="rId112"/>
    <p:sldId id="571" r:id="rId113"/>
    <p:sldId id="572" r:id="rId114"/>
    <p:sldId id="573" r:id="rId115"/>
    <p:sldId id="312" r:id="rId1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890" autoAdjust="0"/>
    <p:restoredTop sz="94679" autoAdjust="0"/>
  </p:normalViewPr>
  <p:slideViewPr>
    <p:cSldViewPr>
      <p:cViewPr varScale="1">
        <p:scale>
          <a:sx n="103" d="100"/>
          <a:sy n="103" d="100"/>
        </p:scale>
        <p:origin x="-7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1571B-0708-4A0C-A514-D122889B8EF6}" type="datetimeFigureOut">
              <a:rPr lang="en-US" smtClean="0"/>
              <a:pPr/>
              <a:t>3/20/2009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37CC8-A6D8-439C-9021-861321E6B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2E2188-2F01-4D4F-B269-FD416798141E}" type="datetimeFigureOut">
              <a:rPr lang="en-US" smtClean="0"/>
              <a:pPr/>
              <a:t>3/20/2009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DD42F9-FCBE-4B47-B212-A27BCF355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D278E9-78D7-4704-BBA4-AD389BF1E719}" type="slidenum">
              <a:rPr lang="en-US"/>
              <a:pPr/>
              <a:t>2</a:t>
            </a:fld>
            <a:endParaRPr lang="en-US"/>
          </a:p>
        </p:txBody>
      </p:sp>
      <p:sp>
        <p:nvSpPr>
          <p:cNvPr id="586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7725EC-E394-42BF-8009-1E755125408D}" type="slidenum">
              <a:rPr lang="en-US"/>
              <a:pPr/>
              <a:t>17</a:t>
            </a:fld>
            <a:endParaRPr lang="en-US"/>
          </a:p>
        </p:txBody>
      </p:sp>
      <p:sp>
        <p:nvSpPr>
          <p:cNvPr id="78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738961-166B-408A-8E87-B5C45B4172C0}" type="slidenum">
              <a:rPr lang="en-US"/>
              <a:pPr/>
              <a:t>18</a:t>
            </a:fld>
            <a:endParaRPr lang="en-US"/>
          </a:p>
        </p:txBody>
      </p:sp>
      <p:sp>
        <p:nvSpPr>
          <p:cNvPr id="75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756391-FF90-4EE1-B2FA-F45D91B76886}" type="slidenum">
              <a:rPr lang="en-US"/>
              <a:pPr/>
              <a:t>19</a:t>
            </a:fld>
            <a:endParaRPr lang="en-US"/>
          </a:p>
        </p:txBody>
      </p:sp>
      <p:sp>
        <p:nvSpPr>
          <p:cNvPr id="78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3699FA-78CF-45C6-9793-193181F4E51C}" type="slidenum">
              <a:rPr lang="en-US"/>
              <a:pPr/>
              <a:t>94</a:t>
            </a:fld>
            <a:endParaRPr lang="en-US"/>
          </a:p>
        </p:txBody>
      </p:sp>
      <p:sp>
        <p:nvSpPr>
          <p:cNvPr id="67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49197-DA4F-4789-90C9-AFE2701E98A3}" type="slidenum">
              <a:rPr lang="en-US"/>
              <a:pPr/>
              <a:t>105</a:t>
            </a:fld>
            <a:endParaRPr lang="en-US"/>
          </a:p>
        </p:txBody>
      </p:sp>
      <p:sp>
        <p:nvSpPr>
          <p:cNvPr id="74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76598C-17A4-4E61-87CF-ED139439D0B3}" type="slidenum">
              <a:rPr lang="en-US"/>
              <a:pPr/>
              <a:t>107</a:t>
            </a:fld>
            <a:endParaRPr lang="en-US"/>
          </a:p>
        </p:txBody>
      </p:sp>
      <p:sp>
        <p:nvSpPr>
          <p:cNvPr id="74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03EC41-870E-46CF-9F3F-A7FE6C41C63A}" type="slidenum">
              <a:rPr lang="en-US"/>
              <a:pPr/>
              <a:t>109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54D6BB-69AC-4F70-83F8-4C54EBFA1037}" type="slidenum">
              <a:rPr lang="en-US"/>
              <a:pPr/>
              <a:t>3</a:t>
            </a:fld>
            <a:endParaRPr lang="en-US"/>
          </a:p>
        </p:txBody>
      </p:sp>
      <p:sp>
        <p:nvSpPr>
          <p:cNvPr id="76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E903FF-B11C-43BA-9C81-9C0DC2BDE73B}" type="slidenum">
              <a:rPr lang="en-US"/>
              <a:pPr/>
              <a:t>4</a:t>
            </a:fld>
            <a:endParaRPr lang="en-US"/>
          </a:p>
        </p:txBody>
      </p:sp>
      <p:sp>
        <p:nvSpPr>
          <p:cNvPr id="77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D9F041-41F2-4615-9D9E-BE5FE187FA83}" type="slidenum">
              <a:rPr lang="en-US"/>
              <a:pPr/>
              <a:t>7</a:t>
            </a:fld>
            <a:endParaRPr lang="en-US"/>
          </a:p>
        </p:txBody>
      </p:sp>
      <p:sp>
        <p:nvSpPr>
          <p:cNvPr id="76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4ADA62-D391-4D37-AB6D-44845FF9AAFB}" type="slidenum">
              <a:rPr lang="en-US"/>
              <a:pPr/>
              <a:t>8</a:t>
            </a:fld>
            <a:endParaRPr lang="en-US"/>
          </a:p>
        </p:txBody>
      </p:sp>
      <p:sp>
        <p:nvSpPr>
          <p:cNvPr id="76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7482BF-E32B-40B5-B67D-352132D894C2}" type="slidenum">
              <a:rPr lang="en-US"/>
              <a:pPr/>
              <a:t>9</a:t>
            </a:fld>
            <a:endParaRPr lang="en-US"/>
          </a:p>
        </p:txBody>
      </p:sp>
      <p:sp>
        <p:nvSpPr>
          <p:cNvPr id="77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3289CE-D088-4B19-8C12-E2EBFCD73BCF}" type="slidenum">
              <a:rPr lang="en-US"/>
              <a:pPr/>
              <a:t>10</a:t>
            </a:fld>
            <a:endParaRPr lang="en-US"/>
          </a:p>
        </p:txBody>
      </p:sp>
      <p:sp>
        <p:nvSpPr>
          <p:cNvPr id="77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77EF0A-E6B9-4F6C-9D60-6BB0EC47DA6E}" type="slidenum">
              <a:rPr lang="en-US"/>
              <a:pPr/>
              <a:t>11</a:t>
            </a:fld>
            <a:endParaRPr lang="en-US"/>
          </a:p>
        </p:txBody>
      </p:sp>
      <p:sp>
        <p:nvSpPr>
          <p:cNvPr id="77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2EDCAF-0296-400E-9171-A168C588B1B2}" type="slidenum">
              <a:rPr lang="en-US"/>
              <a:pPr/>
              <a:t>12</a:t>
            </a:fld>
            <a:endParaRPr lang="en-US"/>
          </a:p>
        </p:txBody>
      </p:sp>
      <p:sp>
        <p:nvSpPr>
          <p:cNvPr id="77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90C7-C89E-4F38-BFA8-D3D99B45F0F4}" type="datetimeFigureOut">
              <a:rPr lang="en-US" smtClean="0"/>
              <a:pPr/>
              <a:t>3/20/2009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2EAE-E690-4D4A-B135-EEDFD0650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90C7-C89E-4F38-BFA8-D3D99B45F0F4}" type="datetimeFigureOut">
              <a:rPr lang="en-US" smtClean="0"/>
              <a:pPr/>
              <a:t>3/20/2009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2EAE-E690-4D4A-B135-EEDFD0650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90C7-C89E-4F38-BFA8-D3D99B45F0F4}" type="datetimeFigureOut">
              <a:rPr lang="en-US" smtClean="0"/>
              <a:pPr/>
              <a:t>3/20/2009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2EAE-E690-4D4A-B135-EEDFD0650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90C7-C89E-4F38-BFA8-D3D99B45F0F4}" type="datetimeFigureOut">
              <a:rPr lang="en-US" smtClean="0"/>
              <a:pPr/>
              <a:t>3/20/2009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2EAE-E690-4D4A-B135-EEDFD0650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90C7-C89E-4F38-BFA8-D3D99B45F0F4}" type="datetimeFigureOut">
              <a:rPr lang="en-US" smtClean="0"/>
              <a:pPr/>
              <a:t>3/20/2009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2EAE-E690-4D4A-B135-EEDFD0650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90C7-C89E-4F38-BFA8-D3D99B45F0F4}" type="datetimeFigureOut">
              <a:rPr lang="en-US" smtClean="0"/>
              <a:pPr/>
              <a:t>3/20/2009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2EAE-E690-4D4A-B135-EEDFD0650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90C7-C89E-4F38-BFA8-D3D99B45F0F4}" type="datetimeFigureOut">
              <a:rPr lang="en-US" smtClean="0"/>
              <a:pPr/>
              <a:t>3/20/2009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2EAE-E690-4D4A-B135-EEDFD0650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90C7-C89E-4F38-BFA8-D3D99B45F0F4}" type="datetimeFigureOut">
              <a:rPr lang="en-US" smtClean="0"/>
              <a:pPr/>
              <a:t>3/20/2009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2EAE-E690-4D4A-B135-EEDFD0650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90C7-C89E-4F38-BFA8-D3D99B45F0F4}" type="datetimeFigureOut">
              <a:rPr lang="en-US" smtClean="0"/>
              <a:pPr/>
              <a:t>3/20/2009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2EAE-E690-4D4A-B135-EEDFD0650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90C7-C89E-4F38-BFA8-D3D99B45F0F4}" type="datetimeFigureOut">
              <a:rPr lang="en-US" smtClean="0"/>
              <a:pPr/>
              <a:t>3/20/2009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2EAE-E690-4D4A-B135-EEDFD0650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90C7-C89E-4F38-BFA8-D3D99B45F0F4}" type="datetimeFigureOut">
              <a:rPr lang="en-US" smtClean="0"/>
              <a:pPr/>
              <a:t>3/20/2009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2EAE-E690-4D4A-B135-EEDFD0650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190C7-C89E-4F38-BFA8-D3D99B45F0F4}" type="datetimeFigureOut">
              <a:rPr lang="en-US" smtClean="0"/>
              <a:pPr/>
              <a:t>3/20/2009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12EAE-E690-4D4A-B135-EEDFD0650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sj.org/" TargetMode="External"/><Relationship Id="rId2" Type="http://schemas.openxmlformats.org/officeDocument/2006/relationships/hyperlink" Target="http://www.publichealthandsocialjustice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artindonohoe@phsj.org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Corporate Control of Public Health:</a:t>
            </a:r>
            <a:br>
              <a:rPr lang="en-US" dirty="0" smtClean="0"/>
            </a:br>
            <a:r>
              <a:rPr lang="en-US" dirty="0" smtClean="0"/>
              <a:t>Case Studies and Call to Action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Martin </a:t>
            </a:r>
            <a:r>
              <a:rPr lang="en-US" dirty="0" err="1" smtClean="0"/>
              <a:t>Donohoe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Corporate Taxation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Corporations shouldered over 30% of the nation’s tax burden in 1950 vs. 8% today</a:t>
            </a:r>
          </a:p>
          <a:p>
            <a:r>
              <a:rPr lang="en-US" sz="4400" dirty="0" smtClean="0"/>
              <a:t>Nearly </a:t>
            </a:r>
            <a:r>
              <a:rPr lang="en-US" sz="4400" dirty="0"/>
              <a:t>1/3 of all large </a:t>
            </a:r>
            <a:r>
              <a:rPr lang="en-US" sz="4400" dirty="0" smtClean="0"/>
              <a:t>U.S. corporations pay </a:t>
            </a:r>
            <a:r>
              <a:rPr lang="en-US" sz="4400" dirty="0"/>
              <a:t>no annual </a:t>
            </a:r>
            <a:r>
              <a:rPr lang="en-US" sz="4400" dirty="0" smtClean="0"/>
              <a:t>tax</a:t>
            </a:r>
            <a:endParaRPr lang="en-US" sz="4400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Establish safeguards re corporate involvement in academic research</a:t>
            </a:r>
          </a:p>
          <a:p>
            <a:endParaRPr lang="en-US" sz="3600" dirty="0" smtClean="0"/>
          </a:p>
          <a:p>
            <a:r>
              <a:rPr lang="en-US" sz="3600" dirty="0" smtClean="0"/>
              <a:t>Higher standards of journalism</a:t>
            </a:r>
          </a:p>
          <a:p>
            <a:endParaRPr lang="en-US" sz="3600" dirty="0" smtClean="0"/>
          </a:p>
          <a:p>
            <a:r>
              <a:rPr lang="en-US" sz="3600" dirty="0" smtClean="0"/>
              <a:t>Support alternative media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Solutions: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Medical ethics overemphasizes fascinating dilemmas involving expensive technologies (e.g., gene therapy, cloning, face transplants)</a:t>
            </a:r>
          </a:p>
          <a:p>
            <a:r>
              <a:rPr lang="en-US" dirty="0" smtClean="0"/>
              <a:t>Medical ethics underemphasizes the psychological, cultural, socioeconomic, occupational, and environmental contributors to health</a:t>
            </a:r>
            <a:endParaRPr lang="en-US" dirty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Solutions: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IOM recommends ¼ to ½ of medical students earn the equivalent of an MPH</a:t>
            </a:r>
          </a:p>
          <a:p>
            <a:pPr lvl="1"/>
            <a:r>
              <a:rPr lang="en-US" sz="3600" dirty="0" smtClean="0"/>
              <a:t>Only 10% of students at US public health schools are physicians, down from 60% in the 1960s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Rot="1" noChangeArrowheads="1"/>
          </p:cNvSpPr>
          <p:nvPr>
            <p:ph type="title"/>
          </p:nvPr>
        </p:nvSpPr>
        <p:spPr>
          <a:noFill/>
          <a:ln/>
        </p:spPr>
        <p:txBody>
          <a:bodyPr lIns="80962" tIns="39688" rIns="80962" bIns="39688">
            <a:normAutofit fontScale="90000"/>
          </a:bodyPr>
          <a:lstStyle/>
          <a:p>
            <a:pPr defTabSz="806450"/>
            <a:r>
              <a:rPr lang="en-US" sz="3900" b="0" dirty="0">
                <a:solidFill>
                  <a:srgbClr val="FAFD00"/>
                </a:solidFill>
              </a:rPr>
              <a:t/>
            </a:r>
            <a:br>
              <a:rPr lang="en-US" sz="3900" b="0" dirty="0">
                <a:solidFill>
                  <a:srgbClr val="FAFD00"/>
                </a:solidFill>
              </a:rPr>
            </a:br>
            <a:r>
              <a:rPr lang="en-US" dirty="0">
                <a:solidFill>
                  <a:srgbClr val="FAFD00"/>
                </a:solidFill>
              </a:rPr>
              <a:t>Solutions  </a:t>
            </a:r>
            <a:r>
              <a:rPr lang="en-US" sz="3900" b="0" dirty="0">
                <a:solidFill>
                  <a:srgbClr val="FAFD00"/>
                </a:solidFill>
              </a:rPr>
              <a:t/>
            </a:r>
            <a:br>
              <a:rPr lang="en-US" sz="3900" b="0" dirty="0">
                <a:solidFill>
                  <a:srgbClr val="FAFD00"/>
                </a:solidFill>
              </a:rPr>
            </a:br>
            <a:endParaRPr lang="en-US" sz="3900" b="0" dirty="0">
              <a:solidFill>
                <a:srgbClr val="FAFD00"/>
              </a:solidFill>
            </a:endParaRPr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35125"/>
            <a:ext cx="7343775" cy="4110038"/>
          </a:xfrm>
          <a:noFill/>
          <a:ln/>
        </p:spPr>
        <p:txBody>
          <a:bodyPr lIns="80962" tIns="39688" rIns="80962" bIns="39688">
            <a:normAutofit fontScale="92500" lnSpcReduction="10000"/>
          </a:bodyPr>
          <a:lstStyle/>
          <a:p>
            <a:pPr marL="303213" indent="-303213" defTabSz="806450">
              <a:lnSpc>
                <a:spcPct val="80000"/>
              </a:lnSpc>
              <a:buClr>
                <a:srgbClr val="FAFD00"/>
              </a:buClr>
            </a:pPr>
            <a:r>
              <a:rPr lang="en-US" sz="3600" dirty="0" smtClean="0"/>
              <a:t>Multidisciplinary improvements in education</a:t>
            </a:r>
          </a:p>
          <a:p>
            <a:pPr marL="703263" lvl="1" indent="-303213" defTabSz="806450">
              <a:lnSpc>
                <a:spcPct val="80000"/>
              </a:lnSpc>
              <a:buClr>
                <a:srgbClr val="FAFD00"/>
              </a:buClr>
            </a:pPr>
            <a:r>
              <a:rPr lang="en-US" sz="3000" dirty="0" smtClean="0"/>
              <a:t>Literature</a:t>
            </a:r>
          </a:p>
          <a:p>
            <a:pPr marL="703263" lvl="1" indent="-303213" defTabSz="806450">
              <a:lnSpc>
                <a:spcPct val="80000"/>
              </a:lnSpc>
              <a:buClr>
                <a:srgbClr val="FAFD00"/>
              </a:buClr>
            </a:pPr>
            <a:r>
              <a:rPr lang="en-US" sz="3000" dirty="0" smtClean="0"/>
              <a:t>History</a:t>
            </a:r>
          </a:p>
          <a:p>
            <a:pPr marL="703263" lvl="1" indent="-303213" defTabSz="806450">
              <a:lnSpc>
                <a:spcPct val="80000"/>
              </a:lnSpc>
              <a:buClr>
                <a:srgbClr val="FAFD00"/>
              </a:buClr>
            </a:pPr>
            <a:r>
              <a:rPr lang="en-US" sz="3000" dirty="0" smtClean="0"/>
              <a:t>Law</a:t>
            </a:r>
          </a:p>
          <a:p>
            <a:pPr marL="703263" lvl="1" indent="-303213" defTabSz="806450">
              <a:lnSpc>
                <a:spcPct val="80000"/>
              </a:lnSpc>
              <a:buClr>
                <a:srgbClr val="FAFD00"/>
              </a:buClr>
            </a:pPr>
            <a:r>
              <a:rPr lang="en-US" sz="3000" dirty="0" smtClean="0"/>
              <a:t>Photography</a:t>
            </a:r>
          </a:p>
          <a:p>
            <a:pPr marL="703263" lvl="1" indent="-303213" defTabSz="806450">
              <a:lnSpc>
                <a:spcPct val="80000"/>
              </a:lnSpc>
              <a:buClr>
                <a:srgbClr val="FAFD00"/>
              </a:buClr>
            </a:pPr>
            <a:r>
              <a:rPr lang="en-US" sz="3000" dirty="0" smtClean="0"/>
              <a:t>Community Service</a:t>
            </a:r>
          </a:p>
          <a:p>
            <a:pPr marL="703263" lvl="1" indent="-303213" defTabSz="806450">
              <a:lnSpc>
                <a:spcPct val="80000"/>
              </a:lnSpc>
              <a:buClr>
                <a:srgbClr val="FAFD00"/>
              </a:buClr>
            </a:pPr>
            <a:r>
              <a:rPr lang="en-US" sz="3000" dirty="0" smtClean="0"/>
              <a:t>Research-based activism courses</a:t>
            </a:r>
          </a:p>
          <a:p>
            <a:pPr marL="303213" indent="-303213" defTabSz="806450">
              <a:lnSpc>
                <a:spcPct val="80000"/>
              </a:lnSpc>
              <a:buClr>
                <a:srgbClr val="FAFD00"/>
              </a:buClr>
            </a:pPr>
            <a:r>
              <a:rPr lang="en-US" sz="3600" dirty="0" smtClean="0"/>
              <a:t>Collaborative training between professional schools</a:t>
            </a:r>
          </a:p>
        </p:txBody>
      </p:sp>
    </p:spTree>
  </p:cSld>
  <p:clrMapOvr>
    <a:masterClrMapping/>
  </p:clrMapOvr>
  <p:transition/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Solutions</a:t>
            </a:r>
          </a:p>
        </p:txBody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Clr>
                <a:srgbClr val="FAFD00"/>
              </a:buClr>
            </a:pPr>
            <a:r>
              <a:rPr lang="en-US" sz="3600" dirty="0" smtClean="0"/>
              <a:t>Based on Precautionary Principle</a:t>
            </a:r>
          </a:p>
          <a:p>
            <a:pPr>
              <a:buClr>
                <a:srgbClr val="FAFD00"/>
              </a:buClr>
            </a:pPr>
            <a:r>
              <a:rPr lang="en-US" sz="3600" dirty="0" smtClean="0"/>
              <a:t>Recognize </a:t>
            </a:r>
            <a:r>
              <a:rPr lang="en-US" sz="3600" dirty="0"/>
              <a:t>nature’s net worth</a:t>
            </a:r>
          </a:p>
          <a:p>
            <a:pPr>
              <a:buClr>
                <a:srgbClr val="FAFD00"/>
              </a:buClr>
            </a:pPr>
            <a:r>
              <a:rPr lang="en-US" sz="3600" dirty="0"/>
              <a:t>Calculate economic prosperity based on Genuine Progress Index or Global Happiness Index, rather than Gross Domestic Product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Voltaire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	</a:t>
            </a:r>
            <a:r>
              <a:rPr lang="en-US" sz="4400"/>
              <a:t>“The comfort of the rich rests upon an abundance of the poor”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695" name="Rectangle 7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Hudson River, 2009</a:t>
            </a:r>
          </a:p>
        </p:txBody>
      </p:sp>
      <p:pic>
        <p:nvPicPr>
          <p:cNvPr id="882694" name="Picture 6" descr="!cid_1AB14417CDF4489F9A0D7712CA50E85F@DFR188C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52600" y="1905000"/>
            <a:ext cx="5638800" cy="4114800"/>
          </a:xfrm>
          <a:noFill/>
          <a:ln/>
        </p:spPr>
      </p:pic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Rot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Primo Levi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pPr indent="-176213">
              <a:buFont typeface="Wingdings" pitchFamily="2" charset="2"/>
              <a:buNone/>
            </a:pPr>
            <a:r>
              <a:rPr lang="en-US" sz="4000" dirty="0"/>
              <a:t>“A country is considered the more civilized the more the wisdom and efficiency of its laws hinder a weak man from becoming too weak or a powerful one too powerful.”</a:t>
            </a:r>
          </a:p>
        </p:txBody>
      </p:sp>
    </p:spTree>
  </p:cSld>
  <p:clrMapOvr>
    <a:masterClrMapping/>
  </p:clrMapOvr>
  <p:transition/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</a:t>
            </a:r>
            <a:r>
              <a:rPr lang="en-US">
                <a:cs typeface="Times New Roman" pitchFamily="18" charset="0"/>
              </a:rPr>
              <a:t>ü</a:t>
            </a:r>
            <a:r>
              <a:rPr lang="en-US"/>
              <a:t>nter Grass</a:t>
            </a:r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	</a:t>
            </a:r>
          </a:p>
          <a:p>
            <a:pPr>
              <a:buFont typeface="Wingdings" pitchFamily="2" charset="2"/>
              <a:buNone/>
            </a:pPr>
            <a:r>
              <a:rPr lang="en-US" sz="4800"/>
              <a:t>“The first job of a citizen is to keep your mouth open.”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Anita Roddick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	</a:t>
            </a:r>
            <a:r>
              <a:rPr lang="en-US" sz="4800"/>
              <a:t>"If you think you are too small to have an impact, try going to bed with a mosquito in your tent"</a:t>
            </a:r>
            <a:r>
              <a:rPr lang="en-US" sz="4400"/>
              <a:t/>
            </a:r>
            <a:br>
              <a:rPr lang="en-US" sz="4400"/>
            </a:br>
            <a:endParaRPr lang="en-US" sz="4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Reasons for Inadequate Corporate Taxation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Corporate tax breaks/loopholes</a:t>
            </a:r>
          </a:p>
          <a:p>
            <a:r>
              <a:rPr lang="en-US" sz="4000" dirty="0" smtClean="0"/>
              <a:t>Corporate welfare</a:t>
            </a:r>
            <a:endParaRPr lang="en-US" sz="4000" dirty="0"/>
          </a:p>
          <a:p>
            <a:r>
              <a:rPr lang="en-US" sz="4000" dirty="0"/>
              <a:t>Cheating and under-payment common</a:t>
            </a:r>
          </a:p>
          <a:p>
            <a:r>
              <a:rPr lang="en-US" sz="4000" dirty="0"/>
              <a:t>Offshore tax havens shelter capital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Face of Public Health</a:t>
            </a:r>
            <a:endParaRPr lang="en-US" dirty="0"/>
          </a:p>
        </p:txBody>
      </p:sp>
      <p:pic>
        <p:nvPicPr>
          <p:cNvPr id="339971" name="Picture 3" descr="Sisters of the Road 02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874963" y="1600200"/>
            <a:ext cx="3394075" cy="4525963"/>
          </a:xfrm>
          <a:noFill/>
          <a:ln/>
        </p:spPr>
      </p:pic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6000" dirty="0" smtClean="0"/>
          </a:p>
          <a:p>
            <a:pPr algn="ctr">
              <a:buNone/>
            </a:pPr>
            <a:r>
              <a:rPr lang="en-US" sz="6000" dirty="0" smtClean="0"/>
              <a:t>Discussion Questions</a:t>
            </a:r>
            <a:endParaRPr lang="en-US" sz="6000" dirty="0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What is the appropriate role of institutional ethics committees in vetting university financial agreements with private corporations?</a:t>
            </a:r>
          </a:p>
          <a:p>
            <a:r>
              <a:rPr lang="en-US" sz="3600" dirty="0" smtClean="0"/>
              <a:t>How can we improve the public health profession’s use of the media to better educate the public?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How can scientists confront abuses of science by the media and government?</a:t>
            </a:r>
          </a:p>
          <a:p>
            <a:endParaRPr lang="en-US" sz="3600" dirty="0" smtClean="0"/>
          </a:p>
          <a:p>
            <a:r>
              <a:rPr lang="en-US" sz="3600" dirty="0" smtClean="0"/>
              <a:t>Should physicians discuss political issues with their patients?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What is the appropriate role of the state in delivering and monitoring research and health care delivery?</a:t>
            </a:r>
          </a:p>
          <a:p>
            <a:endParaRPr lang="en-US" sz="3600" dirty="0" smtClean="0"/>
          </a:p>
          <a:p>
            <a:r>
              <a:rPr lang="en-US" sz="3600" dirty="0" smtClean="0"/>
              <a:t>What is the appropriate role of the profit motive in research, medical care, and public health?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Contact Information and References</a:t>
            </a:r>
          </a:p>
        </p:txBody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None/>
            </a:pPr>
            <a:endParaRPr lang="en-US" sz="4000" dirty="0"/>
          </a:p>
          <a:p>
            <a:pPr algn="ctr">
              <a:buFont typeface="Wingdings" pitchFamily="2" charset="2"/>
              <a:buNone/>
            </a:pPr>
            <a:r>
              <a:rPr lang="en-US" sz="4000" dirty="0"/>
              <a:t>Public Health and Social Justice Website</a:t>
            </a:r>
          </a:p>
          <a:p>
            <a:pPr algn="ctr">
              <a:buFont typeface="Wingdings" pitchFamily="2" charset="2"/>
              <a:buNone/>
            </a:pPr>
            <a:r>
              <a:rPr lang="en-US" dirty="0" smtClean="0">
                <a:hlinkClick r:id="rId2"/>
              </a:rPr>
              <a:t>http://www.publichealthandsocialjustice.org</a:t>
            </a:r>
            <a:endParaRPr lang="en-US" dirty="0" smtClean="0"/>
          </a:p>
          <a:p>
            <a:pPr algn="ctr">
              <a:buFont typeface="Wingdings" pitchFamily="2" charset="2"/>
              <a:buNone/>
            </a:pPr>
            <a:r>
              <a:rPr lang="en-US" sz="4000" dirty="0" smtClean="0">
                <a:hlinkClick r:id="rId3"/>
              </a:rPr>
              <a:t>http</a:t>
            </a:r>
            <a:r>
              <a:rPr lang="en-US" sz="4000" dirty="0">
                <a:hlinkClick r:id="rId3"/>
              </a:rPr>
              <a:t>://www.phsj.org</a:t>
            </a:r>
            <a:endParaRPr lang="en-US" sz="4000" dirty="0"/>
          </a:p>
          <a:p>
            <a:pPr algn="ctr">
              <a:buFont typeface="Wingdings" pitchFamily="2" charset="2"/>
              <a:buNone/>
            </a:pPr>
            <a:r>
              <a:rPr lang="en-US" sz="4000" dirty="0">
                <a:hlinkClick r:id="rId4"/>
              </a:rPr>
              <a:t>martindonohoe@phsj.org</a:t>
            </a:r>
            <a:endParaRPr lang="en-US" sz="4000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31850" y="233363"/>
            <a:ext cx="7772400" cy="11398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“White Collar” (Corporate) Crime vs. “Blue Collar” (Street) Crime”</a:t>
            </a:r>
            <a:endParaRPr lang="en-US" sz="3200" dirty="0"/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58925"/>
            <a:ext cx="7772400" cy="4098925"/>
          </a:xfrm>
        </p:spPr>
        <p:txBody>
          <a:bodyPr>
            <a:noAutofit/>
          </a:bodyPr>
          <a:lstStyle/>
          <a:p>
            <a:r>
              <a:rPr lang="en-US" dirty="0"/>
              <a:t>Each year in America, we lose;</a:t>
            </a:r>
          </a:p>
          <a:p>
            <a:pPr lvl="1"/>
            <a:r>
              <a:rPr lang="en-US" dirty="0"/>
              <a:t>$3.8 billion to burglary and robbery</a:t>
            </a:r>
          </a:p>
          <a:p>
            <a:pPr lvl="1"/>
            <a:r>
              <a:rPr lang="en-US" dirty="0"/>
              <a:t>$100-$400 billion to health care fraud; $40 billion to auto repair fraud, $15 billion to securities fraud, etc.; the S and L fraud cost between $300 billion and $500 </a:t>
            </a:r>
            <a:r>
              <a:rPr lang="en-US" dirty="0" smtClean="0"/>
              <a:t>billion; the current economic meltdown involves fraud in the hundreds of billions of dollars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So Much Corporate Crime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Fines meager, often considered a cost of doing business</a:t>
            </a:r>
          </a:p>
          <a:p>
            <a:endParaRPr lang="en-US" sz="3600" dirty="0" smtClean="0"/>
          </a:p>
          <a:p>
            <a:r>
              <a:rPr lang="en-US" sz="3600" dirty="0" smtClean="0"/>
              <a:t>Corporate crime under-prosecuted, prosecutors under-funded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Corporate Crime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“Corporation: An ingenious device for obtaining individual profit without individual responsibility.”</a:t>
            </a:r>
          </a:p>
          <a:p>
            <a:pPr algn="r">
              <a:buFontTx/>
              <a:buNone/>
            </a:pPr>
            <a:r>
              <a:rPr lang="en-US"/>
              <a:t>Ambrose Bierce</a:t>
            </a:r>
          </a:p>
          <a:p>
            <a:r>
              <a:rPr lang="en-US"/>
              <a:t>“A criminal is a person with predatory instincts who has not sufficient capital to form a corporation.”</a:t>
            </a:r>
          </a:p>
          <a:p>
            <a:pPr algn="r">
              <a:buFontTx/>
              <a:buNone/>
            </a:pPr>
            <a:r>
              <a:rPr lang="en-US"/>
              <a:t>Howard Scott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 of Corporatization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Increasing industry consolidation/mergers</a:t>
            </a:r>
          </a:p>
          <a:p>
            <a:endParaRPr lang="en-US" sz="3600" dirty="0" smtClean="0"/>
          </a:p>
          <a:p>
            <a:r>
              <a:rPr lang="en-US" sz="3600" dirty="0" smtClean="0"/>
              <a:t>Inflation</a:t>
            </a:r>
          </a:p>
          <a:p>
            <a:endParaRPr lang="en-US" sz="3600" dirty="0" smtClean="0"/>
          </a:p>
          <a:p>
            <a:r>
              <a:rPr lang="en-US" sz="3600" dirty="0" smtClean="0"/>
              <a:t>Rising unemployment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 of Corporatization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Rise of the “</a:t>
            </a:r>
            <a:r>
              <a:rPr lang="en-US" sz="3600" dirty="0" err="1" smtClean="0"/>
              <a:t>permatemp</a:t>
            </a:r>
            <a:r>
              <a:rPr lang="en-US" sz="3600" dirty="0" smtClean="0"/>
              <a:t>”</a:t>
            </a:r>
          </a:p>
          <a:p>
            <a:endParaRPr lang="en-US" sz="3600" dirty="0" smtClean="0"/>
          </a:p>
          <a:p>
            <a:r>
              <a:rPr lang="en-US" sz="3600" dirty="0" smtClean="0"/>
              <a:t>Expatriation of jobs</a:t>
            </a:r>
          </a:p>
          <a:p>
            <a:pPr lvl="1"/>
            <a:r>
              <a:rPr lang="en-US" dirty="0" smtClean="0"/>
              <a:t>Overseas factories often lack adequate occupational health and safety and environmental standards</a:t>
            </a:r>
          </a:p>
          <a:p>
            <a:pPr lvl="1"/>
            <a:endParaRPr lang="en-US" dirty="0" smtClean="0"/>
          </a:p>
          <a:p>
            <a:r>
              <a:rPr lang="en-US" sz="3600" dirty="0" smtClean="0"/>
              <a:t>Decline in labor union membership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</a:t>
            </a:r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AFD00"/>
              </a:buClr>
            </a:pPr>
            <a:r>
              <a:rPr lang="en-US" sz="3600" dirty="0"/>
              <a:t>27 million enslaved laborers</a:t>
            </a:r>
          </a:p>
          <a:p>
            <a:pPr>
              <a:buClr>
                <a:srgbClr val="FAFD00"/>
              </a:buClr>
            </a:pPr>
            <a:r>
              <a:rPr lang="en-US" sz="3600" dirty="0" smtClean="0"/>
              <a:t>Over </a:t>
            </a:r>
            <a:r>
              <a:rPr lang="en-US" sz="3600" dirty="0"/>
              <a:t>250 million </a:t>
            </a:r>
            <a:r>
              <a:rPr lang="en-US" sz="3600" dirty="0" smtClean="0"/>
              <a:t>child laborers</a:t>
            </a:r>
          </a:p>
          <a:p>
            <a:pPr>
              <a:buClr>
                <a:srgbClr val="FAFD00"/>
              </a:buClr>
            </a:pPr>
            <a:r>
              <a:rPr lang="en-US" sz="3600" dirty="0" smtClean="0"/>
              <a:t>Minimum Wage </a:t>
            </a:r>
            <a:r>
              <a:rPr lang="en-US" sz="3600" dirty="0" smtClean="0">
                <a:cs typeface="Times New Roman" pitchFamily="18" charset="0"/>
              </a:rPr>
              <a:t>≠ Living Wage</a:t>
            </a:r>
          </a:p>
          <a:p>
            <a:pPr>
              <a:buClr>
                <a:srgbClr val="FAFD00"/>
              </a:buClr>
            </a:pPr>
            <a:r>
              <a:rPr lang="en-US" sz="3600" dirty="0" smtClean="0"/>
              <a:t>¼ of US jobs pay less than a poverty-level income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Exorbitant CEO Pay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CEO salaries up 500% since 1980</a:t>
            </a:r>
          </a:p>
          <a:p>
            <a:r>
              <a:rPr lang="en-US" sz="3600" dirty="0"/>
              <a:t>The average CEO makes 350-400X the salary of the average U.S. worker (1960 - </a:t>
            </a:r>
            <a:r>
              <a:rPr lang="en-US" sz="3600" dirty="0" smtClean="0"/>
              <a:t>41X)</a:t>
            </a:r>
            <a:endParaRPr lang="en-US" sz="3600" dirty="0"/>
          </a:p>
          <a:p>
            <a:pPr lvl="1"/>
            <a:r>
              <a:rPr lang="en-US" sz="3600" dirty="0"/>
              <a:t>Mexico 45:1</a:t>
            </a:r>
          </a:p>
          <a:p>
            <a:pPr lvl="1"/>
            <a:r>
              <a:rPr lang="en-US" sz="3600" dirty="0"/>
              <a:t>Britain 25:1</a:t>
            </a:r>
          </a:p>
          <a:p>
            <a:pPr lvl="1"/>
            <a:r>
              <a:rPr lang="en-US" sz="3600" dirty="0" smtClean="0"/>
              <a:t>Japan </a:t>
            </a:r>
            <a:r>
              <a:rPr lang="en-US" sz="3600" dirty="0"/>
              <a:t>10:1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Outsourcing the Government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More than ½ of federal jobs now outsourced to private corporations</a:t>
            </a:r>
          </a:p>
          <a:p>
            <a:endParaRPr lang="en-US" sz="3600" dirty="0" smtClean="0"/>
          </a:p>
          <a:p>
            <a:r>
              <a:rPr lang="en-US" sz="3600" dirty="0" smtClean="0"/>
              <a:t>Outsourcing </a:t>
            </a:r>
            <a:r>
              <a:rPr lang="en-US" sz="3600" dirty="0"/>
              <a:t>of </a:t>
            </a:r>
            <a:r>
              <a:rPr lang="en-US" sz="3600" dirty="0" smtClean="0"/>
              <a:t>military</a:t>
            </a:r>
            <a:endParaRPr 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 I Stoned?</a:t>
            </a:r>
            <a:endParaRPr lang="en-US" sz="32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600"/>
              <a:t>A 1999 Utah anti-drug pamphlet warns:</a:t>
            </a:r>
          </a:p>
          <a:p>
            <a:pPr>
              <a:buFont typeface="Wingdings" pitchFamily="2" charset="2"/>
              <a:buNone/>
            </a:pPr>
            <a:r>
              <a:rPr lang="en-US" sz="3600"/>
              <a:t>		“Danger signs that your child may be smoking marijuana include excessive preoccupation with social causes, race relations, and environmental issues”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Worrisome Trends</a:t>
            </a:r>
          </a:p>
        </p:txBody>
      </p:sp>
      <p:sp>
        <p:nvSpPr>
          <p:cNvPr id="522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WTO, World Bank, and IMF policies which promote privatization of social resources and export-oriented development</a:t>
            </a:r>
          </a:p>
          <a:p>
            <a:r>
              <a:rPr lang="en-US" sz="3600" dirty="0" smtClean="0"/>
              <a:t>MAI, GATT, NAFTA, CAFTA, other trade agreements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Worrisome Trends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 smtClean="0"/>
              <a:t>SLAPP </a:t>
            </a:r>
            <a:r>
              <a:rPr lang="en-US" sz="3600" dirty="0"/>
              <a:t>Lawsuits</a:t>
            </a:r>
          </a:p>
          <a:p>
            <a:endParaRPr lang="en-US" sz="3600" dirty="0" smtClean="0"/>
          </a:p>
          <a:p>
            <a:r>
              <a:rPr lang="en-US" sz="3600" dirty="0" smtClean="0"/>
              <a:t>“Tort Reform”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6600" dirty="0" smtClean="0"/>
              <a:t>Corporate Involvement in Education</a:t>
            </a:r>
            <a:endParaRPr lang="en-US" sz="66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Rot="1" noChangeArrowheads="1"/>
          </p:cNvSpPr>
          <p:nvPr>
            <p:ph type="title"/>
          </p:nvPr>
        </p:nvSpPr>
        <p:spPr>
          <a:noFill/>
          <a:ln/>
        </p:spPr>
        <p:txBody>
          <a:bodyPr lIns="80962" tIns="39688" rIns="80962" bIns="39688">
            <a:normAutofit fontScale="90000"/>
          </a:bodyPr>
          <a:lstStyle/>
          <a:p>
            <a:pPr defTabSz="806450"/>
            <a:r>
              <a:rPr lang="en-US">
                <a:solidFill>
                  <a:srgbClr val="FAFD00"/>
                </a:solidFill>
              </a:rPr>
              <a:t>Would You Sign a Petition to Ban Dihydrogen Monoxide?</a:t>
            </a:r>
            <a:r>
              <a:rPr lang="en-US" sz="3900" b="0">
                <a:solidFill>
                  <a:srgbClr val="FAFD00"/>
                </a:solidFill>
              </a:rPr>
              <a:t> </a:t>
            </a:r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150" y="2027238"/>
            <a:ext cx="7772400" cy="4098925"/>
          </a:xfrm>
          <a:noFill/>
          <a:ln/>
        </p:spPr>
        <p:txBody>
          <a:bodyPr lIns="80962" tIns="39688" rIns="80962" bIns="39688"/>
          <a:lstStyle/>
          <a:p>
            <a:pPr marL="303213" indent="-303213" defTabSz="806450">
              <a:lnSpc>
                <a:spcPct val="130000"/>
              </a:lnSpc>
              <a:buFont typeface="Wingdings" pitchFamily="2" charset="2"/>
              <a:buNone/>
            </a:pPr>
            <a:r>
              <a:rPr lang="en-US" sz="2400"/>
              <a:t>	</a:t>
            </a:r>
            <a:r>
              <a:rPr lang="en-US" sz="2200"/>
              <a:t>1. It can cause excessive sweating and vomiting</a:t>
            </a:r>
            <a:br>
              <a:rPr lang="en-US" sz="2200"/>
            </a:br>
            <a:r>
              <a:rPr lang="en-US" sz="2200"/>
              <a:t>2. It is a major component in acid rain</a:t>
            </a:r>
            <a:br>
              <a:rPr lang="en-US" sz="2200"/>
            </a:br>
            <a:r>
              <a:rPr lang="en-US" sz="2200"/>
              <a:t>3. It can cause severe burns in its gaseous state</a:t>
            </a:r>
            <a:br>
              <a:rPr lang="en-US" sz="2200"/>
            </a:br>
            <a:r>
              <a:rPr lang="en-US" sz="2200"/>
              <a:t>4. It can kill you if accidentally inhaled</a:t>
            </a:r>
            <a:br>
              <a:rPr lang="en-US" sz="2200"/>
            </a:br>
            <a:r>
              <a:rPr lang="en-US" sz="2200"/>
              <a:t>5. It contributes to erosion</a:t>
            </a:r>
            <a:br>
              <a:rPr lang="en-US" sz="2200"/>
            </a:br>
            <a:r>
              <a:rPr lang="en-US" sz="2200"/>
              <a:t>6. It decreases effectiveness of automobile brakes</a:t>
            </a:r>
            <a:br>
              <a:rPr lang="en-US" sz="2200"/>
            </a:br>
            <a:r>
              <a:rPr lang="en-US" sz="2200"/>
              <a:t>7. It  has been found in tumors of terminal cancer  </a:t>
            </a:r>
            <a:br>
              <a:rPr lang="en-US" sz="2200"/>
            </a:br>
            <a:r>
              <a:rPr lang="en-US" sz="2200"/>
              <a:t>    patients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Geographic/Scientific Ignorance, Pseudoscience</a:t>
            </a:r>
            <a:endParaRPr lang="en-US" dirty="0"/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Percent of US teens unable to locate the following on a map:</a:t>
            </a:r>
          </a:p>
          <a:p>
            <a:pPr lvl="1"/>
            <a:r>
              <a:rPr lang="en-US" dirty="0" smtClean="0"/>
              <a:t>United States – 11%</a:t>
            </a:r>
          </a:p>
          <a:p>
            <a:pPr lvl="1"/>
            <a:r>
              <a:rPr lang="en-US" dirty="0" smtClean="0"/>
              <a:t>Pacific Ocean – 29%</a:t>
            </a:r>
          </a:p>
          <a:p>
            <a:pPr lvl="1"/>
            <a:r>
              <a:rPr lang="en-US" dirty="0" smtClean="0"/>
              <a:t>Japan – 58%</a:t>
            </a:r>
          </a:p>
          <a:p>
            <a:r>
              <a:rPr lang="en-US" dirty="0" smtClean="0"/>
              <a:t>20% of Americans don’t know the earth revolves around the sun (1999)</a:t>
            </a:r>
          </a:p>
          <a:p>
            <a:r>
              <a:rPr lang="en-US" dirty="0" smtClean="0"/>
              <a:t>Half of US citizens do not believe in evolution and do believe that humans and dinosaurs coexisted (2007)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Public Education in Disarray</a:t>
            </a:r>
            <a:endParaRPr lang="en-US" sz="32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U.S. Schools ranked lowest among western nations</a:t>
            </a:r>
          </a:p>
          <a:p>
            <a:r>
              <a:rPr lang="en-US" sz="3600" dirty="0" smtClean="0">
                <a:cs typeface="Times New Roman" pitchFamily="18" charset="0"/>
              </a:rPr>
              <a:t>Inadequate</a:t>
            </a:r>
            <a:r>
              <a:rPr lang="en-US" sz="3600" dirty="0" smtClean="0">
                <a:cs typeface="Times New Roman" pitchFamily="18" charset="0"/>
              </a:rPr>
              <a:t> </a:t>
            </a:r>
            <a:r>
              <a:rPr lang="en-US" sz="3600" dirty="0">
                <a:cs typeface="Times New Roman" pitchFamily="18" charset="0"/>
              </a:rPr>
              <a:t>funding, </a:t>
            </a:r>
            <a:r>
              <a:rPr lang="en-US" sz="3600" dirty="0" smtClean="0">
                <a:cs typeface="Times New Roman" pitchFamily="18" charset="0"/>
              </a:rPr>
              <a:t>decaying infrastructure</a:t>
            </a:r>
            <a:endParaRPr lang="en-US" sz="3600" dirty="0">
              <a:cs typeface="Times New Roman" pitchFamily="18" charset="0"/>
            </a:endParaRPr>
          </a:p>
          <a:p>
            <a:r>
              <a:rPr lang="en-US" sz="3600" dirty="0" smtClean="0"/>
              <a:t>National </a:t>
            </a:r>
            <a:r>
              <a:rPr lang="en-US" sz="3600" dirty="0"/>
              <a:t>HS graduation rate </a:t>
            </a:r>
            <a:r>
              <a:rPr lang="en-US" sz="3600" dirty="0" smtClean="0"/>
              <a:t>stagnant at 65-70%</a:t>
            </a:r>
            <a:endParaRPr lang="en-US" sz="3600" dirty="0"/>
          </a:p>
          <a:p>
            <a:r>
              <a:rPr lang="en-US" sz="3600" dirty="0"/>
              <a:t>College tuition costs rising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Television and the Media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600" dirty="0"/>
              <a:t>The average American youth spends 900 hrs/yr in school, 1,500 hrs/yr watching TV</a:t>
            </a:r>
          </a:p>
          <a:p>
            <a:pPr>
              <a:lnSpc>
                <a:spcPct val="80000"/>
              </a:lnSpc>
            </a:pPr>
            <a:endParaRPr lang="en-US" sz="3600" dirty="0" smtClean="0"/>
          </a:p>
          <a:p>
            <a:pPr>
              <a:lnSpc>
                <a:spcPct val="80000"/>
              </a:lnSpc>
            </a:pPr>
            <a:r>
              <a:rPr lang="en-US" sz="3600" dirty="0" smtClean="0"/>
              <a:t>By </a:t>
            </a:r>
            <a:r>
              <a:rPr lang="en-US" sz="3600" dirty="0"/>
              <a:t>age 65, the average American will have spent 9 yrs watching </a:t>
            </a:r>
            <a:r>
              <a:rPr lang="en-US" sz="3600" dirty="0" smtClean="0"/>
              <a:t>TV</a:t>
            </a:r>
            <a:endParaRPr lang="en-US" sz="36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Corporate PR Tactics</a:t>
            </a:r>
            <a:endParaRPr lang="en-US" sz="3200" dirty="0"/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Advertising</a:t>
            </a:r>
          </a:p>
          <a:p>
            <a:r>
              <a:rPr lang="en-US" sz="3600" dirty="0" smtClean="0"/>
              <a:t>Astroturf - artificially-created </a:t>
            </a:r>
            <a:r>
              <a:rPr lang="en-US" sz="3600" dirty="0"/>
              <a:t>grassroots </a:t>
            </a:r>
            <a:r>
              <a:rPr lang="en-US" sz="3600" dirty="0" smtClean="0"/>
              <a:t>coalitions</a:t>
            </a:r>
          </a:p>
          <a:p>
            <a:r>
              <a:rPr lang="en-US" sz="3600" dirty="0" smtClean="0"/>
              <a:t>Corporate front groups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National Wilderness Institute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The Foundation for Clean Air Progress</a:t>
            </a:r>
          </a:p>
          <a:p>
            <a:endParaRPr lang="en-US" sz="3600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Corporate PR tactics</a:t>
            </a:r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/>
              <a:t>Invoke poor people as beneficiaries</a:t>
            </a:r>
          </a:p>
          <a:p>
            <a:r>
              <a:rPr lang="en-US" sz="3600" dirty="0"/>
              <a:t>Characterize opposition as “technophobic,” anti-science,” and “against progress”</a:t>
            </a:r>
          </a:p>
          <a:p>
            <a:r>
              <a:rPr lang="en-US" sz="3600" dirty="0"/>
              <a:t>Portray their products as environmentally beneficial </a:t>
            </a:r>
            <a:r>
              <a:rPr lang="en-US" sz="3600" dirty="0" smtClean="0"/>
              <a:t>despite evidence to the contrary</a:t>
            </a:r>
            <a:endParaRPr lang="en-US" sz="36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28625"/>
            <a:ext cx="8229600" cy="533400"/>
          </a:xfrm>
          <a:noFill/>
          <a:ln/>
        </p:spPr>
        <p:txBody>
          <a:bodyPr lIns="80962" tIns="39688" rIns="80962" bIns="39688">
            <a:normAutofit fontScale="90000"/>
          </a:bodyPr>
          <a:lstStyle/>
          <a:p>
            <a:pPr defTabSz="806450"/>
            <a:r>
              <a:rPr lang="en-US">
                <a:solidFill>
                  <a:srgbClr val="FAFD00"/>
                </a:solidFill>
              </a:rPr>
              <a:t>Greenwash</a:t>
            </a:r>
            <a:r>
              <a:rPr lang="en-US" sz="3900" b="0">
                <a:solidFill>
                  <a:srgbClr val="FAFD00"/>
                </a:solidFill>
              </a:rPr>
              <a:t> 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09750"/>
            <a:ext cx="7772400" cy="4270375"/>
          </a:xfrm>
          <a:noFill/>
          <a:ln/>
        </p:spPr>
        <p:txBody>
          <a:bodyPr lIns="80962" tIns="39688" rIns="80962" bIns="39688">
            <a:normAutofit/>
          </a:bodyPr>
          <a:lstStyle/>
          <a:p>
            <a:pPr marL="303213" indent="-303213" defTabSz="806450">
              <a:lnSpc>
                <a:spcPct val="90000"/>
              </a:lnSpc>
              <a:buClr>
                <a:srgbClr val="FAFD00"/>
              </a:buClr>
            </a:pPr>
            <a:r>
              <a:rPr lang="en-US" sz="3600" dirty="0"/>
              <a:t>Public relations / ad </a:t>
            </a:r>
            <a:r>
              <a:rPr lang="en-US" sz="3600" dirty="0" smtClean="0"/>
              <a:t>campaigns</a:t>
            </a:r>
          </a:p>
          <a:p>
            <a:pPr marL="703263" lvl="1" indent="-303213" defTabSz="806450">
              <a:lnSpc>
                <a:spcPct val="90000"/>
              </a:lnSpc>
              <a:buClr>
                <a:srgbClr val="FAFD00"/>
              </a:buClr>
            </a:pPr>
            <a:r>
              <a:rPr lang="en-US" sz="3600" dirty="0" smtClean="0"/>
              <a:t>Chevron’s </a:t>
            </a:r>
            <a:r>
              <a:rPr lang="en-US" sz="3600" dirty="0"/>
              <a:t>“People Do” </a:t>
            </a:r>
            <a:r>
              <a:rPr lang="en-US" sz="3600" dirty="0" smtClean="0"/>
              <a:t>Campaign</a:t>
            </a:r>
          </a:p>
          <a:p>
            <a:pPr marL="703263" lvl="1" indent="-303213" defTabSz="806450">
              <a:lnSpc>
                <a:spcPct val="90000"/>
              </a:lnSpc>
              <a:buClr>
                <a:srgbClr val="FAFD00"/>
              </a:buClr>
            </a:pPr>
            <a:r>
              <a:rPr lang="en-US" sz="3600" dirty="0" smtClean="0"/>
              <a:t>BP </a:t>
            </a:r>
            <a:r>
              <a:rPr lang="en-US" sz="3600" dirty="0"/>
              <a:t>invests $100 million annually in clean energy = amt. it spends annually to market </a:t>
            </a:r>
            <a:r>
              <a:rPr lang="en-US" sz="3600" dirty="0" smtClean="0"/>
              <a:t>itself as moving </a:t>
            </a:r>
            <a:r>
              <a:rPr lang="en-US" sz="3600" dirty="0"/>
              <a:t>“Beyond </a:t>
            </a:r>
            <a:r>
              <a:rPr lang="en-US" sz="3600" dirty="0" smtClean="0"/>
              <a:t>Petroleum”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Corporations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	</a:t>
            </a:r>
            <a:r>
              <a:rPr lang="en-US" sz="4000"/>
              <a:t>“The [only] social responsibility of business is to increase its profits.”</a:t>
            </a:r>
          </a:p>
          <a:p>
            <a:pPr algn="r">
              <a:buFont typeface="Wingdings" pitchFamily="2" charset="2"/>
              <a:buNone/>
            </a:pPr>
            <a:r>
              <a:rPr lang="en-US" sz="4000"/>
              <a:t>- Milton Friedman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Rot="1" noChangeArrowheads="1"/>
          </p:cNvSpPr>
          <p:nvPr>
            <p:ph type="title"/>
          </p:nvPr>
        </p:nvSpPr>
        <p:spPr>
          <a:noFill/>
          <a:ln/>
        </p:spPr>
        <p:txBody>
          <a:bodyPr lIns="88900" tIns="46038" rIns="88900" bIns="46038">
            <a:normAutofit fontScale="90000"/>
          </a:bodyPr>
          <a:lstStyle/>
          <a:p>
            <a:pPr defTabSz="887413"/>
            <a:r>
              <a:rPr lang="en-US" sz="3600">
                <a:solidFill>
                  <a:srgbClr val="FAFD00"/>
                </a:solidFill>
              </a:rPr>
              <a:t>Sponsored Environmental </a:t>
            </a:r>
            <a:br>
              <a:rPr lang="en-US" sz="3600">
                <a:solidFill>
                  <a:srgbClr val="FAFD00"/>
                </a:solidFill>
              </a:rPr>
            </a:br>
            <a:r>
              <a:rPr lang="en-US" sz="3600">
                <a:solidFill>
                  <a:srgbClr val="FAFD00"/>
                </a:solidFill>
              </a:rPr>
              <a:t>Education Materials (Examples)</a:t>
            </a:r>
            <a:endParaRPr lang="en-US" sz="3600" b="0">
              <a:solidFill>
                <a:srgbClr val="FAFD00"/>
              </a:solidFill>
            </a:endParaRP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098925"/>
          </a:xfrm>
          <a:noFill/>
          <a:ln/>
        </p:spPr>
        <p:txBody>
          <a:bodyPr lIns="88900" tIns="46038" rIns="88900" bIns="46038">
            <a:normAutofit/>
          </a:bodyPr>
          <a:lstStyle/>
          <a:p>
            <a:pPr marL="333375" indent="-333375" defTabSz="887413"/>
            <a:r>
              <a:rPr lang="en-US" sz="2800" dirty="0" smtClean="0"/>
              <a:t>International Paper</a:t>
            </a:r>
          </a:p>
          <a:p>
            <a:pPr marL="501650" indent="-452438" defTabSz="887413">
              <a:buFont typeface="Wingdings" pitchFamily="2" charset="2"/>
              <a:buNone/>
            </a:pPr>
            <a:r>
              <a:rPr lang="en-US" sz="2800" dirty="0" smtClean="0"/>
              <a:t>	-“</a:t>
            </a:r>
            <a:r>
              <a:rPr lang="en-US" sz="2800" dirty="0" err="1" smtClean="0"/>
              <a:t>Clearcutting</a:t>
            </a:r>
            <a:r>
              <a:rPr lang="en-US" sz="2800" dirty="0" smtClean="0"/>
              <a:t> promotes growth of trees that require full sunlight and allows efficient site preparation for the next crop”</a:t>
            </a:r>
          </a:p>
          <a:p>
            <a:pPr marL="333375" indent="-333375" defTabSz="887413"/>
            <a:r>
              <a:rPr lang="en-US" sz="2800" dirty="0" smtClean="0"/>
              <a:t>Exxon’s </a:t>
            </a:r>
            <a:r>
              <a:rPr lang="en-US" sz="2800" dirty="0"/>
              <a:t>“Energy Cube”</a:t>
            </a:r>
          </a:p>
          <a:p>
            <a:pPr marL="333375" indent="-333375" defTabSz="887413">
              <a:buFont typeface="Wingdings" pitchFamily="2" charset="2"/>
              <a:buNone/>
            </a:pPr>
            <a:r>
              <a:rPr lang="en-US" sz="2800" dirty="0"/>
              <a:t>	-“Gasoline is simply solar power hidden in decayed matter”</a:t>
            </a:r>
          </a:p>
          <a:p>
            <a:pPr marL="333375" indent="-333375" defTabSz="887413">
              <a:buFont typeface="Wingdings" pitchFamily="2" charset="2"/>
              <a:buNone/>
            </a:pPr>
            <a:r>
              <a:rPr lang="en-US" sz="2800" dirty="0"/>
              <a:t>	-“Offshore drilling creates reefs for fish</a:t>
            </a:r>
            <a:r>
              <a:rPr lang="en-US" sz="2800" dirty="0" smtClean="0"/>
              <a:t>”</a:t>
            </a:r>
            <a:endParaRPr lang="en-US" sz="2800" dirty="0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Academics/Professional Organizations Affected</a:t>
            </a:r>
            <a:endParaRPr lang="en-US" dirty="0"/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600" dirty="0"/>
              <a:t>Increasing corporatization of academia</a:t>
            </a:r>
          </a:p>
          <a:p>
            <a:pPr lvl="1">
              <a:lnSpc>
                <a:spcPct val="80000"/>
              </a:lnSpc>
            </a:pPr>
            <a:r>
              <a:rPr lang="en-US" sz="3600" dirty="0" smtClean="0"/>
              <a:t>↑Private </a:t>
            </a:r>
            <a:r>
              <a:rPr lang="en-US" sz="3600" dirty="0"/>
              <a:t>commercial funding of university research: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Secrecy/Gag </a:t>
            </a:r>
            <a:r>
              <a:rPr lang="en-US" dirty="0" smtClean="0"/>
              <a:t>Clauses</a:t>
            </a:r>
          </a:p>
          <a:p>
            <a:pPr>
              <a:lnSpc>
                <a:spcPct val="80000"/>
              </a:lnSpc>
            </a:pPr>
            <a:r>
              <a:rPr lang="en-US" sz="3600" dirty="0" smtClean="0"/>
              <a:t>Pseudoscience</a:t>
            </a:r>
          </a:p>
          <a:p>
            <a:pPr lvl="1">
              <a:lnSpc>
                <a:spcPct val="80000"/>
              </a:lnSpc>
            </a:pPr>
            <a:r>
              <a:rPr lang="en-US" sz="3600" dirty="0" smtClean="0"/>
              <a:t>AAPG Notable Achievement in Journalism prize to Michael Crichton for </a:t>
            </a:r>
            <a:r>
              <a:rPr lang="en-US" sz="3600" u="sng" dirty="0" smtClean="0"/>
              <a:t>State of Fear</a:t>
            </a:r>
            <a:r>
              <a:rPr lang="en-US" sz="3600" dirty="0" smtClean="0"/>
              <a:t> (which denies global warming)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Media</a:t>
            </a:r>
            <a:endParaRPr lang="en-US" sz="3200"/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</p:spPr>
        <p:txBody>
          <a:bodyPr>
            <a:normAutofit/>
          </a:bodyPr>
          <a:lstStyle/>
          <a:p>
            <a:r>
              <a:rPr lang="en-US" dirty="0"/>
              <a:t>Most media organizations owned by multinational, multi-billion dollar corporations that are involved in a number of businesses apart from the media, such as forestry, </a:t>
            </a:r>
            <a:r>
              <a:rPr lang="en-US" dirty="0" smtClean="0"/>
              <a:t>defense</a:t>
            </a:r>
            <a:r>
              <a:rPr lang="en-US" dirty="0"/>
              <a:t>, real estate, </a:t>
            </a:r>
            <a:r>
              <a:rPr lang="en-US" dirty="0" smtClean="0"/>
              <a:t>oil, </a:t>
            </a:r>
            <a:r>
              <a:rPr lang="en-US" dirty="0"/>
              <a:t>agriculture, steel production, railways, and water and power </a:t>
            </a:r>
            <a:r>
              <a:rPr lang="en-US" dirty="0" smtClean="0"/>
              <a:t>utilities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2005</a:t>
            </a:r>
            <a:r>
              <a:rPr lang="en-US" sz="3600" dirty="0" smtClean="0">
                <a:sym typeface="PressWriter Symbols" pitchFamily="2" charset="2"/>
              </a:rPr>
              <a:t>: 5 corporations control majority of US media (down from 50 in </a:t>
            </a:r>
            <a:r>
              <a:rPr lang="en-US" sz="3600" dirty="0" smtClean="0">
                <a:sym typeface="PressWriter Symbols" pitchFamily="2" charset="2"/>
              </a:rPr>
              <a:t>1983)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smtClean="0"/>
              <a:t>Stories suppressed</a:t>
            </a:r>
          </a:p>
          <a:p>
            <a:endParaRPr lang="en-US" sz="3600" dirty="0" smtClean="0"/>
          </a:p>
          <a:p>
            <a:r>
              <a:rPr lang="en-US" sz="3600" dirty="0" smtClean="0"/>
              <a:t>Video news releases</a:t>
            </a:r>
            <a:endParaRPr lang="en-US" sz="36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Global Warming: Controversial?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Of 928 articles in peer-reviewed scientific journals, </a:t>
            </a:r>
            <a:r>
              <a:rPr lang="en-US" dirty="0" smtClean="0"/>
              <a:t>none </a:t>
            </a:r>
            <a:r>
              <a:rPr lang="en-US" dirty="0"/>
              <a:t>were in doubt as to the existence or cause of global warming</a:t>
            </a:r>
          </a:p>
          <a:p>
            <a:pPr>
              <a:lnSpc>
                <a:spcPct val="90000"/>
              </a:lnSpc>
            </a:pPr>
            <a:r>
              <a:rPr lang="en-US" dirty="0"/>
              <a:t>Of 636 articles in the popular press (NY Times, Washington Post, LA Times, WSJ), 53% expressed doubt as to the existence (and primary cause) of global warming</a:t>
            </a:r>
          </a:p>
          <a:p>
            <a:pPr algn="r"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 dirty="0"/>
              <a:t>Science 2004;306:1686-7</a:t>
            </a:r>
          </a:p>
          <a:p>
            <a:pPr algn="r">
              <a:lnSpc>
                <a:spcPct val="90000"/>
              </a:lnSpc>
              <a:buFont typeface="Wingdings" pitchFamily="2" charset="2"/>
              <a:buNone/>
            </a:pPr>
            <a:r>
              <a:rPr lang="en-US" sz="2800" i="1" dirty="0"/>
              <a:t>(Study covers 1993-2003</a:t>
            </a:r>
            <a:r>
              <a:rPr lang="en-US" sz="2800" i="1" dirty="0" smtClean="0"/>
              <a:t>)</a:t>
            </a:r>
            <a:endParaRPr lang="en-US" sz="2800" i="1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Lobbying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38,000 full-time lobbyists in Washington, DC</a:t>
            </a:r>
          </a:p>
          <a:p>
            <a:r>
              <a:rPr lang="en-US" dirty="0"/>
              <a:t>Lobbying groups spent just under 2.5 billion in </a:t>
            </a:r>
            <a:r>
              <a:rPr lang="en-US" dirty="0" smtClean="0"/>
              <a:t>2006</a:t>
            </a:r>
            <a:endParaRPr lang="en-US" dirty="0"/>
          </a:p>
          <a:p>
            <a:r>
              <a:rPr lang="en-US" sz="3600" dirty="0"/>
              <a:t>All single issue ideological groups combined (e.g., pro-choice, anti-abortion, feminist and consumer organizations, senior citizens, etc.) = $</a:t>
            </a:r>
            <a:r>
              <a:rPr lang="en-US" sz="3600" dirty="0" smtClean="0"/>
              <a:t>76 </a:t>
            </a:r>
            <a:r>
              <a:rPr lang="en-US" sz="3600" dirty="0"/>
              <a:t>million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23888" y="623888"/>
            <a:ext cx="7842250" cy="1281112"/>
          </a:xfrm>
        </p:spPr>
        <p:txBody>
          <a:bodyPr/>
          <a:lstStyle/>
          <a:p>
            <a:r>
              <a:rPr lang="en-US" sz="3200"/>
              <a:t>Corporate Influence Leads to Large Taxpayer Subsidies to Polluting Industries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79625"/>
            <a:ext cx="8229600" cy="404653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Nuclear </a:t>
            </a:r>
            <a:r>
              <a:rPr lang="en-US" sz="3600" dirty="0"/>
              <a:t>power - $10.5 billion/yr</a:t>
            </a:r>
          </a:p>
          <a:p>
            <a:endParaRPr lang="en-US" sz="3600" dirty="0" smtClean="0"/>
          </a:p>
          <a:p>
            <a:r>
              <a:rPr lang="en-US" sz="3600" dirty="0" smtClean="0"/>
              <a:t>Coal </a:t>
            </a:r>
            <a:r>
              <a:rPr lang="en-US" sz="3600" dirty="0"/>
              <a:t>- $8 billion/yr</a:t>
            </a:r>
          </a:p>
          <a:p>
            <a:endParaRPr lang="en-US" sz="3600" dirty="0" smtClean="0"/>
          </a:p>
          <a:p>
            <a:r>
              <a:rPr lang="en-US" sz="3600" dirty="0" smtClean="0"/>
              <a:t>Oil and gas - $550 million/yr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Decline of Democracy</a:t>
            </a:r>
            <a:endParaRPr lang="en-US" sz="3200"/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/>
              <a:t>True democracy demands an informed citizenry (education), freedom of the press (media), and involvement (will, time, money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Democracy is critical to the success of public health</a:t>
            </a:r>
            <a:endParaRPr lang="en-US" sz="36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International Non-Cooperation/Isolationism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Failure to sign or approve:</a:t>
            </a:r>
          </a:p>
          <a:p>
            <a:pPr lvl="1"/>
            <a:r>
              <a:rPr lang="en-US" sz="3200" dirty="0"/>
              <a:t>Kyoto Protocol on Climate Change</a:t>
            </a:r>
          </a:p>
          <a:p>
            <a:pPr lvl="1"/>
            <a:r>
              <a:rPr lang="en-US" sz="3200" dirty="0"/>
              <a:t>International Covenant on Economic, Social, and Cultural Rights</a:t>
            </a:r>
          </a:p>
          <a:p>
            <a:pPr lvl="1"/>
            <a:r>
              <a:rPr lang="en-US" sz="3200" dirty="0"/>
              <a:t>Convention on the Prohibition of Anti-Personnel Land </a:t>
            </a:r>
            <a:r>
              <a:rPr lang="en-US" sz="3200" dirty="0" smtClean="0"/>
              <a:t>Mines</a:t>
            </a:r>
            <a:endParaRPr lang="en-US" sz="32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International Non-Cooperation/Isolationism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/>
              <a:t>Failure to sign or approve:</a:t>
            </a:r>
          </a:p>
          <a:p>
            <a:pPr lvl="1"/>
            <a:r>
              <a:rPr lang="en-US" sz="3600" dirty="0"/>
              <a:t>Convention on the Rights of the Child</a:t>
            </a:r>
          </a:p>
          <a:p>
            <a:pPr lvl="1"/>
            <a:r>
              <a:rPr lang="en-US" sz="3600" dirty="0"/>
              <a:t>Convention on the Elimination of Discrimination Against </a:t>
            </a:r>
            <a:r>
              <a:rPr lang="en-US" sz="3600" dirty="0" smtClean="0"/>
              <a:t>Women</a:t>
            </a:r>
            <a:endParaRPr lang="en-US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Corporations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	“</a:t>
            </a:r>
            <a:r>
              <a:rPr lang="en-US" sz="3600" dirty="0"/>
              <a:t>Corporations [have] no moral conscience. [They] are designed by law, to be concerned only for their stockholders, and not, say, what are sometimes called their stakeholders, like the community or the work force…”</a:t>
            </a:r>
          </a:p>
          <a:p>
            <a:pPr algn="r">
              <a:buFont typeface="Wingdings" pitchFamily="2" charset="2"/>
              <a:buNone/>
            </a:pPr>
            <a:r>
              <a:rPr lang="en-US" sz="3600" dirty="0"/>
              <a:t>-Noam Chomsky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International Non-Cooperation/Isolationism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Failure to sign or approve</a:t>
            </a:r>
          </a:p>
          <a:p>
            <a:pPr lvl="1"/>
            <a:r>
              <a:rPr lang="en-US" sz="3200"/>
              <a:t>The Stockholm Convention on Persistent Organic Pollutants</a:t>
            </a:r>
          </a:p>
          <a:p>
            <a:pPr lvl="1"/>
            <a:r>
              <a:rPr lang="en-US" sz="3200"/>
              <a:t>The Basel Convention on the Control of Transboundary Movements of Hazardous Wastes</a:t>
            </a:r>
          </a:p>
          <a:p>
            <a:pPr lvl="1"/>
            <a:r>
              <a:rPr lang="en-US" sz="3200"/>
              <a:t>The Cartagena Protocol on Biosafety (re GM foods)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6000" dirty="0" smtClean="0"/>
          </a:p>
          <a:p>
            <a:pPr algn="ctr">
              <a:buNone/>
            </a:pPr>
            <a:r>
              <a:rPr lang="en-US" sz="6000" dirty="0" smtClean="0"/>
              <a:t>Case Studies</a:t>
            </a:r>
            <a:endParaRPr lang="en-US" sz="60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533400"/>
            <a:ext cx="7772400" cy="1470025"/>
          </a:xfrm>
        </p:spPr>
        <p:txBody>
          <a:bodyPr/>
          <a:lstStyle/>
          <a:p>
            <a:r>
              <a:rPr lang="en-US"/>
              <a:t>Bringing Bad Things to Life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2590800"/>
            <a:ext cx="6400800" cy="2895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/>
              <a:t>The alliance between GE Medical Systems and NY-Presbyterian </a:t>
            </a:r>
            <a:r>
              <a:rPr lang="en-US" sz="3600" dirty="0" smtClean="0"/>
              <a:t>Hospital</a:t>
            </a:r>
            <a:endParaRPr lang="en-US" sz="36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Partners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/>
              <a:t>NY-Presbyterian Hospital</a:t>
            </a:r>
          </a:p>
          <a:p>
            <a:pPr lvl="1"/>
            <a:r>
              <a:rPr lang="en-US" sz="3600" dirty="0"/>
              <a:t>one of the largest academic health care institutions in the U.S.</a:t>
            </a:r>
          </a:p>
          <a:p>
            <a:r>
              <a:rPr lang="en-US" sz="3600" dirty="0"/>
              <a:t>GE Medical Systems</a:t>
            </a:r>
          </a:p>
          <a:p>
            <a:pPr lvl="1"/>
            <a:r>
              <a:rPr lang="en-US" sz="3600" dirty="0"/>
              <a:t>Subsidiary of General </a:t>
            </a:r>
            <a:r>
              <a:rPr lang="en-US" sz="3600" dirty="0" smtClean="0"/>
              <a:t>Electric</a:t>
            </a:r>
            <a:endParaRPr lang="en-US" sz="36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Agreement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/>
              <a:t>10-year, $500 million </a:t>
            </a:r>
            <a:r>
              <a:rPr lang="en-US" sz="3600" dirty="0" smtClean="0"/>
              <a:t>agreement</a:t>
            </a:r>
          </a:p>
          <a:p>
            <a:r>
              <a:rPr lang="en-US" sz="3600" dirty="0" smtClean="0"/>
              <a:t>Requires </a:t>
            </a:r>
            <a:r>
              <a:rPr lang="en-US" sz="3600" dirty="0"/>
              <a:t>NYP to purchase products and services from GEMS in exchange for purported discounts on medical supplies and the promise of enhanced technological standardization and simplification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Electric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/>
              <a:t>World’s </a:t>
            </a:r>
            <a:r>
              <a:rPr lang="en-US" sz="3600" dirty="0" smtClean="0"/>
              <a:t>largest </a:t>
            </a:r>
            <a:r>
              <a:rPr lang="en-US" sz="3600" dirty="0"/>
              <a:t>company by market </a:t>
            </a:r>
            <a:r>
              <a:rPr lang="en-US" sz="3600" dirty="0" smtClean="0"/>
              <a:t>share</a:t>
            </a:r>
          </a:p>
          <a:p>
            <a:endParaRPr lang="en-US" sz="36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600" dirty="0" smtClean="0"/>
              <a:t>2008 net after-tax profits of $17 billion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Electric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Makes household appliances, </a:t>
            </a:r>
            <a:r>
              <a:rPr lang="en-US" dirty="0" smtClean="0"/>
              <a:t>plastics (including </a:t>
            </a:r>
            <a:r>
              <a:rPr lang="en-US" dirty="0" err="1" smtClean="0"/>
              <a:t>bisphenol</a:t>
            </a:r>
            <a:r>
              <a:rPr lang="en-US" dirty="0" smtClean="0"/>
              <a:t> A), </a:t>
            </a:r>
            <a:r>
              <a:rPr lang="en-US" dirty="0"/>
              <a:t>lighting, and medical equipment</a:t>
            </a:r>
          </a:p>
          <a:p>
            <a:r>
              <a:rPr lang="en-US" dirty="0" smtClean="0"/>
              <a:t>Produces </a:t>
            </a:r>
            <a:r>
              <a:rPr lang="en-US" dirty="0"/>
              <a:t>jet engines and military hardware</a:t>
            </a:r>
          </a:p>
          <a:p>
            <a:r>
              <a:rPr lang="en-US" dirty="0"/>
              <a:t>Has built 91 nuclear power plants in 11 </a:t>
            </a:r>
            <a:r>
              <a:rPr lang="en-US" dirty="0" smtClean="0"/>
              <a:t>countries</a:t>
            </a:r>
          </a:p>
          <a:p>
            <a:r>
              <a:rPr lang="en-US" dirty="0" smtClean="0"/>
              <a:t>Investments include for-profit prison enterprises</a:t>
            </a: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Electric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/>
              <a:t>Operates coal-burning power plants</a:t>
            </a:r>
          </a:p>
          <a:p>
            <a:pPr lvl="1"/>
            <a:r>
              <a:rPr lang="en-US" sz="3600"/>
              <a:t>Major releasers of toxic mercury</a:t>
            </a:r>
          </a:p>
          <a:p>
            <a:r>
              <a:rPr lang="en-US" sz="3600"/>
              <a:t>Operates a financial services group</a:t>
            </a:r>
          </a:p>
          <a:p>
            <a:r>
              <a:rPr lang="en-US" sz="3600"/>
              <a:t>Owns a $43 billion media empire</a:t>
            </a:r>
          </a:p>
          <a:p>
            <a:pPr lvl="1"/>
            <a:r>
              <a:rPr lang="en-US" sz="3600"/>
              <a:t>Including NBC, Telemundo, and Universal Studios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GE’s Record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/>
              <a:t>The Patient Channel</a:t>
            </a:r>
          </a:p>
          <a:p>
            <a:pPr lvl="1"/>
            <a:r>
              <a:rPr lang="en-US" sz="3600"/>
              <a:t>Shown in hospital rooms throughout country</a:t>
            </a:r>
          </a:p>
          <a:p>
            <a:pPr lvl="1"/>
            <a:r>
              <a:rPr lang="en-US" sz="3600"/>
              <a:t>Advertising vehicle for drug companies</a:t>
            </a:r>
          </a:p>
          <a:p>
            <a:pPr lvl="1"/>
            <a:r>
              <a:rPr lang="en-US" sz="3600"/>
              <a:t>Criticized by JCAHO for manipulative marketing practices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GE’s History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Conducted unethical human subject experiments on prisoners, involving testicular irradiation, from 1940s to 1960s</a:t>
            </a:r>
          </a:p>
          <a:p>
            <a:r>
              <a:rPr lang="en-US"/>
              <a:t>Intentionally-released excessive radiation from its Hanford, WA nuclear reactor in the 1980s, to determine how far it would travel</a:t>
            </a:r>
          </a:p>
          <a:p>
            <a:pPr lvl="1"/>
            <a:r>
              <a:rPr lang="en-US" sz="3200"/>
              <a:t>May have contributed to increased thyroid cancer risk in “Downwinders”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Corporate Domination of World Economy</a:t>
            </a:r>
          </a:p>
          <a:p>
            <a:r>
              <a:rPr lang="en-US" dirty="0" smtClean="0"/>
              <a:t>Corporate Taxation</a:t>
            </a:r>
          </a:p>
          <a:p>
            <a:r>
              <a:rPr lang="en-US" dirty="0" smtClean="0"/>
              <a:t>Corporate Crime</a:t>
            </a:r>
          </a:p>
          <a:p>
            <a:r>
              <a:rPr lang="en-US" dirty="0" smtClean="0"/>
              <a:t>Corporations and Education</a:t>
            </a:r>
          </a:p>
          <a:p>
            <a:r>
              <a:rPr lang="en-US" dirty="0" smtClean="0"/>
              <a:t>Corporations and the Media</a:t>
            </a:r>
          </a:p>
          <a:p>
            <a:r>
              <a:rPr lang="en-US" dirty="0" smtClean="0"/>
              <a:t>International Non-Cooperation and Isolationism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GE’s Record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/>
              <a:t>America’s largest corporate polluter</a:t>
            </a:r>
          </a:p>
          <a:p>
            <a:endParaRPr lang="en-US" sz="3600" dirty="0"/>
          </a:p>
          <a:p>
            <a:r>
              <a:rPr lang="en-US" sz="3600" dirty="0"/>
              <a:t>75 Superfund sites nationwide</a:t>
            </a:r>
          </a:p>
          <a:p>
            <a:endParaRPr lang="en-US" sz="3600" dirty="0"/>
          </a:p>
          <a:p>
            <a:r>
              <a:rPr lang="en-US" sz="3600" dirty="0"/>
              <a:t>13 in NY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GE’s Record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Between 1947 and 1977, two of its capacitor manufacturing plants dumped 1.3 million pounds of PCBs into the Hudson River</a:t>
            </a:r>
          </a:p>
          <a:p>
            <a:pPr lvl="1"/>
            <a:r>
              <a:rPr lang="en-US" sz="3200"/>
              <a:t>Probable human carcinogens with adverse effects on liver, kidney, nervous system, and reproductive organs (EPA)</a:t>
            </a:r>
          </a:p>
          <a:p>
            <a:pPr lvl="1"/>
            <a:r>
              <a:rPr lang="en-US" sz="3200"/>
              <a:t>200 mi of Hudson Superfund site</a:t>
            </a:r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GE’s Record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Has spent millions to avoid Hudson cleanup and to weaken or eliminate Superfund Law</a:t>
            </a:r>
          </a:p>
          <a:p>
            <a:endParaRPr lang="en-US" sz="3600" dirty="0" smtClean="0"/>
          </a:p>
          <a:p>
            <a:r>
              <a:rPr lang="en-US" sz="3600" dirty="0" smtClean="0"/>
              <a:t>Contributes </a:t>
            </a:r>
            <a:r>
              <a:rPr lang="en-US" sz="3600" dirty="0"/>
              <a:t>to corporate front </a:t>
            </a:r>
            <a:r>
              <a:rPr lang="en-US" sz="3600" dirty="0" smtClean="0"/>
              <a:t>groups</a:t>
            </a:r>
            <a:endParaRPr lang="en-US" sz="36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GE’s Record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Tremendous influence of environmental, energy, and health policy</a:t>
            </a:r>
          </a:p>
          <a:p>
            <a:r>
              <a:rPr lang="en-US" dirty="0"/>
              <a:t>Spent </a:t>
            </a:r>
            <a:r>
              <a:rPr lang="en-US" dirty="0" smtClean="0"/>
              <a:t>over $19 </a:t>
            </a:r>
            <a:r>
              <a:rPr lang="en-US" dirty="0"/>
              <a:t>million </a:t>
            </a:r>
            <a:r>
              <a:rPr lang="en-US" dirty="0" smtClean="0"/>
              <a:t>on lobbying in 2008</a:t>
            </a:r>
            <a:endParaRPr lang="en-US" dirty="0"/>
          </a:p>
          <a:p>
            <a:r>
              <a:rPr lang="en-US" dirty="0"/>
              <a:t>Many </a:t>
            </a:r>
            <a:r>
              <a:rPr lang="en-US" dirty="0" smtClean="0"/>
              <a:t>members </a:t>
            </a:r>
            <a:r>
              <a:rPr lang="en-US" dirty="0"/>
              <a:t>of board of directors have government </a:t>
            </a:r>
            <a:r>
              <a:rPr lang="en-US" dirty="0" smtClean="0"/>
              <a:t>ties</a:t>
            </a:r>
          </a:p>
          <a:p>
            <a:r>
              <a:rPr lang="en-US" dirty="0" smtClean="0"/>
              <a:t>Huge tax breaks</a:t>
            </a:r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GE’s Record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/>
              <a:t>Has eliminated 150,000 jobs in last 15 years</a:t>
            </a:r>
          </a:p>
          <a:p>
            <a:pPr lvl="1"/>
            <a:r>
              <a:rPr lang="en-US" sz="3600"/>
              <a:t>While receiving billions in federal contracts and millions in state and local subsidies</a:t>
            </a:r>
          </a:p>
          <a:p>
            <a:r>
              <a:rPr lang="en-US" sz="3600"/>
              <a:t>One of nation’s top out-sourcers of jobs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GE’s Record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/>
              <a:t>Continues to under-fund employee pension plan, despite very generous compensation packages for executives</a:t>
            </a:r>
          </a:p>
          <a:p>
            <a:r>
              <a:rPr lang="en-US" sz="3600"/>
              <a:t>Continues to shift health care costs onto workers, despite growing profits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GE’s Record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Cited by Human Rights Watch for “systematic workers’ rights violations” in the U.S. and abroad</a:t>
            </a:r>
          </a:p>
          <a:p>
            <a:r>
              <a:rPr lang="en-US" sz="3600" dirty="0" smtClean="0"/>
              <a:t>Cited for numerous </a:t>
            </a:r>
            <a:r>
              <a:rPr lang="en-US" sz="3600" dirty="0"/>
              <a:t>OSHA workplace </a:t>
            </a:r>
            <a:r>
              <a:rPr lang="en-US" sz="3600" dirty="0" smtClean="0"/>
              <a:t>violations</a:t>
            </a:r>
          </a:p>
          <a:p>
            <a:r>
              <a:rPr lang="en-US" sz="3600" dirty="0" smtClean="0"/>
              <a:t>Cited by Project on Government Oversight as repeat offenders for defrauding U.S. taxpayers</a:t>
            </a:r>
            <a:endParaRPr lang="en-US" sz="36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GE’s Record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/>
              <a:t>In 1990s, Pentagon’s Defense Contract Management Agency created special investigations office specifically for GE</a:t>
            </a:r>
          </a:p>
          <a:p>
            <a:r>
              <a:rPr lang="en-US" sz="3600" dirty="0"/>
              <a:t>Nevertheless, company has been awarded increasingly costly reconstruction contracts in Iraq and Afghanistan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Concerns About the Agreement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/>
              <a:t>Provides GE with financial incentives to promote high technology purchases</a:t>
            </a:r>
          </a:p>
          <a:p>
            <a:r>
              <a:rPr lang="en-US" sz="3600"/>
              <a:t>Hospital prohibited from purchasing more effective equipment from other companies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Concerns About the Agreement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Augments trend in academic medical centers to promote the use of expensive, high-technology care at expense of preventive care and public health </a:t>
            </a:r>
            <a:r>
              <a:rPr lang="en-US" sz="3600" dirty="0" smtClean="0"/>
              <a:t>measures</a:t>
            </a:r>
            <a:endParaRPr lang="en-US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Case Studies</a:t>
            </a:r>
          </a:p>
          <a:p>
            <a:pPr lvl="1"/>
            <a:r>
              <a:rPr lang="en-US" dirty="0" smtClean="0"/>
              <a:t>GE-NY Presbyterian Hospital Technology Agreement</a:t>
            </a:r>
          </a:p>
          <a:p>
            <a:pPr lvl="1"/>
            <a:r>
              <a:rPr lang="en-US" dirty="0" smtClean="0"/>
              <a:t>American Council on Science and Health</a:t>
            </a:r>
          </a:p>
          <a:p>
            <a:r>
              <a:rPr lang="en-US" dirty="0" smtClean="0"/>
              <a:t>Other Examples of Corporate Meddling in Public Health</a:t>
            </a:r>
          </a:p>
          <a:p>
            <a:r>
              <a:rPr lang="en-US" dirty="0" smtClean="0"/>
              <a:t>Discussion</a:t>
            </a:r>
          </a:p>
          <a:p>
            <a:r>
              <a:rPr lang="en-US" dirty="0" smtClean="0"/>
              <a:t>Solutions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Concerns About the Agreement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/>
              <a:t>Patients with developmental anomalies and cancers </a:t>
            </a:r>
            <a:r>
              <a:rPr lang="en-US" sz="3600" b="1" i="1" dirty="0"/>
              <a:t>caused</a:t>
            </a:r>
            <a:r>
              <a:rPr lang="en-US" sz="3600" dirty="0"/>
              <a:t> by GE’s pollution </a:t>
            </a:r>
            <a:r>
              <a:rPr lang="en-US" sz="3600" b="1" i="1" dirty="0"/>
              <a:t>diagnosed</a:t>
            </a:r>
            <a:r>
              <a:rPr lang="en-US" sz="3600" dirty="0"/>
              <a:t> with GE scanners and </a:t>
            </a:r>
            <a:r>
              <a:rPr lang="en-US" sz="3600" b="1" i="1" dirty="0"/>
              <a:t>treated</a:t>
            </a:r>
            <a:r>
              <a:rPr lang="en-US" sz="3600" dirty="0"/>
              <a:t> with GE-manufactured therapeutic devices, increasing GE’s profit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600" dirty="0"/>
              <a:t>	</a:t>
            </a:r>
          </a:p>
          <a:p>
            <a:pPr>
              <a:buFont typeface="Wingdings" pitchFamily="2" charset="2"/>
              <a:buNone/>
            </a:pPr>
            <a:r>
              <a:rPr lang="en-US" sz="6000" dirty="0"/>
              <a:t>A macabre twist on “cradle to grave care”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4038600"/>
          </a:xfrm>
        </p:spPr>
        <p:txBody>
          <a:bodyPr/>
          <a:lstStyle/>
          <a:p>
            <a:r>
              <a:rPr lang="en-US" sz="3600" dirty="0"/>
              <a:t>Confronting Pseudoscience and Threats from a Corporate Front Group:</a:t>
            </a:r>
            <a:br>
              <a:rPr lang="en-US" sz="3600" dirty="0"/>
            </a:br>
            <a:r>
              <a:rPr lang="en-US" sz="3600" dirty="0"/>
              <a:t>The American Council on Science and Health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00600"/>
            <a:ext cx="6400800" cy="8382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Background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2007: Essay </a:t>
            </a:r>
            <a:r>
              <a:rPr lang="en-US" sz="3600" dirty="0"/>
              <a:t>describing health and environmental consequences of global warming for </a:t>
            </a:r>
            <a:r>
              <a:rPr lang="en-US" sz="3600" dirty="0" err="1"/>
              <a:t>Medscape</a:t>
            </a:r>
            <a:endParaRPr lang="en-US" sz="3600" dirty="0"/>
          </a:p>
          <a:p>
            <a:r>
              <a:rPr lang="en-US" sz="3600" dirty="0"/>
              <a:t>Described ACSH as a corporate front group and criticized its selection of author Michael Crichton as recipient of its 2005 Sound Science </a:t>
            </a:r>
            <a:r>
              <a:rPr lang="en-US" sz="3600" dirty="0" smtClean="0"/>
              <a:t>Medal</a:t>
            </a:r>
            <a:endParaRPr lang="en-US" sz="3600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ACSH and Global Warming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/>
              <a:t>Leader referred to “belief” that burning fossil fuels has caused global warming as pseudoscience</a:t>
            </a:r>
          </a:p>
          <a:p>
            <a:endParaRPr lang="en-US" sz="3600"/>
          </a:p>
          <a:p>
            <a:r>
              <a:rPr lang="en-US" sz="3600"/>
              <a:t>Criticized environmental scientists as “doomsayers” and “fearmongers”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ACSH Response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 smtClean="0"/>
              <a:t>Threatened </a:t>
            </a:r>
            <a:r>
              <a:rPr lang="en-US" sz="3600" dirty="0"/>
              <a:t>litigation against </a:t>
            </a:r>
            <a:r>
              <a:rPr lang="en-US" sz="3600" dirty="0" err="1"/>
              <a:t>Medscape</a:t>
            </a:r>
            <a:endParaRPr lang="en-US" sz="3600" dirty="0"/>
          </a:p>
          <a:p>
            <a:r>
              <a:rPr lang="en-US" sz="3600" dirty="0" err="1"/>
              <a:t>Medscape</a:t>
            </a:r>
            <a:r>
              <a:rPr lang="en-US" sz="3600" dirty="0"/>
              <a:t> briefly </a:t>
            </a:r>
            <a:r>
              <a:rPr lang="en-US" sz="3600" dirty="0" smtClean="0"/>
              <a:t>pulled </a:t>
            </a:r>
            <a:r>
              <a:rPr lang="en-US" sz="3600" dirty="0"/>
              <a:t>article, then </a:t>
            </a:r>
            <a:r>
              <a:rPr lang="en-US" sz="3600" dirty="0" smtClean="0"/>
              <a:t>published </a:t>
            </a:r>
            <a:r>
              <a:rPr lang="en-US" sz="3600" dirty="0"/>
              <a:t>with comments removed, then </a:t>
            </a:r>
            <a:r>
              <a:rPr lang="en-US" sz="3600" dirty="0" smtClean="0"/>
              <a:t>republished </a:t>
            </a:r>
            <a:r>
              <a:rPr lang="en-US" sz="3600" dirty="0"/>
              <a:t>with additional material</a:t>
            </a:r>
          </a:p>
          <a:p>
            <a:r>
              <a:rPr lang="en-US" sz="3600" dirty="0"/>
              <a:t>?Loss of potential readership?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Dr </a:t>
            </a:r>
            <a:r>
              <a:rPr lang="en-US" sz="4000" dirty="0"/>
              <a:t>Elizabeth </a:t>
            </a:r>
            <a:r>
              <a:rPr lang="en-US" sz="4000" dirty="0" smtClean="0"/>
              <a:t>Whelan:</a:t>
            </a:r>
            <a:br>
              <a:rPr lang="en-US" sz="4000" dirty="0" smtClean="0"/>
            </a:br>
            <a:r>
              <a:rPr lang="en-US" sz="4000" dirty="0" smtClean="0"/>
              <a:t>President and co-founder</a:t>
            </a:r>
            <a:endParaRPr lang="en-US" sz="4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Early </a:t>
            </a:r>
            <a:r>
              <a:rPr lang="en-US" sz="3600" dirty="0"/>
              <a:t>writing career included:</a:t>
            </a:r>
          </a:p>
          <a:p>
            <a:pPr lvl="1"/>
            <a:r>
              <a:rPr lang="en-US" sz="3600" dirty="0"/>
              <a:t>Freelance writing assignment for Pfizer criticizing the FDA</a:t>
            </a:r>
          </a:p>
          <a:p>
            <a:pPr lvl="1"/>
            <a:r>
              <a:rPr lang="en-US" sz="3600" dirty="0" smtClean="0"/>
              <a:t>Consumer magazine pieces</a:t>
            </a:r>
            <a:endParaRPr lang="en-US" sz="3600" dirty="0"/>
          </a:p>
          <a:p>
            <a:pPr lvl="1"/>
            <a:r>
              <a:rPr lang="en-US" sz="3600" dirty="0"/>
              <a:t>Books include </a:t>
            </a:r>
            <a:r>
              <a:rPr lang="en-US" sz="3600" u="sng" dirty="0"/>
              <a:t>Panic in the Pantry</a:t>
            </a:r>
            <a:r>
              <a:rPr lang="en-US" sz="3600" dirty="0"/>
              <a:t> and </a:t>
            </a:r>
            <a:r>
              <a:rPr lang="en-US" sz="3600" u="sng" dirty="0"/>
              <a:t>Toxic Terror</a:t>
            </a:r>
          </a:p>
          <a:p>
            <a:r>
              <a:rPr lang="en-US" sz="3600" dirty="0"/>
              <a:t>Whelan’s 2003 salary = $326,612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Dr Gilbert Ross:</a:t>
            </a:r>
            <a:br>
              <a:rPr lang="en-US" sz="4000" dirty="0" smtClean="0"/>
            </a:br>
            <a:r>
              <a:rPr lang="en-US" sz="4000" dirty="0" smtClean="0"/>
              <a:t>Medical/Executive Director</a:t>
            </a:r>
            <a:endParaRPr lang="en-US" sz="40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dirty="0"/>
              <a:t>Spent 1996 in federal prison after being sentenced to 46 months for</a:t>
            </a:r>
          </a:p>
          <a:p>
            <a:pPr lvl="1">
              <a:lnSpc>
                <a:spcPct val="90000"/>
              </a:lnSpc>
            </a:pPr>
            <a:r>
              <a:rPr lang="en-US" sz="3600" dirty="0"/>
              <a:t>Medicaid fraud</a:t>
            </a:r>
          </a:p>
          <a:p>
            <a:pPr lvl="1">
              <a:lnSpc>
                <a:spcPct val="90000"/>
              </a:lnSpc>
            </a:pPr>
            <a:r>
              <a:rPr lang="en-US" sz="3600" dirty="0"/>
              <a:t>Perjury</a:t>
            </a:r>
          </a:p>
          <a:p>
            <a:pPr lvl="1">
              <a:lnSpc>
                <a:spcPct val="90000"/>
              </a:lnSpc>
            </a:pPr>
            <a:r>
              <a:rPr lang="en-US" sz="3600" dirty="0"/>
              <a:t>Obstruction of justice</a:t>
            </a:r>
          </a:p>
          <a:p>
            <a:pPr lvl="1">
              <a:lnSpc>
                <a:spcPct val="90000"/>
              </a:lnSpc>
            </a:pPr>
            <a:r>
              <a:rPr lang="en-US" sz="3600" dirty="0"/>
              <a:t>Not mentioned on his bio on ACSH </a:t>
            </a:r>
            <a:r>
              <a:rPr lang="en-US" sz="3600" dirty="0" smtClean="0"/>
              <a:t>website</a:t>
            </a:r>
            <a:endParaRPr lang="en-US" sz="3600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ACSH:</a:t>
            </a:r>
            <a:br>
              <a:rPr lang="en-US" sz="4000"/>
            </a:br>
            <a:r>
              <a:rPr lang="en-US" sz="4000"/>
              <a:t>Dr Gilbert Ross’ Career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dirty="0" smtClean="0"/>
              <a:t>Barred by the DHHS for 10 years from participating in either Medicare or Medicaid</a:t>
            </a:r>
          </a:p>
          <a:p>
            <a:pPr>
              <a:lnSpc>
                <a:spcPct val="90000"/>
              </a:lnSpc>
            </a:pPr>
            <a:endParaRPr lang="en-US" sz="3600" dirty="0" smtClean="0"/>
          </a:p>
          <a:p>
            <a:pPr>
              <a:lnSpc>
                <a:spcPct val="90000"/>
              </a:lnSpc>
            </a:pPr>
            <a:r>
              <a:rPr lang="en-US" sz="3600" dirty="0" smtClean="0"/>
              <a:t>Now </a:t>
            </a:r>
            <a:r>
              <a:rPr lang="en-US" sz="3600" dirty="0"/>
              <a:t>in charge of all scientific projects, publications, and personnel issues involving scientific staff at ACHS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ACSH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/>
              <a:t>ACHS Board of Directors includes anti-regulatory Individuals (2001 Survey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George Lundberg, former editor of JAMA, current editor of </a:t>
            </a:r>
            <a:r>
              <a:rPr lang="en-US" sz="3600" dirty="0" err="1" smtClean="0"/>
              <a:t>Medscape</a:t>
            </a:r>
            <a:r>
              <a:rPr lang="en-US" sz="3600" dirty="0" smtClean="0"/>
              <a:t>, on board of advisors</a:t>
            </a:r>
            <a:endParaRPr lang="en-US" sz="3600" dirty="0"/>
          </a:p>
          <a:p>
            <a:r>
              <a:rPr lang="en-US" sz="3600" dirty="0"/>
              <a:t>Funding from right wing foundations, corporations</a:t>
            </a:r>
          </a:p>
          <a:p>
            <a:r>
              <a:rPr lang="en-US" sz="3600" dirty="0"/>
              <a:t>Accepted money to write and disseminate pro-industry “</a:t>
            </a:r>
            <a:r>
              <a:rPr lang="en-US" sz="3600" dirty="0" smtClean="0"/>
              <a:t>studies”</a:t>
            </a:r>
            <a:endParaRPr lang="en-US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Corporations Dominate the Global Economy</a:t>
            </a:r>
            <a:endParaRPr lang="en-US" dirty="0"/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lvl="1">
              <a:buFont typeface="Wingdings" pitchFamily="2" charset="2"/>
              <a:buNone/>
            </a:pPr>
            <a:endParaRPr lang="en-US" dirty="0"/>
          </a:p>
          <a:p>
            <a:r>
              <a:rPr lang="en-US" sz="4000" dirty="0"/>
              <a:t>Almost 6 million corporations</a:t>
            </a:r>
          </a:p>
          <a:p>
            <a:pPr lvl="1"/>
            <a:r>
              <a:rPr lang="en-US" sz="4000" dirty="0"/>
              <a:t>¼ non-profits</a:t>
            </a:r>
          </a:p>
          <a:p>
            <a:r>
              <a:rPr lang="en-US" sz="4000" dirty="0" smtClean="0"/>
              <a:t>90% of transnational corporations headquartered in Northern Hemisphere</a:t>
            </a:r>
          </a:p>
          <a:p>
            <a:r>
              <a:rPr lang="en-US" sz="4000" dirty="0" smtClean="0"/>
              <a:t>500 </a:t>
            </a:r>
            <a:r>
              <a:rPr lang="en-US" sz="4000" dirty="0"/>
              <a:t>companies control 70% of world trade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Corporate Front Groups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dirty="0"/>
              <a:t>Promote corporate agendas</a:t>
            </a:r>
          </a:p>
          <a:p>
            <a:pPr>
              <a:lnSpc>
                <a:spcPct val="90000"/>
              </a:lnSpc>
            </a:pPr>
            <a:r>
              <a:rPr lang="en-US" sz="3600" dirty="0"/>
              <a:t>Strong financial and advisory links with corporations</a:t>
            </a:r>
          </a:p>
          <a:p>
            <a:pPr>
              <a:lnSpc>
                <a:spcPct val="90000"/>
              </a:lnSpc>
            </a:pPr>
            <a:r>
              <a:rPr lang="en-US" sz="3600" dirty="0"/>
              <a:t>Disseminate misinformation/lies under guise of “science”</a:t>
            </a:r>
          </a:p>
          <a:p>
            <a:pPr>
              <a:lnSpc>
                <a:spcPct val="90000"/>
              </a:lnSpc>
            </a:pPr>
            <a:r>
              <a:rPr lang="en-US" sz="3600" dirty="0" smtClean="0"/>
              <a:t>Promote </a:t>
            </a:r>
            <a:r>
              <a:rPr lang="en-US" sz="3600" dirty="0"/>
              <a:t>pro-business, conservative ideology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ACSH:</a:t>
            </a:r>
            <a:br>
              <a:rPr lang="en-US" sz="4000"/>
            </a:br>
            <a:r>
              <a:rPr lang="en-US" sz="4000"/>
              <a:t>Pseudoscience and Misinformation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Attacked the precautionary principle</a:t>
            </a:r>
          </a:p>
          <a:p>
            <a:pPr lvl="1"/>
            <a:r>
              <a:rPr lang="en-US" sz="3600" dirty="0"/>
              <a:t>“</a:t>
            </a:r>
            <a:r>
              <a:rPr lang="en-US" sz="3600" dirty="0" smtClean="0"/>
              <a:t>anti-science,” “elitist,” and “theology”</a:t>
            </a:r>
            <a:endParaRPr lang="en-US" sz="3600" dirty="0"/>
          </a:p>
          <a:p>
            <a:r>
              <a:rPr lang="en-US" sz="3600" dirty="0"/>
              <a:t>Minimized the effects of environmental tobacco smoke (ETS) on human health</a:t>
            </a:r>
          </a:p>
          <a:p>
            <a:pPr lvl="1"/>
            <a:r>
              <a:rPr lang="en-US" sz="3600" dirty="0" smtClean="0"/>
              <a:t>40,000 </a:t>
            </a:r>
            <a:r>
              <a:rPr lang="en-US" sz="3600" dirty="0"/>
              <a:t>deaths/yr in U.S.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ACSH:</a:t>
            </a:r>
            <a:br>
              <a:rPr lang="en-US" sz="4000"/>
            </a:br>
            <a:r>
              <a:rPr lang="en-US" sz="4000"/>
              <a:t>Pseudoscience and Misinformation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Denied many of the adverse neurological effects of lead exposure</a:t>
            </a:r>
          </a:p>
          <a:p>
            <a:pPr>
              <a:lnSpc>
                <a:spcPct val="90000"/>
              </a:lnSpc>
            </a:pPr>
            <a:r>
              <a:rPr lang="en-US" dirty="0"/>
              <a:t>Denied endocrine-disrupting effects of PCBs</a:t>
            </a:r>
          </a:p>
          <a:p>
            <a:pPr>
              <a:lnSpc>
                <a:spcPct val="90000"/>
              </a:lnSpc>
            </a:pPr>
            <a:r>
              <a:rPr lang="en-US" dirty="0"/>
              <a:t>Claimed court ordered-cleanup of Hudson River by GE based on false claims of PCBs causing cancer</a:t>
            </a:r>
          </a:p>
          <a:p>
            <a:pPr>
              <a:lnSpc>
                <a:spcPct val="90000"/>
              </a:lnSpc>
            </a:pPr>
            <a:r>
              <a:rPr lang="en-US" dirty="0"/>
              <a:t>Claimed uncertainty regarding effects of agricultural </a:t>
            </a:r>
            <a:r>
              <a:rPr lang="en-US" dirty="0" smtClean="0"/>
              <a:t>antibiotics on food-borne, antibiotic-resistant human infections</a:t>
            </a:r>
            <a:endParaRPr lang="en-US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ACSH:</a:t>
            </a:r>
            <a:br>
              <a:rPr lang="en-US" sz="4000"/>
            </a:br>
            <a:r>
              <a:rPr lang="en-US" sz="4000"/>
              <a:t>Pseudoscience and Misinformation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Called warnings regarding tuna consumption by pregnant women “unfounded health scare”</a:t>
            </a:r>
          </a:p>
          <a:p>
            <a:r>
              <a:rPr lang="en-US" dirty="0"/>
              <a:t>Critiqued health concerns re trans fatty acids</a:t>
            </a:r>
          </a:p>
          <a:p>
            <a:pPr lvl="1"/>
            <a:r>
              <a:rPr lang="en-US" sz="3200" dirty="0"/>
              <a:t>“There is no such thing as junk food”</a:t>
            </a:r>
          </a:p>
          <a:p>
            <a:pPr lvl="1"/>
            <a:r>
              <a:rPr lang="en-US" sz="3200" dirty="0"/>
              <a:t>“There is insufficient evidence of a relationship between diet and any disease.” 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ACSH:</a:t>
            </a:r>
            <a:br>
              <a:rPr lang="en-US" sz="4000"/>
            </a:br>
            <a:r>
              <a:rPr lang="en-US" sz="4000"/>
              <a:t>Pseudoscience and Misinformation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Claimed “irradiated food is safe, wholesome and nutritious” and “no radioactive isotopes are involved”</a:t>
            </a:r>
          </a:p>
          <a:p>
            <a:r>
              <a:rPr lang="en-US"/>
              <a:t>Denied link between dioxins and pesticides and adverse health effects</a:t>
            </a:r>
          </a:p>
          <a:p>
            <a:r>
              <a:rPr lang="en-US"/>
              <a:t>Supported use of human volunteers in pesticide toxicity studies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“Phony Health Scares”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Flame </a:t>
            </a:r>
            <a:r>
              <a:rPr lang="en-US" sz="3600" dirty="0"/>
              <a:t>retardant traces found in blood and breast milk</a:t>
            </a:r>
          </a:p>
          <a:p>
            <a:r>
              <a:rPr lang="en-US" sz="3600" dirty="0" smtClean="0"/>
              <a:t>Diesel </a:t>
            </a:r>
            <a:r>
              <a:rPr lang="en-US" sz="3600" dirty="0"/>
              <a:t>exhaust fumes from school busses</a:t>
            </a:r>
          </a:p>
          <a:p>
            <a:r>
              <a:rPr lang="en-US" sz="3600" dirty="0"/>
              <a:t>Arsenic in drinking water</a:t>
            </a:r>
          </a:p>
          <a:p>
            <a:r>
              <a:rPr lang="en-US" sz="3600" dirty="0"/>
              <a:t>Phthalates in medical devices and children’s toys 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ACSH: Attacks on Scientists and the Scientific Enterprise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/>
              <a:t>Threat of litigation against </a:t>
            </a:r>
            <a:r>
              <a:rPr lang="en-US" sz="3600" dirty="0" err="1"/>
              <a:t>Medscape</a:t>
            </a:r>
            <a:r>
              <a:rPr lang="en-US" sz="3600" dirty="0"/>
              <a:t> antithetical to the rules of science</a:t>
            </a:r>
          </a:p>
          <a:p>
            <a:pPr lvl="1"/>
            <a:r>
              <a:rPr lang="en-US" sz="3600" dirty="0" smtClean="0"/>
              <a:t>requires </a:t>
            </a:r>
            <a:r>
              <a:rPr lang="en-US" sz="3600" dirty="0"/>
              <a:t>the free exchange of information and opinion in pursuit of the truth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ACSH: Attacks on Scientists and the Scientific Enterprise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i="1" dirty="0"/>
              <a:t>ad hominem</a:t>
            </a:r>
            <a:r>
              <a:rPr lang="en-US" sz="3600" dirty="0"/>
              <a:t> attacks</a:t>
            </a:r>
          </a:p>
          <a:p>
            <a:pPr lvl="1"/>
            <a:r>
              <a:rPr lang="en-US" sz="3600" dirty="0"/>
              <a:t>environmentalists = “toxic terrorists”</a:t>
            </a:r>
          </a:p>
          <a:p>
            <a:pPr lvl="1"/>
            <a:r>
              <a:rPr lang="en-US" sz="3600" dirty="0"/>
              <a:t>Whelan criticized Dr. Barry Levy and citizen-activist Erin </a:t>
            </a:r>
            <a:r>
              <a:rPr lang="en-US" sz="3600" dirty="0" err="1" smtClean="0"/>
              <a:t>Brockovich</a:t>
            </a:r>
            <a:endParaRPr lang="en-US" sz="3600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Implications of Attacks on Science and Scientists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ACSH has broad media presence</a:t>
            </a:r>
          </a:p>
          <a:p>
            <a:r>
              <a:rPr lang="en-US" sz="3600" dirty="0"/>
              <a:t>Web site attracts large numbers of individuals</a:t>
            </a:r>
          </a:p>
          <a:p>
            <a:pPr lvl="1"/>
            <a:r>
              <a:rPr lang="en-US" sz="3600" dirty="0"/>
              <a:t>100,000 hits per month for 2005</a:t>
            </a:r>
          </a:p>
          <a:p>
            <a:r>
              <a:rPr lang="en-US" sz="3600" dirty="0"/>
              <a:t>Dr. Whelan has been featured on NBC’s Today Show, CNN Live, and CNBC’s Business </a:t>
            </a:r>
            <a:r>
              <a:rPr lang="en-US" sz="3600" dirty="0" smtClean="0"/>
              <a:t>Insiders</a:t>
            </a:r>
            <a:endParaRPr lang="en-US" sz="3600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Implications of Attacks on Science and Scientists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Editorials by Whelan and Ross have appeared in the New York Times and Wall Street Journal</a:t>
            </a:r>
          </a:p>
          <a:p>
            <a:r>
              <a:rPr lang="en-US" sz="3600" dirty="0" smtClean="0"/>
              <a:t>Publications in </a:t>
            </a:r>
            <a:r>
              <a:rPr lang="en-US" sz="3600" dirty="0" err="1" smtClean="0"/>
              <a:t>Medscape</a:t>
            </a:r>
            <a:r>
              <a:rPr lang="en-US" sz="3600" dirty="0" smtClean="0"/>
              <a:t>, other journals</a:t>
            </a:r>
            <a:endParaRPr lang="en-US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Corporations Dominate the Global Economy</a:t>
            </a:r>
            <a:endParaRPr lang="en-US" sz="3200" dirty="0"/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53 of the world’s 100 largest economies are private corporations; 47 are countries</a:t>
            </a:r>
          </a:p>
          <a:p>
            <a:pPr lvl="1"/>
            <a:r>
              <a:rPr lang="en-US" sz="3600" dirty="0" smtClean="0"/>
              <a:t>GM is larger than Denmark and Turkey</a:t>
            </a:r>
          </a:p>
          <a:p>
            <a:pPr lvl="1"/>
            <a:r>
              <a:rPr lang="en-US" sz="3600" dirty="0" smtClean="0"/>
              <a:t>Wal-Mart is larger than Israel and </a:t>
            </a:r>
            <a:r>
              <a:rPr lang="en-US" sz="3600" dirty="0" smtClean="0"/>
              <a:t>Greece</a:t>
            </a:r>
            <a:endParaRPr lang="en-US" sz="3600" dirty="0" smtClean="0"/>
          </a:p>
        </p:txBody>
      </p:sp>
    </p:spTree>
  </p:cSld>
  <p:clrMapOvr>
    <a:masterClrMapping/>
  </p:clrMapOvr>
  <p:transition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Implications of Attacks on Science and Scientists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Mislead </a:t>
            </a:r>
            <a:r>
              <a:rPr lang="en-US" dirty="0" smtClean="0"/>
              <a:t>public</a:t>
            </a:r>
          </a:p>
          <a:p>
            <a:r>
              <a:rPr lang="en-US" dirty="0" smtClean="0"/>
              <a:t>May </a:t>
            </a:r>
            <a:r>
              <a:rPr lang="en-US" dirty="0"/>
              <a:t>cause alterations in lifestyle and/or purchasing habits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dverse health consequences</a:t>
            </a:r>
            <a:endParaRPr lang="en-US" dirty="0"/>
          </a:p>
          <a:p>
            <a:r>
              <a:rPr lang="en-US" dirty="0"/>
              <a:t>Threats of litigation </a:t>
            </a:r>
            <a:r>
              <a:rPr lang="en-US" dirty="0" smtClean="0"/>
              <a:t>distract, </a:t>
            </a:r>
            <a:r>
              <a:rPr lang="en-US" dirty="0"/>
              <a:t>intimidate, and deplete the scientific, legal, and financial resources of individuals and groups committed to public health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Implications of Attacks on Science and Scientists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Faulty pronouncements influence elected officials</a:t>
            </a:r>
          </a:p>
          <a:p>
            <a:r>
              <a:rPr lang="en-US"/>
              <a:t>Threats of litigation divert the valuable time of health care providers, editors, and legal departments away from their more productive missions of research, teaching, writing, and patient care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Implications of Attacks on Science and Scientists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/>
              <a:t>Scientists and health care advocates may decide it is wiser to avoid conflict than publish content to which ACSH and other such groups might object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	</a:t>
            </a:r>
            <a:r>
              <a:rPr lang="en-US" sz="6000" dirty="0" smtClean="0"/>
              <a:t>Other Examples of Corporate Meddling in Public Health</a:t>
            </a:r>
            <a:endParaRPr lang="en-US" sz="6000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Tobacco Treaty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U.S. attempted to undermine treaty through Bush administration appointees with strong ties to tobacco industry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Medical Technologies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Successful lobbying effort against Medicare physician payment policies relevant to unproven imaging studies</a:t>
            </a:r>
          </a:p>
          <a:p>
            <a:pPr lvl="1"/>
            <a:r>
              <a:rPr lang="en-US" sz="3600" dirty="0" smtClean="0"/>
              <a:t>Whole body CT scans (scams)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Corporate Agribusiness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Successful campaign against Oregon’s Proposition 27 (labeling of GM foods)</a:t>
            </a:r>
          </a:p>
          <a:p>
            <a:endParaRPr lang="en-US" sz="3600" dirty="0" smtClean="0"/>
          </a:p>
          <a:p>
            <a:r>
              <a:rPr lang="en-US" sz="3600" dirty="0" smtClean="0"/>
              <a:t>Lobbying for pre-emptive labeling laws re GMOs, </a:t>
            </a:r>
            <a:r>
              <a:rPr lang="en-US" sz="3600" dirty="0" err="1" smtClean="0"/>
              <a:t>rBGH</a:t>
            </a:r>
            <a:endParaRPr lang="en-US" sz="3600" dirty="0" smtClean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Corporate Agribusiness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Supports spread of GMOs to developing world</a:t>
            </a:r>
          </a:p>
          <a:p>
            <a:r>
              <a:rPr lang="en-US" sz="3600" dirty="0" smtClean="0"/>
              <a:t>Keeps GM seeds from non-corporate academic researchers</a:t>
            </a:r>
          </a:p>
          <a:p>
            <a:r>
              <a:rPr lang="en-US" sz="3600" dirty="0" smtClean="0"/>
              <a:t>Promoting agriculture bills which provide large subsidies to large industrial farms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Sponsor luxury care consortiums, clinics</a:t>
            </a:r>
          </a:p>
          <a:p>
            <a:r>
              <a:rPr lang="en-US" sz="3600" dirty="0" smtClean="0"/>
              <a:t>Facilitate medical tourism</a:t>
            </a:r>
          </a:p>
          <a:p>
            <a:r>
              <a:rPr lang="en-US" sz="3600" dirty="0" smtClean="0"/>
              <a:t>Niche in “medical transfer market,” facilitating medical repatriations of undocumented immigrants (e.g., </a:t>
            </a:r>
            <a:r>
              <a:rPr lang="en-US" sz="3600" dirty="0" err="1" smtClean="0"/>
              <a:t>MexCare</a:t>
            </a:r>
            <a:r>
              <a:rPr lang="en-US" sz="3600" dirty="0" smtClean="0"/>
              <a:t>)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Prison-Industrial Complex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Construction and management of prisons</a:t>
            </a:r>
          </a:p>
          <a:p>
            <a:endParaRPr lang="en-US" sz="3600" dirty="0" smtClean="0"/>
          </a:p>
          <a:p>
            <a:r>
              <a:rPr lang="en-US" sz="3600" dirty="0" smtClean="0"/>
              <a:t>Providing (substandard) health care to inmates</a:t>
            </a:r>
            <a:endParaRPr lang="en-US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Corporations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/>
              <a:t>Internalize profits</a:t>
            </a:r>
          </a:p>
          <a:p>
            <a:endParaRPr lang="en-US" sz="4400"/>
          </a:p>
          <a:p>
            <a:r>
              <a:rPr lang="en-US" sz="4400"/>
              <a:t>Externalize health and environmental costs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Pharmaceutical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Influence over physicians through control of CME, gifts, research funding</a:t>
            </a:r>
          </a:p>
          <a:p>
            <a:r>
              <a:rPr lang="en-US" sz="3600" dirty="0" smtClean="0"/>
              <a:t>Conduct seeding trials to alter prescribing patterns</a:t>
            </a:r>
          </a:p>
          <a:p>
            <a:r>
              <a:rPr lang="en-US" sz="3600" dirty="0" smtClean="0"/>
              <a:t>Secrecy, statistical torturing of data sets, selective publication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Pharmaceutical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Effectively lobbied and threatened trade sanctions against developing countries in order to prevent production and importation of much cheaper, generic versions of life-saving anti-AIDS drugs</a:t>
            </a:r>
            <a:endParaRPr lang="en-US" sz="3600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Pharmaceutical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Opposes legislation aimed at limiting pharmaceutical industry influence by publicizing gifts to providers</a:t>
            </a:r>
          </a:p>
          <a:p>
            <a:r>
              <a:rPr lang="en-US" dirty="0" smtClean="0"/>
              <a:t>Opposes Federal Research Public Access Act, which would require federal agencies that fund over $100 million in external research per year to make their study results publicly available online</a:t>
            </a:r>
            <a:endParaRPr lang="en-US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Chemicals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err="1" smtClean="0"/>
              <a:t>Chisso</a:t>
            </a:r>
            <a:r>
              <a:rPr lang="en-US" sz="3600" dirty="0" smtClean="0"/>
              <a:t> Corporation</a:t>
            </a:r>
          </a:p>
          <a:p>
            <a:endParaRPr lang="en-US" sz="3600" dirty="0" smtClean="0"/>
          </a:p>
          <a:p>
            <a:r>
              <a:rPr lang="en-US" sz="3600" dirty="0" err="1" smtClean="0"/>
              <a:t>Methylmercury</a:t>
            </a:r>
            <a:r>
              <a:rPr lang="en-US" sz="3600" dirty="0" smtClean="0"/>
              <a:t> poisoning</a:t>
            </a:r>
          </a:p>
          <a:p>
            <a:endParaRPr lang="en-US" sz="3600" dirty="0" smtClean="0"/>
          </a:p>
          <a:p>
            <a:r>
              <a:rPr lang="en-US" sz="3600" dirty="0" err="1" smtClean="0"/>
              <a:t>Minimata</a:t>
            </a:r>
            <a:r>
              <a:rPr lang="en-US" sz="3600" dirty="0" smtClean="0"/>
              <a:t> Disease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Minimata Disease</a:t>
            </a:r>
            <a:br>
              <a:rPr lang="en-US" sz="4000"/>
            </a:br>
            <a:r>
              <a:rPr lang="en-US" sz="3200"/>
              <a:t>W Eugene Smith</a:t>
            </a:r>
          </a:p>
        </p:txBody>
      </p:sp>
      <p:pic>
        <p:nvPicPr>
          <p:cNvPr id="142339" name="Picture 3" descr="IMG_1828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555750" y="1600200"/>
            <a:ext cx="6030913" cy="4525963"/>
          </a:xfrm>
          <a:noFill/>
          <a:ln/>
        </p:spPr>
      </p:pic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Solutions</a:t>
            </a:r>
          </a:p>
        </p:txBody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AFD00"/>
              </a:buClr>
            </a:pPr>
            <a:r>
              <a:rPr lang="en-US" sz="3600" dirty="0"/>
              <a:t>Restructure tax </a:t>
            </a:r>
            <a:r>
              <a:rPr lang="en-US" sz="3600" dirty="0" smtClean="0"/>
              <a:t>system</a:t>
            </a:r>
          </a:p>
          <a:p>
            <a:pPr>
              <a:buClr>
                <a:srgbClr val="FAFD00"/>
              </a:buClr>
            </a:pPr>
            <a:r>
              <a:rPr lang="en-US" sz="3600" dirty="0" smtClean="0"/>
              <a:t>Punish corporate scofflaws with large fines and jail time</a:t>
            </a:r>
          </a:p>
          <a:p>
            <a:pPr>
              <a:buClr>
                <a:srgbClr val="FAFD00"/>
              </a:buClr>
            </a:pPr>
            <a:r>
              <a:rPr lang="en-US" sz="3600" dirty="0" smtClean="0"/>
              <a:t>Increase enforcement budgets to combat corporate crime</a:t>
            </a:r>
          </a:p>
          <a:p>
            <a:pPr>
              <a:buClr>
                <a:srgbClr val="FAFD00"/>
              </a:buClr>
            </a:pPr>
            <a:r>
              <a:rPr lang="en-US" sz="3600" dirty="0" smtClean="0"/>
              <a:t>Living wage laws</a:t>
            </a:r>
          </a:p>
          <a:p>
            <a:pPr>
              <a:buClr>
                <a:srgbClr val="FAFD00"/>
              </a:buClr>
            </a:pPr>
            <a:endParaRPr lang="en-US" sz="3600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>
                <a:solidFill>
                  <a:srgbClr val="FAFD00"/>
                </a:solidFill>
              </a:rPr>
              <a:t>Solutions: Fair, Representative Elections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AFD00"/>
              </a:buClr>
            </a:pPr>
            <a:r>
              <a:rPr lang="en-US" sz="3600"/>
              <a:t>Publicly financed campaigns and campaign finance reform</a:t>
            </a:r>
          </a:p>
          <a:p>
            <a:pPr>
              <a:buClr>
                <a:srgbClr val="FAFD00"/>
              </a:buClr>
            </a:pPr>
            <a:r>
              <a:rPr lang="en-US" sz="3600"/>
              <a:t>Open debates, free air time for candidates</a:t>
            </a:r>
          </a:p>
          <a:p>
            <a:pPr>
              <a:buClr>
                <a:srgbClr val="FAFD00"/>
              </a:buClr>
            </a:pPr>
            <a:r>
              <a:rPr lang="en-US" sz="3600"/>
              <a:t>Proportional representation</a:t>
            </a:r>
          </a:p>
          <a:p>
            <a:pPr>
              <a:buClr>
                <a:srgbClr val="FAFD00"/>
              </a:buClr>
            </a:pPr>
            <a:r>
              <a:rPr lang="en-US" sz="3600"/>
              <a:t>Instant runoff voting/cumulative voting/range (rating) voting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Solutions: Vote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FAFD00"/>
              </a:buClr>
            </a:pPr>
            <a:r>
              <a:rPr lang="en-US" sz="4000" dirty="0"/>
              <a:t>US voter turnout low</a:t>
            </a:r>
          </a:p>
          <a:p>
            <a:pPr lvl="1">
              <a:buClr>
                <a:srgbClr val="FAFD00"/>
              </a:buClr>
            </a:pPr>
            <a:r>
              <a:rPr lang="en-US" sz="4000" dirty="0"/>
              <a:t>Wealthy vote at almost twice rate of poor</a:t>
            </a:r>
          </a:p>
          <a:p>
            <a:pPr lvl="1">
              <a:buClr>
                <a:srgbClr val="FAFD00"/>
              </a:buClr>
            </a:pPr>
            <a:r>
              <a:rPr lang="en-US" sz="4000" dirty="0"/>
              <a:t>Whites &gt; Blacks &gt; Hispanics</a:t>
            </a:r>
          </a:p>
          <a:p>
            <a:pPr lvl="1">
              <a:buClr>
                <a:srgbClr val="FAFD00"/>
              </a:buClr>
            </a:pPr>
            <a:r>
              <a:rPr lang="en-US" sz="4000" dirty="0"/>
              <a:t>Old &gt; Young</a:t>
            </a:r>
          </a:p>
          <a:p>
            <a:pPr lvl="1">
              <a:buClr>
                <a:srgbClr val="FAFD00"/>
              </a:buClr>
            </a:pPr>
            <a:r>
              <a:rPr lang="en-US" sz="4000" dirty="0"/>
              <a:t>Property owners &gt; </a:t>
            </a:r>
            <a:r>
              <a:rPr lang="en-US" sz="4000" dirty="0" smtClean="0"/>
              <a:t>Renters</a:t>
            </a:r>
          </a:p>
          <a:p>
            <a:pPr lvl="1">
              <a:buClr>
                <a:srgbClr val="FAFD00"/>
              </a:buClr>
            </a:pPr>
            <a:r>
              <a:rPr lang="en-US" sz="4000" dirty="0" smtClean="0"/>
              <a:t>Physicians &lt; general population</a:t>
            </a:r>
            <a:endParaRPr lang="en-US" sz="4000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AFD00"/>
                </a:solidFill>
              </a:rPr>
              <a:t>Solutions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3600" dirty="0"/>
              <a:t>Activism / Letter writing / Protesting / </a:t>
            </a:r>
            <a:r>
              <a:rPr lang="en-US" sz="3600" dirty="0" err="1"/>
              <a:t>Whistleblowing</a:t>
            </a:r>
            <a:endParaRPr lang="en-US" sz="3600" dirty="0"/>
          </a:p>
          <a:p>
            <a:pPr>
              <a:lnSpc>
                <a:spcPct val="80000"/>
              </a:lnSpc>
              <a:buClr>
                <a:srgbClr val="FAFD00"/>
              </a:buClr>
            </a:pPr>
            <a:r>
              <a:rPr lang="en-US" sz="3600" dirty="0" smtClean="0"/>
              <a:t>Join </a:t>
            </a:r>
            <a:r>
              <a:rPr lang="en-US" sz="3600" dirty="0"/>
              <a:t>community groups – become involved in local as well as national </a:t>
            </a:r>
            <a:r>
              <a:rPr lang="en-US" sz="3600" dirty="0" smtClean="0"/>
              <a:t>issues</a:t>
            </a:r>
          </a:p>
          <a:p>
            <a:pPr>
              <a:lnSpc>
                <a:spcPct val="80000"/>
              </a:lnSpc>
              <a:buClr>
                <a:srgbClr val="FAFD00"/>
              </a:buClr>
            </a:pPr>
            <a:r>
              <a:rPr lang="en-US" sz="3600" dirty="0" smtClean="0"/>
              <a:t>Lobby legislators</a:t>
            </a:r>
          </a:p>
          <a:p>
            <a:pPr>
              <a:lnSpc>
                <a:spcPct val="80000"/>
              </a:lnSpc>
              <a:buClr>
                <a:srgbClr val="FAFD00"/>
              </a:buClr>
            </a:pPr>
            <a:r>
              <a:rPr lang="en-US" sz="3600" dirty="0" smtClean="0"/>
              <a:t>Run for office</a:t>
            </a:r>
            <a:endParaRPr lang="en-US" sz="3600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Increase funding of public education</a:t>
            </a:r>
          </a:p>
          <a:p>
            <a:endParaRPr lang="en-US" sz="3600" dirty="0" smtClean="0"/>
          </a:p>
          <a:p>
            <a:r>
              <a:rPr lang="en-US" sz="3600" dirty="0" smtClean="0"/>
              <a:t>Independent </a:t>
            </a:r>
            <a:r>
              <a:rPr lang="en-US" sz="3600" dirty="0"/>
              <a:t>scientific review of school curricula</a:t>
            </a:r>
          </a:p>
          <a:p>
            <a:endParaRPr lang="en-US" sz="3600" dirty="0" smtClean="0"/>
          </a:p>
          <a:p>
            <a:r>
              <a:rPr lang="en-US" sz="3600" dirty="0" smtClean="0"/>
              <a:t>Prohibit </a:t>
            </a:r>
            <a:r>
              <a:rPr lang="en-US" sz="3600" dirty="0"/>
              <a:t>use of sponsored </a:t>
            </a:r>
            <a:r>
              <a:rPr lang="en-US" sz="3600" dirty="0" smtClean="0"/>
              <a:t>curricula</a:t>
            </a:r>
            <a:endParaRPr lang="en-US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3080</Words>
  <Application>Microsoft Office PowerPoint</Application>
  <PresentationFormat>On-screen Show (4:3)</PresentationFormat>
  <Paragraphs>483</Paragraphs>
  <Slides>115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115</vt:i4>
      </vt:variant>
    </vt:vector>
  </HeadingPairs>
  <TitlesOfParts>
    <vt:vector size="116" baseType="lpstr">
      <vt:lpstr>Office Theme</vt:lpstr>
      <vt:lpstr>Corporate Control of Public Health: Case Studies and Call to Action</vt:lpstr>
      <vt:lpstr>Am I Stoned?</vt:lpstr>
      <vt:lpstr>Corporations</vt:lpstr>
      <vt:lpstr>Corporations</vt:lpstr>
      <vt:lpstr>Outline</vt:lpstr>
      <vt:lpstr>Outline</vt:lpstr>
      <vt:lpstr>Corporations Dominate the Global Economy</vt:lpstr>
      <vt:lpstr>Corporations Dominate the Global Economy</vt:lpstr>
      <vt:lpstr>Corporations</vt:lpstr>
      <vt:lpstr>Corporate Taxation</vt:lpstr>
      <vt:lpstr>Reasons for Inadequate Corporate Taxation</vt:lpstr>
      <vt:lpstr>“White Collar” (Corporate) Crime vs. “Blue Collar” (Street) Crime”</vt:lpstr>
      <vt:lpstr>Why So Much Corporate Crime</vt:lpstr>
      <vt:lpstr>Corporate Crime</vt:lpstr>
      <vt:lpstr>Consequences of Corporatization</vt:lpstr>
      <vt:lpstr>Consequences of Corporatization</vt:lpstr>
      <vt:lpstr>Labor</vt:lpstr>
      <vt:lpstr>Exorbitant CEO Pay</vt:lpstr>
      <vt:lpstr>Outsourcing the Government</vt:lpstr>
      <vt:lpstr>Worrisome Trends</vt:lpstr>
      <vt:lpstr>Worrisome Trends</vt:lpstr>
      <vt:lpstr>Slide 22</vt:lpstr>
      <vt:lpstr>Would You Sign a Petition to Ban Dihydrogen Monoxide? </vt:lpstr>
      <vt:lpstr>Geographic/Scientific Ignorance, Pseudoscience</vt:lpstr>
      <vt:lpstr>Public Education in Disarray</vt:lpstr>
      <vt:lpstr>Television and the Media</vt:lpstr>
      <vt:lpstr>Corporate PR Tactics</vt:lpstr>
      <vt:lpstr>Corporate PR tactics</vt:lpstr>
      <vt:lpstr>Greenwash </vt:lpstr>
      <vt:lpstr>Sponsored Environmental  Education Materials (Examples)</vt:lpstr>
      <vt:lpstr>Academics/Professional Organizations Affected</vt:lpstr>
      <vt:lpstr>The Media</vt:lpstr>
      <vt:lpstr>The Media</vt:lpstr>
      <vt:lpstr>Global Warming: Controversial?</vt:lpstr>
      <vt:lpstr>Lobbying</vt:lpstr>
      <vt:lpstr>Corporate Influence Leads to Large Taxpayer Subsidies to Polluting Industries</vt:lpstr>
      <vt:lpstr>The Decline of Democracy</vt:lpstr>
      <vt:lpstr>International Non-Cooperation/Isolationism</vt:lpstr>
      <vt:lpstr>International Non-Cooperation/Isolationism</vt:lpstr>
      <vt:lpstr>International Non-Cooperation/Isolationism</vt:lpstr>
      <vt:lpstr>Slide 41</vt:lpstr>
      <vt:lpstr>Bringing Bad Things to Life</vt:lpstr>
      <vt:lpstr>The Partners</vt:lpstr>
      <vt:lpstr>The Agreement</vt:lpstr>
      <vt:lpstr>General Electric</vt:lpstr>
      <vt:lpstr>General Electric</vt:lpstr>
      <vt:lpstr>General Electric</vt:lpstr>
      <vt:lpstr>GE’s Record</vt:lpstr>
      <vt:lpstr>GE’s History</vt:lpstr>
      <vt:lpstr>GE’s Record</vt:lpstr>
      <vt:lpstr>GE’s Record</vt:lpstr>
      <vt:lpstr>GE’s Record</vt:lpstr>
      <vt:lpstr>GE’s Record</vt:lpstr>
      <vt:lpstr>GE’s Record</vt:lpstr>
      <vt:lpstr>GE’s Record</vt:lpstr>
      <vt:lpstr>GE’s Record</vt:lpstr>
      <vt:lpstr>GE’s Record</vt:lpstr>
      <vt:lpstr>Concerns About the Agreement</vt:lpstr>
      <vt:lpstr>Concerns About the Agreement</vt:lpstr>
      <vt:lpstr>Concerns About the Agreement</vt:lpstr>
      <vt:lpstr>Slide 61</vt:lpstr>
      <vt:lpstr>Confronting Pseudoscience and Threats from a Corporate Front Group: The American Council on Science and Health</vt:lpstr>
      <vt:lpstr>Background</vt:lpstr>
      <vt:lpstr>ACSH and Global Warming</vt:lpstr>
      <vt:lpstr>ACSH Response</vt:lpstr>
      <vt:lpstr>Dr Elizabeth Whelan: President and co-founder</vt:lpstr>
      <vt:lpstr>Dr Gilbert Ross: Medical/Executive Director</vt:lpstr>
      <vt:lpstr>ACSH: Dr Gilbert Ross’ Career</vt:lpstr>
      <vt:lpstr>ACSH</vt:lpstr>
      <vt:lpstr>Corporate Front Groups</vt:lpstr>
      <vt:lpstr>ACSH: Pseudoscience and Misinformation</vt:lpstr>
      <vt:lpstr>ACSH: Pseudoscience and Misinformation</vt:lpstr>
      <vt:lpstr>ACSH: Pseudoscience and Misinformation</vt:lpstr>
      <vt:lpstr>ACSH: Pseudoscience and Misinformation</vt:lpstr>
      <vt:lpstr>“Phony Health Scares”</vt:lpstr>
      <vt:lpstr>ACSH: Attacks on Scientists and the Scientific Enterprise</vt:lpstr>
      <vt:lpstr>ACSH: Attacks on Scientists and the Scientific Enterprise</vt:lpstr>
      <vt:lpstr>Implications of Attacks on Science and Scientists</vt:lpstr>
      <vt:lpstr>Implications of Attacks on Science and Scientists</vt:lpstr>
      <vt:lpstr>Implications of Attacks on Science and Scientists</vt:lpstr>
      <vt:lpstr>Implications of Attacks on Science and Scientists</vt:lpstr>
      <vt:lpstr>Implications of Attacks on Science and Scientists</vt:lpstr>
      <vt:lpstr>Slide 83</vt:lpstr>
      <vt:lpstr>WHO Tobacco Treaty</vt:lpstr>
      <vt:lpstr>Medical Technologies Industry</vt:lpstr>
      <vt:lpstr>Corporate Agribusiness</vt:lpstr>
      <vt:lpstr>Corporate Agribusiness</vt:lpstr>
      <vt:lpstr>Medical Care</vt:lpstr>
      <vt:lpstr>Prison-Industrial Complex</vt:lpstr>
      <vt:lpstr>Pharmaceutical Industry</vt:lpstr>
      <vt:lpstr>Pharmaceutical Industry</vt:lpstr>
      <vt:lpstr>Pharmaceutical Industry</vt:lpstr>
      <vt:lpstr>Chemicals Industry</vt:lpstr>
      <vt:lpstr>Minimata Disease W Eugene Smith</vt:lpstr>
      <vt:lpstr>Solutions</vt:lpstr>
      <vt:lpstr>Solutions: Fair, Representative Elections</vt:lpstr>
      <vt:lpstr>Solutions: Vote</vt:lpstr>
      <vt:lpstr>Solutions</vt:lpstr>
      <vt:lpstr>Solutions</vt:lpstr>
      <vt:lpstr>Solutions</vt:lpstr>
      <vt:lpstr>Solutions: Education</vt:lpstr>
      <vt:lpstr>Solutions: Education</vt:lpstr>
      <vt:lpstr> Solutions   </vt:lpstr>
      <vt:lpstr>Solutions</vt:lpstr>
      <vt:lpstr>Voltaire</vt:lpstr>
      <vt:lpstr>Hudson River, 2009</vt:lpstr>
      <vt:lpstr>Primo Levi</vt:lpstr>
      <vt:lpstr>Günter Grass</vt:lpstr>
      <vt:lpstr>Anita Roddick</vt:lpstr>
      <vt:lpstr>The Face of Public Health</vt:lpstr>
      <vt:lpstr>Slide 111</vt:lpstr>
      <vt:lpstr>Discussion</vt:lpstr>
      <vt:lpstr>Discussion</vt:lpstr>
      <vt:lpstr>Discussion</vt:lpstr>
      <vt:lpstr>Contact Information and References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Control of Public Health: Case Studies and Call to Action</dc:title>
  <dc:creator>Owner</dc:creator>
  <cp:lastModifiedBy>Owner</cp:lastModifiedBy>
  <cp:revision>13</cp:revision>
  <dcterms:created xsi:type="dcterms:W3CDTF">2009-03-08T17:12:32Z</dcterms:created>
  <dcterms:modified xsi:type="dcterms:W3CDTF">2009-03-20T07:15:06Z</dcterms:modified>
</cp:coreProperties>
</file>