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charts/chart1.xml" ContentType="application/vnd.openxmlformats-officedocument.drawingml.chart+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1"/>
  </p:sldMasterIdLst>
  <p:notesMasterIdLst>
    <p:notesMasterId r:id="rId90"/>
  </p:notesMasterIdLst>
  <p:handoutMasterIdLst>
    <p:handoutMasterId r:id="rId91"/>
  </p:handoutMasterIdLst>
  <p:sldIdLst>
    <p:sldId id="256" r:id="rId2"/>
    <p:sldId id="369" r:id="rId3"/>
    <p:sldId id="300" r:id="rId4"/>
    <p:sldId id="391" r:id="rId5"/>
    <p:sldId id="392" r:id="rId6"/>
    <p:sldId id="393" r:id="rId7"/>
    <p:sldId id="394" r:id="rId8"/>
    <p:sldId id="395" r:id="rId9"/>
    <p:sldId id="396" r:id="rId10"/>
    <p:sldId id="397" r:id="rId11"/>
    <p:sldId id="398" r:id="rId12"/>
    <p:sldId id="399" r:id="rId13"/>
    <p:sldId id="400" r:id="rId14"/>
    <p:sldId id="401" r:id="rId15"/>
    <p:sldId id="402" r:id="rId16"/>
    <p:sldId id="403" r:id="rId17"/>
    <p:sldId id="404" r:id="rId18"/>
    <p:sldId id="373" r:id="rId19"/>
    <p:sldId id="374" r:id="rId20"/>
    <p:sldId id="375" r:id="rId21"/>
    <p:sldId id="372" r:id="rId22"/>
    <p:sldId id="376" r:id="rId23"/>
    <p:sldId id="377" r:id="rId24"/>
    <p:sldId id="378" r:id="rId25"/>
    <p:sldId id="379" r:id="rId26"/>
    <p:sldId id="385" r:id="rId27"/>
    <p:sldId id="381" r:id="rId28"/>
    <p:sldId id="389" r:id="rId29"/>
    <p:sldId id="386" r:id="rId30"/>
    <p:sldId id="387" r:id="rId31"/>
    <p:sldId id="388" r:id="rId32"/>
    <p:sldId id="315" r:id="rId33"/>
    <p:sldId id="316" r:id="rId34"/>
    <p:sldId id="317" r:id="rId35"/>
    <p:sldId id="413" r:id="rId36"/>
    <p:sldId id="414" r:id="rId37"/>
    <p:sldId id="415" r:id="rId38"/>
    <p:sldId id="417" r:id="rId39"/>
    <p:sldId id="418" r:id="rId40"/>
    <p:sldId id="421" r:id="rId41"/>
    <p:sldId id="422" r:id="rId42"/>
    <p:sldId id="425" r:id="rId43"/>
    <p:sldId id="426" r:id="rId44"/>
    <p:sldId id="427" r:id="rId45"/>
    <p:sldId id="430" r:id="rId46"/>
    <p:sldId id="432" r:id="rId47"/>
    <p:sldId id="433" r:id="rId48"/>
    <p:sldId id="434" r:id="rId49"/>
    <p:sldId id="435" r:id="rId50"/>
    <p:sldId id="436" r:id="rId51"/>
    <p:sldId id="439" r:id="rId52"/>
    <p:sldId id="440" r:id="rId53"/>
    <p:sldId id="321" r:id="rId54"/>
    <p:sldId id="322" r:id="rId55"/>
    <p:sldId id="323" r:id="rId56"/>
    <p:sldId id="384" r:id="rId57"/>
    <p:sldId id="442" r:id="rId58"/>
    <p:sldId id="390" r:id="rId59"/>
    <p:sldId id="441" r:id="rId60"/>
    <p:sldId id="324" r:id="rId61"/>
    <p:sldId id="325" r:id="rId62"/>
    <p:sldId id="326" r:id="rId63"/>
    <p:sldId id="327" r:id="rId64"/>
    <p:sldId id="365" r:id="rId65"/>
    <p:sldId id="328" r:id="rId66"/>
    <p:sldId id="329" r:id="rId67"/>
    <p:sldId id="368" r:id="rId68"/>
    <p:sldId id="330" r:id="rId69"/>
    <p:sldId id="337" r:id="rId70"/>
    <p:sldId id="335" r:id="rId71"/>
    <p:sldId id="336" r:id="rId72"/>
    <p:sldId id="338" r:id="rId73"/>
    <p:sldId id="443" r:id="rId74"/>
    <p:sldId id="444" r:id="rId75"/>
    <p:sldId id="445" r:id="rId76"/>
    <p:sldId id="446" r:id="rId77"/>
    <p:sldId id="447" r:id="rId78"/>
    <p:sldId id="448" r:id="rId79"/>
    <p:sldId id="449" r:id="rId80"/>
    <p:sldId id="450" r:id="rId81"/>
    <p:sldId id="453" r:id="rId82"/>
    <p:sldId id="455" r:id="rId83"/>
    <p:sldId id="456" r:id="rId84"/>
    <p:sldId id="457" r:id="rId85"/>
    <p:sldId id="458" r:id="rId86"/>
    <p:sldId id="459" r:id="rId87"/>
    <p:sldId id="460" r:id="rId88"/>
    <p:sldId id="461" r:id="rId89"/>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FF0000"/>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2" autoAdjust="0"/>
    <p:restoredTop sz="78549" autoAdjust="0"/>
  </p:normalViewPr>
  <p:slideViewPr>
    <p:cSldViewPr>
      <p:cViewPr>
        <p:scale>
          <a:sx n="59" d="100"/>
          <a:sy n="59" d="100"/>
        </p:scale>
        <p:origin x="-2126" y="-51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82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notesMaster" Target="notesMasters/notesMaster1.xml"/><Relationship Id="rId95"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1" Type="http://schemas.openxmlformats.org/officeDocument/2006/relationships/oleObject" Target="Book2"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 of People Reporting Fair/Poor Health by educational level</a:t>
            </a:r>
          </a:p>
        </c:rich>
      </c:tx>
      <c:layout/>
      <c:overlay val="0"/>
    </c:title>
    <c:autoTitleDeleted val="0"/>
    <c:plotArea>
      <c:layout/>
      <c:barChart>
        <c:barDir val="col"/>
        <c:grouping val="clustered"/>
        <c:varyColors val="0"/>
        <c:ser>
          <c:idx val="0"/>
          <c:order val="0"/>
          <c:tx>
            <c:strRef>
              <c:f>Sheet1!$M$1</c:f>
              <c:strCache>
                <c:ptCount val="1"/>
                <c:pt idx="0">
                  <c:v>% reporting fair/poor health</c:v>
                </c:pt>
              </c:strCache>
            </c:strRef>
          </c:tx>
          <c:invertIfNegative val="0"/>
          <c:dLbls>
            <c:showLegendKey val="0"/>
            <c:showVal val="1"/>
            <c:showCatName val="0"/>
            <c:showSerName val="0"/>
            <c:showPercent val="0"/>
            <c:showBubbleSize val="0"/>
            <c:showLeaderLines val="0"/>
          </c:dLbls>
          <c:cat>
            <c:strRef>
              <c:f>Sheet1!$L$2:$L$5</c:f>
              <c:strCache>
                <c:ptCount val="4"/>
                <c:pt idx="0">
                  <c:v>Less than high school</c:v>
                </c:pt>
                <c:pt idx="1">
                  <c:v>High school graduate</c:v>
                </c:pt>
                <c:pt idx="2">
                  <c:v>Some college</c:v>
                </c:pt>
                <c:pt idx="3">
                  <c:v>College graduate</c:v>
                </c:pt>
              </c:strCache>
            </c:strRef>
          </c:cat>
          <c:val>
            <c:numRef>
              <c:f>Sheet1!$M$2:$M$5</c:f>
              <c:numCache>
                <c:formatCode>0.0%</c:formatCode>
                <c:ptCount val="4"/>
                <c:pt idx="0">
                  <c:v>0.26700000000000002</c:v>
                </c:pt>
                <c:pt idx="1">
                  <c:v>0.13900000000000001</c:v>
                </c:pt>
                <c:pt idx="2">
                  <c:v>0.11799999999999999</c:v>
                </c:pt>
                <c:pt idx="3">
                  <c:v>5.800000000000001E-2</c:v>
                </c:pt>
              </c:numCache>
            </c:numRef>
          </c:val>
        </c:ser>
        <c:dLbls>
          <c:showLegendKey val="0"/>
          <c:showVal val="0"/>
          <c:showCatName val="0"/>
          <c:showSerName val="0"/>
          <c:showPercent val="0"/>
          <c:showBubbleSize val="0"/>
        </c:dLbls>
        <c:gapWidth val="150"/>
        <c:axId val="188261888"/>
        <c:axId val="188281984"/>
      </c:barChart>
      <c:catAx>
        <c:axId val="188261888"/>
        <c:scaling>
          <c:orientation val="minMax"/>
        </c:scaling>
        <c:delete val="0"/>
        <c:axPos val="b"/>
        <c:majorTickMark val="out"/>
        <c:minorTickMark val="none"/>
        <c:tickLblPos val="nextTo"/>
        <c:txPr>
          <a:bodyPr/>
          <a:lstStyle/>
          <a:p>
            <a:pPr>
              <a:defRPr sz="1200"/>
            </a:pPr>
            <a:endParaRPr lang="en-US"/>
          </a:p>
        </c:txPr>
        <c:crossAx val="188281984"/>
        <c:crosses val="autoZero"/>
        <c:auto val="1"/>
        <c:lblAlgn val="ctr"/>
        <c:lblOffset val="100"/>
        <c:noMultiLvlLbl val="0"/>
      </c:catAx>
      <c:valAx>
        <c:axId val="188281984"/>
        <c:scaling>
          <c:orientation val="minMax"/>
        </c:scaling>
        <c:delete val="0"/>
        <c:axPos val="l"/>
        <c:majorGridlines/>
        <c:numFmt formatCode="0.0%" sourceLinked="1"/>
        <c:majorTickMark val="out"/>
        <c:minorTickMark val="none"/>
        <c:tickLblPos val="nextTo"/>
        <c:crossAx val="188261888"/>
        <c:crosses val="autoZero"/>
        <c:crossBetween val="between"/>
      </c:valAx>
    </c:plotArea>
    <c:legend>
      <c:legendPos val="r"/>
      <c:layout>
        <c:manualLayout>
          <c:xMode val="edge"/>
          <c:yMode val="edge"/>
          <c:x val="0.7541526684164479"/>
          <c:y val="0.50644466316710413"/>
          <c:w val="0.22918066491688535"/>
          <c:h val="0.23687882764654417"/>
        </c:manualLayout>
      </c:layout>
      <c:overlay val="0"/>
      <c:txPr>
        <a:bodyPr/>
        <a:lstStyle/>
        <a:p>
          <a:pPr>
            <a:defRPr sz="1100"/>
          </a:pPr>
          <a:endParaRPr lang="en-US"/>
        </a:p>
      </c:txPr>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6425608-079D-4D7E-9EE2-B1D4924184D7}" type="datetimeFigureOut">
              <a:rPr lang="en-US" smtClean="0"/>
              <a:pPr/>
              <a:t>3/25/2013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D045F2B-83F8-48DB-AC6D-BB450CD6CE5B}" type="slidenum">
              <a:rPr lang="en-US" smtClean="0"/>
              <a:pPr/>
              <a:t>‹#›</a:t>
            </a:fld>
            <a:endParaRPr lang="en-US"/>
          </a:p>
        </p:txBody>
      </p:sp>
    </p:spTree>
    <p:extLst>
      <p:ext uri="{BB962C8B-B14F-4D97-AF65-F5344CB8AC3E}">
        <p14:creationId xmlns:p14="http://schemas.microsoft.com/office/powerpoint/2010/main" val="26038026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2D2E14-8BF1-4D72-BED5-FBB3260B6687}" type="datetimeFigureOut">
              <a:rPr lang="en-US" smtClean="0"/>
              <a:t>3/25/2013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23AEF68-057C-43D3-A197-19B0E35BC620}" type="slidenum">
              <a:rPr lang="en-US" smtClean="0"/>
              <a:t>‹#›</a:t>
            </a:fld>
            <a:endParaRPr lang="en-US"/>
          </a:p>
        </p:txBody>
      </p:sp>
    </p:spTree>
    <p:extLst>
      <p:ext uri="{BB962C8B-B14F-4D97-AF65-F5344CB8AC3E}">
        <p14:creationId xmlns:p14="http://schemas.microsoft.com/office/powerpoint/2010/main" val="33572774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8" Type="http://schemas.openxmlformats.org/officeDocument/2006/relationships/hyperlink" Target="http://en.wikipedia.org/wiki/People's_Republic_of_Poland" TargetMode="External"/><Relationship Id="rId3" Type="http://schemas.openxmlformats.org/officeDocument/2006/relationships/hyperlink" Target="http://en.wikipedia.org/wiki/Abstentions" TargetMode="External"/><Relationship Id="rId7" Type="http://schemas.openxmlformats.org/officeDocument/2006/relationships/hyperlink" Target="http://en.wikipedia.org/wiki/Yugoslavia"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en.wikipedia.org/wiki/Byelorussian_Soviet_Socialist_Republic" TargetMode="External"/><Relationship Id="rId11" Type="http://schemas.openxmlformats.org/officeDocument/2006/relationships/hyperlink" Target="http://en.wikipedia.org/wiki/Saudi_Arabia" TargetMode="External"/><Relationship Id="rId5" Type="http://schemas.openxmlformats.org/officeDocument/2006/relationships/hyperlink" Target="http://en.wikipedia.org/wiki/Ukrainian_Soviet_Socialist_Republic" TargetMode="External"/><Relationship Id="rId10" Type="http://schemas.openxmlformats.org/officeDocument/2006/relationships/hyperlink" Target="http://en.wikipedia.org/wiki/Czechoslovakia" TargetMode="External"/><Relationship Id="rId4" Type="http://schemas.openxmlformats.org/officeDocument/2006/relationships/hyperlink" Target="http://en.wikipedia.org/wiki/Union_of_Soviet_Socialist_Republics" TargetMode="External"/><Relationship Id="rId9" Type="http://schemas.openxmlformats.org/officeDocument/2006/relationships/hyperlink" Target="http://en.wikipedia.org/wiki/South_Africa" TargetMode="Externa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www.nytimes.com/2011/07/31/opinion/sunday/the-dutch-way-bicycles-and-fresh-bread.html?_r=2&amp;scp=1&amp;sq=holland%20bicycles%20good%20bread&amp;st=cse" TargetMode="External"/><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3" Type="http://schemas.openxmlformats.org/officeDocument/2006/relationships/hyperlink" Target="file:///C:\Users\JFREEMAN\Documents\Blog\Health%20Disparities%20and%20the%20Role%20of%20the%20Family%20Physician.docx" TargetMode="External"/><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philosopher John Rawls is</a:t>
            </a:r>
            <a:r>
              <a:rPr lang="en-US" baseline="0" dirty="0" smtClean="0"/>
              <a:t> credited with popularizing the term “social justice” in the 1970s, although obviously the concept has in existence, in one form or another, for centuries.</a:t>
            </a:r>
            <a:endParaRPr lang="en-US" dirty="0" smtClean="0"/>
          </a:p>
          <a:p>
            <a:endParaRPr lang="en-US" dirty="0"/>
          </a:p>
        </p:txBody>
      </p:sp>
      <p:sp>
        <p:nvSpPr>
          <p:cNvPr id="4" name="Slide Number Placeholder 3"/>
          <p:cNvSpPr>
            <a:spLocks noGrp="1"/>
          </p:cNvSpPr>
          <p:nvPr>
            <p:ph type="sldNum" sz="quarter" idx="10"/>
          </p:nvPr>
        </p:nvSpPr>
        <p:spPr/>
        <p:txBody>
          <a:bodyPr/>
          <a:lstStyle/>
          <a:p>
            <a:fld id="{023AEF68-057C-43D3-A197-19B0E35BC620}" type="slidenum">
              <a:rPr lang="en-US" smtClean="0"/>
              <a:t>4</a:t>
            </a:fld>
            <a:endParaRPr lang="en-US"/>
          </a:p>
        </p:txBody>
      </p:sp>
    </p:spTree>
    <p:extLst>
      <p:ext uri="{BB962C8B-B14F-4D97-AF65-F5344CB8AC3E}">
        <p14:creationId xmlns:p14="http://schemas.microsoft.com/office/powerpoint/2010/main" val="19609178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baseline="0" dirty="0" smtClean="0"/>
              <a:t>would she have gotten typhus if she had not been crawling through sewers? Why was she crawling through sewers?</a:t>
            </a:r>
          </a:p>
          <a:p>
            <a:r>
              <a:rPr lang="en-US" i="0" baseline="0" dirty="0" smtClean="0"/>
              <a:t>The “medical” question of “why”: She got typhus because she was bitten by a rat-flea carrying </a:t>
            </a:r>
            <a:r>
              <a:rPr lang="en-US" i="1" baseline="0" dirty="0" smtClean="0"/>
              <a:t>Rickettsia </a:t>
            </a:r>
            <a:r>
              <a:rPr lang="en-US" i="1" baseline="0" dirty="0" err="1" smtClean="0"/>
              <a:t>typhae</a:t>
            </a:r>
            <a:r>
              <a:rPr lang="en-US" i="1" baseline="0" dirty="0" smtClean="0"/>
              <a:t> </a:t>
            </a:r>
            <a:r>
              <a:rPr lang="en-US" i="0" baseline="0" dirty="0" smtClean="0"/>
              <a:t>must be followed by the question of “where was she that she got bitten by a rat flea?”, and then “why was she crawling through a sewer?” and finally “what is wrong with a situation in which crawling through a sewer is better than the alternative?”</a:t>
            </a:r>
            <a:endParaRPr lang="en-US" dirty="0"/>
          </a:p>
        </p:txBody>
      </p:sp>
      <p:sp>
        <p:nvSpPr>
          <p:cNvPr id="4" name="Slide Number Placeholder 3"/>
          <p:cNvSpPr>
            <a:spLocks noGrp="1"/>
          </p:cNvSpPr>
          <p:nvPr>
            <p:ph type="sldNum" sz="quarter" idx="10"/>
          </p:nvPr>
        </p:nvSpPr>
        <p:spPr/>
        <p:txBody>
          <a:bodyPr/>
          <a:lstStyle/>
          <a:p>
            <a:fld id="{ECD5BEA5-52EB-4997-B346-C9149ED69D5A}" type="slidenum">
              <a:rPr lang="en-US" smtClean="0"/>
              <a:pPr/>
              <a:t>15</a:t>
            </a:fld>
            <a:endParaRPr lang="en-US"/>
          </a:p>
        </p:txBody>
      </p:sp>
    </p:spTree>
    <p:extLst>
      <p:ext uri="{BB962C8B-B14F-4D97-AF65-F5344CB8AC3E}">
        <p14:creationId xmlns:p14="http://schemas.microsoft.com/office/powerpoint/2010/main" val="26984077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smtClean="0"/>
              <a:t>Should you wish</a:t>
            </a:r>
            <a:r>
              <a:rPr lang="en-US" baseline="0" dirty="0" smtClean="0"/>
              <a:t> to read more modern discussions of social justice in medicine, I commend Paul Farmer’s books, such as this one, and the on-line journal </a:t>
            </a:r>
            <a:r>
              <a:rPr lang="en-US" i="1" baseline="0" dirty="0" smtClean="0"/>
              <a:t>Social Medicine, </a:t>
            </a:r>
            <a:r>
              <a:rPr lang="en-US" i="0" baseline="0" dirty="0" smtClean="0"/>
              <a:t>and the amazing website www.publichealthsocialjustice.org, or phsj.org, put together by Dr. Martin </a:t>
            </a:r>
            <a:r>
              <a:rPr lang="en-US" i="0" baseline="0" dirty="0" err="1" smtClean="0"/>
              <a:t>Donohoe</a:t>
            </a:r>
            <a:r>
              <a:rPr lang="en-US" i="0" baseline="0" dirty="0" smtClean="0"/>
              <a:t>, or his new book “The Public Health and Social Justice Reader” (</a:t>
            </a:r>
            <a:r>
              <a:rPr lang="en-US" i="0" baseline="0" dirty="0" err="1" smtClean="0"/>
              <a:t>Jossey</a:t>
            </a:r>
            <a:r>
              <a:rPr lang="en-US" i="0" baseline="0" dirty="0" smtClean="0"/>
              <a:t> Bass, 2012)</a:t>
            </a:r>
            <a:endParaRPr lang="en-US" dirty="0"/>
          </a:p>
        </p:txBody>
      </p:sp>
      <p:sp>
        <p:nvSpPr>
          <p:cNvPr id="4" name="Slide Number Placeholder 3"/>
          <p:cNvSpPr>
            <a:spLocks noGrp="1"/>
          </p:cNvSpPr>
          <p:nvPr>
            <p:ph type="sldNum" sz="quarter" idx="10"/>
          </p:nvPr>
        </p:nvSpPr>
        <p:spPr/>
        <p:txBody>
          <a:bodyPr/>
          <a:lstStyle/>
          <a:p>
            <a:fld id="{ECD5BEA5-52EB-4997-B346-C9149ED69D5A}" type="slidenum">
              <a:rPr lang="en-US" smtClean="0"/>
              <a:pPr/>
              <a:t>16</a:t>
            </a:fld>
            <a:endParaRPr lang="en-US"/>
          </a:p>
        </p:txBody>
      </p:sp>
    </p:spTree>
    <p:extLst>
      <p:ext uri="{BB962C8B-B14F-4D97-AF65-F5344CB8AC3E}">
        <p14:creationId xmlns:p14="http://schemas.microsoft.com/office/powerpoint/2010/main" val="13928189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…Or, graphically…</a:t>
            </a:r>
            <a:endParaRPr lang="en-US" dirty="0"/>
          </a:p>
        </p:txBody>
      </p:sp>
      <p:sp>
        <p:nvSpPr>
          <p:cNvPr id="4" name="Slide Number Placeholder 3"/>
          <p:cNvSpPr>
            <a:spLocks noGrp="1"/>
          </p:cNvSpPr>
          <p:nvPr>
            <p:ph type="sldNum" sz="quarter" idx="10"/>
          </p:nvPr>
        </p:nvSpPr>
        <p:spPr/>
        <p:txBody>
          <a:bodyPr/>
          <a:lstStyle/>
          <a:p>
            <a:fld id="{023AEF68-057C-43D3-A197-19B0E35BC620}" type="slidenum">
              <a:rPr lang="en-US" smtClean="0"/>
              <a:t>20</a:t>
            </a:fld>
            <a:endParaRPr lang="en-US"/>
          </a:p>
        </p:txBody>
      </p:sp>
    </p:spTree>
    <p:extLst>
      <p:ext uri="{BB962C8B-B14F-4D97-AF65-F5344CB8AC3E}">
        <p14:creationId xmlns:p14="http://schemas.microsoft.com/office/powerpoint/2010/main" val="38849553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 is not the</a:t>
            </a:r>
            <a:r>
              <a:rPr lang="en-US" baseline="0" dirty="0" smtClean="0"/>
              <a:t> </a:t>
            </a:r>
            <a:r>
              <a:rPr lang="en-US" i="1" baseline="0" dirty="0" smtClean="0"/>
              <a:t>worst … </a:t>
            </a:r>
            <a:r>
              <a:rPr lang="en-US" i="0" baseline="0" dirty="0" smtClean="0"/>
              <a:t>but pretty bad for an OECD country. There are obviously oligarchical dictatorships which are worse.</a:t>
            </a:r>
            <a:endParaRPr lang="en-US" dirty="0"/>
          </a:p>
        </p:txBody>
      </p:sp>
      <p:sp>
        <p:nvSpPr>
          <p:cNvPr id="4" name="Slide Number Placeholder 3"/>
          <p:cNvSpPr>
            <a:spLocks noGrp="1"/>
          </p:cNvSpPr>
          <p:nvPr>
            <p:ph type="sldNum" sz="quarter" idx="10"/>
          </p:nvPr>
        </p:nvSpPr>
        <p:spPr/>
        <p:txBody>
          <a:bodyPr/>
          <a:lstStyle/>
          <a:p>
            <a:fld id="{023AEF68-057C-43D3-A197-19B0E35BC620}" type="slidenum">
              <a:rPr lang="en-US" smtClean="0"/>
              <a:t>25</a:t>
            </a:fld>
            <a:endParaRPr lang="en-US"/>
          </a:p>
        </p:txBody>
      </p:sp>
    </p:spTree>
    <p:extLst>
      <p:ext uri="{BB962C8B-B14F-4D97-AF65-F5344CB8AC3E}">
        <p14:creationId xmlns:p14="http://schemas.microsoft.com/office/powerpoint/2010/main" val="17533958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is happening now, in 2013? Let’s look</a:t>
            </a:r>
            <a:r>
              <a:rPr lang="en-US" baseline="0" dirty="0" smtClean="0"/>
              <a:t> at some recent data:</a:t>
            </a:r>
            <a:endParaRPr lang="en-US" dirty="0"/>
          </a:p>
        </p:txBody>
      </p:sp>
      <p:sp>
        <p:nvSpPr>
          <p:cNvPr id="4" name="Slide Number Placeholder 3"/>
          <p:cNvSpPr>
            <a:spLocks noGrp="1"/>
          </p:cNvSpPr>
          <p:nvPr>
            <p:ph type="sldNum" sz="quarter" idx="10"/>
          </p:nvPr>
        </p:nvSpPr>
        <p:spPr/>
        <p:txBody>
          <a:bodyPr/>
          <a:lstStyle/>
          <a:p>
            <a:fld id="{023AEF68-057C-43D3-A197-19B0E35BC620}" type="slidenum">
              <a:rPr lang="en-US" smtClean="0"/>
              <a:t>26</a:t>
            </a:fld>
            <a:endParaRPr lang="en-US"/>
          </a:p>
        </p:txBody>
      </p:sp>
    </p:spTree>
    <p:extLst>
      <p:ext uri="{BB962C8B-B14F-4D97-AF65-F5344CB8AC3E}">
        <p14:creationId xmlns:p14="http://schemas.microsoft.com/office/powerpoint/2010/main" val="42808916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the left, High, Mid</a:t>
            </a:r>
            <a:r>
              <a:rPr lang="en-US" baseline="0" dirty="0" smtClean="0"/>
              <a:t> and Low age jobs. Job GROWTH has been highest in low-wage jobs; job LOSS has been highest in mid-wage jobs. For context, note that HIGH wage jobs are $21.14 to $54.55/</a:t>
            </a:r>
            <a:r>
              <a:rPr lang="en-US" baseline="0" dirty="0" err="1" smtClean="0"/>
              <a:t>hr</a:t>
            </a:r>
            <a:r>
              <a:rPr lang="en-US" baseline="0" dirty="0" smtClean="0"/>
              <a:t>; translating these into annual income that is above $44K/year and low is below $28K. Sometimes physicians, who are very highly paid, need to remember that; RN, for example is considered one of the better high-wage jobs. </a:t>
            </a:r>
            <a:endParaRPr lang="en-US" dirty="0"/>
          </a:p>
        </p:txBody>
      </p:sp>
      <p:sp>
        <p:nvSpPr>
          <p:cNvPr id="4" name="Slide Number Placeholder 3"/>
          <p:cNvSpPr>
            <a:spLocks noGrp="1"/>
          </p:cNvSpPr>
          <p:nvPr>
            <p:ph type="sldNum" sz="quarter" idx="10"/>
          </p:nvPr>
        </p:nvSpPr>
        <p:spPr/>
        <p:txBody>
          <a:bodyPr/>
          <a:lstStyle/>
          <a:p>
            <a:fld id="{023AEF68-057C-43D3-A197-19B0E35BC620}" type="slidenum">
              <a:rPr lang="en-US" smtClean="0"/>
              <a:t>27</a:t>
            </a:fld>
            <a:endParaRPr lang="en-US"/>
          </a:p>
        </p:txBody>
      </p:sp>
    </p:spTree>
    <p:extLst>
      <p:ext uri="{BB962C8B-B14F-4D97-AF65-F5344CB8AC3E}">
        <p14:creationId xmlns:p14="http://schemas.microsoft.com/office/powerpoint/2010/main" val="10210735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what has become of income re-distribution: From the bottom </a:t>
            </a:r>
            <a:r>
              <a:rPr lang="en-US" i="1" dirty="0" smtClean="0"/>
              <a:t>TO </a:t>
            </a:r>
            <a:r>
              <a:rPr lang="en-US" i="0" dirty="0" smtClean="0"/>
              <a:t>the top!</a:t>
            </a:r>
            <a:endParaRPr lang="en-US" dirty="0"/>
          </a:p>
        </p:txBody>
      </p:sp>
      <p:sp>
        <p:nvSpPr>
          <p:cNvPr id="4" name="Slide Number Placeholder 3"/>
          <p:cNvSpPr>
            <a:spLocks noGrp="1"/>
          </p:cNvSpPr>
          <p:nvPr>
            <p:ph type="sldNum" sz="quarter" idx="10"/>
          </p:nvPr>
        </p:nvSpPr>
        <p:spPr/>
        <p:txBody>
          <a:bodyPr/>
          <a:lstStyle/>
          <a:p>
            <a:fld id="{023AEF68-057C-43D3-A197-19B0E35BC620}" type="slidenum">
              <a:rPr lang="en-US" smtClean="0"/>
              <a:t>28</a:t>
            </a:fld>
            <a:endParaRPr lang="en-US"/>
          </a:p>
        </p:txBody>
      </p:sp>
    </p:spTree>
    <p:extLst>
      <p:ext uri="{BB962C8B-B14F-4D97-AF65-F5344CB8AC3E}">
        <p14:creationId xmlns:p14="http://schemas.microsoft.com/office/powerpoint/2010/main" val="4620130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note, that most</a:t>
            </a:r>
            <a:r>
              <a:rPr lang="en-US" baseline="0" dirty="0" smtClean="0"/>
              <a:t> middle and low income people are in the “personal income” group!</a:t>
            </a:r>
            <a:endParaRPr lang="en-US" dirty="0"/>
          </a:p>
        </p:txBody>
      </p:sp>
      <p:sp>
        <p:nvSpPr>
          <p:cNvPr id="4" name="Slide Number Placeholder 3"/>
          <p:cNvSpPr>
            <a:spLocks noGrp="1"/>
          </p:cNvSpPr>
          <p:nvPr>
            <p:ph type="sldNum" sz="quarter" idx="10"/>
          </p:nvPr>
        </p:nvSpPr>
        <p:spPr/>
        <p:txBody>
          <a:bodyPr/>
          <a:lstStyle/>
          <a:p>
            <a:fld id="{87EEAB1C-DDA5-4E60-B887-523DB69BA2EE}" type="slidenum">
              <a:rPr lang="en-US" smtClean="0"/>
              <a:t>29</a:t>
            </a:fld>
            <a:endParaRPr lang="en-US"/>
          </a:p>
        </p:txBody>
      </p:sp>
    </p:spTree>
    <p:extLst>
      <p:ext uri="{BB962C8B-B14F-4D97-AF65-F5344CB8AC3E}">
        <p14:creationId xmlns:p14="http://schemas.microsoft.com/office/powerpoint/2010/main" val="21969242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It’s always the most vulnerable who</a:t>
            </a:r>
            <a:r>
              <a:rPr lang="en-US" baseline="0" dirty="0" smtClean="0"/>
              <a:t> seem to be hit most hard. They must not pay for very good lobbyists!</a:t>
            </a:r>
            <a:endParaRPr lang="en-US" dirty="0"/>
          </a:p>
        </p:txBody>
      </p:sp>
      <p:sp>
        <p:nvSpPr>
          <p:cNvPr id="4" name="Slide Number Placeholder 3"/>
          <p:cNvSpPr>
            <a:spLocks noGrp="1"/>
          </p:cNvSpPr>
          <p:nvPr>
            <p:ph type="sldNum" sz="quarter" idx="10"/>
          </p:nvPr>
        </p:nvSpPr>
        <p:spPr/>
        <p:txBody>
          <a:bodyPr/>
          <a:lstStyle/>
          <a:p>
            <a:fld id="{87EEAB1C-DDA5-4E60-B887-523DB69BA2EE}" type="slidenum">
              <a:rPr lang="en-US" smtClean="0"/>
              <a:t>30</a:t>
            </a:fld>
            <a:endParaRPr lang="en-US"/>
          </a:p>
        </p:txBody>
      </p:sp>
    </p:spTree>
    <p:extLst>
      <p:ext uri="{BB962C8B-B14F-4D97-AF65-F5344CB8AC3E}">
        <p14:creationId xmlns:p14="http://schemas.microsoft.com/office/powerpoint/2010/main" val="17329283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Florida’s governor, Rick Scott, presided</a:t>
            </a:r>
            <a:r>
              <a:rPr lang="en-US" baseline="0" dirty="0" smtClean="0"/>
              <a:t> over Columbia which paid $1.7 BILLION in fines for Medicare fraud.</a:t>
            </a:r>
            <a:endParaRPr lang="en-US" dirty="0"/>
          </a:p>
        </p:txBody>
      </p:sp>
      <p:sp>
        <p:nvSpPr>
          <p:cNvPr id="4" name="Slide Number Placeholder 3"/>
          <p:cNvSpPr>
            <a:spLocks noGrp="1"/>
          </p:cNvSpPr>
          <p:nvPr>
            <p:ph type="sldNum" sz="quarter" idx="10"/>
          </p:nvPr>
        </p:nvSpPr>
        <p:spPr/>
        <p:txBody>
          <a:bodyPr/>
          <a:lstStyle/>
          <a:p>
            <a:fld id="{87EEAB1C-DDA5-4E60-B887-523DB69BA2EE}" type="slidenum">
              <a:rPr lang="en-US" smtClean="0"/>
              <a:t>31</a:t>
            </a:fld>
            <a:endParaRPr lang="en-US"/>
          </a:p>
        </p:txBody>
      </p:sp>
    </p:spTree>
    <p:extLst>
      <p:ext uri="{BB962C8B-B14F-4D97-AF65-F5344CB8AC3E}">
        <p14:creationId xmlns:p14="http://schemas.microsoft.com/office/powerpoint/2010/main" val="38900321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pretty expansive,</a:t>
            </a:r>
            <a:r>
              <a:rPr lang="en-US" baseline="0" dirty="0" smtClean="0"/>
              <a:t> as it says “distributed equally”.</a:t>
            </a:r>
          </a:p>
          <a:p>
            <a:r>
              <a:rPr lang="en-US" baseline="0" dirty="0" smtClean="0"/>
              <a:t>Of course, “to the advantage of the least favored” suggests that things are not completely equal because there </a:t>
            </a:r>
            <a:r>
              <a:rPr lang="en-US" i="1" baseline="0" dirty="0" smtClean="0"/>
              <a:t>are </a:t>
            </a:r>
            <a:r>
              <a:rPr lang="en-US" i="0" baseline="0" dirty="0" smtClean="0"/>
              <a:t>least favored.</a:t>
            </a:r>
          </a:p>
          <a:p>
            <a:r>
              <a:rPr lang="en-US" i="0" baseline="0" dirty="0" smtClean="0"/>
              <a:t>For example, even in a much more equal society, some people may be suffering from physical or mental challenges that require them to utilize more resources.</a:t>
            </a:r>
          </a:p>
          <a:p>
            <a:r>
              <a:rPr lang="en-US" i="0" baseline="0" dirty="0" smtClean="0"/>
              <a:t>There is an interesting medical consideration here – people who advocate for the disabled, or the expenditure of enormous amounts of money for the diagnosis and / or treatment for those who are close to them may see it as their individual “right”, but do not necessarily support other people having the same rights.</a:t>
            </a:r>
            <a:endParaRPr lang="en-US" dirty="0"/>
          </a:p>
        </p:txBody>
      </p:sp>
      <p:sp>
        <p:nvSpPr>
          <p:cNvPr id="4" name="Slide Number Placeholder 3"/>
          <p:cNvSpPr>
            <a:spLocks noGrp="1"/>
          </p:cNvSpPr>
          <p:nvPr>
            <p:ph type="sldNum" sz="quarter" idx="10"/>
          </p:nvPr>
        </p:nvSpPr>
        <p:spPr/>
        <p:txBody>
          <a:bodyPr/>
          <a:lstStyle/>
          <a:p>
            <a:fld id="{ECD5BEA5-52EB-4997-B346-C9149ED69D5A}" type="slidenum">
              <a:rPr lang="en-US" smtClean="0"/>
              <a:pPr/>
              <a:t>5</a:t>
            </a:fld>
            <a:endParaRPr lang="en-US"/>
          </a:p>
        </p:txBody>
      </p:sp>
    </p:spTree>
    <p:extLst>
      <p:ext uri="{BB962C8B-B14F-4D97-AF65-F5344CB8AC3E}">
        <p14:creationId xmlns:p14="http://schemas.microsoft.com/office/powerpoint/2010/main" val="18972396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key measure of Social Justice is found in the Social</a:t>
            </a:r>
            <a:r>
              <a:rPr lang="en-US" baseline="0" dirty="0" smtClean="0"/>
              <a:t> Determinants of health, and manifests, in the negative, as health disparities.</a:t>
            </a:r>
          </a:p>
          <a:p>
            <a:r>
              <a:rPr lang="en-US" baseline="0" dirty="0" smtClean="0"/>
              <a:t>Some of the earliest work on disparities was done by the British physician, Julian Tudor Hart. Practicing in the Welsh coal-mining town of </a:t>
            </a:r>
            <a:r>
              <a:rPr lang="en-US" baseline="0" dirty="0" err="1" smtClean="0"/>
              <a:t>Glyncorrwg</a:t>
            </a:r>
            <a:r>
              <a:rPr lang="en-US" baseline="0" dirty="0" smtClean="0"/>
              <a:t>, Hart was able to identify who got sick from what, and as the physician for this community, how it related to their economic and social standing. As an epidemiologist he gathered this data in the pre-computer, and then expanded it by looking at access to health care across Britain.</a:t>
            </a:r>
            <a:endParaRPr lang="en-US" dirty="0"/>
          </a:p>
        </p:txBody>
      </p:sp>
      <p:sp>
        <p:nvSpPr>
          <p:cNvPr id="4" name="Slide Number Placeholder 3"/>
          <p:cNvSpPr>
            <a:spLocks noGrp="1"/>
          </p:cNvSpPr>
          <p:nvPr>
            <p:ph type="sldNum" sz="quarter" idx="10"/>
          </p:nvPr>
        </p:nvSpPr>
        <p:spPr/>
        <p:txBody>
          <a:bodyPr/>
          <a:lstStyle/>
          <a:p>
            <a:fld id="{ECD5BEA5-52EB-4997-B346-C9149ED69D5A}" type="slidenum">
              <a:rPr lang="en-US" smtClean="0"/>
              <a:pPr/>
              <a:t>32</a:t>
            </a:fld>
            <a:endParaRPr lang="en-US"/>
          </a:p>
        </p:txBody>
      </p:sp>
    </p:spTree>
    <p:extLst>
      <p:ext uri="{BB962C8B-B14F-4D97-AF65-F5344CB8AC3E}">
        <p14:creationId xmlns:p14="http://schemas.microsoft.com/office/powerpoint/2010/main" val="3169975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result was a 1971 article in “The Lancet” called the Inverse Care Law, which he demonstrated</a:t>
            </a:r>
            <a:r>
              <a:rPr lang="en-US" baseline="0" dirty="0" smtClean="0"/>
              <a:t> with empiric data.</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Thus</a:t>
            </a:r>
            <a:r>
              <a:rPr lang="en-US" baseline="0" dirty="0" smtClean="0"/>
              <a:t>, </a:t>
            </a:r>
            <a:r>
              <a:rPr lang="en-US" baseline="0" dirty="0" smtClean="0"/>
              <a:t>as demonstrated in this graphic from Dr. Steven Woolf, we </a:t>
            </a:r>
            <a:r>
              <a:rPr lang="en-US" baseline="0" dirty="0" smtClean="0"/>
              <a:t>see that the “higher” the level of medical involvement, in terms of both complexity and cost, the lower the overall impact on the health of the </a:t>
            </a:r>
            <a:r>
              <a:rPr lang="en-US" baseline="0" dirty="0" smtClean="0"/>
              <a:t>population.</a:t>
            </a:r>
            <a:endParaRPr lang="en-US" dirty="0"/>
          </a:p>
        </p:txBody>
      </p:sp>
      <p:sp>
        <p:nvSpPr>
          <p:cNvPr id="4" name="Slide Number Placeholder 3"/>
          <p:cNvSpPr>
            <a:spLocks noGrp="1"/>
          </p:cNvSpPr>
          <p:nvPr>
            <p:ph type="sldNum" sz="quarter" idx="10"/>
          </p:nvPr>
        </p:nvSpPr>
        <p:spPr/>
        <p:txBody>
          <a:bodyPr/>
          <a:lstStyle/>
          <a:p>
            <a:fld id="{ECD5BEA5-52EB-4997-B346-C9149ED69D5A}" type="slidenum">
              <a:rPr lang="en-US" smtClean="0"/>
              <a:pPr/>
              <a:t>33</a:t>
            </a:fld>
            <a:endParaRPr lang="en-US"/>
          </a:p>
        </p:txBody>
      </p:sp>
    </p:spTree>
    <p:extLst>
      <p:ext uri="{BB962C8B-B14F-4D97-AF65-F5344CB8AC3E}">
        <p14:creationId xmlns:p14="http://schemas.microsoft.com/office/powerpoint/2010/main" val="2556050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greatest determinants of health are those that come </a:t>
            </a:r>
            <a:r>
              <a:rPr lang="en-US" i="1" baseline="0" dirty="0" smtClean="0"/>
              <a:t>before </a:t>
            </a:r>
            <a:r>
              <a:rPr lang="en-US" i="0" baseline="0" dirty="0" smtClean="0"/>
              <a:t>medical care; this is the incontrovertible truth which must tie health to social justice.</a:t>
            </a:r>
            <a:endParaRPr lang="en-US" dirty="0"/>
          </a:p>
        </p:txBody>
      </p:sp>
      <p:sp>
        <p:nvSpPr>
          <p:cNvPr id="4" name="Slide Number Placeholder 3"/>
          <p:cNvSpPr>
            <a:spLocks noGrp="1"/>
          </p:cNvSpPr>
          <p:nvPr>
            <p:ph type="sldNum" sz="quarter" idx="10"/>
          </p:nvPr>
        </p:nvSpPr>
        <p:spPr/>
        <p:txBody>
          <a:bodyPr/>
          <a:lstStyle/>
          <a:p>
            <a:fld id="{ECD5BEA5-52EB-4997-B346-C9149ED69D5A}" type="slidenum">
              <a:rPr lang="en-US" smtClean="0"/>
              <a:pPr/>
              <a:t>34</a:t>
            </a:fld>
            <a:endParaRPr lang="en-US"/>
          </a:p>
        </p:txBody>
      </p:sp>
    </p:spTree>
    <p:extLst>
      <p:ext uri="{BB962C8B-B14F-4D97-AF65-F5344CB8AC3E}">
        <p14:creationId xmlns:p14="http://schemas.microsoft.com/office/powerpoint/2010/main" val="14030825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397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baseline="0" dirty="0" smtClean="0"/>
              <a:t>All people are at risk for injury or illness</a:t>
            </a:r>
            <a:endParaRPr lang="en-U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49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dirty="0" smtClean="0"/>
              <a:t>But</a:t>
            </a:r>
            <a:r>
              <a:rPr lang="en-US" baseline="0" dirty="0" smtClean="0"/>
              <a:t> some people live a little closer to the edge</a:t>
            </a:r>
            <a:endParaRPr lang="en-US"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704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dirty="0" smtClean="0"/>
              <a:t>Or a lot closer, and then they are at greater risk</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806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dirty="0" smtClean="0"/>
              <a:t>Of falling off the edge;</a:t>
            </a:r>
            <a:r>
              <a:rPr lang="en-US" baseline="0" dirty="0" smtClean="0"/>
              <a:t> their margin of safety is much less.</a:t>
            </a:r>
            <a:endParaRPr lang="en-US"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113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216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dirty="0" smtClean="0"/>
              <a:t>The same is obviously true for populations</a:t>
            </a:r>
            <a:r>
              <a:rPr lang="en-US" baseline="0" dirty="0" smtClean="0"/>
              <a:t> who live “closer to the edge”, who are at higher risk for disease – because of genetic risks, environmental risks, and behavioral risks – but also because they have less money, or social support, or greater stress in their lives. </a:t>
            </a:r>
          </a:p>
          <a:p>
            <a:pPr eaLnBrk="1" hangingPunct="1"/>
            <a:r>
              <a:rPr lang="en-US" baseline="0" dirty="0" smtClean="0"/>
              <a:t>Things that, at the best of time, mean they are just able to get by and keep from falling off.</a:t>
            </a:r>
          </a:p>
          <a:p>
            <a:pPr eaLnBrk="1" hangingPunct="1"/>
            <a:r>
              <a:rPr lang="en-US" baseline="0" dirty="0" smtClean="0"/>
              <a:t>What can we do?</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523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0" marR="0" indent="0" algn="l" defTabSz="914300" rtl="0" eaLnBrk="1" fontAlgn="auto" latinLnBrk="0" hangingPunct="1">
              <a:lnSpc>
                <a:spcPct val="100000"/>
              </a:lnSpc>
              <a:spcBef>
                <a:spcPts val="0"/>
              </a:spcBef>
              <a:spcAft>
                <a:spcPts val="0"/>
              </a:spcAft>
              <a:buClrTx/>
              <a:buSzTx/>
              <a:buFontTx/>
              <a:buNone/>
              <a:tabLst/>
              <a:defRPr/>
            </a:pPr>
            <a:r>
              <a:rPr lang="en-US" dirty="0" smtClean="0"/>
              <a:t>Well, we can</a:t>
            </a:r>
            <a:r>
              <a:rPr lang="en-US" baseline="0" dirty="0" smtClean="0"/>
              <a:t> have medical care. We can pick up the person, or people, who “fall off the cliff”, who get sick. </a:t>
            </a:r>
            <a:endParaRPr lang="en-US" dirty="0" smtClean="0"/>
          </a:p>
          <a:p>
            <a:pPr defTabSz="914300"/>
            <a:endParaRPr lang="en-US" baseline="0" dirty="0" smtClean="0"/>
          </a:p>
          <a:p>
            <a:pPr defTabSz="914300"/>
            <a:r>
              <a:rPr lang="en-US" baseline="0" dirty="0" smtClean="0"/>
              <a:t>This is where we spend almost all of our “healthcare” dollars (excepting those that go into “overhead”, such as profits.</a:t>
            </a:r>
          </a:p>
          <a:p>
            <a:pPr eaLnBrk="1" hangingPunct="1"/>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quote from another authority…this does not suggest that everything be divided equally, but makes a different moral claim – that what we do</a:t>
            </a:r>
            <a:r>
              <a:rPr lang="en-US" baseline="0" dirty="0" smtClean="0"/>
              <a:t> as a society (and it is fine to read “government”) should be to help those who need the help most rather than those who need it the least.</a:t>
            </a:r>
          </a:p>
          <a:p>
            <a:r>
              <a:rPr lang="en-US" baseline="0" dirty="0" smtClean="0"/>
              <a:t>At many times in history, including Today,  that concept is rejected by many.</a:t>
            </a:r>
            <a:endParaRPr lang="en-US" dirty="0"/>
          </a:p>
        </p:txBody>
      </p:sp>
      <p:sp>
        <p:nvSpPr>
          <p:cNvPr id="4" name="Slide Number Placeholder 3"/>
          <p:cNvSpPr>
            <a:spLocks noGrp="1"/>
          </p:cNvSpPr>
          <p:nvPr>
            <p:ph type="sldNum" sz="quarter" idx="10"/>
          </p:nvPr>
        </p:nvSpPr>
        <p:spPr/>
        <p:txBody>
          <a:bodyPr/>
          <a:lstStyle/>
          <a:p>
            <a:fld id="{ECD5BEA5-52EB-4997-B346-C9149ED69D5A}" type="slidenum">
              <a:rPr lang="en-US" smtClean="0"/>
              <a:pPr/>
              <a:t>6</a:t>
            </a:fld>
            <a:endParaRPr lang="en-US"/>
          </a:p>
        </p:txBody>
      </p:sp>
    </p:spTree>
    <p:extLst>
      <p:ext uri="{BB962C8B-B14F-4D97-AF65-F5344CB8AC3E}">
        <p14:creationId xmlns:p14="http://schemas.microsoft.com/office/powerpoint/2010/main" val="20291754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625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dirty="0" smtClean="0"/>
              <a:t>Or maybe we can put up a safety</a:t>
            </a:r>
            <a:r>
              <a:rPr lang="en-US" baseline="0" dirty="0" smtClean="0"/>
              <a:t> net. You’ve heard of “safety net clinics” and “safety net hospitals”. This can be thought of as a form of secondary prevention – they have already fallen, their high blood pressure or diabetes has become uncontrolled and they are at risk for something really bad, but we intervene. In the nick of time.</a:t>
            </a:r>
          </a:p>
          <a:p>
            <a:pPr eaLnBrk="1" hangingPunct="1"/>
            <a:endParaRPr lang="en-US"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728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dirty="0" smtClean="0"/>
              <a:t>Or we could actually put a fence up on the edge of the cliff, preventing people from falling off. This is a kind of “primary</a:t>
            </a:r>
            <a:r>
              <a:rPr lang="en-US" baseline="0" dirty="0" smtClean="0"/>
              <a:t> prevention”.</a:t>
            </a:r>
            <a:endParaRPr lang="en-US"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035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But there is something else that might even be more effective.</a:t>
            </a:r>
            <a:r>
              <a:rPr lang="en-US" baseline="0" dirty="0" smtClean="0"/>
              <a:t> We can move these people further from the edge.</a:t>
            </a:r>
            <a:endParaRPr lang="en-US" dirty="0" smtClean="0"/>
          </a:p>
          <a:p>
            <a:pPr eaLnBrk="1" hangingPunct="1"/>
            <a:endParaRPr lang="en-US" dirty="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240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dirty="0" smtClean="0"/>
              <a:t>This “pre-primary” prevention actually involves intervening on the core risk factors for health – addressing the social determinants</a:t>
            </a:r>
            <a:r>
              <a:rPr lang="en-US" baseline="0" dirty="0" smtClean="0"/>
              <a:t> of health.</a:t>
            </a:r>
          </a:p>
          <a:p>
            <a:pPr eaLnBrk="1" hangingPunct="1"/>
            <a:r>
              <a:rPr lang="en-US" dirty="0" smtClean="0"/>
              <a:t>It is not a major</a:t>
            </a:r>
            <a:r>
              <a:rPr lang="en-US" baseline="0" dirty="0" smtClean="0"/>
              <a:t> component of our current medical model.</a:t>
            </a:r>
            <a:endParaRPr lang="en-US" dirty="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342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dirty="0" smtClean="0"/>
              <a:t>This is what health disparities</a:t>
            </a:r>
            <a:r>
              <a:rPr lang="en-US" baseline="0" dirty="0" smtClean="0"/>
              <a:t> are about. They are about differences that we could control. About some people living closer to the edge</a:t>
            </a:r>
            <a:endParaRPr lang="en-US" dirty="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445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dirty="0" smtClean="0"/>
              <a:t>And maybe the ambulance doesn’t come as quickly; that</a:t>
            </a:r>
            <a:r>
              <a:rPr lang="en-US" baseline="0" dirty="0" smtClean="0"/>
              <a:t> is, </a:t>
            </a:r>
            <a:r>
              <a:rPr lang="en-US" dirty="0" smtClean="0"/>
              <a:t>high tech medical care is less available.</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547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dirty="0" smtClean="0"/>
              <a:t>Or there</a:t>
            </a:r>
            <a:r>
              <a:rPr lang="en-US" baseline="0" dirty="0" smtClean="0"/>
              <a:t> is no safety net.</a:t>
            </a:r>
            <a:endParaRPr lang="en-US" dirty="0"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649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dirty="0" smtClean="0"/>
              <a:t>And not even a fence,</a:t>
            </a:r>
            <a:r>
              <a:rPr lang="en-US" baseline="0" dirty="0" smtClean="0"/>
              <a:t> primary prevention. All these three are characteristics of access to medical care.</a:t>
            </a:r>
            <a:endParaRPr lang="en-US" dirty="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957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dirty="0" smtClean="0"/>
              <a:t>And the degree of closeness to the edge has to do with issues of social determinants, and to the degree of social justice within a society.</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05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dirty="0" smtClean="0"/>
              <a:t>The questions that Dr.</a:t>
            </a:r>
            <a:r>
              <a:rPr lang="en-US" baseline="0" dirty="0" smtClean="0"/>
              <a:t> Jones asks are:</a:t>
            </a:r>
          </a:p>
          <a:p>
            <a:pPr eaLnBrk="1" hangingPunct="1"/>
            <a:r>
              <a:rPr lang="en-US" baseline="0" dirty="0" smtClean="0"/>
              <a:t>Why are there differences in resources along the cliff face?</a:t>
            </a:r>
            <a:br>
              <a:rPr lang="en-US" baseline="0" dirty="0" smtClean="0"/>
            </a:br>
            <a:r>
              <a:rPr lang="en-US" baseline="0" dirty="0" smtClean="0"/>
              <a:t>Why are there differences in who is found at different parts of the cliff?</a:t>
            </a:r>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The Universal Declaration was adopted by the General Assembly on 10 December 1948 by a vote of 48 in </a:t>
            </a:r>
            <a:r>
              <a:rPr lang="en-US" dirty="0" err="1" smtClean="0">
                <a:effectLst/>
              </a:rPr>
              <a:t>favour</a:t>
            </a:r>
            <a:r>
              <a:rPr lang="en-US" dirty="0" smtClean="0">
                <a:effectLst/>
              </a:rPr>
              <a:t>, 0 against, with eight </a:t>
            </a:r>
            <a:r>
              <a:rPr lang="en-US" dirty="0" smtClean="0">
                <a:effectLst/>
                <a:hlinkClick r:id="rId3" action="ppaction://hlinkfile" tooltip="Abstentions"/>
              </a:rPr>
              <a:t>abstentions</a:t>
            </a:r>
            <a:r>
              <a:rPr lang="en-US" dirty="0" smtClean="0">
                <a:effectLst/>
              </a:rPr>
              <a:t>: the </a:t>
            </a:r>
            <a:r>
              <a:rPr lang="en-US" dirty="0" smtClean="0">
                <a:effectLst/>
                <a:hlinkClick r:id="rId4" action="ppaction://hlinkfile" tooltip="Union of Soviet Socialist Republics"/>
              </a:rPr>
              <a:t>USSR</a:t>
            </a:r>
            <a:r>
              <a:rPr lang="en-US" dirty="0" smtClean="0">
                <a:effectLst/>
              </a:rPr>
              <a:t>, </a:t>
            </a:r>
            <a:r>
              <a:rPr lang="en-US" dirty="0" smtClean="0">
                <a:effectLst/>
                <a:hlinkClick r:id="rId5" action="ppaction://hlinkfile" tooltip="Ukrainian Soviet Socialist Republic"/>
              </a:rPr>
              <a:t>Ukrainian SSR</a:t>
            </a:r>
            <a:r>
              <a:rPr lang="en-US" dirty="0" smtClean="0">
                <a:effectLst/>
              </a:rPr>
              <a:t>, </a:t>
            </a:r>
            <a:r>
              <a:rPr lang="en-US" dirty="0" smtClean="0">
                <a:effectLst/>
                <a:hlinkClick r:id="rId6" action="ppaction://hlinkfile" tooltip="Byelorussian Soviet Socialist Republic"/>
              </a:rPr>
              <a:t>Byelorussian SSR</a:t>
            </a:r>
            <a:r>
              <a:rPr lang="en-US" dirty="0" smtClean="0">
                <a:effectLst/>
              </a:rPr>
              <a:t>, </a:t>
            </a:r>
            <a:r>
              <a:rPr lang="en-US" dirty="0" smtClean="0">
                <a:effectLst/>
                <a:hlinkClick r:id="rId7" action="ppaction://hlinkfile" tooltip="Yugoslavia"/>
              </a:rPr>
              <a:t>Yugoslavia</a:t>
            </a:r>
            <a:r>
              <a:rPr lang="en-US" dirty="0" smtClean="0">
                <a:effectLst/>
              </a:rPr>
              <a:t>, </a:t>
            </a:r>
            <a:r>
              <a:rPr lang="en-US" dirty="0" smtClean="0">
                <a:effectLst/>
                <a:hlinkClick r:id="rId8" action="ppaction://hlinkfile" tooltip="People's Republic of Poland"/>
              </a:rPr>
              <a:t>Poland</a:t>
            </a:r>
            <a:r>
              <a:rPr lang="en-US" dirty="0" smtClean="0">
                <a:effectLst/>
              </a:rPr>
              <a:t>, </a:t>
            </a:r>
            <a:r>
              <a:rPr lang="en-US" dirty="0" smtClean="0">
                <a:effectLst/>
                <a:hlinkClick r:id="rId9" action="ppaction://hlinkfile" tooltip="South Africa"/>
              </a:rPr>
              <a:t>South Africa</a:t>
            </a:r>
            <a:r>
              <a:rPr lang="en-US" dirty="0" smtClean="0">
                <a:effectLst/>
              </a:rPr>
              <a:t>, </a:t>
            </a:r>
            <a:r>
              <a:rPr lang="en-US" dirty="0" smtClean="0">
                <a:effectLst/>
                <a:hlinkClick r:id="rId10" action="ppaction://hlinkfile" tooltip="Czechoslovakia"/>
              </a:rPr>
              <a:t>Czechoslovakia</a:t>
            </a:r>
            <a:r>
              <a:rPr lang="en-US" dirty="0" smtClean="0">
                <a:effectLst/>
              </a:rPr>
              <a:t> and </a:t>
            </a:r>
            <a:r>
              <a:rPr lang="en-US" dirty="0" smtClean="0">
                <a:effectLst/>
                <a:hlinkClick r:id="rId11" action="ppaction://hlinkfile" tooltip="Saudi Arabia"/>
              </a:rPr>
              <a:t>Saudi Arabia</a:t>
            </a:r>
            <a:r>
              <a:rPr lang="en-US" dirty="0" smtClean="0">
                <a:effectLst/>
              </a:rPr>
              <a:t>. The</a:t>
            </a:r>
            <a:r>
              <a:rPr lang="en-US" baseline="0" dirty="0" smtClean="0">
                <a:effectLst/>
              </a:rPr>
              <a:t> US voted FOR it. If this does not surprise you, there are a number of other human rights UN resolutions that the US has not supported.</a:t>
            </a:r>
            <a:endParaRPr lang="en-US" dirty="0" smtClean="0">
              <a:effectLst/>
            </a:endParaRPr>
          </a:p>
          <a:p>
            <a:endParaRPr lang="en-US" dirty="0" smtClean="0">
              <a:effectLst/>
            </a:endParaRPr>
          </a:p>
          <a:p>
            <a:r>
              <a:rPr lang="en-US" dirty="0" smtClean="0">
                <a:effectLst/>
              </a:rPr>
              <a:t>This was a major step forward to international</a:t>
            </a:r>
            <a:r>
              <a:rPr lang="en-US" baseline="0" dirty="0" smtClean="0">
                <a:effectLst/>
              </a:rPr>
              <a:t> acceptance of standards for human rights.</a:t>
            </a:r>
          </a:p>
          <a:p>
            <a:endParaRPr lang="en-US" dirty="0"/>
          </a:p>
        </p:txBody>
      </p:sp>
      <p:sp>
        <p:nvSpPr>
          <p:cNvPr id="4" name="Slide Number Placeholder 3"/>
          <p:cNvSpPr>
            <a:spLocks noGrp="1"/>
          </p:cNvSpPr>
          <p:nvPr>
            <p:ph type="sldNum" sz="quarter" idx="10"/>
          </p:nvPr>
        </p:nvSpPr>
        <p:spPr/>
        <p:txBody>
          <a:bodyPr/>
          <a:lstStyle/>
          <a:p>
            <a:fld id="{ECD5BEA5-52EB-4997-B346-C9149ED69D5A}" type="slidenum">
              <a:rPr lang="en-US" smtClean="0"/>
              <a:pPr/>
              <a:t>8</a:t>
            </a:fld>
            <a:endParaRPr lang="en-US"/>
          </a:p>
        </p:txBody>
      </p:sp>
    </p:spTree>
    <p:extLst>
      <p:ext uri="{BB962C8B-B14F-4D97-AF65-F5344CB8AC3E}">
        <p14:creationId xmlns:p14="http://schemas.microsoft.com/office/powerpoint/2010/main" val="62319282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single</a:t>
            </a:r>
            <a:r>
              <a:rPr lang="en-US" baseline="0" dirty="0" smtClean="0"/>
              <a:t> greatest determinant of the overall society, especially its economic standing, is the education of women.</a:t>
            </a:r>
            <a:endParaRPr lang="en-US" dirty="0"/>
          </a:p>
        </p:txBody>
      </p:sp>
      <p:sp>
        <p:nvSpPr>
          <p:cNvPr id="4" name="Slide Number Placeholder 3"/>
          <p:cNvSpPr>
            <a:spLocks noGrp="1"/>
          </p:cNvSpPr>
          <p:nvPr>
            <p:ph type="sldNum" sz="quarter" idx="10"/>
          </p:nvPr>
        </p:nvSpPr>
        <p:spPr/>
        <p:txBody>
          <a:bodyPr/>
          <a:lstStyle/>
          <a:p>
            <a:fld id="{ECD5BEA5-52EB-4997-B346-C9149ED69D5A}" type="slidenum">
              <a:rPr lang="en-US" smtClean="0"/>
              <a:pPr/>
              <a:t>53</a:t>
            </a:fld>
            <a:endParaRPr lang="en-US"/>
          </a:p>
        </p:txBody>
      </p:sp>
    </p:spTree>
    <p:extLst>
      <p:ext uri="{BB962C8B-B14F-4D97-AF65-F5344CB8AC3E}">
        <p14:creationId xmlns:p14="http://schemas.microsoft.com/office/powerpoint/2010/main" val="159122750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a:t>
            </a:r>
            <a:r>
              <a:rPr lang="en-US" baseline="0" dirty="0" smtClean="0"/>
              <a:t> are food deserts not far from me in Kansas City, KS. In a community called “the Argentine”, largely populated by Mexican Americans, it can take more than two hours on 3 buses to reach the supermarket. It could be faster to walk, but hard to carry back groceries.</a:t>
            </a:r>
          </a:p>
          <a:p>
            <a:r>
              <a:rPr lang="en-US" baseline="0" dirty="0" smtClean="0"/>
              <a:t>I imagine food deserts also exist in </a:t>
            </a:r>
            <a:r>
              <a:rPr lang="en-US" baseline="0" dirty="0" smtClean="0"/>
              <a:t>the Chicago area!</a:t>
            </a:r>
            <a:endParaRPr lang="en-US" baseline="0" dirty="0" smtClean="0"/>
          </a:p>
          <a:p>
            <a:endParaRPr lang="en-US" baseline="0" dirty="0" smtClean="0"/>
          </a:p>
          <a:p>
            <a:r>
              <a:rPr lang="en-US" i="1" dirty="0" smtClean="0">
                <a:hlinkClick r:id="rId3"/>
              </a:rPr>
              <a:t>“The Dutch way: bicycles and fresh bread</a:t>
            </a:r>
            <a:r>
              <a:rPr lang="en-US" i="1" dirty="0" smtClean="0"/>
              <a:t>”*: </a:t>
            </a:r>
            <a:r>
              <a:rPr lang="en-US" dirty="0" smtClean="0"/>
              <a:t>not only exercise but limited carrying capacity – so bread (and other food) fresh every day!</a:t>
            </a:r>
          </a:p>
          <a:p>
            <a:pPr algn="r"/>
            <a:r>
              <a:rPr lang="en-US" sz="1000" i="1" dirty="0"/>
              <a:t>Russell </a:t>
            </a:r>
            <a:r>
              <a:rPr lang="en-US" sz="1000" i="1" dirty="0" err="1"/>
              <a:t>Shorto</a:t>
            </a:r>
            <a:r>
              <a:rPr lang="en-US" sz="1000" i="1" dirty="0"/>
              <a:t>, NY Times, 7/31/11</a:t>
            </a:r>
          </a:p>
          <a:p>
            <a:endParaRPr lang="en-US" dirty="0"/>
          </a:p>
        </p:txBody>
      </p:sp>
      <p:sp>
        <p:nvSpPr>
          <p:cNvPr id="4" name="Slide Number Placeholder 3"/>
          <p:cNvSpPr>
            <a:spLocks noGrp="1"/>
          </p:cNvSpPr>
          <p:nvPr>
            <p:ph type="sldNum" sz="quarter" idx="10"/>
          </p:nvPr>
        </p:nvSpPr>
        <p:spPr/>
        <p:txBody>
          <a:bodyPr/>
          <a:lstStyle/>
          <a:p>
            <a:fld id="{ECD5BEA5-52EB-4997-B346-C9149ED69D5A}" type="slidenum">
              <a:rPr lang="en-US" smtClean="0"/>
              <a:pPr/>
              <a:t>54</a:t>
            </a:fld>
            <a:endParaRPr lang="en-US"/>
          </a:p>
        </p:txBody>
      </p:sp>
    </p:spTree>
    <p:extLst>
      <p:ext uri="{BB962C8B-B14F-4D97-AF65-F5344CB8AC3E}">
        <p14:creationId xmlns:p14="http://schemas.microsoft.com/office/powerpoint/2010/main" val="18474027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I’m not going to beat this to death; in the foregoing we’ve just</a:t>
            </a:r>
            <a:r>
              <a:rPr lang="en-US" baseline="0" dirty="0" smtClean="0"/>
              <a:t> assumed that there are disparities, but I would like to cite some work that may be less familiar to us</a:t>
            </a:r>
            <a:endParaRPr lang="en-US" dirty="0"/>
          </a:p>
        </p:txBody>
      </p:sp>
      <p:sp>
        <p:nvSpPr>
          <p:cNvPr id="4" name="Slide Number Placeholder 3"/>
          <p:cNvSpPr>
            <a:spLocks noGrp="1"/>
          </p:cNvSpPr>
          <p:nvPr>
            <p:ph type="sldNum" sz="quarter" idx="10"/>
          </p:nvPr>
        </p:nvSpPr>
        <p:spPr/>
        <p:txBody>
          <a:bodyPr/>
          <a:lstStyle/>
          <a:p>
            <a:fld id="{ECD5BEA5-52EB-4997-B346-C9149ED69D5A}" type="slidenum">
              <a:rPr lang="en-US" smtClean="0"/>
              <a:pPr/>
              <a:t>55</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3AEF68-057C-43D3-A197-19B0E35BC620}" type="slidenum">
              <a:rPr lang="en-US" smtClean="0"/>
              <a:t>56</a:t>
            </a:fld>
            <a:endParaRPr lang="en-US"/>
          </a:p>
        </p:txBody>
      </p:sp>
    </p:spTree>
    <p:extLst>
      <p:ext uri="{BB962C8B-B14F-4D97-AF65-F5344CB8AC3E}">
        <p14:creationId xmlns:p14="http://schemas.microsoft.com/office/powerpoint/2010/main" val="309696822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Next several slides thanks to:</a:t>
            </a:r>
          </a:p>
          <a:p>
            <a:r>
              <a:rPr lang="en-US" i="1" dirty="0" smtClean="0"/>
              <a:t>Steven Woolf, MD</a:t>
            </a:r>
          </a:p>
          <a:p>
            <a:endParaRPr lang="en-US" dirty="0"/>
          </a:p>
        </p:txBody>
      </p:sp>
      <p:sp>
        <p:nvSpPr>
          <p:cNvPr id="4" name="Slide Number Placeholder 3"/>
          <p:cNvSpPr>
            <a:spLocks noGrp="1"/>
          </p:cNvSpPr>
          <p:nvPr>
            <p:ph type="sldNum" sz="quarter" idx="10"/>
          </p:nvPr>
        </p:nvSpPr>
        <p:spPr/>
        <p:txBody>
          <a:bodyPr/>
          <a:lstStyle/>
          <a:p>
            <a:fld id="{023AEF68-057C-43D3-A197-19B0E35BC620}" type="slidenum">
              <a:rPr lang="en-US" smtClean="0"/>
              <a:t>58</a:t>
            </a:fld>
            <a:endParaRPr lang="en-US"/>
          </a:p>
        </p:txBody>
      </p:sp>
    </p:spTree>
    <p:extLst>
      <p:ext uri="{BB962C8B-B14F-4D97-AF65-F5344CB8AC3E}">
        <p14:creationId xmlns:p14="http://schemas.microsoft.com/office/powerpoint/2010/main" val="415688568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Causes</a:t>
            </a:r>
            <a:r>
              <a:rPr lang="en-US" baseline="0" dirty="0" smtClean="0"/>
              <a:t> of death usually listed by disease, not by etiology.</a:t>
            </a:r>
          </a:p>
          <a:p>
            <a:r>
              <a:rPr lang="en-US" dirty="0" smtClean="0"/>
              <a:t>*=what about “licit” drugs?</a:t>
            </a:r>
          </a:p>
          <a:p>
            <a:r>
              <a:rPr lang="en-US" dirty="0" smtClean="0"/>
              <a:t>Of these only Microbial</a:t>
            </a:r>
            <a:r>
              <a:rPr lang="en-US" baseline="0" dirty="0" smtClean="0"/>
              <a:t> Agents are usually considered part of traditional medicine.</a:t>
            </a:r>
            <a:endParaRPr lang="en-US" dirty="0"/>
          </a:p>
        </p:txBody>
      </p:sp>
      <p:sp>
        <p:nvSpPr>
          <p:cNvPr id="4" name="Slide Number Placeholder 3"/>
          <p:cNvSpPr>
            <a:spLocks noGrp="1"/>
          </p:cNvSpPr>
          <p:nvPr>
            <p:ph type="sldNum" sz="quarter" idx="10"/>
          </p:nvPr>
        </p:nvSpPr>
        <p:spPr/>
        <p:txBody>
          <a:bodyPr/>
          <a:lstStyle/>
          <a:p>
            <a:fld id="{ECD5BEA5-52EB-4997-B346-C9149ED69D5A}" type="slidenum">
              <a:rPr lang="en-US" smtClean="0"/>
              <a:pPr/>
              <a:t>60</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UCSF Center</a:t>
            </a:r>
            <a:r>
              <a:rPr lang="en-US" baseline="0" dirty="0" smtClean="0"/>
              <a:t> for Health disparities</a:t>
            </a:r>
            <a:endParaRPr lang="en-US" dirty="0"/>
          </a:p>
        </p:txBody>
      </p:sp>
      <p:sp>
        <p:nvSpPr>
          <p:cNvPr id="4" name="Slide Number Placeholder 3"/>
          <p:cNvSpPr>
            <a:spLocks noGrp="1"/>
          </p:cNvSpPr>
          <p:nvPr>
            <p:ph type="sldNum" sz="quarter" idx="10"/>
          </p:nvPr>
        </p:nvSpPr>
        <p:spPr/>
        <p:txBody>
          <a:bodyPr/>
          <a:lstStyle/>
          <a:p>
            <a:fld id="{ECD5BEA5-52EB-4997-B346-C9149ED69D5A}" type="slidenum">
              <a:rPr lang="en-US" smtClean="0"/>
              <a:pPr/>
              <a:t>61</a:t>
            </a:fld>
            <a:endParaRPr lang="en-US"/>
          </a:p>
        </p:txBody>
      </p:sp>
    </p:spTree>
    <p:extLst>
      <p:ext uri="{BB962C8B-B14F-4D97-AF65-F5344CB8AC3E}">
        <p14:creationId xmlns:p14="http://schemas.microsoft.com/office/powerpoint/2010/main" val="136022915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top is Black</a:t>
            </a:r>
            <a:r>
              <a:rPr lang="en-US" baseline="0" dirty="0" smtClean="0"/>
              <a:t> Males. The bottom is White Females.</a:t>
            </a:r>
          </a:p>
          <a:p>
            <a:r>
              <a:rPr lang="en-US" baseline="0" dirty="0" smtClean="0"/>
              <a:t>It is gratifying to see the death rate for Black Males coming down, but it should be shocking to see how much higher it is than for others.</a:t>
            </a:r>
          </a:p>
          <a:p>
            <a:r>
              <a:rPr lang="en-US" baseline="0" dirty="0" smtClean="0"/>
              <a:t>Should we call this “variance”, “disparity”, or “inequity”?</a:t>
            </a:r>
            <a:endParaRPr lang="en-US" dirty="0"/>
          </a:p>
        </p:txBody>
      </p:sp>
      <p:sp>
        <p:nvSpPr>
          <p:cNvPr id="4" name="Slide Number Placeholder 3"/>
          <p:cNvSpPr>
            <a:spLocks noGrp="1"/>
          </p:cNvSpPr>
          <p:nvPr>
            <p:ph type="sldNum" sz="quarter" idx="10"/>
          </p:nvPr>
        </p:nvSpPr>
        <p:spPr/>
        <p:txBody>
          <a:bodyPr/>
          <a:lstStyle/>
          <a:p>
            <a:fld id="{ECD5BEA5-52EB-4997-B346-C9149ED69D5A}" type="slidenum">
              <a:rPr lang="en-US" smtClean="0"/>
              <a:pPr/>
              <a:t>62</a:t>
            </a:fld>
            <a:endParaRPr lang="en-US"/>
          </a:p>
        </p:txBody>
      </p:sp>
    </p:spTree>
    <p:extLst>
      <p:ext uri="{BB962C8B-B14F-4D97-AF65-F5344CB8AC3E}">
        <p14:creationId xmlns:p14="http://schemas.microsoft.com/office/powerpoint/2010/main" val="41023952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“Giving everyone the health of the educated: an examination of whether social change would save more lives than medical advances”</a:t>
            </a:r>
            <a:r>
              <a:rPr lang="en-US" dirty="0" smtClean="0">
                <a:hlinkClick r:id="rId3"/>
              </a:rPr>
              <a:t>[1]</a:t>
            </a:r>
            <a:r>
              <a:rPr lang="en-US" dirty="0" smtClean="0"/>
              <a:t>, Woolf demonstrates that even if we attribute all reduction in mortality over to medical advances (nowhere near true; most are due to the types of societal change generally characterized as “public health”, such as clean water, sanitation, and cleaner air), eliminating the disparities that exist on the basis of educational level would dwarf that change, as shown in this table.</a:t>
            </a:r>
            <a:endParaRPr lang="en-US" dirty="0"/>
          </a:p>
        </p:txBody>
      </p:sp>
      <p:sp>
        <p:nvSpPr>
          <p:cNvPr id="4" name="Slide Number Placeholder 3"/>
          <p:cNvSpPr>
            <a:spLocks noGrp="1"/>
          </p:cNvSpPr>
          <p:nvPr>
            <p:ph type="sldNum" sz="quarter" idx="10"/>
          </p:nvPr>
        </p:nvSpPr>
        <p:spPr/>
        <p:txBody>
          <a:bodyPr/>
          <a:lstStyle/>
          <a:p>
            <a:fld id="{ECD5BEA5-52EB-4997-B346-C9149ED69D5A}" type="slidenum">
              <a:rPr lang="en-US" smtClean="0"/>
              <a:pPr/>
              <a:t>63</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 way of expressing it.</a:t>
            </a:r>
          </a:p>
          <a:p>
            <a:r>
              <a:rPr lang="en-US" dirty="0" smtClean="0"/>
              <a:t>Question: Why do we tolerate such disparities? Indeed, why do we make them happen?</a:t>
            </a:r>
            <a:endParaRPr lang="en-US" dirty="0"/>
          </a:p>
        </p:txBody>
      </p:sp>
      <p:sp>
        <p:nvSpPr>
          <p:cNvPr id="4" name="Slide Number Placeholder 3"/>
          <p:cNvSpPr>
            <a:spLocks noGrp="1"/>
          </p:cNvSpPr>
          <p:nvPr>
            <p:ph type="sldNum" sz="quarter" idx="10"/>
          </p:nvPr>
        </p:nvSpPr>
        <p:spPr/>
        <p:txBody>
          <a:bodyPr/>
          <a:lstStyle/>
          <a:p>
            <a:fld id="{023AEF68-057C-43D3-A197-19B0E35BC620}" type="slidenum">
              <a:rPr lang="en-US" smtClean="0"/>
              <a:t>64</a:t>
            </a:fld>
            <a:endParaRPr lang="en-US"/>
          </a:p>
        </p:txBody>
      </p:sp>
    </p:spTree>
    <p:extLst>
      <p:ext uri="{BB962C8B-B14F-4D97-AF65-F5344CB8AC3E}">
        <p14:creationId xmlns:p14="http://schemas.microsoft.com/office/powerpoint/2010/main" val="8205685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Still remains the standard</a:t>
            </a:r>
            <a:r>
              <a:rPr lang="en-US" baseline="0" dirty="0" smtClean="0"/>
              <a:t> for the definition of human rights.</a:t>
            </a:r>
          </a:p>
          <a:p>
            <a:endParaRPr lang="en-US" baseline="0" dirty="0" smtClean="0"/>
          </a:p>
          <a:p>
            <a:r>
              <a:rPr lang="en-US" dirty="0" smtClean="0"/>
              <a:t>“Originally the Universal Declaration was conceived as a statement of objectives to be pursued by Governments, and therefore it is </a:t>
            </a:r>
            <a:r>
              <a:rPr lang="en-US" u="sng" dirty="0" smtClean="0"/>
              <a:t>not</a:t>
            </a:r>
            <a:r>
              <a:rPr lang="en-US" dirty="0" smtClean="0"/>
              <a:t> part of binding international law. Nonetheless, it is still a potent instrument used to apply moral and diplomatic pressure on states that violate the Declaration’s principles. In fact, in 1968, the United Nations International Conference on Human Rights agreed that the Declaration "constitutes an obligation for the members of the international community" to protect and preserve the rights of its citizenry”</a:t>
            </a:r>
          </a:p>
          <a:p>
            <a:r>
              <a:rPr lang="en-US" dirty="0" smtClean="0"/>
              <a:t>http://www.unac.org/rights/question.html</a:t>
            </a:r>
          </a:p>
          <a:p>
            <a:endParaRPr lang="en-US" dirty="0"/>
          </a:p>
        </p:txBody>
      </p:sp>
      <p:sp>
        <p:nvSpPr>
          <p:cNvPr id="4" name="Slide Number Placeholder 3"/>
          <p:cNvSpPr>
            <a:spLocks noGrp="1"/>
          </p:cNvSpPr>
          <p:nvPr>
            <p:ph type="sldNum" sz="quarter" idx="10"/>
          </p:nvPr>
        </p:nvSpPr>
        <p:spPr/>
        <p:txBody>
          <a:bodyPr/>
          <a:lstStyle/>
          <a:p>
            <a:fld id="{ECD5BEA5-52EB-4997-B346-C9149ED69D5A}" type="slidenum">
              <a:rPr lang="en-US" smtClean="0"/>
              <a:pPr/>
              <a:t>9</a:t>
            </a:fld>
            <a:endParaRPr lang="en-US"/>
          </a:p>
        </p:txBody>
      </p:sp>
    </p:spTree>
    <p:extLst>
      <p:ext uri="{BB962C8B-B14F-4D97-AF65-F5344CB8AC3E}">
        <p14:creationId xmlns:p14="http://schemas.microsoft.com/office/powerpoint/2010/main" val="329125355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county health calculator</a:t>
            </a:r>
            <a:r>
              <a:rPr lang="en-US" baseline="0" dirty="0" smtClean="0"/>
              <a:t> from VCU is an on-line resource that lets you choose a state or county, see the educational status expressed as % of people with some college and the economic status as expressed by % of people with an income of twice the poverty level. It shows which are the best and worse states, or counties within a state. What is cool is that it has a “slider” that allows you to change those </a:t>
            </a:r>
            <a:r>
              <a:rPr lang="en-US" baseline="0" dirty="0" err="1" smtClean="0"/>
              <a:t>percents</a:t>
            </a:r>
            <a:r>
              <a:rPr lang="en-US" baseline="0" dirty="0" smtClean="0"/>
              <a:t> and reveal how many lives would be saved.</a:t>
            </a:r>
            <a:endParaRPr lang="en-US" dirty="0"/>
          </a:p>
        </p:txBody>
      </p:sp>
      <p:sp>
        <p:nvSpPr>
          <p:cNvPr id="4" name="Slide Number Placeholder 3"/>
          <p:cNvSpPr>
            <a:spLocks noGrp="1"/>
          </p:cNvSpPr>
          <p:nvPr>
            <p:ph type="sldNum" sz="quarter" idx="10"/>
          </p:nvPr>
        </p:nvSpPr>
        <p:spPr/>
        <p:txBody>
          <a:bodyPr/>
          <a:lstStyle/>
          <a:p>
            <a:fld id="{ECD5BEA5-52EB-4997-B346-C9149ED69D5A}" type="slidenum">
              <a:rPr lang="en-US" smtClean="0"/>
              <a:pPr/>
              <a:t>65</a:t>
            </a:fld>
            <a:endParaRPr lang="en-US"/>
          </a:p>
        </p:txBody>
      </p:sp>
    </p:spTree>
    <p:extLst>
      <p:ext uri="{BB962C8B-B14F-4D97-AF65-F5344CB8AC3E}">
        <p14:creationId xmlns:p14="http://schemas.microsoft.com/office/powerpoint/2010/main" val="328070324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My health, your health, the health of our families and friends and the communities we inhabit, is not something that should be impacted by schemes to profit from the delivery</a:t>
            </a:r>
            <a:r>
              <a:rPr lang="en-US" baseline="0" dirty="0" smtClean="0"/>
              <a:t> of services which we may or may not benefit from.</a:t>
            </a:r>
            <a:endParaRPr lang="en-US" dirty="0"/>
          </a:p>
        </p:txBody>
      </p:sp>
      <p:sp>
        <p:nvSpPr>
          <p:cNvPr id="4" name="Slide Number Placeholder 3"/>
          <p:cNvSpPr>
            <a:spLocks noGrp="1"/>
          </p:cNvSpPr>
          <p:nvPr>
            <p:ph type="sldNum" sz="quarter" idx="10"/>
          </p:nvPr>
        </p:nvSpPr>
        <p:spPr/>
        <p:txBody>
          <a:bodyPr/>
          <a:lstStyle/>
          <a:p>
            <a:fld id="{023AEF68-057C-43D3-A197-19B0E35BC620}" type="slidenum">
              <a:rPr lang="en-US" smtClean="0"/>
              <a:t>67</a:t>
            </a:fld>
            <a:endParaRPr lang="en-US"/>
          </a:p>
        </p:txBody>
      </p:sp>
    </p:spTree>
    <p:extLst>
      <p:ext uri="{BB962C8B-B14F-4D97-AF65-F5344CB8AC3E}">
        <p14:creationId xmlns:p14="http://schemas.microsoft.com/office/powerpoint/2010/main" val="229304402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Each</a:t>
            </a:r>
            <a:r>
              <a:rPr lang="en-US" baseline="0" dirty="0" smtClean="0"/>
              <a:t> of these policies has a major impact on health that might not be obvious to those of us focused solely on medical care..</a:t>
            </a:r>
          </a:p>
          <a:p>
            <a:r>
              <a:rPr lang="en-US" baseline="0" dirty="0" smtClean="0"/>
              <a:t>Transportation allows people to access not only food but jobs</a:t>
            </a:r>
          </a:p>
          <a:p>
            <a:r>
              <a:rPr lang="en-US" baseline="0" dirty="0" smtClean="0"/>
              <a:t>Land use includes whether there is open space or excessive density, and how it is used</a:t>
            </a:r>
          </a:p>
          <a:p>
            <a:r>
              <a:rPr lang="en-US" baseline="0" dirty="0" smtClean="0"/>
              <a:t>Environmental justice includes whether there are toxic carcinogens in Brownfields and childhood cancers, or whether children are exposed to lead from lead in soil, paint, and old factories.</a:t>
            </a:r>
          </a:p>
          <a:p>
            <a:r>
              <a:rPr lang="en-US" baseline="0" dirty="0" smtClean="0"/>
              <a:t>Agriculture – </a:t>
            </a:r>
            <a:r>
              <a:rPr lang="en-US" baseline="0" dirty="0" err="1" smtClean="0"/>
              <a:t>abx</a:t>
            </a:r>
            <a:r>
              <a:rPr lang="en-US" baseline="0" dirty="0" smtClean="0"/>
              <a:t> in animals, conditions of farmworkers, use of pesticides</a:t>
            </a:r>
            <a:endParaRPr lang="en-US" dirty="0"/>
          </a:p>
        </p:txBody>
      </p:sp>
      <p:sp>
        <p:nvSpPr>
          <p:cNvPr id="4" name="Slide Number Placeholder 3"/>
          <p:cNvSpPr>
            <a:spLocks noGrp="1"/>
          </p:cNvSpPr>
          <p:nvPr>
            <p:ph type="sldNum" sz="quarter" idx="10"/>
          </p:nvPr>
        </p:nvSpPr>
        <p:spPr/>
        <p:txBody>
          <a:bodyPr/>
          <a:lstStyle/>
          <a:p>
            <a:fld id="{ECD5BEA5-52EB-4997-B346-C9149ED69D5A}" type="slidenum">
              <a:rPr lang="en-US" smtClean="0"/>
              <a:pPr/>
              <a:t>68</a:t>
            </a:fld>
            <a:endParaRPr lang="en-US"/>
          </a:p>
        </p:txBody>
      </p:sp>
    </p:spTree>
    <p:extLst>
      <p:ext uri="{BB962C8B-B14F-4D97-AF65-F5344CB8AC3E}">
        <p14:creationId xmlns:p14="http://schemas.microsoft.com/office/powerpoint/2010/main" val="106440176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not just “agency”, for your patient.</a:t>
            </a:r>
            <a:endParaRPr lang="en-US" dirty="0"/>
          </a:p>
        </p:txBody>
      </p:sp>
      <p:sp>
        <p:nvSpPr>
          <p:cNvPr id="4" name="Slide Number Placeholder 3"/>
          <p:cNvSpPr>
            <a:spLocks noGrp="1"/>
          </p:cNvSpPr>
          <p:nvPr>
            <p:ph type="sldNum" sz="quarter" idx="10"/>
          </p:nvPr>
        </p:nvSpPr>
        <p:spPr/>
        <p:txBody>
          <a:bodyPr/>
          <a:lstStyle/>
          <a:p>
            <a:fld id="{023AEF68-057C-43D3-A197-19B0E35BC620}" type="slidenum">
              <a:rPr lang="en-US" smtClean="0"/>
              <a:t>71</a:t>
            </a:fld>
            <a:endParaRPr lang="en-US"/>
          </a:p>
        </p:txBody>
      </p:sp>
    </p:spTree>
    <p:extLst>
      <p:ext uri="{BB962C8B-B14F-4D97-AF65-F5344CB8AC3E}">
        <p14:creationId xmlns:p14="http://schemas.microsoft.com/office/powerpoint/2010/main" val="142457597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comprehensive</a:t>
            </a:r>
            <a:r>
              <a:rPr lang="en-US" baseline="0" dirty="0" smtClean="0"/>
              <a:t> analysis of </a:t>
            </a:r>
            <a:r>
              <a:rPr lang="en-US" i="1" baseline="0" dirty="0" smtClean="0"/>
              <a:t>why </a:t>
            </a:r>
            <a:r>
              <a:rPr lang="en-US" i="0" baseline="0" dirty="0" smtClean="0"/>
              <a:t>poor countries and communities are poor is beyond the scope of this presentation, but is available in many places including the Farmer and </a:t>
            </a:r>
            <a:r>
              <a:rPr lang="en-US" i="0" baseline="0" dirty="0" err="1" smtClean="0"/>
              <a:t>Donohoe</a:t>
            </a:r>
            <a:r>
              <a:rPr lang="en-US" i="0" baseline="0" dirty="0" smtClean="0"/>
              <a:t> references. </a:t>
            </a:r>
          </a:p>
          <a:p>
            <a:r>
              <a:rPr lang="en-US" i="0" baseline="0" dirty="0" smtClean="0"/>
              <a:t>It is good to do good, but it is intellectually dishonest to not understand, or not seek to understand, the reasons why structural inequities exist.</a:t>
            </a:r>
          </a:p>
          <a:p>
            <a:r>
              <a:rPr lang="en-US" i="0" baseline="0" dirty="0" smtClean="0"/>
              <a:t>We talk about “disparities” in this country; in most of the world this term is not used, it is “inequalities” or “inequities”.</a:t>
            </a:r>
            <a:endParaRPr lang="en-US" dirty="0"/>
          </a:p>
        </p:txBody>
      </p:sp>
      <p:sp>
        <p:nvSpPr>
          <p:cNvPr id="4" name="Slide Number Placeholder 3"/>
          <p:cNvSpPr>
            <a:spLocks noGrp="1"/>
          </p:cNvSpPr>
          <p:nvPr>
            <p:ph type="sldNum" sz="quarter" idx="10"/>
          </p:nvPr>
        </p:nvSpPr>
        <p:spPr/>
        <p:txBody>
          <a:bodyPr/>
          <a:lstStyle/>
          <a:p>
            <a:fld id="{023AEF68-057C-43D3-A197-19B0E35BC620}" type="slidenum">
              <a:rPr lang="en-US" smtClean="0"/>
              <a:t>73</a:t>
            </a:fld>
            <a:endParaRPr lang="en-US"/>
          </a:p>
        </p:txBody>
      </p:sp>
    </p:spTree>
    <p:extLst>
      <p:ext uri="{BB962C8B-B14F-4D97-AF65-F5344CB8AC3E}">
        <p14:creationId xmlns:p14="http://schemas.microsoft.com/office/powerpoint/2010/main" val="416280839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Physicians can</a:t>
            </a:r>
            <a:r>
              <a:rPr lang="en-US" baseline="0" dirty="0" smtClean="0"/>
              <a:t> be involved in doing good.</a:t>
            </a:r>
          </a:p>
          <a:p>
            <a:r>
              <a:rPr lang="en-US" baseline="0" dirty="0" smtClean="0"/>
              <a:t>If they keep their eyes open, ask questions, and read they can also learn why the problems that they seek to ameliorate exist.</a:t>
            </a:r>
            <a:endParaRPr lang="en-US" dirty="0"/>
          </a:p>
        </p:txBody>
      </p:sp>
      <p:sp>
        <p:nvSpPr>
          <p:cNvPr id="4" name="Slide Number Placeholder 3"/>
          <p:cNvSpPr>
            <a:spLocks noGrp="1"/>
          </p:cNvSpPr>
          <p:nvPr>
            <p:ph type="sldNum" sz="quarter" idx="10"/>
          </p:nvPr>
        </p:nvSpPr>
        <p:spPr/>
        <p:txBody>
          <a:bodyPr/>
          <a:lstStyle/>
          <a:p>
            <a:fld id="{023AEF68-057C-43D3-A197-19B0E35BC620}" type="slidenum">
              <a:rPr lang="en-US" smtClean="0"/>
              <a:t>74</a:t>
            </a:fld>
            <a:endParaRPr lang="en-US"/>
          </a:p>
        </p:txBody>
      </p:sp>
    </p:spTree>
    <p:extLst>
      <p:ext uri="{BB962C8B-B14F-4D97-AF65-F5344CB8AC3E}">
        <p14:creationId xmlns:p14="http://schemas.microsoft.com/office/powerpoint/2010/main" val="245794975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50"/>
            <a:r>
              <a:rPr lang="en-US" sz="1100" b="1" dirty="0" smtClean="0"/>
              <a:t>But,</a:t>
            </a:r>
            <a:r>
              <a:rPr lang="en-US" sz="1100" b="1" baseline="0" dirty="0" smtClean="0"/>
              <a:t> structurally, why should poor people have to rely on volunteer students to provide their health care – and provide second-class health care – in the US? Why are there structurally disempowered people? </a:t>
            </a:r>
            <a:endParaRPr lang="en-US" sz="1100" dirty="0"/>
          </a:p>
        </p:txBody>
      </p:sp>
      <p:sp>
        <p:nvSpPr>
          <p:cNvPr id="4" name="Slide Number Placeholder 3"/>
          <p:cNvSpPr>
            <a:spLocks noGrp="1"/>
          </p:cNvSpPr>
          <p:nvPr>
            <p:ph type="sldNum" sz="quarter" idx="10"/>
          </p:nvPr>
        </p:nvSpPr>
        <p:spPr/>
        <p:txBody>
          <a:bodyPr/>
          <a:lstStyle/>
          <a:p>
            <a:fld id="{ECD5BEA5-52EB-4997-B346-C9149ED69D5A}" type="slidenum">
              <a:rPr lang="en-US" smtClean="0"/>
              <a:pPr/>
              <a:t>75</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p>
        </p:txBody>
      </p:sp>
      <p:sp>
        <p:nvSpPr>
          <p:cNvPr id="4" name="Slide Number Placeholder 3"/>
          <p:cNvSpPr>
            <a:spLocks noGrp="1"/>
          </p:cNvSpPr>
          <p:nvPr>
            <p:ph type="sldNum" sz="quarter" idx="10"/>
          </p:nvPr>
        </p:nvSpPr>
        <p:spPr/>
        <p:txBody>
          <a:bodyPr/>
          <a:lstStyle/>
          <a:p>
            <a:fld id="{023AEF68-057C-43D3-A197-19B0E35BC620}" type="slidenum">
              <a:rPr lang="en-US" smtClean="0"/>
              <a:t>76</a:t>
            </a:fld>
            <a:endParaRPr lang="en-US"/>
          </a:p>
        </p:txBody>
      </p:sp>
    </p:spTree>
    <p:extLst>
      <p:ext uri="{BB962C8B-B14F-4D97-AF65-F5344CB8AC3E}">
        <p14:creationId xmlns:p14="http://schemas.microsoft.com/office/powerpoint/2010/main" val="56487434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Studying the work of Dr.</a:t>
            </a:r>
            <a:r>
              <a:rPr lang="en-US" baseline="0" dirty="0" smtClean="0"/>
              <a:t> Michael Marmot provides us with some examples of how physicians can work in communities.</a:t>
            </a:r>
            <a:endParaRPr lang="en-US" dirty="0"/>
          </a:p>
        </p:txBody>
      </p:sp>
      <p:sp>
        <p:nvSpPr>
          <p:cNvPr id="4" name="Slide Number Placeholder 3"/>
          <p:cNvSpPr>
            <a:spLocks noGrp="1"/>
          </p:cNvSpPr>
          <p:nvPr>
            <p:ph type="sldNum" sz="quarter" idx="10"/>
          </p:nvPr>
        </p:nvSpPr>
        <p:spPr/>
        <p:txBody>
          <a:bodyPr/>
          <a:lstStyle/>
          <a:p>
            <a:fld id="{ECD5BEA5-52EB-4997-B346-C9149ED69D5A}" type="slidenum">
              <a:rPr lang="en-US" smtClean="0"/>
              <a:pPr/>
              <a:t>77</a:t>
            </a:fld>
            <a:endParaRPr lang="en-US"/>
          </a:p>
        </p:txBody>
      </p:sp>
    </p:spTree>
    <p:extLst>
      <p:ext uri="{BB962C8B-B14F-4D97-AF65-F5344CB8AC3E}">
        <p14:creationId xmlns:p14="http://schemas.microsoft.com/office/powerpoint/2010/main" val="130785683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Michael Marmot,</a:t>
            </a:r>
            <a:r>
              <a:rPr lang="en-US" baseline="0" dirty="0" smtClean="0"/>
              <a:t> who led the Whitehall studies that showed that there was a linear relationship between health and social class, was the President of the British Medical Association last year. He was surprised to be elected, but led an effort by the BMA to identify the real causes of health disparities – and identify ways of ameliorating them.</a:t>
            </a:r>
            <a:endParaRPr lang="en-US" dirty="0"/>
          </a:p>
        </p:txBody>
      </p:sp>
      <p:sp>
        <p:nvSpPr>
          <p:cNvPr id="4" name="Slide Number Placeholder 3"/>
          <p:cNvSpPr>
            <a:spLocks noGrp="1"/>
          </p:cNvSpPr>
          <p:nvPr>
            <p:ph type="sldNum" sz="quarter" idx="10"/>
          </p:nvPr>
        </p:nvSpPr>
        <p:spPr/>
        <p:txBody>
          <a:bodyPr/>
          <a:lstStyle/>
          <a:p>
            <a:fld id="{ECD5BEA5-52EB-4997-B346-C9149ED69D5A}" type="slidenum">
              <a:rPr lang="en-US" smtClean="0"/>
              <a:pPr/>
              <a:t>78</a:t>
            </a:fld>
            <a:endParaRPr lang="en-US"/>
          </a:p>
        </p:txBody>
      </p:sp>
    </p:spTree>
    <p:extLst>
      <p:ext uri="{BB962C8B-B14F-4D97-AF65-F5344CB8AC3E}">
        <p14:creationId xmlns:p14="http://schemas.microsoft.com/office/powerpoint/2010/main" val="25066032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fact, in the discussion of medical ethics, “Justice” is the least-discussed of</a:t>
            </a:r>
            <a:r>
              <a:rPr lang="en-US" baseline="0" dirty="0" smtClean="0"/>
              <a:t> the 4. We often hear student groups discuss the relative implications of “non-maleficence”, do no wrong, compared to “autonomy”, as, for instance, when a person wishes a costly intervention that physicians believe will not help and may hurt. But “justice” refers to the concept that people with the same conditions should have the same treatments available.</a:t>
            </a:r>
            <a:endParaRPr lang="en-US" dirty="0"/>
          </a:p>
        </p:txBody>
      </p:sp>
      <p:sp>
        <p:nvSpPr>
          <p:cNvPr id="4" name="Slide Number Placeholder 3"/>
          <p:cNvSpPr>
            <a:spLocks noGrp="1"/>
          </p:cNvSpPr>
          <p:nvPr>
            <p:ph type="sldNum" sz="quarter" idx="10"/>
          </p:nvPr>
        </p:nvSpPr>
        <p:spPr/>
        <p:txBody>
          <a:bodyPr/>
          <a:lstStyle/>
          <a:p>
            <a:fld id="{ECD5BEA5-52EB-4997-B346-C9149ED69D5A}" type="slidenum">
              <a:rPr lang="en-US" smtClean="0"/>
              <a:pPr/>
              <a:t>11</a:t>
            </a:fld>
            <a:endParaRPr lang="en-US"/>
          </a:p>
        </p:txBody>
      </p:sp>
    </p:spTree>
    <p:extLst>
      <p:ext uri="{BB962C8B-B14F-4D97-AF65-F5344CB8AC3E}">
        <p14:creationId xmlns:p14="http://schemas.microsoft.com/office/powerpoint/2010/main" val="288869119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D5BEA5-52EB-4997-B346-C9149ED69D5A}" type="slidenum">
              <a:rPr lang="en-US" smtClean="0"/>
              <a:pPr/>
              <a:t>79</a:t>
            </a:fld>
            <a:endParaRPr lang="en-US"/>
          </a:p>
        </p:txBody>
      </p:sp>
    </p:spTree>
    <p:extLst>
      <p:ext uri="{BB962C8B-B14F-4D97-AF65-F5344CB8AC3E}">
        <p14:creationId xmlns:p14="http://schemas.microsoft.com/office/powerpoint/2010/main" val="263019962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a:t>
            </a:r>
            <a:r>
              <a:rPr lang="en-US" baseline="0" dirty="0" smtClean="0"/>
              <a:t> seem like reasonable goals. But pretty unusual for a medical association!</a:t>
            </a:r>
            <a:endParaRPr lang="en-US" dirty="0"/>
          </a:p>
        </p:txBody>
      </p:sp>
      <p:sp>
        <p:nvSpPr>
          <p:cNvPr id="4" name="Slide Number Placeholder 3"/>
          <p:cNvSpPr>
            <a:spLocks noGrp="1"/>
          </p:cNvSpPr>
          <p:nvPr>
            <p:ph type="sldNum" sz="quarter" idx="10"/>
          </p:nvPr>
        </p:nvSpPr>
        <p:spPr/>
        <p:txBody>
          <a:bodyPr/>
          <a:lstStyle/>
          <a:p>
            <a:fld id="{ECD5BEA5-52EB-4997-B346-C9149ED69D5A}" type="slidenum">
              <a:rPr lang="en-US" smtClean="0"/>
              <a:pPr/>
              <a:t>80</a:t>
            </a:fld>
            <a:endParaRPr lang="en-US"/>
          </a:p>
        </p:txBody>
      </p:sp>
    </p:spTree>
    <p:extLst>
      <p:ext uri="{BB962C8B-B14F-4D97-AF65-F5344CB8AC3E}">
        <p14:creationId xmlns:p14="http://schemas.microsoft.com/office/powerpoint/2010/main" val="392299468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Beyond identifying the problem, the BMA identified places</a:t>
            </a:r>
            <a:r>
              <a:rPr lang="en-US" baseline="0" dirty="0" smtClean="0"/>
              <a:t> and programs which were effectively addressing them. They created – and are continuing to add to – a searchable database, so one community can benefit from the work done elsewhere.</a:t>
            </a:r>
            <a:endParaRPr lang="en-US" dirty="0"/>
          </a:p>
        </p:txBody>
      </p:sp>
      <p:sp>
        <p:nvSpPr>
          <p:cNvPr id="4" name="Slide Number Placeholder 3"/>
          <p:cNvSpPr>
            <a:spLocks noGrp="1"/>
          </p:cNvSpPr>
          <p:nvPr>
            <p:ph type="sldNum" sz="quarter" idx="10"/>
          </p:nvPr>
        </p:nvSpPr>
        <p:spPr/>
        <p:txBody>
          <a:bodyPr/>
          <a:lstStyle/>
          <a:p>
            <a:fld id="{ECD5BEA5-52EB-4997-B346-C9149ED69D5A}" type="slidenum">
              <a:rPr lang="en-US" smtClean="0"/>
              <a:pPr/>
              <a:t>81</a:t>
            </a:fld>
            <a:endParaRPr lang="en-US"/>
          </a:p>
        </p:txBody>
      </p:sp>
    </p:spTree>
    <p:extLst>
      <p:ext uri="{BB962C8B-B14F-4D97-AF65-F5344CB8AC3E}">
        <p14:creationId xmlns:p14="http://schemas.microsoft.com/office/powerpoint/2010/main" val="423496774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Other “competencies” that need to be addressed, and should be addressed,</a:t>
            </a:r>
            <a:r>
              <a:rPr lang="en-US" baseline="0" dirty="0" smtClean="0"/>
              <a:t> in medical education, </a:t>
            </a:r>
            <a:br>
              <a:rPr lang="en-US" baseline="0" dirty="0" smtClean="0"/>
            </a:br>
            <a:r>
              <a:rPr lang="en-US" baseline="0" dirty="0" smtClean="0"/>
              <a:t>and in residency training. Students and residents need to learn how these factors impact on the health of their patients and their communities, and about their responsibility to address them and how this can be done.</a:t>
            </a:r>
            <a:endParaRPr lang="en-US" dirty="0"/>
          </a:p>
        </p:txBody>
      </p:sp>
      <p:sp>
        <p:nvSpPr>
          <p:cNvPr id="4" name="Slide Number Placeholder 3"/>
          <p:cNvSpPr>
            <a:spLocks noGrp="1"/>
          </p:cNvSpPr>
          <p:nvPr>
            <p:ph type="sldNum" sz="quarter" idx="10"/>
          </p:nvPr>
        </p:nvSpPr>
        <p:spPr/>
        <p:txBody>
          <a:bodyPr/>
          <a:lstStyle/>
          <a:p>
            <a:fld id="{ECD5BEA5-52EB-4997-B346-C9149ED69D5A}" type="slidenum">
              <a:rPr lang="en-US" smtClean="0"/>
              <a:pPr/>
              <a:t>82</a:t>
            </a:fld>
            <a:endParaRPr lang="en-US"/>
          </a:p>
        </p:txBody>
      </p:sp>
    </p:spTree>
    <p:extLst>
      <p:ext uri="{BB962C8B-B14F-4D97-AF65-F5344CB8AC3E}">
        <p14:creationId xmlns:p14="http://schemas.microsoft.com/office/powerpoint/2010/main" val="200275888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each setting in which medicine is</a:t>
            </a:r>
            <a:r>
              <a:rPr lang="en-US" baseline="0" dirty="0" smtClean="0"/>
              <a:t> practiced, the conditions leading up to the illness – and the circumstances into which patients will be returning when they leave the hospital or the clinic – need to be considered. To the extent that they are adverse for their health, physicians need to be taught how they might be involved in altering them.</a:t>
            </a:r>
          </a:p>
          <a:p>
            <a:r>
              <a:rPr lang="en-US" baseline="0" dirty="0" smtClean="0"/>
              <a:t>International electives are “easy”, “low-hanging fruit”. Note that even the question “How can this help me improve my clinical skills?” is a step up from “How can I have a good time as a ‘medical tourist’?</a:t>
            </a:r>
            <a:endParaRPr lang="en-US" dirty="0"/>
          </a:p>
        </p:txBody>
      </p:sp>
      <p:sp>
        <p:nvSpPr>
          <p:cNvPr id="4" name="Slide Number Placeholder 3"/>
          <p:cNvSpPr>
            <a:spLocks noGrp="1"/>
          </p:cNvSpPr>
          <p:nvPr>
            <p:ph type="sldNum" sz="quarter" idx="10"/>
          </p:nvPr>
        </p:nvSpPr>
        <p:spPr/>
        <p:txBody>
          <a:bodyPr/>
          <a:lstStyle/>
          <a:p>
            <a:fld id="{ECD5BEA5-52EB-4997-B346-C9149ED69D5A}" type="slidenum">
              <a:rPr lang="en-US" smtClean="0"/>
              <a:pPr/>
              <a:t>83</a:t>
            </a:fld>
            <a:endParaRPr lang="en-US"/>
          </a:p>
        </p:txBody>
      </p:sp>
    </p:spTree>
    <p:extLst>
      <p:ext uri="{BB962C8B-B14F-4D97-AF65-F5344CB8AC3E}">
        <p14:creationId xmlns:p14="http://schemas.microsoft.com/office/powerpoint/2010/main" val="294365711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a:t>
            </a:r>
            <a:r>
              <a:rPr lang="en-US" baseline="0" dirty="0" smtClean="0"/>
              <a:t> the day HCF announced $20 M in grants, the ED noted that, the day before, the State of Missouri had cut $626 M from Medicaid; there was no way that, as large as that foundation and its grants were, it could make up the deficit left by government.</a:t>
            </a:r>
          </a:p>
          <a:p>
            <a:r>
              <a:rPr lang="en-US" baseline="0" dirty="0" err="1" smtClean="0"/>
              <a:t>Kristof</a:t>
            </a:r>
            <a:r>
              <a:rPr lang="en-US" baseline="0" dirty="0" smtClean="0"/>
              <a:t> reference</a:t>
            </a:r>
          </a:p>
          <a:p>
            <a:r>
              <a:rPr lang="en-US" baseline="0" dirty="0" smtClean="0"/>
              <a:t>Farmer work in Haiti – involving the local government.</a:t>
            </a:r>
          </a:p>
          <a:p>
            <a:endParaRPr lang="en-US" baseline="0" dirty="0" smtClean="0"/>
          </a:p>
          <a:p>
            <a:r>
              <a:rPr lang="en-US" baseline="0" dirty="0" smtClean="0"/>
              <a:t>So…health is impacted by social factors</a:t>
            </a:r>
            <a:endParaRPr lang="en-US" dirty="0"/>
          </a:p>
        </p:txBody>
      </p:sp>
      <p:sp>
        <p:nvSpPr>
          <p:cNvPr id="4" name="Slide Number Placeholder 3"/>
          <p:cNvSpPr>
            <a:spLocks noGrp="1"/>
          </p:cNvSpPr>
          <p:nvPr>
            <p:ph type="sldNum" sz="quarter" idx="10"/>
          </p:nvPr>
        </p:nvSpPr>
        <p:spPr/>
        <p:txBody>
          <a:bodyPr/>
          <a:lstStyle/>
          <a:p>
            <a:fld id="{ECD5BEA5-52EB-4997-B346-C9149ED69D5A}" type="slidenum">
              <a:rPr lang="en-US" smtClean="0"/>
              <a:pPr/>
              <a:t>84</a:t>
            </a:fld>
            <a:endParaRPr lang="en-US"/>
          </a:p>
        </p:txBody>
      </p:sp>
    </p:spTree>
    <p:extLst>
      <p:ext uri="{BB962C8B-B14F-4D97-AF65-F5344CB8AC3E}">
        <p14:creationId xmlns:p14="http://schemas.microsoft.com/office/powerpoint/2010/main" val="203964329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D5BEA5-52EB-4997-B346-C9149ED69D5A}" type="slidenum">
              <a:rPr lang="en-US" smtClean="0"/>
              <a:pPr/>
              <a:t>85</a:t>
            </a:fld>
            <a:endParaRPr lang="en-US"/>
          </a:p>
        </p:txBody>
      </p:sp>
    </p:spTree>
    <p:extLst>
      <p:ext uri="{BB962C8B-B14F-4D97-AF65-F5344CB8AC3E}">
        <p14:creationId xmlns:p14="http://schemas.microsoft.com/office/powerpoint/2010/main" val="4472394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smtClean="0"/>
              <a:t>Definition</a:t>
            </a:r>
            <a:r>
              <a:rPr lang="en-US" baseline="0" dirty="0" smtClean="0"/>
              <a:t> of health, AND the assertion that it is a fundamental human right. This has been an important cornerstone statement for the development of health care and primary care for the last 40+ years</a:t>
            </a:r>
            <a:endParaRPr lang="en-US" dirty="0"/>
          </a:p>
        </p:txBody>
      </p:sp>
      <p:sp>
        <p:nvSpPr>
          <p:cNvPr id="4" name="Slide Number Placeholder 3"/>
          <p:cNvSpPr>
            <a:spLocks noGrp="1"/>
          </p:cNvSpPr>
          <p:nvPr>
            <p:ph type="sldNum" sz="quarter" idx="10"/>
          </p:nvPr>
        </p:nvSpPr>
        <p:spPr/>
        <p:txBody>
          <a:bodyPr/>
          <a:lstStyle/>
          <a:p>
            <a:fld id="{ECD5BEA5-52EB-4997-B346-C9149ED69D5A}" type="slidenum">
              <a:rPr lang="en-US" smtClean="0"/>
              <a:pPr/>
              <a:t>12</a:t>
            </a:fld>
            <a:endParaRPr lang="en-US"/>
          </a:p>
        </p:txBody>
      </p:sp>
    </p:spTree>
    <p:extLst>
      <p:ext uri="{BB962C8B-B14F-4D97-AF65-F5344CB8AC3E}">
        <p14:creationId xmlns:p14="http://schemas.microsoft.com/office/powerpoint/2010/main" val="42527210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Primary health care is integrally tied to the definition of health. Note</a:t>
            </a:r>
            <a:r>
              <a:rPr lang="en-US" baseline="0" dirty="0" smtClean="0"/>
              <a:t> that health care is not limited to medical care.</a:t>
            </a:r>
          </a:p>
          <a:p>
            <a:r>
              <a:rPr lang="en-US" baseline="0" dirty="0" smtClean="0"/>
              <a:t>Note “universally” accessible.</a:t>
            </a:r>
          </a:p>
          <a:p>
            <a:r>
              <a:rPr lang="en-US" baseline="0" dirty="0" smtClean="0"/>
              <a:t>There is an effort here to account for the different economic </a:t>
            </a:r>
            <a:r>
              <a:rPr lang="en-US" i="1" baseline="0" dirty="0" smtClean="0"/>
              <a:t>ability </a:t>
            </a:r>
            <a:r>
              <a:rPr lang="en-US" i="0" baseline="0" dirty="0" smtClean="0"/>
              <a:t>of different countries.</a:t>
            </a:r>
            <a:endParaRPr lang="en-US" baseline="0" dirty="0" smtClean="0"/>
          </a:p>
          <a:p>
            <a:r>
              <a:rPr lang="en-US" baseline="0" dirty="0" smtClean="0"/>
              <a:t>Story about Mexico from Mario – they have the desire but not the means to provide universal care; the US has the means but not the desire.</a:t>
            </a:r>
          </a:p>
          <a:p>
            <a:endParaRPr lang="en-US" baseline="0" dirty="0" smtClean="0"/>
          </a:p>
          <a:p>
            <a:r>
              <a:rPr lang="en-US" baseline="0" dirty="0" smtClean="0"/>
              <a:t>Introduce Virchow…</a:t>
            </a:r>
            <a:endParaRPr lang="en-US" dirty="0"/>
          </a:p>
        </p:txBody>
      </p:sp>
      <p:sp>
        <p:nvSpPr>
          <p:cNvPr id="4" name="Slide Number Placeholder 3"/>
          <p:cNvSpPr>
            <a:spLocks noGrp="1"/>
          </p:cNvSpPr>
          <p:nvPr>
            <p:ph type="sldNum" sz="quarter" idx="10"/>
          </p:nvPr>
        </p:nvSpPr>
        <p:spPr/>
        <p:txBody>
          <a:bodyPr/>
          <a:lstStyle/>
          <a:p>
            <a:fld id="{ECD5BEA5-52EB-4997-B346-C9149ED69D5A}" type="slidenum">
              <a:rPr lang="en-US" smtClean="0"/>
              <a:pPr/>
              <a:t>13</a:t>
            </a:fld>
            <a:endParaRPr lang="en-US"/>
          </a:p>
        </p:txBody>
      </p:sp>
    </p:spTree>
    <p:extLst>
      <p:ext uri="{BB962C8B-B14F-4D97-AF65-F5344CB8AC3E}">
        <p14:creationId xmlns:p14="http://schemas.microsoft.com/office/powerpoint/2010/main" val="38677521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1848, well before</a:t>
            </a:r>
            <a:r>
              <a:rPr lang="en-US" baseline="0" dirty="0" smtClean="0"/>
              <a:t> Roosevelt or Rawls, Rudolf Virchow, a Prussian physician, was sent to report on the causes of the Typhus epidemic in Upper Silesia, largely in a coal-mining community.  Virchow, who is famous for advancing the Cell Theory and whose name is found in many medical eponyms, observed the extent to which social conditions contribute to the cause of disease, and earned him the title “Father of Social Medicine”.</a:t>
            </a:r>
          </a:p>
          <a:p>
            <a:r>
              <a:rPr lang="en-US" baseline="0" dirty="0" smtClean="0"/>
              <a:t>And typhus itself is, of course, not completely gone; although we recommend avoiding crawling through rat-infesting sewers: Reference to the film “</a:t>
            </a:r>
            <a:r>
              <a:rPr lang="en-US" i="1" baseline="0" dirty="0" smtClean="0"/>
              <a:t>El Norte”, </a:t>
            </a:r>
            <a:r>
              <a:rPr lang="en-US" i="0" baseline="0" dirty="0" smtClean="0"/>
              <a:t>next slide.</a:t>
            </a:r>
            <a:endParaRPr lang="en-US" dirty="0"/>
          </a:p>
        </p:txBody>
      </p:sp>
      <p:sp>
        <p:nvSpPr>
          <p:cNvPr id="4" name="Slide Number Placeholder 3"/>
          <p:cNvSpPr>
            <a:spLocks noGrp="1"/>
          </p:cNvSpPr>
          <p:nvPr>
            <p:ph type="sldNum" sz="quarter" idx="10"/>
          </p:nvPr>
        </p:nvSpPr>
        <p:spPr/>
        <p:txBody>
          <a:bodyPr/>
          <a:lstStyle/>
          <a:p>
            <a:fld id="{ECD5BEA5-52EB-4997-B346-C9149ED69D5A}" type="slidenum">
              <a:rPr lang="en-US" smtClean="0"/>
              <a:pPr/>
              <a:t>14</a:t>
            </a:fld>
            <a:endParaRPr lang="en-US"/>
          </a:p>
        </p:txBody>
      </p:sp>
    </p:spTree>
    <p:extLst>
      <p:ext uri="{BB962C8B-B14F-4D97-AF65-F5344CB8AC3E}">
        <p14:creationId xmlns:p14="http://schemas.microsoft.com/office/powerpoint/2010/main" val="9537942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E144EA1-65F1-4E08-95EE-F8767817CBBC}" type="slidenum">
              <a:rPr lang="en-US" smtClean="0"/>
              <a:pPr>
                <a:defRPr/>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78FC914-7285-48C7-B34D-141012C6D61C}"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200958D-6F63-4C0E-A1B3-9BC0254A7CA2}"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1071FF4-1B33-4AE8-85FE-D8201E6B33AA}" type="slidenum">
              <a:rPr lang="en-US" smtClean="0"/>
              <a:pPr>
                <a:defRPr/>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F7EFE89-5DAB-4E7B-9E03-B8D7164F9380}" type="slidenum">
              <a:rPr lang="en-US" smtClean="0"/>
              <a:pPr>
                <a:defRPr/>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24FFA99-D0F2-4D64-807F-22D0F5BD637A}"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55707E3E-EC38-4D45-829B-561A5A5CCC1F}" type="slidenum">
              <a:rPr lang="en-US" smtClean="0"/>
              <a:pPr>
                <a:defRPr/>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2818CC2E-9506-49E7-BB7E-6FF0BFBF98C7}"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B3493BC5-A7A3-4676-A292-1467BB564DBA}"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4440B3CE-A6D1-4B75-8F4C-BAA18B29A9AC}" type="slidenum">
              <a:rPr lang="en-US" smtClean="0"/>
              <a:pPr>
                <a:defRPr/>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2D6D9505-8855-4F35-A701-5D3279E5488C}"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pPr>
              <a:defRPr/>
            </a:pPr>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pPr>
              <a:defRPr/>
            </a:pPr>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pPr>
              <a:defRPr/>
            </a:pPr>
            <a:fld id="{009B388E-AA58-4034-8FA0-92E3AE3C1CE8}"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socialmedicine.info/index.php/socialmedicine"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www.phsj.org/"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cbo.gov/publication/42729"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cbo.gov/publication/42729"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www.cbo.gov/publication/42729"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tats.oecd.org/Index.aspx?QueryId=26068"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topics.nytimes.com/top/reference/timestopics/subjects/f/federal_budget_us/index.html?inline=nyt-classifier"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www.nytimes.com/2013/03/04/business/economy/corporate-profits-soar-as-worker-income-limps.html?hp"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nytimes.com/2013/03/05/business/qualified-private-activity-bonds-come-under-new-scrutiny.html?ref=todayspaper&amp;_r=0"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nytimes.com/2013/03/04/us/politics/poor-face-most-pain-as-automatic-budget-cuts-take-effect.html?hp"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www.nytimes.com/2013/03/04/business/economy/corporate-profits-soar-as-worker-income-limps.html?hp" TargetMode="External"/><Relationship Id="rId5" Type="http://schemas.openxmlformats.org/officeDocument/2006/relationships/hyperlink" Target="http://www.medicaid.gov/medicaid-chip-program-information/by-topics/childrens-health-insurance-program-chip/childrens-health-insurance-program-chip.html" TargetMode="External"/><Relationship Id="rId4" Type="http://schemas.openxmlformats.org/officeDocument/2006/relationships/hyperlink" Target="http://topics.nytimes.com/top/reference/timestopics/subjects/f/federal_budget_us/index.html?inline=nyt-classifier"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www.nytimes.com/2013/03/04/opinion/krugman-mooching-off-medicare.html?ref=opinion"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www.nytimes.com/2013/03/04/business/economy/corporate-profits-soar-as-worker-income-limps.html?hp"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hyperlink" Target="http://healthland.time.com/2013/02/20/bitter-pill-why-medical-bills-are-killing-us/#ixzz2MP8I78kt"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jama.jamanetwork.com/article.aspx?articleid=1556967"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microsoft.com/office/2007/relationships/hdphoto" Target="../media/hdphoto1.wdp"/></Relationships>
</file>

<file path=ppt/slides/_rels/slide6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hyperlink" Target="http://countyhealthcalculator.org/" TargetMode="External"/><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hyperlink" Target="http://www.nytimes.com/2011/12/09/opinion/to-fix-health-care-help-the-poor.html?_r=2" TargetMode="Externa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hyperlink" Target="http://www.bma.org.uk/images/socialdeterminantshealth_tcm41-209805.pdf" TargetMode="External"/><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un.org/en/documents/udhr/index.shtml"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81000" y="1524000"/>
            <a:ext cx="8229600" cy="1904999"/>
          </a:xfrm>
        </p:spPr>
        <p:txBody>
          <a:bodyPr>
            <a:normAutofit fontScale="90000"/>
          </a:bodyPr>
          <a:lstStyle/>
          <a:p>
            <a:r>
              <a:rPr lang="en-US" sz="4800" dirty="0"/>
              <a:t/>
            </a:r>
            <a:br>
              <a:rPr lang="en-US" sz="4800" dirty="0"/>
            </a:br>
            <a:r>
              <a:rPr lang="en-US" sz="4800" b="1" dirty="0" smtClean="0"/>
              <a:t>The </a:t>
            </a:r>
            <a:r>
              <a:rPr lang="en-US" sz="4800" b="1" dirty="0"/>
              <a:t>Big Picture: Social </a:t>
            </a:r>
            <a:r>
              <a:rPr lang="en-US" sz="4800" b="1" dirty="0" smtClean="0"/>
              <a:t>Justice and Health, and health care, in the U.S.</a:t>
            </a:r>
            <a:r>
              <a:rPr lang="en-US" dirty="0" smtClean="0"/>
              <a:t/>
            </a:r>
            <a:br>
              <a:rPr lang="en-US" dirty="0" smtClean="0"/>
            </a:br>
            <a:endParaRPr lang="en-US" sz="3800" dirty="0" smtClean="0"/>
          </a:p>
        </p:txBody>
      </p:sp>
      <p:sp>
        <p:nvSpPr>
          <p:cNvPr id="2051" name="Rectangle 3"/>
          <p:cNvSpPr>
            <a:spLocks noGrp="1" noChangeArrowheads="1"/>
          </p:cNvSpPr>
          <p:nvPr>
            <p:ph type="subTitle" idx="1"/>
          </p:nvPr>
        </p:nvSpPr>
        <p:spPr>
          <a:xfrm>
            <a:off x="1371600" y="3733800"/>
            <a:ext cx="7322234" cy="2667000"/>
          </a:xfrm>
        </p:spPr>
        <p:txBody>
          <a:bodyPr>
            <a:noAutofit/>
          </a:bodyPr>
          <a:lstStyle/>
          <a:p>
            <a:pPr>
              <a:defRPr/>
            </a:pPr>
            <a:r>
              <a:rPr lang="en-US" sz="2800" dirty="0"/>
              <a:t>Morris Goldberg Memorial Lecture</a:t>
            </a:r>
          </a:p>
          <a:p>
            <a:pPr>
              <a:defRPr/>
            </a:pPr>
            <a:r>
              <a:rPr lang="en-US" dirty="0"/>
              <a:t>Lutheran General Hospital</a:t>
            </a:r>
          </a:p>
          <a:p>
            <a:pPr>
              <a:defRPr/>
            </a:pPr>
            <a:r>
              <a:rPr lang="en-US" dirty="0"/>
              <a:t>April 3, 2013</a:t>
            </a:r>
          </a:p>
          <a:p>
            <a:pPr eaLnBrk="1" hangingPunct="1">
              <a:defRPr/>
            </a:pPr>
            <a:endParaRPr lang="en-US" sz="2400" dirty="0" smtClean="0"/>
          </a:p>
          <a:p>
            <a:pPr eaLnBrk="1" hangingPunct="1">
              <a:defRPr/>
            </a:pPr>
            <a:r>
              <a:rPr lang="en-US" sz="2400" dirty="0" smtClean="0"/>
              <a:t>Joshua Freeman, MD</a:t>
            </a:r>
          </a:p>
          <a:p>
            <a:pPr eaLnBrk="1" hangingPunct="1">
              <a:defRPr/>
            </a:pPr>
            <a:r>
              <a:rPr lang="en-US" sz="2400" dirty="0" smtClean="0"/>
              <a:t>University of Kansas </a:t>
            </a:r>
            <a:r>
              <a:rPr lang="en-US" sz="2400" dirty="0" err="1" smtClean="0"/>
              <a:t>Dept</a:t>
            </a:r>
            <a:r>
              <a:rPr lang="en-US" sz="2400" dirty="0" smtClean="0"/>
              <a:t> of Family </a:t>
            </a:r>
            <a:r>
              <a:rPr lang="en-US" sz="2400" dirty="0" smtClean="0"/>
              <a:t>Medicine</a:t>
            </a:r>
            <a:endParaRPr lang="en-US" sz="240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000"/>
            <a:ext cx="7772400" cy="1362075"/>
          </a:xfrm>
        </p:spPr>
        <p:txBody>
          <a:bodyPr>
            <a:noAutofit/>
          </a:bodyPr>
          <a:lstStyle/>
          <a:p>
            <a:pPr eaLnBrk="1" hangingPunct="1">
              <a:defRPr/>
            </a:pPr>
            <a:r>
              <a:rPr lang="en-US" dirty="0" smtClean="0"/>
              <a:t>HOW IS SOCIAL JUSTICE RELATED TO HEALTH, HEALTH CARE, AND MEDICINE?</a:t>
            </a:r>
          </a:p>
        </p:txBody>
      </p:sp>
      <p:sp>
        <p:nvSpPr>
          <p:cNvPr id="10243" name="Text Placeholder 2"/>
          <p:cNvSpPr>
            <a:spLocks noGrp="1"/>
          </p:cNvSpPr>
          <p:nvPr>
            <p:ph type="body" idx="1"/>
          </p:nvPr>
        </p:nvSpPr>
        <p:spPr/>
        <p:txBody>
          <a:bodyPr/>
          <a:lstStyle/>
          <a:p>
            <a:pPr eaLnBrk="1" hangingPunct="1"/>
            <a:endParaRPr lang="en-US" smtClean="0"/>
          </a:p>
        </p:txBody>
      </p:sp>
    </p:spTree>
    <p:extLst>
      <p:ext uri="{BB962C8B-B14F-4D97-AF65-F5344CB8AC3E}">
        <p14:creationId xmlns:p14="http://schemas.microsoft.com/office/powerpoint/2010/main" val="18048501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92D050"/>
                </a:solidFill>
              </a:rPr>
              <a:t>Medical Ethics</a:t>
            </a:r>
            <a:endParaRPr lang="en-US" dirty="0">
              <a:solidFill>
                <a:srgbClr val="92D050"/>
              </a:solidFill>
            </a:endParaRPr>
          </a:p>
        </p:txBody>
      </p:sp>
      <p:sp>
        <p:nvSpPr>
          <p:cNvPr id="3" name="Content Placeholder 2"/>
          <p:cNvSpPr>
            <a:spLocks noGrp="1"/>
          </p:cNvSpPr>
          <p:nvPr>
            <p:ph idx="1"/>
          </p:nvPr>
        </p:nvSpPr>
        <p:spPr/>
        <p:txBody>
          <a:bodyPr/>
          <a:lstStyle/>
          <a:p>
            <a:r>
              <a:rPr lang="en-US" sz="4000" dirty="0"/>
              <a:t>Justice as a part of medical Ethics?</a:t>
            </a:r>
          </a:p>
          <a:p>
            <a:pPr lvl="1"/>
            <a:r>
              <a:rPr lang="en-US" sz="3200" dirty="0"/>
              <a:t>Beneficence</a:t>
            </a:r>
          </a:p>
          <a:p>
            <a:pPr lvl="1"/>
            <a:r>
              <a:rPr lang="en-US" sz="3200" dirty="0"/>
              <a:t>Non-maleficence</a:t>
            </a:r>
          </a:p>
          <a:p>
            <a:pPr lvl="1"/>
            <a:r>
              <a:rPr lang="en-US" sz="3200" dirty="0"/>
              <a:t>Autonomy</a:t>
            </a:r>
          </a:p>
          <a:p>
            <a:pPr lvl="1"/>
            <a:r>
              <a:rPr lang="en-US" sz="3200" dirty="0"/>
              <a:t>Justice</a:t>
            </a:r>
          </a:p>
          <a:p>
            <a:endParaRPr lang="en-US" dirty="0"/>
          </a:p>
        </p:txBody>
      </p:sp>
      <p:sp>
        <p:nvSpPr>
          <p:cNvPr id="4" name="Slide Number Placeholder 3"/>
          <p:cNvSpPr>
            <a:spLocks noGrp="1"/>
          </p:cNvSpPr>
          <p:nvPr>
            <p:ph type="sldNum" sz="quarter" idx="12"/>
          </p:nvPr>
        </p:nvSpPr>
        <p:spPr/>
        <p:txBody>
          <a:bodyPr/>
          <a:lstStyle/>
          <a:p>
            <a:pPr>
              <a:defRPr/>
            </a:pPr>
            <a:fld id="{D1071FF4-1B33-4AE8-85FE-D8201E6B33AA}" type="slidenum">
              <a:rPr lang="en-US" smtClean="0"/>
              <a:pPr>
                <a:defRPr/>
              </a:pPr>
              <a:t>11</a:t>
            </a:fld>
            <a:endParaRPr lang="en-US"/>
          </a:p>
        </p:txBody>
      </p:sp>
    </p:spTree>
    <p:extLst>
      <p:ext uri="{BB962C8B-B14F-4D97-AF65-F5344CB8AC3E}">
        <p14:creationId xmlns:p14="http://schemas.microsoft.com/office/powerpoint/2010/main" val="32793366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normAutofit/>
          </a:bodyPr>
          <a:lstStyle/>
          <a:p>
            <a:pPr eaLnBrk="1" hangingPunct="1">
              <a:defRPr/>
            </a:pPr>
            <a:r>
              <a:rPr lang="en-US" b="1" dirty="0" smtClean="0">
                <a:solidFill>
                  <a:srgbClr val="92D050"/>
                </a:solidFill>
              </a:rPr>
              <a:t>Declaration of Alma-Ata, 1978</a:t>
            </a:r>
          </a:p>
        </p:txBody>
      </p:sp>
      <p:sp>
        <p:nvSpPr>
          <p:cNvPr id="11267" name="Rectangle 3"/>
          <p:cNvSpPr>
            <a:spLocks noGrp="1" noChangeArrowheads="1"/>
          </p:cNvSpPr>
          <p:nvPr>
            <p:ph idx="1"/>
          </p:nvPr>
        </p:nvSpPr>
        <p:spPr/>
        <p:txBody>
          <a:bodyPr/>
          <a:lstStyle/>
          <a:p>
            <a:pPr eaLnBrk="1" hangingPunct="1">
              <a:buFontTx/>
              <a:buNone/>
            </a:pPr>
            <a:endParaRPr lang="en-US" dirty="0" smtClean="0"/>
          </a:p>
          <a:p>
            <a:pPr marL="0" indent="0" eaLnBrk="1" hangingPunct="1">
              <a:buNone/>
            </a:pPr>
            <a:r>
              <a:rPr lang="en-US" sz="3600" dirty="0" smtClean="0"/>
              <a:t>“... health, which is </a:t>
            </a:r>
            <a:r>
              <a:rPr lang="en-US" sz="3600" b="1" dirty="0" smtClean="0"/>
              <a:t>a state of complete </a:t>
            </a:r>
            <a:r>
              <a:rPr lang="en-US" sz="3600" b="1" dirty="0" smtClean="0">
                <a:solidFill>
                  <a:schemeClr val="accent1">
                    <a:lumMod val="60000"/>
                    <a:lumOff val="40000"/>
                  </a:schemeClr>
                </a:solidFill>
              </a:rPr>
              <a:t>physical, mental and social wellbeing</a:t>
            </a:r>
            <a:r>
              <a:rPr lang="en-US" sz="3600" dirty="0" smtClean="0"/>
              <a:t>, and not merely the absence of disease or infirmity, is a fundamental human right...”</a:t>
            </a:r>
          </a:p>
        </p:txBody>
      </p:sp>
      <p:sp>
        <p:nvSpPr>
          <p:cNvPr id="4" name="Slide Number Placeholder 3"/>
          <p:cNvSpPr>
            <a:spLocks noGrp="1"/>
          </p:cNvSpPr>
          <p:nvPr>
            <p:ph type="sldNum" sz="quarter" idx="12"/>
          </p:nvPr>
        </p:nvSpPr>
        <p:spPr/>
        <p:txBody>
          <a:bodyPr/>
          <a:lstStyle/>
          <a:p>
            <a:pPr>
              <a:defRPr/>
            </a:pPr>
            <a:fld id="{D1071FF4-1B33-4AE8-85FE-D8201E6B33AA}" type="slidenum">
              <a:rPr lang="en-US" smtClean="0"/>
              <a:pPr>
                <a:defRPr/>
              </a:pPr>
              <a:t>12</a:t>
            </a:fld>
            <a:endParaRPr lang="en-US"/>
          </a:p>
        </p:txBody>
      </p:sp>
    </p:spTree>
    <p:extLst>
      <p:ext uri="{BB962C8B-B14F-4D97-AF65-F5344CB8AC3E}">
        <p14:creationId xmlns:p14="http://schemas.microsoft.com/office/powerpoint/2010/main" val="4062545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defRPr/>
            </a:pPr>
            <a:r>
              <a:rPr lang="en-US" dirty="0" smtClean="0">
                <a:solidFill>
                  <a:srgbClr val="92D050"/>
                </a:solidFill>
              </a:rPr>
              <a:t>Primary Health Care </a:t>
            </a:r>
            <a:r>
              <a:rPr lang="en-US" sz="3600" dirty="0" smtClean="0">
                <a:solidFill>
                  <a:srgbClr val="92D050"/>
                </a:solidFill>
              </a:rPr>
              <a:t>(Alma-Ata</a:t>
            </a:r>
            <a:r>
              <a:rPr lang="en-US" sz="3600" dirty="0" smtClean="0"/>
              <a:t>)</a:t>
            </a:r>
            <a:endParaRPr lang="en-US" dirty="0" smtClean="0"/>
          </a:p>
        </p:txBody>
      </p:sp>
      <p:sp>
        <p:nvSpPr>
          <p:cNvPr id="7171" name="Rectangle 3"/>
          <p:cNvSpPr>
            <a:spLocks noGrp="1" noChangeArrowheads="1"/>
          </p:cNvSpPr>
          <p:nvPr>
            <p:ph idx="1"/>
          </p:nvPr>
        </p:nvSpPr>
        <p:spPr/>
        <p:txBody>
          <a:bodyPr/>
          <a:lstStyle/>
          <a:p>
            <a:pPr marL="0" indent="0" algn="ctr" eaLnBrk="1" hangingPunct="1">
              <a:buNone/>
            </a:pPr>
            <a:r>
              <a:rPr lang="en-US" sz="2800" dirty="0" smtClean="0"/>
              <a:t>“</a:t>
            </a:r>
            <a:r>
              <a:rPr lang="en-US" sz="2800" i="1" dirty="0" smtClean="0"/>
              <a:t>Primary health care is </a:t>
            </a:r>
            <a:r>
              <a:rPr lang="en-US" sz="2800" b="1" i="1" dirty="0" smtClean="0"/>
              <a:t>essential health care </a:t>
            </a:r>
            <a:r>
              <a:rPr lang="en-US" sz="2800" i="1" dirty="0" smtClean="0"/>
              <a:t>based on practical, </a:t>
            </a:r>
            <a:r>
              <a:rPr lang="en-US" sz="2800" b="1" i="1" dirty="0" smtClean="0"/>
              <a:t>scientifically sound and socially acceptable </a:t>
            </a:r>
            <a:r>
              <a:rPr lang="en-US" sz="2800" i="1" dirty="0" smtClean="0"/>
              <a:t>methods and technology made </a:t>
            </a:r>
            <a:r>
              <a:rPr lang="en-US" sz="2800" b="1" i="1" dirty="0" smtClean="0"/>
              <a:t>universally accessible </a:t>
            </a:r>
            <a:r>
              <a:rPr lang="en-US" sz="2800" i="1" dirty="0" smtClean="0"/>
              <a:t>to individuals and families in the community through </a:t>
            </a:r>
            <a:r>
              <a:rPr lang="en-US" sz="2800" b="1" i="1" dirty="0" smtClean="0"/>
              <a:t>their full participation </a:t>
            </a:r>
            <a:r>
              <a:rPr lang="en-US" sz="2800" i="1" dirty="0" smtClean="0"/>
              <a:t>and at a cost that the community and country </a:t>
            </a:r>
            <a:r>
              <a:rPr lang="en-US" sz="2800" b="1" i="1" dirty="0" smtClean="0"/>
              <a:t>can afford to maintain </a:t>
            </a:r>
            <a:r>
              <a:rPr lang="en-US" sz="2800" i="1" dirty="0" smtClean="0"/>
              <a:t>at every stage of their development in the spirit of self-reliance and self-determination”</a:t>
            </a:r>
            <a:endParaRPr lang="en-US" i="1" dirty="0" smtClean="0"/>
          </a:p>
        </p:txBody>
      </p:sp>
      <p:sp>
        <p:nvSpPr>
          <p:cNvPr id="4" name="Slide Number Placeholder 3"/>
          <p:cNvSpPr>
            <a:spLocks noGrp="1"/>
          </p:cNvSpPr>
          <p:nvPr>
            <p:ph type="sldNum" sz="quarter" idx="12"/>
          </p:nvPr>
        </p:nvSpPr>
        <p:spPr/>
        <p:txBody>
          <a:bodyPr/>
          <a:lstStyle/>
          <a:p>
            <a:pPr>
              <a:defRPr/>
            </a:pPr>
            <a:fld id="{D1071FF4-1B33-4AE8-85FE-D8201E6B33AA}" type="slidenum">
              <a:rPr lang="en-US" smtClean="0"/>
              <a:pPr>
                <a:defRPr/>
              </a:pPr>
              <a:t>13</a:t>
            </a:fld>
            <a:endParaRPr lang="en-US"/>
          </a:p>
        </p:txBody>
      </p:sp>
    </p:spTree>
    <p:extLst>
      <p:ext uri="{BB962C8B-B14F-4D97-AF65-F5344CB8AC3E}">
        <p14:creationId xmlns:p14="http://schemas.microsoft.com/office/powerpoint/2010/main" val="367761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 calcmode="lin" valueType="num">
                                      <p:cBhvr additive="base">
                                        <p:cTn id="7" dur="500" fill="hold"/>
                                        <p:tgtEl>
                                          <p:spTgt spid="717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171">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381000"/>
            <a:ext cx="8229600" cy="1143000"/>
          </a:xfrm>
        </p:spPr>
        <p:txBody>
          <a:bodyPr>
            <a:normAutofit fontScale="90000"/>
          </a:bodyPr>
          <a:lstStyle/>
          <a:p>
            <a:pPr algn="r" eaLnBrk="1" hangingPunct="1">
              <a:defRPr/>
            </a:pPr>
            <a:r>
              <a:rPr lang="en-US" b="1" dirty="0" smtClean="0">
                <a:solidFill>
                  <a:srgbClr val="92D050"/>
                </a:solidFill>
              </a:rPr>
              <a:t>Rudolf Virchow, “</a:t>
            </a:r>
            <a:r>
              <a:rPr lang="en-US" i="1" dirty="0" smtClean="0">
                <a:solidFill>
                  <a:srgbClr val="92D050"/>
                </a:solidFill>
              </a:rPr>
              <a:t>the father </a:t>
            </a:r>
            <a:br>
              <a:rPr lang="en-US" i="1" dirty="0" smtClean="0">
                <a:solidFill>
                  <a:srgbClr val="92D050"/>
                </a:solidFill>
              </a:rPr>
            </a:br>
            <a:r>
              <a:rPr lang="en-US" i="1" dirty="0" smtClean="0">
                <a:solidFill>
                  <a:srgbClr val="92D050"/>
                </a:solidFill>
              </a:rPr>
              <a:t>of Social Medicine</a:t>
            </a:r>
            <a:r>
              <a:rPr lang="en-US" i="1" dirty="0" smtClean="0"/>
              <a:t>”</a:t>
            </a:r>
          </a:p>
        </p:txBody>
      </p:sp>
      <p:sp>
        <p:nvSpPr>
          <p:cNvPr id="13315" name="Rectangle 3"/>
          <p:cNvSpPr>
            <a:spLocks noGrp="1" noChangeArrowheads="1"/>
          </p:cNvSpPr>
          <p:nvPr>
            <p:ph idx="1"/>
          </p:nvPr>
        </p:nvSpPr>
        <p:spPr>
          <a:xfrm>
            <a:off x="457200" y="1828800"/>
            <a:ext cx="8229600" cy="4526280"/>
          </a:xfrm>
        </p:spPr>
        <p:txBody>
          <a:bodyPr>
            <a:normAutofit fontScale="92500" lnSpcReduction="20000"/>
          </a:bodyPr>
          <a:lstStyle/>
          <a:p>
            <a:endParaRPr lang="en-US" i="1" dirty="0"/>
          </a:p>
          <a:p>
            <a:r>
              <a:rPr lang="en-US" i="1" dirty="0" smtClean="0"/>
              <a:t>“</a:t>
            </a:r>
            <a:r>
              <a:rPr lang="en-US" sz="3500" i="1" dirty="0" smtClean="0"/>
              <a:t>The physicians are the natural advocates of the poor, and social problems fall to a large extent </a:t>
            </a:r>
            <a:r>
              <a:rPr lang="en-US" sz="3500" b="1" i="1" dirty="0" smtClean="0"/>
              <a:t>within their jurisdiction.</a:t>
            </a:r>
            <a:r>
              <a:rPr lang="en-US" sz="3500" b="1" dirty="0" smtClean="0"/>
              <a:t>”</a:t>
            </a:r>
          </a:p>
          <a:p>
            <a:pPr eaLnBrk="1" hangingPunct="1"/>
            <a:endParaRPr lang="en-US" sz="3500" dirty="0" smtClean="0"/>
          </a:p>
          <a:p>
            <a:pPr eaLnBrk="1" hangingPunct="1"/>
            <a:r>
              <a:rPr lang="en-US" sz="3500" i="1" dirty="0" smtClean="0"/>
              <a:t>“Medicine has imperceptibly led us into the social field and placed us in a position of confronting directly the great problems of our time.”</a:t>
            </a:r>
          </a:p>
          <a:p>
            <a:pPr eaLnBrk="1" hangingPunct="1">
              <a:buNone/>
            </a:pPr>
            <a:endParaRPr lang="en-US" i="1" dirty="0" smtClean="0"/>
          </a:p>
          <a:p>
            <a:pPr marL="0" indent="0" algn="r" eaLnBrk="1" hangingPunct="1">
              <a:buNone/>
            </a:pPr>
            <a:r>
              <a:rPr lang="en-US" sz="2400" dirty="0" smtClean="0"/>
              <a:t>“</a:t>
            </a:r>
            <a:r>
              <a:rPr lang="en-US" sz="1600" i="1" dirty="0" smtClean="0"/>
              <a:t>Report on the Typhus Epidemic in Upper Silesia”, 1848</a:t>
            </a:r>
          </a:p>
        </p:txBody>
      </p:sp>
      <p:sp>
        <p:nvSpPr>
          <p:cNvPr id="5" name="Slide Number Placeholder 4"/>
          <p:cNvSpPr>
            <a:spLocks noGrp="1"/>
          </p:cNvSpPr>
          <p:nvPr>
            <p:ph type="sldNum" sz="quarter" idx="12"/>
          </p:nvPr>
        </p:nvSpPr>
        <p:spPr/>
        <p:txBody>
          <a:bodyPr/>
          <a:lstStyle/>
          <a:p>
            <a:pPr>
              <a:defRPr/>
            </a:pPr>
            <a:fld id="{D1071FF4-1B33-4AE8-85FE-D8201E6B33AA}" type="slidenum">
              <a:rPr lang="en-US" smtClean="0"/>
              <a:pPr>
                <a:defRPr/>
              </a:pPr>
              <a:t>14</a:t>
            </a:fld>
            <a:endParaRPr lang="en-US"/>
          </a:p>
        </p:txBody>
      </p:sp>
      <p:pic>
        <p:nvPicPr>
          <p:cNvPr id="1026" name="Picture 2" descr="https://encrypted-tbn2.google.com/images?q=tbn:ANd9GcRofcA1-NQkzqiHMRL0Tla2xuDayaNREfNzJ00J4GPpWSfSVnkzhQ"/>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8252" y="152400"/>
            <a:ext cx="1391667" cy="18819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1600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3315">
                                            <p:txEl>
                                              <p:pRg st="1" end="1"/>
                                            </p:txEl>
                                          </p:spTgt>
                                        </p:tgtEl>
                                        <p:attrNameLst>
                                          <p:attrName>style.visibility</p:attrName>
                                        </p:attrNameLst>
                                      </p:cBhvr>
                                      <p:to>
                                        <p:strVal val="visible"/>
                                      </p:to>
                                    </p:set>
                                    <p:anim calcmode="lin" valueType="num">
                                      <p:cBhvr additive="base">
                                        <p:cTn id="7" dur="500" fill="hold"/>
                                        <p:tgtEl>
                                          <p:spTgt spid="13315">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331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3315">
                                            <p:txEl>
                                              <p:pRg st="3" end="3"/>
                                            </p:txEl>
                                          </p:spTgt>
                                        </p:tgtEl>
                                        <p:attrNameLst>
                                          <p:attrName>style.visibility</p:attrName>
                                        </p:attrNameLst>
                                      </p:cBhvr>
                                      <p:to>
                                        <p:strVal val="visible"/>
                                      </p:to>
                                    </p:set>
                                    <p:anim calcmode="lin" valueType="num">
                                      <p:cBhvr additive="base">
                                        <p:cTn id="13" dur="500" fill="hold"/>
                                        <p:tgtEl>
                                          <p:spTgt spid="13315">
                                            <p:txEl>
                                              <p:pRg st="3" end="3"/>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3315">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endParaRPr lang="en-US" dirty="0"/>
          </a:p>
        </p:txBody>
      </p:sp>
      <p:sp>
        <p:nvSpPr>
          <p:cNvPr id="5" name="Slide Number Placeholder 4"/>
          <p:cNvSpPr>
            <a:spLocks noGrp="1"/>
          </p:cNvSpPr>
          <p:nvPr>
            <p:ph type="sldNum" sz="quarter" idx="12"/>
          </p:nvPr>
        </p:nvSpPr>
        <p:spPr/>
        <p:txBody>
          <a:bodyPr/>
          <a:lstStyle/>
          <a:p>
            <a:pPr>
              <a:defRPr/>
            </a:pPr>
            <a:fld id="{D1071FF4-1B33-4AE8-85FE-D8201E6B33AA}" type="slidenum">
              <a:rPr lang="en-US" smtClean="0"/>
              <a:pPr>
                <a:defRPr/>
              </a:pPr>
              <a:t>15</a:t>
            </a:fld>
            <a:endParaRPr lang="en-US"/>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43200" y="523716"/>
            <a:ext cx="3651504" cy="5800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24778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defRPr/>
            </a:pPr>
            <a:r>
              <a:rPr lang="en-US" smtClean="0"/>
              <a:t>Modern Writings</a:t>
            </a:r>
          </a:p>
        </p:txBody>
      </p:sp>
      <p:sp>
        <p:nvSpPr>
          <p:cNvPr id="14339" name="Rectangle 3"/>
          <p:cNvSpPr>
            <a:spLocks noGrp="1" noChangeArrowheads="1"/>
          </p:cNvSpPr>
          <p:nvPr>
            <p:ph idx="1"/>
          </p:nvPr>
        </p:nvSpPr>
        <p:spPr/>
        <p:txBody>
          <a:bodyPr>
            <a:normAutofit lnSpcReduction="10000"/>
          </a:bodyPr>
          <a:lstStyle/>
          <a:p>
            <a:pPr eaLnBrk="1" hangingPunct="1"/>
            <a:r>
              <a:rPr lang="en-US" sz="2600" dirty="0" smtClean="0"/>
              <a:t>Paul Farmer, MD: </a:t>
            </a:r>
            <a:r>
              <a:rPr lang="en-US" sz="2600" i="1" dirty="0" smtClean="0"/>
              <a:t>Pathologies of Power; Partner to the Poor: a Paul Farmer reader</a:t>
            </a:r>
          </a:p>
          <a:p>
            <a:pPr eaLnBrk="1" hangingPunct="1"/>
            <a:endParaRPr lang="en-US" sz="2600" i="1" dirty="0" smtClean="0"/>
          </a:p>
          <a:p>
            <a:pPr eaLnBrk="1" hangingPunct="1"/>
            <a:r>
              <a:rPr lang="en-US" sz="2600" i="1" dirty="0" smtClean="0"/>
              <a:t>Social Medicine, </a:t>
            </a:r>
            <a:r>
              <a:rPr lang="en-US" sz="2600" dirty="0" smtClean="0"/>
              <a:t>journal published by the Department of Family and Social Medicine at Montefiore Medical Center/Albert Einstein COM</a:t>
            </a:r>
          </a:p>
          <a:p>
            <a:pPr eaLnBrk="1" hangingPunct="1"/>
            <a:r>
              <a:rPr lang="en-US" sz="2600" i="1" dirty="0" smtClean="0">
                <a:hlinkClick r:id="rId3"/>
              </a:rPr>
              <a:t>http://www.socialmedicine.info/index.php/socialmedicine</a:t>
            </a:r>
            <a:endParaRPr lang="en-US" sz="2600" i="1" dirty="0" smtClean="0"/>
          </a:p>
          <a:p>
            <a:pPr eaLnBrk="1" hangingPunct="1"/>
            <a:endParaRPr lang="en-US" sz="2600" i="1" dirty="0"/>
          </a:p>
          <a:p>
            <a:pPr eaLnBrk="1" hangingPunct="1"/>
            <a:r>
              <a:rPr lang="en-US" sz="2600" dirty="0" smtClean="0"/>
              <a:t>Martin </a:t>
            </a:r>
            <a:r>
              <a:rPr lang="en-US" sz="2600" dirty="0" err="1" smtClean="0"/>
              <a:t>Donohoe</a:t>
            </a:r>
            <a:r>
              <a:rPr lang="en-US" sz="2600" dirty="0" smtClean="0"/>
              <a:t>, MD, </a:t>
            </a:r>
            <a:r>
              <a:rPr lang="en-US" sz="2600" i="1" dirty="0" smtClean="0"/>
              <a:t>Public Health and Social Justice Reader </a:t>
            </a:r>
            <a:r>
              <a:rPr lang="en-US" sz="2600" dirty="0" smtClean="0"/>
              <a:t>(2012; </a:t>
            </a:r>
            <a:r>
              <a:rPr lang="en-US" sz="2600" dirty="0" err="1" smtClean="0"/>
              <a:t>Jossey</a:t>
            </a:r>
            <a:r>
              <a:rPr lang="en-US" sz="2600" dirty="0" smtClean="0"/>
              <a:t>-Bass)</a:t>
            </a:r>
          </a:p>
          <a:p>
            <a:pPr lvl="1"/>
            <a:r>
              <a:rPr lang="en-US" sz="2600" dirty="0" smtClean="0">
                <a:hlinkClick r:id="rId4"/>
              </a:rPr>
              <a:t>www.phsj.org</a:t>
            </a:r>
            <a:endParaRPr lang="en-US" sz="2600" dirty="0" smtClean="0"/>
          </a:p>
          <a:p>
            <a:pPr lvl="1"/>
            <a:endParaRPr lang="en-US" sz="1400" i="1" dirty="0" smtClean="0"/>
          </a:p>
        </p:txBody>
      </p:sp>
      <p:sp>
        <p:nvSpPr>
          <p:cNvPr id="4" name="Slide Number Placeholder 3"/>
          <p:cNvSpPr>
            <a:spLocks noGrp="1"/>
          </p:cNvSpPr>
          <p:nvPr>
            <p:ph type="sldNum" sz="quarter" idx="12"/>
          </p:nvPr>
        </p:nvSpPr>
        <p:spPr/>
        <p:txBody>
          <a:bodyPr/>
          <a:lstStyle/>
          <a:p>
            <a:pPr>
              <a:defRPr/>
            </a:pPr>
            <a:fld id="{D1071FF4-1B33-4AE8-85FE-D8201E6B33AA}" type="slidenum">
              <a:rPr lang="en-US" smtClean="0"/>
              <a:pPr>
                <a:defRPr/>
              </a:pPr>
              <a:t>16</a:t>
            </a:fld>
            <a:endParaRPr lang="en-US"/>
          </a:p>
        </p:txBody>
      </p:sp>
    </p:spTree>
    <p:extLst>
      <p:ext uri="{BB962C8B-B14F-4D97-AF65-F5344CB8AC3E}">
        <p14:creationId xmlns:p14="http://schemas.microsoft.com/office/powerpoint/2010/main" val="32612901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rich get richer:	</a:t>
            </a:r>
            <a:br>
              <a:rPr lang="en-US" dirty="0" smtClean="0"/>
            </a:br>
            <a:r>
              <a:rPr lang="en-US" sz="4400" dirty="0" smtClean="0"/>
              <a:t>the historical and current situation in the Us</a:t>
            </a:r>
            <a:endParaRPr lang="en-US" sz="4400" dirty="0"/>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150066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the </a:t>
            </a:r>
            <a:r>
              <a:rPr lang="en-US" dirty="0"/>
              <a:t>r</a:t>
            </a:r>
            <a:r>
              <a:rPr lang="en-US" dirty="0" smtClean="0"/>
              <a:t>ich get richer…</a:t>
            </a:r>
            <a:endParaRPr lang="en-US" dirty="0"/>
          </a:p>
        </p:txBody>
      </p:sp>
      <p:sp>
        <p:nvSpPr>
          <p:cNvPr id="3" name="Content Placeholder 2"/>
          <p:cNvSpPr>
            <a:spLocks noGrp="1"/>
          </p:cNvSpPr>
          <p:nvPr>
            <p:ph idx="1"/>
          </p:nvPr>
        </p:nvSpPr>
        <p:spPr/>
        <p:txBody>
          <a:bodyPr>
            <a:noAutofit/>
          </a:bodyPr>
          <a:lstStyle/>
          <a:p>
            <a:r>
              <a:rPr lang="en-US" sz="2600" dirty="0" smtClean="0"/>
              <a:t>An old maxim</a:t>
            </a:r>
          </a:p>
          <a:p>
            <a:r>
              <a:rPr lang="en-US" sz="2600" dirty="0" smtClean="0"/>
              <a:t>True for a lot of centuries</a:t>
            </a:r>
          </a:p>
          <a:p>
            <a:r>
              <a:rPr lang="en-US" sz="2600" dirty="0" smtClean="0"/>
              <a:t>In this US?</a:t>
            </a:r>
          </a:p>
          <a:p>
            <a:r>
              <a:rPr lang="en-US" sz="2600" dirty="0" smtClean="0"/>
              <a:t>Dr. Morris Goldberg came to this country a survivor of the Holocaust, and found here freedom and the opportunity to serve and to prosper</a:t>
            </a:r>
          </a:p>
          <a:p>
            <a:r>
              <a:rPr lang="en-US" sz="2600" dirty="0" smtClean="0"/>
              <a:t>The New Deal had created some social safety nets</a:t>
            </a:r>
          </a:p>
          <a:p>
            <a:r>
              <a:rPr lang="en-US" sz="2600" dirty="0" smtClean="0"/>
              <a:t>For decades, this seemed to be the direction of the </a:t>
            </a:r>
            <a:r>
              <a:rPr lang="en-US" sz="2600" dirty="0" smtClean="0"/>
              <a:t>US</a:t>
            </a:r>
            <a:endParaRPr lang="en-US" sz="2600" dirty="0" smtClean="0"/>
          </a:p>
        </p:txBody>
      </p:sp>
    </p:spTree>
    <p:extLst>
      <p:ext uri="{BB962C8B-B14F-4D97-AF65-F5344CB8AC3E}">
        <p14:creationId xmlns:p14="http://schemas.microsoft.com/office/powerpoint/2010/main" val="20093345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US after WW II</a:t>
            </a:r>
            <a:endParaRPr lang="en-US" dirty="0"/>
          </a:p>
        </p:txBody>
      </p:sp>
      <p:sp>
        <p:nvSpPr>
          <p:cNvPr id="3" name="Content Placeholder 2"/>
          <p:cNvSpPr>
            <a:spLocks noGrp="1"/>
          </p:cNvSpPr>
          <p:nvPr>
            <p:ph idx="1"/>
          </p:nvPr>
        </p:nvSpPr>
        <p:spPr/>
        <p:txBody>
          <a:bodyPr/>
          <a:lstStyle/>
          <a:p>
            <a:r>
              <a:rPr lang="en-US" dirty="0" smtClean="0"/>
              <a:t>Prosperous; only country untouched by war</a:t>
            </a:r>
          </a:p>
          <a:p>
            <a:r>
              <a:rPr lang="en-US" dirty="0" smtClean="0"/>
              <a:t>Relatively less disparity in income</a:t>
            </a:r>
          </a:p>
          <a:p>
            <a:r>
              <a:rPr lang="en-US" dirty="0" smtClean="0"/>
              <a:t>Growth of the middle (largely working) class</a:t>
            </a:r>
          </a:p>
          <a:p>
            <a:r>
              <a:rPr lang="en-US" dirty="0" smtClean="0"/>
              <a:t>Expansion of health insurance through employment rather than government</a:t>
            </a:r>
          </a:p>
          <a:p>
            <a:r>
              <a:rPr lang="en-US" dirty="0" smtClean="0"/>
              <a:t>Rising Expectations– most people better off than their depression-era parents, children expected to be better off than theirs</a:t>
            </a:r>
          </a:p>
          <a:p>
            <a:r>
              <a:rPr lang="en-US" dirty="0" smtClean="0"/>
              <a:t>Children of working class into the </a:t>
            </a:r>
            <a:r>
              <a:rPr lang="en-US" dirty="0" smtClean="0"/>
              <a:t>professions</a:t>
            </a:r>
          </a:p>
          <a:p>
            <a:r>
              <a:rPr lang="en-US" i="1" dirty="0"/>
              <a:t>And now?</a:t>
            </a:r>
          </a:p>
          <a:p>
            <a:pPr marL="0" indent="0">
              <a:buNone/>
            </a:pPr>
            <a:endParaRPr lang="en-US" dirty="0"/>
          </a:p>
        </p:txBody>
      </p:sp>
    </p:spTree>
    <p:extLst>
      <p:ext uri="{BB962C8B-B14F-4D97-AF65-F5344CB8AC3E}">
        <p14:creationId xmlns:p14="http://schemas.microsoft.com/office/powerpoint/2010/main" val="2511695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 </a:t>
            </a:r>
            <a:endParaRPr lang="en-US" dirty="0"/>
          </a:p>
        </p:txBody>
      </p:sp>
      <p:sp>
        <p:nvSpPr>
          <p:cNvPr id="3" name="Content Placeholder 2"/>
          <p:cNvSpPr>
            <a:spLocks noGrp="1"/>
          </p:cNvSpPr>
          <p:nvPr>
            <p:ph idx="1"/>
          </p:nvPr>
        </p:nvSpPr>
        <p:spPr/>
        <p:txBody>
          <a:bodyPr>
            <a:normAutofit/>
          </a:bodyPr>
          <a:lstStyle/>
          <a:p>
            <a:r>
              <a:rPr lang="en-US" sz="2800" dirty="0" smtClean="0"/>
              <a:t>Thank you to Dr. Judith </a:t>
            </a:r>
            <a:r>
              <a:rPr lang="en-US" sz="2800" dirty="0" err="1" smtClean="0"/>
              <a:t>Gravdal</a:t>
            </a:r>
            <a:r>
              <a:rPr lang="en-US" sz="2800" dirty="0" smtClean="0"/>
              <a:t> for inviting me today</a:t>
            </a:r>
          </a:p>
          <a:p>
            <a:r>
              <a:rPr lang="en-US" sz="2800" dirty="0" smtClean="0"/>
              <a:t>Thank you to Dr. David Goldberg and his family</a:t>
            </a:r>
          </a:p>
          <a:p>
            <a:r>
              <a:rPr lang="en-US" sz="2800" dirty="0" smtClean="0"/>
              <a:t>Thank you to the late Dr. Morris Goldberg, who came to this country as a survivor of the Holocaust, served this community for so long and so well, and whom this lecture memorializes</a:t>
            </a:r>
            <a:endParaRPr lang="en-US" sz="2800" dirty="0"/>
          </a:p>
        </p:txBody>
      </p:sp>
    </p:spTree>
    <p:extLst>
      <p:ext uri="{BB962C8B-B14F-4D97-AF65-F5344CB8AC3E}">
        <p14:creationId xmlns:p14="http://schemas.microsoft.com/office/powerpoint/2010/main" val="42465800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Growing income inequality</a:t>
            </a:r>
            <a:endParaRPr lang="en-US" dirty="0"/>
          </a:p>
        </p:txBody>
      </p:sp>
      <p:sp>
        <p:nvSpPr>
          <p:cNvPr id="3" name="Content Placeholder 2"/>
          <p:cNvSpPr>
            <a:spLocks noGrp="1"/>
          </p:cNvSpPr>
          <p:nvPr>
            <p:ph idx="1"/>
          </p:nvPr>
        </p:nvSpPr>
        <p:spPr/>
        <p:txBody>
          <a:bodyPr/>
          <a:lstStyle/>
          <a:p>
            <a:r>
              <a:rPr lang="en-US" sz="3200" dirty="0" smtClean="0"/>
              <a:t>The Congressional budget Office (CBO) </a:t>
            </a:r>
            <a:r>
              <a:rPr lang="en-US" sz="3200" dirty="0"/>
              <a:t>finds that, between 1979 and 2007, income grew by:</a:t>
            </a:r>
          </a:p>
          <a:p>
            <a:pPr lvl="1"/>
            <a:r>
              <a:rPr lang="en-US" sz="2800" dirty="0"/>
              <a:t>275 percent for the top 1 percent of households,</a:t>
            </a:r>
          </a:p>
          <a:p>
            <a:pPr lvl="1"/>
            <a:r>
              <a:rPr lang="en-US" sz="2800" dirty="0"/>
              <a:t>65 percent for the next 19 percent,</a:t>
            </a:r>
          </a:p>
          <a:p>
            <a:pPr lvl="1"/>
            <a:r>
              <a:rPr lang="en-US" sz="2800" dirty="0"/>
              <a:t>Just under 40 percent for the next 60 percent, and</a:t>
            </a:r>
          </a:p>
          <a:p>
            <a:pPr lvl="1"/>
            <a:r>
              <a:rPr lang="en-US" sz="2800" dirty="0"/>
              <a:t>18 percent for the bottom 20 percent. </a:t>
            </a:r>
          </a:p>
          <a:p>
            <a:pPr algn="r"/>
            <a:endParaRPr lang="en-US" sz="1200" dirty="0" smtClean="0"/>
          </a:p>
          <a:p>
            <a:pPr algn="r"/>
            <a:r>
              <a:rPr lang="en-US" sz="1200" dirty="0" smtClean="0"/>
              <a:t>CBO pub 42729, </a:t>
            </a:r>
            <a:r>
              <a:rPr lang="en-US" sz="1200" dirty="0" smtClean="0">
                <a:hlinkClick r:id="rId3"/>
              </a:rPr>
              <a:t>“</a:t>
            </a:r>
            <a:r>
              <a:rPr lang="en-US" sz="1200" dirty="0">
                <a:hlinkClick r:id="rId3"/>
              </a:rPr>
              <a:t>Trends in the Distribution of Household Income Between 1979 </a:t>
            </a:r>
            <a:r>
              <a:rPr lang="en-US" sz="1200" dirty="0" smtClean="0">
                <a:hlinkClick r:id="rId3"/>
              </a:rPr>
              <a:t>and 2007</a:t>
            </a:r>
            <a:r>
              <a:rPr lang="en-US" sz="1200" dirty="0" smtClean="0"/>
              <a:t>”</a:t>
            </a:r>
            <a:endParaRPr lang="en-US" sz="1800" dirty="0"/>
          </a:p>
        </p:txBody>
      </p:sp>
    </p:spTree>
    <p:extLst>
      <p:ext uri="{BB962C8B-B14F-4D97-AF65-F5344CB8AC3E}">
        <p14:creationId xmlns:p14="http://schemas.microsoft.com/office/powerpoint/2010/main" val="10856149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Income change 1979-2007 (CBO)</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41372" y="1529586"/>
            <a:ext cx="6861255" cy="4722158"/>
          </a:xfrm>
        </p:spPr>
      </p:pic>
      <p:sp>
        <p:nvSpPr>
          <p:cNvPr id="5" name="Rectangle 4"/>
          <p:cNvSpPr/>
          <p:nvPr/>
        </p:nvSpPr>
        <p:spPr>
          <a:xfrm>
            <a:off x="2362200" y="6477000"/>
            <a:ext cx="6477000" cy="276999"/>
          </a:xfrm>
          <a:prstGeom prst="rect">
            <a:avLst/>
          </a:prstGeom>
        </p:spPr>
        <p:txBody>
          <a:bodyPr wrap="square">
            <a:spAutoFit/>
          </a:bodyPr>
          <a:lstStyle/>
          <a:p>
            <a:r>
              <a:rPr lang="en-US" sz="1200" dirty="0"/>
              <a:t>CBO pub 42729, </a:t>
            </a:r>
            <a:r>
              <a:rPr lang="en-US" sz="1200" dirty="0">
                <a:hlinkClick r:id="rId3"/>
              </a:rPr>
              <a:t>“Trends in the Distribution of Household Income Between 1979 and 2007</a:t>
            </a:r>
            <a:r>
              <a:rPr lang="en-US" sz="1200" dirty="0"/>
              <a:t>”</a:t>
            </a:r>
          </a:p>
        </p:txBody>
      </p:sp>
    </p:spTree>
    <p:extLst>
      <p:ext uri="{BB962C8B-B14F-4D97-AF65-F5344CB8AC3E}">
        <p14:creationId xmlns:p14="http://schemas.microsoft.com/office/powerpoint/2010/main" val="6763755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990600"/>
          </a:xfrm>
        </p:spPr>
        <p:txBody>
          <a:bodyPr>
            <a:normAutofit fontScale="90000"/>
          </a:bodyPr>
          <a:lstStyle/>
          <a:p>
            <a:r>
              <a:rPr lang="en-US" b="1" dirty="0"/>
              <a:t>Government Transfers and Federal Taxes Became Less Redistributive</a:t>
            </a:r>
            <a:br>
              <a:rPr lang="en-US" b="1" dirty="0"/>
            </a:br>
            <a:endParaRPr lang="en-US" dirty="0"/>
          </a:p>
        </p:txBody>
      </p:sp>
      <p:sp>
        <p:nvSpPr>
          <p:cNvPr id="3" name="Content Placeholder 2"/>
          <p:cNvSpPr>
            <a:spLocks noGrp="1"/>
          </p:cNvSpPr>
          <p:nvPr>
            <p:ph idx="1"/>
          </p:nvPr>
        </p:nvSpPr>
        <p:spPr>
          <a:xfrm>
            <a:off x="457200" y="1676400"/>
            <a:ext cx="8229600" cy="4648200"/>
          </a:xfrm>
        </p:spPr>
        <p:txBody>
          <a:bodyPr>
            <a:normAutofit lnSpcReduction="10000"/>
          </a:bodyPr>
          <a:lstStyle/>
          <a:p>
            <a:r>
              <a:rPr lang="en-US" sz="2600" dirty="0" smtClean="0"/>
              <a:t>Government </a:t>
            </a:r>
            <a:r>
              <a:rPr lang="en-US" sz="2600" dirty="0"/>
              <a:t>transfers and federal taxes both help to even out the income distribution. Transfers boost income the most for lower-income households, while taxes claim a larger share of income as people's income rises.</a:t>
            </a:r>
          </a:p>
          <a:p>
            <a:r>
              <a:rPr lang="en-US" sz="2600" dirty="0"/>
              <a:t>In 2007, federal taxes and transfers reduced the dispersion of income by 20 percent, but that equalizing effect was larger in 1979. </a:t>
            </a:r>
          </a:p>
          <a:p>
            <a:r>
              <a:rPr lang="en-US" sz="2600" dirty="0"/>
              <a:t>The share of transfer payments to the lowest-income households declined.</a:t>
            </a:r>
          </a:p>
          <a:p>
            <a:r>
              <a:rPr lang="en-US" sz="2600" dirty="0"/>
              <a:t>The overall average federal tax rate fell</a:t>
            </a:r>
          </a:p>
          <a:p>
            <a:endParaRPr lang="en-US" dirty="0"/>
          </a:p>
        </p:txBody>
      </p:sp>
      <p:sp>
        <p:nvSpPr>
          <p:cNvPr id="4" name="Rectangle 3"/>
          <p:cNvSpPr/>
          <p:nvPr/>
        </p:nvSpPr>
        <p:spPr>
          <a:xfrm>
            <a:off x="1066800" y="6323111"/>
            <a:ext cx="7772400" cy="307777"/>
          </a:xfrm>
          <a:prstGeom prst="rect">
            <a:avLst/>
          </a:prstGeom>
        </p:spPr>
        <p:txBody>
          <a:bodyPr wrap="square">
            <a:spAutoFit/>
          </a:bodyPr>
          <a:lstStyle/>
          <a:p>
            <a:r>
              <a:rPr lang="en-US" sz="1400" dirty="0"/>
              <a:t>CBO pub 42729, </a:t>
            </a:r>
            <a:r>
              <a:rPr lang="en-US" sz="1400" dirty="0">
                <a:hlinkClick r:id="rId2"/>
              </a:rPr>
              <a:t>“Trends in the Distribution of Household Income Between 1979 and 2007</a:t>
            </a:r>
            <a:r>
              <a:rPr lang="en-US" sz="1400" dirty="0"/>
              <a:t>”</a:t>
            </a:r>
          </a:p>
        </p:txBody>
      </p:sp>
    </p:spTree>
    <p:extLst>
      <p:ext uri="{BB962C8B-B14F-4D97-AF65-F5344CB8AC3E}">
        <p14:creationId xmlns:p14="http://schemas.microsoft.com/office/powerpoint/2010/main" val="2418601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Wealth is even more unequal</a:t>
            </a:r>
            <a:endParaRPr lang="en-US" dirty="0"/>
          </a:p>
        </p:txBody>
      </p:sp>
      <p:sp>
        <p:nvSpPr>
          <p:cNvPr id="3" name="Content Placeholder 2"/>
          <p:cNvSpPr>
            <a:spLocks noGrp="1"/>
          </p:cNvSpPr>
          <p:nvPr>
            <p:ph idx="1"/>
          </p:nvPr>
        </p:nvSpPr>
        <p:spPr/>
        <p:txBody>
          <a:bodyPr/>
          <a:lstStyle/>
          <a:p>
            <a:r>
              <a:rPr lang="en-US" sz="2600" dirty="0" smtClean="0"/>
              <a:t>Wealth, unlike income, accumulates over generations</a:t>
            </a:r>
          </a:p>
          <a:p>
            <a:r>
              <a:rPr lang="en-US" sz="2600" dirty="0" smtClean="0"/>
              <a:t>Wealth provides a cushion against decreases in current income</a:t>
            </a:r>
          </a:p>
          <a:p>
            <a:r>
              <a:rPr lang="en-US" sz="2600" dirty="0" smtClean="0"/>
              <a:t>Wealth accumulates even more rapidly when the typical sources of income for the wealthy (capital gains and income that pretends to be capital gains) are taxed at much lower rates than income produced by work</a:t>
            </a:r>
          </a:p>
          <a:p>
            <a:endParaRPr lang="en-US" sz="2600" dirty="0" smtClean="0"/>
          </a:p>
          <a:p>
            <a:endParaRPr lang="en-US" dirty="0"/>
          </a:p>
        </p:txBody>
      </p:sp>
    </p:spTree>
    <p:extLst>
      <p:ext uri="{BB962C8B-B14F-4D97-AF65-F5344CB8AC3E}">
        <p14:creationId xmlns:p14="http://schemas.microsoft.com/office/powerpoint/2010/main" val="3790014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This is not a result of decreased productivity</a:t>
            </a:r>
            <a:endParaRPr lang="en-US" sz="36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716642"/>
            <a:ext cx="7772400" cy="4833461"/>
          </a:xfrm>
        </p:spPr>
      </p:pic>
    </p:spTree>
    <p:extLst>
      <p:ext uri="{BB962C8B-B14F-4D97-AF65-F5344CB8AC3E}">
        <p14:creationId xmlns:p14="http://schemas.microsoft.com/office/powerpoint/2010/main" val="8741852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Income inequality internationally: </a:t>
            </a:r>
            <a:br>
              <a:rPr lang="en-US" dirty="0" smtClean="0"/>
            </a:br>
            <a:r>
              <a:rPr lang="en-US" dirty="0" smtClean="0"/>
              <a:t>the </a:t>
            </a:r>
            <a:r>
              <a:rPr lang="en-US" dirty="0" err="1" smtClean="0"/>
              <a:t>Gini</a:t>
            </a:r>
            <a:r>
              <a:rPr lang="en-US" dirty="0" smtClean="0"/>
              <a:t> Index</a:t>
            </a:r>
            <a:endParaRPr lang="en-US" dirty="0"/>
          </a:p>
        </p:txBody>
      </p:sp>
      <p:sp>
        <p:nvSpPr>
          <p:cNvPr id="3" name="Content Placeholder 2"/>
          <p:cNvSpPr>
            <a:spLocks noGrp="1"/>
          </p:cNvSpPr>
          <p:nvPr>
            <p:ph idx="1"/>
          </p:nvPr>
        </p:nvSpPr>
        <p:spPr>
          <a:xfrm>
            <a:off x="457200" y="1981200"/>
            <a:ext cx="8229600" cy="4114800"/>
          </a:xfrm>
        </p:spPr>
        <p:txBody>
          <a:bodyPr>
            <a:normAutofit lnSpcReduction="10000"/>
          </a:bodyPr>
          <a:lstStyle/>
          <a:p>
            <a:r>
              <a:rPr lang="en-US" sz="3200" dirty="0" smtClean="0"/>
              <a:t>Measures income inequality</a:t>
            </a:r>
          </a:p>
          <a:p>
            <a:r>
              <a:rPr lang="en-US" sz="3200" dirty="0" smtClean="0"/>
              <a:t>Ranges from 0 (equal) to 1 (unequal) </a:t>
            </a:r>
          </a:p>
          <a:p>
            <a:r>
              <a:rPr lang="en-US" sz="3200" dirty="0" smtClean="0"/>
              <a:t>US </a:t>
            </a:r>
            <a:r>
              <a:rPr lang="en-US" sz="3200" dirty="0" err="1" smtClean="0"/>
              <a:t>Gini</a:t>
            </a:r>
            <a:r>
              <a:rPr lang="en-US" sz="3200" dirty="0" smtClean="0"/>
              <a:t> pre-tax = 0.49, post-tax 0.38</a:t>
            </a:r>
          </a:p>
          <a:p>
            <a:r>
              <a:rPr lang="en-US" sz="3200" dirty="0" smtClean="0"/>
              <a:t>OECD </a:t>
            </a:r>
            <a:r>
              <a:rPr lang="en-US" sz="3200" dirty="0" err="1" smtClean="0"/>
              <a:t>Gini</a:t>
            </a:r>
            <a:r>
              <a:rPr lang="en-US" sz="3200" dirty="0" smtClean="0"/>
              <a:t> pre-tax 0.41, post-tax 0.31</a:t>
            </a:r>
          </a:p>
          <a:p>
            <a:r>
              <a:rPr lang="en-US" sz="3200" dirty="0" smtClean="0"/>
              <a:t>US 27</a:t>
            </a:r>
            <a:r>
              <a:rPr lang="en-US" sz="3200" baseline="30000" dirty="0" smtClean="0"/>
              <a:t>th</a:t>
            </a:r>
            <a:r>
              <a:rPr lang="en-US" sz="3200" dirty="0" smtClean="0"/>
              <a:t> of 34 OECD countries</a:t>
            </a:r>
            <a:endParaRPr lang="en-US" dirty="0" smtClean="0"/>
          </a:p>
          <a:p>
            <a:endParaRPr lang="en-US" dirty="0"/>
          </a:p>
          <a:p>
            <a:endParaRPr lang="en-US" dirty="0" smtClean="0"/>
          </a:p>
          <a:p>
            <a:pPr algn="r"/>
            <a:r>
              <a:rPr lang="en-US" sz="1800" dirty="0" smtClean="0">
                <a:hlinkClick r:id="rId3"/>
              </a:rPr>
              <a:t>OECD 2012</a:t>
            </a:r>
            <a:endParaRPr lang="en-US" sz="1800" dirty="0"/>
          </a:p>
        </p:txBody>
      </p:sp>
    </p:spTree>
    <p:extLst>
      <p:ext uri="{BB962C8B-B14F-4D97-AF65-F5344CB8AC3E}">
        <p14:creationId xmlns:p14="http://schemas.microsoft.com/office/powerpoint/2010/main" val="41354187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Recovery in U.S. Is Lifting Profits, but Not Adding </a:t>
            </a:r>
            <a:r>
              <a:rPr lang="en-US" dirty="0" smtClean="0"/>
              <a:t>Jobs</a:t>
            </a:r>
            <a:endParaRPr lang="en-US" dirty="0"/>
          </a:p>
        </p:txBody>
      </p:sp>
      <p:sp>
        <p:nvSpPr>
          <p:cNvPr id="5" name="Content Placeholder 4"/>
          <p:cNvSpPr>
            <a:spLocks noGrp="1"/>
          </p:cNvSpPr>
          <p:nvPr>
            <p:ph idx="1"/>
          </p:nvPr>
        </p:nvSpPr>
        <p:spPr>
          <a:xfrm>
            <a:off x="533400" y="1828800"/>
            <a:ext cx="8229600" cy="4876800"/>
          </a:xfrm>
        </p:spPr>
        <p:txBody>
          <a:bodyPr>
            <a:normAutofit/>
          </a:bodyPr>
          <a:lstStyle/>
          <a:p>
            <a:r>
              <a:rPr lang="en-US" sz="2800" dirty="0" smtClean="0"/>
              <a:t>“With </a:t>
            </a:r>
            <a:r>
              <a:rPr lang="en-US" sz="2800" dirty="0"/>
              <a:t>the Dow Jones industrial average flirting with a record high, the split between American workers and the companies that employ them is widening and could worsen in the next few months as </a:t>
            </a:r>
            <a:r>
              <a:rPr lang="en-US" sz="2800" u="sng" dirty="0">
                <a:hlinkClick r:id="rId3" tooltip="Recent and archival news about the federal budget."/>
              </a:rPr>
              <a:t>federal </a:t>
            </a:r>
            <a:r>
              <a:rPr lang="en-US" sz="2800" u="sng" dirty="0" smtClean="0">
                <a:hlinkClick r:id="rId3" tooltip="Recent and archival news about the federal budget."/>
              </a:rPr>
              <a:t>budget</a:t>
            </a:r>
            <a:r>
              <a:rPr lang="en-US" sz="2800" u="sng" dirty="0" smtClean="0"/>
              <a:t> </a:t>
            </a:r>
            <a:r>
              <a:rPr lang="en-US" sz="2800" dirty="0" smtClean="0"/>
              <a:t>cuts </a:t>
            </a:r>
            <a:r>
              <a:rPr lang="en-US" sz="2800" dirty="0"/>
              <a:t>take hold.</a:t>
            </a:r>
            <a:endParaRPr lang="en-US" sz="2800" dirty="0" smtClean="0"/>
          </a:p>
          <a:p>
            <a:r>
              <a:rPr lang="en-US" sz="2800" dirty="0" smtClean="0"/>
              <a:t>“That </a:t>
            </a:r>
            <a:r>
              <a:rPr lang="en-US" sz="2800" dirty="0"/>
              <a:t>gulf helps explain why stock markets are thriving even as the economy is barely growing and unemployment remains stubbornly </a:t>
            </a:r>
            <a:r>
              <a:rPr lang="en-US" sz="2800" dirty="0" smtClean="0"/>
              <a:t>high.”</a:t>
            </a:r>
            <a:endParaRPr lang="en-US" sz="2800" i="1" dirty="0" smtClean="0">
              <a:hlinkClick r:id="rId4"/>
            </a:endParaRPr>
          </a:p>
          <a:p>
            <a:pPr algn="r"/>
            <a:endParaRPr lang="en-US" sz="1600" i="1" dirty="0" smtClean="0">
              <a:hlinkClick r:id="rId4"/>
            </a:endParaRPr>
          </a:p>
          <a:p>
            <a:pPr algn="r"/>
            <a:r>
              <a:rPr lang="en-US" sz="1600" i="1" dirty="0" smtClean="0">
                <a:hlinkClick r:id="rId4"/>
              </a:rPr>
              <a:t>New York Times, </a:t>
            </a:r>
            <a:r>
              <a:rPr lang="en-US" sz="1600" dirty="0" smtClean="0">
                <a:hlinkClick r:id="rId4"/>
              </a:rPr>
              <a:t>March 4, 2013</a:t>
            </a:r>
            <a:endParaRPr lang="en-US" sz="1600" i="1" dirty="0"/>
          </a:p>
        </p:txBody>
      </p:sp>
    </p:spTree>
    <p:extLst>
      <p:ext uri="{BB962C8B-B14F-4D97-AF65-F5344CB8AC3E}">
        <p14:creationId xmlns:p14="http://schemas.microsoft.com/office/powerpoint/2010/main" val="23072755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Recovery mostly creating low-wage jobs</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1600200"/>
            <a:ext cx="7848599" cy="4876800"/>
          </a:xfrm>
        </p:spPr>
      </p:pic>
    </p:spTree>
    <p:extLst>
      <p:ext uri="{BB962C8B-B14F-4D97-AF65-F5344CB8AC3E}">
        <p14:creationId xmlns:p14="http://schemas.microsoft.com/office/powerpoint/2010/main" val="280137655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And we continue to subsidize the rich</a:t>
            </a:r>
            <a:endParaRPr lang="en-US" dirty="0"/>
          </a:p>
        </p:txBody>
      </p:sp>
      <p:sp>
        <p:nvSpPr>
          <p:cNvPr id="3" name="Content Placeholder 2"/>
          <p:cNvSpPr>
            <a:spLocks noGrp="1"/>
          </p:cNvSpPr>
          <p:nvPr>
            <p:ph idx="1"/>
          </p:nvPr>
        </p:nvSpPr>
        <p:spPr/>
        <p:txBody>
          <a:bodyPr/>
          <a:lstStyle/>
          <a:p>
            <a:r>
              <a:rPr lang="en-US" b="1" dirty="0"/>
              <a:t>A Stealth Tax Subsidy for Business Faces New </a:t>
            </a:r>
            <a:r>
              <a:rPr lang="en-US" b="1" dirty="0" smtClean="0"/>
              <a:t>Scrutiny</a:t>
            </a:r>
          </a:p>
          <a:p>
            <a:r>
              <a:rPr lang="en-US" dirty="0" smtClean="0"/>
              <a:t>“</a:t>
            </a:r>
            <a:r>
              <a:rPr lang="en-US" i="1" dirty="0" smtClean="0"/>
              <a:t>The </a:t>
            </a:r>
            <a:r>
              <a:rPr lang="en-US" i="1" dirty="0"/>
              <a:t>last time the nation’s tax code was overhauled, in 1986, Congress tried to end a big corporate giveaway</a:t>
            </a:r>
            <a:endParaRPr lang="en-US" i="1" dirty="0" smtClean="0"/>
          </a:p>
          <a:p>
            <a:r>
              <a:rPr lang="en-US" i="1" dirty="0" smtClean="0"/>
              <a:t>“But </a:t>
            </a:r>
            <a:r>
              <a:rPr lang="en-US" i="1" dirty="0"/>
              <a:t>this valuable perk — the ability to finance a variety of business projects cheaply with bonds that are exempt from federal taxes — has not only endured, it has grown, in what amounts to a stealth subsidy for private enterprise</a:t>
            </a:r>
            <a:r>
              <a:rPr lang="en-US" i="1" dirty="0" smtClean="0"/>
              <a:t>.”</a:t>
            </a:r>
            <a:endParaRPr lang="en-US" b="1" i="1" dirty="0"/>
          </a:p>
          <a:p>
            <a:pPr algn="r"/>
            <a:r>
              <a:rPr lang="en-US" sz="1800" i="1" dirty="0" smtClean="0">
                <a:hlinkClick r:id="rId3"/>
              </a:rPr>
              <a:t>New York Times, March 4, 2013</a:t>
            </a:r>
            <a:endParaRPr lang="en-US" i="1" dirty="0"/>
          </a:p>
        </p:txBody>
      </p:sp>
    </p:spTree>
    <p:extLst>
      <p:ext uri="{BB962C8B-B14F-4D97-AF65-F5344CB8AC3E}">
        <p14:creationId xmlns:p14="http://schemas.microsoft.com/office/powerpoint/2010/main" val="153854858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http://graphics8.nytimes.com/images/2013/03/04/business/economy/econ-graph/econ-graph-popu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533400"/>
            <a:ext cx="8208168" cy="52619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26014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Outline</a:t>
            </a:r>
            <a:endParaRPr lang="en-US" dirty="0">
              <a:solidFill>
                <a:srgbClr val="C00000"/>
              </a:solidFill>
            </a:endParaRPr>
          </a:p>
        </p:txBody>
      </p:sp>
      <p:sp>
        <p:nvSpPr>
          <p:cNvPr id="3" name="Content Placeholder 2"/>
          <p:cNvSpPr>
            <a:spLocks noGrp="1"/>
          </p:cNvSpPr>
          <p:nvPr>
            <p:ph idx="1"/>
          </p:nvPr>
        </p:nvSpPr>
        <p:spPr/>
        <p:txBody>
          <a:bodyPr>
            <a:normAutofit/>
          </a:bodyPr>
          <a:lstStyle/>
          <a:p>
            <a:r>
              <a:rPr lang="en-US" sz="2800" dirty="0" smtClean="0"/>
              <a:t>What </a:t>
            </a:r>
            <a:r>
              <a:rPr lang="en-US" sz="2800" dirty="0"/>
              <a:t>is social justice? Human rights?</a:t>
            </a:r>
          </a:p>
          <a:p>
            <a:r>
              <a:rPr lang="en-US" sz="2800" dirty="0"/>
              <a:t>How do they apply </a:t>
            </a:r>
            <a:r>
              <a:rPr lang="en-US" sz="2800" dirty="0" smtClean="0"/>
              <a:t>to health?</a:t>
            </a:r>
            <a:endParaRPr lang="en-US" sz="2800" dirty="0"/>
          </a:p>
          <a:p>
            <a:r>
              <a:rPr lang="en-US" sz="2800" dirty="0" smtClean="0"/>
              <a:t>Are the rich getting richer and the poor getting poorer? And what about the middle class?</a:t>
            </a:r>
          </a:p>
          <a:p>
            <a:r>
              <a:rPr lang="en-US" sz="2800" dirty="0" smtClean="0"/>
              <a:t>What is the relationship between wealth and health? The social determinants of health</a:t>
            </a:r>
          </a:p>
          <a:p>
            <a:r>
              <a:rPr lang="en-US" sz="2800" dirty="0"/>
              <a:t>What is the impact on health and health care?</a:t>
            </a:r>
          </a:p>
          <a:p>
            <a:r>
              <a:rPr lang="en-US" sz="2800" dirty="0" smtClean="0"/>
              <a:t>How can medicine be an instrument of social justice?</a:t>
            </a:r>
            <a:endParaRPr lang="en-US" dirty="0" smtClean="0"/>
          </a:p>
        </p:txBody>
      </p:sp>
    </p:spTree>
    <p:extLst>
      <p:ext uri="{BB962C8B-B14F-4D97-AF65-F5344CB8AC3E}">
        <p14:creationId xmlns:p14="http://schemas.microsoft.com/office/powerpoint/2010/main" val="155162649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229600" cy="990600"/>
          </a:xfrm>
        </p:spPr>
        <p:txBody>
          <a:bodyPr>
            <a:normAutofit fontScale="90000"/>
          </a:bodyPr>
          <a:lstStyle/>
          <a:p>
            <a:r>
              <a:rPr lang="en-US" sz="3600" i="1" dirty="0" smtClean="0"/>
              <a:t>And… “</a:t>
            </a:r>
            <a:r>
              <a:rPr lang="en-US" sz="3600" dirty="0" smtClean="0">
                <a:hlinkClick r:id="rId3"/>
              </a:rPr>
              <a:t>As Automatic Budget Cuts Go Into Effect, Poor May Be Hit Particularly Hard</a:t>
            </a:r>
            <a:r>
              <a:rPr lang="en-US" dirty="0" smtClean="0"/>
              <a:t>”</a:t>
            </a:r>
            <a:endParaRPr lang="en-US" dirty="0"/>
          </a:p>
        </p:txBody>
      </p:sp>
      <p:sp>
        <p:nvSpPr>
          <p:cNvPr id="3" name="Content Placeholder 2"/>
          <p:cNvSpPr>
            <a:spLocks noGrp="1"/>
          </p:cNvSpPr>
          <p:nvPr>
            <p:ph idx="1"/>
          </p:nvPr>
        </p:nvSpPr>
        <p:spPr>
          <a:xfrm>
            <a:off x="457200" y="1828800"/>
            <a:ext cx="8229600" cy="4724400"/>
          </a:xfrm>
        </p:spPr>
        <p:txBody>
          <a:bodyPr>
            <a:normAutofit/>
          </a:bodyPr>
          <a:lstStyle/>
          <a:p>
            <a:r>
              <a:rPr lang="en-US" dirty="0" smtClean="0"/>
              <a:t>“</a:t>
            </a:r>
            <a:r>
              <a:rPr lang="en-US" i="1" dirty="0" smtClean="0"/>
              <a:t>The </a:t>
            </a:r>
            <a:r>
              <a:rPr lang="en-US" i="1" dirty="0"/>
              <a:t>$85 billion in automatic cuts working their way through the </a:t>
            </a:r>
            <a:r>
              <a:rPr lang="en-US" i="1" u="sng" dirty="0">
                <a:hlinkClick r:id="rId4" tooltip="Recent and archival news about the federal budget."/>
              </a:rPr>
              <a:t>federal budget</a:t>
            </a:r>
            <a:r>
              <a:rPr lang="en-US" i="1" dirty="0"/>
              <a:t> spare many programs that aid the poorest and most vulnerable Americans, including the </a:t>
            </a:r>
            <a:r>
              <a:rPr lang="en-US" i="1" u="sng" dirty="0">
                <a:hlinkClick r:id="rId5"/>
              </a:rPr>
              <a:t>Children’s Health Insurance Program</a:t>
            </a:r>
            <a:r>
              <a:rPr lang="en-US" i="1" dirty="0"/>
              <a:t> and food </a:t>
            </a:r>
            <a:r>
              <a:rPr lang="en-US" i="1" dirty="0" smtClean="0"/>
              <a:t>stamps.</a:t>
            </a:r>
          </a:p>
          <a:p>
            <a:r>
              <a:rPr lang="en-US" i="1" dirty="0" smtClean="0"/>
              <a:t>“But </a:t>
            </a:r>
            <a:r>
              <a:rPr lang="en-US" i="1" dirty="0"/>
              <a:t>the sequestration cuts, as they are called, still contain billions of dollars in mandatory budget reductions in programs that help low-income Americans, including one that gives vouchers for housing to the poor and disabled and another that provides fortified baby formula to the children of poor women</a:t>
            </a:r>
            <a:r>
              <a:rPr lang="en-US" i="1" dirty="0" smtClean="0"/>
              <a:t>.”</a:t>
            </a:r>
          </a:p>
          <a:p>
            <a:pPr algn="r"/>
            <a:r>
              <a:rPr lang="en-US" sz="2100" i="1" dirty="0" smtClean="0">
                <a:hlinkClick r:id="rId6"/>
              </a:rPr>
              <a:t>New York Times, </a:t>
            </a:r>
            <a:r>
              <a:rPr lang="en-US" sz="2100" dirty="0" smtClean="0">
                <a:hlinkClick r:id="rId6"/>
              </a:rPr>
              <a:t>March 4, 2013</a:t>
            </a:r>
            <a:endParaRPr lang="en-US" i="1" dirty="0" smtClean="0"/>
          </a:p>
          <a:p>
            <a:endParaRPr lang="en-US" i="1" dirty="0"/>
          </a:p>
        </p:txBody>
      </p:sp>
    </p:spTree>
    <p:extLst>
      <p:ext uri="{BB962C8B-B14F-4D97-AF65-F5344CB8AC3E}">
        <p14:creationId xmlns:p14="http://schemas.microsoft.com/office/powerpoint/2010/main" val="331870860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hlinkClick r:id="rId3"/>
              </a:rPr>
              <a:t>“Mooching off Medicaid”</a:t>
            </a:r>
            <a:r>
              <a:rPr lang="en-US" dirty="0" smtClean="0"/>
              <a:t> </a:t>
            </a:r>
            <a:r>
              <a:rPr lang="en-US" sz="3200" dirty="0" smtClean="0"/>
              <a:t>(</a:t>
            </a:r>
            <a:r>
              <a:rPr lang="en-US" sz="3200" dirty="0" err="1" smtClean="0"/>
              <a:t>Krugman</a:t>
            </a:r>
            <a:r>
              <a:rPr lang="en-US" sz="3200" dirty="0" smtClean="0"/>
              <a:t>)</a:t>
            </a:r>
            <a:endParaRPr lang="en-US" dirty="0"/>
          </a:p>
        </p:txBody>
      </p:sp>
      <p:sp>
        <p:nvSpPr>
          <p:cNvPr id="3" name="Content Placeholder 2"/>
          <p:cNvSpPr>
            <a:spLocks noGrp="1"/>
          </p:cNvSpPr>
          <p:nvPr>
            <p:ph idx="1"/>
          </p:nvPr>
        </p:nvSpPr>
        <p:spPr>
          <a:xfrm>
            <a:off x="457200" y="1752600"/>
            <a:ext cx="8229600" cy="4267200"/>
          </a:xfrm>
        </p:spPr>
        <p:txBody>
          <a:bodyPr>
            <a:normAutofit/>
          </a:bodyPr>
          <a:lstStyle/>
          <a:p>
            <a:r>
              <a:rPr lang="en-US" dirty="0" smtClean="0"/>
              <a:t>“…some </a:t>
            </a:r>
            <a:r>
              <a:rPr lang="en-US" dirty="0"/>
              <a:t>of the states grudgingly allowing the federal government to help their neediest citizens are placing a condition on this aid, insisting that it must be run through private insurance companies</a:t>
            </a:r>
            <a:r>
              <a:rPr lang="en-US" dirty="0" smtClean="0"/>
              <a:t>.</a:t>
            </a:r>
          </a:p>
          <a:p>
            <a:r>
              <a:rPr lang="en-US" dirty="0" smtClean="0"/>
              <a:t>“…even </a:t>
            </a:r>
            <a:r>
              <a:rPr lang="en-US" dirty="0"/>
              <a:t>large private insurance companies have limited ability to control profiteering by providers. Medicare does much better, and </a:t>
            </a:r>
            <a:r>
              <a:rPr lang="en-US" dirty="0" smtClean="0"/>
              <a:t>… </a:t>
            </a:r>
            <a:r>
              <a:rPr lang="en-US" dirty="0"/>
              <a:t>Medicaid — which has greater ability to say no — seems to do better </a:t>
            </a:r>
            <a:r>
              <a:rPr lang="en-US" dirty="0" smtClean="0"/>
              <a:t>still.”</a:t>
            </a:r>
          </a:p>
          <a:p>
            <a:pPr algn="r"/>
            <a:r>
              <a:rPr lang="en-US" sz="2100" i="1" dirty="0" smtClean="0">
                <a:hlinkClick r:id="rId4"/>
              </a:rPr>
              <a:t>New York Times, </a:t>
            </a:r>
            <a:r>
              <a:rPr lang="en-US" sz="2100" dirty="0" smtClean="0">
                <a:hlinkClick r:id="rId4"/>
              </a:rPr>
              <a:t>March 4, 2013</a:t>
            </a:r>
            <a:endParaRPr lang="en-US" sz="2100" i="1" dirty="0" smtClean="0"/>
          </a:p>
          <a:p>
            <a:endParaRPr lang="en-US" dirty="0"/>
          </a:p>
        </p:txBody>
      </p:sp>
    </p:spTree>
    <p:extLst>
      <p:ext uri="{BB962C8B-B14F-4D97-AF65-F5344CB8AC3E}">
        <p14:creationId xmlns:p14="http://schemas.microsoft.com/office/powerpoint/2010/main" val="278816275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Social Determinants of Health and Health Disparities</a:t>
            </a:r>
            <a:endParaRPr lang="en-US" dirty="0"/>
          </a:p>
        </p:txBody>
      </p:sp>
      <p:sp>
        <p:nvSpPr>
          <p:cNvPr id="3" name="Content Placeholder 2"/>
          <p:cNvSpPr>
            <a:spLocks noGrp="1"/>
          </p:cNvSpPr>
          <p:nvPr>
            <p:ph type="subTitle" idx="1"/>
          </p:nvPr>
        </p:nvSpPr>
        <p:spPr/>
        <p:txBody>
          <a:bodyPr/>
          <a:lstStyle/>
          <a:p>
            <a:r>
              <a:rPr lang="en-US" i="1" dirty="0" smtClean="0"/>
              <a:t>A key measure of Social Justice</a:t>
            </a:r>
            <a:endParaRPr lang="en-US" i="1" dirty="0"/>
          </a:p>
        </p:txBody>
      </p:sp>
      <p:sp>
        <p:nvSpPr>
          <p:cNvPr id="4" name="Slide Number Placeholder 3"/>
          <p:cNvSpPr>
            <a:spLocks noGrp="1"/>
          </p:cNvSpPr>
          <p:nvPr>
            <p:ph type="sldNum" sz="quarter" idx="12"/>
          </p:nvPr>
        </p:nvSpPr>
        <p:spPr/>
        <p:txBody>
          <a:bodyPr/>
          <a:lstStyle/>
          <a:p>
            <a:pPr>
              <a:defRPr/>
            </a:pPr>
            <a:fld id="{EE144EA1-65F1-4E08-95EE-F8767817CBBC}" type="slidenum">
              <a:rPr lang="en-US" smtClean="0"/>
              <a:pPr>
                <a:defRPr/>
              </a:pPr>
              <a:t>32</a:t>
            </a:fld>
            <a:endParaRPr lang="en-US"/>
          </a:p>
        </p:txBody>
      </p:sp>
    </p:spTree>
    <p:extLst>
      <p:ext uri="{BB962C8B-B14F-4D97-AF65-F5344CB8AC3E}">
        <p14:creationId xmlns:p14="http://schemas.microsoft.com/office/powerpoint/2010/main" val="312506129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92D050"/>
                </a:solidFill>
              </a:rPr>
              <a:t>The inverse care law</a:t>
            </a:r>
            <a:endParaRPr lang="en-US" dirty="0">
              <a:solidFill>
                <a:srgbClr val="92D050"/>
              </a:solidFill>
            </a:endParaRPr>
          </a:p>
        </p:txBody>
      </p:sp>
      <p:sp>
        <p:nvSpPr>
          <p:cNvPr id="3" name="Content Placeholder 2"/>
          <p:cNvSpPr>
            <a:spLocks noGrp="1"/>
          </p:cNvSpPr>
          <p:nvPr>
            <p:ph idx="1"/>
          </p:nvPr>
        </p:nvSpPr>
        <p:spPr/>
        <p:txBody>
          <a:bodyPr/>
          <a:lstStyle/>
          <a:p>
            <a:pPr marL="0" indent="0">
              <a:buNone/>
            </a:pPr>
            <a:r>
              <a:rPr lang="en-US" dirty="0" smtClean="0"/>
              <a:t>“</a:t>
            </a:r>
            <a:r>
              <a:rPr lang="en-US" sz="3600" i="1" dirty="0" smtClean="0"/>
              <a:t>The availability of health care services is inversely proportional to the need for it</a:t>
            </a:r>
            <a:r>
              <a:rPr lang="en-US" i="1" dirty="0" smtClean="0"/>
              <a:t>.”</a:t>
            </a:r>
          </a:p>
          <a:p>
            <a:pPr marL="0" indent="0" algn="r">
              <a:buNone/>
            </a:pPr>
            <a:r>
              <a:rPr lang="en-US" dirty="0" smtClean="0"/>
              <a:t>Dr. Julian Tudor Hart</a:t>
            </a:r>
          </a:p>
          <a:p>
            <a:pPr marL="0" indent="0" algn="r">
              <a:buNone/>
            </a:pPr>
            <a:endParaRPr lang="en-US" dirty="0" smtClean="0"/>
          </a:p>
          <a:p>
            <a:pPr marL="0" indent="0" algn="r">
              <a:buNone/>
            </a:pPr>
            <a:endParaRPr lang="en-US" sz="2000" b="1" dirty="0"/>
          </a:p>
          <a:p>
            <a:pPr marL="0" indent="0" algn="r">
              <a:buNone/>
            </a:pPr>
            <a:endParaRPr lang="en-US" sz="2000" b="1" dirty="0" smtClean="0"/>
          </a:p>
          <a:p>
            <a:pPr marL="0" indent="0" algn="r">
              <a:buNone/>
            </a:pPr>
            <a:endParaRPr lang="en-US" sz="2000" b="1" dirty="0"/>
          </a:p>
          <a:p>
            <a:pPr marL="0" indent="0" algn="r">
              <a:buNone/>
            </a:pPr>
            <a:endParaRPr lang="en-US" sz="2000" b="1" dirty="0" smtClean="0"/>
          </a:p>
          <a:p>
            <a:pPr marL="0" indent="0" algn="r">
              <a:buNone/>
            </a:pPr>
            <a:r>
              <a:rPr lang="en-US" sz="2000" b="1" dirty="0" smtClean="0"/>
              <a:t>“</a:t>
            </a:r>
            <a:r>
              <a:rPr lang="da-DK" sz="2000" dirty="0" smtClean="0"/>
              <a:t>The inverse care law”, Lancet</a:t>
            </a:r>
            <a:r>
              <a:rPr lang="da-DK" sz="2000" dirty="0"/>
              <a:t>. 1971 Feb 27;1(7696):405-12</a:t>
            </a:r>
          </a:p>
          <a:p>
            <a:pPr marL="0" indent="0" algn="r">
              <a:buNone/>
            </a:pPr>
            <a:endParaRPr lang="en-US" dirty="0" smtClean="0"/>
          </a:p>
          <a:p>
            <a:endParaRPr lang="en-US" dirty="0"/>
          </a:p>
        </p:txBody>
      </p:sp>
      <p:sp>
        <p:nvSpPr>
          <p:cNvPr id="4" name="Slide Number Placeholder 3"/>
          <p:cNvSpPr>
            <a:spLocks noGrp="1"/>
          </p:cNvSpPr>
          <p:nvPr>
            <p:ph type="sldNum" sz="quarter" idx="12"/>
          </p:nvPr>
        </p:nvSpPr>
        <p:spPr/>
        <p:txBody>
          <a:bodyPr/>
          <a:lstStyle/>
          <a:p>
            <a:pPr>
              <a:defRPr/>
            </a:pPr>
            <a:fld id="{D1071FF4-1B33-4AE8-85FE-D8201E6B33AA}" type="slidenum">
              <a:rPr lang="en-US" smtClean="0"/>
              <a:pPr>
                <a:defRPr/>
              </a:pPr>
              <a:t>33</a:t>
            </a:fld>
            <a:endParaRPr lang="en-US"/>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2503" y="3048000"/>
            <a:ext cx="1463993" cy="22098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35860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Line 2"/>
          <p:cNvSpPr>
            <a:spLocks noChangeShapeType="1"/>
          </p:cNvSpPr>
          <p:nvPr/>
        </p:nvSpPr>
        <p:spPr bwMode="auto">
          <a:xfrm>
            <a:off x="381000" y="1524000"/>
            <a:ext cx="0" cy="4572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2627" name="Line 3"/>
          <p:cNvSpPr>
            <a:spLocks noChangeShapeType="1"/>
          </p:cNvSpPr>
          <p:nvPr/>
        </p:nvSpPr>
        <p:spPr bwMode="auto">
          <a:xfrm>
            <a:off x="381000" y="6096000"/>
            <a:ext cx="8458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2628" name="Line 4"/>
          <p:cNvSpPr>
            <a:spLocks noChangeShapeType="1"/>
          </p:cNvSpPr>
          <p:nvPr/>
        </p:nvSpPr>
        <p:spPr bwMode="auto">
          <a:xfrm>
            <a:off x="381000" y="1524000"/>
            <a:ext cx="8458200" cy="4572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2629" name="Line 5"/>
          <p:cNvSpPr>
            <a:spLocks noChangeShapeType="1"/>
          </p:cNvSpPr>
          <p:nvPr/>
        </p:nvSpPr>
        <p:spPr bwMode="auto">
          <a:xfrm>
            <a:off x="2438400" y="2667000"/>
            <a:ext cx="0" cy="3429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2630" name="Line 6"/>
          <p:cNvSpPr>
            <a:spLocks noChangeShapeType="1"/>
          </p:cNvSpPr>
          <p:nvPr/>
        </p:nvSpPr>
        <p:spPr bwMode="auto">
          <a:xfrm>
            <a:off x="4648200" y="3886200"/>
            <a:ext cx="0" cy="2209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2631" name="Line 7"/>
          <p:cNvSpPr>
            <a:spLocks noChangeShapeType="1"/>
          </p:cNvSpPr>
          <p:nvPr/>
        </p:nvSpPr>
        <p:spPr bwMode="auto">
          <a:xfrm>
            <a:off x="6477000" y="4800600"/>
            <a:ext cx="0" cy="1295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2632" name="Text Box 8"/>
          <p:cNvSpPr txBox="1">
            <a:spLocks noChangeArrowheads="1"/>
          </p:cNvSpPr>
          <p:nvPr/>
        </p:nvSpPr>
        <p:spPr bwMode="auto">
          <a:xfrm>
            <a:off x="381000" y="4905375"/>
            <a:ext cx="2024063"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600"/>
              <a:t>Social determinants </a:t>
            </a:r>
          </a:p>
          <a:p>
            <a:pPr algn="ctr"/>
            <a:r>
              <a:rPr lang="en-US" sz="1600"/>
              <a:t>of health</a:t>
            </a:r>
          </a:p>
        </p:txBody>
      </p:sp>
      <p:sp>
        <p:nvSpPr>
          <p:cNvPr id="282633" name="Text Box 9"/>
          <p:cNvSpPr txBox="1">
            <a:spLocks noChangeArrowheads="1"/>
          </p:cNvSpPr>
          <p:nvPr/>
        </p:nvSpPr>
        <p:spPr bwMode="auto">
          <a:xfrm>
            <a:off x="2590800" y="5029200"/>
            <a:ext cx="18891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600"/>
              <a:t>Primary prevention</a:t>
            </a:r>
          </a:p>
        </p:txBody>
      </p:sp>
      <p:sp>
        <p:nvSpPr>
          <p:cNvPr id="282634" name="Text Box 10"/>
          <p:cNvSpPr txBox="1">
            <a:spLocks noChangeArrowheads="1"/>
          </p:cNvSpPr>
          <p:nvPr/>
        </p:nvSpPr>
        <p:spPr bwMode="auto">
          <a:xfrm>
            <a:off x="4953000" y="4981575"/>
            <a:ext cx="1211263"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t>Secondary </a:t>
            </a:r>
          </a:p>
          <a:p>
            <a:r>
              <a:rPr lang="en-US" sz="1600"/>
              <a:t>prevention</a:t>
            </a:r>
          </a:p>
        </p:txBody>
      </p:sp>
      <p:sp>
        <p:nvSpPr>
          <p:cNvPr id="282635" name="Text Box 11"/>
          <p:cNvSpPr txBox="1">
            <a:spLocks noChangeArrowheads="1"/>
          </p:cNvSpPr>
          <p:nvPr/>
        </p:nvSpPr>
        <p:spPr bwMode="auto">
          <a:xfrm>
            <a:off x="6564313" y="5334000"/>
            <a:ext cx="1131887"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t>Tertiary </a:t>
            </a:r>
          </a:p>
          <a:p>
            <a:r>
              <a:rPr lang="en-US" sz="1600"/>
              <a:t>prevention</a:t>
            </a:r>
          </a:p>
        </p:txBody>
      </p:sp>
      <p:sp>
        <p:nvSpPr>
          <p:cNvPr id="282636" name="Rectangle 12"/>
          <p:cNvSpPr>
            <a:spLocks noGrp="1" noChangeArrowheads="1"/>
          </p:cNvSpPr>
          <p:nvPr>
            <p:ph type="title"/>
          </p:nvPr>
        </p:nvSpPr>
        <p:spPr/>
        <p:txBody>
          <a:bodyPr/>
          <a:lstStyle/>
          <a:p>
            <a:r>
              <a:rPr lang="en-US" sz="4000" dirty="0">
                <a:solidFill>
                  <a:srgbClr val="92D050"/>
                </a:solidFill>
              </a:rPr>
              <a:t>Determinants of Population Health</a:t>
            </a:r>
          </a:p>
        </p:txBody>
      </p:sp>
      <p:sp>
        <p:nvSpPr>
          <p:cNvPr id="14" name="Slide Number Placeholder 13"/>
          <p:cNvSpPr>
            <a:spLocks noGrp="1"/>
          </p:cNvSpPr>
          <p:nvPr>
            <p:ph type="sldNum" sz="quarter" idx="12"/>
          </p:nvPr>
        </p:nvSpPr>
        <p:spPr/>
        <p:txBody>
          <a:bodyPr/>
          <a:lstStyle/>
          <a:p>
            <a:pPr>
              <a:defRPr/>
            </a:pPr>
            <a:fld id="{2818CC2E-9506-49E7-BB7E-6FF0BFBF98C7}" type="slidenum">
              <a:rPr lang="en-US" smtClean="0"/>
              <a:pPr>
                <a:defRPr/>
              </a:pPr>
              <a:t>34</a:t>
            </a:fld>
            <a:endParaRPr lang="en-US"/>
          </a:p>
        </p:txBody>
      </p:sp>
      <p:sp>
        <p:nvSpPr>
          <p:cNvPr id="2" name="TextBox 1"/>
          <p:cNvSpPr txBox="1"/>
          <p:nvPr/>
        </p:nvSpPr>
        <p:spPr>
          <a:xfrm>
            <a:off x="5334000" y="6324600"/>
            <a:ext cx="2971800" cy="307777"/>
          </a:xfrm>
          <a:prstGeom prst="rect">
            <a:avLst/>
          </a:prstGeom>
          <a:noFill/>
        </p:spPr>
        <p:txBody>
          <a:bodyPr wrap="square" rtlCol="0">
            <a:spAutoFit/>
          </a:bodyPr>
          <a:lstStyle/>
          <a:p>
            <a:r>
              <a:rPr lang="en-US" sz="1400" i="1" dirty="0" smtClean="0"/>
              <a:t>From Steven Woolf, MD</a:t>
            </a:r>
            <a:endParaRPr lang="en-US" sz="1400" i="1" dirty="0"/>
          </a:p>
        </p:txBody>
      </p:sp>
    </p:spTree>
    <p:extLst>
      <p:ext uri="{BB962C8B-B14F-4D97-AF65-F5344CB8AC3E}">
        <p14:creationId xmlns:p14="http://schemas.microsoft.com/office/powerpoint/2010/main" val="82486875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09600" y="838200"/>
            <a:ext cx="7848600" cy="1927225"/>
          </a:xfrm>
        </p:spPr>
        <p:txBody>
          <a:bodyPr/>
          <a:lstStyle/>
          <a:p>
            <a:r>
              <a:rPr lang="en-US" sz="4000" dirty="0"/>
              <a:t>Social Determinants </a:t>
            </a:r>
            <a:r>
              <a:rPr lang="en-US" sz="4000" dirty="0" smtClean="0"/>
              <a:t>–</a:t>
            </a:r>
            <a:br>
              <a:rPr lang="en-US" sz="4000" dirty="0" smtClean="0"/>
            </a:br>
            <a:r>
              <a:rPr lang="en-US" sz="4000" dirty="0" smtClean="0"/>
              <a:t>Primary Prevention</a:t>
            </a:r>
            <a:br>
              <a:rPr lang="en-US" sz="4000" dirty="0" smtClean="0"/>
            </a:br>
            <a:r>
              <a:rPr lang="en-US" sz="4000" dirty="0" smtClean="0"/>
              <a:t>Cartoon</a:t>
            </a:r>
            <a:r>
              <a:rPr lang="en-US" sz="4000" dirty="0"/>
              <a:t>	</a:t>
            </a:r>
          </a:p>
        </p:txBody>
      </p:sp>
      <p:sp>
        <p:nvSpPr>
          <p:cNvPr id="2051" name="Rectangle 3"/>
          <p:cNvSpPr>
            <a:spLocks noGrp="1" noChangeArrowheads="1"/>
          </p:cNvSpPr>
          <p:nvPr>
            <p:ph type="subTitle" idx="1"/>
          </p:nvPr>
        </p:nvSpPr>
        <p:spPr>
          <a:xfrm>
            <a:off x="381000" y="3581400"/>
            <a:ext cx="8236634" cy="2590800"/>
          </a:xfrm>
        </p:spPr>
        <p:txBody>
          <a:bodyPr>
            <a:normAutofit fontScale="55000" lnSpcReduction="20000"/>
          </a:bodyPr>
          <a:lstStyle/>
          <a:p>
            <a:r>
              <a:rPr lang="en-US" dirty="0" smtClean="0"/>
              <a:t>Originally developed by:</a:t>
            </a:r>
          </a:p>
          <a:p>
            <a:r>
              <a:rPr lang="en-US" dirty="0" err="1"/>
              <a:t>Camara</a:t>
            </a:r>
            <a:r>
              <a:rPr lang="en-US" dirty="0"/>
              <a:t> Phyllis </a:t>
            </a:r>
            <a:r>
              <a:rPr lang="en-US" dirty="0" smtClean="0"/>
              <a:t>Jones, Clara </a:t>
            </a:r>
            <a:r>
              <a:rPr lang="en-US" dirty="0"/>
              <a:t>Yvonne </a:t>
            </a:r>
            <a:r>
              <a:rPr lang="en-US" dirty="0" smtClean="0"/>
              <a:t>Jones, Geraldine </a:t>
            </a:r>
            <a:r>
              <a:rPr lang="en-US" dirty="0"/>
              <a:t>S. </a:t>
            </a:r>
            <a:r>
              <a:rPr lang="en-US" dirty="0" smtClean="0"/>
              <a:t>Perry</a:t>
            </a:r>
          </a:p>
          <a:p>
            <a:r>
              <a:rPr lang="en-US" b="1" dirty="0"/>
              <a:t>Addressing the Social Determinants of </a:t>
            </a:r>
            <a:endParaRPr lang="en-US" b="1" dirty="0" smtClean="0"/>
          </a:p>
          <a:p>
            <a:r>
              <a:rPr lang="en-US" b="1" dirty="0" smtClean="0"/>
              <a:t>Children’s </a:t>
            </a:r>
            <a:r>
              <a:rPr lang="en-US" b="1" dirty="0"/>
              <a:t>Health: A </a:t>
            </a:r>
            <a:r>
              <a:rPr lang="en-US" b="1" dirty="0" smtClean="0"/>
              <a:t>Cliff Analogy*</a:t>
            </a:r>
            <a:endParaRPr lang="en-US" dirty="0"/>
          </a:p>
          <a:p>
            <a:endParaRPr lang="en-US" dirty="0" smtClean="0"/>
          </a:p>
          <a:p>
            <a:r>
              <a:rPr lang="en-US" dirty="0" smtClean="0"/>
              <a:t>These slides courtesy of</a:t>
            </a:r>
          </a:p>
          <a:p>
            <a:r>
              <a:rPr lang="en-US" dirty="0" smtClean="0"/>
              <a:t> </a:t>
            </a:r>
            <a:r>
              <a:rPr lang="en-US" dirty="0"/>
              <a:t>Neal </a:t>
            </a:r>
            <a:r>
              <a:rPr lang="en-US" dirty="0" err="1"/>
              <a:t>Palafox</a:t>
            </a:r>
            <a:r>
              <a:rPr lang="en-US" dirty="0"/>
              <a:t>, MD </a:t>
            </a:r>
            <a:r>
              <a:rPr lang="en-US" dirty="0" smtClean="0"/>
              <a:t>MPH, University </a:t>
            </a:r>
            <a:r>
              <a:rPr lang="en-US" dirty="0"/>
              <a:t>of Hawai’i </a:t>
            </a:r>
            <a:r>
              <a:rPr lang="en-US" dirty="0" smtClean="0"/>
              <a:t>Family Medicine</a:t>
            </a:r>
          </a:p>
          <a:p>
            <a:endParaRPr lang="en-US" sz="2300" dirty="0" smtClean="0"/>
          </a:p>
          <a:p>
            <a:endParaRPr lang="en-US" sz="2300" dirty="0" smtClean="0"/>
          </a:p>
          <a:p>
            <a:endParaRPr lang="en-US" sz="2300" dirty="0"/>
          </a:p>
          <a:p>
            <a:pPr algn="r"/>
            <a:r>
              <a:rPr lang="en-US" sz="2300" dirty="0" smtClean="0"/>
              <a:t>*</a:t>
            </a:r>
            <a:r>
              <a:rPr lang="en-US" sz="1700" dirty="0" smtClean="0"/>
              <a:t>Journal </a:t>
            </a:r>
            <a:r>
              <a:rPr lang="en-US" sz="1700" dirty="0"/>
              <a:t>of Health Care for the Poor and Underserved, </a:t>
            </a:r>
            <a:r>
              <a:rPr lang="en-US" sz="1700" dirty="0" smtClean="0"/>
              <a:t>Volume20</a:t>
            </a:r>
            <a:r>
              <a:rPr lang="en-US" sz="1700" dirty="0"/>
              <a:t>, Number 4, November 2009 Supplement, pp. 1-12 (Article)</a:t>
            </a:r>
          </a:p>
          <a:p>
            <a:pPr algn="r"/>
            <a:r>
              <a:rPr lang="en-US" sz="1700" dirty="0"/>
              <a:t>Published by The Johns Hopkins University </a:t>
            </a:r>
            <a:r>
              <a:rPr lang="en-US" sz="1700" dirty="0" smtClean="0"/>
              <a:t>Press </a:t>
            </a:r>
            <a:r>
              <a:rPr lang="en-US" sz="1700" i="1" dirty="0" smtClean="0"/>
              <a:t>DOI</a:t>
            </a:r>
            <a:r>
              <a:rPr lang="en-US" sz="1700" i="1" dirty="0"/>
              <a:t>: </a:t>
            </a:r>
            <a:r>
              <a:rPr lang="en-US" sz="1700" i="1" dirty="0" smtClean="0"/>
              <a:t>10.1353/hpu.0.0228</a:t>
            </a:r>
            <a:endParaRPr lang="en-US" sz="2000" dirty="0"/>
          </a:p>
        </p:txBody>
      </p:sp>
      <p:sp>
        <p:nvSpPr>
          <p:cNvPr id="4" name="Slide Number Placeholder 3"/>
          <p:cNvSpPr>
            <a:spLocks noGrp="1"/>
          </p:cNvSpPr>
          <p:nvPr>
            <p:ph type="sldNum" sz="quarter" idx="11"/>
          </p:nvPr>
        </p:nvSpPr>
        <p:spPr/>
        <p:txBody>
          <a:bodyPr/>
          <a:lstStyle/>
          <a:p>
            <a:pPr>
              <a:defRPr/>
            </a:pPr>
            <a:fld id="{EE144EA1-65F1-4E08-95EE-F8767817CBBC}" type="slidenum">
              <a:rPr lang="en-US" smtClean="0"/>
              <a:pPr>
                <a:defRPr/>
              </a:pPr>
              <a:t>35</a:t>
            </a:fld>
            <a:endParaRPr lang="en-US"/>
          </a:p>
        </p:txBody>
      </p:sp>
    </p:spTree>
    <p:extLst>
      <p:ext uri="{BB962C8B-B14F-4D97-AF65-F5344CB8AC3E}">
        <p14:creationId xmlns:p14="http://schemas.microsoft.com/office/powerpoint/2010/main" val="341565030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2"/>
          <p:cNvGrpSpPr>
            <a:grpSpLocks/>
          </p:cNvGrpSpPr>
          <p:nvPr/>
        </p:nvGrpSpPr>
        <p:grpSpPr bwMode="auto">
          <a:xfrm>
            <a:off x="0" y="2362200"/>
            <a:ext cx="9144000" cy="2819400"/>
            <a:chOff x="0" y="914400"/>
            <a:chExt cx="9144000" cy="2819400"/>
          </a:xfrm>
        </p:grpSpPr>
        <p:cxnSp>
          <p:nvCxnSpPr>
            <p:cNvPr id="5" name="Straight Connector 4"/>
            <p:cNvCxnSpPr/>
            <p:nvPr/>
          </p:nvCxnSpPr>
          <p:spPr>
            <a:xfrm>
              <a:off x="0" y="914400"/>
              <a:ext cx="5791200" cy="1588"/>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rot="16200000" flipH="1">
              <a:off x="4648200" y="2057400"/>
              <a:ext cx="2362200" cy="7620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867400" y="3276600"/>
              <a:ext cx="3276600" cy="1588"/>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0" y="1447800"/>
              <a:ext cx="5029200" cy="1588"/>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105400" y="3732213"/>
              <a:ext cx="4038600" cy="1587"/>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0800000" flipV="1">
              <a:off x="5029200" y="914400"/>
              <a:ext cx="762000" cy="53340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flipV="1">
              <a:off x="5105400" y="3276600"/>
              <a:ext cx="762000" cy="455613"/>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3925093" y="2551907"/>
              <a:ext cx="2284413" cy="7620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3" name="Group 45"/>
          <p:cNvGrpSpPr>
            <a:grpSpLocks/>
          </p:cNvGrpSpPr>
          <p:nvPr/>
        </p:nvGrpSpPr>
        <p:grpSpPr bwMode="auto">
          <a:xfrm>
            <a:off x="2667000" y="1828800"/>
            <a:ext cx="228600" cy="609600"/>
            <a:chOff x="5638800" y="1066800"/>
            <a:chExt cx="1295400" cy="3810000"/>
          </a:xfrm>
        </p:grpSpPr>
        <p:sp>
          <p:nvSpPr>
            <p:cNvPr id="22" name="Oval 21"/>
            <p:cNvSpPr/>
            <p:nvPr/>
          </p:nvSpPr>
          <p:spPr>
            <a:xfrm>
              <a:off x="5638800" y="1066800"/>
              <a:ext cx="1142474" cy="114101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24" name="Straight Connector 23"/>
            <p:cNvCxnSpPr>
              <a:stCxn id="22" idx="4"/>
            </p:cNvCxnSpPr>
            <p:nvPr/>
          </p:nvCxnSpPr>
          <p:spPr>
            <a:xfrm rot="16200000" flipH="1">
              <a:off x="5547913" y="2874440"/>
              <a:ext cx="1369219" cy="3598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22" idx="4"/>
            </p:cNvCxnSpPr>
            <p:nvPr/>
          </p:nvCxnSpPr>
          <p:spPr>
            <a:xfrm rot="16200000" flipH="1">
              <a:off x="6153547" y="2268805"/>
              <a:ext cx="535781" cy="41380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22" idx="4"/>
            </p:cNvCxnSpPr>
            <p:nvPr/>
          </p:nvCxnSpPr>
          <p:spPr>
            <a:xfrm rot="5400000">
              <a:off x="5769175" y="2149410"/>
              <a:ext cx="386950" cy="50376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16200000" flipH="1">
              <a:off x="5638402" y="2667134"/>
              <a:ext cx="297656" cy="15293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6628342" y="2515394"/>
              <a:ext cx="305858" cy="22820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5400000">
              <a:off x="5330760" y="3957044"/>
              <a:ext cx="1299763" cy="53975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5942477" y="3885077"/>
              <a:ext cx="1299763" cy="68368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0" name="Slide Number Placeholder 19"/>
          <p:cNvSpPr>
            <a:spLocks noGrp="1"/>
          </p:cNvSpPr>
          <p:nvPr>
            <p:ph type="sldNum" sz="quarter" idx="12"/>
          </p:nvPr>
        </p:nvSpPr>
        <p:spPr/>
        <p:txBody>
          <a:bodyPr/>
          <a:lstStyle/>
          <a:p>
            <a:pPr>
              <a:defRPr/>
            </a:pPr>
            <a:fld id="{B3493BC5-A7A3-4676-A292-1467BB564DBA}" type="slidenum">
              <a:rPr lang="en-US" smtClean="0"/>
              <a:pPr>
                <a:defRPr/>
              </a:pPr>
              <a:t>36</a:t>
            </a:fld>
            <a:endParaRPr lang="en-US"/>
          </a:p>
        </p:txBody>
      </p:sp>
    </p:spTree>
    <p:extLst>
      <p:ext uri="{BB962C8B-B14F-4D97-AF65-F5344CB8AC3E}">
        <p14:creationId xmlns:p14="http://schemas.microsoft.com/office/powerpoint/2010/main" val="364578934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2"/>
          <p:cNvGrpSpPr>
            <a:grpSpLocks/>
          </p:cNvGrpSpPr>
          <p:nvPr/>
        </p:nvGrpSpPr>
        <p:grpSpPr bwMode="auto">
          <a:xfrm>
            <a:off x="0" y="2362200"/>
            <a:ext cx="9144000" cy="2819400"/>
            <a:chOff x="0" y="914400"/>
            <a:chExt cx="9144000" cy="2819400"/>
          </a:xfrm>
        </p:grpSpPr>
        <p:cxnSp>
          <p:nvCxnSpPr>
            <p:cNvPr id="5" name="Straight Connector 4"/>
            <p:cNvCxnSpPr/>
            <p:nvPr/>
          </p:nvCxnSpPr>
          <p:spPr>
            <a:xfrm>
              <a:off x="0" y="914400"/>
              <a:ext cx="5791200" cy="1588"/>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rot="16200000" flipH="1">
              <a:off x="4648200" y="2057400"/>
              <a:ext cx="2362200" cy="7620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867400" y="3276600"/>
              <a:ext cx="3276600" cy="1588"/>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0" y="1447800"/>
              <a:ext cx="5029200" cy="1588"/>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105400" y="3732213"/>
              <a:ext cx="4038600" cy="1587"/>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0800000" flipV="1">
              <a:off x="5029200" y="914400"/>
              <a:ext cx="762000" cy="53340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flipV="1">
              <a:off x="5105400" y="3276600"/>
              <a:ext cx="762000" cy="455613"/>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3925093" y="2551907"/>
              <a:ext cx="2284413" cy="7620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3" name="Group 45"/>
          <p:cNvGrpSpPr>
            <a:grpSpLocks/>
          </p:cNvGrpSpPr>
          <p:nvPr/>
        </p:nvGrpSpPr>
        <p:grpSpPr bwMode="auto">
          <a:xfrm>
            <a:off x="3200400" y="1828800"/>
            <a:ext cx="228600" cy="609600"/>
            <a:chOff x="5638800" y="1066800"/>
            <a:chExt cx="1295400" cy="3810000"/>
          </a:xfrm>
        </p:grpSpPr>
        <p:sp>
          <p:nvSpPr>
            <p:cNvPr id="22" name="Oval 21"/>
            <p:cNvSpPr/>
            <p:nvPr/>
          </p:nvSpPr>
          <p:spPr>
            <a:xfrm>
              <a:off x="5638800" y="1066800"/>
              <a:ext cx="1142474" cy="114101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24" name="Straight Connector 23"/>
            <p:cNvCxnSpPr>
              <a:stCxn id="22" idx="4"/>
            </p:cNvCxnSpPr>
            <p:nvPr/>
          </p:nvCxnSpPr>
          <p:spPr>
            <a:xfrm rot="16200000" flipH="1">
              <a:off x="5547913" y="2874440"/>
              <a:ext cx="1369219" cy="3598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22" idx="4"/>
            </p:cNvCxnSpPr>
            <p:nvPr/>
          </p:nvCxnSpPr>
          <p:spPr>
            <a:xfrm rot="16200000" flipH="1">
              <a:off x="6153547" y="2268805"/>
              <a:ext cx="535781" cy="41380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22" idx="4"/>
            </p:cNvCxnSpPr>
            <p:nvPr/>
          </p:nvCxnSpPr>
          <p:spPr>
            <a:xfrm rot="5400000">
              <a:off x="5769175" y="2149410"/>
              <a:ext cx="386950" cy="50376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16200000" flipH="1">
              <a:off x="5638402" y="2667134"/>
              <a:ext cx="297656" cy="15293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6628342" y="2515394"/>
              <a:ext cx="305858" cy="22820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5400000">
              <a:off x="5330760" y="3957044"/>
              <a:ext cx="1299763" cy="53975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5942477" y="3885077"/>
              <a:ext cx="1299763" cy="68368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0" name="Slide Number Placeholder 19"/>
          <p:cNvSpPr>
            <a:spLocks noGrp="1"/>
          </p:cNvSpPr>
          <p:nvPr>
            <p:ph type="sldNum" sz="quarter" idx="12"/>
          </p:nvPr>
        </p:nvSpPr>
        <p:spPr/>
        <p:txBody>
          <a:bodyPr/>
          <a:lstStyle/>
          <a:p>
            <a:pPr>
              <a:defRPr/>
            </a:pPr>
            <a:fld id="{B3493BC5-A7A3-4676-A292-1467BB564DBA}" type="slidenum">
              <a:rPr lang="en-US" smtClean="0"/>
              <a:pPr>
                <a:defRPr/>
              </a:pPr>
              <a:t>37</a:t>
            </a:fld>
            <a:endParaRPr lang="en-US"/>
          </a:p>
        </p:txBody>
      </p:sp>
    </p:spTree>
    <p:extLst>
      <p:ext uri="{BB962C8B-B14F-4D97-AF65-F5344CB8AC3E}">
        <p14:creationId xmlns:p14="http://schemas.microsoft.com/office/powerpoint/2010/main" val="88644254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2"/>
          <p:cNvGrpSpPr>
            <a:grpSpLocks/>
          </p:cNvGrpSpPr>
          <p:nvPr/>
        </p:nvGrpSpPr>
        <p:grpSpPr bwMode="auto">
          <a:xfrm>
            <a:off x="0" y="2362200"/>
            <a:ext cx="9144000" cy="2819400"/>
            <a:chOff x="0" y="914400"/>
            <a:chExt cx="9144000" cy="2819400"/>
          </a:xfrm>
        </p:grpSpPr>
        <p:cxnSp>
          <p:nvCxnSpPr>
            <p:cNvPr id="5" name="Straight Connector 4"/>
            <p:cNvCxnSpPr/>
            <p:nvPr/>
          </p:nvCxnSpPr>
          <p:spPr>
            <a:xfrm>
              <a:off x="0" y="914400"/>
              <a:ext cx="5791200" cy="1588"/>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rot="16200000" flipH="1">
              <a:off x="4648200" y="2057400"/>
              <a:ext cx="2362200" cy="7620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867400" y="3276600"/>
              <a:ext cx="3276600" cy="1588"/>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0" y="1447800"/>
              <a:ext cx="5029200" cy="1588"/>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105400" y="3732213"/>
              <a:ext cx="4038600" cy="1587"/>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0800000" flipV="1">
              <a:off x="5029200" y="914400"/>
              <a:ext cx="762000" cy="53340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flipV="1">
              <a:off x="5105400" y="3276600"/>
              <a:ext cx="762000" cy="455613"/>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3925093" y="2551907"/>
              <a:ext cx="2284413" cy="7620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3" name="Group 45"/>
          <p:cNvGrpSpPr>
            <a:grpSpLocks/>
          </p:cNvGrpSpPr>
          <p:nvPr/>
        </p:nvGrpSpPr>
        <p:grpSpPr bwMode="auto">
          <a:xfrm>
            <a:off x="4724400" y="1828800"/>
            <a:ext cx="228600" cy="609600"/>
            <a:chOff x="5638800" y="1066800"/>
            <a:chExt cx="1295400" cy="3810000"/>
          </a:xfrm>
        </p:grpSpPr>
        <p:sp>
          <p:nvSpPr>
            <p:cNvPr id="22" name="Oval 21"/>
            <p:cNvSpPr/>
            <p:nvPr/>
          </p:nvSpPr>
          <p:spPr>
            <a:xfrm>
              <a:off x="5638800" y="1066800"/>
              <a:ext cx="1142474" cy="114101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24" name="Straight Connector 23"/>
            <p:cNvCxnSpPr>
              <a:stCxn id="22" idx="4"/>
            </p:cNvCxnSpPr>
            <p:nvPr/>
          </p:nvCxnSpPr>
          <p:spPr>
            <a:xfrm rot="16200000" flipH="1">
              <a:off x="5547913" y="2874440"/>
              <a:ext cx="1369219" cy="3598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22" idx="4"/>
            </p:cNvCxnSpPr>
            <p:nvPr/>
          </p:nvCxnSpPr>
          <p:spPr>
            <a:xfrm rot="16200000" flipH="1">
              <a:off x="6153547" y="2268805"/>
              <a:ext cx="535781" cy="41380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22" idx="4"/>
            </p:cNvCxnSpPr>
            <p:nvPr/>
          </p:nvCxnSpPr>
          <p:spPr>
            <a:xfrm rot="5400000">
              <a:off x="5769175" y="2149410"/>
              <a:ext cx="386950" cy="50376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16200000" flipH="1">
              <a:off x="5638402" y="2667134"/>
              <a:ext cx="297656" cy="15293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6628342" y="2515394"/>
              <a:ext cx="305858" cy="22820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5400000">
              <a:off x="5330760" y="3957044"/>
              <a:ext cx="1299763" cy="53975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5942477" y="3885077"/>
              <a:ext cx="1299763" cy="68368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0" name="Slide Number Placeholder 19"/>
          <p:cNvSpPr>
            <a:spLocks noGrp="1"/>
          </p:cNvSpPr>
          <p:nvPr>
            <p:ph type="sldNum" sz="quarter" idx="12"/>
          </p:nvPr>
        </p:nvSpPr>
        <p:spPr/>
        <p:txBody>
          <a:bodyPr/>
          <a:lstStyle/>
          <a:p>
            <a:pPr>
              <a:defRPr/>
            </a:pPr>
            <a:fld id="{B3493BC5-A7A3-4676-A292-1467BB564DBA}" type="slidenum">
              <a:rPr lang="en-US" smtClean="0"/>
              <a:pPr>
                <a:defRPr/>
              </a:pPr>
              <a:t>38</a:t>
            </a:fld>
            <a:endParaRPr lang="en-US"/>
          </a:p>
        </p:txBody>
      </p:sp>
    </p:spTree>
    <p:extLst>
      <p:ext uri="{BB962C8B-B14F-4D97-AF65-F5344CB8AC3E}">
        <p14:creationId xmlns:p14="http://schemas.microsoft.com/office/powerpoint/2010/main" val="204540328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2"/>
          <p:cNvGrpSpPr>
            <a:grpSpLocks/>
          </p:cNvGrpSpPr>
          <p:nvPr/>
        </p:nvGrpSpPr>
        <p:grpSpPr bwMode="auto">
          <a:xfrm>
            <a:off x="0" y="2362200"/>
            <a:ext cx="9144000" cy="2819400"/>
            <a:chOff x="0" y="914400"/>
            <a:chExt cx="9144000" cy="2819400"/>
          </a:xfrm>
        </p:grpSpPr>
        <p:cxnSp>
          <p:nvCxnSpPr>
            <p:cNvPr id="5" name="Straight Connector 4"/>
            <p:cNvCxnSpPr/>
            <p:nvPr/>
          </p:nvCxnSpPr>
          <p:spPr>
            <a:xfrm>
              <a:off x="0" y="914400"/>
              <a:ext cx="5791200" cy="1588"/>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rot="16200000" flipH="1">
              <a:off x="4648200" y="2057400"/>
              <a:ext cx="2362200" cy="7620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867400" y="3276600"/>
              <a:ext cx="3276600" cy="1588"/>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0" y="1447800"/>
              <a:ext cx="5029200" cy="1588"/>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105400" y="3732213"/>
              <a:ext cx="4038600" cy="1587"/>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0800000" flipV="1">
              <a:off x="5029200" y="914400"/>
              <a:ext cx="762000" cy="53340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flipV="1">
              <a:off x="5105400" y="3276600"/>
              <a:ext cx="762000" cy="455613"/>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3925093" y="2551907"/>
              <a:ext cx="2284413" cy="7620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3" name="Group 45"/>
          <p:cNvGrpSpPr>
            <a:grpSpLocks/>
          </p:cNvGrpSpPr>
          <p:nvPr/>
        </p:nvGrpSpPr>
        <p:grpSpPr bwMode="auto">
          <a:xfrm>
            <a:off x="6096000" y="1828800"/>
            <a:ext cx="228600" cy="609600"/>
            <a:chOff x="5638800" y="1066800"/>
            <a:chExt cx="1295400" cy="3810000"/>
          </a:xfrm>
        </p:grpSpPr>
        <p:sp>
          <p:nvSpPr>
            <p:cNvPr id="22" name="Oval 21"/>
            <p:cNvSpPr/>
            <p:nvPr/>
          </p:nvSpPr>
          <p:spPr>
            <a:xfrm>
              <a:off x="5638800" y="1066800"/>
              <a:ext cx="1142474" cy="114101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24" name="Straight Connector 23"/>
            <p:cNvCxnSpPr>
              <a:stCxn id="22" idx="4"/>
            </p:cNvCxnSpPr>
            <p:nvPr/>
          </p:nvCxnSpPr>
          <p:spPr>
            <a:xfrm rot="16200000" flipH="1">
              <a:off x="5547913" y="2874440"/>
              <a:ext cx="1369219" cy="3598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22" idx="4"/>
            </p:cNvCxnSpPr>
            <p:nvPr/>
          </p:nvCxnSpPr>
          <p:spPr>
            <a:xfrm rot="16200000" flipH="1">
              <a:off x="6153547" y="2268805"/>
              <a:ext cx="535781" cy="41380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22" idx="4"/>
            </p:cNvCxnSpPr>
            <p:nvPr/>
          </p:nvCxnSpPr>
          <p:spPr>
            <a:xfrm rot="5400000">
              <a:off x="5769175" y="2149410"/>
              <a:ext cx="386950" cy="50376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16200000" flipH="1">
              <a:off x="5638402" y="2667134"/>
              <a:ext cx="297656" cy="15293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6628342" y="2515394"/>
              <a:ext cx="305858" cy="22820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5400000">
              <a:off x="5330760" y="3957044"/>
              <a:ext cx="1299763" cy="53975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5942477" y="3885077"/>
              <a:ext cx="1299763" cy="68368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0" name="Slide Number Placeholder 19"/>
          <p:cNvSpPr>
            <a:spLocks noGrp="1"/>
          </p:cNvSpPr>
          <p:nvPr>
            <p:ph type="sldNum" sz="quarter" idx="12"/>
          </p:nvPr>
        </p:nvSpPr>
        <p:spPr/>
        <p:txBody>
          <a:bodyPr/>
          <a:lstStyle/>
          <a:p>
            <a:pPr>
              <a:defRPr/>
            </a:pPr>
            <a:fld id="{B3493BC5-A7A3-4676-A292-1467BB564DBA}" type="slidenum">
              <a:rPr lang="en-US" smtClean="0"/>
              <a:pPr>
                <a:defRPr/>
              </a:pPr>
              <a:t>39</a:t>
            </a:fld>
            <a:endParaRPr lang="en-US"/>
          </a:p>
        </p:txBody>
      </p:sp>
    </p:spTree>
    <p:extLst>
      <p:ext uri="{BB962C8B-B14F-4D97-AF65-F5344CB8AC3E}">
        <p14:creationId xmlns:p14="http://schemas.microsoft.com/office/powerpoint/2010/main" val="159015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362200"/>
            <a:ext cx="7772400" cy="1362075"/>
          </a:xfrm>
        </p:spPr>
        <p:txBody>
          <a:bodyPr>
            <a:noAutofit/>
          </a:bodyPr>
          <a:lstStyle/>
          <a:p>
            <a:pPr eaLnBrk="1" hangingPunct="1">
              <a:defRPr/>
            </a:pPr>
            <a:r>
              <a:rPr lang="en-US" dirty="0" smtClean="0"/>
              <a:t>What is justice and what is SOCIAL JUSTICE?</a:t>
            </a:r>
          </a:p>
        </p:txBody>
      </p:sp>
      <p:sp>
        <p:nvSpPr>
          <p:cNvPr id="10243" name="Text Placeholder 2"/>
          <p:cNvSpPr>
            <a:spLocks noGrp="1"/>
          </p:cNvSpPr>
          <p:nvPr>
            <p:ph type="body" idx="1"/>
          </p:nvPr>
        </p:nvSpPr>
        <p:spPr/>
        <p:txBody>
          <a:bodyPr/>
          <a:lstStyle/>
          <a:p>
            <a:pPr eaLnBrk="1" hangingPunct="1"/>
            <a:endParaRPr lang="en-US" smtClean="0"/>
          </a:p>
        </p:txBody>
      </p:sp>
    </p:spTree>
    <p:extLst>
      <p:ext uri="{BB962C8B-B14F-4D97-AF65-F5344CB8AC3E}">
        <p14:creationId xmlns:p14="http://schemas.microsoft.com/office/powerpoint/2010/main" val="208012823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2"/>
          <p:cNvGrpSpPr>
            <a:grpSpLocks/>
          </p:cNvGrpSpPr>
          <p:nvPr/>
        </p:nvGrpSpPr>
        <p:grpSpPr bwMode="auto">
          <a:xfrm>
            <a:off x="0" y="2362200"/>
            <a:ext cx="9144000" cy="2819400"/>
            <a:chOff x="0" y="914400"/>
            <a:chExt cx="9144000" cy="2819400"/>
          </a:xfrm>
        </p:grpSpPr>
        <p:cxnSp>
          <p:nvCxnSpPr>
            <p:cNvPr id="5" name="Straight Connector 4"/>
            <p:cNvCxnSpPr/>
            <p:nvPr/>
          </p:nvCxnSpPr>
          <p:spPr>
            <a:xfrm>
              <a:off x="0" y="914400"/>
              <a:ext cx="5791200" cy="1588"/>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rot="16200000" flipH="1">
              <a:off x="4648200" y="2057400"/>
              <a:ext cx="2362200" cy="7620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867400" y="3276600"/>
              <a:ext cx="3276600" cy="1588"/>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0" y="1447800"/>
              <a:ext cx="5029200" cy="1588"/>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105400" y="3732213"/>
              <a:ext cx="4038600" cy="1587"/>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0800000" flipV="1">
              <a:off x="5029200" y="914400"/>
              <a:ext cx="762000" cy="53340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flipV="1">
              <a:off x="5105400" y="3276600"/>
              <a:ext cx="762000" cy="455613"/>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3925093" y="2551907"/>
              <a:ext cx="2284413" cy="7620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3" name="Group 45"/>
          <p:cNvGrpSpPr>
            <a:grpSpLocks/>
          </p:cNvGrpSpPr>
          <p:nvPr/>
        </p:nvGrpSpPr>
        <p:grpSpPr bwMode="auto">
          <a:xfrm rot="5400000">
            <a:off x="6057900" y="4610100"/>
            <a:ext cx="228600" cy="609600"/>
            <a:chOff x="5638800" y="1066800"/>
            <a:chExt cx="1295400" cy="3810000"/>
          </a:xfrm>
        </p:grpSpPr>
        <p:sp>
          <p:nvSpPr>
            <p:cNvPr id="22" name="Oval 21"/>
            <p:cNvSpPr/>
            <p:nvPr/>
          </p:nvSpPr>
          <p:spPr>
            <a:xfrm>
              <a:off x="5638800" y="1136250"/>
              <a:ext cx="1142474" cy="114101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24" name="Straight Connector 23"/>
            <p:cNvCxnSpPr>
              <a:stCxn id="22" idx="4"/>
            </p:cNvCxnSpPr>
            <p:nvPr/>
          </p:nvCxnSpPr>
          <p:spPr>
            <a:xfrm rot="16200000" flipH="1">
              <a:off x="5547916" y="2874430"/>
              <a:ext cx="1369219" cy="3598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22" idx="4"/>
            </p:cNvCxnSpPr>
            <p:nvPr/>
          </p:nvCxnSpPr>
          <p:spPr>
            <a:xfrm rot="16200000" flipH="1">
              <a:off x="6153547" y="2268799"/>
              <a:ext cx="535781" cy="41380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22" idx="4"/>
            </p:cNvCxnSpPr>
            <p:nvPr/>
          </p:nvCxnSpPr>
          <p:spPr>
            <a:xfrm rot="5400000">
              <a:off x="5769175" y="2218860"/>
              <a:ext cx="386950" cy="50376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16200000" flipH="1">
              <a:off x="5638405" y="2667131"/>
              <a:ext cx="297656" cy="15293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6628342" y="2584844"/>
              <a:ext cx="305858" cy="22820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5400000">
              <a:off x="5330760" y="4026494"/>
              <a:ext cx="1299763" cy="53975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5942477" y="3954527"/>
              <a:ext cx="1299763" cy="68368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0" name="Slide Number Placeholder 19"/>
          <p:cNvSpPr>
            <a:spLocks noGrp="1"/>
          </p:cNvSpPr>
          <p:nvPr>
            <p:ph type="sldNum" sz="quarter" idx="12"/>
          </p:nvPr>
        </p:nvSpPr>
        <p:spPr/>
        <p:txBody>
          <a:bodyPr/>
          <a:lstStyle/>
          <a:p>
            <a:pPr>
              <a:defRPr/>
            </a:pPr>
            <a:fld id="{B3493BC5-A7A3-4676-A292-1467BB564DBA}" type="slidenum">
              <a:rPr lang="en-US" smtClean="0"/>
              <a:pPr>
                <a:defRPr/>
              </a:pPr>
              <a:t>40</a:t>
            </a:fld>
            <a:endParaRPr lang="en-US"/>
          </a:p>
        </p:txBody>
      </p:sp>
    </p:spTree>
    <p:extLst>
      <p:ext uri="{BB962C8B-B14F-4D97-AF65-F5344CB8AC3E}">
        <p14:creationId xmlns:p14="http://schemas.microsoft.com/office/powerpoint/2010/main" val="110629650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2"/>
          <p:cNvGrpSpPr>
            <a:grpSpLocks/>
          </p:cNvGrpSpPr>
          <p:nvPr/>
        </p:nvGrpSpPr>
        <p:grpSpPr bwMode="auto">
          <a:xfrm>
            <a:off x="0" y="2362200"/>
            <a:ext cx="9144000" cy="2819400"/>
            <a:chOff x="0" y="914400"/>
            <a:chExt cx="9144000" cy="2819400"/>
          </a:xfrm>
        </p:grpSpPr>
        <p:cxnSp>
          <p:nvCxnSpPr>
            <p:cNvPr id="5" name="Straight Connector 4"/>
            <p:cNvCxnSpPr/>
            <p:nvPr/>
          </p:nvCxnSpPr>
          <p:spPr>
            <a:xfrm>
              <a:off x="0" y="914400"/>
              <a:ext cx="5791200" cy="1588"/>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rot="16200000" flipH="1">
              <a:off x="4648200" y="2057400"/>
              <a:ext cx="2362200" cy="7620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867400" y="3276600"/>
              <a:ext cx="3276600" cy="1588"/>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0" y="1447800"/>
              <a:ext cx="5029200" cy="1588"/>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105400" y="3732213"/>
              <a:ext cx="4038600" cy="1587"/>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0800000" flipV="1">
              <a:off x="5029200" y="914400"/>
              <a:ext cx="762000" cy="53340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flipV="1">
              <a:off x="5105400" y="3276600"/>
              <a:ext cx="762000" cy="455613"/>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3925093" y="2551907"/>
              <a:ext cx="2284413" cy="7620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3" name="Group 168"/>
          <p:cNvGrpSpPr>
            <a:grpSpLocks/>
          </p:cNvGrpSpPr>
          <p:nvPr/>
        </p:nvGrpSpPr>
        <p:grpSpPr bwMode="auto">
          <a:xfrm>
            <a:off x="3733800" y="1905000"/>
            <a:ext cx="1219200" cy="762000"/>
            <a:chOff x="3733800" y="1905000"/>
            <a:chExt cx="1219200" cy="762000"/>
          </a:xfrm>
        </p:grpSpPr>
        <p:grpSp>
          <p:nvGrpSpPr>
            <p:cNvPr id="4" name="Group 45"/>
            <p:cNvGrpSpPr>
              <a:grpSpLocks/>
            </p:cNvGrpSpPr>
            <p:nvPr/>
          </p:nvGrpSpPr>
          <p:grpSpPr bwMode="auto">
            <a:xfrm>
              <a:off x="4114800" y="1905000"/>
              <a:ext cx="228600" cy="609599"/>
              <a:chOff x="5638800" y="1066800"/>
              <a:chExt cx="1295400" cy="3810000"/>
            </a:xfrm>
          </p:grpSpPr>
          <p:sp>
            <p:nvSpPr>
              <p:cNvPr id="220" name="Oval 219"/>
              <p:cNvSpPr/>
              <p:nvPr/>
            </p:nvSpPr>
            <p:spPr>
              <a:xfrm>
                <a:off x="5638800" y="1066800"/>
                <a:ext cx="1142474" cy="114102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221" name="Straight Connector 220"/>
              <p:cNvCxnSpPr>
                <a:stCxn id="220" idx="4"/>
              </p:cNvCxnSpPr>
              <p:nvPr/>
            </p:nvCxnSpPr>
            <p:spPr>
              <a:xfrm rot="16200000" flipH="1">
                <a:off x="5547912" y="2874443"/>
                <a:ext cx="1369221" cy="3598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2" name="Straight Connector 221"/>
              <p:cNvCxnSpPr>
                <a:stCxn id="220" idx="4"/>
              </p:cNvCxnSpPr>
              <p:nvPr/>
            </p:nvCxnSpPr>
            <p:spPr>
              <a:xfrm rot="16200000" flipH="1">
                <a:off x="6153546" y="2268808"/>
                <a:ext cx="535782" cy="41380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a:stCxn id="220" idx="4"/>
              </p:cNvCxnSpPr>
              <p:nvPr/>
            </p:nvCxnSpPr>
            <p:spPr>
              <a:xfrm rot="5400000">
                <a:off x="5769175" y="2149413"/>
                <a:ext cx="386951" cy="50376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16200000" flipH="1">
                <a:off x="5638401" y="2667137"/>
                <a:ext cx="297657" cy="15293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flipV="1">
                <a:off x="6628342" y="2515396"/>
                <a:ext cx="305858" cy="22820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5330759" y="3957049"/>
                <a:ext cx="1299765" cy="53975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5942476" y="3885082"/>
                <a:ext cx="1299765" cy="68368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8" name="Group 45"/>
            <p:cNvGrpSpPr>
              <a:grpSpLocks/>
            </p:cNvGrpSpPr>
            <p:nvPr/>
          </p:nvGrpSpPr>
          <p:grpSpPr bwMode="auto">
            <a:xfrm>
              <a:off x="4419600" y="2057400"/>
              <a:ext cx="228600" cy="609599"/>
              <a:chOff x="5638800" y="1066800"/>
              <a:chExt cx="1295400" cy="3810000"/>
            </a:xfrm>
          </p:grpSpPr>
          <p:sp>
            <p:nvSpPr>
              <p:cNvPr id="202" name="Oval 201"/>
              <p:cNvSpPr/>
              <p:nvPr/>
            </p:nvSpPr>
            <p:spPr>
              <a:xfrm>
                <a:off x="5638800" y="1066800"/>
                <a:ext cx="1142474" cy="114102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213" name="Straight Connector 212"/>
              <p:cNvCxnSpPr>
                <a:stCxn id="202" idx="4"/>
              </p:cNvCxnSpPr>
              <p:nvPr/>
            </p:nvCxnSpPr>
            <p:spPr>
              <a:xfrm rot="16200000" flipH="1">
                <a:off x="5547912" y="2874443"/>
                <a:ext cx="1369221" cy="3598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a:stCxn id="202" idx="4"/>
              </p:cNvCxnSpPr>
              <p:nvPr/>
            </p:nvCxnSpPr>
            <p:spPr>
              <a:xfrm rot="16200000" flipH="1">
                <a:off x="6153546" y="2268808"/>
                <a:ext cx="535782" cy="41380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5" name="Straight Connector 214"/>
              <p:cNvCxnSpPr>
                <a:stCxn id="202" idx="4"/>
              </p:cNvCxnSpPr>
              <p:nvPr/>
            </p:nvCxnSpPr>
            <p:spPr>
              <a:xfrm rot="5400000">
                <a:off x="5769175" y="2149413"/>
                <a:ext cx="386951" cy="50376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5638401" y="2667137"/>
                <a:ext cx="297657" cy="15293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flipV="1">
                <a:off x="6628342" y="2515396"/>
                <a:ext cx="305858" cy="22820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5400000">
                <a:off x="5330759" y="3957049"/>
                <a:ext cx="1299765" cy="53975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5942476" y="3885082"/>
                <a:ext cx="1299765" cy="68368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9" name="Group 45"/>
            <p:cNvGrpSpPr>
              <a:grpSpLocks/>
            </p:cNvGrpSpPr>
            <p:nvPr/>
          </p:nvGrpSpPr>
          <p:grpSpPr bwMode="auto">
            <a:xfrm>
              <a:off x="4724400" y="1905000"/>
              <a:ext cx="228600" cy="609599"/>
              <a:chOff x="5638800" y="1066800"/>
              <a:chExt cx="1295400" cy="3810000"/>
            </a:xfrm>
          </p:grpSpPr>
          <p:sp>
            <p:nvSpPr>
              <p:cNvPr id="138" name="Oval 137"/>
              <p:cNvSpPr/>
              <p:nvPr/>
            </p:nvSpPr>
            <p:spPr>
              <a:xfrm>
                <a:off x="5638800" y="1066800"/>
                <a:ext cx="1142474" cy="114102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39" name="Straight Connector 138"/>
              <p:cNvCxnSpPr>
                <a:stCxn id="138" idx="4"/>
              </p:cNvCxnSpPr>
              <p:nvPr/>
            </p:nvCxnSpPr>
            <p:spPr>
              <a:xfrm rot="16200000" flipH="1">
                <a:off x="5547912" y="2874443"/>
                <a:ext cx="1369221" cy="3598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a:stCxn id="138" idx="4"/>
              </p:cNvCxnSpPr>
              <p:nvPr/>
            </p:nvCxnSpPr>
            <p:spPr>
              <a:xfrm rot="16200000" flipH="1">
                <a:off x="6153546" y="2268808"/>
                <a:ext cx="535782" cy="41380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a:stCxn id="138" idx="4"/>
              </p:cNvCxnSpPr>
              <p:nvPr/>
            </p:nvCxnSpPr>
            <p:spPr>
              <a:xfrm rot="5400000">
                <a:off x="5769175" y="2149413"/>
                <a:ext cx="386951" cy="50376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rot="16200000" flipH="1">
                <a:off x="5638401" y="2667137"/>
                <a:ext cx="297657" cy="15293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flipV="1">
                <a:off x="6628342" y="2515396"/>
                <a:ext cx="305858" cy="22820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nvCxnSpPr>
            <p:spPr>
              <a:xfrm rot="5400000">
                <a:off x="5330759" y="3957049"/>
                <a:ext cx="1299765" cy="53975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p:nvCxnSpPr>
            <p:spPr>
              <a:xfrm rot="16200000" flipH="1">
                <a:off x="5942476" y="3885082"/>
                <a:ext cx="1299765" cy="68368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0" name="Group 45"/>
            <p:cNvGrpSpPr>
              <a:grpSpLocks/>
            </p:cNvGrpSpPr>
            <p:nvPr/>
          </p:nvGrpSpPr>
          <p:grpSpPr bwMode="auto">
            <a:xfrm>
              <a:off x="3733800" y="2057400"/>
              <a:ext cx="228600" cy="609599"/>
              <a:chOff x="5638800" y="1066800"/>
              <a:chExt cx="1295400" cy="3810000"/>
            </a:xfrm>
          </p:grpSpPr>
          <p:sp>
            <p:nvSpPr>
              <p:cNvPr id="130" name="Oval 129"/>
              <p:cNvSpPr/>
              <p:nvPr/>
            </p:nvSpPr>
            <p:spPr>
              <a:xfrm>
                <a:off x="5638800" y="1066800"/>
                <a:ext cx="1142474" cy="114102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31" name="Straight Connector 130"/>
              <p:cNvCxnSpPr>
                <a:stCxn id="130" idx="4"/>
              </p:cNvCxnSpPr>
              <p:nvPr/>
            </p:nvCxnSpPr>
            <p:spPr>
              <a:xfrm rot="16200000" flipH="1">
                <a:off x="5547912" y="2874443"/>
                <a:ext cx="1369221" cy="3598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a:stCxn id="130" idx="4"/>
              </p:cNvCxnSpPr>
              <p:nvPr/>
            </p:nvCxnSpPr>
            <p:spPr>
              <a:xfrm rot="16200000" flipH="1">
                <a:off x="6153546" y="2268808"/>
                <a:ext cx="535782" cy="41380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a:stCxn id="130" idx="4"/>
              </p:cNvCxnSpPr>
              <p:nvPr/>
            </p:nvCxnSpPr>
            <p:spPr>
              <a:xfrm rot="5400000">
                <a:off x="5769175" y="2149413"/>
                <a:ext cx="386951" cy="50376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6200000" flipH="1">
                <a:off x="5638401" y="2667137"/>
                <a:ext cx="297657" cy="15293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flipV="1">
                <a:off x="6628342" y="2515396"/>
                <a:ext cx="305858" cy="22820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a:off x="5330759" y="3957049"/>
                <a:ext cx="1299765" cy="53975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rot="16200000" flipH="1">
                <a:off x="5942476" y="3885082"/>
                <a:ext cx="1299765" cy="68368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sp>
        <p:nvSpPr>
          <p:cNvPr id="48" name="Slide Number Placeholder 47"/>
          <p:cNvSpPr>
            <a:spLocks noGrp="1"/>
          </p:cNvSpPr>
          <p:nvPr>
            <p:ph type="sldNum" sz="quarter" idx="12"/>
          </p:nvPr>
        </p:nvSpPr>
        <p:spPr/>
        <p:txBody>
          <a:bodyPr/>
          <a:lstStyle/>
          <a:p>
            <a:pPr>
              <a:defRPr/>
            </a:pPr>
            <a:fld id="{B3493BC5-A7A3-4676-A292-1467BB564DBA}" type="slidenum">
              <a:rPr lang="en-US" smtClean="0"/>
              <a:pPr>
                <a:defRPr/>
              </a:pPr>
              <a:t>41</a:t>
            </a:fld>
            <a:endParaRPr lang="en-US"/>
          </a:p>
        </p:txBody>
      </p:sp>
    </p:spTree>
    <p:extLst>
      <p:ext uri="{BB962C8B-B14F-4D97-AF65-F5344CB8AC3E}">
        <p14:creationId xmlns:p14="http://schemas.microsoft.com/office/powerpoint/2010/main" val="108870291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2"/>
          <p:cNvGrpSpPr>
            <a:grpSpLocks/>
          </p:cNvGrpSpPr>
          <p:nvPr/>
        </p:nvGrpSpPr>
        <p:grpSpPr bwMode="auto">
          <a:xfrm>
            <a:off x="0" y="2362200"/>
            <a:ext cx="9144000" cy="2819400"/>
            <a:chOff x="0" y="914400"/>
            <a:chExt cx="9144000" cy="2819400"/>
          </a:xfrm>
        </p:grpSpPr>
        <p:cxnSp>
          <p:nvCxnSpPr>
            <p:cNvPr id="5" name="Straight Connector 4"/>
            <p:cNvCxnSpPr/>
            <p:nvPr/>
          </p:nvCxnSpPr>
          <p:spPr>
            <a:xfrm>
              <a:off x="0" y="914400"/>
              <a:ext cx="5791200" cy="1588"/>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rot="16200000" flipH="1">
              <a:off x="4648200" y="2057400"/>
              <a:ext cx="2362200" cy="7620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867400" y="3276600"/>
              <a:ext cx="3276600" cy="1588"/>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0" y="1447800"/>
              <a:ext cx="5029200" cy="1588"/>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105400" y="3732213"/>
              <a:ext cx="4038600" cy="1587"/>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0800000" flipV="1">
              <a:off x="5029200" y="914400"/>
              <a:ext cx="762000" cy="53340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flipV="1">
              <a:off x="5105400" y="3276600"/>
              <a:ext cx="762000" cy="455613"/>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3925093" y="2551907"/>
              <a:ext cx="2284413" cy="7620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grpSp>
      <p:pic>
        <p:nvPicPr>
          <p:cNvPr id="22531" name="Picture 4"/>
          <p:cNvPicPr>
            <a:picLocks noChangeAspect="1" noChangeArrowheads="1"/>
          </p:cNvPicPr>
          <p:nvPr/>
        </p:nvPicPr>
        <p:blipFill>
          <a:blip r:embed="rId3" cstate="print"/>
          <a:srcRect/>
          <a:stretch>
            <a:fillRect/>
          </a:stretch>
        </p:blipFill>
        <p:spPr bwMode="auto">
          <a:xfrm>
            <a:off x="6019800" y="4191000"/>
            <a:ext cx="1371600" cy="695325"/>
          </a:xfrm>
          <a:prstGeom prst="rect">
            <a:avLst/>
          </a:prstGeom>
          <a:noFill/>
          <a:ln w="9525">
            <a:noFill/>
            <a:miter lim="800000"/>
            <a:headEnd/>
            <a:tailEnd/>
          </a:ln>
        </p:spPr>
      </p:pic>
      <p:grpSp>
        <p:nvGrpSpPr>
          <p:cNvPr id="3" name="Group 168"/>
          <p:cNvGrpSpPr>
            <a:grpSpLocks/>
          </p:cNvGrpSpPr>
          <p:nvPr/>
        </p:nvGrpSpPr>
        <p:grpSpPr bwMode="auto">
          <a:xfrm>
            <a:off x="3733800" y="1905000"/>
            <a:ext cx="1219200" cy="762000"/>
            <a:chOff x="3733800" y="1905000"/>
            <a:chExt cx="1219200" cy="762000"/>
          </a:xfrm>
        </p:grpSpPr>
        <p:grpSp>
          <p:nvGrpSpPr>
            <p:cNvPr id="4" name="Group 45"/>
            <p:cNvGrpSpPr>
              <a:grpSpLocks/>
            </p:cNvGrpSpPr>
            <p:nvPr/>
          </p:nvGrpSpPr>
          <p:grpSpPr bwMode="auto">
            <a:xfrm>
              <a:off x="4114800" y="1905000"/>
              <a:ext cx="228600" cy="609599"/>
              <a:chOff x="5638800" y="1066800"/>
              <a:chExt cx="1295400" cy="3810000"/>
            </a:xfrm>
          </p:grpSpPr>
          <p:sp>
            <p:nvSpPr>
              <p:cNvPr id="220" name="Oval 219"/>
              <p:cNvSpPr/>
              <p:nvPr/>
            </p:nvSpPr>
            <p:spPr>
              <a:xfrm>
                <a:off x="5638800" y="1066800"/>
                <a:ext cx="1142474" cy="114102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221" name="Straight Connector 220"/>
              <p:cNvCxnSpPr>
                <a:stCxn id="220" idx="4"/>
              </p:cNvCxnSpPr>
              <p:nvPr/>
            </p:nvCxnSpPr>
            <p:spPr>
              <a:xfrm rot="16200000" flipH="1">
                <a:off x="5547912" y="2874443"/>
                <a:ext cx="1369221" cy="3598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2" name="Straight Connector 221"/>
              <p:cNvCxnSpPr>
                <a:stCxn id="220" idx="4"/>
              </p:cNvCxnSpPr>
              <p:nvPr/>
            </p:nvCxnSpPr>
            <p:spPr>
              <a:xfrm rot="16200000" flipH="1">
                <a:off x="6153546" y="2268808"/>
                <a:ext cx="535782" cy="41380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a:stCxn id="220" idx="4"/>
              </p:cNvCxnSpPr>
              <p:nvPr/>
            </p:nvCxnSpPr>
            <p:spPr>
              <a:xfrm rot="5400000">
                <a:off x="5769175" y="2149413"/>
                <a:ext cx="386951" cy="50376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16200000" flipH="1">
                <a:off x="5638401" y="2667137"/>
                <a:ext cx="297657" cy="15293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flipV="1">
                <a:off x="6628342" y="2515396"/>
                <a:ext cx="305858" cy="22820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5330759" y="3957049"/>
                <a:ext cx="1299765" cy="53975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5942476" y="3885082"/>
                <a:ext cx="1299765" cy="68368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8" name="Group 45"/>
            <p:cNvGrpSpPr>
              <a:grpSpLocks/>
            </p:cNvGrpSpPr>
            <p:nvPr/>
          </p:nvGrpSpPr>
          <p:grpSpPr bwMode="auto">
            <a:xfrm>
              <a:off x="4419600" y="2057400"/>
              <a:ext cx="228600" cy="609599"/>
              <a:chOff x="5638800" y="1066800"/>
              <a:chExt cx="1295400" cy="3810000"/>
            </a:xfrm>
          </p:grpSpPr>
          <p:sp>
            <p:nvSpPr>
              <p:cNvPr id="202" name="Oval 201"/>
              <p:cNvSpPr/>
              <p:nvPr/>
            </p:nvSpPr>
            <p:spPr>
              <a:xfrm>
                <a:off x="5638800" y="1066800"/>
                <a:ext cx="1142474" cy="114102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213" name="Straight Connector 212"/>
              <p:cNvCxnSpPr>
                <a:stCxn id="202" idx="4"/>
              </p:cNvCxnSpPr>
              <p:nvPr/>
            </p:nvCxnSpPr>
            <p:spPr>
              <a:xfrm rot="16200000" flipH="1">
                <a:off x="5547912" y="2874443"/>
                <a:ext cx="1369221" cy="3598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a:stCxn id="202" idx="4"/>
              </p:cNvCxnSpPr>
              <p:nvPr/>
            </p:nvCxnSpPr>
            <p:spPr>
              <a:xfrm rot="16200000" flipH="1">
                <a:off x="6153546" y="2268808"/>
                <a:ext cx="535782" cy="41380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5" name="Straight Connector 214"/>
              <p:cNvCxnSpPr>
                <a:stCxn id="202" idx="4"/>
              </p:cNvCxnSpPr>
              <p:nvPr/>
            </p:nvCxnSpPr>
            <p:spPr>
              <a:xfrm rot="5400000">
                <a:off x="5769175" y="2149413"/>
                <a:ext cx="386951" cy="50376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5638401" y="2667137"/>
                <a:ext cx="297657" cy="15293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flipV="1">
                <a:off x="6628342" y="2515396"/>
                <a:ext cx="305858" cy="22820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5400000">
                <a:off x="5330759" y="3957049"/>
                <a:ext cx="1299765" cy="53975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5942476" y="3885082"/>
                <a:ext cx="1299765" cy="68368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9" name="Group 45"/>
            <p:cNvGrpSpPr>
              <a:grpSpLocks/>
            </p:cNvGrpSpPr>
            <p:nvPr/>
          </p:nvGrpSpPr>
          <p:grpSpPr bwMode="auto">
            <a:xfrm>
              <a:off x="4724400" y="1905000"/>
              <a:ext cx="228600" cy="609599"/>
              <a:chOff x="5638800" y="1066800"/>
              <a:chExt cx="1295400" cy="3810000"/>
            </a:xfrm>
          </p:grpSpPr>
          <p:sp>
            <p:nvSpPr>
              <p:cNvPr id="138" name="Oval 137"/>
              <p:cNvSpPr/>
              <p:nvPr/>
            </p:nvSpPr>
            <p:spPr>
              <a:xfrm>
                <a:off x="5638800" y="1066800"/>
                <a:ext cx="1142474" cy="114102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39" name="Straight Connector 138"/>
              <p:cNvCxnSpPr>
                <a:stCxn id="138" idx="4"/>
              </p:cNvCxnSpPr>
              <p:nvPr/>
            </p:nvCxnSpPr>
            <p:spPr>
              <a:xfrm rot="16200000" flipH="1">
                <a:off x="5547912" y="2874443"/>
                <a:ext cx="1369221" cy="3598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a:stCxn id="138" idx="4"/>
              </p:cNvCxnSpPr>
              <p:nvPr/>
            </p:nvCxnSpPr>
            <p:spPr>
              <a:xfrm rot="16200000" flipH="1">
                <a:off x="6153546" y="2268808"/>
                <a:ext cx="535782" cy="41380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a:stCxn id="138" idx="4"/>
              </p:cNvCxnSpPr>
              <p:nvPr/>
            </p:nvCxnSpPr>
            <p:spPr>
              <a:xfrm rot="5400000">
                <a:off x="5769175" y="2149413"/>
                <a:ext cx="386951" cy="50376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rot="16200000" flipH="1">
                <a:off x="5638401" y="2667137"/>
                <a:ext cx="297657" cy="15293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flipV="1">
                <a:off x="6628342" y="2515396"/>
                <a:ext cx="305858" cy="22820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nvCxnSpPr>
            <p:spPr>
              <a:xfrm rot="5400000">
                <a:off x="5330759" y="3957049"/>
                <a:ext cx="1299765" cy="53975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p:nvCxnSpPr>
            <p:spPr>
              <a:xfrm rot="16200000" flipH="1">
                <a:off x="5942476" y="3885082"/>
                <a:ext cx="1299765" cy="68368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0" name="Group 45"/>
            <p:cNvGrpSpPr>
              <a:grpSpLocks/>
            </p:cNvGrpSpPr>
            <p:nvPr/>
          </p:nvGrpSpPr>
          <p:grpSpPr bwMode="auto">
            <a:xfrm>
              <a:off x="3733800" y="2057400"/>
              <a:ext cx="228600" cy="609599"/>
              <a:chOff x="5638800" y="1066800"/>
              <a:chExt cx="1295400" cy="3810000"/>
            </a:xfrm>
          </p:grpSpPr>
          <p:sp>
            <p:nvSpPr>
              <p:cNvPr id="130" name="Oval 129"/>
              <p:cNvSpPr/>
              <p:nvPr/>
            </p:nvSpPr>
            <p:spPr>
              <a:xfrm>
                <a:off x="5638800" y="1066800"/>
                <a:ext cx="1142474" cy="114102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31" name="Straight Connector 130"/>
              <p:cNvCxnSpPr>
                <a:stCxn id="130" idx="4"/>
              </p:cNvCxnSpPr>
              <p:nvPr/>
            </p:nvCxnSpPr>
            <p:spPr>
              <a:xfrm rot="16200000" flipH="1">
                <a:off x="5547912" y="2874443"/>
                <a:ext cx="1369221" cy="3598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a:stCxn id="130" idx="4"/>
              </p:cNvCxnSpPr>
              <p:nvPr/>
            </p:nvCxnSpPr>
            <p:spPr>
              <a:xfrm rot="16200000" flipH="1">
                <a:off x="6153546" y="2268808"/>
                <a:ext cx="535782" cy="41380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a:stCxn id="130" idx="4"/>
              </p:cNvCxnSpPr>
              <p:nvPr/>
            </p:nvCxnSpPr>
            <p:spPr>
              <a:xfrm rot="5400000">
                <a:off x="5769175" y="2149413"/>
                <a:ext cx="386951" cy="50376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6200000" flipH="1">
                <a:off x="5638401" y="2667137"/>
                <a:ext cx="297657" cy="15293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flipV="1">
                <a:off x="6628342" y="2515396"/>
                <a:ext cx="305858" cy="22820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a:off x="5330759" y="3957049"/>
                <a:ext cx="1299765" cy="53975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rot="16200000" flipH="1">
                <a:off x="5942476" y="3885082"/>
                <a:ext cx="1299765" cy="68368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sp>
        <p:nvSpPr>
          <p:cNvPr id="49" name="Slide Number Placeholder 48"/>
          <p:cNvSpPr>
            <a:spLocks noGrp="1"/>
          </p:cNvSpPr>
          <p:nvPr>
            <p:ph type="sldNum" sz="quarter" idx="12"/>
          </p:nvPr>
        </p:nvSpPr>
        <p:spPr/>
        <p:txBody>
          <a:bodyPr/>
          <a:lstStyle/>
          <a:p>
            <a:pPr>
              <a:defRPr/>
            </a:pPr>
            <a:fld id="{B3493BC5-A7A3-4676-A292-1467BB564DBA}" type="slidenum">
              <a:rPr lang="en-US" smtClean="0"/>
              <a:pPr>
                <a:defRPr/>
              </a:pPr>
              <a:t>42</a:t>
            </a:fld>
            <a:endParaRPr lang="en-US"/>
          </a:p>
        </p:txBody>
      </p:sp>
    </p:spTree>
    <p:extLst>
      <p:ext uri="{BB962C8B-B14F-4D97-AF65-F5344CB8AC3E}">
        <p14:creationId xmlns:p14="http://schemas.microsoft.com/office/powerpoint/2010/main" val="282351588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2"/>
          <p:cNvGrpSpPr>
            <a:grpSpLocks/>
          </p:cNvGrpSpPr>
          <p:nvPr/>
        </p:nvGrpSpPr>
        <p:grpSpPr bwMode="auto">
          <a:xfrm>
            <a:off x="0" y="2362200"/>
            <a:ext cx="9144000" cy="2819400"/>
            <a:chOff x="0" y="914400"/>
            <a:chExt cx="9144000" cy="2819400"/>
          </a:xfrm>
        </p:grpSpPr>
        <p:cxnSp>
          <p:nvCxnSpPr>
            <p:cNvPr id="5" name="Straight Connector 4"/>
            <p:cNvCxnSpPr/>
            <p:nvPr/>
          </p:nvCxnSpPr>
          <p:spPr>
            <a:xfrm>
              <a:off x="0" y="914400"/>
              <a:ext cx="5791200" cy="1588"/>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rot="16200000" flipH="1">
              <a:off x="4648200" y="2057400"/>
              <a:ext cx="2362200" cy="7620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867400" y="3276600"/>
              <a:ext cx="3276600" cy="1588"/>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0" y="1447800"/>
              <a:ext cx="5029200" cy="1588"/>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105400" y="3732213"/>
              <a:ext cx="4038600" cy="1587"/>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0800000" flipV="1">
              <a:off x="5029200" y="914400"/>
              <a:ext cx="762000" cy="53340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flipV="1">
              <a:off x="5105400" y="3276600"/>
              <a:ext cx="762000" cy="455613"/>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3925093" y="2551907"/>
              <a:ext cx="2284413" cy="7620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3" name="Group 20"/>
          <p:cNvGrpSpPr>
            <a:grpSpLocks/>
          </p:cNvGrpSpPr>
          <p:nvPr/>
        </p:nvGrpSpPr>
        <p:grpSpPr bwMode="auto">
          <a:xfrm>
            <a:off x="5257800" y="3276600"/>
            <a:ext cx="914400" cy="482600"/>
            <a:chOff x="2286000" y="2628900"/>
            <a:chExt cx="4191000" cy="2209800"/>
          </a:xfrm>
        </p:grpSpPr>
        <p:sp>
          <p:nvSpPr>
            <p:cNvPr id="23" name="Flowchart: Delay 22"/>
            <p:cNvSpPr/>
            <p:nvPr/>
          </p:nvSpPr>
          <p:spPr>
            <a:xfrm rot="5400000">
              <a:off x="3276605" y="1674678"/>
              <a:ext cx="2209800" cy="4118240"/>
            </a:xfrm>
            <a:prstGeom prst="flowChartDelay">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26" name="Straight Connector 25"/>
            <p:cNvCxnSpPr/>
            <p:nvPr/>
          </p:nvCxnSpPr>
          <p:spPr>
            <a:xfrm rot="10800000" flipV="1">
              <a:off x="2286000" y="2665248"/>
              <a:ext cx="1142341" cy="915904"/>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0800000" flipV="1">
              <a:off x="2438799" y="2665248"/>
              <a:ext cx="1520690" cy="1293896"/>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0800000" flipV="1">
              <a:off x="2664354" y="2665248"/>
              <a:ext cx="1833563" cy="1599197"/>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0800000" flipV="1">
              <a:off x="2897188" y="2665248"/>
              <a:ext cx="2059122" cy="1831808"/>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10800000" flipV="1">
              <a:off x="3275542" y="2665248"/>
              <a:ext cx="2131883" cy="1984456"/>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0800000" flipV="1">
              <a:off x="3661174" y="2665248"/>
              <a:ext cx="2284677" cy="2057147"/>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10800000" flipV="1">
              <a:off x="4039528" y="2665248"/>
              <a:ext cx="2437472" cy="2137109"/>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0800000" flipV="1">
              <a:off x="4570677" y="3050507"/>
              <a:ext cx="1833563" cy="17518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0800000" flipV="1">
              <a:off x="4956310" y="3428499"/>
              <a:ext cx="1447930" cy="1373858"/>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0800000" flipV="1">
              <a:off x="5487458" y="3806491"/>
              <a:ext cx="916781" cy="843213"/>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2282477" y="2668771"/>
              <a:ext cx="232611" cy="22556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10800000" flipV="1">
              <a:off x="2286000" y="2665248"/>
              <a:ext cx="683948" cy="610603"/>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2358760" y="3428499"/>
              <a:ext cx="1753528" cy="1373858"/>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2358760" y="2970549"/>
              <a:ext cx="2444750" cy="1831808"/>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2591594" y="2665248"/>
              <a:ext cx="2663031" cy="2057147"/>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3122747" y="2665248"/>
              <a:ext cx="2670305" cy="1904499"/>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3733935" y="2665248"/>
              <a:ext cx="2364711" cy="1679155"/>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6098646" y="2665248"/>
              <a:ext cx="305594" cy="232611"/>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23" idx="1"/>
            </p:cNvCxnSpPr>
            <p:nvPr/>
          </p:nvCxnSpPr>
          <p:spPr>
            <a:xfrm rot="16200000" flipH="1">
              <a:off x="4611409" y="2398991"/>
              <a:ext cx="1482892" cy="1942705"/>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p:cNvCxnSpPr>
              <a:endCxn id="23" idx="0"/>
            </p:cNvCxnSpPr>
            <p:nvPr/>
          </p:nvCxnSpPr>
          <p:spPr>
            <a:xfrm>
              <a:off x="5029070" y="2665248"/>
              <a:ext cx="1411552" cy="1068552"/>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5560219" y="2665248"/>
              <a:ext cx="844021" cy="610603"/>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2358760" y="3886453"/>
              <a:ext cx="1069580" cy="835942"/>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4" name="Group 168"/>
          <p:cNvGrpSpPr>
            <a:grpSpLocks/>
          </p:cNvGrpSpPr>
          <p:nvPr/>
        </p:nvGrpSpPr>
        <p:grpSpPr bwMode="auto">
          <a:xfrm>
            <a:off x="3733800" y="1905000"/>
            <a:ext cx="1219200" cy="762000"/>
            <a:chOff x="3733800" y="1905000"/>
            <a:chExt cx="1219200" cy="762000"/>
          </a:xfrm>
        </p:grpSpPr>
        <p:grpSp>
          <p:nvGrpSpPr>
            <p:cNvPr id="8" name="Group 45"/>
            <p:cNvGrpSpPr>
              <a:grpSpLocks/>
            </p:cNvGrpSpPr>
            <p:nvPr/>
          </p:nvGrpSpPr>
          <p:grpSpPr bwMode="auto">
            <a:xfrm>
              <a:off x="4114800" y="1905000"/>
              <a:ext cx="228600" cy="609599"/>
              <a:chOff x="5638800" y="1066800"/>
              <a:chExt cx="1295400" cy="3810000"/>
            </a:xfrm>
          </p:grpSpPr>
          <p:sp>
            <p:nvSpPr>
              <p:cNvPr id="220" name="Oval 219"/>
              <p:cNvSpPr/>
              <p:nvPr/>
            </p:nvSpPr>
            <p:spPr>
              <a:xfrm>
                <a:off x="5638800" y="1066800"/>
                <a:ext cx="1142474" cy="114102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221" name="Straight Connector 220"/>
              <p:cNvCxnSpPr>
                <a:stCxn id="220" idx="4"/>
              </p:cNvCxnSpPr>
              <p:nvPr/>
            </p:nvCxnSpPr>
            <p:spPr>
              <a:xfrm rot="16200000" flipH="1">
                <a:off x="5547912" y="2874443"/>
                <a:ext cx="1369221" cy="3598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2" name="Straight Connector 221"/>
              <p:cNvCxnSpPr>
                <a:stCxn id="220" idx="4"/>
              </p:cNvCxnSpPr>
              <p:nvPr/>
            </p:nvCxnSpPr>
            <p:spPr>
              <a:xfrm rot="16200000" flipH="1">
                <a:off x="6153546" y="2268808"/>
                <a:ext cx="535782" cy="41380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a:stCxn id="220" idx="4"/>
              </p:cNvCxnSpPr>
              <p:nvPr/>
            </p:nvCxnSpPr>
            <p:spPr>
              <a:xfrm rot="5400000">
                <a:off x="5769175" y="2149413"/>
                <a:ext cx="386951" cy="50376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16200000" flipH="1">
                <a:off x="5638401" y="2667137"/>
                <a:ext cx="297657" cy="15293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flipV="1">
                <a:off x="6628342" y="2515396"/>
                <a:ext cx="305858" cy="22820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5330759" y="3957049"/>
                <a:ext cx="1299765" cy="53975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5942476" y="3885082"/>
                <a:ext cx="1299765" cy="68368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9" name="Group 45"/>
            <p:cNvGrpSpPr>
              <a:grpSpLocks/>
            </p:cNvGrpSpPr>
            <p:nvPr/>
          </p:nvGrpSpPr>
          <p:grpSpPr bwMode="auto">
            <a:xfrm>
              <a:off x="4419600" y="2057400"/>
              <a:ext cx="228600" cy="609599"/>
              <a:chOff x="5638800" y="1066800"/>
              <a:chExt cx="1295400" cy="3810000"/>
            </a:xfrm>
          </p:grpSpPr>
          <p:sp>
            <p:nvSpPr>
              <p:cNvPr id="202" name="Oval 201"/>
              <p:cNvSpPr/>
              <p:nvPr/>
            </p:nvSpPr>
            <p:spPr>
              <a:xfrm>
                <a:off x="5638800" y="1066800"/>
                <a:ext cx="1142474" cy="114102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213" name="Straight Connector 212"/>
              <p:cNvCxnSpPr>
                <a:stCxn id="202" idx="4"/>
              </p:cNvCxnSpPr>
              <p:nvPr/>
            </p:nvCxnSpPr>
            <p:spPr>
              <a:xfrm rot="16200000" flipH="1">
                <a:off x="5547912" y="2874443"/>
                <a:ext cx="1369221" cy="3598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a:stCxn id="202" idx="4"/>
              </p:cNvCxnSpPr>
              <p:nvPr/>
            </p:nvCxnSpPr>
            <p:spPr>
              <a:xfrm rot="16200000" flipH="1">
                <a:off x="6153546" y="2268808"/>
                <a:ext cx="535782" cy="41380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5" name="Straight Connector 214"/>
              <p:cNvCxnSpPr>
                <a:stCxn id="202" idx="4"/>
              </p:cNvCxnSpPr>
              <p:nvPr/>
            </p:nvCxnSpPr>
            <p:spPr>
              <a:xfrm rot="5400000">
                <a:off x="5769175" y="2149413"/>
                <a:ext cx="386951" cy="50376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5638401" y="2667137"/>
                <a:ext cx="297657" cy="15293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flipV="1">
                <a:off x="6628342" y="2515396"/>
                <a:ext cx="305858" cy="22820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5400000">
                <a:off x="5330759" y="3957049"/>
                <a:ext cx="1299765" cy="53975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5942476" y="3885082"/>
                <a:ext cx="1299765" cy="68368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0" name="Group 45"/>
            <p:cNvGrpSpPr>
              <a:grpSpLocks/>
            </p:cNvGrpSpPr>
            <p:nvPr/>
          </p:nvGrpSpPr>
          <p:grpSpPr bwMode="auto">
            <a:xfrm>
              <a:off x="4724400" y="1905000"/>
              <a:ext cx="228600" cy="609599"/>
              <a:chOff x="5638800" y="1066800"/>
              <a:chExt cx="1295400" cy="3810000"/>
            </a:xfrm>
          </p:grpSpPr>
          <p:sp>
            <p:nvSpPr>
              <p:cNvPr id="138" name="Oval 137"/>
              <p:cNvSpPr/>
              <p:nvPr/>
            </p:nvSpPr>
            <p:spPr>
              <a:xfrm>
                <a:off x="5638800" y="1066800"/>
                <a:ext cx="1142474" cy="114102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39" name="Straight Connector 138"/>
              <p:cNvCxnSpPr>
                <a:stCxn id="138" idx="4"/>
              </p:cNvCxnSpPr>
              <p:nvPr/>
            </p:nvCxnSpPr>
            <p:spPr>
              <a:xfrm rot="16200000" flipH="1">
                <a:off x="5547912" y="2874443"/>
                <a:ext cx="1369221" cy="3598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a:stCxn id="138" idx="4"/>
              </p:cNvCxnSpPr>
              <p:nvPr/>
            </p:nvCxnSpPr>
            <p:spPr>
              <a:xfrm rot="16200000" flipH="1">
                <a:off x="6153546" y="2268808"/>
                <a:ext cx="535782" cy="41380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a:stCxn id="138" idx="4"/>
              </p:cNvCxnSpPr>
              <p:nvPr/>
            </p:nvCxnSpPr>
            <p:spPr>
              <a:xfrm rot="5400000">
                <a:off x="5769175" y="2149413"/>
                <a:ext cx="386951" cy="50376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rot="16200000" flipH="1">
                <a:off x="5638401" y="2667137"/>
                <a:ext cx="297657" cy="15293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flipV="1">
                <a:off x="6628342" y="2515396"/>
                <a:ext cx="305858" cy="22820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nvCxnSpPr>
            <p:spPr>
              <a:xfrm rot="5400000">
                <a:off x="5330759" y="3957049"/>
                <a:ext cx="1299765" cy="53975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p:nvCxnSpPr>
            <p:spPr>
              <a:xfrm rot="16200000" flipH="1">
                <a:off x="5942476" y="3885082"/>
                <a:ext cx="1299765" cy="68368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4" name="Group 45"/>
            <p:cNvGrpSpPr>
              <a:grpSpLocks/>
            </p:cNvGrpSpPr>
            <p:nvPr/>
          </p:nvGrpSpPr>
          <p:grpSpPr bwMode="auto">
            <a:xfrm>
              <a:off x="3733800" y="2057400"/>
              <a:ext cx="228600" cy="609599"/>
              <a:chOff x="5638800" y="1066800"/>
              <a:chExt cx="1295400" cy="3810000"/>
            </a:xfrm>
          </p:grpSpPr>
          <p:sp>
            <p:nvSpPr>
              <p:cNvPr id="130" name="Oval 129"/>
              <p:cNvSpPr/>
              <p:nvPr/>
            </p:nvSpPr>
            <p:spPr>
              <a:xfrm>
                <a:off x="5638800" y="1066800"/>
                <a:ext cx="1142474" cy="114102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31" name="Straight Connector 130"/>
              <p:cNvCxnSpPr>
                <a:stCxn id="130" idx="4"/>
              </p:cNvCxnSpPr>
              <p:nvPr/>
            </p:nvCxnSpPr>
            <p:spPr>
              <a:xfrm rot="16200000" flipH="1">
                <a:off x="5547912" y="2874443"/>
                <a:ext cx="1369221" cy="3598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a:stCxn id="130" idx="4"/>
              </p:cNvCxnSpPr>
              <p:nvPr/>
            </p:nvCxnSpPr>
            <p:spPr>
              <a:xfrm rot="16200000" flipH="1">
                <a:off x="6153546" y="2268808"/>
                <a:ext cx="535782" cy="41380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a:stCxn id="130" idx="4"/>
              </p:cNvCxnSpPr>
              <p:nvPr/>
            </p:nvCxnSpPr>
            <p:spPr>
              <a:xfrm rot="5400000">
                <a:off x="5769175" y="2149413"/>
                <a:ext cx="386951" cy="50376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6200000" flipH="1">
                <a:off x="5638401" y="2667137"/>
                <a:ext cx="297657" cy="15293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flipV="1">
                <a:off x="6628342" y="2515396"/>
                <a:ext cx="305858" cy="22820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a:off x="5330759" y="3957049"/>
                <a:ext cx="1299765" cy="53975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rot="16200000" flipH="1">
                <a:off x="5942476" y="3885082"/>
                <a:ext cx="1299765" cy="68368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pic>
        <p:nvPicPr>
          <p:cNvPr id="23557" name="Picture 4"/>
          <p:cNvPicPr>
            <a:picLocks noChangeAspect="1" noChangeArrowheads="1"/>
          </p:cNvPicPr>
          <p:nvPr/>
        </p:nvPicPr>
        <p:blipFill>
          <a:blip r:embed="rId3" cstate="print"/>
          <a:srcRect/>
          <a:stretch>
            <a:fillRect/>
          </a:stretch>
        </p:blipFill>
        <p:spPr bwMode="auto">
          <a:xfrm>
            <a:off x="6019800" y="4191000"/>
            <a:ext cx="1371600" cy="695325"/>
          </a:xfrm>
          <a:prstGeom prst="rect">
            <a:avLst/>
          </a:prstGeom>
          <a:noFill/>
          <a:ln w="9525">
            <a:noFill/>
            <a:miter lim="800000"/>
            <a:headEnd/>
            <a:tailEnd/>
          </a:ln>
        </p:spPr>
      </p:pic>
      <p:sp>
        <p:nvSpPr>
          <p:cNvPr id="73" name="Slide Number Placeholder 72"/>
          <p:cNvSpPr>
            <a:spLocks noGrp="1"/>
          </p:cNvSpPr>
          <p:nvPr>
            <p:ph type="sldNum" sz="quarter" idx="12"/>
          </p:nvPr>
        </p:nvSpPr>
        <p:spPr/>
        <p:txBody>
          <a:bodyPr/>
          <a:lstStyle/>
          <a:p>
            <a:pPr>
              <a:defRPr/>
            </a:pPr>
            <a:fld id="{B3493BC5-A7A3-4676-A292-1467BB564DBA}" type="slidenum">
              <a:rPr lang="en-US" smtClean="0"/>
              <a:pPr>
                <a:defRPr/>
              </a:pPr>
              <a:t>43</a:t>
            </a:fld>
            <a:endParaRPr lang="en-US"/>
          </a:p>
        </p:txBody>
      </p:sp>
    </p:spTree>
    <p:extLst>
      <p:ext uri="{BB962C8B-B14F-4D97-AF65-F5344CB8AC3E}">
        <p14:creationId xmlns:p14="http://schemas.microsoft.com/office/powerpoint/2010/main" val="256053255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2"/>
          <p:cNvGrpSpPr>
            <a:grpSpLocks/>
          </p:cNvGrpSpPr>
          <p:nvPr/>
        </p:nvGrpSpPr>
        <p:grpSpPr bwMode="auto">
          <a:xfrm>
            <a:off x="0" y="2362200"/>
            <a:ext cx="9144000" cy="2819400"/>
            <a:chOff x="0" y="914400"/>
            <a:chExt cx="9144000" cy="2819400"/>
          </a:xfrm>
        </p:grpSpPr>
        <p:cxnSp>
          <p:nvCxnSpPr>
            <p:cNvPr id="5" name="Straight Connector 4"/>
            <p:cNvCxnSpPr/>
            <p:nvPr/>
          </p:nvCxnSpPr>
          <p:spPr>
            <a:xfrm>
              <a:off x="0" y="914400"/>
              <a:ext cx="5791200" cy="1588"/>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rot="16200000" flipH="1">
              <a:off x="4648200" y="2057400"/>
              <a:ext cx="2362200" cy="7620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867400" y="3276600"/>
              <a:ext cx="3276600" cy="1588"/>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0" y="1447800"/>
              <a:ext cx="5029200" cy="1588"/>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105400" y="3732213"/>
              <a:ext cx="4038600" cy="1587"/>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0800000" flipV="1">
              <a:off x="5029200" y="914400"/>
              <a:ext cx="762000" cy="53340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flipV="1">
              <a:off x="5105400" y="3276600"/>
              <a:ext cx="762000" cy="455613"/>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3925093" y="2551907"/>
              <a:ext cx="2284413" cy="7620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3" name="Group 20"/>
          <p:cNvGrpSpPr>
            <a:grpSpLocks/>
          </p:cNvGrpSpPr>
          <p:nvPr/>
        </p:nvGrpSpPr>
        <p:grpSpPr bwMode="auto">
          <a:xfrm>
            <a:off x="5257800" y="3276600"/>
            <a:ext cx="914400" cy="482600"/>
            <a:chOff x="2286000" y="2628900"/>
            <a:chExt cx="4191000" cy="2209800"/>
          </a:xfrm>
        </p:grpSpPr>
        <p:sp>
          <p:nvSpPr>
            <p:cNvPr id="23" name="Flowchart: Delay 22"/>
            <p:cNvSpPr/>
            <p:nvPr/>
          </p:nvSpPr>
          <p:spPr>
            <a:xfrm rot="5400000">
              <a:off x="3276605" y="1674678"/>
              <a:ext cx="2209800" cy="4118240"/>
            </a:xfrm>
            <a:prstGeom prst="flowChartDelay">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26" name="Straight Connector 25"/>
            <p:cNvCxnSpPr/>
            <p:nvPr/>
          </p:nvCxnSpPr>
          <p:spPr>
            <a:xfrm rot="10800000" flipV="1">
              <a:off x="2286000" y="2665248"/>
              <a:ext cx="1142341" cy="915904"/>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0800000" flipV="1">
              <a:off x="2438799" y="2665248"/>
              <a:ext cx="1520690" cy="1293896"/>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0800000" flipV="1">
              <a:off x="2664354" y="2665248"/>
              <a:ext cx="1833563" cy="1599197"/>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0800000" flipV="1">
              <a:off x="2897188" y="2665248"/>
              <a:ext cx="2059122" cy="1831808"/>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10800000" flipV="1">
              <a:off x="3275542" y="2665248"/>
              <a:ext cx="2131883" cy="1984456"/>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0800000" flipV="1">
              <a:off x="3661174" y="2665248"/>
              <a:ext cx="2284677" cy="2057147"/>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10800000" flipV="1">
              <a:off x="4039528" y="2665248"/>
              <a:ext cx="2437472" cy="2137109"/>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0800000" flipV="1">
              <a:off x="4570677" y="3050507"/>
              <a:ext cx="1833563" cy="17518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0800000" flipV="1">
              <a:off x="4956310" y="3428499"/>
              <a:ext cx="1447930" cy="1373858"/>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0800000" flipV="1">
              <a:off x="5487458" y="3806491"/>
              <a:ext cx="916781" cy="843213"/>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2282477" y="2668771"/>
              <a:ext cx="232611" cy="22556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10800000" flipV="1">
              <a:off x="2286000" y="2665248"/>
              <a:ext cx="683948" cy="610603"/>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2358760" y="3428499"/>
              <a:ext cx="1753528" cy="1373858"/>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2358760" y="2970549"/>
              <a:ext cx="2444750" cy="1831808"/>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2591594" y="2665248"/>
              <a:ext cx="2663031" cy="2057147"/>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3122747" y="2665248"/>
              <a:ext cx="2670305" cy="1904499"/>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3733935" y="2665248"/>
              <a:ext cx="2364711" cy="1679155"/>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6098646" y="2665248"/>
              <a:ext cx="305594" cy="232611"/>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23" idx="1"/>
            </p:cNvCxnSpPr>
            <p:nvPr/>
          </p:nvCxnSpPr>
          <p:spPr>
            <a:xfrm rot="16200000" flipH="1">
              <a:off x="4611409" y="2398991"/>
              <a:ext cx="1482892" cy="1942705"/>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p:cNvCxnSpPr>
              <a:endCxn id="23" idx="0"/>
            </p:cNvCxnSpPr>
            <p:nvPr/>
          </p:nvCxnSpPr>
          <p:spPr>
            <a:xfrm>
              <a:off x="5029070" y="2665248"/>
              <a:ext cx="1411552" cy="1068552"/>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5560219" y="2665248"/>
              <a:ext cx="844021" cy="610603"/>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2358760" y="3886453"/>
              <a:ext cx="1069580" cy="835942"/>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4" name="Group 132"/>
          <p:cNvGrpSpPr/>
          <p:nvPr/>
        </p:nvGrpSpPr>
        <p:grpSpPr>
          <a:xfrm rot="223995">
            <a:off x="4753089" y="1786358"/>
            <a:ext cx="1066801" cy="915988"/>
            <a:chOff x="1447006" y="1219200"/>
            <a:chExt cx="5108576" cy="4268788"/>
          </a:xfrm>
          <a:scene3d>
            <a:camera prst="perspectiveContrastingRightFacing">
              <a:rot lat="1237938" lon="17726031" rev="21424236"/>
            </a:camera>
            <a:lightRig rig="threePt" dir="t"/>
          </a:scene3d>
        </p:grpSpPr>
        <p:grpSp>
          <p:nvGrpSpPr>
            <p:cNvPr id="8" name="Group 82"/>
            <p:cNvGrpSpPr/>
            <p:nvPr/>
          </p:nvGrpSpPr>
          <p:grpSpPr>
            <a:xfrm>
              <a:off x="1447006" y="1219200"/>
              <a:ext cx="762794" cy="4268788"/>
              <a:chOff x="1447006" y="1219200"/>
              <a:chExt cx="762794" cy="4268788"/>
            </a:xfrm>
          </p:grpSpPr>
          <p:grpSp>
            <p:nvGrpSpPr>
              <p:cNvPr id="9" name="Group 54"/>
              <p:cNvGrpSpPr/>
              <p:nvPr/>
            </p:nvGrpSpPr>
            <p:grpSpPr>
              <a:xfrm>
                <a:off x="1447006" y="1219200"/>
                <a:ext cx="535782" cy="4268788"/>
                <a:chOff x="1447006" y="1219200"/>
                <a:chExt cx="535782" cy="4268788"/>
              </a:xfrm>
            </p:grpSpPr>
            <p:cxnSp>
              <p:nvCxnSpPr>
                <p:cNvPr id="207" name="Straight Connector 206"/>
                <p:cNvCxnSpPr/>
                <p:nvPr/>
              </p:nvCxnSpPr>
              <p:spPr>
                <a:xfrm rot="5400000">
                  <a:off x="-571500" y="3467100"/>
                  <a:ext cx="403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208" name="Straight Connector 26"/>
                <p:cNvCxnSpPr/>
                <p:nvPr/>
              </p:nvCxnSpPr>
              <p:spPr>
                <a:xfrm rot="5400000">
                  <a:off x="-37306" y="3466306"/>
                  <a:ext cx="403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5400000">
                  <a:off x="1409700" y="1257300"/>
                  <a:ext cx="228600" cy="152400"/>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790700" y="1257300"/>
                  <a:ext cx="228600" cy="152400"/>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0800000">
                  <a:off x="1600200" y="12192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10800000">
                  <a:off x="1447800" y="5486400"/>
                  <a:ext cx="5334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grpSp>
          <p:cxnSp>
            <p:nvCxnSpPr>
              <p:cNvPr id="203" name="Straight Connector 202"/>
              <p:cNvCxnSpPr/>
              <p:nvPr/>
            </p:nvCxnSpPr>
            <p:spPr>
              <a:xfrm>
                <a:off x="1981200" y="20574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204" name="Straight Connector 203"/>
              <p:cNvCxnSpPr/>
              <p:nvPr/>
            </p:nvCxnSpPr>
            <p:spPr>
              <a:xfrm>
                <a:off x="1981200" y="24384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a:off x="1981200" y="43434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206" name="Straight Connector 205"/>
              <p:cNvCxnSpPr/>
              <p:nvPr/>
            </p:nvCxnSpPr>
            <p:spPr>
              <a:xfrm>
                <a:off x="1981200" y="47244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grpSp>
        <p:grpSp>
          <p:nvGrpSpPr>
            <p:cNvPr id="10" name="Group 83"/>
            <p:cNvGrpSpPr/>
            <p:nvPr/>
          </p:nvGrpSpPr>
          <p:grpSpPr>
            <a:xfrm>
              <a:off x="2209800" y="1219200"/>
              <a:ext cx="762794" cy="4268788"/>
              <a:chOff x="1447006" y="1219200"/>
              <a:chExt cx="762794" cy="4268788"/>
            </a:xfrm>
          </p:grpSpPr>
          <p:grpSp>
            <p:nvGrpSpPr>
              <p:cNvPr id="14" name="Group 54"/>
              <p:cNvGrpSpPr/>
              <p:nvPr/>
            </p:nvGrpSpPr>
            <p:grpSpPr>
              <a:xfrm>
                <a:off x="1447006" y="1219200"/>
                <a:ext cx="535782" cy="4268788"/>
                <a:chOff x="1447006" y="1219200"/>
                <a:chExt cx="535782" cy="4268788"/>
              </a:xfrm>
            </p:grpSpPr>
            <p:cxnSp>
              <p:nvCxnSpPr>
                <p:cNvPr id="196" name="Straight Connector 195"/>
                <p:cNvCxnSpPr/>
                <p:nvPr/>
              </p:nvCxnSpPr>
              <p:spPr>
                <a:xfrm rot="5400000">
                  <a:off x="-571500" y="3467100"/>
                  <a:ext cx="403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p:nvCxnSpPr>
              <p:spPr>
                <a:xfrm rot="5400000">
                  <a:off x="-37306" y="3466306"/>
                  <a:ext cx="403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98" name="Straight Connector 197"/>
                <p:cNvCxnSpPr/>
                <p:nvPr/>
              </p:nvCxnSpPr>
              <p:spPr>
                <a:xfrm rot="5400000">
                  <a:off x="1409700" y="1257300"/>
                  <a:ext cx="228600" cy="152400"/>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99" name="Straight Connector 198"/>
                <p:cNvCxnSpPr/>
                <p:nvPr/>
              </p:nvCxnSpPr>
              <p:spPr>
                <a:xfrm rot="16200000" flipH="1">
                  <a:off x="1790700" y="1257300"/>
                  <a:ext cx="228600" cy="152400"/>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200" name="Straight Connector 199"/>
                <p:cNvCxnSpPr/>
                <p:nvPr/>
              </p:nvCxnSpPr>
              <p:spPr>
                <a:xfrm rot="10800000">
                  <a:off x="1600200" y="12192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201" name="Straight Connector 200"/>
                <p:cNvCxnSpPr/>
                <p:nvPr/>
              </p:nvCxnSpPr>
              <p:spPr>
                <a:xfrm rot="10800000">
                  <a:off x="1447800" y="5486400"/>
                  <a:ext cx="5334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grpSp>
          <p:cxnSp>
            <p:nvCxnSpPr>
              <p:cNvPr id="192" name="Straight Connector 191"/>
              <p:cNvCxnSpPr/>
              <p:nvPr/>
            </p:nvCxnSpPr>
            <p:spPr>
              <a:xfrm>
                <a:off x="1981200" y="20574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p:nvCxnSpPr>
            <p:spPr>
              <a:xfrm>
                <a:off x="1981200" y="24384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94" name="Straight Connector 193"/>
              <p:cNvCxnSpPr/>
              <p:nvPr/>
            </p:nvCxnSpPr>
            <p:spPr>
              <a:xfrm>
                <a:off x="1981200" y="43434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p:nvCxnSpPr>
            <p:spPr>
              <a:xfrm>
                <a:off x="1981200" y="47244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grpSp>
        <p:grpSp>
          <p:nvGrpSpPr>
            <p:cNvPr id="16" name="Group 95"/>
            <p:cNvGrpSpPr/>
            <p:nvPr/>
          </p:nvGrpSpPr>
          <p:grpSpPr>
            <a:xfrm>
              <a:off x="2971800" y="1219200"/>
              <a:ext cx="762794" cy="4268788"/>
              <a:chOff x="1447006" y="1219200"/>
              <a:chExt cx="762794" cy="4268788"/>
            </a:xfrm>
          </p:grpSpPr>
          <p:grpSp>
            <p:nvGrpSpPr>
              <p:cNvPr id="17" name="Group 54"/>
              <p:cNvGrpSpPr/>
              <p:nvPr/>
            </p:nvGrpSpPr>
            <p:grpSpPr>
              <a:xfrm>
                <a:off x="1447006" y="1219200"/>
                <a:ext cx="535782" cy="4268788"/>
                <a:chOff x="1447006" y="1219200"/>
                <a:chExt cx="535782" cy="4268788"/>
              </a:xfrm>
            </p:grpSpPr>
            <p:cxnSp>
              <p:nvCxnSpPr>
                <p:cNvPr id="185" name="Straight Connector 184"/>
                <p:cNvCxnSpPr/>
                <p:nvPr/>
              </p:nvCxnSpPr>
              <p:spPr>
                <a:xfrm rot="5400000">
                  <a:off x="-571500" y="3467100"/>
                  <a:ext cx="403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5400000">
                  <a:off x="-37306" y="3466306"/>
                  <a:ext cx="403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5400000">
                  <a:off x="1409700" y="1257300"/>
                  <a:ext cx="228600" cy="152400"/>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790700" y="1257300"/>
                  <a:ext cx="228600" cy="152400"/>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0800000">
                  <a:off x="1600200" y="12192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0800000">
                  <a:off x="1447800" y="5486400"/>
                  <a:ext cx="5334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grpSp>
          <p:cxnSp>
            <p:nvCxnSpPr>
              <p:cNvPr id="181" name="Straight Connector 180"/>
              <p:cNvCxnSpPr/>
              <p:nvPr/>
            </p:nvCxnSpPr>
            <p:spPr>
              <a:xfrm>
                <a:off x="1981200" y="20574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a:off x="1981200" y="24384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a:off x="1981200" y="43434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a:off x="1981200" y="47244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grpSp>
        <p:grpSp>
          <p:nvGrpSpPr>
            <p:cNvPr id="19" name="Group 107"/>
            <p:cNvGrpSpPr/>
            <p:nvPr/>
          </p:nvGrpSpPr>
          <p:grpSpPr>
            <a:xfrm>
              <a:off x="3733800" y="1219200"/>
              <a:ext cx="762794" cy="4268788"/>
              <a:chOff x="1447006" y="1219200"/>
              <a:chExt cx="762794" cy="4268788"/>
            </a:xfrm>
          </p:grpSpPr>
          <p:grpSp>
            <p:nvGrpSpPr>
              <p:cNvPr id="20" name="Group 54"/>
              <p:cNvGrpSpPr/>
              <p:nvPr/>
            </p:nvGrpSpPr>
            <p:grpSpPr>
              <a:xfrm>
                <a:off x="1447006" y="1219200"/>
                <a:ext cx="535782" cy="4268788"/>
                <a:chOff x="1447006" y="1219200"/>
                <a:chExt cx="535782" cy="4268788"/>
              </a:xfrm>
            </p:grpSpPr>
            <p:cxnSp>
              <p:nvCxnSpPr>
                <p:cNvPr id="174" name="Straight Connector 173"/>
                <p:cNvCxnSpPr/>
                <p:nvPr/>
              </p:nvCxnSpPr>
              <p:spPr>
                <a:xfrm rot="5400000">
                  <a:off x="-571500" y="3467100"/>
                  <a:ext cx="403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rot="5400000">
                  <a:off x="-37306" y="3466306"/>
                  <a:ext cx="403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rot="5400000">
                  <a:off x="1409700" y="1257300"/>
                  <a:ext cx="228600" cy="152400"/>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790700" y="1257300"/>
                  <a:ext cx="228600" cy="152400"/>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10800000">
                  <a:off x="1600200" y="12192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rot="10800000">
                  <a:off x="1447800" y="5486400"/>
                  <a:ext cx="5334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grpSp>
          <p:cxnSp>
            <p:nvCxnSpPr>
              <p:cNvPr id="170" name="Straight Connector 169"/>
              <p:cNvCxnSpPr/>
              <p:nvPr/>
            </p:nvCxnSpPr>
            <p:spPr>
              <a:xfrm>
                <a:off x="1981200" y="20574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1981200" y="24384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1981200" y="43434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a:off x="1981200" y="47244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grpSp>
        <p:grpSp>
          <p:nvGrpSpPr>
            <p:cNvPr id="21" name="Group 119"/>
            <p:cNvGrpSpPr/>
            <p:nvPr/>
          </p:nvGrpSpPr>
          <p:grpSpPr>
            <a:xfrm>
              <a:off x="4495800" y="1219200"/>
              <a:ext cx="762794" cy="4268788"/>
              <a:chOff x="1447006" y="1219200"/>
              <a:chExt cx="762794" cy="4268788"/>
            </a:xfrm>
          </p:grpSpPr>
          <p:grpSp>
            <p:nvGrpSpPr>
              <p:cNvPr id="22" name="Group 54"/>
              <p:cNvGrpSpPr/>
              <p:nvPr/>
            </p:nvGrpSpPr>
            <p:grpSpPr>
              <a:xfrm>
                <a:off x="1447006" y="1219200"/>
                <a:ext cx="535782" cy="4268788"/>
                <a:chOff x="1447006" y="1219200"/>
                <a:chExt cx="535782" cy="4268788"/>
              </a:xfrm>
            </p:grpSpPr>
            <p:cxnSp>
              <p:nvCxnSpPr>
                <p:cNvPr id="163" name="Straight Connector 162"/>
                <p:cNvCxnSpPr/>
                <p:nvPr/>
              </p:nvCxnSpPr>
              <p:spPr>
                <a:xfrm rot="5400000">
                  <a:off x="-571500" y="3467100"/>
                  <a:ext cx="403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rot="5400000">
                  <a:off x="-37306" y="3466306"/>
                  <a:ext cx="403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409700" y="1257300"/>
                  <a:ext cx="228600" cy="152400"/>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16200000" flipH="1">
                  <a:off x="1790700" y="1257300"/>
                  <a:ext cx="228600" cy="152400"/>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67" name="Straight Connector 166"/>
                <p:cNvCxnSpPr/>
                <p:nvPr/>
              </p:nvCxnSpPr>
              <p:spPr>
                <a:xfrm rot="10800000">
                  <a:off x="1600200" y="12192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68" name="Straight Connector 167"/>
                <p:cNvCxnSpPr/>
                <p:nvPr/>
              </p:nvCxnSpPr>
              <p:spPr>
                <a:xfrm rot="10800000">
                  <a:off x="1447800" y="5486400"/>
                  <a:ext cx="5334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grpSp>
          <p:cxnSp>
            <p:nvCxnSpPr>
              <p:cNvPr id="159" name="Straight Connector 158"/>
              <p:cNvCxnSpPr/>
              <p:nvPr/>
            </p:nvCxnSpPr>
            <p:spPr>
              <a:xfrm>
                <a:off x="1981200" y="20574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a:off x="1981200" y="24384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a:off x="1981200" y="43434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a:off x="1981200" y="47244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grpSp>
        <p:grpSp>
          <p:nvGrpSpPr>
            <p:cNvPr id="24" name="Group 131"/>
            <p:cNvGrpSpPr/>
            <p:nvPr/>
          </p:nvGrpSpPr>
          <p:grpSpPr>
            <a:xfrm>
              <a:off x="5257800" y="1219200"/>
              <a:ext cx="762794" cy="4268788"/>
              <a:chOff x="1447006" y="1219200"/>
              <a:chExt cx="762794" cy="4268788"/>
            </a:xfrm>
          </p:grpSpPr>
          <p:grpSp>
            <p:nvGrpSpPr>
              <p:cNvPr id="25" name="Group 54"/>
              <p:cNvGrpSpPr/>
              <p:nvPr/>
            </p:nvGrpSpPr>
            <p:grpSpPr>
              <a:xfrm>
                <a:off x="1447006" y="1219200"/>
                <a:ext cx="535782" cy="4268788"/>
                <a:chOff x="1447006" y="1219200"/>
                <a:chExt cx="535782" cy="4268788"/>
              </a:xfrm>
            </p:grpSpPr>
            <p:cxnSp>
              <p:nvCxnSpPr>
                <p:cNvPr id="152" name="Straight Connector 151"/>
                <p:cNvCxnSpPr/>
                <p:nvPr/>
              </p:nvCxnSpPr>
              <p:spPr>
                <a:xfrm rot="5400000">
                  <a:off x="-571500" y="3467100"/>
                  <a:ext cx="403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rot="5400000">
                  <a:off x="-37306" y="3466306"/>
                  <a:ext cx="403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rot="5400000">
                  <a:off x="1409700" y="1257300"/>
                  <a:ext cx="228600" cy="152400"/>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6200000" flipH="1">
                  <a:off x="1790700" y="1257300"/>
                  <a:ext cx="228600" cy="152400"/>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rot="10800000">
                  <a:off x="1600200" y="12192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rot="10800000">
                  <a:off x="1447800" y="5486400"/>
                  <a:ext cx="5334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grpSp>
          <p:cxnSp>
            <p:nvCxnSpPr>
              <p:cNvPr id="148" name="Straight Connector 147"/>
              <p:cNvCxnSpPr/>
              <p:nvPr/>
            </p:nvCxnSpPr>
            <p:spPr>
              <a:xfrm>
                <a:off x="1981200" y="20574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a:off x="1981200" y="24384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a:off x="1981200" y="43434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a:off x="1981200" y="47244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grpSp>
        <p:grpSp>
          <p:nvGrpSpPr>
            <p:cNvPr id="28" name="Group 54"/>
            <p:cNvGrpSpPr/>
            <p:nvPr/>
          </p:nvGrpSpPr>
          <p:grpSpPr>
            <a:xfrm>
              <a:off x="6019800" y="1219200"/>
              <a:ext cx="535782" cy="4268788"/>
              <a:chOff x="1447006" y="1219200"/>
              <a:chExt cx="535782" cy="4268788"/>
            </a:xfrm>
          </p:grpSpPr>
          <p:cxnSp>
            <p:nvCxnSpPr>
              <p:cNvPr id="141" name="Straight Connector 140"/>
              <p:cNvCxnSpPr/>
              <p:nvPr/>
            </p:nvCxnSpPr>
            <p:spPr>
              <a:xfrm rot="5400000">
                <a:off x="-571500" y="3467100"/>
                <a:ext cx="403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a:off x="-37306" y="3466306"/>
                <a:ext cx="403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rot="5400000">
                <a:off x="1409700" y="1257300"/>
                <a:ext cx="228600" cy="152400"/>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rot="16200000" flipH="1">
                <a:off x="1790700" y="1257300"/>
                <a:ext cx="228600" cy="152400"/>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0800000">
                <a:off x="1600200" y="12192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rot="10800000">
                <a:off x="1447800" y="5486400"/>
                <a:ext cx="5334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grpSp>
      </p:grpSp>
      <p:grpSp>
        <p:nvGrpSpPr>
          <p:cNvPr id="228" name="Group 168"/>
          <p:cNvGrpSpPr>
            <a:grpSpLocks/>
          </p:cNvGrpSpPr>
          <p:nvPr/>
        </p:nvGrpSpPr>
        <p:grpSpPr bwMode="auto">
          <a:xfrm>
            <a:off x="3733800" y="1905000"/>
            <a:ext cx="1219200" cy="762000"/>
            <a:chOff x="3733800" y="1905000"/>
            <a:chExt cx="1219200" cy="762000"/>
          </a:xfrm>
        </p:grpSpPr>
        <p:grpSp>
          <p:nvGrpSpPr>
            <p:cNvPr id="229" name="Group 45"/>
            <p:cNvGrpSpPr>
              <a:grpSpLocks/>
            </p:cNvGrpSpPr>
            <p:nvPr/>
          </p:nvGrpSpPr>
          <p:grpSpPr bwMode="auto">
            <a:xfrm>
              <a:off x="4114800" y="1905000"/>
              <a:ext cx="228600" cy="609599"/>
              <a:chOff x="5638800" y="1066800"/>
              <a:chExt cx="1295400" cy="3810000"/>
            </a:xfrm>
          </p:grpSpPr>
          <p:sp>
            <p:nvSpPr>
              <p:cNvPr id="220" name="Oval 219"/>
              <p:cNvSpPr/>
              <p:nvPr/>
            </p:nvSpPr>
            <p:spPr>
              <a:xfrm>
                <a:off x="5638800" y="1066800"/>
                <a:ext cx="1142474" cy="114102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221" name="Straight Connector 220"/>
              <p:cNvCxnSpPr>
                <a:stCxn id="220" idx="4"/>
              </p:cNvCxnSpPr>
              <p:nvPr/>
            </p:nvCxnSpPr>
            <p:spPr>
              <a:xfrm rot="16200000" flipH="1">
                <a:off x="5547912" y="2874443"/>
                <a:ext cx="1369221" cy="3598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2" name="Straight Connector 221"/>
              <p:cNvCxnSpPr>
                <a:stCxn id="220" idx="4"/>
              </p:cNvCxnSpPr>
              <p:nvPr/>
            </p:nvCxnSpPr>
            <p:spPr>
              <a:xfrm rot="16200000" flipH="1">
                <a:off x="6153546" y="2268808"/>
                <a:ext cx="535782" cy="41380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a:stCxn id="220" idx="4"/>
              </p:cNvCxnSpPr>
              <p:nvPr/>
            </p:nvCxnSpPr>
            <p:spPr>
              <a:xfrm rot="5400000">
                <a:off x="5769175" y="2149413"/>
                <a:ext cx="386951" cy="50376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16200000" flipH="1">
                <a:off x="5638401" y="2667137"/>
                <a:ext cx="297657" cy="15293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flipV="1">
                <a:off x="6628342" y="2515396"/>
                <a:ext cx="305858" cy="22820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5330759" y="3957049"/>
                <a:ext cx="1299765" cy="53975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5942476" y="3885082"/>
                <a:ext cx="1299765" cy="68368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30" name="Group 45"/>
            <p:cNvGrpSpPr>
              <a:grpSpLocks/>
            </p:cNvGrpSpPr>
            <p:nvPr/>
          </p:nvGrpSpPr>
          <p:grpSpPr bwMode="auto">
            <a:xfrm>
              <a:off x="4419600" y="2057400"/>
              <a:ext cx="228600" cy="609599"/>
              <a:chOff x="5638800" y="1066800"/>
              <a:chExt cx="1295400" cy="3810000"/>
            </a:xfrm>
          </p:grpSpPr>
          <p:sp>
            <p:nvSpPr>
              <p:cNvPr id="202" name="Oval 201"/>
              <p:cNvSpPr/>
              <p:nvPr/>
            </p:nvSpPr>
            <p:spPr>
              <a:xfrm>
                <a:off x="5638800" y="1066800"/>
                <a:ext cx="1142474" cy="114102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213" name="Straight Connector 212"/>
              <p:cNvCxnSpPr>
                <a:stCxn id="202" idx="4"/>
              </p:cNvCxnSpPr>
              <p:nvPr/>
            </p:nvCxnSpPr>
            <p:spPr>
              <a:xfrm rot="16200000" flipH="1">
                <a:off x="5547912" y="2874443"/>
                <a:ext cx="1369221" cy="3598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a:stCxn id="202" idx="4"/>
              </p:cNvCxnSpPr>
              <p:nvPr/>
            </p:nvCxnSpPr>
            <p:spPr>
              <a:xfrm rot="16200000" flipH="1">
                <a:off x="6153546" y="2268808"/>
                <a:ext cx="535782" cy="41380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5" name="Straight Connector 214"/>
              <p:cNvCxnSpPr>
                <a:stCxn id="202" idx="4"/>
              </p:cNvCxnSpPr>
              <p:nvPr/>
            </p:nvCxnSpPr>
            <p:spPr>
              <a:xfrm rot="5400000">
                <a:off x="5769175" y="2149413"/>
                <a:ext cx="386951" cy="50376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5638401" y="2667137"/>
                <a:ext cx="297657" cy="15293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flipV="1">
                <a:off x="6628342" y="2515396"/>
                <a:ext cx="305858" cy="22820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5400000">
                <a:off x="5330759" y="3957049"/>
                <a:ext cx="1299765" cy="53975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5942476" y="3885082"/>
                <a:ext cx="1299765" cy="68368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31" name="Group 45"/>
            <p:cNvGrpSpPr>
              <a:grpSpLocks/>
            </p:cNvGrpSpPr>
            <p:nvPr/>
          </p:nvGrpSpPr>
          <p:grpSpPr bwMode="auto">
            <a:xfrm>
              <a:off x="4724400" y="1905000"/>
              <a:ext cx="228600" cy="609599"/>
              <a:chOff x="5638800" y="1066800"/>
              <a:chExt cx="1295400" cy="3810000"/>
            </a:xfrm>
          </p:grpSpPr>
          <p:sp>
            <p:nvSpPr>
              <p:cNvPr id="138" name="Oval 137"/>
              <p:cNvSpPr/>
              <p:nvPr/>
            </p:nvSpPr>
            <p:spPr>
              <a:xfrm>
                <a:off x="5638800" y="1066800"/>
                <a:ext cx="1142474" cy="114102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39" name="Straight Connector 138"/>
              <p:cNvCxnSpPr>
                <a:stCxn id="138" idx="4"/>
              </p:cNvCxnSpPr>
              <p:nvPr/>
            </p:nvCxnSpPr>
            <p:spPr>
              <a:xfrm rot="16200000" flipH="1">
                <a:off x="5547912" y="2874443"/>
                <a:ext cx="1369221" cy="3598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a:stCxn id="138" idx="4"/>
              </p:cNvCxnSpPr>
              <p:nvPr/>
            </p:nvCxnSpPr>
            <p:spPr>
              <a:xfrm rot="16200000" flipH="1">
                <a:off x="6153546" y="2268808"/>
                <a:ext cx="535782" cy="41380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a:stCxn id="138" idx="4"/>
              </p:cNvCxnSpPr>
              <p:nvPr/>
            </p:nvCxnSpPr>
            <p:spPr>
              <a:xfrm rot="5400000">
                <a:off x="5769175" y="2149413"/>
                <a:ext cx="386951" cy="50376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rot="16200000" flipH="1">
                <a:off x="5638401" y="2667137"/>
                <a:ext cx="297657" cy="15293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flipV="1">
                <a:off x="6628342" y="2515396"/>
                <a:ext cx="305858" cy="22820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nvCxnSpPr>
            <p:spPr>
              <a:xfrm rot="5400000">
                <a:off x="5330759" y="3957049"/>
                <a:ext cx="1299765" cy="53975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p:nvCxnSpPr>
            <p:spPr>
              <a:xfrm rot="16200000" flipH="1">
                <a:off x="5942476" y="3885082"/>
                <a:ext cx="1299765" cy="68368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32" name="Group 45"/>
            <p:cNvGrpSpPr>
              <a:grpSpLocks/>
            </p:cNvGrpSpPr>
            <p:nvPr/>
          </p:nvGrpSpPr>
          <p:grpSpPr bwMode="auto">
            <a:xfrm>
              <a:off x="3733800" y="2057400"/>
              <a:ext cx="228600" cy="609599"/>
              <a:chOff x="5638800" y="1066800"/>
              <a:chExt cx="1295400" cy="3810000"/>
            </a:xfrm>
          </p:grpSpPr>
          <p:sp>
            <p:nvSpPr>
              <p:cNvPr id="130" name="Oval 129"/>
              <p:cNvSpPr/>
              <p:nvPr/>
            </p:nvSpPr>
            <p:spPr>
              <a:xfrm>
                <a:off x="5638800" y="1066800"/>
                <a:ext cx="1142474" cy="114102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31" name="Straight Connector 130"/>
              <p:cNvCxnSpPr>
                <a:stCxn id="130" idx="4"/>
              </p:cNvCxnSpPr>
              <p:nvPr/>
            </p:nvCxnSpPr>
            <p:spPr>
              <a:xfrm rot="16200000" flipH="1">
                <a:off x="5547912" y="2874443"/>
                <a:ext cx="1369221" cy="3598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a:stCxn id="130" idx="4"/>
              </p:cNvCxnSpPr>
              <p:nvPr/>
            </p:nvCxnSpPr>
            <p:spPr>
              <a:xfrm rot="16200000" flipH="1">
                <a:off x="6153546" y="2268808"/>
                <a:ext cx="535782" cy="41380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a:stCxn id="130" idx="4"/>
              </p:cNvCxnSpPr>
              <p:nvPr/>
            </p:nvCxnSpPr>
            <p:spPr>
              <a:xfrm rot="5400000">
                <a:off x="5769175" y="2149413"/>
                <a:ext cx="386951" cy="50376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6200000" flipH="1">
                <a:off x="5638401" y="2667137"/>
                <a:ext cx="297657" cy="15293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flipV="1">
                <a:off x="6628342" y="2515396"/>
                <a:ext cx="305858" cy="22820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a:off x="5330759" y="3957049"/>
                <a:ext cx="1299765" cy="53975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rot="16200000" flipH="1">
                <a:off x="5942476" y="3885082"/>
                <a:ext cx="1299765" cy="68368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pic>
        <p:nvPicPr>
          <p:cNvPr id="24582" name="Picture 4"/>
          <p:cNvPicPr>
            <a:picLocks noChangeAspect="1" noChangeArrowheads="1"/>
          </p:cNvPicPr>
          <p:nvPr/>
        </p:nvPicPr>
        <p:blipFill>
          <a:blip r:embed="rId3" cstate="print"/>
          <a:srcRect/>
          <a:stretch>
            <a:fillRect/>
          </a:stretch>
        </p:blipFill>
        <p:spPr bwMode="auto">
          <a:xfrm>
            <a:off x="6019800" y="4191000"/>
            <a:ext cx="1371600" cy="695325"/>
          </a:xfrm>
          <a:prstGeom prst="rect">
            <a:avLst/>
          </a:prstGeom>
          <a:noFill/>
          <a:ln w="9525">
            <a:noFill/>
            <a:miter lim="800000"/>
            <a:headEnd/>
            <a:tailEnd/>
          </a:ln>
        </p:spPr>
      </p:pic>
      <p:sp>
        <p:nvSpPr>
          <p:cNvPr id="233" name="Slide Number Placeholder 232"/>
          <p:cNvSpPr>
            <a:spLocks noGrp="1"/>
          </p:cNvSpPr>
          <p:nvPr>
            <p:ph type="sldNum" sz="quarter" idx="12"/>
          </p:nvPr>
        </p:nvSpPr>
        <p:spPr/>
        <p:txBody>
          <a:bodyPr/>
          <a:lstStyle/>
          <a:p>
            <a:pPr>
              <a:defRPr/>
            </a:pPr>
            <a:fld id="{B3493BC5-A7A3-4676-A292-1467BB564DBA}" type="slidenum">
              <a:rPr lang="en-US" smtClean="0"/>
              <a:pPr>
                <a:defRPr/>
              </a:pPr>
              <a:t>44</a:t>
            </a:fld>
            <a:endParaRPr lang="en-US"/>
          </a:p>
        </p:txBody>
      </p:sp>
    </p:spTree>
    <p:extLst>
      <p:ext uri="{BB962C8B-B14F-4D97-AF65-F5344CB8AC3E}">
        <p14:creationId xmlns:p14="http://schemas.microsoft.com/office/powerpoint/2010/main" val="315325357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2"/>
          <p:cNvGrpSpPr>
            <a:grpSpLocks/>
          </p:cNvGrpSpPr>
          <p:nvPr/>
        </p:nvGrpSpPr>
        <p:grpSpPr bwMode="auto">
          <a:xfrm>
            <a:off x="0" y="2362200"/>
            <a:ext cx="9144000" cy="2819400"/>
            <a:chOff x="0" y="914400"/>
            <a:chExt cx="9144000" cy="2819400"/>
          </a:xfrm>
        </p:grpSpPr>
        <p:cxnSp>
          <p:nvCxnSpPr>
            <p:cNvPr id="5" name="Straight Connector 4"/>
            <p:cNvCxnSpPr/>
            <p:nvPr/>
          </p:nvCxnSpPr>
          <p:spPr>
            <a:xfrm>
              <a:off x="0" y="914400"/>
              <a:ext cx="5791200" cy="1588"/>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rot="16200000" flipH="1">
              <a:off x="4648200" y="2057400"/>
              <a:ext cx="2362200" cy="7620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867400" y="3276600"/>
              <a:ext cx="3276600" cy="1588"/>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0" y="1447800"/>
              <a:ext cx="5029200" cy="1588"/>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105400" y="3732213"/>
              <a:ext cx="4038600" cy="1587"/>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0800000" flipV="1">
              <a:off x="5029200" y="914400"/>
              <a:ext cx="762000" cy="53340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flipV="1">
              <a:off x="5105400" y="3276600"/>
              <a:ext cx="762000" cy="455613"/>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3925093" y="2551907"/>
              <a:ext cx="2284413" cy="7620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3" name="Group 20"/>
          <p:cNvGrpSpPr>
            <a:grpSpLocks/>
          </p:cNvGrpSpPr>
          <p:nvPr/>
        </p:nvGrpSpPr>
        <p:grpSpPr bwMode="auto">
          <a:xfrm>
            <a:off x="5257800" y="3276600"/>
            <a:ext cx="914400" cy="482600"/>
            <a:chOff x="2286000" y="2628900"/>
            <a:chExt cx="4191000" cy="2209800"/>
          </a:xfrm>
        </p:grpSpPr>
        <p:sp>
          <p:nvSpPr>
            <p:cNvPr id="23" name="Flowchart: Delay 22"/>
            <p:cNvSpPr/>
            <p:nvPr/>
          </p:nvSpPr>
          <p:spPr>
            <a:xfrm rot="5400000">
              <a:off x="3276605" y="1674678"/>
              <a:ext cx="2209800" cy="4118240"/>
            </a:xfrm>
            <a:prstGeom prst="flowChartDelay">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26" name="Straight Connector 25"/>
            <p:cNvCxnSpPr/>
            <p:nvPr/>
          </p:nvCxnSpPr>
          <p:spPr>
            <a:xfrm rot="10800000" flipV="1">
              <a:off x="2286000" y="2665248"/>
              <a:ext cx="1142341" cy="915904"/>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0800000" flipV="1">
              <a:off x="2438799" y="2665248"/>
              <a:ext cx="1520690" cy="1293896"/>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0800000" flipV="1">
              <a:off x="2664354" y="2665248"/>
              <a:ext cx="1833563" cy="1599197"/>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0800000" flipV="1">
              <a:off x="2897188" y="2665248"/>
              <a:ext cx="2059122" cy="1831808"/>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10800000" flipV="1">
              <a:off x="3275542" y="2665248"/>
              <a:ext cx="2131883" cy="1984456"/>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0800000" flipV="1">
              <a:off x="3661174" y="2665248"/>
              <a:ext cx="2284677" cy="2057147"/>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10800000" flipV="1">
              <a:off x="4039528" y="2665248"/>
              <a:ext cx="2437472" cy="2137109"/>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0800000" flipV="1">
              <a:off x="4570677" y="3050507"/>
              <a:ext cx="1833563" cy="17518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0800000" flipV="1">
              <a:off x="4956310" y="3428499"/>
              <a:ext cx="1447930" cy="1373858"/>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0800000" flipV="1">
              <a:off x="5487458" y="3806491"/>
              <a:ext cx="916781" cy="843213"/>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2282477" y="2668771"/>
              <a:ext cx="232611" cy="22556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10800000" flipV="1">
              <a:off x="2286000" y="2665248"/>
              <a:ext cx="683948" cy="610603"/>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2358760" y="3428499"/>
              <a:ext cx="1753528" cy="1373858"/>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2358760" y="2970549"/>
              <a:ext cx="2444750" cy="1831808"/>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2591594" y="2665248"/>
              <a:ext cx="2663031" cy="2057147"/>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3122747" y="2665248"/>
              <a:ext cx="2670305" cy="1904499"/>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3733935" y="2665248"/>
              <a:ext cx="2364711" cy="1679155"/>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6098646" y="2665248"/>
              <a:ext cx="305594" cy="232611"/>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23" idx="1"/>
            </p:cNvCxnSpPr>
            <p:nvPr/>
          </p:nvCxnSpPr>
          <p:spPr>
            <a:xfrm rot="16200000" flipH="1">
              <a:off x="4611409" y="2398991"/>
              <a:ext cx="1482892" cy="1942705"/>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p:cNvCxnSpPr>
              <a:endCxn id="23" idx="0"/>
            </p:cNvCxnSpPr>
            <p:nvPr/>
          </p:nvCxnSpPr>
          <p:spPr>
            <a:xfrm>
              <a:off x="5029070" y="2665248"/>
              <a:ext cx="1411552" cy="1068552"/>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5560219" y="2665248"/>
              <a:ext cx="844021" cy="610603"/>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2358760" y="3886453"/>
              <a:ext cx="1069580" cy="835942"/>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4" name="Group 132"/>
          <p:cNvGrpSpPr/>
          <p:nvPr/>
        </p:nvGrpSpPr>
        <p:grpSpPr>
          <a:xfrm rot="223995">
            <a:off x="4753089" y="1786358"/>
            <a:ext cx="1066801" cy="915988"/>
            <a:chOff x="1447006" y="1219200"/>
            <a:chExt cx="5108576" cy="4268788"/>
          </a:xfrm>
          <a:scene3d>
            <a:camera prst="perspectiveContrastingRightFacing">
              <a:rot lat="1237938" lon="17726031" rev="21424236"/>
            </a:camera>
            <a:lightRig rig="threePt" dir="t"/>
          </a:scene3d>
        </p:grpSpPr>
        <p:grpSp>
          <p:nvGrpSpPr>
            <p:cNvPr id="8" name="Group 82"/>
            <p:cNvGrpSpPr/>
            <p:nvPr/>
          </p:nvGrpSpPr>
          <p:grpSpPr>
            <a:xfrm>
              <a:off x="1447006" y="1219200"/>
              <a:ext cx="762794" cy="4268788"/>
              <a:chOff x="1447006" y="1219200"/>
              <a:chExt cx="762794" cy="4268788"/>
            </a:xfrm>
          </p:grpSpPr>
          <p:grpSp>
            <p:nvGrpSpPr>
              <p:cNvPr id="9" name="Group 54"/>
              <p:cNvGrpSpPr/>
              <p:nvPr/>
            </p:nvGrpSpPr>
            <p:grpSpPr>
              <a:xfrm>
                <a:off x="1447006" y="1219200"/>
                <a:ext cx="535782" cy="4268788"/>
                <a:chOff x="1447006" y="1219200"/>
                <a:chExt cx="535782" cy="4268788"/>
              </a:xfrm>
            </p:grpSpPr>
            <p:cxnSp>
              <p:nvCxnSpPr>
                <p:cNvPr id="207" name="Straight Connector 206"/>
                <p:cNvCxnSpPr/>
                <p:nvPr/>
              </p:nvCxnSpPr>
              <p:spPr>
                <a:xfrm rot="5400000">
                  <a:off x="-571500" y="3467100"/>
                  <a:ext cx="403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208" name="Straight Connector 26"/>
                <p:cNvCxnSpPr/>
                <p:nvPr/>
              </p:nvCxnSpPr>
              <p:spPr>
                <a:xfrm rot="5400000">
                  <a:off x="-37306" y="3466306"/>
                  <a:ext cx="403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5400000">
                  <a:off x="1409700" y="1257300"/>
                  <a:ext cx="228600" cy="152400"/>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790700" y="1257300"/>
                  <a:ext cx="228600" cy="152400"/>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0800000">
                  <a:off x="1600200" y="12192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10800000">
                  <a:off x="1447800" y="5486400"/>
                  <a:ext cx="5334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grpSp>
          <p:cxnSp>
            <p:nvCxnSpPr>
              <p:cNvPr id="203" name="Straight Connector 202"/>
              <p:cNvCxnSpPr/>
              <p:nvPr/>
            </p:nvCxnSpPr>
            <p:spPr>
              <a:xfrm>
                <a:off x="1981200" y="20574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204" name="Straight Connector 203"/>
              <p:cNvCxnSpPr/>
              <p:nvPr/>
            </p:nvCxnSpPr>
            <p:spPr>
              <a:xfrm>
                <a:off x="1981200" y="24384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a:off x="1981200" y="43434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206" name="Straight Connector 205"/>
              <p:cNvCxnSpPr/>
              <p:nvPr/>
            </p:nvCxnSpPr>
            <p:spPr>
              <a:xfrm>
                <a:off x="1981200" y="47244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grpSp>
        <p:grpSp>
          <p:nvGrpSpPr>
            <p:cNvPr id="10" name="Group 83"/>
            <p:cNvGrpSpPr/>
            <p:nvPr/>
          </p:nvGrpSpPr>
          <p:grpSpPr>
            <a:xfrm>
              <a:off x="2209800" y="1219200"/>
              <a:ext cx="762794" cy="4268788"/>
              <a:chOff x="1447006" y="1219200"/>
              <a:chExt cx="762794" cy="4268788"/>
            </a:xfrm>
          </p:grpSpPr>
          <p:grpSp>
            <p:nvGrpSpPr>
              <p:cNvPr id="14" name="Group 54"/>
              <p:cNvGrpSpPr/>
              <p:nvPr/>
            </p:nvGrpSpPr>
            <p:grpSpPr>
              <a:xfrm>
                <a:off x="1447006" y="1219200"/>
                <a:ext cx="535782" cy="4268788"/>
                <a:chOff x="1447006" y="1219200"/>
                <a:chExt cx="535782" cy="4268788"/>
              </a:xfrm>
            </p:grpSpPr>
            <p:cxnSp>
              <p:nvCxnSpPr>
                <p:cNvPr id="196" name="Straight Connector 195"/>
                <p:cNvCxnSpPr/>
                <p:nvPr/>
              </p:nvCxnSpPr>
              <p:spPr>
                <a:xfrm rot="5400000">
                  <a:off x="-571500" y="3467100"/>
                  <a:ext cx="403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p:nvCxnSpPr>
              <p:spPr>
                <a:xfrm rot="5400000">
                  <a:off x="-37306" y="3466306"/>
                  <a:ext cx="403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98" name="Straight Connector 197"/>
                <p:cNvCxnSpPr/>
                <p:nvPr/>
              </p:nvCxnSpPr>
              <p:spPr>
                <a:xfrm rot="5400000">
                  <a:off x="1409700" y="1257300"/>
                  <a:ext cx="228600" cy="152400"/>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99" name="Straight Connector 198"/>
                <p:cNvCxnSpPr/>
                <p:nvPr/>
              </p:nvCxnSpPr>
              <p:spPr>
                <a:xfrm rot="16200000" flipH="1">
                  <a:off x="1790700" y="1257300"/>
                  <a:ext cx="228600" cy="152400"/>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200" name="Straight Connector 199"/>
                <p:cNvCxnSpPr/>
                <p:nvPr/>
              </p:nvCxnSpPr>
              <p:spPr>
                <a:xfrm rot="10800000">
                  <a:off x="1600200" y="12192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201" name="Straight Connector 200"/>
                <p:cNvCxnSpPr/>
                <p:nvPr/>
              </p:nvCxnSpPr>
              <p:spPr>
                <a:xfrm rot="10800000">
                  <a:off x="1447800" y="5486400"/>
                  <a:ext cx="5334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grpSp>
          <p:cxnSp>
            <p:nvCxnSpPr>
              <p:cNvPr id="192" name="Straight Connector 191"/>
              <p:cNvCxnSpPr/>
              <p:nvPr/>
            </p:nvCxnSpPr>
            <p:spPr>
              <a:xfrm>
                <a:off x="1981200" y="20574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p:nvCxnSpPr>
            <p:spPr>
              <a:xfrm>
                <a:off x="1981200" y="24384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94" name="Straight Connector 193"/>
              <p:cNvCxnSpPr/>
              <p:nvPr/>
            </p:nvCxnSpPr>
            <p:spPr>
              <a:xfrm>
                <a:off x="1981200" y="43434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p:nvCxnSpPr>
            <p:spPr>
              <a:xfrm>
                <a:off x="1981200" y="47244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grpSp>
        <p:grpSp>
          <p:nvGrpSpPr>
            <p:cNvPr id="16" name="Group 95"/>
            <p:cNvGrpSpPr/>
            <p:nvPr/>
          </p:nvGrpSpPr>
          <p:grpSpPr>
            <a:xfrm>
              <a:off x="2971800" y="1219200"/>
              <a:ext cx="762794" cy="4268788"/>
              <a:chOff x="1447006" y="1219200"/>
              <a:chExt cx="762794" cy="4268788"/>
            </a:xfrm>
          </p:grpSpPr>
          <p:grpSp>
            <p:nvGrpSpPr>
              <p:cNvPr id="17" name="Group 54"/>
              <p:cNvGrpSpPr/>
              <p:nvPr/>
            </p:nvGrpSpPr>
            <p:grpSpPr>
              <a:xfrm>
                <a:off x="1447006" y="1219200"/>
                <a:ext cx="535782" cy="4268788"/>
                <a:chOff x="1447006" y="1219200"/>
                <a:chExt cx="535782" cy="4268788"/>
              </a:xfrm>
            </p:grpSpPr>
            <p:cxnSp>
              <p:nvCxnSpPr>
                <p:cNvPr id="185" name="Straight Connector 184"/>
                <p:cNvCxnSpPr/>
                <p:nvPr/>
              </p:nvCxnSpPr>
              <p:spPr>
                <a:xfrm rot="5400000">
                  <a:off x="-571500" y="3467100"/>
                  <a:ext cx="403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5400000">
                  <a:off x="-37306" y="3466306"/>
                  <a:ext cx="403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5400000">
                  <a:off x="1409700" y="1257300"/>
                  <a:ext cx="228600" cy="152400"/>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790700" y="1257300"/>
                  <a:ext cx="228600" cy="152400"/>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0800000">
                  <a:off x="1600200" y="12192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0800000">
                  <a:off x="1447800" y="5486400"/>
                  <a:ext cx="5334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grpSp>
          <p:cxnSp>
            <p:nvCxnSpPr>
              <p:cNvPr id="181" name="Straight Connector 180"/>
              <p:cNvCxnSpPr/>
              <p:nvPr/>
            </p:nvCxnSpPr>
            <p:spPr>
              <a:xfrm>
                <a:off x="1981200" y="20574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a:off x="1981200" y="24384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a:off x="1981200" y="43434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a:off x="1981200" y="47244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grpSp>
        <p:grpSp>
          <p:nvGrpSpPr>
            <p:cNvPr id="19" name="Group 107"/>
            <p:cNvGrpSpPr/>
            <p:nvPr/>
          </p:nvGrpSpPr>
          <p:grpSpPr>
            <a:xfrm>
              <a:off x="3733800" y="1219200"/>
              <a:ext cx="762794" cy="4268788"/>
              <a:chOff x="1447006" y="1219200"/>
              <a:chExt cx="762794" cy="4268788"/>
            </a:xfrm>
          </p:grpSpPr>
          <p:grpSp>
            <p:nvGrpSpPr>
              <p:cNvPr id="20" name="Group 54"/>
              <p:cNvGrpSpPr/>
              <p:nvPr/>
            </p:nvGrpSpPr>
            <p:grpSpPr>
              <a:xfrm>
                <a:off x="1447006" y="1219200"/>
                <a:ext cx="535782" cy="4268788"/>
                <a:chOff x="1447006" y="1219200"/>
                <a:chExt cx="535782" cy="4268788"/>
              </a:xfrm>
            </p:grpSpPr>
            <p:cxnSp>
              <p:nvCxnSpPr>
                <p:cNvPr id="174" name="Straight Connector 173"/>
                <p:cNvCxnSpPr/>
                <p:nvPr/>
              </p:nvCxnSpPr>
              <p:spPr>
                <a:xfrm rot="5400000">
                  <a:off x="-571500" y="3467100"/>
                  <a:ext cx="403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rot="5400000">
                  <a:off x="-37306" y="3466306"/>
                  <a:ext cx="403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rot="5400000">
                  <a:off x="1409700" y="1257300"/>
                  <a:ext cx="228600" cy="152400"/>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790700" y="1257300"/>
                  <a:ext cx="228600" cy="152400"/>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10800000">
                  <a:off x="1600200" y="12192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rot="10800000">
                  <a:off x="1447800" y="5486400"/>
                  <a:ext cx="5334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grpSp>
          <p:cxnSp>
            <p:nvCxnSpPr>
              <p:cNvPr id="170" name="Straight Connector 169"/>
              <p:cNvCxnSpPr/>
              <p:nvPr/>
            </p:nvCxnSpPr>
            <p:spPr>
              <a:xfrm>
                <a:off x="1981200" y="20574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1981200" y="24384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1981200" y="43434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a:off x="1981200" y="47244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grpSp>
        <p:grpSp>
          <p:nvGrpSpPr>
            <p:cNvPr id="21" name="Group 119"/>
            <p:cNvGrpSpPr/>
            <p:nvPr/>
          </p:nvGrpSpPr>
          <p:grpSpPr>
            <a:xfrm>
              <a:off x="4495800" y="1219200"/>
              <a:ext cx="762794" cy="4268788"/>
              <a:chOff x="1447006" y="1219200"/>
              <a:chExt cx="762794" cy="4268788"/>
            </a:xfrm>
          </p:grpSpPr>
          <p:grpSp>
            <p:nvGrpSpPr>
              <p:cNvPr id="22" name="Group 54"/>
              <p:cNvGrpSpPr/>
              <p:nvPr/>
            </p:nvGrpSpPr>
            <p:grpSpPr>
              <a:xfrm>
                <a:off x="1447006" y="1219200"/>
                <a:ext cx="535782" cy="4268788"/>
                <a:chOff x="1447006" y="1219200"/>
                <a:chExt cx="535782" cy="4268788"/>
              </a:xfrm>
            </p:grpSpPr>
            <p:cxnSp>
              <p:nvCxnSpPr>
                <p:cNvPr id="163" name="Straight Connector 162"/>
                <p:cNvCxnSpPr/>
                <p:nvPr/>
              </p:nvCxnSpPr>
              <p:spPr>
                <a:xfrm rot="5400000">
                  <a:off x="-571500" y="3467100"/>
                  <a:ext cx="403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rot="5400000">
                  <a:off x="-37306" y="3466306"/>
                  <a:ext cx="403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409700" y="1257300"/>
                  <a:ext cx="228600" cy="152400"/>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16200000" flipH="1">
                  <a:off x="1790700" y="1257300"/>
                  <a:ext cx="228600" cy="152400"/>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67" name="Straight Connector 166"/>
                <p:cNvCxnSpPr/>
                <p:nvPr/>
              </p:nvCxnSpPr>
              <p:spPr>
                <a:xfrm rot="10800000">
                  <a:off x="1600200" y="12192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68" name="Straight Connector 167"/>
                <p:cNvCxnSpPr/>
                <p:nvPr/>
              </p:nvCxnSpPr>
              <p:spPr>
                <a:xfrm rot="10800000">
                  <a:off x="1447800" y="5486400"/>
                  <a:ext cx="5334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grpSp>
          <p:cxnSp>
            <p:nvCxnSpPr>
              <p:cNvPr id="159" name="Straight Connector 158"/>
              <p:cNvCxnSpPr/>
              <p:nvPr/>
            </p:nvCxnSpPr>
            <p:spPr>
              <a:xfrm>
                <a:off x="1981200" y="20574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a:off x="1981200" y="24384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a:off x="1981200" y="43434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a:off x="1981200" y="47244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grpSp>
        <p:grpSp>
          <p:nvGrpSpPr>
            <p:cNvPr id="24" name="Group 131"/>
            <p:cNvGrpSpPr/>
            <p:nvPr/>
          </p:nvGrpSpPr>
          <p:grpSpPr>
            <a:xfrm>
              <a:off x="5257800" y="1219200"/>
              <a:ext cx="762794" cy="4268788"/>
              <a:chOff x="1447006" y="1219200"/>
              <a:chExt cx="762794" cy="4268788"/>
            </a:xfrm>
          </p:grpSpPr>
          <p:grpSp>
            <p:nvGrpSpPr>
              <p:cNvPr id="25" name="Group 54"/>
              <p:cNvGrpSpPr/>
              <p:nvPr/>
            </p:nvGrpSpPr>
            <p:grpSpPr>
              <a:xfrm>
                <a:off x="1447006" y="1219200"/>
                <a:ext cx="535782" cy="4268788"/>
                <a:chOff x="1447006" y="1219200"/>
                <a:chExt cx="535782" cy="4268788"/>
              </a:xfrm>
            </p:grpSpPr>
            <p:cxnSp>
              <p:nvCxnSpPr>
                <p:cNvPr id="152" name="Straight Connector 151"/>
                <p:cNvCxnSpPr/>
                <p:nvPr/>
              </p:nvCxnSpPr>
              <p:spPr>
                <a:xfrm rot="5400000">
                  <a:off x="-571500" y="3467100"/>
                  <a:ext cx="403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rot="5400000">
                  <a:off x="-37306" y="3466306"/>
                  <a:ext cx="403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rot="5400000">
                  <a:off x="1409700" y="1257300"/>
                  <a:ext cx="228600" cy="152400"/>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6200000" flipH="1">
                  <a:off x="1790700" y="1257300"/>
                  <a:ext cx="228600" cy="152400"/>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rot="10800000">
                  <a:off x="1600200" y="12192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rot="10800000">
                  <a:off x="1447800" y="5486400"/>
                  <a:ext cx="5334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grpSp>
          <p:cxnSp>
            <p:nvCxnSpPr>
              <p:cNvPr id="148" name="Straight Connector 147"/>
              <p:cNvCxnSpPr/>
              <p:nvPr/>
            </p:nvCxnSpPr>
            <p:spPr>
              <a:xfrm>
                <a:off x="1981200" y="20574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a:off x="1981200" y="24384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a:off x="1981200" y="43434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a:off x="1981200" y="47244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grpSp>
        <p:grpSp>
          <p:nvGrpSpPr>
            <p:cNvPr id="28" name="Group 54"/>
            <p:cNvGrpSpPr/>
            <p:nvPr/>
          </p:nvGrpSpPr>
          <p:grpSpPr>
            <a:xfrm>
              <a:off x="6019800" y="1219200"/>
              <a:ext cx="535782" cy="4268788"/>
              <a:chOff x="1447006" y="1219200"/>
              <a:chExt cx="535782" cy="4268788"/>
            </a:xfrm>
          </p:grpSpPr>
          <p:cxnSp>
            <p:nvCxnSpPr>
              <p:cNvPr id="141" name="Straight Connector 140"/>
              <p:cNvCxnSpPr/>
              <p:nvPr/>
            </p:nvCxnSpPr>
            <p:spPr>
              <a:xfrm rot="5400000">
                <a:off x="-571500" y="3467100"/>
                <a:ext cx="403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a:off x="-37306" y="3466306"/>
                <a:ext cx="403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rot="5400000">
                <a:off x="1409700" y="1257300"/>
                <a:ext cx="228600" cy="152400"/>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rot="16200000" flipH="1">
                <a:off x="1790700" y="1257300"/>
                <a:ext cx="228600" cy="152400"/>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0800000">
                <a:off x="1600200" y="12192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rot="10800000">
                <a:off x="1447800" y="5486400"/>
                <a:ext cx="5334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grpSp>
      </p:grpSp>
      <p:pic>
        <p:nvPicPr>
          <p:cNvPr id="27653" name="Picture 4"/>
          <p:cNvPicPr>
            <a:picLocks noChangeAspect="1" noChangeArrowheads="1"/>
          </p:cNvPicPr>
          <p:nvPr/>
        </p:nvPicPr>
        <p:blipFill>
          <a:blip r:embed="rId3" cstate="print"/>
          <a:srcRect/>
          <a:stretch>
            <a:fillRect/>
          </a:stretch>
        </p:blipFill>
        <p:spPr bwMode="auto">
          <a:xfrm>
            <a:off x="6019800" y="4191000"/>
            <a:ext cx="1371600" cy="695325"/>
          </a:xfrm>
          <a:prstGeom prst="rect">
            <a:avLst/>
          </a:prstGeom>
          <a:noFill/>
          <a:ln w="9525">
            <a:noFill/>
            <a:miter lim="800000"/>
            <a:headEnd/>
            <a:tailEnd/>
          </a:ln>
        </p:spPr>
      </p:pic>
      <p:grpSp>
        <p:nvGrpSpPr>
          <p:cNvPr id="246" name="Group 168"/>
          <p:cNvGrpSpPr>
            <a:grpSpLocks/>
          </p:cNvGrpSpPr>
          <p:nvPr/>
        </p:nvGrpSpPr>
        <p:grpSpPr bwMode="auto">
          <a:xfrm>
            <a:off x="457200" y="1905000"/>
            <a:ext cx="1219200" cy="762000"/>
            <a:chOff x="3733800" y="1905000"/>
            <a:chExt cx="1219200" cy="762000"/>
          </a:xfrm>
        </p:grpSpPr>
        <p:grpSp>
          <p:nvGrpSpPr>
            <p:cNvPr id="247" name="Group 45"/>
            <p:cNvGrpSpPr>
              <a:grpSpLocks/>
            </p:cNvGrpSpPr>
            <p:nvPr/>
          </p:nvGrpSpPr>
          <p:grpSpPr bwMode="auto">
            <a:xfrm>
              <a:off x="4114800" y="1905000"/>
              <a:ext cx="228600" cy="609599"/>
              <a:chOff x="5638800" y="1066800"/>
              <a:chExt cx="1295400" cy="3810000"/>
            </a:xfrm>
          </p:grpSpPr>
          <p:sp>
            <p:nvSpPr>
              <p:cNvPr id="238" name="Oval 237"/>
              <p:cNvSpPr/>
              <p:nvPr/>
            </p:nvSpPr>
            <p:spPr>
              <a:xfrm>
                <a:off x="5638800" y="1066800"/>
                <a:ext cx="1142474" cy="114102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239" name="Straight Connector 238"/>
              <p:cNvCxnSpPr>
                <a:stCxn id="238" idx="4"/>
              </p:cNvCxnSpPr>
              <p:nvPr/>
            </p:nvCxnSpPr>
            <p:spPr>
              <a:xfrm rot="16200000" flipH="1">
                <a:off x="5547912" y="2874443"/>
                <a:ext cx="1369221" cy="3598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0" name="Straight Connector 239"/>
              <p:cNvCxnSpPr>
                <a:stCxn id="238" idx="4"/>
              </p:cNvCxnSpPr>
              <p:nvPr/>
            </p:nvCxnSpPr>
            <p:spPr>
              <a:xfrm rot="16200000" flipH="1">
                <a:off x="6153546" y="2268808"/>
                <a:ext cx="535782" cy="41380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a:stCxn id="238" idx="4"/>
              </p:cNvCxnSpPr>
              <p:nvPr/>
            </p:nvCxnSpPr>
            <p:spPr>
              <a:xfrm rot="5400000">
                <a:off x="5769175" y="2149413"/>
                <a:ext cx="386951" cy="50376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5638401" y="2667137"/>
                <a:ext cx="297657" cy="15293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flipV="1">
                <a:off x="6628342" y="2515396"/>
                <a:ext cx="305858" cy="22820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5330759" y="3957049"/>
                <a:ext cx="1299765" cy="53975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16200000" flipH="1">
                <a:off x="5942476" y="3885082"/>
                <a:ext cx="1299765" cy="68368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48" name="Group 45"/>
            <p:cNvGrpSpPr>
              <a:grpSpLocks/>
            </p:cNvGrpSpPr>
            <p:nvPr/>
          </p:nvGrpSpPr>
          <p:grpSpPr bwMode="auto">
            <a:xfrm>
              <a:off x="4419600" y="2057400"/>
              <a:ext cx="228600" cy="609599"/>
              <a:chOff x="5638800" y="1066800"/>
              <a:chExt cx="1295400" cy="3810000"/>
            </a:xfrm>
          </p:grpSpPr>
          <p:sp>
            <p:nvSpPr>
              <p:cNvPr id="230" name="Oval 229"/>
              <p:cNvSpPr/>
              <p:nvPr/>
            </p:nvSpPr>
            <p:spPr>
              <a:xfrm>
                <a:off x="5638800" y="1066800"/>
                <a:ext cx="1142474" cy="114102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231" name="Straight Connector 230"/>
              <p:cNvCxnSpPr>
                <a:stCxn id="230" idx="4"/>
              </p:cNvCxnSpPr>
              <p:nvPr/>
            </p:nvCxnSpPr>
            <p:spPr>
              <a:xfrm rot="16200000" flipH="1">
                <a:off x="5547912" y="2874443"/>
                <a:ext cx="1369221" cy="3598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2" name="Straight Connector 231"/>
              <p:cNvCxnSpPr>
                <a:stCxn id="230" idx="4"/>
              </p:cNvCxnSpPr>
              <p:nvPr/>
            </p:nvCxnSpPr>
            <p:spPr>
              <a:xfrm rot="16200000" flipH="1">
                <a:off x="6153546" y="2268808"/>
                <a:ext cx="535782" cy="41380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3" name="Straight Connector 232"/>
              <p:cNvCxnSpPr>
                <a:stCxn id="230" idx="4"/>
              </p:cNvCxnSpPr>
              <p:nvPr/>
            </p:nvCxnSpPr>
            <p:spPr>
              <a:xfrm rot="5400000">
                <a:off x="5769175" y="2149413"/>
                <a:ext cx="386951" cy="50376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4" name="Straight Connector 233"/>
              <p:cNvCxnSpPr/>
              <p:nvPr/>
            </p:nvCxnSpPr>
            <p:spPr>
              <a:xfrm rot="16200000" flipH="1">
                <a:off x="5638401" y="2667137"/>
                <a:ext cx="297657" cy="15293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5" name="Straight Connector 234"/>
              <p:cNvCxnSpPr/>
              <p:nvPr/>
            </p:nvCxnSpPr>
            <p:spPr>
              <a:xfrm flipV="1">
                <a:off x="6628342" y="2515396"/>
                <a:ext cx="305858" cy="22820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6" name="Straight Connector 235"/>
              <p:cNvCxnSpPr/>
              <p:nvPr/>
            </p:nvCxnSpPr>
            <p:spPr>
              <a:xfrm rot="5400000">
                <a:off x="5330759" y="3957049"/>
                <a:ext cx="1299765" cy="53975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5942476" y="3885082"/>
                <a:ext cx="1299765" cy="68368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49" name="Group 45"/>
            <p:cNvGrpSpPr>
              <a:grpSpLocks/>
            </p:cNvGrpSpPr>
            <p:nvPr/>
          </p:nvGrpSpPr>
          <p:grpSpPr bwMode="auto">
            <a:xfrm>
              <a:off x="4724400" y="1905000"/>
              <a:ext cx="228600" cy="609599"/>
              <a:chOff x="5638800" y="1066800"/>
              <a:chExt cx="1295400" cy="3810000"/>
            </a:xfrm>
          </p:grpSpPr>
          <p:sp>
            <p:nvSpPr>
              <p:cNvPr id="222" name="Oval 221"/>
              <p:cNvSpPr/>
              <p:nvPr/>
            </p:nvSpPr>
            <p:spPr>
              <a:xfrm>
                <a:off x="5638800" y="1066800"/>
                <a:ext cx="1142474" cy="114102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223" name="Straight Connector 222"/>
              <p:cNvCxnSpPr>
                <a:stCxn id="222" idx="4"/>
              </p:cNvCxnSpPr>
              <p:nvPr/>
            </p:nvCxnSpPr>
            <p:spPr>
              <a:xfrm rot="16200000" flipH="1">
                <a:off x="5547912" y="2874443"/>
                <a:ext cx="1369221" cy="3598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a:stCxn id="222" idx="4"/>
              </p:cNvCxnSpPr>
              <p:nvPr/>
            </p:nvCxnSpPr>
            <p:spPr>
              <a:xfrm rot="16200000" flipH="1">
                <a:off x="6153546" y="2268808"/>
                <a:ext cx="535782" cy="41380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5" name="Straight Connector 224"/>
              <p:cNvCxnSpPr>
                <a:stCxn id="222" idx="4"/>
              </p:cNvCxnSpPr>
              <p:nvPr/>
            </p:nvCxnSpPr>
            <p:spPr>
              <a:xfrm rot="5400000">
                <a:off x="5769175" y="2149413"/>
                <a:ext cx="386951" cy="50376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16200000" flipH="1">
                <a:off x="5638401" y="2667137"/>
                <a:ext cx="297657" cy="15293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flipV="1">
                <a:off x="6628342" y="2515396"/>
                <a:ext cx="305858" cy="22820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5400000">
                <a:off x="5330759" y="3957049"/>
                <a:ext cx="1299765" cy="53975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5942476" y="3885082"/>
                <a:ext cx="1299765" cy="68368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50" name="Group 45"/>
            <p:cNvGrpSpPr>
              <a:grpSpLocks/>
            </p:cNvGrpSpPr>
            <p:nvPr/>
          </p:nvGrpSpPr>
          <p:grpSpPr bwMode="auto">
            <a:xfrm>
              <a:off x="3733800" y="2057400"/>
              <a:ext cx="228600" cy="609599"/>
              <a:chOff x="5638800" y="1066800"/>
              <a:chExt cx="1295400" cy="3810000"/>
            </a:xfrm>
          </p:grpSpPr>
          <p:sp>
            <p:nvSpPr>
              <p:cNvPr id="214" name="Oval 213"/>
              <p:cNvSpPr/>
              <p:nvPr/>
            </p:nvSpPr>
            <p:spPr>
              <a:xfrm>
                <a:off x="5638800" y="1066800"/>
                <a:ext cx="1142474" cy="114102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215" name="Straight Connector 214"/>
              <p:cNvCxnSpPr>
                <a:stCxn id="214" idx="4"/>
              </p:cNvCxnSpPr>
              <p:nvPr/>
            </p:nvCxnSpPr>
            <p:spPr>
              <a:xfrm rot="16200000" flipH="1">
                <a:off x="5547912" y="2874443"/>
                <a:ext cx="1369221" cy="3598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a:stCxn id="214" idx="4"/>
              </p:cNvCxnSpPr>
              <p:nvPr/>
            </p:nvCxnSpPr>
            <p:spPr>
              <a:xfrm rot="16200000" flipH="1">
                <a:off x="6153546" y="2268808"/>
                <a:ext cx="535782" cy="41380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a:stCxn id="214" idx="4"/>
              </p:cNvCxnSpPr>
              <p:nvPr/>
            </p:nvCxnSpPr>
            <p:spPr>
              <a:xfrm rot="5400000">
                <a:off x="5769175" y="2149413"/>
                <a:ext cx="386951" cy="50376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5638401" y="2667137"/>
                <a:ext cx="297657" cy="15293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flipV="1">
                <a:off x="6628342" y="2515396"/>
                <a:ext cx="305858" cy="22820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5400000">
                <a:off x="5330759" y="3957049"/>
                <a:ext cx="1299765" cy="53975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5942476" y="3885082"/>
                <a:ext cx="1299765" cy="68368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sp>
        <p:nvSpPr>
          <p:cNvPr id="158" name="Slide Number Placeholder 157"/>
          <p:cNvSpPr>
            <a:spLocks noGrp="1"/>
          </p:cNvSpPr>
          <p:nvPr>
            <p:ph type="sldNum" sz="quarter" idx="12"/>
          </p:nvPr>
        </p:nvSpPr>
        <p:spPr/>
        <p:txBody>
          <a:bodyPr/>
          <a:lstStyle/>
          <a:p>
            <a:pPr>
              <a:defRPr/>
            </a:pPr>
            <a:fld id="{B3493BC5-A7A3-4676-A292-1467BB564DBA}" type="slidenum">
              <a:rPr lang="en-US" smtClean="0"/>
              <a:pPr>
                <a:defRPr/>
              </a:pPr>
              <a:t>45</a:t>
            </a:fld>
            <a:endParaRPr lang="en-US"/>
          </a:p>
        </p:txBody>
      </p:sp>
    </p:spTree>
    <p:extLst>
      <p:ext uri="{BB962C8B-B14F-4D97-AF65-F5344CB8AC3E}">
        <p14:creationId xmlns:p14="http://schemas.microsoft.com/office/powerpoint/2010/main" val="260043909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2"/>
          <p:cNvGrpSpPr>
            <a:grpSpLocks/>
          </p:cNvGrpSpPr>
          <p:nvPr/>
        </p:nvGrpSpPr>
        <p:grpSpPr bwMode="auto">
          <a:xfrm>
            <a:off x="0" y="2362200"/>
            <a:ext cx="9144000" cy="2819400"/>
            <a:chOff x="0" y="914400"/>
            <a:chExt cx="9144000" cy="2819400"/>
          </a:xfrm>
        </p:grpSpPr>
        <p:cxnSp>
          <p:nvCxnSpPr>
            <p:cNvPr id="5" name="Straight Connector 4"/>
            <p:cNvCxnSpPr/>
            <p:nvPr/>
          </p:nvCxnSpPr>
          <p:spPr>
            <a:xfrm>
              <a:off x="0" y="914400"/>
              <a:ext cx="5791200" cy="1588"/>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rot="16200000" flipH="1">
              <a:off x="4648200" y="2057400"/>
              <a:ext cx="2362200" cy="7620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867400" y="3276600"/>
              <a:ext cx="3276600" cy="1588"/>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0" y="1447800"/>
              <a:ext cx="5029200" cy="1588"/>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105400" y="3732213"/>
              <a:ext cx="4038600" cy="1587"/>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0800000" flipV="1">
              <a:off x="5029200" y="914400"/>
              <a:ext cx="762000" cy="53340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flipV="1">
              <a:off x="5105400" y="3276600"/>
              <a:ext cx="762000" cy="455613"/>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3925093" y="2551907"/>
              <a:ext cx="2284413" cy="7620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3" name="Group 20"/>
          <p:cNvGrpSpPr>
            <a:grpSpLocks/>
          </p:cNvGrpSpPr>
          <p:nvPr/>
        </p:nvGrpSpPr>
        <p:grpSpPr bwMode="auto">
          <a:xfrm>
            <a:off x="5257800" y="3276600"/>
            <a:ext cx="914400" cy="482600"/>
            <a:chOff x="2286000" y="2628900"/>
            <a:chExt cx="4191000" cy="2209800"/>
          </a:xfrm>
        </p:grpSpPr>
        <p:sp>
          <p:nvSpPr>
            <p:cNvPr id="23" name="Flowchart: Delay 22"/>
            <p:cNvSpPr/>
            <p:nvPr/>
          </p:nvSpPr>
          <p:spPr>
            <a:xfrm rot="5400000">
              <a:off x="3276605" y="1674678"/>
              <a:ext cx="2209800" cy="4118240"/>
            </a:xfrm>
            <a:prstGeom prst="flowChartDelay">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26" name="Straight Connector 25"/>
            <p:cNvCxnSpPr/>
            <p:nvPr/>
          </p:nvCxnSpPr>
          <p:spPr>
            <a:xfrm rot="10800000" flipV="1">
              <a:off x="2286000" y="2665248"/>
              <a:ext cx="1142341" cy="915904"/>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0800000" flipV="1">
              <a:off x="2438799" y="2665248"/>
              <a:ext cx="1520690" cy="1293896"/>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0800000" flipV="1">
              <a:off x="2664354" y="2665248"/>
              <a:ext cx="1833563" cy="1599197"/>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0800000" flipV="1">
              <a:off x="2897188" y="2665248"/>
              <a:ext cx="2059122" cy="1831808"/>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10800000" flipV="1">
              <a:off x="3275542" y="2665248"/>
              <a:ext cx="2131883" cy="1984456"/>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0800000" flipV="1">
              <a:off x="3661174" y="2665248"/>
              <a:ext cx="2284677" cy="2057147"/>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10800000" flipV="1">
              <a:off x="4039528" y="2665248"/>
              <a:ext cx="2437472" cy="2137109"/>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0800000" flipV="1">
              <a:off x="4570677" y="3050507"/>
              <a:ext cx="1833563" cy="17518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0800000" flipV="1">
              <a:off x="4956310" y="3428499"/>
              <a:ext cx="1447930" cy="1373858"/>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0800000" flipV="1">
              <a:off x="5487458" y="3806491"/>
              <a:ext cx="916781" cy="843213"/>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2282477" y="2668771"/>
              <a:ext cx="232611" cy="22556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10800000" flipV="1">
              <a:off x="2286000" y="2665248"/>
              <a:ext cx="683948" cy="610603"/>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2358760" y="3428499"/>
              <a:ext cx="1753528" cy="1373858"/>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2358760" y="2970549"/>
              <a:ext cx="2444750" cy="1831808"/>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2591594" y="2665248"/>
              <a:ext cx="2663031" cy="2057147"/>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3122747" y="2665248"/>
              <a:ext cx="2670305" cy="1904499"/>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3733935" y="2665248"/>
              <a:ext cx="2364711" cy="1679155"/>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6098646" y="2665248"/>
              <a:ext cx="305594" cy="232611"/>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23" idx="1"/>
            </p:cNvCxnSpPr>
            <p:nvPr/>
          </p:nvCxnSpPr>
          <p:spPr>
            <a:xfrm rot="16200000" flipH="1">
              <a:off x="4611409" y="2398991"/>
              <a:ext cx="1482892" cy="1942705"/>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p:cNvCxnSpPr>
              <a:endCxn id="23" idx="0"/>
            </p:cNvCxnSpPr>
            <p:nvPr/>
          </p:nvCxnSpPr>
          <p:spPr>
            <a:xfrm>
              <a:off x="5029070" y="2665248"/>
              <a:ext cx="1411552" cy="1068552"/>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5560219" y="2665248"/>
              <a:ext cx="844021" cy="610603"/>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2358760" y="3886453"/>
              <a:ext cx="1069580" cy="835942"/>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4" name="Group 132"/>
          <p:cNvGrpSpPr/>
          <p:nvPr/>
        </p:nvGrpSpPr>
        <p:grpSpPr>
          <a:xfrm rot="223995">
            <a:off x="4753089" y="1786358"/>
            <a:ext cx="1066801" cy="915988"/>
            <a:chOff x="1447006" y="1219200"/>
            <a:chExt cx="5108576" cy="4268788"/>
          </a:xfrm>
          <a:scene3d>
            <a:camera prst="perspectiveContrastingRightFacing">
              <a:rot lat="1237938" lon="17726031" rev="21424236"/>
            </a:camera>
            <a:lightRig rig="threePt" dir="t"/>
          </a:scene3d>
        </p:grpSpPr>
        <p:grpSp>
          <p:nvGrpSpPr>
            <p:cNvPr id="8" name="Group 82"/>
            <p:cNvGrpSpPr/>
            <p:nvPr/>
          </p:nvGrpSpPr>
          <p:grpSpPr>
            <a:xfrm>
              <a:off x="1447006" y="1219200"/>
              <a:ext cx="762794" cy="4268788"/>
              <a:chOff x="1447006" y="1219200"/>
              <a:chExt cx="762794" cy="4268788"/>
            </a:xfrm>
          </p:grpSpPr>
          <p:grpSp>
            <p:nvGrpSpPr>
              <p:cNvPr id="9" name="Group 54"/>
              <p:cNvGrpSpPr/>
              <p:nvPr/>
            </p:nvGrpSpPr>
            <p:grpSpPr>
              <a:xfrm>
                <a:off x="1447006" y="1219200"/>
                <a:ext cx="535782" cy="4268788"/>
                <a:chOff x="1447006" y="1219200"/>
                <a:chExt cx="535782" cy="4268788"/>
              </a:xfrm>
            </p:grpSpPr>
            <p:cxnSp>
              <p:nvCxnSpPr>
                <p:cNvPr id="207" name="Straight Connector 206"/>
                <p:cNvCxnSpPr/>
                <p:nvPr/>
              </p:nvCxnSpPr>
              <p:spPr>
                <a:xfrm rot="5400000">
                  <a:off x="-571500" y="3467100"/>
                  <a:ext cx="403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208" name="Straight Connector 26"/>
                <p:cNvCxnSpPr/>
                <p:nvPr/>
              </p:nvCxnSpPr>
              <p:spPr>
                <a:xfrm rot="5400000">
                  <a:off x="-37306" y="3466306"/>
                  <a:ext cx="403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5400000">
                  <a:off x="1409700" y="1257300"/>
                  <a:ext cx="228600" cy="152400"/>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790700" y="1257300"/>
                  <a:ext cx="228600" cy="152400"/>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0800000">
                  <a:off x="1600200" y="12192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10800000">
                  <a:off x="1447800" y="5486400"/>
                  <a:ext cx="5334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grpSp>
          <p:cxnSp>
            <p:nvCxnSpPr>
              <p:cNvPr id="203" name="Straight Connector 202"/>
              <p:cNvCxnSpPr/>
              <p:nvPr/>
            </p:nvCxnSpPr>
            <p:spPr>
              <a:xfrm>
                <a:off x="1981200" y="20574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204" name="Straight Connector 203"/>
              <p:cNvCxnSpPr/>
              <p:nvPr/>
            </p:nvCxnSpPr>
            <p:spPr>
              <a:xfrm>
                <a:off x="1981200" y="24384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a:off x="1981200" y="43434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206" name="Straight Connector 205"/>
              <p:cNvCxnSpPr/>
              <p:nvPr/>
            </p:nvCxnSpPr>
            <p:spPr>
              <a:xfrm>
                <a:off x="1981200" y="47244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grpSp>
        <p:grpSp>
          <p:nvGrpSpPr>
            <p:cNvPr id="10" name="Group 83"/>
            <p:cNvGrpSpPr/>
            <p:nvPr/>
          </p:nvGrpSpPr>
          <p:grpSpPr>
            <a:xfrm>
              <a:off x="2209800" y="1219200"/>
              <a:ext cx="762794" cy="4268788"/>
              <a:chOff x="1447006" y="1219200"/>
              <a:chExt cx="762794" cy="4268788"/>
            </a:xfrm>
          </p:grpSpPr>
          <p:grpSp>
            <p:nvGrpSpPr>
              <p:cNvPr id="14" name="Group 54"/>
              <p:cNvGrpSpPr/>
              <p:nvPr/>
            </p:nvGrpSpPr>
            <p:grpSpPr>
              <a:xfrm>
                <a:off x="1447006" y="1219200"/>
                <a:ext cx="535782" cy="4268788"/>
                <a:chOff x="1447006" y="1219200"/>
                <a:chExt cx="535782" cy="4268788"/>
              </a:xfrm>
            </p:grpSpPr>
            <p:cxnSp>
              <p:nvCxnSpPr>
                <p:cNvPr id="196" name="Straight Connector 195"/>
                <p:cNvCxnSpPr/>
                <p:nvPr/>
              </p:nvCxnSpPr>
              <p:spPr>
                <a:xfrm rot="5400000">
                  <a:off x="-571500" y="3467100"/>
                  <a:ext cx="403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p:nvCxnSpPr>
              <p:spPr>
                <a:xfrm rot="5400000">
                  <a:off x="-37306" y="3466306"/>
                  <a:ext cx="403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98" name="Straight Connector 197"/>
                <p:cNvCxnSpPr/>
                <p:nvPr/>
              </p:nvCxnSpPr>
              <p:spPr>
                <a:xfrm rot="5400000">
                  <a:off x="1409700" y="1257300"/>
                  <a:ext cx="228600" cy="152400"/>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99" name="Straight Connector 198"/>
                <p:cNvCxnSpPr/>
                <p:nvPr/>
              </p:nvCxnSpPr>
              <p:spPr>
                <a:xfrm rot="16200000" flipH="1">
                  <a:off x="1790700" y="1257300"/>
                  <a:ext cx="228600" cy="152400"/>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200" name="Straight Connector 199"/>
                <p:cNvCxnSpPr/>
                <p:nvPr/>
              </p:nvCxnSpPr>
              <p:spPr>
                <a:xfrm rot="10800000">
                  <a:off x="1600200" y="12192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201" name="Straight Connector 200"/>
                <p:cNvCxnSpPr/>
                <p:nvPr/>
              </p:nvCxnSpPr>
              <p:spPr>
                <a:xfrm rot="10800000">
                  <a:off x="1447800" y="5486400"/>
                  <a:ext cx="5334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grpSp>
          <p:cxnSp>
            <p:nvCxnSpPr>
              <p:cNvPr id="192" name="Straight Connector 191"/>
              <p:cNvCxnSpPr/>
              <p:nvPr/>
            </p:nvCxnSpPr>
            <p:spPr>
              <a:xfrm>
                <a:off x="1981200" y="20574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p:nvCxnSpPr>
            <p:spPr>
              <a:xfrm>
                <a:off x="1981200" y="24384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94" name="Straight Connector 193"/>
              <p:cNvCxnSpPr/>
              <p:nvPr/>
            </p:nvCxnSpPr>
            <p:spPr>
              <a:xfrm>
                <a:off x="1981200" y="43434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p:nvCxnSpPr>
            <p:spPr>
              <a:xfrm>
                <a:off x="1981200" y="47244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grpSp>
        <p:grpSp>
          <p:nvGrpSpPr>
            <p:cNvPr id="16" name="Group 95"/>
            <p:cNvGrpSpPr/>
            <p:nvPr/>
          </p:nvGrpSpPr>
          <p:grpSpPr>
            <a:xfrm>
              <a:off x="2971800" y="1219200"/>
              <a:ext cx="762794" cy="4268788"/>
              <a:chOff x="1447006" y="1219200"/>
              <a:chExt cx="762794" cy="4268788"/>
            </a:xfrm>
          </p:grpSpPr>
          <p:grpSp>
            <p:nvGrpSpPr>
              <p:cNvPr id="17" name="Group 54"/>
              <p:cNvGrpSpPr/>
              <p:nvPr/>
            </p:nvGrpSpPr>
            <p:grpSpPr>
              <a:xfrm>
                <a:off x="1447006" y="1219200"/>
                <a:ext cx="535782" cy="4268788"/>
                <a:chOff x="1447006" y="1219200"/>
                <a:chExt cx="535782" cy="4268788"/>
              </a:xfrm>
            </p:grpSpPr>
            <p:cxnSp>
              <p:nvCxnSpPr>
                <p:cNvPr id="185" name="Straight Connector 184"/>
                <p:cNvCxnSpPr/>
                <p:nvPr/>
              </p:nvCxnSpPr>
              <p:spPr>
                <a:xfrm rot="5400000">
                  <a:off x="-571500" y="3467100"/>
                  <a:ext cx="403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5400000">
                  <a:off x="-37306" y="3466306"/>
                  <a:ext cx="403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5400000">
                  <a:off x="1409700" y="1257300"/>
                  <a:ext cx="228600" cy="152400"/>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790700" y="1257300"/>
                  <a:ext cx="228600" cy="152400"/>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0800000">
                  <a:off x="1600200" y="12192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0800000">
                  <a:off x="1447800" y="5486400"/>
                  <a:ext cx="5334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grpSp>
          <p:cxnSp>
            <p:nvCxnSpPr>
              <p:cNvPr id="181" name="Straight Connector 180"/>
              <p:cNvCxnSpPr/>
              <p:nvPr/>
            </p:nvCxnSpPr>
            <p:spPr>
              <a:xfrm>
                <a:off x="1981200" y="20574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a:off x="1981200" y="24384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a:off x="1981200" y="43434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a:off x="1981200" y="47244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grpSp>
        <p:grpSp>
          <p:nvGrpSpPr>
            <p:cNvPr id="19" name="Group 107"/>
            <p:cNvGrpSpPr/>
            <p:nvPr/>
          </p:nvGrpSpPr>
          <p:grpSpPr>
            <a:xfrm>
              <a:off x="3733800" y="1219200"/>
              <a:ext cx="762794" cy="4268788"/>
              <a:chOff x="1447006" y="1219200"/>
              <a:chExt cx="762794" cy="4268788"/>
            </a:xfrm>
          </p:grpSpPr>
          <p:grpSp>
            <p:nvGrpSpPr>
              <p:cNvPr id="20" name="Group 54"/>
              <p:cNvGrpSpPr/>
              <p:nvPr/>
            </p:nvGrpSpPr>
            <p:grpSpPr>
              <a:xfrm>
                <a:off x="1447006" y="1219200"/>
                <a:ext cx="535782" cy="4268788"/>
                <a:chOff x="1447006" y="1219200"/>
                <a:chExt cx="535782" cy="4268788"/>
              </a:xfrm>
            </p:grpSpPr>
            <p:cxnSp>
              <p:nvCxnSpPr>
                <p:cNvPr id="174" name="Straight Connector 173"/>
                <p:cNvCxnSpPr/>
                <p:nvPr/>
              </p:nvCxnSpPr>
              <p:spPr>
                <a:xfrm rot="5400000">
                  <a:off x="-571500" y="3467100"/>
                  <a:ext cx="403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rot="5400000">
                  <a:off x="-37306" y="3466306"/>
                  <a:ext cx="403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rot="5400000">
                  <a:off x="1409700" y="1257300"/>
                  <a:ext cx="228600" cy="152400"/>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790700" y="1257300"/>
                  <a:ext cx="228600" cy="152400"/>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10800000">
                  <a:off x="1600200" y="12192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rot="10800000">
                  <a:off x="1447800" y="5486400"/>
                  <a:ext cx="5334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grpSp>
          <p:cxnSp>
            <p:nvCxnSpPr>
              <p:cNvPr id="170" name="Straight Connector 169"/>
              <p:cNvCxnSpPr/>
              <p:nvPr/>
            </p:nvCxnSpPr>
            <p:spPr>
              <a:xfrm>
                <a:off x="1981200" y="20574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1981200" y="24384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1981200" y="43434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a:off x="1981200" y="47244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grpSp>
        <p:grpSp>
          <p:nvGrpSpPr>
            <p:cNvPr id="21" name="Group 119"/>
            <p:cNvGrpSpPr/>
            <p:nvPr/>
          </p:nvGrpSpPr>
          <p:grpSpPr>
            <a:xfrm>
              <a:off x="4495800" y="1219200"/>
              <a:ext cx="762794" cy="4268788"/>
              <a:chOff x="1447006" y="1219200"/>
              <a:chExt cx="762794" cy="4268788"/>
            </a:xfrm>
          </p:grpSpPr>
          <p:grpSp>
            <p:nvGrpSpPr>
              <p:cNvPr id="53" name="Group 54"/>
              <p:cNvGrpSpPr/>
              <p:nvPr/>
            </p:nvGrpSpPr>
            <p:grpSpPr>
              <a:xfrm>
                <a:off x="1447006" y="1219200"/>
                <a:ext cx="535782" cy="4268788"/>
                <a:chOff x="1447006" y="1219200"/>
                <a:chExt cx="535782" cy="4268788"/>
              </a:xfrm>
            </p:grpSpPr>
            <p:cxnSp>
              <p:nvCxnSpPr>
                <p:cNvPr id="163" name="Straight Connector 162"/>
                <p:cNvCxnSpPr/>
                <p:nvPr/>
              </p:nvCxnSpPr>
              <p:spPr>
                <a:xfrm rot="5400000">
                  <a:off x="-571500" y="3467100"/>
                  <a:ext cx="403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rot="5400000">
                  <a:off x="-37306" y="3466306"/>
                  <a:ext cx="403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409700" y="1257300"/>
                  <a:ext cx="228600" cy="152400"/>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16200000" flipH="1">
                  <a:off x="1790700" y="1257300"/>
                  <a:ext cx="228600" cy="152400"/>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67" name="Straight Connector 166"/>
                <p:cNvCxnSpPr/>
                <p:nvPr/>
              </p:nvCxnSpPr>
              <p:spPr>
                <a:xfrm rot="10800000">
                  <a:off x="1600200" y="12192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68" name="Straight Connector 167"/>
                <p:cNvCxnSpPr/>
                <p:nvPr/>
              </p:nvCxnSpPr>
              <p:spPr>
                <a:xfrm rot="10800000">
                  <a:off x="1447800" y="5486400"/>
                  <a:ext cx="5334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grpSp>
          <p:cxnSp>
            <p:nvCxnSpPr>
              <p:cNvPr id="159" name="Straight Connector 158"/>
              <p:cNvCxnSpPr/>
              <p:nvPr/>
            </p:nvCxnSpPr>
            <p:spPr>
              <a:xfrm>
                <a:off x="1981200" y="20574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a:off x="1981200" y="24384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a:off x="1981200" y="43434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a:off x="1981200" y="47244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grpSp>
        <p:grpSp>
          <p:nvGrpSpPr>
            <p:cNvPr id="54" name="Group 131"/>
            <p:cNvGrpSpPr/>
            <p:nvPr/>
          </p:nvGrpSpPr>
          <p:grpSpPr>
            <a:xfrm>
              <a:off x="5257800" y="1219200"/>
              <a:ext cx="762794" cy="4268788"/>
              <a:chOff x="1447006" y="1219200"/>
              <a:chExt cx="762794" cy="4268788"/>
            </a:xfrm>
          </p:grpSpPr>
          <p:grpSp>
            <p:nvGrpSpPr>
              <p:cNvPr id="55" name="Group 54"/>
              <p:cNvGrpSpPr/>
              <p:nvPr/>
            </p:nvGrpSpPr>
            <p:grpSpPr>
              <a:xfrm>
                <a:off x="1447006" y="1219200"/>
                <a:ext cx="535782" cy="4268788"/>
                <a:chOff x="1447006" y="1219200"/>
                <a:chExt cx="535782" cy="4268788"/>
              </a:xfrm>
            </p:grpSpPr>
            <p:cxnSp>
              <p:nvCxnSpPr>
                <p:cNvPr id="152" name="Straight Connector 151"/>
                <p:cNvCxnSpPr/>
                <p:nvPr/>
              </p:nvCxnSpPr>
              <p:spPr>
                <a:xfrm rot="5400000">
                  <a:off x="-571500" y="3467100"/>
                  <a:ext cx="403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rot="5400000">
                  <a:off x="-37306" y="3466306"/>
                  <a:ext cx="403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rot="5400000">
                  <a:off x="1409700" y="1257300"/>
                  <a:ext cx="228600" cy="152400"/>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6200000" flipH="1">
                  <a:off x="1790700" y="1257300"/>
                  <a:ext cx="228600" cy="152400"/>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rot="10800000">
                  <a:off x="1600200" y="12192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rot="10800000">
                  <a:off x="1447800" y="5486400"/>
                  <a:ext cx="5334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grpSp>
          <p:cxnSp>
            <p:nvCxnSpPr>
              <p:cNvPr id="148" name="Straight Connector 147"/>
              <p:cNvCxnSpPr/>
              <p:nvPr/>
            </p:nvCxnSpPr>
            <p:spPr>
              <a:xfrm>
                <a:off x="1981200" y="20574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a:off x="1981200" y="24384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a:off x="1981200" y="43434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a:off x="1981200" y="47244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grpSp>
        <p:grpSp>
          <p:nvGrpSpPr>
            <p:cNvPr id="56" name="Group 54"/>
            <p:cNvGrpSpPr/>
            <p:nvPr/>
          </p:nvGrpSpPr>
          <p:grpSpPr>
            <a:xfrm>
              <a:off x="6019800" y="1219200"/>
              <a:ext cx="535782" cy="4268788"/>
              <a:chOff x="1447006" y="1219200"/>
              <a:chExt cx="535782" cy="4268788"/>
            </a:xfrm>
          </p:grpSpPr>
          <p:cxnSp>
            <p:nvCxnSpPr>
              <p:cNvPr id="141" name="Straight Connector 140"/>
              <p:cNvCxnSpPr/>
              <p:nvPr/>
            </p:nvCxnSpPr>
            <p:spPr>
              <a:xfrm rot="5400000">
                <a:off x="-571500" y="3467100"/>
                <a:ext cx="403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a:off x="-37306" y="3466306"/>
                <a:ext cx="403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rot="5400000">
                <a:off x="1409700" y="1257300"/>
                <a:ext cx="228600" cy="152400"/>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rot="16200000" flipH="1">
                <a:off x="1790700" y="1257300"/>
                <a:ext cx="228600" cy="152400"/>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0800000">
                <a:off x="1600200" y="12192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rot="10800000">
                <a:off x="1447800" y="5486400"/>
                <a:ext cx="5334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grpSp>
      </p:grpSp>
      <p:grpSp>
        <p:nvGrpSpPr>
          <p:cNvPr id="57" name="Group 168"/>
          <p:cNvGrpSpPr>
            <a:grpSpLocks/>
          </p:cNvGrpSpPr>
          <p:nvPr/>
        </p:nvGrpSpPr>
        <p:grpSpPr bwMode="auto">
          <a:xfrm>
            <a:off x="457200" y="1905000"/>
            <a:ext cx="1219200" cy="762000"/>
            <a:chOff x="3733800" y="1905000"/>
            <a:chExt cx="1219200" cy="762000"/>
          </a:xfrm>
        </p:grpSpPr>
        <p:grpSp>
          <p:nvGrpSpPr>
            <p:cNvPr id="58" name="Group 45"/>
            <p:cNvGrpSpPr>
              <a:grpSpLocks/>
            </p:cNvGrpSpPr>
            <p:nvPr/>
          </p:nvGrpSpPr>
          <p:grpSpPr bwMode="auto">
            <a:xfrm>
              <a:off x="4114800" y="1905000"/>
              <a:ext cx="228600" cy="609600"/>
              <a:chOff x="5638800" y="1066800"/>
              <a:chExt cx="1295400" cy="3810000"/>
            </a:xfrm>
          </p:grpSpPr>
          <p:sp>
            <p:nvSpPr>
              <p:cNvPr id="22" name="Oval 21"/>
              <p:cNvSpPr/>
              <p:nvPr/>
            </p:nvSpPr>
            <p:spPr>
              <a:xfrm>
                <a:off x="5638800" y="1066800"/>
                <a:ext cx="1142474" cy="114101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24" name="Straight Connector 23"/>
              <p:cNvCxnSpPr>
                <a:stCxn id="22" idx="4"/>
              </p:cNvCxnSpPr>
              <p:nvPr/>
            </p:nvCxnSpPr>
            <p:spPr>
              <a:xfrm rot="16200000" flipH="1">
                <a:off x="5547913" y="2874440"/>
                <a:ext cx="1369219" cy="3598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22" idx="4"/>
              </p:cNvCxnSpPr>
              <p:nvPr/>
            </p:nvCxnSpPr>
            <p:spPr>
              <a:xfrm rot="16200000" flipH="1">
                <a:off x="6153547" y="2268805"/>
                <a:ext cx="535781" cy="41380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22" idx="4"/>
              </p:cNvCxnSpPr>
              <p:nvPr/>
            </p:nvCxnSpPr>
            <p:spPr>
              <a:xfrm rot="5400000">
                <a:off x="5769175" y="2149410"/>
                <a:ext cx="386950" cy="50376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16200000" flipH="1">
                <a:off x="5638402" y="2667134"/>
                <a:ext cx="297656" cy="15293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6628342" y="2515394"/>
                <a:ext cx="305858" cy="22820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5400000">
                <a:off x="5330760" y="3957044"/>
                <a:ext cx="1299763" cy="53975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5942477" y="3885077"/>
                <a:ext cx="1299763" cy="68368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59" name="Group 45"/>
            <p:cNvGrpSpPr>
              <a:grpSpLocks/>
            </p:cNvGrpSpPr>
            <p:nvPr/>
          </p:nvGrpSpPr>
          <p:grpSpPr bwMode="auto">
            <a:xfrm>
              <a:off x="4419600" y="2057400"/>
              <a:ext cx="228600" cy="609600"/>
              <a:chOff x="5638800" y="1066800"/>
              <a:chExt cx="1295400" cy="3810000"/>
            </a:xfrm>
          </p:grpSpPr>
          <p:sp>
            <p:nvSpPr>
              <p:cNvPr id="126" name="Oval 125"/>
              <p:cNvSpPr/>
              <p:nvPr/>
            </p:nvSpPr>
            <p:spPr>
              <a:xfrm>
                <a:off x="5638800" y="1066800"/>
                <a:ext cx="1142474" cy="114101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27" name="Straight Connector 126"/>
              <p:cNvCxnSpPr>
                <a:stCxn id="126" idx="4"/>
              </p:cNvCxnSpPr>
              <p:nvPr/>
            </p:nvCxnSpPr>
            <p:spPr>
              <a:xfrm rot="16200000" flipH="1">
                <a:off x="5547913" y="2874440"/>
                <a:ext cx="1369219" cy="3598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a:stCxn id="126" idx="4"/>
              </p:cNvCxnSpPr>
              <p:nvPr/>
            </p:nvCxnSpPr>
            <p:spPr>
              <a:xfrm rot="16200000" flipH="1">
                <a:off x="6153547" y="2268805"/>
                <a:ext cx="535781" cy="41380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a:stCxn id="126" idx="4"/>
              </p:cNvCxnSpPr>
              <p:nvPr/>
            </p:nvCxnSpPr>
            <p:spPr>
              <a:xfrm rot="5400000">
                <a:off x="5769175" y="2149410"/>
                <a:ext cx="386950" cy="50376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6200000" flipH="1">
                <a:off x="5638402" y="2667134"/>
                <a:ext cx="297656" cy="15293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flipV="1">
                <a:off x="6628342" y="2515394"/>
                <a:ext cx="305858" cy="22820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rot="5400000">
                <a:off x="5330760" y="3957044"/>
                <a:ext cx="1299763" cy="53975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16200000" flipH="1">
                <a:off x="5942477" y="3885077"/>
                <a:ext cx="1299763" cy="68368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60" name="Group 45"/>
            <p:cNvGrpSpPr>
              <a:grpSpLocks/>
            </p:cNvGrpSpPr>
            <p:nvPr/>
          </p:nvGrpSpPr>
          <p:grpSpPr bwMode="auto">
            <a:xfrm>
              <a:off x="4724400" y="1905000"/>
              <a:ext cx="228600" cy="609600"/>
              <a:chOff x="5638800" y="1066800"/>
              <a:chExt cx="1295400" cy="3810000"/>
            </a:xfrm>
          </p:grpSpPr>
          <p:sp>
            <p:nvSpPr>
              <p:cNvPr id="135" name="Oval 134"/>
              <p:cNvSpPr/>
              <p:nvPr/>
            </p:nvSpPr>
            <p:spPr>
              <a:xfrm>
                <a:off x="5638800" y="1066800"/>
                <a:ext cx="1142474" cy="114101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36" name="Straight Connector 135"/>
              <p:cNvCxnSpPr>
                <a:stCxn id="135" idx="4"/>
              </p:cNvCxnSpPr>
              <p:nvPr/>
            </p:nvCxnSpPr>
            <p:spPr>
              <a:xfrm rot="16200000" flipH="1">
                <a:off x="5547913" y="2874440"/>
                <a:ext cx="1369219" cy="3598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a:stCxn id="135" idx="4"/>
              </p:cNvCxnSpPr>
              <p:nvPr/>
            </p:nvCxnSpPr>
            <p:spPr>
              <a:xfrm rot="16200000" flipH="1">
                <a:off x="6153547" y="2268805"/>
                <a:ext cx="535781" cy="41380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a:stCxn id="135" idx="4"/>
              </p:cNvCxnSpPr>
              <p:nvPr/>
            </p:nvCxnSpPr>
            <p:spPr>
              <a:xfrm rot="5400000">
                <a:off x="5769175" y="2149410"/>
                <a:ext cx="386950" cy="50376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6200000" flipH="1">
                <a:off x="5638402" y="2667134"/>
                <a:ext cx="297656" cy="15293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flipV="1">
                <a:off x="6628342" y="2515394"/>
                <a:ext cx="305858" cy="22820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rot="5400000">
                <a:off x="5330760" y="3957044"/>
                <a:ext cx="1299763" cy="53975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rot="16200000" flipH="1">
                <a:off x="5942477" y="3885077"/>
                <a:ext cx="1299763" cy="68368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61" name="Group 45"/>
            <p:cNvGrpSpPr>
              <a:grpSpLocks/>
            </p:cNvGrpSpPr>
            <p:nvPr/>
          </p:nvGrpSpPr>
          <p:grpSpPr bwMode="auto">
            <a:xfrm>
              <a:off x="3733800" y="2057400"/>
              <a:ext cx="228600" cy="609600"/>
              <a:chOff x="5638800" y="1066800"/>
              <a:chExt cx="1295400" cy="3810000"/>
            </a:xfrm>
          </p:grpSpPr>
          <p:sp>
            <p:nvSpPr>
              <p:cNvPr id="180" name="Oval 179"/>
              <p:cNvSpPr/>
              <p:nvPr/>
            </p:nvSpPr>
            <p:spPr>
              <a:xfrm>
                <a:off x="5638800" y="1066800"/>
                <a:ext cx="1142474" cy="114101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91" name="Straight Connector 190"/>
              <p:cNvCxnSpPr>
                <a:stCxn id="180" idx="4"/>
              </p:cNvCxnSpPr>
              <p:nvPr/>
            </p:nvCxnSpPr>
            <p:spPr>
              <a:xfrm rot="16200000" flipH="1">
                <a:off x="5547913" y="2874440"/>
                <a:ext cx="1369219" cy="3598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p:cNvCxnSpPr>
                <a:stCxn id="180" idx="4"/>
              </p:cNvCxnSpPr>
              <p:nvPr/>
            </p:nvCxnSpPr>
            <p:spPr>
              <a:xfrm rot="16200000" flipH="1">
                <a:off x="6153547" y="2268805"/>
                <a:ext cx="535781" cy="41380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a:stCxn id="180" idx="4"/>
              </p:cNvCxnSpPr>
              <p:nvPr/>
            </p:nvCxnSpPr>
            <p:spPr>
              <a:xfrm rot="5400000">
                <a:off x="5769175" y="2149410"/>
                <a:ext cx="386950" cy="50376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5638402" y="2667134"/>
                <a:ext cx="297656" cy="15293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flipV="1">
                <a:off x="6628342" y="2515394"/>
                <a:ext cx="305858" cy="22820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5400000">
                <a:off x="5330760" y="3957044"/>
                <a:ext cx="1299763" cy="53975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16200000" flipH="1">
                <a:off x="5942477" y="3885077"/>
                <a:ext cx="1299763" cy="68368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sp>
        <p:nvSpPr>
          <p:cNvPr id="29702" name="TextBox 168"/>
          <p:cNvSpPr txBox="1">
            <a:spLocks noChangeArrowheads="1"/>
          </p:cNvSpPr>
          <p:nvPr/>
        </p:nvSpPr>
        <p:spPr bwMode="auto">
          <a:xfrm>
            <a:off x="304800" y="533400"/>
            <a:ext cx="3657600" cy="1077913"/>
          </a:xfrm>
          <a:prstGeom prst="rect">
            <a:avLst/>
          </a:prstGeom>
          <a:noFill/>
          <a:ln w="9525">
            <a:noFill/>
            <a:miter lim="800000"/>
            <a:headEnd/>
            <a:tailEnd/>
          </a:ln>
        </p:spPr>
        <p:txBody>
          <a:bodyPr>
            <a:spAutoFit/>
          </a:bodyPr>
          <a:lstStyle/>
          <a:p>
            <a:r>
              <a:rPr lang="en-US" sz="3200" b="1">
                <a:solidFill>
                  <a:srgbClr val="00B050"/>
                </a:solidFill>
                <a:latin typeface="Calibri" pitchFamily="34" charset="0"/>
                <a:cs typeface="Arial" charset="0"/>
              </a:rPr>
              <a:t>Social determinants of health</a:t>
            </a:r>
          </a:p>
        </p:txBody>
      </p:sp>
      <p:sp>
        <p:nvSpPr>
          <p:cNvPr id="29703" name="TextBox 217"/>
          <p:cNvSpPr txBox="1">
            <a:spLocks noChangeArrowheads="1"/>
          </p:cNvSpPr>
          <p:nvPr/>
        </p:nvSpPr>
        <p:spPr bwMode="auto">
          <a:xfrm>
            <a:off x="5715000" y="1828800"/>
            <a:ext cx="2286000" cy="400050"/>
          </a:xfrm>
          <a:prstGeom prst="rect">
            <a:avLst/>
          </a:prstGeom>
          <a:noFill/>
          <a:ln w="9525">
            <a:noFill/>
            <a:miter lim="800000"/>
            <a:headEnd/>
            <a:tailEnd/>
          </a:ln>
        </p:spPr>
        <p:txBody>
          <a:bodyPr>
            <a:spAutoFit/>
          </a:bodyPr>
          <a:lstStyle/>
          <a:p>
            <a:r>
              <a:rPr lang="en-US" sz="2000">
                <a:solidFill>
                  <a:srgbClr val="00B050"/>
                </a:solidFill>
                <a:latin typeface="Calibri" pitchFamily="34" charset="0"/>
                <a:cs typeface="Arial" charset="0"/>
              </a:rPr>
              <a:t>Primary Prevention</a:t>
            </a:r>
          </a:p>
        </p:txBody>
      </p:sp>
      <p:sp>
        <p:nvSpPr>
          <p:cNvPr id="29704" name="TextBox 218"/>
          <p:cNvSpPr txBox="1">
            <a:spLocks noChangeArrowheads="1"/>
          </p:cNvSpPr>
          <p:nvPr/>
        </p:nvSpPr>
        <p:spPr bwMode="auto">
          <a:xfrm>
            <a:off x="6248400" y="2971800"/>
            <a:ext cx="2286000" cy="923925"/>
          </a:xfrm>
          <a:prstGeom prst="rect">
            <a:avLst/>
          </a:prstGeom>
          <a:noFill/>
          <a:ln w="9525">
            <a:noFill/>
            <a:miter lim="800000"/>
            <a:headEnd/>
            <a:tailEnd/>
          </a:ln>
        </p:spPr>
        <p:txBody>
          <a:bodyPr>
            <a:spAutoFit/>
          </a:bodyPr>
          <a:lstStyle/>
          <a:p>
            <a:r>
              <a:rPr lang="en-US">
                <a:solidFill>
                  <a:srgbClr val="FFC000"/>
                </a:solidFill>
                <a:latin typeface="Calibri" pitchFamily="34" charset="0"/>
                <a:cs typeface="Arial" charset="0"/>
              </a:rPr>
              <a:t>Safety net programs and secondary prevention</a:t>
            </a:r>
          </a:p>
        </p:txBody>
      </p:sp>
      <p:sp>
        <p:nvSpPr>
          <p:cNvPr id="29705" name="TextBox 219"/>
          <p:cNvSpPr txBox="1">
            <a:spLocks noChangeArrowheads="1"/>
          </p:cNvSpPr>
          <p:nvPr/>
        </p:nvSpPr>
        <p:spPr bwMode="auto">
          <a:xfrm>
            <a:off x="5867400" y="5181600"/>
            <a:ext cx="2362200" cy="646113"/>
          </a:xfrm>
          <a:prstGeom prst="rect">
            <a:avLst/>
          </a:prstGeom>
          <a:noFill/>
          <a:ln w="9525">
            <a:noFill/>
            <a:miter lim="800000"/>
            <a:headEnd/>
            <a:tailEnd/>
          </a:ln>
        </p:spPr>
        <p:txBody>
          <a:bodyPr>
            <a:spAutoFit/>
          </a:bodyPr>
          <a:lstStyle/>
          <a:p>
            <a:r>
              <a:rPr lang="en-US">
                <a:solidFill>
                  <a:srgbClr val="FF0000"/>
                </a:solidFill>
                <a:latin typeface="Calibri" pitchFamily="34" charset="0"/>
                <a:cs typeface="Arial" charset="0"/>
              </a:rPr>
              <a:t>Medical Care and tertiary prevention</a:t>
            </a:r>
          </a:p>
        </p:txBody>
      </p:sp>
      <p:pic>
        <p:nvPicPr>
          <p:cNvPr id="29706" name="Picture 4"/>
          <p:cNvPicPr>
            <a:picLocks noChangeAspect="1" noChangeArrowheads="1"/>
          </p:cNvPicPr>
          <p:nvPr/>
        </p:nvPicPr>
        <p:blipFill>
          <a:blip r:embed="rId3" cstate="print"/>
          <a:srcRect/>
          <a:stretch>
            <a:fillRect/>
          </a:stretch>
        </p:blipFill>
        <p:spPr bwMode="auto">
          <a:xfrm>
            <a:off x="6019800" y="4191000"/>
            <a:ext cx="1371600" cy="695325"/>
          </a:xfrm>
          <a:prstGeom prst="rect">
            <a:avLst/>
          </a:prstGeom>
          <a:noFill/>
          <a:ln w="9525">
            <a:noFill/>
            <a:miter lim="800000"/>
            <a:headEnd/>
            <a:tailEnd/>
          </a:ln>
        </p:spPr>
      </p:pic>
      <p:sp>
        <p:nvSpPr>
          <p:cNvPr id="29707" name="TextBox 168"/>
          <p:cNvSpPr txBox="1">
            <a:spLocks noChangeArrowheads="1"/>
          </p:cNvSpPr>
          <p:nvPr/>
        </p:nvSpPr>
        <p:spPr bwMode="auto">
          <a:xfrm>
            <a:off x="5105400" y="304800"/>
            <a:ext cx="2895600" cy="1066800"/>
          </a:xfrm>
          <a:prstGeom prst="rect">
            <a:avLst/>
          </a:prstGeom>
          <a:noFill/>
          <a:ln w="9525">
            <a:noFill/>
            <a:miter lim="800000"/>
            <a:headEnd/>
            <a:tailEnd/>
          </a:ln>
        </p:spPr>
        <p:txBody>
          <a:bodyPr>
            <a:spAutoFit/>
          </a:bodyPr>
          <a:lstStyle/>
          <a:p>
            <a:r>
              <a:rPr lang="en-US" sz="3200" b="1">
                <a:solidFill>
                  <a:srgbClr val="FF0000"/>
                </a:solidFill>
                <a:latin typeface="Calibri" pitchFamily="34" charset="0"/>
                <a:cs typeface="Arial" charset="0"/>
              </a:rPr>
              <a:t>Current medical model</a:t>
            </a:r>
          </a:p>
        </p:txBody>
      </p:sp>
      <p:sp>
        <p:nvSpPr>
          <p:cNvPr id="169" name="Slide Number Placeholder 168"/>
          <p:cNvSpPr>
            <a:spLocks noGrp="1"/>
          </p:cNvSpPr>
          <p:nvPr>
            <p:ph type="sldNum" sz="quarter" idx="12"/>
          </p:nvPr>
        </p:nvSpPr>
        <p:spPr/>
        <p:txBody>
          <a:bodyPr/>
          <a:lstStyle/>
          <a:p>
            <a:pPr>
              <a:defRPr/>
            </a:pPr>
            <a:fld id="{B3493BC5-A7A3-4676-A292-1467BB564DBA}" type="slidenum">
              <a:rPr lang="en-US" smtClean="0"/>
              <a:pPr>
                <a:defRPr/>
              </a:pPr>
              <a:t>46</a:t>
            </a:fld>
            <a:endParaRPr lang="en-US"/>
          </a:p>
        </p:txBody>
      </p:sp>
    </p:spTree>
    <p:extLst>
      <p:ext uri="{BB962C8B-B14F-4D97-AF65-F5344CB8AC3E}">
        <p14:creationId xmlns:p14="http://schemas.microsoft.com/office/powerpoint/2010/main" val="161518449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V="1">
            <a:off x="0" y="976313"/>
            <a:ext cx="6126163" cy="14287"/>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rot="16200000" flipH="1">
            <a:off x="5096669" y="2004219"/>
            <a:ext cx="2127250" cy="68262"/>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6194425" y="3101975"/>
            <a:ext cx="2949575" cy="1588"/>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0" y="1447800"/>
            <a:ext cx="5440363" cy="9525"/>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508625" y="3511550"/>
            <a:ext cx="3635375" cy="1588"/>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0800000" flipV="1">
            <a:off x="5440363" y="974725"/>
            <a:ext cx="685800" cy="481013"/>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flipV="1">
            <a:off x="5508625" y="3101975"/>
            <a:ext cx="685800" cy="409575"/>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4446588" y="2449513"/>
            <a:ext cx="2055812" cy="68262"/>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pic>
        <p:nvPicPr>
          <p:cNvPr id="30730" name="Picture 4"/>
          <p:cNvPicPr>
            <a:picLocks noChangeAspect="1" noChangeArrowheads="1"/>
          </p:cNvPicPr>
          <p:nvPr/>
        </p:nvPicPr>
        <p:blipFill>
          <a:blip r:embed="rId3" cstate="print"/>
          <a:srcRect/>
          <a:stretch>
            <a:fillRect/>
          </a:stretch>
        </p:blipFill>
        <p:spPr bwMode="auto">
          <a:xfrm>
            <a:off x="6675438" y="2620963"/>
            <a:ext cx="1233487" cy="625475"/>
          </a:xfrm>
          <a:prstGeom prst="rect">
            <a:avLst/>
          </a:prstGeom>
          <a:noFill/>
          <a:ln w="9525">
            <a:noFill/>
            <a:miter lim="800000"/>
            <a:headEnd/>
            <a:tailEnd/>
          </a:ln>
        </p:spPr>
      </p:pic>
      <p:grpSp>
        <p:nvGrpSpPr>
          <p:cNvPr id="2" name="Group 20"/>
          <p:cNvGrpSpPr>
            <a:grpSpLocks/>
          </p:cNvGrpSpPr>
          <p:nvPr/>
        </p:nvGrpSpPr>
        <p:grpSpPr bwMode="auto">
          <a:xfrm>
            <a:off x="5646738" y="1798638"/>
            <a:ext cx="822325" cy="433387"/>
            <a:chOff x="2286000" y="2628900"/>
            <a:chExt cx="4191000" cy="2209800"/>
          </a:xfrm>
        </p:grpSpPr>
        <p:sp>
          <p:nvSpPr>
            <p:cNvPr id="23" name="Flowchart: Delay 22"/>
            <p:cNvSpPr/>
            <p:nvPr/>
          </p:nvSpPr>
          <p:spPr>
            <a:xfrm rot="5400000">
              <a:off x="3276595" y="1678756"/>
              <a:ext cx="2209800" cy="4110093"/>
            </a:xfrm>
            <a:prstGeom prst="flowChartDelay">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26" name="Straight Connector 25"/>
            <p:cNvCxnSpPr/>
            <p:nvPr/>
          </p:nvCxnSpPr>
          <p:spPr>
            <a:xfrm rot="10800000" flipV="1">
              <a:off x="2286000" y="2669370"/>
              <a:ext cx="1140791" cy="914683"/>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0800000" flipV="1">
              <a:off x="2439721" y="2669370"/>
              <a:ext cx="1521058" cy="1295122"/>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0800000" flipV="1">
              <a:off x="2666262" y="2669370"/>
              <a:ext cx="1828506" cy="1594622"/>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0800000" flipV="1">
              <a:off x="2892802" y="2669370"/>
              <a:ext cx="2063140" cy="182936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10800000" flipV="1">
              <a:off x="3273069" y="2669370"/>
              <a:ext cx="2135954" cy="1975062"/>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0800000" flipV="1">
              <a:off x="3661425" y="2669370"/>
              <a:ext cx="2281587" cy="2056007"/>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10800000" flipV="1">
              <a:off x="4041687" y="2669370"/>
              <a:ext cx="2435313" cy="212886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0800000" flipV="1">
              <a:off x="4575675" y="3049815"/>
              <a:ext cx="1828506" cy="1748415"/>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0800000" flipV="1">
              <a:off x="4955942" y="3430254"/>
              <a:ext cx="1448239" cy="1367976"/>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0800000" flipV="1">
              <a:off x="5489931" y="3810699"/>
              <a:ext cx="914250" cy="833732"/>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2285947" y="2669423"/>
              <a:ext cx="226646" cy="226541"/>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10800000" flipV="1">
              <a:off x="2286000" y="2669370"/>
              <a:ext cx="687710" cy="607091"/>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2358814" y="3430254"/>
              <a:ext cx="1755692" cy="1367976"/>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2358814" y="2968870"/>
              <a:ext cx="2443402" cy="182936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2593448" y="2669370"/>
              <a:ext cx="2661849" cy="2056007"/>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3127436" y="2669370"/>
              <a:ext cx="2661849" cy="1902214"/>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3734239" y="2669370"/>
              <a:ext cx="2362494" cy="1675567"/>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6096733" y="2669370"/>
              <a:ext cx="307448" cy="226646"/>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23" idx="1"/>
            </p:cNvCxnSpPr>
            <p:nvPr/>
          </p:nvCxnSpPr>
          <p:spPr>
            <a:xfrm rot="16200000" flipH="1">
              <a:off x="4607690" y="2402707"/>
              <a:ext cx="1489391" cy="1941776"/>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p:cNvCxnSpPr>
              <a:endCxn id="23" idx="0"/>
            </p:cNvCxnSpPr>
            <p:nvPr/>
          </p:nvCxnSpPr>
          <p:spPr>
            <a:xfrm>
              <a:off x="5028756" y="2669370"/>
              <a:ext cx="1407788" cy="1068476"/>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5562745" y="2669370"/>
              <a:ext cx="841436" cy="607091"/>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2358814" y="3883547"/>
              <a:ext cx="1067977" cy="84183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3" name="Group 132"/>
          <p:cNvGrpSpPr/>
          <p:nvPr/>
        </p:nvGrpSpPr>
        <p:grpSpPr>
          <a:xfrm rot="223995">
            <a:off x="5192180" y="457200"/>
            <a:ext cx="960121" cy="824389"/>
            <a:chOff x="1447006" y="1219200"/>
            <a:chExt cx="5108576" cy="4268788"/>
          </a:xfrm>
          <a:scene3d>
            <a:camera prst="perspectiveContrastingRightFacing">
              <a:rot lat="1237938" lon="17726031" rev="21424236"/>
            </a:camera>
            <a:lightRig rig="threePt" dir="t"/>
          </a:scene3d>
        </p:grpSpPr>
        <p:grpSp>
          <p:nvGrpSpPr>
            <p:cNvPr id="4" name="Group 82"/>
            <p:cNvGrpSpPr/>
            <p:nvPr/>
          </p:nvGrpSpPr>
          <p:grpSpPr>
            <a:xfrm>
              <a:off x="1447006" y="1219200"/>
              <a:ext cx="762794" cy="4268788"/>
              <a:chOff x="1447006" y="1219200"/>
              <a:chExt cx="762794" cy="4268788"/>
            </a:xfrm>
          </p:grpSpPr>
          <p:grpSp>
            <p:nvGrpSpPr>
              <p:cNvPr id="8" name="Group 54"/>
              <p:cNvGrpSpPr/>
              <p:nvPr/>
            </p:nvGrpSpPr>
            <p:grpSpPr>
              <a:xfrm>
                <a:off x="1447006" y="1219200"/>
                <a:ext cx="535782" cy="4268788"/>
                <a:chOff x="1447006" y="1219200"/>
                <a:chExt cx="535782" cy="4268788"/>
              </a:xfrm>
            </p:grpSpPr>
            <p:cxnSp>
              <p:nvCxnSpPr>
                <p:cNvPr id="207" name="Straight Connector 206"/>
                <p:cNvCxnSpPr/>
                <p:nvPr/>
              </p:nvCxnSpPr>
              <p:spPr>
                <a:xfrm rot="5400000">
                  <a:off x="-571500" y="3467100"/>
                  <a:ext cx="403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208" name="Straight Connector 26"/>
                <p:cNvCxnSpPr/>
                <p:nvPr/>
              </p:nvCxnSpPr>
              <p:spPr>
                <a:xfrm rot="5400000">
                  <a:off x="-37306" y="3466306"/>
                  <a:ext cx="403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5400000">
                  <a:off x="1409700" y="1257300"/>
                  <a:ext cx="228600" cy="152400"/>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790700" y="1257300"/>
                  <a:ext cx="228600" cy="152400"/>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0800000">
                  <a:off x="1600200" y="12192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10800000">
                  <a:off x="1447800" y="5486400"/>
                  <a:ext cx="5334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grpSp>
          <p:cxnSp>
            <p:nvCxnSpPr>
              <p:cNvPr id="203" name="Straight Connector 202"/>
              <p:cNvCxnSpPr/>
              <p:nvPr/>
            </p:nvCxnSpPr>
            <p:spPr>
              <a:xfrm>
                <a:off x="1981200" y="20574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204" name="Straight Connector 203"/>
              <p:cNvCxnSpPr/>
              <p:nvPr/>
            </p:nvCxnSpPr>
            <p:spPr>
              <a:xfrm>
                <a:off x="1981200" y="24384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a:off x="1981200" y="43434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206" name="Straight Connector 205"/>
              <p:cNvCxnSpPr/>
              <p:nvPr/>
            </p:nvCxnSpPr>
            <p:spPr>
              <a:xfrm>
                <a:off x="1981200" y="47244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grpSp>
        <p:grpSp>
          <p:nvGrpSpPr>
            <p:cNvPr id="9" name="Group 83"/>
            <p:cNvGrpSpPr/>
            <p:nvPr/>
          </p:nvGrpSpPr>
          <p:grpSpPr>
            <a:xfrm>
              <a:off x="2209800" y="1219200"/>
              <a:ext cx="762794" cy="4268788"/>
              <a:chOff x="1447006" y="1219200"/>
              <a:chExt cx="762794" cy="4268788"/>
            </a:xfrm>
          </p:grpSpPr>
          <p:grpSp>
            <p:nvGrpSpPr>
              <p:cNvPr id="10" name="Group 54"/>
              <p:cNvGrpSpPr/>
              <p:nvPr/>
            </p:nvGrpSpPr>
            <p:grpSpPr>
              <a:xfrm>
                <a:off x="1447006" y="1219200"/>
                <a:ext cx="535782" cy="4268788"/>
                <a:chOff x="1447006" y="1219200"/>
                <a:chExt cx="535782" cy="4268788"/>
              </a:xfrm>
            </p:grpSpPr>
            <p:cxnSp>
              <p:nvCxnSpPr>
                <p:cNvPr id="196" name="Straight Connector 195"/>
                <p:cNvCxnSpPr/>
                <p:nvPr/>
              </p:nvCxnSpPr>
              <p:spPr>
                <a:xfrm rot="5400000">
                  <a:off x="-571500" y="3467100"/>
                  <a:ext cx="403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p:nvCxnSpPr>
              <p:spPr>
                <a:xfrm rot="5400000">
                  <a:off x="-37306" y="3466306"/>
                  <a:ext cx="403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98" name="Straight Connector 197"/>
                <p:cNvCxnSpPr/>
                <p:nvPr/>
              </p:nvCxnSpPr>
              <p:spPr>
                <a:xfrm rot="5400000">
                  <a:off x="1409700" y="1257300"/>
                  <a:ext cx="228600" cy="152400"/>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99" name="Straight Connector 198"/>
                <p:cNvCxnSpPr/>
                <p:nvPr/>
              </p:nvCxnSpPr>
              <p:spPr>
                <a:xfrm rot="16200000" flipH="1">
                  <a:off x="1790700" y="1257300"/>
                  <a:ext cx="228600" cy="152400"/>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200" name="Straight Connector 199"/>
                <p:cNvCxnSpPr/>
                <p:nvPr/>
              </p:nvCxnSpPr>
              <p:spPr>
                <a:xfrm rot="10800000">
                  <a:off x="1600200" y="12192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201" name="Straight Connector 200"/>
                <p:cNvCxnSpPr/>
                <p:nvPr/>
              </p:nvCxnSpPr>
              <p:spPr>
                <a:xfrm rot="10800000">
                  <a:off x="1447800" y="5486400"/>
                  <a:ext cx="5334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grpSp>
          <p:cxnSp>
            <p:nvCxnSpPr>
              <p:cNvPr id="192" name="Straight Connector 191"/>
              <p:cNvCxnSpPr/>
              <p:nvPr/>
            </p:nvCxnSpPr>
            <p:spPr>
              <a:xfrm>
                <a:off x="1981200" y="20574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p:nvCxnSpPr>
            <p:spPr>
              <a:xfrm>
                <a:off x="1981200" y="24384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94" name="Straight Connector 193"/>
              <p:cNvCxnSpPr/>
              <p:nvPr/>
            </p:nvCxnSpPr>
            <p:spPr>
              <a:xfrm>
                <a:off x="1981200" y="43434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p:nvCxnSpPr>
            <p:spPr>
              <a:xfrm>
                <a:off x="1981200" y="47244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grpSp>
        <p:grpSp>
          <p:nvGrpSpPr>
            <p:cNvPr id="14" name="Group 95"/>
            <p:cNvGrpSpPr/>
            <p:nvPr/>
          </p:nvGrpSpPr>
          <p:grpSpPr>
            <a:xfrm>
              <a:off x="2971800" y="1219200"/>
              <a:ext cx="762794" cy="4268788"/>
              <a:chOff x="1447006" y="1219200"/>
              <a:chExt cx="762794" cy="4268788"/>
            </a:xfrm>
          </p:grpSpPr>
          <p:grpSp>
            <p:nvGrpSpPr>
              <p:cNvPr id="16" name="Group 54"/>
              <p:cNvGrpSpPr/>
              <p:nvPr/>
            </p:nvGrpSpPr>
            <p:grpSpPr>
              <a:xfrm>
                <a:off x="1447006" y="1219200"/>
                <a:ext cx="535782" cy="4268788"/>
                <a:chOff x="1447006" y="1219200"/>
                <a:chExt cx="535782" cy="4268788"/>
              </a:xfrm>
            </p:grpSpPr>
            <p:cxnSp>
              <p:nvCxnSpPr>
                <p:cNvPr id="185" name="Straight Connector 184"/>
                <p:cNvCxnSpPr/>
                <p:nvPr/>
              </p:nvCxnSpPr>
              <p:spPr>
                <a:xfrm rot="5400000">
                  <a:off x="-571500" y="3467100"/>
                  <a:ext cx="403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5400000">
                  <a:off x="-37306" y="3466306"/>
                  <a:ext cx="403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5400000">
                  <a:off x="1409700" y="1257300"/>
                  <a:ext cx="228600" cy="152400"/>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790700" y="1257300"/>
                  <a:ext cx="228600" cy="152400"/>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0800000">
                  <a:off x="1600200" y="12192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0800000">
                  <a:off x="1447800" y="5486400"/>
                  <a:ext cx="5334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grpSp>
          <p:cxnSp>
            <p:nvCxnSpPr>
              <p:cNvPr id="181" name="Straight Connector 180"/>
              <p:cNvCxnSpPr/>
              <p:nvPr/>
            </p:nvCxnSpPr>
            <p:spPr>
              <a:xfrm>
                <a:off x="1981200" y="20574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a:off x="1981200" y="24384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a:off x="1981200" y="43434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a:off x="1981200" y="47244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grpSp>
        <p:grpSp>
          <p:nvGrpSpPr>
            <p:cNvPr id="17" name="Group 107"/>
            <p:cNvGrpSpPr/>
            <p:nvPr/>
          </p:nvGrpSpPr>
          <p:grpSpPr>
            <a:xfrm>
              <a:off x="3733800" y="1219200"/>
              <a:ext cx="762794" cy="4268788"/>
              <a:chOff x="1447006" y="1219200"/>
              <a:chExt cx="762794" cy="4268788"/>
            </a:xfrm>
          </p:grpSpPr>
          <p:grpSp>
            <p:nvGrpSpPr>
              <p:cNvPr id="19" name="Group 54"/>
              <p:cNvGrpSpPr/>
              <p:nvPr/>
            </p:nvGrpSpPr>
            <p:grpSpPr>
              <a:xfrm>
                <a:off x="1447006" y="1219200"/>
                <a:ext cx="535782" cy="4268788"/>
                <a:chOff x="1447006" y="1219200"/>
                <a:chExt cx="535782" cy="4268788"/>
              </a:xfrm>
            </p:grpSpPr>
            <p:cxnSp>
              <p:nvCxnSpPr>
                <p:cNvPr id="174" name="Straight Connector 173"/>
                <p:cNvCxnSpPr/>
                <p:nvPr/>
              </p:nvCxnSpPr>
              <p:spPr>
                <a:xfrm rot="5400000">
                  <a:off x="-571500" y="3467100"/>
                  <a:ext cx="403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rot="5400000">
                  <a:off x="-37306" y="3466306"/>
                  <a:ext cx="403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rot="5400000">
                  <a:off x="1409700" y="1257300"/>
                  <a:ext cx="228600" cy="152400"/>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790700" y="1257300"/>
                  <a:ext cx="228600" cy="152400"/>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10800000">
                  <a:off x="1600200" y="12192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rot="10800000">
                  <a:off x="1447800" y="5486400"/>
                  <a:ext cx="5334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grpSp>
          <p:cxnSp>
            <p:nvCxnSpPr>
              <p:cNvPr id="170" name="Straight Connector 169"/>
              <p:cNvCxnSpPr/>
              <p:nvPr/>
            </p:nvCxnSpPr>
            <p:spPr>
              <a:xfrm>
                <a:off x="1981200" y="20574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1981200" y="24384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1981200" y="43434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a:off x="1981200" y="47244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grpSp>
        <p:grpSp>
          <p:nvGrpSpPr>
            <p:cNvPr id="20" name="Group 119"/>
            <p:cNvGrpSpPr/>
            <p:nvPr/>
          </p:nvGrpSpPr>
          <p:grpSpPr>
            <a:xfrm>
              <a:off x="4495800" y="1219200"/>
              <a:ext cx="762794" cy="4268788"/>
              <a:chOff x="1447006" y="1219200"/>
              <a:chExt cx="762794" cy="4268788"/>
            </a:xfrm>
          </p:grpSpPr>
          <p:grpSp>
            <p:nvGrpSpPr>
              <p:cNvPr id="21" name="Group 54"/>
              <p:cNvGrpSpPr/>
              <p:nvPr/>
            </p:nvGrpSpPr>
            <p:grpSpPr>
              <a:xfrm>
                <a:off x="1447006" y="1219200"/>
                <a:ext cx="535782" cy="4268788"/>
                <a:chOff x="1447006" y="1219200"/>
                <a:chExt cx="535782" cy="4268788"/>
              </a:xfrm>
            </p:grpSpPr>
            <p:cxnSp>
              <p:nvCxnSpPr>
                <p:cNvPr id="163" name="Straight Connector 162"/>
                <p:cNvCxnSpPr/>
                <p:nvPr/>
              </p:nvCxnSpPr>
              <p:spPr>
                <a:xfrm rot="5400000">
                  <a:off x="-571500" y="3467100"/>
                  <a:ext cx="403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rot="5400000">
                  <a:off x="-37306" y="3466306"/>
                  <a:ext cx="403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409700" y="1257300"/>
                  <a:ext cx="228600" cy="152400"/>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16200000" flipH="1">
                  <a:off x="1790700" y="1257300"/>
                  <a:ext cx="228600" cy="152400"/>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67" name="Straight Connector 166"/>
                <p:cNvCxnSpPr/>
                <p:nvPr/>
              </p:nvCxnSpPr>
              <p:spPr>
                <a:xfrm rot="10800000">
                  <a:off x="1600200" y="12192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68" name="Straight Connector 167"/>
                <p:cNvCxnSpPr/>
                <p:nvPr/>
              </p:nvCxnSpPr>
              <p:spPr>
                <a:xfrm rot="10800000">
                  <a:off x="1447800" y="5486400"/>
                  <a:ext cx="5334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grpSp>
          <p:cxnSp>
            <p:nvCxnSpPr>
              <p:cNvPr id="159" name="Straight Connector 158"/>
              <p:cNvCxnSpPr/>
              <p:nvPr/>
            </p:nvCxnSpPr>
            <p:spPr>
              <a:xfrm>
                <a:off x="1981200" y="20574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a:off x="1981200" y="24384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a:off x="1981200" y="43434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a:off x="1981200" y="47244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grpSp>
        <p:grpSp>
          <p:nvGrpSpPr>
            <p:cNvPr id="53" name="Group 131"/>
            <p:cNvGrpSpPr/>
            <p:nvPr/>
          </p:nvGrpSpPr>
          <p:grpSpPr>
            <a:xfrm>
              <a:off x="5257800" y="1219200"/>
              <a:ext cx="762794" cy="4268788"/>
              <a:chOff x="1447006" y="1219200"/>
              <a:chExt cx="762794" cy="4268788"/>
            </a:xfrm>
          </p:grpSpPr>
          <p:grpSp>
            <p:nvGrpSpPr>
              <p:cNvPr id="54" name="Group 54"/>
              <p:cNvGrpSpPr/>
              <p:nvPr/>
            </p:nvGrpSpPr>
            <p:grpSpPr>
              <a:xfrm>
                <a:off x="1447006" y="1219200"/>
                <a:ext cx="535782" cy="4268788"/>
                <a:chOff x="1447006" y="1219200"/>
                <a:chExt cx="535782" cy="4268788"/>
              </a:xfrm>
            </p:grpSpPr>
            <p:cxnSp>
              <p:nvCxnSpPr>
                <p:cNvPr id="152" name="Straight Connector 151"/>
                <p:cNvCxnSpPr/>
                <p:nvPr/>
              </p:nvCxnSpPr>
              <p:spPr>
                <a:xfrm rot="5400000">
                  <a:off x="-571500" y="3467100"/>
                  <a:ext cx="403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rot="5400000">
                  <a:off x="-37306" y="3466306"/>
                  <a:ext cx="403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rot="5400000">
                  <a:off x="1409700" y="1257300"/>
                  <a:ext cx="228600" cy="152400"/>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6200000" flipH="1">
                  <a:off x="1790700" y="1257300"/>
                  <a:ext cx="228600" cy="152400"/>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rot="10800000">
                  <a:off x="1600200" y="12192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rot="10800000">
                  <a:off x="1447800" y="5486400"/>
                  <a:ext cx="5334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grpSp>
          <p:cxnSp>
            <p:nvCxnSpPr>
              <p:cNvPr id="148" name="Straight Connector 147"/>
              <p:cNvCxnSpPr/>
              <p:nvPr/>
            </p:nvCxnSpPr>
            <p:spPr>
              <a:xfrm>
                <a:off x="1981200" y="20574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a:off x="1981200" y="24384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a:off x="1981200" y="43434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a:off x="1981200" y="47244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grpSp>
        <p:grpSp>
          <p:nvGrpSpPr>
            <p:cNvPr id="55" name="Group 54"/>
            <p:cNvGrpSpPr/>
            <p:nvPr/>
          </p:nvGrpSpPr>
          <p:grpSpPr>
            <a:xfrm>
              <a:off x="6019800" y="1219200"/>
              <a:ext cx="535782" cy="4268788"/>
              <a:chOff x="1447006" y="1219200"/>
              <a:chExt cx="535782" cy="4268788"/>
            </a:xfrm>
          </p:grpSpPr>
          <p:cxnSp>
            <p:nvCxnSpPr>
              <p:cNvPr id="141" name="Straight Connector 140"/>
              <p:cNvCxnSpPr/>
              <p:nvPr/>
            </p:nvCxnSpPr>
            <p:spPr>
              <a:xfrm rot="5400000">
                <a:off x="-571500" y="3467100"/>
                <a:ext cx="403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a:off x="-37306" y="3466306"/>
                <a:ext cx="403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rot="5400000">
                <a:off x="1409700" y="1257300"/>
                <a:ext cx="228600" cy="152400"/>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rot="16200000" flipH="1">
                <a:off x="1790700" y="1257300"/>
                <a:ext cx="228600" cy="152400"/>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0800000">
                <a:off x="1600200" y="12192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rot="10800000">
                <a:off x="1447800" y="5486400"/>
                <a:ext cx="5334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grpSp>
      </p:grpSp>
      <p:grpSp>
        <p:nvGrpSpPr>
          <p:cNvPr id="56" name="Group 168"/>
          <p:cNvGrpSpPr>
            <a:grpSpLocks/>
          </p:cNvGrpSpPr>
          <p:nvPr/>
        </p:nvGrpSpPr>
        <p:grpSpPr bwMode="auto">
          <a:xfrm>
            <a:off x="1325563" y="563563"/>
            <a:ext cx="1096962" cy="685800"/>
            <a:chOff x="3733800" y="1905000"/>
            <a:chExt cx="1219200" cy="762000"/>
          </a:xfrm>
        </p:grpSpPr>
        <p:grpSp>
          <p:nvGrpSpPr>
            <p:cNvPr id="57" name="Group 45"/>
            <p:cNvGrpSpPr>
              <a:grpSpLocks/>
            </p:cNvGrpSpPr>
            <p:nvPr/>
          </p:nvGrpSpPr>
          <p:grpSpPr bwMode="auto">
            <a:xfrm>
              <a:off x="4114800" y="1905000"/>
              <a:ext cx="228600" cy="609600"/>
              <a:chOff x="5638800" y="1066800"/>
              <a:chExt cx="1295400" cy="3810000"/>
            </a:xfrm>
          </p:grpSpPr>
          <p:sp>
            <p:nvSpPr>
              <p:cNvPr id="22" name="Oval 21"/>
              <p:cNvSpPr/>
              <p:nvPr/>
            </p:nvSpPr>
            <p:spPr>
              <a:xfrm>
                <a:off x="5639424" y="1066800"/>
                <a:ext cx="1149800" cy="114652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24" name="Straight Connector 23"/>
              <p:cNvCxnSpPr>
                <a:stCxn id="22" idx="4"/>
              </p:cNvCxnSpPr>
              <p:nvPr/>
            </p:nvCxnSpPr>
            <p:spPr>
              <a:xfrm rot="16200000" flipH="1">
                <a:off x="5545812" y="2876838"/>
                <a:ext cx="1367014" cy="3999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22" idx="4"/>
              </p:cNvCxnSpPr>
              <p:nvPr/>
            </p:nvCxnSpPr>
            <p:spPr>
              <a:xfrm rot="16200000" flipH="1">
                <a:off x="6154707" y="2267944"/>
                <a:ext cx="529167" cy="41992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22" idx="4"/>
              </p:cNvCxnSpPr>
              <p:nvPr/>
            </p:nvCxnSpPr>
            <p:spPr>
              <a:xfrm rot="5400000">
                <a:off x="5776953" y="2155785"/>
                <a:ext cx="374826" cy="48991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16200000" flipH="1">
                <a:off x="5640055" y="2667509"/>
                <a:ext cx="308681" cy="14997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6629251" y="2510981"/>
                <a:ext cx="389936" cy="23151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5400000">
                <a:off x="5333929" y="3965823"/>
                <a:ext cx="1300868" cy="52990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5983814" y="3845844"/>
                <a:ext cx="1300868" cy="76987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58" name="Group 45"/>
            <p:cNvGrpSpPr>
              <a:grpSpLocks/>
            </p:cNvGrpSpPr>
            <p:nvPr/>
          </p:nvGrpSpPr>
          <p:grpSpPr bwMode="auto">
            <a:xfrm>
              <a:off x="4419600" y="2057400"/>
              <a:ext cx="228600" cy="609600"/>
              <a:chOff x="5638800" y="1066800"/>
              <a:chExt cx="1295400" cy="3810000"/>
            </a:xfrm>
          </p:grpSpPr>
          <p:sp>
            <p:nvSpPr>
              <p:cNvPr id="126" name="Oval 125"/>
              <p:cNvSpPr/>
              <p:nvPr/>
            </p:nvSpPr>
            <p:spPr>
              <a:xfrm>
                <a:off x="5641924" y="1062390"/>
                <a:ext cx="1139805" cy="114652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27" name="Straight Connector 126"/>
              <p:cNvCxnSpPr>
                <a:stCxn id="126" idx="4"/>
              </p:cNvCxnSpPr>
              <p:nvPr/>
            </p:nvCxnSpPr>
            <p:spPr>
              <a:xfrm rot="16200000" flipH="1">
                <a:off x="5548319" y="2872428"/>
                <a:ext cx="1367014" cy="3999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a:stCxn id="126" idx="4"/>
              </p:cNvCxnSpPr>
              <p:nvPr/>
            </p:nvCxnSpPr>
            <p:spPr>
              <a:xfrm rot="16200000" flipH="1">
                <a:off x="6157213" y="2263534"/>
                <a:ext cx="529167" cy="41992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a:stCxn id="126" idx="4"/>
              </p:cNvCxnSpPr>
              <p:nvPr/>
            </p:nvCxnSpPr>
            <p:spPr>
              <a:xfrm rot="5400000">
                <a:off x="5779453" y="2151375"/>
                <a:ext cx="374826" cy="48991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6200000" flipH="1">
                <a:off x="5642562" y="2663093"/>
                <a:ext cx="308681" cy="14997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flipV="1">
                <a:off x="6631757" y="2506571"/>
                <a:ext cx="299949" cy="23151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rot="5400000">
                <a:off x="5336429" y="3961413"/>
                <a:ext cx="1300868" cy="52991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16200000" flipH="1">
                <a:off x="5941327" y="3886428"/>
                <a:ext cx="1300868" cy="67988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59" name="Group 45"/>
            <p:cNvGrpSpPr>
              <a:grpSpLocks/>
            </p:cNvGrpSpPr>
            <p:nvPr/>
          </p:nvGrpSpPr>
          <p:grpSpPr bwMode="auto">
            <a:xfrm>
              <a:off x="4724400" y="1905000"/>
              <a:ext cx="228600" cy="609600"/>
              <a:chOff x="5638800" y="1066800"/>
              <a:chExt cx="1295400" cy="3810000"/>
            </a:xfrm>
          </p:grpSpPr>
          <p:sp>
            <p:nvSpPr>
              <p:cNvPr id="135" name="Oval 134"/>
              <p:cNvSpPr/>
              <p:nvPr/>
            </p:nvSpPr>
            <p:spPr>
              <a:xfrm>
                <a:off x="5634423" y="1066800"/>
                <a:ext cx="1149806" cy="114652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36" name="Straight Connector 135"/>
              <p:cNvCxnSpPr>
                <a:stCxn id="135" idx="4"/>
              </p:cNvCxnSpPr>
              <p:nvPr/>
            </p:nvCxnSpPr>
            <p:spPr>
              <a:xfrm rot="16200000" flipH="1">
                <a:off x="5540818" y="2876838"/>
                <a:ext cx="1367014" cy="3999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a:stCxn id="135" idx="4"/>
              </p:cNvCxnSpPr>
              <p:nvPr/>
            </p:nvCxnSpPr>
            <p:spPr>
              <a:xfrm rot="16200000" flipH="1">
                <a:off x="6149712" y="2267944"/>
                <a:ext cx="529167" cy="41992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a:stCxn id="135" idx="4"/>
              </p:cNvCxnSpPr>
              <p:nvPr/>
            </p:nvCxnSpPr>
            <p:spPr>
              <a:xfrm rot="5400000">
                <a:off x="5771952" y="2155785"/>
                <a:ext cx="374826" cy="48991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6200000" flipH="1">
                <a:off x="5635061" y="2667502"/>
                <a:ext cx="308681" cy="14997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flipV="1">
                <a:off x="6624256" y="2510981"/>
                <a:ext cx="309944" cy="23151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rot="5400000">
                <a:off x="5328928" y="3965823"/>
                <a:ext cx="1300868" cy="52991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rot="16200000" flipH="1">
                <a:off x="5938827" y="3885836"/>
                <a:ext cx="1300868" cy="68987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60" name="Group 45"/>
            <p:cNvGrpSpPr>
              <a:grpSpLocks/>
            </p:cNvGrpSpPr>
            <p:nvPr/>
          </p:nvGrpSpPr>
          <p:grpSpPr bwMode="auto">
            <a:xfrm>
              <a:off x="3733800" y="2057400"/>
              <a:ext cx="228600" cy="609600"/>
              <a:chOff x="5638800" y="1066800"/>
              <a:chExt cx="1295400" cy="3810000"/>
            </a:xfrm>
          </p:grpSpPr>
          <p:sp>
            <p:nvSpPr>
              <p:cNvPr id="180" name="Oval 179"/>
              <p:cNvSpPr/>
              <p:nvPr/>
            </p:nvSpPr>
            <p:spPr>
              <a:xfrm>
                <a:off x="5638800" y="1062390"/>
                <a:ext cx="1149800" cy="114652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91" name="Straight Connector 190"/>
              <p:cNvCxnSpPr>
                <a:stCxn id="180" idx="4"/>
              </p:cNvCxnSpPr>
              <p:nvPr/>
            </p:nvCxnSpPr>
            <p:spPr>
              <a:xfrm rot="16200000" flipH="1">
                <a:off x="5545189" y="2872428"/>
                <a:ext cx="1367014" cy="3999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p:cNvCxnSpPr>
                <a:stCxn id="180" idx="4"/>
              </p:cNvCxnSpPr>
              <p:nvPr/>
            </p:nvCxnSpPr>
            <p:spPr>
              <a:xfrm rot="16200000" flipH="1">
                <a:off x="6154083" y="2263534"/>
                <a:ext cx="529167" cy="41992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a:stCxn id="180" idx="4"/>
              </p:cNvCxnSpPr>
              <p:nvPr/>
            </p:nvCxnSpPr>
            <p:spPr>
              <a:xfrm rot="5400000">
                <a:off x="5776330" y="2151375"/>
                <a:ext cx="374826" cy="48991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5639432" y="2663099"/>
                <a:ext cx="308681" cy="14997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flipV="1">
                <a:off x="6628627" y="2506571"/>
                <a:ext cx="309950" cy="23151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5400000">
                <a:off x="5333305" y="3961413"/>
                <a:ext cx="1300868" cy="52990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16200000" flipH="1">
                <a:off x="5943198" y="3881427"/>
                <a:ext cx="1300868" cy="68988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cxnSp>
        <p:nvCxnSpPr>
          <p:cNvPr id="366" name="Straight Connector 4"/>
          <p:cNvCxnSpPr/>
          <p:nvPr/>
        </p:nvCxnSpPr>
        <p:spPr>
          <a:xfrm>
            <a:off x="0" y="3998913"/>
            <a:ext cx="4970463" cy="1587"/>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67" name="Straight Connector 5"/>
          <p:cNvCxnSpPr/>
          <p:nvPr/>
        </p:nvCxnSpPr>
        <p:spPr>
          <a:xfrm rot="16200000" flipH="1">
            <a:off x="3988594" y="4980782"/>
            <a:ext cx="2028825" cy="65087"/>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68" name="Straight Connector 6"/>
          <p:cNvCxnSpPr/>
          <p:nvPr/>
        </p:nvCxnSpPr>
        <p:spPr>
          <a:xfrm flipV="1">
            <a:off x="5035550" y="6019800"/>
            <a:ext cx="4108450" cy="7938"/>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69" name="Straight Connector 10"/>
          <p:cNvCxnSpPr/>
          <p:nvPr/>
        </p:nvCxnSpPr>
        <p:spPr>
          <a:xfrm>
            <a:off x="0" y="4457700"/>
            <a:ext cx="4316413" cy="1588"/>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70" name="Straight Connector 11"/>
          <p:cNvCxnSpPr/>
          <p:nvPr/>
        </p:nvCxnSpPr>
        <p:spPr>
          <a:xfrm>
            <a:off x="4419600" y="6400800"/>
            <a:ext cx="4724400" cy="1588"/>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71" name="Straight Connector 12"/>
          <p:cNvCxnSpPr/>
          <p:nvPr/>
        </p:nvCxnSpPr>
        <p:spPr>
          <a:xfrm rot="10800000" flipV="1">
            <a:off x="4316413" y="3998913"/>
            <a:ext cx="654050" cy="458787"/>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72" name="Straight Connector 14"/>
          <p:cNvCxnSpPr/>
          <p:nvPr/>
        </p:nvCxnSpPr>
        <p:spPr>
          <a:xfrm rot="10800000" flipV="1">
            <a:off x="4381500" y="6027738"/>
            <a:ext cx="654050" cy="390525"/>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73" name="Straight Connector 17"/>
          <p:cNvCxnSpPr/>
          <p:nvPr/>
        </p:nvCxnSpPr>
        <p:spPr>
          <a:xfrm rot="16200000" flipH="1">
            <a:off x="3368675" y="5405438"/>
            <a:ext cx="1960563" cy="65087"/>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pic>
        <p:nvPicPr>
          <p:cNvPr id="30742" name="Picture 4"/>
          <p:cNvPicPr>
            <a:picLocks noChangeAspect="1" noChangeArrowheads="1"/>
          </p:cNvPicPr>
          <p:nvPr/>
        </p:nvPicPr>
        <p:blipFill>
          <a:blip r:embed="rId3" cstate="print"/>
          <a:srcRect/>
          <a:stretch>
            <a:fillRect/>
          </a:stretch>
        </p:blipFill>
        <p:spPr bwMode="auto">
          <a:xfrm>
            <a:off x="5494338" y="5568950"/>
            <a:ext cx="1176337" cy="596900"/>
          </a:xfrm>
          <a:prstGeom prst="rect">
            <a:avLst/>
          </a:prstGeom>
          <a:noFill/>
          <a:ln w="9525">
            <a:noFill/>
            <a:miter lim="800000"/>
            <a:headEnd/>
            <a:tailEnd/>
          </a:ln>
        </p:spPr>
      </p:pic>
      <p:grpSp>
        <p:nvGrpSpPr>
          <p:cNvPr id="61" name="Group 20"/>
          <p:cNvGrpSpPr>
            <a:grpSpLocks/>
          </p:cNvGrpSpPr>
          <p:nvPr/>
        </p:nvGrpSpPr>
        <p:grpSpPr bwMode="auto">
          <a:xfrm>
            <a:off x="4513263" y="4784725"/>
            <a:ext cx="784225" cy="412750"/>
            <a:chOff x="2286000" y="2628900"/>
            <a:chExt cx="4191000" cy="2209800"/>
          </a:xfrm>
        </p:grpSpPr>
        <p:sp>
          <p:nvSpPr>
            <p:cNvPr id="343" name="Flowchart: Delay 342"/>
            <p:cNvSpPr/>
            <p:nvPr/>
          </p:nvSpPr>
          <p:spPr>
            <a:xfrm rot="5400000">
              <a:off x="3276603" y="1672233"/>
              <a:ext cx="2209800" cy="4123130"/>
            </a:xfrm>
            <a:prstGeom prst="flowChartDelay">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344" name="Straight Connector 343"/>
            <p:cNvCxnSpPr/>
            <p:nvPr/>
          </p:nvCxnSpPr>
          <p:spPr>
            <a:xfrm rot="10800000" flipV="1">
              <a:off x="2286000" y="2662897"/>
              <a:ext cx="1145311" cy="917917"/>
            </a:xfrm>
            <a:prstGeom prst="line">
              <a:avLst/>
            </a:prstGeom>
          </p:spPr>
          <p:style>
            <a:lnRef idx="1">
              <a:schemeClr val="accent1"/>
            </a:lnRef>
            <a:fillRef idx="0">
              <a:schemeClr val="accent1"/>
            </a:fillRef>
            <a:effectRef idx="0">
              <a:schemeClr val="accent1"/>
            </a:effectRef>
            <a:fontRef idx="minor">
              <a:schemeClr val="tx1"/>
            </a:fontRef>
          </p:style>
        </p:cxnSp>
        <p:cxnSp>
          <p:nvCxnSpPr>
            <p:cNvPr id="345" name="Straight Connector 344"/>
            <p:cNvCxnSpPr/>
            <p:nvPr/>
          </p:nvCxnSpPr>
          <p:spPr>
            <a:xfrm rot="10800000" flipV="1">
              <a:off x="2438709" y="2662897"/>
              <a:ext cx="1527085" cy="1300385"/>
            </a:xfrm>
            <a:prstGeom prst="line">
              <a:avLst/>
            </a:prstGeom>
          </p:spPr>
          <p:style>
            <a:lnRef idx="1">
              <a:schemeClr val="accent1"/>
            </a:lnRef>
            <a:fillRef idx="0">
              <a:schemeClr val="accent1"/>
            </a:fillRef>
            <a:effectRef idx="0">
              <a:schemeClr val="accent1"/>
            </a:effectRef>
            <a:fontRef idx="minor">
              <a:schemeClr val="tx1"/>
            </a:fontRef>
          </p:style>
        </p:cxnSp>
        <p:cxnSp>
          <p:nvCxnSpPr>
            <p:cNvPr id="346" name="Straight Connector 345"/>
            <p:cNvCxnSpPr/>
            <p:nvPr/>
          </p:nvCxnSpPr>
          <p:spPr>
            <a:xfrm rot="10800000" flipV="1">
              <a:off x="2667769" y="2662897"/>
              <a:ext cx="1824021" cy="1606357"/>
            </a:xfrm>
            <a:prstGeom prst="line">
              <a:avLst/>
            </a:prstGeom>
          </p:spPr>
          <p:style>
            <a:lnRef idx="1">
              <a:schemeClr val="accent1"/>
            </a:lnRef>
            <a:fillRef idx="0">
              <a:schemeClr val="accent1"/>
            </a:fillRef>
            <a:effectRef idx="0">
              <a:schemeClr val="accent1"/>
            </a:effectRef>
            <a:fontRef idx="minor">
              <a:schemeClr val="tx1"/>
            </a:fontRef>
          </p:style>
        </p:cxnSp>
        <p:cxnSp>
          <p:nvCxnSpPr>
            <p:cNvPr id="347" name="Straight Connector 346"/>
            <p:cNvCxnSpPr/>
            <p:nvPr/>
          </p:nvCxnSpPr>
          <p:spPr>
            <a:xfrm rot="10800000" flipV="1">
              <a:off x="2896834" y="2662897"/>
              <a:ext cx="2053081" cy="1835834"/>
            </a:xfrm>
            <a:prstGeom prst="line">
              <a:avLst/>
            </a:prstGeom>
          </p:spPr>
          <p:style>
            <a:lnRef idx="1">
              <a:schemeClr val="accent1"/>
            </a:lnRef>
            <a:fillRef idx="0">
              <a:schemeClr val="accent1"/>
            </a:fillRef>
            <a:effectRef idx="0">
              <a:schemeClr val="accent1"/>
            </a:effectRef>
            <a:fontRef idx="minor">
              <a:schemeClr val="tx1"/>
            </a:fontRef>
          </p:style>
        </p:cxnSp>
        <p:cxnSp>
          <p:nvCxnSpPr>
            <p:cNvPr id="348" name="Straight Connector 347"/>
            <p:cNvCxnSpPr/>
            <p:nvPr/>
          </p:nvCxnSpPr>
          <p:spPr>
            <a:xfrm rot="10800000" flipV="1">
              <a:off x="3278603" y="2662897"/>
              <a:ext cx="2129438" cy="198882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9" name="Straight Connector 348"/>
            <p:cNvCxnSpPr/>
            <p:nvPr/>
          </p:nvCxnSpPr>
          <p:spPr>
            <a:xfrm rot="10800000" flipV="1">
              <a:off x="3660377" y="2662897"/>
              <a:ext cx="2282141" cy="2065316"/>
            </a:xfrm>
            <a:prstGeom prst="line">
              <a:avLst/>
            </a:prstGeom>
          </p:spPr>
          <p:style>
            <a:lnRef idx="1">
              <a:schemeClr val="accent1"/>
            </a:lnRef>
            <a:fillRef idx="0">
              <a:schemeClr val="accent1"/>
            </a:fillRef>
            <a:effectRef idx="0">
              <a:schemeClr val="accent1"/>
            </a:effectRef>
            <a:fontRef idx="minor">
              <a:schemeClr val="tx1"/>
            </a:fontRef>
          </p:style>
        </p:cxnSp>
        <p:cxnSp>
          <p:nvCxnSpPr>
            <p:cNvPr id="350" name="Straight Connector 349"/>
            <p:cNvCxnSpPr/>
            <p:nvPr/>
          </p:nvCxnSpPr>
          <p:spPr>
            <a:xfrm rot="10800000" flipV="1">
              <a:off x="4042145" y="2662897"/>
              <a:ext cx="2434855" cy="2141806"/>
            </a:xfrm>
            <a:prstGeom prst="line">
              <a:avLst/>
            </a:prstGeom>
          </p:spPr>
          <p:style>
            <a:lnRef idx="1">
              <a:schemeClr val="accent1"/>
            </a:lnRef>
            <a:fillRef idx="0">
              <a:schemeClr val="accent1"/>
            </a:fillRef>
            <a:effectRef idx="0">
              <a:schemeClr val="accent1"/>
            </a:effectRef>
            <a:fontRef idx="minor">
              <a:schemeClr val="tx1"/>
            </a:fontRef>
          </p:style>
        </p:cxnSp>
        <p:cxnSp>
          <p:nvCxnSpPr>
            <p:cNvPr id="351" name="Straight Connector 350"/>
            <p:cNvCxnSpPr/>
            <p:nvPr/>
          </p:nvCxnSpPr>
          <p:spPr>
            <a:xfrm rot="10800000" flipV="1">
              <a:off x="4568141" y="3045365"/>
              <a:ext cx="1832502" cy="1759338"/>
            </a:xfrm>
            <a:prstGeom prst="line">
              <a:avLst/>
            </a:prstGeom>
          </p:spPr>
          <p:style>
            <a:lnRef idx="1">
              <a:schemeClr val="accent1"/>
            </a:lnRef>
            <a:fillRef idx="0">
              <a:schemeClr val="accent1"/>
            </a:fillRef>
            <a:effectRef idx="0">
              <a:schemeClr val="accent1"/>
            </a:effectRef>
            <a:fontRef idx="minor">
              <a:schemeClr val="tx1"/>
            </a:fontRef>
          </p:style>
        </p:cxnSp>
        <p:cxnSp>
          <p:nvCxnSpPr>
            <p:cNvPr id="352" name="Straight Connector 351"/>
            <p:cNvCxnSpPr/>
            <p:nvPr/>
          </p:nvCxnSpPr>
          <p:spPr>
            <a:xfrm rot="10800000" flipV="1">
              <a:off x="4949915" y="3427828"/>
              <a:ext cx="1450728" cy="1376875"/>
            </a:xfrm>
            <a:prstGeom prst="line">
              <a:avLst/>
            </a:prstGeom>
          </p:spPr>
          <p:style>
            <a:lnRef idx="1">
              <a:schemeClr val="accent1"/>
            </a:lnRef>
            <a:fillRef idx="0">
              <a:schemeClr val="accent1"/>
            </a:fillRef>
            <a:effectRef idx="0">
              <a:schemeClr val="accent1"/>
            </a:effectRef>
            <a:fontRef idx="minor">
              <a:schemeClr val="tx1"/>
            </a:fontRef>
          </p:style>
        </p:cxnSp>
        <p:cxnSp>
          <p:nvCxnSpPr>
            <p:cNvPr id="353" name="Straight Connector 352"/>
            <p:cNvCxnSpPr/>
            <p:nvPr/>
          </p:nvCxnSpPr>
          <p:spPr>
            <a:xfrm rot="10800000" flipV="1">
              <a:off x="5484392" y="3810296"/>
              <a:ext cx="916251" cy="841421"/>
            </a:xfrm>
            <a:prstGeom prst="line">
              <a:avLst/>
            </a:prstGeom>
          </p:spPr>
          <p:style>
            <a:lnRef idx="1">
              <a:schemeClr val="accent1"/>
            </a:lnRef>
            <a:fillRef idx="0">
              <a:schemeClr val="accent1"/>
            </a:fillRef>
            <a:effectRef idx="0">
              <a:schemeClr val="accent1"/>
            </a:effectRef>
            <a:fontRef idx="minor">
              <a:schemeClr val="tx1"/>
            </a:fontRef>
          </p:style>
        </p:cxnSp>
        <p:cxnSp>
          <p:nvCxnSpPr>
            <p:cNvPr id="354" name="Straight Connector 353"/>
            <p:cNvCxnSpPr/>
            <p:nvPr/>
          </p:nvCxnSpPr>
          <p:spPr>
            <a:xfrm rot="5400000">
              <a:off x="2285786" y="2663111"/>
              <a:ext cx="229482" cy="22906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5" name="Straight Connector 354"/>
            <p:cNvCxnSpPr/>
            <p:nvPr/>
          </p:nvCxnSpPr>
          <p:spPr>
            <a:xfrm rot="10800000" flipV="1">
              <a:off x="2286000" y="2662897"/>
              <a:ext cx="687186" cy="611945"/>
            </a:xfrm>
            <a:prstGeom prst="line">
              <a:avLst/>
            </a:prstGeom>
          </p:spPr>
          <p:style>
            <a:lnRef idx="1">
              <a:schemeClr val="accent1"/>
            </a:lnRef>
            <a:fillRef idx="0">
              <a:schemeClr val="accent1"/>
            </a:fillRef>
            <a:effectRef idx="0">
              <a:schemeClr val="accent1"/>
            </a:effectRef>
            <a:fontRef idx="minor">
              <a:schemeClr val="tx1"/>
            </a:fontRef>
          </p:style>
        </p:cxnSp>
        <p:cxnSp>
          <p:nvCxnSpPr>
            <p:cNvPr id="356" name="Straight Connector 355"/>
            <p:cNvCxnSpPr/>
            <p:nvPr/>
          </p:nvCxnSpPr>
          <p:spPr>
            <a:xfrm>
              <a:off x="2362352" y="3427828"/>
              <a:ext cx="1756150" cy="1376875"/>
            </a:xfrm>
            <a:prstGeom prst="line">
              <a:avLst/>
            </a:prstGeom>
          </p:spPr>
          <p:style>
            <a:lnRef idx="1">
              <a:schemeClr val="accent1"/>
            </a:lnRef>
            <a:fillRef idx="0">
              <a:schemeClr val="accent1"/>
            </a:fillRef>
            <a:effectRef idx="0">
              <a:schemeClr val="accent1"/>
            </a:effectRef>
            <a:fontRef idx="minor">
              <a:schemeClr val="tx1"/>
            </a:fontRef>
          </p:style>
        </p:cxnSp>
        <p:cxnSp>
          <p:nvCxnSpPr>
            <p:cNvPr id="357" name="Straight Connector 43"/>
            <p:cNvCxnSpPr/>
            <p:nvPr/>
          </p:nvCxnSpPr>
          <p:spPr>
            <a:xfrm>
              <a:off x="2362352" y="2968869"/>
              <a:ext cx="2434855" cy="1835834"/>
            </a:xfrm>
            <a:prstGeom prst="line">
              <a:avLst/>
            </a:prstGeom>
          </p:spPr>
          <p:style>
            <a:lnRef idx="1">
              <a:schemeClr val="accent1"/>
            </a:lnRef>
            <a:fillRef idx="0">
              <a:schemeClr val="accent1"/>
            </a:fillRef>
            <a:effectRef idx="0">
              <a:schemeClr val="accent1"/>
            </a:effectRef>
            <a:fontRef idx="minor">
              <a:schemeClr val="tx1"/>
            </a:fontRef>
          </p:style>
        </p:cxnSp>
        <p:cxnSp>
          <p:nvCxnSpPr>
            <p:cNvPr id="358" name="Straight Connector 44"/>
            <p:cNvCxnSpPr/>
            <p:nvPr/>
          </p:nvCxnSpPr>
          <p:spPr>
            <a:xfrm>
              <a:off x="2591417" y="2662897"/>
              <a:ext cx="2663915" cy="2065316"/>
            </a:xfrm>
            <a:prstGeom prst="line">
              <a:avLst/>
            </a:prstGeom>
          </p:spPr>
          <p:style>
            <a:lnRef idx="1">
              <a:schemeClr val="accent1"/>
            </a:lnRef>
            <a:fillRef idx="0">
              <a:schemeClr val="accent1"/>
            </a:fillRef>
            <a:effectRef idx="0">
              <a:schemeClr val="accent1"/>
            </a:effectRef>
            <a:fontRef idx="minor">
              <a:schemeClr val="tx1"/>
            </a:fontRef>
          </p:style>
        </p:cxnSp>
        <p:cxnSp>
          <p:nvCxnSpPr>
            <p:cNvPr id="359" name="Straight Connector 45"/>
            <p:cNvCxnSpPr/>
            <p:nvPr/>
          </p:nvCxnSpPr>
          <p:spPr>
            <a:xfrm>
              <a:off x="3125894" y="2662897"/>
              <a:ext cx="2663915" cy="191233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0" name="Straight Connector 46"/>
            <p:cNvCxnSpPr/>
            <p:nvPr/>
          </p:nvCxnSpPr>
          <p:spPr>
            <a:xfrm>
              <a:off x="3736728" y="2662897"/>
              <a:ext cx="2358498" cy="1682848"/>
            </a:xfrm>
            <a:prstGeom prst="line">
              <a:avLst/>
            </a:prstGeom>
          </p:spPr>
          <p:style>
            <a:lnRef idx="1">
              <a:schemeClr val="accent1"/>
            </a:lnRef>
            <a:fillRef idx="0">
              <a:schemeClr val="accent1"/>
            </a:fillRef>
            <a:effectRef idx="0">
              <a:schemeClr val="accent1"/>
            </a:effectRef>
            <a:fontRef idx="minor">
              <a:schemeClr val="tx1"/>
            </a:fontRef>
          </p:style>
        </p:cxnSp>
        <p:cxnSp>
          <p:nvCxnSpPr>
            <p:cNvPr id="361" name="Straight Connector 47"/>
            <p:cNvCxnSpPr/>
            <p:nvPr/>
          </p:nvCxnSpPr>
          <p:spPr>
            <a:xfrm>
              <a:off x="6095226" y="2662897"/>
              <a:ext cx="305417" cy="229482"/>
            </a:xfrm>
            <a:prstGeom prst="line">
              <a:avLst/>
            </a:prstGeom>
          </p:spPr>
          <p:style>
            <a:lnRef idx="1">
              <a:schemeClr val="accent1"/>
            </a:lnRef>
            <a:fillRef idx="0">
              <a:schemeClr val="accent1"/>
            </a:fillRef>
            <a:effectRef idx="0">
              <a:schemeClr val="accent1"/>
            </a:effectRef>
            <a:fontRef idx="minor">
              <a:schemeClr val="tx1"/>
            </a:fontRef>
          </p:style>
        </p:cxnSp>
        <p:cxnSp>
          <p:nvCxnSpPr>
            <p:cNvPr id="362" name="Straight Connector 48"/>
            <p:cNvCxnSpPr>
              <a:stCxn id="343" idx="1"/>
            </p:cNvCxnSpPr>
            <p:nvPr/>
          </p:nvCxnSpPr>
          <p:spPr>
            <a:xfrm rot="16200000" flipH="1">
              <a:off x="4609208" y="2401190"/>
              <a:ext cx="1487368" cy="1942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363" name="Straight Connector 49"/>
            <p:cNvCxnSpPr>
              <a:endCxn id="343" idx="0"/>
            </p:cNvCxnSpPr>
            <p:nvPr/>
          </p:nvCxnSpPr>
          <p:spPr>
            <a:xfrm>
              <a:off x="5026267" y="2662897"/>
              <a:ext cx="1416798" cy="1070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364" name="Straight Connector 363"/>
            <p:cNvCxnSpPr/>
            <p:nvPr/>
          </p:nvCxnSpPr>
          <p:spPr>
            <a:xfrm>
              <a:off x="5560749" y="2662897"/>
              <a:ext cx="839894" cy="611945"/>
            </a:xfrm>
            <a:prstGeom prst="line">
              <a:avLst/>
            </a:prstGeom>
          </p:spPr>
          <p:style>
            <a:lnRef idx="1">
              <a:schemeClr val="accent1"/>
            </a:lnRef>
            <a:fillRef idx="0">
              <a:schemeClr val="accent1"/>
            </a:fillRef>
            <a:effectRef idx="0">
              <a:schemeClr val="accent1"/>
            </a:effectRef>
            <a:fontRef idx="minor">
              <a:schemeClr val="tx1"/>
            </a:fontRef>
          </p:style>
        </p:cxnSp>
        <p:cxnSp>
          <p:nvCxnSpPr>
            <p:cNvPr id="365" name="Straight Connector 364"/>
            <p:cNvCxnSpPr/>
            <p:nvPr/>
          </p:nvCxnSpPr>
          <p:spPr>
            <a:xfrm>
              <a:off x="2362352" y="3886786"/>
              <a:ext cx="1068960" cy="841427"/>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62" name="Group 132"/>
          <p:cNvGrpSpPr/>
          <p:nvPr/>
        </p:nvGrpSpPr>
        <p:grpSpPr>
          <a:xfrm rot="223995">
            <a:off x="4079733" y="3505197"/>
            <a:ext cx="915671" cy="786223"/>
            <a:chOff x="1447006" y="1219200"/>
            <a:chExt cx="5108576" cy="4268788"/>
          </a:xfrm>
          <a:scene3d>
            <a:camera prst="perspectiveContrastingRightFacing">
              <a:rot lat="1237938" lon="17726031" rev="21424236"/>
            </a:camera>
            <a:lightRig rig="threePt" dir="t"/>
          </a:scene3d>
        </p:grpSpPr>
        <p:grpSp>
          <p:nvGrpSpPr>
            <p:cNvPr id="63" name="Group 82"/>
            <p:cNvGrpSpPr/>
            <p:nvPr/>
          </p:nvGrpSpPr>
          <p:grpSpPr>
            <a:xfrm>
              <a:off x="1447006" y="1219200"/>
              <a:ext cx="762794" cy="4268788"/>
              <a:chOff x="1447006" y="1219200"/>
              <a:chExt cx="762794" cy="4268788"/>
            </a:xfrm>
          </p:grpSpPr>
          <p:grpSp>
            <p:nvGrpSpPr>
              <p:cNvPr id="96" name="Group 54"/>
              <p:cNvGrpSpPr/>
              <p:nvPr/>
            </p:nvGrpSpPr>
            <p:grpSpPr>
              <a:xfrm>
                <a:off x="1447006" y="1219200"/>
                <a:ext cx="535782" cy="4268788"/>
                <a:chOff x="1447006" y="1219200"/>
                <a:chExt cx="535782" cy="4268788"/>
              </a:xfrm>
            </p:grpSpPr>
            <p:cxnSp>
              <p:nvCxnSpPr>
                <p:cNvPr id="337" name="Straight Connector 336"/>
                <p:cNvCxnSpPr/>
                <p:nvPr/>
              </p:nvCxnSpPr>
              <p:spPr>
                <a:xfrm rot="5400000">
                  <a:off x="-571500" y="3467100"/>
                  <a:ext cx="403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338" name="Straight Connector 26"/>
                <p:cNvCxnSpPr/>
                <p:nvPr/>
              </p:nvCxnSpPr>
              <p:spPr>
                <a:xfrm rot="5400000">
                  <a:off x="-37306" y="3466306"/>
                  <a:ext cx="403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339" name="Straight Connector 338"/>
                <p:cNvCxnSpPr/>
                <p:nvPr/>
              </p:nvCxnSpPr>
              <p:spPr>
                <a:xfrm rot="5400000">
                  <a:off x="1409700" y="1257300"/>
                  <a:ext cx="228600" cy="152400"/>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340" name="Straight Connector 339"/>
                <p:cNvCxnSpPr/>
                <p:nvPr/>
              </p:nvCxnSpPr>
              <p:spPr>
                <a:xfrm rot="16200000" flipH="1">
                  <a:off x="1790700" y="1257300"/>
                  <a:ext cx="228600" cy="152400"/>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341" name="Straight Connector 340"/>
                <p:cNvCxnSpPr/>
                <p:nvPr/>
              </p:nvCxnSpPr>
              <p:spPr>
                <a:xfrm rot="10800000">
                  <a:off x="1600200" y="12192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342" name="Straight Connector 341"/>
                <p:cNvCxnSpPr/>
                <p:nvPr/>
              </p:nvCxnSpPr>
              <p:spPr>
                <a:xfrm rot="10800000">
                  <a:off x="1447800" y="5486400"/>
                  <a:ext cx="5334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grpSp>
          <p:cxnSp>
            <p:nvCxnSpPr>
              <p:cNvPr id="333" name="Straight Connector 332"/>
              <p:cNvCxnSpPr/>
              <p:nvPr/>
            </p:nvCxnSpPr>
            <p:spPr>
              <a:xfrm>
                <a:off x="1981200" y="20574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334" name="Straight Connector 333"/>
              <p:cNvCxnSpPr/>
              <p:nvPr/>
            </p:nvCxnSpPr>
            <p:spPr>
              <a:xfrm>
                <a:off x="1981200" y="24384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335" name="Straight Connector 334"/>
              <p:cNvCxnSpPr/>
              <p:nvPr/>
            </p:nvCxnSpPr>
            <p:spPr>
              <a:xfrm>
                <a:off x="1981200" y="43434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336" name="Straight Connector 335"/>
              <p:cNvCxnSpPr/>
              <p:nvPr/>
            </p:nvCxnSpPr>
            <p:spPr>
              <a:xfrm>
                <a:off x="1981200" y="47244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grpSp>
        <p:grpSp>
          <p:nvGrpSpPr>
            <p:cNvPr id="97" name="Group 83"/>
            <p:cNvGrpSpPr/>
            <p:nvPr/>
          </p:nvGrpSpPr>
          <p:grpSpPr>
            <a:xfrm>
              <a:off x="2209800" y="1219200"/>
              <a:ext cx="762794" cy="4268788"/>
              <a:chOff x="1447006" y="1219200"/>
              <a:chExt cx="762794" cy="4268788"/>
            </a:xfrm>
          </p:grpSpPr>
          <p:grpSp>
            <p:nvGrpSpPr>
              <p:cNvPr id="98" name="Group 54"/>
              <p:cNvGrpSpPr/>
              <p:nvPr/>
            </p:nvGrpSpPr>
            <p:grpSpPr>
              <a:xfrm>
                <a:off x="1447006" y="1219200"/>
                <a:ext cx="535782" cy="4268788"/>
                <a:chOff x="1447006" y="1219200"/>
                <a:chExt cx="535782" cy="4268788"/>
              </a:xfrm>
            </p:grpSpPr>
            <p:cxnSp>
              <p:nvCxnSpPr>
                <p:cNvPr id="326" name="Straight Connector 325"/>
                <p:cNvCxnSpPr/>
                <p:nvPr/>
              </p:nvCxnSpPr>
              <p:spPr>
                <a:xfrm rot="5400000">
                  <a:off x="-571500" y="3467100"/>
                  <a:ext cx="403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327" name="Straight Connector 326"/>
                <p:cNvCxnSpPr/>
                <p:nvPr/>
              </p:nvCxnSpPr>
              <p:spPr>
                <a:xfrm rot="5400000">
                  <a:off x="-37306" y="3466306"/>
                  <a:ext cx="403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328" name="Straight Connector 327"/>
                <p:cNvCxnSpPr/>
                <p:nvPr/>
              </p:nvCxnSpPr>
              <p:spPr>
                <a:xfrm rot="5400000">
                  <a:off x="1409700" y="1257300"/>
                  <a:ext cx="228600" cy="152400"/>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329" name="Straight Connector 328"/>
                <p:cNvCxnSpPr/>
                <p:nvPr/>
              </p:nvCxnSpPr>
              <p:spPr>
                <a:xfrm rot="16200000" flipH="1">
                  <a:off x="1790700" y="1257300"/>
                  <a:ext cx="228600" cy="152400"/>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330" name="Straight Connector 329"/>
                <p:cNvCxnSpPr/>
                <p:nvPr/>
              </p:nvCxnSpPr>
              <p:spPr>
                <a:xfrm rot="10800000">
                  <a:off x="1600200" y="12192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331" name="Straight Connector 330"/>
                <p:cNvCxnSpPr/>
                <p:nvPr/>
              </p:nvCxnSpPr>
              <p:spPr>
                <a:xfrm rot="10800000">
                  <a:off x="1447800" y="5486400"/>
                  <a:ext cx="5334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grpSp>
          <p:cxnSp>
            <p:nvCxnSpPr>
              <p:cNvPr id="322" name="Straight Connector 321"/>
              <p:cNvCxnSpPr/>
              <p:nvPr/>
            </p:nvCxnSpPr>
            <p:spPr>
              <a:xfrm>
                <a:off x="1981200" y="20574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323" name="Straight Connector 322"/>
              <p:cNvCxnSpPr/>
              <p:nvPr/>
            </p:nvCxnSpPr>
            <p:spPr>
              <a:xfrm>
                <a:off x="1981200" y="24384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324" name="Straight Connector 323"/>
              <p:cNvCxnSpPr/>
              <p:nvPr/>
            </p:nvCxnSpPr>
            <p:spPr>
              <a:xfrm>
                <a:off x="1981200" y="43434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325" name="Straight Connector 324"/>
              <p:cNvCxnSpPr/>
              <p:nvPr/>
            </p:nvCxnSpPr>
            <p:spPr>
              <a:xfrm>
                <a:off x="1981200" y="47244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grpSp>
        <p:grpSp>
          <p:nvGrpSpPr>
            <p:cNvPr id="99" name="Group 95"/>
            <p:cNvGrpSpPr/>
            <p:nvPr/>
          </p:nvGrpSpPr>
          <p:grpSpPr>
            <a:xfrm>
              <a:off x="2971800" y="1219200"/>
              <a:ext cx="762794" cy="4268788"/>
              <a:chOff x="1447006" y="1219200"/>
              <a:chExt cx="762794" cy="4268788"/>
            </a:xfrm>
          </p:grpSpPr>
          <p:grpSp>
            <p:nvGrpSpPr>
              <p:cNvPr id="100" name="Group 54"/>
              <p:cNvGrpSpPr/>
              <p:nvPr/>
            </p:nvGrpSpPr>
            <p:grpSpPr>
              <a:xfrm>
                <a:off x="1447006" y="1219200"/>
                <a:ext cx="535782" cy="4268788"/>
                <a:chOff x="1447006" y="1219200"/>
                <a:chExt cx="535782" cy="4268788"/>
              </a:xfrm>
            </p:grpSpPr>
            <p:cxnSp>
              <p:nvCxnSpPr>
                <p:cNvPr id="315" name="Straight Connector 314"/>
                <p:cNvCxnSpPr/>
                <p:nvPr/>
              </p:nvCxnSpPr>
              <p:spPr>
                <a:xfrm rot="5400000">
                  <a:off x="-571500" y="3467100"/>
                  <a:ext cx="403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316" name="Straight Connector 315"/>
                <p:cNvCxnSpPr/>
                <p:nvPr/>
              </p:nvCxnSpPr>
              <p:spPr>
                <a:xfrm rot="5400000">
                  <a:off x="-37306" y="3466306"/>
                  <a:ext cx="403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317" name="Straight Connector 316"/>
                <p:cNvCxnSpPr/>
                <p:nvPr/>
              </p:nvCxnSpPr>
              <p:spPr>
                <a:xfrm rot="5400000">
                  <a:off x="1409700" y="1257300"/>
                  <a:ext cx="228600" cy="152400"/>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318" name="Straight Connector 317"/>
                <p:cNvCxnSpPr/>
                <p:nvPr/>
              </p:nvCxnSpPr>
              <p:spPr>
                <a:xfrm rot="16200000" flipH="1">
                  <a:off x="1790700" y="1257300"/>
                  <a:ext cx="228600" cy="152400"/>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319" name="Straight Connector 318"/>
                <p:cNvCxnSpPr/>
                <p:nvPr/>
              </p:nvCxnSpPr>
              <p:spPr>
                <a:xfrm rot="10800000">
                  <a:off x="1600200" y="12192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320" name="Straight Connector 319"/>
                <p:cNvCxnSpPr/>
                <p:nvPr/>
              </p:nvCxnSpPr>
              <p:spPr>
                <a:xfrm rot="10800000">
                  <a:off x="1447800" y="5486400"/>
                  <a:ext cx="5334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grpSp>
          <p:cxnSp>
            <p:nvCxnSpPr>
              <p:cNvPr id="311" name="Straight Connector 310"/>
              <p:cNvCxnSpPr/>
              <p:nvPr/>
            </p:nvCxnSpPr>
            <p:spPr>
              <a:xfrm>
                <a:off x="1981200" y="20574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312" name="Straight Connector 311"/>
              <p:cNvCxnSpPr/>
              <p:nvPr/>
            </p:nvCxnSpPr>
            <p:spPr>
              <a:xfrm>
                <a:off x="1981200" y="24384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313" name="Straight Connector 312"/>
              <p:cNvCxnSpPr/>
              <p:nvPr/>
            </p:nvCxnSpPr>
            <p:spPr>
              <a:xfrm>
                <a:off x="1981200" y="43434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314" name="Straight Connector 313"/>
              <p:cNvCxnSpPr/>
              <p:nvPr/>
            </p:nvCxnSpPr>
            <p:spPr>
              <a:xfrm>
                <a:off x="1981200" y="47244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grpSp>
        <p:grpSp>
          <p:nvGrpSpPr>
            <p:cNvPr id="101" name="Group 107"/>
            <p:cNvGrpSpPr/>
            <p:nvPr/>
          </p:nvGrpSpPr>
          <p:grpSpPr>
            <a:xfrm>
              <a:off x="3733800" y="1219200"/>
              <a:ext cx="762794" cy="4268788"/>
              <a:chOff x="1447006" y="1219200"/>
              <a:chExt cx="762794" cy="4268788"/>
            </a:xfrm>
          </p:grpSpPr>
          <p:grpSp>
            <p:nvGrpSpPr>
              <p:cNvPr id="102" name="Group 54"/>
              <p:cNvGrpSpPr/>
              <p:nvPr/>
            </p:nvGrpSpPr>
            <p:grpSpPr>
              <a:xfrm>
                <a:off x="1447006" y="1219200"/>
                <a:ext cx="535782" cy="4268788"/>
                <a:chOff x="1447006" y="1219200"/>
                <a:chExt cx="535782" cy="4268788"/>
              </a:xfrm>
            </p:grpSpPr>
            <p:cxnSp>
              <p:nvCxnSpPr>
                <p:cNvPr id="304" name="Straight Connector 303"/>
                <p:cNvCxnSpPr/>
                <p:nvPr/>
              </p:nvCxnSpPr>
              <p:spPr>
                <a:xfrm rot="5400000">
                  <a:off x="-571500" y="3467100"/>
                  <a:ext cx="403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305" name="Straight Connector 304"/>
                <p:cNvCxnSpPr/>
                <p:nvPr/>
              </p:nvCxnSpPr>
              <p:spPr>
                <a:xfrm rot="5400000">
                  <a:off x="-37306" y="3466306"/>
                  <a:ext cx="403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306" name="Straight Connector 305"/>
                <p:cNvCxnSpPr/>
                <p:nvPr/>
              </p:nvCxnSpPr>
              <p:spPr>
                <a:xfrm rot="5400000">
                  <a:off x="1409700" y="1257300"/>
                  <a:ext cx="228600" cy="152400"/>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790700" y="1257300"/>
                  <a:ext cx="228600" cy="152400"/>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308" name="Straight Connector 307"/>
                <p:cNvCxnSpPr/>
                <p:nvPr/>
              </p:nvCxnSpPr>
              <p:spPr>
                <a:xfrm rot="10800000">
                  <a:off x="1600200" y="12192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309" name="Straight Connector 308"/>
                <p:cNvCxnSpPr/>
                <p:nvPr/>
              </p:nvCxnSpPr>
              <p:spPr>
                <a:xfrm rot="10800000">
                  <a:off x="1447800" y="5486400"/>
                  <a:ext cx="5334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grpSp>
          <p:cxnSp>
            <p:nvCxnSpPr>
              <p:cNvPr id="300" name="Straight Connector 299"/>
              <p:cNvCxnSpPr/>
              <p:nvPr/>
            </p:nvCxnSpPr>
            <p:spPr>
              <a:xfrm>
                <a:off x="1981200" y="20574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301" name="Straight Connector 300"/>
              <p:cNvCxnSpPr/>
              <p:nvPr/>
            </p:nvCxnSpPr>
            <p:spPr>
              <a:xfrm>
                <a:off x="1981200" y="24384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a:off x="1981200" y="43434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303" name="Straight Connector 302"/>
              <p:cNvCxnSpPr/>
              <p:nvPr/>
            </p:nvCxnSpPr>
            <p:spPr>
              <a:xfrm>
                <a:off x="1981200" y="47244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grpSp>
        <p:grpSp>
          <p:nvGrpSpPr>
            <p:cNvPr id="103" name="Group 119"/>
            <p:cNvGrpSpPr/>
            <p:nvPr/>
          </p:nvGrpSpPr>
          <p:grpSpPr>
            <a:xfrm>
              <a:off x="4495800" y="1219200"/>
              <a:ext cx="762794" cy="4268788"/>
              <a:chOff x="1447006" y="1219200"/>
              <a:chExt cx="762794" cy="4268788"/>
            </a:xfrm>
          </p:grpSpPr>
          <p:grpSp>
            <p:nvGrpSpPr>
              <p:cNvPr id="104" name="Group 54"/>
              <p:cNvGrpSpPr/>
              <p:nvPr/>
            </p:nvGrpSpPr>
            <p:grpSpPr>
              <a:xfrm>
                <a:off x="1447006" y="1219200"/>
                <a:ext cx="535782" cy="4268788"/>
                <a:chOff x="1447006" y="1219200"/>
                <a:chExt cx="535782" cy="4268788"/>
              </a:xfrm>
            </p:grpSpPr>
            <p:cxnSp>
              <p:nvCxnSpPr>
                <p:cNvPr id="293" name="Straight Connector 292"/>
                <p:cNvCxnSpPr/>
                <p:nvPr/>
              </p:nvCxnSpPr>
              <p:spPr>
                <a:xfrm rot="5400000">
                  <a:off x="-571500" y="3467100"/>
                  <a:ext cx="403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37306" y="3466306"/>
                  <a:ext cx="403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295" name="Straight Connector 294"/>
                <p:cNvCxnSpPr/>
                <p:nvPr/>
              </p:nvCxnSpPr>
              <p:spPr>
                <a:xfrm rot="5400000">
                  <a:off x="1409700" y="1257300"/>
                  <a:ext cx="228600" cy="152400"/>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296" name="Straight Connector 295"/>
                <p:cNvCxnSpPr/>
                <p:nvPr/>
              </p:nvCxnSpPr>
              <p:spPr>
                <a:xfrm rot="16200000" flipH="1">
                  <a:off x="1790700" y="1257300"/>
                  <a:ext cx="228600" cy="152400"/>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297" name="Straight Connector 296"/>
                <p:cNvCxnSpPr/>
                <p:nvPr/>
              </p:nvCxnSpPr>
              <p:spPr>
                <a:xfrm rot="10800000">
                  <a:off x="1600200" y="12192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0800000">
                  <a:off x="1447800" y="5486400"/>
                  <a:ext cx="5334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grpSp>
          <p:cxnSp>
            <p:nvCxnSpPr>
              <p:cNvPr id="289" name="Straight Connector 288"/>
              <p:cNvCxnSpPr/>
              <p:nvPr/>
            </p:nvCxnSpPr>
            <p:spPr>
              <a:xfrm>
                <a:off x="1981200" y="20574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290" name="Straight Connector 289"/>
              <p:cNvCxnSpPr/>
              <p:nvPr/>
            </p:nvCxnSpPr>
            <p:spPr>
              <a:xfrm>
                <a:off x="1981200" y="24384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291" name="Straight Connector 290"/>
              <p:cNvCxnSpPr/>
              <p:nvPr/>
            </p:nvCxnSpPr>
            <p:spPr>
              <a:xfrm>
                <a:off x="1981200" y="43434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a:off x="1981200" y="47244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grpSp>
        <p:grpSp>
          <p:nvGrpSpPr>
            <p:cNvPr id="105" name="Group 131"/>
            <p:cNvGrpSpPr/>
            <p:nvPr/>
          </p:nvGrpSpPr>
          <p:grpSpPr>
            <a:xfrm>
              <a:off x="5257800" y="1219200"/>
              <a:ext cx="762794" cy="4268788"/>
              <a:chOff x="1447006" y="1219200"/>
              <a:chExt cx="762794" cy="4268788"/>
            </a:xfrm>
          </p:grpSpPr>
          <p:grpSp>
            <p:nvGrpSpPr>
              <p:cNvPr id="106" name="Group 54"/>
              <p:cNvGrpSpPr/>
              <p:nvPr/>
            </p:nvGrpSpPr>
            <p:grpSpPr>
              <a:xfrm>
                <a:off x="1447006" y="1219200"/>
                <a:ext cx="535782" cy="4268788"/>
                <a:chOff x="1447006" y="1219200"/>
                <a:chExt cx="535782" cy="4268788"/>
              </a:xfrm>
            </p:grpSpPr>
            <p:cxnSp>
              <p:nvCxnSpPr>
                <p:cNvPr id="282" name="Straight Connector 281"/>
                <p:cNvCxnSpPr/>
                <p:nvPr/>
              </p:nvCxnSpPr>
              <p:spPr>
                <a:xfrm rot="5400000">
                  <a:off x="-571500" y="3467100"/>
                  <a:ext cx="403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37306" y="3466306"/>
                  <a:ext cx="403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284" name="Straight Connector 283"/>
                <p:cNvCxnSpPr/>
                <p:nvPr/>
              </p:nvCxnSpPr>
              <p:spPr>
                <a:xfrm rot="5400000">
                  <a:off x="1409700" y="1257300"/>
                  <a:ext cx="228600" cy="152400"/>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285" name="Straight Connector 284"/>
                <p:cNvCxnSpPr/>
                <p:nvPr/>
              </p:nvCxnSpPr>
              <p:spPr>
                <a:xfrm rot="16200000" flipH="1">
                  <a:off x="1790700" y="1257300"/>
                  <a:ext cx="228600" cy="152400"/>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286" name="Straight Connector 285"/>
                <p:cNvCxnSpPr/>
                <p:nvPr/>
              </p:nvCxnSpPr>
              <p:spPr>
                <a:xfrm rot="10800000">
                  <a:off x="1600200" y="12192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287" name="Straight Connector 286"/>
                <p:cNvCxnSpPr/>
                <p:nvPr/>
              </p:nvCxnSpPr>
              <p:spPr>
                <a:xfrm rot="10800000">
                  <a:off x="1447800" y="5486400"/>
                  <a:ext cx="5334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grpSp>
          <p:cxnSp>
            <p:nvCxnSpPr>
              <p:cNvPr id="278" name="Straight Connector 277"/>
              <p:cNvCxnSpPr/>
              <p:nvPr/>
            </p:nvCxnSpPr>
            <p:spPr>
              <a:xfrm>
                <a:off x="1981200" y="20574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279" name="Straight Connector 278"/>
              <p:cNvCxnSpPr/>
              <p:nvPr/>
            </p:nvCxnSpPr>
            <p:spPr>
              <a:xfrm>
                <a:off x="1981200" y="24384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280" name="Straight Connector 279"/>
              <p:cNvCxnSpPr/>
              <p:nvPr/>
            </p:nvCxnSpPr>
            <p:spPr>
              <a:xfrm>
                <a:off x="1981200" y="43434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281" name="Straight Connector 280"/>
              <p:cNvCxnSpPr/>
              <p:nvPr/>
            </p:nvCxnSpPr>
            <p:spPr>
              <a:xfrm>
                <a:off x="1981200" y="47244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grpSp>
        <p:grpSp>
          <p:nvGrpSpPr>
            <p:cNvPr id="107" name="Group 54"/>
            <p:cNvGrpSpPr/>
            <p:nvPr/>
          </p:nvGrpSpPr>
          <p:grpSpPr>
            <a:xfrm>
              <a:off x="6019800" y="1219200"/>
              <a:ext cx="535782" cy="4268788"/>
              <a:chOff x="1447006" y="1219200"/>
              <a:chExt cx="535782" cy="4268788"/>
            </a:xfrm>
          </p:grpSpPr>
          <p:cxnSp>
            <p:nvCxnSpPr>
              <p:cNvPr id="271" name="Straight Connector 270"/>
              <p:cNvCxnSpPr/>
              <p:nvPr/>
            </p:nvCxnSpPr>
            <p:spPr>
              <a:xfrm rot="5400000">
                <a:off x="-571500" y="3467100"/>
                <a:ext cx="403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272" name="Straight Connector 271"/>
              <p:cNvCxnSpPr/>
              <p:nvPr/>
            </p:nvCxnSpPr>
            <p:spPr>
              <a:xfrm rot="5400000">
                <a:off x="-37306" y="3466306"/>
                <a:ext cx="403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273" name="Straight Connector 272"/>
              <p:cNvCxnSpPr/>
              <p:nvPr/>
            </p:nvCxnSpPr>
            <p:spPr>
              <a:xfrm rot="5400000">
                <a:off x="1409700" y="1257300"/>
                <a:ext cx="228600" cy="152400"/>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274" name="Straight Connector 273"/>
              <p:cNvCxnSpPr/>
              <p:nvPr/>
            </p:nvCxnSpPr>
            <p:spPr>
              <a:xfrm rot="16200000" flipH="1">
                <a:off x="1790700" y="1257300"/>
                <a:ext cx="228600" cy="152400"/>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275" name="Straight Connector 274"/>
              <p:cNvCxnSpPr/>
              <p:nvPr/>
            </p:nvCxnSpPr>
            <p:spPr>
              <a:xfrm rot="10800000">
                <a:off x="1600200" y="12192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276" name="Straight Connector 275"/>
              <p:cNvCxnSpPr/>
              <p:nvPr/>
            </p:nvCxnSpPr>
            <p:spPr>
              <a:xfrm rot="10800000">
                <a:off x="1447800" y="5486400"/>
                <a:ext cx="5334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grpSp>
      </p:grpSp>
      <p:grpSp>
        <p:nvGrpSpPr>
          <p:cNvPr id="108" name="Group 168"/>
          <p:cNvGrpSpPr>
            <a:grpSpLocks/>
          </p:cNvGrpSpPr>
          <p:nvPr/>
        </p:nvGrpSpPr>
        <p:grpSpPr bwMode="auto">
          <a:xfrm>
            <a:off x="392113" y="3606800"/>
            <a:ext cx="1046162" cy="654050"/>
            <a:chOff x="3733800" y="1905000"/>
            <a:chExt cx="1219200" cy="762000"/>
          </a:xfrm>
        </p:grpSpPr>
        <p:grpSp>
          <p:nvGrpSpPr>
            <p:cNvPr id="109" name="Group 45"/>
            <p:cNvGrpSpPr>
              <a:grpSpLocks/>
            </p:cNvGrpSpPr>
            <p:nvPr/>
          </p:nvGrpSpPr>
          <p:grpSpPr bwMode="auto">
            <a:xfrm>
              <a:off x="4114800" y="1905000"/>
              <a:ext cx="228600" cy="609600"/>
              <a:chOff x="5638800" y="1066800"/>
              <a:chExt cx="1295400" cy="3810000"/>
            </a:xfrm>
          </p:grpSpPr>
          <p:sp>
            <p:nvSpPr>
              <p:cNvPr id="256" name="Oval 255"/>
              <p:cNvSpPr/>
              <p:nvPr/>
            </p:nvSpPr>
            <p:spPr>
              <a:xfrm>
                <a:off x="5639454" y="1066800"/>
                <a:ext cx="1142730" cy="114439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257" name="Straight Connector 256"/>
              <p:cNvCxnSpPr>
                <a:stCxn id="256" idx="4"/>
              </p:cNvCxnSpPr>
              <p:nvPr/>
            </p:nvCxnSpPr>
            <p:spPr>
              <a:xfrm rot="16200000" flipH="1">
                <a:off x="5544003" y="2883246"/>
                <a:ext cx="1375573" cy="3145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8" name="Straight Connector 257"/>
              <p:cNvCxnSpPr>
                <a:stCxn id="256" idx="4"/>
              </p:cNvCxnSpPr>
              <p:nvPr/>
            </p:nvCxnSpPr>
            <p:spPr>
              <a:xfrm rot="16200000" flipH="1">
                <a:off x="6159864" y="2267386"/>
                <a:ext cx="531735" cy="41935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a:stCxn id="256" idx="4"/>
              </p:cNvCxnSpPr>
              <p:nvPr/>
            </p:nvCxnSpPr>
            <p:spPr>
              <a:xfrm rot="5400000">
                <a:off x="5773715" y="2150313"/>
                <a:ext cx="381459" cy="50322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5641194" y="2664293"/>
                <a:ext cx="300546" cy="15726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flipV="1">
                <a:off x="6635410" y="2511737"/>
                <a:ext cx="387903" cy="23118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5400000">
                <a:off x="5332848" y="3966752"/>
                <a:ext cx="1294660" cy="53467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3" name="Straight Connector 262"/>
              <p:cNvCxnSpPr/>
              <p:nvPr/>
            </p:nvCxnSpPr>
            <p:spPr>
              <a:xfrm rot="16200000" flipH="1">
                <a:off x="5988087" y="3846190"/>
                <a:ext cx="1294660" cy="7758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10" name="Group 45"/>
            <p:cNvGrpSpPr>
              <a:grpSpLocks/>
            </p:cNvGrpSpPr>
            <p:nvPr/>
          </p:nvGrpSpPr>
          <p:grpSpPr bwMode="auto">
            <a:xfrm>
              <a:off x="4419600" y="2057400"/>
              <a:ext cx="228600" cy="609600"/>
              <a:chOff x="5638800" y="1066800"/>
              <a:chExt cx="1295400" cy="3810000"/>
            </a:xfrm>
          </p:grpSpPr>
          <p:sp>
            <p:nvSpPr>
              <p:cNvPr id="248" name="Oval 247"/>
              <p:cNvSpPr/>
              <p:nvPr/>
            </p:nvSpPr>
            <p:spPr>
              <a:xfrm>
                <a:off x="5642076" y="1062176"/>
                <a:ext cx="1142736" cy="114439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249" name="Straight Connector 248"/>
              <p:cNvCxnSpPr>
                <a:stCxn id="248" idx="4"/>
              </p:cNvCxnSpPr>
              <p:nvPr/>
            </p:nvCxnSpPr>
            <p:spPr>
              <a:xfrm rot="16200000" flipH="1">
                <a:off x="5541381" y="2873386"/>
                <a:ext cx="1375573" cy="4193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0" name="Straight Connector 249"/>
              <p:cNvCxnSpPr>
                <a:stCxn id="248" idx="4"/>
              </p:cNvCxnSpPr>
              <p:nvPr/>
            </p:nvCxnSpPr>
            <p:spPr>
              <a:xfrm rot="16200000" flipH="1">
                <a:off x="6152005" y="2262763"/>
                <a:ext cx="531735" cy="41935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a:stCxn id="248" idx="4"/>
              </p:cNvCxnSpPr>
              <p:nvPr/>
            </p:nvCxnSpPr>
            <p:spPr>
              <a:xfrm rot="5400000">
                <a:off x="5771100" y="2150933"/>
                <a:ext cx="381459" cy="49273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16200000" flipH="1">
                <a:off x="5643816" y="2659676"/>
                <a:ext cx="300546" cy="15725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flipV="1">
                <a:off x="6627552" y="2507113"/>
                <a:ext cx="304033" cy="23118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5335470" y="3962135"/>
                <a:ext cx="1294660" cy="53467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5943530" y="3888745"/>
                <a:ext cx="1294660" cy="68145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11" name="Group 45"/>
            <p:cNvGrpSpPr>
              <a:grpSpLocks/>
            </p:cNvGrpSpPr>
            <p:nvPr/>
          </p:nvGrpSpPr>
          <p:grpSpPr bwMode="auto">
            <a:xfrm>
              <a:off x="4724400" y="1905000"/>
              <a:ext cx="228600" cy="609600"/>
              <a:chOff x="5638800" y="1066800"/>
              <a:chExt cx="1295400" cy="3810000"/>
            </a:xfrm>
          </p:grpSpPr>
          <p:sp>
            <p:nvSpPr>
              <p:cNvPr id="240" name="Oval 239"/>
              <p:cNvSpPr/>
              <p:nvPr/>
            </p:nvSpPr>
            <p:spPr>
              <a:xfrm>
                <a:off x="5634210" y="1066800"/>
                <a:ext cx="1142736" cy="114439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241" name="Straight Connector 240"/>
              <p:cNvCxnSpPr>
                <a:stCxn id="240" idx="4"/>
              </p:cNvCxnSpPr>
              <p:nvPr/>
            </p:nvCxnSpPr>
            <p:spPr>
              <a:xfrm rot="16200000" flipH="1">
                <a:off x="5538760" y="2883253"/>
                <a:ext cx="1375573" cy="3144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a:stCxn id="240" idx="4"/>
              </p:cNvCxnSpPr>
              <p:nvPr/>
            </p:nvCxnSpPr>
            <p:spPr>
              <a:xfrm rot="16200000" flipH="1">
                <a:off x="6154627" y="2267386"/>
                <a:ext cx="531735" cy="41935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3" name="Straight Connector 242"/>
              <p:cNvCxnSpPr>
                <a:stCxn id="240" idx="4"/>
              </p:cNvCxnSpPr>
              <p:nvPr/>
            </p:nvCxnSpPr>
            <p:spPr>
              <a:xfrm rot="5400000">
                <a:off x="5768478" y="2150313"/>
                <a:ext cx="381459" cy="50322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16200000" flipH="1">
                <a:off x="5635950" y="2664299"/>
                <a:ext cx="300546" cy="15725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flipV="1">
                <a:off x="6630173" y="2511737"/>
                <a:ext cx="304027" cy="23118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5327605" y="3966759"/>
                <a:ext cx="1294660" cy="53467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5940908" y="3888125"/>
                <a:ext cx="1294660" cy="69193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12" name="Group 45"/>
            <p:cNvGrpSpPr>
              <a:grpSpLocks/>
            </p:cNvGrpSpPr>
            <p:nvPr/>
          </p:nvGrpSpPr>
          <p:grpSpPr bwMode="auto">
            <a:xfrm>
              <a:off x="3733800" y="2057400"/>
              <a:ext cx="228600" cy="609600"/>
              <a:chOff x="5638800" y="1066800"/>
              <a:chExt cx="1295400" cy="3810000"/>
            </a:xfrm>
          </p:grpSpPr>
          <p:sp>
            <p:nvSpPr>
              <p:cNvPr id="232" name="Oval 231"/>
              <p:cNvSpPr/>
              <p:nvPr/>
            </p:nvSpPr>
            <p:spPr>
              <a:xfrm>
                <a:off x="5638800" y="1062176"/>
                <a:ext cx="1142730" cy="114439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233" name="Straight Connector 232"/>
              <p:cNvCxnSpPr>
                <a:stCxn id="232" idx="4"/>
              </p:cNvCxnSpPr>
              <p:nvPr/>
            </p:nvCxnSpPr>
            <p:spPr>
              <a:xfrm rot="16200000" flipH="1">
                <a:off x="5543349" y="2878622"/>
                <a:ext cx="1375573" cy="3145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4" name="Straight Connector 233"/>
              <p:cNvCxnSpPr>
                <a:stCxn id="232" idx="4"/>
              </p:cNvCxnSpPr>
              <p:nvPr/>
            </p:nvCxnSpPr>
            <p:spPr>
              <a:xfrm rot="16200000" flipH="1">
                <a:off x="6159210" y="2262763"/>
                <a:ext cx="531735" cy="41935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5" name="Straight Connector 234"/>
              <p:cNvCxnSpPr>
                <a:stCxn id="232" idx="4"/>
              </p:cNvCxnSpPr>
              <p:nvPr/>
            </p:nvCxnSpPr>
            <p:spPr>
              <a:xfrm rot="5400000">
                <a:off x="5773061" y="2145689"/>
                <a:ext cx="381459" cy="50322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6" name="Straight Connector 235"/>
              <p:cNvCxnSpPr/>
              <p:nvPr/>
            </p:nvCxnSpPr>
            <p:spPr>
              <a:xfrm rot="16200000" flipH="1">
                <a:off x="5640540" y="2659669"/>
                <a:ext cx="300546" cy="15726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flipV="1">
                <a:off x="6634757" y="2507113"/>
                <a:ext cx="304033" cy="23118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5400000">
                <a:off x="5332195" y="3962128"/>
                <a:ext cx="1294660" cy="53467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16200000" flipH="1">
                <a:off x="5945498" y="3883501"/>
                <a:ext cx="1294660" cy="69193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sp>
        <p:nvSpPr>
          <p:cNvPr id="310" name="Slide Number Placeholder 309"/>
          <p:cNvSpPr>
            <a:spLocks noGrp="1"/>
          </p:cNvSpPr>
          <p:nvPr>
            <p:ph type="sldNum" sz="quarter" idx="12"/>
          </p:nvPr>
        </p:nvSpPr>
        <p:spPr/>
        <p:txBody>
          <a:bodyPr/>
          <a:lstStyle/>
          <a:p>
            <a:pPr>
              <a:defRPr/>
            </a:pPr>
            <a:fld id="{B3493BC5-A7A3-4676-A292-1467BB564DBA}" type="slidenum">
              <a:rPr lang="en-US" smtClean="0"/>
              <a:pPr>
                <a:defRPr/>
              </a:pPr>
              <a:t>47</a:t>
            </a:fld>
            <a:endParaRPr lang="en-US"/>
          </a:p>
        </p:txBody>
      </p:sp>
    </p:spTree>
    <p:extLst>
      <p:ext uri="{BB962C8B-B14F-4D97-AF65-F5344CB8AC3E}">
        <p14:creationId xmlns:p14="http://schemas.microsoft.com/office/powerpoint/2010/main" val="320759782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V="1">
            <a:off x="0" y="976313"/>
            <a:ext cx="6126163" cy="14287"/>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rot="16200000" flipH="1">
            <a:off x="5096669" y="2004219"/>
            <a:ext cx="2127250" cy="68262"/>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6194425" y="3101975"/>
            <a:ext cx="2949575" cy="1588"/>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0" y="1447800"/>
            <a:ext cx="5440363" cy="9525"/>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508625" y="3511550"/>
            <a:ext cx="3635375" cy="1588"/>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0800000" flipV="1">
            <a:off x="5440363" y="974725"/>
            <a:ext cx="685800" cy="481013"/>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flipV="1">
            <a:off x="5508625" y="3101975"/>
            <a:ext cx="685800" cy="409575"/>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4446588" y="2449513"/>
            <a:ext cx="2055812" cy="68262"/>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pic>
        <p:nvPicPr>
          <p:cNvPr id="31754" name="Picture 4"/>
          <p:cNvPicPr>
            <a:picLocks noChangeAspect="1" noChangeArrowheads="1"/>
          </p:cNvPicPr>
          <p:nvPr/>
        </p:nvPicPr>
        <p:blipFill>
          <a:blip r:embed="rId3" cstate="print"/>
          <a:srcRect/>
          <a:stretch>
            <a:fillRect/>
          </a:stretch>
        </p:blipFill>
        <p:spPr bwMode="auto">
          <a:xfrm>
            <a:off x="6675438" y="2620963"/>
            <a:ext cx="1233487" cy="625475"/>
          </a:xfrm>
          <a:prstGeom prst="rect">
            <a:avLst/>
          </a:prstGeom>
          <a:noFill/>
          <a:ln w="9525">
            <a:noFill/>
            <a:miter lim="800000"/>
            <a:headEnd/>
            <a:tailEnd/>
          </a:ln>
        </p:spPr>
      </p:pic>
      <p:grpSp>
        <p:nvGrpSpPr>
          <p:cNvPr id="2" name="Group 20"/>
          <p:cNvGrpSpPr>
            <a:grpSpLocks/>
          </p:cNvGrpSpPr>
          <p:nvPr/>
        </p:nvGrpSpPr>
        <p:grpSpPr bwMode="auto">
          <a:xfrm>
            <a:off x="5646738" y="1798638"/>
            <a:ext cx="822325" cy="433387"/>
            <a:chOff x="2286000" y="2628900"/>
            <a:chExt cx="4191000" cy="2209800"/>
          </a:xfrm>
        </p:grpSpPr>
        <p:sp>
          <p:nvSpPr>
            <p:cNvPr id="23" name="Flowchart: Delay 22"/>
            <p:cNvSpPr/>
            <p:nvPr/>
          </p:nvSpPr>
          <p:spPr>
            <a:xfrm rot="5400000">
              <a:off x="3276595" y="1678756"/>
              <a:ext cx="2209800" cy="4110093"/>
            </a:xfrm>
            <a:prstGeom prst="flowChartDelay">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26" name="Straight Connector 25"/>
            <p:cNvCxnSpPr/>
            <p:nvPr/>
          </p:nvCxnSpPr>
          <p:spPr>
            <a:xfrm rot="10800000" flipV="1">
              <a:off x="2286000" y="2669370"/>
              <a:ext cx="1140791" cy="914683"/>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0800000" flipV="1">
              <a:off x="2439721" y="2669370"/>
              <a:ext cx="1521058" cy="1295122"/>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0800000" flipV="1">
              <a:off x="2666262" y="2669370"/>
              <a:ext cx="1828506" cy="1594622"/>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0800000" flipV="1">
              <a:off x="2892802" y="2669370"/>
              <a:ext cx="2063140" cy="182936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10800000" flipV="1">
              <a:off x="3273069" y="2669370"/>
              <a:ext cx="2135954" cy="1975062"/>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0800000" flipV="1">
              <a:off x="3661425" y="2669370"/>
              <a:ext cx="2281587" cy="2056007"/>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10800000" flipV="1">
              <a:off x="4041687" y="2669370"/>
              <a:ext cx="2435313" cy="212886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0800000" flipV="1">
              <a:off x="4575675" y="3049815"/>
              <a:ext cx="1828506" cy="1748415"/>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0800000" flipV="1">
              <a:off x="4955942" y="3430254"/>
              <a:ext cx="1448239" cy="1367976"/>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0800000" flipV="1">
              <a:off x="5489931" y="3810699"/>
              <a:ext cx="914250" cy="833732"/>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2285947" y="2669423"/>
              <a:ext cx="226646" cy="226541"/>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10800000" flipV="1">
              <a:off x="2286000" y="2669370"/>
              <a:ext cx="687710" cy="607091"/>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2358814" y="3430254"/>
              <a:ext cx="1755692" cy="1367976"/>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2358814" y="2968870"/>
              <a:ext cx="2443402" cy="182936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2593448" y="2669370"/>
              <a:ext cx="2661849" cy="2056007"/>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3127436" y="2669370"/>
              <a:ext cx="2661849" cy="1902214"/>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3734239" y="2669370"/>
              <a:ext cx="2362494" cy="1675567"/>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6096733" y="2669370"/>
              <a:ext cx="307448" cy="226646"/>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23" idx="1"/>
            </p:cNvCxnSpPr>
            <p:nvPr/>
          </p:nvCxnSpPr>
          <p:spPr>
            <a:xfrm rot="16200000" flipH="1">
              <a:off x="4607690" y="2402707"/>
              <a:ext cx="1489391" cy="1941776"/>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p:cNvCxnSpPr>
              <a:endCxn id="23" idx="0"/>
            </p:cNvCxnSpPr>
            <p:nvPr/>
          </p:nvCxnSpPr>
          <p:spPr>
            <a:xfrm>
              <a:off x="5028756" y="2669370"/>
              <a:ext cx="1407788" cy="1068476"/>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5562745" y="2669370"/>
              <a:ext cx="841436" cy="607091"/>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2358814" y="3883547"/>
              <a:ext cx="1067977" cy="84183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3" name="Group 132"/>
          <p:cNvGrpSpPr/>
          <p:nvPr/>
        </p:nvGrpSpPr>
        <p:grpSpPr>
          <a:xfrm rot="223995">
            <a:off x="5192180" y="457200"/>
            <a:ext cx="960121" cy="824389"/>
            <a:chOff x="1447006" y="1219200"/>
            <a:chExt cx="5108576" cy="4268788"/>
          </a:xfrm>
          <a:scene3d>
            <a:camera prst="perspectiveContrastingRightFacing">
              <a:rot lat="1237938" lon="17726031" rev="21424236"/>
            </a:camera>
            <a:lightRig rig="threePt" dir="t"/>
          </a:scene3d>
        </p:grpSpPr>
        <p:grpSp>
          <p:nvGrpSpPr>
            <p:cNvPr id="4" name="Group 82"/>
            <p:cNvGrpSpPr/>
            <p:nvPr/>
          </p:nvGrpSpPr>
          <p:grpSpPr>
            <a:xfrm>
              <a:off x="1447006" y="1219200"/>
              <a:ext cx="762794" cy="4268788"/>
              <a:chOff x="1447006" y="1219200"/>
              <a:chExt cx="762794" cy="4268788"/>
            </a:xfrm>
          </p:grpSpPr>
          <p:grpSp>
            <p:nvGrpSpPr>
              <p:cNvPr id="8" name="Group 54"/>
              <p:cNvGrpSpPr/>
              <p:nvPr/>
            </p:nvGrpSpPr>
            <p:grpSpPr>
              <a:xfrm>
                <a:off x="1447006" y="1219200"/>
                <a:ext cx="535782" cy="4268788"/>
                <a:chOff x="1447006" y="1219200"/>
                <a:chExt cx="535782" cy="4268788"/>
              </a:xfrm>
            </p:grpSpPr>
            <p:cxnSp>
              <p:nvCxnSpPr>
                <p:cNvPr id="207" name="Straight Connector 206"/>
                <p:cNvCxnSpPr/>
                <p:nvPr/>
              </p:nvCxnSpPr>
              <p:spPr>
                <a:xfrm rot="5400000">
                  <a:off x="-571500" y="3467100"/>
                  <a:ext cx="403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208" name="Straight Connector 26"/>
                <p:cNvCxnSpPr/>
                <p:nvPr/>
              </p:nvCxnSpPr>
              <p:spPr>
                <a:xfrm rot="5400000">
                  <a:off x="-37306" y="3466306"/>
                  <a:ext cx="403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5400000">
                  <a:off x="1409700" y="1257300"/>
                  <a:ext cx="228600" cy="152400"/>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790700" y="1257300"/>
                  <a:ext cx="228600" cy="152400"/>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0800000">
                  <a:off x="1600200" y="12192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10800000">
                  <a:off x="1447800" y="5486400"/>
                  <a:ext cx="5334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grpSp>
          <p:cxnSp>
            <p:nvCxnSpPr>
              <p:cNvPr id="203" name="Straight Connector 202"/>
              <p:cNvCxnSpPr/>
              <p:nvPr/>
            </p:nvCxnSpPr>
            <p:spPr>
              <a:xfrm>
                <a:off x="1981200" y="20574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204" name="Straight Connector 203"/>
              <p:cNvCxnSpPr/>
              <p:nvPr/>
            </p:nvCxnSpPr>
            <p:spPr>
              <a:xfrm>
                <a:off x="1981200" y="24384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a:off x="1981200" y="43434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206" name="Straight Connector 205"/>
              <p:cNvCxnSpPr/>
              <p:nvPr/>
            </p:nvCxnSpPr>
            <p:spPr>
              <a:xfrm>
                <a:off x="1981200" y="47244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grpSp>
        <p:grpSp>
          <p:nvGrpSpPr>
            <p:cNvPr id="9" name="Group 83"/>
            <p:cNvGrpSpPr/>
            <p:nvPr/>
          </p:nvGrpSpPr>
          <p:grpSpPr>
            <a:xfrm>
              <a:off x="2209800" y="1219200"/>
              <a:ext cx="762794" cy="4268788"/>
              <a:chOff x="1447006" y="1219200"/>
              <a:chExt cx="762794" cy="4268788"/>
            </a:xfrm>
          </p:grpSpPr>
          <p:grpSp>
            <p:nvGrpSpPr>
              <p:cNvPr id="10" name="Group 54"/>
              <p:cNvGrpSpPr/>
              <p:nvPr/>
            </p:nvGrpSpPr>
            <p:grpSpPr>
              <a:xfrm>
                <a:off x="1447006" y="1219200"/>
                <a:ext cx="535782" cy="4268788"/>
                <a:chOff x="1447006" y="1219200"/>
                <a:chExt cx="535782" cy="4268788"/>
              </a:xfrm>
            </p:grpSpPr>
            <p:cxnSp>
              <p:nvCxnSpPr>
                <p:cNvPr id="196" name="Straight Connector 195"/>
                <p:cNvCxnSpPr/>
                <p:nvPr/>
              </p:nvCxnSpPr>
              <p:spPr>
                <a:xfrm rot="5400000">
                  <a:off x="-571500" y="3467100"/>
                  <a:ext cx="403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p:nvCxnSpPr>
              <p:spPr>
                <a:xfrm rot="5400000">
                  <a:off x="-37306" y="3466306"/>
                  <a:ext cx="403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98" name="Straight Connector 197"/>
                <p:cNvCxnSpPr/>
                <p:nvPr/>
              </p:nvCxnSpPr>
              <p:spPr>
                <a:xfrm rot="5400000">
                  <a:off x="1409700" y="1257300"/>
                  <a:ext cx="228600" cy="152400"/>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99" name="Straight Connector 198"/>
                <p:cNvCxnSpPr/>
                <p:nvPr/>
              </p:nvCxnSpPr>
              <p:spPr>
                <a:xfrm rot="16200000" flipH="1">
                  <a:off x="1790700" y="1257300"/>
                  <a:ext cx="228600" cy="152400"/>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200" name="Straight Connector 199"/>
                <p:cNvCxnSpPr/>
                <p:nvPr/>
              </p:nvCxnSpPr>
              <p:spPr>
                <a:xfrm rot="10800000">
                  <a:off x="1600200" y="12192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201" name="Straight Connector 200"/>
                <p:cNvCxnSpPr/>
                <p:nvPr/>
              </p:nvCxnSpPr>
              <p:spPr>
                <a:xfrm rot="10800000">
                  <a:off x="1447800" y="5486400"/>
                  <a:ext cx="5334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grpSp>
          <p:cxnSp>
            <p:nvCxnSpPr>
              <p:cNvPr id="192" name="Straight Connector 191"/>
              <p:cNvCxnSpPr/>
              <p:nvPr/>
            </p:nvCxnSpPr>
            <p:spPr>
              <a:xfrm>
                <a:off x="1981200" y="20574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p:nvCxnSpPr>
            <p:spPr>
              <a:xfrm>
                <a:off x="1981200" y="24384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94" name="Straight Connector 193"/>
              <p:cNvCxnSpPr/>
              <p:nvPr/>
            </p:nvCxnSpPr>
            <p:spPr>
              <a:xfrm>
                <a:off x="1981200" y="43434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p:nvCxnSpPr>
            <p:spPr>
              <a:xfrm>
                <a:off x="1981200" y="47244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grpSp>
        <p:grpSp>
          <p:nvGrpSpPr>
            <p:cNvPr id="14" name="Group 95"/>
            <p:cNvGrpSpPr/>
            <p:nvPr/>
          </p:nvGrpSpPr>
          <p:grpSpPr>
            <a:xfrm>
              <a:off x="2971800" y="1219200"/>
              <a:ext cx="762794" cy="4268788"/>
              <a:chOff x="1447006" y="1219200"/>
              <a:chExt cx="762794" cy="4268788"/>
            </a:xfrm>
          </p:grpSpPr>
          <p:grpSp>
            <p:nvGrpSpPr>
              <p:cNvPr id="16" name="Group 54"/>
              <p:cNvGrpSpPr/>
              <p:nvPr/>
            </p:nvGrpSpPr>
            <p:grpSpPr>
              <a:xfrm>
                <a:off x="1447006" y="1219200"/>
                <a:ext cx="535782" cy="4268788"/>
                <a:chOff x="1447006" y="1219200"/>
                <a:chExt cx="535782" cy="4268788"/>
              </a:xfrm>
            </p:grpSpPr>
            <p:cxnSp>
              <p:nvCxnSpPr>
                <p:cNvPr id="185" name="Straight Connector 184"/>
                <p:cNvCxnSpPr/>
                <p:nvPr/>
              </p:nvCxnSpPr>
              <p:spPr>
                <a:xfrm rot="5400000">
                  <a:off x="-571500" y="3467100"/>
                  <a:ext cx="403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5400000">
                  <a:off x="-37306" y="3466306"/>
                  <a:ext cx="403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5400000">
                  <a:off x="1409700" y="1257300"/>
                  <a:ext cx="228600" cy="152400"/>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790700" y="1257300"/>
                  <a:ext cx="228600" cy="152400"/>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0800000">
                  <a:off x="1600200" y="12192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0800000">
                  <a:off x="1447800" y="5486400"/>
                  <a:ext cx="5334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grpSp>
          <p:cxnSp>
            <p:nvCxnSpPr>
              <p:cNvPr id="181" name="Straight Connector 180"/>
              <p:cNvCxnSpPr/>
              <p:nvPr/>
            </p:nvCxnSpPr>
            <p:spPr>
              <a:xfrm>
                <a:off x="1981200" y="20574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a:off x="1981200" y="24384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a:off x="1981200" y="43434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a:off x="1981200" y="47244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grpSp>
        <p:grpSp>
          <p:nvGrpSpPr>
            <p:cNvPr id="17" name="Group 107"/>
            <p:cNvGrpSpPr/>
            <p:nvPr/>
          </p:nvGrpSpPr>
          <p:grpSpPr>
            <a:xfrm>
              <a:off x="3733800" y="1219200"/>
              <a:ext cx="762794" cy="4268788"/>
              <a:chOff x="1447006" y="1219200"/>
              <a:chExt cx="762794" cy="4268788"/>
            </a:xfrm>
          </p:grpSpPr>
          <p:grpSp>
            <p:nvGrpSpPr>
              <p:cNvPr id="19" name="Group 54"/>
              <p:cNvGrpSpPr/>
              <p:nvPr/>
            </p:nvGrpSpPr>
            <p:grpSpPr>
              <a:xfrm>
                <a:off x="1447006" y="1219200"/>
                <a:ext cx="535782" cy="4268788"/>
                <a:chOff x="1447006" y="1219200"/>
                <a:chExt cx="535782" cy="4268788"/>
              </a:xfrm>
            </p:grpSpPr>
            <p:cxnSp>
              <p:nvCxnSpPr>
                <p:cNvPr id="174" name="Straight Connector 173"/>
                <p:cNvCxnSpPr/>
                <p:nvPr/>
              </p:nvCxnSpPr>
              <p:spPr>
                <a:xfrm rot="5400000">
                  <a:off x="-571500" y="3467100"/>
                  <a:ext cx="403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rot="5400000">
                  <a:off x="-37306" y="3466306"/>
                  <a:ext cx="403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rot="5400000">
                  <a:off x="1409700" y="1257300"/>
                  <a:ext cx="228600" cy="152400"/>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790700" y="1257300"/>
                  <a:ext cx="228600" cy="152400"/>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10800000">
                  <a:off x="1600200" y="12192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rot="10800000">
                  <a:off x="1447800" y="5486400"/>
                  <a:ext cx="5334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grpSp>
          <p:cxnSp>
            <p:nvCxnSpPr>
              <p:cNvPr id="170" name="Straight Connector 169"/>
              <p:cNvCxnSpPr/>
              <p:nvPr/>
            </p:nvCxnSpPr>
            <p:spPr>
              <a:xfrm>
                <a:off x="1981200" y="20574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1981200" y="24384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1981200" y="43434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a:off x="1981200" y="47244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grpSp>
        <p:grpSp>
          <p:nvGrpSpPr>
            <p:cNvPr id="20" name="Group 119"/>
            <p:cNvGrpSpPr/>
            <p:nvPr/>
          </p:nvGrpSpPr>
          <p:grpSpPr>
            <a:xfrm>
              <a:off x="4495800" y="1219200"/>
              <a:ext cx="762794" cy="4268788"/>
              <a:chOff x="1447006" y="1219200"/>
              <a:chExt cx="762794" cy="4268788"/>
            </a:xfrm>
          </p:grpSpPr>
          <p:grpSp>
            <p:nvGrpSpPr>
              <p:cNvPr id="21" name="Group 54"/>
              <p:cNvGrpSpPr/>
              <p:nvPr/>
            </p:nvGrpSpPr>
            <p:grpSpPr>
              <a:xfrm>
                <a:off x="1447006" y="1219200"/>
                <a:ext cx="535782" cy="4268788"/>
                <a:chOff x="1447006" y="1219200"/>
                <a:chExt cx="535782" cy="4268788"/>
              </a:xfrm>
            </p:grpSpPr>
            <p:cxnSp>
              <p:nvCxnSpPr>
                <p:cNvPr id="163" name="Straight Connector 162"/>
                <p:cNvCxnSpPr/>
                <p:nvPr/>
              </p:nvCxnSpPr>
              <p:spPr>
                <a:xfrm rot="5400000">
                  <a:off x="-571500" y="3467100"/>
                  <a:ext cx="403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rot="5400000">
                  <a:off x="-37306" y="3466306"/>
                  <a:ext cx="403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409700" y="1257300"/>
                  <a:ext cx="228600" cy="152400"/>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16200000" flipH="1">
                  <a:off x="1790700" y="1257300"/>
                  <a:ext cx="228600" cy="152400"/>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67" name="Straight Connector 166"/>
                <p:cNvCxnSpPr/>
                <p:nvPr/>
              </p:nvCxnSpPr>
              <p:spPr>
                <a:xfrm rot="10800000">
                  <a:off x="1600200" y="12192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68" name="Straight Connector 167"/>
                <p:cNvCxnSpPr/>
                <p:nvPr/>
              </p:nvCxnSpPr>
              <p:spPr>
                <a:xfrm rot="10800000">
                  <a:off x="1447800" y="5486400"/>
                  <a:ext cx="5334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grpSp>
          <p:cxnSp>
            <p:nvCxnSpPr>
              <p:cNvPr id="159" name="Straight Connector 158"/>
              <p:cNvCxnSpPr/>
              <p:nvPr/>
            </p:nvCxnSpPr>
            <p:spPr>
              <a:xfrm>
                <a:off x="1981200" y="20574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a:off x="1981200" y="24384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a:off x="1981200" y="43434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a:off x="1981200" y="47244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grpSp>
        <p:grpSp>
          <p:nvGrpSpPr>
            <p:cNvPr id="53" name="Group 131"/>
            <p:cNvGrpSpPr/>
            <p:nvPr/>
          </p:nvGrpSpPr>
          <p:grpSpPr>
            <a:xfrm>
              <a:off x="5257800" y="1219200"/>
              <a:ext cx="762794" cy="4268788"/>
              <a:chOff x="1447006" y="1219200"/>
              <a:chExt cx="762794" cy="4268788"/>
            </a:xfrm>
          </p:grpSpPr>
          <p:grpSp>
            <p:nvGrpSpPr>
              <p:cNvPr id="54" name="Group 54"/>
              <p:cNvGrpSpPr/>
              <p:nvPr/>
            </p:nvGrpSpPr>
            <p:grpSpPr>
              <a:xfrm>
                <a:off x="1447006" y="1219200"/>
                <a:ext cx="535782" cy="4268788"/>
                <a:chOff x="1447006" y="1219200"/>
                <a:chExt cx="535782" cy="4268788"/>
              </a:xfrm>
            </p:grpSpPr>
            <p:cxnSp>
              <p:nvCxnSpPr>
                <p:cNvPr id="152" name="Straight Connector 151"/>
                <p:cNvCxnSpPr/>
                <p:nvPr/>
              </p:nvCxnSpPr>
              <p:spPr>
                <a:xfrm rot="5400000">
                  <a:off x="-571500" y="3467100"/>
                  <a:ext cx="403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rot="5400000">
                  <a:off x="-37306" y="3466306"/>
                  <a:ext cx="403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rot="5400000">
                  <a:off x="1409700" y="1257300"/>
                  <a:ext cx="228600" cy="152400"/>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6200000" flipH="1">
                  <a:off x="1790700" y="1257300"/>
                  <a:ext cx="228600" cy="152400"/>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rot="10800000">
                  <a:off x="1600200" y="12192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rot="10800000">
                  <a:off x="1447800" y="5486400"/>
                  <a:ext cx="5334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grpSp>
          <p:cxnSp>
            <p:nvCxnSpPr>
              <p:cNvPr id="148" name="Straight Connector 147"/>
              <p:cNvCxnSpPr/>
              <p:nvPr/>
            </p:nvCxnSpPr>
            <p:spPr>
              <a:xfrm>
                <a:off x="1981200" y="20574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a:off x="1981200" y="24384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a:off x="1981200" y="43434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a:off x="1981200" y="47244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grpSp>
        <p:grpSp>
          <p:nvGrpSpPr>
            <p:cNvPr id="55" name="Group 54"/>
            <p:cNvGrpSpPr/>
            <p:nvPr/>
          </p:nvGrpSpPr>
          <p:grpSpPr>
            <a:xfrm>
              <a:off x="6019800" y="1219200"/>
              <a:ext cx="535782" cy="4268788"/>
              <a:chOff x="1447006" y="1219200"/>
              <a:chExt cx="535782" cy="4268788"/>
            </a:xfrm>
          </p:grpSpPr>
          <p:cxnSp>
            <p:nvCxnSpPr>
              <p:cNvPr id="141" name="Straight Connector 140"/>
              <p:cNvCxnSpPr/>
              <p:nvPr/>
            </p:nvCxnSpPr>
            <p:spPr>
              <a:xfrm rot="5400000">
                <a:off x="-571500" y="3467100"/>
                <a:ext cx="403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a:off x="-37306" y="3466306"/>
                <a:ext cx="403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rot="5400000">
                <a:off x="1409700" y="1257300"/>
                <a:ext cx="228600" cy="152400"/>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rot="16200000" flipH="1">
                <a:off x="1790700" y="1257300"/>
                <a:ext cx="228600" cy="152400"/>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0800000">
                <a:off x="1600200" y="12192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rot="10800000">
                <a:off x="1447800" y="5486400"/>
                <a:ext cx="5334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grpSp>
      </p:grpSp>
      <p:grpSp>
        <p:nvGrpSpPr>
          <p:cNvPr id="56" name="Group 168"/>
          <p:cNvGrpSpPr>
            <a:grpSpLocks/>
          </p:cNvGrpSpPr>
          <p:nvPr/>
        </p:nvGrpSpPr>
        <p:grpSpPr bwMode="auto">
          <a:xfrm>
            <a:off x="1325563" y="563563"/>
            <a:ext cx="1096962" cy="685800"/>
            <a:chOff x="3733800" y="1905000"/>
            <a:chExt cx="1219200" cy="762000"/>
          </a:xfrm>
        </p:grpSpPr>
        <p:grpSp>
          <p:nvGrpSpPr>
            <p:cNvPr id="57" name="Group 45"/>
            <p:cNvGrpSpPr>
              <a:grpSpLocks/>
            </p:cNvGrpSpPr>
            <p:nvPr/>
          </p:nvGrpSpPr>
          <p:grpSpPr bwMode="auto">
            <a:xfrm>
              <a:off x="4114800" y="1905000"/>
              <a:ext cx="228600" cy="609600"/>
              <a:chOff x="5638800" y="1066800"/>
              <a:chExt cx="1295400" cy="3810000"/>
            </a:xfrm>
          </p:grpSpPr>
          <p:sp>
            <p:nvSpPr>
              <p:cNvPr id="22" name="Oval 21"/>
              <p:cNvSpPr/>
              <p:nvPr/>
            </p:nvSpPr>
            <p:spPr>
              <a:xfrm>
                <a:off x="5639424" y="1066800"/>
                <a:ext cx="1149800" cy="114652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24" name="Straight Connector 23"/>
              <p:cNvCxnSpPr>
                <a:stCxn id="22" idx="4"/>
              </p:cNvCxnSpPr>
              <p:nvPr/>
            </p:nvCxnSpPr>
            <p:spPr>
              <a:xfrm rot="16200000" flipH="1">
                <a:off x="5545812" y="2876838"/>
                <a:ext cx="1367014" cy="3999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22" idx="4"/>
              </p:cNvCxnSpPr>
              <p:nvPr/>
            </p:nvCxnSpPr>
            <p:spPr>
              <a:xfrm rot="16200000" flipH="1">
                <a:off x="6154707" y="2267944"/>
                <a:ext cx="529167" cy="41992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22" idx="4"/>
              </p:cNvCxnSpPr>
              <p:nvPr/>
            </p:nvCxnSpPr>
            <p:spPr>
              <a:xfrm rot="5400000">
                <a:off x="5776953" y="2155785"/>
                <a:ext cx="374826" cy="48991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16200000" flipH="1">
                <a:off x="5640055" y="2667509"/>
                <a:ext cx="308681" cy="14997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6629251" y="2510981"/>
                <a:ext cx="389936" cy="23151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5400000">
                <a:off x="5333929" y="3965823"/>
                <a:ext cx="1300868" cy="52990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5983814" y="3845844"/>
                <a:ext cx="1300868" cy="76987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58" name="Group 45"/>
            <p:cNvGrpSpPr>
              <a:grpSpLocks/>
            </p:cNvGrpSpPr>
            <p:nvPr/>
          </p:nvGrpSpPr>
          <p:grpSpPr bwMode="auto">
            <a:xfrm>
              <a:off x="4419600" y="2057400"/>
              <a:ext cx="228600" cy="609600"/>
              <a:chOff x="5638800" y="1066800"/>
              <a:chExt cx="1295400" cy="3810000"/>
            </a:xfrm>
          </p:grpSpPr>
          <p:sp>
            <p:nvSpPr>
              <p:cNvPr id="126" name="Oval 125"/>
              <p:cNvSpPr/>
              <p:nvPr/>
            </p:nvSpPr>
            <p:spPr>
              <a:xfrm>
                <a:off x="5641924" y="1062390"/>
                <a:ext cx="1139805" cy="114652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27" name="Straight Connector 126"/>
              <p:cNvCxnSpPr>
                <a:stCxn id="126" idx="4"/>
              </p:cNvCxnSpPr>
              <p:nvPr/>
            </p:nvCxnSpPr>
            <p:spPr>
              <a:xfrm rot="16200000" flipH="1">
                <a:off x="5548319" y="2872428"/>
                <a:ext cx="1367014" cy="3999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a:stCxn id="126" idx="4"/>
              </p:cNvCxnSpPr>
              <p:nvPr/>
            </p:nvCxnSpPr>
            <p:spPr>
              <a:xfrm rot="16200000" flipH="1">
                <a:off x="6157213" y="2263534"/>
                <a:ext cx="529167" cy="41992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a:stCxn id="126" idx="4"/>
              </p:cNvCxnSpPr>
              <p:nvPr/>
            </p:nvCxnSpPr>
            <p:spPr>
              <a:xfrm rot="5400000">
                <a:off x="5779453" y="2151375"/>
                <a:ext cx="374826" cy="48991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6200000" flipH="1">
                <a:off x="5642562" y="2663093"/>
                <a:ext cx="308681" cy="14997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flipV="1">
                <a:off x="6631757" y="2506571"/>
                <a:ext cx="299949" cy="23151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rot="5400000">
                <a:off x="5336429" y="3961413"/>
                <a:ext cx="1300868" cy="52991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16200000" flipH="1">
                <a:off x="5941327" y="3886428"/>
                <a:ext cx="1300868" cy="67988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59" name="Group 45"/>
            <p:cNvGrpSpPr>
              <a:grpSpLocks/>
            </p:cNvGrpSpPr>
            <p:nvPr/>
          </p:nvGrpSpPr>
          <p:grpSpPr bwMode="auto">
            <a:xfrm>
              <a:off x="4724400" y="1905000"/>
              <a:ext cx="228600" cy="609600"/>
              <a:chOff x="5638800" y="1066800"/>
              <a:chExt cx="1295400" cy="3810000"/>
            </a:xfrm>
          </p:grpSpPr>
          <p:sp>
            <p:nvSpPr>
              <p:cNvPr id="135" name="Oval 134"/>
              <p:cNvSpPr/>
              <p:nvPr/>
            </p:nvSpPr>
            <p:spPr>
              <a:xfrm>
                <a:off x="5634423" y="1066800"/>
                <a:ext cx="1149806" cy="114652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36" name="Straight Connector 135"/>
              <p:cNvCxnSpPr>
                <a:stCxn id="135" idx="4"/>
              </p:cNvCxnSpPr>
              <p:nvPr/>
            </p:nvCxnSpPr>
            <p:spPr>
              <a:xfrm rot="16200000" flipH="1">
                <a:off x="5540818" y="2876838"/>
                <a:ext cx="1367014" cy="3999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a:stCxn id="135" idx="4"/>
              </p:cNvCxnSpPr>
              <p:nvPr/>
            </p:nvCxnSpPr>
            <p:spPr>
              <a:xfrm rot="16200000" flipH="1">
                <a:off x="6149712" y="2267944"/>
                <a:ext cx="529167" cy="41992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a:stCxn id="135" idx="4"/>
              </p:cNvCxnSpPr>
              <p:nvPr/>
            </p:nvCxnSpPr>
            <p:spPr>
              <a:xfrm rot="5400000">
                <a:off x="5771952" y="2155785"/>
                <a:ext cx="374826" cy="48991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6200000" flipH="1">
                <a:off x="5635061" y="2667502"/>
                <a:ext cx="308681" cy="14997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flipV="1">
                <a:off x="6624256" y="2510981"/>
                <a:ext cx="309944" cy="23151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rot="5400000">
                <a:off x="5328928" y="3965823"/>
                <a:ext cx="1300868" cy="52991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rot="16200000" flipH="1">
                <a:off x="5938827" y="3885836"/>
                <a:ext cx="1300868" cy="68987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60" name="Group 45"/>
            <p:cNvGrpSpPr>
              <a:grpSpLocks/>
            </p:cNvGrpSpPr>
            <p:nvPr/>
          </p:nvGrpSpPr>
          <p:grpSpPr bwMode="auto">
            <a:xfrm>
              <a:off x="3733800" y="2057400"/>
              <a:ext cx="228600" cy="609600"/>
              <a:chOff x="5638800" y="1066800"/>
              <a:chExt cx="1295400" cy="3810000"/>
            </a:xfrm>
          </p:grpSpPr>
          <p:sp>
            <p:nvSpPr>
              <p:cNvPr id="180" name="Oval 179"/>
              <p:cNvSpPr/>
              <p:nvPr/>
            </p:nvSpPr>
            <p:spPr>
              <a:xfrm>
                <a:off x="5638800" y="1062390"/>
                <a:ext cx="1149800" cy="114652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91" name="Straight Connector 190"/>
              <p:cNvCxnSpPr>
                <a:stCxn id="180" idx="4"/>
              </p:cNvCxnSpPr>
              <p:nvPr/>
            </p:nvCxnSpPr>
            <p:spPr>
              <a:xfrm rot="16200000" flipH="1">
                <a:off x="5545189" y="2872428"/>
                <a:ext cx="1367014" cy="3999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p:cNvCxnSpPr>
                <a:stCxn id="180" idx="4"/>
              </p:cNvCxnSpPr>
              <p:nvPr/>
            </p:nvCxnSpPr>
            <p:spPr>
              <a:xfrm rot="16200000" flipH="1">
                <a:off x="6154083" y="2263534"/>
                <a:ext cx="529167" cy="41992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a:stCxn id="180" idx="4"/>
              </p:cNvCxnSpPr>
              <p:nvPr/>
            </p:nvCxnSpPr>
            <p:spPr>
              <a:xfrm rot="5400000">
                <a:off x="5776330" y="2151375"/>
                <a:ext cx="374826" cy="48991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5639432" y="2663099"/>
                <a:ext cx="308681" cy="14997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flipV="1">
                <a:off x="6628627" y="2506571"/>
                <a:ext cx="309950" cy="23151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5400000">
                <a:off x="5333305" y="3961413"/>
                <a:ext cx="1300868" cy="52990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16200000" flipH="1">
                <a:off x="5943198" y="3881427"/>
                <a:ext cx="1300868" cy="68988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cxnSp>
        <p:nvCxnSpPr>
          <p:cNvPr id="366" name="Straight Connector 4"/>
          <p:cNvCxnSpPr/>
          <p:nvPr/>
        </p:nvCxnSpPr>
        <p:spPr>
          <a:xfrm>
            <a:off x="0" y="3998913"/>
            <a:ext cx="4970463" cy="1587"/>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67" name="Straight Connector 5"/>
          <p:cNvCxnSpPr/>
          <p:nvPr/>
        </p:nvCxnSpPr>
        <p:spPr>
          <a:xfrm rot="16200000" flipH="1">
            <a:off x="3988594" y="4980782"/>
            <a:ext cx="2028825" cy="65087"/>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68" name="Straight Connector 6"/>
          <p:cNvCxnSpPr/>
          <p:nvPr/>
        </p:nvCxnSpPr>
        <p:spPr>
          <a:xfrm flipV="1">
            <a:off x="5035550" y="6019800"/>
            <a:ext cx="4108450" cy="7938"/>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69" name="Straight Connector 10"/>
          <p:cNvCxnSpPr/>
          <p:nvPr/>
        </p:nvCxnSpPr>
        <p:spPr>
          <a:xfrm>
            <a:off x="0" y="4457700"/>
            <a:ext cx="4316413" cy="1588"/>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70" name="Straight Connector 11"/>
          <p:cNvCxnSpPr/>
          <p:nvPr/>
        </p:nvCxnSpPr>
        <p:spPr>
          <a:xfrm>
            <a:off x="4419600" y="6400800"/>
            <a:ext cx="4724400" cy="1588"/>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71" name="Straight Connector 12"/>
          <p:cNvCxnSpPr/>
          <p:nvPr/>
        </p:nvCxnSpPr>
        <p:spPr>
          <a:xfrm rot="10800000" flipV="1">
            <a:off x="4316413" y="3998913"/>
            <a:ext cx="654050" cy="458787"/>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72" name="Straight Connector 14"/>
          <p:cNvCxnSpPr/>
          <p:nvPr/>
        </p:nvCxnSpPr>
        <p:spPr>
          <a:xfrm rot="10800000" flipV="1">
            <a:off x="4381500" y="6027738"/>
            <a:ext cx="654050" cy="390525"/>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73" name="Straight Connector 17"/>
          <p:cNvCxnSpPr/>
          <p:nvPr/>
        </p:nvCxnSpPr>
        <p:spPr>
          <a:xfrm rot="16200000" flipH="1">
            <a:off x="3368675" y="5405438"/>
            <a:ext cx="1960563" cy="65087"/>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grpSp>
        <p:nvGrpSpPr>
          <p:cNvPr id="61" name="Group 20"/>
          <p:cNvGrpSpPr>
            <a:grpSpLocks/>
          </p:cNvGrpSpPr>
          <p:nvPr/>
        </p:nvGrpSpPr>
        <p:grpSpPr bwMode="auto">
          <a:xfrm>
            <a:off x="4513263" y="4784725"/>
            <a:ext cx="784225" cy="412750"/>
            <a:chOff x="2286000" y="2628900"/>
            <a:chExt cx="4191000" cy="2209800"/>
          </a:xfrm>
        </p:grpSpPr>
        <p:sp>
          <p:nvSpPr>
            <p:cNvPr id="343" name="Flowchart: Delay 342"/>
            <p:cNvSpPr/>
            <p:nvPr/>
          </p:nvSpPr>
          <p:spPr>
            <a:xfrm rot="5400000">
              <a:off x="3276603" y="1672233"/>
              <a:ext cx="2209800" cy="4123130"/>
            </a:xfrm>
            <a:prstGeom prst="flowChartDelay">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344" name="Straight Connector 343"/>
            <p:cNvCxnSpPr/>
            <p:nvPr/>
          </p:nvCxnSpPr>
          <p:spPr>
            <a:xfrm rot="10800000" flipV="1">
              <a:off x="2286000" y="2662897"/>
              <a:ext cx="1145311" cy="917917"/>
            </a:xfrm>
            <a:prstGeom prst="line">
              <a:avLst/>
            </a:prstGeom>
          </p:spPr>
          <p:style>
            <a:lnRef idx="1">
              <a:schemeClr val="accent1"/>
            </a:lnRef>
            <a:fillRef idx="0">
              <a:schemeClr val="accent1"/>
            </a:fillRef>
            <a:effectRef idx="0">
              <a:schemeClr val="accent1"/>
            </a:effectRef>
            <a:fontRef idx="minor">
              <a:schemeClr val="tx1"/>
            </a:fontRef>
          </p:style>
        </p:cxnSp>
        <p:cxnSp>
          <p:nvCxnSpPr>
            <p:cNvPr id="345" name="Straight Connector 344"/>
            <p:cNvCxnSpPr/>
            <p:nvPr/>
          </p:nvCxnSpPr>
          <p:spPr>
            <a:xfrm rot="10800000" flipV="1">
              <a:off x="2438709" y="2662897"/>
              <a:ext cx="1527085" cy="1300385"/>
            </a:xfrm>
            <a:prstGeom prst="line">
              <a:avLst/>
            </a:prstGeom>
          </p:spPr>
          <p:style>
            <a:lnRef idx="1">
              <a:schemeClr val="accent1"/>
            </a:lnRef>
            <a:fillRef idx="0">
              <a:schemeClr val="accent1"/>
            </a:fillRef>
            <a:effectRef idx="0">
              <a:schemeClr val="accent1"/>
            </a:effectRef>
            <a:fontRef idx="minor">
              <a:schemeClr val="tx1"/>
            </a:fontRef>
          </p:style>
        </p:cxnSp>
        <p:cxnSp>
          <p:nvCxnSpPr>
            <p:cNvPr id="346" name="Straight Connector 345"/>
            <p:cNvCxnSpPr/>
            <p:nvPr/>
          </p:nvCxnSpPr>
          <p:spPr>
            <a:xfrm rot="10800000" flipV="1">
              <a:off x="2667769" y="2662897"/>
              <a:ext cx="1824021" cy="1606357"/>
            </a:xfrm>
            <a:prstGeom prst="line">
              <a:avLst/>
            </a:prstGeom>
          </p:spPr>
          <p:style>
            <a:lnRef idx="1">
              <a:schemeClr val="accent1"/>
            </a:lnRef>
            <a:fillRef idx="0">
              <a:schemeClr val="accent1"/>
            </a:fillRef>
            <a:effectRef idx="0">
              <a:schemeClr val="accent1"/>
            </a:effectRef>
            <a:fontRef idx="minor">
              <a:schemeClr val="tx1"/>
            </a:fontRef>
          </p:style>
        </p:cxnSp>
        <p:cxnSp>
          <p:nvCxnSpPr>
            <p:cNvPr id="347" name="Straight Connector 346"/>
            <p:cNvCxnSpPr/>
            <p:nvPr/>
          </p:nvCxnSpPr>
          <p:spPr>
            <a:xfrm rot="10800000" flipV="1">
              <a:off x="2896834" y="2662897"/>
              <a:ext cx="2053081" cy="1835834"/>
            </a:xfrm>
            <a:prstGeom prst="line">
              <a:avLst/>
            </a:prstGeom>
          </p:spPr>
          <p:style>
            <a:lnRef idx="1">
              <a:schemeClr val="accent1"/>
            </a:lnRef>
            <a:fillRef idx="0">
              <a:schemeClr val="accent1"/>
            </a:fillRef>
            <a:effectRef idx="0">
              <a:schemeClr val="accent1"/>
            </a:effectRef>
            <a:fontRef idx="minor">
              <a:schemeClr val="tx1"/>
            </a:fontRef>
          </p:style>
        </p:cxnSp>
        <p:cxnSp>
          <p:nvCxnSpPr>
            <p:cNvPr id="348" name="Straight Connector 347"/>
            <p:cNvCxnSpPr/>
            <p:nvPr/>
          </p:nvCxnSpPr>
          <p:spPr>
            <a:xfrm rot="10800000" flipV="1">
              <a:off x="3278603" y="2662897"/>
              <a:ext cx="2129438" cy="198882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9" name="Straight Connector 348"/>
            <p:cNvCxnSpPr/>
            <p:nvPr/>
          </p:nvCxnSpPr>
          <p:spPr>
            <a:xfrm rot="10800000" flipV="1">
              <a:off x="3660377" y="2662897"/>
              <a:ext cx="2282141" cy="2065316"/>
            </a:xfrm>
            <a:prstGeom prst="line">
              <a:avLst/>
            </a:prstGeom>
          </p:spPr>
          <p:style>
            <a:lnRef idx="1">
              <a:schemeClr val="accent1"/>
            </a:lnRef>
            <a:fillRef idx="0">
              <a:schemeClr val="accent1"/>
            </a:fillRef>
            <a:effectRef idx="0">
              <a:schemeClr val="accent1"/>
            </a:effectRef>
            <a:fontRef idx="minor">
              <a:schemeClr val="tx1"/>
            </a:fontRef>
          </p:style>
        </p:cxnSp>
        <p:cxnSp>
          <p:nvCxnSpPr>
            <p:cNvPr id="350" name="Straight Connector 349"/>
            <p:cNvCxnSpPr/>
            <p:nvPr/>
          </p:nvCxnSpPr>
          <p:spPr>
            <a:xfrm rot="10800000" flipV="1">
              <a:off x="4042145" y="2662897"/>
              <a:ext cx="2434855" cy="2141806"/>
            </a:xfrm>
            <a:prstGeom prst="line">
              <a:avLst/>
            </a:prstGeom>
          </p:spPr>
          <p:style>
            <a:lnRef idx="1">
              <a:schemeClr val="accent1"/>
            </a:lnRef>
            <a:fillRef idx="0">
              <a:schemeClr val="accent1"/>
            </a:fillRef>
            <a:effectRef idx="0">
              <a:schemeClr val="accent1"/>
            </a:effectRef>
            <a:fontRef idx="minor">
              <a:schemeClr val="tx1"/>
            </a:fontRef>
          </p:style>
        </p:cxnSp>
        <p:cxnSp>
          <p:nvCxnSpPr>
            <p:cNvPr id="351" name="Straight Connector 350"/>
            <p:cNvCxnSpPr/>
            <p:nvPr/>
          </p:nvCxnSpPr>
          <p:spPr>
            <a:xfrm rot="10800000" flipV="1">
              <a:off x="4568141" y="3045365"/>
              <a:ext cx="1832502" cy="1759338"/>
            </a:xfrm>
            <a:prstGeom prst="line">
              <a:avLst/>
            </a:prstGeom>
          </p:spPr>
          <p:style>
            <a:lnRef idx="1">
              <a:schemeClr val="accent1"/>
            </a:lnRef>
            <a:fillRef idx="0">
              <a:schemeClr val="accent1"/>
            </a:fillRef>
            <a:effectRef idx="0">
              <a:schemeClr val="accent1"/>
            </a:effectRef>
            <a:fontRef idx="minor">
              <a:schemeClr val="tx1"/>
            </a:fontRef>
          </p:style>
        </p:cxnSp>
        <p:cxnSp>
          <p:nvCxnSpPr>
            <p:cNvPr id="352" name="Straight Connector 351"/>
            <p:cNvCxnSpPr/>
            <p:nvPr/>
          </p:nvCxnSpPr>
          <p:spPr>
            <a:xfrm rot="10800000" flipV="1">
              <a:off x="4949915" y="3427828"/>
              <a:ext cx="1450728" cy="1376875"/>
            </a:xfrm>
            <a:prstGeom prst="line">
              <a:avLst/>
            </a:prstGeom>
          </p:spPr>
          <p:style>
            <a:lnRef idx="1">
              <a:schemeClr val="accent1"/>
            </a:lnRef>
            <a:fillRef idx="0">
              <a:schemeClr val="accent1"/>
            </a:fillRef>
            <a:effectRef idx="0">
              <a:schemeClr val="accent1"/>
            </a:effectRef>
            <a:fontRef idx="minor">
              <a:schemeClr val="tx1"/>
            </a:fontRef>
          </p:style>
        </p:cxnSp>
        <p:cxnSp>
          <p:nvCxnSpPr>
            <p:cNvPr id="353" name="Straight Connector 352"/>
            <p:cNvCxnSpPr/>
            <p:nvPr/>
          </p:nvCxnSpPr>
          <p:spPr>
            <a:xfrm rot="10800000" flipV="1">
              <a:off x="5484392" y="3810296"/>
              <a:ext cx="916251" cy="841421"/>
            </a:xfrm>
            <a:prstGeom prst="line">
              <a:avLst/>
            </a:prstGeom>
          </p:spPr>
          <p:style>
            <a:lnRef idx="1">
              <a:schemeClr val="accent1"/>
            </a:lnRef>
            <a:fillRef idx="0">
              <a:schemeClr val="accent1"/>
            </a:fillRef>
            <a:effectRef idx="0">
              <a:schemeClr val="accent1"/>
            </a:effectRef>
            <a:fontRef idx="minor">
              <a:schemeClr val="tx1"/>
            </a:fontRef>
          </p:style>
        </p:cxnSp>
        <p:cxnSp>
          <p:nvCxnSpPr>
            <p:cNvPr id="354" name="Straight Connector 353"/>
            <p:cNvCxnSpPr/>
            <p:nvPr/>
          </p:nvCxnSpPr>
          <p:spPr>
            <a:xfrm rot="5400000">
              <a:off x="2285786" y="2663111"/>
              <a:ext cx="229482" cy="22906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5" name="Straight Connector 354"/>
            <p:cNvCxnSpPr/>
            <p:nvPr/>
          </p:nvCxnSpPr>
          <p:spPr>
            <a:xfrm rot="10800000" flipV="1">
              <a:off x="2286000" y="2662897"/>
              <a:ext cx="687186" cy="611945"/>
            </a:xfrm>
            <a:prstGeom prst="line">
              <a:avLst/>
            </a:prstGeom>
          </p:spPr>
          <p:style>
            <a:lnRef idx="1">
              <a:schemeClr val="accent1"/>
            </a:lnRef>
            <a:fillRef idx="0">
              <a:schemeClr val="accent1"/>
            </a:fillRef>
            <a:effectRef idx="0">
              <a:schemeClr val="accent1"/>
            </a:effectRef>
            <a:fontRef idx="minor">
              <a:schemeClr val="tx1"/>
            </a:fontRef>
          </p:style>
        </p:cxnSp>
        <p:cxnSp>
          <p:nvCxnSpPr>
            <p:cNvPr id="356" name="Straight Connector 355"/>
            <p:cNvCxnSpPr/>
            <p:nvPr/>
          </p:nvCxnSpPr>
          <p:spPr>
            <a:xfrm>
              <a:off x="2362352" y="3427828"/>
              <a:ext cx="1756150" cy="1376875"/>
            </a:xfrm>
            <a:prstGeom prst="line">
              <a:avLst/>
            </a:prstGeom>
          </p:spPr>
          <p:style>
            <a:lnRef idx="1">
              <a:schemeClr val="accent1"/>
            </a:lnRef>
            <a:fillRef idx="0">
              <a:schemeClr val="accent1"/>
            </a:fillRef>
            <a:effectRef idx="0">
              <a:schemeClr val="accent1"/>
            </a:effectRef>
            <a:fontRef idx="minor">
              <a:schemeClr val="tx1"/>
            </a:fontRef>
          </p:style>
        </p:cxnSp>
        <p:cxnSp>
          <p:nvCxnSpPr>
            <p:cNvPr id="357" name="Straight Connector 43"/>
            <p:cNvCxnSpPr/>
            <p:nvPr/>
          </p:nvCxnSpPr>
          <p:spPr>
            <a:xfrm>
              <a:off x="2362352" y="2968869"/>
              <a:ext cx="2434855" cy="1835834"/>
            </a:xfrm>
            <a:prstGeom prst="line">
              <a:avLst/>
            </a:prstGeom>
          </p:spPr>
          <p:style>
            <a:lnRef idx="1">
              <a:schemeClr val="accent1"/>
            </a:lnRef>
            <a:fillRef idx="0">
              <a:schemeClr val="accent1"/>
            </a:fillRef>
            <a:effectRef idx="0">
              <a:schemeClr val="accent1"/>
            </a:effectRef>
            <a:fontRef idx="minor">
              <a:schemeClr val="tx1"/>
            </a:fontRef>
          </p:style>
        </p:cxnSp>
        <p:cxnSp>
          <p:nvCxnSpPr>
            <p:cNvPr id="358" name="Straight Connector 44"/>
            <p:cNvCxnSpPr/>
            <p:nvPr/>
          </p:nvCxnSpPr>
          <p:spPr>
            <a:xfrm>
              <a:off x="2591417" y="2662897"/>
              <a:ext cx="2663915" cy="2065316"/>
            </a:xfrm>
            <a:prstGeom prst="line">
              <a:avLst/>
            </a:prstGeom>
          </p:spPr>
          <p:style>
            <a:lnRef idx="1">
              <a:schemeClr val="accent1"/>
            </a:lnRef>
            <a:fillRef idx="0">
              <a:schemeClr val="accent1"/>
            </a:fillRef>
            <a:effectRef idx="0">
              <a:schemeClr val="accent1"/>
            </a:effectRef>
            <a:fontRef idx="minor">
              <a:schemeClr val="tx1"/>
            </a:fontRef>
          </p:style>
        </p:cxnSp>
        <p:cxnSp>
          <p:nvCxnSpPr>
            <p:cNvPr id="359" name="Straight Connector 45"/>
            <p:cNvCxnSpPr/>
            <p:nvPr/>
          </p:nvCxnSpPr>
          <p:spPr>
            <a:xfrm>
              <a:off x="3125894" y="2662897"/>
              <a:ext cx="2663915" cy="191233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0" name="Straight Connector 46"/>
            <p:cNvCxnSpPr/>
            <p:nvPr/>
          </p:nvCxnSpPr>
          <p:spPr>
            <a:xfrm>
              <a:off x="3736728" y="2662897"/>
              <a:ext cx="2358498" cy="1682848"/>
            </a:xfrm>
            <a:prstGeom prst="line">
              <a:avLst/>
            </a:prstGeom>
          </p:spPr>
          <p:style>
            <a:lnRef idx="1">
              <a:schemeClr val="accent1"/>
            </a:lnRef>
            <a:fillRef idx="0">
              <a:schemeClr val="accent1"/>
            </a:fillRef>
            <a:effectRef idx="0">
              <a:schemeClr val="accent1"/>
            </a:effectRef>
            <a:fontRef idx="minor">
              <a:schemeClr val="tx1"/>
            </a:fontRef>
          </p:style>
        </p:cxnSp>
        <p:cxnSp>
          <p:nvCxnSpPr>
            <p:cNvPr id="361" name="Straight Connector 47"/>
            <p:cNvCxnSpPr/>
            <p:nvPr/>
          </p:nvCxnSpPr>
          <p:spPr>
            <a:xfrm>
              <a:off x="6095226" y="2662897"/>
              <a:ext cx="305417" cy="229482"/>
            </a:xfrm>
            <a:prstGeom prst="line">
              <a:avLst/>
            </a:prstGeom>
          </p:spPr>
          <p:style>
            <a:lnRef idx="1">
              <a:schemeClr val="accent1"/>
            </a:lnRef>
            <a:fillRef idx="0">
              <a:schemeClr val="accent1"/>
            </a:fillRef>
            <a:effectRef idx="0">
              <a:schemeClr val="accent1"/>
            </a:effectRef>
            <a:fontRef idx="minor">
              <a:schemeClr val="tx1"/>
            </a:fontRef>
          </p:style>
        </p:cxnSp>
        <p:cxnSp>
          <p:nvCxnSpPr>
            <p:cNvPr id="362" name="Straight Connector 48"/>
            <p:cNvCxnSpPr>
              <a:stCxn id="343" idx="1"/>
            </p:cNvCxnSpPr>
            <p:nvPr/>
          </p:nvCxnSpPr>
          <p:spPr>
            <a:xfrm rot="16200000" flipH="1">
              <a:off x="4609208" y="2401190"/>
              <a:ext cx="1487368" cy="1942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363" name="Straight Connector 49"/>
            <p:cNvCxnSpPr>
              <a:endCxn id="343" idx="0"/>
            </p:cNvCxnSpPr>
            <p:nvPr/>
          </p:nvCxnSpPr>
          <p:spPr>
            <a:xfrm>
              <a:off x="5026267" y="2662897"/>
              <a:ext cx="1416798" cy="1070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364" name="Straight Connector 363"/>
            <p:cNvCxnSpPr/>
            <p:nvPr/>
          </p:nvCxnSpPr>
          <p:spPr>
            <a:xfrm>
              <a:off x="5560749" y="2662897"/>
              <a:ext cx="839894" cy="611945"/>
            </a:xfrm>
            <a:prstGeom prst="line">
              <a:avLst/>
            </a:prstGeom>
          </p:spPr>
          <p:style>
            <a:lnRef idx="1">
              <a:schemeClr val="accent1"/>
            </a:lnRef>
            <a:fillRef idx="0">
              <a:schemeClr val="accent1"/>
            </a:fillRef>
            <a:effectRef idx="0">
              <a:schemeClr val="accent1"/>
            </a:effectRef>
            <a:fontRef idx="minor">
              <a:schemeClr val="tx1"/>
            </a:fontRef>
          </p:style>
        </p:cxnSp>
        <p:cxnSp>
          <p:nvCxnSpPr>
            <p:cNvPr id="365" name="Straight Connector 364"/>
            <p:cNvCxnSpPr/>
            <p:nvPr/>
          </p:nvCxnSpPr>
          <p:spPr>
            <a:xfrm>
              <a:off x="2362352" y="3886786"/>
              <a:ext cx="1068960" cy="841427"/>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62" name="Group 132"/>
          <p:cNvGrpSpPr/>
          <p:nvPr/>
        </p:nvGrpSpPr>
        <p:grpSpPr>
          <a:xfrm rot="223995">
            <a:off x="4079733" y="3505197"/>
            <a:ext cx="915671" cy="786223"/>
            <a:chOff x="1447006" y="1219200"/>
            <a:chExt cx="5108576" cy="4268788"/>
          </a:xfrm>
          <a:scene3d>
            <a:camera prst="perspectiveContrastingRightFacing">
              <a:rot lat="1237938" lon="17726031" rev="21424236"/>
            </a:camera>
            <a:lightRig rig="threePt" dir="t"/>
          </a:scene3d>
        </p:grpSpPr>
        <p:grpSp>
          <p:nvGrpSpPr>
            <p:cNvPr id="63" name="Group 82"/>
            <p:cNvGrpSpPr/>
            <p:nvPr/>
          </p:nvGrpSpPr>
          <p:grpSpPr>
            <a:xfrm>
              <a:off x="1447006" y="1219200"/>
              <a:ext cx="762794" cy="4268788"/>
              <a:chOff x="1447006" y="1219200"/>
              <a:chExt cx="762794" cy="4268788"/>
            </a:xfrm>
          </p:grpSpPr>
          <p:grpSp>
            <p:nvGrpSpPr>
              <p:cNvPr id="31744" name="Group 54"/>
              <p:cNvGrpSpPr/>
              <p:nvPr/>
            </p:nvGrpSpPr>
            <p:grpSpPr>
              <a:xfrm>
                <a:off x="1447006" y="1219200"/>
                <a:ext cx="535782" cy="4268788"/>
                <a:chOff x="1447006" y="1219200"/>
                <a:chExt cx="535782" cy="4268788"/>
              </a:xfrm>
            </p:grpSpPr>
            <p:cxnSp>
              <p:nvCxnSpPr>
                <p:cNvPr id="337" name="Straight Connector 336"/>
                <p:cNvCxnSpPr/>
                <p:nvPr/>
              </p:nvCxnSpPr>
              <p:spPr>
                <a:xfrm rot="5400000">
                  <a:off x="-571500" y="3467100"/>
                  <a:ext cx="403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338" name="Straight Connector 26"/>
                <p:cNvCxnSpPr/>
                <p:nvPr/>
              </p:nvCxnSpPr>
              <p:spPr>
                <a:xfrm rot="5400000">
                  <a:off x="-37306" y="3466306"/>
                  <a:ext cx="403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339" name="Straight Connector 338"/>
                <p:cNvCxnSpPr/>
                <p:nvPr/>
              </p:nvCxnSpPr>
              <p:spPr>
                <a:xfrm rot="5400000">
                  <a:off x="1409700" y="1257300"/>
                  <a:ext cx="228600" cy="152400"/>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340" name="Straight Connector 339"/>
                <p:cNvCxnSpPr/>
                <p:nvPr/>
              </p:nvCxnSpPr>
              <p:spPr>
                <a:xfrm rot="16200000" flipH="1">
                  <a:off x="1790700" y="1257300"/>
                  <a:ext cx="228600" cy="152400"/>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341" name="Straight Connector 340"/>
                <p:cNvCxnSpPr/>
                <p:nvPr/>
              </p:nvCxnSpPr>
              <p:spPr>
                <a:xfrm rot="10800000">
                  <a:off x="1600200" y="12192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342" name="Straight Connector 341"/>
                <p:cNvCxnSpPr/>
                <p:nvPr/>
              </p:nvCxnSpPr>
              <p:spPr>
                <a:xfrm rot="10800000">
                  <a:off x="1447800" y="5486400"/>
                  <a:ext cx="5334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grpSp>
          <p:cxnSp>
            <p:nvCxnSpPr>
              <p:cNvPr id="333" name="Straight Connector 332"/>
              <p:cNvCxnSpPr/>
              <p:nvPr/>
            </p:nvCxnSpPr>
            <p:spPr>
              <a:xfrm>
                <a:off x="1981200" y="20574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334" name="Straight Connector 333"/>
              <p:cNvCxnSpPr/>
              <p:nvPr/>
            </p:nvCxnSpPr>
            <p:spPr>
              <a:xfrm>
                <a:off x="1981200" y="24384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335" name="Straight Connector 334"/>
              <p:cNvCxnSpPr/>
              <p:nvPr/>
            </p:nvCxnSpPr>
            <p:spPr>
              <a:xfrm>
                <a:off x="1981200" y="43434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336" name="Straight Connector 335"/>
              <p:cNvCxnSpPr/>
              <p:nvPr/>
            </p:nvCxnSpPr>
            <p:spPr>
              <a:xfrm>
                <a:off x="1981200" y="47244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grpSp>
        <p:grpSp>
          <p:nvGrpSpPr>
            <p:cNvPr id="31745" name="Group 83"/>
            <p:cNvGrpSpPr/>
            <p:nvPr/>
          </p:nvGrpSpPr>
          <p:grpSpPr>
            <a:xfrm>
              <a:off x="2209800" y="1219200"/>
              <a:ext cx="762794" cy="4268788"/>
              <a:chOff x="1447006" y="1219200"/>
              <a:chExt cx="762794" cy="4268788"/>
            </a:xfrm>
          </p:grpSpPr>
          <p:grpSp>
            <p:nvGrpSpPr>
              <p:cNvPr id="31746" name="Group 54"/>
              <p:cNvGrpSpPr/>
              <p:nvPr/>
            </p:nvGrpSpPr>
            <p:grpSpPr>
              <a:xfrm>
                <a:off x="1447006" y="1219200"/>
                <a:ext cx="535782" cy="4268788"/>
                <a:chOff x="1447006" y="1219200"/>
                <a:chExt cx="535782" cy="4268788"/>
              </a:xfrm>
            </p:grpSpPr>
            <p:cxnSp>
              <p:nvCxnSpPr>
                <p:cNvPr id="326" name="Straight Connector 325"/>
                <p:cNvCxnSpPr/>
                <p:nvPr/>
              </p:nvCxnSpPr>
              <p:spPr>
                <a:xfrm rot="5400000">
                  <a:off x="-571500" y="3467100"/>
                  <a:ext cx="403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327" name="Straight Connector 326"/>
                <p:cNvCxnSpPr/>
                <p:nvPr/>
              </p:nvCxnSpPr>
              <p:spPr>
                <a:xfrm rot="5400000">
                  <a:off x="-37306" y="3466306"/>
                  <a:ext cx="403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328" name="Straight Connector 327"/>
                <p:cNvCxnSpPr/>
                <p:nvPr/>
              </p:nvCxnSpPr>
              <p:spPr>
                <a:xfrm rot="5400000">
                  <a:off x="1409700" y="1257300"/>
                  <a:ext cx="228600" cy="152400"/>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329" name="Straight Connector 328"/>
                <p:cNvCxnSpPr/>
                <p:nvPr/>
              </p:nvCxnSpPr>
              <p:spPr>
                <a:xfrm rot="16200000" flipH="1">
                  <a:off x="1790700" y="1257300"/>
                  <a:ext cx="228600" cy="152400"/>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330" name="Straight Connector 329"/>
                <p:cNvCxnSpPr/>
                <p:nvPr/>
              </p:nvCxnSpPr>
              <p:spPr>
                <a:xfrm rot="10800000">
                  <a:off x="1600200" y="12192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331" name="Straight Connector 330"/>
                <p:cNvCxnSpPr/>
                <p:nvPr/>
              </p:nvCxnSpPr>
              <p:spPr>
                <a:xfrm rot="10800000">
                  <a:off x="1447800" y="5486400"/>
                  <a:ext cx="5334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grpSp>
          <p:cxnSp>
            <p:nvCxnSpPr>
              <p:cNvPr id="322" name="Straight Connector 321"/>
              <p:cNvCxnSpPr/>
              <p:nvPr/>
            </p:nvCxnSpPr>
            <p:spPr>
              <a:xfrm>
                <a:off x="1981200" y="20574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323" name="Straight Connector 322"/>
              <p:cNvCxnSpPr/>
              <p:nvPr/>
            </p:nvCxnSpPr>
            <p:spPr>
              <a:xfrm>
                <a:off x="1981200" y="24384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324" name="Straight Connector 323"/>
              <p:cNvCxnSpPr/>
              <p:nvPr/>
            </p:nvCxnSpPr>
            <p:spPr>
              <a:xfrm>
                <a:off x="1981200" y="43434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325" name="Straight Connector 324"/>
              <p:cNvCxnSpPr/>
              <p:nvPr/>
            </p:nvCxnSpPr>
            <p:spPr>
              <a:xfrm>
                <a:off x="1981200" y="47244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grpSp>
        <p:grpSp>
          <p:nvGrpSpPr>
            <p:cNvPr id="31747" name="Group 95"/>
            <p:cNvGrpSpPr/>
            <p:nvPr/>
          </p:nvGrpSpPr>
          <p:grpSpPr>
            <a:xfrm>
              <a:off x="2971800" y="1219200"/>
              <a:ext cx="762794" cy="4268788"/>
              <a:chOff x="1447006" y="1219200"/>
              <a:chExt cx="762794" cy="4268788"/>
            </a:xfrm>
          </p:grpSpPr>
          <p:grpSp>
            <p:nvGrpSpPr>
              <p:cNvPr id="31748" name="Group 54"/>
              <p:cNvGrpSpPr/>
              <p:nvPr/>
            </p:nvGrpSpPr>
            <p:grpSpPr>
              <a:xfrm>
                <a:off x="1447006" y="1219200"/>
                <a:ext cx="535782" cy="4268788"/>
                <a:chOff x="1447006" y="1219200"/>
                <a:chExt cx="535782" cy="4268788"/>
              </a:xfrm>
            </p:grpSpPr>
            <p:cxnSp>
              <p:nvCxnSpPr>
                <p:cNvPr id="315" name="Straight Connector 314"/>
                <p:cNvCxnSpPr/>
                <p:nvPr/>
              </p:nvCxnSpPr>
              <p:spPr>
                <a:xfrm rot="5400000">
                  <a:off x="-571500" y="3467100"/>
                  <a:ext cx="403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316" name="Straight Connector 315"/>
                <p:cNvCxnSpPr/>
                <p:nvPr/>
              </p:nvCxnSpPr>
              <p:spPr>
                <a:xfrm rot="5400000">
                  <a:off x="-37306" y="3466306"/>
                  <a:ext cx="403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317" name="Straight Connector 316"/>
                <p:cNvCxnSpPr/>
                <p:nvPr/>
              </p:nvCxnSpPr>
              <p:spPr>
                <a:xfrm rot="5400000">
                  <a:off x="1409700" y="1257300"/>
                  <a:ext cx="228600" cy="152400"/>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318" name="Straight Connector 317"/>
                <p:cNvCxnSpPr/>
                <p:nvPr/>
              </p:nvCxnSpPr>
              <p:spPr>
                <a:xfrm rot="16200000" flipH="1">
                  <a:off x="1790700" y="1257300"/>
                  <a:ext cx="228600" cy="152400"/>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319" name="Straight Connector 318"/>
                <p:cNvCxnSpPr/>
                <p:nvPr/>
              </p:nvCxnSpPr>
              <p:spPr>
                <a:xfrm rot="10800000">
                  <a:off x="1600200" y="12192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320" name="Straight Connector 319"/>
                <p:cNvCxnSpPr/>
                <p:nvPr/>
              </p:nvCxnSpPr>
              <p:spPr>
                <a:xfrm rot="10800000">
                  <a:off x="1447800" y="5486400"/>
                  <a:ext cx="5334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grpSp>
          <p:cxnSp>
            <p:nvCxnSpPr>
              <p:cNvPr id="311" name="Straight Connector 310"/>
              <p:cNvCxnSpPr/>
              <p:nvPr/>
            </p:nvCxnSpPr>
            <p:spPr>
              <a:xfrm>
                <a:off x="1981200" y="20574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312" name="Straight Connector 311"/>
              <p:cNvCxnSpPr/>
              <p:nvPr/>
            </p:nvCxnSpPr>
            <p:spPr>
              <a:xfrm>
                <a:off x="1981200" y="24384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313" name="Straight Connector 312"/>
              <p:cNvCxnSpPr/>
              <p:nvPr/>
            </p:nvCxnSpPr>
            <p:spPr>
              <a:xfrm>
                <a:off x="1981200" y="43434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314" name="Straight Connector 313"/>
              <p:cNvCxnSpPr/>
              <p:nvPr/>
            </p:nvCxnSpPr>
            <p:spPr>
              <a:xfrm>
                <a:off x="1981200" y="47244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grpSp>
        <p:grpSp>
          <p:nvGrpSpPr>
            <p:cNvPr id="31749" name="Group 107"/>
            <p:cNvGrpSpPr/>
            <p:nvPr/>
          </p:nvGrpSpPr>
          <p:grpSpPr>
            <a:xfrm>
              <a:off x="3733800" y="1219200"/>
              <a:ext cx="762794" cy="4268788"/>
              <a:chOff x="1447006" y="1219200"/>
              <a:chExt cx="762794" cy="4268788"/>
            </a:xfrm>
          </p:grpSpPr>
          <p:grpSp>
            <p:nvGrpSpPr>
              <p:cNvPr id="31750" name="Group 54"/>
              <p:cNvGrpSpPr/>
              <p:nvPr/>
            </p:nvGrpSpPr>
            <p:grpSpPr>
              <a:xfrm>
                <a:off x="1447006" y="1219200"/>
                <a:ext cx="535782" cy="4268788"/>
                <a:chOff x="1447006" y="1219200"/>
                <a:chExt cx="535782" cy="4268788"/>
              </a:xfrm>
            </p:grpSpPr>
            <p:cxnSp>
              <p:nvCxnSpPr>
                <p:cNvPr id="304" name="Straight Connector 303"/>
                <p:cNvCxnSpPr/>
                <p:nvPr/>
              </p:nvCxnSpPr>
              <p:spPr>
                <a:xfrm rot="5400000">
                  <a:off x="-571500" y="3467100"/>
                  <a:ext cx="403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305" name="Straight Connector 304"/>
                <p:cNvCxnSpPr/>
                <p:nvPr/>
              </p:nvCxnSpPr>
              <p:spPr>
                <a:xfrm rot="5400000">
                  <a:off x="-37306" y="3466306"/>
                  <a:ext cx="403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306" name="Straight Connector 305"/>
                <p:cNvCxnSpPr/>
                <p:nvPr/>
              </p:nvCxnSpPr>
              <p:spPr>
                <a:xfrm rot="5400000">
                  <a:off x="1409700" y="1257300"/>
                  <a:ext cx="228600" cy="152400"/>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790700" y="1257300"/>
                  <a:ext cx="228600" cy="152400"/>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308" name="Straight Connector 307"/>
                <p:cNvCxnSpPr/>
                <p:nvPr/>
              </p:nvCxnSpPr>
              <p:spPr>
                <a:xfrm rot="10800000">
                  <a:off x="1600200" y="12192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309" name="Straight Connector 308"/>
                <p:cNvCxnSpPr/>
                <p:nvPr/>
              </p:nvCxnSpPr>
              <p:spPr>
                <a:xfrm rot="10800000">
                  <a:off x="1447800" y="5486400"/>
                  <a:ext cx="5334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grpSp>
          <p:cxnSp>
            <p:nvCxnSpPr>
              <p:cNvPr id="300" name="Straight Connector 299"/>
              <p:cNvCxnSpPr/>
              <p:nvPr/>
            </p:nvCxnSpPr>
            <p:spPr>
              <a:xfrm>
                <a:off x="1981200" y="20574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301" name="Straight Connector 300"/>
              <p:cNvCxnSpPr/>
              <p:nvPr/>
            </p:nvCxnSpPr>
            <p:spPr>
              <a:xfrm>
                <a:off x="1981200" y="24384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a:off x="1981200" y="43434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303" name="Straight Connector 302"/>
              <p:cNvCxnSpPr/>
              <p:nvPr/>
            </p:nvCxnSpPr>
            <p:spPr>
              <a:xfrm>
                <a:off x="1981200" y="47244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grpSp>
        <p:grpSp>
          <p:nvGrpSpPr>
            <p:cNvPr id="31751" name="Group 119"/>
            <p:cNvGrpSpPr/>
            <p:nvPr/>
          </p:nvGrpSpPr>
          <p:grpSpPr>
            <a:xfrm>
              <a:off x="4495800" y="1219200"/>
              <a:ext cx="762794" cy="4268788"/>
              <a:chOff x="1447006" y="1219200"/>
              <a:chExt cx="762794" cy="4268788"/>
            </a:xfrm>
          </p:grpSpPr>
          <p:grpSp>
            <p:nvGrpSpPr>
              <p:cNvPr id="31752" name="Group 54"/>
              <p:cNvGrpSpPr/>
              <p:nvPr/>
            </p:nvGrpSpPr>
            <p:grpSpPr>
              <a:xfrm>
                <a:off x="1447006" y="1219200"/>
                <a:ext cx="535782" cy="4268788"/>
                <a:chOff x="1447006" y="1219200"/>
                <a:chExt cx="535782" cy="4268788"/>
              </a:xfrm>
            </p:grpSpPr>
            <p:cxnSp>
              <p:nvCxnSpPr>
                <p:cNvPr id="293" name="Straight Connector 292"/>
                <p:cNvCxnSpPr/>
                <p:nvPr/>
              </p:nvCxnSpPr>
              <p:spPr>
                <a:xfrm rot="5400000">
                  <a:off x="-571500" y="3467100"/>
                  <a:ext cx="403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37306" y="3466306"/>
                  <a:ext cx="403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295" name="Straight Connector 294"/>
                <p:cNvCxnSpPr/>
                <p:nvPr/>
              </p:nvCxnSpPr>
              <p:spPr>
                <a:xfrm rot="5400000">
                  <a:off x="1409700" y="1257300"/>
                  <a:ext cx="228600" cy="152400"/>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296" name="Straight Connector 295"/>
                <p:cNvCxnSpPr/>
                <p:nvPr/>
              </p:nvCxnSpPr>
              <p:spPr>
                <a:xfrm rot="16200000" flipH="1">
                  <a:off x="1790700" y="1257300"/>
                  <a:ext cx="228600" cy="152400"/>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297" name="Straight Connector 296"/>
                <p:cNvCxnSpPr/>
                <p:nvPr/>
              </p:nvCxnSpPr>
              <p:spPr>
                <a:xfrm rot="10800000">
                  <a:off x="1600200" y="12192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0800000">
                  <a:off x="1447800" y="5486400"/>
                  <a:ext cx="5334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grpSp>
          <p:cxnSp>
            <p:nvCxnSpPr>
              <p:cNvPr id="289" name="Straight Connector 288"/>
              <p:cNvCxnSpPr/>
              <p:nvPr/>
            </p:nvCxnSpPr>
            <p:spPr>
              <a:xfrm>
                <a:off x="1981200" y="20574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290" name="Straight Connector 289"/>
              <p:cNvCxnSpPr/>
              <p:nvPr/>
            </p:nvCxnSpPr>
            <p:spPr>
              <a:xfrm>
                <a:off x="1981200" y="24384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291" name="Straight Connector 290"/>
              <p:cNvCxnSpPr/>
              <p:nvPr/>
            </p:nvCxnSpPr>
            <p:spPr>
              <a:xfrm>
                <a:off x="1981200" y="43434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a:off x="1981200" y="47244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grpSp>
        <p:grpSp>
          <p:nvGrpSpPr>
            <p:cNvPr id="31753" name="Group 131"/>
            <p:cNvGrpSpPr/>
            <p:nvPr/>
          </p:nvGrpSpPr>
          <p:grpSpPr>
            <a:xfrm>
              <a:off x="5257800" y="1219200"/>
              <a:ext cx="762794" cy="4268788"/>
              <a:chOff x="1447006" y="1219200"/>
              <a:chExt cx="762794" cy="4268788"/>
            </a:xfrm>
          </p:grpSpPr>
          <p:grpSp>
            <p:nvGrpSpPr>
              <p:cNvPr id="31755" name="Group 54"/>
              <p:cNvGrpSpPr/>
              <p:nvPr/>
            </p:nvGrpSpPr>
            <p:grpSpPr>
              <a:xfrm>
                <a:off x="1447006" y="1219200"/>
                <a:ext cx="535782" cy="4268788"/>
                <a:chOff x="1447006" y="1219200"/>
                <a:chExt cx="535782" cy="4268788"/>
              </a:xfrm>
            </p:grpSpPr>
            <p:cxnSp>
              <p:nvCxnSpPr>
                <p:cNvPr id="282" name="Straight Connector 281"/>
                <p:cNvCxnSpPr/>
                <p:nvPr/>
              </p:nvCxnSpPr>
              <p:spPr>
                <a:xfrm rot="5400000">
                  <a:off x="-571500" y="3467100"/>
                  <a:ext cx="403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37306" y="3466306"/>
                  <a:ext cx="403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284" name="Straight Connector 283"/>
                <p:cNvCxnSpPr/>
                <p:nvPr/>
              </p:nvCxnSpPr>
              <p:spPr>
                <a:xfrm rot="5400000">
                  <a:off x="1409700" y="1257300"/>
                  <a:ext cx="228600" cy="152400"/>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285" name="Straight Connector 284"/>
                <p:cNvCxnSpPr/>
                <p:nvPr/>
              </p:nvCxnSpPr>
              <p:spPr>
                <a:xfrm rot="16200000" flipH="1">
                  <a:off x="1790700" y="1257300"/>
                  <a:ext cx="228600" cy="152400"/>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286" name="Straight Connector 285"/>
                <p:cNvCxnSpPr/>
                <p:nvPr/>
              </p:nvCxnSpPr>
              <p:spPr>
                <a:xfrm rot="10800000">
                  <a:off x="1600200" y="12192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287" name="Straight Connector 286"/>
                <p:cNvCxnSpPr/>
                <p:nvPr/>
              </p:nvCxnSpPr>
              <p:spPr>
                <a:xfrm rot="10800000">
                  <a:off x="1447800" y="5486400"/>
                  <a:ext cx="5334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grpSp>
          <p:cxnSp>
            <p:nvCxnSpPr>
              <p:cNvPr id="278" name="Straight Connector 277"/>
              <p:cNvCxnSpPr/>
              <p:nvPr/>
            </p:nvCxnSpPr>
            <p:spPr>
              <a:xfrm>
                <a:off x="1981200" y="20574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279" name="Straight Connector 278"/>
              <p:cNvCxnSpPr/>
              <p:nvPr/>
            </p:nvCxnSpPr>
            <p:spPr>
              <a:xfrm>
                <a:off x="1981200" y="24384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280" name="Straight Connector 279"/>
              <p:cNvCxnSpPr/>
              <p:nvPr/>
            </p:nvCxnSpPr>
            <p:spPr>
              <a:xfrm>
                <a:off x="1981200" y="43434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281" name="Straight Connector 280"/>
              <p:cNvCxnSpPr/>
              <p:nvPr/>
            </p:nvCxnSpPr>
            <p:spPr>
              <a:xfrm>
                <a:off x="1981200" y="47244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grpSp>
        <p:grpSp>
          <p:nvGrpSpPr>
            <p:cNvPr id="31756" name="Group 54"/>
            <p:cNvGrpSpPr/>
            <p:nvPr/>
          </p:nvGrpSpPr>
          <p:grpSpPr>
            <a:xfrm>
              <a:off x="6019800" y="1219200"/>
              <a:ext cx="535782" cy="4268788"/>
              <a:chOff x="1447006" y="1219200"/>
              <a:chExt cx="535782" cy="4268788"/>
            </a:xfrm>
          </p:grpSpPr>
          <p:cxnSp>
            <p:nvCxnSpPr>
              <p:cNvPr id="271" name="Straight Connector 270"/>
              <p:cNvCxnSpPr/>
              <p:nvPr/>
            </p:nvCxnSpPr>
            <p:spPr>
              <a:xfrm rot="5400000">
                <a:off x="-571500" y="3467100"/>
                <a:ext cx="403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272" name="Straight Connector 271"/>
              <p:cNvCxnSpPr/>
              <p:nvPr/>
            </p:nvCxnSpPr>
            <p:spPr>
              <a:xfrm rot="5400000">
                <a:off x="-37306" y="3466306"/>
                <a:ext cx="403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273" name="Straight Connector 272"/>
              <p:cNvCxnSpPr/>
              <p:nvPr/>
            </p:nvCxnSpPr>
            <p:spPr>
              <a:xfrm rot="5400000">
                <a:off x="1409700" y="1257300"/>
                <a:ext cx="228600" cy="152400"/>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274" name="Straight Connector 273"/>
              <p:cNvCxnSpPr/>
              <p:nvPr/>
            </p:nvCxnSpPr>
            <p:spPr>
              <a:xfrm rot="16200000" flipH="1">
                <a:off x="1790700" y="1257300"/>
                <a:ext cx="228600" cy="152400"/>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275" name="Straight Connector 274"/>
              <p:cNvCxnSpPr/>
              <p:nvPr/>
            </p:nvCxnSpPr>
            <p:spPr>
              <a:xfrm rot="10800000">
                <a:off x="1600200" y="12192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276" name="Straight Connector 275"/>
              <p:cNvCxnSpPr/>
              <p:nvPr/>
            </p:nvCxnSpPr>
            <p:spPr>
              <a:xfrm rot="10800000">
                <a:off x="1447800" y="5486400"/>
                <a:ext cx="5334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grpSp>
      </p:grpSp>
      <p:grpSp>
        <p:nvGrpSpPr>
          <p:cNvPr id="31757" name="Group 168"/>
          <p:cNvGrpSpPr>
            <a:grpSpLocks/>
          </p:cNvGrpSpPr>
          <p:nvPr/>
        </p:nvGrpSpPr>
        <p:grpSpPr bwMode="auto">
          <a:xfrm>
            <a:off x="392113" y="3606800"/>
            <a:ext cx="1046162" cy="654050"/>
            <a:chOff x="3733800" y="1905000"/>
            <a:chExt cx="1219200" cy="762000"/>
          </a:xfrm>
        </p:grpSpPr>
        <p:grpSp>
          <p:nvGrpSpPr>
            <p:cNvPr id="31758" name="Group 45"/>
            <p:cNvGrpSpPr>
              <a:grpSpLocks/>
            </p:cNvGrpSpPr>
            <p:nvPr/>
          </p:nvGrpSpPr>
          <p:grpSpPr bwMode="auto">
            <a:xfrm>
              <a:off x="4114800" y="1905000"/>
              <a:ext cx="228600" cy="609600"/>
              <a:chOff x="5638800" y="1066800"/>
              <a:chExt cx="1295400" cy="3810000"/>
            </a:xfrm>
          </p:grpSpPr>
          <p:sp>
            <p:nvSpPr>
              <p:cNvPr id="256" name="Oval 255"/>
              <p:cNvSpPr/>
              <p:nvPr/>
            </p:nvSpPr>
            <p:spPr>
              <a:xfrm>
                <a:off x="5639454" y="1066800"/>
                <a:ext cx="1142730" cy="114439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257" name="Straight Connector 256"/>
              <p:cNvCxnSpPr>
                <a:stCxn id="256" idx="4"/>
              </p:cNvCxnSpPr>
              <p:nvPr/>
            </p:nvCxnSpPr>
            <p:spPr>
              <a:xfrm rot="16200000" flipH="1">
                <a:off x="5544003" y="2883246"/>
                <a:ext cx="1375573" cy="3145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8" name="Straight Connector 257"/>
              <p:cNvCxnSpPr>
                <a:stCxn id="256" idx="4"/>
              </p:cNvCxnSpPr>
              <p:nvPr/>
            </p:nvCxnSpPr>
            <p:spPr>
              <a:xfrm rot="16200000" flipH="1">
                <a:off x="6159864" y="2267386"/>
                <a:ext cx="531735" cy="41935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a:stCxn id="256" idx="4"/>
              </p:cNvCxnSpPr>
              <p:nvPr/>
            </p:nvCxnSpPr>
            <p:spPr>
              <a:xfrm rot="5400000">
                <a:off x="5773715" y="2150313"/>
                <a:ext cx="381459" cy="50322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5641194" y="2664293"/>
                <a:ext cx="300546" cy="15726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flipV="1">
                <a:off x="6635410" y="2511737"/>
                <a:ext cx="387903" cy="23118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5400000">
                <a:off x="5332848" y="3966752"/>
                <a:ext cx="1294660" cy="53467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3" name="Straight Connector 262"/>
              <p:cNvCxnSpPr/>
              <p:nvPr/>
            </p:nvCxnSpPr>
            <p:spPr>
              <a:xfrm rot="16200000" flipH="1">
                <a:off x="5988087" y="3846190"/>
                <a:ext cx="1294660" cy="7758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1759" name="Group 45"/>
            <p:cNvGrpSpPr>
              <a:grpSpLocks/>
            </p:cNvGrpSpPr>
            <p:nvPr/>
          </p:nvGrpSpPr>
          <p:grpSpPr bwMode="auto">
            <a:xfrm>
              <a:off x="4419600" y="2057400"/>
              <a:ext cx="228600" cy="609600"/>
              <a:chOff x="5638800" y="1066800"/>
              <a:chExt cx="1295400" cy="3810000"/>
            </a:xfrm>
          </p:grpSpPr>
          <p:sp>
            <p:nvSpPr>
              <p:cNvPr id="248" name="Oval 247"/>
              <p:cNvSpPr/>
              <p:nvPr/>
            </p:nvSpPr>
            <p:spPr>
              <a:xfrm>
                <a:off x="5642076" y="1062176"/>
                <a:ext cx="1142736" cy="114439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249" name="Straight Connector 248"/>
              <p:cNvCxnSpPr>
                <a:stCxn id="248" idx="4"/>
              </p:cNvCxnSpPr>
              <p:nvPr/>
            </p:nvCxnSpPr>
            <p:spPr>
              <a:xfrm rot="16200000" flipH="1">
                <a:off x="5541381" y="2873386"/>
                <a:ext cx="1375573" cy="4193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0" name="Straight Connector 249"/>
              <p:cNvCxnSpPr>
                <a:stCxn id="248" idx="4"/>
              </p:cNvCxnSpPr>
              <p:nvPr/>
            </p:nvCxnSpPr>
            <p:spPr>
              <a:xfrm rot="16200000" flipH="1">
                <a:off x="6152005" y="2262763"/>
                <a:ext cx="531735" cy="41935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a:stCxn id="248" idx="4"/>
              </p:cNvCxnSpPr>
              <p:nvPr/>
            </p:nvCxnSpPr>
            <p:spPr>
              <a:xfrm rot="5400000">
                <a:off x="5771100" y="2150933"/>
                <a:ext cx="381459" cy="49273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16200000" flipH="1">
                <a:off x="5643816" y="2659676"/>
                <a:ext cx="300546" cy="15725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flipV="1">
                <a:off x="6627552" y="2507113"/>
                <a:ext cx="304033" cy="23118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5335470" y="3962135"/>
                <a:ext cx="1294660" cy="53467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5943530" y="3888745"/>
                <a:ext cx="1294660" cy="68145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1760" name="Group 45"/>
            <p:cNvGrpSpPr>
              <a:grpSpLocks/>
            </p:cNvGrpSpPr>
            <p:nvPr/>
          </p:nvGrpSpPr>
          <p:grpSpPr bwMode="auto">
            <a:xfrm>
              <a:off x="4724400" y="1905000"/>
              <a:ext cx="228600" cy="609600"/>
              <a:chOff x="5638800" y="1066800"/>
              <a:chExt cx="1295400" cy="3810000"/>
            </a:xfrm>
          </p:grpSpPr>
          <p:sp>
            <p:nvSpPr>
              <p:cNvPr id="240" name="Oval 239"/>
              <p:cNvSpPr/>
              <p:nvPr/>
            </p:nvSpPr>
            <p:spPr>
              <a:xfrm>
                <a:off x="5634210" y="1066800"/>
                <a:ext cx="1142736" cy="114439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241" name="Straight Connector 240"/>
              <p:cNvCxnSpPr>
                <a:stCxn id="240" idx="4"/>
              </p:cNvCxnSpPr>
              <p:nvPr/>
            </p:nvCxnSpPr>
            <p:spPr>
              <a:xfrm rot="16200000" flipH="1">
                <a:off x="5538760" y="2883253"/>
                <a:ext cx="1375573" cy="3144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a:stCxn id="240" idx="4"/>
              </p:cNvCxnSpPr>
              <p:nvPr/>
            </p:nvCxnSpPr>
            <p:spPr>
              <a:xfrm rot="16200000" flipH="1">
                <a:off x="6154627" y="2267386"/>
                <a:ext cx="531735" cy="41935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3" name="Straight Connector 242"/>
              <p:cNvCxnSpPr>
                <a:stCxn id="240" idx="4"/>
              </p:cNvCxnSpPr>
              <p:nvPr/>
            </p:nvCxnSpPr>
            <p:spPr>
              <a:xfrm rot="5400000">
                <a:off x="5768478" y="2150313"/>
                <a:ext cx="381459" cy="50322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16200000" flipH="1">
                <a:off x="5635950" y="2664299"/>
                <a:ext cx="300546" cy="15725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flipV="1">
                <a:off x="6630173" y="2511737"/>
                <a:ext cx="304027" cy="23118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5327605" y="3966759"/>
                <a:ext cx="1294660" cy="53467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5940908" y="3888125"/>
                <a:ext cx="1294660" cy="69193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1761" name="Group 45"/>
            <p:cNvGrpSpPr>
              <a:grpSpLocks/>
            </p:cNvGrpSpPr>
            <p:nvPr/>
          </p:nvGrpSpPr>
          <p:grpSpPr bwMode="auto">
            <a:xfrm>
              <a:off x="3733800" y="2057400"/>
              <a:ext cx="228600" cy="609600"/>
              <a:chOff x="5638800" y="1066800"/>
              <a:chExt cx="1295400" cy="3810000"/>
            </a:xfrm>
          </p:grpSpPr>
          <p:sp>
            <p:nvSpPr>
              <p:cNvPr id="232" name="Oval 231"/>
              <p:cNvSpPr/>
              <p:nvPr/>
            </p:nvSpPr>
            <p:spPr>
              <a:xfrm>
                <a:off x="5638800" y="1062176"/>
                <a:ext cx="1142730" cy="114439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233" name="Straight Connector 232"/>
              <p:cNvCxnSpPr>
                <a:stCxn id="232" idx="4"/>
              </p:cNvCxnSpPr>
              <p:nvPr/>
            </p:nvCxnSpPr>
            <p:spPr>
              <a:xfrm rot="16200000" flipH="1">
                <a:off x="5543349" y="2878622"/>
                <a:ext cx="1375573" cy="3145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4" name="Straight Connector 233"/>
              <p:cNvCxnSpPr>
                <a:stCxn id="232" idx="4"/>
              </p:cNvCxnSpPr>
              <p:nvPr/>
            </p:nvCxnSpPr>
            <p:spPr>
              <a:xfrm rot="16200000" flipH="1">
                <a:off x="6159210" y="2262763"/>
                <a:ext cx="531735" cy="41935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5" name="Straight Connector 234"/>
              <p:cNvCxnSpPr>
                <a:stCxn id="232" idx="4"/>
              </p:cNvCxnSpPr>
              <p:nvPr/>
            </p:nvCxnSpPr>
            <p:spPr>
              <a:xfrm rot="5400000">
                <a:off x="5773061" y="2145689"/>
                <a:ext cx="381459" cy="50322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6" name="Straight Connector 235"/>
              <p:cNvCxnSpPr/>
              <p:nvPr/>
            </p:nvCxnSpPr>
            <p:spPr>
              <a:xfrm rot="16200000" flipH="1">
                <a:off x="5640540" y="2659669"/>
                <a:ext cx="300546" cy="15726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flipV="1">
                <a:off x="6634757" y="2507113"/>
                <a:ext cx="304033" cy="23118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5400000">
                <a:off x="5332195" y="3962128"/>
                <a:ext cx="1294660" cy="53467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16200000" flipH="1">
                <a:off x="5945498" y="3883501"/>
                <a:ext cx="1294660" cy="69193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sp>
        <p:nvSpPr>
          <p:cNvPr id="310" name="Slide Number Placeholder 309"/>
          <p:cNvSpPr>
            <a:spLocks noGrp="1"/>
          </p:cNvSpPr>
          <p:nvPr>
            <p:ph type="sldNum" sz="quarter" idx="12"/>
          </p:nvPr>
        </p:nvSpPr>
        <p:spPr/>
        <p:txBody>
          <a:bodyPr/>
          <a:lstStyle/>
          <a:p>
            <a:pPr>
              <a:defRPr/>
            </a:pPr>
            <a:fld id="{B3493BC5-A7A3-4676-A292-1467BB564DBA}" type="slidenum">
              <a:rPr lang="en-US" smtClean="0"/>
              <a:pPr>
                <a:defRPr/>
              </a:pPr>
              <a:t>48</a:t>
            </a:fld>
            <a:endParaRPr lang="en-US"/>
          </a:p>
        </p:txBody>
      </p:sp>
    </p:spTree>
    <p:extLst>
      <p:ext uri="{BB962C8B-B14F-4D97-AF65-F5344CB8AC3E}">
        <p14:creationId xmlns:p14="http://schemas.microsoft.com/office/powerpoint/2010/main" val="248914344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V="1">
            <a:off x="0" y="976313"/>
            <a:ext cx="6126163" cy="14287"/>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rot="16200000" flipH="1">
            <a:off x="5096669" y="2004219"/>
            <a:ext cx="2127250" cy="68262"/>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6194425" y="3101975"/>
            <a:ext cx="2949575" cy="1588"/>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0" y="1447800"/>
            <a:ext cx="5440363" cy="9525"/>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508625" y="3511550"/>
            <a:ext cx="3635375" cy="1588"/>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0800000" flipV="1">
            <a:off x="5440363" y="974725"/>
            <a:ext cx="685800" cy="481013"/>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flipV="1">
            <a:off x="5508625" y="3101975"/>
            <a:ext cx="685800" cy="409575"/>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4446588" y="2449513"/>
            <a:ext cx="2055812" cy="68262"/>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pic>
        <p:nvPicPr>
          <p:cNvPr id="32778" name="Picture 4"/>
          <p:cNvPicPr>
            <a:picLocks noChangeAspect="1" noChangeArrowheads="1"/>
          </p:cNvPicPr>
          <p:nvPr/>
        </p:nvPicPr>
        <p:blipFill>
          <a:blip r:embed="rId3" cstate="print"/>
          <a:srcRect/>
          <a:stretch>
            <a:fillRect/>
          </a:stretch>
        </p:blipFill>
        <p:spPr bwMode="auto">
          <a:xfrm>
            <a:off x="6675438" y="2620963"/>
            <a:ext cx="1233487" cy="625475"/>
          </a:xfrm>
          <a:prstGeom prst="rect">
            <a:avLst/>
          </a:prstGeom>
          <a:noFill/>
          <a:ln w="9525">
            <a:noFill/>
            <a:miter lim="800000"/>
            <a:headEnd/>
            <a:tailEnd/>
          </a:ln>
        </p:spPr>
      </p:pic>
      <p:grpSp>
        <p:nvGrpSpPr>
          <p:cNvPr id="2" name="Group 20"/>
          <p:cNvGrpSpPr>
            <a:grpSpLocks/>
          </p:cNvGrpSpPr>
          <p:nvPr/>
        </p:nvGrpSpPr>
        <p:grpSpPr bwMode="auto">
          <a:xfrm>
            <a:off x="5646738" y="1798638"/>
            <a:ext cx="822325" cy="433387"/>
            <a:chOff x="2286000" y="2628900"/>
            <a:chExt cx="4191000" cy="2209800"/>
          </a:xfrm>
        </p:grpSpPr>
        <p:sp>
          <p:nvSpPr>
            <p:cNvPr id="23" name="Flowchart: Delay 22"/>
            <p:cNvSpPr/>
            <p:nvPr/>
          </p:nvSpPr>
          <p:spPr>
            <a:xfrm rot="5400000">
              <a:off x="3276595" y="1678756"/>
              <a:ext cx="2209800" cy="4110093"/>
            </a:xfrm>
            <a:prstGeom prst="flowChartDelay">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26" name="Straight Connector 25"/>
            <p:cNvCxnSpPr/>
            <p:nvPr/>
          </p:nvCxnSpPr>
          <p:spPr>
            <a:xfrm rot="10800000" flipV="1">
              <a:off x="2286000" y="2669370"/>
              <a:ext cx="1140791" cy="914683"/>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0800000" flipV="1">
              <a:off x="2439721" y="2669370"/>
              <a:ext cx="1521058" cy="1295122"/>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0800000" flipV="1">
              <a:off x="2666262" y="2669370"/>
              <a:ext cx="1828506" cy="1594622"/>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0800000" flipV="1">
              <a:off x="2892802" y="2669370"/>
              <a:ext cx="2063140" cy="182936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10800000" flipV="1">
              <a:off x="3273069" y="2669370"/>
              <a:ext cx="2135954" cy="1975062"/>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0800000" flipV="1">
              <a:off x="3661425" y="2669370"/>
              <a:ext cx="2281587" cy="2056007"/>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10800000" flipV="1">
              <a:off x="4041687" y="2669370"/>
              <a:ext cx="2435313" cy="212886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0800000" flipV="1">
              <a:off x="4575675" y="3049815"/>
              <a:ext cx="1828506" cy="1748415"/>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0800000" flipV="1">
              <a:off x="4955942" y="3430254"/>
              <a:ext cx="1448239" cy="1367976"/>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0800000" flipV="1">
              <a:off x="5489931" y="3810699"/>
              <a:ext cx="914250" cy="833732"/>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2285947" y="2669423"/>
              <a:ext cx="226646" cy="226541"/>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10800000" flipV="1">
              <a:off x="2286000" y="2669370"/>
              <a:ext cx="687710" cy="607091"/>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2358814" y="3430254"/>
              <a:ext cx="1755692" cy="1367976"/>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2358814" y="2968870"/>
              <a:ext cx="2443402" cy="182936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2593448" y="2669370"/>
              <a:ext cx="2661849" cy="2056007"/>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3127436" y="2669370"/>
              <a:ext cx="2661849" cy="1902214"/>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3734239" y="2669370"/>
              <a:ext cx="2362494" cy="1675567"/>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6096733" y="2669370"/>
              <a:ext cx="307448" cy="226646"/>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23" idx="1"/>
            </p:cNvCxnSpPr>
            <p:nvPr/>
          </p:nvCxnSpPr>
          <p:spPr>
            <a:xfrm rot="16200000" flipH="1">
              <a:off x="4607690" y="2402707"/>
              <a:ext cx="1489391" cy="1941776"/>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p:cNvCxnSpPr>
              <a:endCxn id="23" idx="0"/>
            </p:cNvCxnSpPr>
            <p:nvPr/>
          </p:nvCxnSpPr>
          <p:spPr>
            <a:xfrm>
              <a:off x="5028756" y="2669370"/>
              <a:ext cx="1407788" cy="1068476"/>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5562745" y="2669370"/>
              <a:ext cx="841436" cy="607091"/>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2358814" y="3883547"/>
              <a:ext cx="1067977" cy="84183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3" name="Group 132"/>
          <p:cNvGrpSpPr/>
          <p:nvPr/>
        </p:nvGrpSpPr>
        <p:grpSpPr>
          <a:xfrm rot="223995">
            <a:off x="5192180" y="457200"/>
            <a:ext cx="960121" cy="824389"/>
            <a:chOff x="1447006" y="1219200"/>
            <a:chExt cx="5108576" cy="4268788"/>
          </a:xfrm>
          <a:scene3d>
            <a:camera prst="perspectiveContrastingRightFacing">
              <a:rot lat="1237938" lon="17726031" rev="21424236"/>
            </a:camera>
            <a:lightRig rig="threePt" dir="t"/>
          </a:scene3d>
        </p:grpSpPr>
        <p:grpSp>
          <p:nvGrpSpPr>
            <p:cNvPr id="4" name="Group 82"/>
            <p:cNvGrpSpPr/>
            <p:nvPr/>
          </p:nvGrpSpPr>
          <p:grpSpPr>
            <a:xfrm>
              <a:off x="1447006" y="1219200"/>
              <a:ext cx="762794" cy="4268788"/>
              <a:chOff x="1447006" y="1219200"/>
              <a:chExt cx="762794" cy="4268788"/>
            </a:xfrm>
          </p:grpSpPr>
          <p:grpSp>
            <p:nvGrpSpPr>
              <p:cNvPr id="8" name="Group 54"/>
              <p:cNvGrpSpPr/>
              <p:nvPr/>
            </p:nvGrpSpPr>
            <p:grpSpPr>
              <a:xfrm>
                <a:off x="1447006" y="1219200"/>
                <a:ext cx="535782" cy="4268788"/>
                <a:chOff x="1447006" y="1219200"/>
                <a:chExt cx="535782" cy="4268788"/>
              </a:xfrm>
            </p:grpSpPr>
            <p:cxnSp>
              <p:nvCxnSpPr>
                <p:cNvPr id="207" name="Straight Connector 206"/>
                <p:cNvCxnSpPr/>
                <p:nvPr/>
              </p:nvCxnSpPr>
              <p:spPr>
                <a:xfrm rot="5400000">
                  <a:off x="-571500" y="3467100"/>
                  <a:ext cx="403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208" name="Straight Connector 26"/>
                <p:cNvCxnSpPr/>
                <p:nvPr/>
              </p:nvCxnSpPr>
              <p:spPr>
                <a:xfrm rot="5400000">
                  <a:off x="-37306" y="3466306"/>
                  <a:ext cx="403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5400000">
                  <a:off x="1409700" y="1257300"/>
                  <a:ext cx="228600" cy="152400"/>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790700" y="1257300"/>
                  <a:ext cx="228600" cy="152400"/>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0800000">
                  <a:off x="1600200" y="12192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10800000">
                  <a:off x="1447800" y="5486400"/>
                  <a:ext cx="5334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grpSp>
          <p:cxnSp>
            <p:nvCxnSpPr>
              <p:cNvPr id="203" name="Straight Connector 202"/>
              <p:cNvCxnSpPr/>
              <p:nvPr/>
            </p:nvCxnSpPr>
            <p:spPr>
              <a:xfrm>
                <a:off x="1981200" y="20574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204" name="Straight Connector 203"/>
              <p:cNvCxnSpPr/>
              <p:nvPr/>
            </p:nvCxnSpPr>
            <p:spPr>
              <a:xfrm>
                <a:off x="1981200" y="24384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a:off x="1981200" y="43434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206" name="Straight Connector 205"/>
              <p:cNvCxnSpPr/>
              <p:nvPr/>
            </p:nvCxnSpPr>
            <p:spPr>
              <a:xfrm>
                <a:off x="1981200" y="47244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grpSp>
        <p:grpSp>
          <p:nvGrpSpPr>
            <p:cNvPr id="9" name="Group 83"/>
            <p:cNvGrpSpPr/>
            <p:nvPr/>
          </p:nvGrpSpPr>
          <p:grpSpPr>
            <a:xfrm>
              <a:off x="2209800" y="1219200"/>
              <a:ext cx="762794" cy="4268788"/>
              <a:chOff x="1447006" y="1219200"/>
              <a:chExt cx="762794" cy="4268788"/>
            </a:xfrm>
          </p:grpSpPr>
          <p:grpSp>
            <p:nvGrpSpPr>
              <p:cNvPr id="10" name="Group 54"/>
              <p:cNvGrpSpPr/>
              <p:nvPr/>
            </p:nvGrpSpPr>
            <p:grpSpPr>
              <a:xfrm>
                <a:off x="1447006" y="1219200"/>
                <a:ext cx="535782" cy="4268788"/>
                <a:chOff x="1447006" y="1219200"/>
                <a:chExt cx="535782" cy="4268788"/>
              </a:xfrm>
            </p:grpSpPr>
            <p:cxnSp>
              <p:nvCxnSpPr>
                <p:cNvPr id="196" name="Straight Connector 195"/>
                <p:cNvCxnSpPr/>
                <p:nvPr/>
              </p:nvCxnSpPr>
              <p:spPr>
                <a:xfrm rot="5400000">
                  <a:off x="-571500" y="3467100"/>
                  <a:ext cx="403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p:nvCxnSpPr>
              <p:spPr>
                <a:xfrm rot="5400000">
                  <a:off x="-37306" y="3466306"/>
                  <a:ext cx="403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98" name="Straight Connector 197"/>
                <p:cNvCxnSpPr/>
                <p:nvPr/>
              </p:nvCxnSpPr>
              <p:spPr>
                <a:xfrm rot="5400000">
                  <a:off x="1409700" y="1257300"/>
                  <a:ext cx="228600" cy="152400"/>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99" name="Straight Connector 198"/>
                <p:cNvCxnSpPr/>
                <p:nvPr/>
              </p:nvCxnSpPr>
              <p:spPr>
                <a:xfrm rot="16200000" flipH="1">
                  <a:off x="1790700" y="1257300"/>
                  <a:ext cx="228600" cy="152400"/>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200" name="Straight Connector 199"/>
                <p:cNvCxnSpPr/>
                <p:nvPr/>
              </p:nvCxnSpPr>
              <p:spPr>
                <a:xfrm rot="10800000">
                  <a:off x="1600200" y="12192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201" name="Straight Connector 200"/>
                <p:cNvCxnSpPr/>
                <p:nvPr/>
              </p:nvCxnSpPr>
              <p:spPr>
                <a:xfrm rot="10800000">
                  <a:off x="1447800" y="5486400"/>
                  <a:ext cx="5334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grpSp>
          <p:cxnSp>
            <p:nvCxnSpPr>
              <p:cNvPr id="192" name="Straight Connector 191"/>
              <p:cNvCxnSpPr/>
              <p:nvPr/>
            </p:nvCxnSpPr>
            <p:spPr>
              <a:xfrm>
                <a:off x="1981200" y="20574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p:nvCxnSpPr>
            <p:spPr>
              <a:xfrm>
                <a:off x="1981200" y="24384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94" name="Straight Connector 193"/>
              <p:cNvCxnSpPr/>
              <p:nvPr/>
            </p:nvCxnSpPr>
            <p:spPr>
              <a:xfrm>
                <a:off x="1981200" y="43434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p:nvCxnSpPr>
            <p:spPr>
              <a:xfrm>
                <a:off x="1981200" y="47244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grpSp>
        <p:grpSp>
          <p:nvGrpSpPr>
            <p:cNvPr id="14" name="Group 95"/>
            <p:cNvGrpSpPr/>
            <p:nvPr/>
          </p:nvGrpSpPr>
          <p:grpSpPr>
            <a:xfrm>
              <a:off x="2971800" y="1219200"/>
              <a:ext cx="762794" cy="4268788"/>
              <a:chOff x="1447006" y="1219200"/>
              <a:chExt cx="762794" cy="4268788"/>
            </a:xfrm>
          </p:grpSpPr>
          <p:grpSp>
            <p:nvGrpSpPr>
              <p:cNvPr id="16" name="Group 54"/>
              <p:cNvGrpSpPr/>
              <p:nvPr/>
            </p:nvGrpSpPr>
            <p:grpSpPr>
              <a:xfrm>
                <a:off x="1447006" y="1219200"/>
                <a:ext cx="535782" cy="4268788"/>
                <a:chOff x="1447006" y="1219200"/>
                <a:chExt cx="535782" cy="4268788"/>
              </a:xfrm>
            </p:grpSpPr>
            <p:cxnSp>
              <p:nvCxnSpPr>
                <p:cNvPr id="185" name="Straight Connector 184"/>
                <p:cNvCxnSpPr/>
                <p:nvPr/>
              </p:nvCxnSpPr>
              <p:spPr>
                <a:xfrm rot="5400000">
                  <a:off x="-571500" y="3467100"/>
                  <a:ext cx="403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5400000">
                  <a:off x="-37306" y="3466306"/>
                  <a:ext cx="403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5400000">
                  <a:off x="1409700" y="1257300"/>
                  <a:ext cx="228600" cy="152400"/>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790700" y="1257300"/>
                  <a:ext cx="228600" cy="152400"/>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0800000">
                  <a:off x="1600200" y="12192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0800000">
                  <a:off x="1447800" y="5486400"/>
                  <a:ext cx="5334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grpSp>
          <p:cxnSp>
            <p:nvCxnSpPr>
              <p:cNvPr id="181" name="Straight Connector 180"/>
              <p:cNvCxnSpPr/>
              <p:nvPr/>
            </p:nvCxnSpPr>
            <p:spPr>
              <a:xfrm>
                <a:off x="1981200" y="20574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a:off x="1981200" y="24384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a:off x="1981200" y="43434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a:off x="1981200" y="47244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grpSp>
        <p:grpSp>
          <p:nvGrpSpPr>
            <p:cNvPr id="17" name="Group 107"/>
            <p:cNvGrpSpPr/>
            <p:nvPr/>
          </p:nvGrpSpPr>
          <p:grpSpPr>
            <a:xfrm>
              <a:off x="3733800" y="1219200"/>
              <a:ext cx="762794" cy="4268788"/>
              <a:chOff x="1447006" y="1219200"/>
              <a:chExt cx="762794" cy="4268788"/>
            </a:xfrm>
          </p:grpSpPr>
          <p:grpSp>
            <p:nvGrpSpPr>
              <p:cNvPr id="19" name="Group 54"/>
              <p:cNvGrpSpPr/>
              <p:nvPr/>
            </p:nvGrpSpPr>
            <p:grpSpPr>
              <a:xfrm>
                <a:off x="1447006" y="1219200"/>
                <a:ext cx="535782" cy="4268788"/>
                <a:chOff x="1447006" y="1219200"/>
                <a:chExt cx="535782" cy="4268788"/>
              </a:xfrm>
            </p:grpSpPr>
            <p:cxnSp>
              <p:nvCxnSpPr>
                <p:cNvPr id="174" name="Straight Connector 173"/>
                <p:cNvCxnSpPr/>
                <p:nvPr/>
              </p:nvCxnSpPr>
              <p:spPr>
                <a:xfrm rot="5400000">
                  <a:off x="-571500" y="3467100"/>
                  <a:ext cx="403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rot="5400000">
                  <a:off x="-37306" y="3466306"/>
                  <a:ext cx="403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rot="5400000">
                  <a:off x="1409700" y="1257300"/>
                  <a:ext cx="228600" cy="152400"/>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790700" y="1257300"/>
                  <a:ext cx="228600" cy="152400"/>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10800000">
                  <a:off x="1600200" y="12192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rot="10800000">
                  <a:off x="1447800" y="5486400"/>
                  <a:ext cx="5334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grpSp>
          <p:cxnSp>
            <p:nvCxnSpPr>
              <p:cNvPr id="170" name="Straight Connector 169"/>
              <p:cNvCxnSpPr/>
              <p:nvPr/>
            </p:nvCxnSpPr>
            <p:spPr>
              <a:xfrm>
                <a:off x="1981200" y="20574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1981200" y="24384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1981200" y="43434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a:off x="1981200" y="47244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grpSp>
        <p:grpSp>
          <p:nvGrpSpPr>
            <p:cNvPr id="20" name="Group 119"/>
            <p:cNvGrpSpPr/>
            <p:nvPr/>
          </p:nvGrpSpPr>
          <p:grpSpPr>
            <a:xfrm>
              <a:off x="4495800" y="1219200"/>
              <a:ext cx="762794" cy="4268788"/>
              <a:chOff x="1447006" y="1219200"/>
              <a:chExt cx="762794" cy="4268788"/>
            </a:xfrm>
          </p:grpSpPr>
          <p:grpSp>
            <p:nvGrpSpPr>
              <p:cNvPr id="21" name="Group 54"/>
              <p:cNvGrpSpPr/>
              <p:nvPr/>
            </p:nvGrpSpPr>
            <p:grpSpPr>
              <a:xfrm>
                <a:off x="1447006" y="1219200"/>
                <a:ext cx="535782" cy="4268788"/>
                <a:chOff x="1447006" y="1219200"/>
                <a:chExt cx="535782" cy="4268788"/>
              </a:xfrm>
            </p:grpSpPr>
            <p:cxnSp>
              <p:nvCxnSpPr>
                <p:cNvPr id="163" name="Straight Connector 162"/>
                <p:cNvCxnSpPr/>
                <p:nvPr/>
              </p:nvCxnSpPr>
              <p:spPr>
                <a:xfrm rot="5400000">
                  <a:off x="-571500" y="3467100"/>
                  <a:ext cx="403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rot="5400000">
                  <a:off x="-37306" y="3466306"/>
                  <a:ext cx="403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409700" y="1257300"/>
                  <a:ext cx="228600" cy="152400"/>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16200000" flipH="1">
                  <a:off x="1790700" y="1257300"/>
                  <a:ext cx="228600" cy="152400"/>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67" name="Straight Connector 166"/>
                <p:cNvCxnSpPr/>
                <p:nvPr/>
              </p:nvCxnSpPr>
              <p:spPr>
                <a:xfrm rot="10800000">
                  <a:off x="1600200" y="12192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68" name="Straight Connector 167"/>
                <p:cNvCxnSpPr/>
                <p:nvPr/>
              </p:nvCxnSpPr>
              <p:spPr>
                <a:xfrm rot="10800000">
                  <a:off x="1447800" y="5486400"/>
                  <a:ext cx="5334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grpSp>
          <p:cxnSp>
            <p:nvCxnSpPr>
              <p:cNvPr id="159" name="Straight Connector 158"/>
              <p:cNvCxnSpPr/>
              <p:nvPr/>
            </p:nvCxnSpPr>
            <p:spPr>
              <a:xfrm>
                <a:off x="1981200" y="20574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a:off x="1981200" y="24384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a:off x="1981200" y="43434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a:off x="1981200" y="47244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grpSp>
        <p:grpSp>
          <p:nvGrpSpPr>
            <p:cNvPr id="53" name="Group 131"/>
            <p:cNvGrpSpPr/>
            <p:nvPr/>
          </p:nvGrpSpPr>
          <p:grpSpPr>
            <a:xfrm>
              <a:off x="5257800" y="1219200"/>
              <a:ext cx="762794" cy="4268788"/>
              <a:chOff x="1447006" y="1219200"/>
              <a:chExt cx="762794" cy="4268788"/>
            </a:xfrm>
          </p:grpSpPr>
          <p:grpSp>
            <p:nvGrpSpPr>
              <p:cNvPr id="54" name="Group 54"/>
              <p:cNvGrpSpPr/>
              <p:nvPr/>
            </p:nvGrpSpPr>
            <p:grpSpPr>
              <a:xfrm>
                <a:off x="1447006" y="1219200"/>
                <a:ext cx="535782" cy="4268788"/>
                <a:chOff x="1447006" y="1219200"/>
                <a:chExt cx="535782" cy="4268788"/>
              </a:xfrm>
            </p:grpSpPr>
            <p:cxnSp>
              <p:nvCxnSpPr>
                <p:cNvPr id="152" name="Straight Connector 151"/>
                <p:cNvCxnSpPr/>
                <p:nvPr/>
              </p:nvCxnSpPr>
              <p:spPr>
                <a:xfrm rot="5400000">
                  <a:off x="-571500" y="3467100"/>
                  <a:ext cx="403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rot="5400000">
                  <a:off x="-37306" y="3466306"/>
                  <a:ext cx="403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rot="5400000">
                  <a:off x="1409700" y="1257300"/>
                  <a:ext cx="228600" cy="152400"/>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6200000" flipH="1">
                  <a:off x="1790700" y="1257300"/>
                  <a:ext cx="228600" cy="152400"/>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rot="10800000">
                  <a:off x="1600200" y="12192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rot="10800000">
                  <a:off x="1447800" y="5486400"/>
                  <a:ext cx="5334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grpSp>
          <p:cxnSp>
            <p:nvCxnSpPr>
              <p:cNvPr id="148" name="Straight Connector 147"/>
              <p:cNvCxnSpPr/>
              <p:nvPr/>
            </p:nvCxnSpPr>
            <p:spPr>
              <a:xfrm>
                <a:off x="1981200" y="20574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a:off x="1981200" y="24384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a:off x="1981200" y="43434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a:off x="1981200" y="47244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grpSp>
        <p:grpSp>
          <p:nvGrpSpPr>
            <p:cNvPr id="55" name="Group 54"/>
            <p:cNvGrpSpPr/>
            <p:nvPr/>
          </p:nvGrpSpPr>
          <p:grpSpPr>
            <a:xfrm>
              <a:off x="6019800" y="1219200"/>
              <a:ext cx="535782" cy="4268788"/>
              <a:chOff x="1447006" y="1219200"/>
              <a:chExt cx="535782" cy="4268788"/>
            </a:xfrm>
          </p:grpSpPr>
          <p:cxnSp>
            <p:nvCxnSpPr>
              <p:cNvPr id="141" name="Straight Connector 140"/>
              <p:cNvCxnSpPr/>
              <p:nvPr/>
            </p:nvCxnSpPr>
            <p:spPr>
              <a:xfrm rot="5400000">
                <a:off x="-571500" y="3467100"/>
                <a:ext cx="403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a:off x="-37306" y="3466306"/>
                <a:ext cx="403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rot="5400000">
                <a:off x="1409700" y="1257300"/>
                <a:ext cx="228600" cy="152400"/>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rot="16200000" flipH="1">
                <a:off x="1790700" y="1257300"/>
                <a:ext cx="228600" cy="152400"/>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0800000">
                <a:off x="1600200" y="12192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rot="10800000">
                <a:off x="1447800" y="5486400"/>
                <a:ext cx="5334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grpSp>
      </p:grpSp>
      <p:grpSp>
        <p:nvGrpSpPr>
          <p:cNvPr id="56" name="Group 168"/>
          <p:cNvGrpSpPr>
            <a:grpSpLocks/>
          </p:cNvGrpSpPr>
          <p:nvPr/>
        </p:nvGrpSpPr>
        <p:grpSpPr bwMode="auto">
          <a:xfrm>
            <a:off x="1325563" y="563563"/>
            <a:ext cx="1096962" cy="685800"/>
            <a:chOff x="3733800" y="1905000"/>
            <a:chExt cx="1219200" cy="762000"/>
          </a:xfrm>
        </p:grpSpPr>
        <p:grpSp>
          <p:nvGrpSpPr>
            <p:cNvPr id="57" name="Group 45"/>
            <p:cNvGrpSpPr>
              <a:grpSpLocks/>
            </p:cNvGrpSpPr>
            <p:nvPr/>
          </p:nvGrpSpPr>
          <p:grpSpPr bwMode="auto">
            <a:xfrm>
              <a:off x="4114800" y="1905000"/>
              <a:ext cx="228600" cy="609600"/>
              <a:chOff x="5638800" y="1066800"/>
              <a:chExt cx="1295400" cy="3810000"/>
            </a:xfrm>
          </p:grpSpPr>
          <p:sp>
            <p:nvSpPr>
              <p:cNvPr id="22" name="Oval 21"/>
              <p:cNvSpPr/>
              <p:nvPr/>
            </p:nvSpPr>
            <p:spPr>
              <a:xfrm>
                <a:off x="5639424" y="1066800"/>
                <a:ext cx="1149800" cy="114652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24" name="Straight Connector 23"/>
              <p:cNvCxnSpPr>
                <a:stCxn id="22" idx="4"/>
              </p:cNvCxnSpPr>
              <p:nvPr/>
            </p:nvCxnSpPr>
            <p:spPr>
              <a:xfrm rot="16200000" flipH="1">
                <a:off x="5545812" y="2876838"/>
                <a:ext cx="1367014" cy="3999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22" idx="4"/>
              </p:cNvCxnSpPr>
              <p:nvPr/>
            </p:nvCxnSpPr>
            <p:spPr>
              <a:xfrm rot="16200000" flipH="1">
                <a:off x="6154707" y="2267944"/>
                <a:ext cx="529167" cy="41992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22" idx="4"/>
              </p:cNvCxnSpPr>
              <p:nvPr/>
            </p:nvCxnSpPr>
            <p:spPr>
              <a:xfrm rot="5400000">
                <a:off x="5776953" y="2155785"/>
                <a:ext cx="374826" cy="48991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16200000" flipH="1">
                <a:off x="5640055" y="2667509"/>
                <a:ext cx="308681" cy="14997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6629251" y="2510981"/>
                <a:ext cx="389936" cy="23151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5400000">
                <a:off x="5333929" y="3965823"/>
                <a:ext cx="1300868" cy="52990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5983814" y="3845844"/>
                <a:ext cx="1300868" cy="76987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58" name="Group 45"/>
            <p:cNvGrpSpPr>
              <a:grpSpLocks/>
            </p:cNvGrpSpPr>
            <p:nvPr/>
          </p:nvGrpSpPr>
          <p:grpSpPr bwMode="auto">
            <a:xfrm>
              <a:off x="4419600" y="2057400"/>
              <a:ext cx="228600" cy="609600"/>
              <a:chOff x="5638800" y="1066800"/>
              <a:chExt cx="1295400" cy="3810000"/>
            </a:xfrm>
          </p:grpSpPr>
          <p:sp>
            <p:nvSpPr>
              <p:cNvPr id="126" name="Oval 125"/>
              <p:cNvSpPr/>
              <p:nvPr/>
            </p:nvSpPr>
            <p:spPr>
              <a:xfrm>
                <a:off x="5641924" y="1062390"/>
                <a:ext cx="1139805" cy="114652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27" name="Straight Connector 126"/>
              <p:cNvCxnSpPr>
                <a:stCxn id="126" idx="4"/>
              </p:cNvCxnSpPr>
              <p:nvPr/>
            </p:nvCxnSpPr>
            <p:spPr>
              <a:xfrm rot="16200000" flipH="1">
                <a:off x="5548319" y="2872428"/>
                <a:ext cx="1367014" cy="3999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a:stCxn id="126" idx="4"/>
              </p:cNvCxnSpPr>
              <p:nvPr/>
            </p:nvCxnSpPr>
            <p:spPr>
              <a:xfrm rot="16200000" flipH="1">
                <a:off x="6157213" y="2263534"/>
                <a:ext cx="529167" cy="41992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a:stCxn id="126" idx="4"/>
              </p:cNvCxnSpPr>
              <p:nvPr/>
            </p:nvCxnSpPr>
            <p:spPr>
              <a:xfrm rot="5400000">
                <a:off x="5779453" y="2151375"/>
                <a:ext cx="374826" cy="48991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6200000" flipH="1">
                <a:off x="5642562" y="2663093"/>
                <a:ext cx="308681" cy="14997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flipV="1">
                <a:off x="6631757" y="2506571"/>
                <a:ext cx="299949" cy="23151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rot="5400000">
                <a:off x="5336429" y="3961413"/>
                <a:ext cx="1300868" cy="52991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16200000" flipH="1">
                <a:off x="5941327" y="3886428"/>
                <a:ext cx="1300868" cy="67988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59" name="Group 45"/>
            <p:cNvGrpSpPr>
              <a:grpSpLocks/>
            </p:cNvGrpSpPr>
            <p:nvPr/>
          </p:nvGrpSpPr>
          <p:grpSpPr bwMode="auto">
            <a:xfrm>
              <a:off x="4724400" y="1905000"/>
              <a:ext cx="228600" cy="609600"/>
              <a:chOff x="5638800" y="1066800"/>
              <a:chExt cx="1295400" cy="3810000"/>
            </a:xfrm>
          </p:grpSpPr>
          <p:sp>
            <p:nvSpPr>
              <p:cNvPr id="135" name="Oval 134"/>
              <p:cNvSpPr/>
              <p:nvPr/>
            </p:nvSpPr>
            <p:spPr>
              <a:xfrm>
                <a:off x="5634423" y="1066800"/>
                <a:ext cx="1149806" cy="114652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36" name="Straight Connector 135"/>
              <p:cNvCxnSpPr>
                <a:stCxn id="135" idx="4"/>
              </p:cNvCxnSpPr>
              <p:nvPr/>
            </p:nvCxnSpPr>
            <p:spPr>
              <a:xfrm rot="16200000" flipH="1">
                <a:off x="5540818" y="2876838"/>
                <a:ext cx="1367014" cy="3999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a:stCxn id="135" idx="4"/>
              </p:cNvCxnSpPr>
              <p:nvPr/>
            </p:nvCxnSpPr>
            <p:spPr>
              <a:xfrm rot="16200000" flipH="1">
                <a:off x="6149712" y="2267944"/>
                <a:ext cx="529167" cy="41992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a:stCxn id="135" idx="4"/>
              </p:cNvCxnSpPr>
              <p:nvPr/>
            </p:nvCxnSpPr>
            <p:spPr>
              <a:xfrm rot="5400000">
                <a:off x="5771952" y="2155785"/>
                <a:ext cx="374826" cy="48991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6200000" flipH="1">
                <a:off x="5635061" y="2667502"/>
                <a:ext cx="308681" cy="14997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flipV="1">
                <a:off x="6624256" y="2510981"/>
                <a:ext cx="309944" cy="23151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rot="5400000">
                <a:off x="5328928" y="3965823"/>
                <a:ext cx="1300868" cy="52991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rot="16200000" flipH="1">
                <a:off x="5938827" y="3885836"/>
                <a:ext cx="1300868" cy="68987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60" name="Group 45"/>
            <p:cNvGrpSpPr>
              <a:grpSpLocks/>
            </p:cNvGrpSpPr>
            <p:nvPr/>
          </p:nvGrpSpPr>
          <p:grpSpPr bwMode="auto">
            <a:xfrm>
              <a:off x="3733800" y="2057400"/>
              <a:ext cx="228600" cy="609600"/>
              <a:chOff x="5638800" y="1066800"/>
              <a:chExt cx="1295400" cy="3810000"/>
            </a:xfrm>
          </p:grpSpPr>
          <p:sp>
            <p:nvSpPr>
              <p:cNvPr id="180" name="Oval 179"/>
              <p:cNvSpPr/>
              <p:nvPr/>
            </p:nvSpPr>
            <p:spPr>
              <a:xfrm>
                <a:off x="5638800" y="1062390"/>
                <a:ext cx="1149800" cy="114652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91" name="Straight Connector 190"/>
              <p:cNvCxnSpPr>
                <a:stCxn id="180" idx="4"/>
              </p:cNvCxnSpPr>
              <p:nvPr/>
            </p:nvCxnSpPr>
            <p:spPr>
              <a:xfrm rot="16200000" flipH="1">
                <a:off x="5545189" y="2872428"/>
                <a:ext cx="1367014" cy="3999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p:cNvCxnSpPr>
                <a:stCxn id="180" idx="4"/>
              </p:cNvCxnSpPr>
              <p:nvPr/>
            </p:nvCxnSpPr>
            <p:spPr>
              <a:xfrm rot="16200000" flipH="1">
                <a:off x="6154083" y="2263534"/>
                <a:ext cx="529167" cy="41992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a:stCxn id="180" idx="4"/>
              </p:cNvCxnSpPr>
              <p:nvPr/>
            </p:nvCxnSpPr>
            <p:spPr>
              <a:xfrm rot="5400000">
                <a:off x="5776330" y="2151375"/>
                <a:ext cx="374826" cy="48991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5639432" y="2663099"/>
                <a:ext cx="308681" cy="14997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flipV="1">
                <a:off x="6628627" y="2506571"/>
                <a:ext cx="309950" cy="23151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5400000">
                <a:off x="5333305" y="3961413"/>
                <a:ext cx="1300868" cy="52990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16200000" flipH="1">
                <a:off x="5943198" y="3881427"/>
                <a:ext cx="1300868" cy="68988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cxnSp>
        <p:nvCxnSpPr>
          <p:cNvPr id="366" name="Straight Connector 4"/>
          <p:cNvCxnSpPr/>
          <p:nvPr/>
        </p:nvCxnSpPr>
        <p:spPr>
          <a:xfrm>
            <a:off x="0" y="3998913"/>
            <a:ext cx="4970463" cy="1587"/>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67" name="Straight Connector 5"/>
          <p:cNvCxnSpPr/>
          <p:nvPr/>
        </p:nvCxnSpPr>
        <p:spPr>
          <a:xfrm rot="16200000" flipH="1">
            <a:off x="3988594" y="4980782"/>
            <a:ext cx="2028825" cy="65087"/>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68" name="Straight Connector 6"/>
          <p:cNvCxnSpPr/>
          <p:nvPr/>
        </p:nvCxnSpPr>
        <p:spPr>
          <a:xfrm flipV="1">
            <a:off x="5035550" y="6019800"/>
            <a:ext cx="4108450" cy="7938"/>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69" name="Straight Connector 10"/>
          <p:cNvCxnSpPr/>
          <p:nvPr/>
        </p:nvCxnSpPr>
        <p:spPr>
          <a:xfrm>
            <a:off x="0" y="4457700"/>
            <a:ext cx="4316413" cy="1588"/>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70" name="Straight Connector 11"/>
          <p:cNvCxnSpPr/>
          <p:nvPr/>
        </p:nvCxnSpPr>
        <p:spPr>
          <a:xfrm>
            <a:off x="4419600" y="6400800"/>
            <a:ext cx="4724400" cy="1588"/>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71" name="Straight Connector 12"/>
          <p:cNvCxnSpPr/>
          <p:nvPr/>
        </p:nvCxnSpPr>
        <p:spPr>
          <a:xfrm rot="10800000" flipV="1">
            <a:off x="4316413" y="3998913"/>
            <a:ext cx="654050" cy="458787"/>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72" name="Straight Connector 14"/>
          <p:cNvCxnSpPr/>
          <p:nvPr/>
        </p:nvCxnSpPr>
        <p:spPr>
          <a:xfrm rot="10800000" flipV="1">
            <a:off x="4381500" y="6027738"/>
            <a:ext cx="654050" cy="390525"/>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73" name="Straight Connector 17"/>
          <p:cNvCxnSpPr/>
          <p:nvPr/>
        </p:nvCxnSpPr>
        <p:spPr>
          <a:xfrm rot="16200000" flipH="1">
            <a:off x="3368675" y="5405438"/>
            <a:ext cx="1960563" cy="65087"/>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grpSp>
        <p:nvGrpSpPr>
          <p:cNvPr id="61" name="Group 132"/>
          <p:cNvGrpSpPr/>
          <p:nvPr/>
        </p:nvGrpSpPr>
        <p:grpSpPr>
          <a:xfrm rot="223995">
            <a:off x="4079733" y="3505197"/>
            <a:ext cx="915671" cy="786223"/>
            <a:chOff x="1447006" y="1219200"/>
            <a:chExt cx="5108576" cy="4268788"/>
          </a:xfrm>
          <a:scene3d>
            <a:camera prst="perspectiveContrastingRightFacing">
              <a:rot lat="1237938" lon="17726031" rev="21424236"/>
            </a:camera>
            <a:lightRig rig="threePt" dir="t"/>
          </a:scene3d>
        </p:grpSpPr>
        <p:grpSp>
          <p:nvGrpSpPr>
            <p:cNvPr id="62" name="Group 82"/>
            <p:cNvGrpSpPr/>
            <p:nvPr/>
          </p:nvGrpSpPr>
          <p:grpSpPr>
            <a:xfrm>
              <a:off x="1447006" y="1219200"/>
              <a:ext cx="762794" cy="4268788"/>
              <a:chOff x="1447006" y="1219200"/>
              <a:chExt cx="762794" cy="4268788"/>
            </a:xfrm>
          </p:grpSpPr>
          <p:grpSp>
            <p:nvGrpSpPr>
              <p:cNvPr id="63" name="Group 54"/>
              <p:cNvGrpSpPr/>
              <p:nvPr/>
            </p:nvGrpSpPr>
            <p:grpSpPr>
              <a:xfrm>
                <a:off x="1447006" y="1219200"/>
                <a:ext cx="535782" cy="4268788"/>
                <a:chOff x="1447006" y="1219200"/>
                <a:chExt cx="535782" cy="4268788"/>
              </a:xfrm>
            </p:grpSpPr>
            <p:cxnSp>
              <p:nvCxnSpPr>
                <p:cNvPr id="337" name="Straight Connector 336"/>
                <p:cNvCxnSpPr/>
                <p:nvPr/>
              </p:nvCxnSpPr>
              <p:spPr>
                <a:xfrm rot="5400000">
                  <a:off x="-571500" y="3467100"/>
                  <a:ext cx="403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338" name="Straight Connector 26"/>
                <p:cNvCxnSpPr/>
                <p:nvPr/>
              </p:nvCxnSpPr>
              <p:spPr>
                <a:xfrm rot="5400000">
                  <a:off x="-37306" y="3466306"/>
                  <a:ext cx="403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339" name="Straight Connector 338"/>
                <p:cNvCxnSpPr/>
                <p:nvPr/>
              </p:nvCxnSpPr>
              <p:spPr>
                <a:xfrm rot="5400000">
                  <a:off x="1409700" y="1257300"/>
                  <a:ext cx="228600" cy="152400"/>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340" name="Straight Connector 339"/>
                <p:cNvCxnSpPr/>
                <p:nvPr/>
              </p:nvCxnSpPr>
              <p:spPr>
                <a:xfrm rot="16200000" flipH="1">
                  <a:off x="1790700" y="1257300"/>
                  <a:ext cx="228600" cy="152400"/>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341" name="Straight Connector 340"/>
                <p:cNvCxnSpPr/>
                <p:nvPr/>
              </p:nvCxnSpPr>
              <p:spPr>
                <a:xfrm rot="10800000">
                  <a:off x="1600200" y="12192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342" name="Straight Connector 341"/>
                <p:cNvCxnSpPr/>
                <p:nvPr/>
              </p:nvCxnSpPr>
              <p:spPr>
                <a:xfrm rot="10800000">
                  <a:off x="1447800" y="5486400"/>
                  <a:ext cx="5334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grpSp>
          <p:cxnSp>
            <p:nvCxnSpPr>
              <p:cNvPr id="333" name="Straight Connector 332"/>
              <p:cNvCxnSpPr/>
              <p:nvPr/>
            </p:nvCxnSpPr>
            <p:spPr>
              <a:xfrm>
                <a:off x="1981200" y="20574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334" name="Straight Connector 333"/>
              <p:cNvCxnSpPr/>
              <p:nvPr/>
            </p:nvCxnSpPr>
            <p:spPr>
              <a:xfrm>
                <a:off x="1981200" y="24384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335" name="Straight Connector 334"/>
              <p:cNvCxnSpPr/>
              <p:nvPr/>
            </p:nvCxnSpPr>
            <p:spPr>
              <a:xfrm>
                <a:off x="1981200" y="43434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336" name="Straight Connector 335"/>
              <p:cNvCxnSpPr/>
              <p:nvPr/>
            </p:nvCxnSpPr>
            <p:spPr>
              <a:xfrm>
                <a:off x="1981200" y="47244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grpSp>
        <p:grpSp>
          <p:nvGrpSpPr>
            <p:cNvPr id="96" name="Group 83"/>
            <p:cNvGrpSpPr/>
            <p:nvPr/>
          </p:nvGrpSpPr>
          <p:grpSpPr>
            <a:xfrm>
              <a:off x="2209800" y="1219200"/>
              <a:ext cx="762794" cy="4268788"/>
              <a:chOff x="1447006" y="1219200"/>
              <a:chExt cx="762794" cy="4268788"/>
            </a:xfrm>
          </p:grpSpPr>
          <p:grpSp>
            <p:nvGrpSpPr>
              <p:cNvPr id="97" name="Group 54"/>
              <p:cNvGrpSpPr/>
              <p:nvPr/>
            </p:nvGrpSpPr>
            <p:grpSpPr>
              <a:xfrm>
                <a:off x="1447006" y="1219200"/>
                <a:ext cx="535782" cy="4268788"/>
                <a:chOff x="1447006" y="1219200"/>
                <a:chExt cx="535782" cy="4268788"/>
              </a:xfrm>
            </p:grpSpPr>
            <p:cxnSp>
              <p:nvCxnSpPr>
                <p:cNvPr id="326" name="Straight Connector 325"/>
                <p:cNvCxnSpPr/>
                <p:nvPr/>
              </p:nvCxnSpPr>
              <p:spPr>
                <a:xfrm rot="5400000">
                  <a:off x="-571500" y="3467100"/>
                  <a:ext cx="403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327" name="Straight Connector 326"/>
                <p:cNvCxnSpPr/>
                <p:nvPr/>
              </p:nvCxnSpPr>
              <p:spPr>
                <a:xfrm rot="5400000">
                  <a:off x="-37306" y="3466306"/>
                  <a:ext cx="403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328" name="Straight Connector 327"/>
                <p:cNvCxnSpPr/>
                <p:nvPr/>
              </p:nvCxnSpPr>
              <p:spPr>
                <a:xfrm rot="5400000">
                  <a:off x="1409700" y="1257300"/>
                  <a:ext cx="228600" cy="152400"/>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329" name="Straight Connector 328"/>
                <p:cNvCxnSpPr/>
                <p:nvPr/>
              </p:nvCxnSpPr>
              <p:spPr>
                <a:xfrm rot="16200000" flipH="1">
                  <a:off x="1790700" y="1257300"/>
                  <a:ext cx="228600" cy="152400"/>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330" name="Straight Connector 329"/>
                <p:cNvCxnSpPr/>
                <p:nvPr/>
              </p:nvCxnSpPr>
              <p:spPr>
                <a:xfrm rot="10800000">
                  <a:off x="1600200" y="12192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331" name="Straight Connector 330"/>
                <p:cNvCxnSpPr/>
                <p:nvPr/>
              </p:nvCxnSpPr>
              <p:spPr>
                <a:xfrm rot="10800000">
                  <a:off x="1447800" y="5486400"/>
                  <a:ext cx="5334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grpSp>
          <p:cxnSp>
            <p:nvCxnSpPr>
              <p:cNvPr id="322" name="Straight Connector 321"/>
              <p:cNvCxnSpPr/>
              <p:nvPr/>
            </p:nvCxnSpPr>
            <p:spPr>
              <a:xfrm>
                <a:off x="1981200" y="20574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323" name="Straight Connector 322"/>
              <p:cNvCxnSpPr/>
              <p:nvPr/>
            </p:nvCxnSpPr>
            <p:spPr>
              <a:xfrm>
                <a:off x="1981200" y="24384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324" name="Straight Connector 323"/>
              <p:cNvCxnSpPr/>
              <p:nvPr/>
            </p:nvCxnSpPr>
            <p:spPr>
              <a:xfrm>
                <a:off x="1981200" y="43434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325" name="Straight Connector 324"/>
              <p:cNvCxnSpPr/>
              <p:nvPr/>
            </p:nvCxnSpPr>
            <p:spPr>
              <a:xfrm>
                <a:off x="1981200" y="47244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grpSp>
        <p:grpSp>
          <p:nvGrpSpPr>
            <p:cNvPr id="98" name="Group 95"/>
            <p:cNvGrpSpPr/>
            <p:nvPr/>
          </p:nvGrpSpPr>
          <p:grpSpPr>
            <a:xfrm>
              <a:off x="2971800" y="1219200"/>
              <a:ext cx="762794" cy="4268788"/>
              <a:chOff x="1447006" y="1219200"/>
              <a:chExt cx="762794" cy="4268788"/>
            </a:xfrm>
          </p:grpSpPr>
          <p:grpSp>
            <p:nvGrpSpPr>
              <p:cNvPr id="99" name="Group 54"/>
              <p:cNvGrpSpPr/>
              <p:nvPr/>
            </p:nvGrpSpPr>
            <p:grpSpPr>
              <a:xfrm>
                <a:off x="1447006" y="1219200"/>
                <a:ext cx="535782" cy="4268788"/>
                <a:chOff x="1447006" y="1219200"/>
                <a:chExt cx="535782" cy="4268788"/>
              </a:xfrm>
            </p:grpSpPr>
            <p:cxnSp>
              <p:nvCxnSpPr>
                <p:cNvPr id="315" name="Straight Connector 314"/>
                <p:cNvCxnSpPr/>
                <p:nvPr/>
              </p:nvCxnSpPr>
              <p:spPr>
                <a:xfrm rot="5400000">
                  <a:off x="-571500" y="3467100"/>
                  <a:ext cx="403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316" name="Straight Connector 315"/>
                <p:cNvCxnSpPr/>
                <p:nvPr/>
              </p:nvCxnSpPr>
              <p:spPr>
                <a:xfrm rot="5400000">
                  <a:off x="-37306" y="3466306"/>
                  <a:ext cx="403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317" name="Straight Connector 316"/>
                <p:cNvCxnSpPr/>
                <p:nvPr/>
              </p:nvCxnSpPr>
              <p:spPr>
                <a:xfrm rot="5400000">
                  <a:off x="1409700" y="1257300"/>
                  <a:ext cx="228600" cy="152400"/>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318" name="Straight Connector 317"/>
                <p:cNvCxnSpPr/>
                <p:nvPr/>
              </p:nvCxnSpPr>
              <p:spPr>
                <a:xfrm rot="16200000" flipH="1">
                  <a:off x="1790700" y="1257300"/>
                  <a:ext cx="228600" cy="152400"/>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319" name="Straight Connector 318"/>
                <p:cNvCxnSpPr/>
                <p:nvPr/>
              </p:nvCxnSpPr>
              <p:spPr>
                <a:xfrm rot="10800000">
                  <a:off x="1600200" y="12192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320" name="Straight Connector 319"/>
                <p:cNvCxnSpPr/>
                <p:nvPr/>
              </p:nvCxnSpPr>
              <p:spPr>
                <a:xfrm rot="10800000">
                  <a:off x="1447800" y="5486400"/>
                  <a:ext cx="5334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grpSp>
          <p:cxnSp>
            <p:nvCxnSpPr>
              <p:cNvPr id="311" name="Straight Connector 310"/>
              <p:cNvCxnSpPr/>
              <p:nvPr/>
            </p:nvCxnSpPr>
            <p:spPr>
              <a:xfrm>
                <a:off x="1981200" y="20574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312" name="Straight Connector 311"/>
              <p:cNvCxnSpPr/>
              <p:nvPr/>
            </p:nvCxnSpPr>
            <p:spPr>
              <a:xfrm>
                <a:off x="1981200" y="24384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313" name="Straight Connector 312"/>
              <p:cNvCxnSpPr/>
              <p:nvPr/>
            </p:nvCxnSpPr>
            <p:spPr>
              <a:xfrm>
                <a:off x="1981200" y="43434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314" name="Straight Connector 313"/>
              <p:cNvCxnSpPr/>
              <p:nvPr/>
            </p:nvCxnSpPr>
            <p:spPr>
              <a:xfrm>
                <a:off x="1981200" y="47244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grpSp>
        <p:grpSp>
          <p:nvGrpSpPr>
            <p:cNvPr id="100" name="Group 107"/>
            <p:cNvGrpSpPr/>
            <p:nvPr/>
          </p:nvGrpSpPr>
          <p:grpSpPr>
            <a:xfrm>
              <a:off x="3733800" y="1219200"/>
              <a:ext cx="762794" cy="4268788"/>
              <a:chOff x="1447006" y="1219200"/>
              <a:chExt cx="762794" cy="4268788"/>
            </a:xfrm>
          </p:grpSpPr>
          <p:grpSp>
            <p:nvGrpSpPr>
              <p:cNvPr id="101" name="Group 54"/>
              <p:cNvGrpSpPr/>
              <p:nvPr/>
            </p:nvGrpSpPr>
            <p:grpSpPr>
              <a:xfrm>
                <a:off x="1447006" y="1219200"/>
                <a:ext cx="535782" cy="4268788"/>
                <a:chOff x="1447006" y="1219200"/>
                <a:chExt cx="535782" cy="4268788"/>
              </a:xfrm>
            </p:grpSpPr>
            <p:cxnSp>
              <p:nvCxnSpPr>
                <p:cNvPr id="304" name="Straight Connector 303"/>
                <p:cNvCxnSpPr/>
                <p:nvPr/>
              </p:nvCxnSpPr>
              <p:spPr>
                <a:xfrm rot="5400000">
                  <a:off x="-571500" y="3467100"/>
                  <a:ext cx="403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305" name="Straight Connector 304"/>
                <p:cNvCxnSpPr/>
                <p:nvPr/>
              </p:nvCxnSpPr>
              <p:spPr>
                <a:xfrm rot="5400000">
                  <a:off x="-37306" y="3466306"/>
                  <a:ext cx="403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306" name="Straight Connector 305"/>
                <p:cNvCxnSpPr/>
                <p:nvPr/>
              </p:nvCxnSpPr>
              <p:spPr>
                <a:xfrm rot="5400000">
                  <a:off x="1409700" y="1257300"/>
                  <a:ext cx="228600" cy="152400"/>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790700" y="1257300"/>
                  <a:ext cx="228600" cy="152400"/>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308" name="Straight Connector 307"/>
                <p:cNvCxnSpPr/>
                <p:nvPr/>
              </p:nvCxnSpPr>
              <p:spPr>
                <a:xfrm rot="10800000">
                  <a:off x="1600200" y="12192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309" name="Straight Connector 308"/>
                <p:cNvCxnSpPr/>
                <p:nvPr/>
              </p:nvCxnSpPr>
              <p:spPr>
                <a:xfrm rot="10800000">
                  <a:off x="1447800" y="5486400"/>
                  <a:ext cx="5334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grpSp>
          <p:cxnSp>
            <p:nvCxnSpPr>
              <p:cNvPr id="300" name="Straight Connector 299"/>
              <p:cNvCxnSpPr/>
              <p:nvPr/>
            </p:nvCxnSpPr>
            <p:spPr>
              <a:xfrm>
                <a:off x="1981200" y="20574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301" name="Straight Connector 300"/>
              <p:cNvCxnSpPr/>
              <p:nvPr/>
            </p:nvCxnSpPr>
            <p:spPr>
              <a:xfrm>
                <a:off x="1981200" y="24384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a:off x="1981200" y="43434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303" name="Straight Connector 302"/>
              <p:cNvCxnSpPr/>
              <p:nvPr/>
            </p:nvCxnSpPr>
            <p:spPr>
              <a:xfrm>
                <a:off x="1981200" y="47244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grpSp>
        <p:grpSp>
          <p:nvGrpSpPr>
            <p:cNvPr id="102" name="Group 119"/>
            <p:cNvGrpSpPr/>
            <p:nvPr/>
          </p:nvGrpSpPr>
          <p:grpSpPr>
            <a:xfrm>
              <a:off x="4495800" y="1219200"/>
              <a:ext cx="762794" cy="4268788"/>
              <a:chOff x="1447006" y="1219200"/>
              <a:chExt cx="762794" cy="4268788"/>
            </a:xfrm>
          </p:grpSpPr>
          <p:grpSp>
            <p:nvGrpSpPr>
              <p:cNvPr id="103" name="Group 54"/>
              <p:cNvGrpSpPr/>
              <p:nvPr/>
            </p:nvGrpSpPr>
            <p:grpSpPr>
              <a:xfrm>
                <a:off x="1447006" y="1219200"/>
                <a:ext cx="535782" cy="4268788"/>
                <a:chOff x="1447006" y="1219200"/>
                <a:chExt cx="535782" cy="4268788"/>
              </a:xfrm>
            </p:grpSpPr>
            <p:cxnSp>
              <p:nvCxnSpPr>
                <p:cNvPr id="293" name="Straight Connector 292"/>
                <p:cNvCxnSpPr/>
                <p:nvPr/>
              </p:nvCxnSpPr>
              <p:spPr>
                <a:xfrm rot="5400000">
                  <a:off x="-571500" y="3467100"/>
                  <a:ext cx="403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37306" y="3466306"/>
                  <a:ext cx="403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295" name="Straight Connector 294"/>
                <p:cNvCxnSpPr/>
                <p:nvPr/>
              </p:nvCxnSpPr>
              <p:spPr>
                <a:xfrm rot="5400000">
                  <a:off x="1409700" y="1257300"/>
                  <a:ext cx="228600" cy="152400"/>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296" name="Straight Connector 295"/>
                <p:cNvCxnSpPr/>
                <p:nvPr/>
              </p:nvCxnSpPr>
              <p:spPr>
                <a:xfrm rot="16200000" flipH="1">
                  <a:off x="1790700" y="1257300"/>
                  <a:ext cx="228600" cy="152400"/>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297" name="Straight Connector 296"/>
                <p:cNvCxnSpPr/>
                <p:nvPr/>
              </p:nvCxnSpPr>
              <p:spPr>
                <a:xfrm rot="10800000">
                  <a:off x="1600200" y="12192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0800000">
                  <a:off x="1447800" y="5486400"/>
                  <a:ext cx="5334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grpSp>
          <p:cxnSp>
            <p:nvCxnSpPr>
              <p:cNvPr id="289" name="Straight Connector 288"/>
              <p:cNvCxnSpPr/>
              <p:nvPr/>
            </p:nvCxnSpPr>
            <p:spPr>
              <a:xfrm>
                <a:off x="1981200" y="20574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290" name="Straight Connector 289"/>
              <p:cNvCxnSpPr/>
              <p:nvPr/>
            </p:nvCxnSpPr>
            <p:spPr>
              <a:xfrm>
                <a:off x="1981200" y="24384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291" name="Straight Connector 290"/>
              <p:cNvCxnSpPr/>
              <p:nvPr/>
            </p:nvCxnSpPr>
            <p:spPr>
              <a:xfrm>
                <a:off x="1981200" y="43434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a:off x="1981200" y="47244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grpSp>
        <p:grpSp>
          <p:nvGrpSpPr>
            <p:cNvPr id="104" name="Group 131"/>
            <p:cNvGrpSpPr/>
            <p:nvPr/>
          </p:nvGrpSpPr>
          <p:grpSpPr>
            <a:xfrm>
              <a:off x="5257800" y="1219200"/>
              <a:ext cx="762794" cy="4268788"/>
              <a:chOff x="1447006" y="1219200"/>
              <a:chExt cx="762794" cy="4268788"/>
            </a:xfrm>
          </p:grpSpPr>
          <p:grpSp>
            <p:nvGrpSpPr>
              <p:cNvPr id="105" name="Group 54"/>
              <p:cNvGrpSpPr/>
              <p:nvPr/>
            </p:nvGrpSpPr>
            <p:grpSpPr>
              <a:xfrm>
                <a:off x="1447006" y="1219200"/>
                <a:ext cx="535782" cy="4268788"/>
                <a:chOff x="1447006" y="1219200"/>
                <a:chExt cx="535782" cy="4268788"/>
              </a:xfrm>
            </p:grpSpPr>
            <p:cxnSp>
              <p:nvCxnSpPr>
                <p:cNvPr id="282" name="Straight Connector 281"/>
                <p:cNvCxnSpPr/>
                <p:nvPr/>
              </p:nvCxnSpPr>
              <p:spPr>
                <a:xfrm rot="5400000">
                  <a:off x="-571500" y="3467100"/>
                  <a:ext cx="403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37306" y="3466306"/>
                  <a:ext cx="403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284" name="Straight Connector 283"/>
                <p:cNvCxnSpPr/>
                <p:nvPr/>
              </p:nvCxnSpPr>
              <p:spPr>
                <a:xfrm rot="5400000">
                  <a:off x="1409700" y="1257300"/>
                  <a:ext cx="228600" cy="152400"/>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285" name="Straight Connector 284"/>
                <p:cNvCxnSpPr/>
                <p:nvPr/>
              </p:nvCxnSpPr>
              <p:spPr>
                <a:xfrm rot="16200000" flipH="1">
                  <a:off x="1790700" y="1257300"/>
                  <a:ext cx="228600" cy="152400"/>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286" name="Straight Connector 285"/>
                <p:cNvCxnSpPr/>
                <p:nvPr/>
              </p:nvCxnSpPr>
              <p:spPr>
                <a:xfrm rot="10800000">
                  <a:off x="1600200" y="12192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287" name="Straight Connector 286"/>
                <p:cNvCxnSpPr/>
                <p:nvPr/>
              </p:nvCxnSpPr>
              <p:spPr>
                <a:xfrm rot="10800000">
                  <a:off x="1447800" y="5486400"/>
                  <a:ext cx="5334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grpSp>
          <p:cxnSp>
            <p:nvCxnSpPr>
              <p:cNvPr id="278" name="Straight Connector 277"/>
              <p:cNvCxnSpPr/>
              <p:nvPr/>
            </p:nvCxnSpPr>
            <p:spPr>
              <a:xfrm>
                <a:off x="1981200" y="20574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279" name="Straight Connector 278"/>
              <p:cNvCxnSpPr/>
              <p:nvPr/>
            </p:nvCxnSpPr>
            <p:spPr>
              <a:xfrm>
                <a:off x="1981200" y="24384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280" name="Straight Connector 279"/>
              <p:cNvCxnSpPr/>
              <p:nvPr/>
            </p:nvCxnSpPr>
            <p:spPr>
              <a:xfrm>
                <a:off x="1981200" y="43434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281" name="Straight Connector 280"/>
              <p:cNvCxnSpPr/>
              <p:nvPr/>
            </p:nvCxnSpPr>
            <p:spPr>
              <a:xfrm>
                <a:off x="1981200" y="47244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grpSp>
        <p:grpSp>
          <p:nvGrpSpPr>
            <p:cNvPr id="106" name="Group 54"/>
            <p:cNvGrpSpPr/>
            <p:nvPr/>
          </p:nvGrpSpPr>
          <p:grpSpPr>
            <a:xfrm>
              <a:off x="6019800" y="1219200"/>
              <a:ext cx="535782" cy="4268788"/>
              <a:chOff x="1447006" y="1219200"/>
              <a:chExt cx="535782" cy="4268788"/>
            </a:xfrm>
          </p:grpSpPr>
          <p:cxnSp>
            <p:nvCxnSpPr>
              <p:cNvPr id="271" name="Straight Connector 270"/>
              <p:cNvCxnSpPr/>
              <p:nvPr/>
            </p:nvCxnSpPr>
            <p:spPr>
              <a:xfrm rot="5400000">
                <a:off x="-571500" y="3467100"/>
                <a:ext cx="403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272" name="Straight Connector 271"/>
              <p:cNvCxnSpPr/>
              <p:nvPr/>
            </p:nvCxnSpPr>
            <p:spPr>
              <a:xfrm rot="5400000">
                <a:off x="-37306" y="3466306"/>
                <a:ext cx="403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273" name="Straight Connector 272"/>
              <p:cNvCxnSpPr/>
              <p:nvPr/>
            </p:nvCxnSpPr>
            <p:spPr>
              <a:xfrm rot="5400000">
                <a:off x="1409700" y="1257300"/>
                <a:ext cx="228600" cy="152400"/>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274" name="Straight Connector 273"/>
              <p:cNvCxnSpPr/>
              <p:nvPr/>
            </p:nvCxnSpPr>
            <p:spPr>
              <a:xfrm rot="16200000" flipH="1">
                <a:off x="1790700" y="1257300"/>
                <a:ext cx="228600" cy="152400"/>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275" name="Straight Connector 274"/>
              <p:cNvCxnSpPr/>
              <p:nvPr/>
            </p:nvCxnSpPr>
            <p:spPr>
              <a:xfrm rot="10800000">
                <a:off x="1600200" y="12192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276" name="Straight Connector 275"/>
              <p:cNvCxnSpPr/>
              <p:nvPr/>
            </p:nvCxnSpPr>
            <p:spPr>
              <a:xfrm rot="10800000">
                <a:off x="1447800" y="5486400"/>
                <a:ext cx="5334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grpSp>
      </p:grpSp>
      <p:grpSp>
        <p:nvGrpSpPr>
          <p:cNvPr id="107" name="Group 168"/>
          <p:cNvGrpSpPr>
            <a:grpSpLocks/>
          </p:cNvGrpSpPr>
          <p:nvPr/>
        </p:nvGrpSpPr>
        <p:grpSpPr bwMode="auto">
          <a:xfrm>
            <a:off x="392113" y="3606800"/>
            <a:ext cx="1046162" cy="654050"/>
            <a:chOff x="3733800" y="1905000"/>
            <a:chExt cx="1219200" cy="762000"/>
          </a:xfrm>
        </p:grpSpPr>
        <p:grpSp>
          <p:nvGrpSpPr>
            <p:cNvPr id="108" name="Group 45"/>
            <p:cNvGrpSpPr>
              <a:grpSpLocks/>
            </p:cNvGrpSpPr>
            <p:nvPr/>
          </p:nvGrpSpPr>
          <p:grpSpPr bwMode="auto">
            <a:xfrm>
              <a:off x="4114800" y="1905000"/>
              <a:ext cx="228600" cy="609600"/>
              <a:chOff x="5638800" y="1066800"/>
              <a:chExt cx="1295400" cy="3810000"/>
            </a:xfrm>
          </p:grpSpPr>
          <p:sp>
            <p:nvSpPr>
              <p:cNvPr id="256" name="Oval 255"/>
              <p:cNvSpPr/>
              <p:nvPr/>
            </p:nvSpPr>
            <p:spPr>
              <a:xfrm>
                <a:off x="5639454" y="1066800"/>
                <a:ext cx="1142730" cy="114439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257" name="Straight Connector 256"/>
              <p:cNvCxnSpPr>
                <a:stCxn id="256" idx="4"/>
              </p:cNvCxnSpPr>
              <p:nvPr/>
            </p:nvCxnSpPr>
            <p:spPr>
              <a:xfrm rot="16200000" flipH="1">
                <a:off x="5544003" y="2883246"/>
                <a:ext cx="1375573" cy="3145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8" name="Straight Connector 257"/>
              <p:cNvCxnSpPr>
                <a:stCxn id="256" idx="4"/>
              </p:cNvCxnSpPr>
              <p:nvPr/>
            </p:nvCxnSpPr>
            <p:spPr>
              <a:xfrm rot="16200000" flipH="1">
                <a:off x="6159864" y="2267386"/>
                <a:ext cx="531735" cy="41935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a:stCxn id="256" idx="4"/>
              </p:cNvCxnSpPr>
              <p:nvPr/>
            </p:nvCxnSpPr>
            <p:spPr>
              <a:xfrm rot="5400000">
                <a:off x="5773715" y="2150313"/>
                <a:ext cx="381459" cy="50322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5641194" y="2664293"/>
                <a:ext cx="300546" cy="15726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flipV="1">
                <a:off x="6635410" y="2511737"/>
                <a:ext cx="387903" cy="23118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5400000">
                <a:off x="5332848" y="3966752"/>
                <a:ext cx="1294660" cy="53467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3" name="Straight Connector 262"/>
              <p:cNvCxnSpPr/>
              <p:nvPr/>
            </p:nvCxnSpPr>
            <p:spPr>
              <a:xfrm rot="16200000" flipH="1">
                <a:off x="5988087" y="3846190"/>
                <a:ext cx="1294660" cy="7758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09" name="Group 45"/>
            <p:cNvGrpSpPr>
              <a:grpSpLocks/>
            </p:cNvGrpSpPr>
            <p:nvPr/>
          </p:nvGrpSpPr>
          <p:grpSpPr bwMode="auto">
            <a:xfrm>
              <a:off x="4419600" y="2057400"/>
              <a:ext cx="228600" cy="609600"/>
              <a:chOff x="5638800" y="1066800"/>
              <a:chExt cx="1295400" cy="3810000"/>
            </a:xfrm>
          </p:grpSpPr>
          <p:sp>
            <p:nvSpPr>
              <p:cNvPr id="248" name="Oval 247"/>
              <p:cNvSpPr/>
              <p:nvPr/>
            </p:nvSpPr>
            <p:spPr>
              <a:xfrm>
                <a:off x="5642076" y="1062176"/>
                <a:ext cx="1142736" cy="114439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249" name="Straight Connector 248"/>
              <p:cNvCxnSpPr>
                <a:stCxn id="248" idx="4"/>
              </p:cNvCxnSpPr>
              <p:nvPr/>
            </p:nvCxnSpPr>
            <p:spPr>
              <a:xfrm rot="16200000" flipH="1">
                <a:off x="5541381" y="2873386"/>
                <a:ext cx="1375573" cy="4193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0" name="Straight Connector 249"/>
              <p:cNvCxnSpPr>
                <a:stCxn id="248" idx="4"/>
              </p:cNvCxnSpPr>
              <p:nvPr/>
            </p:nvCxnSpPr>
            <p:spPr>
              <a:xfrm rot="16200000" flipH="1">
                <a:off x="6152005" y="2262763"/>
                <a:ext cx="531735" cy="41935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a:stCxn id="248" idx="4"/>
              </p:cNvCxnSpPr>
              <p:nvPr/>
            </p:nvCxnSpPr>
            <p:spPr>
              <a:xfrm rot="5400000">
                <a:off x="5771100" y="2150933"/>
                <a:ext cx="381459" cy="49273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16200000" flipH="1">
                <a:off x="5643816" y="2659676"/>
                <a:ext cx="300546" cy="15725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flipV="1">
                <a:off x="6627552" y="2507113"/>
                <a:ext cx="304033" cy="23118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5335470" y="3962135"/>
                <a:ext cx="1294660" cy="53467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5943530" y="3888745"/>
                <a:ext cx="1294660" cy="68145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10" name="Group 45"/>
            <p:cNvGrpSpPr>
              <a:grpSpLocks/>
            </p:cNvGrpSpPr>
            <p:nvPr/>
          </p:nvGrpSpPr>
          <p:grpSpPr bwMode="auto">
            <a:xfrm>
              <a:off x="4724400" y="1905000"/>
              <a:ext cx="228600" cy="609600"/>
              <a:chOff x="5638800" y="1066800"/>
              <a:chExt cx="1295400" cy="3810000"/>
            </a:xfrm>
          </p:grpSpPr>
          <p:sp>
            <p:nvSpPr>
              <p:cNvPr id="240" name="Oval 239"/>
              <p:cNvSpPr/>
              <p:nvPr/>
            </p:nvSpPr>
            <p:spPr>
              <a:xfrm>
                <a:off x="5634210" y="1066800"/>
                <a:ext cx="1142736" cy="114439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241" name="Straight Connector 240"/>
              <p:cNvCxnSpPr>
                <a:stCxn id="240" idx="4"/>
              </p:cNvCxnSpPr>
              <p:nvPr/>
            </p:nvCxnSpPr>
            <p:spPr>
              <a:xfrm rot="16200000" flipH="1">
                <a:off x="5538760" y="2883253"/>
                <a:ext cx="1375573" cy="3144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a:stCxn id="240" idx="4"/>
              </p:cNvCxnSpPr>
              <p:nvPr/>
            </p:nvCxnSpPr>
            <p:spPr>
              <a:xfrm rot="16200000" flipH="1">
                <a:off x="6154627" y="2267386"/>
                <a:ext cx="531735" cy="41935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3" name="Straight Connector 242"/>
              <p:cNvCxnSpPr>
                <a:stCxn id="240" idx="4"/>
              </p:cNvCxnSpPr>
              <p:nvPr/>
            </p:nvCxnSpPr>
            <p:spPr>
              <a:xfrm rot="5400000">
                <a:off x="5768478" y="2150313"/>
                <a:ext cx="381459" cy="50322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16200000" flipH="1">
                <a:off x="5635950" y="2664299"/>
                <a:ext cx="300546" cy="15725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flipV="1">
                <a:off x="6630173" y="2511737"/>
                <a:ext cx="304027" cy="23118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5327605" y="3966759"/>
                <a:ext cx="1294660" cy="53467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5940908" y="3888125"/>
                <a:ext cx="1294660" cy="69193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11" name="Group 45"/>
            <p:cNvGrpSpPr>
              <a:grpSpLocks/>
            </p:cNvGrpSpPr>
            <p:nvPr/>
          </p:nvGrpSpPr>
          <p:grpSpPr bwMode="auto">
            <a:xfrm>
              <a:off x="3733800" y="2057400"/>
              <a:ext cx="228600" cy="609600"/>
              <a:chOff x="5638800" y="1066800"/>
              <a:chExt cx="1295400" cy="3810000"/>
            </a:xfrm>
          </p:grpSpPr>
          <p:sp>
            <p:nvSpPr>
              <p:cNvPr id="232" name="Oval 231"/>
              <p:cNvSpPr/>
              <p:nvPr/>
            </p:nvSpPr>
            <p:spPr>
              <a:xfrm>
                <a:off x="5638800" y="1062176"/>
                <a:ext cx="1142730" cy="114439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233" name="Straight Connector 232"/>
              <p:cNvCxnSpPr>
                <a:stCxn id="232" idx="4"/>
              </p:cNvCxnSpPr>
              <p:nvPr/>
            </p:nvCxnSpPr>
            <p:spPr>
              <a:xfrm rot="16200000" flipH="1">
                <a:off x="5543349" y="2878622"/>
                <a:ext cx="1375573" cy="3145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4" name="Straight Connector 233"/>
              <p:cNvCxnSpPr>
                <a:stCxn id="232" idx="4"/>
              </p:cNvCxnSpPr>
              <p:nvPr/>
            </p:nvCxnSpPr>
            <p:spPr>
              <a:xfrm rot="16200000" flipH="1">
                <a:off x="6159210" y="2262763"/>
                <a:ext cx="531735" cy="41935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5" name="Straight Connector 234"/>
              <p:cNvCxnSpPr>
                <a:stCxn id="232" idx="4"/>
              </p:cNvCxnSpPr>
              <p:nvPr/>
            </p:nvCxnSpPr>
            <p:spPr>
              <a:xfrm rot="5400000">
                <a:off x="5773061" y="2145689"/>
                <a:ext cx="381459" cy="50322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6" name="Straight Connector 235"/>
              <p:cNvCxnSpPr/>
              <p:nvPr/>
            </p:nvCxnSpPr>
            <p:spPr>
              <a:xfrm rot="16200000" flipH="1">
                <a:off x="5640540" y="2659669"/>
                <a:ext cx="300546" cy="15726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flipV="1">
                <a:off x="6634757" y="2507113"/>
                <a:ext cx="304033" cy="23118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5400000">
                <a:off x="5332195" y="3962128"/>
                <a:ext cx="1294660" cy="53467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16200000" flipH="1">
                <a:off x="5945498" y="3883501"/>
                <a:ext cx="1294660" cy="69193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sp>
        <p:nvSpPr>
          <p:cNvPr id="277" name="Slide Number Placeholder 276"/>
          <p:cNvSpPr>
            <a:spLocks noGrp="1"/>
          </p:cNvSpPr>
          <p:nvPr>
            <p:ph type="sldNum" sz="quarter" idx="12"/>
          </p:nvPr>
        </p:nvSpPr>
        <p:spPr/>
        <p:txBody>
          <a:bodyPr/>
          <a:lstStyle/>
          <a:p>
            <a:pPr>
              <a:defRPr/>
            </a:pPr>
            <a:fld id="{B3493BC5-A7A3-4676-A292-1467BB564DBA}" type="slidenum">
              <a:rPr lang="en-US" smtClean="0"/>
              <a:pPr>
                <a:defRPr/>
              </a:pPr>
              <a:t>49</a:t>
            </a:fld>
            <a:endParaRPr lang="en-US"/>
          </a:p>
        </p:txBody>
      </p:sp>
    </p:spTree>
    <p:extLst>
      <p:ext uri="{BB962C8B-B14F-4D97-AF65-F5344CB8AC3E}">
        <p14:creationId xmlns:p14="http://schemas.microsoft.com/office/powerpoint/2010/main" val="1047470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defRPr/>
            </a:pPr>
            <a:r>
              <a:rPr lang="en-US" dirty="0" smtClean="0">
                <a:solidFill>
                  <a:srgbClr val="92D050"/>
                </a:solidFill>
              </a:rPr>
              <a:t>Social Justice</a:t>
            </a:r>
          </a:p>
        </p:txBody>
      </p:sp>
      <p:sp>
        <p:nvSpPr>
          <p:cNvPr id="6147" name="Rectangle 3"/>
          <p:cNvSpPr>
            <a:spLocks noGrp="1" noChangeArrowheads="1"/>
          </p:cNvSpPr>
          <p:nvPr>
            <p:ph idx="1"/>
          </p:nvPr>
        </p:nvSpPr>
        <p:spPr>
          <a:xfrm>
            <a:off x="533400" y="1524000"/>
            <a:ext cx="8229600" cy="4876800"/>
          </a:xfrm>
        </p:spPr>
        <p:txBody>
          <a:bodyPr/>
          <a:lstStyle/>
          <a:p>
            <a:pPr eaLnBrk="1" hangingPunct="1">
              <a:lnSpc>
                <a:spcPct val="90000"/>
              </a:lnSpc>
            </a:pPr>
            <a:r>
              <a:rPr lang="en-US" dirty="0" smtClean="0"/>
              <a:t>John Rawls, </a:t>
            </a:r>
            <a:r>
              <a:rPr lang="en-US" i="1" u="sng" dirty="0" smtClean="0"/>
              <a:t>A Theory of Justice</a:t>
            </a:r>
            <a:endParaRPr lang="en-US" dirty="0" smtClean="0"/>
          </a:p>
          <a:p>
            <a:pPr eaLnBrk="1" hangingPunct="1">
              <a:lnSpc>
                <a:spcPct val="90000"/>
              </a:lnSpc>
            </a:pPr>
            <a:endParaRPr lang="en-US" dirty="0" smtClean="0"/>
          </a:p>
          <a:p>
            <a:pPr eaLnBrk="1" hangingPunct="1">
              <a:lnSpc>
                <a:spcPct val="90000"/>
              </a:lnSpc>
            </a:pPr>
            <a:r>
              <a:rPr lang="en-US" i="1" dirty="0" smtClean="0"/>
              <a:t>“</a:t>
            </a:r>
            <a:r>
              <a:rPr lang="en-US" sz="2800" i="1" dirty="0" smtClean="0"/>
              <a:t>All social primary goods – liberty and opportunity, income and wealth, and the bases of self-respect – are to be distributed equally unless an unequal distribution of any or all of these goods is to the advantage of the least favored.”</a:t>
            </a:r>
          </a:p>
          <a:p>
            <a:pPr algn="r" eaLnBrk="1" hangingPunct="1">
              <a:lnSpc>
                <a:spcPct val="90000"/>
              </a:lnSpc>
              <a:buFontTx/>
              <a:buNone/>
            </a:pPr>
            <a:endParaRPr lang="en-US" sz="1800" i="1" dirty="0" smtClean="0"/>
          </a:p>
          <a:p>
            <a:pPr algn="r" eaLnBrk="1" hangingPunct="1">
              <a:lnSpc>
                <a:spcPct val="90000"/>
              </a:lnSpc>
              <a:buFontTx/>
              <a:buNone/>
            </a:pPr>
            <a:r>
              <a:rPr lang="en-US" sz="1800" i="1" dirty="0" smtClean="0"/>
              <a:t>Rawls, “A Theory of Justice”, Belknap Press</a:t>
            </a:r>
          </a:p>
          <a:p>
            <a:pPr algn="r" eaLnBrk="1" hangingPunct="1">
              <a:lnSpc>
                <a:spcPct val="90000"/>
              </a:lnSpc>
              <a:buFontTx/>
              <a:buNone/>
            </a:pPr>
            <a:r>
              <a:rPr lang="en-US" sz="1800" i="1" dirty="0" smtClean="0"/>
              <a:t>Cambridge, MA 1971, p 303</a:t>
            </a:r>
          </a:p>
        </p:txBody>
      </p:sp>
      <p:sp>
        <p:nvSpPr>
          <p:cNvPr id="4" name="Slide Number Placeholder 3"/>
          <p:cNvSpPr>
            <a:spLocks noGrp="1"/>
          </p:cNvSpPr>
          <p:nvPr>
            <p:ph type="sldNum" sz="quarter" idx="12"/>
          </p:nvPr>
        </p:nvSpPr>
        <p:spPr/>
        <p:txBody>
          <a:bodyPr/>
          <a:lstStyle/>
          <a:p>
            <a:pPr>
              <a:defRPr/>
            </a:pPr>
            <a:fld id="{D1071FF4-1B33-4AE8-85FE-D8201E6B33AA}" type="slidenum">
              <a:rPr lang="en-US" smtClean="0"/>
              <a:pPr>
                <a:defRPr/>
              </a:pPr>
              <a:t>5</a:t>
            </a:fld>
            <a:endParaRPr lang="en-US"/>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7379" y="4648200"/>
            <a:ext cx="1371600" cy="14017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6429316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V="1">
            <a:off x="0" y="976313"/>
            <a:ext cx="6126163" cy="14287"/>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rot="16200000" flipH="1">
            <a:off x="5096669" y="2004219"/>
            <a:ext cx="2127250" cy="68262"/>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6194425" y="3101975"/>
            <a:ext cx="2949575" cy="1588"/>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0" y="1447800"/>
            <a:ext cx="5440363" cy="9525"/>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508625" y="3511550"/>
            <a:ext cx="3635375" cy="1588"/>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0800000" flipV="1">
            <a:off x="5440363" y="974725"/>
            <a:ext cx="685800" cy="481013"/>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flipV="1">
            <a:off x="5508625" y="3101975"/>
            <a:ext cx="685800" cy="409575"/>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4446588" y="2449513"/>
            <a:ext cx="2055812" cy="68262"/>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pic>
        <p:nvPicPr>
          <p:cNvPr id="33802" name="Picture 4"/>
          <p:cNvPicPr>
            <a:picLocks noChangeAspect="1" noChangeArrowheads="1"/>
          </p:cNvPicPr>
          <p:nvPr/>
        </p:nvPicPr>
        <p:blipFill>
          <a:blip r:embed="rId3" cstate="print"/>
          <a:srcRect/>
          <a:stretch>
            <a:fillRect/>
          </a:stretch>
        </p:blipFill>
        <p:spPr bwMode="auto">
          <a:xfrm>
            <a:off x="6675438" y="2620963"/>
            <a:ext cx="1233487" cy="625475"/>
          </a:xfrm>
          <a:prstGeom prst="rect">
            <a:avLst/>
          </a:prstGeom>
          <a:noFill/>
          <a:ln w="9525">
            <a:noFill/>
            <a:miter lim="800000"/>
            <a:headEnd/>
            <a:tailEnd/>
          </a:ln>
        </p:spPr>
      </p:pic>
      <p:grpSp>
        <p:nvGrpSpPr>
          <p:cNvPr id="2" name="Group 20"/>
          <p:cNvGrpSpPr>
            <a:grpSpLocks/>
          </p:cNvGrpSpPr>
          <p:nvPr/>
        </p:nvGrpSpPr>
        <p:grpSpPr bwMode="auto">
          <a:xfrm>
            <a:off x="5646738" y="1798638"/>
            <a:ext cx="822325" cy="433387"/>
            <a:chOff x="2286000" y="2628900"/>
            <a:chExt cx="4191000" cy="2209800"/>
          </a:xfrm>
        </p:grpSpPr>
        <p:sp>
          <p:nvSpPr>
            <p:cNvPr id="23" name="Flowchart: Delay 22"/>
            <p:cNvSpPr/>
            <p:nvPr/>
          </p:nvSpPr>
          <p:spPr>
            <a:xfrm rot="5400000">
              <a:off x="3276595" y="1678756"/>
              <a:ext cx="2209800" cy="4110093"/>
            </a:xfrm>
            <a:prstGeom prst="flowChartDelay">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26" name="Straight Connector 25"/>
            <p:cNvCxnSpPr/>
            <p:nvPr/>
          </p:nvCxnSpPr>
          <p:spPr>
            <a:xfrm rot="10800000" flipV="1">
              <a:off x="2286000" y="2669370"/>
              <a:ext cx="1140791" cy="914683"/>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0800000" flipV="1">
              <a:off x="2439721" y="2669370"/>
              <a:ext cx="1521058" cy="1295122"/>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0800000" flipV="1">
              <a:off x="2666262" y="2669370"/>
              <a:ext cx="1828506" cy="1594622"/>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0800000" flipV="1">
              <a:off x="2892802" y="2669370"/>
              <a:ext cx="2063140" cy="182936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10800000" flipV="1">
              <a:off x="3273069" y="2669370"/>
              <a:ext cx="2135954" cy="1975062"/>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0800000" flipV="1">
              <a:off x="3661425" y="2669370"/>
              <a:ext cx="2281587" cy="2056007"/>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10800000" flipV="1">
              <a:off x="4041687" y="2669370"/>
              <a:ext cx="2435313" cy="212886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0800000" flipV="1">
              <a:off x="4575675" y="3049815"/>
              <a:ext cx="1828506" cy="1748415"/>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0800000" flipV="1">
              <a:off x="4955942" y="3430254"/>
              <a:ext cx="1448239" cy="1367976"/>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0800000" flipV="1">
              <a:off x="5489931" y="3810699"/>
              <a:ext cx="914250" cy="833732"/>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2285947" y="2669423"/>
              <a:ext cx="226646" cy="226541"/>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10800000" flipV="1">
              <a:off x="2286000" y="2669370"/>
              <a:ext cx="687710" cy="607091"/>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2358814" y="3430254"/>
              <a:ext cx="1755692" cy="1367976"/>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2358814" y="2968870"/>
              <a:ext cx="2443402" cy="182936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2593448" y="2669370"/>
              <a:ext cx="2661849" cy="2056007"/>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3127436" y="2669370"/>
              <a:ext cx="2661849" cy="1902214"/>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3734239" y="2669370"/>
              <a:ext cx="2362494" cy="1675567"/>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6096733" y="2669370"/>
              <a:ext cx="307448" cy="226646"/>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23" idx="1"/>
            </p:cNvCxnSpPr>
            <p:nvPr/>
          </p:nvCxnSpPr>
          <p:spPr>
            <a:xfrm rot="16200000" flipH="1">
              <a:off x="4607690" y="2402707"/>
              <a:ext cx="1489391" cy="1941776"/>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p:cNvCxnSpPr>
              <a:endCxn id="23" idx="0"/>
            </p:cNvCxnSpPr>
            <p:nvPr/>
          </p:nvCxnSpPr>
          <p:spPr>
            <a:xfrm>
              <a:off x="5028756" y="2669370"/>
              <a:ext cx="1407788" cy="1068476"/>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5562745" y="2669370"/>
              <a:ext cx="841436" cy="607091"/>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2358814" y="3883547"/>
              <a:ext cx="1067977" cy="84183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3" name="Group 132"/>
          <p:cNvGrpSpPr/>
          <p:nvPr/>
        </p:nvGrpSpPr>
        <p:grpSpPr>
          <a:xfrm rot="223995">
            <a:off x="5192180" y="457200"/>
            <a:ext cx="960121" cy="824389"/>
            <a:chOff x="1447006" y="1219200"/>
            <a:chExt cx="5108576" cy="4268788"/>
          </a:xfrm>
          <a:scene3d>
            <a:camera prst="perspectiveContrastingRightFacing">
              <a:rot lat="1237938" lon="17726031" rev="21424236"/>
            </a:camera>
            <a:lightRig rig="threePt" dir="t"/>
          </a:scene3d>
        </p:grpSpPr>
        <p:grpSp>
          <p:nvGrpSpPr>
            <p:cNvPr id="4" name="Group 82"/>
            <p:cNvGrpSpPr/>
            <p:nvPr/>
          </p:nvGrpSpPr>
          <p:grpSpPr>
            <a:xfrm>
              <a:off x="1447006" y="1219200"/>
              <a:ext cx="762794" cy="4268788"/>
              <a:chOff x="1447006" y="1219200"/>
              <a:chExt cx="762794" cy="4268788"/>
            </a:xfrm>
          </p:grpSpPr>
          <p:grpSp>
            <p:nvGrpSpPr>
              <p:cNvPr id="8" name="Group 54"/>
              <p:cNvGrpSpPr/>
              <p:nvPr/>
            </p:nvGrpSpPr>
            <p:grpSpPr>
              <a:xfrm>
                <a:off x="1447006" y="1219200"/>
                <a:ext cx="535782" cy="4268788"/>
                <a:chOff x="1447006" y="1219200"/>
                <a:chExt cx="535782" cy="4268788"/>
              </a:xfrm>
            </p:grpSpPr>
            <p:cxnSp>
              <p:nvCxnSpPr>
                <p:cNvPr id="207" name="Straight Connector 206"/>
                <p:cNvCxnSpPr/>
                <p:nvPr/>
              </p:nvCxnSpPr>
              <p:spPr>
                <a:xfrm rot="5400000">
                  <a:off x="-571500" y="3467100"/>
                  <a:ext cx="403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208" name="Straight Connector 26"/>
                <p:cNvCxnSpPr/>
                <p:nvPr/>
              </p:nvCxnSpPr>
              <p:spPr>
                <a:xfrm rot="5400000">
                  <a:off x="-37306" y="3466306"/>
                  <a:ext cx="403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5400000">
                  <a:off x="1409700" y="1257300"/>
                  <a:ext cx="228600" cy="152400"/>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790700" y="1257300"/>
                  <a:ext cx="228600" cy="152400"/>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0800000">
                  <a:off x="1600200" y="12192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10800000">
                  <a:off x="1447800" y="5486400"/>
                  <a:ext cx="5334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grpSp>
          <p:cxnSp>
            <p:nvCxnSpPr>
              <p:cNvPr id="203" name="Straight Connector 202"/>
              <p:cNvCxnSpPr/>
              <p:nvPr/>
            </p:nvCxnSpPr>
            <p:spPr>
              <a:xfrm>
                <a:off x="1981200" y="20574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204" name="Straight Connector 203"/>
              <p:cNvCxnSpPr/>
              <p:nvPr/>
            </p:nvCxnSpPr>
            <p:spPr>
              <a:xfrm>
                <a:off x="1981200" y="24384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a:off x="1981200" y="43434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206" name="Straight Connector 205"/>
              <p:cNvCxnSpPr/>
              <p:nvPr/>
            </p:nvCxnSpPr>
            <p:spPr>
              <a:xfrm>
                <a:off x="1981200" y="47244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grpSp>
        <p:grpSp>
          <p:nvGrpSpPr>
            <p:cNvPr id="9" name="Group 83"/>
            <p:cNvGrpSpPr/>
            <p:nvPr/>
          </p:nvGrpSpPr>
          <p:grpSpPr>
            <a:xfrm>
              <a:off x="2209800" y="1219200"/>
              <a:ext cx="762794" cy="4268788"/>
              <a:chOff x="1447006" y="1219200"/>
              <a:chExt cx="762794" cy="4268788"/>
            </a:xfrm>
          </p:grpSpPr>
          <p:grpSp>
            <p:nvGrpSpPr>
              <p:cNvPr id="10" name="Group 54"/>
              <p:cNvGrpSpPr/>
              <p:nvPr/>
            </p:nvGrpSpPr>
            <p:grpSpPr>
              <a:xfrm>
                <a:off x="1447006" y="1219200"/>
                <a:ext cx="535782" cy="4268788"/>
                <a:chOff x="1447006" y="1219200"/>
                <a:chExt cx="535782" cy="4268788"/>
              </a:xfrm>
            </p:grpSpPr>
            <p:cxnSp>
              <p:nvCxnSpPr>
                <p:cNvPr id="196" name="Straight Connector 195"/>
                <p:cNvCxnSpPr/>
                <p:nvPr/>
              </p:nvCxnSpPr>
              <p:spPr>
                <a:xfrm rot="5400000">
                  <a:off x="-571500" y="3467100"/>
                  <a:ext cx="403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p:nvCxnSpPr>
              <p:spPr>
                <a:xfrm rot="5400000">
                  <a:off x="-37306" y="3466306"/>
                  <a:ext cx="403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98" name="Straight Connector 197"/>
                <p:cNvCxnSpPr/>
                <p:nvPr/>
              </p:nvCxnSpPr>
              <p:spPr>
                <a:xfrm rot="5400000">
                  <a:off x="1409700" y="1257300"/>
                  <a:ext cx="228600" cy="152400"/>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99" name="Straight Connector 198"/>
                <p:cNvCxnSpPr/>
                <p:nvPr/>
              </p:nvCxnSpPr>
              <p:spPr>
                <a:xfrm rot="16200000" flipH="1">
                  <a:off x="1790700" y="1257300"/>
                  <a:ext cx="228600" cy="152400"/>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200" name="Straight Connector 199"/>
                <p:cNvCxnSpPr/>
                <p:nvPr/>
              </p:nvCxnSpPr>
              <p:spPr>
                <a:xfrm rot="10800000">
                  <a:off x="1600200" y="12192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201" name="Straight Connector 200"/>
                <p:cNvCxnSpPr/>
                <p:nvPr/>
              </p:nvCxnSpPr>
              <p:spPr>
                <a:xfrm rot="10800000">
                  <a:off x="1447800" y="5486400"/>
                  <a:ext cx="5334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grpSp>
          <p:cxnSp>
            <p:nvCxnSpPr>
              <p:cNvPr id="192" name="Straight Connector 191"/>
              <p:cNvCxnSpPr/>
              <p:nvPr/>
            </p:nvCxnSpPr>
            <p:spPr>
              <a:xfrm>
                <a:off x="1981200" y="20574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p:nvCxnSpPr>
            <p:spPr>
              <a:xfrm>
                <a:off x="1981200" y="24384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94" name="Straight Connector 193"/>
              <p:cNvCxnSpPr/>
              <p:nvPr/>
            </p:nvCxnSpPr>
            <p:spPr>
              <a:xfrm>
                <a:off x="1981200" y="43434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p:nvCxnSpPr>
            <p:spPr>
              <a:xfrm>
                <a:off x="1981200" y="47244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grpSp>
        <p:grpSp>
          <p:nvGrpSpPr>
            <p:cNvPr id="14" name="Group 95"/>
            <p:cNvGrpSpPr/>
            <p:nvPr/>
          </p:nvGrpSpPr>
          <p:grpSpPr>
            <a:xfrm>
              <a:off x="2971800" y="1219200"/>
              <a:ext cx="762794" cy="4268788"/>
              <a:chOff x="1447006" y="1219200"/>
              <a:chExt cx="762794" cy="4268788"/>
            </a:xfrm>
          </p:grpSpPr>
          <p:grpSp>
            <p:nvGrpSpPr>
              <p:cNvPr id="16" name="Group 54"/>
              <p:cNvGrpSpPr/>
              <p:nvPr/>
            </p:nvGrpSpPr>
            <p:grpSpPr>
              <a:xfrm>
                <a:off x="1447006" y="1219200"/>
                <a:ext cx="535782" cy="4268788"/>
                <a:chOff x="1447006" y="1219200"/>
                <a:chExt cx="535782" cy="4268788"/>
              </a:xfrm>
            </p:grpSpPr>
            <p:cxnSp>
              <p:nvCxnSpPr>
                <p:cNvPr id="185" name="Straight Connector 184"/>
                <p:cNvCxnSpPr/>
                <p:nvPr/>
              </p:nvCxnSpPr>
              <p:spPr>
                <a:xfrm rot="5400000">
                  <a:off x="-571500" y="3467100"/>
                  <a:ext cx="403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5400000">
                  <a:off x="-37306" y="3466306"/>
                  <a:ext cx="403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5400000">
                  <a:off x="1409700" y="1257300"/>
                  <a:ext cx="228600" cy="152400"/>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790700" y="1257300"/>
                  <a:ext cx="228600" cy="152400"/>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0800000">
                  <a:off x="1600200" y="12192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0800000">
                  <a:off x="1447800" y="5486400"/>
                  <a:ext cx="5334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grpSp>
          <p:cxnSp>
            <p:nvCxnSpPr>
              <p:cNvPr id="181" name="Straight Connector 180"/>
              <p:cNvCxnSpPr/>
              <p:nvPr/>
            </p:nvCxnSpPr>
            <p:spPr>
              <a:xfrm>
                <a:off x="1981200" y="20574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a:off x="1981200" y="24384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a:off x="1981200" y="43434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a:off x="1981200" y="47244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grpSp>
        <p:grpSp>
          <p:nvGrpSpPr>
            <p:cNvPr id="17" name="Group 107"/>
            <p:cNvGrpSpPr/>
            <p:nvPr/>
          </p:nvGrpSpPr>
          <p:grpSpPr>
            <a:xfrm>
              <a:off x="3733800" y="1219200"/>
              <a:ext cx="762794" cy="4268788"/>
              <a:chOff x="1447006" y="1219200"/>
              <a:chExt cx="762794" cy="4268788"/>
            </a:xfrm>
          </p:grpSpPr>
          <p:grpSp>
            <p:nvGrpSpPr>
              <p:cNvPr id="19" name="Group 54"/>
              <p:cNvGrpSpPr/>
              <p:nvPr/>
            </p:nvGrpSpPr>
            <p:grpSpPr>
              <a:xfrm>
                <a:off x="1447006" y="1219200"/>
                <a:ext cx="535782" cy="4268788"/>
                <a:chOff x="1447006" y="1219200"/>
                <a:chExt cx="535782" cy="4268788"/>
              </a:xfrm>
            </p:grpSpPr>
            <p:cxnSp>
              <p:nvCxnSpPr>
                <p:cNvPr id="174" name="Straight Connector 173"/>
                <p:cNvCxnSpPr/>
                <p:nvPr/>
              </p:nvCxnSpPr>
              <p:spPr>
                <a:xfrm rot="5400000">
                  <a:off x="-571500" y="3467100"/>
                  <a:ext cx="403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rot="5400000">
                  <a:off x="-37306" y="3466306"/>
                  <a:ext cx="403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rot="5400000">
                  <a:off x="1409700" y="1257300"/>
                  <a:ext cx="228600" cy="152400"/>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790700" y="1257300"/>
                  <a:ext cx="228600" cy="152400"/>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10800000">
                  <a:off x="1600200" y="12192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rot="10800000">
                  <a:off x="1447800" y="5486400"/>
                  <a:ext cx="5334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grpSp>
          <p:cxnSp>
            <p:nvCxnSpPr>
              <p:cNvPr id="170" name="Straight Connector 169"/>
              <p:cNvCxnSpPr/>
              <p:nvPr/>
            </p:nvCxnSpPr>
            <p:spPr>
              <a:xfrm>
                <a:off x="1981200" y="20574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1981200" y="24384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1981200" y="43434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a:off x="1981200" y="47244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grpSp>
        <p:grpSp>
          <p:nvGrpSpPr>
            <p:cNvPr id="20" name="Group 119"/>
            <p:cNvGrpSpPr/>
            <p:nvPr/>
          </p:nvGrpSpPr>
          <p:grpSpPr>
            <a:xfrm>
              <a:off x="4495800" y="1219200"/>
              <a:ext cx="762794" cy="4268788"/>
              <a:chOff x="1447006" y="1219200"/>
              <a:chExt cx="762794" cy="4268788"/>
            </a:xfrm>
          </p:grpSpPr>
          <p:grpSp>
            <p:nvGrpSpPr>
              <p:cNvPr id="21" name="Group 54"/>
              <p:cNvGrpSpPr/>
              <p:nvPr/>
            </p:nvGrpSpPr>
            <p:grpSpPr>
              <a:xfrm>
                <a:off x="1447006" y="1219200"/>
                <a:ext cx="535782" cy="4268788"/>
                <a:chOff x="1447006" y="1219200"/>
                <a:chExt cx="535782" cy="4268788"/>
              </a:xfrm>
            </p:grpSpPr>
            <p:cxnSp>
              <p:nvCxnSpPr>
                <p:cNvPr id="163" name="Straight Connector 162"/>
                <p:cNvCxnSpPr/>
                <p:nvPr/>
              </p:nvCxnSpPr>
              <p:spPr>
                <a:xfrm rot="5400000">
                  <a:off x="-571500" y="3467100"/>
                  <a:ext cx="403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rot="5400000">
                  <a:off x="-37306" y="3466306"/>
                  <a:ext cx="403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409700" y="1257300"/>
                  <a:ext cx="228600" cy="152400"/>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16200000" flipH="1">
                  <a:off x="1790700" y="1257300"/>
                  <a:ext cx="228600" cy="152400"/>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67" name="Straight Connector 166"/>
                <p:cNvCxnSpPr/>
                <p:nvPr/>
              </p:nvCxnSpPr>
              <p:spPr>
                <a:xfrm rot="10800000">
                  <a:off x="1600200" y="12192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68" name="Straight Connector 167"/>
                <p:cNvCxnSpPr/>
                <p:nvPr/>
              </p:nvCxnSpPr>
              <p:spPr>
                <a:xfrm rot="10800000">
                  <a:off x="1447800" y="5486400"/>
                  <a:ext cx="5334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grpSp>
          <p:cxnSp>
            <p:nvCxnSpPr>
              <p:cNvPr id="159" name="Straight Connector 158"/>
              <p:cNvCxnSpPr/>
              <p:nvPr/>
            </p:nvCxnSpPr>
            <p:spPr>
              <a:xfrm>
                <a:off x="1981200" y="20574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a:off x="1981200" y="24384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a:off x="1981200" y="43434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a:off x="1981200" y="47244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grpSp>
        <p:grpSp>
          <p:nvGrpSpPr>
            <p:cNvPr id="53" name="Group 131"/>
            <p:cNvGrpSpPr/>
            <p:nvPr/>
          </p:nvGrpSpPr>
          <p:grpSpPr>
            <a:xfrm>
              <a:off x="5257800" y="1219200"/>
              <a:ext cx="762794" cy="4268788"/>
              <a:chOff x="1447006" y="1219200"/>
              <a:chExt cx="762794" cy="4268788"/>
            </a:xfrm>
          </p:grpSpPr>
          <p:grpSp>
            <p:nvGrpSpPr>
              <p:cNvPr id="54" name="Group 54"/>
              <p:cNvGrpSpPr/>
              <p:nvPr/>
            </p:nvGrpSpPr>
            <p:grpSpPr>
              <a:xfrm>
                <a:off x="1447006" y="1219200"/>
                <a:ext cx="535782" cy="4268788"/>
                <a:chOff x="1447006" y="1219200"/>
                <a:chExt cx="535782" cy="4268788"/>
              </a:xfrm>
            </p:grpSpPr>
            <p:cxnSp>
              <p:nvCxnSpPr>
                <p:cNvPr id="152" name="Straight Connector 151"/>
                <p:cNvCxnSpPr/>
                <p:nvPr/>
              </p:nvCxnSpPr>
              <p:spPr>
                <a:xfrm rot="5400000">
                  <a:off x="-571500" y="3467100"/>
                  <a:ext cx="403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rot="5400000">
                  <a:off x="-37306" y="3466306"/>
                  <a:ext cx="403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rot="5400000">
                  <a:off x="1409700" y="1257300"/>
                  <a:ext cx="228600" cy="152400"/>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6200000" flipH="1">
                  <a:off x="1790700" y="1257300"/>
                  <a:ext cx="228600" cy="152400"/>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rot="10800000">
                  <a:off x="1600200" y="12192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rot="10800000">
                  <a:off x="1447800" y="5486400"/>
                  <a:ext cx="5334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grpSp>
          <p:cxnSp>
            <p:nvCxnSpPr>
              <p:cNvPr id="148" name="Straight Connector 147"/>
              <p:cNvCxnSpPr/>
              <p:nvPr/>
            </p:nvCxnSpPr>
            <p:spPr>
              <a:xfrm>
                <a:off x="1981200" y="20574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a:off x="1981200" y="24384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a:off x="1981200" y="43434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a:off x="1981200" y="47244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grpSp>
        <p:grpSp>
          <p:nvGrpSpPr>
            <p:cNvPr id="55" name="Group 54"/>
            <p:cNvGrpSpPr/>
            <p:nvPr/>
          </p:nvGrpSpPr>
          <p:grpSpPr>
            <a:xfrm>
              <a:off x="6019800" y="1219200"/>
              <a:ext cx="535782" cy="4268788"/>
              <a:chOff x="1447006" y="1219200"/>
              <a:chExt cx="535782" cy="4268788"/>
            </a:xfrm>
          </p:grpSpPr>
          <p:cxnSp>
            <p:nvCxnSpPr>
              <p:cNvPr id="141" name="Straight Connector 140"/>
              <p:cNvCxnSpPr/>
              <p:nvPr/>
            </p:nvCxnSpPr>
            <p:spPr>
              <a:xfrm rot="5400000">
                <a:off x="-571500" y="3467100"/>
                <a:ext cx="403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a:off x="-37306" y="3466306"/>
                <a:ext cx="403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rot="5400000">
                <a:off x="1409700" y="1257300"/>
                <a:ext cx="228600" cy="152400"/>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rot="16200000" flipH="1">
                <a:off x="1790700" y="1257300"/>
                <a:ext cx="228600" cy="152400"/>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0800000">
                <a:off x="1600200" y="12192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rot="10800000">
                <a:off x="1447800" y="5486400"/>
                <a:ext cx="5334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grpSp>
      </p:grpSp>
      <p:grpSp>
        <p:nvGrpSpPr>
          <p:cNvPr id="56" name="Group 168"/>
          <p:cNvGrpSpPr>
            <a:grpSpLocks/>
          </p:cNvGrpSpPr>
          <p:nvPr/>
        </p:nvGrpSpPr>
        <p:grpSpPr bwMode="auto">
          <a:xfrm>
            <a:off x="1325563" y="563563"/>
            <a:ext cx="1096962" cy="685800"/>
            <a:chOff x="3733800" y="1905000"/>
            <a:chExt cx="1219200" cy="762000"/>
          </a:xfrm>
        </p:grpSpPr>
        <p:grpSp>
          <p:nvGrpSpPr>
            <p:cNvPr id="57" name="Group 45"/>
            <p:cNvGrpSpPr>
              <a:grpSpLocks/>
            </p:cNvGrpSpPr>
            <p:nvPr/>
          </p:nvGrpSpPr>
          <p:grpSpPr bwMode="auto">
            <a:xfrm>
              <a:off x="4114800" y="1905000"/>
              <a:ext cx="228600" cy="609600"/>
              <a:chOff x="5638800" y="1066800"/>
              <a:chExt cx="1295400" cy="3810000"/>
            </a:xfrm>
          </p:grpSpPr>
          <p:sp>
            <p:nvSpPr>
              <p:cNvPr id="22" name="Oval 21"/>
              <p:cNvSpPr/>
              <p:nvPr/>
            </p:nvSpPr>
            <p:spPr>
              <a:xfrm>
                <a:off x="5639424" y="1066800"/>
                <a:ext cx="1149800" cy="114652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24" name="Straight Connector 23"/>
              <p:cNvCxnSpPr>
                <a:stCxn id="22" idx="4"/>
              </p:cNvCxnSpPr>
              <p:nvPr/>
            </p:nvCxnSpPr>
            <p:spPr>
              <a:xfrm rot="16200000" flipH="1">
                <a:off x="5545812" y="2876838"/>
                <a:ext cx="1367014" cy="3999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22" idx="4"/>
              </p:cNvCxnSpPr>
              <p:nvPr/>
            </p:nvCxnSpPr>
            <p:spPr>
              <a:xfrm rot="16200000" flipH="1">
                <a:off x="6154707" y="2267944"/>
                <a:ext cx="529167" cy="41992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22" idx="4"/>
              </p:cNvCxnSpPr>
              <p:nvPr/>
            </p:nvCxnSpPr>
            <p:spPr>
              <a:xfrm rot="5400000">
                <a:off x="5776953" y="2155785"/>
                <a:ext cx="374826" cy="48991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16200000" flipH="1">
                <a:off x="5640055" y="2667509"/>
                <a:ext cx="308681" cy="14997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6629251" y="2510981"/>
                <a:ext cx="389936" cy="23151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5400000">
                <a:off x="5333929" y="3965823"/>
                <a:ext cx="1300868" cy="52990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5983814" y="3845844"/>
                <a:ext cx="1300868" cy="76987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58" name="Group 45"/>
            <p:cNvGrpSpPr>
              <a:grpSpLocks/>
            </p:cNvGrpSpPr>
            <p:nvPr/>
          </p:nvGrpSpPr>
          <p:grpSpPr bwMode="auto">
            <a:xfrm>
              <a:off x="4419600" y="2057400"/>
              <a:ext cx="228600" cy="609600"/>
              <a:chOff x="5638800" y="1066800"/>
              <a:chExt cx="1295400" cy="3810000"/>
            </a:xfrm>
          </p:grpSpPr>
          <p:sp>
            <p:nvSpPr>
              <p:cNvPr id="126" name="Oval 125"/>
              <p:cNvSpPr/>
              <p:nvPr/>
            </p:nvSpPr>
            <p:spPr>
              <a:xfrm>
                <a:off x="5641924" y="1062390"/>
                <a:ext cx="1139805" cy="114652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27" name="Straight Connector 126"/>
              <p:cNvCxnSpPr>
                <a:stCxn id="126" idx="4"/>
              </p:cNvCxnSpPr>
              <p:nvPr/>
            </p:nvCxnSpPr>
            <p:spPr>
              <a:xfrm rot="16200000" flipH="1">
                <a:off x="5548319" y="2872428"/>
                <a:ext cx="1367014" cy="3999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a:stCxn id="126" idx="4"/>
              </p:cNvCxnSpPr>
              <p:nvPr/>
            </p:nvCxnSpPr>
            <p:spPr>
              <a:xfrm rot="16200000" flipH="1">
                <a:off x="6157213" y="2263534"/>
                <a:ext cx="529167" cy="41992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a:stCxn id="126" idx="4"/>
              </p:cNvCxnSpPr>
              <p:nvPr/>
            </p:nvCxnSpPr>
            <p:spPr>
              <a:xfrm rot="5400000">
                <a:off x="5779453" y="2151375"/>
                <a:ext cx="374826" cy="48991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6200000" flipH="1">
                <a:off x="5642562" y="2663093"/>
                <a:ext cx="308681" cy="14997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flipV="1">
                <a:off x="6631757" y="2506571"/>
                <a:ext cx="299949" cy="23151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rot="5400000">
                <a:off x="5336429" y="3961413"/>
                <a:ext cx="1300868" cy="52991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16200000" flipH="1">
                <a:off x="5941327" y="3886428"/>
                <a:ext cx="1300868" cy="67988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59" name="Group 45"/>
            <p:cNvGrpSpPr>
              <a:grpSpLocks/>
            </p:cNvGrpSpPr>
            <p:nvPr/>
          </p:nvGrpSpPr>
          <p:grpSpPr bwMode="auto">
            <a:xfrm>
              <a:off x="4724400" y="1905000"/>
              <a:ext cx="228600" cy="609600"/>
              <a:chOff x="5638800" y="1066800"/>
              <a:chExt cx="1295400" cy="3810000"/>
            </a:xfrm>
          </p:grpSpPr>
          <p:sp>
            <p:nvSpPr>
              <p:cNvPr id="135" name="Oval 134"/>
              <p:cNvSpPr/>
              <p:nvPr/>
            </p:nvSpPr>
            <p:spPr>
              <a:xfrm>
                <a:off x="5634423" y="1066800"/>
                <a:ext cx="1149806" cy="114652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36" name="Straight Connector 135"/>
              <p:cNvCxnSpPr>
                <a:stCxn id="135" idx="4"/>
              </p:cNvCxnSpPr>
              <p:nvPr/>
            </p:nvCxnSpPr>
            <p:spPr>
              <a:xfrm rot="16200000" flipH="1">
                <a:off x="5540818" y="2876838"/>
                <a:ext cx="1367014" cy="3999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a:stCxn id="135" idx="4"/>
              </p:cNvCxnSpPr>
              <p:nvPr/>
            </p:nvCxnSpPr>
            <p:spPr>
              <a:xfrm rot="16200000" flipH="1">
                <a:off x="6149712" y="2267944"/>
                <a:ext cx="529167" cy="41992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a:stCxn id="135" idx="4"/>
              </p:cNvCxnSpPr>
              <p:nvPr/>
            </p:nvCxnSpPr>
            <p:spPr>
              <a:xfrm rot="5400000">
                <a:off x="5771952" y="2155785"/>
                <a:ext cx="374826" cy="48991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6200000" flipH="1">
                <a:off x="5635061" y="2667502"/>
                <a:ext cx="308681" cy="14997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flipV="1">
                <a:off x="6624256" y="2510981"/>
                <a:ext cx="309944" cy="23151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rot="5400000">
                <a:off x="5328928" y="3965823"/>
                <a:ext cx="1300868" cy="52991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rot="16200000" flipH="1">
                <a:off x="5938827" y="3885836"/>
                <a:ext cx="1300868" cy="68987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60" name="Group 45"/>
            <p:cNvGrpSpPr>
              <a:grpSpLocks/>
            </p:cNvGrpSpPr>
            <p:nvPr/>
          </p:nvGrpSpPr>
          <p:grpSpPr bwMode="auto">
            <a:xfrm>
              <a:off x="3733800" y="2057400"/>
              <a:ext cx="228600" cy="609600"/>
              <a:chOff x="5638800" y="1066800"/>
              <a:chExt cx="1295400" cy="3810000"/>
            </a:xfrm>
          </p:grpSpPr>
          <p:sp>
            <p:nvSpPr>
              <p:cNvPr id="180" name="Oval 179"/>
              <p:cNvSpPr/>
              <p:nvPr/>
            </p:nvSpPr>
            <p:spPr>
              <a:xfrm>
                <a:off x="5638800" y="1062390"/>
                <a:ext cx="1149800" cy="114652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91" name="Straight Connector 190"/>
              <p:cNvCxnSpPr>
                <a:stCxn id="180" idx="4"/>
              </p:cNvCxnSpPr>
              <p:nvPr/>
            </p:nvCxnSpPr>
            <p:spPr>
              <a:xfrm rot="16200000" flipH="1">
                <a:off x="5545189" y="2872428"/>
                <a:ext cx="1367014" cy="3999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p:cNvCxnSpPr>
                <a:stCxn id="180" idx="4"/>
              </p:cNvCxnSpPr>
              <p:nvPr/>
            </p:nvCxnSpPr>
            <p:spPr>
              <a:xfrm rot="16200000" flipH="1">
                <a:off x="6154083" y="2263534"/>
                <a:ext cx="529167" cy="41992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a:stCxn id="180" idx="4"/>
              </p:cNvCxnSpPr>
              <p:nvPr/>
            </p:nvCxnSpPr>
            <p:spPr>
              <a:xfrm rot="5400000">
                <a:off x="5776330" y="2151375"/>
                <a:ext cx="374826" cy="48991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5639432" y="2663099"/>
                <a:ext cx="308681" cy="14997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flipV="1">
                <a:off x="6628627" y="2506571"/>
                <a:ext cx="309950" cy="23151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5400000">
                <a:off x="5333305" y="3961413"/>
                <a:ext cx="1300868" cy="52990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16200000" flipH="1">
                <a:off x="5943198" y="3881427"/>
                <a:ext cx="1300868" cy="68988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cxnSp>
        <p:nvCxnSpPr>
          <p:cNvPr id="366" name="Straight Connector 4"/>
          <p:cNvCxnSpPr/>
          <p:nvPr/>
        </p:nvCxnSpPr>
        <p:spPr>
          <a:xfrm>
            <a:off x="0" y="3998913"/>
            <a:ext cx="4970463" cy="1587"/>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67" name="Straight Connector 5"/>
          <p:cNvCxnSpPr/>
          <p:nvPr/>
        </p:nvCxnSpPr>
        <p:spPr>
          <a:xfrm rot="16200000" flipH="1">
            <a:off x="3988594" y="4980782"/>
            <a:ext cx="2028825" cy="65087"/>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68" name="Straight Connector 6"/>
          <p:cNvCxnSpPr/>
          <p:nvPr/>
        </p:nvCxnSpPr>
        <p:spPr>
          <a:xfrm flipV="1">
            <a:off x="5035550" y="6019800"/>
            <a:ext cx="4108450" cy="7938"/>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69" name="Straight Connector 10"/>
          <p:cNvCxnSpPr/>
          <p:nvPr/>
        </p:nvCxnSpPr>
        <p:spPr>
          <a:xfrm>
            <a:off x="0" y="4457700"/>
            <a:ext cx="4316413" cy="1588"/>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70" name="Straight Connector 11"/>
          <p:cNvCxnSpPr/>
          <p:nvPr/>
        </p:nvCxnSpPr>
        <p:spPr>
          <a:xfrm>
            <a:off x="4419600" y="6400800"/>
            <a:ext cx="4724400" cy="1588"/>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71" name="Straight Connector 12"/>
          <p:cNvCxnSpPr/>
          <p:nvPr/>
        </p:nvCxnSpPr>
        <p:spPr>
          <a:xfrm rot="10800000" flipV="1">
            <a:off x="4316413" y="3998913"/>
            <a:ext cx="654050" cy="458787"/>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72" name="Straight Connector 14"/>
          <p:cNvCxnSpPr/>
          <p:nvPr/>
        </p:nvCxnSpPr>
        <p:spPr>
          <a:xfrm rot="10800000" flipV="1">
            <a:off x="4381500" y="6027738"/>
            <a:ext cx="654050" cy="390525"/>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73" name="Straight Connector 17"/>
          <p:cNvCxnSpPr/>
          <p:nvPr/>
        </p:nvCxnSpPr>
        <p:spPr>
          <a:xfrm rot="16200000" flipH="1">
            <a:off x="3368675" y="5405438"/>
            <a:ext cx="1960563" cy="65087"/>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grpSp>
        <p:nvGrpSpPr>
          <p:cNvPr id="61" name="Group 168"/>
          <p:cNvGrpSpPr>
            <a:grpSpLocks/>
          </p:cNvGrpSpPr>
          <p:nvPr/>
        </p:nvGrpSpPr>
        <p:grpSpPr bwMode="auto">
          <a:xfrm>
            <a:off x="392113" y="3606800"/>
            <a:ext cx="1046162" cy="654050"/>
            <a:chOff x="3733800" y="1905000"/>
            <a:chExt cx="1219200" cy="762000"/>
          </a:xfrm>
        </p:grpSpPr>
        <p:grpSp>
          <p:nvGrpSpPr>
            <p:cNvPr id="62" name="Group 45"/>
            <p:cNvGrpSpPr>
              <a:grpSpLocks/>
            </p:cNvGrpSpPr>
            <p:nvPr/>
          </p:nvGrpSpPr>
          <p:grpSpPr bwMode="auto">
            <a:xfrm>
              <a:off x="4114800" y="1905000"/>
              <a:ext cx="228600" cy="609600"/>
              <a:chOff x="5638800" y="1066800"/>
              <a:chExt cx="1295400" cy="3810000"/>
            </a:xfrm>
          </p:grpSpPr>
          <p:sp>
            <p:nvSpPr>
              <p:cNvPr id="256" name="Oval 255"/>
              <p:cNvSpPr/>
              <p:nvPr/>
            </p:nvSpPr>
            <p:spPr>
              <a:xfrm>
                <a:off x="5639454" y="1066800"/>
                <a:ext cx="1142730" cy="114439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257" name="Straight Connector 256"/>
              <p:cNvCxnSpPr>
                <a:stCxn id="256" idx="4"/>
              </p:cNvCxnSpPr>
              <p:nvPr/>
            </p:nvCxnSpPr>
            <p:spPr>
              <a:xfrm rot="16200000" flipH="1">
                <a:off x="5544003" y="2883246"/>
                <a:ext cx="1375573" cy="3145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8" name="Straight Connector 257"/>
              <p:cNvCxnSpPr>
                <a:stCxn id="256" idx="4"/>
              </p:cNvCxnSpPr>
              <p:nvPr/>
            </p:nvCxnSpPr>
            <p:spPr>
              <a:xfrm rot="16200000" flipH="1">
                <a:off x="6159864" y="2267386"/>
                <a:ext cx="531735" cy="41935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a:stCxn id="256" idx="4"/>
              </p:cNvCxnSpPr>
              <p:nvPr/>
            </p:nvCxnSpPr>
            <p:spPr>
              <a:xfrm rot="5400000">
                <a:off x="5773715" y="2150313"/>
                <a:ext cx="381459" cy="50322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5641194" y="2664293"/>
                <a:ext cx="300546" cy="15726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flipV="1">
                <a:off x="6635410" y="2511737"/>
                <a:ext cx="387903" cy="23118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5400000">
                <a:off x="5332848" y="3966752"/>
                <a:ext cx="1294660" cy="53467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3" name="Straight Connector 262"/>
              <p:cNvCxnSpPr/>
              <p:nvPr/>
            </p:nvCxnSpPr>
            <p:spPr>
              <a:xfrm rot="16200000" flipH="1">
                <a:off x="5988087" y="3846190"/>
                <a:ext cx="1294660" cy="7758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63" name="Group 45"/>
            <p:cNvGrpSpPr>
              <a:grpSpLocks/>
            </p:cNvGrpSpPr>
            <p:nvPr/>
          </p:nvGrpSpPr>
          <p:grpSpPr bwMode="auto">
            <a:xfrm>
              <a:off x="4419600" y="2057400"/>
              <a:ext cx="228600" cy="609600"/>
              <a:chOff x="5638800" y="1066800"/>
              <a:chExt cx="1295400" cy="3810000"/>
            </a:xfrm>
          </p:grpSpPr>
          <p:sp>
            <p:nvSpPr>
              <p:cNvPr id="248" name="Oval 247"/>
              <p:cNvSpPr/>
              <p:nvPr/>
            </p:nvSpPr>
            <p:spPr>
              <a:xfrm>
                <a:off x="5642076" y="1062176"/>
                <a:ext cx="1142736" cy="114439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249" name="Straight Connector 248"/>
              <p:cNvCxnSpPr>
                <a:stCxn id="248" idx="4"/>
              </p:cNvCxnSpPr>
              <p:nvPr/>
            </p:nvCxnSpPr>
            <p:spPr>
              <a:xfrm rot="16200000" flipH="1">
                <a:off x="5541381" y="2873386"/>
                <a:ext cx="1375573" cy="4193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0" name="Straight Connector 249"/>
              <p:cNvCxnSpPr>
                <a:stCxn id="248" idx="4"/>
              </p:cNvCxnSpPr>
              <p:nvPr/>
            </p:nvCxnSpPr>
            <p:spPr>
              <a:xfrm rot="16200000" flipH="1">
                <a:off x="6152005" y="2262763"/>
                <a:ext cx="531735" cy="41935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a:stCxn id="248" idx="4"/>
              </p:cNvCxnSpPr>
              <p:nvPr/>
            </p:nvCxnSpPr>
            <p:spPr>
              <a:xfrm rot="5400000">
                <a:off x="5771100" y="2150933"/>
                <a:ext cx="381459" cy="49273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16200000" flipH="1">
                <a:off x="5643816" y="2659676"/>
                <a:ext cx="300546" cy="15725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flipV="1">
                <a:off x="6627552" y="2507113"/>
                <a:ext cx="304033" cy="23118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5335470" y="3962135"/>
                <a:ext cx="1294660" cy="53467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5943530" y="3888745"/>
                <a:ext cx="1294660" cy="68145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96" name="Group 45"/>
            <p:cNvGrpSpPr>
              <a:grpSpLocks/>
            </p:cNvGrpSpPr>
            <p:nvPr/>
          </p:nvGrpSpPr>
          <p:grpSpPr bwMode="auto">
            <a:xfrm>
              <a:off x="4724400" y="1905000"/>
              <a:ext cx="228600" cy="609600"/>
              <a:chOff x="5638800" y="1066800"/>
              <a:chExt cx="1295400" cy="3810000"/>
            </a:xfrm>
          </p:grpSpPr>
          <p:sp>
            <p:nvSpPr>
              <p:cNvPr id="240" name="Oval 239"/>
              <p:cNvSpPr/>
              <p:nvPr/>
            </p:nvSpPr>
            <p:spPr>
              <a:xfrm>
                <a:off x="5634210" y="1066800"/>
                <a:ext cx="1142736" cy="114439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241" name="Straight Connector 240"/>
              <p:cNvCxnSpPr>
                <a:stCxn id="240" idx="4"/>
              </p:cNvCxnSpPr>
              <p:nvPr/>
            </p:nvCxnSpPr>
            <p:spPr>
              <a:xfrm rot="16200000" flipH="1">
                <a:off x="5538760" y="2883253"/>
                <a:ext cx="1375573" cy="3144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a:stCxn id="240" idx="4"/>
              </p:cNvCxnSpPr>
              <p:nvPr/>
            </p:nvCxnSpPr>
            <p:spPr>
              <a:xfrm rot="16200000" flipH="1">
                <a:off x="6154627" y="2267386"/>
                <a:ext cx="531735" cy="41935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3" name="Straight Connector 242"/>
              <p:cNvCxnSpPr>
                <a:stCxn id="240" idx="4"/>
              </p:cNvCxnSpPr>
              <p:nvPr/>
            </p:nvCxnSpPr>
            <p:spPr>
              <a:xfrm rot="5400000">
                <a:off x="5768478" y="2150313"/>
                <a:ext cx="381459" cy="50322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16200000" flipH="1">
                <a:off x="5635950" y="2664299"/>
                <a:ext cx="300546" cy="15725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flipV="1">
                <a:off x="6630173" y="2511737"/>
                <a:ext cx="304027" cy="23118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5327605" y="3966759"/>
                <a:ext cx="1294660" cy="53467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5940908" y="3888125"/>
                <a:ext cx="1294660" cy="69193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97" name="Group 45"/>
            <p:cNvGrpSpPr>
              <a:grpSpLocks/>
            </p:cNvGrpSpPr>
            <p:nvPr/>
          </p:nvGrpSpPr>
          <p:grpSpPr bwMode="auto">
            <a:xfrm>
              <a:off x="3733800" y="2057400"/>
              <a:ext cx="228600" cy="609600"/>
              <a:chOff x="5638800" y="1066800"/>
              <a:chExt cx="1295400" cy="3810000"/>
            </a:xfrm>
          </p:grpSpPr>
          <p:sp>
            <p:nvSpPr>
              <p:cNvPr id="232" name="Oval 231"/>
              <p:cNvSpPr/>
              <p:nvPr/>
            </p:nvSpPr>
            <p:spPr>
              <a:xfrm>
                <a:off x="5638800" y="1062176"/>
                <a:ext cx="1142730" cy="114439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233" name="Straight Connector 232"/>
              <p:cNvCxnSpPr>
                <a:stCxn id="232" idx="4"/>
              </p:cNvCxnSpPr>
              <p:nvPr/>
            </p:nvCxnSpPr>
            <p:spPr>
              <a:xfrm rot="16200000" flipH="1">
                <a:off x="5543349" y="2878622"/>
                <a:ext cx="1375573" cy="3145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4" name="Straight Connector 233"/>
              <p:cNvCxnSpPr>
                <a:stCxn id="232" idx="4"/>
              </p:cNvCxnSpPr>
              <p:nvPr/>
            </p:nvCxnSpPr>
            <p:spPr>
              <a:xfrm rot="16200000" flipH="1">
                <a:off x="6159210" y="2262763"/>
                <a:ext cx="531735" cy="41935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5" name="Straight Connector 234"/>
              <p:cNvCxnSpPr>
                <a:stCxn id="232" idx="4"/>
              </p:cNvCxnSpPr>
              <p:nvPr/>
            </p:nvCxnSpPr>
            <p:spPr>
              <a:xfrm rot="5400000">
                <a:off x="5773061" y="2145689"/>
                <a:ext cx="381459" cy="50322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6" name="Straight Connector 235"/>
              <p:cNvCxnSpPr/>
              <p:nvPr/>
            </p:nvCxnSpPr>
            <p:spPr>
              <a:xfrm rot="16200000" flipH="1">
                <a:off x="5640540" y="2659669"/>
                <a:ext cx="300546" cy="15726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flipV="1">
                <a:off x="6634757" y="2507113"/>
                <a:ext cx="304033" cy="23118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5400000">
                <a:off x="5332195" y="3962128"/>
                <a:ext cx="1294660" cy="53467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16200000" flipH="1">
                <a:off x="5945498" y="3883501"/>
                <a:ext cx="1294660" cy="69193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sp>
        <p:nvSpPr>
          <p:cNvPr id="218" name="Slide Number Placeholder 217"/>
          <p:cNvSpPr>
            <a:spLocks noGrp="1"/>
          </p:cNvSpPr>
          <p:nvPr>
            <p:ph type="sldNum" sz="quarter" idx="12"/>
          </p:nvPr>
        </p:nvSpPr>
        <p:spPr/>
        <p:txBody>
          <a:bodyPr/>
          <a:lstStyle/>
          <a:p>
            <a:pPr>
              <a:defRPr/>
            </a:pPr>
            <a:fld id="{B3493BC5-A7A3-4676-A292-1467BB564DBA}" type="slidenum">
              <a:rPr lang="en-US" smtClean="0"/>
              <a:pPr>
                <a:defRPr/>
              </a:pPr>
              <a:t>50</a:t>
            </a:fld>
            <a:endParaRPr lang="en-US"/>
          </a:p>
        </p:txBody>
      </p:sp>
    </p:spTree>
    <p:extLst>
      <p:ext uri="{BB962C8B-B14F-4D97-AF65-F5344CB8AC3E}">
        <p14:creationId xmlns:p14="http://schemas.microsoft.com/office/powerpoint/2010/main" val="408537587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V="1">
            <a:off x="0" y="976313"/>
            <a:ext cx="6126163" cy="14287"/>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rot="16200000" flipH="1">
            <a:off x="5096669" y="2004219"/>
            <a:ext cx="2127250" cy="68262"/>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6194425" y="3101975"/>
            <a:ext cx="2949575" cy="1588"/>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0" y="1447800"/>
            <a:ext cx="5440363" cy="9525"/>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508625" y="3511550"/>
            <a:ext cx="3635375" cy="1588"/>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0800000" flipV="1">
            <a:off x="5440363" y="974725"/>
            <a:ext cx="685800" cy="481013"/>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flipV="1">
            <a:off x="5508625" y="3101975"/>
            <a:ext cx="685800" cy="409575"/>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4446588" y="2449513"/>
            <a:ext cx="2055812" cy="68262"/>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pic>
        <p:nvPicPr>
          <p:cNvPr id="36874" name="Picture 4"/>
          <p:cNvPicPr>
            <a:picLocks noChangeAspect="1" noChangeArrowheads="1"/>
          </p:cNvPicPr>
          <p:nvPr/>
        </p:nvPicPr>
        <p:blipFill>
          <a:blip r:embed="rId3" cstate="print"/>
          <a:srcRect/>
          <a:stretch>
            <a:fillRect/>
          </a:stretch>
        </p:blipFill>
        <p:spPr bwMode="auto">
          <a:xfrm>
            <a:off x="6675438" y="2620963"/>
            <a:ext cx="1233487" cy="625475"/>
          </a:xfrm>
          <a:prstGeom prst="rect">
            <a:avLst/>
          </a:prstGeom>
          <a:noFill/>
          <a:ln w="9525">
            <a:noFill/>
            <a:miter lim="800000"/>
            <a:headEnd/>
            <a:tailEnd/>
          </a:ln>
        </p:spPr>
      </p:pic>
      <p:grpSp>
        <p:nvGrpSpPr>
          <p:cNvPr id="2" name="Group 20"/>
          <p:cNvGrpSpPr>
            <a:grpSpLocks/>
          </p:cNvGrpSpPr>
          <p:nvPr/>
        </p:nvGrpSpPr>
        <p:grpSpPr bwMode="auto">
          <a:xfrm>
            <a:off x="5646738" y="1798638"/>
            <a:ext cx="822325" cy="433387"/>
            <a:chOff x="2286000" y="2628900"/>
            <a:chExt cx="4191000" cy="2209800"/>
          </a:xfrm>
        </p:grpSpPr>
        <p:sp>
          <p:nvSpPr>
            <p:cNvPr id="23" name="Flowchart: Delay 22"/>
            <p:cNvSpPr/>
            <p:nvPr/>
          </p:nvSpPr>
          <p:spPr>
            <a:xfrm rot="5400000">
              <a:off x="3276595" y="1678756"/>
              <a:ext cx="2209800" cy="4110093"/>
            </a:xfrm>
            <a:prstGeom prst="flowChartDelay">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26" name="Straight Connector 25"/>
            <p:cNvCxnSpPr/>
            <p:nvPr/>
          </p:nvCxnSpPr>
          <p:spPr>
            <a:xfrm rot="10800000" flipV="1">
              <a:off x="2286000" y="2669370"/>
              <a:ext cx="1140791" cy="914683"/>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0800000" flipV="1">
              <a:off x="2439721" y="2669370"/>
              <a:ext cx="1521058" cy="1295122"/>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0800000" flipV="1">
              <a:off x="2666262" y="2669370"/>
              <a:ext cx="1828506" cy="1594622"/>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0800000" flipV="1">
              <a:off x="2892802" y="2669370"/>
              <a:ext cx="2063140" cy="182936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10800000" flipV="1">
              <a:off x="3273069" y="2669370"/>
              <a:ext cx="2135954" cy="1975062"/>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0800000" flipV="1">
              <a:off x="3661425" y="2669370"/>
              <a:ext cx="2281587" cy="2056007"/>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10800000" flipV="1">
              <a:off x="4041687" y="2669370"/>
              <a:ext cx="2435313" cy="212886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0800000" flipV="1">
              <a:off x="4575675" y="3049815"/>
              <a:ext cx="1828506" cy="1748415"/>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0800000" flipV="1">
              <a:off x="4955942" y="3430254"/>
              <a:ext cx="1448239" cy="1367976"/>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0800000" flipV="1">
              <a:off x="5489931" y="3810699"/>
              <a:ext cx="914250" cy="833732"/>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2285947" y="2669423"/>
              <a:ext cx="226646" cy="226541"/>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10800000" flipV="1">
              <a:off x="2286000" y="2669370"/>
              <a:ext cx="687710" cy="607091"/>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2358814" y="3430254"/>
              <a:ext cx="1755692" cy="1367976"/>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2358814" y="2968870"/>
              <a:ext cx="2443402" cy="182936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2593448" y="2669370"/>
              <a:ext cx="2661849" cy="2056007"/>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3127436" y="2669370"/>
              <a:ext cx="2661849" cy="1902214"/>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3734239" y="2669370"/>
              <a:ext cx="2362494" cy="1675567"/>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6096733" y="2669370"/>
              <a:ext cx="307448" cy="226646"/>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23" idx="1"/>
            </p:cNvCxnSpPr>
            <p:nvPr/>
          </p:nvCxnSpPr>
          <p:spPr>
            <a:xfrm rot="16200000" flipH="1">
              <a:off x="4607690" y="2402707"/>
              <a:ext cx="1489391" cy="1941776"/>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p:cNvCxnSpPr>
              <a:endCxn id="23" idx="0"/>
            </p:cNvCxnSpPr>
            <p:nvPr/>
          </p:nvCxnSpPr>
          <p:spPr>
            <a:xfrm>
              <a:off x="5028756" y="2669370"/>
              <a:ext cx="1407788" cy="1068476"/>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5562745" y="2669370"/>
              <a:ext cx="841436" cy="607091"/>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2358814" y="3883547"/>
              <a:ext cx="1067977" cy="84183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3" name="Group 132"/>
          <p:cNvGrpSpPr/>
          <p:nvPr/>
        </p:nvGrpSpPr>
        <p:grpSpPr>
          <a:xfrm rot="223995">
            <a:off x="5192180" y="457200"/>
            <a:ext cx="960121" cy="824389"/>
            <a:chOff x="1447006" y="1219200"/>
            <a:chExt cx="5108576" cy="4268788"/>
          </a:xfrm>
          <a:scene3d>
            <a:camera prst="perspectiveContrastingRightFacing">
              <a:rot lat="1237938" lon="17726031" rev="21424236"/>
            </a:camera>
            <a:lightRig rig="threePt" dir="t"/>
          </a:scene3d>
        </p:grpSpPr>
        <p:grpSp>
          <p:nvGrpSpPr>
            <p:cNvPr id="4" name="Group 82"/>
            <p:cNvGrpSpPr/>
            <p:nvPr/>
          </p:nvGrpSpPr>
          <p:grpSpPr>
            <a:xfrm>
              <a:off x="1447006" y="1219200"/>
              <a:ext cx="762794" cy="4268788"/>
              <a:chOff x="1447006" y="1219200"/>
              <a:chExt cx="762794" cy="4268788"/>
            </a:xfrm>
          </p:grpSpPr>
          <p:grpSp>
            <p:nvGrpSpPr>
              <p:cNvPr id="8" name="Group 54"/>
              <p:cNvGrpSpPr/>
              <p:nvPr/>
            </p:nvGrpSpPr>
            <p:grpSpPr>
              <a:xfrm>
                <a:off x="1447006" y="1219200"/>
                <a:ext cx="535782" cy="4268788"/>
                <a:chOff x="1447006" y="1219200"/>
                <a:chExt cx="535782" cy="4268788"/>
              </a:xfrm>
            </p:grpSpPr>
            <p:cxnSp>
              <p:nvCxnSpPr>
                <p:cNvPr id="207" name="Straight Connector 206"/>
                <p:cNvCxnSpPr/>
                <p:nvPr/>
              </p:nvCxnSpPr>
              <p:spPr>
                <a:xfrm rot="5400000">
                  <a:off x="-571500" y="3467100"/>
                  <a:ext cx="403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208" name="Straight Connector 26"/>
                <p:cNvCxnSpPr/>
                <p:nvPr/>
              </p:nvCxnSpPr>
              <p:spPr>
                <a:xfrm rot="5400000">
                  <a:off x="-37306" y="3466306"/>
                  <a:ext cx="403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5400000">
                  <a:off x="1409700" y="1257300"/>
                  <a:ext cx="228600" cy="152400"/>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790700" y="1257300"/>
                  <a:ext cx="228600" cy="152400"/>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0800000">
                  <a:off x="1600200" y="12192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10800000">
                  <a:off x="1447800" y="5486400"/>
                  <a:ext cx="5334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grpSp>
          <p:cxnSp>
            <p:nvCxnSpPr>
              <p:cNvPr id="203" name="Straight Connector 202"/>
              <p:cNvCxnSpPr/>
              <p:nvPr/>
            </p:nvCxnSpPr>
            <p:spPr>
              <a:xfrm>
                <a:off x="1981200" y="20574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204" name="Straight Connector 203"/>
              <p:cNvCxnSpPr/>
              <p:nvPr/>
            </p:nvCxnSpPr>
            <p:spPr>
              <a:xfrm>
                <a:off x="1981200" y="24384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a:off x="1981200" y="43434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206" name="Straight Connector 205"/>
              <p:cNvCxnSpPr/>
              <p:nvPr/>
            </p:nvCxnSpPr>
            <p:spPr>
              <a:xfrm>
                <a:off x="1981200" y="47244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grpSp>
        <p:grpSp>
          <p:nvGrpSpPr>
            <p:cNvPr id="9" name="Group 83"/>
            <p:cNvGrpSpPr/>
            <p:nvPr/>
          </p:nvGrpSpPr>
          <p:grpSpPr>
            <a:xfrm>
              <a:off x="2209800" y="1219200"/>
              <a:ext cx="762794" cy="4268788"/>
              <a:chOff x="1447006" y="1219200"/>
              <a:chExt cx="762794" cy="4268788"/>
            </a:xfrm>
          </p:grpSpPr>
          <p:grpSp>
            <p:nvGrpSpPr>
              <p:cNvPr id="10" name="Group 54"/>
              <p:cNvGrpSpPr/>
              <p:nvPr/>
            </p:nvGrpSpPr>
            <p:grpSpPr>
              <a:xfrm>
                <a:off x="1447006" y="1219200"/>
                <a:ext cx="535782" cy="4268788"/>
                <a:chOff x="1447006" y="1219200"/>
                <a:chExt cx="535782" cy="4268788"/>
              </a:xfrm>
            </p:grpSpPr>
            <p:cxnSp>
              <p:nvCxnSpPr>
                <p:cNvPr id="196" name="Straight Connector 195"/>
                <p:cNvCxnSpPr/>
                <p:nvPr/>
              </p:nvCxnSpPr>
              <p:spPr>
                <a:xfrm rot="5400000">
                  <a:off x="-571500" y="3467100"/>
                  <a:ext cx="403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p:nvCxnSpPr>
              <p:spPr>
                <a:xfrm rot="5400000">
                  <a:off x="-37306" y="3466306"/>
                  <a:ext cx="403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98" name="Straight Connector 197"/>
                <p:cNvCxnSpPr/>
                <p:nvPr/>
              </p:nvCxnSpPr>
              <p:spPr>
                <a:xfrm rot="5400000">
                  <a:off x="1409700" y="1257300"/>
                  <a:ext cx="228600" cy="152400"/>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99" name="Straight Connector 198"/>
                <p:cNvCxnSpPr/>
                <p:nvPr/>
              </p:nvCxnSpPr>
              <p:spPr>
                <a:xfrm rot="16200000" flipH="1">
                  <a:off x="1790700" y="1257300"/>
                  <a:ext cx="228600" cy="152400"/>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200" name="Straight Connector 199"/>
                <p:cNvCxnSpPr/>
                <p:nvPr/>
              </p:nvCxnSpPr>
              <p:spPr>
                <a:xfrm rot="10800000">
                  <a:off x="1600200" y="12192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201" name="Straight Connector 200"/>
                <p:cNvCxnSpPr/>
                <p:nvPr/>
              </p:nvCxnSpPr>
              <p:spPr>
                <a:xfrm rot="10800000">
                  <a:off x="1447800" y="5486400"/>
                  <a:ext cx="5334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grpSp>
          <p:cxnSp>
            <p:nvCxnSpPr>
              <p:cNvPr id="192" name="Straight Connector 191"/>
              <p:cNvCxnSpPr/>
              <p:nvPr/>
            </p:nvCxnSpPr>
            <p:spPr>
              <a:xfrm>
                <a:off x="1981200" y="20574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p:nvCxnSpPr>
            <p:spPr>
              <a:xfrm>
                <a:off x="1981200" y="24384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94" name="Straight Connector 193"/>
              <p:cNvCxnSpPr/>
              <p:nvPr/>
            </p:nvCxnSpPr>
            <p:spPr>
              <a:xfrm>
                <a:off x="1981200" y="43434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p:nvCxnSpPr>
            <p:spPr>
              <a:xfrm>
                <a:off x="1981200" y="47244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grpSp>
        <p:grpSp>
          <p:nvGrpSpPr>
            <p:cNvPr id="14" name="Group 95"/>
            <p:cNvGrpSpPr/>
            <p:nvPr/>
          </p:nvGrpSpPr>
          <p:grpSpPr>
            <a:xfrm>
              <a:off x="2971800" y="1219200"/>
              <a:ext cx="762794" cy="4268788"/>
              <a:chOff x="1447006" y="1219200"/>
              <a:chExt cx="762794" cy="4268788"/>
            </a:xfrm>
          </p:grpSpPr>
          <p:grpSp>
            <p:nvGrpSpPr>
              <p:cNvPr id="16" name="Group 54"/>
              <p:cNvGrpSpPr/>
              <p:nvPr/>
            </p:nvGrpSpPr>
            <p:grpSpPr>
              <a:xfrm>
                <a:off x="1447006" y="1219200"/>
                <a:ext cx="535782" cy="4268788"/>
                <a:chOff x="1447006" y="1219200"/>
                <a:chExt cx="535782" cy="4268788"/>
              </a:xfrm>
            </p:grpSpPr>
            <p:cxnSp>
              <p:nvCxnSpPr>
                <p:cNvPr id="185" name="Straight Connector 184"/>
                <p:cNvCxnSpPr/>
                <p:nvPr/>
              </p:nvCxnSpPr>
              <p:spPr>
                <a:xfrm rot="5400000">
                  <a:off x="-571500" y="3467100"/>
                  <a:ext cx="403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5400000">
                  <a:off x="-37306" y="3466306"/>
                  <a:ext cx="403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5400000">
                  <a:off x="1409700" y="1257300"/>
                  <a:ext cx="228600" cy="152400"/>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790700" y="1257300"/>
                  <a:ext cx="228600" cy="152400"/>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0800000">
                  <a:off x="1600200" y="12192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0800000">
                  <a:off x="1447800" y="5486400"/>
                  <a:ext cx="5334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grpSp>
          <p:cxnSp>
            <p:nvCxnSpPr>
              <p:cNvPr id="181" name="Straight Connector 180"/>
              <p:cNvCxnSpPr/>
              <p:nvPr/>
            </p:nvCxnSpPr>
            <p:spPr>
              <a:xfrm>
                <a:off x="1981200" y="20574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a:off x="1981200" y="24384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a:off x="1981200" y="43434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a:off x="1981200" y="47244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grpSp>
        <p:grpSp>
          <p:nvGrpSpPr>
            <p:cNvPr id="17" name="Group 107"/>
            <p:cNvGrpSpPr/>
            <p:nvPr/>
          </p:nvGrpSpPr>
          <p:grpSpPr>
            <a:xfrm>
              <a:off x="3733800" y="1219200"/>
              <a:ext cx="762794" cy="4268788"/>
              <a:chOff x="1447006" y="1219200"/>
              <a:chExt cx="762794" cy="4268788"/>
            </a:xfrm>
          </p:grpSpPr>
          <p:grpSp>
            <p:nvGrpSpPr>
              <p:cNvPr id="19" name="Group 54"/>
              <p:cNvGrpSpPr/>
              <p:nvPr/>
            </p:nvGrpSpPr>
            <p:grpSpPr>
              <a:xfrm>
                <a:off x="1447006" y="1219200"/>
                <a:ext cx="535782" cy="4268788"/>
                <a:chOff x="1447006" y="1219200"/>
                <a:chExt cx="535782" cy="4268788"/>
              </a:xfrm>
            </p:grpSpPr>
            <p:cxnSp>
              <p:nvCxnSpPr>
                <p:cNvPr id="174" name="Straight Connector 173"/>
                <p:cNvCxnSpPr/>
                <p:nvPr/>
              </p:nvCxnSpPr>
              <p:spPr>
                <a:xfrm rot="5400000">
                  <a:off x="-571500" y="3467100"/>
                  <a:ext cx="403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rot="5400000">
                  <a:off x="-37306" y="3466306"/>
                  <a:ext cx="403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rot="5400000">
                  <a:off x="1409700" y="1257300"/>
                  <a:ext cx="228600" cy="152400"/>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790700" y="1257300"/>
                  <a:ext cx="228600" cy="152400"/>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10800000">
                  <a:off x="1600200" y="12192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rot="10800000">
                  <a:off x="1447800" y="5486400"/>
                  <a:ext cx="5334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grpSp>
          <p:cxnSp>
            <p:nvCxnSpPr>
              <p:cNvPr id="170" name="Straight Connector 169"/>
              <p:cNvCxnSpPr/>
              <p:nvPr/>
            </p:nvCxnSpPr>
            <p:spPr>
              <a:xfrm>
                <a:off x="1981200" y="20574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1981200" y="24384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1981200" y="43434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a:off x="1981200" y="47244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grpSp>
        <p:grpSp>
          <p:nvGrpSpPr>
            <p:cNvPr id="20" name="Group 119"/>
            <p:cNvGrpSpPr/>
            <p:nvPr/>
          </p:nvGrpSpPr>
          <p:grpSpPr>
            <a:xfrm>
              <a:off x="4495800" y="1219200"/>
              <a:ext cx="762794" cy="4268788"/>
              <a:chOff x="1447006" y="1219200"/>
              <a:chExt cx="762794" cy="4268788"/>
            </a:xfrm>
          </p:grpSpPr>
          <p:grpSp>
            <p:nvGrpSpPr>
              <p:cNvPr id="21" name="Group 54"/>
              <p:cNvGrpSpPr/>
              <p:nvPr/>
            </p:nvGrpSpPr>
            <p:grpSpPr>
              <a:xfrm>
                <a:off x="1447006" y="1219200"/>
                <a:ext cx="535782" cy="4268788"/>
                <a:chOff x="1447006" y="1219200"/>
                <a:chExt cx="535782" cy="4268788"/>
              </a:xfrm>
            </p:grpSpPr>
            <p:cxnSp>
              <p:nvCxnSpPr>
                <p:cNvPr id="163" name="Straight Connector 162"/>
                <p:cNvCxnSpPr/>
                <p:nvPr/>
              </p:nvCxnSpPr>
              <p:spPr>
                <a:xfrm rot="5400000">
                  <a:off x="-571500" y="3467100"/>
                  <a:ext cx="403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rot="5400000">
                  <a:off x="-37306" y="3466306"/>
                  <a:ext cx="403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409700" y="1257300"/>
                  <a:ext cx="228600" cy="152400"/>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16200000" flipH="1">
                  <a:off x="1790700" y="1257300"/>
                  <a:ext cx="228600" cy="152400"/>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67" name="Straight Connector 166"/>
                <p:cNvCxnSpPr/>
                <p:nvPr/>
              </p:nvCxnSpPr>
              <p:spPr>
                <a:xfrm rot="10800000">
                  <a:off x="1600200" y="12192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68" name="Straight Connector 167"/>
                <p:cNvCxnSpPr/>
                <p:nvPr/>
              </p:nvCxnSpPr>
              <p:spPr>
                <a:xfrm rot="10800000">
                  <a:off x="1447800" y="5486400"/>
                  <a:ext cx="5334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grpSp>
          <p:cxnSp>
            <p:nvCxnSpPr>
              <p:cNvPr id="159" name="Straight Connector 158"/>
              <p:cNvCxnSpPr/>
              <p:nvPr/>
            </p:nvCxnSpPr>
            <p:spPr>
              <a:xfrm>
                <a:off x="1981200" y="20574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a:off x="1981200" y="24384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a:off x="1981200" y="43434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a:off x="1981200" y="47244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grpSp>
        <p:grpSp>
          <p:nvGrpSpPr>
            <p:cNvPr id="53" name="Group 131"/>
            <p:cNvGrpSpPr/>
            <p:nvPr/>
          </p:nvGrpSpPr>
          <p:grpSpPr>
            <a:xfrm>
              <a:off x="5257800" y="1219200"/>
              <a:ext cx="762794" cy="4268788"/>
              <a:chOff x="1447006" y="1219200"/>
              <a:chExt cx="762794" cy="4268788"/>
            </a:xfrm>
          </p:grpSpPr>
          <p:grpSp>
            <p:nvGrpSpPr>
              <p:cNvPr id="54" name="Group 54"/>
              <p:cNvGrpSpPr/>
              <p:nvPr/>
            </p:nvGrpSpPr>
            <p:grpSpPr>
              <a:xfrm>
                <a:off x="1447006" y="1219200"/>
                <a:ext cx="535782" cy="4268788"/>
                <a:chOff x="1447006" y="1219200"/>
                <a:chExt cx="535782" cy="4268788"/>
              </a:xfrm>
            </p:grpSpPr>
            <p:cxnSp>
              <p:nvCxnSpPr>
                <p:cNvPr id="152" name="Straight Connector 151"/>
                <p:cNvCxnSpPr/>
                <p:nvPr/>
              </p:nvCxnSpPr>
              <p:spPr>
                <a:xfrm rot="5400000">
                  <a:off x="-571500" y="3467100"/>
                  <a:ext cx="403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rot="5400000">
                  <a:off x="-37306" y="3466306"/>
                  <a:ext cx="403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rot="5400000">
                  <a:off x="1409700" y="1257300"/>
                  <a:ext cx="228600" cy="152400"/>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6200000" flipH="1">
                  <a:off x="1790700" y="1257300"/>
                  <a:ext cx="228600" cy="152400"/>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rot="10800000">
                  <a:off x="1600200" y="12192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rot="10800000">
                  <a:off x="1447800" y="5486400"/>
                  <a:ext cx="5334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grpSp>
          <p:cxnSp>
            <p:nvCxnSpPr>
              <p:cNvPr id="148" name="Straight Connector 147"/>
              <p:cNvCxnSpPr/>
              <p:nvPr/>
            </p:nvCxnSpPr>
            <p:spPr>
              <a:xfrm>
                <a:off x="1981200" y="20574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a:off x="1981200" y="24384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a:off x="1981200" y="43434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a:off x="1981200" y="47244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grpSp>
        <p:grpSp>
          <p:nvGrpSpPr>
            <p:cNvPr id="55" name="Group 54"/>
            <p:cNvGrpSpPr/>
            <p:nvPr/>
          </p:nvGrpSpPr>
          <p:grpSpPr>
            <a:xfrm>
              <a:off x="6019800" y="1219200"/>
              <a:ext cx="535782" cy="4268788"/>
              <a:chOff x="1447006" y="1219200"/>
              <a:chExt cx="535782" cy="4268788"/>
            </a:xfrm>
          </p:grpSpPr>
          <p:cxnSp>
            <p:nvCxnSpPr>
              <p:cNvPr id="141" name="Straight Connector 140"/>
              <p:cNvCxnSpPr/>
              <p:nvPr/>
            </p:nvCxnSpPr>
            <p:spPr>
              <a:xfrm rot="5400000">
                <a:off x="-571500" y="3467100"/>
                <a:ext cx="403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a:off x="-37306" y="3466306"/>
                <a:ext cx="403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rot="5400000">
                <a:off x="1409700" y="1257300"/>
                <a:ext cx="228600" cy="152400"/>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rot="16200000" flipH="1">
                <a:off x="1790700" y="1257300"/>
                <a:ext cx="228600" cy="152400"/>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0800000">
                <a:off x="1600200" y="12192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rot="10800000">
                <a:off x="1447800" y="5486400"/>
                <a:ext cx="5334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grpSp>
      </p:grpSp>
      <p:grpSp>
        <p:nvGrpSpPr>
          <p:cNvPr id="56" name="Group 168"/>
          <p:cNvGrpSpPr>
            <a:grpSpLocks/>
          </p:cNvGrpSpPr>
          <p:nvPr/>
        </p:nvGrpSpPr>
        <p:grpSpPr bwMode="auto">
          <a:xfrm>
            <a:off x="1325563" y="563563"/>
            <a:ext cx="1096962" cy="685800"/>
            <a:chOff x="3733800" y="1905000"/>
            <a:chExt cx="1219200" cy="762000"/>
          </a:xfrm>
        </p:grpSpPr>
        <p:grpSp>
          <p:nvGrpSpPr>
            <p:cNvPr id="57" name="Group 45"/>
            <p:cNvGrpSpPr>
              <a:grpSpLocks/>
            </p:cNvGrpSpPr>
            <p:nvPr/>
          </p:nvGrpSpPr>
          <p:grpSpPr bwMode="auto">
            <a:xfrm>
              <a:off x="4114800" y="1905000"/>
              <a:ext cx="228600" cy="609600"/>
              <a:chOff x="5638800" y="1066800"/>
              <a:chExt cx="1295400" cy="3810000"/>
            </a:xfrm>
          </p:grpSpPr>
          <p:sp>
            <p:nvSpPr>
              <p:cNvPr id="22" name="Oval 21"/>
              <p:cNvSpPr/>
              <p:nvPr/>
            </p:nvSpPr>
            <p:spPr>
              <a:xfrm>
                <a:off x="5639424" y="1066800"/>
                <a:ext cx="1149800" cy="114652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24" name="Straight Connector 23"/>
              <p:cNvCxnSpPr>
                <a:stCxn id="22" idx="4"/>
              </p:cNvCxnSpPr>
              <p:nvPr/>
            </p:nvCxnSpPr>
            <p:spPr>
              <a:xfrm rot="16200000" flipH="1">
                <a:off x="5545812" y="2876838"/>
                <a:ext cx="1367014" cy="3999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22" idx="4"/>
              </p:cNvCxnSpPr>
              <p:nvPr/>
            </p:nvCxnSpPr>
            <p:spPr>
              <a:xfrm rot="16200000" flipH="1">
                <a:off x="6154707" y="2267944"/>
                <a:ext cx="529167" cy="41992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22" idx="4"/>
              </p:cNvCxnSpPr>
              <p:nvPr/>
            </p:nvCxnSpPr>
            <p:spPr>
              <a:xfrm rot="5400000">
                <a:off x="5776953" y="2155785"/>
                <a:ext cx="374826" cy="48991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16200000" flipH="1">
                <a:off x="5640055" y="2667509"/>
                <a:ext cx="308681" cy="14997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6629251" y="2510981"/>
                <a:ext cx="389936" cy="23151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5400000">
                <a:off x="5333929" y="3965823"/>
                <a:ext cx="1300868" cy="52990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5983814" y="3845844"/>
                <a:ext cx="1300868" cy="76987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58" name="Group 45"/>
            <p:cNvGrpSpPr>
              <a:grpSpLocks/>
            </p:cNvGrpSpPr>
            <p:nvPr/>
          </p:nvGrpSpPr>
          <p:grpSpPr bwMode="auto">
            <a:xfrm>
              <a:off x="4419600" y="2057400"/>
              <a:ext cx="228600" cy="609600"/>
              <a:chOff x="5638800" y="1066800"/>
              <a:chExt cx="1295400" cy="3810000"/>
            </a:xfrm>
          </p:grpSpPr>
          <p:sp>
            <p:nvSpPr>
              <p:cNvPr id="126" name="Oval 125"/>
              <p:cNvSpPr/>
              <p:nvPr/>
            </p:nvSpPr>
            <p:spPr>
              <a:xfrm>
                <a:off x="5641924" y="1062390"/>
                <a:ext cx="1139805" cy="114652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27" name="Straight Connector 126"/>
              <p:cNvCxnSpPr>
                <a:stCxn id="126" idx="4"/>
              </p:cNvCxnSpPr>
              <p:nvPr/>
            </p:nvCxnSpPr>
            <p:spPr>
              <a:xfrm rot="16200000" flipH="1">
                <a:off x="5548319" y="2872428"/>
                <a:ext cx="1367014" cy="3999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a:stCxn id="126" idx="4"/>
              </p:cNvCxnSpPr>
              <p:nvPr/>
            </p:nvCxnSpPr>
            <p:spPr>
              <a:xfrm rot="16200000" flipH="1">
                <a:off x="6157213" y="2263534"/>
                <a:ext cx="529167" cy="41992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a:stCxn id="126" idx="4"/>
              </p:cNvCxnSpPr>
              <p:nvPr/>
            </p:nvCxnSpPr>
            <p:spPr>
              <a:xfrm rot="5400000">
                <a:off x="5779453" y="2151375"/>
                <a:ext cx="374826" cy="48991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6200000" flipH="1">
                <a:off x="5642562" y="2663093"/>
                <a:ext cx="308681" cy="14997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flipV="1">
                <a:off x="6631757" y="2506571"/>
                <a:ext cx="299949" cy="23151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rot="5400000">
                <a:off x="5336429" y="3961413"/>
                <a:ext cx="1300868" cy="52991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16200000" flipH="1">
                <a:off x="5941327" y="3886428"/>
                <a:ext cx="1300868" cy="67988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59" name="Group 45"/>
            <p:cNvGrpSpPr>
              <a:grpSpLocks/>
            </p:cNvGrpSpPr>
            <p:nvPr/>
          </p:nvGrpSpPr>
          <p:grpSpPr bwMode="auto">
            <a:xfrm>
              <a:off x="4724400" y="1905000"/>
              <a:ext cx="228600" cy="609600"/>
              <a:chOff x="5638800" y="1066800"/>
              <a:chExt cx="1295400" cy="3810000"/>
            </a:xfrm>
          </p:grpSpPr>
          <p:sp>
            <p:nvSpPr>
              <p:cNvPr id="135" name="Oval 134"/>
              <p:cNvSpPr/>
              <p:nvPr/>
            </p:nvSpPr>
            <p:spPr>
              <a:xfrm>
                <a:off x="5634423" y="1066800"/>
                <a:ext cx="1149806" cy="114652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36" name="Straight Connector 135"/>
              <p:cNvCxnSpPr>
                <a:stCxn id="135" idx="4"/>
              </p:cNvCxnSpPr>
              <p:nvPr/>
            </p:nvCxnSpPr>
            <p:spPr>
              <a:xfrm rot="16200000" flipH="1">
                <a:off x="5540818" y="2876838"/>
                <a:ext cx="1367014" cy="3999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a:stCxn id="135" idx="4"/>
              </p:cNvCxnSpPr>
              <p:nvPr/>
            </p:nvCxnSpPr>
            <p:spPr>
              <a:xfrm rot="16200000" flipH="1">
                <a:off x="6149712" y="2267944"/>
                <a:ext cx="529167" cy="41992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a:stCxn id="135" idx="4"/>
              </p:cNvCxnSpPr>
              <p:nvPr/>
            </p:nvCxnSpPr>
            <p:spPr>
              <a:xfrm rot="5400000">
                <a:off x="5771952" y="2155785"/>
                <a:ext cx="374826" cy="48991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6200000" flipH="1">
                <a:off x="5635061" y="2667502"/>
                <a:ext cx="308681" cy="14997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flipV="1">
                <a:off x="6624256" y="2510981"/>
                <a:ext cx="309944" cy="23151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rot="5400000">
                <a:off x="5328928" y="3965823"/>
                <a:ext cx="1300868" cy="52991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rot="16200000" flipH="1">
                <a:off x="5938827" y="3885836"/>
                <a:ext cx="1300868" cy="68987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60" name="Group 45"/>
            <p:cNvGrpSpPr>
              <a:grpSpLocks/>
            </p:cNvGrpSpPr>
            <p:nvPr/>
          </p:nvGrpSpPr>
          <p:grpSpPr bwMode="auto">
            <a:xfrm>
              <a:off x="3733800" y="2057400"/>
              <a:ext cx="228600" cy="609600"/>
              <a:chOff x="5638800" y="1066800"/>
              <a:chExt cx="1295400" cy="3810000"/>
            </a:xfrm>
          </p:grpSpPr>
          <p:sp>
            <p:nvSpPr>
              <p:cNvPr id="180" name="Oval 179"/>
              <p:cNvSpPr/>
              <p:nvPr/>
            </p:nvSpPr>
            <p:spPr>
              <a:xfrm>
                <a:off x="5638800" y="1062390"/>
                <a:ext cx="1149800" cy="114652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91" name="Straight Connector 190"/>
              <p:cNvCxnSpPr>
                <a:stCxn id="180" idx="4"/>
              </p:cNvCxnSpPr>
              <p:nvPr/>
            </p:nvCxnSpPr>
            <p:spPr>
              <a:xfrm rot="16200000" flipH="1">
                <a:off x="5545189" y="2872428"/>
                <a:ext cx="1367014" cy="3999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p:cNvCxnSpPr>
                <a:stCxn id="180" idx="4"/>
              </p:cNvCxnSpPr>
              <p:nvPr/>
            </p:nvCxnSpPr>
            <p:spPr>
              <a:xfrm rot="16200000" flipH="1">
                <a:off x="6154083" y="2263534"/>
                <a:ext cx="529167" cy="41992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a:stCxn id="180" idx="4"/>
              </p:cNvCxnSpPr>
              <p:nvPr/>
            </p:nvCxnSpPr>
            <p:spPr>
              <a:xfrm rot="5400000">
                <a:off x="5776330" y="2151375"/>
                <a:ext cx="374826" cy="48991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5639432" y="2663099"/>
                <a:ext cx="308681" cy="14997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flipV="1">
                <a:off x="6628627" y="2506571"/>
                <a:ext cx="309950" cy="23151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5400000">
                <a:off x="5333305" y="3961413"/>
                <a:ext cx="1300868" cy="52990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16200000" flipH="1">
                <a:off x="5943198" y="3881427"/>
                <a:ext cx="1300868" cy="68988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cxnSp>
        <p:nvCxnSpPr>
          <p:cNvPr id="366" name="Straight Connector 4"/>
          <p:cNvCxnSpPr/>
          <p:nvPr/>
        </p:nvCxnSpPr>
        <p:spPr>
          <a:xfrm>
            <a:off x="0" y="3998913"/>
            <a:ext cx="4970463" cy="1587"/>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67" name="Straight Connector 5"/>
          <p:cNvCxnSpPr/>
          <p:nvPr/>
        </p:nvCxnSpPr>
        <p:spPr>
          <a:xfrm rot="16200000" flipH="1">
            <a:off x="3988594" y="4980782"/>
            <a:ext cx="2028825" cy="65087"/>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68" name="Straight Connector 6"/>
          <p:cNvCxnSpPr/>
          <p:nvPr/>
        </p:nvCxnSpPr>
        <p:spPr>
          <a:xfrm flipV="1">
            <a:off x="5035550" y="6019800"/>
            <a:ext cx="4108450" cy="7938"/>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69" name="Straight Connector 10"/>
          <p:cNvCxnSpPr/>
          <p:nvPr/>
        </p:nvCxnSpPr>
        <p:spPr>
          <a:xfrm>
            <a:off x="0" y="4457700"/>
            <a:ext cx="4316413" cy="1588"/>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70" name="Straight Connector 11"/>
          <p:cNvCxnSpPr/>
          <p:nvPr/>
        </p:nvCxnSpPr>
        <p:spPr>
          <a:xfrm>
            <a:off x="4419600" y="6400800"/>
            <a:ext cx="4724400" cy="1588"/>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71" name="Straight Connector 12"/>
          <p:cNvCxnSpPr/>
          <p:nvPr/>
        </p:nvCxnSpPr>
        <p:spPr>
          <a:xfrm rot="10800000" flipV="1">
            <a:off x="4316413" y="3998913"/>
            <a:ext cx="654050" cy="458787"/>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72" name="Straight Connector 14"/>
          <p:cNvCxnSpPr/>
          <p:nvPr/>
        </p:nvCxnSpPr>
        <p:spPr>
          <a:xfrm rot="10800000" flipV="1">
            <a:off x="4381500" y="6027738"/>
            <a:ext cx="654050" cy="390525"/>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73" name="Straight Connector 17"/>
          <p:cNvCxnSpPr/>
          <p:nvPr/>
        </p:nvCxnSpPr>
        <p:spPr>
          <a:xfrm rot="16200000" flipH="1">
            <a:off x="3368675" y="5405438"/>
            <a:ext cx="1960563" cy="65087"/>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grpSp>
        <p:nvGrpSpPr>
          <p:cNvPr id="61" name="Group 168"/>
          <p:cNvGrpSpPr>
            <a:grpSpLocks/>
          </p:cNvGrpSpPr>
          <p:nvPr/>
        </p:nvGrpSpPr>
        <p:grpSpPr bwMode="auto">
          <a:xfrm>
            <a:off x="3581400" y="3657600"/>
            <a:ext cx="1046163" cy="654050"/>
            <a:chOff x="3733800" y="1905000"/>
            <a:chExt cx="1219200" cy="762000"/>
          </a:xfrm>
        </p:grpSpPr>
        <p:grpSp>
          <p:nvGrpSpPr>
            <p:cNvPr id="62" name="Group 45"/>
            <p:cNvGrpSpPr>
              <a:grpSpLocks/>
            </p:cNvGrpSpPr>
            <p:nvPr/>
          </p:nvGrpSpPr>
          <p:grpSpPr bwMode="auto">
            <a:xfrm>
              <a:off x="4114800" y="1905000"/>
              <a:ext cx="228600" cy="609600"/>
              <a:chOff x="5638800" y="1066800"/>
              <a:chExt cx="1295400" cy="3810000"/>
            </a:xfrm>
          </p:grpSpPr>
          <p:sp>
            <p:nvSpPr>
              <p:cNvPr id="256" name="Oval 255"/>
              <p:cNvSpPr/>
              <p:nvPr/>
            </p:nvSpPr>
            <p:spPr>
              <a:xfrm>
                <a:off x="5639454" y="1066800"/>
                <a:ext cx="1142730" cy="114439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257" name="Straight Connector 256"/>
              <p:cNvCxnSpPr>
                <a:stCxn id="256" idx="4"/>
              </p:cNvCxnSpPr>
              <p:nvPr/>
            </p:nvCxnSpPr>
            <p:spPr>
              <a:xfrm rot="16200000" flipH="1">
                <a:off x="5544000" y="2883253"/>
                <a:ext cx="1375573" cy="3144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8" name="Straight Connector 257"/>
              <p:cNvCxnSpPr>
                <a:stCxn id="256" idx="4"/>
              </p:cNvCxnSpPr>
              <p:nvPr/>
            </p:nvCxnSpPr>
            <p:spPr>
              <a:xfrm rot="16200000" flipH="1">
                <a:off x="6159866" y="2267387"/>
                <a:ext cx="531735" cy="41934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a:stCxn id="256" idx="4"/>
              </p:cNvCxnSpPr>
              <p:nvPr/>
            </p:nvCxnSpPr>
            <p:spPr>
              <a:xfrm rot="5400000">
                <a:off x="5773720" y="2150314"/>
                <a:ext cx="381459" cy="50321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5641193" y="2664300"/>
                <a:ext cx="300546" cy="15725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flipV="1">
                <a:off x="6635412" y="2511737"/>
                <a:ext cx="387895" cy="23118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5400000">
                <a:off x="5332847" y="3966760"/>
                <a:ext cx="1294660" cy="53466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3" name="Straight Connector 262"/>
              <p:cNvCxnSpPr/>
              <p:nvPr/>
            </p:nvCxnSpPr>
            <p:spPr>
              <a:xfrm rot="16200000" flipH="1">
                <a:off x="5988082" y="3846192"/>
                <a:ext cx="1294660" cy="77579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63" name="Group 45"/>
            <p:cNvGrpSpPr>
              <a:grpSpLocks/>
            </p:cNvGrpSpPr>
            <p:nvPr/>
          </p:nvGrpSpPr>
          <p:grpSpPr bwMode="auto">
            <a:xfrm>
              <a:off x="4419600" y="2057400"/>
              <a:ext cx="228600" cy="609600"/>
              <a:chOff x="5638800" y="1066800"/>
              <a:chExt cx="1295400" cy="3810000"/>
            </a:xfrm>
          </p:grpSpPr>
          <p:sp>
            <p:nvSpPr>
              <p:cNvPr id="248" name="Oval 247"/>
              <p:cNvSpPr/>
              <p:nvPr/>
            </p:nvSpPr>
            <p:spPr>
              <a:xfrm>
                <a:off x="5642076" y="1062176"/>
                <a:ext cx="1142724" cy="114439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249" name="Straight Connector 248"/>
              <p:cNvCxnSpPr>
                <a:stCxn id="248" idx="4"/>
              </p:cNvCxnSpPr>
              <p:nvPr/>
            </p:nvCxnSpPr>
            <p:spPr>
              <a:xfrm rot="16200000" flipH="1">
                <a:off x="5541378" y="2873386"/>
                <a:ext cx="1375573" cy="4193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0" name="Straight Connector 249"/>
              <p:cNvCxnSpPr>
                <a:stCxn id="248" idx="4"/>
              </p:cNvCxnSpPr>
              <p:nvPr/>
            </p:nvCxnSpPr>
            <p:spPr>
              <a:xfrm rot="16200000" flipH="1">
                <a:off x="6152001" y="2262764"/>
                <a:ext cx="531735" cy="41934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a:stCxn id="248" idx="4"/>
              </p:cNvCxnSpPr>
              <p:nvPr/>
            </p:nvCxnSpPr>
            <p:spPr>
              <a:xfrm rot="5400000">
                <a:off x="5771098" y="2150927"/>
                <a:ext cx="381459" cy="49273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16200000" flipH="1">
                <a:off x="5643815" y="2659669"/>
                <a:ext cx="300546" cy="15725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flipV="1">
                <a:off x="6627547" y="2507113"/>
                <a:ext cx="304025" cy="23118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5335468" y="3962129"/>
                <a:ext cx="1294660" cy="53467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5943525" y="3888747"/>
                <a:ext cx="1294660" cy="68143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6864" name="Group 45"/>
            <p:cNvGrpSpPr>
              <a:grpSpLocks/>
            </p:cNvGrpSpPr>
            <p:nvPr/>
          </p:nvGrpSpPr>
          <p:grpSpPr bwMode="auto">
            <a:xfrm>
              <a:off x="4724400" y="1905000"/>
              <a:ext cx="228600" cy="609600"/>
              <a:chOff x="5638800" y="1066800"/>
              <a:chExt cx="1295400" cy="3810000"/>
            </a:xfrm>
          </p:grpSpPr>
          <p:sp>
            <p:nvSpPr>
              <p:cNvPr id="240" name="Oval 239"/>
              <p:cNvSpPr/>
              <p:nvPr/>
            </p:nvSpPr>
            <p:spPr>
              <a:xfrm>
                <a:off x="5634217" y="1066800"/>
                <a:ext cx="1142724" cy="114439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241" name="Straight Connector 240"/>
              <p:cNvCxnSpPr>
                <a:stCxn id="240" idx="4"/>
              </p:cNvCxnSpPr>
              <p:nvPr/>
            </p:nvCxnSpPr>
            <p:spPr>
              <a:xfrm rot="16200000" flipH="1">
                <a:off x="5538763" y="2883246"/>
                <a:ext cx="1375573" cy="3145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a:stCxn id="240" idx="4"/>
              </p:cNvCxnSpPr>
              <p:nvPr/>
            </p:nvCxnSpPr>
            <p:spPr>
              <a:xfrm rot="16200000" flipH="1">
                <a:off x="6154623" y="2267387"/>
                <a:ext cx="531735" cy="41934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3" name="Straight Connector 242"/>
              <p:cNvCxnSpPr>
                <a:stCxn id="240" idx="4"/>
              </p:cNvCxnSpPr>
              <p:nvPr/>
            </p:nvCxnSpPr>
            <p:spPr>
              <a:xfrm rot="5400000">
                <a:off x="5768477" y="2150314"/>
                <a:ext cx="381459" cy="50321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16200000" flipH="1">
                <a:off x="5635956" y="2664293"/>
                <a:ext cx="300546" cy="15725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flipV="1">
                <a:off x="6630168" y="2511737"/>
                <a:ext cx="304032" cy="23118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5327610" y="3966753"/>
                <a:ext cx="1294660" cy="53467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5940910" y="3888127"/>
                <a:ext cx="1294660" cy="69192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6865" name="Group 45"/>
            <p:cNvGrpSpPr>
              <a:grpSpLocks/>
            </p:cNvGrpSpPr>
            <p:nvPr/>
          </p:nvGrpSpPr>
          <p:grpSpPr bwMode="auto">
            <a:xfrm>
              <a:off x="3733800" y="2057400"/>
              <a:ext cx="228600" cy="609600"/>
              <a:chOff x="5638800" y="1066800"/>
              <a:chExt cx="1295400" cy="3810000"/>
            </a:xfrm>
          </p:grpSpPr>
          <p:sp>
            <p:nvSpPr>
              <p:cNvPr id="232" name="Oval 231"/>
              <p:cNvSpPr/>
              <p:nvPr/>
            </p:nvSpPr>
            <p:spPr>
              <a:xfrm>
                <a:off x="5638800" y="1062176"/>
                <a:ext cx="1142730" cy="114439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233" name="Straight Connector 232"/>
              <p:cNvCxnSpPr>
                <a:stCxn id="232" idx="4"/>
              </p:cNvCxnSpPr>
              <p:nvPr/>
            </p:nvCxnSpPr>
            <p:spPr>
              <a:xfrm rot="16200000" flipH="1">
                <a:off x="5543346" y="2878629"/>
                <a:ext cx="1375573" cy="3144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4" name="Straight Connector 233"/>
              <p:cNvCxnSpPr>
                <a:stCxn id="232" idx="4"/>
              </p:cNvCxnSpPr>
              <p:nvPr/>
            </p:nvCxnSpPr>
            <p:spPr>
              <a:xfrm rot="16200000" flipH="1">
                <a:off x="6159212" y="2262764"/>
                <a:ext cx="531735" cy="41934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5" name="Straight Connector 234"/>
              <p:cNvCxnSpPr>
                <a:stCxn id="232" idx="4"/>
              </p:cNvCxnSpPr>
              <p:nvPr/>
            </p:nvCxnSpPr>
            <p:spPr>
              <a:xfrm rot="5400000">
                <a:off x="5773066" y="2145690"/>
                <a:ext cx="381459" cy="50321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6" name="Straight Connector 235"/>
              <p:cNvCxnSpPr/>
              <p:nvPr/>
            </p:nvCxnSpPr>
            <p:spPr>
              <a:xfrm rot="16200000" flipH="1">
                <a:off x="5640539" y="2659676"/>
                <a:ext cx="300546" cy="15725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flipV="1">
                <a:off x="6634758" y="2507113"/>
                <a:ext cx="304025" cy="23118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5400000">
                <a:off x="5332193" y="3962136"/>
                <a:ext cx="1294660" cy="53466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16200000" flipH="1">
                <a:off x="5945493" y="3883503"/>
                <a:ext cx="1294660" cy="69192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sp>
        <p:nvSpPr>
          <p:cNvPr id="218" name="Slide Number Placeholder 217"/>
          <p:cNvSpPr>
            <a:spLocks noGrp="1"/>
          </p:cNvSpPr>
          <p:nvPr>
            <p:ph type="sldNum" sz="quarter" idx="12"/>
          </p:nvPr>
        </p:nvSpPr>
        <p:spPr/>
        <p:txBody>
          <a:bodyPr/>
          <a:lstStyle/>
          <a:p>
            <a:pPr>
              <a:defRPr/>
            </a:pPr>
            <a:fld id="{B3493BC5-A7A3-4676-A292-1467BB564DBA}" type="slidenum">
              <a:rPr lang="en-US" smtClean="0"/>
              <a:pPr>
                <a:defRPr/>
              </a:pPr>
              <a:t>51</a:t>
            </a:fld>
            <a:endParaRPr lang="en-US"/>
          </a:p>
        </p:txBody>
      </p:sp>
    </p:spTree>
    <p:extLst>
      <p:ext uri="{BB962C8B-B14F-4D97-AF65-F5344CB8AC3E}">
        <p14:creationId xmlns:p14="http://schemas.microsoft.com/office/powerpoint/2010/main" val="44264938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V="1">
            <a:off x="0" y="976313"/>
            <a:ext cx="6126163" cy="14287"/>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rot="16200000" flipH="1">
            <a:off x="5096669" y="2004219"/>
            <a:ext cx="2127250" cy="68262"/>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6194425" y="3101975"/>
            <a:ext cx="2949575" cy="1588"/>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0" y="1447800"/>
            <a:ext cx="5440363" cy="9525"/>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508625" y="3511550"/>
            <a:ext cx="3635375" cy="1588"/>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0800000" flipV="1">
            <a:off x="5440363" y="974725"/>
            <a:ext cx="685800" cy="481013"/>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flipV="1">
            <a:off x="5508625" y="3101975"/>
            <a:ext cx="685800" cy="409575"/>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4446588" y="2449513"/>
            <a:ext cx="2055812" cy="68262"/>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pic>
        <p:nvPicPr>
          <p:cNvPr id="37898" name="Picture 4"/>
          <p:cNvPicPr>
            <a:picLocks noChangeAspect="1" noChangeArrowheads="1"/>
          </p:cNvPicPr>
          <p:nvPr/>
        </p:nvPicPr>
        <p:blipFill>
          <a:blip r:embed="rId3" cstate="print"/>
          <a:srcRect/>
          <a:stretch>
            <a:fillRect/>
          </a:stretch>
        </p:blipFill>
        <p:spPr bwMode="auto">
          <a:xfrm>
            <a:off x="6675438" y="2620963"/>
            <a:ext cx="1233487" cy="625475"/>
          </a:xfrm>
          <a:prstGeom prst="rect">
            <a:avLst/>
          </a:prstGeom>
          <a:noFill/>
          <a:ln w="9525">
            <a:noFill/>
            <a:miter lim="800000"/>
            <a:headEnd/>
            <a:tailEnd/>
          </a:ln>
        </p:spPr>
      </p:pic>
      <p:grpSp>
        <p:nvGrpSpPr>
          <p:cNvPr id="2" name="Group 20"/>
          <p:cNvGrpSpPr>
            <a:grpSpLocks/>
          </p:cNvGrpSpPr>
          <p:nvPr/>
        </p:nvGrpSpPr>
        <p:grpSpPr bwMode="auto">
          <a:xfrm>
            <a:off x="5646738" y="1798638"/>
            <a:ext cx="822325" cy="433387"/>
            <a:chOff x="2286000" y="2628900"/>
            <a:chExt cx="4191000" cy="2209800"/>
          </a:xfrm>
        </p:grpSpPr>
        <p:sp>
          <p:nvSpPr>
            <p:cNvPr id="23" name="Flowchart: Delay 22"/>
            <p:cNvSpPr/>
            <p:nvPr/>
          </p:nvSpPr>
          <p:spPr>
            <a:xfrm rot="5400000">
              <a:off x="3276595" y="1678756"/>
              <a:ext cx="2209800" cy="4110093"/>
            </a:xfrm>
            <a:prstGeom prst="flowChartDelay">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26" name="Straight Connector 25"/>
            <p:cNvCxnSpPr/>
            <p:nvPr/>
          </p:nvCxnSpPr>
          <p:spPr>
            <a:xfrm rot="10800000" flipV="1">
              <a:off x="2286000" y="2669370"/>
              <a:ext cx="1140791" cy="914683"/>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0800000" flipV="1">
              <a:off x="2439721" y="2669370"/>
              <a:ext cx="1521058" cy="1295122"/>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0800000" flipV="1">
              <a:off x="2666262" y="2669370"/>
              <a:ext cx="1828506" cy="1594622"/>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0800000" flipV="1">
              <a:off x="2892802" y="2669370"/>
              <a:ext cx="2063140" cy="182936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10800000" flipV="1">
              <a:off x="3273069" y="2669370"/>
              <a:ext cx="2135954" cy="1975062"/>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0800000" flipV="1">
              <a:off x="3661425" y="2669370"/>
              <a:ext cx="2281587" cy="2056007"/>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10800000" flipV="1">
              <a:off x="4041687" y="2669370"/>
              <a:ext cx="2435313" cy="212886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0800000" flipV="1">
              <a:off x="4575675" y="3049815"/>
              <a:ext cx="1828506" cy="1748415"/>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0800000" flipV="1">
              <a:off x="4955942" y="3430254"/>
              <a:ext cx="1448239" cy="1367976"/>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0800000" flipV="1">
              <a:off x="5489931" y="3810699"/>
              <a:ext cx="914250" cy="833732"/>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2285947" y="2669423"/>
              <a:ext cx="226646" cy="226541"/>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10800000" flipV="1">
              <a:off x="2286000" y="2669370"/>
              <a:ext cx="687710" cy="607091"/>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2358814" y="3430254"/>
              <a:ext cx="1755692" cy="1367976"/>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2358814" y="2968870"/>
              <a:ext cx="2443402" cy="182936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2593448" y="2669370"/>
              <a:ext cx="2661849" cy="2056007"/>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3127436" y="2669370"/>
              <a:ext cx="2661849" cy="1902214"/>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3734239" y="2669370"/>
              <a:ext cx="2362494" cy="1675567"/>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6096733" y="2669370"/>
              <a:ext cx="307448" cy="226646"/>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23" idx="1"/>
            </p:cNvCxnSpPr>
            <p:nvPr/>
          </p:nvCxnSpPr>
          <p:spPr>
            <a:xfrm rot="16200000" flipH="1">
              <a:off x="4607690" y="2402707"/>
              <a:ext cx="1489391" cy="1941776"/>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p:cNvCxnSpPr>
              <a:endCxn id="23" idx="0"/>
            </p:cNvCxnSpPr>
            <p:nvPr/>
          </p:nvCxnSpPr>
          <p:spPr>
            <a:xfrm>
              <a:off x="5028756" y="2669370"/>
              <a:ext cx="1407788" cy="1068476"/>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5562745" y="2669370"/>
              <a:ext cx="841436" cy="607091"/>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2358814" y="3883547"/>
              <a:ext cx="1067977" cy="84183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3" name="Group 132"/>
          <p:cNvGrpSpPr/>
          <p:nvPr/>
        </p:nvGrpSpPr>
        <p:grpSpPr>
          <a:xfrm rot="223995">
            <a:off x="5192180" y="457200"/>
            <a:ext cx="960121" cy="824389"/>
            <a:chOff x="1447006" y="1219200"/>
            <a:chExt cx="5108576" cy="4268788"/>
          </a:xfrm>
          <a:scene3d>
            <a:camera prst="perspectiveContrastingRightFacing">
              <a:rot lat="1237938" lon="17726031" rev="21424236"/>
            </a:camera>
            <a:lightRig rig="threePt" dir="t"/>
          </a:scene3d>
        </p:grpSpPr>
        <p:grpSp>
          <p:nvGrpSpPr>
            <p:cNvPr id="4" name="Group 82"/>
            <p:cNvGrpSpPr/>
            <p:nvPr/>
          </p:nvGrpSpPr>
          <p:grpSpPr>
            <a:xfrm>
              <a:off x="1447006" y="1219200"/>
              <a:ext cx="762794" cy="4268788"/>
              <a:chOff x="1447006" y="1219200"/>
              <a:chExt cx="762794" cy="4268788"/>
            </a:xfrm>
          </p:grpSpPr>
          <p:grpSp>
            <p:nvGrpSpPr>
              <p:cNvPr id="8" name="Group 54"/>
              <p:cNvGrpSpPr/>
              <p:nvPr/>
            </p:nvGrpSpPr>
            <p:grpSpPr>
              <a:xfrm>
                <a:off x="1447006" y="1219200"/>
                <a:ext cx="535782" cy="4268788"/>
                <a:chOff x="1447006" y="1219200"/>
                <a:chExt cx="535782" cy="4268788"/>
              </a:xfrm>
            </p:grpSpPr>
            <p:cxnSp>
              <p:nvCxnSpPr>
                <p:cNvPr id="207" name="Straight Connector 206"/>
                <p:cNvCxnSpPr/>
                <p:nvPr/>
              </p:nvCxnSpPr>
              <p:spPr>
                <a:xfrm rot="5400000">
                  <a:off x="-571500" y="3467100"/>
                  <a:ext cx="403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208" name="Straight Connector 26"/>
                <p:cNvCxnSpPr/>
                <p:nvPr/>
              </p:nvCxnSpPr>
              <p:spPr>
                <a:xfrm rot="5400000">
                  <a:off x="-37306" y="3466306"/>
                  <a:ext cx="403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5400000">
                  <a:off x="1409700" y="1257300"/>
                  <a:ext cx="228600" cy="152400"/>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790700" y="1257300"/>
                  <a:ext cx="228600" cy="152400"/>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0800000">
                  <a:off x="1600200" y="12192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10800000">
                  <a:off x="1447800" y="5486400"/>
                  <a:ext cx="5334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grpSp>
          <p:cxnSp>
            <p:nvCxnSpPr>
              <p:cNvPr id="203" name="Straight Connector 202"/>
              <p:cNvCxnSpPr/>
              <p:nvPr/>
            </p:nvCxnSpPr>
            <p:spPr>
              <a:xfrm>
                <a:off x="1981200" y="20574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204" name="Straight Connector 203"/>
              <p:cNvCxnSpPr/>
              <p:nvPr/>
            </p:nvCxnSpPr>
            <p:spPr>
              <a:xfrm>
                <a:off x="1981200" y="24384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a:off x="1981200" y="43434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206" name="Straight Connector 205"/>
              <p:cNvCxnSpPr/>
              <p:nvPr/>
            </p:nvCxnSpPr>
            <p:spPr>
              <a:xfrm>
                <a:off x="1981200" y="47244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grpSp>
        <p:grpSp>
          <p:nvGrpSpPr>
            <p:cNvPr id="9" name="Group 83"/>
            <p:cNvGrpSpPr/>
            <p:nvPr/>
          </p:nvGrpSpPr>
          <p:grpSpPr>
            <a:xfrm>
              <a:off x="2209800" y="1219200"/>
              <a:ext cx="762794" cy="4268788"/>
              <a:chOff x="1447006" y="1219200"/>
              <a:chExt cx="762794" cy="4268788"/>
            </a:xfrm>
          </p:grpSpPr>
          <p:grpSp>
            <p:nvGrpSpPr>
              <p:cNvPr id="10" name="Group 54"/>
              <p:cNvGrpSpPr/>
              <p:nvPr/>
            </p:nvGrpSpPr>
            <p:grpSpPr>
              <a:xfrm>
                <a:off x="1447006" y="1219200"/>
                <a:ext cx="535782" cy="4268788"/>
                <a:chOff x="1447006" y="1219200"/>
                <a:chExt cx="535782" cy="4268788"/>
              </a:xfrm>
            </p:grpSpPr>
            <p:cxnSp>
              <p:nvCxnSpPr>
                <p:cNvPr id="196" name="Straight Connector 195"/>
                <p:cNvCxnSpPr/>
                <p:nvPr/>
              </p:nvCxnSpPr>
              <p:spPr>
                <a:xfrm rot="5400000">
                  <a:off x="-571500" y="3467100"/>
                  <a:ext cx="403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p:nvCxnSpPr>
              <p:spPr>
                <a:xfrm rot="5400000">
                  <a:off x="-37306" y="3466306"/>
                  <a:ext cx="403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98" name="Straight Connector 197"/>
                <p:cNvCxnSpPr/>
                <p:nvPr/>
              </p:nvCxnSpPr>
              <p:spPr>
                <a:xfrm rot="5400000">
                  <a:off x="1409700" y="1257300"/>
                  <a:ext cx="228600" cy="152400"/>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99" name="Straight Connector 198"/>
                <p:cNvCxnSpPr/>
                <p:nvPr/>
              </p:nvCxnSpPr>
              <p:spPr>
                <a:xfrm rot="16200000" flipH="1">
                  <a:off x="1790700" y="1257300"/>
                  <a:ext cx="228600" cy="152400"/>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200" name="Straight Connector 199"/>
                <p:cNvCxnSpPr/>
                <p:nvPr/>
              </p:nvCxnSpPr>
              <p:spPr>
                <a:xfrm rot="10800000">
                  <a:off x="1600200" y="12192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201" name="Straight Connector 200"/>
                <p:cNvCxnSpPr/>
                <p:nvPr/>
              </p:nvCxnSpPr>
              <p:spPr>
                <a:xfrm rot="10800000">
                  <a:off x="1447800" y="5486400"/>
                  <a:ext cx="5334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grpSp>
          <p:cxnSp>
            <p:nvCxnSpPr>
              <p:cNvPr id="192" name="Straight Connector 191"/>
              <p:cNvCxnSpPr/>
              <p:nvPr/>
            </p:nvCxnSpPr>
            <p:spPr>
              <a:xfrm>
                <a:off x="1981200" y="20574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p:nvCxnSpPr>
            <p:spPr>
              <a:xfrm>
                <a:off x="1981200" y="24384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94" name="Straight Connector 193"/>
              <p:cNvCxnSpPr/>
              <p:nvPr/>
            </p:nvCxnSpPr>
            <p:spPr>
              <a:xfrm>
                <a:off x="1981200" y="43434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p:nvCxnSpPr>
            <p:spPr>
              <a:xfrm>
                <a:off x="1981200" y="47244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grpSp>
        <p:grpSp>
          <p:nvGrpSpPr>
            <p:cNvPr id="14" name="Group 95"/>
            <p:cNvGrpSpPr/>
            <p:nvPr/>
          </p:nvGrpSpPr>
          <p:grpSpPr>
            <a:xfrm>
              <a:off x="2971800" y="1219200"/>
              <a:ext cx="762794" cy="4268788"/>
              <a:chOff x="1447006" y="1219200"/>
              <a:chExt cx="762794" cy="4268788"/>
            </a:xfrm>
          </p:grpSpPr>
          <p:grpSp>
            <p:nvGrpSpPr>
              <p:cNvPr id="16" name="Group 54"/>
              <p:cNvGrpSpPr/>
              <p:nvPr/>
            </p:nvGrpSpPr>
            <p:grpSpPr>
              <a:xfrm>
                <a:off x="1447006" y="1219200"/>
                <a:ext cx="535782" cy="4268788"/>
                <a:chOff x="1447006" y="1219200"/>
                <a:chExt cx="535782" cy="4268788"/>
              </a:xfrm>
            </p:grpSpPr>
            <p:cxnSp>
              <p:nvCxnSpPr>
                <p:cNvPr id="185" name="Straight Connector 184"/>
                <p:cNvCxnSpPr/>
                <p:nvPr/>
              </p:nvCxnSpPr>
              <p:spPr>
                <a:xfrm rot="5400000">
                  <a:off x="-571500" y="3467100"/>
                  <a:ext cx="403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5400000">
                  <a:off x="-37306" y="3466306"/>
                  <a:ext cx="403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5400000">
                  <a:off x="1409700" y="1257300"/>
                  <a:ext cx="228600" cy="152400"/>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790700" y="1257300"/>
                  <a:ext cx="228600" cy="152400"/>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0800000">
                  <a:off x="1600200" y="12192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0800000">
                  <a:off x="1447800" y="5486400"/>
                  <a:ext cx="5334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grpSp>
          <p:cxnSp>
            <p:nvCxnSpPr>
              <p:cNvPr id="181" name="Straight Connector 180"/>
              <p:cNvCxnSpPr/>
              <p:nvPr/>
            </p:nvCxnSpPr>
            <p:spPr>
              <a:xfrm>
                <a:off x="1981200" y="20574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a:off x="1981200" y="24384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a:off x="1981200" y="43434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a:off x="1981200" y="47244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grpSp>
        <p:grpSp>
          <p:nvGrpSpPr>
            <p:cNvPr id="17" name="Group 107"/>
            <p:cNvGrpSpPr/>
            <p:nvPr/>
          </p:nvGrpSpPr>
          <p:grpSpPr>
            <a:xfrm>
              <a:off x="3733800" y="1219200"/>
              <a:ext cx="762794" cy="4268788"/>
              <a:chOff x="1447006" y="1219200"/>
              <a:chExt cx="762794" cy="4268788"/>
            </a:xfrm>
          </p:grpSpPr>
          <p:grpSp>
            <p:nvGrpSpPr>
              <p:cNvPr id="19" name="Group 54"/>
              <p:cNvGrpSpPr/>
              <p:nvPr/>
            </p:nvGrpSpPr>
            <p:grpSpPr>
              <a:xfrm>
                <a:off x="1447006" y="1219200"/>
                <a:ext cx="535782" cy="4268788"/>
                <a:chOff x="1447006" y="1219200"/>
                <a:chExt cx="535782" cy="4268788"/>
              </a:xfrm>
            </p:grpSpPr>
            <p:cxnSp>
              <p:nvCxnSpPr>
                <p:cNvPr id="174" name="Straight Connector 173"/>
                <p:cNvCxnSpPr/>
                <p:nvPr/>
              </p:nvCxnSpPr>
              <p:spPr>
                <a:xfrm rot="5400000">
                  <a:off x="-571500" y="3467100"/>
                  <a:ext cx="403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rot="5400000">
                  <a:off x="-37306" y="3466306"/>
                  <a:ext cx="403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rot="5400000">
                  <a:off x="1409700" y="1257300"/>
                  <a:ext cx="228600" cy="152400"/>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790700" y="1257300"/>
                  <a:ext cx="228600" cy="152400"/>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10800000">
                  <a:off x="1600200" y="12192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rot="10800000">
                  <a:off x="1447800" y="5486400"/>
                  <a:ext cx="5334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grpSp>
          <p:cxnSp>
            <p:nvCxnSpPr>
              <p:cNvPr id="170" name="Straight Connector 169"/>
              <p:cNvCxnSpPr/>
              <p:nvPr/>
            </p:nvCxnSpPr>
            <p:spPr>
              <a:xfrm>
                <a:off x="1981200" y="20574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1981200" y="24384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1981200" y="43434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a:off x="1981200" y="47244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grpSp>
        <p:grpSp>
          <p:nvGrpSpPr>
            <p:cNvPr id="20" name="Group 119"/>
            <p:cNvGrpSpPr/>
            <p:nvPr/>
          </p:nvGrpSpPr>
          <p:grpSpPr>
            <a:xfrm>
              <a:off x="4495800" y="1219200"/>
              <a:ext cx="762794" cy="4268788"/>
              <a:chOff x="1447006" y="1219200"/>
              <a:chExt cx="762794" cy="4268788"/>
            </a:xfrm>
          </p:grpSpPr>
          <p:grpSp>
            <p:nvGrpSpPr>
              <p:cNvPr id="21" name="Group 54"/>
              <p:cNvGrpSpPr/>
              <p:nvPr/>
            </p:nvGrpSpPr>
            <p:grpSpPr>
              <a:xfrm>
                <a:off x="1447006" y="1219200"/>
                <a:ext cx="535782" cy="4268788"/>
                <a:chOff x="1447006" y="1219200"/>
                <a:chExt cx="535782" cy="4268788"/>
              </a:xfrm>
            </p:grpSpPr>
            <p:cxnSp>
              <p:nvCxnSpPr>
                <p:cNvPr id="163" name="Straight Connector 162"/>
                <p:cNvCxnSpPr/>
                <p:nvPr/>
              </p:nvCxnSpPr>
              <p:spPr>
                <a:xfrm rot="5400000">
                  <a:off x="-571500" y="3467100"/>
                  <a:ext cx="403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rot="5400000">
                  <a:off x="-37306" y="3466306"/>
                  <a:ext cx="403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409700" y="1257300"/>
                  <a:ext cx="228600" cy="152400"/>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16200000" flipH="1">
                  <a:off x="1790700" y="1257300"/>
                  <a:ext cx="228600" cy="152400"/>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67" name="Straight Connector 166"/>
                <p:cNvCxnSpPr/>
                <p:nvPr/>
              </p:nvCxnSpPr>
              <p:spPr>
                <a:xfrm rot="10800000">
                  <a:off x="1600200" y="12192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68" name="Straight Connector 167"/>
                <p:cNvCxnSpPr/>
                <p:nvPr/>
              </p:nvCxnSpPr>
              <p:spPr>
                <a:xfrm rot="10800000">
                  <a:off x="1447800" y="5486400"/>
                  <a:ext cx="5334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grpSp>
          <p:cxnSp>
            <p:nvCxnSpPr>
              <p:cNvPr id="159" name="Straight Connector 158"/>
              <p:cNvCxnSpPr/>
              <p:nvPr/>
            </p:nvCxnSpPr>
            <p:spPr>
              <a:xfrm>
                <a:off x="1981200" y="20574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a:off x="1981200" y="24384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a:off x="1981200" y="43434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a:off x="1981200" y="47244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grpSp>
        <p:grpSp>
          <p:nvGrpSpPr>
            <p:cNvPr id="53" name="Group 131"/>
            <p:cNvGrpSpPr/>
            <p:nvPr/>
          </p:nvGrpSpPr>
          <p:grpSpPr>
            <a:xfrm>
              <a:off x="5257800" y="1219200"/>
              <a:ext cx="762794" cy="4268788"/>
              <a:chOff x="1447006" y="1219200"/>
              <a:chExt cx="762794" cy="4268788"/>
            </a:xfrm>
          </p:grpSpPr>
          <p:grpSp>
            <p:nvGrpSpPr>
              <p:cNvPr id="54" name="Group 54"/>
              <p:cNvGrpSpPr/>
              <p:nvPr/>
            </p:nvGrpSpPr>
            <p:grpSpPr>
              <a:xfrm>
                <a:off x="1447006" y="1219200"/>
                <a:ext cx="535782" cy="4268788"/>
                <a:chOff x="1447006" y="1219200"/>
                <a:chExt cx="535782" cy="4268788"/>
              </a:xfrm>
            </p:grpSpPr>
            <p:cxnSp>
              <p:nvCxnSpPr>
                <p:cNvPr id="152" name="Straight Connector 151"/>
                <p:cNvCxnSpPr/>
                <p:nvPr/>
              </p:nvCxnSpPr>
              <p:spPr>
                <a:xfrm rot="5400000">
                  <a:off x="-571500" y="3467100"/>
                  <a:ext cx="403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rot="5400000">
                  <a:off x="-37306" y="3466306"/>
                  <a:ext cx="403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rot="5400000">
                  <a:off x="1409700" y="1257300"/>
                  <a:ext cx="228600" cy="152400"/>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6200000" flipH="1">
                  <a:off x="1790700" y="1257300"/>
                  <a:ext cx="228600" cy="152400"/>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rot="10800000">
                  <a:off x="1600200" y="12192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rot="10800000">
                  <a:off x="1447800" y="5486400"/>
                  <a:ext cx="5334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grpSp>
          <p:cxnSp>
            <p:nvCxnSpPr>
              <p:cNvPr id="148" name="Straight Connector 147"/>
              <p:cNvCxnSpPr/>
              <p:nvPr/>
            </p:nvCxnSpPr>
            <p:spPr>
              <a:xfrm>
                <a:off x="1981200" y="20574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a:off x="1981200" y="24384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a:off x="1981200" y="43434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a:off x="1981200" y="47244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grpSp>
        <p:grpSp>
          <p:nvGrpSpPr>
            <p:cNvPr id="55" name="Group 54"/>
            <p:cNvGrpSpPr/>
            <p:nvPr/>
          </p:nvGrpSpPr>
          <p:grpSpPr>
            <a:xfrm>
              <a:off x="6019800" y="1219200"/>
              <a:ext cx="535782" cy="4268788"/>
              <a:chOff x="1447006" y="1219200"/>
              <a:chExt cx="535782" cy="4268788"/>
            </a:xfrm>
          </p:grpSpPr>
          <p:cxnSp>
            <p:nvCxnSpPr>
              <p:cNvPr id="141" name="Straight Connector 140"/>
              <p:cNvCxnSpPr/>
              <p:nvPr/>
            </p:nvCxnSpPr>
            <p:spPr>
              <a:xfrm rot="5400000">
                <a:off x="-571500" y="3467100"/>
                <a:ext cx="403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a:off x="-37306" y="3466306"/>
                <a:ext cx="403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rot="5400000">
                <a:off x="1409700" y="1257300"/>
                <a:ext cx="228600" cy="152400"/>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rot="16200000" flipH="1">
                <a:off x="1790700" y="1257300"/>
                <a:ext cx="228600" cy="152400"/>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0800000">
                <a:off x="1600200" y="1219200"/>
                <a:ext cx="2286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rot="10800000">
                <a:off x="1447800" y="5486400"/>
                <a:ext cx="533400" cy="1588"/>
              </a:xfrm>
              <a:prstGeom prst="line">
                <a:avLst/>
              </a:prstGeom>
              <a:ln w="15875">
                <a:solidFill>
                  <a:schemeClr val="accent6">
                    <a:lumMod val="75000"/>
                  </a:schemeClr>
                </a:solidFill>
              </a:ln>
              <a:sp3d prstMaterial="metal"/>
            </p:spPr>
            <p:style>
              <a:lnRef idx="1">
                <a:schemeClr val="accent1"/>
              </a:lnRef>
              <a:fillRef idx="0">
                <a:schemeClr val="accent1"/>
              </a:fillRef>
              <a:effectRef idx="0">
                <a:schemeClr val="accent1"/>
              </a:effectRef>
              <a:fontRef idx="minor">
                <a:schemeClr val="tx1"/>
              </a:fontRef>
            </p:style>
          </p:cxnSp>
        </p:grpSp>
      </p:grpSp>
      <p:grpSp>
        <p:nvGrpSpPr>
          <p:cNvPr id="56" name="Group 168"/>
          <p:cNvGrpSpPr>
            <a:grpSpLocks/>
          </p:cNvGrpSpPr>
          <p:nvPr/>
        </p:nvGrpSpPr>
        <p:grpSpPr bwMode="auto">
          <a:xfrm>
            <a:off x="1325563" y="563563"/>
            <a:ext cx="1096962" cy="685800"/>
            <a:chOff x="3733800" y="1905000"/>
            <a:chExt cx="1219200" cy="762000"/>
          </a:xfrm>
        </p:grpSpPr>
        <p:grpSp>
          <p:nvGrpSpPr>
            <p:cNvPr id="57" name="Group 45"/>
            <p:cNvGrpSpPr>
              <a:grpSpLocks/>
            </p:cNvGrpSpPr>
            <p:nvPr/>
          </p:nvGrpSpPr>
          <p:grpSpPr bwMode="auto">
            <a:xfrm>
              <a:off x="4114800" y="1905000"/>
              <a:ext cx="228600" cy="609600"/>
              <a:chOff x="5638800" y="1066800"/>
              <a:chExt cx="1295400" cy="3810000"/>
            </a:xfrm>
          </p:grpSpPr>
          <p:sp>
            <p:nvSpPr>
              <p:cNvPr id="22" name="Oval 21"/>
              <p:cNvSpPr/>
              <p:nvPr/>
            </p:nvSpPr>
            <p:spPr>
              <a:xfrm>
                <a:off x="5639424" y="1066800"/>
                <a:ext cx="1149800" cy="114652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24" name="Straight Connector 23"/>
              <p:cNvCxnSpPr>
                <a:stCxn id="22" idx="4"/>
              </p:cNvCxnSpPr>
              <p:nvPr/>
            </p:nvCxnSpPr>
            <p:spPr>
              <a:xfrm rot="16200000" flipH="1">
                <a:off x="5545812" y="2876838"/>
                <a:ext cx="1367014" cy="3999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22" idx="4"/>
              </p:cNvCxnSpPr>
              <p:nvPr/>
            </p:nvCxnSpPr>
            <p:spPr>
              <a:xfrm rot="16200000" flipH="1">
                <a:off x="6154707" y="2267944"/>
                <a:ext cx="529167" cy="41992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22" idx="4"/>
              </p:cNvCxnSpPr>
              <p:nvPr/>
            </p:nvCxnSpPr>
            <p:spPr>
              <a:xfrm rot="5400000">
                <a:off x="5776953" y="2155785"/>
                <a:ext cx="374826" cy="48991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16200000" flipH="1">
                <a:off x="5640055" y="2667509"/>
                <a:ext cx="308681" cy="14997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6629251" y="2510981"/>
                <a:ext cx="389936" cy="23151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5400000">
                <a:off x="5333929" y="3965823"/>
                <a:ext cx="1300868" cy="52990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5983814" y="3845844"/>
                <a:ext cx="1300868" cy="76987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58" name="Group 45"/>
            <p:cNvGrpSpPr>
              <a:grpSpLocks/>
            </p:cNvGrpSpPr>
            <p:nvPr/>
          </p:nvGrpSpPr>
          <p:grpSpPr bwMode="auto">
            <a:xfrm>
              <a:off x="4419600" y="2057400"/>
              <a:ext cx="228600" cy="609600"/>
              <a:chOff x="5638800" y="1066800"/>
              <a:chExt cx="1295400" cy="3810000"/>
            </a:xfrm>
          </p:grpSpPr>
          <p:sp>
            <p:nvSpPr>
              <p:cNvPr id="126" name="Oval 125"/>
              <p:cNvSpPr/>
              <p:nvPr/>
            </p:nvSpPr>
            <p:spPr>
              <a:xfrm>
                <a:off x="5641924" y="1062390"/>
                <a:ext cx="1139805" cy="114652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27" name="Straight Connector 126"/>
              <p:cNvCxnSpPr>
                <a:stCxn id="126" idx="4"/>
              </p:cNvCxnSpPr>
              <p:nvPr/>
            </p:nvCxnSpPr>
            <p:spPr>
              <a:xfrm rot="16200000" flipH="1">
                <a:off x="5548319" y="2872428"/>
                <a:ext cx="1367014" cy="3999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a:stCxn id="126" idx="4"/>
              </p:cNvCxnSpPr>
              <p:nvPr/>
            </p:nvCxnSpPr>
            <p:spPr>
              <a:xfrm rot="16200000" flipH="1">
                <a:off x="6157213" y="2263534"/>
                <a:ext cx="529167" cy="41992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a:stCxn id="126" idx="4"/>
              </p:cNvCxnSpPr>
              <p:nvPr/>
            </p:nvCxnSpPr>
            <p:spPr>
              <a:xfrm rot="5400000">
                <a:off x="5779453" y="2151375"/>
                <a:ext cx="374826" cy="48991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6200000" flipH="1">
                <a:off x="5642562" y="2663093"/>
                <a:ext cx="308681" cy="14997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flipV="1">
                <a:off x="6631757" y="2506571"/>
                <a:ext cx="299949" cy="23151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rot="5400000">
                <a:off x="5336429" y="3961413"/>
                <a:ext cx="1300868" cy="52991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16200000" flipH="1">
                <a:off x="5941327" y="3886428"/>
                <a:ext cx="1300868" cy="67988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59" name="Group 45"/>
            <p:cNvGrpSpPr>
              <a:grpSpLocks/>
            </p:cNvGrpSpPr>
            <p:nvPr/>
          </p:nvGrpSpPr>
          <p:grpSpPr bwMode="auto">
            <a:xfrm>
              <a:off x="4724400" y="1905000"/>
              <a:ext cx="228600" cy="609600"/>
              <a:chOff x="5638800" y="1066800"/>
              <a:chExt cx="1295400" cy="3810000"/>
            </a:xfrm>
          </p:grpSpPr>
          <p:sp>
            <p:nvSpPr>
              <p:cNvPr id="135" name="Oval 134"/>
              <p:cNvSpPr/>
              <p:nvPr/>
            </p:nvSpPr>
            <p:spPr>
              <a:xfrm>
                <a:off x="5634423" y="1066800"/>
                <a:ext cx="1149806" cy="114652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36" name="Straight Connector 135"/>
              <p:cNvCxnSpPr>
                <a:stCxn id="135" idx="4"/>
              </p:cNvCxnSpPr>
              <p:nvPr/>
            </p:nvCxnSpPr>
            <p:spPr>
              <a:xfrm rot="16200000" flipH="1">
                <a:off x="5540818" y="2876838"/>
                <a:ext cx="1367014" cy="3999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a:stCxn id="135" idx="4"/>
              </p:cNvCxnSpPr>
              <p:nvPr/>
            </p:nvCxnSpPr>
            <p:spPr>
              <a:xfrm rot="16200000" flipH="1">
                <a:off x="6149712" y="2267944"/>
                <a:ext cx="529167" cy="41992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a:stCxn id="135" idx="4"/>
              </p:cNvCxnSpPr>
              <p:nvPr/>
            </p:nvCxnSpPr>
            <p:spPr>
              <a:xfrm rot="5400000">
                <a:off x="5771952" y="2155785"/>
                <a:ext cx="374826" cy="48991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6200000" flipH="1">
                <a:off x="5635061" y="2667502"/>
                <a:ext cx="308681" cy="14997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flipV="1">
                <a:off x="6624256" y="2510981"/>
                <a:ext cx="309944" cy="23151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rot="5400000">
                <a:off x="5328928" y="3965823"/>
                <a:ext cx="1300868" cy="52991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rot="16200000" flipH="1">
                <a:off x="5938827" y="3885836"/>
                <a:ext cx="1300868" cy="68987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60" name="Group 45"/>
            <p:cNvGrpSpPr>
              <a:grpSpLocks/>
            </p:cNvGrpSpPr>
            <p:nvPr/>
          </p:nvGrpSpPr>
          <p:grpSpPr bwMode="auto">
            <a:xfrm>
              <a:off x="3733800" y="2057400"/>
              <a:ext cx="228600" cy="609600"/>
              <a:chOff x="5638800" y="1066800"/>
              <a:chExt cx="1295400" cy="3810000"/>
            </a:xfrm>
          </p:grpSpPr>
          <p:sp>
            <p:nvSpPr>
              <p:cNvPr id="180" name="Oval 179"/>
              <p:cNvSpPr/>
              <p:nvPr/>
            </p:nvSpPr>
            <p:spPr>
              <a:xfrm>
                <a:off x="5638800" y="1062390"/>
                <a:ext cx="1149800" cy="114652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91" name="Straight Connector 190"/>
              <p:cNvCxnSpPr>
                <a:stCxn id="180" idx="4"/>
              </p:cNvCxnSpPr>
              <p:nvPr/>
            </p:nvCxnSpPr>
            <p:spPr>
              <a:xfrm rot="16200000" flipH="1">
                <a:off x="5545189" y="2872428"/>
                <a:ext cx="1367014" cy="3999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p:cNvCxnSpPr>
                <a:stCxn id="180" idx="4"/>
              </p:cNvCxnSpPr>
              <p:nvPr/>
            </p:nvCxnSpPr>
            <p:spPr>
              <a:xfrm rot="16200000" flipH="1">
                <a:off x="6154083" y="2263534"/>
                <a:ext cx="529167" cy="41992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a:stCxn id="180" idx="4"/>
              </p:cNvCxnSpPr>
              <p:nvPr/>
            </p:nvCxnSpPr>
            <p:spPr>
              <a:xfrm rot="5400000">
                <a:off x="5776330" y="2151375"/>
                <a:ext cx="374826" cy="48991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5639432" y="2663099"/>
                <a:ext cx="308681" cy="14997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flipV="1">
                <a:off x="6628627" y="2506571"/>
                <a:ext cx="309950" cy="23151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5400000">
                <a:off x="5333305" y="3961413"/>
                <a:ext cx="1300868" cy="52990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16200000" flipH="1">
                <a:off x="5943198" y="3881427"/>
                <a:ext cx="1300868" cy="68988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cxnSp>
        <p:nvCxnSpPr>
          <p:cNvPr id="366" name="Straight Connector 4"/>
          <p:cNvCxnSpPr/>
          <p:nvPr/>
        </p:nvCxnSpPr>
        <p:spPr>
          <a:xfrm>
            <a:off x="0" y="3998913"/>
            <a:ext cx="4970463" cy="1587"/>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67" name="Straight Connector 5"/>
          <p:cNvCxnSpPr/>
          <p:nvPr/>
        </p:nvCxnSpPr>
        <p:spPr>
          <a:xfrm rot="16200000" flipH="1">
            <a:off x="3988594" y="4980782"/>
            <a:ext cx="2028825" cy="65087"/>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68" name="Straight Connector 6"/>
          <p:cNvCxnSpPr/>
          <p:nvPr/>
        </p:nvCxnSpPr>
        <p:spPr>
          <a:xfrm flipV="1">
            <a:off x="5035550" y="6019800"/>
            <a:ext cx="4108450" cy="7938"/>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69" name="Straight Connector 10"/>
          <p:cNvCxnSpPr/>
          <p:nvPr/>
        </p:nvCxnSpPr>
        <p:spPr>
          <a:xfrm>
            <a:off x="0" y="4457700"/>
            <a:ext cx="4316413" cy="1588"/>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70" name="Straight Connector 11"/>
          <p:cNvCxnSpPr/>
          <p:nvPr/>
        </p:nvCxnSpPr>
        <p:spPr>
          <a:xfrm>
            <a:off x="4419600" y="6400800"/>
            <a:ext cx="4724400" cy="1588"/>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71" name="Straight Connector 12"/>
          <p:cNvCxnSpPr/>
          <p:nvPr/>
        </p:nvCxnSpPr>
        <p:spPr>
          <a:xfrm rot="10800000" flipV="1">
            <a:off x="4316413" y="3998913"/>
            <a:ext cx="654050" cy="458787"/>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72" name="Straight Connector 14"/>
          <p:cNvCxnSpPr/>
          <p:nvPr/>
        </p:nvCxnSpPr>
        <p:spPr>
          <a:xfrm rot="10800000" flipV="1">
            <a:off x="4381500" y="6027738"/>
            <a:ext cx="654050" cy="390525"/>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73" name="Straight Connector 17"/>
          <p:cNvCxnSpPr/>
          <p:nvPr/>
        </p:nvCxnSpPr>
        <p:spPr>
          <a:xfrm rot="16200000" flipH="1">
            <a:off x="3368675" y="5405438"/>
            <a:ext cx="1960563" cy="65087"/>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grpSp>
        <p:nvGrpSpPr>
          <p:cNvPr id="61" name="Group 168"/>
          <p:cNvGrpSpPr>
            <a:grpSpLocks/>
          </p:cNvGrpSpPr>
          <p:nvPr/>
        </p:nvGrpSpPr>
        <p:grpSpPr bwMode="auto">
          <a:xfrm>
            <a:off x="3505200" y="3657600"/>
            <a:ext cx="1046163" cy="654050"/>
            <a:chOff x="3733800" y="1905000"/>
            <a:chExt cx="1219200" cy="762000"/>
          </a:xfrm>
        </p:grpSpPr>
        <p:grpSp>
          <p:nvGrpSpPr>
            <p:cNvPr id="62" name="Group 45"/>
            <p:cNvGrpSpPr>
              <a:grpSpLocks/>
            </p:cNvGrpSpPr>
            <p:nvPr/>
          </p:nvGrpSpPr>
          <p:grpSpPr bwMode="auto">
            <a:xfrm>
              <a:off x="4114800" y="1905000"/>
              <a:ext cx="228600" cy="609600"/>
              <a:chOff x="5638800" y="1066800"/>
              <a:chExt cx="1295400" cy="3810000"/>
            </a:xfrm>
          </p:grpSpPr>
          <p:sp>
            <p:nvSpPr>
              <p:cNvPr id="256" name="Oval 255"/>
              <p:cNvSpPr/>
              <p:nvPr/>
            </p:nvSpPr>
            <p:spPr>
              <a:xfrm>
                <a:off x="5639454" y="1066800"/>
                <a:ext cx="1142730" cy="114439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257" name="Straight Connector 256"/>
              <p:cNvCxnSpPr>
                <a:stCxn id="256" idx="4"/>
              </p:cNvCxnSpPr>
              <p:nvPr/>
            </p:nvCxnSpPr>
            <p:spPr>
              <a:xfrm rot="16200000" flipH="1">
                <a:off x="5544000" y="2883253"/>
                <a:ext cx="1375573" cy="3144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8" name="Straight Connector 257"/>
              <p:cNvCxnSpPr>
                <a:stCxn id="256" idx="4"/>
              </p:cNvCxnSpPr>
              <p:nvPr/>
            </p:nvCxnSpPr>
            <p:spPr>
              <a:xfrm rot="16200000" flipH="1">
                <a:off x="6159866" y="2267387"/>
                <a:ext cx="531735" cy="41934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a:stCxn id="256" idx="4"/>
              </p:cNvCxnSpPr>
              <p:nvPr/>
            </p:nvCxnSpPr>
            <p:spPr>
              <a:xfrm rot="5400000">
                <a:off x="5773720" y="2150314"/>
                <a:ext cx="381459" cy="50321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5641193" y="2664300"/>
                <a:ext cx="300546" cy="15725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flipV="1">
                <a:off x="6635412" y="2511737"/>
                <a:ext cx="387895" cy="23118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5400000">
                <a:off x="5332847" y="3966760"/>
                <a:ext cx="1294660" cy="53466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3" name="Straight Connector 262"/>
              <p:cNvCxnSpPr/>
              <p:nvPr/>
            </p:nvCxnSpPr>
            <p:spPr>
              <a:xfrm rot="16200000" flipH="1">
                <a:off x="5988082" y="3846192"/>
                <a:ext cx="1294660" cy="77579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63" name="Group 45"/>
            <p:cNvGrpSpPr>
              <a:grpSpLocks/>
            </p:cNvGrpSpPr>
            <p:nvPr/>
          </p:nvGrpSpPr>
          <p:grpSpPr bwMode="auto">
            <a:xfrm>
              <a:off x="4419600" y="2057400"/>
              <a:ext cx="228600" cy="609600"/>
              <a:chOff x="5638800" y="1066800"/>
              <a:chExt cx="1295400" cy="3810000"/>
            </a:xfrm>
          </p:grpSpPr>
          <p:sp>
            <p:nvSpPr>
              <p:cNvPr id="248" name="Oval 247"/>
              <p:cNvSpPr/>
              <p:nvPr/>
            </p:nvSpPr>
            <p:spPr>
              <a:xfrm>
                <a:off x="5642076" y="1062176"/>
                <a:ext cx="1142724" cy="114439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249" name="Straight Connector 248"/>
              <p:cNvCxnSpPr>
                <a:stCxn id="248" idx="4"/>
              </p:cNvCxnSpPr>
              <p:nvPr/>
            </p:nvCxnSpPr>
            <p:spPr>
              <a:xfrm rot="16200000" flipH="1">
                <a:off x="5541378" y="2873386"/>
                <a:ext cx="1375573" cy="4193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0" name="Straight Connector 249"/>
              <p:cNvCxnSpPr>
                <a:stCxn id="248" idx="4"/>
              </p:cNvCxnSpPr>
              <p:nvPr/>
            </p:nvCxnSpPr>
            <p:spPr>
              <a:xfrm rot="16200000" flipH="1">
                <a:off x="6152001" y="2262764"/>
                <a:ext cx="531735" cy="41934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a:stCxn id="248" idx="4"/>
              </p:cNvCxnSpPr>
              <p:nvPr/>
            </p:nvCxnSpPr>
            <p:spPr>
              <a:xfrm rot="5400000">
                <a:off x="5771098" y="2150927"/>
                <a:ext cx="381459" cy="49273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16200000" flipH="1">
                <a:off x="5643815" y="2659669"/>
                <a:ext cx="300546" cy="15725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flipV="1">
                <a:off x="6627547" y="2507113"/>
                <a:ext cx="304025" cy="23118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5335468" y="3962129"/>
                <a:ext cx="1294660" cy="53467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5943525" y="3888747"/>
                <a:ext cx="1294660" cy="68143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96" name="Group 45"/>
            <p:cNvGrpSpPr>
              <a:grpSpLocks/>
            </p:cNvGrpSpPr>
            <p:nvPr/>
          </p:nvGrpSpPr>
          <p:grpSpPr bwMode="auto">
            <a:xfrm>
              <a:off x="4724400" y="1905000"/>
              <a:ext cx="228600" cy="609600"/>
              <a:chOff x="5638800" y="1066800"/>
              <a:chExt cx="1295400" cy="3810000"/>
            </a:xfrm>
          </p:grpSpPr>
          <p:sp>
            <p:nvSpPr>
              <p:cNvPr id="240" name="Oval 239"/>
              <p:cNvSpPr/>
              <p:nvPr/>
            </p:nvSpPr>
            <p:spPr>
              <a:xfrm>
                <a:off x="5634217" y="1066800"/>
                <a:ext cx="1142724" cy="114439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241" name="Straight Connector 240"/>
              <p:cNvCxnSpPr>
                <a:stCxn id="240" idx="4"/>
              </p:cNvCxnSpPr>
              <p:nvPr/>
            </p:nvCxnSpPr>
            <p:spPr>
              <a:xfrm rot="16200000" flipH="1">
                <a:off x="5538763" y="2883246"/>
                <a:ext cx="1375573" cy="3145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a:stCxn id="240" idx="4"/>
              </p:cNvCxnSpPr>
              <p:nvPr/>
            </p:nvCxnSpPr>
            <p:spPr>
              <a:xfrm rot="16200000" flipH="1">
                <a:off x="6154623" y="2267387"/>
                <a:ext cx="531735" cy="41934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3" name="Straight Connector 242"/>
              <p:cNvCxnSpPr>
                <a:stCxn id="240" idx="4"/>
              </p:cNvCxnSpPr>
              <p:nvPr/>
            </p:nvCxnSpPr>
            <p:spPr>
              <a:xfrm rot="5400000">
                <a:off x="5768477" y="2150314"/>
                <a:ext cx="381459" cy="50321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16200000" flipH="1">
                <a:off x="5635956" y="2664293"/>
                <a:ext cx="300546" cy="15725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flipV="1">
                <a:off x="6630168" y="2511737"/>
                <a:ext cx="304032" cy="23118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5327610" y="3966753"/>
                <a:ext cx="1294660" cy="53467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5940910" y="3888127"/>
                <a:ext cx="1294660" cy="69192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97" name="Group 45"/>
            <p:cNvGrpSpPr>
              <a:grpSpLocks/>
            </p:cNvGrpSpPr>
            <p:nvPr/>
          </p:nvGrpSpPr>
          <p:grpSpPr bwMode="auto">
            <a:xfrm>
              <a:off x="3733800" y="2057400"/>
              <a:ext cx="228600" cy="609600"/>
              <a:chOff x="5638800" y="1066800"/>
              <a:chExt cx="1295400" cy="3810000"/>
            </a:xfrm>
          </p:grpSpPr>
          <p:sp>
            <p:nvSpPr>
              <p:cNvPr id="232" name="Oval 231"/>
              <p:cNvSpPr/>
              <p:nvPr/>
            </p:nvSpPr>
            <p:spPr>
              <a:xfrm>
                <a:off x="5638800" y="1062176"/>
                <a:ext cx="1142730" cy="114439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233" name="Straight Connector 232"/>
              <p:cNvCxnSpPr>
                <a:stCxn id="232" idx="4"/>
              </p:cNvCxnSpPr>
              <p:nvPr/>
            </p:nvCxnSpPr>
            <p:spPr>
              <a:xfrm rot="16200000" flipH="1">
                <a:off x="5543346" y="2878629"/>
                <a:ext cx="1375573" cy="3144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4" name="Straight Connector 233"/>
              <p:cNvCxnSpPr>
                <a:stCxn id="232" idx="4"/>
              </p:cNvCxnSpPr>
              <p:nvPr/>
            </p:nvCxnSpPr>
            <p:spPr>
              <a:xfrm rot="16200000" flipH="1">
                <a:off x="6159212" y="2262764"/>
                <a:ext cx="531735" cy="41934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5" name="Straight Connector 234"/>
              <p:cNvCxnSpPr>
                <a:stCxn id="232" idx="4"/>
              </p:cNvCxnSpPr>
              <p:nvPr/>
            </p:nvCxnSpPr>
            <p:spPr>
              <a:xfrm rot="5400000">
                <a:off x="5773066" y="2145690"/>
                <a:ext cx="381459" cy="50321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6" name="Straight Connector 235"/>
              <p:cNvCxnSpPr/>
              <p:nvPr/>
            </p:nvCxnSpPr>
            <p:spPr>
              <a:xfrm rot="16200000" flipH="1">
                <a:off x="5640539" y="2659676"/>
                <a:ext cx="300546" cy="15725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flipV="1">
                <a:off x="6634758" y="2507113"/>
                <a:ext cx="304025" cy="23118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5400000">
                <a:off x="5332193" y="3962136"/>
                <a:ext cx="1294660" cy="53466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16200000" flipH="1">
                <a:off x="5945493" y="3883503"/>
                <a:ext cx="1294660" cy="69192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sp>
        <p:nvSpPr>
          <p:cNvPr id="37911" name="TextBox 276"/>
          <p:cNvSpPr txBox="1">
            <a:spLocks noChangeArrowheads="1"/>
          </p:cNvSpPr>
          <p:nvPr/>
        </p:nvSpPr>
        <p:spPr bwMode="auto">
          <a:xfrm>
            <a:off x="0" y="4495800"/>
            <a:ext cx="3276600" cy="830263"/>
          </a:xfrm>
          <a:prstGeom prst="rect">
            <a:avLst/>
          </a:prstGeom>
          <a:noFill/>
          <a:ln w="9525">
            <a:noFill/>
            <a:miter lim="800000"/>
            <a:headEnd/>
            <a:tailEnd/>
          </a:ln>
        </p:spPr>
        <p:txBody>
          <a:bodyPr>
            <a:spAutoFit/>
          </a:bodyPr>
          <a:lstStyle/>
          <a:p>
            <a:r>
              <a:rPr lang="en-US" sz="2400">
                <a:solidFill>
                  <a:srgbClr val="00B050"/>
                </a:solidFill>
                <a:latin typeface="Calibri" pitchFamily="34" charset="0"/>
                <a:cs typeface="Arial" charset="0"/>
              </a:rPr>
              <a:t>Education, Exposure and Opportunities</a:t>
            </a:r>
          </a:p>
        </p:txBody>
      </p:sp>
      <p:sp>
        <p:nvSpPr>
          <p:cNvPr id="37912" name="TextBox 298"/>
          <p:cNvSpPr txBox="1">
            <a:spLocks noChangeArrowheads="1"/>
          </p:cNvSpPr>
          <p:nvPr/>
        </p:nvSpPr>
        <p:spPr bwMode="auto">
          <a:xfrm>
            <a:off x="4572000" y="4495800"/>
            <a:ext cx="2590800" cy="1373188"/>
          </a:xfrm>
          <a:prstGeom prst="rect">
            <a:avLst/>
          </a:prstGeom>
          <a:noFill/>
          <a:ln w="9525">
            <a:noFill/>
            <a:miter lim="800000"/>
            <a:headEnd/>
            <a:tailEnd/>
          </a:ln>
        </p:spPr>
        <p:txBody>
          <a:bodyPr>
            <a:spAutoFit/>
          </a:bodyPr>
          <a:lstStyle/>
          <a:p>
            <a:r>
              <a:rPr lang="en-US" sz="2800">
                <a:solidFill>
                  <a:srgbClr val="FF0000"/>
                </a:solidFill>
                <a:latin typeface="Calibri" pitchFamily="34" charset="0"/>
                <a:cs typeface="Arial" charset="0"/>
              </a:rPr>
              <a:t>Access to health care- Reform??</a:t>
            </a:r>
          </a:p>
        </p:txBody>
      </p:sp>
      <p:sp>
        <p:nvSpPr>
          <p:cNvPr id="218" name="Slide Number Placeholder 217"/>
          <p:cNvSpPr>
            <a:spLocks noGrp="1"/>
          </p:cNvSpPr>
          <p:nvPr>
            <p:ph type="sldNum" sz="quarter" idx="12"/>
          </p:nvPr>
        </p:nvSpPr>
        <p:spPr/>
        <p:txBody>
          <a:bodyPr/>
          <a:lstStyle/>
          <a:p>
            <a:pPr>
              <a:defRPr/>
            </a:pPr>
            <a:fld id="{B3493BC5-A7A3-4676-A292-1467BB564DBA}" type="slidenum">
              <a:rPr lang="en-US" smtClean="0"/>
              <a:pPr>
                <a:defRPr/>
              </a:pPr>
              <a:t>52</a:t>
            </a:fld>
            <a:endParaRPr lang="en-US"/>
          </a:p>
        </p:txBody>
      </p:sp>
    </p:spTree>
    <p:extLst>
      <p:ext uri="{BB962C8B-B14F-4D97-AF65-F5344CB8AC3E}">
        <p14:creationId xmlns:p14="http://schemas.microsoft.com/office/powerpoint/2010/main" val="131031761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1143000"/>
          </a:xfrm>
        </p:spPr>
        <p:txBody>
          <a:bodyPr>
            <a:normAutofit fontScale="90000"/>
          </a:bodyPr>
          <a:lstStyle/>
          <a:p>
            <a:r>
              <a:rPr lang="en-US" dirty="0" smtClean="0">
                <a:solidFill>
                  <a:srgbClr val="92D050"/>
                </a:solidFill>
              </a:rPr>
              <a:t>Components of the “Social Determinants</a:t>
            </a:r>
            <a:r>
              <a:rPr lang="en-US" dirty="0" smtClean="0"/>
              <a:t>” </a:t>
            </a:r>
            <a:r>
              <a:rPr lang="en-US" sz="3600" i="1" dirty="0" smtClean="0"/>
              <a:t>(among others)</a:t>
            </a:r>
            <a:endParaRPr lang="en-US" i="1" dirty="0"/>
          </a:p>
        </p:txBody>
      </p:sp>
      <p:sp>
        <p:nvSpPr>
          <p:cNvPr id="3" name="Content Placeholder 2"/>
          <p:cNvSpPr>
            <a:spLocks noGrp="1"/>
          </p:cNvSpPr>
          <p:nvPr>
            <p:ph idx="1"/>
          </p:nvPr>
        </p:nvSpPr>
        <p:spPr>
          <a:xfrm>
            <a:off x="457200" y="1752600"/>
            <a:ext cx="8229600" cy="4876800"/>
          </a:xfrm>
        </p:spPr>
        <p:txBody>
          <a:bodyPr>
            <a:normAutofit/>
          </a:bodyPr>
          <a:lstStyle/>
          <a:p>
            <a:r>
              <a:rPr lang="en-US" sz="2800" dirty="0" smtClean="0"/>
              <a:t>Housing</a:t>
            </a:r>
          </a:p>
          <a:p>
            <a:r>
              <a:rPr lang="en-US" sz="2800" dirty="0" smtClean="0"/>
              <a:t>Food</a:t>
            </a:r>
          </a:p>
          <a:p>
            <a:r>
              <a:rPr lang="en-US" sz="2800" dirty="0" smtClean="0"/>
              <a:t>Warmth</a:t>
            </a:r>
            <a:endParaRPr lang="en-US" sz="2400" i="1" dirty="0" smtClean="0">
              <a:sym typeface="Wingdings" pitchFamily="2" charset="2"/>
            </a:endParaRPr>
          </a:p>
          <a:p>
            <a:r>
              <a:rPr lang="en-US" sz="2800" dirty="0" smtClean="0">
                <a:sym typeface="Wingdings" pitchFamily="2" charset="2"/>
              </a:rPr>
              <a:t>Education</a:t>
            </a:r>
          </a:p>
          <a:p>
            <a:r>
              <a:rPr lang="en-US" sz="2800" dirty="0" smtClean="0">
                <a:sym typeface="Wingdings" pitchFamily="2" charset="2"/>
              </a:rPr>
              <a:t>Treatment of women</a:t>
            </a:r>
          </a:p>
          <a:p>
            <a:r>
              <a:rPr lang="en-US" sz="2800" dirty="0" smtClean="0">
                <a:sym typeface="Wingdings" pitchFamily="2" charset="2"/>
              </a:rPr>
              <a:t>Education of women</a:t>
            </a:r>
            <a:endParaRPr lang="en-US" sz="2800" dirty="0"/>
          </a:p>
        </p:txBody>
      </p:sp>
      <p:sp>
        <p:nvSpPr>
          <p:cNvPr id="4" name="Slide Number Placeholder 3"/>
          <p:cNvSpPr>
            <a:spLocks noGrp="1"/>
          </p:cNvSpPr>
          <p:nvPr>
            <p:ph type="sldNum" sz="quarter" idx="12"/>
          </p:nvPr>
        </p:nvSpPr>
        <p:spPr/>
        <p:txBody>
          <a:bodyPr/>
          <a:lstStyle/>
          <a:p>
            <a:pPr>
              <a:defRPr/>
            </a:pPr>
            <a:fld id="{D1071FF4-1B33-4AE8-85FE-D8201E6B33AA}" type="slidenum">
              <a:rPr lang="en-US" smtClean="0"/>
              <a:pPr>
                <a:defRPr/>
              </a:pPr>
              <a:t>53</a:t>
            </a:fld>
            <a:endParaRPr lang="en-US"/>
          </a:p>
        </p:txBody>
      </p:sp>
    </p:spTree>
    <p:extLst>
      <p:ext uri="{BB962C8B-B14F-4D97-AF65-F5344CB8AC3E}">
        <p14:creationId xmlns:p14="http://schemas.microsoft.com/office/powerpoint/2010/main" val="2532968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1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1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10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10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10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10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8" dur="10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92D050"/>
                </a:solidFill>
              </a:rPr>
              <a:t>Example: Food</a:t>
            </a:r>
            <a:endParaRPr lang="en-US" dirty="0">
              <a:solidFill>
                <a:srgbClr val="92D050"/>
              </a:solidFill>
            </a:endParaRPr>
          </a:p>
        </p:txBody>
      </p:sp>
      <p:sp>
        <p:nvSpPr>
          <p:cNvPr id="3" name="Content Placeholder 2"/>
          <p:cNvSpPr>
            <a:spLocks noGrp="1"/>
          </p:cNvSpPr>
          <p:nvPr>
            <p:ph idx="1"/>
          </p:nvPr>
        </p:nvSpPr>
        <p:spPr>
          <a:xfrm>
            <a:off x="381000" y="1676400"/>
            <a:ext cx="8229600" cy="4526280"/>
          </a:xfrm>
        </p:spPr>
        <p:txBody>
          <a:bodyPr/>
          <a:lstStyle/>
          <a:p>
            <a:r>
              <a:rPr lang="en-US" sz="3200" dirty="0" smtClean="0"/>
              <a:t>Food deserts: </a:t>
            </a:r>
            <a:r>
              <a:rPr lang="en-US" sz="3200" i="1" dirty="0" smtClean="0"/>
              <a:t>2.3 million (2.2%) of continental US households are more than a mile from a supermarket and do not have access to a vehicle.</a:t>
            </a:r>
          </a:p>
          <a:p>
            <a:pPr marL="0" indent="0">
              <a:buNone/>
            </a:pPr>
            <a:endParaRPr lang="en-US" sz="2400" i="1" dirty="0"/>
          </a:p>
        </p:txBody>
      </p:sp>
      <p:sp>
        <p:nvSpPr>
          <p:cNvPr id="4" name="Slide Number Placeholder 3"/>
          <p:cNvSpPr>
            <a:spLocks noGrp="1"/>
          </p:cNvSpPr>
          <p:nvPr>
            <p:ph type="sldNum" sz="quarter" idx="12"/>
          </p:nvPr>
        </p:nvSpPr>
        <p:spPr/>
        <p:txBody>
          <a:bodyPr/>
          <a:lstStyle/>
          <a:p>
            <a:pPr>
              <a:defRPr/>
            </a:pPr>
            <a:fld id="{D1071FF4-1B33-4AE8-85FE-D8201E6B33AA}" type="slidenum">
              <a:rPr lang="en-US" smtClean="0"/>
              <a:pPr>
                <a:defRPr/>
              </a:pPr>
              <a:t>54</a:t>
            </a:fld>
            <a:endParaRPr lang="en-US"/>
          </a:p>
        </p:txBody>
      </p:sp>
    </p:spTree>
    <p:extLst>
      <p:ext uri="{BB962C8B-B14F-4D97-AF65-F5344CB8AC3E}">
        <p14:creationId xmlns:p14="http://schemas.microsoft.com/office/powerpoint/2010/main" val="249140713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solidFill>
                  <a:srgbClr val="92D050"/>
                </a:solidFill>
              </a:rPr>
              <a:t>Health Disparities</a:t>
            </a:r>
            <a:endParaRPr lang="en-US" dirty="0">
              <a:solidFill>
                <a:srgbClr val="92D050"/>
              </a:solidFill>
            </a:endParaRPr>
          </a:p>
        </p:txBody>
      </p:sp>
      <p:sp>
        <p:nvSpPr>
          <p:cNvPr id="5" name="Subtitle 4"/>
          <p:cNvSpPr>
            <a:spLocks noGrp="1"/>
          </p:cNvSpPr>
          <p:nvPr>
            <p:ph type="subTitle" idx="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fld id="{EE144EA1-65F1-4E08-95EE-F8767817CBBC}" type="slidenum">
              <a:rPr lang="en-US" smtClean="0"/>
              <a:pPr>
                <a:defRPr/>
              </a:pPr>
              <a:t>55</a:t>
            </a:fld>
            <a:endParaRPr lang="en-US"/>
          </a:p>
        </p:txBody>
      </p:sp>
    </p:spTree>
    <p:extLst>
      <p:ext uri="{BB962C8B-B14F-4D97-AF65-F5344CB8AC3E}">
        <p14:creationId xmlns:p14="http://schemas.microsoft.com/office/powerpoint/2010/main" val="187546404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Time article: </a:t>
            </a:r>
            <a:br>
              <a:rPr lang="en-US" dirty="0" smtClean="0"/>
            </a:br>
            <a:r>
              <a:rPr lang="en-US" dirty="0" smtClean="0">
                <a:hlinkClick r:id="rId3"/>
              </a:rPr>
              <a:t>Why Medical Bills are Killing Us</a:t>
            </a:r>
            <a:endParaRPr lang="en-US" dirty="0"/>
          </a:p>
        </p:txBody>
      </p:sp>
      <p:sp>
        <p:nvSpPr>
          <p:cNvPr id="3" name="Content Placeholder 2"/>
          <p:cNvSpPr>
            <a:spLocks noGrp="1"/>
          </p:cNvSpPr>
          <p:nvPr>
            <p:ph idx="1"/>
          </p:nvPr>
        </p:nvSpPr>
        <p:spPr>
          <a:xfrm>
            <a:off x="457200" y="1981200"/>
            <a:ext cx="8229600" cy="4191000"/>
          </a:xfrm>
        </p:spPr>
        <p:txBody>
          <a:bodyPr/>
          <a:lstStyle/>
          <a:p>
            <a:r>
              <a:rPr lang="en-US" sz="2800" dirty="0" smtClean="0"/>
              <a:t>Very important piece of investigative journalism </a:t>
            </a:r>
            <a:r>
              <a:rPr lang="en-US" sz="2800" dirty="0"/>
              <a:t>by Steven </a:t>
            </a:r>
            <a:r>
              <a:rPr lang="en-US" sz="2800" dirty="0" smtClean="0"/>
              <a:t>Brill, February 20, 2013</a:t>
            </a:r>
          </a:p>
          <a:p>
            <a:r>
              <a:rPr lang="en-US" sz="2800" i="1" dirty="0" smtClean="0"/>
              <a:t>“According </a:t>
            </a:r>
            <a:r>
              <a:rPr lang="en-US" sz="2800" i="1" dirty="0"/>
              <a:t>to one of a series of exhaustive studies done by the McKinsey &amp; Co. consulting firm, we spend more on health care than the next 10 biggest spenders combined: Japan, Germany, France, China, the U.K., Italy, Canada, Brazil, Spain and </a:t>
            </a:r>
            <a:r>
              <a:rPr lang="en-US" sz="2800" i="1" dirty="0" smtClean="0"/>
              <a:t>Australia”</a:t>
            </a:r>
          </a:p>
          <a:p>
            <a:endParaRPr lang="en-US" dirty="0" smtClean="0"/>
          </a:p>
          <a:p>
            <a:pPr marL="0" indent="0" algn="r">
              <a:buNone/>
            </a:pPr>
            <a:endParaRPr lang="en-US" dirty="0"/>
          </a:p>
        </p:txBody>
      </p:sp>
    </p:spTree>
    <p:extLst>
      <p:ext uri="{BB962C8B-B14F-4D97-AF65-F5344CB8AC3E}">
        <p14:creationId xmlns:p14="http://schemas.microsoft.com/office/powerpoint/2010/main" val="161540815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has that bought us?</a:t>
            </a:r>
            <a:endParaRPr lang="en-US" dirty="0"/>
          </a:p>
        </p:txBody>
      </p:sp>
      <p:sp>
        <p:nvSpPr>
          <p:cNvPr id="3" name="Content Placeholder 2"/>
          <p:cNvSpPr>
            <a:spLocks noGrp="1"/>
          </p:cNvSpPr>
          <p:nvPr>
            <p:ph idx="1"/>
          </p:nvPr>
        </p:nvSpPr>
        <p:spPr/>
        <p:txBody>
          <a:bodyPr>
            <a:normAutofit/>
          </a:bodyPr>
          <a:lstStyle/>
          <a:p>
            <a:r>
              <a:rPr lang="en-US" sz="3200" dirty="0" smtClean="0"/>
              <a:t>A lot of technology.</a:t>
            </a:r>
          </a:p>
          <a:p>
            <a:r>
              <a:rPr lang="en-US" sz="3200" dirty="0" smtClean="0"/>
              <a:t>A lot of procedures.</a:t>
            </a:r>
          </a:p>
          <a:p>
            <a:r>
              <a:rPr lang="en-US" sz="3200" dirty="0" smtClean="0"/>
              <a:t>A lot of wealthy corporations and leaders in the insurance, pharmaceutical, device manufacturer, and health delivery fields.</a:t>
            </a:r>
          </a:p>
          <a:p>
            <a:r>
              <a:rPr lang="en-US" sz="3200" dirty="0" smtClean="0"/>
              <a:t>Not a lot of great health outcomes.</a:t>
            </a:r>
            <a:endParaRPr lang="en-US" sz="3200" dirty="0"/>
          </a:p>
        </p:txBody>
      </p:sp>
    </p:spTree>
    <p:extLst>
      <p:ext uri="{BB962C8B-B14F-4D97-AF65-F5344CB8AC3E}">
        <p14:creationId xmlns:p14="http://schemas.microsoft.com/office/powerpoint/2010/main" val="126415735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990600"/>
          </a:xfrm>
        </p:spPr>
        <p:txBody>
          <a:bodyPr>
            <a:normAutofit fontScale="90000"/>
          </a:bodyPr>
          <a:lstStyle/>
          <a:p>
            <a:pPr marL="182880" lvl="0" indent="-182880">
              <a:spcBef>
                <a:spcPct val="20000"/>
              </a:spcBef>
            </a:pPr>
            <a:r>
              <a:rPr lang="en-US" sz="2700" b="1" spc="0" dirty="0">
                <a:solidFill>
                  <a:prstClr val="black"/>
                </a:solidFill>
                <a:ea typeface="+mn-ea"/>
                <a:cs typeface="+mn-cs"/>
                <a:hlinkClick r:id="rId3"/>
              </a:rPr>
              <a:t>The US Health Disadvantage Relative to Other High-Income Countries:  Findings From a National Research Council/Institute of Medicine Report </a:t>
            </a:r>
            <a:r>
              <a:rPr lang="en-US" sz="2400" b="1" spc="0" dirty="0">
                <a:solidFill>
                  <a:prstClr val="black"/>
                </a:solidFill>
                <a:ea typeface="+mn-ea"/>
                <a:cs typeface="+mn-cs"/>
              </a:rPr>
              <a:t/>
            </a:r>
            <a:br>
              <a:rPr lang="en-US" sz="2400" b="1" spc="0" dirty="0">
                <a:solidFill>
                  <a:prstClr val="black"/>
                </a:solidFill>
                <a:ea typeface="+mn-ea"/>
                <a:cs typeface="+mn-cs"/>
              </a:rPr>
            </a:br>
            <a:endParaRPr lang="en-US" dirty="0"/>
          </a:p>
        </p:txBody>
      </p:sp>
      <p:sp>
        <p:nvSpPr>
          <p:cNvPr id="3" name="Content Placeholder 2"/>
          <p:cNvSpPr>
            <a:spLocks noGrp="1"/>
          </p:cNvSpPr>
          <p:nvPr>
            <p:ph idx="1"/>
          </p:nvPr>
        </p:nvSpPr>
        <p:spPr>
          <a:xfrm>
            <a:off x="381000" y="1828800"/>
            <a:ext cx="8229600" cy="4495800"/>
          </a:xfrm>
        </p:spPr>
        <p:txBody>
          <a:bodyPr>
            <a:normAutofit fontScale="92500" lnSpcReduction="10000"/>
          </a:bodyPr>
          <a:lstStyle/>
          <a:p>
            <a:r>
              <a:rPr lang="en-US" sz="2600" i="1" dirty="0" smtClean="0"/>
              <a:t>“The </a:t>
            </a:r>
            <a:r>
              <a:rPr lang="en-US" sz="2600" i="1" dirty="0"/>
              <a:t>United States spends more on health care than does any other country, but its health outcomes are generally worse than those of other wealthy nations. </a:t>
            </a:r>
            <a:endParaRPr lang="en-US" sz="2600" i="1" dirty="0" smtClean="0"/>
          </a:p>
          <a:p>
            <a:r>
              <a:rPr lang="en-US" sz="2600" i="1" dirty="0" smtClean="0"/>
              <a:t>“People </a:t>
            </a:r>
            <a:r>
              <a:rPr lang="en-US" sz="2600" i="1" dirty="0"/>
              <a:t>in the United States experience higher rates of disease and injury and die earlier than people in other high-income countries. </a:t>
            </a:r>
            <a:endParaRPr lang="en-US" sz="2600" i="1" dirty="0" smtClean="0"/>
          </a:p>
          <a:p>
            <a:r>
              <a:rPr lang="en-US" sz="2600" i="1" dirty="0" smtClean="0"/>
              <a:t>“Although </a:t>
            </a:r>
            <a:r>
              <a:rPr lang="en-US" sz="2600" i="1" dirty="0"/>
              <a:t>this health disadvantage has been increasing for decades, its scale is only now becoming more </a:t>
            </a:r>
            <a:r>
              <a:rPr lang="en-US" sz="2600" i="1" dirty="0" smtClean="0"/>
              <a:t>apparent”</a:t>
            </a:r>
          </a:p>
          <a:p>
            <a:endParaRPr lang="en-US" dirty="0"/>
          </a:p>
          <a:p>
            <a:pPr algn="r"/>
            <a:endParaRPr lang="en-US" sz="1800" dirty="0" smtClean="0"/>
          </a:p>
          <a:p>
            <a:pPr algn="r"/>
            <a:r>
              <a:rPr lang="en-US" sz="1800" dirty="0" smtClean="0"/>
              <a:t>Steven </a:t>
            </a:r>
            <a:r>
              <a:rPr lang="en-US" sz="1800" dirty="0"/>
              <a:t>H. Woolf, MD, MPH; </a:t>
            </a:r>
            <a:r>
              <a:rPr lang="en-US" sz="1800" dirty="0" err="1"/>
              <a:t>Laudan</a:t>
            </a:r>
            <a:r>
              <a:rPr lang="en-US" sz="1800" dirty="0"/>
              <a:t> Y. </a:t>
            </a:r>
            <a:r>
              <a:rPr lang="en-US" sz="1800" dirty="0" err="1"/>
              <a:t>Aron</a:t>
            </a:r>
            <a:r>
              <a:rPr lang="en-US" sz="1800" dirty="0"/>
              <a:t>, </a:t>
            </a:r>
            <a:r>
              <a:rPr lang="en-US" sz="1800" dirty="0" smtClean="0"/>
              <a:t>MA</a:t>
            </a:r>
          </a:p>
          <a:p>
            <a:pPr algn="r"/>
            <a:r>
              <a:rPr lang="en-US" sz="1800" i="1" dirty="0"/>
              <a:t>JAMA. </a:t>
            </a:r>
            <a:r>
              <a:rPr lang="en-US" sz="1800" dirty="0"/>
              <a:t>2013;309(8):771-772. doi:10.1001/jama.2013.91.</a:t>
            </a:r>
          </a:p>
          <a:p>
            <a:endParaRPr lang="en-US" dirty="0"/>
          </a:p>
        </p:txBody>
      </p:sp>
    </p:spTree>
    <p:extLst>
      <p:ext uri="{BB962C8B-B14F-4D97-AF65-F5344CB8AC3E}">
        <p14:creationId xmlns:p14="http://schemas.microsoft.com/office/powerpoint/2010/main" val="302828094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447800"/>
          </a:xfrm>
        </p:spPr>
        <p:txBody>
          <a:bodyPr>
            <a:normAutofit fontScale="90000"/>
          </a:bodyPr>
          <a:lstStyle/>
          <a:p>
            <a:r>
              <a:rPr lang="en-US" sz="3100" dirty="0"/>
              <a:t> </a:t>
            </a:r>
            <a:r>
              <a:rPr lang="en-US" sz="3100" dirty="0" smtClean="0"/>
              <a:t>The U.S. </a:t>
            </a:r>
            <a:r>
              <a:rPr lang="en-US" sz="3100" dirty="0"/>
              <a:t>ranks at or near the bottom </a:t>
            </a:r>
            <a:r>
              <a:rPr lang="en-US" sz="3100" dirty="0" smtClean="0"/>
              <a:t>(of OECD countries) in </a:t>
            </a:r>
            <a:r>
              <a:rPr lang="en-US" sz="3100" dirty="0"/>
              <a:t>both prevalence and mortality for multiple diseases, risk factors, and injuries</a:t>
            </a:r>
            <a:r>
              <a:rPr lang="en-US" sz="3100" dirty="0" smtClean="0"/>
              <a:t>.</a:t>
            </a:r>
            <a:endParaRPr lang="en-US" dirty="0"/>
          </a:p>
        </p:txBody>
      </p:sp>
      <p:sp>
        <p:nvSpPr>
          <p:cNvPr id="3" name="Content Placeholder 2"/>
          <p:cNvSpPr>
            <a:spLocks noGrp="1"/>
          </p:cNvSpPr>
          <p:nvPr>
            <p:ph idx="1"/>
          </p:nvPr>
        </p:nvSpPr>
        <p:spPr>
          <a:xfrm>
            <a:off x="457200" y="2133600"/>
            <a:ext cx="8229600" cy="4343400"/>
          </a:xfrm>
        </p:spPr>
        <p:txBody>
          <a:bodyPr>
            <a:normAutofit fontScale="92500" lnSpcReduction="10000"/>
          </a:bodyPr>
          <a:lstStyle/>
          <a:p>
            <a:r>
              <a:rPr lang="en-US" dirty="0" smtClean="0"/>
              <a:t>US newborns have </a:t>
            </a:r>
            <a:r>
              <a:rPr lang="en-US" dirty="0"/>
              <a:t>a shorter life expectancy than newborns in other wealthy </a:t>
            </a:r>
            <a:r>
              <a:rPr lang="en-US" dirty="0" smtClean="0"/>
              <a:t>countries</a:t>
            </a:r>
          </a:p>
          <a:p>
            <a:r>
              <a:rPr lang="en-US" dirty="0" smtClean="0"/>
              <a:t>Outcomes </a:t>
            </a:r>
            <a:r>
              <a:rPr lang="en-US" dirty="0"/>
              <a:t>such as low birth weight are more prevalent in the United States, and mortality rates up to age 5 years are also higher</a:t>
            </a:r>
            <a:r>
              <a:rPr lang="en-US" dirty="0" smtClean="0"/>
              <a:t>.</a:t>
            </a:r>
          </a:p>
          <a:p>
            <a:r>
              <a:rPr lang="en-US" dirty="0" smtClean="0"/>
              <a:t>US </a:t>
            </a:r>
            <a:r>
              <a:rPr lang="en-US" dirty="0"/>
              <a:t>adolescents die at higher rates from motor vehicle crashes and homicides, </a:t>
            </a:r>
          </a:p>
          <a:p>
            <a:r>
              <a:rPr lang="en-US" dirty="0" smtClean="0"/>
              <a:t>Adolescents </a:t>
            </a:r>
            <a:r>
              <a:rPr lang="en-US" dirty="0"/>
              <a:t>in the United States have the highest pregnancy rates and the highest prevalence of sexually transmitted infections. </a:t>
            </a:r>
            <a:endParaRPr lang="en-US" dirty="0" smtClean="0"/>
          </a:p>
          <a:p>
            <a:r>
              <a:rPr lang="en-US" dirty="0" smtClean="0"/>
              <a:t>The </a:t>
            </a:r>
            <a:r>
              <a:rPr lang="en-US" dirty="0"/>
              <a:t>United States has the </a:t>
            </a:r>
            <a:r>
              <a:rPr lang="en-US" dirty="0" smtClean="0"/>
              <a:t>2</a:t>
            </a:r>
            <a:r>
              <a:rPr lang="en-US" baseline="30000" dirty="0" smtClean="0"/>
              <a:t>nd</a:t>
            </a:r>
            <a:r>
              <a:rPr lang="en-US" dirty="0" smtClean="0"/>
              <a:t> highest </a:t>
            </a:r>
            <a:r>
              <a:rPr lang="en-US" dirty="0"/>
              <a:t>prevalence of HIV infection among 17 peer countries and the highest incidence of AIDS</a:t>
            </a:r>
            <a:r>
              <a:rPr lang="en-US" dirty="0" smtClean="0"/>
              <a:t>.</a:t>
            </a:r>
            <a:endParaRPr lang="en-US" dirty="0"/>
          </a:p>
          <a:p>
            <a:endParaRPr lang="en-US" dirty="0"/>
          </a:p>
        </p:txBody>
      </p:sp>
    </p:spTree>
    <p:extLst>
      <p:ext uri="{BB962C8B-B14F-4D97-AF65-F5344CB8AC3E}">
        <p14:creationId xmlns:p14="http://schemas.microsoft.com/office/powerpoint/2010/main" val="37925625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defRPr/>
            </a:pPr>
            <a:r>
              <a:rPr lang="en-US" dirty="0" smtClean="0">
                <a:solidFill>
                  <a:srgbClr val="92D050"/>
                </a:solidFill>
              </a:rPr>
              <a:t>Social Justice</a:t>
            </a:r>
          </a:p>
        </p:txBody>
      </p:sp>
      <p:sp>
        <p:nvSpPr>
          <p:cNvPr id="7171" name="Rectangle 3"/>
          <p:cNvSpPr>
            <a:spLocks noGrp="1" noChangeArrowheads="1"/>
          </p:cNvSpPr>
          <p:nvPr>
            <p:ph idx="1"/>
          </p:nvPr>
        </p:nvSpPr>
        <p:spPr>
          <a:xfrm>
            <a:off x="457200" y="1380606"/>
            <a:ext cx="8229600" cy="4791594"/>
          </a:xfrm>
        </p:spPr>
        <p:txBody>
          <a:bodyPr>
            <a:normAutofit/>
          </a:bodyPr>
          <a:lstStyle/>
          <a:p>
            <a:pPr eaLnBrk="1" hangingPunct="1">
              <a:buFontTx/>
              <a:buNone/>
            </a:pPr>
            <a:endParaRPr lang="en-US" dirty="0" smtClean="0"/>
          </a:p>
          <a:p>
            <a:pPr marL="0" indent="0" eaLnBrk="1" hangingPunct="1">
              <a:buNone/>
            </a:pPr>
            <a:r>
              <a:rPr lang="en-US" sz="2800" i="1" dirty="0" smtClean="0"/>
              <a:t>"The test of our progress is not whether we add more to the abundance of those who have much; it is whether we provide enough to those who have too little"</a:t>
            </a:r>
            <a:r>
              <a:rPr lang="en-US" sz="2800" dirty="0" smtClean="0"/>
              <a:t> </a:t>
            </a:r>
          </a:p>
          <a:p>
            <a:pPr marL="0" indent="0" eaLnBrk="1" hangingPunct="1">
              <a:buNone/>
            </a:pPr>
            <a:endParaRPr lang="en-US" sz="4000" dirty="0" smtClean="0"/>
          </a:p>
          <a:p>
            <a:pPr algn="r" eaLnBrk="1" hangingPunct="1">
              <a:buFontTx/>
              <a:buNone/>
            </a:pPr>
            <a:r>
              <a:rPr lang="en-US" sz="2800" dirty="0" smtClean="0"/>
              <a:t>-- Franklin Roosevelt</a:t>
            </a:r>
          </a:p>
        </p:txBody>
      </p:sp>
      <p:sp>
        <p:nvSpPr>
          <p:cNvPr id="4" name="Slide Number Placeholder 3"/>
          <p:cNvSpPr>
            <a:spLocks noGrp="1"/>
          </p:cNvSpPr>
          <p:nvPr>
            <p:ph type="sldNum" sz="quarter" idx="12"/>
          </p:nvPr>
        </p:nvSpPr>
        <p:spPr/>
        <p:txBody>
          <a:bodyPr/>
          <a:lstStyle/>
          <a:p>
            <a:pPr>
              <a:defRPr/>
            </a:pPr>
            <a:fld id="{D1071FF4-1B33-4AE8-85FE-D8201E6B33AA}" type="slidenum">
              <a:rPr lang="en-US" smtClean="0"/>
              <a:pPr>
                <a:defRPr/>
              </a:pPr>
              <a:t>6</a:t>
            </a:fld>
            <a:endParaRPr lang="en-US"/>
          </a:p>
        </p:txBody>
      </p:sp>
      <p:sp>
        <p:nvSpPr>
          <p:cNvPr id="2" name="AutoShape 2" descr="data:image/jpeg;base64,/9j/4AAQSkZJRgABAQAAAQABAAD/2wCEAAkGBwgHBgkIBwgKCgkLDRYPDQwMDRsUFRAWIB0iIiAdHx8kKDQsJCYxJx8fLT0tMTU3Ojo6Iys/RD84QzQ5OjcBCgoKDQwNGg8PGjclHyU3Nzc3Nzc3Nzc3Nzc3Nzc3Nzc3Nzc3Nzc3Nzc3Nzc3Nzc3Nzc3Nzc3Nzc3Nzc3Nzc3N//AABEIALoAngMBIgACEQEDEQH/xAAcAAAABwEBAAAAAAAAAAAAAAAAAQIDBAUHBgj/xAA7EAABAwIEAwYDBgUEAwAAAAABAAIDBBEFEiExBhNBByJRYXGBFDKhI0KRscHRJDNSYnIVNEPwNnTx/8QAFAEBAAAAAAAAAAAAAAAAAAAAAP/EABQRAQAAAAAAAAAAAAAAAAAAAAD/2gAMAwEAAhEDEQA/AMgQARXQBQGdEAUSCBwIFIBUzCsPlxXEIaOAta+Rwbmds2/UoIt7KxwnBsTxedsWG0cs5d1DbN/FazgnZ7h+HUbJBGyqq8wL6iqFowL6hrb28rldjRMpY3uiheyMgWDSABbwBCDI6Xsox2RjXVVRR0pd0c/MfooOMdnWNYWbCSCqZ/VCT+S2WeptLypAwPdqCXXv7qIZg7NEX6m+yDC2cM40/Ny6GeRrfmcGmwUCqo6qkeWVMLmEbghbfNzaSCSHmkB/e5jXWc318ln3EkXKmDpZQ+In5/mBQcTdFmCuJsFNSx82HuDg0ZnMBtYKjNw4tIs4bhA5mQzpouQugezoZ0zdHdA/mRh6YDkMyBN0d0lC6BYKNI6IXQLL8ovr6LbOAeEY8EweOuxBkUmIz2eIjtADtfxP7rK+EMDqsex2lpKTKDzGue52zWg3JXpeLDI5JWZReNjQLuG5HX1QVDaGSozSzvk7zbZc1xvtbomjRNiaGRNsQbZupHn5LrI6Noba9/FMVdKwm9tdig5v4VrojG5jSTextsbbhQ2w8kDKCC3QOPRXlVHl+Q+OirnCQtJNjtograqm5wt39dyD+64vH8Okp7xzRkwyGwczb1t4rQswPh6IqjDG1lMQbG97XCDFmwPop8zYTLGOrHFp/FN4xg7pqQ1sMbmyAXcMti5vp4q+xSgrMKrnsdCHwuJHLJBv/jdP00kMssUDJMznNs1uYl1urSD1CDM731HVC6t+JsKOGYi4Rh3w8pLoyRr5gqnQHdKuEhGgMOSrptKBQGiQJQQGlNIBuUkI9kGzdgdCBT4piD2jNnbDESNToS4/ULYoYmxRhrQR191n3YdRfDcFQzTC0lTK+Vl98t7D8louttTqgBOmqjVBBB8U85xUSZxz38kFXV6/NpqqyoL2uc3OAD/arqaIOkadTf2VbVU7c1w036EmyCp5movrbTRXEDiaYNaNfG+6q3Q63AFuvqrGldZgPgUFXjFAKi7HRNcDuHaqnPCdLJCzPTAPY+7XM0cD4+S7OYbvHVEA14s35h1IQYp2l0U1GylZJdzSSATuuCJvqtn7YaIOwBk7NXRSg6b2O6xg6IAjSUpAEYCSlhARQCJGEBo0QKBQeg+wysdU8K5JpGvdTzOjY0bxs0sPc3Wj3IJC87diGLGh4vNG6TLHXRFmrrDO3VvvuvQMtSyFmd4J0vYaIH5CACSoPMD5QD4kLleJeO4KAup6aKWoqLfLC3Nlvtc7fmoGA8XzVNVFBX0slO5zxle5pAd5IOzdOxsJtYZXkXuuexfH8NpXvilqRmy362/HxULizEJ8Lknjb3WvF2E9CspnMVZXxwOE0800zWsgjNsznEAX97IO3q+LaZtSw0zA6L5Q8uBH0XSYbjVLVZGtZI0uJsQAWO97rM3OMFRJQwYE2IRaudzbHQXOvU3Gw6q2wuepjljzUE9OAbiOXUD9fZBp0bw5uurT4JL5GQHPI4AbXHRR8KkMtG2/zZd7WUowCfcA3FrIKvEJXuw2ec00NUYwTllOhjvr+qwfjLDmYdj08cDWtgma2eFrdg13T8brZ6PGXyYhW4VLCDG9pZGdiNNbrF+M5jLxFVR3JZT2hb6NGv1QUiCCCA0LokECkEEEBhByCIoH6Cslw+up62nNpqeQSMPmDey9Oiqjx3BqDFKeQtiqIml1jcC+/uvLQ3W19gWLGqpsSwKrdzGwltRThx2B7rmi/TRp9ygtKmXEcX+OjwSmfDTU942ytiDpJ3A2dlcRYALnoMDxcU1JHXV0jawzAzMcQQ2wB0G97i3uthq6WHk5REAALBoaqag4eaKw1U7e6LlrbaeyCB2g4ea6EGJnfawn6LO8CbT01aZpIBzm2cx5uCxw6jz03Ww4jHnrcrhcGMhcbXYfFR4oDZuWQjuk6IIgeJ5DK9wzmxJyXLj6qfHRumAfKNRqHHdTBTwWGUZfJETlkAa64A2QT6O0cQaDqpsZ5ZFzYFVEDxK8a7KxbIHEXQc3iNDI7G5MShe1kVILyDrIbbrBMSqfi8RqqnX7WVz9fMrceM8Y/wBO4Zxd0bnOuDExzhoHOKwQCwACAwgUYQQEggggUgiCNAEaJBAXVdf2VYz/AKLxxQSOeGw1BNNKT0D9ifcBch1TkUj4ZGyxaPjIeD5g3H5IPY7m9DtsoclUwVkFJC8cx9yf8RqUxg+IjEsCo66Eh4qKdj2k9SQqilo6itxz4hznxsjBDiw5dxtdBaYlUQipa0ytBtkv5my4/iBmHTQ1jHV8bquAGRsQcL3HQjpdTOLsEqGTfF0dTK98jsoY4/y7i1wfFcrPgMdK4QGnZFMw6uy3c6++u+vUoLTD657afJIc8YtZ3UeqmxNEkoINrhUdH/CSsZmuDv4K7pWB2WWLQdPL0QTKZvLkLSpb5GgEXChOc4Sd13evcf8AfohPKLtt6n1QUnaTTuqeC6+wH2QbLoP6SFhC9LVtG3FMNqaF3y1ELmH3C844hSzUFdPR1QtNA8seD4hBHG6CGxQQGhdDoiQKQQQQBBBAhASUCko0G99hmMfH8KVGGSPBlw6o7uuojf3h9cwXd1Er6GMfDwOmkkfctB1PuV537L+JRw1xRFJUOtQ1bfh6nyBPdd7Ot7Er0bzPtw5ve0u0g336hBAmGNVDiTSYbBEz5DPOXuI8wBYLnscw2rrpxLW8QU8A0Aho4G7eb3XP0XWVlFJW07485bm0uADZVNXwzHoS85Ru3xQcNPwxRuJc2sq6k7Zp5i4D0AsAreimfRxsjLycugcVcTUEcUYjjfly7AKqroeUy7st7XuUD7pSXZhc269CmHuLp2gHujdQoqkGTLG5ztAO9YaqSxw5osL5tmjcoOo4djM1UCRdsYufXosE7SnRVHHGOPhaLCpsHejQD9QvQb6iPhfharxCsIDooTK+41vbQfkvLtVVS1dRNUTn7WeQyP8AUm6CCQRoUAnZdW3trdNb7IBdBEjQKQQCMICQSiiQEgjPkn6OkfVzCNgO+pQMBme4tcEWsto7MON3PoIcIxt5ZLAAymqJNBK3own+oa2vuAuBiwmmo4w6Qh580xNeRwbHo0OBAQemY6pvJztd3SLtKrK/FmMjJ5gIG6x3CuNa3CGwUFTI+anlIbnzXfDc2uPEeS6HH2Y7RVDqavjuNe+3ZwHVBcy8QxGR4Gutgq/F60zNAJB8f7VSUVPUyNaGtZGCdXHX6qbMIoWlpIe6/e13QO4fDdwe/Ne4/wDq7jhbCjIRiNW2w/4G2+p8vBVvDHDklRasxJpZT9IrayeHoF0HFWOw8PYFV4jPYNgjuxgPzO+6PS6DMO3jikyzxcOUbwWx2mrSD977rP1PsshL7u390utxCfEK6orKx2eeoeXyOOtyUxoCgeuwtkzE3De7ZR4jbdLDzkcPFNC5dZA++NzbE2sUgqRHZwAO1kT4te6UDSMIyisgNJKNC56IF00Lp5Qxi6vDaWOljsyxN7k+JVVhUHIhM793aBXFO4Bgt7oFVJLgL6BNQxtDsxA33SieY4s90iV2WElu6Cvpqd+KcRYfRQfPNVRsHlrqfovTHGDcOOCyzYgDdrSI8nzud0a3zKx3sg4UqcS4jpsfms2ipJHlo6yPsR+AutR7RpoqfBYZJiA1k+YknYBpQcfheA1WKvzYa1zIsoc7nvAcy/Q2vquswfhKmoHtmqbVE41BLbNb5gfuuS7IOJpcS4jxSmyu+Hkia6J2U2BabEE+YN1q0l36FBFLgNHX9isJ7ceJvjsUjwKkkJgo+9UEHR8h2HsPzW1cRVkWEYNV4jUG0dPEXk+mw/FeSa6plrauaqqHF0s8jpHnzJugYvrpsjuUVkYCA7m26Nu6MJQCB5hTkZBvdRk43ZACgECgEBFOU7A+QC10g+CsKKHK0OIQWcpAjijboOqnsAyAAKpe7NVRsbrdXLNN9tkBNZdRMSdkgcp7SAwm4VPjMtoiCd0G99j9MIOBaB4+aVpefO5uq7tnmEmAw0UDmunfmly5gDlGl9fMrpuAWMg4HwdrBZopWE/hqstxupqOIcVxSvlLnU72thp2eEYJOnhdBbdieC0wwGPFnN/in1zg1wce6GjJaw06la21jWDW5A8VmXZNHJBg+IBgLYGVpEQ6XDRmt7rQcYxamwjCJ8Rq3WhhjzH+49APMoMu7dOIRy4+Had5F2iepy+F+638dfZYVKyxsRawXS47iU2K4jVV9WSZql7nud0F9gPICwHkAudm779OqBgMuEZblHqpjYrNFgmZGfbBvS1ygZAtonQ1GIwnmx23QM5U62PTZOcoWv0TthYBqCCgUFLoaU1DvIboE0sBkcLhWgYGxAICMQytaBohUO71h4IDoY3SVD3jZo0VoeaI7ix01BSMKYG0znEauIU17cxB0Nz4II8dxEA4AXuT1VFi15nCEffc0D3Nl0MrO8RtYKqoIG1fEmGUztc9ZE32zBB6Dnl/0rgIwtOV0cLadvvYfqVnr5W0FBLUSCzIo3y2b0DWk/ouj4nxA1U0mHxk8uOoc91joTaw/VUlRTw1FVS085tA6dnOJ2LGnO4e4aR7oO44boDg/DdDRtDXSmIFwH3pX9531Kz3tix/mVFNw5TzGRlCGuqSDoZLd0H0Bv7hdviXE0GFYJNjMga+Z2aKihd/yPO59P0CwLEKiaqmlnmkdJI95fI9x1c47koIlRMQcot538VD5Z59junC0ySWcNE5K6Nk4cDdxA0trdBIawXsDl0UZ8Y+Kex+4aLJ01FQ7RjMmm7kiMZHvc45nu3I0QNui0tcWsnWOHKcSPQo3OB2b0tqmwO9vp4IFMN3Au2HgnYGCVzj3gmR8pUmItjjBOl0ECnp3zOsBZdDR04ghGmp3USmAENwNVZM/lsQQ6sahw36qNLe+byUqb7/AP3qmD/KKCdgvMdHLm1aLWVlG/bTZRcH/wBgP8lKd8zkDcriXE7kqBgMsdJxhh1RUAcqCUzuv/a1x/ZTW7qjrf8AeVvlQyW/EINI4fqJK+jjxCX5qpzpzfpcmyg4/wA2rraCgbLkZVTlsrr2yRBpMhv/AI3Urg7/AMaoP/XH5qm4nJEwsSP4aQexc0FBU8UY0/GcSGVxbRQjl0sNrNawdbeJ/ZUVSC03QaTzZ9dj+qRVH7NBFzHOHA3IKluAdGwvaHOH3juoMH8xS5ToPVAA0Z/mN9tdUp7CyMvI7o+8mbnMdUmrceRHqdX6oA89UjMQw+ScemT8jkDjHOcBrunakveQ2IXy6FMR7N9VOo/5snqg/9k="/>
          <p:cNvSpPr>
            <a:spLocks noChangeAspect="1" noChangeArrowheads="1"/>
          </p:cNvSpPr>
          <p:nvPr/>
        </p:nvSpPr>
        <p:spPr bwMode="auto">
          <a:xfrm>
            <a:off x="0" y="-846138"/>
            <a:ext cx="1504950" cy="17716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3886199"/>
            <a:ext cx="1752600" cy="20631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5844380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92D050"/>
                </a:solidFill>
              </a:rPr>
              <a:t>Impact on Health</a:t>
            </a:r>
            <a:endParaRPr lang="en-US" dirty="0">
              <a:solidFill>
                <a:srgbClr val="92D050"/>
              </a:solidFill>
            </a:endParaRPr>
          </a:p>
        </p:txBody>
      </p:sp>
      <p:graphicFrame>
        <p:nvGraphicFramePr>
          <p:cNvPr id="4" name="Content Placeholder 3"/>
          <p:cNvGraphicFramePr>
            <a:graphicFrameLocks noGrp="1"/>
          </p:cNvGraphicFramePr>
          <p:nvPr>
            <p:ph sz="half" idx="1"/>
          </p:nvPr>
        </p:nvGraphicFramePr>
        <p:xfrm>
          <a:off x="457200" y="1646238"/>
          <a:ext cx="8382000" cy="3992560"/>
        </p:xfrm>
        <a:graphic>
          <a:graphicData uri="http://schemas.openxmlformats.org/drawingml/2006/table">
            <a:tbl>
              <a:tblPr firstRow="1" bandRow="1">
                <a:tableStyleId>{5C22544A-7EE6-4342-B048-85BDC9FD1C3A}</a:tableStyleId>
              </a:tblPr>
              <a:tblGrid>
                <a:gridCol w="4191000"/>
                <a:gridCol w="4191000"/>
              </a:tblGrid>
              <a:tr h="399256">
                <a:tc>
                  <a:txBody>
                    <a:bodyPr/>
                    <a:lstStyle/>
                    <a:p>
                      <a:r>
                        <a:rPr lang="en-US" dirty="0" smtClean="0"/>
                        <a:t>Etiologic</a:t>
                      </a:r>
                      <a:r>
                        <a:rPr lang="en-US" baseline="0" dirty="0" smtClean="0"/>
                        <a:t> Agent</a:t>
                      </a:r>
                      <a:endParaRPr lang="en-US" dirty="0"/>
                    </a:p>
                  </a:txBody>
                  <a:tcPr marL="44873" marR="44873"/>
                </a:tc>
                <a:tc>
                  <a:txBody>
                    <a:bodyPr/>
                    <a:lstStyle/>
                    <a:p>
                      <a:r>
                        <a:rPr lang="en-US" dirty="0" smtClean="0"/>
                        <a:t># deaths per year</a:t>
                      </a:r>
                      <a:endParaRPr lang="en-US" dirty="0"/>
                    </a:p>
                  </a:txBody>
                  <a:tcPr marL="44873" marR="44873"/>
                </a:tc>
              </a:tr>
              <a:tr h="399256">
                <a:tc>
                  <a:txBody>
                    <a:bodyPr/>
                    <a:lstStyle/>
                    <a:p>
                      <a:r>
                        <a:rPr lang="en-US" dirty="0" smtClean="0"/>
                        <a:t>Tobacco</a:t>
                      </a:r>
                      <a:r>
                        <a:rPr lang="en-US" baseline="0" dirty="0" smtClean="0"/>
                        <a:t> use</a:t>
                      </a:r>
                      <a:endParaRPr lang="en-US" dirty="0"/>
                    </a:p>
                  </a:txBody>
                  <a:tcPr marL="44873" marR="44873"/>
                </a:tc>
                <a:tc>
                  <a:txBody>
                    <a:bodyPr/>
                    <a:lstStyle/>
                    <a:p>
                      <a:r>
                        <a:rPr lang="en-US" dirty="0" smtClean="0"/>
                        <a:t>400,000</a:t>
                      </a:r>
                      <a:endParaRPr lang="en-US" dirty="0"/>
                    </a:p>
                  </a:txBody>
                  <a:tcPr marL="44873" marR="44873"/>
                </a:tc>
              </a:tr>
              <a:tr h="399256">
                <a:tc>
                  <a:txBody>
                    <a:bodyPr/>
                    <a:lstStyle/>
                    <a:p>
                      <a:r>
                        <a:rPr lang="en-US" dirty="0" smtClean="0"/>
                        <a:t>Diet/activity</a:t>
                      </a:r>
                      <a:endParaRPr lang="en-US" dirty="0"/>
                    </a:p>
                  </a:txBody>
                  <a:tcPr marL="44873" marR="44873"/>
                </a:tc>
                <a:tc>
                  <a:txBody>
                    <a:bodyPr/>
                    <a:lstStyle/>
                    <a:p>
                      <a:r>
                        <a:rPr lang="en-US" dirty="0" smtClean="0"/>
                        <a:t>300,000</a:t>
                      </a:r>
                      <a:endParaRPr lang="en-US" dirty="0"/>
                    </a:p>
                  </a:txBody>
                  <a:tcPr marL="44873" marR="44873"/>
                </a:tc>
              </a:tr>
              <a:tr h="399256">
                <a:tc>
                  <a:txBody>
                    <a:bodyPr/>
                    <a:lstStyle/>
                    <a:p>
                      <a:r>
                        <a:rPr lang="en-US" dirty="0" smtClean="0"/>
                        <a:t>Alcohol</a:t>
                      </a:r>
                      <a:endParaRPr lang="en-US" dirty="0"/>
                    </a:p>
                  </a:txBody>
                  <a:tcPr marL="44873" marR="44873"/>
                </a:tc>
                <a:tc>
                  <a:txBody>
                    <a:bodyPr/>
                    <a:lstStyle/>
                    <a:p>
                      <a:r>
                        <a:rPr lang="en-US" dirty="0" smtClean="0"/>
                        <a:t>100,000</a:t>
                      </a:r>
                    </a:p>
                  </a:txBody>
                  <a:tcPr marL="44873" marR="44873"/>
                </a:tc>
              </a:tr>
              <a:tr h="399256">
                <a:tc>
                  <a:txBody>
                    <a:bodyPr/>
                    <a:lstStyle/>
                    <a:p>
                      <a:r>
                        <a:rPr lang="en-US" dirty="0" smtClean="0">
                          <a:solidFill>
                            <a:srgbClr val="C00000"/>
                          </a:solidFill>
                        </a:rPr>
                        <a:t>Microbial agents</a:t>
                      </a:r>
                      <a:endParaRPr lang="en-US" dirty="0">
                        <a:solidFill>
                          <a:srgbClr val="C00000"/>
                        </a:solidFill>
                      </a:endParaRPr>
                    </a:p>
                  </a:txBody>
                  <a:tcPr marL="44873" marR="44873"/>
                </a:tc>
                <a:tc>
                  <a:txBody>
                    <a:bodyPr/>
                    <a:lstStyle/>
                    <a:p>
                      <a:r>
                        <a:rPr lang="en-US" dirty="0" smtClean="0">
                          <a:solidFill>
                            <a:srgbClr val="C00000"/>
                          </a:solidFill>
                        </a:rPr>
                        <a:t>90,000</a:t>
                      </a:r>
                      <a:endParaRPr lang="en-US" dirty="0">
                        <a:solidFill>
                          <a:srgbClr val="C00000"/>
                        </a:solidFill>
                      </a:endParaRPr>
                    </a:p>
                  </a:txBody>
                  <a:tcPr marL="44873" marR="44873"/>
                </a:tc>
              </a:tr>
              <a:tr h="399256">
                <a:tc>
                  <a:txBody>
                    <a:bodyPr/>
                    <a:lstStyle/>
                    <a:p>
                      <a:r>
                        <a:rPr lang="en-US" dirty="0" smtClean="0"/>
                        <a:t>Toxic Agents</a:t>
                      </a:r>
                      <a:endParaRPr lang="en-US" dirty="0"/>
                    </a:p>
                  </a:txBody>
                  <a:tcPr marL="44873" marR="44873"/>
                </a:tc>
                <a:tc>
                  <a:txBody>
                    <a:bodyPr/>
                    <a:lstStyle/>
                    <a:p>
                      <a:r>
                        <a:rPr lang="en-US" dirty="0" smtClean="0"/>
                        <a:t>60,000</a:t>
                      </a:r>
                      <a:endParaRPr lang="en-US" dirty="0"/>
                    </a:p>
                  </a:txBody>
                  <a:tcPr marL="44873" marR="44873"/>
                </a:tc>
              </a:tr>
              <a:tr h="399256">
                <a:tc>
                  <a:txBody>
                    <a:bodyPr/>
                    <a:lstStyle/>
                    <a:p>
                      <a:r>
                        <a:rPr lang="en-US" dirty="0" smtClean="0"/>
                        <a:t>Firearms</a:t>
                      </a:r>
                      <a:endParaRPr lang="en-US" dirty="0"/>
                    </a:p>
                  </a:txBody>
                  <a:tcPr marL="44873" marR="44873"/>
                </a:tc>
                <a:tc>
                  <a:txBody>
                    <a:bodyPr/>
                    <a:lstStyle/>
                    <a:p>
                      <a:r>
                        <a:rPr lang="en-US" dirty="0" smtClean="0"/>
                        <a:t>35,000</a:t>
                      </a:r>
                      <a:endParaRPr lang="en-US" dirty="0"/>
                    </a:p>
                  </a:txBody>
                  <a:tcPr marL="44873" marR="44873"/>
                </a:tc>
              </a:tr>
              <a:tr h="399256">
                <a:tc>
                  <a:txBody>
                    <a:bodyPr/>
                    <a:lstStyle/>
                    <a:p>
                      <a:r>
                        <a:rPr lang="en-US" dirty="0" smtClean="0"/>
                        <a:t>Sexual</a:t>
                      </a:r>
                      <a:r>
                        <a:rPr lang="en-US" baseline="0" dirty="0" smtClean="0"/>
                        <a:t> behaviors</a:t>
                      </a:r>
                      <a:endParaRPr lang="en-US" dirty="0"/>
                    </a:p>
                  </a:txBody>
                  <a:tcPr marL="44873" marR="44873"/>
                </a:tc>
                <a:tc>
                  <a:txBody>
                    <a:bodyPr/>
                    <a:lstStyle/>
                    <a:p>
                      <a:r>
                        <a:rPr lang="en-US" dirty="0" smtClean="0"/>
                        <a:t>30,000</a:t>
                      </a:r>
                      <a:endParaRPr lang="en-US" dirty="0"/>
                    </a:p>
                  </a:txBody>
                  <a:tcPr marL="44873" marR="44873"/>
                </a:tc>
              </a:tr>
              <a:tr h="399256">
                <a:tc>
                  <a:txBody>
                    <a:bodyPr/>
                    <a:lstStyle/>
                    <a:p>
                      <a:r>
                        <a:rPr lang="en-US" dirty="0" smtClean="0"/>
                        <a:t>Motor vehicles</a:t>
                      </a:r>
                      <a:endParaRPr lang="en-US" dirty="0"/>
                    </a:p>
                  </a:txBody>
                  <a:tcPr marL="44873" marR="44873"/>
                </a:tc>
                <a:tc>
                  <a:txBody>
                    <a:bodyPr/>
                    <a:lstStyle/>
                    <a:p>
                      <a:r>
                        <a:rPr lang="en-US" dirty="0" smtClean="0"/>
                        <a:t>25,000</a:t>
                      </a:r>
                      <a:endParaRPr lang="en-US" dirty="0"/>
                    </a:p>
                  </a:txBody>
                  <a:tcPr marL="44873" marR="44873"/>
                </a:tc>
              </a:tr>
              <a:tr h="3992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Illicit use</a:t>
                      </a:r>
                      <a:r>
                        <a:rPr lang="en-US" baseline="0" dirty="0" smtClean="0"/>
                        <a:t> of drugs*</a:t>
                      </a:r>
                      <a:endParaRPr lang="en-US" dirty="0" smtClean="0"/>
                    </a:p>
                  </a:txBody>
                  <a:tcPr marL="44873" marR="44873"/>
                </a:tc>
                <a:tc>
                  <a:txBody>
                    <a:bodyPr/>
                    <a:lstStyle/>
                    <a:p>
                      <a:r>
                        <a:rPr lang="en-US" dirty="0" smtClean="0"/>
                        <a:t>20,000</a:t>
                      </a:r>
                      <a:endParaRPr lang="en-US" dirty="0"/>
                    </a:p>
                  </a:txBody>
                  <a:tcPr marL="44873" marR="44873"/>
                </a:tc>
              </a:tr>
            </a:tbl>
          </a:graphicData>
        </a:graphic>
      </p:graphicFrame>
      <p:sp>
        <p:nvSpPr>
          <p:cNvPr id="5" name="Content Placeholder 4"/>
          <p:cNvSpPr>
            <a:spLocks noGrp="1"/>
          </p:cNvSpPr>
          <p:nvPr>
            <p:ph sz="half" idx="2"/>
          </p:nvPr>
        </p:nvSpPr>
        <p:spPr>
          <a:xfrm>
            <a:off x="4114800" y="5867400"/>
            <a:ext cx="4495800" cy="609600"/>
          </a:xfrm>
        </p:spPr>
        <p:txBody>
          <a:bodyPr>
            <a:normAutofit fontScale="70000" lnSpcReduction="20000"/>
          </a:bodyPr>
          <a:lstStyle/>
          <a:p>
            <a:r>
              <a:rPr lang="en-US" i="1" dirty="0" smtClean="0"/>
              <a:t>Stephen Woolf MD, presented at NCFMRS, Kansas City, 2011</a:t>
            </a:r>
            <a:endParaRPr lang="en-US" i="1" dirty="0"/>
          </a:p>
        </p:txBody>
      </p:sp>
      <p:sp>
        <p:nvSpPr>
          <p:cNvPr id="6" name="Slide Number Placeholder 5"/>
          <p:cNvSpPr>
            <a:spLocks noGrp="1"/>
          </p:cNvSpPr>
          <p:nvPr>
            <p:ph type="sldNum" sz="quarter" idx="12"/>
          </p:nvPr>
        </p:nvSpPr>
        <p:spPr/>
        <p:txBody>
          <a:bodyPr/>
          <a:lstStyle/>
          <a:p>
            <a:pPr>
              <a:defRPr/>
            </a:pPr>
            <a:fld id="{524FFA99-D0F2-4D64-807F-22D0F5BD637A}" type="slidenum">
              <a:rPr lang="en-US" smtClean="0"/>
              <a:pPr>
                <a:defRPr/>
              </a:pPr>
              <a:t>60</a:t>
            </a:fld>
            <a:endParaRPr lang="en-US"/>
          </a:p>
        </p:txBody>
      </p:sp>
    </p:spTree>
    <p:extLst>
      <p:ext uri="{BB962C8B-B14F-4D97-AF65-F5344CB8AC3E}">
        <p14:creationId xmlns:p14="http://schemas.microsoft.com/office/powerpoint/2010/main" val="248548903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92D050"/>
                </a:solidFill>
              </a:rPr>
              <a:t>Impact of Education on Health</a:t>
            </a:r>
          </a:p>
        </p:txBody>
      </p:sp>
      <p:sp>
        <p:nvSpPr>
          <p:cNvPr id="5" name="Content Placeholder 4"/>
          <p:cNvSpPr>
            <a:spLocks noGrp="1"/>
          </p:cNvSpPr>
          <p:nvPr>
            <p:ph idx="1"/>
          </p:nvPr>
        </p:nvSpPr>
        <p:spPr/>
        <p:txBody>
          <a:bodyPr/>
          <a:lstStyle/>
          <a:p>
            <a:endParaRPr lang="en-US"/>
          </a:p>
        </p:txBody>
      </p:sp>
      <p:sp>
        <p:nvSpPr>
          <p:cNvPr id="7" name="Slide Number Placeholder 6"/>
          <p:cNvSpPr>
            <a:spLocks noGrp="1"/>
          </p:cNvSpPr>
          <p:nvPr>
            <p:ph type="sldNum" sz="quarter" idx="12"/>
          </p:nvPr>
        </p:nvSpPr>
        <p:spPr/>
        <p:txBody>
          <a:bodyPr/>
          <a:lstStyle/>
          <a:p>
            <a:pPr>
              <a:defRPr/>
            </a:pPr>
            <a:fld id="{D1071FF4-1B33-4AE8-85FE-D8201E6B33AA}" type="slidenum">
              <a:rPr lang="en-US" smtClean="0"/>
              <a:pPr>
                <a:defRPr/>
              </a:pPr>
              <a:t>61</a:t>
            </a:fld>
            <a:endParaRPr lang="en-US"/>
          </a:p>
        </p:txBody>
      </p:sp>
      <p:graphicFrame>
        <p:nvGraphicFramePr>
          <p:cNvPr id="6" name="Chart 5"/>
          <p:cNvGraphicFramePr>
            <a:graphicFrameLocks/>
          </p:cNvGraphicFramePr>
          <p:nvPr>
            <p:extLst>
              <p:ext uri="{D42A27DB-BD31-4B8C-83A1-F6EECF244321}">
                <p14:modId xmlns:p14="http://schemas.microsoft.com/office/powerpoint/2010/main" val="1963871083"/>
              </p:ext>
            </p:extLst>
          </p:nvPr>
        </p:nvGraphicFramePr>
        <p:xfrm>
          <a:off x="838200" y="1600200"/>
          <a:ext cx="7543800" cy="4876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3304335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solidFill>
                  <a:srgbClr val="92D050"/>
                </a:solidFill>
              </a:rPr>
              <a:t>Racial Variance in Mortality</a:t>
            </a:r>
            <a:endParaRPr lang="en-US" dirty="0">
              <a:solidFill>
                <a:srgbClr val="92D050"/>
              </a:solidFill>
            </a:endParaRPr>
          </a:p>
        </p:txBody>
      </p:sp>
      <p:pic>
        <p:nvPicPr>
          <p:cNvPr id="4" name="Content Placeholder 3" descr="Mortality91-2000_jpg.png"/>
          <p:cNvPicPr>
            <a:picLocks noGrp="1" noChangeAspect="1"/>
          </p:cNvPicPr>
          <p:nvPr>
            <p:ph idx="1"/>
          </p:nvPr>
        </p:nvPicPr>
        <p:blipFill>
          <a:blip r:embed="rId3" cstate="print">
            <a:lum contrast="40000"/>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39584" y="1219200"/>
            <a:ext cx="9183584" cy="4419600"/>
          </a:xfrm>
          <a:ln w="15875">
            <a:solidFill>
              <a:schemeClr val="accent1"/>
            </a:solidFill>
          </a:ln>
        </p:spPr>
      </p:pic>
      <p:sp>
        <p:nvSpPr>
          <p:cNvPr id="5" name="Slide Number Placeholder 4"/>
          <p:cNvSpPr>
            <a:spLocks noGrp="1"/>
          </p:cNvSpPr>
          <p:nvPr>
            <p:ph type="sldNum" sz="quarter" idx="12"/>
          </p:nvPr>
        </p:nvSpPr>
        <p:spPr/>
        <p:txBody>
          <a:bodyPr/>
          <a:lstStyle/>
          <a:p>
            <a:pPr>
              <a:defRPr/>
            </a:pPr>
            <a:fld id="{D1071FF4-1B33-4AE8-85FE-D8201E6B33AA}" type="slidenum">
              <a:rPr lang="en-US" smtClean="0"/>
              <a:pPr>
                <a:defRPr/>
              </a:pPr>
              <a:t>62</a:t>
            </a:fld>
            <a:endParaRPr lang="en-US"/>
          </a:p>
        </p:txBody>
      </p:sp>
    </p:spTree>
    <p:extLst>
      <p:ext uri="{BB962C8B-B14F-4D97-AF65-F5344CB8AC3E}">
        <p14:creationId xmlns:p14="http://schemas.microsoft.com/office/powerpoint/2010/main" val="254506266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92D050"/>
                </a:solidFill>
              </a:rPr>
              <a:t>Woolf “Thought Experiment</a:t>
            </a:r>
            <a:r>
              <a:rPr lang="en-US" dirty="0" smtClean="0"/>
              <a:t>”</a:t>
            </a:r>
            <a:endParaRPr lang="en-US" dirty="0"/>
          </a:p>
        </p:txBody>
      </p:sp>
      <p:pic>
        <p:nvPicPr>
          <p:cNvPr id="4" name="Content Placeholder 3" descr="Deathsaverted.jpg"/>
          <p:cNvPicPr>
            <a:picLocks noGrp="1" noChangeAspect="1"/>
          </p:cNvPicPr>
          <p:nvPr>
            <p:ph sz="half" idx="1"/>
          </p:nvPr>
        </p:nvPicPr>
        <p:blipFill>
          <a:blip r:embed="rId3" cstate="print"/>
          <a:stretch>
            <a:fillRect/>
          </a:stretch>
        </p:blipFill>
        <p:spPr>
          <a:xfrm>
            <a:off x="990600" y="1524000"/>
            <a:ext cx="6134100" cy="4198025"/>
          </a:xfrm>
        </p:spPr>
      </p:pic>
      <p:sp>
        <p:nvSpPr>
          <p:cNvPr id="5" name="Content Placeholder 4"/>
          <p:cNvSpPr>
            <a:spLocks noGrp="1"/>
          </p:cNvSpPr>
          <p:nvPr>
            <p:ph sz="half" idx="2"/>
          </p:nvPr>
        </p:nvSpPr>
        <p:spPr>
          <a:xfrm>
            <a:off x="3733800" y="6324600"/>
            <a:ext cx="4876800" cy="304800"/>
          </a:xfrm>
        </p:spPr>
        <p:txBody>
          <a:bodyPr>
            <a:normAutofit fontScale="55000" lnSpcReduction="20000"/>
          </a:bodyPr>
          <a:lstStyle/>
          <a:p>
            <a:r>
              <a:rPr lang="en-US" dirty="0" smtClean="0"/>
              <a:t>Woolf et al, AJPH 2007, 97:679-83</a:t>
            </a:r>
            <a:endParaRPr lang="en-US" dirty="0"/>
          </a:p>
        </p:txBody>
      </p:sp>
      <p:sp>
        <p:nvSpPr>
          <p:cNvPr id="6" name="Slide Number Placeholder 5"/>
          <p:cNvSpPr>
            <a:spLocks noGrp="1"/>
          </p:cNvSpPr>
          <p:nvPr>
            <p:ph type="sldNum" sz="quarter" idx="12"/>
          </p:nvPr>
        </p:nvSpPr>
        <p:spPr/>
        <p:txBody>
          <a:bodyPr/>
          <a:lstStyle/>
          <a:p>
            <a:pPr>
              <a:defRPr/>
            </a:pPr>
            <a:fld id="{524FFA99-D0F2-4D64-807F-22D0F5BD637A}" type="slidenum">
              <a:rPr lang="en-US" smtClean="0"/>
              <a:pPr>
                <a:defRPr/>
              </a:pPr>
              <a:t>63</a:t>
            </a:fld>
            <a:endParaRPr lang="en-US"/>
          </a:p>
        </p:txBody>
      </p:sp>
    </p:spTree>
    <p:extLst>
      <p:ext uri="{BB962C8B-B14F-4D97-AF65-F5344CB8AC3E}">
        <p14:creationId xmlns:p14="http://schemas.microsoft.com/office/powerpoint/2010/main" val="206524117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idx="4294967295"/>
          </p:nvPr>
        </p:nvSpPr>
        <p:spPr>
          <a:xfrm>
            <a:off x="0" y="254000"/>
            <a:ext cx="8229600" cy="1143000"/>
          </a:xfrm>
        </p:spPr>
        <p:txBody>
          <a:bodyPr lIns="0" rIns="0" bIns="0" anchor="b">
            <a:normAutofit fontScale="90000"/>
          </a:bodyPr>
          <a:lstStyle/>
          <a:p>
            <a:pPr algn="ctr" eaLnBrk="1" hangingPunct="1"/>
            <a:r>
              <a:rPr lang="en-US" sz="4000" dirty="0" smtClean="0">
                <a:solidFill>
                  <a:srgbClr val="92D050"/>
                </a:solidFill>
              </a:rPr>
              <a:t>Racial Disparities in Health Care:</a:t>
            </a:r>
            <a:br>
              <a:rPr lang="en-US" sz="4000" dirty="0" smtClean="0">
                <a:solidFill>
                  <a:srgbClr val="92D050"/>
                </a:solidFill>
              </a:rPr>
            </a:br>
            <a:r>
              <a:rPr lang="en-US" sz="4000" dirty="0" smtClean="0">
                <a:solidFill>
                  <a:srgbClr val="92D050"/>
                </a:solidFill>
              </a:rPr>
              <a:t>African-Americans</a:t>
            </a:r>
          </a:p>
        </p:txBody>
      </p:sp>
      <p:sp>
        <p:nvSpPr>
          <p:cNvPr id="25603" name="Rectangle 3"/>
          <p:cNvSpPr>
            <a:spLocks noGrp="1" noChangeArrowheads="1"/>
          </p:cNvSpPr>
          <p:nvPr>
            <p:ph idx="4294967295"/>
          </p:nvPr>
        </p:nvSpPr>
        <p:spPr>
          <a:xfrm>
            <a:off x="0" y="1646238"/>
            <a:ext cx="8229600" cy="4525962"/>
          </a:xfrm>
        </p:spPr>
        <p:txBody>
          <a:bodyPr/>
          <a:lstStyle/>
          <a:p>
            <a:pPr marL="273050" indent="-273050" algn="ctr" eaLnBrk="1" hangingPunct="1"/>
            <a:r>
              <a:rPr lang="en-US" sz="4100" dirty="0" smtClean="0"/>
              <a:t>Equalizing the mortality rates of whites and African-Americans would have averted 686,202 deaths between 1991 and 2000</a:t>
            </a:r>
          </a:p>
          <a:p>
            <a:pPr marL="639763" lvl="1" indent="-246063" algn="ctr" eaLnBrk="1" hangingPunct="1"/>
            <a:r>
              <a:rPr lang="en-US" sz="4000" dirty="0" smtClean="0"/>
              <a:t>Whereas medical advances averted 176,633 deaths</a:t>
            </a:r>
          </a:p>
          <a:p>
            <a:pPr marL="914400" lvl="2" indent="-246063" algn="r" eaLnBrk="1" hangingPunct="1"/>
            <a:r>
              <a:rPr lang="en-US" dirty="0" smtClean="0"/>
              <a:t>AJPH 2004;94:2078-2081</a:t>
            </a:r>
          </a:p>
        </p:txBody>
      </p:sp>
    </p:spTree>
    <p:extLst>
      <p:ext uri="{BB962C8B-B14F-4D97-AF65-F5344CB8AC3E}">
        <p14:creationId xmlns:p14="http://schemas.microsoft.com/office/powerpoint/2010/main" val="1234123013"/>
      </p:ext>
    </p:extLst>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92D050"/>
                </a:solidFill>
              </a:rPr>
              <a:t>County Health Calculator</a:t>
            </a:r>
            <a:endParaRPr lang="en-US" dirty="0">
              <a:solidFill>
                <a:srgbClr val="92D050"/>
              </a:solidFill>
            </a:endParaRPr>
          </a:p>
        </p:txBody>
      </p:sp>
      <p:sp>
        <p:nvSpPr>
          <p:cNvPr id="5" name="Content Placeholder 4"/>
          <p:cNvSpPr>
            <a:spLocks noGrp="1"/>
          </p:cNvSpPr>
          <p:nvPr>
            <p:ph idx="1"/>
          </p:nvPr>
        </p:nvSpPr>
        <p:spPr/>
        <p:txBody>
          <a:bodyPr>
            <a:normAutofit/>
          </a:bodyPr>
          <a:lstStyle/>
          <a:p>
            <a:r>
              <a:rPr lang="en-US" b="1" dirty="0">
                <a:solidFill>
                  <a:srgbClr val="FFFF00"/>
                </a:solidFill>
                <a:hlinkClick r:id="rId3"/>
              </a:rPr>
              <a:t>http://countyhealthcalculator.org</a:t>
            </a:r>
            <a:endParaRPr lang="en-US" b="1" dirty="0">
              <a:solidFill>
                <a:srgbClr val="FFFF00"/>
              </a:solidFill>
            </a:endParaRPr>
          </a:p>
          <a:p>
            <a:endParaRPr lang="en-US" b="1" dirty="0" smtClean="0"/>
          </a:p>
          <a:p>
            <a:r>
              <a:rPr lang="en-US" b="1" dirty="0" smtClean="0"/>
              <a:t>In Cook County, Illinois, if 5% more people attended some college and 4% more had an income higher than twice the federal poverty level we could expect to save 1,500 lives, prevent 14,100 cases of diabetes, and eliminate $107 Million in diabetes costs every year. </a:t>
            </a:r>
          </a:p>
          <a:p>
            <a:endParaRPr lang="en-US" b="1" dirty="0" smtClean="0"/>
          </a:p>
          <a:p>
            <a:r>
              <a:rPr lang="en-US" b="1" dirty="0" smtClean="0"/>
              <a:t>If the % of people with some college was the same as </a:t>
            </a:r>
            <a:r>
              <a:rPr lang="en-US" b="1" dirty="0" err="1" smtClean="0"/>
              <a:t>DuPage</a:t>
            </a:r>
            <a:r>
              <a:rPr lang="en-US" b="1" dirty="0" smtClean="0"/>
              <a:t> County, 71%, 4,000 deaths would be averted.</a:t>
            </a:r>
          </a:p>
        </p:txBody>
      </p:sp>
      <p:sp>
        <p:nvSpPr>
          <p:cNvPr id="4" name="Slide Number Placeholder 3"/>
          <p:cNvSpPr>
            <a:spLocks noGrp="1"/>
          </p:cNvSpPr>
          <p:nvPr>
            <p:ph type="sldNum" sz="quarter" idx="12"/>
          </p:nvPr>
        </p:nvSpPr>
        <p:spPr/>
        <p:txBody>
          <a:bodyPr/>
          <a:lstStyle/>
          <a:p>
            <a:pPr>
              <a:defRPr/>
            </a:pPr>
            <a:fld id="{D1071FF4-1B33-4AE8-85FE-D8201E6B33AA}" type="slidenum">
              <a:rPr lang="en-US" smtClean="0"/>
              <a:pPr>
                <a:defRPr/>
              </a:pPr>
              <a:t>65</a:t>
            </a:fld>
            <a:endParaRPr lang="en-US"/>
          </a:p>
        </p:txBody>
      </p:sp>
    </p:spTree>
    <p:extLst>
      <p:ext uri="{BB962C8B-B14F-4D97-AF65-F5344CB8AC3E}">
        <p14:creationId xmlns:p14="http://schemas.microsoft.com/office/powerpoint/2010/main" val="212385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295400"/>
          </a:xfrm>
        </p:spPr>
        <p:txBody>
          <a:bodyPr>
            <a:normAutofit fontScale="90000"/>
          </a:bodyPr>
          <a:lstStyle/>
          <a:p>
            <a:pPr lvl="0"/>
            <a:r>
              <a:rPr lang="en-US" b="1" i="1" dirty="0" smtClean="0">
                <a:solidFill>
                  <a:srgbClr val="92D050"/>
                </a:solidFill>
              </a:rPr>
              <a:t>“To improve health the US must spend more on social services” </a:t>
            </a:r>
            <a:endParaRPr lang="en-US" i="1" dirty="0">
              <a:solidFill>
                <a:srgbClr val="92D050"/>
              </a:solidFill>
            </a:endParaRPr>
          </a:p>
        </p:txBody>
      </p:sp>
      <p:sp>
        <p:nvSpPr>
          <p:cNvPr id="3" name="Content Placeholder 2"/>
          <p:cNvSpPr>
            <a:spLocks noGrp="1"/>
          </p:cNvSpPr>
          <p:nvPr>
            <p:ph idx="1"/>
          </p:nvPr>
        </p:nvSpPr>
        <p:spPr>
          <a:xfrm>
            <a:off x="381000" y="2057400"/>
            <a:ext cx="8229600" cy="4526280"/>
          </a:xfrm>
        </p:spPr>
        <p:txBody>
          <a:bodyPr>
            <a:normAutofit/>
          </a:bodyPr>
          <a:lstStyle/>
          <a:p>
            <a:r>
              <a:rPr lang="en-US" dirty="0" smtClean="0"/>
              <a:t>Bradley and Taylor, “To Fix Health Care, Help the Poor”, challenge the idea that the US spends more </a:t>
            </a:r>
            <a:r>
              <a:rPr lang="en-US" i="1" dirty="0" smtClean="0"/>
              <a:t>per capita </a:t>
            </a:r>
            <a:r>
              <a:rPr lang="en-US" dirty="0" smtClean="0"/>
              <a:t>on health</a:t>
            </a:r>
          </a:p>
          <a:p>
            <a:r>
              <a:rPr lang="en-US" dirty="0" smtClean="0"/>
              <a:t>Amounts are closer if all social service spending factored in</a:t>
            </a:r>
          </a:p>
          <a:p>
            <a:r>
              <a:rPr lang="en-US" dirty="0" smtClean="0"/>
              <a:t>US is exception in that almost all of this money is spent on medical care.</a:t>
            </a:r>
          </a:p>
          <a:p>
            <a:endParaRPr lang="en-US" dirty="0" smtClean="0"/>
          </a:p>
          <a:p>
            <a:pPr algn="r"/>
            <a:r>
              <a:rPr lang="en-US" sz="1900" dirty="0" smtClean="0"/>
              <a:t>“</a:t>
            </a:r>
            <a:r>
              <a:rPr lang="en-US" sz="1900" dirty="0" smtClean="0">
                <a:hlinkClick r:id="rId2"/>
              </a:rPr>
              <a:t>To fix health care, help the poor</a:t>
            </a:r>
            <a:r>
              <a:rPr lang="en-US" sz="1900" dirty="0" smtClean="0"/>
              <a:t>”, </a:t>
            </a:r>
            <a:r>
              <a:rPr lang="en-US" sz="1900" i="1" dirty="0" smtClean="0"/>
              <a:t>NY Times, </a:t>
            </a:r>
            <a:r>
              <a:rPr lang="en-US" sz="1900" dirty="0" smtClean="0"/>
              <a:t>12/8/11</a:t>
            </a:r>
          </a:p>
          <a:p>
            <a:pPr algn="r"/>
            <a:r>
              <a:rPr lang="en-US" sz="1900" dirty="0" smtClean="0"/>
              <a:t>Bradley E et al, “Health and social services expenditures: associations with health outcomes”. BMJ Quality and Safety 2011 Oct 20(10):826-31.</a:t>
            </a:r>
            <a:endParaRPr lang="en-US" sz="1900" dirty="0"/>
          </a:p>
        </p:txBody>
      </p:sp>
      <p:sp>
        <p:nvSpPr>
          <p:cNvPr id="4" name="Slide Number Placeholder 3"/>
          <p:cNvSpPr>
            <a:spLocks noGrp="1"/>
          </p:cNvSpPr>
          <p:nvPr>
            <p:ph type="sldNum" sz="quarter" idx="12"/>
          </p:nvPr>
        </p:nvSpPr>
        <p:spPr/>
        <p:txBody>
          <a:bodyPr/>
          <a:lstStyle/>
          <a:p>
            <a:pPr>
              <a:defRPr/>
            </a:pPr>
            <a:fld id="{D1071FF4-1B33-4AE8-85FE-D8201E6B33AA}" type="slidenum">
              <a:rPr lang="en-US" smtClean="0"/>
              <a:pPr>
                <a:defRPr/>
              </a:pPr>
              <a:t>66</a:t>
            </a:fld>
            <a:endParaRPr lang="en-US"/>
          </a:p>
        </p:txBody>
      </p:sp>
    </p:spTree>
    <p:extLst>
      <p:ext uri="{BB962C8B-B14F-4D97-AF65-F5344CB8AC3E}">
        <p14:creationId xmlns:p14="http://schemas.microsoft.com/office/powerpoint/2010/main" val="105713733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92D050"/>
                </a:solidFill>
              </a:rPr>
              <a:t>Health and the market</a:t>
            </a:r>
            <a:endParaRPr lang="en-US" dirty="0">
              <a:solidFill>
                <a:srgbClr val="92D050"/>
              </a:solidFill>
            </a:endParaRPr>
          </a:p>
        </p:txBody>
      </p:sp>
      <p:sp>
        <p:nvSpPr>
          <p:cNvPr id="3" name="Content Placeholder 2"/>
          <p:cNvSpPr>
            <a:spLocks noGrp="1"/>
          </p:cNvSpPr>
          <p:nvPr>
            <p:ph idx="1"/>
          </p:nvPr>
        </p:nvSpPr>
        <p:spPr/>
        <p:txBody>
          <a:bodyPr>
            <a:normAutofit/>
          </a:bodyPr>
          <a:lstStyle/>
          <a:p>
            <a:r>
              <a:rPr lang="en-US" sz="3200" i="1" dirty="0" smtClean="0"/>
              <a:t>“Health and health care are not commodities that exist to drive the economy. They are among the social goods that we have an economy in order to be able to achieve.”</a:t>
            </a:r>
          </a:p>
          <a:p>
            <a:endParaRPr lang="en-US" sz="3200" i="1" dirty="0"/>
          </a:p>
          <a:p>
            <a:pPr algn="r"/>
            <a:r>
              <a:rPr lang="en-US" sz="3200" dirty="0" smtClean="0"/>
              <a:t>Dr. Alex </a:t>
            </a:r>
            <a:r>
              <a:rPr lang="en-US" sz="3200" dirty="0" err="1" smtClean="0"/>
              <a:t>Benos</a:t>
            </a:r>
            <a:r>
              <a:rPr lang="en-US" sz="3200" i="1" dirty="0" smtClean="0"/>
              <a:t> </a:t>
            </a:r>
            <a:endParaRPr lang="en-US" sz="3200" i="1" dirty="0"/>
          </a:p>
        </p:txBody>
      </p:sp>
    </p:spTree>
    <p:extLst>
      <p:ext uri="{BB962C8B-B14F-4D97-AF65-F5344CB8AC3E}">
        <p14:creationId xmlns:p14="http://schemas.microsoft.com/office/powerpoint/2010/main" val="192496660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solidFill>
                  <a:srgbClr val="92D050"/>
                </a:solidFill>
              </a:rPr>
              <a:t>“Health in all” policies</a:t>
            </a:r>
            <a:endParaRPr lang="en-US" dirty="0">
              <a:solidFill>
                <a:srgbClr val="92D050"/>
              </a:solidFill>
            </a:endParaRPr>
          </a:p>
        </p:txBody>
      </p:sp>
      <p:sp>
        <p:nvSpPr>
          <p:cNvPr id="6" name="Content Placeholder 5"/>
          <p:cNvSpPr>
            <a:spLocks noGrp="1"/>
          </p:cNvSpPr>
          <p:nvPr>
            <p:ph idx="1"/>
          </p:nvPr>
        </p:nvSpPr>
        <p:spPr/>
        <p:txBody>
          <a:bodyPr/>
          <a:lstStyle/>
          <a:p>
            <a:r>
              <a:rPr lang="en-US" dirty="0" smtClean="0"/>
              <a:t>Require work in the community</a:t>
            </a:r>
          </a:p>
          <a:p>
            <a:r>
              <a:rPr lang="en-US" dirty="0" smtClean="0"/>
              <a:t>Transportation</a:t>
            </a:r>
          </a:p>
          <a:p>
            <a:r>
              <a:rPr lang="en-US" dirty="0" smtClean="0"/>
              <a:t>Land use</a:t>
            </a:r>
          </a:p>
          <a:p>
            <a:r>
              <a:rPr lang="en-US" dirty="0" smtClean="0"/>
              <a:t>Built environment</a:t>
            </a:r>
          </a:p>
          <a:p>
            <a:r>
              <a:rPr lang="en-US" dirty="0" smtClean="0"/>
              <a:t>Taxes</a:t>
            </a:r>
          </a:p>
          <a:p>
            <a:r>
              <a:rPr lang="en-US" dirty="0" smtClean="0"/>
              <a:t>Housing</a:t>
            </a:r>
          </a:p>
          <a:p>
            <a:r>
              <a:rPr lang="en-US" dirty="0" smtClean="0"/>
              <a:t>Agriculture</a:t>
            </a:r>
          </a:p>
          <a:p>
            <a:r>
              <a:rPr lang="en-US" dirty="0" smtClean="0"/>
              <a:t>Environmental justice</a:t>
            </a:r>
          </a:p>
          <a:p>
            <a:r>
              <a:rPr lang="en-US" i="1" dirty="0" smtClean="0"/>
              <a:t>Physicians CAN be involved!</a:t>
            </a:r>
          </a:p>
        </p:txBody>
      </p:sp>
      <p:sp>
        <p:nvSpPr>
          <p:cNvPr id="4" name="Slide Number Placeholder 3"/>
          <p:cNvSpPr>
            <a:spLocks noGrp="1"/>
          </p:cNvSpPr>
          <p:nvPr>
            <p:ph type="sldNum" sz="quarter" idx="12"/>
          </p:nvPr>
        </p:nvSpPr>
        <p:spPr/>
        <p:txBody>
          <a:bodyPr/>
          <a:lstStyle/>
          <a:p>
            <a:pPr>
              <a:defRPr/>
            </a:pPr>
            <a:fld id="{D1071FF4-1B33-4AE8-85FE-D8201E6B33AA}" type="slidenum">
              <a:rPr lang="en-US" smtClean="0"/>
              <a:pPr>
                <a:defRPr/>
              </a:pPr>
              <a:t>68</a:t>
            </a:fld>
            <a:endParaRPr lang="en-US"/>
          </a:p>
        </p:txBody>
      </p:sp>
    </p:spTree>
    <p:extLst>
      <p:ext uri="{BB962C8B-B14F-4D97-AF65-F5344CB8AC3E}">
        <p14:creationId xmlns:p14="http://schemas.microsoft.com/office/powerpoint/2010/main" val="1390953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 calcmode="lin" valueType="num">
                                      <p:cBhvr additive="base">
                                        <p:cTn id="1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 calcmode="lin" valueType="num">
                                      <p:cBhvr additive="base">
                                        <p:cTn id="23"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 calcmode="lin" valueType="num">
                                      <p:cBhvr additive="base">
                                        <p:cTn id="2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anim calcmode="lin" valueType="num">
                                      <p:cBhvr additive="base">
                                        <p:cTn id="31"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anim calcmode="lin" valueType="num">
                                      <p:cBhvr additive="base">
                                        <p:cTn id="35"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6">
                                            <p:txEl>
                                              <p:pRg st="8" end="8"/>
                                            </p:txEl>
                                          </p:spTgt>
                                        </p:tgtEl>
                                        <p:attrNameLst>
                                          <p:attrName>style.visibility</p:attrName>
                                        </p:attrNameLst>
                                      </p:cBhvr>
                                      <p:to>
                                        <p:strVal val="visible"/>
                                      </p:to>
                                    </p:set>
                                    <p:anim calcmode="lin" valueType="num">
                                      <p:cBhvr additive="base">
                                        <p:cTn id="41"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6">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914400"/>
            <a:ext cx="7772400" cy="2200275"/>
          </a:xfrm>
        </p:spPr>
        <p:txBody>
          <a:bodyPr>
            <a:normAutofit fontScale="90000"/>
          </a:bodyPr>
          <a:lstStyle/>
          <a:p>
            <a:pPr eaLnBrk="1" hangingPunct="1">
              <a:defRPr/>
            </a:pPr>
            <a:r>
              <a:rPr lang="en-US" sz="4000" dirty="0" smtClean="0">
                <a:solidFill>
                  <a:srgbClr val="92D050"/>
                </a:solidFill>
              </a:rPr>
              <a:t>How can health professionals help make change: </a:t>
            </a:r>
            <a:r>
              <a:rPr lang="en-US" dirty="0" smtClean="0">
                <a:solidFill>
                  <a:srgbClr val="92D050"/>
                </a:solidFill>
              </a:rPr>
              <a:t/>
            </a:r>
            <a:br>
              <a:rPr lang="en-US" dirty="0" smtClean="0">
                <a:solidFill>
                  <a:srgbClr val="92D050"/>
                </a:solidFill>
              </a:rPr>
            </a:br>
            <a:endParaRPr lang="en-US" sz="4800" dirty="0" smtClean="0">
              <a:solidFill>
                <a:srgbClr val="92D050"/>
              </a:solidFill>
            </a:endParaRPr>
          </a:p>
        </p:txBody>
      </p:sp>
      <p:sp>
        <p:nvSpPr>
          <p:cNvPr id="33795" name="Text Placeholder 4"/>
          <p:cNvSpPr>
            <a:spLocks noGrp="1"/>
          </p:cNvSpPr>
          <p:nvPr>
            <p:ph type="body" idx="1"/>
          </p:nvPr>
        </p:nvSpPr>
        <p:spPr>
          <a:xfrm>
            <a:off x="685800" y="3200400"/>
            <a:ext cx="7772400" cy="2088451"/>
          </a:xfrm>
        </p:spPr>
        <p:txBody>
          <a:bodyPr/>
          <a:lstStyle/>
          <a:p>
            <a:r>
              <a:rPr lang="en-US" sz="4300" cap="all" spc="-100" dirty="0">
                <a:solidFill>
                  <a:srgbClr val="92D050"/>
                </a:solidFill>
                <a:ea typeface="+mj-ea"/>
                <a:cs typeface="+mj-cs"/>
              </a:rPr>
              <a:t>Advocacy, agency and activism</a:t>
            </a:r>
            <a:endParaRPr lang="en-US" dirty="0" smtClean="0"/>
          </a:p>
        </p:txBody>
      </p:sp>
    </p:spTree>
    <p:extLst>
      <p:ext uri="{BB962C8B-B14F-4D97-AF65-F5344CB8AC3E}">
        <p14:creationId xmlns:p14="http://schemas.microsoft.com/office/powerpoint/2010/main" val="25163831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defRPr/>
            </a:pPr>
            <a:r>
              <a:rPr lang="en-US" dirty="0" smtClean="0">
                <a:solidFill>
                  <a:srgbClr val="92D050"/>
                </a:solidFill>
              </a:rPr>
              <a:t>Social Justice</a:t>
            </a:r>
          </a:p>
        </p:txBody>
      </p:sp>
      <p:sp>
        <p:nvSpPr>
          <p:cNvPr id="9219" name="Rectangle 3"/>
          <p:cNvSpPr>
            <a:spLocks noGrp="1" noChangeArrowheads="1"/>
          </p:cNvSpPr>
          <p:nvPr>
            <p:ph idx="1"/>
          </p:nvPr>
        </p:nvSpPr>
        <p:spPr/>
        <p:txBody>
          <a:bodyPr>
            <a:normAutofit/>
          </a:bodyPr>
          <a:lstStyle/>
          <a:p>
            <a:pPr eaLnBrk="1" hangingPunct="1"/>
            <a:r>
              <a:rPr lang="en-US" sz="3200" dirty="0" smtClean="0"/>
              <a:t>Do we have a system of social justice as Rawls or Roosevelt describe in the US?</a:t>
            </a:r>
          </a:p>
          <a:p>
            <a:pPr eaLnBrk="1" hangingPunct="1"/>
            <a:r>
              <a:rPr lang="en-US" sz="3200" i="1" dirty="0" smtClean="0"/>
              <a:t>NO.</a:t>
            </a:r>
          </a:p>
          <a:p>
            <a:pPr eaLnBrk="1" hangingPunct="1"/>
            <a:r>
              <a:rPr lang="en-US" sz="3200" dirty="0" smtClean="0"/>
              <a:t>We have a system in which the most privileged exert great influence, and (mostly seem to) use it to increase their privilege.</a:t>
            </a:r>
          </a:p>
        </p:txBody>
      </p:sp>
    </p:spTree>
    <p:extLst>
      <p:ext uri="{BB962C8B-B14F-4D97-AF65-F5344CB8AC3E}">
        <p14:creationId xmlns:p14="http://schemas.microsoft.com/office/powerpoint/2010/main" val="1040238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219">
                                            <p:txEl>
                                              <p:pRg st="1" end="1"/>
                                            </p:txEl>
                                          </p:spTgt>
                                        </p:tgtEl>
                                        <p:attrNameLst>
                                          <p:attrName>style.visibility</p:attrName>
                                        </p:attrNameLst>
                                      </p:cBhvr>
                                      <p:to>
                                        <p:strVal val="visible"/>
                                      </p:to>
                                    </p:set>
                                    <p:animEffect transition="in" filter="blinds(horizontal)">
                                      <p:cBhvr>
                                        <p:cTn id="7" dur="500"/>
                                        <p:tgtEl>
                                          <p:spTgt spid="9219">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9219">
                                            <p:txEl>
                                              <p:pRg st="2" end="2"/>
                                            </p:txEl>
                                          </p:spTgt>
                                        </p:tgtEl>
                                        <p:attrNameLst>
                                          <p:attrName>style.visibility</p:attrName>
                                        </p:attrNameLst>
                                      </p:cBhvr>
                                      <p:to>
                                        <p:strVal val="visible"/>
                                      </p:to>
                                    </p:set>
                                    <p:animEffect transition="in" filter="blinds(horizontal)">
                                      <p:cBhvr>
                                        <p:cTn id="10" dur="500"/>
                                        <p:tgtEl>
                                          <p:spTgt spid="92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92D050"/>
                </a:solidFill>
              </a:rPr>
              <a:t>Advocacy: Agency and Activism</a:t>
            </a:r>
            <a:endParaRPr lang="en-US" dirty="0">
              <a:solidFill>
                <a:srgbClr val="92D050"/>
              </a:solidFill>
            </a:endParaRPr>
          </a:p>
        </p:txBody>
      </p:sp>
      <p:sp>
        <p:nvSpPr>
          <p:cNvPr id="3" name="Content Placeholder 2"/>
          <p:cNvSpPr>
            <a:spLocks noGrp="1"/>
          </p:cNvSpPr>
          <p:nvPr>
            <p:ph idx="1"/>
          </p:nvPr>
        </p:nvSpPr>
        <p:spPr/>
        <p:txBody>
          <a:bodyPr>
            <a:normAutofit/>
          </a:bodyPr>
          <a:lstStyle/>
          <a:p>
            <a:r>
              <a:rPr lang="en-US" i="1" dirty="0" smtClean="0"/>
              <a:t>Advocacy </a:t>
            </a:r>
            <a:r>
              <a:rPr lang="en-US" dirty="0" smtClean="0"/>
              <a:t>is often considered a core role of physicians</a:t>
            </a:r>
          </a:p>
          <a:p>
            <a:r>
              <a:rPr lang="en-US" i="1" dirty="0" smtClean="0"/>
              <a:t>Agency </a:t>
            </a:r>
            <a:r>
              <a:rPr lang="en-US" dirty="0" smtClean="0"/>
              <a:t>may be seen as advocating for an individual patient</a:t>
            </a:r>
          </a:p>
          <a:p>
            <a:r>
              <a:rPr lang="en-US" i="1" dirty="0" smtClean="0"/>
              <a:t>Activism </a:t>
            </a:r>
            <a:r>
              <a:rPr lang="en-US" dirty="0" smtClean="0"/>
              <a:t>is advocacy for social change that benefits populations.</a:t>
            </a:r>
          </a:p>
          <a:p>
            <a:r>
              <a:rPr lang="en-US" dirty="0" smtClean="0"/>
              <a:t>Many physicians feel comfortable with </a:t>
            </a:r>
            <a:r>
              <a:rPr lang="en-US" i="1" dirty="0" smtClean="0"/>
              <a:t>agency </a:t>
            </a:r>
            <a:r>
              <a:rPr lang="en-US" dirty="0" smtClean="0"/>
              <a:t>but not with </a:t>
            </a:r>
            <a:r>
              <a:rPr lang="en-US" i="1" dirty="0" smtClean="0"/>
              <a:t>activism</a:t>
            </a:r>
          </a:p>
          <a:p>
            <a:endParaRPr lang="en-US" i="1" dirty="0" smtClean="0"/>
          </a:p>
          <a:p>
            <a:pPr algn="r"/>
            <a:r>
              <a:rPr lang="en-US" sz="2000" i="1" dirty="0" smtClean="0"/>
              <a:t>Dobson, et. Al, “Agency and activism: rethinking health advocacy </a:t>
            </a:r>
          </a:p>
          <a:p>
            <a:pPr marL="0" indent="0" algn="r">
              <a:buNone/>
            </a:pPr>
            <a:r>
              <a:rPr lang="en-US" sz="2000" i="1" dirty="0" smtClean="0"/>
              <a:t>in the medical profession”. </a:t>
            </a:r>
            <a:r>
              <a:rPr lang="en-US" sz="2000" dirty="0" err="1" smtClean="0"/>
              <a:t>Acad</a:t>
            </a:r>
            <a:r>
              <a:rPr lang="en-US" sz="2000" dirty="0" smtClean="0"/>
              <a:t> Med </a:t>
            </a:r>
            <a:r>
              <a:rPr lang="en-US" sz="2000" i="1" dirty="0" smtClean="0"/>
              <a:t>2012;87:1161-64.</a:t>
            </a:r>
          </a:p>
          <a:p>
            <a:pPr algn="r"/>
            <a:endParaRPr lang="en-US" dirty="0"/>
          </a:p>
        </p:txBody>
      </p:sp>
    </p:spTree>
    <p:extLst>
      <p:ext uri="{BB962C8B-B14F-4D97-AF65-F5344CB8AC3E}">
        <p14:creationId xmlns:p14="http://schemas.microsoft.com/office/powerpoint/2010/main" val="402661739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92D050"/>
                </a:solidFill>
              </a:rPr>
              <a:t>The AMA endorses Advocacy</a:t>
            </a:r>
            <a:endParaRPr lang="en-US" dirty="0">
              <a:solidFill>
                <a:srgbClr val="92D050"/>
              </a:solidFill>
            </a:endParaRPr>
          </a:p>
        </p:txBody>
      </p:sp>
      <p:sp>
        <p:nvSpPr>
          <p:cNvPr id="3" name="Content Placeholder 2"/>
          <p:cNvSpPr>
            <a:spLocks noGrp="1"/>
          </p:cNvSpPr>
          <p:nvPr>
            <p:ph idx="1"/>
          </p:nvPr>
        </p:nvSpPr>
        <p:spPr/>
        <p:txBody>
          <a:bodyPr/>
          <a:lstStyle/>
          <a:p>
            <a:r>
              <a:rPr lang="en-US" dirty="0" smtClean="0"/>
              <a:t>“</a:t>
            </a:r>
            <a:r>
              <a:rPr lang="en-US" b="1" dirty="0" smtClean="0"/>
              <a:t>Declaration of Professional Responsibility: Medicine’s Contract with Humanity</a:t>
            </a:r>
            <a:r>
              <a:rPr lang="en-US" dirty="0" smtClean="0"/>
              <a:t>”</a:t>
            </a:r>
          </a:p>
          <a:p>
            <a:r>
              <a:rPr lang="en-US" dirty="0" smtClean="0"/>
              <a:t>#8: </a:t>
            </a:r>
            <a:r>
              <a:rPr lang="en-US" i="1" dirty="0" smtClean="0"/>
              <a:t>“Advocate for social, economic, educational, and political changes that ameliorate suffering and contribute to human well-being.”</a:t>
            </a:r>
          </a:p>
          <a:p>
            <a:r>
              <a:rPr lang="en-US" dirty="0" smtClean="0"/>
              <a:t>This meets the definition of </a:t>
            </a:r>
            <a:r>
              <a:rPr lang="en-US" i="1" dirty="0" smtClean="0"/>
              <a:t>Activism</a:t>
            </a:r>
            <a:endParaRPr lang="en-US" dirty="0"/>
          </a:p>
        </p:txBody>
      </p:sp>
    </p:spTree>
    <p:extLst>
      <p:ext uri="{BB962C8B-B14F-4D97-AF65-F5344CB8AC3E}">
        <p14:creationId xmlns:p14="http://schemas.microsoft.com/office/powerpoint/2010/main" val="80389887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92D050"/>
                </a:solidFill>
              </a:rPr>
              <a:t>Also Canada’s “Can-MEDS”</a:t>
            </a:r>
            <a:endParaRPr lang="en-US" dirty="0">
              <a:solidFill>
                <a:srgbClr val="92D050"/>
              </a:solidFill>
            </a:endParaRPr>
          </a:p>
        </p:txBody>
      </p:sp>
      <p:sp>
        <p:nvSpPr>
          <p:cNvPr id="3" name="Content Placeholder 2"/>
          <p:cNvSpPr>
            <a:spLocks noGrp="1"/>
          </p:cNvSpPr>
          <p:nvPr>
            <p:ph idx="1"/>
          </p:nvPr>
        </p:nvSpPr>
        <p:spPr/>
        <p:txBody>
          <a:bodyPr/>
          <a:lstStyle/>
          <a:p>
            <a:r>
              <a:rPr lang="en-US" sz="3200" dirty="0" smtClean="0"/>
              <a:t>Role of the physician #7:</a:t>
            </a:r>
          </a:p>
          <a:p>
            <a:r>
              <a:rPr lang="en-US" sz="3200" dirty="0"/>
              <a:t>“…</a:t>
            </a:r>
            <a:r>
              <a:rPr lang="en-US" sz="3200" i="1" dirty="0"/>
              <a:t>responsibly use their expertise and influence to advance the health and well-being of individual  patients, communities, and </a:t>
            </a:r>
            <a:r>
              <a:rPr lang="en-US" sz="3200" i="1" dirty="0" smtClean="0"/>
              <a:t>populations.”</a:t>
            </a:r>
          </a:p>
          <a:p>
            <a:r>
              <a:rPr lang="en-US" sz="3200" dirty="0" smtClean="0"/>
              <a:t>“Activism” again.</a:t>
            </a:r>
          </a:p>
          <a:p>
            <a:endParaRPr lang="en-US" dirty="0"/>
          </a:p>
          <a:p>
            <a:pPr algn="r"/>
            <a:r>
              <a:rPr lang="en-US" sz="2000" i="1" dirty="0" smtClean="0"/>
              <a:t>See Dobson article, </a:t>
            </a:r>
            <a:r>
              <a:rPr lang="en-US" sz="2000" dirty="0" smtClean="0"/>
              <a:t>vide supra</a:t>
            </a:r>
            <a:endParaRPr lang="en-US" i="1" dirty="0"/>
          </a:p>
        </p:txBody>
      </p:sp>
    </p:spTree>
    <p:extLst>
      <p:ext uri="{BB962C8B-B14F-4D97-AF65-F5344CB8AC3E}">
        <p14:creationId xmlns:p14="http://schemas.microsoft.com/office/powerpoint/2010/main" val="359762218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92D050"/>
                </a:solidFill>
              </a:rPr>
              <a:t>Doing good vs. </a:t>
            </a:r>
            <a:br>
              <a:rPr lang="en-US" dirty="0" smtClean="0">
                <a:solidFill>
                  <a:srgbClr val="92D050"/>
                </a:solidFill>
              </a:rPr>
            </a:br>
            <a:r>
              <a:rPr lang="en-US" dirty="0" smtClean="0">
                <a:solidFill>
                  <a:srgbClr val="92D050"/>
                </a:solidFill>
              </a:rPr>
              <a:t>Having a structural analysis</a:t>
            </a:r>
            <a:endParaRPr lang="en-US" dirty="0">
              <a:solidFill>
                <a:srgbClr val="92D050"/>
              </a:solidFill>
            </a:endParaRPr>
          </a:p>
        </p:txBody>
      </p:sp>
      <p:sp>
        <p:nvSpPr>
          <p:cNvPr id="3" name="Content Placeholder 2"/>
          <p:cNvSpPr>
            <a:spLocks noGrp="1"/>
          </p:cNvSpPr>
          <p:nvPr>
            <p:ph idx="1"/>
          </p:nvPr>
        </p:nvSpPr>
        <p:spPr>
          <a:xfrm>
            <a:off x="457200" y="1971541"/>
            <a:ext cx="8229600" cy="4353059"/>
          </a:xfrm>
        </p:spPr>
        <p:txBody>
          <a:bodyPr>
            <a:normAutofit/>
          </a:bodyPr>
          <a:lstStyle/>
          <a:p>
            <a:r>
              <a:rPr lang="en-US" sz="2800" dirty="0" smtClean="0"/>
              <a:t>Doing good: caring for people, caring for poor people, caring for people in underserved settings and countries is important</a:t>
            </a:r>
          </a:p>
          <a:p>
            <a:r>
              <a:rPr lang="en-US" sz="2800" dirty="0" smtClean="0"/>
              <a:t>Understanding the structural factors of economic systems, markets, racism, and structural inequality is different.</a:t>
            </a:r>
          </a:p>
          <a:p>
            <a:r>
              <a:rPr lang="en-US" sz="2800" dirty="0" smtClean="0"/>
              <a:t>The first is agency; the second requires activism.</a:t>
            </a:r>
            <a:endParaRPr lang="en-US" sz="2800" dirty="0"/>
          </a:p>
        </p:txBody>
      </p:sp>
    </p:spTree>
    <p:extLst>
      <p:ext uri="{BB962C8B-B14F-4D97-AF65-F5344CB8AC3E}">
        <p14:creationId xmlns:p14="http://schemas.microsoft.com/office/powerpoint/2010/main" val="47775821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US" dirty="0" smtClean="0">
                <a:solidFill>
                  <a:srgbClr val="92D050"/>
                </a:solidFill>
              </a:rPr>
              <a:t>Examples of medical activities around Social Justice</a:t>
            </a:r>
            <a:endParaRPr lang="en-US" dirty="0">
              <a:solidFill>
                <a:srgbClr val="92D050"/>
              </a:solidFill>
            </a:endParaRPr>
          </a:p>
        </p:txBody>
      </p:sp>
      <p:sp>
        <p:nvSpPr>
          <p:cNvPr id="5" name="Subtitle 4"/>
          <p:cNvSpPr>
            <a:spLocks noGrp="1"/>
          </p:cNvSpPr>
          <p:nvPr>
            <p:ph type="subTitle" idx="1"/>
          </p:nvPr>
        </p:nvSpPr>
        <p:spPr/>
        <p:txBody>
          <a:bodyPr/>
          <a:lstStyle/>
          <a:p>
            <a:r>
              <a:rPr lang="en-US" i="1" dirty="0"/>
              <a:t>Physicians </a:t>
            </a:r>
            <a:r>
              <a:rPr lang="en-US" i="1" dirty="0" smtClean="0"/>
              <a:t>CAN </a:t>
            </a:r>
            <a:r>
              <a:rPr lang="en-US" i="1" dirty="0"/>
              <a:t>be involved!</a:t>
            </a:r>
          </a:p>
          <a:p>
            <a:endParaRPr lang="en-US" dirty="0"/>
          </a:p>
        </p:txBody>
      </p:sp>
      <p:sp>
        <p:nvSpPr>
          <p:cNvPr id="6" name="Slide Number Placeholder 5"/>
          <p:cNvSpPr>
            <a:spLocks noGrp="1"/>
          </p:cNvSpPr>
          <p:nvPr>
            <p:ph type="sldNum" sz="quarter" idx="12"/>
          </p:nvPr>
        </p:nvSpPr>
        <p:spPr/>
        <p:txBody>
          <a:bodyPr/>
          <a:lstStyle/>
          <a:p>
            <a:pPr>
              <a:defRPr/>
            </a:pPr>
            <a:fld id="{EE144EA1-65F1-4E08-95EE-F8767817CBBC}" type="slidenum">
              <a:rPr lang="en-US" smtClean="0"/>
              <a:pPr>
                <a:defRPr/>
              </a:pPr>
              <a:t>74</a:t>
            </a:fld>
            <a:endParaRPr lang="en-US"/>
          </a:p>
        </p:txBody>
      </p:sp>
    </p:spTree>
    <p:extLst>
      <p:ext uri="{BB962C8B-B14F-4D97-AF65-F5344CB8AC3E}">
        <p14:creationId xmlns:p14="http://schemas.microsoft.com/office/powerpoint/2010/main" val="364907574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92D050"/>
                </a:solidFill>
              </a:rPr>
              <a:t>Student activities in Kansas</a:t>
            </a:r>
            <a:endParaRPr lang="en-US" dirty="0">
              <a:solidFill>
                <a:srgbClr val="92D050"/>
              </a:solidFill>
            </a:endParaRPr>
          </a:p>
        </p:txBody>
      </p:sp>
      <p:sp>
        <p:nvSpPr>
          <p:cNvPr id="3" name="Content Placeholder 2"/>
          <p:cNvSpPr>
            <a:spLocks noGrp="1"/>
          </p:cNvSpPr>
          <p:nvPr>
            <p:ph idx="1"/>
          </p:nvPr>
        </p:nvSpPr>
        <p:spPr/>
        <p:txBody>
          <a:bodyPr/>
          <a:lstStyle/>
          <a:p>
            <a:r>
              <a:rPr lang="en-US" sz="2800" dirty="0" err="1" smtClean="0"/>
              <a:t>JayDoc</a:t>
            </a:r>
            <a:r>
              <a:rPr lang="en-US" sz="2800" dirty="0" smtClean="0"/>
              <a:t> clinic (student run free clinic)</a:t>
            </a:r>
          </a:p>
          <a:p>
            <a:r>
              <a:rPr lang="en-US" sz="2800" dirty="0" smtClean="0"/>
              <a:t>Community Leadership track</a:t>
            </a:r>
          </a:p>
          <a:p>
            <a:r>
              <a:rPr lang="en-US" sz="2800" dirty="0" smtClean="0"/>
              <a:t>School-Based Health Center (“</a:t>
            </a:r>
            <a:r>
              <a:rPr lang="en-US" sz="2800" dirty="0" err="1" smtClean="0"/>
              <a:t>Bulldoc</a:t>
            </a:r>
            <a:r>
              <a:rPr lang="en-US" sz="2800" dirty="0" smtClean="0"/>
              <a:t>”)</a:t>
            </a:r>
          </a:p>
          <a:p>
            <a:r>
              <a:rPr lang="en-US" sz="2800" dirty="0" smtClean="0"/>
              <a:t>International trips</a:t>
            </a:r>
          </a:p>
          <a:p>
            <a:r>
              <a:rPr lang="en-US" sz="2800" dirty="0" smtClean="0"/>
              <a:t>Similar opportunities in Chicago and almost every city, to do good.</a:t>
            </a:r>
          </a:p>
          <a:p>
            <a:endParaRPr lang="en-US" dirty="0"/>
          </a:p>
        </p:txBody>
      </p:sp>
      <p:sp>
        <p:nvSpPr>
          <p:cNvPr id="4" name="Slide Number Placeholder 3"/>
          <p:cNvSpPr>
            <a:spLocks noGrp="1"/>
          </p:cNvSpPr>
          <p:nvPr>
            <p:ph type="sldNum" sz="quarter" idx="12"/>
          </p:nvPr>
        </p:nvSpPr>
        <p:spPr/>
        <p:txBody>
          <a:bodyPr/>
          <a:lstStyle/>
          <a:p>
            <a:pPr>
              <a:defRPr/>
            </a:pPr>
            <a:fld id="{D1071FF4-1B33-4AE8-85FE-D8201E6B33AA}" type="slidenum">
              <a:rPr lang="en-US" smtClean="0"/>
              <a:pPr>
                <a:defRPr/>
              </a:pPr>
              <a:t>75</a:t>
            </a:fld>
            <a:endParaRPr lang="en-US"/>
          </a:p>
        </p:txBody>
      </p:sp>
    </p:spTree>
    <p:extLst>
      <p:ext uri="{BB962C8B-B14F-4D97-AF65-F5344CB8AC3E}">
        <p14:creationId xmlns:p14="http://schemas.microsoft.com/office/powerpoint/2010/main" val="253215611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Picture 2" descr="http://www.dailyyonder.com/files/images/2008PovertyCountiesMapfour.jpg"/>
          <p:cNvPicPr>
            <a:picLocks noGrp="1" noChangeAspect="1" noChangeArrowheads="1"/>
          </p:cNvPicPr>
          <p:nvPr>
            <p:ph idx="1"/>
          </p:nvPr>
        </p:nvPicPr>
        <p:blipFill>
          <a:blip r:embed="rId3" cstate="print"/>
          <a:srcRect/>
          <a:stretch>
            <a:fillRect/>
          </a:stretch>
        </p:blipFill>
        <p:spPr bwMode="auto">
          <a:xfrm>
            <a:off x="1066800" y="304800"/>
            <a:ext cx="6530016" cy="6330859"/>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D1071FF4-1B33-4AE8-85FE-D8201E6B33AA}" type="slidenum">
              <a:rPr lang="en-US" smtClean="0"/>
              <a:pPr>
                <a:defRPr/>
              </a:pPr>
              <a:t>76</a:t>
            </a:fld>
            <a:endParaRPr lang="en-US"/>
          </a:p>
        </p:txBody>
      </p:sp>
    </p:spTree>
    <p:extLst>
      <p:ext uri="{BB962C8B-B14F-4D97-AF65-F5344CB8AC3E}">
        <p14:creationId xmlns:p14="http://schemas.microsoft.com/office/powerpoint/2010/main" val="330034046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92D050"/>
                </a:solidFill>
              </a:rPr>
              <a:t>Social Justice Work by Physicians</a:t>
            </a:r>
            <a:endParaRPr lang="en-US" dirty="0">
              <a:solidFill>
                <a:srgbClr val="92D050"/>
              </a:solidFill>
            </a:endParaRPr>
          </a:p>
        </p:txBody>
      </p:sp>
      <p:sp>
        <p:nvSpPr>
          <p:cNvPr id="3" name="Content Placeholder 2"/>
          <p:cNvSpPr>
            <a:spLocks noGrp="1"/>
          </p:cNvSpPr>
          <p:nvPr>
            <p:ph idx="1"/>
          </p:nvPr>
        </p:nvSpPr>
        <p:spPr/>
        <p:txBody>
          <a:bodyPr>
            <a:normAutofit/>
          </a:bodyPr>
          <a:lstStyle/>
          <a:p>
            <a:r>
              <a:rPr lang="en-US" dirty="0" smtClean="0"/>
              <a:t>International work</a:t>
            </a:r>
          </a:p>
          <a:p>
            <a:r>
              <a:rPr lang="en-US" dirty="0" smtClean="0"/>
              <a:t>Volunteering with students</a:t>
            </a:r>
          </a:p>
          <a:p>
            <a:pPr lvl="1"/>
            <a:r>
              <a:rPr lang="en-US" dirty="0" smtClean="0"/>
              <a:t>Free Clinics</a:t>
            </a:r>
          </a:p>
          <a:p>
            <a:pPr lvl="1"/>
            <a:r>
              <a:rPr lang="en-US" dirty="0" smtClean="0"/>
              <a:t>Community health fairs</a:t>
            </a:r>
          </a:p>
          <a:p>
            <a:pPr lvl="1"/>
            <a:r>
              <a:rPr lang="en-US" dirty="0" smtClean="0"/>
              <a:t>School based health centers</a:t>
            </a:r>
          </a:p>
          <a:p>
            <a:r>
              <a:rPr lang="en-US" dirty="0" smtClean="0"/>
              <a:t>Building sustainable programs in </a:t>
            </a:r>
          </a:p>
          <a:p>
            <a:pPr lvl="1"/>
            <a:r>
              <a:rPr lang="en-US" dirty="0" smtClean="0"/>
              <a:t>Inner cities</a:t>
            </a:r>
          </a:p>
          <a:p>
            <a:pPr lvl="1"/>
            <a:r>
              <a:rPr lang="en-US" dirty="0" smtClean="0"/>
              <a:t>Rural areas (Health Extensions)</a:t>
            </a:r>
          </a:p>
          <a:p>
            <a:pPr lvl="1"/>
            <a:r>
              <a:rPr lang="en-US" dirty="0" smtClean="0"/>
              <a:t>Working on built environment</a:t>
            </a:r>
          </a:p>
        </p:txBody>
      </p:sp>
      <p:sp>
        <p:nvSpPr>
          <p:cNvPr id="4" name="Slide Number Placeholder 3"/>
          <p:cNvSpPr>
            <a:spLocks noGrp="1"/>
          </p:cNvSpPr>
          <p:nvPr>
            <p:ph type="sldNum" sz="quarter" idx="12"/>
          </p:nvPr>
        </p:nvSpPr>
        <p:spPr/>
        <p:txBody>
          <a:bodyPr/>
          <a:lstStyle/>
          <a:p>
            <a:pPr>
              <a:defRPr/>
            </a:pPr>
            <a:fld id="{D1071FF4-1B33-4AE8-85FE-D8201E6B33AA}" type="slidenum">
              <a:rPr lang="en-US" smtClean="0"/>
              <a:pPr>
                <a:defRPr/>
              </a:pPr>
              <a:t>77</a:t>
            </a:fld>
            <a:endParaRPr lang="en-US"/>
          </a:p>
        </p:txBody>
      </p:sp>
    </p:spTree>
    <p:extLst>
      <p:ext uri="{BB962C8B-B14F-4D97-AF65-F5344CB8AC3E}">
        <p14:creationId xmlns:p14="http://schemas.microsoft.com/office/powerpoint/2010/main" val="1072799890"/>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90600"/>
          </a:xfrm>
        </p:spPr>
        <p:txBody>
          <a:bodyPr/>
          <a:lstStyle/>
          <a:p>
            <a:r>
              <a:rPr lang="en-US" dirty="0" smtClean="0">
                <a:solidFill>
                  <a:srgbClr val="92D050"/>
                </a:solidFill>
              </a:rPr>
              <a:t>Dr. Michael Marmot</a:t>
            </a:r>
            <a:endParaRPr lang="en-US" dirty="0">
              <a:solidFill>
                <a:srgbClr val="92D050"/>
              </a:solidFill>
            </a:endParaRPr>
          </a:p>
        </p:txBody>
      </p:sp>
      <p:sp>
        <p:nvSpPr>
          <p:cNvPr id="3" name="Content Placeholder 2"/>
          <p:cNvSpPr>
            <a:spLocks noGrp="1"/>
          </p:cNvSpPr>
          <p:nvPr>
            <p:ph idx="1"/>
          </p:nvPr>
        </p:nvSpPr>
        <p:spPr>
          <a:xfrm>
            <a:off x="533400" y="2057400"/>
            <a:ext cx="8229600" cy="3962400"/>
          </a:xfrm>
        </p:spPr>
        <p:txBody>
          <a:bodyPr>
            <a:normAutofit/>
          </a:bodyPr>
          <a:lstStyle/>
          <a:p>
            <a:r>
              <a:rPr lang="en-US" sz="3200" dirty="0" smtClean="0"/>
              <a:t>The “Whitehall Studies”</a:t>
            </a:r>
          </a:p>
          <a:p>
            <a:r>
              <a:rPr lang="en-US" sz="3200" dirty="0" smtClean="0"/>
              <a:t>Social class is linearly connected to health status</a:t>
            </a:r>
          </a:p>
          <a:p>
            <a:r>
              <a:rPr lang="en-US" sz="3200" dirty="0" smtClean="0"/>
              <a:t>President of the British Medical Association last year</a:t>
            </a:r>
            <a:endParaRPr lang="en-US" sz="3200" dirty="0"/>
          </a:p>
        </p:txBody>
      </p:sp>
      <p:sp>
        <p:nvSpPr>
          <p:cNvPr id="4" name="Slide Number Placeholder 3"/>
          <p:cNvSpPr>
            <a:spLocks noGrp="1"/>
          </p:cNvSpPr>
          <p:nvPr>
            <p:ph type="sldNum" sz="quarter" idx="12"/>
          </p:nvPr>
        </p:nvSpPr>
        <p:spPr/>
        <p:txBody>
          <a:bodyPr/>
          <a:lstStyle/>
          <a:p>
            <a:pPr>
              <a:defRPr/>
            </a:pPr>
            <a:fld id="{D1071FF4-1B33-4AE8-85FE-D8201E6B33AA}" type="slidenum">
              <a:rPr lang="en-US" smtClean="0"/>
              <a:pPr>
                <a:defRPr/>
              </a:pPr>
              <a:t>78</a:t>
            </a:fld>
            <a:endParaRPr lang="en-US"/>
          </a:p>
        </p:txBody>
      </p:sp>
    </p:spTree>
    <p:extLst>
      <p:ext uri="{BB962C8B-B14F-4D97-AF65-F5344CB8AC3E}">
        <p14:creationId xmlns:p14="http://schemas.microsoft.com/office/powerpoint/2010/main" val="5923029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a:solidFill>
                  <a:srgbClr val="92D050"/>
                </a:solidFill>
                <a:hlinkClick r:id="rId3"/>
              </a:rPr>
              <a:t>“Social determinants of health: what doctors can do</a:t>
            </a:r>
            <a:r>
              <a:rPr lang="en-US" dirty="0" smtClean="0">
                <a:solidFill>
                  <a:schemeClr val="accent3">
                    <a:lumMod val="60000"/>
                    <a:lumOff val="40000"/>
                  </a:schemeClr>
                </a:solidFill>
              </a:rPr>
              <a:t>”</a:t>
            </a:r>
            <a:r>
              <a:rPr lang="en-US" dirty="0" smtClean="0"/>
              <a:t> </a:t>
            </a:r>
            <a:endParaRPr lang="en-US" sz="4000" dirty="0"/>
          </a:p>
        </p:txBody>
      </p:sp>
      <p:sp>
        <p:nvSpPr>
          <p:cNvPr id="3" name="Content Placeholder 2"/>
          <p:cNvSpPr>
            <a:spLocks noGrp="1"/>
          </p:cNvSpPr>
          <p:nvPr>
            <p:ph idx="1"/>
          </p:nvPr>
        </p:nvSpPr>
        <p:spPr/>
        <p:txBody>
          <a:bodyPr>
            <a:normAutofit fontScale="92500" lnSpcReduction="10000"/>
          </a:bodyPr>
          <a:lstStyle/>
          <a:p>
            <a:endParaRPr lang="en-US" dirty="0" smtClean="0"/>
          </a:p>
          <a:p>
            <a:r>
              <a:rPr lang="en-US" sz="4000" dirty="0"/>
              <a:t>October </a:t>
            </a:r>
            <a:r>
              <a:rPr lang="en-US" sz="4000" dirty="0" smtClean="0"/>
              <a:t>2011</a:t>
            </a:r>
          </a:p>
          <a:p>
            <a:r>
              <a:rPr lang="en-US" sz="4000" dirty="0" smtClean="0"/>
              <a:t>Effort by the BMA to identify:</a:t>
            </a:r>
          </a:p>
          <a:p>
            <a:pPr lvl="1"/>
            <a:r>
              <a:rPr lang="en-US" sz="3200" dirty="0" smtClean="0"/>
              <a:t>principles of addressing social determinants of health</a:t>
            </a:r>
          </a:p>
          <a:p>
            <a:pPr lvl="1"/>
            <a:r>
              <a:rPr lang="en-US" sz="3200" dirty="0" smtClean="0"/>
              <a:t>Evidence for effectiveness of interventions</a:t>
            </a:r>
          </a:p>
          <a:p>
            <a:pPr lvl="2"/>
            <a:r>
              <a:rPr lang="en-US" sz="2800" dirty="0" smtClean="0"/>
              <a:t>Direct and indirect impacts</a:t>
            </a:r>
          </a:p>
          <a:p>
            <a:pPr lvl="1"/>
            <a:r>
              <a:rPr lang="en-US" sz="3200" dirty="0" smtClean="0"/>
              <a:t>Best practices being implemented.</a:t>
            </a:r>
          </a:p>
          <a:p>
            <a:pPr lvl="1"/>
            <a:endParaRPr lang="en-US" dirty="0" smtClean="0"/>
          </a:p>
          <a:p>
            <a:pPr lvl="1" algn="r"/>
            <a:r>
              <a:rPr lang="en-US" sz="1900" dirty="0" smtClean="0">
                <a:hlinkClick r:id="rId3"/>
              </a:rPr>
              <a:t>http://www.bma.org.uk/images/socialdeterminantshealth_tcm41-209805.pdf</a:t>
            </a:r>
            <a:endParaRPr lang="en-US" sz="1900" dirty="0" smtClean="0"/>
          </a:p>
          <a:p>
            <a:pPr lvl="1" algn="r"/>
            <a:endParaRPr lang="en-US" sz="1700" dirty="0" smtClean="0"/>
          </a:p>
        </p:txBody>
      </p:sp>
      <p:sp>
        <p:nvSpPr>
          <p:cNvPr id="4" name="Slide Number Placeholder 3"/>
          <p:cNvSpPr>
            <a:spLocks noGrp="1"/>
          </p:cNvSpPr>
          <p:nvPr>
            <p:ph type="sldNum" sz="quarter" idx="12"/>
          </p:nvPr>
        </p:nvSpPr>
        <p:spPr/>
        <p:txBody>
          <a:bodyPr/>
          <a:lstStyle/>
          <a:p>
            <a:pPr>
              <a:defRPr/>
            </a:pPr>
            <a:fld id="{D1071FF4-1B33-4AE8-85FE-D8201E6B33AA}" type="slidenum">
              <a:rPr lang="en-US" smtClean="0"/>
              <a:pPr>
                <a:defRPr/>
              </a:pPr>
              <a:t>79</a:t>
            </a:fld>
            <a:endParaRPr lang="en-US"/>
          </a:p>
        </p:txBody>
      </p:sp>
    </p:spTree>
    <p:extLst>
      <p:ext uri="{BB962C8B-B14F-4D97-AF65-F5344CB8AC3E}">
        <p14:creationId xmlns:p14="http://schemas.microsoft.com/office/powerpoint/2010/main" val="29331738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What are </a:t>
            </a:r>
            <a:r>
              <a:rPr lang="en-US" dirty="0" smtClean="0"/>
              <a:t/>
            </a:r>
            <a:br>
              <a:rPr lang="en-US" dirty="0" smtClean="0"/>
            </a:br>
            <a:r>
              <a:rPr lang="en-US" dirty="0" smtClean="0"/>
              <a:t>“</a:t>
            </a:r>
            <a:r>
              <a:rPr lang="en-US" dirty="0"/>
              <a:t>Human Rights”?</a:t>
            </a:r>
          </a:p>
        </p:txBody>
      </p:sp>
      <p:sp>
        <p:nvSpPr>
          <p:cNvPr id="3" name="Subtitle 2"/>
          <p:cNvSpPr>
            <a:spLocks noGrp="1"/>
          </p:cNvSpPr>
          <p:nvPr>
            <p:ph type="subTitle" idx="1"/>
          </p:nvPr>
        </p:nvSpPr>
        <p:spPr/>
        <p:txBody>
          <a:bodyPr/>
          <a:lstStyle/>
          <a:p>
            <a:r>
              <a:rPr lang="en-US" i="1" dirty="0" smtClean="0"/>
              <a:t>The UN Universal Declaration of Human Rights, 1948</a:t>
            </a:r>
            <a:endParaRPr lang="en-US" i="1" dirty="0"/>
          </a:p>
        </p:txBody>
      </p:sp>
      <p:sp>
        <p:nvSpPr>
          <p:cNvPr id="4" name="Slide Number Placeholder 3"/>
          <p:cNvSpPr>
            <a:spLocks noGrp="1"/>
          </p:cNvSpPr>
          <p:nvPr>
            <p:ph type="sldNum" sz="quarter" idx="12"/>
          </p:nvPr>
        </p:nvSpPr>
        <p:spPr/>
        <p:txBody>
          <a:bodyPr/>
          <a:lstStyle/>
          <a:p>
            <a:pPr>
              <a:defRPr/>
            </a:pPr>
            <a:fld id="{EE144EA1-65F1-4E08-95EE-F8767817CBBC}" type="slidenum">
              <a:rPr lang="en-US" smtClean="0"/>
              <a:pPr>
                <a:defRPr/>
              </a:pPr>
              <a:t>8</a:t>
            </a:fld>
            <a:endParaRPr lang="en-US"/>
          </a:p>
        </p:txBody>
      </p:sp>
    </p:spTree>
    <p:extLst>
      <p:ext uri="{BB962C8B-B14F-4D97-AF65-F5344CB8AC3E}">
        <p14:creationId xmlns:p14="http://schemas.microsoft.com/office/powerpoint/2010/main" val="849429535"/>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dirty="0" smtClean="0">
                <a:solidFill>
                  <a:srgbClr val="92D050"/>
                </a:solidFill>
              </a:rPr>
              <a:t>Policy Objectives</a:t>
            </a:r>
            <a:endParaRPr lang="en-US" dirty="0">
              <a:solidFill>
                <a:srgbClr val="92D050"/>
              </a:solidFill>
            </a:endParaRPr>
          </a:p>
        </p:txBody>
      </p:sp>
      <p:sp>
        <p:nvSpPr>
          <p:cNvPr id="3" name="Content Placeholder 2"/>
          <p:cNvSpPr>
            <a:spLocks noGrp="1"/>
          </p:cNvSpPr>
          <p:nvPr>
            <p:ph idx="1"/>
          </p:nvPr>
        </p:nvSpPr>
        <p:spPr>
          <a:xfrm>
            <a:off x="457200" y="1828800"/>
            <a:ext cx="8229600" cy="4526280"/>
          </a:xfrm>
        </p:spPr>
        <p:txBody>
          <a:bodyPr>
            <a:normAutofit/>
          </a:bodyPr>
          <a:lstStyle/>
          <a:p>
            <a:pPr marL="514350" indent="-514350">
              <a:spcAft>
                <a:spcPts val="600"/>
              </a:spcAft>
              <a:buFont typeface="+mj-lt"/>
              <a:buAutoNum type="arabicPeriod"/>
            </a:pPr>
            <a:r>
              <a:rPr lang="en-US" i="1" dirty="0" smtClean="0"/>
              <a:t>Give every child the best start in life</a:t>
            </a:r>
            <a:endParaRPr lang="en-US" dirty="0" smtClean="0"/>
          </a:p>
          <a:p>
            <a:pPr marL="514350" indent="-514350">
              <a:spcAft>
                <a:spcPts val="600"/>
              </a:spcAft>
              <a:buFont typeface="+mj-lt"/>
              <a:buAutoNum type="arabicPeriod"/>
            </a:pPr>
            <a:r>
              <a:rPr lang="en-US" i="1" dirty="0" smtClean="0"/>
              <a:t>Enable all children, young people and adults to maximize their capabilities and have</a:t>
            </a:r>
            <a:r>
              <a:rPr lang="en-US" dirty="0" smtClean="0"/>
              <a:t> </a:t>
            </a:r>
            <a:r>
              <a:rPr lang="en-US" i="1" dirty="0" smtClean="0"/>
              <a:t>control over their lives</a:t>
            </a:r>
            <a:endParaRPr lang="en-US" dirty="0" smtClean="0"/>
          </a:p>
          <a:p>
            <a:pPr marL="514350" indent="-514350">
              <a:spcAft>
                <a:spcPts val="600"/>
              </a:spcAft>
              <a:buFont typeface="+mj-lt"/>
              <a:buAutoNum type="arabicPeriod"/>
            </a:pPr>
            <a:r>
              <a:rPr lang="en-US" i="1" dirty="0" smtClean="0"/>
              <a:t>Create fair employment and good work for all</a:t>
            </a:r>
            <a:endParaRPr lang="en-US" dirty="0" smtClean="0"/>
          </a:p>
          <a:p>
            <a:pPr marL="514350" indent="-514350">
              <a:spcAft>
                <a:spcPts val="600"/>
              </a:spcAft>
              <a:buFont typeface="+mj-lt"/>
              <a:buAutoNum type="arabicPeriod"/>
            </a:pPr>
            <a:r>
              <a:rPr lang="en-US" i="1" dirty="0" smtClean="0"/>
              <a:t>Ensure healthy standard of living for all</a:t>
            </a:r>
            <a:endParaRPr lang="en-US" dirty="0" smtClean="0"/>
          </a:p>
          <a:p>
            <a:pPr marL="514350" indent="-514350">
              <a:spcAft>
                <a:spcPts val="600"/>
              </a:spcAft>
              <a:buFont typeface="+mj-lt"/>
              <a:buAutoNum type="arabicPeriod"/>
            </a:pPr>
            <a:r>
              <a:rPr lang="en-US" i="1" dirty="0" smtClean="0"/>
              <a:t>Create and develop healthy and sustainable places and communities</a:t>
            </a:r>
            <a:endParaRPr lang="en-US" dirty="0" smtClean="0"/>
          </a:p>
          <a:p>
            <a:pPr marL="514350" indent="-514350">
              <a:spcAft>
                <a:spcPts val="600"/>
              </a:spcAft>
              <a:buFont typeface="+mj-lt"/>
              <a:buAutoNum type="arabicPeriod"/>
            </a:pPr>
            <a:r>
              <a:rPr lang="en-US" i="1" dirty="0" smtClean="0"/>
              <a:t>Strengthen the role and impact of ill health prevention</a:t>
            </a:r>
            <a:endParaRPr lang="en-US" dirty="0" smtClean="0"/>
          </a:p>
          <a:p>
            <a:pPr marL="514350" indent="-514350">
              <a:buFont typeface="+mj-lt"/>
              <a:buAutoNum type="arabicPeriod"/>
            </a:pPr>
            <a:endParaRPr lang="en-US" dirty="0"/>
          </a:p>
        </p:txBody>
      </p:sp>
      <p:sp>
        <p:nvSpPr>
          <p:cNvPr id="4" name="Slide Number Placeholder 3"/>
          <p:cNvSpPr>
            <a:spLocks noGrp="1"/>
          </p:cNvSpPr>
          <p:nvPr>
            <p:ph type="sldNum" sz="quarter" idx="12"/>
          </p:nvPr>
        </p:nvSpPr>
        <p:spPr/>
        <p:txBody>
          <a:bodyPr/>
          <a:lstStyle/>
          <a:p>
            <a:pPr>
              <a:defRPr/>
            </a:pPr>
            <a:fld id="{D1071FF4-1B33-4AE8-85FE-D8201E6B33AA}" type="slidenum">
              <a:rPr lang="en-US" smtClean="0"/>
              <a:pPr>
                <a:defRPr/>
              </a:pPr>
              <a:t>80</a:t>
            </a:fld>
            <a:endParaRPr lang="en-US"/>
          </a:p>
        </p:txBody>
      </p:sp>
    </p:spTree>
    <p:extLst>
      <p:ext uri="{BB962C8B-B14F-4D97-AF65-F5344CB8AC3E}">
        <p14:creationId xmlns:p14="http://schemas.microsoft.com/office/powerpoint/2010/main" val="2484902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1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1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10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10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10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10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8" dur="10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229600" cy="1143000"/>
          </a:xfrm>
        </p:spPr>
        <p:txBody>
          <a:bodyPr/>
          <a:lstStyle/>
          <a:p>
            <a:r>
              <a:rPr lang="en-US" dirty="0" smtClean="0">
                <a:solidFill>
                  <a:srgbClr val="92D050"/>
                </a:solidFill>
              </a:rPr>
              <a:t>Solutions: Best Practices</a:t>
            </a:r>
            <a:endParaRPr lang="en-US" dirty="0">
              <a:solidFill>
                <a:srgbClr val="92D050"/>
              </a:solidFill>
            </a:endParaRPr>
          </a:p>
        </p:txBody>
      </p:sp>
      <p:sp>
        <p:nvSpPr>
          <p:cNvPr id="3" name="Content Placeholder 2"/>
          <p:cNvSpPr>
            <a:spLocks noGrp="1"/>
          </p:cNvSpPr>
          <p:nvPr>
            <p:ph idx="1"/>
          </p:nvPr>
        </p:nvSpPr>
        <p:spPr/>
        <p:txBody>
          <a:bodyPr/>
          <a:lstStyle/>
          <a:p>
            <a:r>
              <a:rPr lang="en-US" i="1" dirty="0" smtClean="0"/>
              <a:t>Manchester: </a:t>
            </a:r>
            <a:r>
              <a:rPr lang="en-US" dirty="0" smtClean="0"/>
              <a:t>cold housing</a:t>
            </a:r>
          </a:p>
          <a:p>
            <a:r>
              <a:rPr lang="en-US" i="1" dirty="0" smtClean="0"/>
              <a:t>Bromley-on-Bow</a:t>
            </a:r>
            <a:r>
              <a:rPr lang="en-US" dirty="0" smtClean="0"/>
              <a:t>: integrated and cooperative center with medial practice, social services, children’s center, adult education, vulnerable adults programs, outreach programs, artist’s studios, etc.</a:t>
            </a:r>
          </a:p>
          <a:p>
            <a:r>
              <a:rPr lang="en-US" dirty="0" smtClean="0"/>
              <a:t>Creation of a searchable database</a:t>
            </a:r>
            <a:endParaRPr lang="en-US" dirty="0"/>
          </a:p>
        </p:txBody>
      </p:sp>
      <p:sp>
        <p:nvSpPr>
          <p:cNvPr id="4" name="Slide Number Placeholder 3"/>
          <p:cNvSpPr>
            <a:spLocks noGrp="1"/>
          </p:cNvSpPr>
          <p:nvPr>
            <p:ph type="sldNum" sz="quarter" idx="12"/>
          </p:nvPr>
        </p:nvSpPr>
        <p:spPr/>
        <p:txBody>
          <a:bodyPr/>
          <a:lstStyle/>
          <a:p>
            <a:pPr>
              <a:defRPr/>
            </a:pPr>
            <a:fld id="{D1071FF4-1B33-4AE8-85FE-D8201E6B33AA}" type="slidenum">
              <a:rPr lang="en-US" smtClean="0"/>
              <a:pPr>
                <a:defRPr/>
              </a:pPr>
              <a:t>81</a:t>
            </a:fld>
            <a:endParaRPr lang="en-US"/>
          </a:p>
        </p:txBody>
      </p:sp>
    </p:spTree>
    <p:extLst>
      <p:ext uri="{BB962C8B-B14F-4D97-AF65-F5344CB8AC3E}">
        <p14:creationId xmlns:p14="http://schemas.microsoft.com/office/powerpoint/2010/main" val="2651407860"/>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92D050"/>
                </a:solidFill>
              </a:rPr>
              <a:t>Social Justice and Health</a:t>
            </a:r>
            <a:endParaRPr lang="en-US" dirty="0">
              <a:solidFill>
                <a:srgbClr val="92D050"/>
              </a:solidFill>
            </a:endParaRPr>
          </a:p>
        </p:txBody>
      </p:sp>
      <p:sp>
        <p:nvSpPr>
          <p:cNvPr id="3" name="Content Placeholder 2"/>
          <p:cNvSpPr>
            <a:spLocks noGrp="1"/>
          </p:cNvSpPr>
          <p:nvPr>
            <p:ph idx="1"/>
          </p:nvPr>
        </p:nvSpPr>
        <p:spPr/>
        <p:txBody>
          <a:bodyPr>
            <a:normAutofit/>
          </a:bodyPr>
          <a:lstStyle/>
          <a:p>
            <a:pPr>
              <a:spcAft>
                <a:spcPts val="600"/>
              </a:spcAft>
            </a:pPr>
            <a:r>
              <a:rPr lang="en-US" dirty="0" smtClean="0"/>
              <a:t>Equitable distribution of health resources</a:t>
            </a:r>
          </a:p>
          <a:p>
            <a:pPr>
              <a:spcAft>
                <a:spcPts val="600"/>
              </a:spcAft>
            </a:pPr>
            <a:r>
              <a:rPr lang="en-US" dirty="0" smtClean="0"/>
              <a:t>Social determinants of health</a:t>
            </a:r>
          </a:p>
          <a:p>
            <a:pPr>
              <a:spcAft>
                <a:spcPts val="600"/>
              </a:spcAft>
            </a:pPr>
            <a:r>
              <a:rPr lang="en-US" dirty="0" smtClean="0"/>
              <a:t>Recognizing systemic injustice</a:t>
            </a:r>
          </a:p>
          <a:p>
            <a:pPr>
              <a:spcAft>
                <a:spcPts val="600"/>
              </a:spcAft>
            </a:pPr>
            <a:r>
              <a:rPr lang="en-US" dirty="0" smtClean="0"/>
              <a:t>Advocating for positive change in the health care system and society</a:t>
            </a:r>
          </a:p>
          <a:p>
            <a:pPr>
              <a:spcAft>
                <a:spcPts val="600"/>
              </a:spcAft>
            </a:pPr>
            <a:r>
              <a:rPr lang="en-US" dirty="0" smtClean="0"/>
              <a:t>Content about eliminating structural violence</a:t>
            </a:r>
          </a:p>
          <a:p>
            <a:pPr>
              <a:spcAft>
                <a:spcPts val="600"/>
              </a:spcAft>
            </a:pPr>
            <a:r>
              <a:rPr lang="en-US" dirty="0" smtClean="0"/>
              <a:t>Specific understanding about how social issues lead to poor health</a:t>
            </a:r>
          </a:p>
          <a:p>
            <a:endParaRPr lang="en-US" dirty="0"/>
          </a:p>
        </p:txBody>
      </p:sp>
      <p:sp>
        <p:nvSpPr>
          <p:cNvPr id="4" name="Slide Number Placeholder 3"/>
          <p:cNvSpPr>
            <a:spLocks noGrp="1"/>
          </p:cNvSpPr>
          <p:nvPr>
            <p:ph type="sldNum" sz="quarter" idx="12"/>
          </p:nvPr>
        </p:nvSpPr>
        <p:spPr/>
        <p:txBody>
          <a:bodyPr/>
          <a:lstStyle/>
          <a:p>
            <a:pPr>
              <a:defRPr/>
            </a:pPr>
            <a:fld id="{D1071FF4-1B33-4AE8-85FE-D8201E6B33AA}" type="slidenum">
              <a:rPr lang="en-US" smtClean="0"/>
              <a:pPr>
                <a:defRPr/>
              </a:pPr>
              <a:t>82</a:t>
            </a:fld>
            <a:endParaRPr lang="en-US"/>
          </a:p>
        </p:txBody>
      </p:sp>
    </p:spTree>
    <p:extLst>
      <p:ext uri="{BB962C8B-B14F-4D97-AF65-F5344CB8AC3E}">
        <p14:creationId xmlns:p14="http://schemas.microsoft.com/office/powerpoint/2010/main" val="1944082885"/>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229600" cy="1143000"/>
          </a:xfrm>
        </p:spPr>
        <p:txBody>
          <a:bodyPr>
            <a:normAutofit fontScale="90000"/>
          </a:bodyPr>
          <a:lstStyle/>
          <a:p>
            <a:r>
              <a:rPr lang="en-US" i="1" dirty="0" smtClean="0">
                <a:solidFill>
                  <a:srgbClr val="92D050"/>
                </a:solidFill>
              </a:rPr>
              <a:t>Example: </a:t>
            </a:r>
            <a:r>
              <a:rPr lang="en-US" dirty="0" smtClean="0">
                <a:solidFill>
                  <a:srgbClr val="92D050"/>
                </a:solidFill>
              </a:rPr>
              <a:t>Goal of </a:t>
            </a:r>
            <a:br>
              <a:rPr lang="en-US" dirty="0" smtClean="0">
                <a:solidFill>
                  <a:srgbClr val="92D050"/>
                </a:solidFill>
              </a:rPr>
            </a:br>
            <a:r>
              <a:rPr lang="en-US" dirty="0" smtClean="0">
                <a:solidFill>
                  <a:srgbClr val="92D050"/>
                </a:solidFill>
              </a:rPr>
              <a:t>International electives</a:t>
            </a:r>
            <a:endParaRPr lang="en-US" i="1" dirty="0">
              <a:solidFill>
                <a:srgbClr val="92D050"/>
              </a:solidFill>
            </a:endParaRPr>
          </a:p>
        </p:txBody>
      </p:sp>
      <p:sp>
        <p:nvSpPr>
          <p:cNvPr id="3" name="Content Placeholder 2"/>
          <p:cNvSpPr>
            <a:spLocks noGrp="1"/>
          </p:cNvSpPr>
          <p:nvPr>
            <p:ph idx="1"/>
          </p:nvPr>
        </p:nvSpPr>
        <p:spPr>
          <a:xfrm>
            <a:off x="533400" y="2286000"/>
            <a:ext cx="8229600" cy="3581400"/>
          </a:xfrm>
        </p:spPr>
        <p:txBody>
          <a:bodyPr>
            <a:normAutofit/>
          </a:bodyPr>
          <a:lstStyle/>
          <a:p>
            <a:r>
              <a:rPr lang="en-US" dirty="0" smtClean="0"/>
              <a:t>NOT “How can this help me improve my clinical skills?”, </a:t>
            </a:r>
          </a:p>
          <a:p>
            <a:r>
              <a:rPr lang="en-US" i="1" dirty="0" smtClean="0"/>
              <a:t>But</a:t>
            </a:r>
          </a:p>
          <a:p>
            <a:r>
              <a:rPr lang="en-US" dirty="0" smtClean="0"/>
              <a:t>“How might I best serve the destitute sick?”</a:t>
            </a:r>
            <a:r>
              <a:rPr lang="en-US" i="1" dirty="0" smtClean="0"/>
              <a:t> or “</a:t>
            </a:r>
            <a:r>
              <a:rPr lang="en-US" dirty="0" smtClean="0"/>
              <a:t>How might I best improve their situation?”</a:t>
            </a:r>
          </a:p>
          <a:p>
            <a:pPr marL="0" indent="0">
              <a:buNone/>
            </a:pPr>
            <a:endParaRPr lang="en-US" dirty="0" smtClean="0"/>
          </a:p>
          <a:p>
            <a:pPr algn="r"/>
            <a:r>
              <a:rPr lang="en-US" sz="2000" dirty="0" smtClean="0"/>
              <a:t>From </a:t>
            </a:r>
            <a:r>
              <a:rPr lang="en-US" sz="2000" dirty="0" err="1" smtClean="0"/>
              <a:t>Hixon</a:t>
            </a:r>
            <a:r>
              <a:rPr lang="en-US" sz="2000" dirty="0" smtClean="0"/>
              <a:t>, Yamada, Farmer, </a:t>
            </a:r>
            <a:r>
              <a:rPr lang="en-US" sz="2000" dirty="0" err="1" smtClean="0"/>
              <a:t>Maskarinec</a:t>
            </a:r>
            <a:r>
              <a:rPr lang="en-US" sz="2000" dirty="0" smtClean="0"/>
              <a:t>, “Social Justice: the Heart of Medical Education” (not yet published)</a:t>
            </a:r>
          </a:p>
        </p:txBody>
      </p:sp>
      <p:sp>
        <p:nvSpPr>
          <p:cNvPr id="4" name="Slide Number Placeholder 3"/>
          <p:cNvSpPr>
            <a:spLocks noGrp="1"/>
          </p:cNvSpPr>
          <p:nvPr>
            <p:ph type="sldNum" sz="quarter" idx="12"/>
          </p:nvPr>
        </p:nvSpPr>
        <p:spPr/>
        <p:txBody>
          <a:bodyPr/>
          <a:lstStyle/>
          <a:p>
            <a:pPr>
              <a:defRPr/>
            </a:pPr>
            <a:fld id="{D1071FF4-1B33-4AE8-85FE-D8201E6B33AA}" type="slidenum">
              <a:rPr lang="en-US" smtClean="0"/>
              <a:pPr>
                <a:defRPr/>
              </a:pPr>
              <a:t>83</a:t>
            </a:fld>
            <a:endParaRPr lang="en-US"/>
          </a:p>
        </p:txBody>
      </p:sp>
    </p:spTree>
    <p:extLst>
      <p:ext uri="{BB962C8B-B14F-4D97-AF65-F5344CB8AC3E}">
        <p14:creationId xmlns:p14="http://schemas.microsoft.com/office/powerpoint/2010/main" val="2657958003"/>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rmAutofit fontScale="90000"/>
          </a:bodyPr>
          <a:lstStyle/>
          <a:p>
            <a:r>
              <a:rPr lang="en-US" dirty="0" smtClean="0">
                <a:solidFill>
                  <a:srgbClr val="92D050"/>
                </a:solidFill>
              </a:rPr>
              <a:t>Social Justice: </a:t>
            </a:r>
            <a:br>
              <a:rPr lang="en-US" dirty="0" smtClean="0">
                <a:solidFill>
                  <a:srgbClr val="92D050"/>
                </a:solidFill>
              </a:rPr>
            </a:br>
            <a:r>
              <a:rPr lang="en-US" dirty="0" smtClean="0">
                <a:solidFill>
                  <a:srgbClr val="92D050"/>
                </a:solidFill>
              </a:rPr>
              <a:t>Philanthropy or Government</a:t>
            </a:r>
            <a:endParaRPr lang="en-US" dirty="0">
              <a:solidFill>
                <a:srgbClr val="92D050"/>
              </a:solidFill>
            </a:endParaRPr>
          </a:p>
        </p:txBody>
      </p:sp>
      <p:sp>
        <p:nvSpPr>
          <p:cNvPr id="3" name="Content Placeholder 2"/>
          <p:cNvSpPr>
            <a:spLocks noGrp="1"/>
          </p:cNvSpPr>
          <p:nvPr>
            <p:ph idx="1"/>
          </p:nvPr>
        </p:nvSpPr>
        <p:spPr>
          <a:xfrm>
            <a:off x="533400" y="1905000"/>
            <a:ext cx="8229600" cy="4267200"/>
          </a:xfrm>
        </p:spPr>
        <p:txBody>
          <a:bodyPr>
            <a:normAutofit/>
          </a:bodyPr>
          <a:lstStyle/>
          <a:p>
            <a:r>
              <a:rPr lang="en-US" sz="2800" dirty="0" smtClean="0"/>
              <a:t>Only the government has the size and power to make sufficient difference</a:t>
            </a:r>
          </a:p>
          <a:p>
            <a:r>
              <a:rPr lang="en-US" sz="2800" i="1" dirty="0" smtClean="0"/>
              <a:t>Example: </a:t>
            </a:r>
            <a:r>
              <a:rPr lang="en-US" sz="2800" dirty="0" smtClean="0"/>
              <a:t>Health Care Foundation of Greater Kansas City and Missouri Medicaid </a:t>
            </a:r>
          </a:p>
          <a:p>
            <a:r>
              <a:rPr lang="en-US" sz="2800" i="1" dirty="0" smtClean="0"/>
              <a:t>Is this the actual reason well-funded initiatives oppose “government”?</a:t>
            </a:r>
            <a:endParaRPr lang="en-US" sz="2800" i="1" dirty="0"/>
          </a:p>
        </p:txBody>
      </p:sp>
      <p:sp>
        <p:nvSpPr>
          <p:cNvPr id="4" name="Slide Number Placeholder 3"/>
          <p:cNvSpPr>
            <a:spLocks noGrp="1"/>
          </p:cNvSpPr>
          <p:nvPr>
            <p:ph type="sldNum" sz="quarter" idx="12"/>
          </p:nvPr>
        </p:nvSpPr>
        <p:spPr/>
        <p:txBody>
          <a:bodyPr/>
          <a:lstStyle/>
          <a:p>
            <a:pPr>
              <a:defRPr/>
            </a:pPr>
            <a:fld id="{D1071FF4-1B33-4AE8-85FE-D8201E6B33AA}" type="slidenum">
              <a:rPr lang="en-US" smtClean="0"/>
              <a:pPr>
                <a:defRPr/>
              </a:pPr>
              <a:t>84</a:t>
            </a:fld>
            <a:endParaRPr lang="en-US"/>
          </a:p>
        </p:txBody>
      </p:sp>
    </p:spTree>
    <p:extLst>
      <p:ext uri="{BB962C8B-B14F-4D97-AF65-F5344CB8AC3E}">
        <p14:creationId xmlns:p14="http://schemas.microsoft.com/office/powerpoint/2010/main" val="1952167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1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1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92D050"/>
                </a:solidFill>
              </a:rPr>
              <a:t>Summary</a:t>
            </a:r>
            <a:endParaRPr lang="en-US" dirty="0">
              <a:solidFill>
                <a:srgbClr val="92D050"/>
              </a:solidFill>
            </a:endParaRPr>
          </a:p>
        </p:txBody>
      </p:sp>
      <p:sp>
        <p:nvSpPr>
          <p:cNvPr id="3" name="Content Placeholder 2"/>
          <p:cNvSpPr>
            <a:spLocks noGrp="1"/>
          </p:cNvSpPr>
          <p:nvPr>
            <p:ph idx="1"/>
          </p:nvPr>
        </p:nvSpPr>
        <p:spPr>
          <a:xfrm>
            <a:off x="457200" y="1524000"/>
            <a:ext cx="8229600" cy="4876799"/>
          </a:xfrm>
        </p:spPr>
        <p:txBody>
          <a:bodyPr>
            <a:normAutofit/>
          </a:bodyPr>
          <a:lstStyle/>
          <a:p>
            <a:pPr>
              <a:spcAft>
                <a:spcPts val="600"/>
              </a:spcAft>
            </a:pPr>
            <a:r>
              <a:rPr lang="en-US" dirty="0" smtClean="0"/>
              <a:t>Social conditions are the biggest determinant of health status</a:t>
            </a:r>
          </a:p>
          <a:p>
            <a:pPr>
              <a:spcAft>
                <a:spcPts val="600"/>
              </a:spcAft>
            </a:pPr>
            <a:r>
              <a:rPr lang="en-US" dirty="0" smtClean="0"/>
              <a:t>Social inequities (lack of social justice) results in health disparities</a:t>
            </a:r>
          </a:p>
          <a:p>
            <a:pPr>
              <a:spcAft>
                <a:spcPts val="600"/>
              </a:spcAft>
            </a:pPr>
            <a:r>
              <a:rPr lang="en-US" dirty="0" smtClean="0"/>
              <a:t>Addressing inequities decreases disparities and the burden of ill health</a:t>
            </a:r>
          </a:p>
          <a:p>
            <a:pPr>
              <a:spcAft>
                <a:spcPts val="600"/>
              </a:spcAft>
            </a:pPr>
            <a:r>
              <a:rPr lang="en-US" dirty="0" smtClean="0"/>
              <a:t>Physicians can and should be involved in efforts to address disparities and advocate for social </a:t>
            </a:r>
            <a:r>
              <a:rPr lang="en-US" dirty="0" smtClean="0"/>
              <a:t>justice</a:t>
            </a:r>
            <a:r>
              <a:rPr lang="en-US" dirty="0"/>
              <a:t> </a:t>
            </a:r>
            <a:r>
              <a:rPr lang="en-US" dirty="0" smtClean="0"/>
              <a:t>in order to improve the health of their patients and their communities</a:t>
            </a:r>
            <a:endParaRPr lang="en-US" dirty="0" smtClean="0"/>
          </a:p>
        </p:txBody>
      </p:sp>
      <p:sp>
        <p:nvSpPr>
          <p:cNvPr id="4" name="Slide Number Placeholder 3"/>
          <p:cNvSpPr>
            <a:spLocks noGrp="1"/>
          </p:cNvSpPr>
          <p:nvPr>
            <p:ph type="sldNum" sz="quarter" idx="12"/>
          </p:nvPr>
        </p:nvSpPr>
        <p:spPr/>
        <p:txBody>
          <a:bodyPr/>
          <a:lstStyle/>
          <a:p>
            <a:pPr>
              <a:defRPr/>
            </a:pPr>
            <a:fld id="{D1071FF4-1B33-4AE8-85FE-D8201E6B33AA}" type="slidenum">
              <a:rPr lang="en-US" smtClean="0"/>
              <a:pPr>
                <a:defRPr/>
              </a:pPr>
              <a:t>85</a:t>
            </a:fld>
            <a:endParaRPr lang="en-US"/>
          </a:p>
        </p:txBody>
      </p:sp>
    </p:spTree>
    <p:extLst>
      <p:ext uri="{BB962C8B-B14F-4D97-AF65-F5344CB8AC3E}">
        <p14:creationId xmlns:p14="http://schemas.microsoft.com/office/powerpoint/2010/main" val="1807839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92D050"/>
                </a:solidFill>
              </a:rPr>
              <a:t>Two quotations</a:t>
            </a:r>
            <a:endParaRPr lang="en-US" dirty="0">
              <a:solidFill>
                <a:srgbClr val="92D050"/>
              </a:solidFill>
            </a:endParaRPr>
          </a:p>
        </p:txBody>
      </p:sp>
      <p:sp>
        <p:nvSpPr>
          <p:cNvPr id="3" name="Content Placeholder 2"/>
          <p:cNvSpPr>
            <a:spLocks noGrp="1"/>
          </p:cNvSpPr>
          <p:nvPr>
            <p:ph idx="1"/>
          </p:nvPr>
        </p:nvSpPr>
        <p:spPr/>
        <p:txBody>
          <a:bodyPr/>
          <a:lstStyle/>
          <a:p>
            <a:r>
              <a:rPr lang="en-US" dirty="0" smtClean="0"/>
              <a:t>“</a:t>
            </a:r>
            <a:r>
              <a:rPr lang="en-US" sz="2800" i="1" dirty="0" smtClean="0"/>
              <a:t>Philanthropy is commendable, but it must not cause the philanthropist to overlook the circumstances of economic injustice which make philanthropy necessary.”</a:t>
            </a:r>
          </a:p>
          <a:p>
            <a:pPr algn="r"/>
            <a:r>
              <a:rPr lang="en-US" sz="3200" i="1" dirty="0" smtClean="0"/>
              <a:t>Martin Luther King, </a:t>
            </a:r>
            <a:r>
              <a:rPr lang="en-US" sz="3200" i="1" dirty="0" err="1" smtClean="0"/>
              <a:t>Jr</a:t>
            </a:r>
            <a:endParaRPr lang="en-US" sz="3200" i="1" dirty="0" smtClean="0"/>
          </a:p>
          <a:p>
            <a:r>
              <a:rPr lang="en-US" sz="2800" dirty="0" smtClean="0"/>
              <a:t>Perhaps more “pithy</a:t>
            </a:r>
            <a:r>
              <a:rPr lang="en-US" sz="2800" i="1" dirty="0" smtClean="0"/>
              <a:t>”:</a:t>
            </a:r>
          </a:p>
          <a:p>
            <a:r>
              <a:rPr lang="en-US" sz="2800" i="1" dirty="0" smtClean="0"/>
              <a:t>“Charity isn’t a good substitute for justice”</a:t>
            </a:r>
          </a:p>
          <a:p>
            <a:pPr algn="r"/>
            <a:r>
              <a:rPr lang="en-US" sz="3200" i="1" dirty="0" smtClean="0"/>
              <a:t>Jonathan </a:t>
            </a:r>
            <a:r>
              <a:rPr lang="en-US" sz="3200" i="1" dirty="0" err="1" smtClean="0"/>
              <a:t>Kozol</a:t>
            </a:r>
            <a:r>
              <a:rPr lang="en-US" i="1" dirty="0" smtClean="0"/>
              <a:t>.</a:t>
            </a:r>
          </a:p>
          <a:p>
            <a:endParaRPr lang="en-US" i="1" dirty="0"/>
          </a:p>
        </p:txBody>
      </p:sp>
      <p:sp>
        <p:nvSpPr>
          <p:cNvPr id="4" name="Slide Number Placeholder 3"/>
          <p:cNvSpPr>
            <a:spLocks noGrp="1"/>
          </p:cNvSpPr>
          <p:nvPr>
            <p:ph type="sldNum" sz="quarter" idx="12"/>
          </p:nvPr>
        </p:nvSpPr>
        <p:spPr/>
        <p:txBody>
          <a:bodyPr/>
          <a:lstStyle/>
          <a:p>
            <a:pPr>
              <a:defRPr/>
            </a:pPr>
            <a:fld id="{D1071FF4-1B33-4AE8-85FE-D8201E6B33AA}" type="slidenum">
              <a:rPr lang="en-US" smtClean="0"/>
              <a:pPr>
                <a:defRPr/>
              </a:pPr>
              <a:t>86</a:t>
            </a:fld>
            <a:endParaRPr lang="en-US"/>
          </a:p>
        </p:txBody>
      </p:sp>
    </p:spTree>
    <p:extLst>
      <p:ext uri="{BB962C8B-B14F-4D97-AF65-F5344CB8AC3E}">
        <p14:creationId xmlns:p14="http://schemas.microsoft.com/office/powerpoint/2010/main" val="634894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additive="base">
                                        <p:cTn id="12"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 calcmode="lin" valueType="num">
                                      <p:cBhvr additive="base">
                                        <p:cTn id="1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9" dur="1000" fill="hold"/>
                                        <p:tgtEl>
                                          <p:spTgt spid="3">
                                            <p:txEl>
                                              <p:pRg st="3" end="3"/>
                                            </p:txEl>
                                          </p:spTgt>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 calcmode="lin" valueType="num">
                                      <p:cBhvr additive="base">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3" dur="1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i="1" dirty="0" smtClean="0">
                <a:solidFill>
                  <a:srgbClr val="92D050"/>
                </a:solidFill>
              </a:rPr>
              <a:t>And a final quotation from Dr. King</a:t>
            </a:r>
            <a:endParaRPr lang="en-US" i="1" dirty="0">
              <a:solidFill>
                <a:srgbClr val="92D050"/>
              </a:solidFill>
            </a:endParaRPr>
          </a:p>
        </p:txBody>
      </p:sp>
      <p:sp>
        <p:nvSpPr>
          <p:cNvPr id="3" name="Content Placeholder 2"/>
          <p:cNvSpPr>
            <a:spLocks noGrp="1"/>
          </p:cNvSpPr>
          <p:nvPr>
            <p:ph idx="1"/>
          </p:nvPr>
        </p:nvSpPr>
        <p:spPr/>
        <p:txBody>
          <a:bodyPr/>
          <a:lstStyle/>
          <a:p>
            <a:pPr algn="ctr">
              <a:buNone/>
            </a:pPr>
            <a:endParaRPr lang="en-US" i="1" dirty="0" smtClean="0"/>
          </a:p>
          <a:p>
            <a:pPr algn="ctr">
              <a:buNone/>
            </a:pPr>
            <a:endParaRPr lang="en-US" sz="3600" i="1" dirty="0" smtClean="0"/>
          </a:p>
          <a:p>
            <a:pPr algn="ctr">
              <a:buNone/>
            </a:pPr>
            <a:r>
              <a:rPr lang="en-US" sz="3600" i="1" dirty="0" smtClean="0"/>
              <a:t>“Of all the forms of inequality, injustice in health care is the most shocking and inhumane.”</a:t>
            </a:r>
          </a:p>
          <a:p>
            <a:endParaRPr lang="en-US" dirty="0"/>
          </a:p>
        </p:txBody>
      </p:sp>
      <p:sp>
        <p:nvSpPr>
          <p:cNvPr id="4" name="Slide Number Placeholder 3"/>
          <p:cNvSpPr>
            <a:spLocks noGrp="1"/>
          </p:cNvSpPr>
          <p:nvPr>
            <p:ph type="sldNum" sz="quarter" idx="12"/>
          </p:nvPr>
        </p:nvSpPr>
        <p:spPr/>
        <p:txBody>
          <a:bodyPr/>
          <a:lstStyle/>
          <a:p>
            <a:pPr>
              <a:defRPr/>
            </a:pPr>
            <a:fld id="{D1071FF4-1B33-4AE8-85FE-D8201E6B33AA}" type="slidenum">
              <a:rPr lang="en-US" smtClean="0"/>
              <a:pPr>
                <a:defRPr/>
              </a:pPr>
              <a:t>87</a:t>
            </a:fld>
            <a:endParaRPr lang="en-US"/>
          </a:p>
        </p:txBody>
      </p:sp>
    </p:spTree>
    <p:extLst>
      <p:ext uri="{BB962C8B-B14F-4D97-AF65-F5344CB8AC3E}">
        <p14:creationId xmlns:p14="http://schemas.microsoft.com/office/powerpoint/2010/main" val="2122293342"/>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defRPr/>
            </a:pPr>
            <a:r>
              <a:rPr lang="en-US" i="1" smtClean="0"/>
              <a:t>Thank you!</a:t>
            </a:r>
          </a:p>
        </p:txBody>
      </p:sp>
      <p:sp>
        <p:nvSpPr>
          <p:cNvPr id="39939" name="Rectangle 3"/>
          <p:cNvSpPr>
            <a:spLocks noGrp="1" noChangeArrowheads="1"/>
          </p:cNvSpPr>
          <p:nvPr>
            <p:ph idx="1"/>
          </p:nvPr>
        </p:nvSpPr>
        <p:spPr/>
        <p:txBody>
          <a:bodyPr/>
          <a:lstStyle/>
          <a:p>
            <a:pPr eaLnBrk="1" hangingPunct="1"/>
            <a:r>
              <a:rPr lang="en-US" smtClean="0"/>
              <a:t>Contact information:</a:t>
            </a:r>
          </a:p>
          <a:p>
            <a:pPr eaLnBrk="1" hangingPunct="1"/>
            <a:endParaRPr lang="en-US" smtClean="0"/>
          </a:p>
          <a:p>
            <a:pPr eaLnBrk="1" hangingPunct="1">
              <a:buFontTx/>
              <a:buNone/>
            </a:pPr>
            <a:r>
              <a:rPr lang="en-US" sz="2800" smtClean="0"/>
              <a:t>Joshua Freeman, MD</a:t>
            </a:r>
          </a:p>
          <a:p>
            <a:pPr eaLnBrk="1" hangingPunct="1">
              <a:buFontTx/>
              <a:buNone/>
            </a:pPr>
            <a:r>
              <a:rPr lang="en-US" sz="2800" smtClean="0"/>
              <a:t>Department of Family Medicine, KUMC</a:t>
            </a:r>
          </a:p>
          <a:p>
            <a:pPr eaLnBrk="1" hangingPunct="1">
              <a:buFontTx/>
              <a:buNone/>
            </a:pPr>
            <a:r>
              <a:rPr lang="en-US" sz="2800" smtClean="0"/>
              <a:t>3901 Rainbow Blvd., MS 4010</a:t>
            </a:r>
          </a:p>
          <a:p>
            <a:pPr eaLnBrk="1" hangingPunct="1">
              <a:buFontTx/>
              <a:buNone/>
            </a:pPr>
            <a:r>
              <a:rPr lang="en-US" sz="2800" smtClean="0"/>
              <a:t>Kansas City, KS 66160</a:t>
            </a:r>
          </a:p>
          <a:p>
            <a:pPr eaLnBrk="1" hangingPunct="1">
              <a:buFontTx/>
              <a:buNone/>
            </a:pPr>
            <a:r>
              <a:rPr lang="en-US" sz="2800" u="sng" smtClean="0">
                <a:solidFill>
                  <a:srgbClr val="FF00FF"/>
                </a:solidFill>
              </a:rPr>
              <a:t>jfreeman@kumc.edu</a:t>
            </a:r>
          </a:p>
          <a:p>
            <a:pPr eaLnBrk="1" hangingPunct="1">
              <a:buFontTx/>
              <a:buNone/>
            </a:pPr>
            <a:r>
              <a:rPr lang="en-US" sz="2800" u="sng" smtClean="0">
                <a:solidFill>
                  <a:srgbClr val="FF00FF"/>
                </a:solidFill>
              </a:rPr>
              <a:t>www.medicinesocialjustice.blogspot.com</a:t>
            </a:r>
          </a:p>
          <a:p>
            <a:pPr eaLnBrk="1" hangingPunct="1">
              <a:buFontTx/>
              <a:buNone/>
            </a:pPr>
            <a:endParaRPr lang="en-US" smtClean="0"/>
          </a:p>
        </p:txBody>
      </p:sp>
    </p:spTree>
    <p:extLst>
      <p:ext uri="{BB962C8B-B14F-4D97-AF65-F5344CB8AC3E}">
        <p14:creationId xmlns:p14="http://schemas.microsoft.com/office/powerpoint/2010/main" val="5713180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normAutofit/>
          </a:bodyPr>
          <a:lstStyle/>
          <a:p>
            <a:pPr>
              <a:defRPr/>
            </a:pPr>
            <a:r>
              <a:rPr lang="en-US" sz="4000" u="sng" dirty="0" smtClean="0">
                <a:solidFill>
                  <a:srgbClr val="92D050"/>
                </a:solidFill>
              </a:rPr>
              <a:t>UN UDHR: Article </a:t>
            </a:r>
            <a:r>
              <a:rPr lang="en-US" sz="4000" u="sng" dirty="0">
                <a:solidFill>
                  <a:srgbClr val="92D050"/>
                </a:solidFill>
              </a:rPr>
              <a:t>25</a:t>
            </a:r>
            <a:endParaRPr lang="en-US" sz="4000" dirty="0" smtClean="0">
              <a:solidFill>
                <a:srgbClr val="92D050"/>
              </a:solidFill>
            </a:endParaRPr>
          </a:p>
        </p:txBody>
      </p:sp>
      <p:sp>
        <p:nvSpPr>
          <p:cNvPr id="9219" name="Rectangle 3"/>
          <p:cNvSpPr>
            <a:spLocks noGrp="1" noChangeArrowheads="1"/>
          </p:cNvSpPr>
          <p:nvPr>
            <p:ph idx="1"/>
          </p:nvPr>
        </p:nvSpPr>
        <p:spPr/>
        <p:txBody>
          <a:bodyPr>
            <a:normAutofit/>
          </a:bodyPr>
          <a:lstStyle/>
          <a:p>
            <a:pPr marL="0" indent="0" algn="ctr" eaLnBrk="1" hangingPunct="1">
              <a:buNone/>
            </a:pPr>
            <a:r>
              <a:rPr lang="en-US" sz="2800" i="1" dirty="0" smtClean="0"/>
              <a:t>Everyone has the right to a standard of living </a:t>
            </a:r>
            <a:r>
              <a:rPr lang="en-US" sz="2800" b="1" i="1" dirty="0" smtClean="0"/>
              <a:t>adequate</a:t>
            </a:r>
            <a:r>
              <a:rPr lang="en-US" sz="2800" i="1" dirty="0" smtClean="0"/>
              <a:t> for the health and well-being of himself and of his family, including food, clothing, housing and </a:t>
            </a:r>
            <a:r>
              <a:rPr lang="en-US" sz="2800" b="1" i="1" dirty="0" smtClean="0"/>
              <a:t>medical care </a:t>
            </a:r>
            <a:r>
              <a:rPr lang="en-US" sz="2800" i="1" dirty="0" smtClean="0"/>
              <a:t>and necessary social services, and the right to security in the event of unemployment, sickness, disability, widowhood, old age or other lack of livelihood in circumstances beyond his control.</a:t>
            </a:r>
            <a:r>
              <a:rPr lang="en-US" sz="2800" dirty="0" smtClean="0"/>
              <a:t> </a:t>
            </a:r>
            <a:endParaRPr lang="en-US" sz="2800" i="1" dirty="0" smtClean="0"/>
          </a:p>
          <a:p>
            <a:pPr eaLnBrk="1" hangingPunct="1"/>
            <a:endParaRPr lang="en-US" sz="1800" dirty="0" smtClean="0"/>
          </a:p>
          <a:p>
            <a:pPr algn="r" eaLnBrk="1" hangingPunct="1"/>
            <a:endParaRPr lang="en-US" sz="2200" dirty="0" smtClean="0"/>
          </a:p>
          <a:p>
            <a:pPr algn="r" eaLnBrk="1" hangingPunct="1"/>
            <a:r>
              <a:rPr lang="en-US" sz="2200" dirty="0" smtClean="0">
                <a:hlinkClick r:id="rId3"/>
              </a:rPr>
              <a:t>http://www.un.org/en/documents/udhr/index.shtml</a:t>
            </a:r>
            <a:endParaRPr lang="en-US" sz="2200" dirty="0" smtClean="0"/>
          </a:p>
          <a:p>
            <a:pPr algn="r" eaLnBrk="1" hangingPunct="1"/>
            <a:endParaRPr lang="en-US" sz="1800" dirty="0" smtClean="0"/>
          </a:p>
        </p:txBody>
      </p:sp>
      <p:sp>
        <p:nvSpPr>
          <p:cNvPr id="4" name="Slide Number Placeholder 3"/>
          <p:cNvSpPr>
            <a:spLocks noGrp="1"/>
          </p:cNvSpPr>
          <p:nvPr>
            <p:ph type="sldNum" sz="quarter" idx="12"/>
          </p:nvPr>
        </p:nvSpPr>
        <p:spPr/>
        <p:txBody>
          <a:bodyPr/>
          <a:lstStyle/>
          <a:p>
            <a:pPr>
              <a:defRPr/>
            </a:pPr>
            <a:fld id="{D1071FF4-1B33-4AE8-85FE-D8201E6B33AA}" type="slidenum">
              <a:rPr lang="en-US" smtClean="0"/>
              <a:pPr>
                <a:defRPr/>
              </a:pPr>
              <a:t>9</a:t>
            </a:fld>
            <a:endParaRPr lang="en-US"/>
          </a:p>
        </p:txBody>
      </p:sp>
    </p:spTree>
    <p:extLst>
      <p:ext uri="{BB962C8B-B14F-4D97-AF65-F5344CB8AC3E}">
        <p14:creationId xmlns:p14="http://schemas.microsoft.com/office/powerpoint/2010/main" val="256314074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10022</TotalTime>
  <Words>6103</Words>
  <Application>Microsoft Office PowerPoint</Application>
  <PresentationFormat>On-screen Show (4:3)</PresentationFormat>
  <Paragraphs>584</Paragraphs>
  <Slides>88</Slides>
  <Notes>66</Notes>
  <HiddenSlides>0</HiddenSlides>
  <MMClips>0</MMClips>
  <ScaleCrop>false</ScaleCrop>
  <HeadingPairs>
    <vt:vector size="4" baseType="variant">
      <vt:variant>
        <vt:lpstr>Theme</vt:lpstr>
      </vt:variant>
      <vt:variant>
        <vt:i4>1</vt:i4>
      </vt:variant>
      <vt:variant>
        <vt:lpstr>Slide Titles</vt:lpstr>
      </vt:variant>
      <vt:variant>
        <vt:i4>88</vt:i4>
      </vt:variant>
    </vt:vector>
  </HeadingPairs>
  <TitlesOfParts>
    <vt:vector size="89" baseType="lpstr">
      <vt:lpstr>Clarity</vt:lpstr>
      <vt:lpstr> The Big Picture: Social Justice and Health, and health care, in the U.S. </vt:lpstr>
      <vt:lpstr>Thank you </vt:lpstr>
      <vt:lpstr>Outline</vt:lpstr>
      <vt:lpstr>What is justice and what is SOCIAL JUSTICE?</vt:lpstr>
      <vt:lpstr>Social Justice</vt:lpstr>
      <vt:lpstr>Social Justice</vt:lpstr>
      <vt:lpstr>Social Justice</vt:lpstr>
      <vt:lpstr>What are  “Human Rights”?</vt:lpstr>
      <vt:lpstr>UN UDHR: Article 25</vt:lpstr>
      <vt:lpstr>HOW IS SOCIAL JUSTICE RELATED TO HEALTH, HEALTH CARE, AND MEDICINE?</vt:lpstr>
      <vt:lpstr>Medical Ethics</vt:lpstr>
      <vt:lpstr>Declaration of Alma-Ata, 1978</vt:lpstr>
      <vt:lpstr>Primary Health Care (Alma-Ata)</vt:lpstr>
      <vt:lpstr>Rudolf Virchow, “the father  of Social Medicine”</vt:lpstr>
      <vt:lpstr>PowerPoint Presentation</vt:lpstr>
      <vt:lpstr>Modern Writings</vt:lpstr>
      <vt:lpstr>The rich get richer:  the historical and current situation in the Us</vt:lpstr>
      <vt:lpstr>Do the rich get richer…</vt:lpstr>
      <vt:lpstr>The US after WW II</vt:lpstr>
      <vt:lpstr>Growing income inequality</vt:lpstr>
      <vt:lpstr>Income change 1979-2007 (CBO)</vt:lpstr>
      <vt:lpstr>Government Transfers and Federal Taxes Became Less Redistributive </vt:lpstr>
      <vt:lpstr>Wealth is even more unequal</vt:lpstr>
      <vt:lpstr>This is not a result of decreased productivity</vt:lpstr>
      <vt:lpstr>Income inequality internationally:  the Gini Index</vt:lpstr>
      <vt:lpstr>Recovery in U.S. Is Lifting Profits, but Not Adding Jobs</vt:lpstr>
      <vt:lpstr>Recovery mostly creating low-wage jobs</vt:lpstr>
      <vt:lpstr>And we continue to subsidize the rich</vt:lpstr>
      <vt:lpstr>PowerPoint Presentation</vt:lpstr>
      <vt:lpstr>And… “As Automatic Budget Cuts Go Into Effect, Poor May Be Hit Particularly Hard”</vt:lpstr>
      <vt:lpstr>“Mooching off Medicaid” (Krugman)</vt:lpstr>
      <vt:lpstr>Social Determinants of Health and Health Disparities</vt:lpstr>
      <vt:lpstr>The inverse care law</vt:lpstr>
      <vt:lpstr>Determinants of Population Health</vt:lpstr>
      <vt:lpstr>Social Determinants – Primary Prevention Cartoon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Components of the “Social Determinants” (among others)</vt:lpstr>
      <vt:lpstr>Example: Food</vt:lpstr>
      <vt:lpstr>Health Disparities</vt:lpstr>
      <vt:lpstr>Time article:  Why Medical Bills are Killing Us</vt:lpstr>
      <vt:lpstr>What has that bought us?</vt:lpstr>
      <vt:lpstr>The US Health Disadvantage Relative to Other High-Income Countries:  Findings From a National Research Council/Institute of Medicine Report  </vt:lpstr>
      <vt:lpstr> The U.S. ranks at or near the bottom (of OECD countries) in both prevalence and mortality for multiple diseases, risk factors, and injuries.</vt:lpstr>
      <vt:lpstr>Impact on Health</vt:lpstr>
      <vt:lpstr>Impact of Education on Health</vt:lpstr>
      <vt:lpstr>Racial Variance in Mortality</vt:lpstr>
      <vt:lpstr>Woolf “Thought Experiment”</vt:lpstr>
      <vt:lpstr>Racial Disparities in Health Care: African-Americans</vt:lpstr>
      <vt:lpstr>County Health Calculator</vt:lpstr>
      <vt:lpstr>“To improve health the US must spend more on social services” </vt:lpstr>
      <vt:lpstr>Health and the market</vt:lpstr>
      <vt:lpstr>“Health in all” policies</vt:lpstr>
      <vt:lpstr>How can health professionals help make change:  </vt:lpstr>
      <vt:lpstr>Advocacy: Agency and Activism</vt:lpstr>
      <vt:lpstr>The AMA endorses Advocacy</vt:lpstr>
      <vt:lpstr>Also Canada’s “Can-MEDS”</vt:lpstr>
      <vt:lpstr>Doing good vs.  Having a structural analysis</vt:lpstr>
      <vt:lpstr>Examples of medical activities around Social Justice</vt:lpstr>
      <vt:lpstr>Student activities in Kansas</vt:lpstr>
      <vt:lpstr>PowerPoint Presentation</vt:lpstr>
      <vt:lpstr>Social Justice Work by Physicians</vt:lpstr>
      <vt:lpstr>Dr. Michael Marmot</vt:lpstr>
      <vt:lpstr>“Social determinants of health: what doctors can do” </vt:lpstr>
      <vt:lpstr>Policy Objectives</vt:lpstr>
      <vt:lpstr>Solutions: Best Practices</vt:lpstr>
      <vt:lpstr>Social Justice and Health</vt:lpstr>
      <vt:lpstr>Example: Goal of  International electives</vt:lpstr>
      <vt:lpstr>Social Justice:  Philanthropy or Government</vt:lpstr>
      <vt:lpstr>Summary</vt:lpstr>
      <vt:lpstr>Two quotations</vt:lpstr>
      <vt:lpstr>And a final quotation from Dr. King</vt:lpstr>
      <vt:lpstr>Thank you!</vt:lpstr>
    </vt:vector>
  </TitlesOfParts>
  <Company>KUMC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Justice and Family Medicine</dc:title>
  <dc:creator>KUMC</dc:creator>
  <cp:lastModifiedBy>KUMC</cp:lastModifiedBy>
  <cp:revision>59</cp:revision>
  <cp:lastPrinted>2013-03-25T15:19:19Z</cp:lastPrinted>
  <dcterms:created xsi:type="dcterms:W3CDTF">2010-12-29T20:05:52Z</dcterms:created>
  <dcterms:modified xsi:type="dcterms:W3CDTF">2013-03-25T15:36:43Z</dcterms:modified>
</cp:coreProperties>
</file>