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14"/>
  </p:notesMasterIdLst>
  <p:handoutMasterIdLst>
    <p:handoutMasterId r:id="rId115"/>
  </p:handoutMasterIdLst>
  <p:sldIdLst>
    <p:sldId id="257" r:id="rId3"/>
    <p:sldId id="596" r:id="rId4"/>
    <p:sldId id="622" r:id="rId5"/>
    <p:sldId id="628" r:id="rId6"/>
    <p:sldId id="629" r:id="rId7"/>
    <p:sldId id="259" r:id="rId8"/>
    <p:sldId id="260" r:id="rId9"/>
    <p:sldId id="261" r:id="rId10"/>
    <p:sldId id="262" r:id="rId11"/>
    <p:sldId id="640" r:id="rId12"/>
    <p:sldId id="265" r:id="rId13"/>
    <p:sldId id="630" r:id="rId14"/>
    <p:sldId id="631" r:id="rId15"/>
    <p:sldId id="632" r:id="rId16"/>
    <p:sldId id="266" r:id="rId17"/>
    <p:sldId id="267" r:id="rId18"/>
    <p:sldId id="648" r:id="rId19"/>
    <p:sldId id="600" r:id="rId20"/>
    <p:sldId id="601" r:id="rId21"/>
    <p:sldId id="633" r:id="rId22"/>
    <p:sldId id="634" r:id="rId23"/>
    <p:sldId id="624" r:id="rId24"/>
    <p:sldId id="625" r:id="rId25"/>
    <p:sldId id="626" r:id="rId26"/>
    <p:sldId id="293" r:id="rId27"/>
    <p:sldId id="296" r:id="rId28"/>
    <p:sldId id="297" r:id="rId29"/>
    <p:sldId id="298" r:id="rId30"/>
    <p:sldId id="301" r:id="rId31"/>
    <p:sldId id="304" r:id="rId32"/>
    <p:sldId id="597" r:id="rId33"/>
    <p:sldId id="314" r:id="rId34"/>
    <p:sldId id="636" r:id="rId35"/>
    <p:sldId id="620" r:id="rId36"/>
    <p:sldId id="621" r:id="rId37"/>
    <p:sldId id="649" r:id="rId38"/>
    <p:sldId id="619" r:id="rId39"/>
    <p:sldId id="606" r:id="rId40"/>
    <p:sldId id="607" r:id="rId41"/>
    <p:sldId id="609" r:id="rId42"/>
    <p:sldId id="602" r:id="rId43"/>
    <p:sldId id="604" r:id="rId44"/>
    <p:sldId id="605" r:id="rId45"/>
    <p:sldId id="627" r:id="rId46"/>
    <p:sldId id="346" r:id="rId47"/>
    <p:sldId id="348" r:id="rId48"/>
    <p:sldId id="358" r:id="rId49"/>
    <p:sldId id="644" r:id="rId50"/>
    <p:sldId id="643" r:id="rId51"/>
    <p:sldId id="660" r:id="rId52"/>
    <p:sldId id="661" r:id="rId53"/>
    <p:sldId id="662" r:id="rId54"/>
    <p:sldId id="635" r:id="rId55"/>
    <p:sldId id="613" r:id="rId56"/>
    <p:sldId id="614" r:id="rId57"/>
    <p:sldId id="641" r:id="rId58"/>
    <p:sldId id="368" r:id="rId59"/>
    <p:sldId id="372" r:id="rId60"/>
    <p:sldId id="377" r:id="rId61"/>
    <p:sldId id="379" r:id="rId62"/>
    <p:sldId id="382" r:id="rId63"/>
    <p:sldId id="381" r:id="rId64"/>
    <p:sldId id="385" r:id="rId65"/>
    <p:sldId id="645" r:id="rId66"/>
    <p:sldId id="399" r:id="rId67"/>
    <p:sldId id="410" r:id="rId68"/>
    <p:sldId id="405" r:id="rId69"/>
    <p:sldId id="407" r:id="rId70"/>
    <p:sldId id="419" r:id="rId71"/>
    <p:sldId id="592" r:id="rId72"/>
    <p:sldId id="637" r:id="rId73"/>
    <p:sldId id="422" r:id="rId74"/>
    <p:sldId id="426" r:id="rId75"/>
    <p:sldId id="428" r:id="rId76"/>
    <p:sldId id="429" r:id="rId77"/>
    <p:sldId id="430" r:id="rId78"/>
    <p:sldId id="431" r:id="rId79"/>
    <p:sldId id="514" r:id="rId80"/>
    <p:sldId id="515" r:id="rId81"/>
    <p:sldId id="516" r:id="rId82"/>
    <p:sldId id="517" r:id="rId83"/>
    <p:sldId id="520" r:id="rId84"/>
    <p:sldId id="521" r:id="rId85"/>
    <p:sldId id="522" r:id="rId86"/>
    <p:sldId id="523" r:id="rId87"/>
    <p:sldId id="586" r:id="rId88"/>
    <p:sldId id="587" r:id="rId89"/>
    <p:sldId id="525" r:id="rId90"/>
    <p:sldId id="651" r:id="rId91"/>
    <p:sldId id="656" r:id="rId92"/>
    <p:sldId id="657" r:id="rId93"/>
    <p:sldId id="653" r:id="rId94"/>
    <p:sldId id="527" r:id="rId95"/>
    <p:sldId id="589" r:id="rId96"/>
    <p:sldId id="594" r:id="rId97"/>
    <p:sldId id="638" r:id="rId98"/>
    <p:sldId id="599" r:id="rId99"/>
    <p:sldId id="647" r:id="rId100"/>
    <p:sldId id="561" r:id="rId101"/>
    <p:sldId id="562" r:id="rId102"/>
    <p:sldId id="563" r:id="rId103"/>
    <p:sldId id="654" r:id="rId104"/>
    <p:sldId id="655" r:id="rId105"/>
    <p:sldId id="572" r:id="rId106"/>
    <p:sldId id="575" r:id="rId107"/>
    <p:sldId id="576" r:id="rId108"/>
    <p:sldId id="639" r:id="rId109"/>
    <p:sldId id="582" r:id="rId110"/>
    <p:sldId id="583" r:id="rId111"/>
    <p:sldId id="584" r:id="rId112"/>
    <p:sldId id="585" r:id="rId113"/>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viewProps" Target="view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50CE0326-2F0C-43F7-92C2-7B7BD6A10E7A}" type="datetimeFigureOut">
              <a:rPr lang="en-US" smtClean="0"/>
              <a:t>10/24/2016</a:t>
            </a:fld>
            <a:endParaRPr lang="en-US"/>
          </a:p>
        </p:txBody>
      </p:sp>
      <p:sp>
        <p:nvSpPr>
          <p:cNvPr id="4" name="Footer Placeholder 3"/>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9E8D1F2E-4EEA-4D57-B0E1-6E730A00700E}" type="slidenum">
              <a:rPr lang="en-US" smtClean="0"/>
              <a:t>‹#›</a:t>
            </a:fld>
            <a:endParaRPr lang="en-US"/>
          </a:p>
        </p:txBody>
      </p:sp>
    </p:spTree>
    <p:extLst>
      <p:ext uri="{BB962C8B-B14F-4D97-AF65-F5344CB8AC3E}">
        <p14:creationId xmlns:p14="http://schemas.microsoft.com/office/powerpoint/2010/main" val="3410301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19101010-B450-451B-8BF1-843489376AB8}" type="datetimeFigureOut">
              <a:rPr lang="en-US" smtClean="0"/>
              <a:t>10/24/2016</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A6DB69AC-C648-414D-926D-3898F3BE40DE}" type="slidenum">
              <a:rPr lang="en-US" smtClean="0"/>
              <a:t>‹#›</a:t>
            </a:fld>
            <a:endParaRPr lang="en-US"/>
          </a:p>
        </p:txBody>
      </p:sp>
    </p:spTree>
    <p:extLst>
      <p:ext uri="{BB962C8B-B14F-4D97-AF65-F5344CB8AC3E}">
        <p14:creationId xmlns:p14="http://schemas.microsoft.com/office/powerpoint/2010/main" val="1552528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55060" indent="-290408">
              <a:defRPr>
                <a:solidFill>
                  <a:schemeClr val="tx1"/>
                </a:solidFill>
                <a:latin typeface="Garamond" panose="02020404030301010803" pitchFamily="18" charset="0"/>
              </a:defRPr>
            </a:lvl2pPr>
            <a:lvl3pPr marL="1161631" indent="-232326">
              <a:defRPr>
                <a:solidFill>
                  <a:schemeClr val="tx1"/>
                </a:solidFill>
                <a:latin typeface="Garamond" panose="02020404030301010803" pitchFamily="18" charset="0"/>
              </a:defRPr>
            </a:lvl3pPr>
            <a:lvl4pPr marL="1626283" indent="-232326">
              <a:defRPr>
                <a:solidFill>
                  <a:schemeClr val="tx1"/>
                </a:solidFill>
                <a:latin typeface="Garamond" panose="02020404030301010803" pitchFamily="18" charset="0"/>
              </a:defRPr>
            </a:lvl4pPr>
            <a:lvl5pPr marL="2090936" indent="-232326">
              <a:defRPr>
                <a:solidFill>
                  <a:schemeClr val="tx1"/>
                </a:solidFill>
                <a:latin typeface="Garamond" panose="02020404030301010803" pitchFamily="18" charset="0"/>
              </a:defRPr>
            </a:lvl5pPr>
            <a:lvl6pPr marL="2555588" indent="-232326" eaLnBrk="0" fontAlgn="base" hangingPunct="0">
              <a:spcBef>
                <a:spcPct val="0"/>
              </a:spcBef>
              <a:spcAft>
                <a:spcPct val="0"/>
              </a:spcAft>
              <a:defRPr>
                <a:solidFill>
                  <a:schemeClr val="tx1"/>
                </a:solidFill>
                <a:latin typeface="Garamond" panose="02020404030301010803" pitchFamily="18" charset="0"/>
              </a:defRPr>
            </a:lvl6pPr>
            <a:lvl7pPr marL="3020240" indent="-232326" eaLnBrk="0" fontAlgn="base" hangingPunct="0">
              <a:spcBef>
                <a:spcPct val="0"/>
              </a:spcBef>
              <a:spcAft>
                <a:spcPct val="0"/>
              </a:spcAft>
              <a:defRPr>
                <a:solidFill>
                  <a:schemeClr val="tx1"/>
                </a:solidFill>
                <a:latin typeface="Garamond" panose="02020404030301010803" pitchFamily="18" charset="0"/>
              </a:defRPr>
            </a:lvl7pPr>
            <a:lvl8pPr marL="3484893" indent="-232326" eaLnBrk="0" fontAlgn="base" hangingPunct="0">
              <a:spcBef>
                <a:spcPct val="0"/>
              </a:spcBef>
              <a:spcAft>
                <a:spcPct val="0"/>
              </a:spcAft>
              <a:defRPr>
                <a:solidFill>
                  <a:schemeClr val="tx1"/>
                </a:solidFill>
                <a:latin typeface="Garamond" panose="02020404030301010803" pitchFamily="18" charset="0"/>
              </a:defRPr>
            </a:lvl8pPr>
            <a:lvl9pPr marL="3949545" indent="-232326" eaLnBrk="0" fontAlgn="base" hangingPunct="0">
              <a:spcBef>
                <a:spcPct val="0"/>
              </a:spcBef>
              <a:spcAft>
                <a:spcPct val="0"/>
              </a:spcAft>
              <a:defRPr>
                <a:solidFill>
                  <a:schemeClr val="tx1"/>
                </a:solidFill>
                <a:latin typeface="Garamond" panose="02020404030301010803" pitchFamily="18" charset="0"/>
              </a:defRPr>
            </a:lvl9pPr>
          </a:lstStyle>
          <a:p>
            <a:fld id="{DCA22AD9-20D0-4660-96BC-E3782785614E}" type="slidenum">
              <a:rPr lang="en-US" altLang="en-US" smtClean="0">
                <a:solidFill>
                  <a:prstClr val="black"/>
                </a:solidFill>
                <a:latin typeface="Arial" panose="020B0604020202020204" pitchFamily="34" charset="0"/>
              </a:rPr>
              <a:pPr/>
              <a:t>61</a:t>
            </a:fld>
            <a:endParaRPr lang="en-US" altLang="en-US">
              <a:solidFill>
                <a:prstClr val="black"/>
              </a:solidFill>
              <a:latin typeface="Arial" panose="020B0604020202020204" pitchFamily="34" charset="0"/>
            </a:endParaRPr>
          </a:p>
        </p:txBody>
      </p:sp>
      <p:sp>
        <p:nvSpPr>
          <p:cNvPr id="134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332263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grpSp>
      <p:sp>
        <p:nvSpPr>
          <p:cNvPr id="67595"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67596"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983E149A-6B3F-49CC-BBE9-0FEAC84C047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026149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F64AA0B-3E37-4233-AB8C-5D31466F9F2F}"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897052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CC0B8D6-49AD-47C4-AF2E-27E2F94560D4}"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006967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F4FC552-013F-4353-9101-8C7EABE7A2F9}"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289484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163 h 1906"/>
                <a:gd name="T4" fmla="*/ 5866 w 5740"/>
                <a:gd name="T5" fmla="*/ 1163 h 1906"/>
                <a:gd name="T6" fmla="*/ 586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grpSp>
      <p:sp>
        <p:nvSpPr>
          <p:cNvPr id="67595"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67596"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D60AE61B-B714-4BD7-941E-8876E62B37A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172159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3FB465D-DCA9-410C-A6B6-10864C05889E}"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540252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1268A13-B24E-4EFA-9B33-3D5A6F4B7913}"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484795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EEE0A415-F759-41EB-B2CC-DB20D51D08DD}"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984183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D77A1912-5B0F-40D3-8C7A-980F17F6E8EF}" type="slidenum">
              <a:rPr lang="en-US" altLang="en-US">
                <a:solidFill>
                  <a:srgbClr val="FFFFFF"/>
                </a:solidFill>
              </a:rPr>
              <a:pPr>
                <a:defRPr/>
              </a:pPr>
              <a:t>‹#›</a:t>
            </a:fld>
            <a:endParaRPr lang="en-US" alt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812238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4837B4EA-6469-475D-AA6D-4E60CCA8BFF6}" type="slidenum">
              <a:rPr lang="en-US" altLang="en-US">
                <a:solidFill>
                  <a:srgbClr val="FFFFFF"/>
                </a:solidFill>
              </a:rPr>
              <a:pPr>
                <a:defRPr/>
              </a:pPr>
              <a:t>‹#›</a:t>
            </a:fld>
            <a:endParaRPr lang="en-US" alt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271723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0148EC5-49D8-4AED-BE70-9FEFFB70D69F}" type="slidenum">
              <a:rPr lang="en-US" altLang="en-US">
                <a:solidFill>
                  <a:srgbClr val="FFFFFF"/>
                </a:solidFill>
              </a:rPr>
              <a:pPr>
                <a:defRPr/>
              </a:pPr>
              <a:t>‹#›</a:t>
            </a:fld>
            <a:endParaRPr lang="en-US" alt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83249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B4717865-9395-4106-A1B7-7D0C309DEC2D}"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445486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85452ADF-2430-4763-83D8-A706BB1D9427}"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800529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8381CC0-CB05-41B4-AED7-D7CC7325ABC4}"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35636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AE85B326-EA9A-4F27-9056-300E27C301EF}"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4867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A588DB35-4798-43F5-B559-2C1477C46A43}"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066349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51079F62-FBF3-4AC2-B786-8B82188805F8}"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32770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23C1E9B2-57AF-47A2-B4BA-2925296BD7FF}"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72620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9044EA8-0A66-46FC-AE4F-1E4EEDFFAC17}"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529475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A77E1680-D82C-40AE-9B50-206FA4059CE7}" type="slidenum">
              <a:rPr lang="en-US" altLang="en-US">
                <a:solidFill>
                  <a:srgbClr val="FFFFFF"/>
                </a:solidFill>
              </a:rPr>
              <a:pPr>
                <a:defRPr/>
              </a:pPr>
              <a:t>‹#›</a:t>
            </a:fld>
            <a:endParaRPr lang="en-US" alt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62985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166AA9C5-98ED-47F4-9CBC-AD2D233D2F32}" type="slidenum">
              <a:rPr lang="en-US" altLang="en-US">
                <a:solidFill>
                  <a:srgbClr val="FFFFFF"/>
                </a:solidFill>
              </a:rPr>
              <a:pPr>
                <a:defRPr/>
              </a:pPr>
              <a:t>‹#›</a:t>
            </a:fld>
            <a:endParaRPr lang="en-US" alt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06384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8641708F-12D5-42DC-8537-3F88B7D14E23}" type="slidenum">
              <a:rPr lang="en-US" altLang="en-US">
                <a:solidFill>
                  <a:srgbClr val="FFFFFF"/>
                </a:solidFill>
              </a:rPr>
              <a:pPr>
                <a:defRPr/>
              </a:pPr>
              <a:t>‹#›</a:t>
            </a:fld>
            <a:endParaRPr lang="en-US" alt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214842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B1C20E3D-359A-4106-93F2-1AF7AC32D077}"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891490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41C6C82B-826F-4C72-959E-FA95058838BA}"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839077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defRPr/>
            </a:pPr>
            <a:endParaRPr lang="en-US">
              <a:solidFill>
                <a:srgbClr val="FFFFFF"/>
              </a:solidFill>
            </a:endParaRPr>
          </a:p>
        </p:txBody>
      </p:sp>
      <p:sp>
        <p:nvSpPr>
          <p:cNvPr id="66563"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fontAlgn="base">
              <a:spcBef>
                <a:spcPct val="0"/>
              </a:spcBef>
              <a:spcAft>
                <a:spcPct val="0"/>
              </a:spcAft>
              <a:defRPr/>
            </a:pPr>
            <a:fld id="{DB9C6BB0-6F53-4F3E-AE69-7F6B08F64C38}"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grpSp>
        <p:nvGrpSpPr>
          <p:cNvPr id="1028" name="Group 4"/>
          <p:cNvGrpSpPr>
            <a:grpSpLocks/>
          </p:cNvGrpSpPr>
          <p:nvPr/>
        </p:nvGrpSpPr>
        <p:grpSpPr bwMode="auto">
          <a:xfrm>
            <a:off x="1"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6656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6656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6656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6657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6657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grpSp>
      <p:sp>
        <p:nvSpPr>
          <p:cNvPr id="66573"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6574"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defRPr/>
            </a:pPr>
            <a:endParaRPr lang="en-US">
              <a:solidFill>
                <a:srgbClr val="FFFFFF"/>
              </a:solidFill>
            </a:endParaRPr>
          </a:p>
        </p:txBody>
      </p:sp>
      <p:sp>
        <p:nvSpPr>
          <p:cNvPr id="66575" name="Rectangle 15"/>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930972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defRPr/>
            </a:pPr>
            <a:endParaRPr lang="en-US">
              <a:solidFill>
                <a:srgbClr val="FFFFFF"/>
              </a:solidFill>
            </a:endParaRPr>
          </a:p>
        </p:txBody>
      </p:sp>
      <p:sp>
        <p:nvSpPr>
          <p:cNvPr id="66563"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fontAlgn="base">
              <a:spcBef>
                <a:spcPct val="0"/>
              </a:spcBef>
              <a:spcAft>
                <a:spcPct val="0"/>
              </a:spcAft>
              <a:defRPr/>
            </a:pPr>
            <a:fld id="{299BF6E1-A763-4E94-A97A-DC44D1F9DAF4}"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grpSp>
        <p:nvGrpSpPr>
          <p:cNvPr id="1028" name="Group 4"/>
          <p:cNvGrpSpPr>
            <a:grpSpLocks/>
          </p:cNvGrpSpPr>
          <p:nvPr/>
        </p:nvGrpSpPr>
        <p:grpSpPr bwMode="auto">
          <a:xfrm>
            <a:off x="1"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6656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6656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6656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6657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6657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163 h 1906"/>
                <a:gd name="T4" fmla="*/ 5866 w 5740"/>
                <a:gd name="T5" fmla="*/ 1163 h 1906"/>
                <a:gd name="T6" fmla="*/ 586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grpSp>
      <p:sp>
        <p:nvSpPr>
          <p:cNvPr id="66573"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6574"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defRPr/>
            </a:pPr>
            <a:endParaRPr lang="en-US">
              <a:solidFill>
                <a:srgbClr val="FFFFFF"/>
              </a:solidFill>
            </a:endParaRPr>
          </a:p>
        </p:txBody>
      </p:sp>
      <p:sp>
        <p:nvSpPr>
          <p:cNvPr id="66575" name="Rectangle 15"/>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6050171"/>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consumersunion.org/" TargetMode="External"/><Relationship Id="rId2" Type="http://schemas.openxmlformats.org/officeDocument/2006/relationships/hyperlink" Target="http://www.ucsusa.org/food_and_agriculture/" TargetMode="External"/><Relationship Id="rId1" Type="http://schemas.openxmlformats.org/officeDocument/2006/relationships/slideLayout" Target="../slideLayouts/slideLayout2.xml"/><Relationship Id="rId4" Type="http://schemas.openxmlformats.org/officeDocument/2006/relationships/hyperlink" Target="http://www.centerforfoodsafety.org/"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earthopensource.org/" TargetMode="External"/><Relationship Id="rId2" Type="http://schemas.openxmlformats.org/officeDocument/2006/relationships/hyperlink" Target="http://www.gmwatch.org/" TargetMode="External"/><Relationship Id="rId1" Type="http://schemas.openxmlformats.org/officeDocument/2006/relationships/slideLayout" Target="../slideLayouts/slideLayout2.xml"/><Relationship Id="rId5" Type="http://schemas.openxmlformats.org/officeDocument/2006/relationships/hyperlink" Target="http://www.foodandwaterwatch.org/" TargetMode="External"/><Relationship Id="rId4" Type="http://schemas.openxmlformats.org/officeDocument/2006/relationships/hyperlink" Target="http://gmomythsandtruths.earthopensource.or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hyperlink" Target="http://oregonrighttoknow.org/"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www.phsj.org/" TargetMode="External"/><Relationship Id="rId2" Type="http://schemas.openxmlformats.org/officeDocument/2006/relationships/hyperlink" Target="http://www.publichealthandsocialjustice.org/" TargetMode="External"/><Relationship Id="rId1" Type="http://schemas.openxmlformats.org/officeDocument/2006/relationships/slideLayout" Target="../slideLayouts/slideLayout2.xml"/><Relationship Id="rId4" Type="http://schemas.openxmlformats.org/officeDocument/2006/relationships/hyperlink" Target="mailto:martindonohoe@phsj.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link.springer.com/article/10.1186/s40550-014-0005-8"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1905000" y="838199"/>
            <a:ext cx="8077200" cy="3615047"/>
          </a:xfrm>
        </p:spPr>
        <p:txBody>
          <a:bodyPr/>
          <a:lstStyle/>
          <a:p>
            <a:pPr eaLnBrk="1" hangingPunct="1">
              <a:defRPr/>
            </a:pPr>
            <a:r>
              <a:rPr lang="en-US" sz="4000" dirty="0"/>
              <a:t>Health and Environmental Consequences of Genetically-Modified Foods</a:t>
            </a:r>
          </a:p>
        </p:txBody>
      </p:sp>
      <p:sp>
        <p:nvSpPr>
          <p:cNvPr id="5123" name="Rectangle 3"/>
          <p:cNvSpPr>
            <a:spLocks noGrp="1" noChangeArrowheads="1"/>
          </p:cNvSpPr>
          <p:nvPr>
            <p:ph type="subTitle" sz="quarter" idx="1"/>
          </p:nvPr>
        </p:nvSpPr>
        <p:spPr>
          <a:xfrm>
            <a:off x="2666010" y="4203865"/>
            <a:ext cx="6555179" cy="724396"/>
          </a:xfrm>
        </p:spPr>
        <p:txBody>
          <a:bodyPr/>
          <a:lstStyle/>
          <a:p>
            <a:pPr eaLnBrk="1" hangingPunct="1">
              <a:lnSpc>
                <a:spcPct val="80000"/>
              </a:lnSpc>
            </a:pPr>
            <a:r>
              <a:rPr lang="en-US" altLang="en-US" sz="2800" dirty="0">
                <a:effectLst/>
              </a:rPr>
              <a:t>Martin </a:t>
            </a:r>
            <a:r>
              <a:rPr lang="en-US" altLang="en-US" sz="2800" dirty="0" err="1">
                <a:effectLst/>
              </a:rPr>
              <a:t>Donohoe</a:t>
            </a:r>
            <a:endParaRPr lang="en-US" altLang="en-US" sz="2800" dirty="0">
              <a:effectLst/>
            </a:endParaRPr>
          </a:p>
        </p:txBody>
      </p:sp>
    </p:spTree>
    <p:extLst>
      <p:ext uri="{BB962C8B-B14F-4D97-AF65-F5344CB8AC3E}">
        <p14:creationId xmlns:p14="http://schemas.microsoft.com/office/powerpoint/2010/main" val="3823239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00200" y="76201"/>
            <a:ext cx="8991600" cy="6705599"/>
          </a:xfrm>
          <a:prstGeom prst="rect">
            <a:avLst/>
          </a:prstGeom>
        </p:spPr>
      </p:pic>
    </p:spTree>
    <p:extLst>
      <p:ext uri="{BB962C8B-B14F-4D97-AF65-F5344CB8AC3E}">
        <p14:creationId xmlns:p14="http://schemas.microsoft.com/office/powerpoint/2010/main" val="23638934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rrowheads="1"/>
          </p:cNvSpPr>
          <p:nvPr>
            <p:ph type="title"/>
          </p:nvPr>
        </p:nvSpPr>
        <p:spPr/>
        <p:txBody>
          <a:bodyPr/>
          <a:lstStyle/>
          <a:p>
            <a:pPr eaLnBrk="1" hangingPunct="1">
              <a:defRPr/>
            </a:pPr>
            <a:r>
              <a:rPr lang="en-US"/>
              <a:t>Solutions</a:t>
            </a:r>
          </a:p>
        </p:txBody>
      </p:sp>
      <p:sp>
        <p:nvSpPr>
          <p:cNvPr id="292867" name="Rectangle 3"/>
          <p:cNvSpPr>
            <a:spLocks noGrp="1" noChangeArrowheads="1"/>
          </p:cNvSpPr>
          <p:nvPr>
            <p:ph idx="1"/>
          </p:nvPr>
        </p:nvSpPr>
        <p:spPr/>
        <p:txBody>
          <a:bodyPr/>
          <a:lstStyle/>
          <a:p>
            <a:pPr eaLnBrk="1" hangingPunct="1">
              <a:defRPr/>
            </a:pPr>
            <a:r>
              <a:rPr lang="en-US" sz="3600" dirty="0"/>
              <a:t>Involve religious groups</a:t>
            </a:r>
          </a:p>
          <a:p>
            <a:pPr lvl="1" eaLnBrk="1" hangingPunct="1">
              <a:defRPr/>
            </a:pPr>
            <a:r>
              <a:rPr lang="en-US" sz="3600" dirty="0"/>
              <a:t>Genetic modification listed as one of Vatican’s seven “modern deadly sins”</a:t>
            </a:r>
          </a:p>
          <a:p>
            <a:pPr lvl="1" eaLnBrk="1" hangingPunct="1">
              <a:defRPr/>
            </a:pPr>
            <a:r>
              <a:rPr lang="en-US" sz="3600" dirty="0"/>
              <a:t>Popes Benedict and Francis oppose GMOs</a:t>
            </a:r>
          </a:p>
        </p:txBody>
      </p:sp>
    </p:spTree>
    <p:extLst>
      <p:ext uri="{BB962C8B-B14F-4D97-AF65-F5344CB8AC3E}">
        <p14:creationId xmlns:p14="http://schemas.microsoft.com/office/powerpoint/2010/main" val="70844553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p:txBody>
          <a:bodyPr/>
          <a:lstStyle/>
          <a:p>
            <a:pPr eaLnBrk="1" hangingPunct="1">
              <a:defRPr/>
            </a:pPr>
            <a:r>
              <a:rPr lang="en-US" dirty="0"/>
              <a:t>Solutions</a:t>
            </a:r>
          </a:p>
        </p:txBody>
      </p:sp>
      <p:sp>
        <p:nvSpPr>
          <p:cNvPr id="75779" name="Rectangle 3"/>
          <p:cNvSpPr>
            <a:spLocks noGrp="1" noChangeArrowheads="1"/>
          </p:cNvSpPr>
          <p:nvPr>
            <p:ph idx="1"/>
          </p:nvPr>
        </p:nvSpPr>
        <p:spPr/>
        <p:txBody>
          <a:bodyPr/>
          <a:lstStyle/>
          <a:p>
            <a:pPr eaLnBrk="1" hangingPunct="1">
              <a:defRPr/>
            </a:pPr>
            <a:r>
              <a:rPr lang="en-US" sz="3600" dirty="0"/>
              <a:t>Support local, organic agriculture and patronize farmers’ markets</a:t>
            </a:r>
          </a:p>
          <a:p>
            <a:pPr eaLnBrk="1" hangingPunct="1">
              <a:defRPr/>
            </a:pPr>
            <a:r>
              <a:rPr lang="en-US" sz="3600" dirty="0"/>
              <a:t>Reduce food waste</a:t>
            </a:r>
          </a:p>
          <a:p>
            <a:pPr lvl="1" eaLnBrk="1" hangingPunct="1">
              <a:defRPr/>
            </a:pPr>
            <a:r>
              <a:rPr lang="en-US" sz="3200" dirty="0">
                <a:solidFill>
                  <a:srgbClr val="FFFFFF"/>
                </a:solidFill>
              </a:rPr>
              <a:t>E.g., Illegal to throw out unsold food before its expiration date (law requires donation to food banks/shelters instead)</a:t>
            </a:r>
          </a:p>
          <a:p>
            <a:pPr eaLnBrk="1" hangingPunct="1">
              <a:defRPr/>
            </a:pPr>
            <a:r>
              <a:rPr lang="en-US" sz="3600" dirty="0"/>
              <a:t>Eat ugly</a:t>
            </a:r>
          </a:p>
        </p:txBody>
      </p:sp>
    </p:spTree>
    <p:extLst>
      <p:ext uri="{BB962C8B-B14F-4D97-AF65-F5344CB8AC3E}">
        <p14:creationId xmlns:p14="http://schemas.microsoft.com/office/powerpoint/2010/main" val="4302781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rrowheads="1"/>
          </p:cNvSpPr>
          <p:nvPr>
            <p:ph type="title"/>
          </p:nvPr>
        </p:nvSpPr>
        <p:spPr/>
        <p:txBody>
          <a:bodyPr/>
          <a:lstStyle/>
          <a:p>
            <a:pPr eaLnBrk="1" hangingPunct="1">
              <a:defRPr/>
            </a:pPr>
            <a:r>
              <a:rPr lang="en-US" dirty="0"/>
              <a:t>Solutions: Organics</a:t>
            </a:r>
          </a:p>
        </p:txBody>
      </p:sp>
      <p:sp>
        <p:nvSpPr>
          <p:cNvPr id="310275" name="Rectangle 3"/>
          <p:cNvSpPr>
            <a:spLocks noGrp="1" noChangeArrowheads="1"/>
          </p:cNvSpPr>
          <p:nvPr>
            <p:ph type="body" idx="1"/>
          </p:nvPr>
        </p:nvSpPr>
        <p:spPr/>
        <p:txBody>
          <a:bodyPr/>
          <a:lstStyle/>
          <a:p>
            <a:pPr eaLnBrk="1" hangingPunct="1">
              <a:defRPr/>
            </a:pPr>
            <a:r>
              <a:rPr lang="en-US" sz="3600" dirty="0"/>
              <a:t>Organic farming produces higher yields than non-organic farming; uses 45% less energy, less water, and no pesticides; and increases soil carbon (converts carbon from a greenhouse gas into a food-producing asset)</a:t>
            </a:r>
          </a:p>
        </p:txBody>
      </p:sp>
    </p:spTree>
    <p:extLst>
      <p:ext uri="{BB962C8B-B14F-4D97-AF65-F5344CB8AC3E}">
        <p14:creationId xmlns:p14="http://schemas.microsoft.com/office/powerpoint/2010/main" val="270159223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5E5FF"/>
                </a:solidFill>
              </a:rPr>
              <a:t>Solutions: Organics</a:t>
            </a:r>
            <a:endParaRPr lang="en-US" dirty="0"/>
          </a:p>
        </p:txBody>
      </p:sp>
      <p:sp>
        <p:nvSpPr>
          <p:cNvPr id="3" name="Content Placeholder 2"/>
          <p:cNvSpPr>
            <a:spLocks noGrp="1"/>
          </p:cNvSpPr>
          <p:nvPr>
            <p:ph idx="1"/>
          </p:nvPr>
        </p:nvSpPr>
        <p:spPr/>
        <p:txBody>
          <a:bodyPr/>
          <a:lstStyle/>
          <a:p>
            <a:pPr eaLnBrk="1" hangingPunct="1">
              <a:defRPr/>
            </a:pPr>
            <a:r>
              <a:rPr lang="en-US" sz="3600" dirty="0"/>
              <a:t>Organic foods contain up to 20% higher mineral and vitamin content and 30% more antioxidants, lower levels of toxic metals</a:t>
            </a:r>
          </a:p>
          <a:p>
            <a:pPr eaLnBrk="1" hangingPunct="1">
              <a:defRPr/>
            </a:pPr>
            <a:r>
              <a:rPr lang="en-US" sz="3600" dirty="0"/>
              <a:t>Organic meats and milk have 50% higher  amounts of healthful omega-3 fatty acids</a:t>
            </a:r>
          </a:p>
          <a:p>
            <a:endParaRPr lang="en-US" dirty="0"/>
          </a:p>
        </p:txBody>
      </p:sp>
    </p:spTree>
    <p:extLst>
      <p:ext uri="{BB962C8B-B14F-4D97-AF65-F5344CB8AC3E}">
        <p14:creationId xmlns:p14="http://schemas.microsoft.com/office/powerpoint/2010/main" val="319705188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pPr eaLnBrk="1" hangingPunct="1">
              <a:defRPr/>
            </a:pPr>
            <a:r>
              <a:rPr lang="en-US"/>
              <a:t>Solutions</a:t>
            </a:r>
          </a:p>
        </p:txBody>
      </p:sp>
      <p:sp>
        <p:nvSpPr>
          <p:cNvPr id="28675" name="Rectangle 3"/>
          <p:cNvSpPr>
            <a:spLocks noGrp="1" noChangeArrowheads="1"/>
          </p:cNvSpPr>
          <p:nvPr>
            <p:ph idx="1"/>
          </p:nvPr>
        </p:nvSpPr>
        <p:spPr/>
        <p:txBody>
          <a:bodyPr/>
          <a:lstStyle/>
          <a:p>
            <a:pPr eaLnBrk="1" hangingPunct="1">
              <a:defRPr/>
            </a:pPr>
            <a:r>
              <a:rPr lang="en-US" sz="3600" dirty="0"/>
              <a:t>Support independent research on GM crops</a:t>
            </a:r>
          </a:p>
          <a:p>
            <a:pPr lvl="1" eaLnBrk="1" hangingPunct="1">
              <a:defRPr/>
            </a:pPr>
            <a:r>
              <a:rPr lang="en-US" sz="3600" dirty="0"/>
              <a:t>GM seeds only recently (2010) made available to “independent” scientists within the USDA</a:t>
            </a:r>
          </a:p>
          <a:p>
            <a:pPr lvl="1" eaLnBrk="1" hangingPunct="1">
              <a:defRPr/>
            </a:pPr>
            <a:r>
              <a:rPr lang="en-US" sz="3600" dirty="0"/>
              <a:t>Sponsored researchers must sign confidentiality agreements</a:t>
            </a:r>
          </a:p>
        </p:txBody>
      </p:sp>
    </p:spTree>
    <p:extLst>
      <p:ext uri="{BB962C8B-B14F-4D97-AF65-F5344CB8AC3E}">
        <p14:creationId xmlns:p14="http://schemas.microsoft.com/office/powerpoint/2010/main" val="27786013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pPr eaLnBrk="1" hangingPunct="1">
              <a:defRPr/>
            </a:pPr>
            <a:r>
              <a:rPr lang="en-US"/>
              <a:t>Solutions</a:t>
            </a:r>
          </a:p>
        </p:txBody>
      </p:sp>
      <p:sp>
        <p:nvSpPr>
          <p:cNvPr id="39939" name="Rectangle 3"/>
          <p:cNvSpPr>
            <a:spLocks noGrp="1" noChangeArrowheads="1"/>
          </p:cNvSpPr>
          <p:nvPr>
            <p:ph idx="1"/>
          </p:nvPr>
        </p:nvSpPr>
        <p:spPr/>
        <p:txBody>
          <a:bodyPr/>
          <a:lstStyle/>
          <a:p>
            <a:pPr eaLnBrk="1" hangingPunct="1">
              <a:defRPr/>
            </a:pPr>
            <a:r>
              <a:rPr lang="en-US" sz="3600" dirty="0"/>
              <a:t>Support increased research and subsidies for traditional/organic agriculture</a:t>
            </a:r>
          </a:p>
          <a:p>
            <a:pPr eaLnBrk="1" hangingPunct="1">
              <a:defRPr/>
            </a:pPr>
            <a:r>
              <a:rPr lang="en-US" sz="3600" dirty="0"/>
              <a:t>Industry estimates cost of developing a single GE trait = $100 million</a:t>
            </a:r>
          </a:p>
          <a:p>
            <a:pPr lvl="1" eaLnBrk="1" hangingPunct="1">
              <a:defRPr/>
            </a:pPr>
            <a:r>
              <a:rPr lang="en-US" sz="3600" dirty="0"/>
              <a:t>Classical breeding = $1 million</a:t>
            </a:r>
          </a:p>
        </p:txBody>
      </p:sp>
    </p:spTree>
    <p:extLst>
      <p:ext uri="{BB962C8B-B14F-4D97-AF65-F5344CB8AC3E}">
        <p14:creationId xmlns:p14="http://schemas.microsoft.com/office/powerpoint/2010/main" val="40392973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Solutions</a:t>
            </a:r>
          </a:p>
        </p:txBody>
      </p:sp>
      <p:sp>
        <p:nvSpPr>
          <p:cNvPr id="3" name="Content Placeholder 2"/>
          <p:cNvSpPr>
            <a:spLocks noGrp="1"/>
          </p:cNvSpPr>
          <p:nvPr>
            <p:ph idx="1"/>
          </p:nvPr>
        </p:nvSpPr>
        <p:spPr/>
        <p:txBody>
          <a:bodyPr/>
          <a:lstStyle/>
          <a:p>
            <a:pPr eaLnBrk="1" hangingPunct="1">
              <a:defRPr/>
            </a:pPr>
            <a:r>
              <a:rPr lang="en-US" dirty="0"/>
              <a:t>Support equitable distribution of agricultural resources among populations worldwide</a:t>
            </a:r>
          </a:p>
          <a:p>
            <a:pPr eaLnBrk="1" hangingPunct="1">
              <a:defRPr/>
            </a:pPr>
            <a:r>
              <a:rPr lang="en-US" dirty="0"/>
              <a:t>Support increased, non-GM agricultural aid to developing nations</a:t>
            </a:r>
          </a:p>
          <a:p>
            <a:pPr eaLnBrk="1" hangingPunct="1">
              <a:defRPr/>
            </a:pPr>
            <a:r>
              <a:rPr lang="en-US" dirty="0"/>
              <a:t>Oppose IMF, World Bank, and WTO structural adjustment programs which exacerbate hunger in the developing world by forcing debtor nations to restructure their agricultural base toward export crops and away from nutritional foodstuffs for local consumption</a:t>
            </a:r>
          </a:p>
        </p:txBody>
      </p:sp>
    </p:spTree>
    <p:extLst>
      <p:ext uri="{BB962C8B-B14F-4D97-AF65-F5344CB8AC3E}">
        <p14:creationId xmlns:p14="http://schemas.microsoft.com/office/powerpoint/2010/main" val="87855091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Solutions</a:t>
            </a:r>
          </a:p>
        </p:txBody>
      </p:sp>
      <p:sp>
        <p:nvSpPr>
          <p:cNvPr id="3" name="Content Placeholder 2"/>
          <p:cNvSpPr>
            <a:spLocks noGrp="1"/>
          </p:cNvSpPr>
          <p:nvPr>
            <p:ph idx="1"/>
          </p:nvPr>
        </p:nvSpPr>
        <p:spPr/>
        <p:txBody>
          <a:bodyPr/>
          <a:lstStyle/>
          <a:p>
            <a:pPr marL="0" indent="0" algn="ctr">
              <a:buNone/>
            </a:pPr>
            <a:endParaRPr lang="en-US" sz="4400" dirty="0"/>
          </a:p>
          <a:p>
            <a:pPr marL="0" indent="0" algn="ctr">
              <a:buNone/>
            </a:pPr>
            <a:endParaRPr lang="en-US" sz="4400" dirty="0"/>
          </a:p>
          <a:p>
            <a:pPr marL="0" indent="0" algn="ctr">
              <a:buNone/>
            </a:pPr>
            <a:r>
              <a:rPr lang="en-US" sz="4400" dirty="0"/>
              <a:t>Outlaw GM crops</a:t>
            </a:r>
          </a:p>
          <a:p>
            <a:endParaRPr lang="en-US" dirty="0"/>
          </a:p>
        </p:txBody>
      </p:sp>
    </p:spTree>
    <p:extLst>
      <p:ext uri="{BB962C8B-B14F-4D97-AF65-F5344CB8AC3E}">
        <p14:creationId xmlns:p14="http://schemas.microsoft.com/office/powerpoint/2010/main" val="88871496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References/Sources</a:t>
            </a:r>
          </a:p>
        </p:txBody>
      </p:sp>
      <p:sp>
        <p:nvSpPr>
          <p:cNvPr id="3" name="Content Placeholder 2"/>
          <p:cNvSpPr>
            <a:spLocks noGrp="1"/>
          </p:cNvSpPr>
          <p:nvPr>
            <p:ph idx="1"/>
          </p:nvPr>
        </p:nvSpPr>
        <p:spPr/>
        <p:txBody>
          <a:bodyPr/>
          <a:lstStyle/>
          <a:p>
            <a:pPr>
              <a:defRPr/>
            </a:pPr>
            <a:r>
              <a:rPr lang="en-US" dirty="0"/>
              <a:t>NUMEROUS peer-reviewed scientific articles, many of which are cited in reports from the following organizations:</a:t>
            </a:r>
          </a:p>
          <a:p>
            <a:pPr>
              <a:defRPr/>
            </a:pPr>
            <a:r>
              <a:rPr lang="en-US" dirty="0"/>
              <a:t>Union of Concerned Scientists (Food and Agriculture pages): </a:t>
            </a:r>
            <a:r>
              <a:rPr lang="en-US" dirty="0">
                <a:hlinkClick r:id="rId2"/>
              </a:rPr>
              <a:t>http://www.ucsusa.org/</a:t>
            </a:r>
            <a:r>
              <a:rPr lang="en-US" dirty="0"/>
              <a:t> </a:t>
            </a:r>
          </a:p>
          <a:p>
            <a:pPr>
              <a:defRPr/>
            </a:pPr>
            <a:r>
              <a:rPr lang="en-US" dirty="0"/>
              <a:t>Consumers Union: </a:t>
            </a:r>
            <a:r>
              <a:rPr lang="en-US" dirty="0">
                <a:hlinkClick r:id="rId3"/>
              </a:rPr>
              <a:t>http://consumersunion.org/</a:t>
            </a:r>
            <a:r>
              <a:rPr lang="en-US" dirty="0"/>
              <a:t> </a:t>
            </a:r>
          </a:p>
          <a:p>
            <a:pPr>
              <a:defRPr/>
            </a:pPr>
            <a:r>
              <a:rPr lang="en-US" dirty="0"/>
              <a:t>Center for Food Safety: </a:t>
            </a:r>
            <a:r>
              <a:rPr lang="en-US" dirty="0">
                <a:hlinkClick r:id="rId4"/>
              </a:rPr>
              <a:t>http://www.centerforfoodsafety.org/</a:t>
            </a:r>
            <a:r>
              <a:rPr lang="en-US" dirty="0"/>
              <a:t> </a:t>
            </a:r>
          </a:p>
        </p:txBody>
      </p:sp>
    </p:spTree>
    <p:extLst>
      <p:ext uri="{BB962C8B-B14F-4D97-AF65-F5344CB8AC3E}">
        <p14:creationId xmlns:p14="http://schemas.microsoft.com/office/powerpoint/2010/main" val="109738890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E5E5FF"/>
                </a:solidFill>
              </a:rPr>
              <a:t>References/Sources</a:t>
            </a:r>
            <a:endParaRPr lang="en-US" dirty="0"/>
          </a:p>
        </p:txBody>
      </p:sp>
      <p:sp>
        <p:nvSpPr>
          <p:cNvPr id="3" name="Content Placeholder 2"/>
          <p:cNvSpPr>
            <a:spLocks noGrp="1"/>
          </p:cNvSpPr>
          <p:nvPr>
            <p:ph idx="1"/>
          </p:nvPr>
        </p:nvSpPr>
        <p:spPr/>
        <p:txBody>
          <a:bodyPr/>
          <a:lstStyle/>
          <a:p>
            <a:pPr>
              <a:defRPr/>
            </a:pPr>
            <a:r>
              <a:rPr lang="en-US" u="sng" dirty="0"/>
              <a:t>GM Watch: </a:t>
            </a:r>
            <a:r>
              <a:rPr lang="en-US" u="sng" dirty="0">
                <a:hlinkClick r:id="rId2"/>
              </a:rPr>
              <a:t>http://www.gmwatch.org/</a:t>
            </a:r>
            <a:r>
              <a:rPr lang="en-US" u="sng" dirty="0"/>
              <a:t> </a:t>
            </a:r>
          </a:p>
          <a:p>
            <a:pPr>
              <a:defRPr/>
            </a:pPr>
            <a:r>
              <a:rPr lang="en-US" u="sng" dirty="0"/>
              <a:t>Earth Open Source: </a:t>
            </a:r>
            <a:r>
              <a:rPr lang="en-US" u="sng" dirty="0">
                <a:hlinkClick r:id="rId3"/>
              </a:rPr>
              <a:t>http://earthopensource.org/</a:t>
            </a:r>
            <a:r>
              <a:rPr lang="en-US" u="sng" dirty="0"/>
              <a:t> </a:t>
            </a:r>
          </a:p>
          <a:p>
            <a:pPr lvl="1">
              <a:defRPr/>
            </a:pPr>
            <a:r>
              <a:rPr lang="en-US" u="sng" dirty="0"/>
              <a:t>GMO Myths and Truths: </a:t>
            </a:r>
            <a:r>
              <a:rPr lang="en-US" u="sng" dirty="0">
                <a:hlinkClick r:id="rId4"/>
              </a:rPr>
              <a:t>http://gmomythsandtruths.earthopensource.org/</a:t>
            </a:r>
            <a:r>
              <a:rPr lang="en-US" u="sng" dirty="0"/>
              <a:t> </a:t>
            </a:r>
          </a:p>
          <a:p>
            <a:pPr>
              <a:defRPr/>
            </a:pPr>
            <a:r>
              <a:rPr lang="en-US" u="sng" dirty="0"/>
              <a:t>Food and Water Watch: </a:t>
            </a:r>
            <a:r>
              <a:rPr lang="en-US" u="sng" dirty="0">
                <a:hlinkClick r:id="rId5"/>
              </a:rPr>
              <a:t>http://www.foodandwaterwatch.org/</a:t>
            </a:r>
            <a:r>
              <a:rPr lang="en-US" u="sng" dirty="0"/>
              <a:t> </a:t>
            </a:r>
          </a:p>
        </p:txBody>
      </p:sp>
    </p:spTree>
    <p:extLst>
      <p:ext uri="{BB962C8B-B14F-4D97-AF65-F5344CB8AC3E}">
        <p14:creationId xmlns:p14="http://schemas.microsoft.com/office/powerpoint/2010/main" val="2293813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p:txBody>
          <a:bodyPr/>
          <a:lstStyle/>
          <a:p>
            <a:pPr>
              <a:defRPr/>
            </a:pPr>
            <a:endParaRPr lang="en-US" dirty="0"/>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532" y="274639"/>
            <a:ext cx="9856520" cy="585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554822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Oregon Right to Know Act</a:t>
            </a:r>
            <a:br>
              <a:rPr lang="en-US" dirty="0"/>
            </a:br>
            <a:r>
              <a:rPr lang="en-US" dirty="0"/>
              <a:t>Proposition 92</a:t>
            </a:r>
          </a:p>
        </p:txBody>
      </p:sp>
      <p:sp>
        <p:nvSpPr>
          <p:cNvPr id="3" name="Content Placeholder 2"/>
          <p:cNvSpPr>
            <a:spLocks noGrp="1"/>
          </p:cNvSpPr>
          <p:nvPr>
            <p:ph idx="1"/>
          </p:nvPr>
        </p:nvSpPr>
        <p:spPr/>
        <p:txBody>
          <a:bodyPr/>
          <a:lstStyle/>
          <a:p>
            <a:pPr marL="0" indent="0" algn="ctr">
              <a:buNone/>
              <a:defRPr/>
            </a:pPr>
            <a:r>
              <a:rPr lang="en-US" sz="4800" dirty="0">
                <a:hlinkClick r:id="rId2"/>
              </a:rPr>
              <a:t>http://oregonrighttoknow.org/</a:t>
            </a:r>
            <a:r>
              <a:rPr lang="en-US" sz="4800" dirty="0"/>
              <a:t> </a:t>
            </a:r>
          </a:p>
        </p:txBody>
      </p:sp>
    </p:spTree>
    <p:extLst>
      <p:ext uri="{BB962C8B-B14F-4D97-AF65-F5344CB8AC3E}">
        <p14:creationId xmlns:p14="http://schemas.microsoft.com/office/powerpoint/2010/main" val="22758935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rrowheads="1"/>
          </p:cNvSpPr>
          <p:nvPr>
            <p:ph type="title"/>
          </p:nvPr>
        </p:nvSpPr>
        <p:spPr/>
        <p:txBody>
          <a:bodyPr/>
          <a:lstStyle/>
          <a:p>
            <a:pPr eaLnBrk="1" hangingPunct="1">
              <a:defRPr/>
            </a:pPr>
            <a:r>
              <a:rPr lang="en-US"/>
              <a:t>Contact Information</a:t>
            </a:r>
          </a:p>
        </p:txBody>
      </p:sp>
      <p:sp>
        <p:nvSpPr>
          <p:cNvPr id="285699" name="Rectangle 3"/>
          <p:cNvSpPr>
            <a:spLocks noGrp="1" noChangeArrowheads="1"/>
          </p:cNvSpPr>
          <p:nvPr>
            <p:ph idx="1"/>
          </p:nvPr>
        </p:nvSpPr>
        <p:spPr/>
        <p:txBody>
          <a:bodyPr/>
          <a:lstStyle/>
          <a:p>
            <a:pPr algn="ctr" eaLnBrk="1" hangingPunct="1">
              <a:buFont typeface="Wingdings" panose="05000000000000000000" pitchFamily="2" charset="2"/>
              <a:buNone/>
              <a:defRPr/>
            </a:pPr>
            <a:r>
              <a:rPr lang="en-US" sz="4000" dirty="0"/>
              <a:t>Public Health and Social Justice Website</a:t>
            </a:r>
          </a:p>
          <a:p>
            <a:pPr algn="ctr" eaLnBrk="1" hangingPunct="1">
              <a:buFont typeface="Wingdings" panose="05000000000000000000" pitchFamily="2" charset="2"/>
              <a:buNone/>
              <a:defRPr/>
            </a:pPr>
            <a:endParaRPr lang="en-US" sz="4000" dirty="0"/>
          </a:p>
          <a:p>
            <a:pPr algn="ctr" eaLnBrk="1" hangingPunct="1">
              <a:buFont typeface="Wingdings" panose="05000000000000000000" pitchFamily="2" charset="2"/>
              <a:buNone/>
              <a:defRPr/>
            </a:pPr>
            <a:r>
              <a:rPr lang="en-US" sz="3600" dirty="0">
                <a:hlinkClick r:id="rId2"/>
              </a:rPr>
              <a:t>http://www.publichealthandsocialjustice.org</a:t>
            </a:r>
            <a:r>
              <a:rPr lang="en-US" sz="4000" dirty="0"/>
              <a:t> </a:t>
            </a:r>
          </a:p>
          <a:p>
            <a:pPr algn="ctr" eaLnBrk="1" hangingPunct="1">
              <a:buFont typeface="Wingdings" panose="05000000000000000000" pitchFamily="2" charset="2"/>
              <a:buNone/>
              <a:defRPr/>
            </a:pPr>
            <a:r>
              <a:rPr lang="en-US" sz="4000" dirty="0">
                <a:hlinkClick r:id="rId3"/>
              </a:rPr>
              <a:t>http://www.phsj.org</a:t>
            </a:r>
            <a:endParaRPr lang="en-US" sz="4000" dirty="0"/>
          </a:p>
          <a:p>
            <a:pPr algn="ctr" eaLnBrk="1" hangingPunct="1">
              <a:buFont typeface="Wingdings" panose="05000000000000000000" pitchFamily="2" charset="2"/>
              <a:buNone/>
              <a:defRPr/>
            </a:pPr>
            <a:endParaRPr lang="en-US" sz="4000" dirty="0"/>
          </a:p>
          <a:p>
            <a:pPr algn="ctr" eaLnBrk="1" hangingPunct="1">
              <a:buFont typeface="Wingdings" panose="05000000000000000000" pitchFamily="2" charset="2"/>
              <a:buNone/>
              <a:defRPr/>
            </a:pPr>
            <a:r>
              <a:rPr lang="en-US" sz="4000" dirty="0">
                <a:hlinkClick r:id="rId4"/>
              </a:rPr>
              <a:t>martindonohoe@phsj.org</a:t>
            </a:r>
            <a:endParaRPr lang="en-US" dirty="0"/>
          </a:p>
        </p:txBody>
      </p:sp>
    </p:spTree>
    <p:extLst>
      <p:ext uri="{BB962C8B-B14F-4D97-AF65-F5344CB8AC3E}">
        <p14:creationId xmlns:p14="http://schemas.microsoft.com/office/powerpoint/2010/main" val="3186919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rrowheads="1"/>
          </p:cNvSpPr>
          <p:nvPr>
            <p:ph type="title"/>
          </p:nvPr>
        </p:nvSpPr>
        <p:spPr/>
        <p:txBody>
          <a:bodyPr/>
          <a:lstStyle/>
          <a:p>
            <a:pPr eaLnBrk="1" hangingPunct="1">
              <a:defRPr/>
            </a:pPr>
            <a:r>
              <a:rPr lang="en-US" sz="4000" dirty="0"/>
              <a:t>Genetic Modification of Conventional Crops (US)</a:t>
            </a:r>
          </a:p>
        </p:txBody>
      </p:sp>
      <p:sp>
        <p:nvSpPr>
          <p:cNvPr id="112643" name="Rectangle 3"/>
          <p:cNvSpPr>
            <a:spLocks noGrp="1" noChangeArrowheads="1"/>
          </p:cNvSpPr>
          <p:nvPr>
            <p:ph idx="1"/>
          </p:nvPr>
        </p:nvSpPr>
        <p:spPr/>
        <p:txBody>
          <a:bodyPr/>
          <a:lstStyle/>
          <a:p>
            <a:pPr eaLnBrk="1" hangingPunct="1">
              <a:lnSpc>
                <a:spcPct val="90000"/>
              </a:lnSpc>
              <a:defRPr/>
            </a:pPr>
            <a:r>
              <a:rPr lang="en-US" sz="3600" dirty="0"/>
              <a:t>95% of sugar beets</a:t>
            </a:r>
          </a:p>
          <a:p>
            <a:pPr eaLnBrk="1" hangingPunct="1">
              <a:lnSpc>
                <a:spcPct val="90000"/>
              </a:lnSpc>
              <a:defRPr/>
            </a:pPr>
            <a:r>
              <a:rPr lang="en-US" sz="3600" dirty="0"/>
              <a:t>94% of soybeans</a:t>
            </a:r>
          </a:p>
          <a:p>
            <a:pPr eaLnBrk="1" hangingPunct="1">
              <a:lnSpc>
                <a:spcPct val="90000"/>
              </a:lnSpc>
              <a:defRPr/>
            </a:pPr>
            <a:r>
              <a:rPr lang="en-US" sz="3600" dirty="0"/>
              <a:t>93% of canola</a:t>
            </a:r>
          </a:p>
          <a:p>
            <a:pPr eaLnBrk="1" hangingPunct="1">
              <a:lnSpc>
                <a:spcPct val="90000"/>
              </a:lnSpc>
              <a:defRPr/>
            </a:pPr>
            <a:r>
              <a:rPr lang="en-US" sz="3600" dirty="0"/>
              <a:t>90% of cotton</a:t>
            </a:r>
          </a:p>
          <a:p>
            <a:pPr eaLnBrk="1" hangingPunct="1">
              <a:lnSpc>
                <a:spcPct val="90000"/>
              </a:lnSpc>
              <a:defRPr/>
            </a:pPr>
            <a:r>
              <a:rPr lang="en-US" sz="3600" dirty="0"/>
              <a:t>88% of corn</a:t>
            </a:r>
          </a:p>
        </p:txBody>
      </p:sp>
    </p:spTree>
    <p:extLst>
      <p:ext uri="{BB962C8B-B14F-4D97-AF65-F5344CB8AC3E}">
        <p14:creationId xmlns:p14="http://schemas.microsoft.com/office/powerpoint/2010/main" val="774741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rrowheads="1"/>
          </p:cNvSpPr>
          <p:nvPr>
            <p:ph type="title"/>
          </p:nvPr>
        </p:nvSpPr>
        <p:spPr/>
        <p:txBody>
          <a:bodyPr/>
          <a:lstStyle/>
          <a:p>
            <a:pPr eaLnBrk="1" hangingPunct="1">
              <a:defRPr/>
            </a:pPr>
            <a:r>
              <a:rPr lang="en-US" dirty="0"/>
              <a:t>Purported Purposes of Genetically-Modified Crops</a:t>
            </a:r>
          </a:p>
        </p:txBody>
      </p:sp>
      <p:sp>
        <p:nvSpPr>
          <p:cNvPr id="122883" name="Rectangle 3"/>
          <p:cNvSpPr>
            <a:spLocks noGrp="1" noChangeArrowheads="1"/>
          </p:cNvSpPr>
          <p:nvPr>
            <p:ph idx="1"/>
          </p:nvPr>
        </p:nvSpPr>
        <p:spPr/>
        <p:txBody>
          <a:bodyPr/>
          <a:lstStyle/>
          <a:p>
            <a:pPr eaLnBrk="1" hangingPunct="1">
              <a:lnSpc>
                <a:spcPct val="90000"/>
              </a:lnSpc>
              <a:defRPr/>
            </a:pPr>
            <a:r>
              <a:rPr lang="en-US" sz="3600" dirty="0"/>
              <a:t>Enhance nutritional quality</a:t>
            </a:r>
          </a:p>
          <a:p>
            <a:pPr eaLnBrk="1" hangingPunct="1">
              <a:lnSpc>
                <a:spcPct val="90000"/>
              </a:lnSpc>
              <a:defRPr/>
            </a:pPr>
            <a:r>
              <a:rPr lang="en-US" sz="3600" dirty="0"/>
              <a:t>Drought resistance</a:t>
            </a:r>
          </a:p>
          <a:p>
            <a:pPr eaLnBrk="1" hangingPunct="1">
              <a:lnSpc>
                <a:spcPct val="90000"/>
              </a:lnSpc>
              <a:defRPr/>
            </a:pPr>
            <a:r>
              <a:rPr lang="en-US" sz="3600" dirty="0"/>
              <a:t>Increase growth rate</a:t>
            </a:r>
          </a:p>
          <a:p>
            <a:pPr eaLnBrk="1" hangingPunct="1">
              <a:lnSpc>
                <a:spcPct val="90000"/>
              </a:lnSpc>
              <a:defRPr/>
            </a:pPr>
            <a:r>
              <a:rPr lang="en-US" sz="3600" dirty="0"/>
              <a:t>Enhance ripening</a:t>
            </a:r>
          </a:p>
          <a:p>
            <a:pPr eaLnBrk="1" hangingPunct="1">
              <a:lnSpc>
                <a:spcPct val="90000"/>
              </a:lnSpc>
              <a:defRPr/>
            </a:pPr>
            <a:r>
              <a:rPr lang="en-US" sz="3600" dirty="0"/>
              <a:t>Prevent spoilage</a:t>
            </a:r>
          </a:p>
          <a:p>
            <a:pPr eaLnBrk="1" hangingPunct="1">
              <a:lnSpc>
                <a:spcPct val="90000"/>
              </a:lnSpc>
              <a:defRPr/>
            </a:pPr>
            <a:r>
              <a:rPr lang="en-US" sz="3600" dirty="0"/>
              <a:t>Change appearance</a:t>
            </a:r>
          </a:p>
          <a:p>
            <a:pPr eaLnBrk="1" hangingPunct="1">
              <a:lnSpc>
                <a:spcPct val="90000"/>
              </a:lnSpc>
              <a:defRPr/>
            </a:pPr>
            <a:r>
              <a:rPr lang="en-US" sz="3600" dirty="0"/>
              <a:t>Alter freezing properties</a:t>
            </a:r>
          </a:p>
        </p:txBody>
      </p:sp>
    </p:spTree>
    <p:extLst>
      <p:ext uri="{BB962C8B-B14F-4D97-AF65-F5344CB8AC3E}">
        <p14:creationId xmlns:p14="http://schemas.microsoft.com/office/powerpoint/2010/main" val="2649658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rrowheads="1"/>
          </p:cNvSpPr>
          <p:nvPr>
            <p:ph type="title"/>
          </p:nvPr>
        </p:nvSpPr>
        <p:spPr/>
        <p:txBody>
          <a:bodyPr/>
          <a:lstStyle/>
          <a:p>
            <a:pPr eaLnBrk="1" hangingPunct="1">
              <a:defRPr/>
            </a:pPr>
            <a:r>
              <a:rPr lang="en-US" dirty="0"/>
              <a:t>Actual Characteristics of Genetically-Modified Crops</a:t>
            </a:r>
          </a:p>
        </p:txBody>
      </p:sp>
      <p:sp>
        <p:nvSpPr>
          <p:cNvPr id="290819" name="Rectangle 3"/>
          <p:cNvSpPr>
            <a:spLocks noGrp="1" noChangeArrowheads="1"/>
          </p:cNvSpPr>
          <p:nvPr>
            <p:ph idx="1"/>
          </p:nvPr>
        </p:nvSpPr>
        <p:spPr/>
        <p:txBody>
          <a:bodyPr/>
          <a:lstStyle/>
          <a:p>
            <a:pPr eaLnBrk="1" hangingPunct="1">
              <a:lnSpc>
                <a:spcPct val="90000"/>
              </a:lnSpc>
              <a:defRPr/>
            </a:pPr>
            <a:r>
              <a:rPr lang="en-US" sz="3600" dirty="0"/>
              <a:t>70-93% herbicide-resistant</a:t>
            </a:r>
          </a:p>
          <a:p>
            <a:pPr lvl="1" eaLnBrk="1" hangingPunct="1">
              <a:lnSpc>
                <a:spcPct val="90000"/>
              </a:lnSpc>
              <a:defRPr/>
            </a:pPr>
            <a:r>
              <a:rPr lang="en-US" sz="3600" dirty="0"/>
              <a:t>94% soybeans</a:t>
            </a:r>
          </a:p>
          <a:p>
            <a:pPr lvl="1" eaLnBrk="1" hangingPunct="1">
              <a:lnSpc>
                <a:spcPct val="90000"/>
              </a:lnSpc>
              <a:defRPr/>
            </a:pPr>
            <a:r>
              <a:rPr lang="en-US" sz="3600" dirty="0"/>
              <a:t>78% cotton</a:t>
            </a:r>
          </a:p>
          <a:p>
            <a:pPr eaLnBrk="1" hangingPunct="1">
              <a:lnSpc>
                <a:spcPct val="90000"/>
              </a:lnSpc>
              <a:defRPr/>
            </a:pPr>
            <a:r>
              <a:rPr lang="en-US" sz="3600" dirty="0"/>
              <a:t>18% produce their own pesticide</a:t>
            </a:r>
          </a:p>
          <a:p>
            <a:pPr lvl="1" eaLnBrk="1" hangingPunct="1">
              <a:lnSpc>
                <a:spcPct val="90000"/>
              </a:lnSpc>
              <a:defRPr/>
            </a:pPr>
            <a:r>
              <a:rPr lang="en-US" sz="3600" dirty="0"/>
              <a:t>E.g., </a:t>
            </a:r>
            <a:r>
              <a:rPr lang="en-US" sz="3600" dirty="0" err="1"/>
              <a:t>Bt</a:t>
            </a:r>
            <a:r>
              <a:rPr lang="en-US" sz="3600" dirty="0"/>
              <a:t> corn, modified to produce insecticidal proteins such as Cry1Ab (active against corn borer)</a:t>
            </a:r>
          </a:p>
          <a:p>
            <a:pPr eaLnBrk="1" hangingPunct="1">
              <a:lnSpc>
                <a:spcPct val="90000"/>
              </a:lnSpc>
              <a:defRPr/>
            </a:pPr>
            <a:r>
              <a:rPr lang="en-US" sz="3600" dirty="0"/>
              <a:t>8% produce their own pesticide and are herbicide-resistant</a:t>
            </a:r>
          </a:p>
          <a:p>
            <a:pPr lvl="1" eaLnBrk="1" hangingPunct="1">
              <a:lnSpc>
                <a:spcPct val="90000"/>
              </a:lnSpc>
              <a:defRPr/>
            </a:pPr>
            <a:r>
              <a:rPr lang="en-US" sz="3600" dirty="0"/>
              <a:t>76% corn</a:t>
            </a:r>
          </a:p>
        </p:txBody>
      </p:sp>
    </p:spTree>
    <p:extLst>
      <p:ext uri="{BB962C8B-B14F-4D97-AF65-F5344CB8AC3E}">
        <p14:creationId xmlns:p14="http://schemas.microsoft.com/office/powerpoint/2010/main" val="324376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Genetically-Modified Foods</a:t>
            </a:r>
          </a:p>
        </p:txBody>
      </p:sp>
      <p:sp>
        <p:nvSpPr>
          <p:cNvPr id="3" name="Content Placeholder 2"/>
          <p:cNvSpPr>
            <a:spLocks noGrp="1"/>
          </p:cNvSpPr>
          <p:nvPr>
            <p:ph idx="1"/>
          </p:nvPr>
        </p:nvSpPr>
        <p:spPr/>
        <p:txBody>
          <a:bodyPr/>
          <a:lstStyle/>
          <a:p>
            <a:pPr eaLnBrk="1" hangingPunct="1">
              <a:defRPr/>
            </a:pPr>
            <a:r>
              <a:rPr lang="en-US" sz="3600" dirty="0"/>
              <a:t>85% of processed foods available in the U.S. today come from GM crops</a:t>
            </a:r>
          </a:p>
          <a:p>
            <a:pPr>
              <a:defRPr/>
            </a:pPr>
            <a:endParaRPr lang="en-US" sz="3600" dirty="0"/>
          </a:p>
          <a:p>
            <a:pPr>
              <a:defRPr/>
            </a:pPr>
            <a:r>
              <a:rPr lang="en-US" sz="3600" dirty="0"/>
              <a:t>Global value of GE seeds sold annually = $15 billion</a:t>
            </a:r>
          </a:p>
        </p:txBody>
      </p:sp>
    </p:spTree>
    <p:extLst>
      <p:ext uri="{BB962C8B-B14F-4D97-AF65-F5344CB8AC3E}">
        <p14:creationId xmlns:p14="http://schemas.microsoft.com/office/powerpoint/2010/main" val="4076689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rrowheads="1"/>
          </p:cNvSpPr>
          <p:nvPr>
            <p:ph type="title"/>
          </p:nvPr>
        </p:nvSpPr>
        <p:spPr/>
        <p:txBody>
          <a:bodyPr/>
          <a:lstStyle/>
          <a:p>
            <a:pPr eaLnBrk="1" hangingPunct="1">
              <a:defRPr/>
            </a:pPr>
            <a:r>
              <a:rPr lang="en-US" dirty="0"/>
              <a:t>Agricultural/Biotech Companies</a:t>
            </a:r>
          </a:p>
        </p:txBody>
      </p:sp>
      <p:sp>
        <p:nvSpPr>
          <p:cNvPr id="155651" name="Rectangle 3"/>
          <p:cNvSpPr>
            <a:spLocks noGrp="1" noChangeArrowheads="1"/>
          </p:cNvSpPr>
          <p:nvPr>
            <p:ph idx="1"/>
          </p:nvPr>
        </p:nvSpPr>
        <p:spPr/>
        <p:txBody>
          <a:bodyPr/>
          <a:lstStyle/>
          <a:p>
            <a:pPr marL="342900" lvl="1" indent="-342900" eaLnBrk="1" hangingPunct="1">
              <a:buClr>
                <a:schemeClr val="hlink"/>
              </a:buClr>
              <a:defRPr/>
            </a:pPr>
            <a:r>
              <a:rPr lang="en-US" sz="3600" dirty="0"/>
              <a:t>Mid-1970s: none of the 7,000 seed companies controlled over 0.5% of world seed market</a:t>
            </a:r>
          </a:p>
          <a:p>
            <a:pPr eaLnBrk="1" hangingPunct="1">
              <a:defRPr/>
            </a:pPr>
            <a:r>
              <a:rPr lang="en-US" sz="3600" dirty="0"/>
              <a:t>Today: less than 10 corporations control ¾ of global proprietary seed sales</a:t>
            </a:r>
          </a:p>
          <a:p>
            <a:pPr lvl="1" eaLnBrk="1" hangingPunct="1">
              <a:defRPr/>
            </a:pPr>
            <a:r>
              <a:rPr lang="en-US" sz="3600" dirty="0"/>
              <a:t>Monsanto, DuPont, and Syngenta control 53%</a:t>
            </a:r>
          </a:p>
        </p:txBody>
      </p:sp>
    </p:spTree>
    <p:extLst>
      <p:ext uri="{BB962C8B-B14F-4D97-AF65-F5344CB8AC3E}">
        <p14:creationId xmlns:p14="http://schemas.microsoft.com/office/powerpoint/2010/main" val="1648633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rrowheads="1"/>
          </p:cNvSpPr>
          <p:nvPr>
            <p:ph type="title"/>
          </p:nvPr>
        </p:nvSpPr>
        <p:spPr/>
        <p:txBody>
          <a:bodyPr/>
          <a:lstStyle/>
          <a:p>
            <a:pPr eaLnBrk="1" hangingPunct="1">
              <a:defRPr/>
            </a:pPr>
            <a:r>
              <a:rPr lang="en-US" dirty="0"/>
              <a:t>Agricultural/Biotech Companies</a:t>
            </a:r>
          </a:p>
        </p:txBody>
      </p:sp>
      <p:sp>
        <p:nvSpPr>
          <p:cNvPr id="291843" name="Rectangle 3"/>
          <p:cNvSpPr>
            <a:spLocks noGrp="1" noChangeArrowheads="1"/>
          </p:cNvSpPr>
          <p:nvPr>
            <p:ph type="body" idx="1"/>
          </p:nvPr>
        </p:nvSpPr>
        <p:spPr/>
        <p:txBody>
          <a:bodyPr/>
          <a:lstStyle/>
          <a:p>
            <a:pPr eaLnBrk="1" hangingPunct="1">
              <a:lnSpc>
                <a:spcPct val="90000"/>
              </a:lnSpc>
              <a:defRPr/>
            </a:pPr>
            <a:r>
              <a:rPr lang="en-US" sz="2800" dirty="0"/>
              <a:t>Many major agricultural biotech companies also pharmaceutical companies (*):</a:t>
            </a:r>
          </a:p>
          <a:p>
            <a:pPr lvl="1" eaLnBrk="1" hangingPunct="1">
              <a:lnSpc>
                <a:spcPct val="90000"/>
              </a:lnSpc>
              <a:defRPr/>
            </a:pPr>
            <a:r>
              <a:rPr lang="en-US" sz="2400" dirty="0"/>
              <a:t>Novartis Seeds*</a:t>
            </a:r>
          </a:p>
          <a:p>
            <a:pPr lvl="1" eaLnBrk="1" hangingPunct="1">
              <a:lnSpc>
                <a:spcPct val="90000"/>
              </a:lnSpc>
              <a:defRPr/>
            </a:pPr>
            <a:r>
              <a:rPr lang="en-US" sz="2400" dirty="0"/>
              <a:t>Aventis </a:t>
            </a:r>
            <a:r>
              <a:rPr lang="en-US" sz="2400" dirty="0" err="1"/>
              <a:t>CropScience</a:t>
            </a:r>
            <a:r>
              <a:rPr lang="en-US" sz="2400" dirty="0"/>
              <a:t>*</a:t>
            </a:r>
          </a:p>
          <a:p>
            <a:pPr lvl="1" eaLnBrk="1" hangingPunct="1">
              <a:lnSpc>
                <a:spcPct val="90000"/>
              </a:lnSpc>
              <a:defRPr/>
            </a:pPr>
            <a:r>
              <a:rPr lang="en-US" sz="2400" dirty="0"/>
              <a:t>Bayer </a:t>
            </a:r>
            <a:r>
              <a:rPr lang="en-US" sz="2400" dirty="0" err="1"/>
              <a:t>CropScience</a:t>
            </a:r>
            <a:r>
              <a:rPr lang="en-US" sz="2400" dirty="0"/>
              <a:t>* (merger with Monsanto pending, 2016)</a:t>
            </a:r>
          </a:p>
          <a:p>
            <a:pPr lvl="1" eaLnBrk="1" hangingPunct="1">
              <a:lnSpc>
                <a:spcPct val="90000"/>
              </a:lnSpc>
              <a:defRPr/>
            </a:pPr>
            <a:r>
              <a:rPr lang="en-US" sz="2400" dirty="0"/>
              <a:t>BASF*</a:t>
            </a:r>
          </a:p>
          <a:p>
            <a:pPr lvl="1" eaLnBrk="1" hangingPunct="1">
              <a:lnSpc>
                <a:spcPct val="90000"/>
              </a:lnSpc>
              <a:defRPr/>
            </a:pPr>
            <a:r>
              <a:rPr lang="en-US" sz="2400" dirty="0"/>
              <a:t>Dupont/Pioneer (merged with Dow, 2015)</a:t>
            </a:r>
          </a:p>
          <a:p>
            <a:pPr lvl="1" eaLnBrk="1" hangingPunct="1">
              <a:lnSpc>
                <a:spcPct val="90000"/>
              </a:lnSpc>
              <a:defRPr/>
            </a:pPr>
            <a:r>
              <a:rPr lang="en-US" sz="2400" dirty="0"/>
              <a:t>Dow* (merged with Dupont, 2015)</a:t>
            </a:r>
          </a:p>
          <a:p>
            <a:pPr lvl="1" eaLnBrk="1" hangingPunct="1">
              <a:lnSpc>
                <a:spcPct val="90000"/>
              </a:lnSpc>
              <a:defRPr/>
            </a:pPr>
            <a:r>
              <a:rPr lang="en-US" sz="2400"/>
              <a:t>Syngenta* </a:t>
            </a:r>
            <a:r>
              <a:rPr lang="en-US" sz="2400" dirty="0"/>
              <a:t>(acquired by </a:t>
            </a:r>
            <a:r>
              <a:rPr lang="en-US" sz="2400" dirty="0" err="1"/>
              <a:t>ChemChina</a:t>
            </a:r>
            <a:r>
              <a:rPr lang="en-US" sz="2400" dirty="0"/>
              <a:t>, 2016)</a:t>
            </a:r>
          </a:p>
          <a:p>
            <a:pPr eaLnBrk="1" hangingPunct="1">
              <a:lnSpc>
                <a:spcPct val="90000"/>
              </a:lnSpc>
              <a:defRPr/>
            </a:pPr>
            <a:r>
              <a:rPr lang="en-US" sz="2800" dirty="0"/>
              <a:t>Public tribunal investigating most for human rights violations</a:t>
            </a:r>
          </a:p>
        </p:txBody>
      </p:sp>
    </p:spTree>
    <p:extLst>
      <p:ext uri="{BB962C8B-B14F-4D97-AF65-F5344CB8AC3E}">
        <p14:creationId xmlns:p14="http://schemas.microsoft.com/office/powerpoint/2010/main" val="3566959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defRPr/>
            </a:pPr>
            <a:r>
              <a:rPr lang="en-US" sz="4000" dirty="0"/>
              <a:t>GMO Crop Producers’ Other Activities</a:t>
            </a:r>
          </a:p>
        </p:txBody>
      </p:sp>
      <p:sp>
        <p:nvSpPr>
          <p:cNvPr id="7171" name="Rectangle 3"/>
          <p:cNvSpPr>
            <a:spLocks noGrp="1" noChangeArrowheads="1"/>
          </p:cNvSpPr>
          <p:nvPr>
            <p:ph idx="1"/>
          </p:nvPr>
        </p:nvSpPr>
        <p:spPr/>
        <p:txBody>
          <a:bodyPr/>
          <a:lstStyle/>
          <a:p>
            <a:pPr eaLnBrk="1" hangingPunct="1">
              <a:defRPr/>
            </a:pPr>
            <a:r>
              <a:rPr lang="en-US" sz="3600" dirty="0"/>
              <a:t>Chemical weapons:</a:t>
            </a:r>
          </a:p>
          <a:p>
            <a:pPr lvl="1" eaLnBrk="1" hangingPunct="1">
              <a:defRPr/>
            </a:pPr>
            <a:r>
              <a:rPr lang="en-US" sz="3600" dirty="0"/>
              <a:t>Monsanto (Agent Orange, PCBs, dioxins), Dow (napalm), Hoechst (mustard gas)</a:t>
            </a:r>
          </a:p>
          <a:p>
            <a:pPr eaLnBrk="1" hangingPunct="1">
              <a:defRPr/>
            </a:pPr>
            <a:r>
              <a:rPr lang="en-US" sz="3600" dirty="0"/>
              <a:t>Pesticides:</a:t>
            </a:r>
          </a:p>
          <a:p>
            <a:pPr lvl="1" eaLnBrk="1" hangingPunct="1">
              <a:defRPr/>
            </a:pPr>
            <a:r>
              <a:rPr lang="en-US" sz="3600" dirty="0"/>
              <a:t>Monsanto (DDT), Dow (dioxins, PCBs, </a:t>
            </a:r>
            <a:r>
              <a:rPr lang="en-US" sz="3600" dirty="0" err="1"/>
              <a:t>Dursban</a:t>
            </a:r>
            <a:r>
              <a:rPr lang="en-US" sz="3600" dirty="0"/>
              <a:t>)</a:t>
            </a:r>
          </a:p>
        </p:txBody>
      </p:sp>
    </p:spTree>
    <p:extLst>
      <p:ext uri="{BB962C8B-B14F-4D97-AF65-F5344CB8AC3E}">
        <p14:creationId xmlns:p14="http://schemas.microsoft.com/office/powerpoint/2010/main" val="1882246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rrowheads="1"/>
          </p:cNvSpPr>
          <p:nvPr>
            <p:ph type="title"/>
          </p:nvPr>
        </p:nvSpPr>
        <p:spPr/>
        <p:txBody>
          <a:bodyPr/>
          <a:lstStyle/>
          <a:p>
            <a:pPr eaLnBrk="1" hangingPunct="1">
              <a:defRPr/>
            </a:pPr>
            <a:r>
              <a:rPr lang="en-US" sz="4000" dirty="0">
                <a:solidFill>
                  <a:srgbClr val="E5E5FF"/>
                </a:solidFill>
              </a:rPr>
              <a:t>GMO Crop Producers’ Other Activities</a:t>
            </a:r>
            <a:endParaRPr lang="en-US" sz="4000" dirty="0"/>
          </a:p>
        </p:txBody>
      </p:sp>
      <p:sp>
        <p:nvSpPr>
          <p:cNvPr id="117763" name="Rectangle 3"/>
          <p:cNvSpPr>
            <a:spLocks noGrp="1" noChangeArrowheads="1"/>
          </p:cNvSpPr>
          <p:nvPr>
            <p:ph idx="1"/>
          </p:nvPr>
        </p:nvSpPr>
        <p:spPr/>
        <p:txBody>
          <a:bodyPr/>
          <a:lstStyle/>
          <a:p>
            <a:pPr eaLnBrk="1" hangingPunct="1">
              <a:defRPr/>
            </a:pPr>
            <a:r>
              <a:rPr lang="en-US" sz="3600" dirty="0"/>
              <a:t>Ozone-destroying chlorofluorocarbons:</a:t>
            </a:r>
          </a:p>
          <a:p>
            <a:pPr lvl="1" eaLnBrk="1" hangingPunct="1">
              <a:defRPr/>
            </a:pPr>
            <a:r>
              <a:rPr lang="en-US" sz="3600" dirty="0" err="1"/>
              <a:t>Dupont</a:t>
            </a:r>
            <a:r>
              <a:rPr lang="en-US" sz="3600" dirty="0"/>
              <a:t> and Hoechst (merged with Rhone Poulenc to form Aventis) major producers</a:t>
            </a:r>
          </a:p>
          <a:p>
            <a:pPr eaLnBrk="1" hangingPunct="1">
              <a:defRPr/>
            </a:pPr>
            <a:r>
              <a:rPr lang="en-US" sz="3600" dirty="0"/>
              <a:t>Agricultural Antibiotics:</a:t>
            </a:r>
          </a:p>
          <a:p>
            <a:pPr lvl="1" eaLnBrk="1" hangingPunct="1">
              <a:defRPr/>
            </a:pPr>
            <a:r>
              <a:rPr lang="en-US" sz="3600" dirty="0"/>
              <a:t>Many companies – overuse of agricultural antibiotics on factory farms is the #1 cause of antibiotic-resistant food-borne infections in humans</a:t>
            </a:r>
          </a:p>
        </p:txBody>
      </p:sp>
    </p:spTree>
    <p:extLst>
      <p:ext uri="{BB962C8B-B14F-4D97-AF65-F5344CB8AC3E}">
        <p14:creationId xmlns:p14="http://schemas.microsoft.com/office/powerpoint/2010/main" val="1361336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sz="3600" dirty="0"/>
              <a:t>GMOs</a:t>
            </a:r>
          </a:p>
          <a:p>
            <a:r>
              <a:rPr lang="en-US" sz="3600" dirty="0"/>
              <a:t>Corporate agribusiness</a:t>
            </a:r>
          </a:p>
          <a:p>
            <a:r>
              <a:rPr lang="en-US" sz="3600" dirty="0"/>
              <a:t>Health and Environmental Risks</a:t>
            </a:r>
          </a:p>
          <a:p>
            <a:r>
              <a:rPr lang="en-US" sz="3600" dirty="0"/>
              <a:t>Labeling</a:t>
            </a:r>
          </a:p>
          <a:p>
            <a:r>
              <a:rPr lang="en-US" sz="3600" dirty="0"/>
              <a:t>Solutions</a:t>
            </a:r>
          </a:p>
          <a:p>
            <a:r>
              <a:rPr lang="en-US" sz="3600" dirty="0"/>
              <a:t>Resources</a:t>
            </a:r>
          </a:p>
        </p:txBody>
      </p:sp>
    </p:spTree>
    <p:extLst>
      <p:ext uri="{BB962C8B-B14F-4D97-AF65-F5344CB8AC3E}">
        <p14:creationId xmlns:p14="http://schemas.microsoft.com/office/powerpoint/2010/main" val="3839782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GMO Crop Producers’ Other Activities</a:t>
            </a:r>
          </a:p>
        </p:txBody>
      </p:sp>
      <p:sp>
        <p:nvSpPr>
          <p:cNvPr id="3" name="Content Placeholder 2"/>
          <p:cNvSpPr>
            <a:spLocks noGrp="1"/>
          </p:cNvSpPr>
          <p:nvPr>
            <p:ph idx="1"/>
          </p:nvPr>
        </p:nvSpPr>
        <p:spPr/>
        <p:txBody>
          <a:bodyPr/>
          <a:lstStyle/>
          <a:p>
            <a:r>
              <a:rPr lang="en-US" sz="3600" dirty="0"/>
              <a:t>Pharmaceutical Industry</a:t>
            </a:r>
          </a:p>
          <a:p>
            <a:pPr lvl="1"/>
            <a:r>
              <a:rPr lang="en-US" sz="3600" dirty="0"/>
              <a:t>Price gouging</a:t>
            </a:r>
          </a:p>
          <a:p>
            <a:pPr lvl="1"/>
            <a:r>
              <a:rPr lang="en-US" sz="3600" dirty="0"/>
              <a:t>Seeding trials</a:t>
            </a:r>
          </a:p>
          <a:p>
            <a:pPr lvl="1"/>
            <a:r>
              <a:rPr lang="en-US" sz="3600" dirty="0"/>
              <a:t>Unethical studies (often in developing world)</a:t>
            </a:r>
          </a:p>
          <a:p>
            <a:pPr lvl="1"/>
            <a:r>
              <a:rPr lang="en-US" sz="3600" dirty="0"/>
              <a:t>Selective publication/data hoarding</a:t>
            </a:r>
          </a:p>
          <a:p>
            <a:pPr lvl="1"/>
            <a:r>
              <a:rPr lang="en-US" sz="3600" dirty="0"/>
              <a:t>Threats against legitimate scientists</a:t>
            </a:r>
          </a:p>
          <a:p>
            <a:pPr lvl="1"/>
            <a:r>
              <a:rPr lang="en-US" sz="3600" dirty="0"/>
              <a:t>Misleading advertising</a:t>
            </a:r>
          </a:p>
        </p:txBody>
      </p:sp>
    </p:spTree>
    <p:extLst>
      <p:ext uri="{BB962C8B-B14F-4D97-AF65-F5344CB8AC3E}">
        <p14:creationId xmlns:p14="http://schemas.microsoft.com/office/powerpoint/2010/main" val="2006501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GMO Crop Producers’ Other Activities</a:t>
            </a:r>
          </a:p>
        </p:txBody>
      </p:sp>
      <p:sp>
        <p:nvSpPr>
          <p:cNvPr id="3" name="Content Placeholder 2"/>
          <p:cNvSpPr>
            <a:spLocks noGrp="1"/>
          </p:cNvSpPr>
          <p:nvPr>
            <p:ph idx="1"/>
          </p:nvPr>
        </p:nvSpPr>
        <p:spPr/>
        <p:txBody>
          <a:bodyPr/>
          <a:lstStyle/>
          <a:p>
            <a:pPr>
              <a:defRPr/>
            </a:pPr>
            <a:r>
              <a:rPr lang="en-US" sz="3600" dirty="0"/>
              <a:t>Lobbying</a:t>
            </a:r>
          </a:p>
          <a:p>
            <a:pPr>
              <a:defRPr/>
            </a:pPr>
            <a:r>
              <a:rPr lang="en-US" sz="3600" dirty="0"/>
              <a:t>Campaign donations</a:t>
            </a:r>
          </a:p>
          <a:p>
            <a:pPr>
              <a:defRPr/>
            </a:pPr>
            <a:r>
              <a:rPr lang="en-US" sz="3600" dirty="0"/>
              <a:t>Companies sponsor professorships, academic research institutes</a:t>
            </a:r>
          </a:p>
          <a:p>
            <a:pPr marL="342900" lvl="3" indent="-342900">
              <a:buClr>
                <a:schemeClr val="hlink"/>
              </a:buClr>
              <a:defRPr/>
            </a:pPr>
            <a:r>
              <a:rPr lang="en-US" sz="3600" dirty="0"/>
              <a:t>Support secondary school “science education” through sponsored curricula</a:t>
            </a:r>
          </a:p>
        </p:txBody>
      </p:sp>
    </p:spTree>
    <p:extLst>
      <p:ext uri="{BB962C8B-B14F-4D97-AF65-F5344CB8AC3E}">
        <p14:creationId xmlns:p14="http://schemas.microsoft.com/office/powerpoint/2010/main" val="377746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rrowheads="1"/>
          </p:cNvSpPr>
          <p:nvPr>
            <p:ph type="title"/>
          </p:nvPr>
        </p:nvSpPr>
        <p:spPr/>
        <p:txBody>
          <a:bodyPr/>
          <a:lstStyle/>
          <a:p>
            <a:pPr eaLnBrk="1" hangingPunct="1">
              <a:defRPr/>
            </a:pPr>
            <a:r>
              <a:rPr lang="en-US" dirty="0"/>
              <a:t>Monsanto</a:t>
            </a:r>
          </a:p>
        </p:txBody>
      </p:sp>
      <p:sp>
        <p:nvSpPr>
          <p:cNvPr id="289795" name="Rectangle 3"/>
          <p:cNvSpPr>
            <a:spLocks noGrp="1" noChangeArrowheads="1"/>
          </p:cNvSpPr>
          <p:nvPr>
            <p:ph idx="1"/>
          </p:nvPr>
        </p:nvSpPr>
        <p:spPr/>
        <p:txBody>
          <a:bodyPr/>
          <a:lstStyle/>
          <a:p>
            <a:pPr eaLnBrk="1" hangingPunct="1">
              <a:lnSpc>
                <a:spcPct val="90000"/>
              </a:lnSpc>
              <a:defRPr/>
            </a:pPr>
            <a:r>
              <a:rPr lang="en-US" sz="3600" dirty="0"/>
              <a:t>90% of GM seeds sold by Monsanto or by competitors that license Monsanto genes in their own seeds</a:t>
            </a:r>
          </a:p>
          <a:p>
            <a:pPr eaLnBrk="1" hangingPunct="1">
              <a:lnSpc>
                <a:spcPct val="90000"/>
              </a:lnSpc>
              <a:defRPr/>
            </a:pPr>
            <a:endParaRPr lang="en-US" sz="3600" dirty="0"/>
          </a:p>
          <a:p>
            <a:pPr eaLnBrk="1" hangingPunct="1">
              <a:lnSpc>
                <a:spcPct val="90000"/>
              </a:lnSpc>
              <a:defRPr/>
            </a:pPr>
            <a:r>
              <a:rPr lang="en-US" sz="3600" dirty="0"/>
              <a:t>$8.2 billion profit on $15 billion revenues in 2015</a:t>
            </a:r>
          </a:p>
        </p:txBody>
      </p:sp>
    </p:spTree>
    <p:extLst>
      <p:ext uri="{BB962C8B-B14F-4D97-AF65-F5344CB8AC3E}">
        <p14:creationId xmlns:p14="http://schemas.microsoft.com/office/powerpoint/2010/main" val="374095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Monsanto</a:t>
            </a:r>
          </a:p>
        </p:txBody>
      </p:sp>
      <p:sp>
        <p:nvSpPr>
          <p:cNvPr id="3" name="Content Placeholder 2"/>
          <p:cNvSpPr>
            <a:spLocks noGrp="1"/>
          </p:cNvSpPr>
          <p:nvPr>
            <p:ph idx="1"/>
          </p:nvPr>
        </p:nvSpPr>
        <p:spPr/>
        <p:txBody>
          <a:bodyPr/>
          <a:lstStyle/>
          <a:p>
            <a:r>
              <a:rPr lang="en-US" dirty="0"/>
              <a:t>Extensive record of:</a:t>
            </a:r>
          </a:p>
          <a:p>
            <a:pPr lvl="1"/>
            <a:r>
              <a:rPr lang="en-US" sz="3200" dirty="0"/>
              <a:t>Pollution</a:t>
            </a:r>
          </a:p>
          <a:p>
            <a:pPr lvl="1"/>
            <a:r>
              <a:rPr lang="en-US" sz="3200" dirty="0"/>
              <a:t>Criminal Activity</a:t>
            </a:r>
          </a:p>
          <a:p>
            <a:pPr lvl="1"/>
            <a:r>
              <a:rPr lang="en-US" sz="3200" dirty="0"/>
              <a:t>Financial malfeasance</a:t>
            </a:r>
          </a:p>
          <a:p>
            <a:pPr lvl="1"/>
            <a:r>
              <a:rPr lang="en-US" sz="3200" dirty="0"/>
              <a:t>Bribery</a:t>
            </a:r>
          </a:p>
          <a:p>
            <a:pPr lvl="1"/>
            <a:r>
              <a:rPr lang="en-US" sz="3200" dirty="0"/>
              <a:t>Suing farmers whose fields are contaminated with GMOs</a:t>
            </a:r>
          </a:p>
          <a:p>
            <a:pPr lvl="1"/>
            <a:r>
              <a:rPr lang="en-US" sz="3200" dirty="0"/>
              <a:t>Human rights violations</a:t>
            </a:r>
          </a:p>
          <a:p>
            <a:pPr lvl="1"/>
            <a:r>
              <a:rPr lang="en-US" sz="3200" dirty="0"/>
              <a:t>Ethical improprieties</a:t>
            </a:r>
          </a:p>
        </p:txBody>
      </p:sp>
    </p:spTree>
    <p:extLst>
      <p:ext uri="{BB962C8B-B14F-4D97-AF65-F5344CB8AC3E}">
        <p14:creationId xmlns:p14="http://schemas.microsoft.com/office/powerpoint/2010/main" val="2791254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Monsanto</a:t>
            </a:r>
          </a:p>
        </p:txBody>
      </p:sp>
      <p:sp>
        <p:nvSpPr>
          <p:cNvPr id="3" name="Content Placeholder 2"/>
          <p:cNvSpPr>
            <a:spLocks noGrp="1"/>
          </p:cNvSpPr>
          <p:nvPr>
            <p:ph idx="1"/>
          </p:nvPr>
        </p:nvSpPr>
        <p:spPr/>
        <p:txBody>
          <a:bodyPr/>
          <a:lstStyle/>
          <a:p>
            <a:pPr>
              <a:defRPr/>
            </a:pPr>
            <a:r>
              <a:rPr lang="en-US" sz="3600" dirty="0"/>
              <a:t>Campaign contributions (2016 election cycle): over $600,000 through early 10-16</a:t>
            </a:r>
          </a:p>
          <a:p>
            <a:pPr>
              <a:defRPr/>
            </a:pPr>
            <a:r>
              <a:rPr lang="en-US" sz="3600" dirty="0"/>
              <a:t>U.S. Lobbying expenditures (2015): $4,330,000</a:t>
            </a:r>
          </a:p>
          <a:p>
            <a:pPr>
              <a:defRPr/>
            </a:pPr>
            <a:r>
              <a:rPr lang="en-US" sz="3600" dirty="0"/>
              <a:t>Forbes magazine’s Company of the Year (2009)</a:t>
            </a:r>
          </a:p>
          <a:p>
            <a:pPr>
              <a:defRPr/>
            </a:pPr>
            <a:r>
              <a:rPr lang="en-US" sz="3600" dirty="0"/>
              <a:t>#1 on Corporate Accountability’s Corporate Hall of Shame list (2010)</a:t>
            </a:r>
          </a:p>
        </p:txBody>
      </p:sp>
    </p:spTree>
    <p:extLst>
      <p:ext uri="{BB962C8B-B14F-4D97-AF65-F5344CB8AC3E}">
        <p14:creationId xmlns:p14="http://schemas.microsoft.com/office/powerpoint/2010/main" val="1097597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rrowheads="1"/>
          </p:cNvSpPr>
          <p:nvPr>
            <p:ph type="title"/>
          </p:nvPr>
        </p:nvSpPr>
        <p:spPr/>
        <p:txBody>
          <a:bodyPr/>
          <a:lstStyle/>
          <a:p>
            <a:pPr eaLnBrk="1" hangingPunct="1">
              <a:defRPr/>
            </a:pPr>
            <a:r>
              <a:rPr lang="en-US" sz="4000" dirty="0"/>
              <a:t>“Golden Rice”:</a:t>
            </a:r>
            <a:br>
              <a:rPr lang="en-US" sz="4000" dirty="0"/>
            </a:br>
            <a:r>
              <a:rPr lang="en-US" sz="4000" dirty="0"/>
              <a:t>The Poster Child of GE</a:t>
            </a:r>
          </a:p>
        </p:txBody>
      </p:sp>
      <p:sp>
        <p:nvSpPr>
          <p:cNvPr id="159747" name="Rectangle 3"/>
          <p:cNvSpPr>
            <a:spLocks noGrp="1" noChangeArrowheads="1"/>
          </p:cNvSpPr>
          <p:nvPr>
            <p:ph idx="1"/>
          </p:nvPr>
        </p:nvSpPr>
        <p:spPr/>
        <p:txBody>
          <a:bodyPr/>
          <a:lstStyle/>
          <a:p>
            <a:pPr eaLnBrk="1" hangingPunct="1">
              <a:defRPr/>
            </a:pPr>
            <a:r>
              <a:rPr lang="en-US" sz="3600" dirty="0"/>
              <a:t>Purported to be the solution to the problem of Vitamin A Deficiency (VAD) in developing countries</a:t>
            </a:r>
          </a:p>
          <a:p>
            <a:pPr lvl="1" eaLnBrk="1" hangingPunct="1">
              <a:defRPr/>
            </a:pPr>
            <a:r>
              <a:rPr lang="en-US" sz="3600" dirty="0"/>
              <a:t>Severe VAD causes blindness (350,000 children/year)</a:t>
            </a:r>
          </a:p>
          <a:p>
            <a:pPr lvl="1" eaLnBrk="1" hangingPunct="1">
              <a:defRPr/>
            </a:pPr>
            <a:r>
              <a:rPr lang="en-US" sz="3600" dirty="0"/>
              <a:t>Lesser deficiencies weaken the immune system, increasing risk of infectious diseases and death (&gt;1 million deaths/</a:t>
            </a:r>
            <a:r>
              <a:rPr lang="en-US" sz="3600" dirty="0" err="1"/>
              <a:t>yr</a:t>
            </a:r>
            <a:r>
              <a:rPr lang="en-US" sz="3600" dirty="0"/>
              <a:t>)</a:t>
            </a:r>
          </a:p>
          <a:p>
            <a:pPr eaLnBrk="1" hangingPunct="1">
              <a:defRPr/>
            </a:pPr>
            <a:endParaRPr lang="en-US" dirty="0"/>
          </a:p>
        </p:txBody>
      </p:sp>
    </p:spTree>
    <p:extLst>
      <p:ext uri="{BB962C8B-B14F-4D97-AF65-F5344CB8AC3E}">
        <p14:creationId xmlns:p14="http://schemas.microsoft.com/office/powerpoint/2010/main" val="1873470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rrowheads="1"/>
          </p:cNvSpPr>
          <p:nvPr>
            <p:ph type="title"/>
          </p:nvPr>
        </p:nvSpPr>
        <p:spPr/>
        <p:txBody>
          <a:bodyPr/>
          <a:lstStyle/>
          <a:p>
            <a:pPr eaLnBrk="1" hangingPunct="1">
              <a:defRPr/>
            </a:pPr>
            <a:r>
              <a:rPr lang="en-US" dirty="0"/>
              <a:t>Golden Rice</a:t>
            </a:r>
          </a:p>
        </p:txBody>
      </p:sp>
      <p:sp>
        <p:nvSpPr>
          <p:cNvPr id="161795" name="Rectangle 3"/>
          <p:cNvSpPr>
            <a:spLocks noGrp="1" noChangeArrowheads="1"/>
          </p:cNvSpPr>
          <p:nvPr>
            <p:ph idx="1"/>
          </p:nvPr>
        </p:nvSpPr>
        <p:spPr/>
        <p:txBody>
          <a:bodyPr/>
          <a:lstStyle/>
          <a:p>
            <a:pPr eaLnBrk="1" hangingPunct="1">
              <a:defRPr/>
            </a:pPr>
            <a:r>
              <a:rPr lang="en-US" sz="4000" dirty="0"/>
              <a:t>Produces </a:t>
            </a:r>
            <a:r>
              <a:rPr lang="el-GR" sz="3600" dirty="0"/>
              <a:t>β</a:t>
            </a:r>
            <a:r>
              <a:rPr lang="en-US" sz="4000" dirty="0"/>
              <a:t>-carotene, which the body converts into Vitamin A (in the absence of other nutritional deficiencies - such as zinc, protein, and fats - and in individuals not suffering from diarrhea)</a:t>
            </a:r>
          </a:p>
        </p:txBody>
      </p:sp>
    </p:spTree>
    <p:extLst>
      <p:ext uri="{BB962C8B-B14F-4D97-AF65-F5344CB8AC3E}">
        <p14:creationId xmlns:p14="http://schemas.microsoft.com/office/powerpoint/2010/main" val="1526290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rrowheads="1"/>
          </p:cNvSpPr>
          <p:nvPr>
            <p:ph type="title"/>
          </p:nvPr>
        </p:nvSpPr>
        <p:spPr/>
        <p:txBody>
          <a:bodyPr/>
          <a:lstStyle/>
          <a:p>
            <a:pPr eaLnBrk="1" hangingPunct="1">
              <a:defRPr/>
            </a:pPr>
            <a:r>
              <a:rPr lang="en-US" dirty="0"/>
              <a:t>“Not-So Golden” Rice</a:t>
            </a:r>
          </a:p>
        </p:txBody>
      </p:sp>
      <p:sp>
        <p:nvSpPr>
          <p:cNvPr id="160771" name="Rectangle 3"/>
          <p:cNvSpPr>
            <a:spLocks noGrp="1" noChangeArrowheads="1"/>
          </p:cNvSpPr>
          <p:nvPr>
            <p:ph idx="1"/>
          </p:nvPr>
        </p:nvSpPr>
        <p:spPr/>
        <p:txBody>
          <a:bodyPr/>
          <a:lstStyle/>
          <a:p>
            <a:pPr eaLnBrk="1" hangingPunct="1">
              <a:lnSpc>
                <a:spcPct val="80000"/>
              </a:lnSpc>
              <a:defRPr/>
            </a:pPr>
            <a:r>
              <a:rPr lang="en-US" sz="3600" dirty="0"/>
              <a:t>Crop not yet adapted to local climates in developing countries</a:t>
            </a:r>
          </a:p>
          <a:p>
            <a:pPr eaLnBrk="1" hangingPunct="1">
              <a:lnSpc>
                <a:spcPct val="80000"/>
              </a:lnSpc>
              <a:defRPr/>
            </a:pPr>
            <a:endParaRPr lang="en-US" sz="3600" dirty="0"/>
          </a:p>
          <a:p>
            <a:pPr eaLnBrk="1" hangingPunct="1">
              <a:lnSpc>
                <a:spcPct val="80000"/>
              </a:lnSpc>
              <a:defRPr/>
            </a:pPr>
            <a:r>
              <a:rPr lang="en-US" sz="3600" dirty="0"/>
              <a:t>Amounts produced minute in early versions</a:t>
            </a:r>
          </a:p>
          <a:p>
            <a:pPr eaLnBrk="1" hangingPunct="1">
              <a:lnSpc>
                <a:spcPct val="80000"/>
              </a:lnSpc>
              <a:defRPr/>
            </a:pPr>
            <a:endParaRPr lang="en-US" sz="3600" dirty="0"/>
          </a:p>
          <a:p>
            <a:pPr eaLnBrk="1" hangingPunct="1">
              <a:lnSpc>
                <a:spcPct val="80000"/>
              </a:lnSpc>
              <a:defRPr/>
            </a:pPr>
            <a:r>
              <a:rPr lang="el-GR" sz="3600" dirty="0"/>
              <a:t>Β</a:t>
            </a:r>
            <a:r>
              <a:rPr lang="en-US" sz="3600" dirty="0"/>
              <a:t>-carotene is a pro-oxidant, which may be carcinogenic</a:t>
            </a:r>
          </a:p>
        </p:txBody>
      </p:sp>
    </p:spTree>
    <p:extLst>
      <p:ext uri="{BB962C8B-B14F-4D97-AF65-F5344CB8AC3E}">
        <p14:creationId xmlns:p14="http://schemas.microsoft.com/office/powerpoint/2010/main" val="3132300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“Not-So Golden” Rice</a:t>
            </a:r>
          </a:p>
        </p:txBody>
      </p:sp>
      <p:sp>
        <p:nvSpPr>
          <p:cNvPr id="3" name="Content Placeholder 2"/>
          <p:cNvSpPr>
            <a:spLocks noGrp="1"/>
          </p:cNvSpPr>
          <p:nvPr>
            <p:ph idx="1"/>
          </p:nvPr>
        </p:nvSpPr>
        <p:spPr/>
        <p:txBody>
          <a:bodyPr/>
          <a:lstStyle/>
          <a:p>
            <a:pPr>
              <a:defRPr/>
            </a:pPr>
            <a:r>
              <a:rPr lang="en-US" sz="3600" dirty="0"/>
              <a:t>Unethical feeding trials conducted in Chinese children by Tufts University investigators (backed by USDA)</a:t>
            </a:r>
          </a:p>
          <a:p>
            <a:pPr lvl="1">
              <a:defRPr/>
            </a:pPr>
            <a:r>
              <a:rPr lang="en-US" sz="3600" dirty="0"/>
              <a:t>Done without preceding animal studies</a:t>
            </a:r>
          </a:p>
          <a:p>
            <a:pPr lvl="1">
              <a:defRPr/>
            </a:pPr>
            <a:r>
              <a:rPr lang="en-US" sz="3600" dirty="0"/>
              <a:t>Parents not informed re use of GM rice</a:t>
            </a:r>
          </a:p>
          <a:p>
            <a:pPr lvl="2">
              <a:defRPr/>
            </a:pPr>
            <a:r>
              <a:rPr lang="en-US" sz="3600" dirty="0"/>
              <a:t>Violates Nuremberg Code</a:t>
            </a:r>
          </a:p>
          <a:p>
            <a:pPr lvl="2">
              <a:defRPr/>
            </a:pPr>
            <a:r>
              <a:rPr lang="en-US" sz="3600" dirty="0"/>
              <a:t>Published in Am J </a:t>
            </a:r>
            <a:r>
              <a:rPr lang="en-US" sz="3600" dirty="0" err="1"/>
              <a:t>Clin</a:t>
            </a:r>
            <a:r>
              <a:rPr lang="en-US" sz="3600" dirty="0"/>
              <a:t> </a:t>
            </a:r>
            <a:r>
              <a:rPr lang="en-US" sz="3600" dirty="0" err="1"/>
              <a:t>Nutr</a:t>
            </a:r>
            <a:r>
              <a:rPr lang="en-US" sz="3600" dirty="0"/>
              <a:t> (2011); Criticized in Nature (2012); Am J </a:t>
            </a:r>
            <a:r>
              <a:rPr lang="en-US" sz="3600" dirty="0" err="1"/>
              <a:t>Clin</a:t>
            </a:r>
            <a:r>
              <a:rPr lang="en-US" sz="3600" dirty="0"/>
              <a:t> </a:t>
            </a:r>
            <a:r>
              <a:rPr lang="en-US" sz="3600" dirty="0" err="1"/>
              <a:t>Nutr</a:t>
            </a:r>
            <a:r>
              <a:rPr lang="en-US" sz="3600" dirty="0"/>
              <a:t> to retract article (2014)</a:t>
            </a:r>
          </a:p>
          <a:p>
            <a:pPr lvl="1">
              <a:defRPr/>
            </a:pPr>
            <a:endParaRPr lang="en-US" sz="3200" dirty="0"/>
          </a:p>
        </p:txBody>
      </p:sp>
    </p:spTree>
    <p:extLst>
      <p:ext uri="{BB962C8B-B14F-4D97-AF65-F5344CB8AC3E}">
        <p14:creationId xmlns:p14="http://schemas.microsoft.com/office/powerpoint/2010/main" val="2986668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rrowheads="1"/>
          </p:cNvSpPr>
          <p:nvPr>
            <p:ph type="title"/>
          </p:nvPr>
        </p:nvSpPr>
        <p:spPr/>
        <p:txBody>
          <a:bodyPr/>
          <a:lstStyle/>
          <a:p>
            <a:pPr eaLnBrk="1" hangingPunct="1">
              <a:defRPr/>
            </a:pPr>
            <a:r>
              <a:rPr lang="en-US" dirty="0"/>
              <a:t>Curing Vitamin A Deficiency</a:t>
            </a:r>
          </a:p>
        </p:txBody>
      </p:sp>
      <p:sp>
        <p:nvSpPr>
          <p:cNvPr id="163843" name="Rectangle 3"/>
          <p:cNvSpPr>
            <a:spLocks noGrp="1" noChangeArrowheads="1"/>
          </p:cNvSpPr>
          <p:nvPr>
            <p:ph idx="1"/>
          </p:nvPr>
        </p:nvSpPr>
        <p:spPr/>
        <p:txBody>
          <a:bodyPr/>
          <a:lstStyle/>
          <a:p>
            <a:pPr eaLnBrk="1" hangingPunct="1">
              <a:defRPr/>
            </a:pPr>
            <a:r>
              <a:rPr lang="en-US" sz="2800" dirty="0"/>
              <a:t>VAD can be cured:</a:t>
            </a:r>
          </a:p>
          <a:p>
            <a:pPr lvl="1" eaLnBrk="1" hangingPunct="1">
              <a:defRPr/>
            </a:pPr>
            <a:r>
              <a:rPr lang="en-US" dirty="0"/>
              <a:t>With breast milk and small to moderate amounts of vegetables, whose cultivation has decreased in the face of monoculture and export crops</a:t>
            </a:r>
          </a:p>
          <a:p>
            <a:pPr lvl="1" eaLnBrk="1" hangingPunct="1">
              <a:defRPr/>
            </a:pPr>
            <a:r>
              <a:rPr lang="en-US" dirty="0"/>
              <a:t>By providing vitamin A and zinc supplements to malnourished infants and toddlers under age 2 </a:t>
            </a:r>
          </a:p>
          <a:p>
            <a:pPr lvl="2" eaLnBrk="1" hangingPunct="1">
              <a:defRPr/>
            </a:pPr>
            <a:r>
              <a:rPr lang="en-US" sz="2800" dirty="0"/>
              <a:t>Cost = $60 million/</a:t>
            </a:r>
            <a:r>
              <a:rPr lang="en-US" sz="2800" dirty="0" err="1"/>
              <a:t>yr</a:t>
            </a:r>
            <a:endParaRPr lang="en-US" sz="2800" dirty="0"/>
          </a:p>
          <a:p>
            <a:pPr lvl="2" eaLnBrk="1" hangingPunct="1">
              <a:defRPr/>
            </a:pPr>
            <a:r>
              <a:rPr lang="en-US" sz="2800" dirty="0"/>
              <a:t>Benefits (including prevention of blindness and malnutrition) &gt; $1 billion/</a:t>
            </a:r>
            <a:r>
              <a:rPr lang="en-US" sz="2800" dirty="0" err="1"/>
              <a:t>yr</a:t>
            </a:r>
            <a:endParaRPr lang="en-US" sz="2800" dirty="0"/>
          </a:p>
          <a:p>
            <a:pPr lvl="1" eaLnBrk="1" hangingPunct="1">
              <a:defRPr/>
            </a:pPr>
            <a:r>
              <a:rPr lang="en-US" dirty="0"/>
              <a:t>With political and social will</a:t>
            </a:r>
          </a:p>
        </p:txBody>
      </p:sp>
    </p:spTree>
    <p:extLst>
      <p:ext uri="{BB962C8B-B14F-4D97-AF65-F5344CB8AC3E}">
        <p14:creationId xmlns:p14="http://schemas.microsoft.com/office/powerpoint/2010/main" val="692796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hangingPunct="1">
              <a:defRPr/>
            </a:pPr>
            <a:r>
              <a:rPr lang="en-US" dirty="0"/>
              <a:t>Food Justice Issues</a:t>
            </a:r>
          </a:p>
        </p:txBody>
      </p:sp>
      <p:sp>
        <p:nvSpPr>
          <p:cNvPr id="24579" name="Rectangle 3"/>
          <p:cNvSpPr>
            <a:spLocks noGrp="1" noChangeArrowheads="1"/>
          </p:cNvSpPr>
          <p:nvPr>
            <p:ph idx="1"/>
          </p:nvPr>
        </p:nvSpPr>
        <p:spPr/>
        <p:txBody>
          <a:bodyPr/>
          <a:lstStyle/>
          <a:p>
            <a:pPr eaLnBrk="1" hangingPunct="1">
              <a:defRPr/>
            </a:pPr>
            <a:r>
              <a:rPr lang="en-US" sz="3600" dirty="0"/>
              <a:t>Hunger and malnutrition</a:t>
            </a:r>
          </a:p>
          <a:p>
            <a:pPr lvl="1" eaLnBrk="1" hangingPunct="1">
              <a:defRPr/>
            </a:pPr>
            <a:r>
              <a:rPr lang="en-US" sz="3600" dirty="0"/>
              <a:t>Over 3 million child deaths/</a:t>
            </a:r>
            <a:r>
              <a:rPr lang="en-US" sz="3600" dirty="0" err="1"/>
              <a:t>yr</a:t>
            </a:r>
            <a:r>
              <a:rPr lang="en-US" sz="3600" dirty="0"/>
              <a:t> worldwide</a:t>
            </a:r>
          </a:p>
          <a:p>
            <a:pPr lvl="1" eaLnBrk="1" hangingPunct="1">
              <a:defRPr/>
            </a:pPr>
            <a:r>
              <a:rPr lang="en-US" sz="3600" dirty="0"/>
              <a:t>One Hiroshima every 8 days</a:t>
            </a:r>
          </a:p>
          <a:p>
            <a:pPr lvl="1" eaLnBrk="1" hangingPunct="1">
              <a:defRPr/>
            </a:pPr>
            <a:r>
              <a:rPr lang="en-US" sz="3600" dirty="0"/>
              <a:t>Hunger and food insecurity affect 20-25% of Americans</a:t>
            </a:r>
          </a:p>
          <a:p>
            <a:pPr eaLnBrk="1" hangingPunct="1">
              <a:defRPr/>
            </a:pPr>
            <a:r>
              <a:rPr lang="en-US" sz="3600" dirty="0"/>
              <a:t>Obesity</a:t>
            </a:r>
          </a:p>
        </p:txBody>
      </p:sp>
    </p:spTree>
    <p:extLst>
      <p:ext uri="{BB962C8B-B14F-4D97-AF65-F5344CB8AC3E}">
        <p14:creationId xmlns:p14="http://schemas.microsoft.com/office/powerpoint/2010/main" val="4117589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pPr eaLnBrk="1" hangingPunct="1">
              <a:defRPr/>
            </a:pPr>
            <a:r>
              <a:rPr lang="en-US" dirty="0"/>
              <a:t>OR 2002 Ballot Measure 27</a:t>
            </a:r>
          </a:p>
        </p:txBody>
      </p:sp>
      <p:sp>
        <p:nvSpPr>
          <p:cNvPr id="4099" name="Rectangle 3"/>
          <p:cNvSpPr>
            <a:spLocks noGrp="1" noChangeArrowheads="1"/>
          </p:cNvSpPr>
          <p:nvPr>
            <p:ph idx="1"/>
          </p:nvPr>
        </p:nvSpPr>
        <p:spPr/>
        <p:txBody>
          <a:bodyPr/>
          <a:lstStyle/>
          <a:p>
            <a:pPr eaLnBrk="1" hangingPunct="1">
              <a:lnSpc>
                <a:spcPct val="90000"/>
              </a:lnSpc>
              <a:defRPr/>
            </a:pPr>
            <a:r>
              <a:rPr lang="en-US" sz="3600" dirty="0"/>
              <a:t>Defeated 70% to 30%</a:t>
            </a:r>
          </a:p>
          <a:p>
            <a:pPr eaLnBrk="1" hangingPunct="1">
              <a:defRPr/>
            </a:pPr>
            <a:r>
              <a:rPr lang="en-US" sz="3600" dirty="0"/>
              <a:t>Opponents outspent proponents $5.5 million to $200,000</a:t>
            </a:r>
          </a:p>
          <a:p>
            <a:pPr eaLnBrk="1" hangingPunct="1">
              <a:defRPr/>
            </a:pPr>
            <a:r>
              <a:rPr lang="en-US" sz="3600" dirty="0"/>
              <a:t>Vast majority of opposition funding from corporations headquartered outside state:</a:t>
            </a:r>
          </a:p>
          <a:p>
            <a:pPr eaLnBrk="1" hangingPunct="1">
              <a:lnSpc>
                <a:spcPct val="90000"/>
              </a:lnSpc>
              <a:defRPr/>
            </a:pPr>
            <a:r>
              <a:rPr lang="en-US" sz="3600" dirty="0"/>
              <a:t>Surprising, since multiple polls conducted by the news media, government and industry show from 85-95% of US citizens favor labeling</a:t>
            </a:r>
          </a:p>
        </p:txBody>
      </p:sp>
    </p:spTree>
    <p:extLst>
      <p:ext uri="{BB962C8B-B14F-4D97-AF65-F5344CB8AC3E}">
        <p14:creationId xmlns:p14="http://schemas.microsoft.com/office/powerpoint/2010/main" val="888123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Opposition Tactics</a:t>
            </a:r>
          </a:p>
        </p:txBody>
      </p:sp>
      <p:sp>
        <p:nvSpPr>
          <p:cNvPr id="3" name="Content Placeholder 2"/>
          <p:cNvSpPr>
            <a:spLocks noGrp="1"/>
          </p:cNvSpPr>
          <p:nvPr>
            <p:ph idx="1"/>
          </p:nvPr>
        </p:nvSpPr>
        <p:spPr/>
        <p:txBody>
          <a:bodyPr/>
          <a:lstStyle/>
          <a:p>
            <a:r>
              <a:rPr lang="en-US" dirty="0"/>
              <a:t>Corporations/Corporate front groups</a:t>
            </a:r>
          </a:p>
          <a:p>
            <a:r>
              <a:rPr lang="en-US" dirty="0"/>
              <a:t>Fears of higher food costs</a:t>
            </a:r>
          </a:p>
          <a:p>
            <a:pPr eaLnBrk="1" hangingPunct="1">
              <a:defRPr/>
            </a:pPr>
            <a:r>
              <a:rPr lang="en-US" dirty="0"/>
              <a:t>Accused Measure’s supporters of being “against national policy and scientific consensus”, “technophobic,” and “anti-progress”</a:t>
            </a:r>
          </a:p>
          <a:p>
            <a:pPr eaLnBrk="1" hangingPunct="1">
              <a:defRPr/>
            </a:pPr>
            <a:r>
              <a:rPr lang="en-US" dirty="0"/>
              <a:t>Argued that labels would provide “unreliable, useless information that would unnecessarily confuse, mislead and alarm consumers”</a:t>
            </a:r>
          </a:p>
        </p:txBody>
      </p:sp>
    </p:spTree>
    <p:extLst>
      <p:ext uri="{BB962C8B-B14F-4D97-AF65-F5344CB8AC3E}">
        <p14:creationId xmlns:p14="http://schemas.microsoft.com/office/powerpoint/2010/main" val="3816593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p:txBody>
          <a:bodyPr/>
          <a:lstStyle/>
          <a:p>
            <a:pPr eaLnBrk="1" hangingPunct="1">
              <a:defRPr/>
            </a:pPr>
            <a:r>
              <a:rPr lang="en-US" dirty="0"/>
              <a:t>Opposition Tactics</a:t>
            </a:r>
          </a:p>
        </p:txBody>
      </p:sp>
      <p:sp>
        <p:nvSpPr>
          <p:cNvPr id="69635" name="Rectangle 3"/>
          <p:cNvSpPr>
            <a:spLocks noGrp="1" noChangeArrowheads="1"/>
          </p:cNvSpPr>
          <p:nvPr>
            <p:ph idx="1"/>
          </p:nvPr>
        </p:nvSpPr>
        <p:spPr/>
        <p:txBody>
          <a:bodyPr/>
          <a:lstStyle/>
          <a:p>
            <a:pPr eaLnBrk="1" hangingPunct="1">
              <a:lnSpc>
                <a:spcPct val="90000"/>
              </a:lnSpc>
              <a:defRPr/>
            </a:pPr>
            <a:r>
              <a:rPr lang="en-US" sz="3600" dirty="0"/>
              <a:t>Claimed USDA, EPA and FDA evaluate safety of GE products from inception to “final approval”</a:t>
            </a:r>
          </a:p>
          <a:p>
            <a:pPr lvl="1" eaLnBrk="1" hangingPunct="1">
              <a:lnSpc>
                <a:spcPct val="90000"/>
              </a:lnSpc>
              <a:defRPr/>
            </a:pPr>
            <a:r>
              <a:rPr lang="en-US" sz="3600" dirty="0"/>
              <a:t>USDA deals with field testing, EPA with environmental concerns, FDA considers GE foods equivalent to non-GE foods</a:t>
            </a:r>
          </a:p>
          <a:p>
            <a:pPr lvl="1" eaLnBrk="1" hangingPunct="1">
              <a:lnSpc>
                <a:spcPct val="90000"/>
              </a:lnSpc>
              <a:defRPr/>
            </a:pPr>
            <a:r>
              <a:rPr lang="en-US" sz="3600" dirty="0"/>
              <a:t>EPA requires only short-term animal testing (30-90 days, which is how long most industry studies last)</a:t>
            </a:r>
          </a:p>
        </p:txBody>
      </p:sp>
    </p:spTree>
    <p:extLst>
      <p:ext uri="{BB962C8B-B14F-4D97-AF65-F5344CB8AC3E}">
        <p14:creationId xmlns:p14="http://schemas.microsoft.com/office/powerpoint/2010/main" val="2939481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Opposition Tactics</a:t>
            </a:r>
          </a:p>
        </p:txBody>
      </p:sp>
      <p:sp>
        <p:nvSpPr>
          <p:cNvPr id="3" name="Content Placeholder 2"/>
          <p:cNvSpPr>
            <a:spLocks noGrp="1"/>
          </p:cNvSpPr>
          <p:nvPr>
            <p:ph idx="1"/>
          </p:nvPr>
        </p:nvSpPr>
        <p:spPr/>
        <p:txBody>
          <a:bodyPr/>
          <a:lstStyle/>
          <a:p>
            <a:pPr eaLnBrk="1" hangingPunct="1">
              <a:lnSpc>
                <a:spcPct val="90000"/>
              </a:lnSpc>
              <a:defRPr/>
            </a:pPr>
            <a:r>
              <a:rPr lang="en-US" sz="2800" dirty="0"/>
              <a:t>Claimed USDA, EPA and FDA evaluate safety of GE products from inception to “final approval”</a:t>
            </a:r>
          </a:p>
          <a:p>
            <a:pPr lvl="1" eaLnBrk="1" hangingPunct="1">
              <a:lnSpc>
                <a:spcPct val="90000"/>
              </a:lnSpc>
              <a:defRPr/>
            </a:pPr>
            <a:r>
              <a:rPr lang="en-US" dirty="0"/>
              <a:t>Industry selects which data to submit</a:t>
            </a:r>
          </a:p>
          <a:p>
            <a:pPr lvl="1" eaLnBrk="1" hangingPunct="1">
              <a:lnSpc>
                <a:spcPct val="90000"/>
              </a:lnSpc>
              <a:defRPr/>
            </a:pPr>
            <a:r>
              <a:rPr lang="en-US" dirty="0"/>
              <a:t>FDA policy on GE foods overseen by former Monsanto attorney Michael Taylor, who became a Monsanto VP after leaving FDA</a:t>
            </a:r>
          </a:p>
          <a:p>
            <a:pPr lvl="2" eaLnBrk="1" hangingPunct="1">
              <a:lnSpc>
                <a:spcPct val="90000"/>
              </a:lnSpc>
              <a:defRPr/>
            </a:pPr>
            <a:r>
              <a:rPr lang="en-US" sz="2800" dirty="0"/>
              <a:t>No requirement for human safety testing</a:t>
            </a:r>
          </a:p>
          <a:p>
            <a:pPr lvl="1" eaLnBrk="1" hangingPunct="1">
              <a:lnSpc>
                <a:spcPct val="90000"/>
              </a:lnSpc>
              <a:defRPr/>
            </a:pPr>
            <a:r>
              <a:rPr lang="en-US" dirty="0"/>
              <a:t>Conflicts of interest ubiquitous</a:t>
            </a:r>
          </a:p>
          <a:p>
            <a:pPr lvl="2" eaLnBrk="1" hangingPunct="1">
              <a:lnSpc>
                <a:spcPct val="90000"/>
              </a:lnSpc>
              <a:defRPr/>
            </a:pPr>
            <a:r>
              <a:rPr lang="en-US" sz="2800" dirty="0"/>
              <a:t>Professional conflicts strongly associated with outcomes favorable to commercial interests</a:t>
            </a:r>
            <a:endParaRPr lang="en-US" dirty="0"/>
          </a:p>
          <a:p>
            <a:endParaRPr lang="en-US" sz="2800" dirty="0"/>
          </a:p>
        </p:txBody>
      </p:sp>
    </p:spTree>
    <p:extLst>
      <p:ext uri="{BB962C8B-B14F-4D97-AF65-F5344CB8AC3E}">
        <p14:creationId xmlns:p14="http://schemas.microsoft.com/office/powerpoint/2010/main" val="3336166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06362"/>
          </a:xfrm>
        </p:spPr>
        <p:txBody>
          <a:bodyPr/>
          <a:lstStyle/>
          <a:p>
            <a:pPr>
              <a:defRPr/>
            </a:pPr>
            <a:endParaRPr lang="en-US" dirty="0"/>
          </a:p>
        </p:txBody>
      </p:sp>
      <p:pic>
        <p:nvPicPr>
          <p:cNvPr id="19046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3133" y="130629"/>
            <a:ext cx="11625942" cy="6727371"/>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187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rrowheads="1"/>
          </p:cNvSpPr>
          <p:nvPr>
            <p:ph type="title"/>
          </p:nvPr>
        </p:nvSpPr>
        <p:spPr/>
        <p:txBody>
          <a:bodyPr/>
          <a:lstStyle/>
          <a:p>
            <a:pPr>
              <a:defRPr/>
            </a:pPr>
            <a:r>
              <a:rPr lang="en-US" sz="3600" dirty="0"/>
              <a:t>Conflicts of Interest</a:t>
            </a:r>
          </a:p>
        </p:txBody>
      </p:sp>
      <p:sp>
        <p:nvSpPr>
          <p:cNvPr id="246787" name="Rectangle 3"/>
          <p:cNvSpPr>
            <a:spLocks noGrp="1" noChangeArrowheads="1"/>
          </p:cNvSpPr>
          <p:nvPr>
            <p:ph idx="1"/>
          </p:nvPr>
        </p:nvSpPr>
        <p:spPr/>
        <p:txBody>
          <a:bodyPr/>
          <a:lstStyle/>
          <a:p>
            <a:pPr>
              <a:defRPr/>
            </a:pPr>
            <a:r>
              <a:rPr lang="en-US" sz="3600" dirty="0"/>
              <a:t>Supreme Court Justice Clarence Thomas: former General Counsel for Monsanto (Bush I appointee)</a:t>
            </a:r>
          </a:p>
          <a:p>
            <a:pPr>
              <a:defRPr/>
            </a:pPr>
            <a:endParaRPr lang="en-US" sz="3600" dirty="0"/>
          </a:p>
          <a:p>
            <a:pPr>
              <a:defRPr/>
            </a:pPr>
            <a:r>
              <a:rPr lang="en-US" sz="3600" dirty="0"/>
              <a:t>Current labeling opponents</a:t>
            </a:r>
          </a:p>
          <a:p>
            <a:pPr>
              <a:defRPr/>
            </a:pPr>
            <a:endParaRPr lang="en-US" sz="3600" dirty="0">
              <a:effectLst/>
            </a:endParaRPr>
          </a:p>
        </p:txBody>
      </p:sp>
    </p:spTree>
    <p:extLst>
      <p:ext uri="{BB962C8B-B14F-4D97-AF65-F5344CB8AC3E}">
        <p14:creationId xmlns:p14="http://schemas.microsoft.com/office/powerpoint/2010/main" val="1590833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rrowheads="1"/>
          </p:cNvSpPr>
          <p:nvPr>
            <p:ph type="title"/>
          </p:nvPr>
        </p:nvSpPr>
        <p:spPr/>
        <p:txBody>
          <a:bodyPr/>
          <a:lstStyle/>
          <a:p>
            <a:pPr eaLnBrk="1" hangingPunct="1">
              <a:defRPr/>
            </a:pPr>
            <a:r>
              <a:rPr lang="en-US" dirty="0"/>
              <a:t>Failure of Regulatory Oversight</a:t>
            </a:r>
          </a:p>
        </p:txBody>
      </p:sp>
      <p:sp>
        <p:nvSpPr>
          <p:cNvPr id="227331" name="Rectangle 3"/>
          <p:cNvSpPr>
            <a:spLocks noGrp="1" noChangeArrowheads="1"/>
          </p:cNvSpPr>
          <p:nvPr>
            <p:ph type="body" idx="1"/>
          </p:nvPr>
        </p:nvSpPr>
        <p:spPr/>
        <p:txBody>
          <a:bodyPr/>
          <a:lstStyle/>
          <a:p>
            <a:pPr lvl="0" eaLnBrk="1" hangingPunct="1">
              <a:buClr>
                <a:srgbClr val="FFCC00"/>
              </a:buClr>
              <a:defRPr/>
            </a:pPr>
            <a:r>
              <a:rPr lang="en-US" sz="2800" dirty="0">
                <a:solidFill>
                  <a:srgbClr val="FFFFFF"/>
                </a:solidFill>
              </a:rPr>
              <a:t>Nearly 1/5 FDA scientists “have been asked, for non-scientific reasons, to inappropriately exclude or alter technical information or their conclusions in an FDA scientific document”</a:t>
            </a:r>
          </a:p>
          <a:p>
            <a:pPr lvl="1" eaLnBrk="1" hangingPunct="1">
              <a:buClr>
                <a:srgbClr val="A886E0"/>
              </a:buClr>
              <a:defRPr/>
            </a:pPr>
            <a:r>
              <a:rPr lang="en-US" dirty="0">
                <a:solidFill>
                  <a:srgbClr val="FFFFFF"/>
                </a:solidFill>
              </a:rPr>
              <a:t>Similar to global warming report from NASA, Plan B EC data, Medicare Part D data, etc.</a:t>
            </a:r>
          </a:p>
          <a:p>
            <a:pPr lvl="1" eaLnBrk="1" hangingPunct="1">
              <a:buClr>
                <a:srgbClr val="A886E0"/>
              </a:buClr>
              <a:defRPr/>
            </a:pPr>
            <a:r>
              <a:rPr lang="en-US" dirty="0">
                <a:solidFill>
                  <a:srgbClr val="FFFFFF"/>
                </a:solidFill>
              </a:rPr>
              <a:t>A new “Dark Ages” for US science</a:t>
            </a:r>
          </a:p>
          <a:p>
            <a:pPr eaLnBrk="1" hangingPunct="1">
              <a:defRPr/>
            </a:pPr>
            <a:r>
              <a:rPr lang="en-US" sz="2800" dirty="0"/>
              <a:t>FDA under-funded and under-staffed</a:t>
            </a:r>
          </a:p>
          <a:p>
            <a:pPr lvl="2" eaLnBrk="1" hangingPunct="1">
              <a:defRPr/>
            </a:pPr>
            <a:r>
              <a:rPr lang="en-US" sz="2800" dirty="0"/>
              <a:t>Only ¼ of FDA’s resources allocated to food program, down from ½ in 1972</a:t>
            </a:r>
          </a:p>
          <a:p>
            <a:pPr eaLnBrk="1" hangingPunct="1">
              <a:defRPr/>
            </a:pPr>
            <a:endParaRPr lang="en-US" dirty="0"/>
          </a:p>
        </p:txBody>
      </p:sp>
    </p:spTree>
    <p:extLst>
      <p:ext uri="{BB962C8B-B14F-4D97-AF65-F5344CB8AC3E}">
        <p14:creationId xmlns:p14="http://schemas.microsoft.com/office/powerpoint/2010/main" val="3068783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rrowheads="1"/>
          </p:cNvSpPr>
          <p:nvPr>
            <p:ph type="title"/>
          </p:nvPr>
        </p:nvSpPr>
        <p:spPr/>
        <p:txBody>
          <a:bodyPr/>
          <a:lstStyle/>
          <a:p>
            <a:pPr eaLnBrk="1" hangingPunct="1">
              <a:defRPr/>
            </a:pPr>
            <a:r>
              <a:rPr lang="en-US" dirty="0"/>
              <a:t>Failure of Regulatory Oversight</a:t>
            </a:r>
          </a:p>
        </p:txBody>
      </p:sp>
      <p:sp>
        <p:nvSpPr>
          <p:cNvPr id="180227" name="Rectangle 3"/>
          <p:cNvSpPr>
            <a:spLocks noGrp="1" noChangeArrowheads="1"/>
          </p:cNvSpPr>
          <p:nvPr>
            <p:ph idx="1"/>
          </p:nvPr>
        </p:nvSpPr>
        <p:spPr/>
        <p:txBody>
          <a:bodyPr/>
          <a:lstStyle/>
          <a:p>
            <a:pPr eaLnBrk="1" hangingPunct="1">
              <a:defRPr/>
            </a:pPr>
            <a:r>
              <a:rPr lang="en-US" sz="3600" dirty="0"/>
              <a:t>“The Department of Agriculture has failed to regulate field trials of GE crops adequately”</a:t>
            </a:r>
          </a:p>
          <a:p>
            <a:pPr lvl="1" eaLnBrk="1" hangingPunct="1">
              <a:defRPr/>
            </a:pPr>
            <a:r>
              <a:rPr lang="en-US" sz="3600" dirty="0"/>
              <a:t>USDA Office of Inspector General (2006)</a:t>
            </a:r>
          </a:p>
          <a:p>
            <a:pPr eaLnBrk="1" hangingPunct="1">
              <a:defRPr/>
            </a:pPr>
            <a:endParaRPr lang="en-US" altLang="en-US" sz="3600" dirty="0"/>
          </a:p>
          <a:p>
            <a:pPr eaLnBrk="1" hangingPunct="1">
              <a:defRPr/>
            </a:pPr>
            <a:r>
              <a:rPr lang="en-US" altLang="en-US" sz="3600" dirty="0"/>
              <a:t>2016: OIG (DHHS) finds FDA’s procedures to recall contaminated or misbranded </a:t>
            </a:r>
            <a:r>
              <a:rPr lang="en-US" altLang="en-US" sz="3600" dirty="0" err="1"/>
              <a:t>foor</a:t>
            </a:r>
            <a:r>
              <a:rPr lang="en-US" altLang="en-US" sz="3600" dirty="0"/>
              <a:t> are inadequate</a:t>
            </a:r>
          </a:p>
          <a:p>
            <a:pPr eaLnBrk="1" hangingPunct="1">
              <a:defRPr/>
            </a:pPr>
            <a:endParaRPr lang="en-US" sz="3600" dirty="0"/>
          </a:p>
        </p:txBody>
      </p:sp>
    </p:spTree>
    <p:extLst>
      <p:ext uri="{BB962C8B-B14F-4D97-AF65-F5344CB8AC3E}">
        <p14:creationId xmlns:p14="http://schemas.microsoft.com/office/powerpoint/2010/main" val="2833829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r>
              <a:rPr lang="en-US" dirty="0"/>
              <a:t>Food Labeling in the U.S.</a:t>
            </a:r>
          </a:p>
        </p:txBody>
      </p:sp>
      <p:sp>
        <p:nvSpPr>
          <p:cNvPr id="10243" name="Rectangle 3"/>
          <p:cNvSpPr>
            <a:spLocks noGrp="1" noChangeArrowheads="1"/>
          </p:cNvSpPr>
          <p:nvPr>
            <p:ph idx="1"/>
          </p:nvPr>
        </p:nvSpPr>
        <p:spPr/>
        <p:txBody>
          <a:bodyPr/>
          <a:lstStyle/>
          <a:p>
            <a:pPr eaLnBrk="1" hangingPunct="1">
              <a:defRPr/>
            </a:pPr>
            <a:r>
              <a:rPr lang="en-US" sz="3600" dirty="0"/>
              <a:t>Vitamin, mineral, caloric and fat content</a:t>
            </a:r>
          </a:p>
          <a:p>
            <a:pPr eaLnBrk="1" hangingPunct="1">
              <a:defRPr/>
            </a:pPr>
            <a:r>
              <a:rPr lang="en-US" sz="3600" dirty="0"/>
              <a:t>Sulfites (allergies)</a:t>
            </a:r>
          </a:p>
          <a:p>
            <a:pPr eaLnBrk="1" hangingPunct="1">
              <a:defRPr/>
            </a:pPr>
            <a:r>
              <a:rPr lang="en-US" sz="3600" dirty="0"/>
              <a:t>Source of proteins (vegetarians)</a:t>
            </a:r>
          </a:p>
          <a:p>
            <a:pPr eaLnBrk="1" hangingPunct="1">
              <a:defRPr/>
            </a:pPr>
            <a:r>
              <a:rPr lang="en-US" sz="3600" dirty="0"/>
              <a:t>Kosher/</a:t>
            </a:r>
            <a:r>
              <a:rPr lang="en-US" sz="3600" dirty="0" err="1"/>
              <a:t>Hallal</a:t>
            </a:r>
            <a:endParaRPr lang="en-US" dirty="0"/>
          </a:p>
          <a:p>
            <a:pPr eaLnBrk="1" hangingPunct="1">
              <a:defRPr/>
            </a:pPr>
            <a:r>
              <a:rPr lang="en-US" sz="3600" dirty="0"/>
              <a:t>Not from concentrate</a:t>
            </a:r>
          </a:p>
        </p:txBody>
      </p:sp>
    </p:spTree>
    <p:extLst>
      <p:ext uri="{BB962C8B-B14F-4D97-AF65-F5344CB8AC3E}">
        <p14:creationId xmlns:p14="http://schemas.microsoft.com/office/powerpoint/2010/main" val="24545326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Food Labeling in the U.S.</a:t>
            </a:r>
          </a:p>
        </p:txBody>
      </p:sp>
      <p:sp>
        <p:nvSpPr>
          <p:cNvPr id="3" name="Content Placeholder 2"/>
          <p:cNvSpPr>
            <a:spLocks noGrp="1"/>
          </p:cNvSpPr>
          <p:nvPr>
            <p:ph idx="1"/>
          </p:nvPr>
        </p:nvSpPr>
        <p:spPr/>
        <p:txBody>
          <a:bodyPr/>
          <a:lstStyle/>
          <a:p>
            <a:pPr eaLnBrk="1" hangingPunct="1">
              <a:defRPr/>
            </a:pPr>
            <a:r>
              <a:rPr lang="en-US" sz="3600" dirty="0"/>
              <a:t>Recycled contents</a:t>
            </a:r>
          </a:p>
          <a:p>
            <a:pPr eaLnBrk="1" hangingPunct="1">
              <a:defRPr/>
            </a:pPr>
            <a:r>
              <a:rPr lang="en-US" sz="3600" dirty="0"/>
              <a:t>Wild</a:t>
            </a:r>
          </a:p>
          <a:p>
            <a:pPr eaLnBrk="1" hangingPunct="1">
              <a:defRPr/>
            </a:pPr>
            <a:r>
              <a:rPr lang="en-US" sz="3600" dirty="0"/>
              <a:t>Union made</a:t>
            </a:r>
          </a:p>
          <a:p>
            <a:pPr eaLnBrk="1" hangingPunct="1">
              <a:defRPr/>
            </a:pPr>
            <a:r>
              <a:rPr lang="en-US" sz="3600" dirty="0"/>
              <a:t>Made in USA</a:t>
            </a:r>
          </a:p>
          <a:p>
            <a:pPr eaLnBrk="1" hangingPunct="1">
              <a:defRPr/>
            </a:pPr>
            <a:r>
              <a:rPr lang="en-US" sz="3600" dirty="0"/>
              <a:t>COOL (Country of Origin Labeling) – took effect in mid 2000s in U.S., overturned by Congress in 2015 after WTO ruled against U.S.</a:t>
            </a:r>
          </a:p>
        </p:txBody>
      </p:sp>
    </p:spTree>
    <p:extLst>
      <p:ext uri="{BB962C8B-B14F-4D97-AF65-F5344CB8AC3E}">
        <p14:creationId xmlns:p14="http://schemas.microsoft.com/office/powerpoint/2010/main" val="1525826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Justice Issues</a:t>
            </a:r>
          </a:p>
        </p:txBody>
      </p:sp>
      <p:sp>
        <p:nvSpPr>
          <p:cNvPr id="3" name="Content Placeholder 2"/>
          <p:cNvSpPr>
            <a:spLocks noGrp="1"/>
          </p:cNvSpPr>
          <p:nvPr>
            <p:ph idx="1"/>
          </p:nvPr>
        </p:nvSpPr>
        <p:spPr/>
        <p:txBody>
          <a:bodyPr/>
          <a:lstStyle/>
          <a:p>
            <a:pPr eaLnBrk="1" hangingPunct="1">
              <a:defRPr/>
            </a:pPr>
            <a:r>
              <a:rPr lang="en-US" sz="3600" dirty="0"/>
              <a:t>Water shortages</a:t>
            </a:r>
          </a:p>
          <a:p>
            <a:pPr eaLnBrk="1" hangingPunct="1">
              <a:defRPr/>
            </a:pPr>
            <a:r>
              <a:rPr lang="en-US" sz="3600" dirty="0"/>
              <a:t>Soil erosion exceeds soil formation</a:t>
            </a:r>
          </a:p>
          <a:p>
            <a:pPr eaLnBrk="1" hangingPunct="1">
              <a:defRPr/>
            </a:pPr>
            <a:r>
              <a:rPr lang="en-US" sz="3600" dirty="0"/>
              <a:t>Overuse of agricultural antibiotics/antibiotic-resistant food-borne illnesses</a:t>
            </a:r>
          </a:p>
          <a:p>
            <a:endParaRPr lang="en-US" dirty="0"/>
          </a:p>
        </p:txBody>
      </p:sp>
    </p:spTree>
    <p:extLst>
      <p:ext uri="{BB962C8B-B14F-4D97-AF65-F5344CB8AC3E}">
        <p14:creationId xmlns:p14="http://schemas.microsoft.com/office/powerpoint/2010/main" val="2037636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rrowheads="1"/>
          </p:cNvSpPr>
          <p:nvPr>
            <p:ph type="title"/>
          </p:nvPr>
        </p:nvSpPr>
        <p:spPr/>
        <p:txBody>
          <a:bodyPr/>
          <a:lstStyle/>
          <a:p>
            <a:pPr eaLnBrk="1" hangingPunct="1">
              <a:defRPr/>
            </a:pPr>
            <a:r>
              <a:rPr lang="en-US" dirty="0"/>
              <a:t>GE Food Labeling Worldwide</a:t>
            </a:r>
          </a:p>
        </p:txBody>
      </p:sp>
      <p:sp>
        <p:nvSpPr>
          <p:cNvPr id="173059" name="Rectangle 3"/>
          <p:cNvSpPr>
            <a:spLocks noGrp="1" noChangeArrowheads="1"/>
          </p:cNvSpPr>
          <p:nvPr>
            <p:ph idx="1"/>
          </p:nvPr>
        </p:nvSpPr>
        <p:spPr/>
        <p:txBody>
          <a:bodyPr/>
          <a:lstStyle/>
          <a:p>
            <a:pPr eaLnBrk="1" hangingPunct="1">
              <a:lnSpc>
                <a:spcPct val="90000"/>
              </a:lnSpc>
              <a:defRPr/>
            </a:pPr>
            <a:r>
              <a:rPr lang="en-US" sz="3600" dirty="0"/>
              <a:t>64 countries</a:t>
            </a:r>
          </a:p>
          <a:p>
            <a:pPr eaLnBrk="1" hangingPunct="1">
              <a:lnSpc>
                <a:spcPct val="90000"/>
              </a:lnSpc>
              <a:defRPr/>
            </a:pPr>
            <a:endParaRPr lang="en-US" sz="3600" dirty="0"/>
          </a:p>
          <a:p>
            <a:pPr eaLnBrk="1" hangingPunct="1">
              <a:lnSpc>
                <a:spcPct val="90000"/>
              </a:lnSpc>
              <a:defRPr/>
            </a:pPr>
            <a:r>
              <a:rPr lang="en-US" sz="3600" dirty="0"/>
              <a:t>Many European countries have banned GMO crops</a:t>
            </a:r>
          </a:p>
        </p:txBody>
      </p:sp>
    </p:spTree>
    <p:extLst>
      <p:ext uri="{BB962C8B-B14F-4D97-AF65-F5344CB8AC3E}">
        <p14:creationId xmlns:p14="http://schemas.microsoft.com/office/powerpoint/2010/main" val="4132057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Labeling</a:t>
            </a:r>
          </a:p>
        </p:txBody>
      </p:sp>
      <p:sp>
        <p:nvSpPr>
          <p:cNvPr id="3" name="Content Placeholder 2"/>
          <p:cNvSpPr>
            <a:spLocks noGrp="1"/>
          </p:cNvSpPr>
          <p:nvPr>
            <p:ph idx="1"/>
          </p:nvPr>
        </p:nvSpPr>
        <p:spPr/>
        <p:txBody>
          <a:bodyPr/>
          <a:lstStyle/>
          <a:p>
            <a:r>
              <a:rPr lang="en-US" sz="3600" dirty="0"/>
              <a:t>Scott Faber, former VP for Federal Affairs at Grocery Manufacturers Assn.</a:t>
            </a:r>
          </a:p>
          <a:p>
            <a:pPr lvl="1"/>
            <a:r>
              <a:rPr lang="en-US" sz="3600" dirty="0"/>
              <a:t>“What I learned is that adding a few words to a label has no impact on the price of making or selling food”</a:t>
            </a:r>
          </a:p>
          <a:p>
            <a:pPr>
              <a:defRPr/>
            </a:pPr>
            <a:endParaRPr lang="en-US" sz="3600" dirty="0"/>
          </a:p>
          <a:p>
            <a:pPr>
              <a:defRPr/>
            </a:pPr>
            <a:r>
              <a:rPr lang="en-US" sz="3600" dirty="0"/>
              <a:t>Monsanto-sponsored “Underground Adventure” exhibit at Chicago’s Field Museum</a:t>
            </a:r>
          </a:p>
        </p:txBody>
      </p:sp>
    </p:spTree>
    <p:extLst>
      <p:ext uri="{BB962C8B-B14F-4D97-AF65-F5344CB8AC3E}">
        <p14:creationId xmlns:p14="http://schemas.microsoft.com/office/powerpoint/2010/main" val="2988302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20483" name="Picture 2" descr="C:\Users\Owner\Pictures\md pics for talks\03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1" y="304800"/>
            <a:ext cx="10319656" cy="6416634"/>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8198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Monsanto Has Supported Labeling</a:t>
            </a:r>
          </a:p>
        </p:txBody>
      </p:sp>
      <p:sp>
        <p:nvSpPr>
          <p:cNvPr id="3" name="Content Placeholder 2"/>
          <p:cNvSpPr>
            <a:spLocks noGrp="1"/>
          </p:cNvSpPr>
          <p:nvPr>
            <p:ph idx="1"/>
          </p:nvPr>
        </p:nvSpPr>
        <p:spPr/>
        <p:txBody>
          <a:bodyPr/>
          <a:lstStyle/>
          <a:p>
            <a:pPr>
              <a:defRPr/>
            </a:pPr>
            <a:r>
              <a:rPr lang="en-US" dirty="0"/>
              <a:t>When the EU adopted labeling in the late 1990s, Monsanto ran ads in the UK that read:</a:t>
            </a:r>
          </a:p>
          <a:p>
            <a:pPr lvl="1">
              <a:defRPr/>
            </a:pPr>
            <a:r>
              <a:rPr lang="en-US" sz="3200" dirty="0"/>
              <a:t>“Monsanto fully supports UK food manufacturers and retailers in their introduction of these labels. We believe you should be aware of all the facts before making a purchase.”</a:t>
            </a:r>
          </a:p>
          <a:p>
            <a:pPr marL="342900" lvl="2" indent="-342900">
              <a:buClr>
                <a:schemeClr val="hlink"/>
              </a:buClr>
              <a:defRPr/>
            </a:pPr>
            <a:r>
              <a:rPr lang="en-US" sz="3200" dirty="0"/>
              <a:t>Monsanto UK employee cafeteria is GMO-free</a:t>
            </a:r>
          </a:p>
          <a:p>
            <a:pPr marL="342900" lvl="2" indent="-342900">
              <a:buClr>
                <a:schemeClr val="hlink"/>
              </a:buClr>
              <a:defRPr/>
            </a:pPr>
            <a:r>
              <a:rPr lang="en-US" sz="3200" dirty="0"/>
              <a:t>Monsanto CEO buys organic</a:t>
            </a:r>
          </a:p>
          <a:p>
            <a:pPr>
              <a:defRPr/>
            </a:pPr>
            <a:endParaRPr lang="en-US" dirty="0"/>
          </a:p>
        </p:txBody>
      </p:sp>
    </p:spTree>
    <p:extLst>
      <p:ext uri="{BB962C8B-B14F-4D97-AF65-F5344CB8AC3E}">
        <p14:creationId xmlns:p14="http://schemas.microsoft.com/office/powerpoint/2010/main" val="1042446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Labeling</a:t>
            </a:r>
          </a:p>
        </p:txBody>
      </p:sp>
      <p:sp>
        <p:nvSpPr>
          <p:cNvPr id="3" name="Content Placeholder 2"/>
          <p:cNvSpPr>
            <a:spLocks noGrp="1"/>
          </p:cNvSpPr>
          <p:nvPr>
            <p:ph idx="1"/>
          </p:nvPr>
        </p:nvSpPr>
        <p:spPr/>
        <p:txBody>
          <a:bodyPr/>
          <a:lstStyle/>
          <a:p>
            <a:r>
              <a:rPr lang="en-US" sz="3600" dirty="0"/>
              <a:t>Labeling did not increase costs of food in any of the other countries with labeling laws</a:t>
            </a:r>
          </a:p>
          <a:p>
            <a:r>
              <a:rPr lang="en-US" sz="3600" dirty="0"/>
              <a:t>Consumers Union – no increased costs expected with Oregon Measure 92</a:t>
            </a:r>
          </a:p>
          <a:p>
            <a:r>
              <a:rPr lang="en-US" sz="3600" dirty="0" err="1"/>
              <a:t>ECONorthwest</a:t>
            </a:r>
            <a:r>
              <a:rPr lang="en-US" sz="3600" dirty="0"/>
              <a:t> study - $2.30/person/year</a:t>
            </a:r>
          </a:p>
          <a:p>
            <a:r>
              <a:rPr lang="en-US" sz="3600" dirty="0"/>
              <a:t>Labels are changed frequently – think “New and Improved”</a:t>
            </a:r>
          </a:p>
        </p:txBody>
      </p:sp>
    </p:spTree>
    <p:extLst>
      <p:ext uri="{BB962C8B-B14F-4D97-AF65-F5344CB8AC3E}">
        <p14:creationId xmlns:p14="http://schemas.microsoft.com/office/powerpoint/2010/main" val="36995143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defRPr/>
            </a:pPr>
            <a:r>
              <a:rPr lang="en-US" dirty="0"/>
              <a:t>Benefits of Labeling GE Foods</a:t>
            </a:r>
          </a:p>
        </p:txBody>
      </p:sp>
      <p:sp>
        <p:nvSpPr>
          <p:cNvPr id="13315" name="Rectangle 3"/>
          <p:cNvSpPr>
            <a:spLocks noGrp="1" noChangeArrowheads="1"/>
          </p:cNvSpPr>
          <p:nvPr>
            <p:ph idx="1"/>
          </p:nvPr>
        </p:nvSpPr>
        <p:spPr/>
        <p:txBody>
          <a:bodyPr/>
          <a:lstStyle/>
          <a:p>
            <a:pPr eaLnBrk="1" hangingPunct="1">
              <a:defRPr/>
            </a:pPr>
            <a:r>
              <a:rPr lang="en-US" dirty="0"/>
              <a:t>Prevent allergic reactions</a:t>
            </a:r>
          </a:p>
          <a:p>
            <a:pPr lvl="1" eaLnBrk="1" hangingPunct="1">
              <a:defRPr/>
            </a:pPr>
            <a:r>
              <a:rPr lang="en-US" sz="3200" dirty="0"/>
              <a:t>Soybeans modified with Brazil nut genes (noted pre-marketing, never commercialized)</a:t>
            </a:r>
          </a:p>
          <a:p>
            <a:pPr eaLnBrk="1" hangingPunct="1">
              <a:defRPr/>
            </a:pPr>
            <a:r>
              <a:rPr lang="en-US" dirty="0"/>
              <a:t>Allow vegetarians to avoid animal genes</a:t>
            </a:r>
          </a:p>
          <a:p>
            <a:pPr lvl="1" eaLnBrk="1" hangingPunct="1">
              <a:defRPr/>
            </a:pPr>
            <a:r>
              <a:rPr lang="en-US" sz="3200" dirty="0"/>
              <a:t>Tomatoes with flounder genes</a:t>
            </a:r>
          </a:p>
          <a:p>
            <a:pPr lvl="0" eaLnBrk="1" hangingPunct="1">
              <a:lnSpc>
                <a:spcPct val="90000"/>
              </a:lnSpc>
              <a:buClr>
                <a:srgbClr val="FFCC00"/>
              </a:buClr>
              <a:defRPr/>
            </a:pPr>
            <a:r>
              <a:rPr lang="en-US" dirty="0">
                <a:solidFill>
                  <a:srgbClr val="FFFFFF"/>
                </a:solidFill>
              </a:rPr>
              <a:t>Heighten public awareness of genetic engineering</a:t>
            </a:r>
          </a:p>
          <a:p>
            <a:pPr lvl="1" eaLnBrk="1" hangingPunct="1">
              <a:lnSpc>
                <a:spcPct val="90000"/>
              </a:lnSpc>
              <a:buClr>
                <a:srgbClr val="A886E0"/>
              </a:buClr>
              <a:defRPr/>
            </a:pPr>
            <a:r>
              <a:rPr lang="en-US" sz="3200" dirty="0">
                <a:solidFill>
                  <a:srgbClr val="FFFFFF"/>
                </a:solidFill>
              </a:rPr>
              <a:t>Only 1/4 Americans believe they have eaten GM foods</a:t>
            </a:r>
          </a:p>
        </p:txBody>
      </p:sp>
    </p:spTree>
    <p:extLst>
      <p:ext uri="{BB962C8B-B14F-4D97-AF65-F5344CB8AC3E}">
        <p14:creationId xmlns:p14="http://schemas.microsoft.com/office/powerpoint/2010/main" val="26647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p:txBody>
          <a:bodyPr/>
          <a:lstStyle/>
          <a:p>
            <a:pPr eaLnBrk="1" hangingPunct="1">
              <a:defRPr/>
            </a:pPr>
            <a:r>
              <a:rPr lang="en-US" dirty="0"/>
              <a:t>Benefits of Labeling GE Foods</a:t>
            </a:r>
          </a:p>
        </p:txBody>
      </p:sp>
      <p:sp>
        <p:nvSpPr>
          <p:cNvPr id="87043" name="Rectangle 3"/>
          <p:cNvSpPr>
            <a:spLocks noGrp="1" noChangeArrowheads="1"/>
          </p:cNvSpPr>
          <p:nvPr>
            <p:ph idx="1"/>
          </p:nvPr>
        </p:nvSpPr>
        <p:spPr/>
        <p:txBody>
          <a:bodyPr/>
          <a:lstStyle/>
          <a:p>
            <a:pPr eaLnBrk="1" hangingPunct="1">
              <a:defRPr/>
            </a:pPr>
            <a:r>
              <a:rPr lang="en-US" sz="3600" dirty="0"/>
              <a:t>Grant people freedom to choose what they eat based on individual willingness to confront risk</a:t>
            </a:r>
          </a:p>
          <a:p>
            <a:pPr eaLnBrk="1" hangingPunct="1">
              <a:defRPr/>
            </a:pPr>
            <a:r>
              <a:rPr lang="en-US" sz="3600" dirty="0"/>
              <a:t>Ensure healthy public debate over the merits of genetic modification of foodstuffs</a:t>
            </a:r>
            <a:endParaRPr lang="en-US" dirty="0"/>
          </a:p>
        </p:txBody>
      </p:sp>
    </p:spTree>
    <p:extLst>
      <p:ext uri="{BB962C8B-B14F-4D97-AF65-F5344CB8AC3E}">
        <p14:creationId xmlns:p14="http://schemas.microsoft.com/office/powerpoint/2010/main" val="36441447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rrowheads="1"/>
          </p:cNvSpPr>
          <p:nvPr>
            <p:ph type="title"/>
          </p:nvPr>
        </p:nvSpPr>
        <p:spPr/>
        <p:txBody>
          <a:bodyPr/>
          <a:lstStyle/>
          <a:p>
            <a:pPr eaLnBrk="1" hangingPunct="1">
              <a:defRPr/>
            </a:pPr>
            <a:r>
              <a:rPr lang="en-US" sz="4000" dirty="0"/>
              <a:t>Health Risks of GE Foods</a:t>
            </a:r>
            <a:br>
              <a:rPr lang="en-US" sz="4000" dirty="0"/>
            </a:br>
            <a:r>
              <a:rPr lang="en-US" sz="4000" dirty="0"/>
              <a:t>Animal and Human Studies</a:t>
            </a:r>
          </a:p>
        </p:txBody>
      </p:sp>
      <p:sp>
        <p:nvSpPr>
          <p:cNvPr id="241667" name="Rectangle 3"/>
          <p:cNvSpPr>
            <a:spLocks noGrp="1" noChangeArrowheads="1"/>
          </p:cNvSpPr>
          <p:nvPr>
            <p:ph idx="1"/>
          </p:nvPr>
        </p:nvSpPr>
        <p:spPr/>
        <p:txBody>
          <a:bodyPr/>
          <a:lstStyle/>
          <a:p>
            <a:pPr eaLnBrk="1" hangingPunct="1">
              <a:lnSpc>
                <a:spcPct val="90000"/>
              </a:lnSpc>
              <a:defRPr/>
            </a:pPr>
            <a:r>
              <a:rPr lang="en-US" sz="3600" dirty="0"/>
              <a:t>Adverse effects on multiple organs</a:t>
            </a:r>
          </a:p>
          <a:p>
            <a:pPr eaLnBrk="1" hangingPunct="1">
              <a:lnSpc>
                <a:spcPct val="90000"/>
              </a:lnSpc>
              <a:defRPr/>
            </a:pPr>
            <a:r>
              <a:rPr lang="en-US" sz="3600" dirty="0"/>
              <a:t>Tumors</a:t>
            </a:r>
          </a:p>
          <a:p>
            <a:pPr eaLnBrk="1" hangingPunct="1">
              <a:lnSpc>
                <a:spcPct val="90000"/>
              </a:lnSpc>
              <a:defRPr/>
            </a:pPr>
            <a:r>
              <a:rPr lang="en-US" sz="3600" dirty="0"/>
              <a:t>Changes in immune cells and increases in inflammatory mediators</a:t>
            </a:r>
          </a:p>
          <a:p>
            <a:pPr eaLnBrk="1" hangingPunct="1">
              <a:lnSpc>
                <a:spcPct val="90000"/>
              </a:lnSpc>
              <a:defRPr/>
            </a:pPr>
            <a:r>
              <a:rPr lang="en-US" sz="3600" dirty="0"/>
              <a:t>Impaired fertility, increased miscarriages</a:t>
            </a:r>
          </a:p>
          <a:p>
            <a:pPr eaLnBrk="1" hangingPunct="1">
              <a:lnSpc>
                <a:spcPct val="90000"/>
              </a:lnSpc>
              <a:defRPr/>
            </a:pPr>
            <a:r>
              <a:rPr lang="en-US" sz="3600" dirty="0"/>
              <a:t>Increased allergies</a:t>
            </a:r>
          </a:p>
          <a:p>
            <a:pPr eaLnBrk="1" hangingPunct="1">
              <a:lnSpc>
                <a:spcPct val="90000"/>
              </a:lnSpc>
              <a:defRPr/>
            </a:pPr>
            <a:r>
              <a:rPr lang="en-US" sz="3600" dirty="0"/>
              <a:t>Premature death</a:t>
            </a:r>
          </a:p>
        </p:txBody>
      </p:sp>
    </p:spTree>
    <p:extLst>
      <p:ext uri="{BB962C8B-B14F-4D97-AF65-F5344CB8AC3E}">
        <p14:creationId xmlns:p14="http://schemas.microsoft.com/office/powerpoint/2010/main" val="41893140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GE Crops and Herbicide/Insecticide Use</a:t>
            </a:r>
          </a:p>
        </p:txBody>
      </p:sp>
      <p:sp>
        <p:nvSpPr>
          <p:cNvPr id="3" name="Content Placeholder 2"/>
          <p:cNvSpPr>
            <a:spLocks noGrp="1"/>
          </p:cNvSpPr>
          <p:nvPr>
            <p:ph idx="1"/>
          </p:nvPr>
        </p:nvSpPr>
        <p:spPr/>
        <p:txBody>
          <a:bodyPr/>
          <a:lstStyle/>
          <a:p>
            <a:pPr eaLnBrk="1" hangingPunct="1">
              <a:lnSpc>
                <a:spcPct val="90000"/>
              </a:lnSpc>
              <a:buClr>
                <a:srgbClr val="FFCC00"/>
              </a:buClr>
              <a:defRPr/>
            </a:pPr>
            <a:r>
              <a:rPr lang="en-US" dirty="0">
                <a:solidFill>
                  <a:srgbClr val="FFFFFF"/>
                </a:solidFill>
              </a:rPr>
              <a:t>Overall herbicide use up over 15-fold between 1996 and 2014</a:t>
            </a:r>
          </a:p>
          <a:p>
            <a:pPr lvl="1" eaLnBrk="1" hangingPunct="1">
              <a:lnSpc>
                <a:spcPct val="90000"/>
              </a:lnSpc>
              <a:buClr>
                <a:srgbClr val="FFCC00"/>
              </a:buClr>
              <a:defRPr/>
            </a:pPr>
            <a:r>
              <a:rPr lang="en-US" sz="3200" dirty="0">
                <a:solidFill>
                  <a:srgbClr val="FFFFFF"/>
                </a:solidFill>
              </a:rPr>
              <a:t>19 billion </a:t>
            </a:r>
            <a:r>
              <a:rPr lang="en-US" sz="3200" dirty="0" err="1">
                <a:solidFill>
                  <a:srgbClr val="FFFFFF"/>
                </a:solidFill>
              </a:rPr>
              <a:t>lbs</a:t>
            </a:r>
            <a:r>
              <a:rPr lang="en-US" sz="3200" dirty="0">
                <a:solidFill>
                  <a:srgbClr val="FFFFFF"/>
                </a:solidFill>
              </a:rPr>
              <a:t> of glyphosate sprayed between 1996 and 2016</a:t>
            </a:r>
          </a:p>
          <a:p>
            <a:pPr lvl="1" eaLnBrk="1" hangingPunct="1">
              <a:lnSpc>
                <a:spcPct val="90000"/>
              </a:lnSpc>
              <a:buClr>
                <a:srgbClr val="FFCC00"/>
              </a:buClr>
              <a:defRPr/>
            </a:pPr>
            <a:r>
              <a:rPr lang="en-US" sz="3200" dirty="0">
                <a:solidFill>
                  <a:srgbClr val="FFFFFF"/>
                </a:solidFill>
              </a:rPr>
              <a:t>20-fold increase in glyphosate spraying in US between 1995 and 2014 (to 250 million </a:t>
            </a:r>
            <a:r>
              <a:rPr lang="en-US" sz="3200" dirty="0" err="1">
                <a:solidFill>
                  <a:srgbClr val="FFFFFF"/>
                </a:solidFill>
              </a:rPr>
              <a:t>lbs</a:t>
            </a:r>
            <a:r>
              <a:rPr lang="en-US" sz="3200" dirty="0">
                <a:solidFill>
                  <a:srgbClr val="FFFFFF"/>
                </a:solidFill>
              </a:rPr>
              <a:t>/</a:t>
            </a:r>
            <a:r>
              <a:rPr lang="en-US" sz="3200" dirty="0" err="1">
                <a:solidFill>
                  <a:srgbClr val="FFFFFF"/>
                </a:solidFill>
              </a:rPr>
              <a:t>yr</a:t>
            </a:r>
            <a:r>
              <a:rPr lang="en-US" sz="3200" dirty="0">
                <a:solidFill>
                  <a:srgbClr val="FFFFFF"/>
                </a:solidFill>
              </a:rPr>
              <a:t>)</a:t>
            </a:r>
          </a:p>
          <a:p>
            <a:pPr lvl="1" eaLnBrk="1" hangingPunct="1">
              <a:lnSpc>
                <a:spcPct val="90000"/>
              </a:lnSpc>
              <a:buClr>
                <a:srgbClr val="FFCC00"/>
              </a:buClr>
              <a:defRPr/>
            </a:pPr>
            <a:r>
              <a:rPr lang="en-US" sz="3200" dirty="0">
                <a:solidFill>
                  <a:srgbClr val="FFFFFF"/>
                </a:solidFill>
              </a:rPr>
              <a:t>¾ </a:t>
            </a:r>
            <a:r>
              <a:rPr lang="en-US" sz="3200" dirty="0" err="1">
                <a:solidFill>
                  <a:srgbClr val="FFFFFF"/>
                </a:solidFill>
              </a:rPr>
              <a:t>lb</a:t>
            </a:r>
            <a:r>
              <a:rPr lang="en-US" sz="3200" dirty="0">
                <a:solidFill>
                  <a:srgbClr val="FFFFFF"/>
                </a:solidFill>
              </a:rPr>
              <a:t>/acre sprayed on cropland in US, ½ </a:t>
            </a:r>
            <a:r>
              <a:rPr lang="en-US" sz="3200" dirty="0" err="1">
                <a:solidFill>
                  <a:srgbClr val="FFFFFF"/>
                </a:solidFill>
              </a:rPr>
              <a:t>lb</a:t>
            </a:r>
            <a:r>
              <a:rPr lang="en-US" sz="3200" dirty="0">
                <a:solidFill>
                  <a:srgbClr val="FFFFFF"/>
                </a:solidFill>
              </a:rPr>
              <a:t>/acre worldwide (2014)</a:t>
            </a:r>
          </a:p>
          <a:p>
            <a:pPr marL="257175" lvl="2" indent="-257175" eaLnBrk="1" hangingPunct="1">
              <a:lnSpc>
                <a:spcPct val="90000"/>
              </a:lnSpc>
              <a:buClr>
                <a:srgbClr val="FFCC00"/>
              </a:buClr>
              <a:defRPr/>
            </a:pPr>
            <a:endParaRPr lang="en-US" dirty="0">
              <a:solidFill>
                <a:srgbClr val="FFFFFF"/>
              </a:solidFill>
            </a:endParaRPr>
          </a:p>
        </p:txBody>
      </p:sp>
    </p:spTree>
    <p:extLst>
      <p:ext uri="{BB962C8B-B14F-4D97-AF65-F5344CB8AC3E}">
        <p14:creationId xmlns:p14="http://schemas.microsoft.com/office/powerpoint/2010/main" val="36770746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 Crops and Herbicide/Insecticide Use</a:t>
            </a:r>
          </a:p>
        </p:txBody>
      </p:sp>
      <p:sp>
        <p:nvSpPr>
          <p:cNvPr id="3" name="Content Placeholder 2"/>
          <p:cNvSpPr>
            <a:spLocks noGrp="1"/>
          </p:cNvSpPr>
          <p:nvPr>
            <p:ph idx="1"/>
          </p:nvPr>
        </p:nvSpPr>
        <p:spPr/>
        <p:txBody>
          <a:bodyPr/>
          <a:lstStyle/>
          <a:p>
            <a:pPr marL="257175" lvl="2" indent="-257175" eaLnBrk="1" hangingPunct="1">
              <a:lnSpc>
                <a:spcPct val="90000"/>
              </a:lnSpc>
              <a:buClr>
                <a:srgbClr val="FFCC00"/>
              </a:buClr>
              <a:defRPr/>
            </a:pPr>
            <a:r>
              <a:rPr lang="en-US" sz="3600" dirty="0">
                <a:solidFill>
                  <a:srgbClr val="FFFFFF"/>
                </a:solidFill>
              </a:rPr>
              <a:t>Overall insecticide use down 123 million pounds between 1996 and 2011</a:t>
            </a:r>
          </a:p>
          <a:p>
            <a:pPr marL="257175" lvl="2" indent="-257175" eaLnBrk="1" hangingPunct="1">
              <a:lnSpc>
                <a:spcPct val="90000"/>
              </a:lnSpc>
              <a:buClr>
                <a:srgbClr val="FFCC00"/>
              </a:buClr>
              <a:defRPr/>
            </a:pPr>
            <a:r>
              <a:rPr lang="en-US" sz="3600" dirty="0">
                <a:solidFill>
                  <a:srgbClr val="FFFFFF"/>
                </a:solidFill>
              </a:rPr>
              <a:t>But pests now becoming resistant, so insecticide use starting to increase</a:t>
            </a:r>
          </a:p>
          <a:p>
            <a:pPr marL="714375" lvl="3" indent="-257175" eaLnBrk="1" hangingPunct="1">
              <a:lnSpc>
                <a:spcPct val="90000"/>
              </a:lnSpc>
              <a:buClr>
                <a:srgbClr val="FFCC00"/>
              </a:buClr>
              <a:defRPr/>
            </a:pPr>
            <a:r>
              <a:rPr lang="en-US" sz="3600" dirty="0">
                <a:solidFill>
                  <a:srgbClr val="FFFFFF"/>
                </a:solidFill>
              </a:rPr>
              <a:t>Use up 1/3 in cotton</a:t>
            </a:r>
          </a:p>
          <a:p>
            <a:pPr marL="257175" lvl="2" indent="-257175" eaLnBrk="1" hangingPunct="1">
              <a:lnSpc>
                <a:spcPct val="90000"/>
              </a:lnSpc>
              <a:buClr>
                <a:srgbClr val="FFCC00"/>
              </a:buClr>
              <a:defRPr/>
            </a:pPr>
            <a:r>
              <a:rPr lang="en-US" sz="3600" dirty="0">
                <a:solidFill>
                  <a:srgbClr val="FFFFFF"/>
                </a:solidFill>
              </a:rPr>
              <a:t>Meta-analysis of </a:t>
            </a:r>
            <a:r>
              <a:rPr lang="en-US" sz="3600" dirty="0" err="1">
                <a:solidFill>
                  <a:srgbClr val="FFFFFF"/>
                </a:solidFill>
              </a:rPr>
              <a:t>Bt</a:t>
            </a:r>
            <a:r>
              <a:rPr lang="en-US" sz="3600" dirty="0">
                <a:solidFill>
                  <a:srgbClr val="FFFFFF"/>
                </a:solidFill>
              </a:rPr>
              <a:t> corn and cotton (2013):</a:t>
            </a:r>
          </a:p>
          <a:p>
            <a:pPr marL="600075" lvl="3" indent="-257175" eaLnBrk="1" hangingPunct="1">
              <a:lnSpc>
                <a:spcPct val="90000"/>
              </a:lnSpc>
              <a:buClr>
                <a:srgbClr val="FFCC00"/>
              </a:buClr>
              <a:defRPr/>
            </a:pPr>
            <a:r>
              <a:rPr lang="en-US" sz="3600" dirty="0">
                <a:solidFill>
                  <a:srgbClr val="FFFFFF"/>
                </a:solidFill>
              </a:rPr>
              <a:t>5/13 major pests resistant (compared with 1 in 2005)</a:t>
            </a:r>
            <a:endParaRPr lang="en-US" sz="3600" dirty="0"/>
          </a:p>
        </p:txBody>
      </p:sp>
    </p:spTree>
    <p:extLst>
      <p:ext uri="{BB962C8B-B14F-4D97-AF65-F5344CB8AC3E}">
        <p14:creationId xmlns:p14="http://schemas.microsoft.com/office/powerpoint/2010/main" val="99576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Justice Issues</a:t>
            </a:r>
          </a:p>
        </p:txBody>
      </p:sp>
      <p:sp>
        <p:nvSpPr>
          <p:cNvPr id="3" name="Content Placeholder 2"/>
          <p:cNvSpPr>
            <a:spLocks noGrp="1"/>
          </p:cNvSpPr>
          <p:nvPr>
            <p:ph idx="1"/>
          </p:nvPr>
        </p:nvSpPr>
        <p:spPr/>
        <p:txBody>
          <a:bodyPr/>
          <a:lstStyle/>
          <a:p>
            <a:pPr eaLnBrk="1" hangingPunct="1">
              <a:defRPr/>
            </a:pPr>
            <a:r>
              <a:rPr lang="en-US" sz="3600" dirty="0"/>
              <a:t>Underfunded/understaffed food inspection system</a:t>
            </a:r>
          </a:p>
          <a:p>
            <a:pPr eaLnBrk="1" hangingPunct="1">
              <a:defRPr/>
            </a:pPr>
            <a:r>
              <a:rPr lang="en-US" sz="3600" dirty="0"/>
              <a:t>Indoor cooking fires</a:t>
            </a:r>
          </a:p>
          <a:p>
            <a:pPr eaLnBrk="1" hangingPunct="1">
              <a:defRPr/>
            </a:pPr>
            <a:r>
              <a:rPr lang="en-US" sz="3600" dirty="0"/>
              <a:t>Corporate influence</a:t>
            </a:r>
          </a:p>
          <a:p>
            <a:pPr eaLnBrk="1" hangingPunct="1">
              <a:defRPr/>
            </a:pPr>
            <a:r>
              <a:rPr lang="en-US" sz="3600" dirty="0"/>
              <a:t>Impediments to science</a:t>
            </a:r>
          </a:p>
        </p:txBody>
      </p:sp>
    </p:spTree>
    <p:extLst>
      <p:ext uri="{BB962C8B-B14F-4D97-AF65-F5344CB8AC3E}">
        <p14:creationId xmlns:p14="http://schemas.microsoft.com/office/powerpoint/2010/main" val="33382451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rrowheads="1"/>
          </p:cNvSpPr>
          <p:nvPr>
            <p:ph type="title"/>
          </p:nvPr>
        </p:nvSpPr>
        <p:spPr/>
        <p:txBody>
          <a:bodyPr/>
          <a:lstStyle/>
          <a:p>
            <a:pPr eaLnBrk="1" hangingPunct="1">
              <a:defRPr/>
            </a:pPr>
            <a:r>
              <a:rPr lang="en-US" sz="4000" dirty="0"/>
              <a:t>Health and Environmental Risks of GE Foods</a:t>
            </a:r>
          </a:p>
        </p:txBody>
      </p:sp>
      <p:sp>
        <p:nvSpPr>
          <p:cNvPr id="176131" name="Rectangle 3"/>
          <p:cNvSpPr>
            <a:spLocks noGrp="1" noChangeArrowheads="1"/>
          </p:cNvSpPr>
          <p:nvPr>
            <p:ph type="body" idx="1"/>
          </p:nvPr>
        </p:nvSpPr>
        <p:spPr/>
        <p:txBody>
          <a:bodyPr/>
          <a:lstStyle/>
          <a:p>
            <a:pPr eaLnBrk="1" hangingPunct="1">
              <a:lnSpc>
                <a:spcPct val="90000"/>
              </a:lnSpc>
              <a:defRPr/>
            </a:pPr>
            <a:r>
              <a:rPr lang="en-US" sz="3600" dirty="0">
                <a:effectLst>
                  <a:outerShdw blurRad="38100" dist="38100" dir="2700000" algn="tl">
                    <a:srgbClr val="000000">
                      <a:alpha val="43137"/>
                    </a:srgbClr>
                  </a:outerShdw>
                </a:effectLst>
              </a:rPr>
              <a:t>Greater herbicide use</a:t>
            </a:r>
          </a:p>
          <a:p>
            <a:pPr lvl="1" eaLnBrk="1" hangingPunct="1">
              <a:lnSpc>
                <a:spcPct val="90000"/>
              </a:lnSpc>
              <a:defRPr/>
            </a:pPr>
            <a:r>
              <a:rPr lang="en-US" sz="3600" dirty="0">
                <a:effectLst>
                  <a:outerShdw blurRad="38100" dist="38100" dir="2700000" algn="tl">
                    <a:srgbClr val="000000">
                      <a:alpha val="43137"/>
                    </a:srgbClr>
                  </a:outerShdw>
                </a:effectLst>
              </a:rPr>
              <a:t>Confirmed by multiple studies</a:t>
            </a:r>
          </a:p>
          <a:p>
            <a:pPr lvl="1" eaLnBrk="1" hangingPunct="1">
              <a:lnSpc>
                <a:spcPct val="90000"/>
              </a:lnSpc>
              <a:defRPr/>
            </a:pPr>
            <a:r>
              <a:rPr lang="en-US" sz="3600" dirty="0">
                <a:effectLst>
                  <a:outerShdw blurRad="38100" dist="38100" dir="2700000" algn="tl">
                    <a:srgbClr val="000000">
                      <a:alpha val="43137"/>
                    </a:srgbClr>
                  </a:outerShdw>
                </a:effectLst>
              </a:rPr>
              <a:t>U.S. 1.6 billion kg (19 % of global use[8.6 billion kg]) applied 1974-2014</a:t>
            </a:r>
          </a:p>
          <a:p>
            <a:pPr lvl="1" eaLnBrk="1" hangingPunct="1">
              <a:lnSpc>
                <a:spcPct val="90000"/>
              </a:lnSpc>
              <a:defRPr/>
            </a:pPr>
            <a:r>
              <a:rPr lang="en-US" sz="3600" dirty="0">
                <a:effectLst>
                  <a:outerShdw blurRad="38100" dist="38100" dir="2700000" algn="tl">
                    <a:srgbClr val="000000">
                      <a:alpha val="43137"/>
                    </a:srgbClr>
                  </a:outerShdw>
                </a:effectLst>
              </a:rPr>
              <a:t>15-fold increased use since “Roundup Ready” crops introduced in 1996</a:t>
            </a:r>
          </a:p>
        </p:txBody>
      </p:sp>
    </p:spTree>
    <p:extLst>
      <p:ext uri="{BB962C8B-B14F-4D97-AF65-F5344CB8AC3E}">
        <p14:creationId xmlns:p14="http://schemas.microsoft.com/office/powerpoint/2010/main" val="32161736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E5E5FF"/>
                </a:solidFill>
              </a:rPr>
              <a:t>Health and Environmental Risks of GE Foods</a:t>
            </a:r>
            <a:endParaRPr lang="en-US" dirty="0"/>
          </a:p>
        </p:txBody>
      </p:sp>
      <p:sp>
        <p:nvSpPr>
          <p:cNvPr id="3" name="Content Placeholder 2"/>
          <p:cNvSpPr>
            <a:spLocks noGrp="1"/>
          </p:cNvSpPr>
          <p:nvPr>
            <p:ph idx="1"/>
          </p:nvPr>
        </p:nvSpPr>
        <p:spPr/>
        <p:txBody>
          <a:bodyPr/>
          <a:lstStyle/>
          <a:p>
            <a:pPr eaLnBrk="1" hangingPunct="1">
              <a:lnSpc>
                <a:spcPct val="90000"/>
              </a:lnSpc>
              <a:defRPr/>
            </a:pPr>
            <a:r>
              <a:rPr lang="en-US" sz="3600" dirty="0">
                <a:effectLst>
                  <a:outerShdw blurRad="38100" dist="38100" dir="2700000" algn="tl">
                    <a:srgbClr val="000000">
                      <a:alpha val="43137"/>
                    </a:srgbClr>
                  </a:outerShdw>
                </a:effectLst>
              </a:rPr>
              <a:t>Greater herbicide use</a:t>
            </a:r>
          </a:p>
          <a:p>
            <a:pPr lvl="1" eaLnBrk="1" hangingPunct="1">
              <a:lnSpc>
                <a:spcPct val="90000"/>
              </a:lnSpc>
              <a:defRPr/>
            </a:pPr>
            <a:r>
              <a:rPr lang="en-US" sz="3600" dirty="0">
                <a:effectLst>
                  <a:outerShdw blurRad="38100" dist="38100" dir="2700000" algn="tl">
                    <a:srgbClr val="000000">
                      <a:alpha val="43137"/>
                    </a:srgbClr>
                  </a:outerShdw>
                </a:effectLst>
              </a:rPr>
              <a:t>2/3 of total U.S. glyphosate use in U.S. from 1974-2014 sprayed between 2004 and 2014 (globally  72 %) </a:t>
            </a:r>
          </a:p>
          <a:p>
            <a:pPr lvl="1" eaLnBrk="1" hangingPunct="1">
              <a:lnSpc>
                <a:spcPct val="90000"/>
              </a:lnSpc>
              <a:defRPr/>
            </a:pPr>
            <a:r>
              <a:rPr lang="en-US" sz="3600" dirty="0">
                <a:solidFill>
                  <a:srgbClr val="FFFFFF"/>
                </a:solidFill>
                <a:effectLst>
                  <a:outerShdw blurRad="38100" dist="38100" dir="2700000" algn="tl">
                    <a:srgbClr val="000000">
                      <a:alpha val="43137"/>
                    </a:srgbClr>
                  </a:outerShdw>
                </a:effectLst>
              </a:rPr>
              <a:t>¾ </a:t>
            </a:r>
            <a:r>
              <a:rPr lang="en-US" sz="3600" dirty="0" err="1">
                <a:solidFill>
                  <a:srgbClr val="FFFFFF"/>
                </a:solidFill>
                <a:effectLst>
                  <a:outerShdw blurRad="38100" dist="38100" dir="2700000" algn="tl">
                    <a:srgbClr val="000000">
                      <a:alpha val="43137"/>
                    </a:srgbClr>
                  </a:outerShdw>
                </a:effectLst>
              </a:rPr>
              <a:t>lb</a:t>
            </a:r>
            <a:r>
              <a:rPr lang="en-US" sz="3600" dirty="0">
                <a:solidFill>
                  <a:srgbClr val="FFFFFF"/>
                </a:solidFill>
                <a:effectLst>
                  <a:outerShdw blurRad="38100" dist="38100" dir="2700000" algn="tl">
                    <a:srgbClr val="000000">
                      <a:alpha val="43137"/>
                    </a:srgbClr>
                  </a:outerShdw>
                </a:effectLst>
              </a:rPr>
              <a:t>/acre sprayed on cropland in US, ½ </a:t>
            </a:r>
            <a:r>
              <a:rPr lang="en-US" sz="3600" dirty="0" err="1">
                <a:solidFill>
                  <a:srgbClr val="FFFFFF"/>
                </a:solidFill>
                <a:effectLst>
                  <a:outerShdw blurRad="38100" dist="38100" dir="2700000" algn="tl">
                    <a:srgbClr val="000000">
                      <a:alpha val="43137"/>
                    </a:srgbClr>
                  </a:outerShdw>
                </a:effectLst>
              </a:rPr>
              <a:t>lb</a:t>
            </a:r>
            <a:r>
              <a:rPr lang="en-US" sz="3600" dirty="0">
                <a:solidFill>
                  <a:srgbClr val="FFFFFF"/>
                </a:solidFill>
                <a:effectLst>
                  <a:outerShdw blurRad="38100" dist="38100" dir="2700000" algn="tl">
                    <a:srgbClr val="000000">
                      <a:alpha val="43137"/>
                    </a:srgbClr>
                  </a:outerShdw>
                </a:effectLst>
              </a:rPr>
              <a:t>/acre worldwide (2014)</a:t>
            </a:r>
          </a:p>
          <a:p>
            <a:endParaRPr lang="en-US" dirty="0"/>
          </a:p>
        </p:txBody>
      </p:sp>
    </p:spTree>
    <p:extLst>
      <p:ext uri="{BB962C8B-B14F-4D97-AF65-F5344CB8AC3E}">
        <p14:creationId xmlns:p14="http://schemas.microsoft.com/office/powerpoint/2010/main" val="9550283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E5E5FF"/>
                </a:solidFill>
              </a:rPr>
              <a:t>Health and Environmental Risks of GE Foods</a:t>
            </a:r>
            <a:endParaRPr lang="en-US" dirty="0"/>
          </a:p>
        </p:txBody>
      </p:sp>
      <p:sp>
        <p:nvSpPr>
          <p:cNvPr id="3" name="Content Placeholder 2"/>
          <p:cNvSpPr>
            <a:spLocks noGrp="1"/>
          </p:cNvSpPr>
          <p:nvPr>
            <p:ph idx="1"/>
          </p:nvPr>
        </p:nvSpPr>
        <p:spPr/>
        <p:txBody>
          <a:bodyPr/>
          <a:lstStyle/>
          <a:p>
            <a:pPr eaLnBrk="1" hangingPunct="1">
              <a:lnSpc>
                <a:spcPct val="90000"/>
              </a:lnSpc>
              <a:defRPr/>
            </a:pPr>
            <a:r>
              <a:rPr lang="en-US" dirty="0"/>
              <a:t>Greater herbicide use</a:t>
            </a:r>
          </a:p>
          <a:p>
            <a:pPr lvl="1" eaLnBrk="1" hangingPunct="1">
              <a:lnSpc>
                <a:spcPct val="90000"/>
              </a:lnSpc>
              <a:defRPr/>
            </a:pPr>
            <a:r>
              <a:rPr lang="en-US" sz="3200" dirty="0"/>
              <a:t>Glyphosate-tolerant plants require 14-20% more water</a:t>
            </a:r>
          </a:p>
          <a:p>
            <a:pPr lvl="1" eaLnBrk="1" hangingPunct="1">
              <a:lnSpc>
                <a:spcPct val="90000"/>
              </a:lnSpc>
              <a:defRPr/>
            </a:pPr>
            <a:r>
              <a:rPr lang="en-US" sz="3200" dirty="0"/>
              <a:t>Glyphosate adversely affects root growth by altering local biota; reduces micronutrients necessary for animal health (e.g., dairy cows); enhances growth of aflatoxin-producing fungi</a:t>
            </a:r>
          </a:p>
          <a:p>
            <a:pPr lvl="2" eaLnBrk="1" hangingPunct="1">
              <a:lnSpc>
                <a:spcPct val="90000"/>
              </a:lnSpc>
              <a:defRPr/>
            </a:pPr>
            <a:r>
              <a:rPr lang="en-US" sz="3200" dirty="0"/>
              <a:t>Aflatoxin causes liver cancer</a:t>
            </a:r>
          </a:p>
        </p:txBody>
      </p:sp>
    </p:spTree>
    <p:extLst>
      <p:ext uri="{BB962C8B-B14F-4D97-AF65-F5344CB8AC3E}">
        <p14:creationId xmlns:p14="http://schemas.microsoft.com/office/powerpoint/2010/main" val="24319386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GE Crops and Herbicide/Insecticide Use</a:t>
            </a:r>
          </a:p>
        </p:txBody>
      </p:sp>
      <p:sp>
        <p:nvSpPr>
          <p:cNvPr id="3" name="Content Placeholder 2"/>
          <p:cNvSpPr>
            <a:spLocks noGrp="1"/>
          </p:cNvSpPr>
          <p:nvPr>
            <p:ph idx="1"/>
          </p:nvPr>
        </p:nvSpPr>
        <p:spPr/>
        <p:txBody>
          <a:bodyPr/>
          <a:lstStyle/>
          <a:p>
            <a:pPr eaLnBrk="1" hangingPunct="1">
              <a:defRPr/>
            </a:pPr>
            <a:r>
              <a:rPr lang="en-US" dirty="0" err="1"/>
              <a:t>SmartStax</a:t>
            </a:r>
            <a:r>
              <a:rPr lang="en-US" dirty="0"/>
              <a:t> corn: combines 8 herbicide and insect-protection genes</a:t>
            </a:r>
          </a:p>
          <a:p>
            <a:pPr lvl="1" eaLnBrk="1" hangingPunct="1">
              <a:defRPr/>
            </a:pPr>
            <a:r>
              <a:rPr lang="en-US" sz="3200" dirty="0"/>
              <a:t>Approved in US, Canada, and Japan in 2009</a:t>
            </a:r>
          </a:p>
          <a:p>
            <a:pPr>
              <a:defRPr/>
            </a:pPr>
            <a:r>
              <a:rPr lang="en-US" dirty="0" err="1"/>
              <a:t>Smartstax</a:t>
            </a:r>
            <a:r>
              <a:rPr lang="en-US" dirty="0"/>
              <a:t> soybeans contain </a:t>
            </a:r>
            <a:r>
              <a:rPr lang="en-US" dirty="0" err="1"/>
              <a:t>clothianidin</a:t>
            </a:r>
            <a:r>
              <a:rPr lang="en-US" dirty="0"/>
              <a:t>, an insecticide implicated in colony collapse disorder (honeybee die-offs)</a:t>
            </a:r>
          </a:p>
          <a:p>
            <a:pPr>
              <a:defRPr/>
            </a:pPr>
            <a:r>
              <a:rPr lang="en-US" dirty="0">
                <a:solidFill>
                  <a:srgbClr val="FFFFFF"/>
                </a:solidFill>
              </a:rPr>
              <a:t>Dow </a:t>
            </a:r>
            <a:r>
              <a:rPr lang="en-US" dirty="0" err="1">
                <a:solidFill>
                  <a:srgbClr val="FFFFFF"/>
                </a:solidFill>
              </a:rPr>
              <a:t>Agrosciences</a:t>
            </a:r>
            <a:r>
              <a:rPr lang="en-US" dirty="0">
                <a:solidFill>
                  <a:srgbClr val="FFFFFF"/>
                </a:solidFill>
              </a:rPr>
              <a:t> GE-corn approved (2014), resistant to glyphosate and 2,4-D, one of the weed killers in Agent Orange (soybeans too)</a:t>
            </a:r>
          </a:p>
        </p:txBody>
      </p:sp>
    </p:spTree>
    <p:extLst>
      <p:ext uri="{BB962C8B-B14F-4D97-AF65-F5344CB8AC3E}">
        <p14:creationId xmlns:p14="http://schemas.microsoft.com/office/powerpoint/2010/main" val="22453994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rrowheads="1"/>
          </p:cNvSpPr>
          <p:nvPr>
            <p:ph type="title"/>
          </p:nvPr>
        </p:nvSpPr>
        <p:spPr/>
        <p:txBody>
          <a:bodyPr/>
          <a:lstStyle/>
          <a:p>
            <a:pPr>
              <a:defRPr/>
            </a:pPr>
            <a:r>
              <a:rPr lang="en-US" sz="4000" dirty="0"/>
              <a:t>Environmental Risks of GE Crops</a:t>
            </a:r>
          </a:p>
        </p:txBody>
      </p:sp>
      <p:sp>
        <p:nvSpPr>
          <p:cNvPr id="237571" name="Rectangle 3"/>
          <p:cNvSpPr>
            <a:spLocks noGrp="1" noChangeArrowheads="1"/>
          </p:cNvSpPr>
          <p:nvPr>
            <p:ph idx="1"/>
          </p:nvPr>
        </p:nvSpPr>
        <p:spPr/>
        <p:txBody>
          <a:bodyPr/>
          <a:lstStyle/>
          <a:p>
            <a:pPr eaLnBrk="1" hangingPunct="1">
              <a:lnSpc>
                <a:spcPct val="90000"/>
              </a:lnSpc>
              <a:defRPr/>
            </a:pPr>
            <a:r>
              <a:rPr lang="en-US" sz="3600" dirty="0"/>
              <a:t>Greater herbicide use</a:t>
            </a:r>
          </a:p>
          <a:p>
            <a:pPr lvl="1" eaLnBrk="1" hangingPunct="1">
              <a:lnSpc>
                <a:spcPct val="90000"/>
              </a:lnSpc>
              <a:defRPr/>
            </a:pPr>
            <a:r>
              <a:rPr lang="en-US" sz="3600" dirty="0"/>
              <a:t>Herbicide use leads to fungal root infections and may increase pesticide use, since many bugs seek out sick plants</a:t>
            </a:r>
          </a:p>
          <a:p>
            <a:pPr lvl="1" eaLnBrk="1" hangingPunct="1">
              <a:lnSpc>
                <a:spcPct val="90000"/>
              </a:lnSpc>
              <a:defRPr/>
            </a:pPr>
            <a:r>
              <a:rPr lang="en-US" sz="3600" dirty="0"/>
              <a:t>Harmful to monarch butterflies (over 90% decline, due to glyphosate damage to milkweed plants in Midwest, where monarchs lay their eggs)</a:t>
            </a:r>
          </a:p>
        </p:txBody>
      </p:sp>
    </p:spTree>
    <p:extLst>
      <p:ext uri="{BB962C8B-B14F-4D97-AF65-F5344CB8AC3E}">
        <p14:creationId xmlns:p14="http://schemas.microsoft.com/office/powerpoint/2010/main" val="5082543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Health Risks of GE Foods</a:t>
            </a:r>
          </a:p>
        </p:txBody>
      </p:sp>
      <p:sp>
        <p:nvSpPr>
          <p:cNvPr id="3" name="Content Placeholder 2"/>
          <p:cNvSpPr>
            <a:spLocks noGrp="1"/>
          </p:cNvSpPr>
          <p:nvPr>
            <p:ph idx="1"/>
          </p:nvPr>
        </p:nvSpPr>
        <p:spPr/>
        <p:txBody>
          <a:bodyPr/>
          <a:lstStyle/>
          <a:p>
            <a:pPr>
              <a:lnSpc>
                <a:spcPct val="90000"/>
              </a:lnSpc>
              <a:defRPr/>
            </a:pPr>
            <a:r>
              <a:rPr lang="en-US" sz="3600" dirty="0">
                <a:effectLst>
                  <a:outerShdw blurRad="38100" dist="38100" dir="2700000" algn="tl">
                    <a:srgbClr val="000000">
                      <a:alpha val="43137"/>
                    </a:srgbClr>
                  </a:outerShdw>
                </a:effectLst>
              </a:rPr>
              <a:t>High glyphosate (Roundup – Monsanto, world’s best selling pesticide) residues in diet</a:t>
            </a:r>
          </a:p>
          <a:p>
            <a:pPr lvl="1">
              <a:lnSpc>
                <a:spcPct val="90000"/>
              </a:lnSpc>
              <a:defRPr/>
            </a:pPr>
            <a:r>
              <a:rPr lang="en-US" sz="3200" dirty="0">
                <a:effectLst>
                  <a:outerShdw blurRad="38100" dist="38100" dir="2700000" algn="tl">
                    <a:srgbClr val="000000">
                      <a:alpha val="43137"/>
                    </a:srgbClr>
                  </a:outerShdw>
                </a:effectLst>
              </a:rPr>
              <a:t>Linked to sterility (male and female), miscarriage, birth defects, endocrine disruption, liver disease, kidney disease, respiratory problems, neurological disorders (including Alzheimer’s), rheumatoid arthritis, Non-Hodgkin’s Lymphoma, hairy cell leukemia, multiple myeloma, breast cancer, melanoma, brain cancer, alterations in microbiome, other conditions and over 40 plant diseases</a:t>
            </a:r>
          </a:p>
          <a:p>
            <a:pPr lvl="1">
              <a:lnSpc>
                <a:spcPct val="90000"/>
              </a:lnSpc>
              <a:defRPr/>
            </a:pP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9159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Risks of GE Foods</a:t>
            </a:r>
          </a:p>
        </p:txBody>
      </p:sp>
      <p:sp>
        <p:nvSpPr>
          <p:cNvPr id="3" name="Content Placeholder 2"/>
          <p:cNvSpPr>
            <a:spLocks noGrp="1"/>
          </p:cNvSpPr>
          <p:nvPr>
            <p:ph idx="1"/>
          </p:nvPr>
        </p:nvSpPr>
        <p:spPr/>
        <p:txBody>
          <a:bodyPr/>
          <a:lstStyle/>
          <a:p>
            <a:r>
              <a:rPr lang="en-US" dirty="0"/>
              <a:t>Glyphosate (Roundup)</a:t>
            </a:r>
          </a:p>
          <a:p>
            <a:r>
              <a:rPr lang="en-US" dirty="0">
                <a:effectLst>
                  <a:outerShdw blurRad="38100" dist="38100" dir="2700000" algn="tl">
                    <a:srgbClr val="000000">
                      <a:alpha val="43137"/>
                    </a:srgbClr>
                  </a:outerShdw>
                </a:effectLst>
              </a:rPr>
              <a:t>Probable human carcinogen (International Agency for Research on Cancer, WHO)</a:t>
            </a:r>
          </a:p>
          <a:p>
            <a:r>
              <a:rPr lang="en-US" dirty="0">
                <a:effectLst>
                  <a:outerShdw blurRad="38100" dist="38100" dir="2700000" algn="tl">
                    <a:srgbClr val="000000">
                      <a:alpha val="43137"/>
                    </a:srgbClr>
                  </a:outerShdw>
                </a:effectLst>
              </a:rPr>
              <a:t>Monsanto knew of cancer risks in 1990 (per EPA documents</a:t>
            </a:r>
            <a:r>
              <a:rPr lang="en-US" sz="3200" dirty="0">
                <a:effectLst>
                  <a:outerShdw blurRad="38100" dist="38100" dir="2700000" algn="tl">
                    <a:srgbClr val="000000">
                      <a:alpha val="43137"/>
                    </a:srgbClr>
                  </a:outerShdw>
                </a:effectLst>
              </a:rPr>
              <a:t>)</a:t>
            </a:r>
          </a:p>
          <a:p>
            <a:r>
              <a:rPr lang="en-US" dirty="0">
                <a:effectLst>
                  <a:outerShdw blurRad="38100" dist="38100" dir="2700000" algn="tl">
                    <a:srgbClr val="000000">
                      <a:alpha val="43137"/>
                    </a:srgbClr>
                  </a:outerShdw>
                </a:effectLst>
              </a:rPr>
              <a:t>Widely used in U.S./world, approved for continued use in E.U. through end of 2017</a:t>
            </a:r>
            <a:endParaRPr lang="en-US" dirty="0"/>
          </a:p>
        </p:txBody>
      </p:sp>
    </p:spTree>
    <p:extLst>
      <p:ext uri="{BB962C8B-B14F-4D97-AF65-F5344CB8AC3E}">
        <p14:creationId xmlns:p14="http://schemas.microsoft.com/office/powerpoint/2010/main" val="36443892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E5E5FF"/>
                </a:solidFill>
              </a:rPr>
              <a:t>Environmental Risks of GE Crops</a:t>
            </a:r>
            <a:endParaRPr lang="en-US" dirty="0"/>
          </a:p>
        </p:txBody>
      </p:sp>
      <p:sp>
        <p:nvSpPr>
          <p:cNvPr id="3" name="Content Placeholder 2"/>
          <p:cNvSpPr>
            <a:spLocks noGrp="1"/>
          </p:cNvSpPr>
          <p:nvPr>
            <p:ph idx="1"/>
          </p:nvPr>
        </p:nvSpPr>
        <p:spPr/>
        <p:txBody>
          <a:bodyPr/>
          <a:lstStyle/>
          <a:p>
            <a:pPr>
              <a:defRPr/>
            </a:pPr>
            <a:r>
              <a:rPr lang="en-US" sz="3600" dirty="0"/>
              <a:t>Use of herbicide-resistant GM crops claimed to allow for no-till agriculture (vs. ploughing), which sequesters some carbon in the soil</a:t>
            </a:r>
          </a:p>
          <a:p>
            <a:pPr>
              <a:defRPr/>
            </a:pPr>
            <a:r>
              <a:rPr lang="en-US" sz="3600" dirty="0"/>
              <a:t>Per </a:t>
            </a:r>
            <a:r>
              <a:rPr lang="en-US" sz="3600" i="1" dirty="0"/>
              <a:t>Nature</a:t>
            </a:r>
            <a:r>
              <a:rPr lang="en-US" sz="3600" dirty="0"/>
              <a:t> review (2014), the role of no-till agriculture in mitigating climate change is “widely overstated”</a:t>
            </a:r>
          </a:p>
          <a:p>
            <a:pPr>
              <a:defRPr/>
            </a:pPr>
            <a:r>
              <a:rPr lang="en-US" sz="3600" dirty="0"/>
              <a:t>GM crops have had minimal effect on use of no-till agriculture</a:t>
            </a:r>
          </a:p>
          <a:p>
            <a:pPr>
              <a:defRPr/>
            </a:pPr>
            <a:endParaRPr lang="en-US" dirty="0"/>
          </a:p>
        </p:txBody>
      </p:sp>
    </p:spTree>
    <p:extLst>
      <p:ext uri="{BB962C8B-B14F-4D97-AF65-F5344CB8AC3E}">
        <p14:creationId xmlns:p14="http://schemas.microsoft.com/office/powerpoint/2010/main" val="11013104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rrowheads="1"/>
          </p:cNvSpPr>
          <p:nvPr>
            <p:ph type="title"/>
          </p:nvPr>
        </p:nvSpPr>
        <p:spPr/>
        <p:txBody>
          <a:bodyPr/>
          <a:lstStyle/>
          <a:p>
            <a:pPr eaLnBrk="1" hangingPunct="1">
              <a:defRPr/>
            </a:pPr>
            <a:r>
              <a:rPr lang="en-US" dirty="0"/>
              <a:t>Bt Plants</a:t>
            </a:r>
          </a:p>
        </p:txBody>
      </p:sp>
      <p:sp>
        <p:nvSpPr>
          <p:cNvPr id="283651" name="Rectangle 3"/>
          <p:cNvSpPr>
            <a:spLocks noGrp="1" noChangeArrowheads="1"/>
          </p:cNvSpPr>
          <p:nvPr>
            <p:ph idx="1"/>
          </p:nvPr>
        </p:nvSpPr>
        <p:spPr/>
        <p:txBody>
          <a:bodyPr/>
          <a:lstStyle/>
          <a:p>
            <a:pPr marL="342900" lvl="2" indent="-342900" eaLnBrk="1" hangingPunct="1">
              <a:buClr>
                <a:schemeClr val="hlink"/>
              </a:buClr>
              <a:defRPr/>
            </a:pPr>
            <a:r>
              <a:rPr lang="en-US" sz="2800" dirty="0" err="1"/>
              <a:t>Bt</a:t>
            </a:r>
            <a:r>
              <a:rPr lang="en-US" sz="2800" dirty="0"/>
              <a:t> corn more susceptible to aphids, pink bollworms, rootworms</a:t>
            </a:r>
          </a:p>
          <a:p>
            <a:pPr marL="342900" lvl="2" indent="-342900" eaLnBrk="1" hangingPunct="1">
              <a:buClr>
                <a:schemeClr val="hlink"/>
              </a:buClr>
              <a:defRPr/>
            </a:pPr>
            <a:r>
              <a:rPr lang="en-US" sz="2800" dirty="0" err="1"/>
              <a:t>Bt</a:t>
            </a:r>
            <a:r>
              <a:rPr lang="en-US" sz="2800" dirty="0"/>
              <a:t> cotton growth in China leads to population explosion of previously insignificant adult </a:t>
            </a:r>
            <a:r>
              <a:rPr lang="en-US" sz="2800" dirty="0" err="1"/>
              <a:t>mirid</a:t>
            </a:r>
            <a:r>
              <a:rPr lang="en-US" sz="2800" dirty="0"/>
              <a:t> bugs, which damage fruit orchards and cotton fields</a:t>
            </a:r>
          </a:p>
          <a:p>
            <a:pPr eaLnBrk="1" hangingPunct="1">
              <a:defRPr/>
            </a:pPr>
            <a:r>
              <a:rPr lang="en-US" sz="2800" dirty="0" err="1"/>
              <a:t>Bt</a:t>
            </a:r>
            <a:r>
              <a:rPr lang="en-US" sz="2800" dirty="0"/>
              <a:t> cotton destroyed by mealy bug; harvests in India decline dramatically, contributing to suicides among farmers</a:t>
            </a:r>
          </a:p>
          <a:p>
            <a:pPr lvl="1" eaLnBrk="1" hangingPunct="1">
              <a:defRPr/>
            </a:pPr>
            <a:r>
              <a:rPr lang="en-US" dirty="0"/>
              <a:t>Indonesia outlawed </a:t>
            </a:r>
            <a:r>
              <a:rPr lang="en-US" dirty="0" err="1"/>
              <a:t>Bt</a:t>
            </a:r>
            <a:r>
              <a:rPr lang="en-US" dirty="0"/>
              <a:t> cotton</a:t>
            </a:r>
          </a:p>
          <a:p>
            <a:pPr eaLnBrk="1" hangingPunct="1">
              <a:defRPr/>
            </a:pPr>
            <a:r>
              <a:rPr lang="en-US" sz="2800" dirty="0" err="1"/>
              <a:t>Bt</a:t>
            </a:r>
            <a:r>
              <a:rPr lang="en-US" sz="2800" dirty="0"/>
              <a:t>-resistant insects also noted in Puerto Rico and South Africa (moths) and U.S. (beetles, armyworms)</a:t>
            </a:r>
          </a:p>
        </p:txBody>
      </p:sp>
    </p:spTree>
    <p:extLst>
      <p:ext uri="{BB962C8B-B14F-4D97-AF65-F5344CB8AC3E}">
        <p14:creationId xmlns:p14="http://schemas.microsoft.com/office/powerpoint/2010/main" val="5885353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rrowheads="1"/>
          </p:cNvSpPr>
          <p:nvPr>
            <p:ph type="title"/>
          </p:nvPr>
        </p:nvSpPr>
        <p:spPr/>
        <p:txBody>
          <a:bodyPr/>
          <a:lstStyle/>
          <a:p>
            <a:pPr eaLnBrk="1" hangingPunct="1">
              <a:defRPr/>
            </a:pPr>
            <a:r>
              <a:rPr lang="en-US" dirty="0"/>
              <a:t>Pesticides</a:t>
            </a:r>
          </a:p>
        </p:txBody>
      </p:sp>
      <p:sp>
        <p:nvSpPr>
          <p:cNvPr id="128003" name="Rectangle 3"/>
          <p:cNvSpPr>
            <a:spLocks noGrp="1" noChangeArrowheads="1"/>
          </p:cNvSpPr>
          <p:nvPr>
            <p:ph idx="1"/>
          </p:nvPr>
        </p:nvSpPr>
        <p:spPr/>
        <p:txBody>
          <a:bodyPr/>
          <a:lstStyle/>
          <a:p>
            <a:pPr eaLnBrk="1" hangingPunct="1"/>
            <a:r>
              <a:rPr lang="en-US" altLang="en-US" sz="3600" dirty="0">
                <a:effectLst/>
              </a:rPr>
              <a:t>5.1 billion </a:t>
            </a:r>
            <a:r>
              <a:rPr lang="en-US" altLang="en-US" sz="3600" dirty="0" err="1">
                <a:effectLst/>
              </a:rPr>
              <a:t>lbs</a:t>
            </a:r>
            <a:r>
              <a:rPr lang="en-US" altLang="en-US" sz="3600" dirty="0">
                <a:effectLst/>
              </a:rPr>
              <a:t>/</a:t>
            </a:r>
            <a:r>
              <a:rPr lang="en-US" altLang="en-US" sz="3600" dirty="0" err="1">
                <a:effectLst/>
              </a:rPr>
              <a:t>yr</a:t>
            </a:r>
            <a:r>
              <a:rPr lang="en-US" altLang="en-US" sz="3600" dirty="0">
                <a:effectLst/>
              </a:rPr>
              <a:t> pesticides worldwide</a:t>
            </a:r>
          </a:p>
          <a:p>
            <a:pPr lvl="1" eaLnBrk="1" hangingPunct="1"/>
            <a:r>
              <a:rPr lang="en-US" altLang="en-US" sz="3600" dirty="0">
                <a:effectLst/>
              </a:rPr>
              <a:t>30% in US</a:t>
            </a:r>
          </a:p>
          <a:p>
            <a:pPr eaLnBrk="1" hangingPunct="1"/>
            <a:r>
              <a:rPr lang="en-US" altLang="en-US" sz="3600" dirty="0">
                <a:effectLst/>
              </a:rPr>
              <a:t>17,000 products</a:t>
            </a:r>
          </a:p>
          <a:p>
            <a:pPr eaLnBrk="1" hangingPunct="1"/>
            <a:r>
              <a:rPr lang="en-US" altLang="en-US" sz="3600" dirty="0">
                <a:effectLst/>
              </a:rPr>
              <a:t>$44 billion worldwide market</a:t>
            </a:r>
          </a:p>
          <a:p>
            <a:pPr lvl="1" eaLnBrk="1" hangingPunct="1"/>
            <a:r>
              <a:rPr lang="en-US" altLang="en-US" sz="3600" dirty="0">
                <a:effectLst/>
              </a:rPr>
              <a:t>10 firms control 90% of market</a:t>
            </a:r>
          </a:p>
          <a:p>
            <a:pPr eaLnBrk="1" hangingPunct="1"/>
            <a:r>
              <a:rPr lang="en-US" sz="3600" dirty="0"/>
              <a:t>Many pesticides used in U.S. banned in other countries</a:t>
            </a:r>
          </a:p>
        </p:txBody>
      </p:sp>
    </p:spTree>
    <p:extLst>
      <p:ext uri="{BB962C8B-B14F-4D97-AF65-F5344CB8AC3E}">
        <p14:creationId xmlns:p14="http://schemas.microsoft.com/office/powerpoint/2010/main" val="2201076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rrowheads="1"/>
          </p:cNvSpPr>
          <p:nvPr>
            <p:ph type="title"/>
          </p:nvPr>
        </p:nvSpPr>
        <p:spPr/>
        <p:txBody>
          <a:bodyPr/>
          <a:lstStyle/>
          <a:p>
            <a:pPr eaLnBrk="1" hangingPunct="1">
              <a:defRPr/>
            </a:pPr>
            <a:r>
              <a:rPr lang="en-US" dirty="0"/>
              <a:t>The Precautionary Principle</a:t>
            </a:r>
          </a:p>
        </p:txBody>
      </p:sp>
      <p:sp>
        <p:nvSpPr>
          <p:cNvPr id="113667" name="Rectangle 3"/>
          <p:cNvSpPr>
            <a:spLocks noGrp="1" noChangeArrowheads="1"/>
          </p:cNvSpPr>
          <p:nvPr>
            <p:ph idx="1"/>
          </p:nvPr>
        </p:nvSpPr>
        <p:spPr/>
        <p:txBody>
          <a:bodyPr/>
          <a:lstStyle/>
          <a:p>
            <a:pPr eaLnBrk="1" hangingPunct="1">
              <a:buFont typeface="Wingdings" panose="05000000000000000000" pitchFamily="2" charset="2"/>
              <a:buNone/>
              <a:defRPr/>
            </a:pPr>
            <a:r>
              <a:rPr lang="en-US" sz="3600" dirty="0"/>
              <a:t>When evidence points toward the potential of an activity to cause significant, widespread or irreparable harm to public health or the environment, options for avoiding that harm should be examined and pursued, even though the harm is not yet fully understood or proven.</a:t>
            </a:r>
            <a:endParaRPr lang="en-US" sz="3600" u="sng" dirty="0"/>
          </a:p>
        </p:txBody>
      </p:sp>
    </p:spTree>
    <p:extLst>
      <p:ext uri="{BB962C8B-B14F-4D97-AF65-F5344CB8AC3E}">
        <p14:creationId xmlns:p14="http://schemas.microsoft.com/office/powerpoint/2010/main" val="34779391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rrowheads="1"/>
          </p:cNvSpPr>
          <p:nvPr>
            <p:ph type="title"/>
          </p:nvPr>
        </p:nvSpPr>
        <p:spPr/>
        <p:txBody>
          <a:bodyPr/>
          <a:lstStyle/>
          <a:p>
            <a:pPr eaLnBrk="1" hangingPunct="1">
              <a:defRPr/>
            </a:pPr>
            <a:r>
              <a:rPr lang="en-US" sz="4000" dirty="0">
                <a:solidFill>
                  <a:srgbClr val="E5E5FF"/>
                </a:solidFill>
              </a:rPr>
              <a:t>Pesticides</a:t>
            </a:r>
            <a:br>
              <a:rPr lang="en-US" sz="4000" dirty="0">
                <a:solidFill>
                  <a:srgbClr val="E5E5FF"/>
                </a:solidFill>
              </a:rPr>
            </a:br>
            <a:r>
              <a:rPr lang="en-US" sz="4000" dirty="0">
                <a:solidFill>
                  <a:srgbClr val="E5E5FF"/>
                </a:solidFill>
              </a:rPr>
              <a:t>(Herbicides and Insecticides)</a:t>
            </a:r>
            <a:endParaRPr lang="en-US" dirty="0"/>
          </a:p>
        </p:txBody>
      </p:sp>
      <p:sp>
        <p:nvSpPr>
          <p:cNvPr id="204803" name="Rectangle 3"/>
          <p:cNvSpPr>
            <a:spLocks noGrp="1" noChangeArrowheads="1"/>
          </p:cNvSpPr>
          <p:nvPr>
            <p:ph idx="1"/>
          </p:nvPr>
        </p:nvSpPr>
        <p:spPr/>
        <p:txBody>
          <a:bodyPr/>
          <a:lstStyle/>
          <a:p>
            <a:pPr eaLnBrk="1" hangingPunct="1">
              <a:lnSpc>
                <a:spcPct val="90000"/>
              </a:lnSpc>
              <a:buClr>
                <a:srgbClr val="FAFD00"/>
              </a:buClr>
              <a:defRPr/>
            </a:pPr>
            <a:r>
              <a:rPr lang="en-US" sz="3600" dirty="0"/>
              <a:t>U.S. farm workers suffer up to 300,000 pesticide-related acute illnesses and injuries per year (EPA)</a:t>
            </a:r>
          </a:p>
          <a:p>
            <a:pPr eaLnBrk="1" hangingPunct="1">
              <a:lnSpc>
                <a:spcPct val="90000"/>
              </a:lnSpc>
              <a:buClr>
                <a:srgbClr val="FAFD00"/>
              </a:buClr>
              <a:defRPr/>
            </a:pPr>
            <a:r>
              <a:rPr lang="en-US" sz="3600" dirty="0"/>
              <a:t>Pesticides in food could cause up to 1 million cancers in the current generation of Americans (NAS)</a:t>
            </a:r>
          </a:p>
          <a:p>
            <a:pPr eaLnBrk="1" hangingPunct="1">
              <a:lnSpc>
                <a:spcPct val="90000"/>
              </a:lnSpc>
              <a:buClr>
                <a:srgbClr val="FAFD00"/>
              </a:buClr>
              <a:defRPr/>
            </a:pPr>
            <a:r>
              <a:rPr lang="en-US" sz="3600" dirty="0"/>
              <a:t>1 million people killed by pesticides over the last 6 years (WHO)</a:t>
            </a:r>
          </a:p>
          <a:p>
            <a:pPr eaLnBrk="1" hangingPunct="1">
              <a:lnSpc>
                <a:spcPct val="90000"/>
              </a:lnSpc>
              <a:buClr>
                <a:srgbClr val="FAFD00"/>
              </a:buClr>
              <a:defRPr/>
            </a:pPr>
            <a:r>
              <a:rPr lang="en-US" altLang="en-US" sz="3600" dirty="0"/>
              <a:t>US health and environmental costs $10-12 billion/</a:t>
            </a:r>
            <a:r>
              <a:rPr lang="en-US" altLang="en-US" sz="3600"/>
              <a:t>yr</a:t>
            </a:r>
          </a:p>
        </p:txBody>
      </p:sp>
    </p:spTree>
    <p:extLst>
      <p:ext uri="{BB962C8B-B14F-4D97-AF65-F5344CB8AC3E}">
        <p14:creationId xmlns:p14="http://schemas.microsoft.com/office/powerpoint/2010/main" val="17919002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p:txBody>
          <a:bodyPr/>
          <a:lstStyle/>
          <a:p>
            <a:pPr eaLnBrk="1" hangingPunct="1">
              <a:defRPr/>
            </a:pPr>
            <a:r>
              <a:rPr lang="en-US" dirty="0"/>
              <a:t>Pesticides Linked To</a:t>
            </a:r>
          </a:p>
        </p:txBody>
      </p:sp>
      <p:sp>
        <p:nvSpPr>
          <p:cNvPr id="84995" name="Rectangle 3"/>
          <p:cNvSpPr>
            <a:spLocks noGrp="1" noChangeArrowheads="1"/>
          </p:cNvSpPr>
          <p:nvPr>
            <p:ph idx="1"/>
          </p:nvPr>
        </p:nvSpPr>
        <p:spPr/>
        <p:txBody>
          <a:bodyPr/>
          <a:lstStyle/>
          <a:p>
            <a:pPr eaLnBrk="1" hangingPunct="1">
              <a:buClr>
                <a:srgbClr val="FAFD00"/>
              </a:buClr>
              <a:defRPr/>
            </a:pPr>
            <a:r>
              <a:rPr lang="en-US" dirty="0"/>
              <a:t>Autism</a:t>
            </a:r>
          </a:p>
          <a:p>
            <a:pPr eaLnBrk="1" hangingPunct="1">
              <a:buClr>
                <a:srgbClr val="FAFD00"/>
              </a:buClr>
              <a:defRPr/>
            </a:pPr>
            <a:r>
              <a:rPr lang="en-US" dirty="0"/>
              <a:t>Parkinson’s Disease</a:t>
            </a:r>
          </a:p>
          <a:p>
            <a:pPr eaLnBrk="1" hangingPunct="1">
              <a:buClr>
                <a:srgbClr val="FAFD00"/>
              </a:buClr>
              <a:defRPr/>
            </a:pPr>
            <a:r>
              <a:rPr lang="en-US" dirty="0"/>
              <a:t>Alzheimer’s disease</a:t>
            </a:r>
          </a:p>
          <a:p>
            <a:pPr eaLnBrk="1" hangingPunct="1">
              <a:buClr>
                <a:srgbClr val="FAFD00"/>
              </a:buClr>
              <a:defRPr/>
            </a:pPr>
            <a:r>
              <a:rPr lang="en-US" dirty="0"/>
              <a:t>Diabetes</a:t>
            </a:r>
          </a:p>
          <a:p>
            <a:pPr eaLnBrk="1" hangingPunct="1">
              <a:buClr>
                <a:srgbClr val="FAFD00"/>
              </a:buClr>
              <a:defRPr/>
            </a:pPr>
            <a:r>
              <a:rPr lang="en-US" dirty="0"/>
              <a:t>Obesity (with prenatal exposure)</a:t>
            </a:r>
          </a:p>
          <a:p>
            <a:pPr eaLnBrk="1" hangingPunct="1">
              <a:buClr>
                <a:srgbClr val="FAFD00"/>
              </a:buClr>
              <a:defRPr/>
            </a:pPr>
            <a:r>
              <a:rPr lang="en-US" dirty="0"/>
              <a:t>Depression</a:t>
            </a:r>
          </a:p>
          <a:p>
            <a:pPr eaLnBrk="1" hangingPunct="1">
              <a:buClr>
                <a:srgbClr val="FAFD00"/>
              </a:buClr>
              <a:defRPr/>
            </a:pPr>
            <a:r>
              <a:rPr lang="en-US" dirty="0"/>
              <a:t>ADHD</a:t>
            </a:r>
          </a:p>
          <a:p>
            <a:pPr eaLnBrk="1" hangingPunct="1">
              <a:buClr>
                <a:srgbClr val="FAFD00"/>
              </a:buClr>
              <a:defRPr/>
            </a:pPr>
            <a:endParaRPr lang="en-US" sz="2800" dirty="0"/>
          </a:p>
        </p:txBody>
      </p:sp>
    </p:spTree>
    <p:extLst>
      <p:ext uri="{BB962C8B-B14F-4D97-AF65-F5344CB8AC3E}">
        <p14:creationId xmlns:p14="http://schemas.microsoft.com/office/powerpoint/2010/main" val="28393904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rrowheads="1"/>
          </p:cNvSpPr>
          <p:nvPr>
            <p:ph type="title"/>
          </p:nvPr>
        </p:nvSpPr>
        <p:spPr/>
        <p:txBody>
          <a:bodyPr/>
          <a:lstStyle/>
          <a:p>
            <a:pPr eaLnBrk="1" hangingPunct="1">
              <a:defRPr/>
            </a:pPr>
            <a:r>
              <a:rPr lang="en-US" dirty="0"/>
              <a:t>Pesticides</a:t>
            </a:r>
          </a:p>
        </p:txBody>
      </p:sp>
      <p:sp>
        <p:nvSpPr>
          <p:cNvPr id="205827" name="Rectangle 3"/>
          <p:cNvSpPr>
            <a:spLocks noGrp="1" noChangeArrowheads="1"/>
          </p:cNvSpPr>
          <p:nvPr>
            <p:ph idx="1"/>
          </p:nvPr>
        </p:nvSpPr>
        <p:spPr/>
        <p:txBody>
          <a:bodyPr/>
          <a:lstStyle/>
          <a:p>
            <a:pPr eaLnBrk="1" hangingPunct="1">
              <a:lnSpc>
                <a:spcPct val="90000"/>
              </a:lnSpc>
              <a:defRPr/>
            </a:pPr>
            <a:r>
              <a:rPr lang="en-US" sz="3600" dirty="0"/>
              <a:t>Pesticides inhibit nitrogen fixation, decrease crop yields</a:t>
            </a:r>
          </a:p>
          <a:p>
            <a:pPr eaLnBrk="1" hangingPunct="1">
              <a:lnSpc>
                <a:spcPct val="90000"/>
              </a:lnSpc>
              <a:defRPr/>
            </a:pPr>
            <a:r>
              <a:rPr lang="en-US" sz="3600" dirty="0"/>
              <a:t>Evidence suggests these actually promote pests (vs. natural pesticides)</a:t>
            </a:r>
          </a:p>
          <a:p>
            <a:pPr lvl="2" eaLnBrk="1" hangingPunct="1">
              <a:lnSpc>
                <a:spcPct val="90000"/>
              </a:lnSpc>
              <a:defRPr/>
            </a:pPr>
            <a:r>
              <a:rPr lang="en-US" sz="3600" dirty="0"/>
              <a:t>30% of medieval crop harvests were destroyed by pests vs. 35-42% of current crop harvests</a:t>
            </a:r>
          </a:p>
          <a:p>
            <a:pPr marL="342900" lvl="1" indent="-342900" eaLnBrk="1" hangingPunct="1">
              <a:lnSpc>
                <a:spcPct val="90000"/>
              </a:lnSpc>
              <a:buClr>
                <a:schemeClr val="hlink"/>
              </a:buClr>
              <a:defRPr/>
            </a:pPr>
            <a:r>
              <a:rPr lang="en-US" sz="3600" dirty="0"/>
              <a:t>Suggests organic farming may be more cost-effective </a:t>
            </a:r>
          </a:p>
        </p:txBody>
      </p:sp>
    </p:spTree>
    <p:extLst>
      <p:ext uri="{BB962C8B-B14F-4D97-AF65-F5344CB8AC3E}">
        <p14:creationId xmlns:p14="http://schemas.microsoft.com/office/powerpoint/2010/main" val="9179841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defRPr/>
            </a:pPr>
            <a:r>
              <a:rPr lang="en-US" sz="4000" dirty="0"/>
              <a:t>Environmental Risks of GE Crops</a:t>
            </a:r>
          </a:p>
        </p:txBody>
      </p:sp>
      <p:sp>
        <p:nvSpPr>
          <p:cNvPr id="17411" name="Rectangle 3"/>
          <p:cNvSpPr>
            <a:spLocks noGrp="1" noChangeArrowheads="1"/>
          </p:cNvSpPr>
          <p:nvPr>
            <p:ph idx="1"/>
          </p:nvPr>
        </p:nvSpPr>
        <p:spPr/>
        <p:txBody>
          <a:bodyPr/>
          <a:lstStyle/>
          <a:p>
            <a:pPr eaLnBrk="1" hangingPunct="1">
              <a:lnSpc>
                <a:spcPct val="90000"/>
              </a:lnSpc>
              <a:defRPr/>
            </a:pPr>
            <a:r>
              <a:rPr lang="en-US" sz="3600" dirty="0"/>
              <a:t>Genes, initially designed to protect crops from herbicides, being transferred to native weeds</a:t>
            </a:r>
          </a:p>
          <a:p>
            <a:pPr eaLnBrk="1" hangingPunct="1">
              <a:lnSpc>
                <a:spcPct val="90000"/>
              </a:lnSpc>
              <a:defRPr/>
            </a:pPr>
            <a:endParaRPr lang="en-US" sz="3600" dirty="0"/>
          </a:p>
          <a:p>
            <a:pPr eaLnBrk="1" hangingPunct="1">
              <a:lnSpc>
                <a:spcPct val="90000"/>
              </a:lnSpc>
              <a:defRPr/>
            </a:pPr>
            <a:r>
              <a:rPr lang="en-US" sz="3600" dirty="0"/>
              <a:t>Creation of herbicide-resistant “</a:t>
            </a:r>
            <a:r>
              <a:rPr lang="en-US" sz="3600" dirty="0" err="1"/>
              <a:t>superweeds</a:t>
            </a:r>
            <a:r>
              <a:rPr lang="en-US" sz="3600" dirty="0"/>
              <a:t>” – largely due to overuse of herbicides (gene transfer to native weeds from GM crops less likely, but possible – e.g., </a:t>
            </a:r>
            <a:r>
              <a:rPr lang="en-US" sz="3600" dirty="0" err="1"/>
              <a:t>bentgrass</a:t>
            </a:r>
            <a:r>
              <a:rPr lang="en-US" sz="3600" dirty="0"/>
              <a:t>)</a:t>
            </a:r>
          </a:p>
        </p:txBody>
      </p:sp>
    </p:spTree>
    <p:extLst>
      <p:ext uri="{BB962C8B-B14F-4D97-AF65-F5344CB8AC3E}">
        <p14:creationId xmlns:p14="http://schemas.microsoft.com/office/powerpoint/2010/main" val="4600472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E5E5FF"/>
                </a:solidFill>
              </a:rPr>
              <a:t>GE Crop Contamination</a:t>
            </a:r>
            <a:endParaRPr lang="en-US" dirty="0"/>
          </a:p>
        </p:txBody>
      </p:sp>
      <p:sp>
        <p:nvSpPr>
          <p:cNvPr id="3" name="Content Placeholder 2"/>
          <p:cNvSpPr>
            <a:spLocks noGrp="1"/>
          </p:cNvSpPr>
          <p:nvPr>
            <p:ph idx="1"/>
          </p:nvPr>
        </p:nvSpPr>
        <p:spPr/>
        <p:txBody>
          <a:bodyPr/>
          <a:lstStyle/>
          <a:p>
            <a:pPr>
              <a:defRPr/>
            </a:pPr>
            <a:r>
              <a:rPr lang="en-US" sz="3600" dirty="0"/>
              <a:t>At least 14 weed species in the US have developed glyphosate resistance, affecting over 60 million acres of farmland</a:t>
            </a:r>
          </a:p>
          <a:p>
            <a:pPr lvl="1">
              <a:defRPr/>
            </a:pPr>
            <a:r>
              <a:rPr lang="en-US" sz="3600" dirty="0"/>
              <a:t>(32 species worldwide)</a:t>
            </a:r>
          </a:p>
          <a:p>
            <a:pPr lvl="1">
              <a:defRPr/>
            </a:pPr>
            <a:endParaRPr lang="en-US" sz="3600" dirty="0"/>
          </a:p>
          <a:p>
            <a:pPr>
              <a:defRPr/>
            </a:pPr>
            <a:r>
              <a:rPr lang="en-US" sz="3600" dirty="0"/>
              <a:t>2015: EPA announces management plan</a:t>
            </a:r>
          </a:p>
        </p:txBody>
      </p:sp>
    </p:spTree>
    <p:extLst>
      <p:ext uri="{BB962C8B-B14F-4D97-AF65-F5344CB8AC3E}">
        <p14:creationId xmlns:p14="http://schemas.microsoft.com/office/powerpoint/2010/main" val="30027980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rrowheads="1"/>
          </p:cNvSpPr>
          <p:nvPr>
            <p:ph type="title"/>
          </p:nvPr>
        </p:nvSpPr>
        <p:spPr/>
        <p:txBody>
          <a:bodyPr/>
          <a:lstStyle/>
          <a:p>
            <a:pPr eaLnBrk="1" hangingPunct="1">
              <a:defRPr/>
            </a:pPr>
            <a:r>
              <a:rPr lang="en-US" dirty="0"/>
              <a:t>GE Crop Contamination Incidents</a:t>
            </a:r>
          </a:p>
        </p:txBody>
      </p:sp>
      <p:sp>
        <p:nvSpPr>
          <p:cNvPr id="207875" name="Rectangle 3"/>
          <p:cNvSpPr>
            <a:spLocks noGrp="1" noChangeArrowheads="1"/>
          </p:cNvSpPr>
          <p:nvPr>
            <p:ph idx="1"/>
          </p:nvPr>
        </p:nvSpPr>
        <p:spPr/>
        <p:txBody>
          <a:bodyPr/>
          <a:lstStyle/>
          <a:p>
            <a:pPr eaLnBrk="1" hangingPunct="1">
              <a:defRPr/>
            </a:pPr>
            <a:r>
              <a:rPr lang="en-US" sz="3600" dirty="0"/>
              <a:t>448 cases involving over 60 countries from 1996-mid 2016</a:t>
            </a:r>
          </a:p>
          <a:p>
            <a:pPr eaLnBrk="1" hangingPunct="1">
              <a:defRPr/>
            </a:pPr>
            <a:r>
              <a:rPr lang="en-US" dirty="0"/>
              <a:t>1/3 of cases involved 33% GE rice, 25% GE corn, 9% GE soy, 6% GE flax</a:t>
            </a:r>
          </a:p>
          <a:p>
            <a:pPr eaLnBrk="1" hangingPunct="1">
              <a:defRPr/>
            </a:pPr>
            <a:r>
              <a:rPr lang="en-US" dirty="0"/>
              <a:t>50% of cases involve GE crops originating in US</a:t>
            </a:r>
          </a:p>
          <a:p>
            <a:pPr eaLnBrk="1" hangingPunct="1">
              <a:defRPr/>
            </a:pPr>
            <a:r>
              <a:rPr lang="en-US" dirty="0"/>
              <a:t>Affected countries more than double the number of countries where GM crops are grown</a:t>
            </a:r>
          </a:p>
          <a:p>
            <a:pPr eaLnBrk="1" hangingPunct="1">
              <a:defRPr/>
            </a:pPr>
            <a:r>
              <a:rPr lang="en-US" dirty="0"/>
              <a:t>GM Contamination Register: </a:t>
            </a:r>
            <a:r>
              <a:rPr lang="en-US" dirty="0">
                <a:hlinkClick r:id="rId2"/>
              </a:rPr>
              <a:t>http://link.springer.com/article/10.1186/s40550-014-0005-8</a:t>
            </a:r>
            <a:r>
              <a:rPr lang="en-US" dirty="0"/>
              <a:t> </a:t>
            </a:r>
          </a:p>
          <a:p>
            <a:pPr eaLnBrk="1" hangingPunct="1">
              <a:defRPr/>
            </a:pPr>
            <a:endParaRPr lang="en-US" dirty="0"/>
          </a:p>
        </p:txBody>
      </p:sp>
    </p:spTree>
    <p:extLst>
      <p:ext uri="{BB962C8B-B14F-4D97-AF65-F5344CB8AC3E}">
        <p14:creationId xmlns:p14="http://schemas.microsoft.com/office/powerpoint/2010/main" val="7218823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GE Crop Contamination</a:t>
            </a:r>
          </a:p>
        </p:txBody>
      </p:sp>
      <p:sp>
        <p:nvSpPr>
          <p:cNvPr id="3" name="Content Placeholder 2"/>
          <p:cNvSpPr>
            <a:spLocks noGrp="1"/>
          </p:cNvSpPr>
          <p:nvPr>
            <p:ph idx="1"/>
          </p:nvPr>
        </p:nvSpPr>
        <p:spPr/>
        <p:txBody>
          <a:bodyPr/>
          <a:lstStyle/>
          <a:p>
            <a:pPr eaLnBrk="1" hangingPunct="1">
              <a:lnSpc>
                <a:spcPct val="90000"/>
              </a:lnSpc>
              <a:defRPr/>
            </a:pPr>
            <a:r>
              <a:rPr lang="en-US" sz="3600" dirty="0">
                <a:solidFill>
                  <a:srgbClr val="FFFFFF"/>
                </a:solidFill>
              </a:rPr>
              <a:t>Native Mexican corn varieties contaminated by GE corn</a:t>
            </a:r>
          </a:p>
          <a:p>
            <a:pPr eaLnBrk="1" hangingPunct="1">
              <a:lnSpc>
                <a:spcPct val="90000"/>
              </a:lnSpc>
              <a:defRPr/>
            </a:pPr>
            <a:r>
              <a:rPr lang="en-US" sz="3600" dirty="0"/>
              <a:t>Peruvian corn crops contaminated with GM corn</a:t>
            </a:r>
          </a:p>
          <a:p>
            <a:pPr lvl="1" eaLnBrk="1" hangingPunct="1">
              <a:lnSpc>
                <a:spcPct val="90000"/>
              </a:lnSpc>
              <a:defRPr/>
            </a:pPr>
            <a:r>
              <a:rPr lang="en-US" sz="3600" dirty="0"/>
              <a:t>Yet GM products cannot be planted, harvested, or sold legally in Peru</a:t>
            </a:r>
          </a:p>
        </p:txBody>
      </p:sp>
    </p:spTree>
    <p:extLst>
      <p:ext uri="{BB962C8B-B14F-4D97-AF65-F5344CB8AC3E}">
        <p14:creationId xmlns:p14="http://schemas.microsoft.com/office/powerpoint/2010/main" val="8591650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rrowheads="1"/>
          </p:cNvSpPr>
          <p:nvPr>
            <p:ph type="title"/>
          </p:nvPr>
        </p:nvSpPr>
        <p:spPr/>
        <p:txBody>
          <a:bodyPr/>
          <a:lstStyle/>
          <a:p>
            <a:pPr eaLnBrk="1" hangingPunct="1">
              <a:defRPr/>
            </a:pPr>
            <a:r>
              <a:rPr lang="en-US" dirty="0"/>
              <a:t>GE Crop Contamination</a:t>
            </a:r>
          </a:p>
        </p:txBody>
      </p:sp>
      <p:sp>
        <p:nvSpPr>
          <p:cNvPr id="132099" name="Rectangle 3"/>
          <p:cNvSpPr>
            <a:spLocks noGrp="1" noChangeArrowheads="1"/>
          </p:cNvSpPr>
          <p:nvPr>
            <p:ph idx="1"/>
          </p:nvPr>
        </p:nvSpPr>
        <p:spPr/>
        <p:txBody>
          <a:bodyPr/>
          <a:lstStyle/>
          <a:p>
            <a:pPr eaLnBrk="1" hangingPunct="1">
              <a:defRPr/>
            </a:pPr>
            <a:r>
              <a:rPr lang="en-US" sz="3600" dirty="0" err="1"/>
              <a:t>Starlink</a:t>
            </a:r>
            <a:r>
              <a:rPr lang="en-US" sz="3600" dirty="0"/>
              <a:t> Incident (2000)</a:t>
            </a:r>
          </a:p>
          <a:p>
            <a:pPr lvl="1" eaLnBrk="1" hangingPunct="1">
              <a:defRPr/>
            </a:pPr>
            <a:r>
              <a:rPr lang="en-US" sz="3600" dirty="0"/>
              <a:t>Unapproved GM corn contaminates food supply</a:t>
            </a:r>
          </a:p>
          <a:p>
            <a:pPr lvl="1" eaLnBrk="1" hangingPunct="1">
              <a:defRPr/>
            </a:pPr>
            <a:r>
              <a:rPr lang="en-US" sz="3600" dirty="0"/>
              <a:t>$1 billion in food recalls</a:t>
            </a:r>
          </a:p>
          <a:p>
            <a:pPr lvl="1" eaLnBrk="1" hangingPunct="1">
              <a:defRPr/>
            </a:pPr>
            <a:r>
              <a:rPr lang="en-US" sz="3600" dirty="0"/>
              <a:t>Aventis pays $500 million to farmers and food producers and processors</a:t>
            </a:r>
          </a:p>
        </p:txBody>
      </p:sp>
    </p:spTree>
    <p:extLst>
      <p:ext uri="{BB962C8B-B14F-4D97-AF65-F5344CB8AC3E}">
        <p14:creationId xmlns:p14="http://schemas.microsoft.com/office/powerpoint/2010/main" val="14303273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rrowheads="1"/>
          </p:cNvSpPr>
          <p:nvPr>
            <p:ph type="title"/>
          </p:nvPr>
        </p:nvSpPr>
        <p:spPr/>
        <p:txBody>
          <a:bodyPr/>
          <a:lstStyle/>
          <a:p>
            <a:pPr eaLnBrk="1" hangingPunct="1">
              <a:defRPr/>
            </a:pPr>
            <a:r>
              <a:rPr lang="en-US"/>
              <a:t>GE Crop Contamination</a:t>
            </a:r>
          </a:p>
        </p:txBody>
      </p:sp>
      <p:sp>
        <p:nvSpPr>
          <p:cNvPr id="128003" name="Rectangle 3"/>
          <p:cNvSpPr>
            <a:spLocks noGrp="1" noChangeArrowheads="1"/>
          </p:cNvSpPr>
          <p:nvPr>
            <p:ph idx="1"/>
          </p:nvPr>
        </p:nvSpPr>
        <p:spPr/>
        <p:txBody>
          <a:bodyPr/>
          <a:lstStyle/>
          <a:p>
            <a:pPr eaLnBrk="1" hangingPunct="1">
              <a:defRPr/>
            </a:pPr>
            <a:r>
              <a:rPr lang="en-US" sz="3600" dirty="0" err="1"/>
              <a:t>Prodigene</a:t>
            </a:r>
            <a:r>
              <a:rPr lang="en-US" sz="3600" dirty="0"/>
              <a:t> Incident (2002)</a:t>
            </a:r>
          </a:p>
          <a:p>
            <a:pPr lvl="1" eaLnBrk="1" hangingPunct="1">
              <a:defRPr/>
            </a:pPr>
            <a:r>
              <a:rPr lang="en-US" sz="3600" dirty="0"/>
              <a:t>GM corn, engineered to produce a pig vaccine, contaminates soybeans in Nebraska and Iowa</a:t>
            </a:r>
          </a:p>
          <a:p>
            <a:pPr lvl="1" eaLnBrk="1" hangingPunct="1">
              <a:defRPr/>
            </a:pPr>
            <a:r>
              <a:rPr lang="en-US" sz="3600" dirty="0"/>
              <a:t>USDA fines </a:t>
            </a:r>
            <a:r>
              <a:rPr lang="en-US" sz="3600" dirty="0" err="1"/>
              <a:t>Prodigene</a:t>
            </a:r>
            <a:r>
              <a:rPr lang="en-US" sz="3600" dirty="0"/>
              <a:t> $250,000</a:t>
            </a:r>
          </a:p>
          <a:p>
            <a:pPr lvl="1" eaLnBrk="1" hangingPunct="1">
              <a:defRPr/>
            </a:pPr>
            <a:r>
              <a:rPr lang="en-US" sz="3600" dirty="0"/>
              <a:t>Reimbursements to farmers over $3 million</a:t>
            </a:r>
          </a:p>
        </p:txBody>
      </p:sp>
    </p:spTree>
    <p:extLst>
      <p:ext uri="{BB962C8B-B14F-4D97-AF65-F5344CB8AC3E}">
        <p14:creationId xmlns:p14="http://schemas.microsoft.com/office/powerpoint/2010/main" val="36889669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rrowheads="1"/>
          </p:cNvSpPr>
          <p:nvPr>
            <p:ph type="title"/>
          </p:nvPr>
        </p:nvSpPr>
        <p:spPr/>
        <p:txBody>
          <a:bodyPr/>
          <a:lstStyle/>
          <a:p>
            <a:pPr eaLnBrk="1" hangingPunct="1">
              <a:defRPr/>
            </a:pPr>
            <a:r>
              <a:rPr lang="en-US" dirty="0"/>
              <a:t>GE Crop Contamination</a:t>
            </a:r>
          </a:p>
        </p:txBody>
      </p:sp>
      <p:sp>
        <p:nvSpPr>
          <p:cNvPr id="222211" name="Rectangle 3"/>
          <p:cNvSpPr>
            <a:spLocks noGrp="1" noChangeArrowheads="1"/>
          </p:cNvSpPr>
          <p:nvPr>
            <p:ph idx="1"/>
          </p:nvPr>
        </p:nvSpPr>
        <p:spPr/>
        <p:txBody>
          <a:bodyPr/>
          <a:lstStyle/>
          <a:p>
            <a:pPr eaLnBrk="1" hangingPunct="1">
              <a:defRPr/>
            </a:pPr>
            <a:r>
              <a:rPr lang="en-US" sz="2800" dirty="0"/>
              <a:t>Bayer </a:t>
            </a:r>
            <a:r>
              <a:rPr lang="en-US" sz="2800" dirty="0" err="1"/>
              <a:t>CropScience</a:t>
            </a:r>
            <a:r>
              <a:rPr lang="en-US" sz="2800" dirty="0"/>
              <a:t> herbicide-tolerant “Liberty Link” rice contaminates food supply (2006)</a:t>
            </a:r>
          </a:p>
          <a:p>
            <a:pPr lvl="1" eaLnBrk="1" hangingPunct="1">
              <a:defRPr/>
            </a:pPr>
            <a:r>
              <a:rPr lang="en-US" dirty="0"/>
              <a:t>Bayer keeps contamination secret for 6 months, then US government takes another 18 days to respond</a:t>
            </a:r>
          </a:p>
          <a:p>
            <a:pPr lvl="1" eaLnBrk="1" hangingPunct="1">
              <a:defRPr/>
            </a:pPr>
            <a:r>
              <a:rPr lang="en-US" dirty="0"/>
              <a:t>EU/Japan/South Korea block US rice imports (EU later lifts ban)</a:t>
            </a:r>
          </a:p>
          <a:p>
            <a:pPr lvl="1" eaLnBrk="1" hangingPunct="1">
              <a:defRPr/>
            </a:pPr>
            <a:r>
              <a:rPr lang="en-US" dirty="0"/>
              <a:t>Worldwide cost estimates range from $740 million to $1.3 billion</a:t>
            </a:r>
          </a:p>
          <a:p>
            <a:pPr lvl="1" eaLnBrk="1" hangingPunct="1">
              <a:defRPr/>
            </a:pPr>
            <a:r>
              <a:rPr lang="en-US" dirty="0"/>
              <a:t>Fines and settlements exceed $800 million and rising</a:t>
            </a:r>
          </a:p>
        </p:txBody>
      </p:sp>
    </p:spTree>
    <p:extLst>
      <p:ext uri="{BB962C8B-B14F-4D97-AF65-F5344CB8AC3E}">
        <p14:creationId xmlns:p14="http://schemas.microsoft.com/office/powerpoint/2010/main" val="3664804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rrowheads="1"/>
          </p:cNvSpPr>
          <p:nvPr>
            <p:ph type="title"/>
          </p:nvPr>
        </p:nvSpPr>
        <p:spPr/>
        <p:txBody>
          <a:bodyPr/>
          <a:lstStyle/>
          <a:p>
            <a:pPr eaLnBrk="1" hangingPunct="1">
              <a:defRPr/>
            </a:pPr>
            <a:r>
              <a:rPr lang="en-US"/>
              <a:t>The Precautionary Principle</a:t>
            </a:r>
          </a:p>
        </p:txBody>
      </p:sp>
      <p:sp>
        <p:nvSpPr>
          <p:cNvPr id="114691" name="Rectangle 3"/>
          <p:cNvSpPr>
            <a:spLocks noGrp="1" noChangeArrowheads="1"/>
          </p:cNvSpPr>
          <p:nvPr>
            <p:ph idx="1"/>
          </p:nvPr>
        </p:nvSpPr>
        <p:spPr/>
        <p:txBody>
          <a:bodyPr/>
          <a:lstStyle/>
          <a:p>
            <a:pPr eaLnBrk="1" hangingPunct="1">
              <a:defRPr/>
            </a:pPr>
            <a:r>
              <a:rPr lang="en-US" sz="3600" dirty="0"/>
              <a:t>Give human and environmental health the benefit of doubt.</a:t>
            </a:r>
          </a:p>
          <a:p>
            <a:pPr eaLnBrk="1" hangingPunct="1">
              <a:defRPr/>
            </a:pPr>
            <a:r>
              <a:rPr lang="en-US" sz="3600" dirty="0"/>
              <a:t>Include appropriate public participation in the discussion.</a:t>
            </a:r>
          </a:p>
          <a:p>
            <a:pPr eaLnBrk="1" hangingPunct="1">
              <a:defRPr/>
            </a:pPr>
            <a:r>
              <a:rPr lang="en-US" sz="3600" dirty="0"/>
              <a:t>Gather unbiased scientific, technological and socioeconomic information.</a:t>
            </a:r>
          </a:p>
          <a:p>
            <a:pPr eaLnBrk="1" hangingPunct="1">
              <a:defRPr/>
            </a:pPr>
            <a:r>
              <a:rPr lang="en-US" sz="3600" dirty="0"/>
              <a:t>Consider less risky alternatives.</a:t>
            </a:r>
          </a:p>
        </p:txBody>
      </p:sp>
    </p:spTree>
    <p:extLst>
      <p:ext uri="{BB962C8B-B14F-4D97-AF65-F5344CB8AC3E}">
        <p14:creationId xmlns:p14="http://schemas.microsoft.com/office/powerpoint/2010/main" val="40692789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rrowheads="1"/>
          </p:cNvSpPr>
          <p:nvPr>
            <p:ph type="title"/>
          </p:nvPr>
        </p:nvSpPr>
        <p:spPr/>
        <p:txBody>
          <a:bodyPr/>
          <a:lstStyle/>
          <a:p>
            <a:pPr eaLnBrk="1" hangingPunct="1">
              <a:defRPr/>
            </a:pPr>
            <a:r>
              <a:rPr lang="en-US" dirty="0"/>
              <a:t>GE Crop Contamination</a:t>
            </a:r>
          </a:p>
        </p:txBody>
      </p:sp>
      <p:sp>
        <p:nvSpPr>
          <p:cNvPr id="131075" name="Rectangle 3"/>
          <p:cNvSpPr>
            <a:spLocks noGrp="1" noChangeArrowheads="1"/>
          </p:cNvSpPr>
          <p:nvPr>
            <p:ph type="body" idx="1"/>
          </p:nvPr>
        </p:nvSpPr>
        <p:spPr/>
        <p:txBody>
          <a:bodyPr/>
          <a:lstStyle/>
          <a:p>
            <a:pPr marL="342900" lvl="2" indent="-342900" eaLnBrk="1" hangingPunct="1">
              <a:buClr>
                <a:schemeClr val="hlink"/>
              </a:buClr>
              <a:defRPr/>
            </a:pPr>
            <a:r>
              <a:rPr lang="en-US" sz="3600" dirty="0"/>
              <a:t>2009: Canadian flax exports contaminated with GE flax devastates flax export sales to Europe</a:t>
            </a:r>
          </a:p>
          <a:p>
            <a:pPr marL="342900" lvl="2" indent="-342900" eaLnBrk="1" hangingPunct="1">
              <a:buClr>
                <a:schemeClr val="hlink"/>
              </a:buClr>
              <a:defRPr/>
            </a:pPr>
            <a:r>
              <a:rPr lang="en-US" sz="3600" dirty="0"/>
              <a:t>2009: GM cotton contaminates animal feed in West Texas</a:t>
            </a:r>
          </a:p>
        </p:txBody>
      </p:sp>
    </p:spTree>
    <p:extLst>
      <p:ext uri="{BB962C8B-B14F-4D97-AF65-F5344CB8AC3E}">
        <p14:creationId xmlns:p14="http://schemas.microsoft.com/office/powerpoint/2010/main" val="28037679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 Crop Contamination</a:t>
            </a:r>
          </a:p>
        </p:txBody>
      </p:sp>
      <p:sp>
        <p:nvSpPr>
          <p:cNvPr id="3" name="Content Placeholder 2"/>
          <p:cNvSpPr>
            <a:spLocks noGrp="1"/>
          </p:cNvSpPr>
          <p:nvPr>
            <p:ph idx="1"/>
          </p:nvPr>
        </p:nvSpPr>
        <p:spPr/>
        <p:txBody>
          <a:bodyPr/>
          <a:lstStyle/>
          <a:p>
            <a:pPr eaLnBrk="1" hangingPunct="1">
              <a:defRPr/>
            </a:pPr>
            <a:r>
              <a:rPr lang="en-US" dirty="0"/>
              <a:t>Contamination of wild creeping </a:t>
            </a:r>
            <a:r>
              <a:rPr lang="en-US" dirty="0" err="1"/>
              <a:t>bentgrass</a:t>
            </a:r>
            <a:r>
              <a:rPr lang="en-US" dirty="0"/>
              <a:t> with Roundup-resistant Scotts Miracle-</a:t>
            </a:r>
            <a:r>
              <a:rPr lang="en-US" dirty="0" err="1"/>
              <a:t>Gro</a:t>
            </a:r>
            <a:r>
              <a:rPr lang="en-US" dirty="0"/>
              <a:t>/Monsanto GM variety in Oregon (8/06) – whistleblower went public after USDA and Oregon DOA refused to notify public</a:t>
            </a:r>
          </a:p>
          <a:p>
            <a:pPr lvl="1" eaLnBrk="1" hangingPunct="1">
              <a:defRPr/>
            </a:pPr>
            <a:r>
              <a:rPr lang="en-US" sz="3200" dirty="0"/>
              <a:t>Threatens $374 million Oregon grass seed market</a:t>
            </a:r>
          </a:p>
          <a:p>
            <a:pPr lvl="1" eaLnBrk="1" hangingPunct="1">
              <a:defRPr/>
            </a:pPr>
            <a:r>
              <a:rPr lang="en-US" sz="3200" dirty="0"/>
              <a:t>Threatens Willamette daisy</a:t>
            </a:r>
          </a:p>
          <a:p>
            <a:pPr lvl="1" eaLnBrk="1" hangingPunct="1">
              <a:defRPr/>
            </a:pPr>
            <a:r>
              <a:rPr lang="en-US" sz="3200" dirty="0"/>
              <a:t>USDA fines Scotts maximum penalty of $500,000</a:t>
            </a:r>
          </a:p>
          <a:p>
            <a:endParaRPr lang="en-US" dirty="0"/>
          </a:p>
        </p:txBody>
      </p:sp>
    </p:spTree>
    <p:extLst>
      <p:ext uri="{BB962C8B-B14F-4D97-AF65-F5344CB8AC3E}">
        <p14:creationId xmlns:p14="http://schemas.microsoft.com/office/powerpoint/2010/main" val="30121778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GE Crop Contamination</a:t>
            </a:r>
          </a:p>
        </p:txBody>
      </p:sp>
      <p:sp>
        <p:nvSpPr>
          <p:cNvPr id="3" name="Content Placeholder 2"/>
          <p:cNvSpPr>
            <a:spLocks noGrp="1"/>
          </p:cNvSpPr>
          <p:nvPr>
            <p:ph idx="1"/>
          </p:nvPr>
        </p:nvSpPr>
        <p:spPr/>
        <p:txBody>
          <a:bodyPr/>
          <a:lstStyle/>
          <a:p>
            <a:pPr>
              <a:defRPr/>
            </a:pPr>
            <a:r>
              <a:rPr lang="en-US" sz="2800" dirty="0"/>
              <a:t>2013: GE wheat found in OR</a:t>
            </a:r>
          </a:p>
          <a:p>
            <a:pPr lvl="1">
              <a:defRPr/>
            </a:pPr>
            <a:r>
              <a:rPr lang="en-US" dirty="0"/>
              <a:t>Last test plot in OR was 2001 (test plots in ND since 2011); USDA investigation – cause unknown, but not related to 2001 strain</a:t>
            </a:r>
          </a:p>
          <a:p>
            <a:pPr lvl="1">
              <a:defRPr/>
            </a:pPr>
            <a:r>
              <a:rPr lang="en-US" dirty="0"/>
              <a:t>2014: Contamination found on University of Montana research plot</a:t>
            </a:r>
          </a:p>
          <a:p>
            <a:pPr lvl="1">
              <a:defRPr/>
            </a:pPr>
            <a:r>
              <a:rPr lang="en-US" dirty="0"/>
              <a:t>2014: Monsanto settles with Pacific NW wheat growers for $2.1 million</a:t>
            </a:r>
          </a:p>
          <a:p>
            <a:pPr>
              <a:defRPr/>
            </a:pPr>
            <a:r>
              <a:rPr lang="en-US" sz="2800" dirty="0"/>
              <a:t>Japan, South Korea suspend imports of OR wheat</a:t>
            </a:r>
          </a:p>
          <a:p>
            <a:pPr>
              <a:defRPr/>
            </a:pPr>
            <a:r>
              <a:rPr lang="en-US" sz="2800" dirty="0"/>
              <a:t>Long-term effect on economy concerning</a:t>
            </a:r>
          </a:p>
          <a:p>
            <a:pPr lvl="1">
              <a:defRPr/>
            </a:pPr>
            <a:r>
              <a:rPr lang="en-US" dirty="0"/>
              <a:t>Oregon’s wheat crop valued at $300 million - $500 million (depending on yield and price)</a:t>
            </a:r>
          </a:p>
        </p:txBody>
      </p:sp>
    </p:spTree>
    <p:extLst>
      <p:ext uri="{BB962C8B-B14F-4D97-AF65-F5344CB8AC3E}">
        <p14:creationId xmlns:p14="http://schemas.microsoft.com/office/powerpoint/2010/main" val="18396977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rrowheads="1"/>
          </p:cNvSpPr>
          <p:nvPr>
            <p:ph type="title"/>
          </p:nvPr>
        </p:nvSpPr>
        <p:spPr/>
        <p:txBody>
          <a:bodyPr/>
          <a:lstStyle/>
          <a:p>
            <a:pPr eaLnBrk="1" hangingPunct="1">
              <a:defRPr/>
            </a:pPr>
            <a:r>
              <a:rPr lang="en-US" sz="4000" dirty="0"/>
              <a:t>Economics of GE Crops</a:t>
            </a:r>
          </a:p>
        </p:txBody>
      </p:sp>
      <p:sp>
        <p:nvSpPr>
          <p:cNvPr id="150531" name="Rectangle 3"/>
          <p:cNvSpPr>
            <a:spLocks noGrp="1" noChangeArrowheads="1"/>
          </p:cNvSpPr>
          <p:nvPr>
            <p:ph idx="1"/>
          </p:nvPr>
        </p:nvSpPr>
        <p:spPr/>
        <p:txBody>
          <a:bodyPr/>
          <a:lstStyle/>
          <a:p>
            <a:pPr eaLnBrk="1" hangingPunct="1">
              <a:defRPr/>
            </a:pPr>
            <a:r>
              <a:rPr lang="en-US" dirty="0"/>
              <a:t>Recent studies have cast doubt on the economic utility of GM crops for farmers in North America</a:t>
            </a:r>
          </a:p>
          <a:p>
            <a:pPr lvl="1" eaLnBrk="1" hangingPunct="1">
              <a:defRPr/>
            </a:pPr>
            <a:r>
              <a:rPr lang="en-US" sz="3200" dirty="0"/>
              <a:t>Lower yields</a:t>
            </a:r>
          </a:p>
          <a:p>
            <a:pPr lvl="1" eaLnBrk="1" hangingPunct="1">
              <a:defRPr/>
            </a:pPr>
            <a:r>
              <a:rPr lang="en-US" sz="3200" dirty="0"/>
              <a:t>Higher input costs (including higher seed costs)</a:t>
            </a:r>
          </a:p>
          <a:p>
            <a:pPr lvl="2" eaLnBrk="1" hangingPunct="1">
              <a:defRPr/>
            </a:pPr>
            <a:r>
              <a:rPr lang="en-US" sz="3200" dirty="0"/>
              <a:t>2001-2013: Price of Monsanto GE soybeans and corn seeds more than doubles</a:t>
            </a:r>
          </a:p>
          <a:p>
            <a:pPr eaLnBrk="1" hangingPunct="1">
              <a:defRPr/>
            </a:pPr>
            <a:r>
              <a:rPr lang="en-US" dirty="0"/>
              <a:t>Non-GE plant breeding and farming methods have increased yields of major grain crops from 13-25%</a:t>
            </a:r>
          </a:p>
        </p:txBody>
      </p:sp>
    </p:spTree>
    <p:extLst>
      <p:ext uri="{BB962C8B-B14F-4D97-AF65-F5344CB8AC3E}">
        <p14:creationId xmlns:p14="http://schemas.microsoft.com/office/powerpoint/2010/main" val="25342135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Effects on Organic Farmers</a:t>
            </a:r>
          </a:p>
        </p:txBody>
      </p:sp>
      <p:sp>
        <p:nvSpPr>
          <p:cNvPr id="3" name="Content Placeholder 2"/>
          <p:cNvSpPr>
            <a:spLocks noGrp="1"/>
          </p:cNvSpPr>
          <p:nvPr>
            <p:ph idx="1"/>
          </p:nvPr>
        </p:nvSpPr>
        <p:spPr/>
        <p:txBody>
          <a:bodyPr/>
          <a:lstStyle/>
          <a:p>
            <a:pPr>
              <a:defRPr/>
            </a:pPr>
            <a:r>
              <a:rPr lang="en-US" sz="3600" dirty="0"/>
              <a:t>Nearly 20,000 organic farms, ranches, and processing facilities in U.S. (2015)</a:t>
            </a:r>
          </a:p>
          <a:p>
            <a:pPr>
              <a:defRPr/>
            </a:pPr>
            <a:r>
              <a:rPr lang="en-US" sz="3600" dirty="0"/>
              <a:t>Costs to prevent GM contamination = $6,532 - $8,500/</a:t>
            </a:r>
            <a:r>
              <a:rPr lang="en-US" sz="3600" dirty="0" err="1"/>
              <a:t>yr</a:t>
            </a:r>
            <a:endParaRPr lang="en-US" sz="3600" dirty="0"/>
          </a:p>
          <a:p>
            <a:pPr>
              <a:defRPr/>
            </a:pPr>
            <a:r>
              <a:rPr lang="en-US" sz="3600" dirty="0"/>
              <a:t>May be much higher, as other estimates show cost of planting required buffer zone = $2,500 to $25,000 per year AND cost of delayed planting $300 to $5,000 per year</a:t>
            </a:r>
          </a:p>
          <a:p>
            <a:pPr>
              <a:defRPr/>
            </a:pPr>
            <a:r>
              <a:rPr lang="en-US" sz="3600" dirty="0"/>
              <a:t>Pesticide drift also problem</a:t>
            </a:r>
          </a:p>
        </p:txBody>
      </p:sp>
    </p:spTree>
    <p:extLst>
      <p:ext uri="{BB962C8B-B14F-4D97-AF65-F5344CB8AC3E}">
        <p14:creationId xmlns:p14="http://schemas.microsoft.com/office/powerpoint/2010/main" val="20909866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rrowheads="1"/>
          </p:cNvSpPr>
          <p:nvPr>
            <p:ph type="title"/>
          </p:nvPr>
        </p:nvSpPr>
        <p:spPr/>
        <p:txBody>
          <a:bodyPr/>
          <a:lstStyle/>
          <a:p>
            <a:pPr eaLnBrk="1" hangingPunct="1">
              <a:defRPr/>
            </a:pPr>
            <a:r>
              <a:rPr lang="en-US"/>
              <a:t>Response to Contamination</a:t>
            </a:r>
          </a:p>
        </p:txBody>
      </p:sp>
      <p:sp>
        <p:nvSpPr>
          <p:cNvPr id="235523" name="Rectangle 3"/>
          <p:cNvSpPr>
            <a:spLocks noGrp="1" noChangeArrowheads="1"/>
          </p:cNvSpPr>
          <p:nvPr>
            <p:ph idx="1"/>
          </p:nvPr>
        </p:nvSpPr>
        <p:spPr/>
        <p:txBody>
          <a:bodyPr/>
          <a:lstStyle/>
          <a:p>
            <a:pPr eaLnBrk="1" hangingPunct="1">
              <a:lnSpc>
                <a:spcPct val="90000"/>
              </a:lnSpc>
              <a:defRPr/>
            </a:pPr>
            <a:r>
              <a:rPr lang="en-US" sz="3600" dirty="0"/>
              <a:t>The most common response to contamination worldwide is for governments to raise the allowable contamination threshold</a:t>
            </a:r>
          </a:p>
        </p:txBody>
      </p:sp>
    </p:spTree>
    <p:extLst>
      <p:ext uri="{BB962C8B-B14F-4D97-AF65-F5344CB8AC3E}">
        <p14:creationId xmlns:p14="http://schemas.microsoft.com/office/powerpoint/2010/main" val="26061362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defRPr/>
            </a:pPr>
            <a:r>
              <a:rPr lang="en-US" sz="4000" dirty="0"/>
              <a:t>Environmental Risks of GE Foods</a:t>
            </a:r>
          </a:p>
        </p:txBody>
      </p:sp>
      <p:sp>
        <p:nvSpPr>
          <p:cNvPr id="18435" name="Rectangle 3"/>
          <p:cNvSpPr>
            <a:spLocks noGrp="1" noChangeArrowheads="1"/>
          </p:cNvSpPr>
          <p:nvPr>
            <p:ph idx="1"/>
          </p:nvPr>
        </p:nvSpPr>
        <p:spPr/>
        <p:txBody>
          <a:bodyPr/>
          <a:lstStyle/>
          <a:p>
            <a:pPr eaLnBrk="1" hangingPunct="1">
              <a:lnSpc>
                <a:spcPct val="90000"/>
              </a:lnSpc>
              <a:defRPr/>
            </a:pPr>
            <a:r>
              <a:rPr lang="en-US" sz="3600" dirty="0"/>
              <a:t>GE crops out-competing, or driving to extinction, wild varieties, or becoming bio-invaders in neighboring farms or other ecosystems</a:t>
            </a:r>
          </a:p>
          <a:p>
            <a:pPr eaLnBrk="1" hangingPunct="1">
              <a:lnSpc>
                <a:spcPct val="90000"/>
              </a:lnSpc>
              <a:defRPr/>
            </a:pPr>
            <a:r>
              <a:rPr lang="en-US" sz="3600" dirty="0"/>
              <a:t>GE plants adversely altering soil bacteria and consequently soil quality</a:t>
            </a:r>
          </a:p>
          <a:p>
            <a:pPr eaLnBrk="1" hangingPunct="1">
              <a:lnSpc>
                <a:spcPct val="90000"/>
              </a:lnSpc>
              <a:defRPr/>
            </a:pPr>
            <a:r>
              <a:rPr lang="en-US" sz="3600" dirty="0"/>
              <a:t>Possible contribution to decline in honeybee populations (possible contributors include neonicotinoid pesticides, </a:t>
            </a:r>
            <a:r>
              <a:rPr lang="en-US" sz="3600" dirty="0" err="1"/>
              <a:t>Bt</a:t>
            </a:r>
            <a:r>
              <a:rPr lang="en-US" sz="3600" dirty="0"/>
              <a:t> toxin, </a:t>
            </a:r>
            <a:r>
              <a:rPr lang="en-US" sz="3600" dirty="0" err="1"/>
              <a:t>varroa</a:t>
            </a:r>
            <a:r>
              <a:rPr lang="en-US" sz="3600" dirty="0"/>
              <a:t> mites, fungal disease, and aluminum)</a:t>
            </a:r>
          </a:p>
        </p:txBody>
      </p:sp>
    </p:spTree>
    <p:extLst>
      <p:ext uri="{BB962C8B-B14F-4D97-AF65-F5344CB8AC3E}">
        <p14:creationId xmlns:p14="http://schemas.microsoft.com/office/powerpoint/2010/main" val="13409029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title"/>
          </p:nvPr>
        </p:nvSpPr>
        <p:spPr/>
        <p:txBody>
          <a:bodyPr/>
          <a:lstStyle/>
          <a:p>
            <a:pPr eaLnBrk="1" hangingPunct="1">
              <a:defRPr/>
            </a:pPr>
            <a:r>
              <a:rPr lang="en-US" sz="4000" dirty="0"/>
              <a:t>Environmental Risks of GE Foods</a:t>
            </a:r>
          </a:p>
        </p:txBody>
      </p:sp>
      <p:sp>
        <p:nvSpPr>
          <p:cNvPr id="83971" name="Rectangle 3"/>
          <p:cNvSpPr>
            <a:spLocks noGrp="1" noChangeArrowheads="1"/>
          </p:cNvSpPr>
          <p:nvPr>
            <p:ph idx="1"/>
          </p:nvPr>
        </p:nvSpPr>
        <p:spPr/>
        <p:txBody>
          <a:bodyPr/>
          <a:lstStyle/>
          <a:p>
            <a:pPr eaLnBrk="1" hangingPunct="1">
              <a:defRPr/>
            </a:pPr>
            <a:r>
              <a:rPr lang="en-US" sz="3600" dirty="0"/>
              <a:t>Further decrease in agricultural biodiversity</a:t>
            </a:r>
          </a:p>
          <a:p>
            <a:pPr lvl="1" eaLnBrk="1" hangingPunct="1">
              <a:defRPr/>
            </a:pPr>
            <a:r>
              <a:rPr lang="en-US" sz="3200" dirty="0"/>
              <a:t>UN FAO estimates 75% of the genetic diversity in agriculture present at beginning of 20</a:t>
            </a:r>
            <a:r>
              <a:rPr lang="en-US" sz="3200" baseline="30000" dirty="0"/>
              <a:t>th</a:t>
            </a:r>
            <a:r>
              <a:rPr lang="en-US" sz="3200" dirty="0"/>
              <a:t> Century lost</a:t>
            </a:r>
          </a:p>
          <a:p>
            <a:pPr eaLnBrk="1" hangingPunct="1">
              <a:defRPr/>
            </a:pPr>
            <a:r>
              <a:rPr lang="en-US" sz="3600" dirty="0"/>
              <a:t>Unknown effects on integrity of global food supply from large-scale genetic rearrangements</a:t>
            </a:r>
          </a:p>
          <a:p>
            <a:pPr eaLnBrk="1" hangingPunct="1">
              <a:defRPr/>
            </a:pPr>
            <a:r>
              <a:rPr lang="en-US" sz="3600" dirty="0"/>
              <a:t>Banks, insurance industry increasingly wary</a:t>
            </a:r>
          </a:p>
        </p:txBody>
      </p:sp>
    </p:spTree>
    <p:extLst>
      <p:ext uri="{BB962C8B-B14F-4D97-AF65-F5344CB8AC3E}">
        <p14:creationId xmlns:p14="http://schemas.microsoft.com/office/powerpoint/2010/main" val="7275245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eaLnBrk="1" hangingPunct="1">
              <a:defRPr/>
            </a:pPr>
            <a:r>
              <a:rPr lang="en-US" dirty="0"/>
              <a:t>Famine and GE Foods</a:t>
            </a:r>
          </a:p>
        </p:txBody>
      </p:sp>
      <p:sp>
        <p:nvSpPr>
          <p:cNvPr id="22531" name="Rectangle 3"/>
          <p:cNvSpPr>
            <a:spLocks noGrp="1" noChangeArrowheads="1"/>
          </p:cNvSpPr>
          <p:nvPr>
            <p:ph idx="1"/>
          </p:nvPr>
        </p:nvSpPr>
        <p:spPr/>
        <p:txBody>
          <a:bodyPr/>
          <a:lstStyle/>
          <a:p>
            <a:pPr eaLnBrk="1" hangingPunct="1">
              <a:defRPr/>
            </a:pPr>
            <a:r>
              <a:rPr lang="en-US" sz="3600" dirty="0"/>
              <a:t>Countries/corporations who control GE seeds and plants attempted, through the UNFAO and the WHO, to use the famine in Zambia (early 2000s) to market GE foods through aid programs, even though…</a:t>
            </a:r>
          </a:p>
          <a:p>
            <a:pPr eaLnBrk="1" hangingPunct="1">
              <a:defRPr/>
            </a:pPr>
            <a:r>
              <a:rPr lang="en-US" sz="3600" dirty="0"/>
              <a:t>More than 45 African and other countries expressed a willingness to supply local, non-GE relief</a:t>
            </a:r>
          </a:p>
        </p:txBody>
      </p:sp>
    </p:spTree>
    <p:extLst>
      <p:ext uri="{BB962C8B-B14F-4D97-AF65-F5344CB8AC3E}">
        <p14:creationId xmlns:p14="http://schemas.microsoft.com/office/powerpoint/2010/main" val="12218827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pPr eaLnBrk="1" hangingPunct="1">
              <a:defRPr/>
            </a:pPr>
            <a:r>
              <a:rPr lang="en-US"/>
              <a:t>Famine and GE Foods</a:t>
            </a:r>
          </a:p>
        </p:txBody>
      </p:sp>
      <p:sp>
        <p:nvSpPr>
          <p:cNvPr id="23555" name="Rectangle 3"/>
          <p:cNvSpPr>
            <a:spLocks noGrp="1" noChangeArrowheads="1"/>
          </p:cNvSpPr>
          <p:nvPr>
            <p:ph idx="1"/>
          </p:nvPr>
        </p:nvSpPr>
        <p:spPr/>
        <p:txBody>
          <a:bodyPr/>
          <a:lstStyle/>
          <a:p>
            <a:pPr eaLnBrk="1" hangingPunct="1">
              <a:defRPr/>
            </a:pPr>
            <a:r>
              <a:rPr lang="en-US" sz="3600" dirty="0"/>
              <a:t>Zambia did not wish to pollute its crops with GE foods, which would have prevented it from exporting home-grown crops to many other countries which do not accept GE imports (further weakening its already fragile economy)</a:t>
            </a:r>
          </a:p>
          <a:p>
            <a:pPr eaLnBrk="1" hangingPunct="1">
              <a:defRPr/>
            </a:pPr>
            <a:r>
              <a:rPr lang="en-US" sz="3600" dirty="0"/>
              <a:t>Agriculture accounts for 70% of employment and 35% of GNP in sub-Saharan Africa</a:t>
            </a:r>
          </a:p>
        </p:txBody>
      </p:sp>
    </p:spTree>
    <p:extLst>
      <p:ext uri="{BB962C8B-B14F-4D97-AF65-F5344CB8AC3E}">
        <p14:creationId xmlns:p14="http://schemas.microsoft.com/office/powerpoint/2010/main" val="3045959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eaLnBrk="1" hangingPunct="1">
              <a:defRPr/>
            </a:pPr>
            <a:r>
              <a:rPr lang="en-US" dirty="0"/>
              <a:t>Genetically-Modified Organisms</a:t>
            </a:r>
          </a:p>
        </p:txBody>
      </p:sp>
      <p:sp>
        <p:nvSpPr>
          <p:cNvPr id="26627" name="Rectangle 3"/>
          <p:cNvSpPr>
            <a:spLocks noGrp="1" noChangeArrowheads="1"/>
          </p:cNvSpPr>
          <p:nvPr>
            <p:ph idx="1"/>
          </p:nvPr>
        </p:nvSpPr>
        <p:spPr/>
        <p:txBody>
          <a:bodyPr/>
          <a:lstStyle/>
          <a:p>
            <a:pPr eaLnBrk="1" hangingPunct="1">
              <a:defRPr/>
            </a:pPr>
            <a:r>
              <a:rPr lang="en-US" sz="4000" dirty="0"/>
              <a:t>Plants/animals whose DNA has been altered through the addition of genes from other organisms</a:t>
            </a:r>
          </a:p>
          <a:p>
            <a:pPr lvl="1" eaLnBrk="1" hangingPunct="1">
              <a:defRPr/>
            </a:pPr>
            <a:r>
              <a:rPr lang="en-US" sz="4000" dirty="0"/>
              <a:t>Development - 1982</a:t>
            </a:r>
          </a:p>
          <a:p>
            <a:pPr lvl="1" eaLnBrk="1" hangingPunct="1">
              <a:defRPr/>
            </a:pPr>
            <a:r>
              <a:rPr lang="en-US" sz="4000" dirty="0"/>
              <a:t>First commercially available crops - 1994</a:t>
            </a:r>
          </a:p>
        </p:txBody>
      </p:sp>
    </p:spTree>
    <p:extLst>
      <p:ext uri="{BB962C8B-B14F-4D97-AF65-F5344CB8AC3E}">
        <p14:creationId xmlns:p14="http://schemas.microsoft.com/office/powerpoint/2010/main" val="37843328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rrowheads="1"/>
          </p:cNvSpPr>
          <p:nvPr>
            <p:ph type="title"/>
          </p:nvPr>
        </p:nvSpPr>
        <p:spPr/>
        <p:txBody>
          <a:bodyPr/>
          <a:lstStyle/>
          <a:p>
            <a:pPr eaLnBrk="1" hangingPunct="1">
              <a:defRPr/>
            </a:pPr>
            <a:r>
              <a:rPr lang="en-US"/>
              <a:t>Famine and GE Foods</a:t>
            </a:r>
          </a:p>
        </p:txBody>
      </p:sp>
      <p:sp>
        <p:nvSpPr>
          <p:cNvPr id="317443" name="Rectangle 3"/>
          <p:cNvSpPr>
            <a:spLocks noGrp="1" noChangeArrowheads="1"/>
          </p:cNvSpPr>
          <p:nvPr>
            <p:ph idx="1"/>
          </p:nvPr>
        </p:nvSpPr>
        <p:spPr/>
        <p:txBody>
          <a:bodyPr/>
          <a:lstStyle/>
          <a:p>
            <a:pPr eaLnBrk="1" hangingPunct="1">
              <a:defRPr/>
            </a:pPr>
            <a:r>
              <a:rPr lang="en-US" sz="3600" dirty="0"/>
              <a:t>Zimbabwe, Malawi, and Angola have also refused GM food aid</a:t>
            </a:r>
          </a:p>
          <a:p>
            <a:pPr eaLnBrk="1" hangingPunct="1">
              <a:defRPr/>
            </a:pPr>
            <a:r>
              <a:rPr lang="en-US" sz="3600" dirty="0"/>
              <a:t>Companies donated $4 million worth of hybrid fruits and vegetables to Haiti after 2010 earthquake to open Haitian market</a:t>
            </a:r>
          </a:p>
          <a:p>
            <a:pPr eaLnBrk="1" hangingPunct="1">
              <a:defRPr/>
            </a:pPr>
            <a:r>
              <a:rPr lang="en-US" sz="3600" dirty="0">
                <a:solidFill>
                  <a:srgbClr val="FFFFFF"/>
                </a:solidFill>
              </a:rPr>
              <a:t>Each year more than 2 million tons of GMO food, often unlabeled, is sent by the U.S. to developing countries</a:t>
            </a:r>
          </a:p>
        </p:txBody>
      </p:sp>
    </p:spTree>
    <p:extLst>
      <p:ext uri="{BB962C8B-B14F-4D97-AF65-F5344CB8AC3E}">
        <p14:creationId xmlns:p14="http://schemas.microsoft.com/office/powerpoint/2010/main" val="29038124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a:effectLst/>
              </a:rPr>
              <a:t>U.S. Promotion of GM Crops</a:t>
            </a:r>
          </a:p>
        </p:txBody>
      </p:sp>
      <p:sp>
        <p:nvSpPr>
          <p:cNvPr id="242691" name="Rectangle 3"/>
          <p:cNvSpPr>
            <a:spLocks noGrp="1" noChangeArrowheads="1"/>
          </p:cNvSpPr>
          <p:nvPr>
            <p:ph idx="1"/>
          </p:nvPr>
        </p:nvSpPr>
        <p:spPr/>
        <p:txBody>
          <a:bodyPr/>
          <a:lstStyle/>
          <a:p>
            <a:pPr eaLnBrk="1" hangingPunct="1">
              <a:defRPr/>
            </a:pPr>
            <a:r>
              <a:rPr lang="en-US" sz="3600" dirty="0"/>
              <a:t>Current U.S. agriculture and trade policy heavily promotes GM crops in Africa</a:t>
            </a:r>
          </a:p>
          <a:p>
            <a:pPr eaLnBrk="1" hangingPunct="1">
              <a:defRPr/>
            </a:pPr>
            <a:r>
              <a:rPr lang="en-US" sz="3600" dirty="0"/>
              <a:t>U.S. foreign aid, including food aid, very small percentage of GDP</a:t>
            </a:r>
          </a:p>
          <a:p>
            <a:pPr eaLnBrk="1" hangingPunct="1">
              <a:defRPr/>
            </a:pPr>
            <a:r>
              <a:rPr lang="en-US" sz="3600" dirty="0" err="1"/>
              <a:t>Wikileaks</a:t>
            </a:r>
            <a:r>
              <a:rPr lang="en-US" sz="3600" dirty="0"/>
              <a:t> documents show US pressuring  EU, new Zealand, and African nations to accept GM crops</a:t>
            </a:r>
          </a:p>
          <a:p>
            <a:pPr>
              <a:defRPr/>
            </a:pPr>
            <a:endParaRPr lang="en-US" sz="3600" dirty="0">
              <a:effectLst/>
            </a:endParaRPr>
          </a:p>
        </p:txBody>
      </p:sp>
    </p:spTree>
    <p:extLst>
      <p:ext uri="{BB962C8B-B14F-4D97-AF65-F5344CB8AC3E}">
        <p14:creationId xmlns:p14="http://schemas.microsoft.com/office/powerpoint/2010/main" val="40203261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rrowheads="1"/>
          </p:cNvSpPr>
          <p:nvPr>
            <p:ph type="title"/>
          </p:nvPr>
        </p:nvSpPr>
        <p:spPr/>
        <p:txBody>
          <a:bodyPr/>
          <a:lstStyle/>
          <a:p>
            <a:pPr eaLnBrk="1" hangingPunct="1">
              <a:defRPr/>
            </a:pPr>
            <a:r>
              <a:rPr lang="en-US" sz="4000" dirty="0"/>
              <a:t>Genetic Use Restriction Technologies (“GURTS”)</a:t>
            </a:r>
          </a:p>
        </p:txBody>
      </p:sp>
      <p:sp>
        <p:nvSpPr>
          <p:cNvPr id="200707" name="Rectangle 3"/>
          <p:cNvSpPr>
            <a:spLocks noGrp="1" noChangeArrowheads="1"/>
          </p:cNvSpPr>
          <p:nvPr>
            <p:ph idx="1"/>
          </p:nvPr>
        </p:nvSpPr>
        <p:spPr/>
        <p:txBody>
          <a:bodyPr/>
          <a:lstStyle/>
          <a:p>
            <a:pPr eaLnBrk="1" hangingPunct="1">
              <a:defRPr/>
            </a:pPr>
            <a:r>
              <a:rPr lang="en-US" dirty="0"/>
              <a:t>v-GURTS (aka “terminator technology”): Makes seeds sterile, via insertion of gene that stops manufacture of protein needed for germination, so they cannot be cropped and </a:t>
            </a:r>
            <a:r>
              <a:rPr lang="en-US" dirty="0" err="1"/>
              <a:t>resown</a:t>
            </a:r>
            <a:endParaRPr lang="en-US" dirty="0"/>
          </a:p>
          <a:p>
            <a:pPr eaLnBrk="1" hangingPunct="1">
              <a:defRPr/>
            </a:pPr>
            <a:r>
              <a:rPr lang="en-US" dirty="0"/>
              <a:t>t-GURTS (aka “traitor technology”): Inserts modifying gene such that genes governing good growth, germination, and other desirable characteristics can be activated only when the plant is sprayed with a proprietary chemical, which is sold separately</a:t>
            </a:r>
          </a:p>
        </p:txBody>
      </p:sp>
    </p:spTree>
    <p:extLst>
      <p:ext uri="{BB962C8B-B14F-4D97-AF65-F5344CB8AC3E}">
        <p14:creationId xmlns:p14="http://schemas.microsoft.com/office/powerpoint/2010/main" val="11807577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rrowheads="1"/>
          </p:cNvSpPr>
          <p:nvPr>
            <p:ph type="title"/>
          </p:nvPr>
        </p:nvSpPr>
        <p:spPr/>
        <p:txBody>
          <a:bodyPr/>
          <a:lstStyle/>
          <a:p>
            <a:pPr eaLnBrk="1" hangingPunct="1">
              <a:defRPr/>
            </a:pPr>
            <a:r>
              <a:rPr lang="en-US" sz="4000" dirty="0"/>
              <a:t>Terminator Technology</a:t>
            </a:r>
          </a:p>
        </p:txBody>
      </p:sp>
      <p:sp>
        <p:nvSpPr>
          <p:cNvPr id="201731" name="Rectangle 3"/>
          <p:cNvSpPr>
            <a:spLocks noGrp="1" noChangeArrowheads="1"/>
          </p:cNvSpPr>
          <p:nvPr>
            <p:ph idx="1"/>
          </p:nvPr>
        </p:nvSpPr>
        <p:spPr/>
        <p:txBody>
          <a:bodyPr/>
          <a:lstStyle/>
          <a:p>
            <a:pPr eaLnBrk="1" hangingPunct="1">
              <a:defRPr/>
            </a:pPr>
            <a:r>
              <a:rPr lang="en-US" sz="3600" dirty="0"/>
              <a:t>Overturns traditional agricultural practices of over a billion farmers</a:t>
            </a:r>
          </a:p>
          <a:p>
            <a:pPr lvl="1" eaLnBrk="1" hangingPunct="1">
              <a:defRPr/>
            </a:pPr>
            <a:r>
              <a:rPr lang="en-US" sz="3600" dirty="0"/>
              <a:t>Instead of saving seeds for the next year’s crop, forced to buy seeds annually from biotech companies</a:t>
            </a:r>
          </a:p>
          <a:p>
            <a:pPr eaLnBrk="1" hangingPunct="1">
              <a:defRPr/>
            </a:pPr>
            <a:r>
              <a:rPr lang="en-US" sz="3600" dirty="0"/>
              <a:t>Terminator plants still produce pollen, and their genes could make non-GM crops sterile as well</a:t>
            </a:r>
          </a:p>
        </p:txBody>
      </p:sp>
    </p:spTree>
    <p:extLst>
      <p:ext uri="{BB962C8B-B14F-4D97-AF65-F5344CB8AC3E}">
        <p14:creationId xmlns:p14="http://schemas.microsoft.com/office/powerpoint/2010/main" val="16869150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rrowheads="1"/>
          </p:cNvSpPr>
          <p:nvPr>
            <p:ph type="title"/>
          </p:nvPr>
        </p:nvSpPr>
        <p:spPr/>
        <p:txBody>
          <a:bodyPr/>
          <a:lstStyle/>
          <a:p>
            <a:pPr eaLnBrk="1" hangingPunct="1">
              <a:defRPr/>
            </a:pPr>
            <a:r>
              <a:rPr lang="en-US" sz="4000" dirty="0"/>
              <a:t>Terminator Technology</a:t>
            </a:r>
          </a:p>
        </p:txBody>
      </p:sp>
      <p:sp>
        <p:nvSpPr>
          <p:cNvPr id="202755" name="Rectangle 3"/>
          <p:cNvSpPr>
            <a:spLocks noGrp="1" noChangeArrowheads="1"/>
          </p:cNvSpPr>
          <p:nvPr>
            <p:ph idx="1"/>
          </p:nvPr>
        </p:nvSpPr>
        <p:spPr/>
        <p:txBody>
          <a:bodyPr/>
          <a:lstStyle/>
          <a:p>
            <a:pPr eaLnBrk="1" hangingPunct="1">
              <a:lnSpc>
                <a:spcPct val="90000"/>
              </a:lnSpc>
              <a:defRPr/>
            </a:pPr>
            <a:r>
              <a:rPr lang="en-US" sz="3600" dirty="0"/>
              <a:t>In 2000, the world’s governments imposed a de facto moratorium on developing, or even testing, the technology under the UN Convention on Biological Diversity</a:t>
            </a:r>
          </a:p>
          <a:p>
            <a:pPr eaLnBrk="1" hangingPunct="1">
              <a:lnSpc>
                <a:spcPct val="90000"/>
              </a:lnSpc>
              <a:defRPr/>
            </a:pPr>
            <a:r>
              <a:rPr lang="en-US" sz="3600" dirty="0"/>
              <a:t>U.S., Canada, Australia, New Zealand, and UK trying to overturn</a:t>
            </a:r>
          </a:p>
          <a:p>
            <a:pPr eaLnBrk="1" hangingPunct="1">
              <a:lnSpc>
                <a:spcPct val="90000"/>
              </a:lnSpc>
              <a:defRPr/>
            </a:pPr>
            <a:r>
              <a:rPr lang="en-US" sz="3600" dirty="0"/>
              <a:t>Terminator technology opposed by World Council of Churches</a:t>
            </a:r>
          </a:p>
        </p:txBody>
      </p:sp>
    </p:spTree>
    <p:extLst>
      <p:ext uri="{BB962C8B-B14F-4D97-AF65-F5344CB8AC3E}">
        <p14:creationId xmlns:p14="http://schemas.microsoft.com/office/powerpoint/2010/main" val="36407118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rrowheads="1"/>
          </p:cNvSpPr>
          <p:nvPr>
            <p:ph type="title"/>
          </p:nvPr>
        </p:nvSpPr>
        <p:spPr/>
        <p:txBody>
          <a:bodyPr/>
          <a:lstStyle/>
          <a:p>
            <a:pPr eaLnBrk="1" hangingPunct="1">
              <a:defRPr/>
            </a:pPr>
            <a:r>
              <a:rPr lang="en-US" dirty="0"/>
              <a:t>GE Foods and World Hunger</a:t>
            </a:r>
          </a:p>
        </p:txBody>
      </p:sp>
      <p:sp>
        <p:nvSpPr>
          <p:cNvPr id="197635" name="Rectangle 3"/>
          <p:cNvSpPr>
            <a:spLocks noGrp="1" noChangeArrowheads="1"/>
          </p:cNvSpPr>
          <p:nvPr>
            <p:ph idx="1"/>
          </p:nvPr>
        </p:nvSpPr>
        <p:spPr/>
        <p:txBody>
          <a:bodyPr/>
          <a:lstStyle/>
          <a:p>
            <a:pPr eaLnBrk="1" hangingPunct="1">
              <a:lnSpc>
                <a:spcPct val="90000"/>
              </a:lnSpc>
              <a:defRPr/>
            </a:pPr>
            <a:r>
              <a:rPr lang="en-US" dirty="0"/>
              <a:t>GE foods promoted as the solution to world hunger</a:t>
            </a:r>
          </a:p>
          <a:p>
            <a:pPr lvl="1" eaLnBrk="1" hangingPunct="1">
              <a:lnSpc>
                <a:spcPct val="90000"/>
              </a:lnSpc>
              <a:defRPr/>
            </a:pPr>
            <a:r>
              <a:rPr lang="en-US" sz="3200" dirty="0"/>
              <a:t>No commercially available GE crop that is more drought-resistant, salt- or flood-tolerant, or which increases yields more than conventional crops (USDA)</a:t>
            </a:r>
          </a:p>
          <a:p>
            <a:pPr lvl="1" eaLnBrk="1" hangingPunct="1">
              <a:lnSpc>
                <a:spcPct val="90000"/>
              </a:lnSpc>
              <a:defRPr/>
            </a:pPr>
            <a:r>
              <a:rPr lang="en-US" sz="3200" dirty="0"/>
              <a:t>Monsanto/BASF’s drought-tolerant corn(</a:t>
            </a:r>
            <a:r>
              <a:rPr lang="en-US" sz="3200" dirty="0" err="1"/>
              <a:t>DroughtGard</a:t>
            </a:r>
            <a:r>
              <a:rPr lang="en-US" sz="3200" dirty="0"/>
              <a:t>) approved (2011), but no better than regionally-adapted varieties of conventional corn</a:t>
            </a:r>
          </a:p>
          <a:p>
            <a:pPr lvl="1" eaLnBrk="1" hangingPunct="1">
              <a:lnSpc>
                <a:spcPct val="90000"/>
              </a:lnSpc>
              <a:defRPr/>
            </a:pPr>
            <a:r>
              <a:rPr lang="en-US" sz="3200" dirty="0"/>
              <a:t>Over 150 drought-resistant corn hybrids produced by conventional crossbreeding increase crop yields by up to 30%</a:t>
            </a:r>
          </a:p>
        </p:txBody>
      </p:sp>
    </p:spTree>
    <p:extLst>
      <p:ext uri="{BB962C8B-B14F-4D97-AF65-F5344CB8AC3E}">
        <p14:creationId xmlns:p14="http://schemas.microsoft.com/office/powerpoint/2010/main" val="6564433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5E5FF"/>
                </a:solidFill>
              </a:rPr>
              <a:t>GE Foods and World Hunger</a:t>
            </a:r>
            <a:endParaRPr lang="en-US" dirty="0"/>
          </a:p>
        </p:txBody>
      </p:sp>
      <p:sp>
        <p:nvSpPr>
          <p:cNvPr id="3" name="Content Placeholder 2"/>
          <p:cNvSpPr>
            <a:spLocks noGrp="1"/>
          </p:cNvSpPr>
          <p:nvPr>
            <p:ph idx="1"/>
          </p:nvPr>
        </p:nvSpPr>
        <p:spPr/>
        <p:txBody>
          <a:bodyPr/>
          <a:lstStyle/>
          <a:p>
            <a:r>
              <a:rPr lang="en-US" sz="3600" dirty="0"/>
              <a:t>If GE crops were designed to eliminate world hunger, they would be:</a:t>
            </a:r>
          </a:p>
          <a:p>
            <a:pPr lvl="1"/>
            <a:r>
              <a:rPr lang="en-US" sz="3600" dirty="0"/>
              <a:t>Able to grow on substandard or marginal soils</a:t>
            </a:r>
          </a:p>
          <a:p>
            <a:pPr lvl="1"/>
            <a:r>
              <a:rPr lang="en-US" sz="3600" dirty="0"/>
              <a:t>Able to produce more high-quality protein with increased per-acre yield, without the need for expensive machinery, chemicals, fertilizers or water</a:t>
            </a:r>
          </a:p>
        </p:txBody>
      </p:sp>
    </p:spTree>
    <p:extLst>
      <p:ext uri="{BB962C8B-B14F-4D97-AF65-F5344CB8AC3E}">
        <p14:creationId xmlns:p14="http://schemas.microsoft.com/office/powerpoint/2010/main" val="30202777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5E5FF"/>
                </a:solidFill>
              </a:rPr>
              <a:t>GE Foods and World Hunger</a:t>
            </a:r>
            <a:endParaRPr lang="en-US" dirty="0"/>
          </a:p>
        </p:txBody>
      </p:sp>
      <p:sp>
        <p:nvSpPr>
          <p:cNvPr id="3" name="Content Placeholder 2"/>
          <p:cNvSpPr>
            <a:spLocks noGrp="1"/>
          </p:cNvSpPr>
          <p:nvPr>
            <p:ph idx="1"/>
          </p:nvPr>
        </p:nvSpPr>
        <p:spPr/>
        <p:txBody>
          <a:bodyPr/>
          <a:lstStyle/>
          <a:p>
            <a:r>
              <a:rPr lang="en-US" sz="3600" dirty="0"/>
              <a:t>If GE crops were designed to eliminate world hunger, they would be:</a:t>
            </a:r>
          </a:p>
          <a:p>
            <a:pPr lvl="1"/>
            <a:r>
              <a:rPr lang="en-US" sz="3600" dirty="0"/>
              <a:t>Engineered to favor small farms over larger farms</a:t>
            </a:r>
          </a:p>
          <a:p>
            <a:pPr lvl="1"/>
            <a:r>
              <a:rPr lang="en-US" sz="3600" dirty="0"/>
              <a:t>Cheap and freely available without restrictive licensing</a:t>
            </a:r>
          </a:p>
          <a:p>
            <a:pPr lvl="1"/>
            <a:r>
              <a:rPr lang="en-US" sz="3600" dirty="0"/>
              <a:t>Designed for crops that feed people, not livestock</a:t>
            </a:r>
          </a:p>
          <a:p>
            <a:endParaRPr lang="en-US" dirty="0"/>
          </a:p>
        </p:txBody>
      </p:sp>
    </p:spTree>
    <p:extLst>
      <p:ext uri="{BB962C8B-B14F-4D97-AF65-F5344CB8AC3E}">
        <p14:creationId xmlns:p14="http://schemas.microsoft.com/office/powerpoint/2010/main" val="4703433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p:txBody>
          <a:bodyPr/>
          <a:lstStyle/>
          <a:p>
            <a:pPr eaLnBrk="1" hangingPunct="1">
              <a:defRPr/>
            </a:pPr>
            <a:r>
              <a:rPr lang="en-US" dirty="0"/>
              <a:t>GE Foods and World Hunger</a:t>
            </a:r>
          </a:p>
        </p:txBody>
      </p:sp>
      <p:sp>
        <p:nvSpPr>
          <p:cNvPr id="79875" name="Rectangle 3"/>
          <p:cNvSpPr>
            <a:spLocks noGrp="1" noChangeArrowheads="1"/>
          </p:cNvSpPr>
          <p:nvPr>
            <p:ph idx="1"/>
          </p:nvPr>
        </p:nvSpPr>
        <p:spPr/>
        <p:txBody>
          <a:bodyPr/>
          <a:lstStyle/>
          <a:p>
            <a:pPr eaLnBrk="1" hangingPunct="1">
              <a:defRPr/>
            </a:pPr>
            <a:r>
              <a:rPr lang="en-US" sz="3600" dirty="0"/>
              <a:t>Increasing reliance on GE food</a:t>
            </a:r>
          </a:p>
          <a:p>
            <a:pPr lvl="1" eaLnBrk="1" hangingPunct="1">
              <a:defRPr/>
            </a:pPr>
            <a:r>
              <a:rPr lang="en-US" sz="3600" dirty="0"/>
              <a:t>Consolidates corporate control of agriculture</a:t>
            </a:r>
          </a:p>
          <a:p>
            <a:pPr lvl="2" eaLnBrk="1" hangingPunct="1">
              <a:defRPr/>
            </a:pPr>
            <a:r>
              <a:rPr lang="en-US" sz="3600" dirty="0"/>
              <a:t>Crops supplied mainly by a handful of multinational corporations</a:t>
            </a:r>
          </a:p>
          <a:p>
            <a:pPr lvl="1" eaLnBrk="1" hangingPunct="1">
              <a:defRPr/>
            </a:pPr>
            <a:r>
              <a:rPr lang="en-US" sz="3600" dirty="0"/>
              <a:t>Transmogrifies farmers into </a:t>
            </a:r>
            <a:r>
              <a:rPr lang="en-US" sz="3600" dirty="0" err="1"/>
              <a:t>bioserfs</a:t>
            </a:r>
            <a:endParaRPr lang="en-US" sz="3600" dirty="0"/>
          </a:p>
        </p:txBody>
      </p:sp>
    </p:spTree>
    <p:extLst>
      <p:ext uri="{BB962C8B-B14F-4D97-AF65-F5344CB8AC3E}">
        <p14:creationId xmlns:p14="http://schemas.microsoft.com/office/powerpoint/2010/main" val="11987016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eaLnBrk="1" hangingPunct="1">
              <a:defRPr/>
            </a:pPr>
            <a:r>
              <a:rPr lang="en-US" dirty="0"/>
              <a:t>GE Foods and World Hunger</a:t>
            </a:r>
          </a:p>
        </p:txBody>
      </p:sp>
      <p:sp>
        <p:nvSpPr>
          <p:cNvPr id="25603" name="Rectangle 3"/>
          <p:cNvSpPr>
            <a:spLocks noGrp="1" noChangeArrowheads="1"/>
          </p:cNvSpPr>
          <p:nvPr>
            <p:ph type="body" idx="1"/>
          </p:nvPr>
        </p:nvSpPr>
        <p:spPr/>
        <p:txBody>
          <a:bodyPr/>
          <a:lstStyle/>
          <a:p>
            <a:pPr eaLnBrk="1" hangingPunct="1">
              <a:lnSpc>
                <a:spcPct val="90000"/>
              </a:lnSpc>
              <a:defRPr/>
            </a:pPr>
            <a:r>
              <a:rPr lang="en-US" sz="3600" dirty="0"/>
              <a:t>There is already enough food to feed the planet</a:t>
            </a:r>
          </a:p>
          <a:p>
            <a:pPr lvl="1" eaLnBrk="1" hangingPunct="1">
              <a:lnSpc>
                <a:spcPct val="90000"/>
              </a:lnSpc>
              <a:defRPr/>
            </a:pPr>
            <a:r>
              <a:rPr lang="en-US" sz="3600" dirty="0"/>
              <a:t>UN FAO: Enough food to provide over 2700 calories/day to every person</a:t>
            </a:r>
          </a:p>
          <a:p>
            <a:pPr lvl="1" eaLnBrk="1" hangingPunct="1">
              <a:lnSpc>
                <a:spcPct val="90000"/>
              </a:lnSpc>
              <a:defRPr/>
            </a:pPr>
            <a:r>
              <a:rPr lang="en-US" sz="3600" dirty="0"/>
              <a:t>Almost ½ of American food goes to waste</a:t>
            </a:r>
          </a:p>
          <a:p>
            <a:pPr lvl="1" eaLnBrk="1" hangingPunct="1">
              <a:lnSpc>
                <a:spcPct val="90000"/>
              </a:lnSpc>
              <a:defRPr/>
            </a:pPr>
            <a:r>
              <a:rPr lang="en-US" sz="3600" dirty="0"/>
              <a:t>One week of developed world farm subsidies = Annual cost of food aid to eliminate world hunger</a:t>
            </a:r>
          </a:p>
          <a:p>
            <a:pPr lvl="1" eaLnBrk="1" hangingPunct="1">
              <a:lnSpc>
                <a:spcPct val="90000"/>
              </a:lnSpc>
              <a:defRPr/>
            </a:pPr>
            <a:endParaRPr lang="en-US" sz="3600" dirty="0"/>
          </a:p>
        </p:txBody>
      </p:sp>
    </p:spTree>
    <p:extLst>
      <p:ext uri="{BB962C8B-B14F-4D97-AF65-F5344CB8AC3E}">
        <p14:creationId xmlns:p14="http://schemas.microsoft.com/office/powerpoint/2010/main" val="4161152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rrowheads="1"/>
          </p:cNvSpPr>
          <p:nvPr>
            <p:ph type="title"/>
          </p:nvPr>
        </p:nvSpPr>
        <p:spPr/>
        <p:txBody>
          <a:bodyPr/>
          <a:lstStyle/>
          <a:p>
            <a:pPr eaLnBrk="1" hangingPunct="1">
              <a:defRPr/>
            </a:pPr>
            <a:r>
              <a:rPr lang="en-US" dirty="0"/>
              <a:t>Genetically-Modified Crops</a:t>
            </a:r>
          </a:p>
        </p:txBody>
      </p:sp>
      <p:sp>
        <p:nvSpPr>
          <p:cNvPr id="151555" name="Rectangle 3"/>
          <p:cNvSpPr>
            <a:spLocks noGrp="1" noChangeArrowheads="1"/>
          </p:cNvSpPr>
          <p:nvPr>
            <p:ph idx="1"/>
          </p:nvPr>
        </p:nvSpPr>
        <p:spPr/>
        <p:txBody>
          <a:bodyPr/>
          <a:lstStyle/>
          <a:p>
            <a:pPr eaLnBrk="1" hangingPunct="1">
              <a:lnSpc>
                <a:spcPct val="90000"/>
              </a:lnSpc>
              <a:defRPr/>
            </a:pPr>
            <a:r>
              <a:rPr lang="en-US" sz="3600" dirty="0"/>
              <a:t>GM Crops grown commercially by 18 million of the world’s 513 million small farmers on over 444 million acres spread over 28 countries (2015)</a:t>
            </a:r>
          </a:p>
          <a:p>
            <a:pPr>
              <a:defRPr/>
            </a:pPr>
            <a:r>
              <a:rPr lang="en-US" sz="3600" dirty="0"/>
              <a:t>4% of all global agricultural land and 13% of global arable land planted with GM crops</a:t>
            </a:r>
          </a:p>
          <a:p>
            <a:pPr lvl="1" eaLnBrk="1" hangingPunct="1">
              <a:lnSpc>
                <a:spcPct val="90000"/>
              </a:lnSpc>
              <a:defRPr/>
            </a:pPr>
            <a:r>
              <a:rPr lang="en-US" sz="3600" dirty="0"/>
              <a:t>175 million acres in U.S. (1/2 total land used for crops)</a:t>
            </a:r>
          </a:p>
          <a:p>
            <a:pPr eaLnBrk="1" hangingPunct="1">
              <a:lnSpc>
                <a:spcPct val="90000"/>
              </a:lnSpc>
              <a:defRPr/>
            </a:pPr>
            <a:r>
              <a:rPr lang="en-US" sz="3600" dirty="0"/>
              <a:t>Most used for animal feed and biofuel production</a:t>
            </a:r>
          </a:p>
        </p:txBody>
      </p:sp>
    </p:spTree>
    <p:extLst>
      <p:ext uri="{BB962C8B-B14F-4D97-AF65-F5344CB8AC3E}">
        <p14:creationId xmlns:p14="http://schemas.microsoft.com/office/powerpoint/2010/main" val="30247038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Food Waste</a:t>
            </a:r>
          </a:p>
        </p:txBody>
      </p:sp>
      <p:sp>
        <p:nvSpPr>
          <p:cNvPr id="3" name="Content Placeholder 2"/>
          <p:cNvSpPr>
            <a:spLocks noGrp="1"/>
          </p:cNvSpPr>
          <p:nvPr>
            <p:ph idx="1"/>
          </p:nvPr>
        </p:nvSpPr>
        <p:spPr/>
        <p:txBody>
          <a:bodyPr/>
          <a:lstStyle/>
          <a:p>
            <a:r>
              <a:rPr lang="en-US" altLang="en-US" sz="4000" dirty="0"/>
              <a:t>Each year, 2.9 trillion </a:t>
            </a:r>
            <a:r>
              <a:rPr lang="en-US" altLang="en-US" sz="4000" dirty="0" err="1"/>
              <a:t>lbs</a:t>
            </a:r>
            <a:r>
              <a:rPr lang="en-US" altLang="en-US" sz="4000" dirty="0"/>
              <a:t> of food (1/3 of world production) is not consumed</a:t>
            </a:r>
          </a:p>
          <a:p>
            <a:pPr lvl="1"/>
            <a:r>
              <a:rPr lang="en-US" altLang="en-US" sz="4000" dirty="0"/>
              <a:t>$750 billion loss</a:t>
            </a:r>
          </a:p>
          <a:p>
            <a:pPr lvl="1">
              <a:defRPr/>
            </a:pPr>
            <a:endParaRPr lang="en-US" dirty="0"/>
          </a:p>
        </p:txBody>
      </p:sp>
    </p:spTree>
    <p:extLst>
      <p:ext uri="{BB962C8B-B14F-4D97-AF65-F5344CB8AC3E}">
        <p14:creationId xmlns:p14="http://schemas.microsoft.com/office/powerpoint/2010/main" val="37761042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5E5FF"/>
                </a:solidFill>
              </a:rPr>
              <a:t>Food Waste</a:t>
            </a:r>
            <a:endParaRPr lang="en-US" dirty="0"/>
          </a:p>
        </p:txBody>
      </p:sp>
      <p:sp>
        <p:nvSpPr>
          <p:cNvPr id="3" name="Content Placeholder 2"/>
          <p:cNvSpPr>
            <a:spLocks noGrp="1"/>
          </p:cNvSpPr>
          <p:nvPr>
            <p:ph idx="1"/>
          </p:nvPr>
        </p:nvSpPr>
        <p:spPr/>
        <p:txBody>
          <a:bodyPr/>
          <a:lstStyle/>
          <a:p>
            <a:pPr>
              <a:defRPr/>
            </a:pPr>
            <a:r>
              <a:rPr lang="en-US" dirty="0"/>
              <a:t>In the U.S., 53% is not consumed:</a:t>
            </a:r>
          </a:p>
          <a:p>
            <a:pPr lvl="1">
              <a:defRPr/>
            </a:pPr>
            <a:r>
              <a:rPr lang="en-US" sz="3200" dirty="0"/>
              <a:t>20% lost during picking and sorting</a:t>
            </a:r>
          </a:p>
          <a:p>
            <a:pPr lvl="1">
              <a:defRPr/>
            </a:pPr>
            <a:r>
              <a:rPr lang="en-US" sz="3200" dirty="0"/>
              <a:t>3% lost during storage and shipping</a:t>
            </a:r>
          </a:p>
          <a:p>
            <a:pPr lvl="1">
              <a:defRPr/>
            </a:pPr>
            <a:r>
              <a:rPr lang="en-US" sz="3200" dirty="0"/>
              <a:t>2% lost during juice production, canning, or baking</a:t>
            </a:r>
          </a:p>
          <a:p>
            <a:pPr lvl="1">
              <a:defRPr/>
            </a:pPr>
            <a:r>
              <a:rPr lang="en-US" sz="3200" dirty="0"/>
              <a:t>9% discarded at wholesalers and supermarkets</a:t>
            </a:r>
          </a:p>
          <a:p>
            <a:pPr lvl="1">
              <a:defRPr/>
            </a:pPr>
            <a:r>
              <a:rPr lang="en-US" sz="3200" dirty="0"/>
              <a:t>19% uneaten and discarded in homes</a:t>
            </a:r>
          </a:p>
          <a:p>
            <a:endParaRPr lang="en-US" dirty="0"/>
          </a:p>
        </p:txBody>
      </p:sp>
    </p:spTree>
    <p:extLst>
      <p:ext uri="{BB962C8B-B14F-4D97-AF65-F5344CB8AC3E}">
        <p14:creationId xmlns:p14="http://schemas.microsoft.com/office/powerpoint/2010/main" val="15966434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 Foods and World Hunger</a:t>
            </a:r>
          </a:p>
        </p:txBody>
      </p:sp>
      <p:sp>
        <p:nvSpPr>
          <p:cNvPr id="3" name="Content Placeholder 2"/>
          <p:cNvSpPr>
            <a:spLocks noGrp="1"/>
          </p:cNvSpPr>
          <p:nvPr>
            <p:ph idx="1"/>
          </p:nvPr>
        </p:nvSpPr>
        <p:spPr/>
        <p:txBody>
          <a:bodyPr/>
          <a:lstStyle/>
          <a:p>
            <a:r>
              <a:rPr lang="en-US" sz="3600" dirty="0"/>
              <a:t>Feeding everyone requires political and social will</a:t>
            </a:r>
          </a:p>
          <a:p>
            <a:endParaRPr lang="en-US" sz="3600" dirty="0"/>
          </a:p>
          <a:p>
            <a:r>
              <a:rPr lang="en-US" sz="3600" dirty="0"/>
              <a:t>Ironic that the U.S., home to many GE firms, has rates of child poverty and hunger among the highest in the industrialized world</a:t>
            </a:r>
          </a:p>
          <a:p>
            <a:endParaRPr lang="en-US" dirty="0"/>
          </a:p>
        </p:txBody>
      </p:sp>
    </p:spTree>
    <p:extLst>
      <p:ext uri="{BB962C8B-B14F-4D97-AF65-F5344CB8AC3E}">
        <p14:creationId xmlns:p14="http://schemas.microsoft.com/office/powerpoint/2010/main" val="35601958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rrowheads="1"/>
          </p:cNvSpPr>
          <p:nvPr>
            <p:ph type="title"/>
          </p:nvPr>
        </p:nvSpPr>
        <p:spPr/>
        <p:txBody>
          <a:bodyPr/>
          <a:lstStyle/>
          <a:p>
            <a:pPr eaLnBrk="1" hangingPunct="1">
              <a:defRPr/>
            </a:pPr>
            <a:r>
              <a:rPr lang="en-US" dirty="0"/>
              <a:t>GE Foods and World Hunger</a:t>
            </a:r>
          </a:p>
        </p:txBody>
      </p:sp>
      <p:sp>
        <p:nvSpPr>
          <p:cNvPr id="312323" name="Rectangle 3"/>
          <p:cNvSpPr>
            <a:spLocks noGrp="1" noChangeArrowheads="1"/>
          </p:cNvSpPr>
          <p:nvPr>
            <p:ph idx="1"/>
          </p:nvPr>
        </p:nvSpPr>
        <p:spPr/>
        <p:txBody>
          <a:bodyPr/>
          <a:lstStyle/>
          <a:p>
            <a:pPr eaLnBrk="1" hangingPunct="1">
              <a:lnSpc>
                <a:spcPct val="90000"/>
              </a:lnSpc>
              <a:defRPr/>
            </a:pPr>
            <a:r>
              <a:rPr lang="en-US" sz="3600" dirty="0"/>
              <a:t>UN Committee on Economic, Social, and Cultural Rights (2008): Poverty exacerbated by GM seeds</a:t>
            </a:r>
          </a:p>
          <a:p>
            <a:pPr eaLnBrk="1" hangingPunct="1">
              <a:lnSpc>
                <a:spcPct val="90000"/>
              </a:lnSpc>
              <a:defRPr/>
            </a:pPr>
            <a:endParaRPr lang="en-US" sz="3600" dirty="0"/>
          </a:p>
          <a:p>
            <a:pPr eaLnBrk="1" hangingPunct="1">
              <a:lnSpc>
                <a:spcPct val="90000"/>
              </a:lnSpc>
              <a:defRPr/>
            </a:pPr>
            <a:r>
              <a:rPr lang="en-US" sz="3600" dirty="0"/>
              <a:t>UN International Assessment of Agricultural Knowledge, Science, and Technology for Development (2008): “GE crops are unlikely to achieve the goal of feeding a hungry world”</a:t>
            </a:r>
          </a:p>
        </p:txBody>
      </p:sp>
    </p:spTree>
    <p:extLst>
      <p:ext uri="{BB962C8B-B14F-4D97-AF65-F5344CB8AC3E}">
        <p14:creationId xmlns:p14="http://schemas.microsoft.com/office/powerpoint/2010/main" val="26240581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5E5FF"/>
                </a:solidFill>
              </a:rPr>
              <a:t>Solutions</a:t>
            </a:r>
            <a:endParaRPr lang="en-US" dirty="0"/>
          </a:p>
        </p:txBody>
      </p:sp>
      <p:sp>
        <p:nvSpPr>
          <p:cNvPr id="3" name="Content Placeholder 2"/>
          <p:cNvSpPr>
            <a:spLocks noGrp="1"/>
          </p:cNvSpPr>
          <p:nvPr>
            <p:ph idx="1"/>
          </p:nvPr>
        </p:nvSpPr>
        <p:spPr/>
        <p:txBody>
          <a:bodyPr/>
          <a:lstStyle/>
          <a:p>
            <a:pPr eaLnBrk="1" hangingPunct="1">
              <a:defRPr/>
            </a:pPr>
            <a:r>
              <a:rPr lang="en-US" sz="3600" dirty="0"/>
              <a:t>Ballot initiatives and legislation</a:t>
            </a:r>
          </a:p>
          <a:p>
            <a:pPr lvl="1" eaLnBrk="1" hangingPunct="1">
              <a:buClr>
                <a:srgbClr val="A886E0"/>
              </a:buClr>
              <a:defRPr/>
            </a:pPr>
            <a:r>
              <a:rPr lang="en-US" sz="3600" dirty="0">
                <a:solidFill>
                  <a:srgbClr val="FFFFFF"/>
                </a:solidFill>
              </a:rPr>
              <a:t>2013: nearly half of all states have introduced measures requiring labeling or banning GMOs</a:t>
            </a:r>
          </a:p>
          <a:p>
            <a:pPr lvl="1" eaLnBrk="1" hangingPunct="1">
              <a:buClr>
                <a:srgbClr val="A886E0"/>
              </a:buClr>
              <a:defRPr/>
            </a:pPr>
            <a:r>
              <a:rPr lang="en-US" sz="3600" dirty="0">
                <a:solidFill>
                  <a:srgbClr val="FFFFFF"/>
                </a:solidFill>
              </a:rPr>
              <a:t>2013: CT and ME pass labeling laws (partially linked with each other and with VT measure)</a:t>
            </a:r>
          </a:p>
          <a:p>
            <a:pPr lvl="2" eaLnBrk="1" hangingPunct="1">
              <a:buClr>
                <a:srgbClr val="A886E0"/>
              </a:buClr>
              <a:defRPr/>
            </a:pPr>
            <a:r>
              <a:rPr lang="en-US" sz="3200" dirty="0">
                <a:solidFill>
                  <a:srgbClr val="FFFFFF"/>
                </a:solidFill>
              </a:rPr>
              <a:t>2015: Federal judge upholds VT law</a:t>
            </a:r>
          </a:p>
        </p:txBody>
      </p:sp>
    </p:spTree>
    <p:extLst>
      <p:ext uri="{BB962C8B-B14F-4D97-AF65-F5344CB8AC3E}">
        <p14:creationId xmlns:p14="http://schemas.microsoft.com/office/powerpoint/2010/main" val="40262457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5E5FF"/>
                </a:solidFill>
              </a:rPr>
              <a:t>Solutions</a:t>
            </a:r>
            <a:endParaRPr lang="en-US" dirty="0"/>
          </a:p>
        </p:txBody>
      </p:sp>
      <p:sp>
        <p:nvSpPr>
          <p:cNvPr id="3" name="Content Placeholder 2"/>
          <p:cNvSpPr>
            <a:spLocks noGrp="1"/>
          </p:cNvSpPr>
          <p:nvPr>
            <p:ph idx="1"/>
          </p:nvPr>
        </p:nvSpPr>
        <p:spPr/>
        <p:txBody>
          <a:bodyPr/>
          <a:lstStyle/>
          <a:p>
            <a:pPr eaLnBrk="1" hangingPunct="1">
              <a:defRPr/>
            </a:pPr>
            <a:r>
              <a:rPr lang="en-US" sz="3600" dirty="0"/>
              <a:t>Ballot initiatives and legislation</a:t>
            </a:r>
          </a:p>
          <a:p>
            <a:pPr lvl="1" eaLnBrk="1" hangingPunct="1">
              <a:buClr>
                <a:srgbClr val="A886E0"/>
              </a:buClr>
              <a:defRPr/>
            </a:pPr>
            <a:r>
              <a:rPr lang="en-US" sz="3600" dirty="0">
                <a:solidFill>
                  <a:srgbClr val="FFFFFF"/>
                </a:solidFill>
              </a:rPr>
              <a:t>2013: OR Senate passes bill pre-empting OR communities from passing labeling laws or rules (pending in OR House, 2014)</a:t>
            </a:r>
          </a:p>
          <a:p>
            <a:pPr lvl="1" eaLnBrk="1" hangingPunct="1">
              <a:buClr>
                <a:srgbClr val="A886E0"/>
              </a:buClr>
              <a:defRPr/>
            </a:pPr>
            <a:r>
              <a:rPr lang="en-US" sz="3600" dirty="0">
                <a:solidFill>
                  <a:srgbClr val="FFFFFF"/>
                </a:solidFill>
              </a:rPr>
              <a:t>2014: Jackson and Josephine Counties (in Southern Oregon’s Rogue Valley) passed GM ban</a:t>
            </a:r>
          </a:p>
          <a:p>
            <a:pPr lvl="2" eaLnBrk="1" hangingPunct="1">
              <a:buClr>
                <a:srgbClr val="A886E0"/>
              </a:buClr>
              <a:defRPr/>
            </a:pPr>
            <a:r>
              <a:rPr lang="en-US" sz="3200" dirty="0">
                <a:solidFill>
                  <a:srgbClr val="FFFFFF"/>
                </a:solidFill>
              </a:rPr>
              <a:t>2015: Federal court upholds ban</a:t>
            </a:r>
          </a:p>
        </p:txBody>
      </p:sp>
    </p:spTree>
    <p:extLst>
      <p:ext uri="{BB962C8B-B14F-4D97-AF65-F5344CB8AC3E}">
        <p14:creationId xmlns:p14="http://schemas.microsoft.com/office/powerpoint/2010/main" val="190394929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Solutions</a:t>
            </a:r>
          </a:p>
        </p:txBody>
      </p:sp>
      <p:sp>
        <p:nvSpPr>
          <p:cNvPr id="3" name="Content Placeholder 2"/>
          <p:cNvSpPr>
            <a:spLocks noGrp="1"/>
          </p:cNvSpPr>
          <p:nvPr>
            <p:ph idx="1"/>
          </p:nvPr>
        </p:nvSpPr>
        <p:spPr/>
        <p:txBody>
          <a:bodyPr/>
          <a:lstStyle/>
          <a:p>
            <a:pPr eaLnBrk="1" hangingPunct="1">
              <a:defRPr/>
            </a:pPr>
            <a:r>
              <a:rPr lang="en-US" dirty="0"/>
              <a:t>Ballot initiatives and legislation</a:t>
            </a:r>
          </a:p>
          <a:p>
            <a:pPr lvl="1" eaLnBrk="1" hangingPunct="1">
              <a:buClr>
                <a:srgbClr val="A886E0"/>
              </a:buClr>
              <a:defRPr/>
            </a:pPr>
            <a:r>
              <a:rPr lang="en-US" sz="3200" dirty="0">
                <a:solidFill>
                  <a:srgbClr val="FFFFFF"/>
                </a:solidFill>
              </a:rPr>
              <a:t>2014: OR Proposition 92 (GM labeling ballot initiative)</a:t>
            </a:r>
          </a:p>
          <a:p>
            <a:pPr lvl="2" eaLnBrk="1" hangingPunct="1">
              <a:buClr>
                <a:srgbClr val="A886E0"/>
              </a:buClr>
              <a:defRPr/>
            </a:pPr>
            <a:r>
              <a:rPr lang="en-US" sz="3200" dirty="0">
                <a:solidFill>
                  <a:srgbClr val="FFFFFF"/>
                </a:solidFill>
              </a:rPr>
              <a:t>Similar measure in CO</a:t>
            </a:r>
          </a:p>
          <a:p>
            <a:pPr lvl="2" eaLnBrk="1" hangingPunct="1">
              <a:buClr>
                <a:srgbClr val="A886E0"/>
              </a:buClr>
              <a:defRPr/>
            </a:pPr>
            <a:r>
              <a:rPr lang="en-US" sz="3200" dirty="0"/>
              <a:t>OR Measure barely failed, CO measure failed badly</a:t>
            </a:r>
            <a:endParaRPr lang="en-US" sz="3200" dirty="0">
              <a:solidFill>
                <a:srgbClr val="FFFFFF"/>
              </a:solidFill>
            </a:endParaRPr>
          </a:p>
          <a:p>
            <a:pPr lvl="3"/>
            <a:r>
              <a:rPr lang="en-US" sz="3200" dirty="0"/>
              <a:t>OR: Supporters spent $9 million; opponents $21 million (most expensive ballot measure in OR history</a:t>
            </a:r>
          </a:p>
          <a:p>
            <a:pPr lvl="1" eaLnBrk="1" hangingPunct="1">
              <a:buClr>
                <a:srgbClr val="A886E0"/>
              </a:buClr>
              <a:defRPr/>
            </a:pPr>
            <a:r>
              <a:rPr lang="en-US" altLang="en-US" sz="3200" dirty="0"/>
              <a:t>2016: Transgenic Contamination Prevention Bill (OR) – in committee</a:t>
            </a:r>
          </a:p>
        </p:txBody>
      </p:sp>
    </p:spTree>
    <p:extLst>
      <p:ext uri="{BB962C8B-B14F-4D97-AF65-F5344CB8AC3E}">
        <p14:creationId xmlns:p14="http://schemas.microsoft.com/office/powerpoint/2010/main" val="171137307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Anti-Labeling Donors Opposing</a:t>
            </a:r>
            <a:br>
              <a:rPr lang="en-US" dirty="0"/>
            </a:br>
            <a:r>
              <a:rPr lang="en-US" dirty="0"/>
              <a:t>Oregon Measure 92</a:t>
            </a:r>
          </a:p>
        </p:txBody>
      </p:sp>
      <p:sp>
        <p:nvSpPr>
          <p:cNvPr id="3" name="Content Placeholder 2"/>
          <p:cNvSpPr>
            <a:spLocks noGrp="1"/>
          </p:cNvSpPr>
          <p:nvPr>
            <p:ph idx="1"/>
          </p:nvPr>
        </p:nvSpPr>
        <p:spPr/>
        <p:txBody>
          <a:bodyPr/>
          <a:lstStyle/>
          <a:p>
            <a:r>
              <a:rPr lang="en-US" sz="3600" dirty="0"/>
              <a:t>Grocery Manufacturers Association of America</a:t>
            </a:r>
          </a:p>
          <a:p>
            <a:r>
              <a:rPr lang="en-US" sz="3600" dirty="0"/>
              <a:t>Monsanto</a:t>
            </a:r>
          </a:p>
          <a:p>
            <a:r>
              <a:rPr lang="en-US" sz="3600" dirty="0" err="1"/>
              <a:t>Dupont</a:t>
            </a:r>
            <a:r>
              <a:rPr lang="en-US" sz="3600" dirty="0"/>
              <a:t> Pioneer</a:t>
            </a:r>
          </a:p>
          <a:p>
            <a:r>
              <a:rPr lang="en-US" sz="3600" dirty="0"/>
              <a:t>Council for Biotechnology Information</a:t>
            </a:r>
          </a:p>
          <a:p>
            <a:r>
              <a:rPr lang="en-US" sz="3600" dirty="0"/>
              <a:t>Dow </a:t>
            </a:r>
            <a:r>
              <a:rPr lang="en-US" sz="3600" dirty="0" err="1"/>
              <a:t>AgroSciences</a:t>
            </a:r>
            <a:endParaRPr lang="en-US" sz="3600" dirty="0"/>
          </a:p>
        </p:txBody>
      </p:sp>
    </p:spTree>
    <p:extLst>
      <p:ext uri="{BB962C8B-B14F-4D97-AF65-F5344CB8AC3E}">
        <p14:creationId xmlns:p14="http://schemas.microsoft.com/office/powerpoint/2010/main" val="16076217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a:t>GM Food Labeling Today</a:t>
            </a:r>
          </a:p>
        </p:txBody>
      </p:sp>
      <p:sp>
        <p:nvSpPr>
          <p:cNvPr id="56323" name="Content Placeholder 2"/>
          <p:cNvSpPr>
            <a:spLocks noGrp="1"/>
          </p:cNvSpPr>
          <p:nvPr>
            <p:ph idx="1"/>
          </p:nvPr>
        </p:nvSpPr>
        <p:spPr/>
        <p:txBody>
          <a:bodyPr/>
          <a:lstStyle/>
          <a:p>
            <a:r>
              <a:rPr lang="en-US" altLang="en-US" sz="3600" dirty="0"/>
              <a:t>2016: Federal Safe and Accurate Food Labeling Act (aka Dark Act – Denying Americans Right to Know Act) signed by Obama</a:t>
            </a:r>
          </a:p>
          <a:p>
            <a:pPr lvl="1"/>
            <a:r>
              <a:rPr lang="en-US" altLang="en-US" sz="3600" dirty="0"/>
              <a:t>Requires limited/confusing labeling</a:t>
            </a:r>
          </a:p>
          <a:p>
            <a:pPr lvl="1"/>
            <a:r>
              <a:rPr lang="en-US" altLang="en-US" sz="3600" dirty="0"/>
              <a:t>Overrides all local labeling laws, supported by industry</a:t>
            </a:r>
          </a:p>
          <a:p>
            <a:pPr lvl="1"/>
            <a:r>
              <a:rPr lang="en-US" altLang="en-US" sz="3600" dirty="0"/>
              <a:t>Center for Food Safety, others file lawsuit opposing</a:t>
            </a:r>
          </a:p>
          <a:p>
            <a:endParaRPr lang="en-US" altLang="en-US" dirty="0"/>
          </a:p>
        </p:txBody>
      </p:sp>
    </p:spTree>
    <p:extLst>
      <p:ext uri="{BB962C8B-B14F-4D97-AF65-F5344CB8AC3E}">
        <p14:creationId xmlns:p14="http://schemas.microsoft.com/office/powerpoint/2010/main" val="146733365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p:txBody>
          <a:bodyPr/>
          <a:lstStyle/>
          <a:p>
            <a:pPr eaLnBrk="1" hangingPunct="1">
              <a:defRPr/>
            </a:pPr>
            <a:r>
              <a:rPr lang="en-US"/>
              <a:t>Solutions</a:t>
            </a:r>
          </a:p>
        </p:txBody>
      </p:sp>
      <p:sp>
        <p:nvSpPr>
          <p:cNvPr id="88067" name="Rectangle 3"/>
          <p:cNvSpPr>
            <a:spLocks noGrp="1" noChangeArrowheads="1"/>
          </p:cNvSpPr>
          <p:nvPr>
            <p:ph idx="1"/>
          </p:nvPr>
        </p:nvSpPr>
        <p:spPr/>
        <p:txBody>
          <a:bodyPr/>
          <a:lstStyle/>
          <a:p>
            <a:pPr eaLnBrk="1" hangingPunct="1">
              <a:defRPr/>
            </a:pPr>
            <a:r>
              <a:rPr lang="en-US" sz="4000" dirty="0"/>
              <a:t>Campaign finance reform – local and national</a:t>
            </a:r>
          </a:p>
          <a:p>
            <a:pPr eaLnBrk="1" hangingPunct="1">
              <a:defRPr/>
            </a:pPr>
            <a:r>
              <a:rPr lang="en-US" sz="4000" dirty="0"/>
              <a:t>Public education – particularly in science/environmental science, with elimination of corporate-sponsored educational materials</a:t>
            </a:r>
          </a:p>
          <a:p>
            <a:pPr eaLnBrk="1" hangingPunct="1">
              <a:defRPr/>
            </a:pPr>
            <a:r>
              <a:rPr lang="en-US" sz="4000" dirty="0"/>
              <a:t>Close revolving door between industry and government regulatory bodies</a:t>
            </a:r>
            <a:endParaRPr lang="en-US" dirty="0"/>
          </a:p>
        </p:txBody>
      </p:sp>
    </p:spTree>
    <p:extLst>
      <p:ext uri="{BB962C8B-B14F-4D97-AF65-F5344CB8AC3E}">
        <p14:creationId xmlns:p14="http://schemas.microsoft.com/office/powerpoint/2010/main" val="1887713618"/>
      </p:ext>
    </p:extLst>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1311</TotalTime>
  <Words>4646</Words>
  <Application>Microsoft Office PowerPoint</Application>
  <PresentationFormat>Widescreen</PresentationFormat>
  <Paragraphs>529</Paragraphs>
  <Slides>111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111</vt:i4>
      </vt:variant>
    </vt:vector>
  </HeadingPairs>
  <TitlesOfParts>
    <vt:vector size="117" baseType="lpstr">
      <vt:lpstr>Arial</vt:lpstr>
      <vt:lpstr>Calibri</vt:lpstr>
      <vt:lpstr>Garamond</vt:lpstr>
      <vt:lpstr>Wingdings</vt:lpstr>
      <vt:lpstr>Stream</vt:lpstr>
      <vt:lpstr>1_Stream</vt:lpstr>
      <vt:lpstr>Health and Environmental Consequences of Genetically-Modified Foods</vt:lpstr>
      <vt:lpstr>Outline</vt:lpstr>
      <vt:lpstr>Food Justice Issues</vt:lpstr>
      <vt:lpstr>Food Justice Issues</vt:lpstr>
      <vt:lpstr>Food Justice Issues</vt:lpstr>
      <vt:lpstr>The Precautionary Principle</vt:lpstr>
      <vt:lpstr>The Precautionary Principle</vt:lpstr>
      <vt:lpstr>Genetically-Modified Organisms</vt:lpstr>
      <vt:lpstr>Genetically-Modified Crops</vt:lpstr>
      <vt:lpstr>PowerPoint Presentation</vt:lpstr>
      <vt:lpstr>PowerPoint Presentation</vt:lpstr>
      <vt:lpstr>Genetic Modification of Conventional Crops (US)</vt:lpstr>
      <vt:lpstr>Purported Purposes of Genetically-Modified Crops</vt:lpstr>
      <vt:lpstr>Actual Characteristics of Genetically-Modified Crops</vt:lpstr>
      <vt:lpstr>Genetically-Modified Foods</vt:lpstr>
      <vt:lpstr>Agricultural/Biotech Companies</vt:lpstr>
      <vt:lpstr>Agricultural/Biotech Companies</vt:lpstr>
      <vt:lpstr>GMO Crop Producers’ Other Activities</vt:lpstr>
      <vt:lpstr>GMO Crop Producers’ Other Activities</vt:lpstr>
      <vt:lpstr>GMO Crop Producers’ Other Activities</vt:lpstr>
      <vt:lpstr>GMO Crop Producers’ Other Activities</vt:lpstr>
      <vt:lpstr>Monsanto</vt:lpstr>
      <vt:lpstr>Monsanto</vt:lpstr>
      <vt:lpstr>Monsanto</vt:lpstr>
      <vt:lpstr>“Golden Rice”: The Poster Child of GE</vt:lpstr>
      <vt:lpstr>Golden Rice</vt:lpstr>
      <vt:lpstr>“Not-So Golden” Rice</vt:lpstr>
      <vt:lpstr>“Not-So Golden” Rice</vt:lpstr>
      <vt:lpstr>Curing Vitamin A Deficiency</vt:lpstr>
      <vt:lpstr>OR 2002 Ballot Measure 27</vt:lpstr>
      <vt:lpstr>Opposition Tactics</vt:lpstr>
      <vt:lpstr>Opposition Tactics</vt:lpstr>
      <vt:lpstr>Opposition Tactics</vt:lpstr>
      <vt:lpstr>PowerPoint Presentation</vt:lpstr>
      <vt:lpstr>Conflicts of Interest</vt:lpstr>
      <vt:lpstr>Failure of Regulatory Oversight</vt:lpstr>
      <vt:lpstr>Failure of Regulatory Oversight</vt:lpstr>
      <vt:lpstr>Food Labeling in the U.S.</vt:lpstr>
      <vt:lpstr>Food Labeling in the U.S.</vt:lpstr>
      <vt:lpstr>GE Food Labeling Worldwide</vt:lpstr>
      <vt:lpstr>Labeling</vt:lpstr>
      <vt:lpstr>PowerPoint Presentation</vt:lpstr>
      <vt:lpstr>Monsanto Has Supported Labeling</vt:lpstr>
      <vt:lpstr>Labeling</vt:lpstr>
      <vt:lpstr>Benefits of Labeling GE Foods</vt:lpstr>
      <vt:lpstr>Benefits of Labeling GE Foods</vt:lpstr>
      <vt:lpstr>Health Risks of GE Foods Animal and Human Studies</vt:lpstr>
      <vt:lpstr>GE Crops and Herbicide/Insecticide Use</vt:lpstr>
      <vt:lpstr>GE Crops and Herbicide/Insecticide Use</vt:lpstr>
      <vt:lpstr>Health and Environmental Risks of GE Foods</vt:lpstr>
      <vt:lpstr>Health and Environmental Risks of GE Foods</vt:lpstr>
      <vt:lpstr>Health and Environmental Risks of GE Foods</vt:lpstr>
      <vt:lpstr>GE Crops and Herbicide/Insecticide Use</vt:lpstr>
      <vt:lpstr>Environmental Risks of GE Crops</vt:lpstr>
      <vt:lpstr>Health Risks of GE Foods</vt:lpstr>
      <vt:lpstr>Health Risks of GE Foods</vt:lpstr>
      <vt:lpstr>Environmental Risks of GE Crops</vt:lpstr>
      <vt:lpstr>Bt Plants</vt:lpstr>
      <vt:lpstr>Pesticides</vt:lpstr>
      <vt:lpstr>Pesticides (Herbicides and Insecticides)</vt:lpstr>
      <vt:lpstr>Pesticides Linked To</vt:lpstr>
      <vt:lpstr>Pesticides</vt:lpstr>
      <vt:lpstr>Environmental Risks of GE Crops</vt:lpstr>
      <vt:lpstr>GE Crop Contamination</vt:lpstr>
      <vt:lpstr>GE Crop Contamination Incidents</vt:lpstr>
      <vt:lpstr>GE Crop Contamination</vt:lpstr>
      <vt:lpstr>GE Crop Contamination</vt:lpstr>
      <vt:lpstr>GE Crop Contamination</vt:lpstr>
      <vt:lpstr>GE Crop Contamination</vt:lpstr>
      <vt:lpstr>GE Crop Contamination</vt:lpstr>
      <vt:lpstr>GE Crop Contamination</vt:lpstr>
      <vt:lpstr>GE Crop Contamination</vt:lpstr>
      <vt:lpstr>Economics of GE Crops</vt:lpstr>
      <vt:lpstr>Effects on Organic Farmers</vt:lpstr>
      <vt:lpstr>Response to Contamination</vt:lpstr>
      <vt:lpstr>Environmental Risks of GE Foods</vt:lpstr>
      <vt:lpstr>Environmental Risks of GE Foods</vt:lpstr>
      <vt:lpstr>Famine and GE Foods</vt:lpstr>
      <vt:lpstr>Famine and GE Foods</vt:lpstr>
      <vt:lpstr>Famine and GE Foods</vt:lpstr>
      <vt:lpstr>U.S. Promotion of GM Crops</vt:lpstr>
      <vt:lpstr>Genetic Use Restriction Technologies (“GURTS”)</vt:lpstr>
      <vt:lpstr>Terminator Technology</vt:lpstr>
      <vt:lpstr>Terminator Technology</vt:lpstr>
      <vt:lpstr>GE Foods and World Hunger</vt:lpstr>
      <vt:lpstr>GE Foods and World Hunger</vt:lpstr>
      <vt:lpstr>GE Foods and World Hunger</vt:lpstr>
      <vt:lpstr>GE Foods and World Hunger</vt:lpstr>
      <vt:lpstr>GE Foods and World Hunger</vt:lpstr>
      <vt:lpstr>Food Waste</vt:lpstr>
      <vt:lpstr>Food Waste</vt:lpstr>
      <vt:lpstr>GE Foods and World Hunger</vt:lpstr>
      <vt:lpstr>GE Foods and World Hunger</vt:lpstr>
      <vt:lpstr>Solutions</vt:lpstr>
      <vt:lpstr>Solutions</vt:lpstr>
      <vt:lpstr>Solutions</vt:lpstr>
      <vt:lpstr>Top Anti-Labeling Donors Opposing Oregon Measure 92</vt:lpstr>
      <vt:lpstr>GM Food Labeling Today</vt:lpstr>
      <vt:lpstr>Solutions</vt:lpstr>
      <vt:lpstr>Solutions</vt:lpstr>
      <vt:lpstr>Solutions</vt:lpstr>
      <vt:lpstr>Solutions: Organics</vt:lpstr>
      <vt:lpstr>Solutions: Organics</vt:lpstr>
      <vt:lpstr>Solutions</vt:lpstr>
      <vt:lpstr>Solutions</vt:lpstr>
      <vt:lpstr>Solutions</vt:lpstr>
      <vt:lpstr>Solutions</vt:lpstr>
      <vt:lpstr>References/Sources</vt:lpstr>
      <vt:lpstr>References/Sources</vt:lpstr>
      <vt:lpstr>Oregon Right to Know Act Proposition 92</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Environmental Consequences of Genetically-Modified Foods and Biopharming</dc:title>
  <dc:creator>User</dc:creator>
  <cp:lastModifiedBy>martin donohoe</cp:lastModifiedBy>
  <cp:revision>101</cp:revision>
  <cp:lastPrinted>2014-09-07T11:45:33Z</cp:lastPrinted>
  <dcterms:created xsi:type="dcterms:W3CDTF">2014-08-17T20:07:37Z</dcterms:created>
  <dcterms:modified xsi:type="dcterms:W3CDTF">2016-10-24T15:38:35Z</dcterms:modified>
</cp:coreProperties>
</file>