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4"/>
  </p:notesMasterIdLst>
  <p:handoutMasterIdLst>
    <p:handoutMasterId r:id="rId25"/>
  </p:handoutMasterIdLst>
  <p:sldIdLst>
    <p:sldId id="260" r:id="rId2"/>
    <p:sldId id="289" r:id="rId3"/>
    <p:sldId id="271" r:id="rId4"/>
    <p:sldId id="296" r:id="rId5"/>
    <p:sldId id="273" r:id="rId6"/>
    <p:sldId id="274" r:id="rId7"/>
    <p:sldId id="275" r:id="rId8"/>
    <p:sldId id="276" r:id="rId9"/>
    <p:sldId id="277" r:id="rId10"/>
    <p:sldId id="295" r:id="rId11"/>
    <p:sldId id="294" r:id="rId12"/>
    <p:sldId id="290" r:id="rId13"/>
    <p:sldId id="281" r:id="rId14"/>
    <p:sldId id="282" r:id="rId15"/>
    <p:sldId id="283" r:id="rId16"/>
    <p:sldId id="284" r:id="rId17"/>
    <p:sldId id="293" r:id="rId18"/>
    <p:sldId id="285" r:id="rId19"/>
    <p:sldId id="292" r:id="rId20"/>
    <p:sldId id="291" r:id="rId21"/>
    <p:sldId id="286" r:id="rId22"/>
    <p:sldId id="287" r:id="rId23"/>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oration" initials="" lastIdx="6" clrIdx="0"/>
  <p:cmAuthor id="1" name="Elisabeth Keatin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7" autoAdjust="0"/>
    <p:restoredTop sz="74128" autoAdjust="0"/>
  </p:normalViewPr>
  <p:slideViewPr>
    <p:cSldViewPr>
      <p:cViewPr varScale="1">
        <p:scale>
          <a:sx n="76" d="100"/>
          <a:sy n="76"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302" y="-9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defTabSz="930275" eaLnBrk="1" hangingPunct="1">
              <a:defRPr sz="1200">
                <a:latin typeface="Verdana" pitchFamily="34" charset="0"/>
              </a:defRPr>
            </a:lvl1pPr>
          </a:lstStyle>
          <a:p>
            <a:endParaRPr lang="en-US"/>
          </a:p>
        </p:txBody>
      </p:sp>
      <p:sp>
        <p:nvSpPr>
          <p:cNvPr id="299011" name="Rectangle 3"/>
          <p:cNvSpPr>
            <a:spLocks noGrp="1" noChangeArrowheads="1"/>
          </p:cNvSpPr>
          <p:nvPr>
            <p:ph type="dt" sz="quarter" idx="1"/>
          </p:nvPr>
        </p:nvSpPr>
        <p:spPr bwMode="auto">
          <a:xfrm>
            <a:off x="3939708" y="0"/>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algn="r" defTabSz="930275" eaLnBrk="1" hangingPunct="1">
              <a:defRPr sz="1200">
                <a:latin typeface="Verdana" pitchFamily="34" charset="0"/>
              </a:defRPr>
            </a:lvl1pPr>
          </a:lstStyle>
          <a:p>
            <a:endParaRPr lang="en-US"/>
          </a:p>
        </p:txBody>
      </p:sp>
      <p:sp>
        <p:nvSpPr>
          <p:cNvPr id="299012" name="Rectangle 4"/>
          <p:cNvSpPr>
            <a:spLocks noGrp="1" noChangeArrowheads="1"/>
          </p:cNvSpPr>
          <p:nvPr>
            <p:ph type="ftr" sz="quarter" idx="2"/>
          </p:nvPr>
        </p:nvSpPr>
        <p:spPr bwMode="auto">
          <a:xfrm>
            <a:off x="0" y="8842691"/>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defTabSz="930275" eaLnBrk="1" hangingPunct="1">
              <a:defRPr sz="1200">
                <a:latin typeface="Verdana" pitchFamily="34" charset="0"/>
              </a:defRPr>
            </a:lvl1pPr>
          </a:lstStyle>
          <a:p>
            <a:endParaRPr lang="en-US"/>
          </a:p>
        </p:txBody>
      </p:sp>
      <p:sp>
        <p:nvSpPr>
          <p:cNvPr id="299013" name="Rectangle 5"/>
          <p:cNvSpPr>
            <a:spLocks noGrp="1" noChangeArrowheads="1"/>
          </p:cNvSpPr>
          <p:nvPr>
            <p:ph type="sldNum" sz="quarter" idx="3"/>
          </p:nvPr>
        </p:nvSpPr>
        <p:spPr bwMode="auto">
          <a:xfrm>
            <a:off x="3939708" y="8842691"/>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algn="r" defTabSz="930275" eaLnBrk="1" hangingPunct="1">
              <a:defRPr sz="1200">
                <a:latin typeface="Verdana" pitchFamily="34" charset="0"/>
              </a:defRPr>
            </a:lvl1pPr>
          </a:lstStyle>
          <a:p>
            <a:fld id="{475930D2-26EC-4D15-BC06-FA46DDE62D4E}" type="slidenum">
              <a:rPr lang="en-US"/>
              <a:pPr/>
              <a:t>‹#›</a:t>
            </a:fld>
            <a:endParaRPr lang="en-US"/>
          </a:p>
        </p:txBody>
      </p:sp>
    </p:spTree>
    <p:extLst>
      <p:ext uri="{BB962C8B-B14F-4D97-AF65-F5344CB8AC3E}">
        <p14:creationId xmlns:p14="http://schemas.microsoft.com/office/powerpoint/2010/main" val="300104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defTabSz="930275" eaLnBrk="1" hangingPunct="1">
              <a:defRPr sz="1200">
                <a:latin typeface="Verdana" pitchFamily="34" charset="0"/>
              </a:defRPr>
            </a:lvl1pPr>
          </a:lstStyle>
          <a:p>
            <a:endParaRPr lang="en-US"/>
          </a:p>
        </p:txBody>
      </p:sp>
      <p:sp>
        <p:nvSpPr>
          <p:cNvPr id="297987" name="Rectangle 3"/>
          <p:cNvSpPr>
            <a:spLocks noGrp="1" noChangeArrowheads="1"/>
          </p:cNvSpPr>
          <p:nvPr>
            <p:ph type="dt" idx="1"/>
          </p:nvPr>
        </p:nvSpPr>
        <p:spPr bwMode="auto">
          <a:xfrm>
            <a:off x="3939708" y="0"/>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algn="r" defTabSz="930275" eaLnBrk="1" hangingPunct="1">
              <a:defRPr sz="1200">
                <a:latin typeface="Verdana" pitchFamily="34" charset="0"/>
              </a:defRPr>
            </a:lvl1pPr>
          </a:lstStyle>
          <a:p>
            <a:endParaRPr lang="en-US"/>
          </a:p>
        </p:txBody>
      </p:sp>
      <p:sp>
        <p:nvSpPr>
          <p:cNvPr id="297988"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989" name="Rectangle 5"/>
          <p:cNvSpPr>
            <a:spLocks noGrp="1" noChangeArrowheads="1"/>
          </p:cNvSpPr>
          <p:nvPr>
            <p:ph type="body" sz="quarter" idx="3"/>
          </p:nvPr>
        </p:nvSpPr>
        <p:spPr bwMode="auto">
          <a:xfrm>
            <a:off x="695800" y="4422142"/>
            <a:ext cx="5563239" cy="4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990" name="Rectangle 6"/>
          <p:cNvSpPr>
            <a:spLocks noGrp="1" noChangeArrowheads="1"/>
          </p:cNvSpPr>
          <p:nvPr>
            <p:ph type="ftr" sz="quarter" idx="4"/>
          </p:nvPr>
        </p:nvSpPr>
        <p:spPr bwMode="auto">
          <a:xfrm>
            <a:off x="0" y="8842691"/>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defTabSz="930275" eaLnBrk="1" hangingPunct="1">
              <a:defRPr sz="1200">
                <a:latin typeface="Verdana" pitchFamily="34" charset="0"/>
              </a:defRPr>
            </a:lvl1pPr>
          </a:lstStyle>
          <a:p>
            <a:endParaRPr lang="en-US"/>
          </a:p>
        </p:txBody>
      </p:sp>
      <p:sp>
        <p:nvSpPr>
          <p:cNvPr id="297991" name="Rectangle 7"/>
          <p:cNvSpPr>
            <a:spLocks noGrp="1" noChangeArrowheads="1"/>
          </p:cNvSpPr>
          <p:nvPr>
            <p:ph type="sldNum" sz="quarter" idx="5"/>
          </p:nvPr>
        </p:nvSpPr>
        <p:spPr bwMode="auto">
          <a:xfrm>
            <a:off x="3939708" y="8842691"/>
            <a:ext cx="3013553"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algn="r" defTabSz="930275" eaLnBrk="1" hangingPunct="1">
              <a:defRPr sz="1200">
                <a:latin typeface="Verdana" pitchFamily="34" charset="0"/>
              </a:defRPr>
            </a:lvl1pPr>
          </a:lstStyle>
          <a:p>
            <a:fld id="{71B76F0A-2D7B-4109-AFB6-165D8827FD26}" type="slidenum">
              <a:rPr lang="en-US"/>
              <a:pPr/>
              <a:t>‹#›</a:t>
            </a:fld>
            <a:endParaRPr lang="en-US"/>
          </a:p>
        </p:txBody>
      </p:sp>
    </p:spTree>
    <p:extLst>
      <p:ext uri="{BB962C8B-B14F-4D97-AF65-F5344CB8AC3E}">
        <p14:creationId xmlns:p14="http://schemas.microsoft.com/office/powerpoint/2010/main" val="24128262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C9A9A-58FD-4F98-8681-1EB3B475F99F}" type="slidenum">
              <a:rPr lang="en-US"/>
              <a:pPr/>
              <a:t>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dirty="0"/>
              <a:t>Chapter 7: The Environment and Health</a:t>
            </a:r>
          </a:p>
        </p:txBody>
      </p:sp>
    </p:spTree>
    <p:extLst>
      <p:ext uri="{BB962C8B-B14F-4D97-AF65-F5344CB8AC3E}">
        <p14:creationId xmlns:p14="http://schemas.microsoft.com/office/powerpoint/2010/main" val="119943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These two tables listed here show some selected waterborne pathogens and classification of water related infections.</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11</a:t>
            </a:fld>
            <a:endParaRPr lang="en-US"/>
          </a:p>
        </p:txBody>
      </p:sp>
    </p:spTree>
    <p:extLst>
      <p:ext uri="{BB962C8B-B14F-4D97-AF65-F5344CB8AC3E}">
        <p14:creationId xmlns:p14="http://schemas.microsoft.com/office/powerpoint/2010/main" val="24929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Though it was thought that outdoor pollution is responsible for respiratory diseases, in reality exposure from indoor air causes 1.6 million death in low and middle income countries. It is also estimated that 59% of all the deaths that are due to indoor air pollution are occurring among women.  The next victim of indoor air pollution is children as they are being carried by the mother or they spent time indoor with mother while they cook. </a:t>
            </a:r>
          </a:p>
          <a:p>
            <a:endParaRPr lang="en-US" sz="1200" kern="1200" dirty="0">
              <a:solidFill>
                <a:schemeClr val="tx1"/>
              </a:solidFill>
              <a:effectLst/>
              <a:latin typeface="Verdana" pitchFamily="34" charset="0"/>
              <a:ea typeface="+mn-ea"/>
              <a:cs typeface="+mn-cs"/>
            </a:endParaRPr>
          </a:p>
          <a:p>
            <a:r>
              <a:rPr lang="en-US" sz="1200" kern="1200" dirty="0">
                <a:solidFill>
                  <a:schemeClr val="tx1"/>
                </a:solidFill>
                <a:effectLst/>
                <a:latin typeface="Verdana" pitchFamily="34" charset="0"/>
                <a:ea typeface="+mn-ea"/>
                <a:cs typeface="+mn-cs"/>
              </a:rPr>
              <a:t>As for outdoor pollution, India and China have major burden of the disease that is related with outdoor pollution. It is estimated that low and middle income countries in Asia share about two thirds of the global burden of diseases that are caused by outdoor pollution.</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12</a:t>
            </a:fld>
            <a:endParaRPr lang="en-US"/>
          </a:p>
        </p:txBody>
      </p:sp>
    </p:spTree>
    <p:extLst>
      <p:ext uri="{BB962C8B-B14F-4D97-AF65-F5344CB8AC3E}">
        <p14:creationId xmlns:p14="http://schemas.microsoft.com/office/powerpoint/2010/main" val="117212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The social and economic consequences of environmental health problems are enormous. On top of that, burden falls disproportionately on relatively poor people. It is the poor people who cook with biomass fuel and suffer the consequences. Similarly, low income countries suffers the burden most, not the high income ones. Environmental health burdens have negative consequences on productivity. Women and children suffer the most from the diseases that are emerged from being in unhealthy environment and their morbidity, mortality, and disability are the most.</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13</a:t>
            </a:fld>
            <a:endParaRPr lang="en-US"/>
          </a:p>
        </p:txBody>
      </p:sp>
    </p:spTree>
    <p:extLst>
      <p:ext uri="{BB962C8B-B14F-4D97-AF65-F5344CB8AC3E}">
        <p14:creationId xmlns:p14="http://schemas.microsoft.com/office/powerpoint/2010/main" val="141309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Some of the measures that already have been taken by couple of low income and middle income countries to reduce outdoor air pollution are- </a:t>
            </a:r>
          </a:p>
          <a:p>
            <a:pPr marL="171450" indent="-171450">
              <a:buFont typeface="Arial" pitchFamily="34" charset="0"/>
              <a:buChar char="•"/>
            </a:pPr>
            <a:r>
              <a:rPr lang="en-US" dirty="0"/>
              <a:t>Introduction of unleaded gasoline</a:t>
            </a:r>
          </a:p>
          <a:p>
            <a:pPr marL="171450" indent="-171450">
              <a:buFont typeface="Arial" pitchFamily="34" charset="0"/>
              <a:buChar char="•"/>
            </a:pPr>
            <a:r>
              <a:rPr lang="en-US" dirty="0"/>
              <a:t>Low-smoke lubricant for or banning of two-stroke engines</a:t>
            </a:r>
          </a:p>
          <a:p>
            <a:pPr marL="171450" indent="-171450">
              <a:buFont typeface="Arial" pitchFamily="34" charset="0"/>
              <a:buChar char="•"/>
            </a:pPr>
            <a:r>
              <a:rPr lang="en-US" dirty="0"/>
              <a:t>Shifting to natural gas to fuel public vehicles</a:t>
            </a:r>
          </a:p>
          <a:p>
            <a:pPr marL="171450" indent="-171450">
              <a:buFont typeface="Arial" pitchFamily="34" charset="0"/>
              <a:buChar char="•"/>
            </a:pPr>
            <a:r>
              <a:rPr lang="en-US" dirty="0"/>
              <a:t>Tightening emissions inspections</a:t>
            </a:r>
          </a:p>
          <a:p>
            <a:pPr marL="171450" indent="-171450">
              <a:buFont typeface="Arial" pitchFamily="34" charset="0"/>
              <a:buChar char="•"/>
            </a:pPr>
            <a:r>
              <a:rPr lang="en-US" dirty="0"/>
              <a:t>Reducing the burning of garbage</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14</a:t>
            </a:fld>
            <a:endParaRPr lang="en-US"/>
          </a:p>
        </p:txBody>
      </p:sp>
    </p:spTree>
    <p:extLst>
      <p:ext uri="{BB962C8B-B14F-4D97-AF65-F5344CB8AC3E}">
        <p14:creationId xmlns:p14="http://schemas.microsoft.com/office/powerpoint/2010/main" val="410958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There are a number of ways that could be adopted to reduce the burden of indoor air pollution in low income countries. Among them are to reduce the use of biofuel, using improved cooking device, using solar energy, keeping children away from the cooking place, moving away the kitchen from the main parts of the house and above all, having government policies or incentives to implement such thoughts into action. In this picture,</a:t>
            </a:r>
            <a:r>
              <a:rPr lang="en-US" sz="1200" kern="1200" baseline="0" dirty="0">
                <a:solidFill>
                  <a:schemeClr val="tx1"/>
                </a:solidFill>
                <a:effectLst/>
                <a:latin typeface="Verdana" pitchFamily="34" charset="0"/>
                <a:ea typeface="+mn-ea"/>
                <a:cs typeface="+mn-cs"/>
              </a:rPr>
              <a:t> a</a:t>
            </a:r>
            <a:r>
              <a:rPr lang="en-US" dirty="0"/>
              <a:t> woman uses hand made solar cooker in India.</a:t>
            </a:r>
          </a:p>
        </p:txBody>
      </p:sp>
      <p:sp>
        <p:nvSpPr>
          <p:cNvPr id="4" name="Slide Number Placeholder 3"/>
          <p:cNvSpPr>
            <a:spLocks noGrp="1"/>
          </p:cNvSpPr>
          <p:nvPr>
            <p:ph type="sldNum" sz="quarter" idx="10"/>
          </p:nvPr>
        </p:nvSpPr>
        <p:spPr/>
        <p:txBody>
          <a:bodyPr/>
          <a:lstStyle/>
          <a:p>
            <a:fld id="{71B76F0A-2D7B-4109-AFB6-165D8827FD26}" type="slidenum">
              <a:rPr lang="en-US" smtClean="0"/>
              <a:pPr/>
              <a:t>15</a:t>
            </a:fld>
            <a:endParaRPr lang="en-US"/>
          </a:p>
        </p:txBody>
      </p:sp>
    </p:spTree>
    <p:extLst>
      <p:ext uri="{BB962C8B-B14F-4D97-AF65-F5344CB8AC3E}">
        <p14:creationId xmlns:p14="http://schemas.microsoft.com/office/powerpoint/2010/main" val="392103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Sanitation could range from the simple technology of bucket latrines to modern urban sewerage system. Latrines like pour flush, simple pit, and ventilation improved ones could be constructed for about $60. Even this small amount of money  may not be an option for low income countries where people live for $2/day . So work has been going to find more cost effective latrines and in Bangladesh, they already developed one which cost only 27 cents per household. Even with the low cost, improved sanitation implementation remains challenge as there could be barriers like lack of knowledge or local laws. Government needs to come forward and take necessary steps to promote the use of sanitary latrines and to provide subsidies if needed for the needy ones for the betterment of the society.</a:t>
            </a:r>
          </a:p>
          <a:p>
            <a:endParaRPr lang="en-US" dirty="0"/>
          </a:p>
          <a:p>
            <a:r>
              <a:rPr lang="en-US" dirty="0"/>
              <a:t>In</a:t>
            </a:r>
            <a:r>
              <a:rPr lang="en-US" baseline="0" dirty="0"/>
              <a:t> these pictures, a</a:t>
            </a:r>
            <a:r>
              <a:rPr lang="en-US" dirty="0"/>
              <a:t> community hygiene promoter in northern Bangladesh, assists residents in drawing a water and sanitation social map</a:t>
            </a:r>
          </a:p>
          <a:p>
            <a:r>
              <a:rPr lang="en-US" dirty="0"/>
              <a:t>Separate latrines for girls and boys in</a:t>
            </a:r>
            <a:r>
              <a:rPr lang="en-US" baseline="0" dirty="0"/>
              <a:t> a UNICEF supported school in Senegal</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16</a:t>
            </a:fld>
            <a:endParaRPr lang="en-US"/>
          </a:p>
        </p:txBody>
      </p:sp>
    </p:spTree>
    <p:extLst>
      <p:ext uri="{BB962C8B-B14F-4D97-AF65-F5344CB8AC3E}">
        <p14:creationId xmlns:p14="http://schemas.microsoft.com/office/powerpoint/2010/main" val="189752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This table lists some different approaches to excreta disposal.</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17</a:t>
            </a:fld>
            <a:endParaRPr lang="en-US"/>
          </a:p>
        </p:txBody>
      </p:sp>
    </p:spTree>
    <p:extLst>
      <p:ext uri="{BB962C8B-B14F-4D97-AF65-F5344CB8AC3E}">
        <p14:creationId xmlns:p14="http://schemas.microsoft.com/office/powerpoint/2010/main" val="139428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Improving water supply can lead to variety of health benefits. Continuous water supply with good bacteriological quality can reduce the number of morbidity. Though the quality of the water matters, it was shown through research that  significant success in disease morbidity comes from sanitation only, water and sanitation or hygiene only. This is why it is critically important to integrate hygiene and sanitation with the quality of water for the maximum benefit.</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18</a:t>
            </a:fld>
            <a:endParaRPr lang="en-US"/>
          </a:p>
        </p:txBody>
      </p:sp>
    </p:spTree>
    <p:extLst>
      <p:ext uri="{BB962C8B-B14F-4D97-AF65-F5344CB8AC3E}">
        <p14:creationId xmlns:p14="http://schemas.microsoft.com/office/powerpoint/2010/main" val="246664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This table lists here potential morbidity reduction that could be achieved from quality water supply.</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19</a:t>
            </a:fld>
            <a:endParaRPr lang="en-US"/>
          </a:p>
        </p:txBody>
      </p:sp>
    </p:spTree>
    <p:extLst>
      <p:ext uri="{BB962C8B-B14F-4D97-AF65-F5344CB8AC3E}">
        <p14:creationId xmlns:p14="http://schemas.microsoft.com/office/powerpoint/2010/main" val="221207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Here is an example of safe water supply in a village of Kenya. </a:t>
            </a:r>
            <a:r>
              <a:rPr lang="en-US" sz="1200" b="0" i="0" kern="1200" dirty="0">
                <a:solidFill>
                  <a:schemeClr val="tx1"/>
                </a:solidFill>
                <a:effectLst/>
                <a:latin typeface="Verdana" pitchFamily="34" charset="0"/>
                <a:ea typeface="+mn-ea"/>
                <a:cs typeface="+mn-cs"/>
              </a:rPr>
              <a:t>There are over 44 million people in Kenya. Approximately 45% of this population does not have access to quality water and 71% does not have access to proper sanitation. </a:t>
            </a:r>
            <a:endParaRPr lang="en-US" sz="1200" kern="1200" dirty="0">
              <a:solidFill>
                <a:schemeClr val="tx1"/>
              </a:solidFill>
              <a:effectLst/>
              <a:latin typeface="Verdana"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20</a:t>
            </a:fld>
            <a:endParaRPr lang="en-US"/>
          </a:p>
        </p:txBody>
      </p:sp>
    </p:spTree>
    <p:extLst>
      <p:ext uri="{BB962C8B-B14F-4D97-AF65-F5344CB8AC3E}">
        <p14:creationId xmlns:p14="http://schemas.microsoft.com/office/powerpoint/2010/main" val="254581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 of the total burden of disease in low and middle income countries are result of three environmental conditions and they are unsafe water, hygiene, and excreta disposal.  Among the leading causes of death in low and middle income countries, lower respiratory infections, obstructive pulmonary disease and diarrhea bear significant share and all these are very closely related with environmental factors.</a:t>
            </a:r>
          </a:p>
        </p:txBody>
      </p:sp>
      <p:sp>
        <p:nvSpPr>
          <p:cNvPr id="4" name="Slide Number Placeholder 3"/>
          <p:cNvSpPr>
            <a:spLocks noGrp="1"/>
          </p:cNvSpPr>
          <p:nvPr>
            <p:ph type="sldNum" sz="quarter" idx="10"/>
          </p:nvPr>
        </p:nvSpPr>
        <p:spPr/>
        <p:txBody>
          <a:bodyPr/>
          <a:lstStyle/>
          <a:p>
            <a:fld id="{71B76F0A-2D7B-4109-AFB6-165D8827FD26}" type="slidenum">
              <a:rPr lang="en-US" smtClean="0"/>
              <a:pPr/>
              <a:t>2</a:t>
            </a:fld>
            <a:endParaRPr lang="en-US"/>
          </a:p>
        </p:txBody>
      </p:sp>
    </p:spTree>
    <p:extLst>
      <p:ext uri="{BB962C8B-B14F-4D97-AF65-F5344CB8AC3E}">
        <p14:creationId xmlns:p14="http://schemas.microsoft.com/office/powerpoint/2010/main" val="708637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Investing in hygiene could lead to 33% reduction in diarrhea. Simple measure like hand wash could reduce the incidence of water borne and respiratory diseases.</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21</a:t>
            </a:fld>
            <a:endParaRPr lang="en-US"/>
          </a:p>
        </p:txBody>
      </p:sp>
    </p:spTree>
    <p:extLst>
      <p:ext uri="{BB962C8B-B14F-4D97-AF65-F5344CB8AC3E}">
        <p14:creationId xmlns:p14="http://schemas.microsoft.com/office/powerpoint/2010/main" val="76365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Promotion of hygiene, promotion of sanitation, and construction of low cost water supply systems are likely to be very cost effective in low income countries.</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22</a:t>
            </a:fld>
            <a:endParaRPr lang="en-US"/>
          </a:p>
        </p:txBody>
      </p:sp>
    </p:spTree>
    <p:extLst>
      <p:ext uri="{BB962C8B-B14F-4D97-AF65-F5344CB8AC3E}">
        <p14:creationId xmlns:p14="http://schemas.microsoft.com/office/powerpoint/2010/main" val="231857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When we try to define environment in the context of health, it usually define everything around us except the genetic factors. Now if say environmental health, we usually refer to a set of public health efforts  that are directed to prevent disease, death, and disability and promote health by  informing about the resources existed within and outside of health care system that have the potential to achieve the  desired goals of  health.</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3</a:t>
            </a:fld>
            <a:endParaRPr lang="en-US"/>
          </a:p>
        </p:txBody>
      </p:sp>
    </p:spTree>
    <p:extLst>
      <p:ext uri="{BB962C8B-B14F-4D97-AF65-F5344CB8AC3E}">
        <p14:creationId xmlns:p14="http://schemas.microsoft.com/office/powerpoint/2010/main" val="112439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This table highlights some examples of environmental health issue, their determinants and consequences.</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5</a:t>
            </a:fld>
            <a:endParaRPr lang="en-US"/>
          </a:p>
        </p:txBody>
      </p:sp>
    </p:spTree>
    <p:extLst>
      <p:ext uri="{BB962C8B-B14F-4D97-AF65-F5344CB8AC3E}">
        <p14:creationId xmlns:p14="http://schemas.microsoft.com/office/powerpoint/2010/main" val="150900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Half of the world’s population uses solid fuel like fossil fuel coal, biomass fuel of cow dung, wood logging waste, for their cooking and heating. Poorer families where people cannot afford improved stoves  are the most health risk ones. Biomass fuels leave behind particles, various gas and chemicals that causes conjunctivitis, UTI, and acute respiratory infections. In the long run exposure to such indoor pollution leads to cardiovascular disease, COPD, adverse reproductive outcome and cancer.</a:t>
            </a:r>
          </a:p>
          <a:p>
            <a:endParaRPr lang="en-US" dirty="0"/>
          </a:p>
          <a:p>
            <a:r>
              <a:rPr lang="en-US" dirty="0"/>
              <a:t>The WHO estimates that in 2005 some 4 million people died of COPD with exposure to biomass fuels as the biggest risk factor in low and middle income countries.</a:t>
            </a:r>
          </a:p>
        </p:txBody>
      </p:sp>
      <p:sp>
        <p:nvSpPr>
          <p:cNvPr id="4" name="Slide Number Placeholder 3"/>
          <p:cNvSpPr>
            <a:spLocks noGrp="1"/>
          </p:cNvSpPr>
          <p:nvPr>
            <p:ph type="sldNum" sz="quarter" idx="10"/>
          </p:nvPr>
        </p:nvSpPr>
        <p:spPr/>
        <p:txBody>
          <a:bodyPr/>
          <a:lstStyle/>
          <a:p>
            <a:fld id="{71B76F0A-2D7B-4109-AFB6-165D8827FD26}" type="slidenum">
              <a:rPr lang="en-US" smtClean="0"/>
              <a:pPr/>
              <a:t>6</a:t>
            </a:fld>
            <a:endParaRPr lang="en-US"/>
          </a:p>
        </p:txBody>
      </p:sp>
    </p:spTree>
    <p:extLst>
      <p:ext uri="{BB962C8B-B14F-4D97-AF65-F5344CB8AC3E}">
        <p14:creationId xmlns:p14="http://schemas.microsoft.com/office/powerpoint/2010/main" val="55401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Like indoor air pollution, outdoor air pollution is also responsible for significant adverse health effect like respiratory conditions starting from irritation of eyes and nose, shortness of breath etc. Outdoor air pollution exacerbates the existing diseases like asthma. Heavy outdoor air pollution even for a short period of time has proven to be associated with considerable mortality. The highly cited example is London fog, which occurred on 1952 in London, England. Because of temperature  inversion, a dense fog, full of pollutant hung over the city center for several  days and caused death rate more than four times of normal death rate of that period.</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7</a:t>
            </a:fld>
            <a:endParaRPr lang="en-US"/>
          </a:p>
        </p:txBody>
      </p:sp>
    </p:spTree>
    <p:extLst>
      <p:ext uri="{BB962C8B-B14F-4D97-AF65-F5344CB8AC3E}">
        <p14:creationId xmlns:p14="http://schemas.microsoft.com/office/powerpoint/2010/main" val="64236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Verdana" pitchFamily="34" charset="0"/>
                <a:ea typeface="+mn-ea"/>
                <a:cs typeface="+mn-cs"/>
              </a:rPr>
              <a:t>This table indicates some of the most common pollutants in outdoor air, their sources and the most important health effect.</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8</a:t>
            </a:fld>
            <a:endParaRPr lang="en-US"/>
          </a:p>
        </p:txBody>
      </p:sp>
    </p:spTree>
    <p:extLst>
      <p:ext uri="{BB962C8B-B14F-4D97-AF65-F5344CB8AC3E}">
        <p14:creationId xmlns:p14="http://schemas.microsoft.com/office/powerpoint/2010/main" val="10729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mn-ea"/>
                <a:cs typeface="+mn-cs"/>
              </a:rPr>
              <a:t>Only 60% of the world’s population has access to safe water. Many of the large cities in Africa do not have modern sanitation system, a large share of people in Asia do not have access to sanitary disposal of human waste. Failure to dispose human waste properly is associated with diseases like diarrhea, intestinal parasites, and trachoma. Failure to improved sanitation is also responsible for the diseases that we just mentioned.  More than a billion of people on low and middle income countries do not have access to safe water within a reasonable distance from home and the  water that they have access to  even if seems safe contains significant number of pathogens.</a:t>
            </a:r>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9</a:t>
            </a:fld>
            <a:endParaRPr lang="en-US"/>
          </a:p>
        </p:txBody>
      </p:sp>
    </p:spTree>
    <p:extLst>
      <p:ext uri="{BB962C8B-B14F-4D97-AF65-F5344CB8AC3E}">
        <p14:creationId xmlns:p14="http://schemas.microsoft.com/office/powerpoint/2010/main" val="408289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this picture, I went and gathered water with the local tribe in the village in Kenya. </a:t>
            </a:r>
          </a:p>
          <a:p>
            <a:endParaRPr lang="en-US" dirty="0"/>
          </a:p>
        </p:txBody>
      </p:sp>
      <p:sp>
        <p:nvSpPr>
          <p:cNvPr id="4" name="Slide Number Placeholder 3"/>
          <p:cNvSpPr>
            <a:spLocks noGrp="1"/>
          </p:cNvSpPr>
          <p:nvPr>
            <p:ph type="sldNum" sz="quarter" idx="10"/>
          </p:nvPr>
        </p:nvSpPr>
        <p:spPr/>
        <p:txBody>
          <a:bodyPr/>
          <a:lstStyle/>
          <a:p>
            <a:fld id="{71B76F0A-2D7B-4109-AFB6-165D8827FD26}" type="slidenum">
              <a:rPr lang="en-US" smtClean="0"/>
              <a:pPr/>
              <a:t>10</a:t>
            </a:fld>
            <a:endParaRPr lang="en-US"/>
          </a:p>
        </p:txBody>
      </p:sp>
    </p:spTree>
    <p:extLst>
      <p:ext uri="{BB962C8B-B14F-4D97-AF65-F5344CB8AC3E}">
        <p14:creationId xmlns:p14="http://schemas.microsoft.com/office/powerpoint/2010/main" val="198570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4556 -32000"/>
              <a:gd name="T13" fmla="*/ T12 w 64000"/>
              <a:gd name="T14" fmla="+- 0 -28498 -32000"/>
              <a:gd name="T15" fmla="*/ -28498 h 64000"/>
              <a:gd name="T16" fmla="+- 0 32000 -32000"/>
              <a:gd name="T17" fmla="*/ T16 w 64000"/>
              <a:gd name="T18" fmla="+- 0 0 -32000"/>
              <a:gd name="T19" fmla="*/ 0 h 64000"/>
              <a:gd name="T20" fmla="+- 0 14556 -32000"/>
              <a:gd name="T21" fmla="*/ T20 w 64000"/>
              <a:gd name="T22" fmla="+- 0 28497 -32000"/>
              <a:gd name="T23" fmla="*/ 28497 h 64000"/>
              <a:gd name="T24" fmla="+- 0 14556 -32000"/>
              <a:gd name="T25" fmla="*/ T24 w 64000"/>
              <a:gd name="T26" fmla="+- 0 28497 -32000"/>
              <a:gd name="T27" fmla="*/ 28497 h 64000"/>
              <a:gd name="T28" fmla="+- 0 14555 -32000"/>
              <a:gd name="T29" fmla="*/ T28 w 64000"/>
              <a:gd name="T30" fmla="+- 0 28497 -32000"/>
              <a:gd name="T31" fmla="*/ 28497 h 64000"/>
              <a:gd name="T32" fmla="+- 0 14556 -32000"/>
              <a:gd name="T33" fmla="*/ T32 w 64000"/>
              <a:gd name="T34" fmla="+- 0 28498 -32000"/>
              <a:gd name="T35" fmla="*/ 28498 h 64000"/>
              <a:gd name="T36" fmla="+- 0 14556 -32000"/>
              <a:gd name="T37" fmla="*/ T36 w 64000"/>
              <a:gd name="T38" fmla="+- 0 -28498 -32000"/>
              <a:gd name="T39" fmla="*/ -28498 h 64000"/>
              <a:gd name="T40" fmla="+- 0 14555 -32000"/>
              <a:gd name="T41" fmla="*/ T40 w 64000"/>
              <a:gd name="T42" fmla="+- 0 -28498 -32000"/>
              <a:gd name="T43" fmla="*/ -28498 h 64000"/>
              <a:gd name="T44" fmla="+- 0 14556 -32000"/>
              <a:gd name="T45" fmla="*/ T44 w 64000"/>
              <a:gd name="T46" fmla="+- 0 -28498 -32000"/>
              <a:gd name="T47" fmla="*/ -2849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pPr lvl="0"/>
            <a:r>
              <a:rPr lang="en-US" noProof="0"/>
              <a:t>Click to edit Master title style</a:t>
            </a:r>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pPr lvl="0"/>
            <a:r>
              <a:rPr lang="en-US" noProof="0"/>
              <a:t>Click to edit Master subtitle style</a:t>
            </a:r>
          </a:p>
        </p:txBody>
      </p:sp>
      <p:sp>
        <p:nvSpPr>
          <p:cNvPr id="389129" name="Rectangle 9"/>
          <p:cNvSpPr>
            <a:spLocks noGrp="1" noChangeArrowheads="1"/>
          </p:cNvSpPr>
          <p:nvPr>
            <p:ph type="dt" sz="half" idx="2"/>
          </p:nvPr>
        </p:nvSpPr>
        <p:spPr/>
        <p:txBody>
          <a:bodyPr/>
          <a:lstStyle>
            <a:lvl1pPr>
              <a:defRPr/>
            </a:lvl1pPr>
          </a:lstStyle>
          <a:p>
            <a:endParaRPr lang="en-US"/>
          </a:p>
        </p:txBody>
      </p:sp>
      <p:sp>
        <p:nvSpPr>
          <p:cNvPr id="389130" name="Rectangle 10"/>
          <p:cNvSpPr>
            <a:spLocks noGrp="1" noChangeArrowheads="1"/>
          </p:cNvSpPr>
          <p:nvPr>
            <p:ph type="ftr" sz="quarter" idx="3"/>
          </p:nvPr>
        </p:nvSpPr>
        <p:spPr/>
        <p:txBody>
          <a:bodyPr/>
          <a:lstStyle>
            <a:lvl1pPr>
              <a:defRPr/>
            </a:lvl1pPr>
          </a:lstStyle>
          <a:p>
            <a:endParaRPr lang="en-US"/>
          </a:p>
        </p:txBody>
      </p:sp>
      <p:sp>
        <p:nvSpPr>
          <p:cNvPr id="389131" name="Rectangle 11"/>
          <p:cNvSpPr>
            <a:spLocks noGrp="1" noChangeArrowheads="1"/>
          </p:cNvSpPr>
          <p:nvPr>
            <p:ph type="sldNum" sz="quarter" idx="4"/>
          </p:nvPr>
        </p:nvSpPr>
        <p:spPr/>
        <p:txBody>
          <a:bodyPr/>
          <a:lstStyle>
            <a:lvl1pPr>
              <a:defRPr/>
            </a:lvl1pPr>
          </a:lstStyle>
          <a:p>
            <a:fld id="{CB731965-B938-4D78-BAF5-FB7AC2CE87B6}" type="slidenum">
              <a:rPr lang="en-US"/>
              <a:pPr/>
              <a:t>‹#›</a:t>
            </a:fld>
            <a:endParaRPr lang="en-US"/>
          </a:p>
        </p:txBody>
      </p:sp>
      <p:sp>
        <p:nvSpPr>
          <p:cNvPr id="389132" name="AutoShape 12"/>
          <p:cNvSpPr>
            <a:spLocks noChangeArrowheads="1"/>
          </p:cNvSpPr>
          <p:nvPr userDrawn="1"/>
        </p:nvSpPr>
        <p:spPr bwMode="auto">
          <a:xfrm>
            <a:off x="304800" y="381000"/>
            <a:ext cx="8534400" cy="5943600"/>
          </a:xfrm>
          <a:prstGeom prst="roundRect">
            <a:avLst>
              <a:gd name="adj" fmla="val 16667"/>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3" name="AutoShape 13"/>
          <p:cNvSpPr>
            <a:spLocks noChangeArrowheads="1"/>
          </p:cNvSpPr>
          <p:nvPr userDrawn="1"/>
        </p:nvSpPr>
        <p:spPr bwMode="auto">
          <a:xfrm>
            <a:off x="381000" y="457200"/>
            <a:ext cx="8382000" cy="5791200"/>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4" name="Line 14"/>
          <p:cNvSpPr>
            <a:spLocks noChangeShapeType="1"/>
          </p:cNvSpPr>
          <p:nvPr userDrawn="1"/>
        </p:nvSpPr>
        <p:spPr bwMode="auto">
          <a:xfrm>
            <a:off x="1447800" y="2514600"/>
            <a:ext cx="69342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5" name="AutoShape 15"/>
          <p:cNvSpPr>
            <a:spLocks noChangeArrowheads="1"/>
          </p:cNvSpPr>
          <p:nvPr userDrawn="1"/>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4556 -32000"/>
              <a:gd name="T13" fmla="*/ T12 w 64000"/>
              <a:gd name="T14" fmla="+- 0 -28498 -32000"/>
              <a:gd name="T15" fmla="*/ -28498 h 64000"/>
              <a:gd name="T16" fmla="+- 0 32000 -32000"/>
              <a:gd name="T17" fmla="*/ T16 w 64000"/>
              <a:gd name="T18" fmla="+- 0 0 -32000"/>
              <a:gd name="T19" fmla="*/ 0 h 64000"/>
              <a:gd name="T20" fmla="+- 0 14556 -32000"/>
              <a:gd name="T21" fmla="*/ T20 w 64000"/>
              <a:gd name="T22" fmla="+- 0 28497 -32000"/>
              <a:gd name="T23" fmla="*/ 28497 h 64000"/>
              <a:gd name="T24" fmla="+- 0 14556 -32000"/>
              <a:gd name="T25" fmla="*/ T24 w 64000"/>
              <a:gd name="T26" fmla="+- 0 28497 -32000"/>
              <a:gd name="T27" fmla="*/ 28497 h 64000"/>
              <a:gd name="T28" fmla="+- 0 14555 -32000"/>
              <a:gd name="T29" fmla="*/ T28 w 64000"/>
              <a:gd name="T30" fmla="+- 0 28497 -32000"/>
              <a:gd name="T31" fmla="*/ 28497 h 64000"/>
              <a:gd name="T32" fmla="+- 0 14556 -32000"/>
              <a:gd name="T33" fmla="*/ T32 w 64000"/>
              <a:gd name="T34" fmla="+- 0 28498 -32000"/>
              <a:gd name="T35" fmla="*/ 28498 h 64000"/>
              <a:gd name="T36" fmla="+- 0 14556 -32000"/>
              <a:gd name="T37" fmla="*/ T36 w 64000"/>
              <a:gd name="T38" fmla="+- 0 -28498 -32000"/>
              <a:gd name="T39" fmla="*/ -28498 h 64000"/>
              <a:gd name="T40" fmla="+- 0 14555 -32000"/>
              <a:gd name="T41" fmla="*/ T40 w 64000"/>
              <a:gd name="T42" fmla="+- 0 -28498 -32000"/>
              <a:gd name="T43" fmla="*/ -28498 h 64000"/>
              <a:gd name="T44" fmla="+- 0 14556 -32000"/>
              <a:gd name="T45" fmla="*/ T44 w 64000"/>
              <a:gd name="T46" fmla="+- 0 -28498 -32000"/>
              <a:gd name="T47" fmla="*/ -2849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36" name="AutoShape 16"/>
          <p:cNvSpPr>
            <a:spLocks noChangeArrowheads="1"/>
          </p:cNvSpPr>
          <p:nvPr userDrawn="1"/>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C4874E-C240-4A73-8385-B898E673074C}" type="slidenum">
              <a:rPr lang="en-US"/>
              <a:pPr/>
              <a:t>‹#›</a:t>
            </a:fld>
            <a:endParaRPr lang="en-US"/>
          </a:p>
        </p:txBody>
      </p:sp>
    </p:spTree>
    <p:extLst>
      <p:ext uri="{BB962C8B-B14F-4D97-AF65-F5344CB8AC3E}">
        <p14:creationId xmlns:p14="http://schemas.microsoft.com/office/powerpoint/2010/main" val="213604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CBE585-A7BC-4AED-BDB1-1705E5E7B8B3}" type="slidenum">
              <a:rPr lang="en-US"/>
              <a:pPr/>
              <a:t>‹#›</a:t>
            </a:fld>
            <a:endParaRPr lang="en-US"/>
          </a:p>
        </p:txBody>
      </p:sp>
    </p:spTree>
    <p:extLst>
      <p:ext uri="{BB962C8B-B14F-4D97-AF65-F5344CB8AC3E}">
        <p14:creationId xmlns:p14="http://schemas.microsoft.com/office/powerpoint/2010/main" val="167399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E23EC2-629B-4CD9-BCD7-63F736F7E123}" type="slidenum">
              <a:rPr lang="en-US"/>
              <a:pPr/>
              <a:t>‹#›</a:t>
            </a:fld>
            <a:endParaRPr lang="en-US"/>
          </a:p>
        </p:txBody>
      </p:sp>
    </p:spTree>
    <p:extLst>
      <p:ext uri="{BB962C8B-B14F-4D97-AF65-F5344CB8AC3E}">
        <p14:creationId xmlns:p14="http://schemas.microsoft.com/office/powerpoint/2010/main" val="368928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93172E-6AF6-4123-BC84-00952656630A}" type="slidenum">
              <a:rPr lang="en-US"/>
              <a:pPr/>
              <a:t>‹#›</a:t>
            </a:fld>
            <a:endParaRPr lang="en-US"/>
          </a:p>
        </p:txBody>
      </p:sp>
    </p:spTree>
    <p:extLst>
      <p:ext uri="{BB962C8B-B14F-4D97-AF65-F5344CB8AC3E}">
        <p14:creationId xmlns:p14="http://schemas.microsoft.com/office/powerpoint/2010/main" val="307094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D22D44-B939-4274-BD9A-B1689BD2A310}" type="slidenum">
              <a:rPr lang="en-US"/>
              <a:pPr/>
              <a:t>‹#›</a:t>
            </a:fld>
            <a:endParaRPr lang="en-US"/>
          </a:p>
        </p:txBody>
      </p:sp>
    </p:spTree>
    <p:extLst>
      <p:ext uri="{BB962C8B-B14F-4D97-AF65-F5344CB8AC3E}">
        <p14:creationId xmlns:p14="http://schemas.microsoft.com/office/powerpoint/2010/main" val="39677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19665B-7701-4938-B7A6-6AF11AC6F694}" type="slidenum">
              <a:rPr lang="en-US"/>
              <a:pPr/>
              <a:t>‹#›</a:t>
            </a:fld>
            <a:endParaRPr lang="en-US"/>
          </a:p>
        </p:txBody>
      </p:sp>
    </p:spTree>
    <p:extLst>
      <p:ext uri="{BB962C8B-B14F-4D97-AF65-F5344CB8AC3E}">
        <p14:creationId xmlns:p14="http://schemas.microsoft.com/office/powerpoint/2010/main" val="291931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42413B-0526-47EA-A306-422601E025DF}" type="slidenum">
              <a:rPr lang="en-US"/>
              <a:pPr/>
              <a:t>‹#›</a:t>
            </a:fld>
            <a:endParaRPr lang="en-US"/>
          </a:p>
        </p:txBody>
      </p:sp>
    </p:spTree>
    <p:extLst>
      <p:ext uri="{BB962C8B-B14F-4D97-AF65-F5344CB8AC3E}">
        <p14:creationId xmlns:p14="http://schemas.microsoft.com/office/powerpoint/2010/main" val="16354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97BC9B-94BB-46AF-9444-588788DCAAF6}" type="slidenum">
              <a:rPr lang="en-US"/>
              <a:pPr/>
              <a:t>‹#›</a:t>
            </a:fld>
            <a:endParaRPr lang="en-US"/>
          </a:p>
        </p:txBody>
      </p:sp>
    </p:spTree>
    <p:extLst>
      <p:ext uri="{BB962C8B-B14F-4D97-AF65-F5344CB8AC3E}">
        <p14:creationId xmlns:p14="http://schemas.microsoft.com/office/powerpoint/2010/main" val="127243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651898-65DD-4615-907E-C9FEB57E11B6}" type="slidenum">
              <a:rPr lang="en-US"/>
              <a:pPr/>
              <a:t>‹#›</a:t>
            </a:fld>
            <a:endParaRPr lang="en-US"/>
          </a:p>
        </p:txBody>
      </p:sp>
    </p:spTree>
    <p:extLst>
      <p:ext uri="{BB962C8B-B14F-4D97-AF65-F5344CB8AC3E}">
        <p14:creationId xmlns:p14="http://schemas.microsoft.com/office/powerpoint/2010/main" val="63424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939D8D-5085-49C1-B06C-F91A38905490}" type="slidenum">
              <a:rPr lang="en-US"/>
              <a:pPr/>
              <a:t>‹#›</a:t>
            </a:fld>
            <a:endParaRPr lang="en-US"/>
          </a:p>
        </p:txBody>
      </p:sp>
    </p:spTree>
    <p:extLst>
      <p:ext uri="{BB962C8B-B14F-4D97-AF65-F5344CB8AC3E}">
        <p14:creationId xmlns:p14="http://schemas.microsoft.com/office/powerpoint/2010/main" val="23746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8098"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CF8CC1A1-CC95-477F-9DDC-963D85EC2D78}" type="slidenum">
              <a:rPr lang="en-US"/>
              <a:pPr/>
              <a:t>‹#›</a:t>
            </a:fld>
            <a:endParaRPr lang="en-US"/>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7444 -32000"/>
              <a:gd name="T13" fmla="*/ T12 w 64000"/>
              <a:gd name="T14" fmla="+- 0 -26828 -32000"/>
              <a:gd name="T15" fmla="*/ -26828 h 64000"/>
              <a:gd name="T16" fmla="+- 0 32000 -32000"/>
              <a:gd name="T17" fmla="*/ T16 w 64000"/>
              <a:gd name="T18" fmla="+- 0 0 -32000"/>
              <a:gd name="T19" fmla="*/ 0 h 64000"/>
              <a:gd name="T20" fmla="+- 0 17444 -32000"/>
              <a:gd name="T21" fmla="*/ T20 w 64000"/>
              <a:gd name="T22" fmla="+- 0 26827 -32000"/>
              <a:gd name="T23" fmla="*/ 26827 h 64000"/>
              <a:gd name="T24" fmla="+- 0 17444 -32000"/>
              <a:gd name="T25" fmla="*/ T24 w 64000"/>
              <a:gd name="T26" fmla="+- 0 26827 -32000"/>
              <a:gd name="T27" fmla="*/ 26827 h 64000"/>
              <a:gd name="T28" fmla="+- 0 17443 -32000"/>
              <a:gd name="T29" fmla="*/ T28 w 64000"/>
              <a:gd name="T30" fmla="+- 0 26827 -32000"/>
              <a:gd name="T31" fmla="*/ 26827 h 64000"/>
              <a:gd name="T32" fmla="+- 0 17444 -32000"/>
              <a:gd name="T33" fmla="*/ T32 w 64000"/>
              <a:gd name="T34" fmla="+- 0 26828 -32000"/>
              <a:gd name="T35" fmla="*/ 26828 h 64000"/>
              <a:gd name="T36" fmla="+- 0 17444 -32000"/>
              <a:gd name="T37" fmla="*/ T36 w 64000"/>
              <a:gd name="T38" fmla="+- 0 -26828 -32000"/>
              <a:gd name="T39" fmla="*/ -26828 h 64000"/>
              <a:gd name="T40" fmla="+- 0 17443 -32000"/>
              <a:gd name="T41" fmla="*/ T40 w 64000"/>
              <a:gd name="T42" fmla="+- 0 -26828 -32000"/>
              <a:gd name="T43" fmla="*/ -26828 h 64000"/>
              <a:gd name="T44" fmla="+- 0 17444 -32000"/>
              <a:gd name="T45" fmla="*/ T44 w 64000"/>
              <a:gd name="T46" fmla="+- 0 -26828 -32000"/>
              <a:gd name="T47" fmla="*/ -2682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grpSp>
        <p:nvGrpSpPr>
          <p:cNvPr id="388109"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7444 -32000"/>
              <a:gd name="T13" fmla="*/ T12 w 64000"/>
              <a:gd name="T14" fmla="+- 0 -26828 -32000"/>
              <a:gd name="T15" fmla="*/ -26828 h 64000"/>
              <a:gd name="T16" fmla="+- 0 32000 -32000"/>
              <a:gd name="T17" fmla="*/ T16 w 64000"/>
              <a:gd name="T18" fmla="+- 0 0 -32000"/>
              <a:gd name="T19" fmla="*/ 0 h 64000"/>
              <a:gd name="T20" fmla="+- 0 17444 -32000"/>
              <a:gd name="T21" fmla="*/ T20 w 64000"/>
              <a:gd name="T22" fmla="+- 0 26827 -32000"/>
              <a:gd name="T23" fmla="*/ 26827 h 64000"/>
              <a:gd name="T24" fmla="+- 0 17444 -32000"/>
              <a:gd name="T25" fmla="*/ T24 w 64000"/>
              <a:gd name="T26" fmla="+- 0 26827 -32000"/>
              <a:gd name="T27" fmla="*/ 26827 h 64000"/>
              <a:gd name="T28" fmla="+- 0 17443 -32000"/>
              <a:gd name="T29" fmla="*/ T28 w 64000"/>
              <a:gd name="T30" fmla="+- 0 26827 -32000"/>
              <a:gd name="T31" fmla="*/ 26827 h 64000"/>
              <a:gd name="T32" fmla="+- 0 17444 -32000"/>
              <a:gd name="T33" fmla="*/ T32 w 64000"/>
              <a:gd name="T34" fmla="+- 0 26828 -32000"/>
              <a:gd name="T35" fmla="*/ 26828 h 64000"/>
              <a:gd name="T36" fmla="+- 0 17444 -32000"/>
              <a:gd name="T37" fmla="*/ T36 w 64000"/>
              <a:gd name="T38" fmla="+- 0 -26828 -32000"/>
              <a:gd name="T39" fmla="*/ -26828 h 64000"/>
              <a:gd name="T40" fmla="+- 0 17443 -32000"/>
              <a:gd name="T41" fmla="*/ T40 w 64000"/>
              <a:gd name="T42" fmla="+- 0 -26828 -32000"/>
              <a:gd name="T43" fmla="*/ -26828 h 64000"/>
              <a:gd name="T44" fmla="+- 0 17444 -32000"/>
              <a:gd name="T45" fmla="*/ T44 w 64000"/>
              <a:gd name="T46" fmla="+- 0 -26828 -32000"/>
              <a:gd name="T47" fmla="*/ -2682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theshepherdsvillage.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Hfnx--r05q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Vkx-2mT1-q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p:txBody>
          <a:bodyPr/>
          <a:lstStyle/>
          <a:p>
            <a:r>
              <a:rPr lang="en-US" sz="4000" dirty="0"/>
              <a:t>The Environment and Health</a:t>
            </a:r>
          </a:p>
        </p:txBody>
      </p:sp>
      <p:sp>
        <p:nvSpPr>
          <p:cNvPr id="305155" name="Rectangle 3"/>
          <p:cNvSpPr>
            <a:spLocks noGrp="1" noChangeArrowheads="1"/>
          </p:cNvSpPr>
          <p:nvPr>
            <p:ph type="subTitle" idx="1"/>
          </p:nvPr>
        </p:nvSpPr>
        <p:spPr>
          <a:xfrm>
            <a:off x="1443038" y="2895600"/>
            <a:ext cx="7239000" cy="1752600"/>
          </a:xfrm>
        </p:spPr>
        <p:txBody>
          <a:bodyPr/>
          <a:lstStyle/>
          <a:p>
            <a:pPr algn="ctr"/>
            <a:r>
              <a:rPr lang="en-US" sz="2400" dirty="0"/>
              <a:t>Chapter Seven</a:t>
            </a:r>
            <a:endParaRPr lang="en-US" sz="2800" dirty="0"/>
          </a:p>
        </p:txBody>
      </p:sp>
      <p:pic>
        <p:nvPicPr>
          <p:cNvPr id="3051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799"/>
            <a:ext cx="3581399" cy="24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6019800"/>
            <a:ext cx="7162800" cy="646331"/>
          </a:xfrm>
          <a:prstGeom prst="rect">
            <a:avLst/>
          </a:prstGeom>
          <a:noFill/>
        </p:spPr>
        <p:txBody>
          <a:bodyPr wrap="square" rtlCol="0">
            <a:spAutoFit/>
          </a:bodyPr>
          <a:lstStyle/>
          <a:p>
            <a:r>
              <a:rPr lang="en-US" dirty="0"/>
              <a:t>Poor access to water, as shown in </a:t>
            </a:r>
            <a:r>
              <a:rPr lang="en-US" dirty="0" err="1"/>
              <a:t>Narok</a:t>
            </a:r>
            <a:r>
              <a:rPr lang="en-US" dirty="0"/>
              <a:t>, Kenya.</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762000"/>
            <a:ext cx="6705600" cy="5029200"/>
          </a:xfrm>
          <a:prstGeom prst="rect">
            <a:avLst/>
          </a:prstGeom>
        </p:spPr>
      </p:pic>
    </p:spTree>
    <p:extLst>
      <p:ext uri="{BB962C8B-B14F-4D97-AF65-F5344CB8AC3E}">
        <p14:creationId xmlns:p14="http://schemas.microsoft.com/office/powerpoint/2010/main" val="372353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3200400" cy="35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00669"/>
            <a:ext cx="7696200" cy="23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1905000"/>
            <a:ext cx="2612638" cy="923330"/>
          </a:xfrm>
          <a:prstGeom prst="rect">
            <a:avLst/>
          </a:prstGeom>
          <a:noFill/>
        </p:spPr>
        <p:txBody>
          <a:bodyPr wrap="none" rtlCol="0">
            <a:spAutoFit/>
          </a:bodyPr>
          <a:lstStyle/>
          <a:p>
            <a:r>
              <a:rPr lang="en-US" dirty="0"/>
              <a:t>Waterborne pathogens</a:t>
            </a:r>
          </a:p>
          <a:p>
            <a:r>
              <a:rPr lang="en-US" dirty="0"/>
              <a:t>And </a:t>
            </a:r>
          </a:p>
          <a:p>
            <a:r>
              <a:rPr lang="en-US" dirty="0"/>
              <a:t>Water-related infections</a:t>
            </a:r>
          </a:p>
        </p:txBody>
      </p:sp>
    </p:spTree>
    <p:extLst>
      <p:ext uri="{BB962C8B-B14F-4D97-AF65-F5344CB8AC3E}">
        <p14:creationId xmlns:p14="http://schemas.microsoft.com/office/powerpoint/2010/main" val="156702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38200"/>
          </a:xfrm>
        </p:spPr>
        <p:txBody>
          <a:bodyPr/>
          <a:lstStyle/>
          <a:p>
            <a:pPr algn="ctr"/>
            <a:r>
              <a:rPr lang="en-US" sz="2800" dirty="0"/>
              <a:t>Burden of Environmentally Related Diseases</a:t>
            </a:r>
          </a:p>
        </p:txBody>
      </p:sp>
      <p:sp>
        <p:nvSpPr>
          <p:cNvPr id="4" name="Content Placeholder 3"/>
          <p:cNvSpPr>
            <a:spLocks noGrp="1"/>
          </p:cNvSpPr>
          <p:nvPr>
            <p:ph sz="half" idx="2"/>
          </p:nvPr>
        </p:nvSpPr>
        <p:spPr>
          <a:xfrm>
            <a:off x="304800" y="1752600"/>
            <a:ext cx="3200400" cy="4952999"/>
          </a:xfrm>
        </p:spPr>
        <p:txBody>
          <a:bodyPr/>
          <a:lstStyle/>
          <a:p>
            <a:pPr marL="0" indent="0" algn="ctr">
              <a:buNone/>
            </a:pPr>
            <a:r>
              <a:rPr lang="en-US" sz="1800" b="1" dirty="0">
                <a:latin typeface="Bookman Old Style" pitchFamily="18" charset="0"/>
              </a:rPr>
              <a:t>Indoor Air Pollution</a:t>
            </a:r>
          </a:p>
          <a:p>
            <a:r>
              <a:rPr lang="en-US" sz="1800" dirty="0">
                <a:latin typeface="Bookman Old Style" pitchFamily="18" charset="0"/>
              </a:rPr>
              <a:t>3.7% of annual deaths.</a:t>
            </a:r>
          </a:p>
          <a:p>
            <a:r>
              <a:rPr lang="en-US" sz="1800" dirty="0">
                <a:latin typeface="Bookman Old Style" pitchFamily="18" charset="0"/>
              </a:rPr>
              <a:t>3rd most important risk factor in high mortality low- and middle-income countries. </a:t>
            </a:r>
          </a:p>
          <a:p>
            <a:r>
              <a:rPr lang="en-US" sz="1800" dirty="0">
                <a:latin typeface="Bookman Old Style" pitchFamily="18" charset="0"/>
              </a:rPr>
              <a:t>59% of all deaths attributable to indoor air pollution are among females.</a:t>
            </a:r>
          </a:p>
          <a:p>
            <a:endParaRPr lang="en-US" dirty="0"/>
          </a:p>
        </p:txBody>
      </p:sp>
      <p:sp>
        <p:nvSpPr>
          <p:cNvPr id="6" name="Content Placeholder 5"/>
          <p:cNvSpPr>
            <a:spLocks noGrp="1"/>
          </p:cNvSpPr>
          <p:nvPr>
            <p:ph sz="quarter" idx="4"/>
          </p:nvPr>
        </p:nvSpPr>
        <p:spPr>
          <a:xfrm>
            <a:off x="3429000" y="1752600"/>
            <a:ext cx="2590801" cy="4332288"/>
          </a:xfrm>
        </p:spPr>
        <p:txBody>
          <a:bodyPr/>
          <a:lstStyle/>
          <a:p>
            <a:pPr marL="0" indent="0" algn="ctr">
              <a:buNone/>
            </a:pPr>
            <a:r>
              <a:rPr lang="en-US" sz="1800" b="1" dirty="0">
                <a:latin typeface="Bookman Old Style" pitchFamily="18" charset="0"/>
              </a:rPr>
              <a:t>Urban Outdoor Air Pollution</a:t>
            </a:r>
          </a:p>
          <a:p>
            <a:pPr marL="0" indent="0">
              <a:spcBef>
                <a:spcPts val="0"/>
              </a:spcBef>
            </a:pPr>
            <a:r>
              <a:rPr lang="en-US" sz="1800" dirty="0">
                <a:latin typeface="Bookman Old Style" pitchFamily="18" charset="0"/>
              </a:rPr>
              <a:t>1.5% of annual deaths, 0.5% of burden of disease.</a:t>
            </a:r>
          </a:p>
          <a:p>
            <a:pPr marL="0" indent="0">
              <a:spcBef>
                <a:spcPts val="0"/>
              </a:spcBef>
            </a:pPr>
            <a:r>
              <a:rPr lang="en-US" sz="1800" dirty="0">
                <a:latin typeface="Bookman Old Style" pitchFamily="18" charset="0"/>
              </a:rPr>
              <a:t>India and China have major burdens of disease related to outdoor air pollution, along with other countries in Asia and Eastern Europe.  </a:t>
            </a:r>
          </a:p>
          <a:p>
            <a:endParaRPr lang="en-US" dirty="0"/>
          </a:p>
        </p:txBody>
      </p:sp>
      <p:sp>
        <p:nvSpPr>
          <p:cNvPr id="7" name="TextBox 6"/>
          <p:cNvSpPr txBox="1"/>
          <p:nvPr/>
        </p:nvSpPr>
        <p:spPr>
          <a:xfrm>
            <a:off x="6172200" y="1143000"/>
            <a:ext cx="2819400" cy="4524315"/>
          </a:xfrm>
          <a:prstGeom prst="rect">
            <a:avLst/>
          </a:prstGeom>
          <a:noFill/>
        </p:spPr>
        <p:txBody>
          <a:bodyPr wrap="square" rtlCol="0">
            <a:spAutoFit/>
          </a:bodyPr>
          <a:lstStyle/>
          <a:p>
            <a:endParaRPr lang="en-US" b="1" dirty="0">
              <a:solidFill>
                <a:schemeClr val="bg1">
                  <a:lumMod val="50000"/>
                </a:schemeClr>
              </a:solidFill>
            </a:endParaRPr>
          </a:p>
          <a:p>
            <a:endParaRPr lang="en-US" b="1" dirty="0">
              <a:solidFill>
                <a:schemeClr val="bg1">
                  <a:lumMod val="50000"/>
                </a:schemeClr>
              </a:solidFill>
            </a:endParaRPr>
          </a:p>
          <a:p>
            <a:r>
              <a:rPr lang="en-US" b="1" dirty="0">
                <a:solidFill>
                  <a:schemeClr val="bg1">
                    <a:lumMod val="50000"/>
                  </a:schemeClr>
                </a:solidFill>
              </a:rPr>
              <a:t>Sanitation, Water, and Hygiene </a:t>
            </a:r>
          </a:p>
          <a:p>
            <a:pPr marL="285750" indent="-285750">
              <a:buFont typeface="Arial" pitchFamily="34" charset="0"/>
              <a:buChar char="•"/>
            </a:pPr>
            <a:r>
              <a:rPr lang="en-US" dirty="0">
                <a:solidFill>
                  <a:schemeClr val="bg1">
                    <a:lumMod val="50000"/>
                  </a:schemeClr>
                </a:solidFill>
                <a:latin typeface="Bookman Old Style" pitchFamily="18" charset="0"/>
              </a:rPr>
              <a:t>3.2% of annual deaths, 3.7% of burden of disease.</a:t>
            </a:r>
          </a:p>
          <a:p>
            <a:pPr marL="285750" indent="-285750">
              <a:buFont typeface="Arial" pitchFamily="34" charset="0"/>
              <a:buChar char="•"/>
            </a:pPr>
            <a:r>
              <a:rPr lang="en-US" dirty="0">
                <a:solidFill>
                  <a:schemeClr val="bg1">
                    <a:lumMod val="50000"/>
                  </a:schemeClr>
                </a:solidFill>
                <a:latin typeface="Bookman Old Style" pitchFamily="18" charset="0"/>
              </a:rPr>
              <a:t>Poor and less well-educated of South Asia and sub-Saharan Africa are the victims. </a:t>
            </a:r>
          </a:p>
          <a:p>
            <a:pPr marL="285750" indent="-285750">
              <a:buFont typeface="Arial" pitchFamily="34" charset="0"/>
              <a:buChar char="•"/>
            </a:pPr>
            <a:r>
              <a:rPr lang="en-US" dirty="0">
                <a:solidFill>
                  <a:schemeClr val="bg1">
                    <a:lumMod val="50000"/>
                  </a:schemeClr>
                </a:solidFill>
                <a:latin typeface="Bookman Old Style" pitchFamily="18" charset="0"/>
              </a:rPr>
              <a:t>Closely linked with diarrheal disease.</a:t>
            </a:r>
          </a:p>
          <a:p>
            <a:endParaRPr lang="en-US" b="1" dirty="0">
              <a:solidFill>
                <a:schemeClr val="bg1">
                  <a:lumMod val="50000"/>
                </a:schemeClr>
              </a:solidFill>
            </a:endParaRPr>
          </a:p>
          <a:p>
            <a:endParaRPr lang="en-US" dirty="0"/>
          </a:p>
        </p:txBody>
      </p:sp>
      <p:sp>
        <p:nvSpPr>
          <p:cNvPr id="3" name="TextBox 2"/>
          <p:cNvSpPr txBox="1"/>
          <p:nvPr/>
        </p:nvSpPr>
        <p:spPr>
          <a:xfrm>
            <a:off x="304800" y="5482649"/>
            <a:ext cx="8545929" cy="369332"/>
          </a:xfrm>
          <a:prstGeom prst="rect">
            <a:avLst/>
          </a:prstGeom>
          <a:noFill/>
        </p:spPr>
        <p:txBody>
          <a:bodyPr wrap="none" rtlCol="0">
            <a:spAutoFit/>
          </a:bodyPr>
          <a:lstStyle/>
          <a:p>
            <a:r>
              <a:rPr lang="en-US" dirty="0"/>
              <a:t>About 8% of the global burden of disease is associated with environmental factors.</a:t>
            </a:r>
          </a:p>
        </p:txBody>
      </p:sp>
    </p:spTree>
    <p:extLst>
      <p:ext uri="{BB962C8B-B14F-4D97-AF65-F5344CB8AC3E}">
        <p14:creationId xmlns:p14="http://schemas.microsoft.com/office/powerpoint/2010/main" val="256492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Costs and Consequences of Key Environmental Health Problems</a:t>
            </a:r>
          </a:p>
        </p:txBody>
      </p:sp>
      <p:sp>
        <p:nvSpPr>
          <p:cNvPr id="3" name="Content Placeholder 2"/>
          <p:cNvSpPr>
            <a:spLocks noGrp="1"/>
          </p:cNvSpPr>
          <p:nvPr>
            <p:ph idx="1"/>
          </p:nvPr>
        </p:nvSpPr>
        <p:spPr/>
        <p:txBody>
          <a:bodyPr/>
          <a:lstStyle/>
          <a:p>
            <a:r>
              <a:rPr lang="en-US" dirty="0">
                <a:latin typeface="Bookman Old Style" pitchFamily="18" charset="0"/>
              </a:rPr>
              <a:t>Social and economic consequences are enormous.</a:t>
            </a:r>
          </a:p>
          <a:p>
            <a:r>
              <a:rPr lang="en-US" dirty="0">
                <a:latin typeface="Bookman Old Style" pitchFamily="18" charset="0"/>
              </a:rPr>
              <a:t>Burden falls disproportionately on relatively poor people. </a:t>
            </a:r>
          </a:p>
          <a:p>
            <a:r>
              <a:rPr lang="en-US" dirty="0">
                <a:latin typeface="Bookman Old Style" pitchFamily="18" charset="0"/>
              </a:rPr>
              <a:t>Negative consequences on productivity.</a:t>
            </a:r>
          </a:p>
        </p:txBody>
      </p:sp>
    </p:spTree>
    <p:extLst>
      <p:ext uri="{BB962C8B-B14F-4D97-AF65-F5344CB8AC3E}">
        <p14:creationId xmlns:p14="http://schemas.microsoft.com/office/powerpoint/2010/main" val="24984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 </a:t>
            </a:r>
          </a:p>
        </p:txBody>
      </p:sp>
      <p:sp>
        <p:nvSpPr>
          <p:cNvPr id="3" name="Content Placeholder 2"/>
          <p:cNvSpPr>
            <a:spLocks noGrp="1"/>
          </p:cNvSpPr>
          <p:nvPr>
            <p:ph idx="1"/>
          </p:nvPr>
        </p:nvSpPr>
        <p:spPr/>
        <p:txBody>
          <a:bodyPr>
            <a:normAutofit fontScale="77500" lnSpcReduction="20000"/>
          </a:bodyPr>
          <a:lstStyle/>
          <a:p>
            <a:pPr algn="ctr">
              <a:buNone/>
            </a:pPr>
            <a:r>
              <a:rPr lang="en-US" sz="3500" b="1" dirty="0">
                <a:latin typeface="Bookman Old Style" pitchFamily="18" charset="0"/>
              </a:rPr>
              <a:t>Outdoor Air Pollution</a:t>
            </a:r>
          </a:p>
          <a:p>
            <a:r>
              <a:rPr lang="en-US" dirty="0">
                <a:latin typeface="Bookman Old Style" pitchFamily="18" charset="0"/>
              </a:rPr>
              <a:t>Introduction of unleaded gasoline.</a:t>
            </a:r>
          </a:p>
          <a:p>
            <a:r>
              <a:rPr lang="en-US" dirty="0">
                <a:latin typeface="Bookman Old Style" pitchFamily="18" charset="0"/>
              </a:rPr>
              <a:t>Low-smoke lubricant for or banning of two-stroke engines.</a:t>
            </a:r>
          </a:p>
          <a:p>
            <a:r>
              <a:rPr lang="en-US" dirty="0">
                <a:latin typeface="Bookman Old Style" pitchFamily="18" charset="0"/>
              </a:rPr>
              <a:t>Shifting to natural gas to fuel public vehicles.</a:t>
            </a:r>
          </a:p>
          <a:p>
            <a:r>
              <a:rPr lang="en-US" dirty="0">
                <a:latin typeface="Bookman Old Style" pitchFamily="18" charset="0"/>
              </a:rPr>
              <a:t>Tightening emissions inspections.</a:t>
            </a:r>
          </a:p>
          <a:p>
            <a:r>
              <a:rPr lang="en-US" dirty="0">
                <a:latin typeface="Bookman Old Style" pitchFamily="18" charset="0"/>
              </a:rPr>
              <a:t>Reducing the burning of garbage.</a:t>
            </a:r>
          </a:p>
          <a:p>
            <a:pPr>
              <a:buNone/>
            </a:pPr>
            <a:r>
              <a:rPr lang="en-US" dirty="0">
                <a:latin typeface="Bookman Old Style" pitchFamily="18" charset="0"/>
              </a:rPr>
              <a:t>	It will be cost-effective for countries without a significant burden yet to minimize pollution, instead of mitigating its effects later.</a:t>
            </a:r>
          </a:p>
          <a:p>
            <a:endParaRPr lang="en-US" dirty="0">
              <a:latin typeface="Bookman Old Style" pitchFamily="18" charset="0"/>
            </a:endParaRPr>
          </a:p>
        </p:txBody>
      </p:sp>
      <p:pic>
        <p:nvPicPr>
          <p:cNvPr id="394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217419"/>
            <a:ext cx="1971675"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4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101152"/>
            <a:ext cx="2371725" cy="139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4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101152"/>
            <a:ext cx="2057400" cy="1378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765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a:t>
            </a:r>
          </a:p>
        </p:txBody>
      </p:sp>
      <p:sp>
        <p:nvSpPr>
          <p:cNvPr id="3" name="Content Placeholder 2"/>
          <p:cNvSpPr>
            <a:spLocks noGrp="1"/>
          </p:cNvSpPr>
          <p:nvPr>
            <p:ph idx="1"/>
          </p:nvPr>
        </p:nvSpPr>
        <p:spPr>
          <a:xfrm>
            <a:off x="741908" y="2243059"/>
            <a:ext cx="5638800" cy="4378656"/>
          </a:xfrm>
        </p:spPr>
        <p:txBody>
          <a:bodyPr>
            <a:normAutofit/>
          </a:bodyPr>
          <a:lstStyle/>
          <a:p>
            <a:pPr algn="ctr">
              <a:buNone/>
            </a:pPr>
            <a:r>
              <a:rPr lang="en-US" sz="2000" b="1" dirty="0">
                <a:latin typeface="Bookman Old Style" pitchFamily="18" charset="0"/>
              </a:rPr>
              <a:t>Indoor Air Pollution</a:t>
            </a:r>
          </a:p>
          <a:p>
            <a:r>
              <a:rPr lang="en-US" sz="2000" dirty="0">
                <a:latin typeface="Bookman Old Style" pitchFamily="18" charset="0"/>
              </a:rPr>
              <a:t>Improved cooking devices.</a:t>
            </a:r>
          </a:p>
          <a:p>
            <a:r>
              <a:rPr lang="en-US" sz="2000" dirty="0">
                <a:latin typeface="Bookman Old Style" pitchFamily="18" charset="0"/>
              </a:rPr>
              <a:t>Use of less polluting fuels. </a:t>
            </a:r>
          </a:p>
          <a:p>
            <a:r>
              <a:rPr lang="en-US" sz="2000" dirty="0">
                <a:latin typeface="Bookman Old Style" pitchFamily="18" charset="0"/>
              </a:rPr>
              <a:t>Reducing need for fuels by using solar cooking and heating.</a:t>
            </a:r>
          </a:p>
          <a:p>
            <a:r>
              <a:rPr lang="en-US" sz="2000" dirty="0">
                <a:latin typeface="Bookman Old Style" pitchFamily="18" charset="0"/>
              </a:rPr>
              <a:t>Mechanisms for venting smoke.</a:t>
            </a:r>
          </a:p>
          <a:p>
            <a:r>
              <a:rPr lang="en-US" sz="2000" dirty="0">
                <a:latin typeface="Bookman Old Style" pitchFamily="18" charset="0"/>
              </a:rPr>
              <a:t>Using dried fuels for cooking. </a:t>
            </a:r>
          </a:p>
          <a:p>
            <a:r>
              <a:rPr lang="en-US" sz="2000" dirty="0">
                <a:latin typeface="Bookman Old Style" pitchFamily="18" charset="0"/>
              </a:rPr>
              <a:t>Keeping children away from cooking area.</a:t>
            </a:r>
          </a:p>
          <a:p>
            <a:r>
              <a:rPr lang="en-US" sz="2000" dirty="0">
                <a:latin typeface="Bookman Old Style" pitchFamily="18" charset="0"/>
              </a:rPr>
              <a:t>Public policies that encourage these practices.</a:t>
            </a:r>
          </a:p>
        </p:txBody>
      </p:sp>
      <p:pic>
        <p:nvPicPr>
          <p:cNvPr id="395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275" y="2214274"/>
            <a:ext cx="2382811" cy="3611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89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a:t>
            </a:r>
          </a:p>
        </p:txBody>
      </p:sp>
      <p:sp>
        <p:nvSpPr>
          <p:cNvPr id="3" name="Content Placeholder 2"/>
          <p:cNvSpPr>
            <a:spLocks noGrp="1"/>
          </p:cNvSpPr>
          <p:nvPr>
            <p:ph idx="1"/>
          </p:nvPr>
        </p:nvSpPr>
        <p:spPr>
          <a:xfrm>
            <a:off x="990600" y="1676400"/>
            <a:ext cx="7313612" cy="4114800"/>
          </a:xfrm>
        </p:spPr>
        <p:txBody>
          <a:bodyPr>
            <a:normAutofit/>
          </a:bodyPr>
          <a:lstStyle/>
          <a:p>
            <a:pPr algn="ctr">
              <a:buNone/>
            </a:pPr>
            <a:r>
              <a:rPr lang="en-US" sz="2200" b="1" dirty="0">
                <a:latin typeface="Bookman Old Style" pitchFamily="18" charset="0"/>
              </a:rPr>
              <a:t>Sanitation</a:t>
            </a:r>
          </a:p>
          <a:p>
            <a:r>
              <a:rPr lang="en-US" sz="2200" dirty="0">
                <a:latin typeface="Bookman Old Style" pitchFamily="18" charset="0"/>
              </a:rPr>
              <a:t>Simple methods of sanitation and excreta disposal are low-cost and relatively effective. </a:t>
            </a:r>
          </a:p>
          <a:p>
            <a:r>
              <a:rPr lang="en-US" sz="2200" dirty="0">
                <a:latin typeface="Bookman Old Style" pitchFamily="18" charset="0"/>
              </a:rPr>
              <a:t>Barriers include lack of knowledge, cost, construction, and local laws.</a:t>
            </a:r>
          </a:p>
          <a:p>
            <a:r>
              <a:rPr lang="en-US" sz="2200" dirty="0">
                <a:latin typeface="Bookman Old Style" pitchFamily="18" charset="0"/>
              </a:rPr>
              <a:t>Government subsidies and regulations for installing latrines.</a:t>
            </a:r>
          </a:p>
          <a:p>
            <a:r>
              <a:rPr lang="en-US" sz="2200" dirty="0">
                <a:latin typeface="Bookman Old Style" pitchFamily="18" charset="0"/>
              </a:rPr>
              <a:t>Promotion through public-private partnerships headed by NGOs.</a:t>
            </a:r>
          </a:p>
          <a:p>
            <a:pPr marL="0" indent="0">
              <a:buNone/>
            </a:pPr>
            <a:endParaRPr lang="en-US" dirty="0"/>
          </a:p>
        </p:txBody>
      </p:sp>
      <p:pic>
        <p:nvPicPr>
          <p:cNvPr id="398341" name="Picture 5" descr="http://www.unicef.org/wash/images/boy-in-red-walking-to-re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128308"/>
            <a:ext cx="1905000" cy="1333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8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124450"/>
            <a:ext cx="1905000" cy="13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Left Arrow 6"/>
          <p:cNvSpPr/>
          <p:nvPr/>
        </p:nvSpPr>
        <p:spPr bwMode="auto">
          <a:xfrm>
            <a:off x="3529871" y="5486400"/>
            <a:ext cx="407855" cy="12115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0259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533400" y="933733"/>
            <a:ext cx="8229600" cy="457200"/>
          </a:xfrm>
        </p:spPr>
        <p:txBody>
          <a:bodyPr/>
          <a:lstStyle/>
          <a:p>
            <a:pPr algn="ctr" eaLnBrk="1" hangingPunct="1"/>
            <a:r>
              <a:rPr lang="en-US" sz="2800" dirty="0"/>
              <a:t>Selected Sanitation Technologies</a:t>
            </a:r>
          </a:p>
        </p:txBody>
      </p:sp>
      <p:pic>
        <p:nvPicPr>
          <p:cNvPr id="8195" name="Picture 5" descr="97515_CH07_TAB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056" y="1548234"/>
            <a:ext cx="5754688" cy="4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838200" y="59436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dirty="0">
                <a:latin typeface="Calibri" charset="0"/>
              </a:rPr>
              <a:t>Data from </a:t>
            </a:r>
            <a:r>
              <a:rPr lang="en-US" sz="1200" dirty="0" err="1">
                <a:latin typeface="Calibri" charset="0"/>
              </a:rPr>
              <a:t>Cairncross</a:t>
            </a:r>
            <a:r>
              <a:rPr lang="en-US" sz="1200" dirty="0">
                <a:latin typeface="Calibri" charset="0"/>
              </a:rPr>
              <a:t> S, Valdmanis V. Water Supply, Sanitation, and Hygiene Promotion. In: Jamison DT, </a:t>
            </a:r>
            <a:r>
              <a:rPr lang="en-US" sz="1200" dirty="0" err="1">
                <a:latin typeface="Calibri" charset="0"/>
              </a:rPr>
              <a:t>Breman</a:t>
            </a:r>
            <a:r>
              <a:rPr lang="en-US" sz="1200" dirty="0">
                <a:latin typeface="Calibri" charset="0"/>
              </a:rPr>
              <a:t> JG, </a:t>
            </a:r>
            <a:r>
              <a:rPr lang="en-US" sz="1200" dirty="0" err="1">
                <a:latin typeface="Calibri" charset="0"/>
              </a:rPr>
              <a:t>Measham</a:t>
            </a:r>
            <a:r>
              <a:rPr lang="en-US" sz="1200" dirty="0">
                <a:latin typeface="Calibri" charset="0"/>
              </a:rPr>
              <a:t> AR, et al., eds. Disease Control Priorities in Developing Countries. 2nd ed. Washington, DC and New York: The World Bank and Oxford University Press; 2006:780.</a:t>
            </a:r>
          </a:p>
        </p:txBody>
      </p:sp>
    </p:spTree>
    <p:extLst>
      <p:ext uri="{BB962C8B-B14F-4D97-AF65-F5344CB8AC3E}">
        <p14:creationId xmlns:p14="http://schemas.microsoft.com/office/powerpoint/2010/main" val="93795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a:t>
            </a:r>
          </a:p>
        </p:txBody>
      </p:sp>
      <p:sp>
        <p:nvSpPr>
          <p:cNvPr id="3" name="Content Placeholder 2"/>
          <p:cNvSpPr>
            <a:spLocks noGrp="1"/>
          </p:cNvSpPr>
          <p:nvPr>
            <p:ph idx="1"/>
          </p:nvPr>
        </p:nvSpPr>
        <p:spPr/>
        <p:txBody>
          <a:bodyPr>
            <a:normAutofit fontScale="77500" lnSpcReduction="20000"/>
          </a:bodyPr>
          <a:lstStyle/>
          <a:p>
            <a:pPr algn="ctr">
              <a:buNone/>
            </a:pPr>
            <a:r>
              <a:rPr lang="en-US" sz="3100" b="1" dirty="0"/>
              <a:t>Water Supply </a:t>
            </a:r>
          </a:p>
          <a:p>
            <a:r>
              <a:rPr lang="en-US" dirty="0">
                <a:latin typeface="Bookman Old Style" pitchFamily="18" charset="0"/>
              </a:rPr>
              <a:t>Continuous supply of water with good bacteriological quality can reduce morbidity of a number of diseases.</a:t>
            </a:r>
          </a:p>
          <a:p>
            <a:pPr>
              <a:buNone/>
            </a:pPr>
            <a:endParaRPr lang="en-US" dirty="0">
              <a:latin typeface="Bookman Old Style" pitchFamily="18" charset="0"/>
            </a:endParaRPr>
          </a:p>
          <a:p>
            <a:pPr>
              <a:buNone/>
            </a:pPr>
            <a:r>
              <a:rPr lang="en-US" dirty="0">
                <a:latin typeface="Bookman Old Style" pitchFamily="18" charset="0"/>
              </a:rPr>
              <a:t>	However:</a:t>
            </a:r>
          </a:p>
          <a:p>
            <a:r>
              <a:rPr lang="en-US" dirty="0">
                <a:latin typeface="Bookman Old Style" pitchFamily="18" charset="0"/>
              </a:rPr>
              <a:t>Largest reductions in diarrhea morbidity come from investments in sanitation only, sanitation and water, or hygiene only.</a:t>
            </a:r>
          </a:p>
          <a:p>
            <a:r>
              <a:rPr lang="en-US" dirty="0">
                <a:latin typeface="Bookman Old Style" pitchFamily="18" charset="0"/>
              </a:rPr>
              <a:t>Lowest reductions in diarrhea morbidity come from investments in water only.</a:t>
            </a:r>
          </a:p>
          <a:p>
            <a:r>
              <a:rPr lang="en-US" dirty="0">
                <a:latin typeface="Bookman Old Style" pitchFamily="18" charset="0"/>
              </a:rPr>
              <a:t>Don’t forget hygiene if you want to capture water and sanitation benefits.</a:t>
            </a:r>
          </a:p>
        </p:txBody>
      </p:sp>
    </p:spTree>
    <p:extLst>
      <p:ext uri="{BB962C8B-B14F-4D97-AF65-F5344CB8AC3E}">
        <p14:creationId xmlns:p14="http://schemas.microsoft.com/office/powerpoint/2010/main" val="91008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762000" y="685800"/>
            <a:ext cx="8229600" cy="762000"/>
          </a:xfrm>
        </p:spPr>
        <p:txBody>
          <a:bodyPr/>
          <a:lstStyle/>
          <a:p>
            <a:pPr eaLnBrk="1" hangingPunct="1"/>
            <a:br>
              <a:rPr lang="en-US" sz="2800" dirty="0"/>
            </a:br>
            <a:br>
              <a:rPr lang="en-US" sz="2800" dirty="0"/>
            </a:br>
            <a:br>
              <a:rPr lang="en-US" sz="2800" dirty="0"/>
            </a:br>
            <a:br>
              <a:rPr lang="en-US" sz="2800" dirty="0"/>
            </a:br>
            <a:br>
              <a:rPr lang="en-US" sz="2800" dirty="0"/>
            </a:br>
            <a:br>
              <a:rPr lang="en-US" sz="2800" dirty="0"/>
            </a:br>
            <a:r>
              <a:rPr lang="en-US" sz="2400" dirty="0"/>
              <a:t>Potential Morbidity Reduction from Excellent Water Supply</a:t>
            </a:r>
          </a:p>
        </p:txBody>
      </p:sp>
      <p:pic>
        <p:nvPicPr>
          <p:cNvPr id="9219" name="Picture 5" descr="97515_CH07_TAB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8612"/>
            <a:ext cx="48006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457200" y="58420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dirty="0">
                <a:latin typeface="Calibri" charset="0"/>
              </a:rPr>
              <a:t>Adapted from </a:t>
            </a:r>
            <a:r>
              <a:rPr lang="en-US" sz="1200" dirty="0" err="1">
                <a:latin typeface="Calibri" charset="0"/>
              </a:rPr>
              <a:t>Cairncross</a:t>
            </a:r>
            <a:r>
              <a:rPr lang="en-US" sz="1200" dirty="0">
                <a:latin typeface="Calibri" charset="0"/>
              </a:rPr>
              <a:t> S, Valdmanis V. Water Supply, Sanitation, and Hygiene Promotion. In: Jamison DT, </a:t>
            </a:r>
            <a:r>
              <a:rPr lang="en-US" sz="1200" dirty="0" err="1">
                <a:latin typeface="Calibri" charset="0"/>
              </a:rPr>
              <a:t>Breman</a:t>
            </a:r>
            <a:r>
              <a:rPr lang="en-US" sz="1200" dirty="0">
                <a:latin typeface="Calibri" charset="0"/>
              </a:rPr>
              <a:t> JG, </a:t>
            </a:r>
            <a:r>
              <a:rPr lang="en-US" sz="1200" dirty="0" err="1">
                <a:latin typeface="Calibri" charset="0"/>
              </a:rPr>
              <a:t>Measham</a:t>
            </a:r>
            <a:r>
              <a:rPr lang="en-US" sz="1200" dirty="0">
                <a:latin typeface="Calibri" charset="0"/>
              </a:rPr>
              <a:t> AR, et al., eds. Disease Control Priorities in Developing Countries. 2nd ed. Washington, DC and New York: The World Bank and Oxford University Press; 2006:776.</a:t>
            </a:r>
          </a:p>
        </p:txBody>
      </p:sp>
    </p:spTree>
    <p:extLst>
      <p:ext uri="{BB962C8B-B14F-4D97-AF65-F5344CB8AC3E}">
        <p14:creationId xmlns:p14="http://schemas.microsoft.com/office/powerpoint/2010/main" val="23477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2400" dirty="0">
                <a:latin typeface="Bookman Old Style" pitchFamily="18" charset="0"/>
              </a:rPr>
              <a:t>The Importance of Environmental Health</a:t>
            </a:r>
          </a:p>
        </p:txBody>
      </p:sp>
      <p:sp>
        <p:nvSpPr>
          <p:cNvPr id="3" name="Content Placeholder 2"/>
          <p:cNvSpPr>
            <a:spLocks noGrp="1"/>
          </p:cNvSpPr>
          <p:nvPr>
            <p:ph idx="1"/>
          </p:nvPr>
        </p:nvSpPr>
        <p:spPr>
          <a:xfrm>
            <a:off x="914401" y="1676400"/>
            <a:ext cx="3429000" cy="4265613"/>
          </a:xfrm>
        </p:spPr>
        <p:txBody>
          <a:bodyPr>
            <a:normAutofit/>
          </a:bodyPr>
          <a:lstStyle/>
          <a:p>
            <a:pPr indent="0">
              <a:buNone/>
            </a:pPr>
            <a:r>
              <a:rPr lang="en-US" sz="1800" dirty="0">
                <a:latin typeface="Bookman Old Style" pitchFamily="18" charset="0"/>
              </a:rPr>
              <a:t>Burden of the disease in low and middle-income countries</a:t>
            </a:r>
          </a:p>
          <a:p>
            <a:r>
              <a:rPr lang="en-US" sz="1800" dirty="0">
                <a:latin typeface="Bookman Old Style" pitchFamily="18" charset="0"/>
              </a:rPr>
              <a:t>Unsafe water, hygiene, and excreta disposal</a:t>
            </a:r>
          </a:p>
          <a:p>
            <a:r>
              <a:rPr lang="en-US" sz="1800" dirty="0">
                <a:latin typeface="Bookman Old Style" pitchFamily="18" charset="0"/>
              </a:rPr>
              <a:t>Urban air pollution </a:t>
            </a:r>
          </a:p>
          <a:p>
            <a:r>
              <a:rPr lang="en-US" sz="1800" dirty="0">
                <a:latin typeface="Bookman Old Style" pitchFamily="18" charset="0"/>
              </a:rPr>
              <a:t>Indoor smoke from household use of solid fuels</a:t>
            </a:r>
          </a:p>
          <a:p>
            <a:pPr indent="0">
              <a:buNone/>
            </a:pPr>
            <a:endParaRPr lang="en-US" sz="1800" dirty="0">
              <a:latin typeface="Bookman Old Style" pitchFamily="18" charset="0"/>
            </a:endParaRPr>
          </a:p>
          <a:p>
            <a:pPr indent="0">
              <a:buNone/>
            </a:pPr>
            <a:endParaRPr lang="en-US" sz="1800" dirty="0">
              <a:latin typeface="Bookman Old Style" pitchFamily="18" charset="0"/>
            </a:endParaRPr>
          </a:p>
        </p:txBody>
      </p:sp>
      <p:sp>
        <p:nvSpPr>
          <p:cNvPr id="4" name="TextBox 3"/>
          <p:cNvSpPr txBox="1"/>
          <p:nvPr/>
        </p:nvSpPr>
        <p:spPr>
          <a:xfrm>
            <a:off x="5105400" y="1752600"/>
            <a:ext cx="3276600" cy="2308324"/>
          </a:xfrm>
          <a:prstGeom prst="rect">
            <a:avLst/>
          </a:prstGeom>
          <a:noFill/>
        </p:spPr>
        <p:txBody>
          <a:bodyPr wrap="square" rtlCol="0">
            <a:spAutoFit/>
          </a:bodyPr>
          <a:lstStyle/>
          <a:p>
            <a:pPr>
              <a:buNone/>
            </a:pPr>
            <a:r>
              <a:rPr lang="en-US" dirty="0">
                <a:solidFill>
                  <a:srgbClr val="FF0000"/>
                </a:solidFill>
              </a:rPr>
              <a:t>Leading causes of death in low- and middle-income countries linked with environmental factors: </a:t>
            </a:r>
          </a:p>
          <a:p>
            <a:r>
              <a:rPr lang="en-US" dirty="0">
                <a:solidFill>
                  <a:srgbClr val="FF0000"/>
                </a:solidFill>
              </a:rPr>
              <a:t>3</a:t>
            </a:r>
            <a:r>
              <a:rPr lang="en-US" baseline="30000" dirty="0">
                <a:solidFill>
                  <a:srgbClr val="FF0000"/>
                </a:solidFill>
              </a:rPr>
              <a:t>rd</a:t>
            </a:r>
            <a:r>
              <a:rPr lang="en-US" dirty="0">
                <a:solidFill>
                  <a:srgbClr val="FF0000"/>
                </a:solidFill>
              </a:rPr>
              <a:t>-Lower respiratory infection</a:t>
            </a:r>
          </a:p>
          <a:p>
            <a:r>
              <a:rPr lang="en-US" dirty="0">
                <a:solidFill>
                  <a:srgbClr val="FF0000"/>
                </a:solidFill>
              </a:rPr>
              <a:t>6</a:t>
            </a:r>
            <a:r>
              <a:rPr lang="en-US" baseline="30000" dirty="0">
                <a:solidFill>
                  <a:srgbClr val="FF0000"/>
                </a:solidFill>
              </a:rPr>
              <a:t>th</a:t>
            </a:r>
            <a:r>
              <a:rPr lang="en-US" dirty="0">
                <a:solidFill>
                  <a:srgbClr val="FF0000"/>
                </a:solidFill>
              </a:rPr>
              <a:t>-Chronic obstructive pulmonary disease</a:t>
            </a:r>
          </a:p>
          <a:p>
            <a:r>
              <a:rPr lang="en-US" dirty="0">
                <a:solidFill>
                  <a:srgbClr val="FF0000"/>
                </a:solidFill>
              </a:rPr>
              <a:t>7</a:t>
            </a:r>
            <a:r>
              <a:rPr lang="en-US" baseline="30000" dirty="0">
                <a:solidFill>
                  <a:srgbClr val="FF0000"/>
                </a:solidFill>
              </a:rPr>
              <a:t>th</a:t>
            </a:r>
            <a:r>
              <a:rPr lang="en-US" dirty="0">
                <a:solidFill>
                  <a:srgbClr val="FF0000"/>
                </a:solidFill>
              </a:rPr>
              <a:t>-Diarrheal disease</a:t>
            </a:r>
          </a:p>
        </p:txBody>
      </p:sp>
      <p:pic>
        <p:nvPicPr>
          <p:cNvPr id="390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62" y="4468143"/>
            <a:ext cx="3086100" cy="205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4482611"/>
            <a:ext cx="3086100" cy="205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242064"/>
            <a:ext cx="1500656" cy="228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15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9780"/>
            <a:ext cx="3008313" cy="1162050"/>
          </a:xfrm>
        </p:spPr>
        <p:txBody>
          <a:bodyPr/>
          <a:lstStyle/>
          <a:p>
            <a:r>
              <a:rPr lang="en-US" sz="3200" dirty="0"/>
              <a:t>Clean Water</a:t>
            </a:r>
          </a:p>
        </p:txBody>
      </p:sp>
      <p:sp>
        <p:nvSpPr>
          <p:cNvPr id="4" name="Text Placeholder 3"/>
          <p:cNvSpPr>
            <a:spLocks noGrp="1"/>
          </p:cNvSpPr>
          <p:nvPr>
            <p:ph type="body" sz="half" idx="2"/>
          </p:nvPr>
        </p:nvSpPr>
        <p:spPr/>
        <p:txBody>
          <a:bodyPr/>
          <a:lstStyle/>
          <a:p>
            <a:pPr algn="ctr"/>
            <a:endParaRPr lang="en-US" dirty="0"/>
          </a:p>
          <a:p>
            <a:pPr algn="ctr"/>
            <a:endParaRPr lang="en-US" dirty="0"/>
          </a:p>
          <a:p>
            <a:pPr algn="ctr"/>
            <a:r>
              <a:rPr lang="en-US" dirty="0"/>
              <a:t>A household tap has been piped to a nearby school in </a:t>
            </a:r>
            <a:r>
              <a:rPr lang="en-US" dirty="0" err="1"/>
              <a:t>Narok</a:t>
            </a:r>
            <a:r>
              <a:rPr lang="en-US" dirty="0"/>
              <a:t>, Kenya.  This tap serves 500 children who attend this primary school.</a:t>
            </a:r>
          </a:p>
          <a:p>
            <a:pPr algn="ctr"/>
            <a:endParaRPr lang="en-US" dirty="0"/>
          </a:p>
          <a:p>
            <a:pPr algn="ctr"/>
            <a:r>
              <a:rPr lang="en-US" dirty="0"/>
              <a:t>The Shepherd’s Village is an example of a successful nonprofit working to provide access to quality water in Kenya. </a:t>
            </a:r>
          </a:p>
          <a:p>
            <a:pPr algn="ctr"/>
            <a:endParaRPr lang="en-US" dirty="0"/>
          </a:p>
          <a:p>
            <a:pPr algn="ctr"/>
            <a:r>
              <a:rPr lang="en-US" dirty="0"/>
              <a:t>A professor at National University is the Vice President, see more info </a:t>
            </a:r>
            <a:r>
              <a:rPr lang="en-US" dirty="0">
                <a:hlinkClick r:id="rId3"/>
              </a:rPr>
              <a:t>http://www.theshepherdsvillage.org/</a:t>
            </a:r>
            <a:endParaRPr lang="en-US" dirty="0"/>
          </a:p>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685800"/>
            <a:ext cx="3943350" cy="5257800"/>
          </a:xfrm>
          <a:prstGeom prst="rect">
            <a:avLst/>
          </a:prstGeom>
        </p:spPr>
      </p:pic>
    </p:spTree>
    <p:extLst>
      <p:ext uri="{BB962C8B-B14F-4D97-AF65-F5344CB8AC3E}">
        <p14:creationId xmlns:p14="http://schemas.microsoft.com/office/powerpoint/2010/main" val="87685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a:t>
            </a:r>
          </a:p>
        </p:txBody>
      </p:sp>
      <p:sp>
        <p:nvSpPr>
          <p:cNvPr id="3" name="Content Placeholder 2"/>
          <p:cNvSpPr>
            <a:spLocks noGrp="1"/>
          </p:cNvSpPr>
          <p:nvPr>
            <p:ph idx="1"/>
          </p:nvPr>
        </p:nvSpPr>
        <p:spPr>
          <a:xfrm>
            <a:off x="533400" y="1600200"/>
            <a:ext cx="8150225" cy="4341813"/>
          </a:xfrm>
        </p:spPr>
        <p:txBody>
          <a:bodyPr/>
          <a:lstStyle/>
          <a:p>
            <a:pPr algn="ctr">
              <a:buNone/>
            </a:pPr>
            <a:r>
              <a:rPr lang="en-US" sz="3600" b="1" dirty="0">
                <a:latin typeface="Bookman Old Style" pitchFamily="18" charset="0"/>
              </a:rPr>
              <a:t>Hygiene</a:t>
            </a:r>
          </a:p>
          <a:p>
            <a:r>
              <a:rPr lang="en-US" sz="2400" dirty="0">
                <a:latin typeface="Bookman Old Style" pitchFamily="18" charset="0"/>
              </a:rPr>
              <a:t>Hygiene promotion can lead to a 33% reduction in diarrhea morbidity.</a:t>
            </a:r>
          </a:p>
          <a:p>
            <a:r>
              <a:rPr lang="en-US" sz="2400" dirty="0">
                <a:latin typeface="Bookman Old Style" pitchFamily="18" charset="0"/>
              </a:rPr>
              <a:t>Focus should be on simple messages about hand washing and enabling hand washing.</a:t>
            </a:r>
          </a:p>
          <a:p>
            <a:r>
              <a:rPr lang="en-US" sz="2400" dirty="0">
                <a:latin typeface="Bookman Old Style" pitchFamily="18" charset="0"/>
              </a:rPr>
              <a:t>Washing hands for health (2:17):</a:t>
            </a:r>
          </a:p>
          <a:p>
            <a:pPr marL="0" indent="0">
              <a:buNone/>
            </a:pPr>
            <a:r>
              <a:rPr lang="en-US" sz="2400" dirty="0">
                <a:latin typeface="Bookman Old Style" pitchFamily="18" charset="0"/>
                <a:hlinkClick r:id="rId3"/>
              </a:rPr>
              <a:t>http://www.youtube.com/watch?v=Hfnx--r05qE</a:t>
            </a:r>
            <a:endParaRPr lang="en-US" sz="2400" dirty="0">
              <a:latin typeface="Bookman Old Style" pitchFamily="18" charset="0"/>
            </a:endParaRPr>
          </a:p>
          <a:p>
            <a:pPr marL="0" indent="0">
              <a:buNone/>
            </a:pPr>
            <a:endParaRPr lang="en-US" sz="2400" dirty="0">
              <a:latin typeface="Bookman Old Style" pitchFamily="18" charset="0"/>
            </a:endParaRPr>
          </a:p>
          <a:p>
            <a:endParaRPr lang="en-US" sz="2400" dirty="0"/>
          </a:p>
        </p:txBody>
      </p:sp>
    </p:spTree>
    <p:extLst>
      <p:ext uri="{BB962C8B-B14F-4D97-AF65-F5344CB8AC3E}">
        <p14:creationId xmlns:p14="http://schemas.microsoft.com/office/powerpoint/2010/main" val="404130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Burden of Disease</a:t>
            </a:r>
          </a:p>
        </p:txBody>
      </p:sp>
      <p:sp>
        <p:nvSpPr>
          <p:cNvPr id="3" name="Content Placeholder 2"/>
          <p:cNvSpPr>
            <a:spLocks noGrp="1"/>
          </p:cNvSpPr>
          <p:nvPr>
            <p:ph idx="1"/>
          </p:nvPr>
        </p:nvSpPr>
        <p:spPr>
          <a:xfrm>
            <a:off x="762000" y="1676400"/>
            <a:ext cx="7921625" cy="4265613"/>
          </a:xfrm>
        </p:spPr>
        <p:txBody>
          <a:bodyPr>
            <a:normAutofit lnSpcReduction="10000"/>
          </a:bodyPr>
          <a:lstStyle/>
          <a:p>
            <a:pPr algn="ctr">
              <a:buNone/>
            </a:pPr>
            <a:r>
              <a:rPr lang="en-US" sz="3000" b="1" dirty="0">
                <a:latin typeface="Bookman Old Style" pitchFamily="18" charset="0"/>
              </a:rPr>
              <a:t>Integrating Investment Choices about Water, Sanitation and Hygiene</a:t>
            </a:r>
          </a:p>
          <a:p>
            <a:pPr marL="514350" indent="-514350">
              <a:buFont typeface="+mj-lt"/>
              <a:buAutoNum type="arabicPeriod"/>
            </a:pPr>
            <a:r>
              <a:rPr lang="en-US">
                <a:latin typeface="Bookman Old Style" pitchFamily="18" charset="0"/>
              </a:rPr>
              <a:t>Hygiene </a:t>
            </a:r>
            <a:r>
              <a:rPr lang="en-US" dirty="0">
                <a:latin typeface="Bookman Old Style" pitchFamily="18" charset="0"/>
              </a:rPr>
              <a:t>- important for its own sake and to maximize effect of other investments.</a:t>
            </a:r>
          </a:p>
          <a:p>
            <a:pPr marL="514350" indent="-514350">
              <a:buFont typeface="+mj-lt"/>
              <a:buAutoNum type="arabicPeriod"/>
            </a:pPr>
            <a:r>
              <a:rPr lang="en-US" dirty="0">
                <a:latin typeface="Bookman Old Style" pitchFamily="18" charset="0"/>
              </a:rPr>
              <a:t>Sanitation - government promotion of low-cost sanitation schemes.</a:t>
            </a:r>
          </a:p>
          <a:p>
            <a:pPr marL="514350" indent="-514350">
              <a:buFont typeface="+mj-lt"/>
              <a:buAutoNum type="arabicPeriod"/>
            </a:pPr>
            <a:r>
              <a:rPr lang="en-US" dirty="0">
                <a:latin typeface="Bookman Old Style" pitchFamily="18" charset="0"/>
              </a:rPr>
              <a:t>Water - development of low-cost water supply schemes. </a:t>
            </a:r>
          </a:p>
          <a:p>
            <a:endParaRPr lang="en-US" dirty="0"/>
          </a:p>
        </p:txBody>
      </p:sp>
    </p:spTree>
    <p:extLst>
      <p:ext uri="{BB962C8B-B14F-4D97-AF65-F5344CB8AC3E}">
        <p14:creationId xmlns:p14="http://schemas.microsoft.com/office/powerpoint/2010/main" val="49939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p:txBody>
          <a:bodyPr>
            <a:normAutofit fontScale="77500" lnSpcReduction="20000"/>
          </a:bodyPr>
          <a:lstStyle/>
          <a:p>
            <a:r>
              <a:rPr lang="en-US" dirty="0">
                <a:latin typeface="Bookman Old Style" pitchFamily="18" charset="0"/>
              </a:rPr>
              <a:t>Environment - “external physical, chemical, and microbiological exposures and processes that impinge upon individuals and groups and are beyond the immediate control of individuals.”</a:t>
            </a:r>
          </a:p>
          <a:p>
            <a:r>
              <a:rPr lang="en-US" dirty="0">
                <a:latin typeface="Bookman Old Style" pitchFamily="18" charset="0"/>
              </a:rPr>
              <a:t>Environmental health - efforts that are “concerned with preventing disease, death, and disability by reducing exposure to adverse environmental conditions and promoting behavior change. It focuses on the direct and indirect causes of disease and injuries and taps resources inside and outside the healthcare system to help improve health outcomes.</a:t>
            </a:r>
          </a:p>
        </p:txBody>
      </p:sp>
    </p:spTree>
    <p:extLst>
      <p:ext uri="{BB962C8B-B14F-4D97-AF65-F5344CB8AC3E}">
        <p14:creationId xmlns:p14="http://schemas.microsoft.com/office/powerpoint/2010/main" val="394844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Health in Low- and Middle-income Countries</a:t>
            </a:r>
          </a:p>
        </p:txBody>
      </p:sp>
      <p:sp>
        <p:nvSpPr>
          <p:cNvPr id="3" name="Content Placeholder 2"/>
          <p:cNvSpPr>
            <a:spLocks noGrp="1"/>
          </p:cNvSpPr>
          <p:nvPr>
            <p:ph idx="1"/>
          </p:nvPr>
        </p:nvSpPr>
        <p:spPr/>
        <p:txBody>
          <a:bodyPr/>
          <a:lstStyle/>
          <a:p>
            <a:pPr marL="0" indent="0">
              <a:buNone/>
            </a:pPr>
            <a:r>
              <a:rPr lang="en-US" sz="2000" dirty="0"/>
              <a:t>Populations residing in these settings have an increased exposure to poor air quality, hazardous waste and pollutants, and elevated levels of contaminated water and soil (See: Evans &amp; </a:t>
            </a:r>
            <a:r>
              <a:rPr lang="en-US" sz="2000" dirty="0" err="1"/>
              <a:t>Kantravitz</a:t>
            </a:r>
            <a:r>
              <a:rPr lang="en-US" sz="2000" dirty="0"/>
              <a:t>, 2002; WHO, 2011; Calderon et al., 1993, </a:t>
            </a:r>
            <a:r>
              <a:rPr lang="en-US" sz="2000" dirty="0" err="1"/>
              <a:t>Sigman</a:t>
            </a:r>
            <a:r>
              <a:rPr lang="en-US" sz="2000" dirty="0"/>
              <a:t> &amp; Stafford, 2010; </a:t>
            </a:r>
            <a:r>
              <a:rPr lang="en-US" sz="2000" dirty="0" err="1"/>
              <a:t>Ezzati</a:t>
            </a:r>
            <a:r>
              <a:rPr lang="en-US" sz="2000" dirty="0"/>
              <a:t> et al., 2005).</a:t>
            </a:r>
            <a:r>
              <a:rPr lang="en-US" sz="2000" b="1" dirty="0"/>
              <a:t> </a:t>
            </a:r>
            <a:r>
              <a:rPr lang="en-US" sz="2000" dirty="0"/>
              <a:t> </a:t>
            </a:r>
          </a:p>
          <a:p>
            <a:pPr marL="0" indent="0">
              <a:buNone/>
            </a:pPr>
            <a:r>
              <a:rPr lang="en-US" sz="2000" dirty="0"/>
              <a:t>Socioeconomic status is associated with environmental risk exposure which inversely contributes to adverse health effects (See: Evans &amp; </a:t>
            </a:r>
            <a:r>
              <a:rPr lang="en-US" sz="2000" dirty="0" err="1"/>
              <a:t>Kantrowitz</a:t>
            </a:r>
            <a:r>
              <a:rPr lang="en-US" sz="2000" dirty="0"/>
              <a:t>, 2002).  </a:t>
            </a:r>
          </a:p>
          <a:p>
            <a:pPr marL="0" indent="0">
              <a:buNone/>
            </a:pPr>
            <a:r>
              <a:rPr lang="en-US" sz="2000" dirty="0"/>
              <a:t>Exposures often have a long latency period and effects vary according to the amount of time an individual has been exposed (See: Marmot, 2006). </a:t>
            </a:r>
          </a:p>
        </p:txBody>
      </p:sp>
    </p:spTree>
    <p:extLst>
      <p:ext uri="{BB962C8B-B14F-4D97-AF65-F5344CB8AC3E}">
        <p14:creationId xmlns:p14="http://schemas.microsoft.com/office/powerpoint/2010/main" val="280645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dirty="0"/>
              <a:t>Typical Environmental Health Issues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4" t="1502" r="2049" b="15312"/>
          <a:stretch/>
        </p:blipFill>
        <p:spPr bwMode="auto">
          <a:xfrm>
            <a:off x="1524000" y="1600200"/>
            <a:ext cx="7315200" cy="4068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2190722"/>
            <a:ext cx="1446663" cy="3170099"/>
          </a:xfrm>
          <a:prstGeom prst="rect">
            <a:avLst/>
          </a:prstGeom>
        </p:spPr>
        <p:txBody>
          <a:bodyPr wrap="square">
            <a:spAutoFit/>
          </a:bodyPr>
          <a:lstStyle/>
          <a:p>
            <a:r>
              <a:rPr lang="en-US" sz="1000" i="1" dirty="0"/>
              <a:t>Source: </a:t>
            </a:r>
            <a:r>
              <a:rPr lang="en-US" sz="1000" dirty="0"/>
              <a:t>Adapted with permission from The World Bank. Environmental Health. Available at: http://web.worldbank.org/WBSITE/EXTERNAL/</a:t>
            </a:r>
          </a:p>
          <a:p>
            <a:r>
              <a:rPr lang="en-US" sz="1000" dirty="0"/>
              <a:t>TOPICS/EXTHEALTHNUTRITIONANDPOPULATION/EXTPHAAG/0,,contentMDK:20656146~menuPK:2175463~pagePK:64229817~piPK:6422</a:t>
            </a:r>
          </a:p>
          <a:p>
            <a:r>
              <a:rPr lang="en-US" sz="1000" dirty="0"/>
              <a:t>9743~theSitePK:672263,00.html. Accessed October 27, 2006.</a:t>
            </a:r>
          </a:p>
          <a:p>
            <a:r>
              <a:rPr lang="en-US" sz="1000" dirty="0"/>
              <a:t>Key Concepts</a:t>
            </a:r>
          </a:p>
          <a:p>
            <a:r>
              <a:rPr lang="en-US" sz="1000" dirty="0"/>
              <a:t>97515_</a:t>
            </a:r>
          </a:p>
        </p:txBody>
      </p:sp>
    </p:spTree>
    <p:extLst>
      <p:ext uri="{BB962C8B-B14F-4D97-AF65-F5344CB8AC3E}">
        <p14:creationId xmlns:p14="http://schemas.microsoft.com/office/powerpoint/2010/main" val="76718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man Old Style" pitchFamily="18" charset="0"/>
              </a:rPr>
              <a:t>Key Environmental Health Burdens</a:t>
            </a:r>
          </a:p>
        </p:txBody>
      </p:sp>
      <p:sp>
        <p:nvSpPr>
          <p:cNvPr id="3" name="Content Placeholder 2"/>
          <p:cNvSpPr>
            <a:spLocks noGrp="1"/>
          </p:cNvSpPr>
          <p:nvPr>
            <p:ph idx="1"/>
          </p:nvPr>
        </p:nvSpPr>
        <p:spPr/>
        <p:txBody>
          <a:bodyPr>
            <a:normAutofit/>
          </a:bodyPr>
          <a:lstStyle/>
          <a:p>
            <a:pPr algn="ctr">
              <a:buNone/>
            </a:pPr>
            <a:r>
              <a:rPr lang="en-US" sz="1800" b="1" dirty="0">
                <a:latin typeface="Bookman Old Style" pitchFamily="18" charset="0"/>
              </a:rPr>
              <a:t>Indoor Air Pollution</a:t>
            </a:r>
          </a:p>
          <a:p>
            <a:r>
              <a:rPr lang="en-US" sz="1800" dirty="0">
                <a:latin typeface="Bookman Old Style" pitchFamily="18" charset="0"/>
              </a:rPr>
              <a:t>Half of all people in the world depend on solid fuel for cooking and heating.</a:t>
            </a:r>
          </a:p>
          <a:p>
            <a:r>
              <a:rPr lang="en-US" sz="1800" dirty="0">
                <a:latin typeface="Bookman Old Style" pitchFamily="18" charset="0"/>
              </a:rPr>
              <a:t>Poorer people tend to use open stoves that are not vented to the outside.</a:t>
            </a:r>
          </a:p>
          <a:p>
            <a:r>
              <a:rPr lang="en-US" sz="1800" dirty="0">
                <a:latin typeface="Bookman Old Style" pitchFamily="18" charset="0"/>
              </a:rPr>
              <a:t>Short-term problems include conjunctivitis, upper respiratory infection, acute respiratory infection, and carbon monoxide poisoning.</a:t>
            </a:r>
          </a:p>
          <a:p>
            <a:r>
              <a:rPr lang="en-US" sz="1800" dirty="0">
                <a:latin typeface="Bookman Old Style" pitchFamily="18" charset="0"/>
              </a:rPr>
              <a:t>Long-term associations include cardiovascular disease, chronic obstructive pulmonary disease, and cancer.</a:t>
            </a:r>
          </a:p>
        </p:txBody>
      </p:sp>
      <p:pic>
        <p:nvPicPr>
          <p:cNvPr id="391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46" y="4973240"/>
            <a:ext cx="19145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992" y="4973240"/>
            <a:ext cx="2420593" cy="16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9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7769225" cy="1143000"/>
          </a:xfrm>
        </p:spPr>
        <p:txBody>
          <a:bodyPr/>
          <a:lstStyle/>
          <a:p>
            <a:r>
              <a:rPr lang="en-US" dirty="0"/>
              <a:t>Key Environmental Health Burdens</a:t>
            </a:r>
          </a:p>
        </p:txBody>
      </p:sp>
      <p:sp>
        <p:nvSpPr>
          <p:cNvPr id="3" name="Content Placeholder 2"/>
          <p:cNvSpPr>
            <a:spLocks noGrp="1"/>
          </p:cNvSpPr>
          <p:nvPr>
            <p:ph idx="1"/>
          </p:nvPr>
        </p:nvSpPr>
        <p:spPr>
          <a:xfrm>
            <a:off x="685800" y="1676400"/>
            <a:ext cx="7997825" cy="4265613"/>
          </a:xfrm>
        </p:spPr>
        <p:txBody>
          <a:bodyPr/>
          <a:lstStyle/>
          <a:p>
            <a:pPr algn="ctr">
              <a:buNone/>
            </a:pPr>
            <a:r>
              <a:rPr lang="en-US" sz="2400" b="1" dirty="0">
                <a:latin typeface="Bookman Old Style" pitchFamily="18" charset="0"/>
              </a:rPr>
              <a:t>Outdoor Air Pollution</a:t>
            </a:r>
          </a:p>
          <a:p>
            <a:r>
              <a:rPr lang="en-US" sz="2400" dirty="0">
                <a:latin typeface="Bookman Old Style" pitchFamily="18" charset="0"/>
              </a:rPr>
              <a:t>Common effects are respiratory systems, including cough, irritation of nose and throat, and shortness of breath</a:t>
            </a:r>
          </a:p>
          <a:p>
            <a:r>
              <a:rPr lang="en-US" sz="2400" dirty="0">
                <a:latin typeface="Bookman Old Style" pitchFamily="18" charset="0"/>
              </a:rPr>
              <a:t>Older and younger people tend to be more susceptible</a:t>
            </a:r>
          </a:p>
          <a:p>
            <a:r>
              <a:rPr lang="en-US" sz="2400" b="1" dirty="0">
                <a:latin typeface="Bookman Old Style" pitchFamily="18" charset="0"/>
              </a:rPr>
              <a:t>Deadly London Fog (13:49)</a:t>
            </a:r>
          </a:p>
          <a:p>
            <a:pPr marL="0" indent="0">
              <a:buNone/>
            </a:pPr>
            <a:r>
              <a:rPr lang="en-US" sz="1600" dirty="0">
                <a:latin typeface="Bookman Old Style" pitchFamily="18" charset="0"/>
                <a:hlinkClick r:id="rId3"/>
              </a:rPr>
              <a:t>http://www.youtube.com/watch?v=Vkx-2mT1-q4</a:t>
            </a:r>
            <a:endParaRPr lang="en-US" sz="1600" dirty="0">
              <a:latin typeface="Bookman Old Style" pitchFamily="18" charset="0"/>
            </a:endParaRPr>
          </a:p>
          <a:p>
            <a:pPr marL="0" indent="0">
              <a:buNone/>
            </a:pPr>
            <a:endParaRPr lang="en-US" sz="1600" dirty="0">
              <a:latin typeface="Bookman Old Style" pitchFamily="18" charset="0"/>
            </a:endParaRPr>
          </a:p>
          <a:p>
            <a:pPr>
              <a:buNone/>
            </a:pPr>
            <a:endParaRPr lang="en-US" sz="1600" dirty="0">
              <a:latin typeface="Bookman Old Style" pitchFamily="18" charset="0"/>
            </a:endParaRPr>
          </a:p>
        </p:txBody>
      </p:sp>
      <p:pic>
        <p:nvPicPr>
          <p:cNvPr id="392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0000"/>
            <a:ext cx="2857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48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
            <a:ext cx="8229600" cy="1143000"/>
          </a:xfrm>
        </p:spPr>
        <p:txBody>
          <a:bodyPr>
            <a:noAutofit/>
          </a:bodyPr>
          <a:lstStyle/>
          <a:p>
            <a:pPr algn="ctr"/>
            <a:r>
              <a:rPr lang="en-US" dirty="0"/>
              <a:t> Common Air Pollutants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2" t="12460" r="2135" b="4180"/>
          <a:stretch/>
        </p:blipFill>
        <p:spPr bwMode="auto">
          <a:xfrm>
            <a:off x="381000" y="1370224"/>
            <a:ext cx="8305800" cy="4268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35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7845425" cy="1143000"/>
          </a:xfrm>
        </p:spPr>
        <p:txBody>
          <a:bodyPr/>
          <a:lstStyle/>
          <a:p>
            <a:r>
              <a:rPr lang="en-US" dirty="0"/>
              <a:t>Key Environmental Health Burdens</a:t>
            </a:r>
          </a:p>
        </p:txBody>
      </p:sp>
      <p:sp>
        <p:nvSpPr>
          <p:cNvPr id="3" name="Content Placeholder 2"/>
          <p:cNvSpPr>
            <a:spLocks noGrp="1"/>
          </p:cNvSpPr>
          <p:nvPr>
            <p:ph idx="1"/>
          </p:nvPr>
        </p:nvSpPr>
        <p:spPr/>
        <p:txBody>
          <a:bodyPr>
            <a:normAutofit fontScale="85000" lnSpcReduction="20000"/>
          </a:bodyPr>
          <a:lstStyle/>
          <a:p>
            <a:pPr algn="ctr">
              <a:buNone/>
            </a:pPr>
            <a:r>
              <a:rPr lang="en-US" sz="3500" b="1" dirty="0">
                <a:latin typeface="Bookman Old Style" pitchFamily="18" charset="0"/>
              </a:rPr>
              <a:t>Sanitation, Water, and Hygiene</a:t>
            </a:r>
          </a:p>
          <a:p>
            <a:r>
              <a:rPr lang="en-US" dirty="0">
                <a:latin typeface="Bookman Old Style" pitchFamily="18" charset="0"/>
              </a:rPr>
              <a:t>Only 60% of people in the world have access to improved sanitation.</a:t>
            </a:r>
          </a:p>
          <a:p>
            <a:r>
              <a:rPr lang="en-US" dirty="0">
                <a:latin typeface="Bookman Old Style" pitchFamily="18" charset="0"/>
              </a:rPr>
              <a:t>Poor sanitation leads to increase in pathogens through oral-fecal route, spread of parasitic worms, and trachoma.</a:t>
            </a:r>
          </a:p>
          <a:p>
            <a:r>
              <a:rPr lang="en-US" dirty="0">
                <a:latin typeface="Bookman Old Style" pitchFamily="18" charset="0"/>
              </a:rPr>
              <a:t>One billion people lack access to safe water sources.</a:t>
            </a:r>
          </a:p>
          <a:p>
            <a:r>
              <a:rPr lang="en-US" dirty="0">
                <a:latin typeface="Bookman Old Style" pitchFamily="18" charset="0"/>
              </a:rPr>
              <a:t>Waterborne pathogens are associated with diarrhea and other gastrointestinal problems.</a:t>
            </a:r>
          </a:p>
        </p:txBody>
      </p:sp>
      <p:pic>
        <p:nvPicPr>
          <p:cNvPr id="393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94908"/>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29751"/>
      </p:ext>
    </p:extLst>
  </p:cSld>
  <p:clrMapOvr>
    <a:masterClrMapping/>
  </p:clrMapOvr>
</p:sld>
</file>

<file path=ppt/theme/theme1.xml><?xml version="1.0" encoding="utf-8"?>
<a:theme xmlns:a="http://schemas.openxmlformats.org/drawingml/2006/main" name="Class open house presentation">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 open house presentation</Template>
  <TotalTime>1046</TotalTime>
  <Words>2527</Words>
  <Application>Microsoft Office PowerPoint</Application>
  <PresentationFormat>On-screen Show (4:3)</PresentationFormat>
  <Paragraphs>174</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Bookman Old Style</vt:lpstr>
      <vt:lpstr>Calibri</vt:lpstr>
      <vt:lpstr>Georgia</vt:lpstr>
      <vt:lpstr>Times New Roman</vt:lpstr>
      <vt:lpstr>Verdana</vt:lpstr>
      <vt:lpstr>Wingdings</vt:lpstr>
      <vt:lpstr>Class open house presentation</vt:lpstr>
      <vt:lpstr>The Environment and Health</vt:lpstr>
      <vt:lpstr>The Importance of Environmental Health</vt:lpstr>
      <vt:lpstr>Key Concepts</vt:lpstr>
      <vt:lpstr>Environmental Health in Low- and Middle-income Countries</vt:lpstr>
      <vt:lpstr>Typical Environmental Health Issues</vt:lpstr>
      <vt:lpstr>Key Environmental Health Burdens</vt:lpstr>
      <vt:lpstr>Key Environmental Health Burdens</vt:lpstr>
      <vt:lpstr> Common Air Pollutants</vt:lpstr>
      <vt:lpstr>Key Environmental Health Burdens</vt:lpstr>
      <vt:lpstr>PowerPoint Presentation</vt:lpstr>
      <vt:lpstr>PowerPoint Presentation</vt:lpstr>
      <vt:lpstr>Burden of Environmentally Related Diseases</vt:lpstr>
      <vt:lpstr>The Costs and Consequences of Key Environmental Health Problems</vt:lpstr>
      <vt:lpstr>Reducing the Burden of Disease </vt:lpstr>
      <vt:lpstr>Reducing the Burden of Disease</vt:lpstr>
      <vt:lpstr>Reducing the Burden of Disease</vt:lpstr>
      <vt:lpstr>Selected Sanitation Technologies</vt:lpstr>
      <vt:lpstr>Reducing the Burden of Disease</vt:lpstr>
      <vt:lpstr>      Potential Morbidity Reduction from Excellent Water Supply</vt:lpstr>
      <vt:lpstr>Clean Water</vt:lpstr>
      <vt:lpstr>Reducing the Burden of Disease</vt:lpstr>
      <vt:lpstr>Reducing the Burden of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 and Health</dc:title>
  <dc:creator>Tara Rava</dc:creator>
  <cp:lastModifiedBy>martin donohoe</cp:lastModifiedBy>
  <cp:revision>30</cp:revision>
  <cp:lastPrinted>2017-04-13T07:30:08Z</cp:lastPrinted>
  <dcterms:created xsi:type="dcterms:W3CDTF">2013-01-16T19:34:41Z</dcterms:created>
  <dcterms:modified xsi:type="dcterms:W3CDTF">2017-04-13T07:30:14Z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TC010170701033</vt:lpwstr>
  </property>
</Properties>
</file>