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>
      <p:cViewPr varScale="1">
        <p:scale>
          <a:sx n="79" d="100"/>
          <a:sy n="79" d="100"/>
        </p:scale>
        <p:origin x="148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F9282-F2D5-4645-BE92-F56D8D0843C9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8C838-4C5E-410E-A2EA-6C5690EE3E7C}">
      <dgm:prSet phldrT="[Text]"/>
      <dgm:spPr/>
      <dgm:t>
        <a:bodyPr/>
        <a:lstStyle/>
        <a:p>
          <a:r>
            <a:rPr lang="en-US" b="1" dirty="0"/>
            <a:t>Water Interventions</a:t>
          </a:r>
        </a:p>
      </dgm:t>
    </dgm:pt>
    <dgm:pt modelId="{6E5A343C-242F-4A7F-B52A-AE06F79035EE}" type="parTrans" cxnId="{80450D01-B1F0-44F9-8B3B-890E63EF1911}">
      <dgm:prSet/>
      <dgm:spPr/>
      <dgm:t>
        <a:bodyPr/>
        <a:lstStyle/>
        <a:p>
          <a:endParaRPr lang="en-US"/>
        </a:p>
      </dgm:t>
    </dgm:pt>
    <dgm:pt modelId="{63E4F824-7A6D-4035-A5DC-31D86142BBB9}" type="sibTrans" cxnId="{80450D01-B1F0-44F9-8B3B-890E63EF1911}">
      <dgm:prSet/>
      <dgm:spPr/>
      <dgm:t>
        <a:bodyPr/>
        <a:lstStyle/>
        <a:p>
          <a:endParaRPr lang="en-US"/>
        </a:p>
      </dgm:t>
    </dgm:pt>
    <dgm:pt modelId="{9D108A82-6080-4598-8C4D-F755C2D1EE0D}" type="asst">
      <dgm:prSet phldrT="[Text]"/>
      <dgm:spPr/>
      <dgm:t>
        <a:bodyPr/>
        <a:lstStyle/>
        <a:p>
          <a:r>
            <a:rPr lang="en-US" b="1" dirty="0"/>
            <a:t>Health Benefits</a:t>
          </a:r>
        </a:p>
      </dgm:t>
    </dgm:pt>
    <dgm:pt modelId="{802A2A41-8E81-484D-AD8F-684872586E83}" type="parTrans" cxnId="{BBC3A52D-D362-40C5-9776-86A5B781B437}">
      <dgm:prSet/>
      <dgm:spPr/>
      <dgm:t>
        <a:bodyPr/>
        <a:lstStyle/>
        <a:p>
          <a:endParaRPr lang="en-US" b="1"/>
        </a:p>
      </dgm:t>
    </dgm:pt>
    <dgm:pt modelId="{4779120E-4263-48AF-BD2F-EEB9C1DAF946}" type="sibTrans" cxnId="{BBC3A52D-D362-40C5-9776-86A5B781B437}">
      <dgm:prSet/>
      <dgm:spPr/>
      <dgm:t>
        <a:bodyPr/>
        <a:lstStyle/>
        <a:p>
          <a:endParaRPr lang="en-US"/>
        </a:p>
      </dgm:t>
    </dgm:pt>
    <dgm:pt modelId="{0A3ECAB0-ADAF-4A32-BF3B-3F5FAC462AA9}">
      <dgm:prSet phldrT="[Text]"/>
      <dgm:spPr/>
      <dgm:t>
        <a:bodyPr/>
        <a:lstStyle/>
        <a:p>
          <a:r>
            <a:rPr lang="en-US" b="1" dirty="0"/>
            <a:t>Less contaminants</a:t>
          </a:r>
        </a:p>
      </dgm:t>
    </dgm:pt>
    <dgm:pt modelId="{4F950802-987B-41CE-879B-CE7558E89ABC}" type="parTrans" cxnId="{A9E76008-AD2F-42C4-8946-8A719842795C}">
      <dgm:prSet/>
      <dgm:spPr/>
      <dgm:t>
        <a:bodyPr/>
        <a:lstStyle/>
        <a:p>
          <a:endParaRPr lang="en-US" b="1"/>
        </a:p>
      </dgm:t>
    </dgm:pt>
    <dgm:pt modelId="{41DE9838-EB57-4EBF-9FEC-36CF7169E8E9}" type="sibTrans" cxnId="{A9E76008-AD2F-42C4-8946-8A719842795C}">
      <dgm:prSet/>
      <dgm:spPr/>
      <dgm:t>
        <a:bodyPr/>
        <a:lstStyle/>
        <a:p>
          <a:endParaRPr lang="en-US"/>
        </a:p>
      </dgm:t>
    </dgm:pt>
    <dgm:pt modelId="{C4422CBF-DB5D-4D88-8234-0581CC1AB145}">
      <dgm:prSet phldrT="[Text]"/>
      <dgm:spPr/>
      <dgm:t>
        <a:bodyPr/>
        <a:lstStyle/>
        <a:p>
          <a:r>
            <a:rPr lang="en-US" b="1" dirty="0"/>
            <a:t>Less waterborne diseases</a:t>
          </a:r>
        </a:p>
      </dgm:t>
    </dgm:pt>
    <dgm:pt modelId="{30EFBC61-7277-42F0-8A83-657FCC134141}" type="parTrans" cxnId="{06BB337F-A099-4DEC-BBE4-B8377307496F}">
      <dgm:prSet/>
      <dgm:spPr/>
      <dgm:t>
        <a:bodyPr/>
        <a:lstStyle/>
        <a:p>
          <a:endParaRPr lang="en-US" b="1"/>
        </a:p>
      </dgm:t>
    </dgm:pt>
    <dgm:pt modelId="{E39E526B-7AAB-4C80-A59F-E42BA59C167D}" type="sibTrans" cxnId="{06BB337F-A099-4DEC-BBE4-B8377307496F}">
      <dgm:prSet/>
      <dgm:spPr/>
      <dgm:t>
        <a:bodyPr/>
        <a:lstStyle/>
        <a:p>
          <a:endParaRPr lang="en-US"/>
        </a:p>
      </dgm:t>
    </dgm:pt>
    <dgm:pt modelId="{44E0B180-6476-47F3-93BB-F0874E61F7F4}" type="asst">
      <dgm:prSet phldrT="[Text]"/>
      <dgm:spPr/>
      <dgm:t>
        <a:bodyPr/>
        <a:lstStyle/>
        <a:p>
          <a:r>
            <a:rPr lang="en-US" b="1" dirty="0"/>
            <a:t>Social Benefits</a:t>
          </a:r>
        </a:p>
      </dgm:t>
    </dgm:pt>
    <dgm:pt modelId="{46336DEF-3F94-40DC-A1F1-87370476C6CE}" type="parTrans" cxnId="{E4425469-FEB9-4FD2-BBAB-9B55423377E5}">
      <dgm:prSet/>
      <dgm:spPr/>
      <dgm:t>
        <a:bodyPr/>
        <a:lstStyle/>
        <a:p>
          <a:endParaRPr lang="en-US" b="1"/>
        </a:p>
      </dgm:t>
    </dgm:pt>
    <dgm:pt modelId="{57345876-F92A-4001-8052-CC7D3707E987}" type="sibTrans" cxnId="{E4425469-FEB9-4FD2-BBAB-9B55423377E5}">
      <dgm:prSet/>
      <dgm:spPr/>
      <dgm:t>
        <a:bodyPr/>
        <a:lstStyle/>
        <a:p>
          <a:endParaRPr lang="en-US"/>
        </a:p>
      </dgm:t>
    </dgm:pt>
    <dgm:pt modelId="{3D68175B-F79F-406D-9A93-19C615DD3BEC}">
      <dgm:prSet phldrT="[Text]"/>
      <dgm:spPr/>
      <dgm:t>
        <a:bodyPr/>
        <a:lstStyle/>
        <a:p>
          <a:r>
            <a:rPr lang="en-US" b="1" dirty="0"/>
            <a:t>Economic benefits</a:t>
          </a:r>
        </a:p>
      </dgm:t>
    </dgm:pt>
    <dgm:pt modelId="{F7A7E7BD-F0C6-4384-AA8B-CC9DB7EA542F}" type="parTrans" cxnId="{ED373100-00EB-4988-BBA3-CA51D7202014}">
      <dgm:prSet/>
      <dgm:spPr/>
      <dgm:t>
        <a:bodyPr/>
        <a:lstStyle/>
        <a:p>
          <a:endParaRPr lang="en-US" b="1"/>
        </a:p>
      </dgm:t>
    </dgm:pt>
    <dgm:pt modelId="{B940A902-1CBE-4925-9676-A35ABC2B1558}" type="sibTrans" cxnId="{ED373100-00EB-4988-BBA3-CA51D7202014}">
      <dgm:prSet/>
      <dgm:spPr/>
      <dgm:t>
        <a:bodyPr/>
        <a:lstStyle/>
        <a:p>
          <a:endParaRPr lang="en-US"/>
        </a:p>
      </dgm:t>
    </dgm:pt>
    <dgm:pt modelId="{ADB035F9-E0B0-4DCC-9440-7F900784C263}">
      <dgm:prSet phldrT="[Text]"/>
      <dgm:spPr/>
      <dgm:t>
        <a:bodyPr/>
        <a:lstStyle/>
        <a:p>
          <a:r>
            <a:rPr lang="en-US" b="1" dirty="0"/>
            <a:t>Enhanced relationships</a:t>
          </a:r>
        </a:p>
      </dgm:t>
    </dgm:pt>
    <dgm:pt modelId="{9DD19DCB-FA17-4099-A6C5-B1D4155A76C8}" type="sibTrans" cxnId="{34C7686E-6595-4267-A208-7236BD42AD08}">
      <dgm:prSet/>
      <dgm:spPr/>
      <dgm:t>
        <a:bodyPr/>
        <a:lstStyle/>
        <a:p>
          <a:endParaRPr lang="en-US"/>
        </a:p>
      </dgm:t>
    </dgm:pt>
    <dgm:pt modelId="{EB65014C-C404-424E-BE2C-0443C818F999}" type="parTrans" cxnId="{34C7686E-6595-4267-A208-7236BD42AD08}">
      <dgm:prSet/>
      <dgm:spPr/>
      <dgm:t>
        <a:bodyPr/>
        <a:lstStyle/>
        <a:p>
          <a:endParaRPr lang="en-US" b="1"/>
        </a:p>
      </dgm:t>
    </dgm:pt>
    <dgm:pt modelId="{F9AC520F-AF98-454C-8DE8-92BBCBAE1979}" type="pres">
      <dgm:prSet presAssocID="{B37F9282-F2D5-4645-BE92-F56D8D084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3E3011-36BA-4565-8016-A51C15285E03}" type="pres">
      <dgm:prSet presAssocID="{CAA8C838-4C5E-410E-A2EA-6C5690EE3E7C}" presName="hierRoot1" presStyleCnt="0">
        <dgm:presLayoutVars>
          <dgm:hierBranch val="init"/>
        </dgm:presLayoutVars>
      </dgm:prSet>
      <dgm:spPr/>
    </dgm:pt>
    <dgm:pt modelId="{ECDEEBDE-A3B8-4F82-B45F-7507E47E4859}" type="pres">
      <dgm:prSet presAssocID="{CAA8C838-4C5E-410E-A2EA-6C5690EE3E7C}" presName="rootComposite1" presStyleCnt="0"/>
      <dgm:spPr/>
    </dgm:pt>
    <dgm:pt modelId="{FD81CF61-B7C5-4548-8156-A6678258FBEE}" type="pres">
      <dgm:prSet presAssocID="{CAA8C838-4C5E-410E-A2EA-6C5690EE3E7C}" presName="rootText1" presStyleLbl="node0" presStyleIdx="0" presStyleCnt="1">
        <dgm:presLayoutVars>
          <dgm:chPref val="3"/>
        </dgm:presLayoutVars>
      </dgm:prSet>
      <dgm:spPr/>
    </dgm:pt>
    <dgm:pt modelId="{87A581DD-16B7-4B1B-AEA7-4F36EBEF2B7B}" type="pres">
      <dgm:prSet presAssocID="{CAA8C838-4C5E-410E-A2EA-6C5690EE3E7C}" presName="rootConnector1" presStyleLbl="node1" presStyleIdx="0" presStyleCnt="0"/>
      <dgm:spPr/>
    </dgm:pt>
    <dgm:pt modelId="{B48FDE96-C4D5-4BE9-9DFB-21B0DE150DA7}" type="pres">
      <dgm:prSet presAssocID="{CAA8C838-4C5E-410E-A2EA-6C5690EE3E7C}" presName="hierChild2" presStyleCnt="0"/>
      <dgm:spPr/>
    </dgm:pt>
    <dgm:pt modelId="{0BB2939D-AD99-4AE1-A515-0013DF78C921}" type="pres">
      <dgm:prSet presAssocID="{4F950802-987B-41CE-879B-CE7558E89ABC}" presName="Name37" presStyleLbl="parChTrans1D2" presStyleIdx="0" presStyleCnt="6"/>
      <dgm:spPr/>
    </dgm:pt>
    <dgm:pt modelId="{5B26088D-F1F3-45B6-ADE4-FFB84331461E}" type="pres">
      <dgm:prSet presAssocID="{0A3ECAB0-ADAF-4A32-BF3B-3F5FAC462AA9}" presName="hierRoot2" presStyleCnt="0">
        <dgm:presLayoutVars>
          <dgm:hierBranch val="init"/>
        </dgm:presLayoutVars>
      </dgm:prSet>
      <dgm:spPr/>
    </dgm:pt>
    <dgm:pt modelId="{254BF917-E3C9-4A28-BC97-CBE1C9EE1BBA}" type="pres">
      <dgm:prSet presAssocID="{0A3ECAB0-ADAF-4A32-BF3B-3F5FAC462AA9}" presName="rootComposite" presStyleCnt="0"/>
      <dgm:spPr/>
    </dgm:pt>
    <dgm:pt modelId="{BAC4F516-2914-45D7-9FD6-D538CB38D433}" type="pres">
      <dgm:prSet presAssocID="{0A3ECAB0-ADAF-4A32-BF3B-3F5FAC462AA9}" presName="rootText" presStyleLbl="node2" presStyleIdx="0" presStyleCnt="4">
        <dgm:presLayoutVars>
          <dgm:chPref val="3"/>
        </dgm:presLayoutVars>
      </dgm:prSet>
      <dgm:spPr/>
    </dgm:pt>
    <dgm:pt modelId="{801BE00D-4472-498F-925C-4A7E5EE93614}" type="pres">
      <dgm:prSet presAssocID="{0A3ECAB0-ADAF-4A32-BF3B-3F5FAC462AA9}" presName="rootConnector" presStyleLbl="node2" presStyleIdx="0" presStyleCnt="4"/>
      <dgm:spPr/>
    </dgm:pt>
    <dgm:pt modelId="{8942738D-A48A-4DB4-AB11-FD4C7DF49663}" type="pres">
      <dgm:prSet presAssocID="{0A3ECAB0-ADAF-4A32-BF3B-3F5FAC462AA9}" presName="hierChild4" presStyleCnt="0"/>
      <dgm:spPr/>
    </dgm:pt>
    <dgm:pt modelId="{8F566FD3-51FC-4301-A166-7BA579B74497}" type="pres">
      <dgm:prSet presAssocID="{0A3ECAB0-ADAF-4A32-BF3B-3F5FAC462AA9}" presName="hierChild5" presStyleCnt="0"/>
      <dgm:spPr/>
    </dgm:pt>
    <dgm:pt modelId="{A469EC3C-0D6F-4947-8B27-C6A897FB8A94}" type="pres">
      <dgm:prSet presAssocID="{30EFBC61-7277-42F0-8A83-657FCC134141}" presName="Name37" presStyleLbl="parChTrans1D2" presStyleIdx="1" presStyleCnt="6"/>
      <dgm:spPr/>
    </dgm:pt>
    <dgm:pt modelId="{0825292E-DEF3-42C4-8ECA-2AE07EA3E71E}" type="pres">
      <dgm:prSet presAssocID="{C4422CBF-DB5D-4D88-8234-0581CC1AB145}" presName="hierRoot2" presStyleCnt="0">
        <dgm:presLayoutVars>
          <dgm:hierBranch val="init"/>
        </dgm:presLayoutVars>
      </dgm:prSet>
      <dgm:spPr/>
    </dgm:pt>
    <dgm:pt modelId="{8A78F76D-5910-4711-8A14-818BABDA7B56}" type="pres">
      <dgm:prSet presAssocID="{C4422CBF-DB5D-4D88-8234-0581CC1AB145}" presName="rootComposite" presStyleCnt="0"/>
      <dgm:spPr/>
    </dgm:pt>
    <dgm:pt modelId="{73E8D839-103D-49EB-AD13-E62F17BBEBE4}" type="pres">
      <dgm:prSet presAssocID="{C4422CBF-DB5D-4D88-8234-0581CC1AB145}" presName="rootText" presStyleLbl="node2" presStyleIdx="1" presStyleCnt="4">
        <dgm:presLayoutVars>
          <dgm:chPref val="3"/>
        </dgm:presLayoutVars>
      </dgm:prSet>
      <dgm:spPr/>
    </dgm:pt>
    <dgm:pt modelId="{2FC60233-13A9-4B59-BF6E-075F817E59D8}" type="pres">
      <dgm:prSet presAssocID="{C4422CBF-DB5D-4D88-8234-0581CC1AB145}" presName="rootConnector" presStyleLbl="node2" presStyleIdx="1" presStyleCnt="4"/>
      <dgm:spPr/>
    </dgm:pt>
    <dgm:pt modelId="{0F9D45AE-0872-41BA-BEC3-9539AC0794D4}" type="pres">
      <dgm:prSet presAssocID="{C4422CBF-DB5D-4D88-8234-0581CC1AB145}" presName="hierChild4" presStyleCnt="0"/>
      <dgm:spPr/>
    </dgm:pt>
    <dgm:pt modelId="{0DF50ADD-6E9D-4290-981B-309BD1049422}" type="pres">
      <dgm:prSet presAssocID="{C4422CBF-DB5D-4D88-8234-0581CC1AB145}" presName="hierChild5" presStyleCnt="0"/>
      <dgm:spPr/>
    </dgm:pt>
    <dgm:pt modelId="{1DC6E63E-1A43-4476-BB66-1D95AFE2B571}" type="pres">
      <dgm:prSet presAssocID="{EB65014C-C404-424E-BE2C-0443C818F999}" presName="Name37" presStyleLbl="parChTrans1D2" presStyleIdx="2" presStyleCnt="6"/>
      <dgm:spPr/>
    </dgm:pt>
    <dgm:pt modelId="{3971532F-45F1-4717-B934-0333B7BBCCF2}" type="pres">
      <dgm:prSet presAssocID="{ADB035F9-E0B0-4DCC-9440-7F900784C263}" presName="hierRoot2" presStyleCnt="0">
        <dgm:presLayoutVars>
          <dgm:hierBranch val="init"/>
        </dgm:presLayoutVars>
      </dgm:prSet>
      <dgm:spPr/>
    </dgm:pt>
    <dgm:pt modelId="{90D2B4B4-24E2-4649-A9D1-E03E4F8E0056}" type="pres">
      <dgm:prSet presAssocID="{ADB035F9-E0B0-4DCC-9440-7F900784C263}" presName="rootComposite" presStyleCnt="0"/>
      <dgm:spPr/>
    </dgm:pt>
    <dgm:pt modelId="{6F2363F7-3445-400E-B18D-BFD3749B062B}" type="pres">
      <dgm:prSet presAssocID="{ADB035F9-E0B0-4DCC-9440-7F900784C263}" presName="rootText" presStyleLbl="node2" presStyleIdx="2" presStyleCnt="4">
        <dgm:presLayoutVars>
          <dgm:chPref val="3"/>
        </dgm:presLayoutVars>
      </dgm:prSet>
      <dgm:spPr/>
    </dgm:pt>
    <dgm:pt modelId="{BD72859D-F0ED-4B93-AD6A-9A4B544BB18E}" type="pres">
      <dgm:prSet presAssocID="{ADB035F9-E0B0-4DCC-9440-7F900784C263}" presName="rootConnector" presStyleLbl="node2" presStyleIdx="2" presStyleCnt="4"/>
      <dgm:spPr/>
    </dgm:pt>
    <dgm:pt modelId="{BFF51166-7EBC-4612-A8BD-EEF35437F398}" type="pres">
      <dgm:prSet presAssocID="{ADB035F9-E0B0-4DCC-9440-7F900784C263}" presName="hierChild4" presStyleCnt="0"/>
      <dgm:spPr/>
    </dgm:pt>
    <dgm:pt modelId="{D4D10932-4618-4E32-968A-12E53474CB74}" type="pres">
      <dgm:prSet presAssocID="{ADB035F9-E0B0-4DCC-9440-7F900784C263}" presName="hierChild5" presStyleCnt="0"/>
      <dgm:spPr/>
    </dgm:pt>
    <dgm:pt modelId="{78C74B6C-EF04-49BD-8659-AD0ADB195258}" type="pres">
      <dgm:prSet presAssocID="{F7A7E7BD-F0C6-4384-AA8B-CC9DB7EA542F}" presName="Name37" presStyleLbl="parChTrans1D2" presStyleIdx="3" presStyleCnt="6"/>
      <dgm:spPr/>
    </dgm:pt>
    <dgm:pt modelId="{3661F3EC-0A4D-4208-83C3-159F59CA2715}" type="pres">
      <dgm:prSet presAssocID="{3D68175B-F79F-406D-9A93-19C615DD3BEC}" presName="hierRoot2" presStyleCnt="0">
        <dgm:presLayoutVars>
          <dgm:hierBranch val="init"/>
        </dgm:presLayoutVars>
      </dgm:prSet>
      <dgm:spPr/>
    </dgm:pt>
    <dgm:pt modelId="{16F5C62A-5416-4714-83EB-C4D41A0BD701}" type="pres">
      <dgm:prSet presAssocID="{3D68175B-F79F-406D-9A93-19C615DD3BEC}" presName="rootComposite" presStyleCnt="0"/>
      <dgm:spPr/>
    </dgm:pt>
    <dgm:pt modelId="{36FF7565-62D8-4B3F-B2EA-141A3EE433A0}" type="pres">
      <dgm:prSet presAssocID="{3D68175B-F79F-406D-9A93-19C615DD3BEC}" presName="rootText" presStyleLbl="node2" presStyleIdx="3" presStyleCnt="4">
        <dgm:presLayoutVars>
          <dgm:chPref val="3"/>
        </dgm:presLayoutVars>
      </dgm:prSet>
      <dgm:spPr/>
    </dgm:pt>
    <dgm:pt modelId="{D161BA39-599B-40F5-9E68-3F051ECCD5FC}" type="pres">
      <dgm:prSet presAssocID="{3D68175B-F79F-406D-9A93-19C615DD3BEC}" presName="rootConnector" presStyleLbl="node2" presStyleIdx="3" presStyleCnt="4"/>
      <dgm:spPr/>
    </dgm:pt>
    <dgm:pt modelId="{5DB7035E-6140-4F5D-89C1-3997E5710F49}" type="pres">
      <dgm:prSet presAssocID="{3D68175B-F79F-406D-9A93-19C615DD3BEC}" presName="hierChild4" presStyleCnt="0"/>
      <dgm:spPr/>
    </dgm:pt>
    <dgm:pt modelId="{30F627AC-D5DC-417E-A894-9EE9A92CBDC2}" type="pres">
      <dgm:prSet presAssocID="{3D68175B-F79F-406D-9A93-19C615DD3BEC}" presName="hierChild5" presStyleCnt="0"/>
      <dgm:spPr/>
    </dgm:pt>
    <dgm:pt modelId="{28DF403D-ADDA-48F6-ABE4-7FA910068F76}" type="pres">
      <dgm:prSet presAssocID="{CAA8C838-4C5E-410E-A2EA-6C5690EE3E7C}" presName="hierChild3" presStyleCnt="0"/>
      <dgm:spPr/>
    </dgm:pt>
    <dgm:pt modelId="{B5D42B95-C731-4A58-B3FA-A37B87DE408C}" type="pres">
      <dgm:prSet presAssocID="{802A2A41-8E81-484D-AD8F-684872586E83}" presName="Name111" presStyleLbl="parChTrans1D2" presStyleIdx="4" presStyleCnt="6"/>
      <dgm:spPr/>
    </dgm:pt>
    <dgm:pt modelId="{BDDE0B6C-6EC9-44FF-8068-8DC893DBFDAF}" type="pres">
      <dgm:prSet presAssocID="{9D108A82-6080-4598-8C4D-F755C2D1EE0D}" presName="hierRoot3" presStyleCnt="0">
        <dgm:presLayoutVars>
          <dgm:hierBranch val="init"/>
        </dgm:presLayoutVars>
      </dgm:prSet>
      <dgm:spPr/>
    </dgm:pt>
    <dgm:pt modelId="{EE992AD5-0882-492E-AEEE-D220CAC20782}" type="pres">
      <dgm:prSet presAssocID="{9D108A82-6080-4598-8C4D-F755C2D1EE0D}" presName="rootComposite3" presStyleCnt="0"/>
      <dgm:spPr/>
    </dgm:pt>
    <dgm:pt modelId="{ABC69577-1133-4965-B18A-1AA29010474C}" type="pres">
      <dgm:prSet presAssocID="{9D108A82-6080-4598-8C4D-F755C2D1EE0D}" presName="rootText3" presStyleLbl="asst1" presStyleIdx="0" presStyleCnt="2">
        <dgm:presLayoutVars>
          <dgm:chPref val="3"/>
        </dgm:presLayoutVars>
      </dgm:prSet>
      <dgm:spPr/>
    </dgm:pt>
    <dgm:pt modelId="{4E154697-36BD-4CEA-8040-92CB4E33A491}" type="pres">
      <dgm:prSet presAssocID="{9D108A82-6080-4598-8C4D-F755C2D1EE0D}" presName="rootConnector3" presStyleLbl="asst1" presStyleIdx="0" presStyleCnt="2"/>
      <dgm:spPr/>
    </dgm:pt>
    <dgm:pt modelId="{3F8AAA69-0682-45B5-8488-1CA808C7CE96}" type="pres">
      <dgm:prSet presAssocID="{9D108A82-6080-4598-8C4D-F755C2D1EE0D}" presName="hierChild6" presStyleCnt="0"/>
      <dgm:spPr/>
    </dgm:pt>
    <dgm:pt modelId="{4BE7FD78-217A-4FB0-9033-740F0FA390E3}" type="pres">
      <dgm:prSet presAssocID="{9D108A82-6080-4598-8C4D-F755C2D1EE0D}" presName="hierChild7" presStyleCnt="0"/>
      <dgm:spPr/>
    </dgm:pt>
    <dgm:pt modelId="{41C3E4E4-3FD8-45BE-9C30-1AC524F07B5C}" type="pres">
      <dgm:prSet presAssocID="{46336DEF-3F94-40DC-A1F1-87370476C6CE}" presName="Name111" presStyleLbl="parChTrans1D2" presStyleIdx="5" presStyleCnt="6"/>
      <dgm:spPr/>
    </dgm:pt>
    <dgm:pt modelId="{9A453A13-563E-4193-9C9E-8CB0E38F2944}" type="pres">
      <dgm:prSet presAssocID="{44E0B180-6476-47F3-93BB-F0874E61F7F4}" presName="hierRoot3" presStyleCnt="0">
        <dgm:presLayoutVars>
          <dgm:hierBranch val="init"/>
        </dgm:presLayoutVars>
      </dgm:prSet>
      <dgm:spPr/>
    </dgm:pt>
    <dgm:pt modelId="{30C59F93-5C34-460F-9263-EBAE9BB4863C}" type="pres">
      <dgm:prSet presAssocID="{44E0B180-6476-47F3-93BB-F0874E61F7F4}" presName="rootComposite3" presStyleCnt="0"/>
      <dgm:spPr/>
    </dgm:pt>
    <dgm:pt modelId="{F55B071B-233F-40D8-9D50-DC350D03B96E}" type="pres">
      <dgm:prSet presAssocID="{44E0B180-6476-47F3-93BB-F0874E61F7F4}" presName="rootText3" presStyleLbl="asst1" presStyleIdx="1" presStyleCnt="2">
        <dgm:presLayoutVars>
          <dgm:chPref val="3"/>
        </dgm:presLayoutVars>
      </dgm:prSet>
      <dgm:spPr/>
    </dgm:pt>
    <dgm:pt modelId="{C82AB6A0-9C52-44CD-88A4-38BCCFF7A678}" type="pres">
      <dgm:prSet presAssocID="{44E0B180-6476-47F3-93BB-F0874E61F7F4}" presName="rootConnector3" presStyleLbl="asst1" presStyleIdx="1" presStyleCnt="2"/>
      <dgm:spPr/>
    </dgm:pt>
    <dgm:pt modelId="{50DCCB50-A97A-4255-A70D-EFA67D6F4469}" type="pres">
      <dgm:prSet presAssocID="{44E0B180-6476-47F3-93BB-F0874E61F7F4}" presName="hierChild6" presStyleCnt="0"/>
      <dgm:spPr/>
    </dgm:pt>
    <dgm:pt modelId="{7BF23921-4C93-4569-AAFC-8B52B3F8BC41}" type="pres">
      <dgm:prSet presAssocID="{44E0B180-6476-47F3-93BB-F0874E61F7F4}" presName="hierChild7" presStyleCnt="0"/>
      <dgm:spPr/>
    </dgm:pt>
  </dgm:ptLst>
  <dgm:cxnLst>
    <dgm:cxn modelId="{7D93CF66-77CD-41C8-BAD4-C89EA5B48D1C}" type="presOf" srcId="{EB65014C-C404-424E-BE2C-0443C818F999}" destId="{1DC6E63E-1A43-4476-BB66-1D95AFE2B571}" srcOrd="0" destOrd="0" presId="urn:microsoft.com/office/officeart/2005/8/layout/orgChart1"/>
    <dgm:cxn modelId="{97A518FF-EA09-42AC-B740-BB38011BB254}" type="presOf" srcId="{9D108A82-6080-4598-8C4D-F755C2D1EE0D}" destId="{4E154697-36BD-4CEA-8040-92CB4E33A491}" srcOrd="1" destOrd="0" presId="urn:microsoft.com/office/officeart/2005/8/layout/orgChart1"/>
    <dgm:cxn modelId="{1C68CD42-B305-4147-9C83-EDB7C9FB058B}" type="presOf" srcId="{44E0B180-6476-47F3-93BB-F0874E61F7F4}" destId="{F55B071B-233F-40D8-9D50-DC350D03B96E}" srcOrd="0" destOrd="0" presId="urn:microsoft.com/office/officeart/2005/8/layout/orgChart1"/>
    <dgm:cxn modelId="{272A0D40-B472-4502-A2D9-9E49D1A19E2D}" type="presOf" srcId="{3D68175B-F79F-406D-9A93-19C615DD3BEC}" destId="{36FF7565-62D8-4B3F-B2EA-141A3EE433A0}" srcOrd="0" destOrd="0" presId="urn:microsoft.com/office/officeart/2005/8/layout/orgChart1"/>
    <dgm:cxn modelId="{AD7630C9-9D81-43AE-9354-86E3F288CCE4}" type="presOf" srcId="{CAA8C838-4C5E-410E-A2EA-6C5690EE3E7C}" destId="{FD81CF61-B7C5-4548-8156-A6678258FBEE}" srcOrd="0" destOrd="0" presId="urn:microsoft.com/office/officeart/2005/8/layout/orgChart1"/>
    <dgm:cxn modelId="{CAAF69CB-738F-4B04-BC9F-1E61C62D3A55}" type="presOf" srcId="{F7A7E7BD-F0C6-4384-AA8B-CC9DB7EA542F}" destId="{78C74B6C-EF04-49BD-8659-AD0ADB195258}" srcOrd="0" destOrd="0" presId="urn:microsoft.com/office/officeart/2005/8/layout/orgChart1"/>
    <dgm:cxn modelId="{C1DCCAB1-ADF5-41CB-BB64-04111CBE5A72}" type="presOf" srcId="{B37F9282-F2D5-4645-BE92-F56D8D0843C9}" destId="{F9AC520F-AF98-454C-8DE8-92BBCBAE1979}" srcOrd="0" destOrd="0" presId="urn:microsoft.com/office/officeart/2005/8/layout/orgChart1"/>
    <dgm:cxn modelId="{880CB1D6-7A2D-44F2-B88D-557014E844AA}" type="presOf" srcId="{CAA8C838-4C5E-410E-A2EA-6C5690EE3E7C}" destId="{87A581DD-16B7-4B1B-AEA7-4F36EBEF2B7B}" srcOrd="1" destOrd="0" presId="urn:microsoft.com/office/officeart/2005/8/layout/orgChart1"/>
    <dgm:cxn modelId="{80450D01-B1F0-44F9-8B3B-890E63EF1911}" srcId="{B37F9282-F2D5-4645-BE92-F56D8D0843C9}" destId="{CAA8C838-4C5E-410E-A2EA-6C5690EE3E7C}" srcOrd="0" destOrd="0" parTransId="{6E5A343C-242F-4A7F-B52A-AE06F79035EE}" sibTransId="{63E4F824-7A6D-4035-A5DC-31D86142BBB9}"/>
    <dgm:cxn modelId="{3D3863E4-2419-4E3C-A68D-D41FD7771AE6}" type="presOf" srcId="{ADB035F9-E0B0-4DCC-9440-7F900784C263}" destId="{6F2363F7-3445-400E-B18D-BFD3749B062B}" srcOrd="0" destOrd="0" presId="urn:microsoft.com/office/officeart/2005/8/layout/orgChart1"/>
    <dgm:cxn modelId="{ED373100-00EB-4988-BBA3-CA51D7202014}" srcId="{CAA8C838-4C5E-410E-A2EA-6C5690EE3E7C}" destId="{3D68175B-F79F-406D-9A93-19C615DD3BEC}" srcOrd="5" destOrd="0" parTransId="{F7A7E7BD-F0C6-4384-AA8B-CC9DB7EA542F}" sibTransId="{B940A902-1CBE-4925-9676-A35ABC2B1558}"/>
    <dgm:cxn modelId="{CD6342EA-44B4-48E7-865E-10DA5955DA83}" type="presOf" srcId="{0A3ECAB0-ADAF-4A32-BF3B-3F5FAC462AA9}" destId="{801BE00D-4472-498F-925C-4A7E5EE93614}" srcOrd="1" destOrd="0" presId="urn:microsoft.com/office/officeart/2005/8/layout/orgChart1"/>
    <dgm:cxn modelId="{A9E76008-AD2F-42C4-8946-8A719842795C}" srcId="{CAA8C838-4C5E-410E-A2EA-6C5690EE3E7C}" destId="{0A3ECAB0-ADAF-4A32-BF3B-3F5FAC462AA9}" srcOrd="2" destOrd="0" parTransId="{4F950802-987B-41CE-879B-CE7558E89ABC}" sibTransId="{41DE9838-EB57-4EBF-9FEC-36CF7169E8E9}"/>
    <dgm:cxn modelId="{B9C2FF08-79E4-4E25-83FB-8FCC0EABFAFF}" type="presOf" srcId="{C4422CBF-DB5D-4D88-8234-0581CC1AB145}" destId="{73E8D839-103D-49EB-AD13-E62F17BBEBE4}" srcOrd="0" destOrd="0" presId="urn:microsoft.com/office/officeart/2005/8/layout/orgChart1"/>
    <dgm:cxn modelId="{8893B14B-CE31-419F-BD89-EF321AD3E591}" type="presOf" srcId="{4F950802-987B-41CE-879B-CE7558E89ABC}" destId="{0BB2939D-AD99-4AE1-A515-0013DF78C921}" srcOrd="0" destOrd="0" presId="urn:microsoft.com/office/officeart/2005/8/layout/orgChart1"/>
    <dgm:cxn modelId="{06BB337F-A099-4DEC-BBE4-B8377307496F}" srcId="{CAA8C838-4C5E-410E-A2EA-6C5690EE3E7C}" destId="{C4422CBF-DB5D-4D88-8234-0581CC1AB145}" srcOrd="3" destOrd="0" parTransId="{30EFBC61-7277-42F0-8A83-657FCC134141}" sibTransId="{E39E526B-7AAB-4C80-A59F-E42BA59C167D}"/>
    <dgm:cxn modelId="{F32DF618-A90A-40AB-B22D-E26A8CAF1644}" type="presOf" srcId="{C4422CBF-DB5D-4D88-8234-0581CC1AB145}" destId="{2FC60233-13A9-4B59-BF6E-075F817E59D8}" srcOrd="1" destOrd="0" presId="urn:microsoft.com/office/officeart/2005/8/layout/orgChart1"/>
    <dgm:cxn modelId="{CD188B06-634C-494D-9521-6A49797EC2C9}" type="presOf" srcId="{0A3ECAB0-ADAF-4A32-BF3B-3F5FAC462AA9}" destId="{BAC4F516-2914-45D7-9FD6-D538CB38D433}" srcOrd="0" destOrd="0" presId="urn:microsoft.com/office/officeart/2005/8/layout/orgChart1"/>
    <dgm:cxn modelId="{6F126D9A-2E5D-4ACB-9C27-E6F4010F3FE1}" type="presOf" srcId="{ADB035F9-E0B0-4DCC-9440-7F900784C263}" destId="{BD72859D-F0ED-4B93-AD6A-9A4B544BB18E}" srcOrd="1" destOrd="0" presId="urn:microsoft.com/office/officeart/2005/8/layout/orgChart1"/>
    <dgm:cxn modelId="{12AD486C-5375-4D85-A95D-999F34BD251C}" type="presOf" srcId="{802A2A41-8E81-484D-AD8F-684872586E83}" destId="{B5D42B95-C731-4A58-B3FA-A37B87DE408C}" srcOrd="0" destOrd="0" presId="urn:microsoft.com/office/officeart/2005/8/layout/orgChart1"/>
    <dgm:cxn modelId="{BBB62D53-46D7-4F38-BDDA-B1A6DD2B3FCA}" type="presOf" srcId="{30EFBC61-7277-42F0-8A83-657FCC134141}" destId="{A469EC3C-0D6F-4947-8B27-C6A897FB8A94}" srcOrd="0" destOrd="0" presId="urn:microsoft.com/office/officeart/2005/8/layout/orgChart1"/>
    <dgm:cxn modelId="{E4425469-FEB9-4FD2-BBAB-9B55423377E5}" srcId="{CAA8C838-4C5E-410E-A2EA-6C5690EE3E7C}" destId="{44E0B180-6476-47F3-93BB-F0874E61F7F4}" srcOrd="1" destOrd="0" parTransId="{46336DEF-3F94-40DC-A1F1-87370476C6CE}" sibTransId="{57345876-F92A-4001-8052-CC7D3707E987}"/>
    <dgm:cxn modelId="{BBC3A52D-D362-40C5-9776-86A5B781B437}" srcId="{CAA8C838-4C5E-410E-A2EA-6C5690EE3E7C}" destId="{9D108A82-6080-4598-8C4D-F755C2D1EE0D}" srcOrd="0" destOrd="0" parTransId="{802A2A41-8E81-484D-AD8F-684872586E83}" sibTransId="{4779120E-4263-48AF-BD2F-EEB9C1DAF946}"/>
    <dgm:cxn modelId="{7FD1C2CE-2B21-496E-BDE6-083036554C1B}" type="presOf" srcId="{44E0B180-6476-47F3-93BB-F0874E61F7F4}" destId="{C82AB6A0-9C52-44CD-88A4-38BCCFF7A678}" srcOrd="1" destOrd="0" presId="urn:microsoft.com/office/officeart/2005/8/layout/orgChart1"/>
    <dgm:cxn modelId="{CE9C4C3E-0FA5-43F5-AE76-1FAE09E3FCA7}" type="presOf" srcId="{46336DEF-3F94-40DC-A1F1-87370476C6CE}" destId="{41C3E4E4-3FD8-45BE-9C30-1AC524F07B5C}" srcOrd="0" destOrd="0" presId="urn:microsoft.com/office/officeart/2005/8/layout/orgChart1"/>
    <dgm:cxn modelId="{34C7686E-6595-4267-A208-7236BD42AD08}" srcId="{CAA8C838-4C5E-410E-A2EA-6C5690EE3E7C}" destId="{ADB035F9-E0B0-4DCC-9440-7F900784C263}" srcOrd="4" destOrd="0" parTransId="{EB65014C-C404-424E-BE2C-0443C818F999}" sibTransId="{9DD19DCB-FA17-4099-A6C5-B1D4155A76C8}"/>
    <dgm:cxn modelId="{8C8457DF-00FB-477E-99CD-606FA3A20EB8}" type="presOf" srcId="{3D68175B-F79F-406D-9A93-19C615DD3BEC}" destId="{D161BA39-599B-40F5-9E68-3F051ECCD5FC}" srcOrd="1" destOrd="0" presId="urn:microsoft.com/office/officeart/2005/8/layout/orgChart1"/>
    <dgm:cxn modelId="{39C1B331-F86F-4837-9C0C-F0F554D72C38}" type="presOf" srcId="{9D108A82-6080-4598-8C4D-F755C2D1EE0D}" destId="{ABC69577-1133-4965-B18A-1AA29010474C}" srcOrd="0" destOrd="0" presId="urn:microsoft.com/office/officeart/2005/8/layout/orgChart1"/>
    <dgm:cxn modelId="{C93878E5-46F4-4B0A-A78C-0C4F0F66F2ED}" type="presParOf" srcId="{F9AC520F-AF98-454C-8DE8-92BBCBAE1979}" destId="{AD3E3011-36BA-4565-8016-A51C15285E03}" srcOrd="0" destOrd="0" presId="urn:microsoft.com/office/officeart/2005/8/layout/orgChart1"/>
    <dgm:cxn modelId="{202DCD5F-EEB4-4AF4-998C-22471285B971}" type="presParOf" srcId="{AD3E3011-36BA-4565-8016-A51C15285E03}" destId="{ECDEEBDE-A3B8-4F82-B45F-7507E47E4859}" srcOrd="0" destOrd="0" presId="urn:microsoft.com/office/officeart/2005/8/layout/orgChart1"/>
    <dgm:cxn modelId="{7821339C-784E-4C7F-B93D-89ECACA95881}" type="presParOf" srcId="{ECDEEBDE-A3B8-4F82-B45F-7507E47E4859}" destId="{FD81CF61-B7C5-4548-8156-A6678258FBEE}" srcOrd="0" destOrd="0" presId="urn:microsoft.com/office/officeart/2005/8/layout/orgChart1"/>
    <dgm:cxn modelId="{A7D4ADA3-F5FF-498D-B2C0-878C4F1A2D7C}" type="presParOf" srcId="{ECDEEBDE-A3B8-4F82-B45F-7507E47E4859}" destId="{87A581DD-16B7-4B1B-AEA7-4F36EBEF2B7B}" srcOrd="1" destOrd="0" presId="urn:microsoft.com/office/officeart/2005/8/layout/orgChart1"/>
    <dgm:cxn modelId="{AE990647-C699-4FE1-BA7E-A6385C569555}" type="presParOf" srcId="{AD3E3011-36BA-4565-8016-A51C15285E03}" destId="{B48FDE96-C4D5-4BE9-9DFB-21B0DE150DA7}" srcOrd="1" destOrd="0" presId="urn:microsoft.com/office/officeart/2005/8/layout/orgChart1"/>
    <dgm:cxn modelId="{A9F4840D-931E-44D2-946D-32494694F275}" type="presParOf" srcId="{B48FDE96-C4D5-4BE9-9DFB-21B0DE150DA7}" destId="{0BB2939D-AD99-4AE1-A515-0013DF78C921}" srcOrd="0" destOrd="0" presId="urn:microsoft.com/office/officeart/2005/8/layout/orgChart1"/>
    <dgm:cxn modelId="{54F1BF4F-8C48-46D9-A164-AB0BD6EF4E0D}" type="presParOf" srcId="{B48FDE96-C4D5-4BE9-9DFB-21B0DE150DA7}" destId="{5B26088D-F1F3-45B6-ADE4-FFB84331461E}" srcOrd="1" destOrd="0" presId="urn:microsoft.com/office/officeart/2005/8/layout/orgChart1"/>
    <dgm:cxn modelId="{B20AC168-93F1-4091-9E26-34EBB2AEE8C2}" type="presParOf" srcId="{5B26088D-F1F3-45B6-ADE4-FFB84331461E}" destId="{254BF917-E3C9-4A28-BC97-CBE1C9EE1BBA}" srcOrd="0" destOrd="0" presId="urn:microsoft.com/office/officeart/2005/8/layout/orgChart1"/>
    <dgm:cxn modelId="{AD6AF851-7CDD-467A-913B-CEA210E2916E}" type="presParOf" srcId="{254BF917-E3C9-4A28-BC97-CBE1C9EE1BBA}" destId="{BAC4F516-2914-45D7-9FD6-D538CB38D433}" srcOrd="0" destOrd="0" presId="urn:microsoft.com/office/officeart/2005/8/layout/orgChart1"/>
    <dgm:cxn modelId="{641C13EF-B9F2-4705-85C8-C8130285433D}" type="presParOf" srcId="{254BF917-E3C9-4A28-BC97-CBE1C9EE1BBA}" destId="{801BE00D-4472-498F-925C-4A7E5EE93614}" srcOrd="1" destOrd="0" presId="urn:microsoft.com/office/officeart/2005/8/layout/orgChart1"/>
    <dgm:cxn modelId="{4BC6FDBD-B08F-41D4-BFA4-7F48C56884D4}" type="presParOf" srcId="{5B26088D-F1F3-45B6-ADE4-FFB84331461E}" destId="{8942738D-A48A-4DB4-AB11-FD4C7DF49663}" srcOrd="1" destOrd="0" presId="urn:microsoft.com/office/officeart/2005/8/layout/orgChart1"/>
    <dgm:cxn modelId="{3693AD28-AA59-4E2C-8909-43800146864E}" type="presParOf" srcId="{5B26088D-F1F3-45B6-ADE4-FFB84331461E}" destId="{8F566FD3-51FC-4301-A166-7BA579B74497}" srcOrd="2" destOrd="0" presId="urn:microsoft.com/office/officeart/2005/8/layout/orgChart1"/>
    <dgm:cxn modelId="{D036714E-0F68-4A48-AD4A-9C73F25E7D97}" type="presParOf" srcId="{B48FDE96-C4D5-4BE9-9DFB-21B0DE150DA7}" destId="{A469EC3C-0D6F-4947-8B27-C6A897FB8A94}" srcOrd="2" destOrd="0" presId="urn:microsoft.com/office/officeart/2005/8/layout/orgChart1"/>
    <dgm:cxn modelId="{968D4F42-B9A2-4C39-B585-B23168994A5C}" type="presParOf" srcId="{B48FDE96-C4D5-4BE9-9DFB-21B0DE150DA7}" destId="{0825292E-DEF3-42C4-8ECA-2AE07EA3E71E}" srcOrd="3" destOrd="0" presId="urn:microsoft.com/office/officeart/2005/8/layout/orgChart1"/>
    <dgm:cxn modelId="{AD2E1712-BE99-4446-8BF9-CB6031262C57}" type="presParOf" srcId="{0825292E-DEF3-42C4-8ECA-2AE07EA3E71E}" destId="{8A78F76D-5910-4711-8A14-818BABDA7B56}" srcOrd="0" destOrd="0" presId="urn:microsoft.com/office/officeart/2005/8/layout/orgChart1"/>
    <dgm:cxn modelId="{13B61784-08FB-4896-8E4E-72FF89E09CF6}" type="presParOf" srcId="{8A78F76D-5910-4711-8A14-818BABDA7B56}" destId="{73E8D839-103D-49EB-AD13-E62F17BBEBE4}" srcOrd="0" destOrd="0" presId="urn:microsoft.com/office/officeart/2005/8/layout/orgChart1"/>
    <dgm:cxn modelId="{1BD563D4-3B50-4D1C-83C0-34331BF0F609}" type="presParOf" srcId="{8A78F76D-5910-4711-8A14-818BABDA7B56}" destId="{2FC60233-13A9-4B59-BF6E-075F817E59D8}" srcOrd="1" destOrd="0" presId="urn:microsoft.com/office/officeart/2005/8/layout/orgChart1"/>
    <dgm:cxn modelId="{F8A9CEB2-3D45-411D-8093-A737990C9B17}" type="presParOf" srcId="{0825292E-DEF3-42C4-8ECA-2AE07EA3E71E}" destId="{0F9D45AE-0872-41BA-BEC3-9539AC0794D4}" srcOrd="1" destOrd="0" presId="urn:microsoft.com/office/officeart/2005/8/layout/orgChart1"/>
    <dgm:cxn modelId="{FA39F52C-A312-4040-A154-9055CD376F29}" type="presParOf" srcId="{0825292E-DEF3-42C4-8ECA-2AE07EA3E71E}" destId="{0DF50ADD-6E9D-4290-981B-309BD1049422}" srcOrd="2" destOrd="0" presId="urn:microsoft.com/office/officeart/2005/8/layout/orgChart1"/>
    <dgm:cxn modelId="{EABC3980-67A5-493A-BB33-2503398CE94F}" type="presParOf" srcId="{B48FDE96-C4D5-4BE9-9DFB-21B0DE150DA7}" destId="{1DC6E63E-1A43-4476-BB66-1D95AFE2B571}" srcOrd="4" destOrd="0" presId="urn:microsoft.com/office/officeart/2005/8/layout/orgChart1"/>
    <dgm:cxn modelId="{05EC8E1C-FFD8-4E24-85F2-168079D4DF93}" type="presParOf" srcId="{B48FDE96-C4D5-4BE9-9DFB-21B0DE150DA7}" destId="{3971532F-45F1-4717-B934-0333B7BBCCF2}" srcOrd="5" destOrd="0" presId="urn:microsoft.com/office/officeart/2005/8/layout/orgChart1"/>
    <dgm:cxn modelId="{E203C4C4-DD43-47F6-8B41-94465586F6CA}" type="presParOf" srcId="{3971532F-45F1-4717-B934-0333B7BBCCF2}" destId="{90D2B4B4-24E2-4649-A9D1-E03E4F8E0056}" srcOrd="0" destOrd="0" presId="urn:microsoft.com/office/officeart/2005/8/layout/orgChart1"/>
    <dgm:cxn modelId="{89B27D22-3CD5-4C0B-81BD-BC2715FF5451}" type="presParOf" srcId="{90D2B4B4-24E2-4649-A9D1-E03E4F8E0056}" destId="{6F2363F7-3445-400E-B18D-BFD3749B062B}" srcOrd="0" destOrd="0" presId="urn:microsoft.com/office/officeart/2005/8/layout/orgChart1"/>
    <dgm:cxn modelId="{C37DB0BD-90BA-446C-8CFA-ABDC15FF7AE3}" type="presParOf" srcId="{90D2B4B4-24E2-4649-A9D1-E03E4F8E0056}" destId="{BD72859D-F0ED-4B93-AD6A-9A4B544BB18E}" srcOrd="1" destOrd="0" presId="urn:microsoft.com/office/officeart/2005/8/layout/orgChart1"/>
    <dgm:cxn modelId="{9DA07C61-B06B-4388-B5E6-FD003A1B5E8D}" type="presParOf" srcId="{3971532F-45F1-4717-B934-0333B7BBCCF2}" destId="{BFF51166-7EBC-4612-A8BD-EEF35437F398}" srcOrd="1" destOrd="0" presId="urn:microsoft.com/office/officeart/2005/8/layout/orgChart1"/>
    <dgm:cxn modelId="{ADDFFDE5-9D06-4BB6-9D43-A8FB73548E87}" type="presParOf" srcId="{3971532F-45F1-4717-B934-0333B7BBCCF2}" destId="{D4D10932-4618-4E32-968A-12E53474CB74}" srcOrd="2" destOrd="0" presId="urn:microsoft.com/office/officeart/2005/8/layout/orgChart1"/>
    <dgm:cxn modelId="{0ECEBBAB-387D-4199-ACC1-AC8182562DCF}" type="presParOf" srcId="{B48FDE96-C4D5-4BE9-9DFB-21B0DE150DA7}" destId="{78C74B6C-EF04-49BD-8659-AD0ADB195258}" srcOrd="6" destOrd="0" presId="urn:microsoft.com/office/officeart/2005/8/layout/orgChart1"/>
    <dgm:cxn modelId="{47264C6B-1404-4294-8F9A-E291BF5DC84C}" type="presParOf" srcId="{B48FDE96-C4D5-4BE9-9DFB-21B0DE150DA7}" destId="{3661F3EC-0A4D-4208-83C3-159F59CA2715}" srcOrd="7" destOrd="0" presId="urn:microsoft.com/office/officeart/2005/8/layout/orgChart1"/>
    <dgm:cxn modelId="{21106CEB-FF39-4171-B733-EBD5B3C45239}" type="presParOf" srcId="{3661F3EC-0A4D-4208-83C3-159F59CA2715}" destId="{16F5C62A-5416-4714-83EB-C4D41A0BD701}" srcOrd="0" destOrd="0" presId="urn:microsoft.com/office/officeart/2005/8/layout/orgChart1"/>
    <dgm:cxn modelId="{FD315E85-DE5A-4138-8596-2E4A695ED9CA}" type="presParOf" srcId="{16F5C62A-5416-4714-83EB-C4D41A0BD701}" destId="{36FF7565-62D8-4B3F-B2EA-141A3EE433A0}" srcOrd="0" destOrd="0" presId="urn:microsoft.com/office/officeart/2005/8/layout/orgChart1"/>
    <dgm:cxn modelId="{F2EE0FC5-B9F6-42B3-90AD-12CCFF7A76AD}" type="presParOf" srcId="{16F5C62A-5416-4714-83EB-C4D41A0BD701}" destId="{D161BA39-599B-40F5-9E68-3F051ECCD5FC}" srcOrd="1" destOrd="0" presId="urn:microsoft.com/office/officeart/2005/8/layout/orgChart1"/>
    <dgm:cxn modelId="{5EEE41DF-BBE4-4436-85AF-4A3D95BF668B}" type="presParOf" srcId="{3661F3EC-0A4D-4208-83C3-159F59CA2715}" destId="{5DB7035E-6140-4F5D-89C1-3997E5710F49}" srcOrd="1" destOrd="0" presId="urn:microsoft.com/office/officeart/2005/8/layout/orgChart1"/>
    <dgm:cxn modelId="{0FB36172-9C87-4062-BB9B-9D5CDA909A6F}" type="presParOf" srcId="{3661F3EC-0A4D-4208-83C3-159F59CA2715}" destId="{30F627AC-D5DC-417E-A894-9EE9A92CBDC2}" srcOrd="2" destOrd="0" presId="urn:microsoft.com/office/officeart/2005/8/layout/orgChart1"/>
    <dgm:cxn modelId="{03A05B80-0773-4468-A87C-641BF9327578}" type="presParOf" srcId="{AD3E3011-36BA-4565-8016-A51C15285E03}" destId="{28DF403D-ADDA-48F6-ABE4-7FA910068F76}" srcOrd="2" destOrd="0" presId="urn:microsoft.com/office/officeart/2005/8/layout/orgChart1"/>
    <dgm:cxn modelId="{6CCDECE8-C5BB-4A1D-9E6D-A5BE03A8FD58}" type="presParOf" srcId="{28DF403D-ADDA-48F6-ABE4-7FA910068F76}" destId="{B5D42B95-C731-4A58-B3FA-A37B87DE408C}" srcOrd="0" destOrd="0" presId="urn:microsoft.com/office/officeart/2005/8/layout/orgChart1"/>
    <dgm:cxn modelId="{A1578829-C382-4875-A81A-AED4FE954080}" type="presParOf" srcId="{28DF403D-ADDA-48F6-ABE4-7FA910068F76}" destId="{BDDE0B6C-6EC9-44FF-8068-8DC893DBFDAF}" srcOrd="1" destOrd="0" presId="urn:microsoft.com/office/officeart/2005/8/layout/orgChart1"/>
    <dgm:cxn modelId="{F2FCE4C6-F913-4526-B05E-12F03CFF1EDD}" type="presParOf" srcId="{BDDE0B6C-6EC9-44FF-8068-8DC893DBFDAF}" destId="{EE992AD5-0882-492E-AEEE-D220CAC20782}" srcOrd="0" destOrd="0" presId="urn:microsoft.com/office/officeart/2005/8/layout/orgChart1"/>
    <dgm:cxn modelId="{B2DBE4B9-1A59-4E27-B9AE-5B8F94986DB0}" type="presParOf" srcId="{EE992AD5-0882-492E-AEEE-D220CAC20782}" destId="{ABC69577-1133-4965-B18A-1AA29010474C}" srcOrd="0" destOrd="0" presId="urn:microsoft.com/office/officeart/2005/8/layout/orgChart1"/>
    <dgm:cxn modelId="{3F9DE0D1-FFD9-46C0-9CBD-95A415687D19}" type="presParOf" srcId="{EE992AD5-0882-492E-AEEE-D220CAC20782}" destId="{4E154697-36BD-4CEA-8040-92CB4E33A491}" srcOrd="1" destOrd="0" presId="urn:microsoft.com/office/officeart/2005/8/layout/orgChart1"/>
    <dgm:cxn modelId="{8B2B7F15-6302-4C5E-BE38-D18DEBC39496}" type="presParOf" srcId="{BDDE0B6C-6EC9-44FF-8068-8DC893DBFDAF}" destId="{3F8AAA69-0682-45B5-8488-1CA808C7CE96}" srcOrd="1" destOrd="0" presId="urn:microsoft.com/office/officeart/2005/8/layout/orgChart1"/>
    <dgm:cxn modelId="{F06A3F52-DA94-4398-BE74-DDFE25D67563}" type="presParOf" srcId="{BDDE0B6C-6EC9-44FF-8068-8DC893DBFDAF}" destId="{4BE7FD78-217A-4FB0-9033-740F0FA390E3}" srcOrd="2" destOrd="0" presId="urn:microsoft.com/office/officeart/2005/8/layout/orgChart1"/>
    <dgm:cxn modelId="{1341CA2E-981C-4C0F-9955-8020B9F97A26}" type="presParOf" srcId="{28DF403D-ADDA-48F6-ABE4-7FA910068F76}" destId="{41C3E4E4-3FD8-45BE-9C30-1AC524F07B5C}" srcOrd="2" destOrd="0" presId="urn:microsoft.com/office/officeart/2005/8/layout/orgChart1"/>
    <dgm:cxn modelId="{FD48DE77-3C42-4D3C-BE6F-895CD8414D28}" type="presParOf" srcId="{28DF403D-ADDA-48F6-ABE4-7FA910068F76}" destId="{9A453A13-563E-4193-9C9E-8CB0E38F2944}" srcOrd="3" destOrd="0" presId="urn:microsoft.com/office/officeart/2005/8/layout/orgChart1"/>
    <dgm:cxn modelId="{0AA5E9DA-1431-42F2-9979-A5D1399AC0C9}" type="presParOf" srcId="{9A453A13-563E-4193-9C9E-8CB0E38F2944}" destId="{30C59F93-5C34-460F-9263-EBAE9BB4863C}" srcOrd="0" destOrd="0" presId="urn:microsoft.com/office/officeart/2005/8/layout/orgChart1"/>
    <dgm:cxn modelId="{FCA0F97C-5D06-4695-99CE-6EA50C2468BB}" type="presParOf" srcId="{30C59F93-5C34-460F-9263-EBAE9BB4863C}" destId="{F55B071B-233F-40D8-9D50-DC350D03B96E}" srcOrd="0" destOrd="0" presId="urn:microsoft.com/office/officeart/2005/8/layout/orgChart1"/>
    <dgm:cxn modelId="{42EBE402-DD00-463E-BBF9-D8D770E99880}" type="presParOf" srcId="{30C59F93-5C34-460F-9263-EBAE9BB4863C}" destId="{C82AB6A0-9C52-44CD-88A4-38BCCFF7A678}" srcOrd="1" destOrd="0" presId="urn:microsoft.com/office/officeart/2005/8/layout/orgChart1"/>
    <dgm:cxn modelId="{94B02840-E1F5-43DA-8D90-C6996D12DF3A}" type="presParOf" srcId="{9A453A13-563E-4193-9C9E-8CB0E38F2944}" destId="{50DCCB50-A97A-4255-A70D-EFA67D6F4469}" srcOrd="1" destOrd="0" presId="urn:microsoft.com/office/officeart/2005/8/layout/orgChart1"/>
    <dgm:cxn modelId="{BA8B5E00-F562-4DF9-ADC3-0F50A8FBD145}" type="presParOf" srcId="{9A453A13-563E-4193-9C9E-8CB0E38F2944}" destId="{7BF23921-4C93-4569-AAFC-8B52B3F8BC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3E4E4-3FD8-45BE-9C30-1AC524F07B5C}">
      <dsp:nvSpPr>
        <dsp:cNvPr id="0" name=""/>
        <dsp:cNvSpPr/>
      </dsp:nvSpPr>
      <dsp:spPr>
        <a:xfrm>
          <a:off x="4381500" y="2444978"/>
          <a:ext cx="198523" cy="86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721"/>
              </a:lnTo>
              <a:lnTo>
                <a:pt x="198523" y="869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42B95-C731-4A58-B3FA-A37B87DE408C}">
      <dsp:nvSpPr>
        <dsp:cNvPr id="0" name=""/>
        <dsp:cNvSpPr/>
      </dsp:nvSpPr>
      <dsp:spPr>
        <a:xfrm>
          <a:off x="4182976" y="2444978"/>
          <a:ext cx="198523" cy="869721"/>
        </a:xfrm>
        <a:custGeom>
          <a:avLst/>
          <a:gdLst/>
          <a:ahLst/>
          <a:cxnLst/>
          <a:rect l="0" t="0" r="0" b="0"/>
          <a:pathLst>
            <a:path>
              <a:moveTo>
                <a:pt x="198523" y="0"/>
              </a:moveTo>
              <a:lnTo>
                <a:pt x="198523" y="869721"/>
              </a:lnTo>
              <a:lnTo>
                <a:pt x="0" y="869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74B6C-EF04-49BD-8659-AD0ADB195258}">
      <dsp:nvSpPr>
        <dsp:cNvPr id="0" name=""/>
        <dsp:cNvSpPr/>
      </dsp:nvSpPr>
      <dsp:spPr>
        <a:xfrm>
          <a:off x="4381500" y="2444978"/>
          <a:ext cx="3431617" cy="1739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919"/>
              </a:lnTo>
              <a:lnTo>
                <a:pt x="3431617" y="1540919"/>
              </a:lnTo>
              <a:lnTo>
                <a:pt x="3431617" y="1739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E63E-1A43-4476-BB66-1D95AFE2B571}">
      <dsp:nvSpPr>
        <dsp:cNvPr id="0" name=""/>
        <dsp:cNvSpPr/>
      </dsp:nvSpPr>
      <dsp:spPr>
        <a:xfrm>
          <a:off x="4381500" y="2444978"/>
          <a:ext cx="1143872" cy="1739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919"/>
              </a:lnTo>
              <a:lnTo>
                <a:pt x="1143872" y="1540919"/>
              </a:lnTo>
              <a:lnTo>
                <a:pt x="1143872" y="1739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9EC3C-0D6F-4947-8B27-C6A897FB8A94}">
      <dsp:nvSpPr>
        <dsp:cNvPr id="0" name=""/>
        <dsp:cNvSpPr/>
      </dsp:nvSpPr>
      <dsp:spPr>
        <a:xfrm>
          <a:off x="3237627" y="2444978"/>
          <a:ext cx="1143872" cy="1739442"/>
        </a:xfrm>
        <a:custGeom>
          <a:avLst/>
          <a:gdLst/>
          <a:ahLst/>
          <a:cxnLst/>
          <a:rect l="0" t="0" r="0" b="0"/>
          <a:pathLst>
            <a:path>
              <a:moveTo>
                <a:pt x="1143872" y="0"/>
              </a:moveTo>
              <a:lnTo>
                <a:pt x="1143872" y="1540919"/>
              </a:lnTo>
              <a:lnTo>
                <a:pt x="0" y="1540919"/>
              </a:lnTo>
              <a:lnTo>
                <a:pt x="0" y="1739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939D-AD99-4AE1-A515-0013DF78C921}">
      <dsp:nvSpPr>
        <dsp:cNvPr id="0" name=""/>
        <dsp:cNvSpPr/>
      </dsp:nvSpPr>
      <dsp:spPr>
        <a:xfrm>
          <a:off x="949882" y="2444978"/>
          <a:ext cx="3431617" cy="1739442"/>
        </a:xfrm>
        <a:custGeom>
          <a:avLst/>
          <a:gdLst/>
          <a:ahLst/>
          <a:cxnLst/>
          <a:rect l="0" t="0" r="0" b="0"/>
          <a:pathLst>
            <a:path>
              <a:moveTo>
                <a:pt x="3431617" y="0"/>
              </a:moveTo>
              <a:lnTo>
                <a:pt x="3431617" y="1540919"/>
              </a:lnTo>
              <a:lnTo>
                <a:pt x="0" y="1540919"/>
              </a:lnTo>
              <a:lnTo>
                <a:pt x="0" y="1739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1CF61-B7C5-4548-8156-A6678258FBEE}">
      <dsp:nvSpPr>
        <dsp:cNvPr id="0" name=""/>
        <dsp:cNvSpPr/>
      </dsp:nvSpPr>
      <dsp:spPr>
        <a:xfrm>
          <a:off x="3436150" y="1499629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Water Interventions</a:t>
          </a:r>
        </a:p>
      </dsp:txBody>
      <dsp:txXfrm>
        <a:off x="3436150" y="1499629"/>
        <a:ext cx="1890698" cy="945349"/>
      </dsp:txXfrm>
    </dsp:sp>
    <dsp:sp modelId="{BAC4F516-2914-45D7-9FD6-D538CB38D433}">
      <dsp:nvSpPr>
        <dsp:cNvPr id="0" name=""/>
        <dsp:cNvSpPr/>
      </dsp:nvSpPr>
      <dsp:spPr>
        <a:xfrm>
          <a:off x="4532" y="4184421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Less contaminants</a:t>
          </a:r>
        </a:p>
      </dsp:txBody>
      <dsp:txXfrm>
        <a:off x="4532" y="4184421"/>
        <a:ext cx="1890698" cy="945349"/>
      </dsp:txXfrm>
    </dsp:sp>
    <dsp:sp modelId="{73E8D839-103D-49EB-AD13-E62F17BBEBE4}">
      <dsp:nvSpPr>
        <dsp:cNvPr id="0" name=""/>
        <dsp:cNvSpPr/>
      </dsp:nvSpPr>
      <dsp:spPr>
        <a:xfrm>
          <a:off x="2292278" y="4184421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Less waterborne diseases</a:t>
          </a:r>
        </a:p>
      </dsp:txBody>
      <dsp:txXfrm>
        <a:off x="2292278" y="4184421"/>
        <a:ext cx="1890698" cy="945349"/>
      </dsp:txXfrm>
    </dsp:sp>
    <dsp:sp modelId="{6F2363F7-3445-400E-B18D-BFD3749B062B}">
      <dsp:nvSpPr>
        <dsp:cNvPr id="0" name=""/>
        <dsp:cNvSpPr/>
      </dsp:nvSpPr>
      <dsp:spPr>
        <a:xfrm>
          <a:off x="4580023" y="4184421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Enhanced relationships</a:t>
          </a:r>
        </a:p>
      </dsp:txBody>
      <dsp:txXfrm>
        <a:off x="4580023" y="4184421"/>
        <a:ext cx="1890698" cy="945349"/>
      </dsp:txXfrm>
    </dsp:sp>
    <dsp:sp modelId="{36FF7565-62D8-4B3F-B2EA-141A3EE433A0}">
      <dsp:nvSpPr>
        <dsp:cNvPr id="0" name=""/>
        <dsp:cNvSpPr/>
      </dsp:nvSpPr>
      <dsp:spPr>
        <a:xfrm>
          <a:off x="6867768" y="4184421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Economic benefits</a:t>
          </a:r>
        </a:p>
      </dsp:txBody>
      <dsp:txXfrm>
        <a:off x="6867768" y="4184421"/>
        <a:ext cx="1890698" cy="945349"/>
      </dsp:txXfrm>
    </dsp:sp>
    <dsp:sp modelId="{ABC69577-1133-4965-B18A-1AA29010474C}">
      <dsp:nvSpPr>
        <dsp:cNvPr id="0" name=""/>
        <dsp:cNvSpPr/>
      </dsp:nvSpPr>
      <dsp:spPr>
        <a:xfrm>
          <a:off x="2292278" y="2842025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Health Benefits</a:t>
          </a:r>
        </a:p>
      </dsp:txBody>
      <dsp:txXfrm>
        <a:off x="2292278" y="2842025"/>
        <a:ext cx="1890698" cy="945349"/>
      </dsp:txXfrm>
    </dsp:sp>
    <dsp:sp modelId="{F55B071B-233F-40D8-9D50-DC350D03B96E}">
      <dsp:nvSpPr>
        <dsp:cNvPr id="0" name=""/>
        <dsp:cNvSpPr/>
      </dsp:nvSpPr>
      <dsp:spPr>
        <a:xfrm>
          <a:off x="4580023" y="2842025"/>
          <a:ext cx="1890698" cy="945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Social Benefits</a:t>
          </a:r>
        </a:p>
      </dsp:txBody>
      <dsp:txXfrm>
        <a:off x="4580023" y="2842025"/>
        <a:ext cx="1890698" cy="94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20F4-4F0A-4B80-8B82-9EFABC47D580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4908-2237-4324-BB77-D50DD778C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</a:t>
            </a:r>
            <a:r>
              <a:rPr lang="en-US" baseline="0" dirty="0"/>
              <a:t> delete the bit about informed consent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4.3 IF</a:t>
            </a:r>
          </a:p>
          <a:p>
            <a:endParaRPr lang="en-US" dirty="0"/>
          </a:p>
          <a:p>
            <a:r>
              <a:rPr lang="en-US" dirty="0"/>
              <a:t>Social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say anything about the results before</a:t>
            </a:r>
            <a:r>
              <a:rPr lang="en-US" baseline="0" dirty="0"/>
              <a:t> or after reading the quotes?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3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Piggybacking</a:t>
            </a:r>
          </a:p>
          <a:p>
            <a:endParaRPr lang="en-US" dirty="0"/>
          </a:p>
          <a:p>
            <a:r>
              <a:rPr lang="en-US" dirty="0"/>
              <a:t>5.25</a:t>
            </a:r>
            <a:r>
              <a:rPr lang="en-US" baseline="0" dirty="0"/>
              <a:t> 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4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condense this a little?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DFD5-BD9D-43A5-B4B7-F3A06E65D8C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70A3-C1B5-4A85-AAD8-362D55038A9B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5635-B3D3-4B1A-8A82-FE941F8B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553200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Water and Relationships: </a:t>
            </a:r>
            <a:br>
              <a:rPr lang="en-US" sz="2700" dirty="0"/>
            </a:br>
            <a:r>
              <a:rPr lang="en-US" sz="2700" dirty="0"/>
              <a:t>A qualitative study in </a:t>
            </a:r>
            <a:r>
              <a:rPr lang="en-US" sz="2700" dirty="0" err="1"/>
              <a:t>Kitui</a:t>
            </a:r>
            <a:r>
              <a:rPr lang="en-US" sz="2700" dirty="0"/>
              <a:t>, Kenya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600" dirty="0"/>
              <a:t> 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800" dirty="0"/>
              <a:t>Tara Rava Zolnikov, PhD, MS, MS</a:t>
            </a:r>
            <a:br>
              <a:rPr lang="en-US" sz="2800" dirty="0"/>
            </a:br>
            <a:r>
              <a:rPr lang="en-US" sz="2800" dirty="0"/>
              <a:t>National University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World Water 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648200" cy="2614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055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en-US" dirty="0"/>
              <a:t>52 semi-structured interviews of households were conducted in </a:t>
            </a:r>
            <a:r>
              <a:rPr lang="en-US" dirty="0" err="1"/>
              <a:t>Kitui</a:t>
            </a:r>
            <a:r>
              <a:rPr lang="en-US" dirty="0"/>
              <a:t>, Kenya.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dirty="0"/>
              <a:t>Households included 2 heads of households and 2 children.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Interviews, records, codes, themes.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en-US" dirty="0"/>
              <a:t>Interviews were conducted and audio recorded.  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en-US" dirty="0"/>
              <a:t>Audio records of each interview were transcribed, complete with additional contextual information.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en-US" dirty="0"/>
              <a:t>Interviews were hand-coded and later developed into a theme.  </a:t>
            </a: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en-US" dirty="0"/>
              <a:t>Themes were analyzed and rechecked by the researcher.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1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Kitui</a:t>
            </a:r>
            <a:r>
              <a:rPr lang="en-US" dirty="0"/>
              <a:t>, Kenya.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625" t="21000" r="8125" b="12000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4476466" y="2889009"/>
            <a:ext cx="1481206" cy="2710738"/>
          </a:xfrm>
          <a:custGeom>
            <a:avLst/>
            <a:gdLst>
              <a:gd name="connsiteX0" fmla="*/ 750627 w 1481206"/>
              <a:gd name="connsiteY0" fmla="*/ 4316 h 2710738"/>
              <a:gd name="connsiteX1" fmla="*/ 791570 w 1481206"/>
              <a:gd name="connsiteY1" fmla="*/ 31612 h 2710738"/>
              <a:gd name="connsiteX2" fmla="*/ 818865 w 1481206"/>
              <a:gd name="connsiteY2" fmla="*/ 113498 h 2710738"/>
              <a:gd name="connsiteX3" fmla="*/ 832513 w 1481206"/>
              <a:gd name="connsiteY3" fmla="*/ 154442 h 2710738"/>
              <a:gd name="connsiteX4" fmla="*/ 914400 w 1481206"/>
              <a:gd name="connsiteY4" fmla="*/ 277272 h 2710738"/>
              <a:gd name="connsiteX5" fmla="*/ 941695 w 1481206"/>
              <a:gd name="connsiteY5" fmla="*/ 318215 h 2710738"/>
              <a:gd name="connsiteX6" fmla="*/ 968991 w 1481206"/>
              <a:gd name="connsiteY6" fmla="*/ 372806 h 2710738"/>
              <a:gd name="connsiteX7" fmla="*/ 1009934 w 1481206"/>
              <a:gd name="connsiteY7" fmla="*/ 413749 h 2710738"/>
              <a:gd name="connsiteX8" fmla="*/ 1064525 w 1481206"/>
              <a:gd name="connsiteY8" fmla="*/ 495636 h 2710738"/>
              <a:gd name="connsiteX9" fmla="*/ 1091821 w 1481206"/>
              <a:gd name="connsiteY9" fmla="*/ 536579 h 2710738"/>
              <a:gd name="connsiteX10" fmla="*/ 1132764 w 1481206"/>
              <a:gd name="connsiteY10" fmla="*/ 577522 h 2710738"/>
              <a:gd name="connsiteX11" fmla="*/ 1146412 w 1481206"/>
              <a:gd name="connsiteY11" fmla="*/ 618466 h 2710738"/>
              <a:gd name="connsiteX12" fmla="*/ 1201003 w 1481206"/>
              <a:gd name="connsiteY12" fmla="*/ 700352 h 2710738"/>
              <a:gd name="connsiteX13" fmla="*/ 1241946 w 1481206"/>
              <a:gd name="connsiteY13" fmla="*/ 782239 h 2710738"/>
              <a:gd name="connsiteX14" fmla="*/ 1269241 w 1481206"/>
              <a:gd name="connsiteY14" fmla="*/ 864125 h 2710738"/>
              <a:gd name="connsiteX15" fmla="*/ 1296537 w 1481206"/>
              <a:gd name="connsiteY15" fmla="*/ 918716 h 2710738"/>
              <a:gd name="connsiteX16" fmla="*/ 1337480 w 1481206"/>
              <a:gd name="connsiteY16" fmla="*/ 1041546 h 2710738"/>
              <a:gd name="connsiteX17" fmla="*/ 1351128 w 1481206"/>
              <a:gd name="connsiteY17" fmla="*/ 1082490 h 2710738"/>
              <a:gd name="connsiteX18" fmla="*/ 1323833 w 1481206"/>
              <a:gd name="connsiteY18" fmla="*/ 1355445 h 2710738"/>
              <a:gd name="connsiteX19" fmla="*/ 1296537 w 1481206"/>
              <a:gd name="connsiteY19" fmla="*/ 1437331 h 2710738"/>
              <a:gd name="connsiteX20" fmla="*/ 1310185 w 1481206"/>
              <a:gd name="connsiteY20" fmla="*/ 1628400 h 2710738"/>
              <a:gd name="connsiteX21" fmla="*/ 1323833 w 1481206"/>
              <a:gd name="connsiteY21" fmla="*/ 1669343 h 2710738"/>
              <a:gd name="connsiteX22" fmla="*/ 1269241 w 1481206"/>
              <a:gd name="connsiteY22" fmla="*/ 1764878 h 2710738"/>
              <a:gd name="connsiteX23" fmla="*/ 1241946 w 1481206"/>
              <a:gd name="connsiteY23" fmla="*/ 1887707 h 2710738"/>
              <a:gd name="connsiteX24" fmla="*/ 1201003 w 1481206"/>
              <a:gd name="connsiteY24" fmla="*/ 1915003 h 2710738"/>
              <a:gd name="connsiteX25" fmla="*/ 1146412 w 1481206"/>
              <a:gd name="connsiteY25" fmla="*/ 1983242 h 2710738"/>
              <a:gd name="connsiteX26" fmla="*/ 1119116 w 1481206"/>
              <a:gd name="connsiteY26" fmla="*/ 2024185 h 2710738"/>
              <a:gd name="connsiteX27" fmla="*/ 1078173 w 1481206"/>
              <a:gd name="connsiteY27" fmla="*/ 2037833 h 2710738"/>
              <a:gd name="connsiteX28" fmla="*/ 996286 w 1481206"/>
              <a:gd name="connsiteY28" fmla="*/ 2092424 h 2710738"/>
              <a:gd name="connsiteX29" fmla="*/ 955343 w 1481206"/>
              <a:gd name="connsiteY29" fmla="*/ 2119719 h 2710738"/>
              <a:gd name="connsiteX30" fmla="*/ 968991 w 1481206"/>
              <a:gd name="connsiteY30" fmla="*/ 2201606 h 2710738"/>
              <a:gd name="connsiteX31" fmla="*/ 1050877 w 1481206"/>
              <a:gd name="connsiteY31" fmla="*/ 2256197 h 2710738"/>
              <a:gd name="connsiteX32" fmla="*/ 1091821 w 1481206"/>
              <a:gd name="connsiteY32" fmla="*/ 2283492 h 2710738"/>
              <a:gd name="connsiteX33" fmla="*/ 1146412 w 1481206"/>
              <a:gd name="connsiteY33" fmla="*/ 2365379 h 2710738"/>
              <a:gd name="connsiteX34" fmla="*/ 1160059 w 1481206"/>
              <a:gd name="connsiteY34" fmla="*/ 2406322 h 2710738"/>
              <a:gd name="connsiteX35" fmla="*/ 1201003 w 1481206"/>
              <a:gd name="connsiteY35" fmla="*/ 2433618 h 2710738"/>
              <a:gd name="connsiteX36" fmla="*/ 1296537 w 1481206"/>
              <a:gd name="connsiteY36" fmla="*/ 2529152 h 2710738"/>
              <a:gd name="connsiteX37" fmla="*/ 1351128 w 1481206"/>
              <a:gd name="connsiteY37" fmla="*/ 2583743 h 2710738"/>
              <a:gd name="connsiteX38" fmla="*/ 1364776 w 1481206"/>
              <a:gd name="connsiteY38" fmla="*/ 2624687 h 2710738"/>
              <a:gd name="connsiteX39" fmla="*/ 1405719 w 1481206"/>
              <a:gd name="connsiteY39" fmla="*/ 2665630 h 2710738"/>
              <a:gd name="connsiteX40" fmla="*/ 1296537 w 1481206"/>
              <a:gd name="connsiteY40" fmla="*/ 2651982 h 2710738"/>
              <a:gd name="connsiteX41" fmla="*/ 1255594 w 1481206"/>
              <a:gd name="connsiteY41" fmla="*/ 2638334 h 2710738"/>
              <a:gd name="connsiteX42" fmla="*/ 1132764 w 1481206"/>
              <a:gd name="connsiteY42" fmla="*/ 2665630 h 2710738"/>
              <a:gd name="connsiteX43" fmla="*/ 982638 w 1481206"/>
              <a:gd name="connsiteY43" fmla="*/ 2638334 h 2710738"/>
              <a:gd name="connsiteX44" fmla="*/ 900752 w 1481206"/>
              <a:gd name="connsiteY44" fmla="*/ 2583743 h 2710738"/>
              <a:gd name="connsiteX45" fmla="*/ 859809 w 1481206"/>
              <a:gd name="connsiteY45" fmla="*/ 2501857 h 2710738"/>
              <a:gd name="connsiteX46" fmla="*/ 832513 w 1481206"/>
              <a:gd name="connsiteY46" fmla="*/ 2460913 h 2710738"/>
              <a:gd name="connsiteX47" fmla="*/ 791570 w 1481206"/>
              <a:gd name="connsiteY47" fmla="*/ 2379027 h 2710738"/>
              <a:gd name="connsiteX48" fmla="*/ 764274 w 1481206"/>
              <a:gd name="connsiteY48" fmla="*/ 2269845 h 2710738"/>
              <a:gd name="connsiteX49" fmla="*/ 709683 w 1481206"/>
              <a:gd name="connsiteY49" fmla="*/ 2187958 h 2710738"/>
              <a:gd name="connsiteX50" fmla="*/ 682388 w 1481206"/>
              <a:gd name="connsiteY50" fmla="*/ 2147015 h 2710738"/>
              <a:gd name="connsiteX51" fmla="*/ 627797 w 1481206"/>
              <a:gd name="connsiteY51" fmla="*/ 2078776 h 2710738"/>
              <a:gd name="connsiteX52" fmla="*/ 600501 w 1481206"/>
              <a:gd name="connsiteY52" fmla="*/ 2037833 h 2710738"/>
              <a:gd name="connsiteX53" fmla="*/ 518615 w 1481206"/>
              <a:gd name="connsiteY53" fmla="*/ 1983242 h 2710738"/>
              <a:gd name="connsiteX54" fmla="*/ 491319 w 1481206"/>
              <a:gd name="connsiteY54" fmla="*/ 1942298 h 2710738"/>
              <a:gd name="connsiteX55" fmla="*/ 450376 w 1481206"/>
              <a:gd name="connsiteY55" fmla="*/ 1928651 h 2710738"/>
              <a:gd name="connsiteX56" fmla="*/ 395785 w 1481206"/>
              <a:gd name="connsiteY56" fmla="*/ 1874060 h 2710738"/>
              <a:gd name="connsiteX57" fmla="*/ 368489 w 1481206"/>
              <a:gd name="connsiteY57" fmla="*/ 1833116 h 2710738"/>
              <a:gd name="connsiteX58" fmla="*/ 354841 w 1481206"/>
              <a:gd name="connsiteY58" fmla="*/ 1792173 h 2710738"/>
              <a:gd name="connsiteX59" fmla="*/ 313898 w 1481206"/>
              <a:gd name="connsiteY59" fmla="*/ 1642048 h 2710738"/>
              <a:gd name="connsiteX60" fmla="*/ 272955 w 1481206"/>
              <a:gd name="connsiteY60" fmla="*/ 1464627 h 2710738"/>
              <a:gd name="connsiteX61" fmla="*/ 245659 w 1481206"/>
              <a:gd name="connsiteY61" fmla="*/ 1423684 h 2710738"/>
              <a:gd name="connsiteX62" fmla="*/ 177421 w 1481206"/>
              <a:gd name="connsiteY62" fmla="*/ 1300854 h 2710738"/>
              <a:gd name="connsiteX63" fmla="*/ 95534 w 1481206"/>
              <a:gd name="connsiteY63" fmla="*/ 1246263 h 2710738"/>
              <a:gd name="connsiteX64" fmla="*/ 68238 w 1481206"/>
              <a:gd name="connsiteY64" fmla="*/ 1150728 h 2710738"/>
              <a:gd name="connsiteX65" fmla="*/ 27295 w 1481206"/>
              <a:gd name="connsiteY65" fmla="*/ 1027898 h 2710738"/>
              <a:gd name="connsiteX66" fmla="*/ 13647 w 1481206"/>
              <a:gd name="connsiteY66" fmla="*/ 986955 h 2710738"/>
              <a:gd name="connsiteX67" fmla="*/ 0 w 1481206"/>
              <a:gd name="connsiteY67" fmla="*/ 946012 h 2710738"/>
              <a:gd name="connsiteX68" fmla="*/ 122830 w 1481206"/>
              <a:gd name="connsiteY68" fmla="*/ 864125 h 2710738"/>
              <a:gd name="connsiteX69" fmla="*/ 163773 w 1481206"/>
              <a:gd name="connsiteY69" fmla="*/ 836830 h 2710738"/>
              <a:gd name="connsiteX70" fmla="*/ 177421 w 1481206"/>
              <a:gd name="connsiteY70" fmla="*/ 795887 h 2710738"/>
              <a:gd name="connsiteX71" fmla="*/ 150125 w 1481206"/>
              <a:gd name="connsiteY71" fmla="*/ 645761 h 2710738"/>
              <a:gd name="connsiteX72" fmla="*/ 163773 w 1481206"/>
              <a:gd name="connsiteY72" fmla="*/ 604818 h 2710738"/>
              <a:gd name="connsiteX73" fmla="*/ 218364 w 1481206"/>
              <a:gd name="connsiteY73" fmla="*/ 591170 h 2710738"/>
              <a:gd name="connsiteX74" fmla="*/ 327546 w 1481206"/>
              <a:gd name="connsiteY74" fmla="*/ 550227 h 2710738"/>
              <a:gd name="connsiteX75" fmla="*/ 341194 w 1481206"/>
              <a:gd name="connsiteY75" fmla="*/ 468340 h 2710738"/>
              <a:gd name="connsiteX76" fmla="*/ 382137 w 1481206"/>
              <a:gd name="connsiteY76" fmla="*/ 304567 h 2710738"/>
              <a:gd name="connsiteX77" fmla="*/ 382137 w 1481206"/>
              <a:gd name="connsiteY77" fmla="*/ 140794 h 2710738"/>
              <a:gd name="connsiteX78" fmla="*/ 532262 w 1481206"/>
              <a:gd name="connsiteY78" fmla="*/ 127146 h 2710738"/>
              <a:gd name="connsiteX79" fmla="*/ 586853 w 1481206"/>
              <a:gd name="connsiteY79" fmla="*/ 72555 h 2710738"/>
              <a:gd name="connsiteX80" fmla="*/ 627797 w 1481206"/>
              <a:gd name="connsiteY80" fmla="*/ 58907 h 2710738"/>
              <a:gd name="connsiteX81" fmla="*/ 655092 w 1481206"/>
              <a:gd name="connsiteY81" fmla="*/ 17964 h 2710738"/>
              <a:gd name="connsiteX82" fmla="*/ 750627 w 1481206"/>
              <a:gd name="connsiteY82" fmla="*/ 4316 h 271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481206" h="2710738">
                <a:moveTo>
                  <a:pt x="750627" y="4316"/>
                </a:moveTo>
                <a:cubicBezTo>
                  <a:pt x="773373" y="6591"/>
                  <a:pt x="782877" y="17703"/>
                  <a:pt x="791570" y="31612"/>
                </a:cubicBezTo>
                <a:cubicBezTo>
                  <a:pt x="806819" y="56010"/>
                  <a:pt x="809767" y="86203"/>
                  <a:pt x="818865" y="113498"/>
                </a:cubicBezTo>
                <a:cubicBezTo>
                  <a:pt x="823414" y="127146"/>
                  <a:pt x="824533" y="142472"/>
                  <a:pt x="832513" y="154442"/>
                </a:cubicBezTo>
                <a:lnTo>
                  <a:pt x="914400" y="277272"/>
                </a:lnTo>
                <a:cubicBezTo>
                  <a:pt x="923498" y="290920"/>
                  <a:pt x="934360" y="303544"/>
                  <a:pt x="941695" y="318215"/>
                </a:cubicBezTo>
                <a:cubicBezTo>
                  <a:pt x="950794" y="336412"/>
                  <a:pt x="957166" y="356251"/>
                  <a:pt x="968991" y="372806"/>
                </a:cubicBezTo>
                <a:cubicBezTo>
                  <a:pt x="980209" y="388512"/>
                  <a:pt x="998085" y="398514"/>
                  <a:pt x="1009934" y="413749"/>
                </a:cubicBezTo>
                <a:cubicBezTo>
                  <a:pt x="1030074" y="439644"/>
                  <a:pt x="1046328" y="468340"/>
                  <a:pt x="1064525" y="495636"/>
                </a:cubicBezTo>
                <a:cubicBezTo>
                  <a:pt x="1073624" y="509284"/>
                  <a:pt x="1080223" y="524981"/>
                  <a:pt x="1091821" y="536579"/>
                </a:cubicBezTo>
                <a:lnTo>
                  <a:pt x="1132764" y="577522"/>
                </a:lnTo>
                <a:cubicBezTo>
                  <a:pt x="1137313" y="591170"/>
                  <a:pt x="1139425" y="605890"/>
                  <a:pt x="1146412" y="618466"/>
                </a:cubicBezTo>
                <a:cubicBezTo>
                  <a:pt x="1162344" y="647143"/>
                  <a:pt x="1201003" y="700352"/>
                  <a:pt x="1201003" y="700352"/>
                </a:cubicBezTo>
                <a:cubicBezTo>
                  <a:pt x="1250769" y="849658"/>
                  <a:pt x="1171401" y="623512"/>
                  <a:pt x="1241946" y="782239"/>
                </a:cubicBezTo>
                <a:cubicBezTo>
                  <a:pt x="1253631" y="808531"/>
                  <a:pt x="1256374" y="838391"/>
                  <a:pt x="1269241" y="864125"/>
                </a:cubicBezTo>
                <a:cubicBezTo>
                  <a:pt x="1278340" y="882322"/>
                  <a:pt x="1288981" y="899826"/>
                  <a:pt x="1296537" y="918716"/>
                </a:cubicBezTo>
                <a:cubicBezTo>
                  <a:pt x="1296551" y="918750"/>
                  <a:pt x="1330650" y="1021057"/>
                  <a:pt x="1337480" y="1041546"/>
                </a:cubicBezTo>
                <a:lnTo>
                  <a:pt x="1351128" y="1082490"/>
                </a:lnTo>
                <a:cubicBezTo>
                  <a:pt x="1346653" y="1145145"/>
                  <a:pt x="1343147" y="1278189"/>
                  <a:pt x="1323833" y="1355445"/>
                </a:cubicBezTo>
                <a:cubicBezTo>
                  <a:pt x="1316855" y="1383358"/>
                  <a:pt x="1296537" y="1437331"/>
                  <a:pt x="1296537" y="1437331"/>
                </a:cubicBezTo>
                <a:cubicBezTo>
                  <a:pt x="1301086" y="1501021"/>
                  <a:pt x="1302724" y="1564985"/>
                  <a:pt x="1310185" y="1628400"/>
                </a:cubicBezTo>
                <a:cubicBezTo>
                  <a:pt x="1311866" y="1642687"/>
                  <a:pt x="1325868" y="1655102"/>
                  <a:pt x="1323833" y="1669343"/>
                </a:cubicBezTo>
                <a:cubicBezTo>
                  <a:pt x="1320685" y="1691380"/>
                  <a:pt x="1282439" y="1745081"/>
                  <a:pt x="1269241" y="1764878"/>
                </a:cubicBezTo>
                <a:cubicBezTo>
                  <a:pt x="1269101" y="1765720"/>
                  <a:pt x="1256093" y="1870023"/>
                  <a:pt x="1241946" y="1887707"/>
                </a:cubicBezTo>
                <a:cubicBezTo>
                  <a:pt x="1231699" y="1900515"/>
                  <a:pt x="1214651" y="1905904"/>
                  <a:pt x="1201003" y="1915003"/>
                </a:cubicBezTo>
                <a:cubicBezTo>
                  <a:pt x="1174433" y="1994710"/>
                  <a:pt x="1208143" y="1921511"/>
                  <a:pt x="1146412" y="1983242"/>
                </a:cubicBezTo>
                <a:cubicBezTo>
                  <a:pt x="1134814" y="1994840"/>
                  <a:pt x="1131924" y="2013938"/>
                  <a:pt x="1119116" y="2024185"/>
                </a:cubicBezTo>
                <a:cubicBezTo>
                  <a:pt x="1107882" y="2033172"/>
                  <a:pt x="1090749" y="2030847"/>
                  <a:pt x="1078173" y="2037833"/>
                </a:cubicBezTo>
                <a:cubicBezTo>
                  <a:pt x="1049496" y="2053765"/>
                  <a:pt x="1023582" y="2074227"/>
                  <a:pt x="996286" y="2092424"/>
                </a:cubicBezTo>
                <a:lnTo>
                  <a:pt x="955343" y="2119719"/>
                </a:lnTo>
                <a:cubicBezTo>
                  <a:pt x="959892" y="2147015"/>
                  <a:pt x="953122" y="2178936"/>
                  <a:pt x="968991" y="2201606"/>
                </a:cubicBezTo>
                <a:cubicBezTo>
                  <a:pt x="987803" y="2228481"/>
                  <a:pt x="1023582" y="2238000"/>
                  <a:pt x="1050877" y="2256197"/>
                </a:cubicBezTo>
                <a:lnTo>
                  <a:pt x="1091821" y="2283492"/>
                </a:lnTo>
                <a:cubicBezTo>
                  <a:pt x="1110018" y="2310788"/>
                  <a:pt x="1136039" y="2334257"/>
                  <a:pt x="1146412" y="2365379"/>
                </a:cubicBezTo>
                <a:cubicBezTo>
                  <a:pt x="1150961" y="2379027"/>
                  <a:pt x="1151072" y="2395089"/>
                  <a:pt x="1160059" y="2406322"/>
                </a:cubicBezTo>
                <a:cubicBezTo>
                  <a:pt x="1170306" y="2419130"/>
                  <a:pt x="1187355" y="2424519"/>
                  <a:pt x="1201003" y="2433618"/>
                </a:cubicBezTo>
                <a:cubicBezTo>
                  <a:pt x="1263574" y="2527474"/>
                  <a:pt x="1224473" y="2505130"/>
                  <a:pt x="1296537" y="2529152"/>
                </a:cubicBezTo>
                <a:cubicBezTo>
                  <a:pt x="1332932" y="2638335"/>
                  <a:pt x="1278339" y="2510953"/>
                  <a:pt x="1351128" y="2583743"/>
                </a:cubicBezTo>
                <a:cubicBezTo>
                  <a:pt x="1361301" y="2593916"/>
                  <a:pt x="1354603" y="2614514"/>
                  <a:pt x="1364776" y="2624687"/>
                </a:cubicBezTo>
                <a:cubicBezTo>
                  <a:pt x="1450826" y="2710738"/>
                  <a:pt x="1481206" y="2679355"/>
                  <a:pt x="1405719" y="2665630"/>
                </a:cubicBezTo>
                <a:cubicBezTo>
                  <a:pt x="1369633" y="2659069"/>
                  <a:pt x="1332931" y="2656531"/>
                  <a:pt x="1296537" y="2651982"/>
                </a:cubicBezTo>
                <a:cubicBezTo>
                  <a:pt x="1282889" y="2647433"/>
                  <a:pt x="1269980" y="2638334"/>
                  <a:pt x="1255594" y="2638334"/>
                </a:cubicBezTo>
                <a:cubicBezTo>
                  <a:pt x="1207555" y="2638334"/>
                  <a:pt x="1174986" y="2651556"/>
                  <a:pt x="1132764" y="2665630"/>
                </a:cubicBezTo>
                <a:cubicBezTo>
                  <a:pt x="1108969" y="2662656"/>
                  <a:pt x="1019286" y="2658694"/>
                  <a:pt x="982638" y="2638334"/>
                </a:cubicBezTo>
                <a:cubicBezTo>
                  <a:pt x="953961" y="2622402"/>
                  <a:pt x="900752" y="2583743"/>
                  <a:pt x="900752" y="2583743"/>
                </a:cubicBezTo>
                <a:cubicBezTo>
                  <a:pt x="822528" y="2466410"/>
                  <a:pt x="916310" y="2614861"/>
                  <a:pt x="859809" y="2501857"/>
                </a:cubicBezTo>
                <a:cubicBezTo>
                  <a:pt x="852473" y="2487186"/>
                  <a:pt x="839849" y="2475584"/>
                  <a:pt x="832513" y="2460913"/>
                </a:cubicBezTo>
                <a:cubicBezTo>
                  <a:pt x="776007" y="2347902"/>
                  <a:pt x="869797" y="2496368"/>
                  <a:pt x="791570" y="2379027"/>
                </a:cubicBezTo>
                <a:cubicBezTo>
                  <a:pt x="782471" y="2342633"/>
                  <a:pt x="785083" y="2301059"/>
                  <a:pt x="764274" y="2269845"/>
                </a:cubicBezTo>
                <a:lnTo>
                  <a:pt x="709683" y="2187958"/>
                </a:lnTo>
                <a:cubicBezTo>
                  <a:pt x="700585" y="2174310"/>
                  <a:pt x="687575" y="2162576"/>
                  <a:pt x="682388" y="2147015"/>
                </a:cubicBezTo>
                <a:cubicBezTo>
                  <a:pt x="663553" y="2090511"/>
                  <a:pt x="680710" y="2114052"/>
                  <a:pt x="627797" y="2078776"/>
                </a:cubicBezTo>
                <a:cubicBezTo>
                  <a:pt x="618698" y="2065128"/>
                  <a:pt x="612845" y="2048634"/>
                  <a:pt x="600501" y="2037833"/>
                </a:cubicBezTo>
                <a:cubicBezTo>
                  <a:pt x="575813" y="2016231"/>
                  <a:pt x="518615" y="1983242"/>
                  <a:pt x="518615" y="1983242"/>
                </a:cubicBezTo>
                <a:cubicBezTo>
                  <a:pt x="509516" y="1969594"/>
                  <a:pt x="504127" y="1952545"/>
                  <a:pt x="491319" y="1942298"/>
                </a:cubicBezTo>
                <a:cubicBezTo>
                  <a:pt x="480086" y="1933311"/>
                  <a:pt x="460548" y="1938823"/>
                  <a:pt x="450376" y="1928651"/>
                </a:cubicBezTo>
                <a:cubicBezTo>
                  <a:pt x="377589" y="1855864"/>
                  <a:pt x="504965" y="1910451"/>
                  <a:pt x="395785" y="1874060"/>
                </a:cubicBezTo>
                <a:cubicBezTo>
                  <a:pt x="386686" y="1860412"/>
                  <a:pt x="375825" y="1847787"/>
                  <a:pt x="368489" y="1833116"/>
                </a:cubicBezTo>
                <a:cubicBezTo>
                  <a:pt x="362055" y="1820249"/>
                  <a:pt x="358626" y="1806052"/>
                  <a:pt x="354841" y="1792173"/>
                </a:cubicBezTo>
                <a:cubicBezTo>
                  <a:pt x="308664" y="1622858"/>
                  <a:pt x="345312" y="1736288"/>
                  <a:pt x="313898" y="1642048"/>
                </a:cubicBezTo>
                <a:cubicBezTo>
                  <a:pt x="307606" y="1598007"/>
                  <a:pt x="300203" y="1505499"/>
                  <a:pt x="272955" y="1464627"/>
                </a:cubicBezTo>
                <a:lnTo>
                  <a:pt x="245659" y="1423684"/>
                </a:lnTo>
                <a:cubicBezTo>
                  <a:pt x="221397" y="1350896"/>
                  <a:pt x="232580" y="1343755"/>
                  <a:pt x="177421" y="1300854"/>
                </a:cubicBezTo>
                <a:cubicBezTo>
                  <a:pt x="151526" y="1280714"/>
                  <a:pt x="95534" y="1246263"/>
                  <a:pt x="95534" y="1246263"/>
                </a:cubicBezTo>
                <a:cubicBezTo>
                  <a:pt x="49671" y="1108673"/>
                  <a:pt x="119645" y="1322084"/>
                  <a:pt x="68238" y="1150728"/>
                </a:cubicBezTo>
                <a:cubicBezTo>
                  <a:pt x="68236" y="1150721"/>
                  <a:pt x="34120" y="1048372"/>
                  <a:pt x="27295" y="1027898"/>
                </a:cubicBezTo>
                <a:lnTo>
                  <a:pt x="13647" y="986955"/>
                </a:lnTo>
                <a:lnTo>
                  <a:pt x="0" y="946012"/>
                </a:lnTo>
                <a:lnTo>
                  <a:pt x="122830" y="864125"/>
                </a:lnTo>
                <a:lnTo>
                  <a:pt x="163773" y="836830"/>
                </a:lnTo>
                <a:cubicBezTo>
                  <a:pt x="168322" y="823182"/>
                  <a:pt x="177421" y="810273"/>
                  <a:pt x="177421" y="795887"/>
                </a:cubicBezTo>
                <a:cubicBezTo>
                  <a:pt x="177421" y="718725"/>
                  <a:pt x="169319" y="703341"/>
                  <a:pt x="150125" y="645761"/>
                </a:cubicBezTo>
                <a:cubicBezTo>
                  <a:pt x="154674" y="632113"/>
                  <a:pt x="152539" y="613805"/>
                  <a:pt x="163773" y="604818"/>
                </a:cubicBezTo>
                <a:cubicBezTo>
                  <a:pt x="178420" y="593101"/>
                  <a:pt x="201124" y="598559"/>
                  <a:pt x="218364" y="591170"/>
                </a:cubicBezTo>
                <a:cubicBezTo>
                  <a:pt x="341362" y="538457"/>
                  <a:pt x="154475" y="584842"/>
                  <a:pt x="327546" y="550227"/>
                </a:cubicBezTo>
                <a:cubicBezTo>
                  <a:pt x="384294" y="465104"/>
                  <a:pt x="341194" y="553095"/>
                  <a:pt x="341194" y="468340"/>
                </a:cubicBezTo>
                <a:cubicBezTo>
                  <a:pt x="341194" y="352395"/>
                  <a:pt x="338145" y="370554"/>
                  <a:pt x="382137" y="304567"/>
                </a:cubicBezTo>
                <a:cubicBezTo>
                  <a:pt x="372063" y="264270"/>
                  <a:pt x="341780" y="171062"/>
                  <a:pt x="382137" y="140794"/>
                </a:cubicBezTo>
                <a:cubicBezTo>
                  <a:pt x="422335" y="110645"/>
                  <a:pt x="482220" y="131695"/>
                  <a:pt x="532262" y="127146"/>
                </a:cubicBezTo>
                <a:cubicBezTo>
                  <a:pt x="641448" y="90751"/>
                  <a:pt x="514064" y="145344"/>
                  <a:pt x="586853" y="72555"/>
                </a:cubicBezTo>
                <a:cubicBezTo>
                  <a:pt x="597026" y="62382"/>
                  <a:pt x="614149" y="63456"/>
                  <a:pt x="627797" y="58907"/>
                </a:cubicBezTo>
                <a:cubicBezTo>
                  <a:pt x="636895" y="45259"/>
                  <a:pt x="642284" y="28211"/>
                  <a:pt x="655092" y="17964"/>
                </a:cubicBezTo>
                <a:cubicBezTo>
                  <a:pt x="677547" y="0"/>
                  <a:pt x="727881" y="2041"/>
                  <a:pt x="750627" y="4316"/>
                </a:cubicBezTo>
                <a:close/>
              </a:path>
            </a:pathLst>
          </a:custGeom>
          <a:noFill/>
          <a:ln w="8572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62400" y="46482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46482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Ikutha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3649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4">
                  <a:lumMod val="50000"/>
                </a:schemeClr>
              </a:buClr>
              <a:buSzPct val="155000"/>
              <a:buNone/>
            </a:pPr>
            <a:r>
              <a:rPr lang="en-US" b="1" dirty="0"/>
              <a:t>Q’s depended on position in household, a few general Q’s included: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  <a:buFont typeface="Wingdings" pitchFamily="2" charset="2"/>
              <a:buChar char="ü"/>
            </a:pPr>
            <a:r>
              <a:rPr lang="en-US" dirty="0"/>
              <a:t>How have things in your house changed since the water project?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  <a:buFont typeface="Wingdings" pitchFamily="2" charset="2"/>
              <a:buChar char="ü"/>
            </a:pPr>
            <a:r>
              <a:rPr lang="en-US" dirty="0"/>
              <a:t>Do you like the water project?  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  <a:buFont typeface="Wingdings" pitchFamily="2" charset="2"/>
              <a:buChar char="ü"/>
            </a:pPr>
            <a:r>
              <a:rPr lang="en-US" dirty="0"/>
              <a:t>Since the water project, has your relationship with any family members changed?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  <a:buFont typeface="Wingdings" pitchFamily="2" charset="2"/>
              <a:buChar char="ü"/>
            </a:pPr>
            <a:r>
              <a:rPr lang="en-US" dirty="0"/>
              <a:t>Do you have the same amount of time with your family?  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  <a:buFont typeface="Wingdings" pitchFamily="2" charset="2"/>
              <a:buChar char="ü"/>
            </a:pPr>
            <a:r>
              <a:rPr lang="en-US" dirty="0"/>
              <a:t>Do you feel there are changes in your family because of the water project?  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  <a:buFont typeface="Wingdings" pitchFamily="2" charset="2"/>
              <a:buChar char="ü"/>
            </a:pPr>
            <a:r>
              <a:rPr lang="en-US" dirty="0"/>
              <a:t>Since the water project, has your relationship with any of your friends changed?  </a:t>
            </a:r>
          </a:p>
          <a:p>
            <a:pPr>
              <a:buClr>
                <a:schemeClr val="accent4">
                  <a:lumMod val="50000"/>
                </a:schemeClr>
              </a:buClr>
              <a:buSzPct val="155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2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CIMG2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465106" cy="83820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Results. </a:t>
            </a:r>
          </a:p>
        </p:txBody>
      </p:sp>
    </p:spTree>
    <p:extLst>
      <p:ext uri="{BB962C8B-B14F-4D97-AF65-F5344CB8AC3E}">
        <p14:creationId xmlns:p14="http://schemas.microsoft.com/office/powerpoint/2010/main" val="374530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52 community members (25 males and 27 females) were recruited.</a:t>
            </a:r>
          </a:p>
          <a:p>
            <a:pPr>
              <a:buClr>
                <a:srgbClr val="7030A0"/>
              </a:buClr>
            </a:pPr>
            <a:r>
              <a:rPr lang="en-US" dirty="0"/>
              <a:t>The average family size was 9 individuals.</a:t>
            </a:r>
          </a:p>
          <a:p>
            <a:pPr>
              <a:buClr>
                <a:srgbClr val="7030A0"/>
              </a:buClr>
            </a:pPr>
            <a:r>
              <a:rPr lang="en-US" dirty="0"/>
              <a:t>Ethnically, all participants were from the </a:t>
            </a:r>
            <a:r>
              <a:rPr lang="en-US" dirty="0" err="1"/>
              <a:t>Kamba</a:t>
            </a:r>
            <a:r>
              <a:rPr lang="en-US" dirty="0"/>
              <a:t> tribe.  </a:t>
            </a:r>
          </a:p>
          <a:p>
            <a:pPr>
              <a:buClr>
                <a:srgbClr val="7030A0"/>
              </a:buClr>
            </a:pPr>
            <a:r>
              <a:rPr lang="en-US" dirty="0"/>
              <a:t>Participants lived within various socioeconomic statuses.</a:t>
            </a:r>
          </a:p>
          <a:p>
            <a:pPr>
              <a:buClr>
                <a:srgbClr val="7030A0"/>
              </a:buClr>
            </a:pPr>
            <a:r>
              <a:rPr lang="en-US" dirty="0"/>
              <a:t>Participants were broken up into three groups: head of household, primary water collector, and children.  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dirty="0"/>
              <a:t>13 head of households were interviewed; the average age of the household head was 52.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dirty="0"/>
              <a:t>15 primary water gatherers were interviewed; 4 were children and 11 were female head of household; the average age was 36 years old.</a:t>
            </a:r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dirty="0"/>
              <a:t>24 children were interviewed; the average age was 16.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6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research development.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Improved relationships in Eastern Kenya from water interventions and access to water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   “I like that water.  And, I even lack words to explain… because as I said, previously I used to go to </a:t>
            </a:r>
            <a:r>
              <a:rPr lang="en-US" dirty="0" err="1"/>
              <a:t>Athi</a:t>
            </a:r>
            <a:r>
              <a:rPr lang="en-US" dirty="0"/>
              <a:t> River for 4 hours and come back with 25 liters of water.  Imagine 25 liters of water with a family of 10 people.  This… you wouldn’t have water to bath, to clean the clothes, it was only for cooking and drinking.  So, I can’t fail to love and like this water.  And everybody in this community is like me because we were all facing the same thing.” </a:t>
            </a:r>
            <a:r>
              <a:rPr lang="en-US" sz="2400" dirty="0"/>
              <a:t>(Participant 12.4) </a:t>
            </a:r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4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611563"/>
          </a:xfrm>
        </p:spPr>
        <p:txBody>
          <a:bodyPr/>
          <a:lstStyle/>
          <a:p>
            <a:pPr>
              <a:buNone/>
            </a:pPr>
            <a:r>
              <a:rPr lang="en-US" dirty="0"/>
              <a:t>   “We had little opportunity to talk because I was busy- I had to cook, had to go to the farm, had to prepare… there was no time to talk and be together.” </a:t>
            </a:r>
            <a:r>
              <a:rPr lang="en-US" sz="2400" dirty="0"/>
              <a:t>(Participant 13.2)</a:t>
            </a:r>
          </a:p>
        </p:txBody>
      </p:sp>
    </p:spTree>
    <p:extLst>
      <p:ext uri="{BB962C8B-B14F-4D97-AF65-F5344CB8AC3E}">
        <p14:creationId xmlns:p14="http://schemas.microsoft.com/office/powerpoint/2010/main" val="134095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  “We have more time because the time taken to collect water is not more than an hour. So, me and my family, we are able to have more time together- discuss and agree on issues regarding the development of our family.  I think the water has brought us more closer together as a family.” </a:t>
            </a:r>
            <a:r>
              <a:rPr lang="en-US" sz="2400" dirty="0"/>
              <a:t>(Participant 3.1)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026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udel.edu/udaily/2013/jan/images/2013_gh_sympos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32002"/>
            <a:ext cx="11277600" cy="751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6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399"/>
            <a:ext cx="8382000" cy="4800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“She [my wife] is getting more time now to be with our family because previously, you couldn’t find both [of us] in the home because she had gone to collect water and I had to go do work.  We had minimal time to stay together.  Now, with the water nearby, you can find us all at home.” </a:t>
            </a:r>
            <a:r>
              <a:rPr lang="en-US" sz="2400" dirty="0"/>
              <a:t>(Participant 2.1)</a:t>
            </a:r>
          </a:p>
        </p:txBody>
      </p:sp>
    </p:spTree>
    <p:extLst>
      <p:ext uri="{BB962C8B-B14F-4D97-AF65-F5344CB8AC3E}">
        <p14:creationId xmlns:p14="http://schemas.microsoft.com/office/powerpoint/2010/main" val="4676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dirty="0"/>
              <a:t>   “We find our mom here, our dad comes from school and after, we are all here as a family.  Nobody has gone to collect water.  We feel, as a family, we are closer.  We talk with our parents.  If we have anything we were taught at school, we discuss.  If we talk about a school fee we need, we can talk about it.  At times, we used to talk to mom when she was cooking, she would say, ‘no wait- I’ll listen to you later’ and then she would forget. So, I feel better now.  We have more time.” </a:t>
            </a:r>
            <a:r>
              <a:rPr lang="en-US" sz="2800" dirty="0"/>
              <a:t>(Participant 13.3)</a:t>
            </a:r>
          </a:p>
        </p:txBody>
      </p:sp>
    </p:spTree>
    <p:extLst>
      <p:ext uri="{BB962C8B-B14F-4D97-AF65-F5344CB8AC3E}">
        <p14:creationId xmlns:p14="http://schemas.microsoft.com/office/powerpoint/2010/main" val="172985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research development.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Access to water provides economic relief through enhanced relationships in Kenya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4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“I used to lose business because when I went to the river, I would have to close my shop.”</a:t>
            </a:r>
          </a:p>
          <a:p>
            <a:pPr marL="118872" indent="0">
              <a:buNone/>
            </a:pPr>
            <a:r>
              <a:rPr lang="en-US" sz="2400" dirty="0"/>
              <a:t>(Participant 5.1) </a:t>
            </a:r>
          </a:p>
        </p:txBody>
      </p:sp>
    </p:spTree>
    <p:extLst>
      <p:ext uri="{BB962C8B-B14F-4D97-AF65-F5344CB8AC3E}">
        <p14:creationId xmlns:p14="http://schemas.microsoft.com/office/powerpoint/2010/main" val="273154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water.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“I discussed with my husband last month that we would look for money to buy a greenhouse.  This is way of scaling up to produce more fruit and vegetables to sell.  People now are going to </a:t>
            </a:r>
            <a:r>
              <a:rPr lang="en-US" dirty="0" err="1"/>
              <a:t>Ikutha</a:t>
            </a:r>
            <a:r>
              <a:rPr lang="en-US" dirty="0"/>
              <a:t> to get these vegetables and fruits and instead, they can come here.  We will be able to make money…” </a:t>
            </a:r>
            <a:r>
              <a:rPr lang="en-US" sz="2400" dirty="0"/>
              <a:t>(Participant 5.1)</a:t>
            </a:r>
          </a:p>
        </p:txBody>
      </p:sp>
    </p:spTree>
    <p:extLst>
      <p:ext uri="{BB962C8B-B14F-4D97-AF65-F5344CB8AC3E}">
        <p14:creationId xmlns:p14="http://schemas.microsoft.com/office/powerpoint/2010/main" val="2987226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water.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/>
              <a:t>“But towards the rains… I take that time to prepare my farm with my husband, in anticipation of the rains.” </a:t>
            </a:r>
            <a:r>
              <a:rPr lang="en-US" sz="2600" dirty="0"/>
              <a:t>(Participant 15.2)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“Now I can go and prepare the farm before the rains come.  Even when there is rain I can work in the farm and collect water in the evening- or I can collect in the morning and spend the rest of the time in the farm.  So, this will make my crops grow well and I will have a good harvest.” </a:t>
            </a:r>
            <a:r>
              <a:rPr lang="en-US" sz="2600" dirty="0"/>
              <a:t>(Participant 13.2)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9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water.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“When we discuss, we are able to share experiences and ways to help face those challenges.</a:t>
            </a:r>
            <a:r>
              <a:rPr lang="en-US" i="1" dirty="0"/>
              <a:t>  </a:t>
            </a:r>
            <a:r>
              <a:rPr lang="en-US" dirty="0"/>
              <a:t>We support each other in activities like constructing a house, making bricks, digging terraces in the farm.” </a:t>
            </a:r>
            <a:r>
              <a:rPr lang="en-US" sz="2400" dirty="0"/>
              <a:t>(Participant 15.4)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80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7857" y="0"/>
            <a:ext cx="10965657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Discussion.</a:t>
            </a:r>
          </a:p>
        </p:txBody>
      </p:sp>
    </p:spTree>
    <p:extLst>
      <p:ext uri="{BB962C8B-B14F-4D97-AF65-F5344CB8AC3E}">
        <p14:creationId xmlns:p14="http://schemas.microsoft.com/office/powerpoint/2010/main" val="297501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>
            <p:extLst/>
          </p:nvPr>
        </p:nvGraphicFramePr>
        <p:xfrm>
          <a:off x="228600" y="0"/>
          <a:ext cx="8763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140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	Results from this study indicated enhanced relationships by having more </a:t>
            </a:r>
            <a:r>
              <a:rPr lang="en-US" b="1" dirty="0"/>
              <a:t>time</a:t>
            </a:r>
            <a:r>
              <a:rPr lang="en-US" dirty="0"/>
              <a:t> together within household family units after </a:t>
            </a:r>
            <a:r>
              <a:rPr lang="en-US" b="1" dirty="0">
                <a:solidFill>
                  <a:srgbClr val="0070C0"/>
                </a:solidFill>
              </a:rPr>
              <a:t>H20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814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11% of the world’s population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(780 million people)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lack access to safe or affordable drinking water. </a:t>
            </a:r>
            <a:r>
              <a:rPr lang="en-US" sz="900" b="1" baseline="30000" dirty="0">
                <a:solidFill>
                  <a:schemeClr val="bg1"/>
                </a:solidFill>
              </a:rPr>
              <a:t>(WHO, 2012)</a:t>
            </a:r>
          </a:p>
        </p:txBody>
      </p:sp>
    </p:spTree>
    <p:extLst>
      <p:ext uri="{BB962C8B-B14F-4D97-AF65-F5344CB8AC3E}">
        <p14:creationId xmlns:p14="http://schemas.microsoft.com/office/powerpoint/2010/main" val="2152916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pPr>
              <a:buNone/>
            </a:pPr>
            <a:r>
              <a:rPr lang="en-US" dirty="0"/>
              <a:t>	Additional </a:t>
            </a:r>
            <a:r>
              <a:rPr lang="en-US" b="1" dirty="0"/>
              <a:t>personal time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re-build </a:t>
            </a:r>
            <a:r>
              <a:rPr lang="en-US" b="1" dirty="0">
                <a:solidFill>
                  <a:srgbClr val="00B050"/>
                </a:solidFill>
              </a:rPr>
              <a:t>relationships</a:t>
            </a:r>
            <a:r>
              <a:rPr lang="en-US" dirty="0"/>
              <a:t>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Newly established </a:t>
            </a:r>
            <a:r>
              <a:rPr lang="en-US" b="1" dirty="0">
                <a:solidFill>
                  <a:srgbClr val="00B050"/>
                </a:solidFill>
              </a:rPr>
              <a:t>relationships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growth through family </a:t>
            </a:r>
            <a:r>
              <a:rPr lang="en-US" b="1" dirty="0">
                <a:solidFill>
                  <a:srgbClr val="7030A0"/>
                </a:solidFill>
              </a:rPr>
              <a:t>discussions and conversations </a:t>
            </a:r>
            <a:r>
              <a:rPr lang="en-US" dirty="0"/>
              <a:t>understanding and providing solutions to economic or individual challenges.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i="1" dirty="0"/>
              <a:t>In fact, when asked the simple question regarding changes in the family after receiving water, </a:t>
            </a:r>
            <a:r>
              <a:rPr lang="en-US" i="1" u="sng" dirty="0"/>
              <a:t>the majority of participants discussed their collaborations together as a family to work beyond economic challenges they experienced as a family</a:t>
            </a:r>
            <a:r>
              <a:rPr lang="en-US" i="1" dirty="0"/>
              <a:t>. </a:t>
            </a:r>
          </a:p>
          <a:p>
            <a:endParaRPr lang="en-US" b="1" dirty="0"/>
          </a:p>
          <a:p>
            <a:pPr marL="118872" indent="0">
              <a:buNone/>
            </a:pPr>
            <a:r>
              <a:rPr lang="en-US" b="1" dirty="0"/>
              <a:t>Family resilience</a:t>
            </a:r>
            <a:r>
              <a:rPr lang="en-US" dirty="0"/>
              <a:t>- families can move beyond life’s adversities and move together to avoid and reduce adverse outcomes and enhance functioning and well-being. </a:t>
            </a:r>
            <a:endParaRPr lang="en-US" sz="2600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Such resilience can aid in efforts to strengthen families in crisis and actually move beyond the issue and in this case, low socioeconomic conditions and gainful economic activities.</a:t>
            </a:r>
          </a:p>
          <a:p>
            <a:pPr marL="118872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7030A0"/>
                </a:solidFill>
              </a:rPr>
              <a:t>Basically, the re-established relationships resulting from access to water promoted a more active, stronger family through shared efforts.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29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1"/>
            <a:ext cx="11277600" cy="705309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Conclusion. </a:t>
            </a:r>
          </a:p>
        </p:txBody>
      </p:sp>
    </p:spTree>
    <p:extLst>
      <p:ext uri="{BB962C8B-B14F-4D97-AF65-F5344CB8AC3E}">
        <p14:creationId xmlns:p14="http://schemas.microsoft.com/office/powerpoint/2010/main" val="711134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991600" cy="4625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</a:rPr>
              <a:t>Community members’ experiences after implemented water interventions reveal </a:t>
            </a:r>
            <a:r>
              <a:rPr lang="en-US" sz="6600" dirty="0">
                <a:solidFill>
                  <a:schemeClr val="bg1"/>
                </a:solidFill>
              </a:rPr>
              <a:t>enhanced relationships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77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775191"/>
            <a:ext cx="9220200" cy="4625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>
                <a:solidFill>
                  <a:schemeClr val="bg1"/>
                </a:solidFill>
              </a:rPr>
              <a:t>These </a:t>
            </a:r>
            <a:r>
              <a:rPr lang="en-US" sz="6600" dirty="0">
                <a:solidFill>
                  <a:schemeClr val="bg1"/>
                </a:solidFill>
              </a:rPr>
              <a:t>enhanced relationships provided economic relief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88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Translation.</a:t>
            </a:r>
          </a:p>
          <a:p>
            <a:r>
              <a:rPr lang="en-US" dirty="0"/>
              <a:t>The translator later became the  audio-tape translator.</a:t>
            </a:r>
          </a:p>
          <a:p>
            <a:r>
              <a:rPr lang="en-US" dirty="0"/>
              <a:t>Population may not be representative of all Kenyans, Africans, or individuals living in low and middle income countries who experience water interventions.</a:t>
            </a: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3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Parent’s role in children’s development after having access to water.  </a:t>
            </a:r>
          </a:p>
          <a:p>
            <a:pPr lvl="1"/>
            <a:r>
              <a:rPr lang="en-US"/>
              <a:t>Perhaps </a:t>
            </a:r>
            <a:r>
              <a:rPr lang="en-US" dirty="0"/>
              <a:t>parenting styles were altered from permissive (due to lack of time) to more authoritative.</a:t>
            </a:r>
          </a:p>
          <a:p>
            <a:r>
              <a:rPr lang="en-US" dirty="0"/>
              <a:t>Understand if children’s self-regulation changed because they were able to spend more time with their parents (parenting style) and in school. </a:t>
            </a:r>
          </a:p>
          <a:p>
            <a:r>
              <a:rPr lang="en-US" dirty="0"/>
              <a:t>Gather additional data and applying it to quantify the results of this study.</a:t>
            </a:r>
          </a:p>
        </p:txBody>
      </p:sp>
    </p:spTree>
    <p:extLst>
      <p:ext uri="{BB962C8B-B14F-4D97-AF65-F5344CB8AC3E}">
        <p14:creationId xmlns:p14="http://schemas.microsoft.com/office/powerpoint/2010/main" val="1620284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563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625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</a:rPr>
              <a:t>This research provides evidence of an increased need for access to quality water for communities throughout the world in order to positively contribute to </a:t>
            </a:r>
          </a:p>
          <a:p>
            <a:pPr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constructive family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738069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 descr="IMG_3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5827183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4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1168400" dir="54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4038600"/>
            <a:ext cx="4471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Questions?</a:t>
            </a:r>
          </a:p>
          <a:p>
            <a:r>
              <a:rPr lang="en-US" sz="2400" b="1" dirty="0"/>
              <a:t>Email: tarazolnikov@gmail.com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1752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Special thank you to all participants in this study, to </a:t>
            </a:r>
          </a:p>
          <a:p>
            <a:r>
              <a:rPr lang="en-US" sz="2800" b="1" dirty="0"/>
              <a:t>the Kenya Red Cross for providing volunteers and funding for </a:t>
            </a:r>
            <a:r>
              <a:rPr lang="en-US" sz="2800" b="1"/>
              <a:t>this research.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0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Water.</a:t>
            </a:r>
          </a:p>
        </p:txBody>
      </p:sp>
      <p:pic>
        <p:nvPicPr>
          <p:cNvPr id="4" name="Picture 3" descr="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1"/>
            <a:ext cx="9144000" cy="571872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83386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965657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09117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965656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90146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46256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	</a:t>
            </a:r>
            <a:r>
              <a:rPr lang="en-US" sz="4400" dirty="0">
                <a:solidFill>
                  <a:schemeClr val="bg1"/>
                </a:solidFill>
              </a:rPr>
              <a:t>Providing nearby access to safe drinking water is a primary public health concern and a frequent public health intervention throughout Sub-Saharan Africa; access to water eliminates long gathering and transport time and provides an individual with more personal time. 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268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915400" cy="4625609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4000" b="1" dirty="0">
                <a:solidFill>
                  <a:schemeClr val="bg1"/>
                </a:solidFill>
              </a:rPr>
              <a:t>This study used a phenomenological approach to expose relationship experiences among primary water gatherers and their families after the implementation of a water intervention in the community.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9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" y="0"/>
            <a:ext cx="9956800" cy="74676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Methods.</a:t>
            </a:r>
          </a:p>
        </p:txBody>
      </p:sp>
    </p:spTree>
    <p:extLst>
      <p:ext uri="{BB962C8B-B14F-4D97-AF65-F5344CB8AC3E}">
        <p14:creationId xmlns:p14="http://schemas.microsoft.com/office/powerpoint/2010/main" val="166825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1383</Words>
  <Application>Microsoft Office PowerPoint</Application>
  <PresentationFormat>On-screen Show (4:3)</PresentationFormat>
  <Paragraphs>130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Water and Relationships:  A qualitative study in Kitui, Kenya        Tara Rava Zolnikov, PhD, MS, MS National University </vt:lpstr>
      <vt:lpstr>Introduction.</vt:lpstr>
      <vt:lpstr>PowerPoint Presentation</vt:lpstr>
      <vt:lpstr>Water.</vt:lpstr>
      <vt:lpstr>PowerPoint Presentation</vt:lpstr>
      <vt:lpstr>PowerPoint Presentation</vt:lpstr>
      <vt:lpstr>Purpose.</vt:lpstr>
      <vt:lpstr>Purpose.</vt:lpstr>
      <vt:lpstr>Methods.</vt:lpstr>
      <vt:lpstr>Methods.</vt:lpstr>
      <vt:lpstr>Interviews, records, codes, themes.</vt:lpstr>
      <vt:lpstr>Kitui, Kenya.</vt:lpstr>
      <vt:lpstr>Interview Questions.</vt:lpstr>
      <vt:lpstr>Results. </vt:lpstr>
      <vt:lpstr>Participants.</vt:lpstr>
      <vt:lpstr>First research development.</vt:lpstr>
      <vt:lpstr>Before the water.</vt:lpstr>
      <vt:lpstr>Before the water.</vt:lpstr>
      <vt:lpstr>After the water.</vt:lpstr>
      <vt:lpstr>After the water.</vt:lpstr>
      <vt:lpstr>After the water.</vt:lpstr>
      <vt:lpstr>Second research development.</vt:lpstr>
      <vt:lpstr>Before the water.</vt:lpstr>
      <vt:lpstr>After the water. </vt:lpstr>
      <vt:lpstr>After the water.</vt:lpstr>
      <vt:lpstr>After the water. </vt:lpstr>
      <vt:lpstr>Discussion.</vt:lpstr>
      <vt:lpstr>PowerPoint Presentation</vt:lpstr>
      <vt:lpstr>Discussion.</vt:lpstr>
      <vt:lpstr>Discussion.</vt:lpstr>
      <vt:lpstr>Discussion. </vt:lpstr>
      <vt:lpstr>Conclusion. </vt:lpstr>
      <vt:lpstr>PowerPoint Presentation</vt:lpstr>
      <vt:lpstr>PowerPoint Presentation</vt:lpstr>
      <vt:lpstr>Limitations. </vt:lpstr>
      <vt:lpstr>Future direction.</vt:lpstr>
      <vt:lpstr>Conclusion.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ClassLive Session #2</dc:title>
  <dc:creator>Tara</dc:creator>
  <cp:lastModifiedBy>Tara Rava</cp:lastModifiedBy>
  <cp:revision>19</cp:revision>
  <dcterms:created xsi:type="dcterms:W3CDTF">2013-12-06T16:39:56Z</dcterms:created>
  <dcterms:modified xsi:type="dcterms:W3CDTF">2017-04-04T20:23:59Z</dcterms:modified>
</cp:coreProperties>
</file>