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sldIdLst>
    <p:sldId id="351" r:id="rId2"/>
    <p:sldId id="502" r:id="rId3"/>
    <p:sldId id="437" r:id="rId4"/>
    <p:sldId id="438" r:id="rId5"/>
    <p:sldId id="439" r:id="rId6"/>
    <p:sldId id="440" r:id="rId7"/>
    <p:sldId id="441" r:id="rId8"/>
    <p:sldId id="442" r:id="rId9"/>
    <p:sldId id="443" r:id="rId10"/>
    <p:sldId id="468" r:id="rId11"/>
    <p:sldId id="449" r:id="rId12"/>
    <p:sldId id="450" r:id="rId13"/>
    <p:sldId id="451" r:id="rId14"/>
    <p:sldId id="453" r:id="rId15"/>
    <p:sldId id="504" r:id="rId16"/>
    <p:sldId id="505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84" r:id="rId25"/>
    <p:sldId id="485" r:id="rId26"/>
    <p:sldId id="486" r:id="rId27"/>
    <p:sldId id="487" r:id="rId28"/>
    <p:sldId id="488" r:id="rId29"/>
    <p:sldId id="489" r:id="rId30"/>
    <p:sldId id="490" r:id="rId31"/>
    <p:sldId id="491" r:id="rId32"/>
    <p:sldId id="492" r:id="rId33"/>
    <p:sldId id="493" r:id="rId34"/>
    <p:sldId id="494" r:id="rId35"/>
    <p:sldId id="495" r:id="rId36"/>
    <p:sldId id="496" r:id="rId37"/>
    <p:sldId id="497" r:id="rId38"/>
    <p:sldId id="498" r:id="rId39"/>
    <p:sldId id="499" r:id="rId40"/>
    <p:sldId id="500" r:id="rId41"/>
    <p:sldId id="50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1F28"/>
    <a:srgbClr val="20292D"/>
    <a:srgbClr val="00A89C"/>
    <a:srgbClr val="011893"/>
    <a:srgbClr val="006059"/>
    <a:srgbClr val="00A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3"/>
    <p:restoredTop sz="93460"/>
  </p:normalViewPr>
  <p:slideViewPr>
    <p:cSldViewPr snapToGrid="0" snapToObjects="1">
      <p:cViewPr varScale="1">
        <p:scale>
          <a:sx n="104" d="100"/>
          <a:sy n="104" d="100"/>
        </p:scale>
        <p:origin x="14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3DF59-4D50-234B-91B6-3257350D104E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22042-ED39-0845-84FD-FD22A699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Email your request to stan@fixithealthcare.com for this PowerPoint</a:t>
            </a:r>
            <a:r>
              <a:rPr lang="en-US" baseline="0" dirty="0"/>
              <a:t> presentation</a:t>
            </a:r>
          </a:p>
          <a:p>
            <a:r>
              <a:rPr lang="en-US" baseline="0" dirty="0"/>
              <a:t>                                                                          Or</a:t>
            </a:r>
          </a:p>
          <a:p>
            <a:r>
              <a:rPr lang="en-US" baseline="0" dirty="0"/>
              <a:t>                                                 Visit www.fixithealthcare.com </a:t>
            </a:r>
          </a:p>
          <a:p>
            <a:r>
              <a:rPr lang="en-US" baseline="0" dirty="0"/>
              <a:t>                                                    for additional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6676C-1370-488B-AA4C-F3124AB2E31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812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Single-payer is the recognized international standard in healthcare system structure</a:t>
            </a:r>
            <a:r>
              <a:rPr lang="en-US" baseline="0" dirty="0"/>
              <a:t> </a:t>
            </a:r>
            <a:r>
              <a:rPr lang="en-US" dirty="0"/>
              <a:t>for modern industrialized economies.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6676C-1370-488B-AA4C-F3124AB2E31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914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overall savings less the costs for universal coverage and increased utilization = $504 billion Net Savings.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6676C-1370-488B-AA4C-F3124AB2E31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45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visit our website and see the documentary – Fix It:  Healthcare at the Tipping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6676C-1370-488B-AA4C-F3124AB2E31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788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2015 increase</a:t>
            </a:r>
            <a:r>
              <a:rPr lang="en-US" baseline="0" dirty="0"/>
              <a:t> to approximately 257% ($24,700).  Minimum wage for an entire year barely covers the expenses.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6676C-1370-488B-AA4C-F3124AB2E31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53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Now over $3 Trillion, on the way to $5 Trillion – is this sustainable?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6676C-1370-488B-AA4C-F3124AB2E3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2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gap between healthcare costs and GDP</a:t>
            </a:r>
            <a:r>
              <a:rPr lang="en-US" baseline="0" dirty="0"/>
              <a:t> continues to widen – this is undermining our capacity to compete globally.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6676C-1370-488B-AA4C-F3124AB2E3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most expensive healthcare system in the World</a:t>
            </a:r>
            <a:r>
              <a:rPr lang="en-US" baseline="0" dirty="0"/>
              <a:t> for businesses trying to compete.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6676C-1370-488B-AA4C-F3124AB2E3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6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almost 30% of our federal budget, healthcare leaves little room</a:t>
            </a:r>
            <a:r>
              <a:rPr lang="en-US" baseline="0" dirty="0"/>
              <a:t> for America’s needs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6676C-1370-488B-AA4C-F3124AB2E3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62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impact on families is substantial – nearly</a:t>
            </a:r>
            <a:r>
              <a:rPr lang="en-US" baseline="0" dirty="0"/>
              <a:t> 2000 families/day succumb to healthcare costs they simply cannot afford.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6676C-1370-488B-AA4C-F3124AB2E31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Medicare has</a:t>
            </a:r>
            <a:r>
              <a:rPr lang="en-US" baseline="0" dirty="0"/>
              <a:t> about 3% administration expense.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6676C-1370-488B-AA4C-F3124AB2E31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74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Taking care of the oldest and sickest – at substantially less.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6676C-1370-488B-AA4C-F3124AB2E31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63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56488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11300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6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56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65041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932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7877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548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531FE66-A259-4594-B541-445493AB7F1D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1A011CC-C763-48D9-ADFB-51821B1B3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033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69A">
                <a:lumMod val="0"/>
              </a:srgbClr>
            </a:gs>
            <a:gs pos="52000">
              <a:srgbClr val="00322E">
                <a:lumMod val="60000"/>
              </a:srgbClr>
            </a:gs>
            <a:gs pos="100000">
              <a:srgbClr val="00A69A">
                <a:lumMod val="58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0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521102" y="6016752"/>
            <a:ext cx="3670898" cy="841248"/>
          </a:xfrm>
          <a:prstGeom prst="rect">
            <a:avLst/>
          </a:prstGeom>
        </p:spPr>
      </p:pic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21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  <p:sldLayoutId id="2147483658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79455" y="2054711"/>
            <a:ext cx="10673044" cy="2097408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The Business Case for </a:t>
            </a:r>
            <a:br>
              <a:rPr lang="en-US" sz="3600" dirty="0"/>
            </a:br>
            <a:r>
              <a:rPr lang="en-US" sz="7200" dirty="0"/>
              <a:t>Medicare for All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138044" y="4861022"/>
            <a:ext cx="5689600" cy="1050053"/>
          </a:xfrm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+mn-lt"/>
                <a:cs typeface="Franklin Gothic Book"/>
              </a:rPr>
              <a:t>Roger LaBonte, MD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+mn-lt"/>
                <a:cs typeface="Franklin Gothic Book"/>
              </a:rPr>
              <a:t>Ed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Franklin Gothic Book"/>
              </a:rPr>
              <a:t>Weisbart</a:t>
            </a:r>
            <a:r>
              <a:rPr lang="en-US" b="1" dirty="0">
                <a:solidFill>
                  <a:schemeClr val="bg1"/>
                </a:solidFill>
                <a:latin typeface="+mn-lt"/>
                <a:cs typeface="Franklin Gothic Book"/>
              </a:rPr>
              <a:t>, MD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+mn-lt"/>
                <a:cs typeface="Franklin Gothic Book"/>
              </a:rPr>
              <a:t>Richard Master</a:t>
            </a:r>
            <a:endParaRPr lang="en-US" b="1" dirty="0">
              <a:solidFill>
                <a:schemeClr val="bg1"/>
              </a:solidFill>
              <a:latin typeface="+mn-lt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434030" y="71554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21880" y="3752009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539399" y="1724781"/>
          <a:ext cx="9968256" cy="3583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8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Medicare Means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6069330" cy="84124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latin typeface="Franklin Gothic Book"/>
                <a:cs typeface="Franklin Gothic Book"/>
              </a:rPr>
              <a:t>Institute of Medicine. Shorter Lives, Poorer Health.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latin typeface="Franklin Gothic Book"/>
                <a:cs typeface="Franklin Gothic Book"/>
              </a:rPr>
              <a:t>Fig 1-9: Ranking of US mortality rates by age group among 17 peer countries, 2006-2008. 2013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latin typeface="Franklin Gothic Book"/>
                <a:cs typeface="Franklin Gothic Book"/>
              </a:rPr>
              <a:t>Peer nations are Australia, Austria, Canada, Denmark, Finland, France, Germany, Italy, Japan, Norway, Portugal, Spain, Sweden, Switzerland, Netherlands, United Kingdom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747" y="2437021"/>
            <a:ext cx="938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USA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Rank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512645" y="1547407"/>
          <a:ext cx="1032918" cy="40080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32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385543" y="5290678"/>
          <a:ext cx="10307346" cy="925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0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0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925089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0-1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1-4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5-9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10-14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15-19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20-24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25-29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30-34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35-39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40-44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45-49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50-54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55-59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60-64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65-69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70-74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75-79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80-84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85-89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90-94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95-99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631772" y="610661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Age</a:t>
            </a:r>
          </a:p>
        </p:txBody>
      </p:sp>
      <p:sp>
        <p:nvSpPr>
          <p:cNvPr id="14" name="Freeform 13"/>
          <p:cNvSpPr/>
          <p:nvPr/>
        </p:nvSpPr>
        <p:spPr>
          <a:xfrm>
            <a:off x="1650433" y="4807555"/>
            <a:ext cx="6757133" cy="462226"/>
          </a:xfrm>
          <a:custGeom>
            <a:avLst/>
            <a:gdLst>
              <a:gd name="connsiteX0" fmla="*/ 0 w 7755467"/>
              <a:gd name="connsiteY0" fmla="*/ 3251200 h 3259667"/>
              <a:gd name="connsiteX1" fmla="*/ 3488267 w 7755467"/>
              <a:gd name="connsiteY1" fmla="*/ 3259667 h 3259667"/>
              <a:gd name="connsiteX2" fmla="*/ 3894667 w 7755467"/>
              <a:gd name="connsiteY2" fmla="*/ 3022600 h 3259667"/>
              <a:gd name="connsiteX3" fmla="*/ 4250267 w 7755467"/>
              <a:gd name="connsiteY3" fmla="*/ 3251200 h 3259667"/>
              <a:gd name="connsiteX4" fmla="*/ 5046133 w 7755467"/>
              <a:gd name="connsiteY4" fmla="*/ 2802467 h 3259667"/>
              <a:gd name="connsiteX5" fmla="*/ 5427133 w 7755467"/>
              <a:gd name="connsiteY5" fmla="*/ 3056467 h 3259667"/>
              <a:gd name="connsiteX6" fmla="*/ 5825067 w 7755467"/>
              <a:gd name="connsiteY6" fmla="*/ 2827867 h 3259667"/>
              <a:gd name="connsiteX7" fmla="*/ 6214533 w 7755467"/>
              <a:gd name="connsiteY7" fmla="*/ 1701800 h 3259667"/>
              <a:gd name="connsiteX8" fmla="*/ 6595533 w 7755467"/>
              <a:gd name="connsiteY8" fmla="*/ 855134 h 3259667"/>
              <a:gd name="connsiteX9" fmla="*/ 6993467 w 7755467"/>
              <a:gd name="connsiteY9" fmla="*/ 203200 h 3259667"/>
              <a:gd name="connsiteX10" fmla="*/ 7391400 w 7755467"/>
              <a:gd name="connsiteY10" fmla="*/ 203200 h 3259667"/>
              <a:gd name="connsiteX11" fmla="*/ 7755467 w 7755467"/>
              <a:gd name="connsiteY11" fmla="*/ 0 h 3259667"/>
              <a:gd name="connsiteX0" fmla="*/ 0 w 7814734"/>
              <a:gd name="connsiteY0" fmla="*/ 3302000 h 3310467"/>
              <a:gd name="connsiteX1" fmla="*/ 3488267 w 7814734"/>
              <a:gd name="connsiteY1" fmla="*/ 3310467 h 3310467"/>
              <a:gd name="connsiteX2" fmla="*/ 3894667 w 7814734"/>
              <a:gd name="connsiteY2" fmla="*/ 3073400 h 3310467"/>
              <a:gd name="connsiteX3" fmla="*/ 4250267 w 7814734"/>
              <a:gd name="connsiteY3" fmla="*/ 3302000 h 3310467"/>
              <a:gd name="connsiteX4" fmla="*/ 5046133 w 7814734"/>
              <a:gd name="connsiteY4" fmla="*/ 2853267 h 3310467"/>
              <a:gd name="connsiteX5" fmla="*/ 5427133 w 7814734"/>
              <a:gd name="connsiteY5" fmla="*/ 3107267 h 3310467"/>
              <a:gd name="connsiteX6" fmla="*/ 5825067 w 7814734"/>
              <a:gd name="connsiteY6" fmla="*/ 2878667 h 3310467"/>
              <a:gd name="connsiteX7" fmla="*/ 6214533 w 7814734"/>
              <a:gd name="connsiteY7" fmla="*/ 1752600 h 3310467"/>
              <a:gd name="connsiteX8" fmla="*/ 6595533 w 7814734"/>
              <a:gd name="connsiteY8" fmla="*/ 905934 h 3310467"/>
              <a:gd name="connsiteX9" fmla="*/ 6993467 w 7814734"/>
              <a:gd name="connsiteY9" fmla="*/ 254000 h 3310467"/>
              <a:gd name="connsiteX10" fmla="*/ 7391400 w 7814734"/>
              <a:gd name="connsiteY10" fmla="*/ 254000 h 3310467"/>
              <a:gd name="connsiteX11" fmla="*/ 7814734 w 7814734"/>
              <a:gd name="connsiteY11" fmla="*/ 0 h 3310467"/>
              <a:gd name="connsiteX0" fmla="*/ 0 w 7391400"/>
              <a:gd name="connsiteY0" fmla="*/ 3048000 h 3056467"/>
              <a:gd name="connsiteX1" fmla="*/ 3488267 w 7391400"/>
              <a:gd name="connsiteY1" fmla="*/ 3056467 h 3056467"/>
              <a:gd name="connsiteX2" fmla="*/ 3894667 w 7391400"/>
              <a:gd name="connsiteY2" fmla="*/ 2819400 h 3056467"/>
              <a:gd name="connsiteX3" fmla="*/ 4250267 w 7391400"/>
              <a:gd name="connsiteY3" fmla="*/ 3048000 h 3056467"/>
              <a:gd name="connsiteX4" fmla="*/ 5046133 w 7391400"/>
              <a:gd name="connsiteY4" fmla="*/ 2599267 h 3056467"/>
              <a:gd name="connsiteX5" fmla="*/ 5427133 w 7391400"/>
              <a:gd name="connsiteY5" fmla="*/ 2853267 h 3056467"/>
              <a:gd name="connsiteX6" fmla="*/ 5825067 w 7391400"/>
              <a:gd name="connsiteY6" fmla="*/ 2624667 h 3056467"/>
              <a:gd name="connsiteX7" fmla="*/ 6214533 w 7391400"/>
              <a:gd name="connsiteY7" fmla="*/ 1498600 h 3056467"/>
              <a:gd name="connsiteX8" fmla="*/ 6595533 w 7391400"/>
              <a:gd name="connsiteY8" fmla="*/ 651934 h 3056467"/>
              <a:gd name="connsiteX9" fmla="*/ 6993467 w 7391400"/>
              <a:gd name="connsiteY9" fmla="*/ 0 h 3056467"/>
              <a:gd name="connsiteX10" fmla="*/ 7391400 w 7391400"/>
              <a:gd name="connsiteY10" fmla="*/ 0 h 3056467"/>
              <a:gd name="connsiteX0" fmla="*/ 0 w 6993467"/>
              <a:gd name="connsiteY0" fmla="*/ 3048000 h 3056467"/>
              <a:gd name="connsiteX1" fmla="*/ 3488267 w 6993467"/>
              <a:gd name="connsiteY1" fmla="*/ 3056467 h 3056467"/>
              <a:gd name="connsiteX2" fmla="*/ 3894667 w 6993467"/>
              <a:gd name="connsiteY2" fmla="*/ 2819400 h 3056467"/>
              <a:gd name="connsiteX3" fmla="*/ 4250267 w 6993467"/>
              <a:gd name="connsiteY3" fmla="*/ 3048000 h 3056467"/>
              <a:gd name="connsiteX4" fmla="*/ 5046133 w 6993467"/>
              <a:gd name="connsiteY4" fmla="*/ 2599267 h 3056467"/>
              <a:gd name="connsiteX5" fmla="*/ 5427133 w 6993467"/>
              <a:gd name="connsiteY5" fmla="*/ 2853267 h 3056467"/>
              <a:gd name="connsiteX6" fmla="*/ 5825067 w 6993467"/>
              <a:gd name="connsiteY6" fmla="*/ 2624667 h 3056467"/>
              <a:gd name="connsiteX7" fmla="*/ 6214533 w 6993467"/>
              <a:gd name="connsiteY7" fmla="*/ 1498600 h 3056467"/>
              <a:gd name="connsiteX8" fmla="*/ 6595533 w 6993467"/>
              <a:gd name="connsiteY8" fmla="*/ 651934 h 3056467"/>
              <a:gd name="connsiteX9" fmla="*/ 6993467 w 6993467"/>
              <a:gd name="connsiteY9" fmla="*/ 0 h 3056467"/>
              <a:gd name="connsiteX0" fmla="*/ 0 w 6595533"/>
              <a:gd name="connsiteY0" fmla="*/ 2396066 h 2404533"/>
              <a:gd name="connsiteX1" fmla="*/ 3488267 w 6595533"/>
              <a:gd name="connsiteY1" fmla="*/ 2404533 h 2404533"/>
              <a:gd name="connsiteX2" fmla="*/ 3894667 w 6595533"/>
              <a:gd name="connsiteY2" fmla="*/ 2167466 h 2404533"/>
              <a:gd name="connsiteX3" fmla="*/ 4250267 w 6595533"/>
              <a:gd name="connsiteY3" fmla="*/ 2396066 h 2404533"/>
              <a:gd name="connsiteX4" fmla="*/ 5046133 w 6595533"/>
              <a:gd name="connsiteY4" fmla="*/ 1947333 h 2404533"/>
              <a:gd name="connsiteX5" fmla="*/ 5427133 w 6595533"/>
              <a:gd name="connsiteY5" fmla="*/ 2201333 h 2404533"/>
              <a:gd name="connsiteX6" fmla="*/ 5825067 w 6595533"/>
              <a:gd name="connsiteY6" fmla="*/ 1972733 h 2404533"/>
              <a:gd name="connsiteX7" fmla="*/ 6214533 w 6595533"/>
              <a:gd name="connsiteY7" fmla="*/ 846666 h 2404533"/>
              <a:gd name="connsiteX8" fmla="*/ 6595533 w 6595533"/>
              <a:gd name="connsiteY8" fmla="*/ 0 h 2404533"/>
              <a:gd name="connsiteX0" fmla="*/ 0 w 6214533"/>
              <a:gd name="connsiteY0" fmla="*/ 1549400 h 1557867"/>
              <a:gd name="connsiteX1" fmla="*/ 3488267 w 6214533"/>
              <a:gd name="connsiteY1" fmla="*/ 1557867 h 1557867"/>
              <a:gd name="connsiteX2" fmla="*/ 3894667 w 6214533"/>
              <a:gd name="connsiteY2" fmla="*/ 1320800 h 1557867"/>
              <a:gd name="connsiteX3" fmla="*/ 4250267 w 6214533"/>
              <a:gd name="connsiteY3" fmla="*/ 1549400 h 1557867"/>
              <a:gd name="connsiteX4" fmla="*/ 5046133 w 6214533"/>
              <a:gd name="connsiteY4" fmla="*/ 1100667 h 1557867"/>
              <a:gd name="connsiteX5" fmla="*/ 5427133 w 6214533"/>
              <a:gd name="connsiteY5" fmla="*/ 1354667 h 1557867"/>
              <a:gd name="connsiteX6" fmla="*/ 5825067 w 6214533"/>
              <a:gd name="connsiteY6" fmla="*/ 1126067 h 1557867"/>
              <a:gd name="connsiteX7" fmla="*/ 6214533 w 6214533"/>
              <a:gd name="connsiteY7" fmla="*/ 0 h 1557867"/>
              <a:gd name="connsiteX0" fmla="*/ 0 w 5825067"/>
              <a:gd name="connsiteY0" fmla="*/ 448733 h 457200"/>
              <a:gd name="connsiteX1" fmla="*/ 3488267 w 5825067"/>
              <a:gd name="connsiteY1" fmla="*/ 457200 h 457200"/>
              <a:gd name="connsiteX2" fmla="*/ 3894667 w 5825067"/>
              <a:gd name="connsiteY2" fmla="*/ 220133 h 457200"/>
              <a:gd name="connsiteX3" fmla="*/ 4250267 w 5825067"/>
              <a:gd name="connsiteY3" fmla="*/ 448733 h 457200"/>
              <a:gd name="connsiteX4" fmla="*/ 5046133 w 5825067"/>
              <a:gd name="connsiteY4" fmla="*/ 0 h 457200"/>
              <a:gd name="connsiteX5" fmla="*/ 5427133 w 5825067"/>
              <a:gd name="connsiteY5" fmla="*/ 254000 h 457200"/>
              <a:gd name="connsiteX6" fmla="*/ 5825067 w 5825067"/>
              <a:gd name="connsiteY6" fmla="*/ 25400 h 457200"/>
              <a:gd name="connsiteX0" fmla="*/ 0 w 5427133"/>
              <a:gd name="connsiteY0" fmla="*/ 448733 h 457200"/>
              <a:gd name="connsiteX1" fmla="*/ 3488267 w 5427133"/>
              <a:gd name="connsiteY1" fmla="*/ 457200 h 457200"/>
              <a:gd name="connsiteX2" fmla="*/ 3894667 w 5427133"/>
              <a:gd name="connsiteY2" fmla="*/ 220133 h 457200"/>
              <a:gd name="connsiteX3" fmla="*/ 4250267 w 5427133"/>
              <a:gd name="connsiteY3" fmla="*/ 448733 h 457200"/>
              <a:gd name="connsiteX4" fmla="*/ 5046133 w 5427133"/>
              <a:gd name="connsiteY4" fmla="*/ 0 h 457200"/>
              <a:gd name="connsiteX5" fmla="*/ 5427133 w 5427133"/>
              <a:gd name="connsiteY5" fmla="*/ 2540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27133" h="457200">
                <a:moveTo>
                  <a:pt x="0" y="448733"/>
                </a:moveTo>
                <a:lnTo>
                  <a:pt x="3488267" y="457200"/>
                </a:lnTo>
                <a:lnTo>
                  <a:pt x="3894667" y="220133"/>
                </a:lnTo>
                <a:lnTo>
                  <a:pt x="4250267" y="448733"/>
                </a:lnTo>
                <a:lnTo>
                  <a:pt x="5046133" y="0"/>
                </a:lnTo>
                <a:lnTo>
                  <a:pt x="5427133" y="254000"/>
                </a:lnTo>
              </a:path>
            </a:pathLst>
          </a:custGeom>
          <a:ln w="76200" cmpd="sng">
            <a:solidFill>
              <a:schemeClr val="accent2"/>
            </a:solidFill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44953" y="4273868"/>
            <a:ext cx="800219" cy="461665"/>
          </a:xfrm>
          <a:prstGeom prst="rect">
            <a:avLst/>
          </a:prstGeom>
          <a:solidFill>
            <a:schemeClr val="accent2"/>
          </a:solidFill>
          <a:ln w="9525" cmpd="sng">
            <a:solidFill>
              <a:srgbClr val="EBF1DD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44953" y="3703656"/>
            <a:ext cx="1290033" cy="461665"/>
          </a:xfrm>
          <a:prstGeom prst="rect">
            <a:avLst/>
          </a:prstGeom>
          <a:solidFill>
            <a:schemeClr val="accent1"/>
          </a:solidFill>
          <a:ln w="9525" cmpd="sng">
            <a:solidFill>
              <a:srgbClr val="EBF1DD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Women</a:t>
            </a:r>
          </a:p>
        </p:txBody>
      </p:sp>
      <p:sp>
        <p:nvSpPr>
          <p:cNvPr id="4" name="Down Arrow Callout 3"/>
          <p:cNvSpPr/>
          <p:nvPr/>
        </p:nvSpPr>
        <p:spPr>
          <a:xfrm>
            <a:off x="7764670" y="2855336"/>
            <a:ext cx="1467317" cy="1977896"/>
          </a:xfrm>
          <a:prstGeom prst="downArrowCallout">
            <a:avLst>
              <a:gd name="adj1" fmla="val 12253"/>
              <a:gd name="adj2" fmla="val 12961"/>
              <a:gd name="adj3" fmla="val 17918"/>
              <a:gd name="adj4" fmla="val 29778"/>
            </a:avLst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a typeface="Franklin Gothic Medium" charset="0"/>
                <a:cs typeface="Franklin Gothic Medium" charset="0"/>
              </a:rPr>
              <a:t>Age 65</a:t>
            </a:r>
            <a:endParaRPr lang="en-US" sz="2800" b="1" dirty="0">
              <a:ea typeface="Franklin Gothic Medium" charset="0"/>
              <a:cs typeface="Franklin Gothic Medium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199" y="921247"/>
            <a:ext cx="5623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>
                <a:solidFill>
                  <a:srgbClr val="FFFF00"/>
                </a:solidFill>
              </a:rPr>
              <a:t>Healthier Americans</a:t>
            </a:r>
          </a:p>
        </p:txBody>
      </p:sp>
      <p:sp>
        <p:nvSpPr>
          <p:cNvPr id="20" name="Freeform 19"/>
          <p:cNvSpPr/>
          <p:nvPr/>
        </p:nvSpPr>
        <p:spPr>
          <a:xfrm>
            <a:off x="8407567" y="1922920"/>
            <a:ext cx="2972719" cy="3141425"/>
          </a:xfrm>
          <a:custGeom>
            <a:avLst/>
            <a:gdLst>
              <a:gd name="connsiteX0" fmla="*/ 0 w 7755467"/>
              <a:gd name="connsiteY0" fmla="*/ 3251200 h 3259667"/>
              <a:gd name="connsiteX1" fmla="*/ 3488267 w 7755467"/>
              <a:gd name="connsiteY1" fmla="*/ 3259667 h 3259667"/>
              <a:gd name="connsiteX2" fmla="*/ 3894667 w 7755467"/>
              <a:gd name="connsiteY2" fmla="*/ 3022600 h 3259667"/>
              <a:gd name="connsiteX3" fmla="*/ 4250267 w 7755467"/>
              <a:gd name="connsiteY3" fmla="*/ 3251200 h 3259667"/>
              <a:gd name="connsiteX4" fmla="*/ 5046133 w 7755467"/>
              <a:gd name="connsiteY4" fmla="*/ 2802467 h 3259667"/>
              <a:gd name="connsiteX5" fmla="*/ 5427133 w 7755467"/>
              <a:gd name="connsiteY5" fmla="*/ 3056467 h 3259667"/>
              <a:gd name="connsiteX6" fmla="*/ 5825067 w 7755467"/>
              <a:gd name="connsiteY6" fmla="*/ 2827867 h 3259667"/>
              <a:gd name="connsiteX7" fmla="*/ 6214533 w 7755467"/>
              <a:gd name="connsiteY7" fmla="*/ 1701800 h 3259667"/>
              <a:gd name="connsiteX8" fmla="*/ 6595533 w 7755467"/>
              <a:gd name="connsiteY8" fmla="*/ 855134 h 3259667"/>
              <a:gd name="connsiteX9" fmla="*/ 6993467 w 7755467"/>
              <a:gd name="connsiteY9" fmla="*/ 203200 h 3259667"/>
              <a:gd name="connsiteX10" fmla="*/ 7391400 w 7755467"/>
              <a:gd name="connsiteY10" fmla="*/ 203200 h 3259667"/>
              <a:gd name="connsiteX11" fmla="*/ 7755467 w 7755467"/>
              <a:gd name="connsiteY11" fmla="*/ 0 h 3259667"/>
              <a:gd name="connsiteX0" fmla="*/ 0 w 7814734"/>
              <a:gd name="connsiteY0" fmla="*/ 3302000 h 3310467"/>
              <a:gd name="connsiteX1" fmla="*/ 3488267 w 7814734"/>
              <a:gd name="connsiteY1" fmla="*/ 3310467 h 3310467"/>
              <a:gd name="connsiteX2" fmla="*/ 3894667 w 7814734"/>
              <a:gd name="connsiteY2" fmla="*/ 3073400 h 3310467"/>
              <a:gd name="connsiteX3" fmla="*/ 4250267 w 7814734"/>
              <a:gd name="connsiteY3" fmla="*/ 3302000 h 3310467"/>
              <a:gd name="connsiteX4" fmla="*/ 5046133 w 7814734"/>
              <a:gd name="connsiteY4" fmla="*/ 2853267 h 3310467"/>
              <a:gd name="connsiteX5" fmla="*/ 5427133 w 7814734"/>
              <a:gd name="connsiteY5" fmla="*/ 3107267 h 3310467"/>
              <a:gd name="connsiteX6" fmla="*/ 5825067 w 7814734"/>
              <a:gd name="connsiteY6" fmla="*/ 2878667 h 3310467"/>
              <a:gd name="connsiteX7" fmla="*/ 6214533 w 7814734"/>
              <a:gd name="connsiteY7" fmla="*/ 1752600 h 3310467"/>
              <a:gd name="connsiteX8" fmla="*/ 6595533 w 7814734"/>
              <a:gd name="connsiteY8" fmla="*/ 905934 h 3310467"/>
              <a:gd name="connsiteX9" fmla="*/ 6993467 w 7814734"/>
              <a:gd name="connsiteY9" fmla="*/ 254000 h 3310467"/>
              <a:gd name="connsiteX10" fmla="*/ 7391400 w 7814734"/>
              <a:gd name="connsiteY10" fmla="*/ 254000 h 3310467"/>
              <a:gd name="connsiteX11" fmla="*/ 7814734 w 7814734"/>
              <a:gd name="connsiteY11" fmla="*/ 0 h 3310467"/>
              <a:gd name="connsiteX0" fmla="*/ 0 w 4326467"/>
              <a:gd name="connsiteY0" fmla="*/ 3310467 h 3310467"/>
              <a:gd name="connsiteX1" fmla="*/ 406400 w 4326467"/>
              <a:gd name="connsiteY1" fmla="*/ 3073400 h 3310467"/>
              <a:gd name="connsiteX2" fmla="*/ 762000 w 4326467"/>
              <a:gd name="connsiteY2" fmla="*/ 3302000 h 3310467"/>
              <a:gd name="connsiteX3" fmla="*/ 1557866 w 4326467"/>
              <a:gd name="connsiteY3" fmla="*/ 2853267 h 3310467"/>
              <a:gd name="connsiteX4" fmla="*/ 1938866 w 4326467"/>
              <a:gd name="connsiteY4" fmla="*/ 3107267 h 3310467"/>
              <a:gd name="connsiteX5" fmla="*/ 2336800 w 4326467"/>
              <a:gd name="connsiteY5" fmla="*/ 2878667 h 3310467"/>
              <a:gd name="connsiteX6" fmla="*/ 2726266 w 4326467"/>
              <a:gd name="connsiteY6" fmla="*/ 1752600 h 3310467"/>
              <a:gd name="connsiteX7" fmla="*/ 3107266 w 4326467"/>
              <a:gd name="connsiteY7" fmla="*/ 905934 h 3310467"/>
              <a:gd name="connsiteX8" fmla="*/ 3505200 w 4326467"/>
              <a:gd name="connsiteY8" fmla="*/ 254000 h 3310467"/>
              <a:gd name="connsiteX9" fmla="*/ 3903133 w 4326467"/>
              <a:gd name="connsiteY9" fmla="*/ 254000 h 3310467"/>
              <a:gd name="connsiteX10" fmla="*/ 4326467 w 4326467"/>
              <a:gd name="connsiteY10" fmla="*/ 0 h 3310467"/>
              <a:gd name="connsiteX0" fmla="*/ 0 w 3920067"/>
              <a:gd name="connsiteY0" fmla="*/ 3073400 h 3302000"/>
              <a:gd name="connsiteX1" fmla="*/ 355600 w 3920067"/>
              <a:gd name="connsiteY1" fmla="*/ 3302000 h 3302000"/>
              <a:gd name="connsiteX2" fmla="*/ 1151466 w 3920067"/>
              <a:gd name="connsiteY2" fmla="*/ 2853267 h 3302000"/>
              <a:gd name="connsiteX3" fmla="*/ 1532466 w 3920067"/>
              <a:gd name="connsiteY3" fmla="*/ 3107267 h 3302000"/>
              <a:gd name="connsiteX4" fmla="*/ 1930400 w 3920067"/>
              <a:gd name="connsiteY4" fmla="*/ 2878667 h 3302000"/>
              <a:gd name="connsiteX5" fmla="*/ 2319866 w 3920067"/>
              <a:gd name="connsiteY5" fmla="*/ 1752600 h 3302000"/>
              <a:gd name="connsiteX6" fmla="*/ 2700866 w 3920067"/>
              <a:gd name="connsiteY6" fmla="*/ 905934 h 3302000"/>
              <a:gd name="connsiteX7" fmla="*/ 3098800 w 3920067"/>
              <a:gd name="connsiteY7" fmla="*/ 254000 h 3302000"/>
              <a:gd name="connsiteX8" fmla="*/ 3496733 w 3920067"/>
              <a:gd name="connsiteY8" fmla="*/ 254000 h 3302000"/>
              <a:gd name="connsiteX9" fmla="*/ 3920067 w 3920067"/>
              <a:gd name="connsiteY9" fmla="*/ 0 h 3302000"/>
              <a:gd name="connsiteX0" fmla="*/ 0 w 3564467"/>
              <a:gd name="connsiteY0" fmla="*/ 3302000 h 3302000"/>
              <a:gd name="connsiteX1" fmla="*/ 795866 w 3564467"/>
              <a:gd name="connsiteY1" fmla="*/ 2853267 h 3302000"/>
              <a:gd name="connsiteX2" fmla="*/ 1176866 w 3564467"/>
              <a:gd name="connsiteY2" fmla="*/ 3107267 h 3302000"/>
              <a:gd name="connsiteX3" fmla="*/ 1574800 w 3564467"/>
              <a:gd name="connsiteY3" fmla="*/ 2878667 h 3302000"/>
              <a:gd name="connsiteX4" fmla="*/ 1964266 w 3564467"/>
              <a:gd name="connsiteY4" fmla="*/ 1752600 h 3302000"/>
              <a:gd name="connsiteX5" fmla="*/ 2345266 w 3564467"/>
              <a:gd name="connsiteY5" fmla="*/ 905934 h 3302000"/>
              <a:gd name="connsiteX6" fmla="*/ 2743200 w 3564467"/>
              <a:gd name="connsiteY6" fmla="*/ 254000 h 3302000"/>
              <a:gd name="connsiteX7" fmla="*/ 3141133 w 3564467"/>
              <a:gd name="connsiteY7" fmla="*/ 254000 h 3302000"/>
              <a:gd name="connsiteX8" fmla="*/ 3564467 w 3564467"/>
              <a:gd name="connsiteY8" fmla="*/ 0 h 3302000"/>
              <a:gd name="connsiteX0" fmla="*/ 0 w 2768601"/>
              <a:gd name="connsiteY0" fmla="*/ 2853267 h 3107267"/>
              <a:gd name="connsiteX1" fmla="*/ 381000 w 2768601"/>
              <a:gd name="connsiteY1" fmla="*/ 3107267 h 3107267"/>
              <a:gd name="connsiteX2" fmla="*/ 778934 w 2768601"/>
              <a:gd name="connsiteY2" fmla="*/ 2878667 h 3107267"/>
              <a:gd name="connsiteX3" fmla="*/ 1168400 w 2768601"/>
              <a:gd name="connsiteY3" fmla="*/ 1752600 h 3107267"/>
              <a:gd name="connsiteX4" fmla="*/ 1549400 w 2768601"/>
              <a:gd name="connsiteY4" fmla="*/ 905934 h 3107267"/>
              <a:gd name="connsiteX5" fmla="*/ 1947334 w 2768601"/>
              <a:gd name="connsiteY5" fmla="*/ 254000 h 3107267"/>
              <a:gd name="connsiteX6" fmla="*/ 2345267 w 2768601"/>
              <a:gd name="connsiteY6" fmla="*/ 254000 h 3107267"/>
              <a:gd name="connsiteX7" fmla="*/ 2768601 w 2768601"/>
              <a:gd name="connsiteY7" fmla="*/ 0 h 3107267"/>
              <a:gd name="connsiteX0" fmla="*/ 0 w 2387601"/>
              <a:gd name="connsiteY0" fmla="*/ 3107267 h 3107267"/>
              <a:gd name="connsiteX1" fmla="*/ 397934 w 2387601"/>
              <a:gd name="connsiteY1" fmla="*/ 2878667 h 3107267"/>
              <a:gd name="connsiteX2" fmla="*/ 787400 w 2387601"/>
              <a:gd name="connsiteY2" fmla="*/ 1752600 h 3107267"/>
              <a:gd name="connsiteX3" fmla="*/ 1168400 w 2387601"/>
              <a:gd name="connsiteY3" fmla="*/ 905934 h 3107267"/>
              <a:gd name="connsiteX4" fmla="*/ 1566334 w 2387601"/>
              <a:gd name="connsiteY4" fmla="*/ 254000 h 3107267"/>
              <a:gd name="connsiteX5" fmla="*/ 1964267 w 2387601"/>
              <a:gd name="connsiteY5" fmla="*/ 254000 h 3107267"/>
              <a:gd name="connsiteX6" fmla="*/ 2387601 w 2387601"/>
              <a:gd name="connsiteY6" fmla="*/ 0 h 310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7601" h="3107267">
                <a:moveTo>
                  <a:pt x="0" y="3107267"/>
                </a:moveTo>
                <a:lnTo>
                  <a:pt x="397934" y="2878667"/>
                </a:lnTo>
                <a:lnTo>
                  <a:pt x="787400" y="1752600"/>
                </a:lnTo>
                <a:lnTo>
                  <a:pt x="1168400" y="905934"/>
                </a:lnTo>
                <a:lnTo>
                  <a:pt x="1566334" y="254000"/>
                </a:lnTo>
                <a:lnTo>
                  <a:pt x="1964267" y="254000"/>
                </a:lnTo>
                <a:lnTo>
                  <a:pt x="2387601" y="0"/>
                </a:lnTo>
              </a:path>
            </a:pathLst>
          </a:custGeom>
          <a:ln w="76200" cmpd="sng">
            <a:solidFill>
              <a:schemeClr val="accent2"/>
            </a:solidFill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634488" y="5030199"/>
            <a:ext cx="6854287" cy="231113"/>
          </a:xfrm>
          <a:custGeom>
            <a:avLst/>
            <a:gdLst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180666 w 7806266"/>
              <a:gd name="connsiteY8" fmla="*/ 2870200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239933 w 7806266"/>
              <a:gd name="connsiteY8" fmla="*/ 2861734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5816600 w 7806266"/>
              <a:gd name="connsiteY8" fmla="*/ 3064933 h 3285066"/>
              <a:gd name="connsiteX9" fmla="*/ 6239933 w 7806266"/>
              <a:gd name="connsiteY9" fmla="*/ 2861734 h 3285066"/>
              <a:gd name="connsiteX10" fmla="*/ 7001933 w 7806266"/>
              <a:gd name="connsiteY10" fmla="*/ 694266 h 3285066"/>
              <a:gd name="connsiteX11" fmla="*/ 7382933 w 7806266"/>
              <a:gd name="connsiteY11" fmla="*/ 457200 h 3285066"/>
              <a:gd name="connsiteX12" fmla="*/ 7806266 w 7806266"/>
              <a:gd name="connsiteY12" fmla="*/ 0 h 3285066"/>
              <a:gd name="connsiteX0" fmla="*/ 0 w 7382933"/>
              <a:gd name="connsiteY0" fmla="*/ 2827866 h 2827866"/>
              <a:gd name="connsiteX1" fmla="*/ 423333 w 7382933"/>
              <a:gd name="connsiteY1" fmla="*/ 2810933 h 2827866"/>
              <a:gd name="connsiteX2" fmla="*/ 795866 w 7382933"/>
              <a:gd name="connsiteY2" fmla="*/ 2624666 h 2827866"/>
              <a:gd name="connsiteX3" fmla="*/ 1185333 w 7382933"/>
              <a:gd name="connsiteY3" fmla="*/ 2616200 h 2827866"/>
              <a:gd name="connsiteX4" fmla="*/ 1532466 w 7382933"/>
              <a:gd name="connsiteY4" fmla="*/ 2819400 h 2827866"/>
              <a:gd name="connsiteX5" fmla="*/ 4241800 w 7382933"/>
              <a:gd name="connsiteY5" fmla="*/ 2827866 h 2827866"/>
              <a:gd name="connsiteX6" fmla="*/ 4699000 w 7382933"/>
              <a:gd name="connsiteY6" fmla="*/ 2599266 h 2827866"/>
              <a:gd name="connsiteX7" fmla="*/ 5791200 w 7382933"/>
              <a:gd name="connsiteY7" fmla="*/ 2607733 h 2827866"/>
              <a:gd name="connsiteX8" fmla="*/ 5816600 w 7382933"/>
              <a:gd name="connsiteY8" fmla="*/ 2607733 h 2827866"/>
              <a:gd name="connsiteX9" fmla="*/ 6239933 w 7382933"/>
              <a:gd name="connsiteY9" fmla="*/ 2404534 h 2827866"/>
              <a:gd name="connsiteX10" fmla="*/ 7001933 w 7382933"/>
              <a:gd name="connsiteY10" fmla="*/ 237066 h 2827866"/>
              <a:gd name="connsiteX11" fmla="*/ 7382933 w 7382933"/>
              <a:gd name="connsiteY11" fmla="*/ 0 h 2827866"/>
              <a:gd name="connsiteX0" fmla="*/ 0 w 7001933"/>
              <a:gd name="connsiteY0" fmla="*/ 2590800 h 2590800"/>
              <a:gd name="connsiteX1" fmla="*/ 423333 w 7001933"/>
              <a:gd name="connsiteY1" fmla="*/ 2573867 h 2590800"/>
              <a:gd name="connsiteX2" fmla="*/ 795866 w 7001933"/>
              <a:gd name="connsiteY2" fmla="*/ 2387600 h 2590800"/>
              <a:gd name="connsiteX3" fmla="*/ 1185333 w 7001933"/>
              <a:gd name="connsiteY3" fmla="*/ 2379134 h 2590800"/>
              <a:gd name="connsiteX4" fmla="*/ 1532466 w 7001933"/>
              <a:gd name="connsiteY4" fmla="*/ 2582334 h 2590800"/>
              <a:gd name="connsiteX5" fmla="*/ 4241800 w 7001933"/>
              <a:gd name="connsiteY5" fmla="*/ 2590800 h 2590800"/>
              <a:gd name="connsiteX6" fmla="*/ 4699000 w 7001933"/>
              <a:gd name="connsiteY6" fmla="*/ 2362200 h 2590800"/>
              <a:gd name="connsiteX7" fmla="*/ 5791200 w 7001933"/>
              <a:gd name="connsiteY7" fmla="*/ 2370667 h 2590800"/>
              <a:gd name="connsiteX8" fmla="*/ 5816600 w 7001933"/>
              <a:gd name="connsiteY8" fmla="*/ 2370667 h 2590800"/>
              <a:gd name="connsiteX9" fmla="*/ 6239933 w 7001933"/>
              <a:gd name="connsiteY9" fmla="*/ 2167468 h 2590800"/>
              <a:gd name="connsiteX10" fmla="*/ 7001933 w 7001933"/>
              <a:gd name="connsiteY10" fmla="*/ 0 h 2590800"/>
              <a:gd name="connsiteX0" fmla="*/ 0 w 6239933"/>
              <a:gd name="connsiteY0" fmla="*/ 423332 h 423332"/>
              <a:gd name="connsiteX1" fmla="*/ 423333 w 6239933"/>
              <a:gd name="connsiteY1" fmla="*/ 406399 h 423332"/>
              <a:gd name="connsiteX2" fmla="*/ 795866 w 6239933"/>
              <a:gd name="connsiteY2" fmla="*/ 220132 h 423332"/>
              <a:gd name="connsiteX3" fmla="*/ 1185333 w 6239933"/>
              <a:gd name="connsiteY3" fmla="*/ 211666 h 423332"/>
              <a:gd name="connsiteX4" fmla="*/ 1532466 w 6239933"/>
              <a:gd name="connsiteY4" fmla="*/ 414866 h 423332"/>
              <a:gd name="connsiteX5" fmla="*/ 4241800 w 6239933"/>
              <a:gd name="connsiteY5" fmla="*/ 423332 h 423332"/>
              <a:gd name="connsiteX6" fmla="*/ 4699000 w 6239933"/>
              <a:gd name="connsiteY6" fmla="*/ 194732 h 423332"/>
              <a:gd name="connsiteX7" fmla="*/ 5791200 w 6239933"/>
              <a:gd name="connsiteY7" fmla="*/ 203199 h 423332"/>
              <a:gd name="connsiteX8" fmla="*/ 5816600 w 6239933"/>
              <a:gd name="connsiteY8" fmla="*/ 203199 h 423332"/>
              <a:gd name="connsiteX9" fmla="*/ 6239933 w 6239933"/>
              <a:gd name="connsiteY9" fmla="*/ 0 h 423332"/>
              <a:gd name="connsiteX0" fmla="*/ 0 w 5816600"/>
              <a:gd name="connsiteY0" fmla="*/ 228600 h 228600"/>
              <a:gd name="connsiteX1" fmla="*/ 423333 w 5816600"/>
              <a:gd name="connsiteY1" fmla="*/ 211667 h 228600"/>
              <a:gd name="connsiteX2" fmla="*/ 795866 w 5816600"/>
              <a:gd name="connsiteY2" fmla="*/ 25400 h 228600"/>
              <a:gd name="connsiteX3" fmla="*/ 1185333 w 5816600"/>
              <a:gd name="connsiteY3" fmla="*/ 16934 h 228600"/>
              <a:gd name="connsiteX4" fmla="*/ 1532466 w 5816600"/>
              <a:gd name="connsiteY4" fmla="*/ 220134 h 228600"/>
              <a:gd name="connsiteX5" fmla="*/ 4241800 w 5816600"/>
              <a:gd name="connsiteY5" fmla="*/ 228600 h 228600"/>
              <a:gd name="connsiteX6" fmla="*/ 4699000 w 5816600"/>
              <a:gd name="connsiteY6" fmla="*/ 0 h 228600"/>
              <a:gd name="connsiteX7" fmla="*/ 5791200 w 5816600"/>
              <a:gd name="connsiteY7" fmla="*/ 8467 h 228600"/>
              <a:gd name="connsiteX8" fmla="*/ 5816600 w 5816600"/>
              <a:gd name="connsiteY8" fmla="*/ 8467 h 228600"/>
              <a:gd name="connsiteX0" fmla="*/ 0 w 5791200"/>
              <a:gd name="connsiteY0" fmla="*/ 228600 h 228600"/>
              <a:gd name="connsiteX1" fmla="*/ 423333 w 5791200"/>
              <a:gd name="connsiteY1" fmla="*/ 211667 h 228600"/>
              <a:gd name="connsiteX2" fmla="*/ 795866 w 5791200"/>
              <a:gd name="connsiteY2" fmla="*/ 25400 h 228600"/>
              <a:gd name="connsiteX3" fmla="*/ 1185333 w 5791200"/>
              <a:gd name="connsiteY3" fmla="*/ 16934 h 228600"/>
              <a:gd name="connsiteX4" fmla="*/ 1532466 w 5791200"/>
              <a:gd name="connsiteY4" fmla="*/ 220134 h 228600"/>
              <a:gd name="connsiteX5" fmla="*/ 4241800 w 5791200"/>
              <a:gd name="connsiteY5" fmla="*/ 228600 h 228600"/>
              <a:gd name="connsiteX6" fmla="*/ 4699000 w 5791200"/>
              <a:gd name="connsiteY6" fmla="*/ 0 h 228600"/>
              <a:gd name="connsiteX7" fmla="*/ 5791200 w 5791200"/>
              <a:gd name="connsiteY7" fmla="*/ 8467 h 228600"/>
              <a:gd name="connsiteX0" fmla="*/ 0 w 5505164"/>
              <a:gd name="connsiteY0" fmla="*/ 228600 h 228600"/>
              <a:gd name="connsiteX1" fmla="*/ 423333 w 5505164"/>
              <a:gd name="connsiteY1" fmla="*/ 211667 h 228600"/>
              <a:gd name="connsiteX2" fmla="*/ 795866 w 5505164"/>
              <a:gd name="connsiteY2" fmla="*/ 25400 h 228600"/>
              <a:gd name="connsiteX3" fmla="*/ 1185333 w 5505164"/>
              <a:gd name="connsiteY3" fmla="*/ 16934 h 228600"/>
              <a:gd name="connsiteX4" fmla="*/ 1532466 w 5505164"/>
              <a:gd name="connsiteY4" fmla="*/ 220134 h 228600"/>
              <a:gd name="connsiteX5" fmla="*/ 4241800 w 5505164"/>
              <a:gd name="connsiteY5" fmla="*/ 228600 h 228600"/>
              <a:gd name="connsiteX6" fmla="*/ 4699000 w 5505164"/>
              <a:gd name="connsiteY6" fmla="*/ 0 h 228600"/>
              <a:gd name="connsiteX7" fmla="*/ 5505164 w 5505164"/>
              <a:gd name="connsiteY7" fmla="*/ 27509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164" h="228600">
                <a:moveTo>
                  <a:pt x="0" y="228600"/>
                </a:moveTo>
                <a:lnTo>
                  <a:pt x="423333" y="211667"/>
                </a:lnTo>
                <a:lnTo>
                  <a:pt x="795866" y="25400"/>
                </a:lnTo>
                <a:lnTo>
                  <a:pt x="1185333" y="16934"/>
                </a:lnTo>
                <a:lnTo>
                  <a:pt x="1532466" y="220134"/>
                </a:lnTo>
                <a:lnTo>
                  <a:pt x="4241800" y="228600"/>
                </a:lnTo>
                <a:lnTo>
                  <a:pt x="4699000" y="0"/>
                </a:lnTo>
                <a:lnTo>
                  <a:pt x="5505164" y="27509"/>
                </a:lnTo>
              </a:path>
            </a:pathLst>
          </a:custGeom>
          <a:ln w="76200" cmpd="sng">
            <a:solidFill>
              <a:schemeClr val="accent1"/>
            </a:solidFill>
            <a:prstDash val="sysDash"/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8486079" y="1940132"/>
            <a:ext cx="2867721" cy="3109316"/>
          </a:xfrm>
          <a:custGeom>
            <a:avLst/>
            <a:gdLst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180666 w 7806266"/>
              <a:gd name="connsiteY8" fmla="*/ 2870200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239933 w 7806266"/>
              <a:gd name="connsiteY8" fmla="*/ 2861734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5816600 w 7806266"/>
              <a:gd name="connsiteY8" fmla="*/ 3064933 h 3285066"/>
              <a:gd name="connsiteX9" fmla="*/ 6239933 w 7806266"/>
              <a:gd name="connsiteY9" fmla="*/ 2861734 h 3285066"/>
              <a:gd name="connsiteX10" fmla="*/ 7001933 w 7806266"/>
              <a:gd name="connsiteY10" fmla="*/ 694266 h 3285066"/>
              <a:gd name="connsiteX11" fmla="*/ 7382933 w 7806266"/>
              <a:gd name="connsiteY11" fmla="*/ 457200 h 3285066"/>
              <a:gd name="connsiteX12" fmla="*/ 7806266 w 7806266"/>
              <a:gd name="connsiteY12" fmla="*/ 0 h 3285066"/>
              <a:gd name="connsiteX0" fmla="*/ 0 w 7382933"/>
              <a:gd name="connsiteY0" fmla="*/ 3268133 h 3285066"/>
              <a:gd name="connsiteX1" fmla="*/ 372533 w 7382933"/>
              <a:gd name="connsiteY1" fmla="*/ 3081866 h 3285066"/>
              <a:gd name="connsiteX2" fmla="*/ 762000 w 7382933"/>
              <a:gd name="connsiteY2" fmla="*/ 3073400 h 3285066"/>
              <a:gd name="connsiteX3" fmla="*/ 1109133 w 7382933"/>
              <a:gd name="connsiteY3" fmla="*/ 3276600 h 3285066"/>
              <a:gd name="connsiteX4" fmla="*/ 3818467 w 7382933"/>
              <a:gd name="connsiteY4" fmla="*/ 3285066 h 3285066"/>
              <a:gd name="connsiteX5" fmla="*/ 4275667 w 7382933"/>
              <a:gd name="connsiteY5" fmla="*/ 3056466 h 3285066"/>
              <a:gd name="connsiteX6" fmla="*/ 5367867 w 7382933"/>
              <a:gd name="connsiteY6" fmla="*/ 3064933 h 3285066"/>
              <a:gd name="connsiteX7" fmla="*/ 5393267 w 7382933"/>
              <a:gd name="connsiteY7" fmla="*/ 3064933 h 3285066"/>
              <a:gd name="connsiteX8" fmla="*/ 5816600 w 7382933"/>
              <a:gd name="connsiteY8" fmla="*/ 2861734 h 3285066"/>
              <a:gd name="connsiteX9" fmla="*/ 6578600 w 7382933"/>
              <a:gd name="connsiteY9" fmla="*/ 694266 h 3285066"/>
              <a:gd name="connsiteX10" fmla="*/ 6959600 w 7382933"/>
              <a:gd name="connsiteY10" fmla="*/ 457200 h 3285066"/>
              <a:gd name="connsiteX11" fmla="*/ 7382933 w 7382933"/>
              <a:gd name="connsiteY11" fmla="*/ 0 h 3285066"/>
              <a:gd name="connsiteX0" fmla="*/ 0 w 7010400"/>
              <a:gd name="connsiteY0" fmla="*/ 3081866 h 3285066"/>
              <a:gd name="connsiteX1" fmla="*/ 389467 w 7010400"/>
              <a:gd name="connsiteY1" fmla="*/ 3073400 h 3285066"/>
              <a:gd name="connsiteX2" fmla="*/ 736600 w 7010400"/>
              <a:gd name="connsiteY2" fmla="*/ 3276600 h 3285066"/>
              <a:gd name="connsiteX3" fmla="*/ 3445934 w 7010400"/>
              <a:gd name="connsiteY3" fmla="*/ 3285066 h 3285066"/>
              <a:gd name="connsiteX4" fmla="*/ 3903134 w 7010400"/>
              <a:gd name="connsiteY4" fmla="*/ 3056466 h 3285066"/>
              <a:gd name="connsiteX5" fmla="*/ 4995334 w 7010400"/>
              <a:gd name="connsiteY5" fmla="*/ 3064933 h 3285066"/>
              <a:gd name="connsiteX6" fmla="*/ 5020734 w 7010400"/>
              <a:gd name="connsiteY6" fmla="*/ 3064933 h 3285066"/>
              <a:gd name="connsiteX7" fmla="*/ 5444067 w 7010400"/>
              <a:gd name="connsiteY7" fmla="*/ 2861734 h 3285066"/>
              <a:gd name="connsiteX8" fmla="*/ 6206067 w 7010400"/>
              <a:gd name="connsiteY8" fmla="*/ 694266 h 3285066"/>
              <a:gd name="connsiteX9" fmla="*/ 6587067 w 7010400"/>
              <a:gd name="connsiteY9" fmla="*/ 457200 h 3285066"/>
              <a:gd name="connsiteX10" fmla="*/ 7010400 w 7010400"/>
              <a:gd name="connsiteY10" fmla="*/ 0 h 3285066"/>
              <a:gd name="connsiteX0" fmla="*/ 0 w 6620933"/>
              <a:gd name="connsiteY0" fmla="*/ 3073400 h 3285066"/>
              <a:gd name="connsiteX1" fmla="*/ 347133 w 6620933"/>
              <a:gd name="connsiteY1" fmla="*/ 3276600 h 3285066"/>
              <a:gd name="connsiteX2" fmla="*/ 3056467 w 6620933"/>
              <a:gd name="connsiteY2" fmla="*/ 3285066 h 3285066"/>
              <a:gd name="connsiteX3" fmla="*/ 3513667 w 6620933"/>
              <a:gd name="connsiteY3" fmla="*/ 3056466 h 3285066"/>
              <a:gd name="connsiteX4" fmla="*/ 4605867 w 6620933"/>
              <a:gd name="connsiteY4" fmla="*/ 3064933 h 3285066"/>
              <a:gd name="connsiteX5" fmla="*/ 4631267 w 6620933"/>
              <a:gd name="connsiteY5" fmla="*/ 3064933 h 3285066"/>
              <a:gd name="connsiteX6" fmla="*/ 5054600 w 6620933"/>
              <a:gd name="connsiteY6" fmla="*/ 2861734 h 3285066"/>
              <a:gd name="connsiteX7" fmla="*/ 5816600 w 6620933"/>
              <a:gd name="connsiteY7" fmla="*/ 694266 h 3285066"/>
              <a:gd name="connsiteX8" fmla="*/ 6197600 w 6620933"/>
              <a:gd name="connsiteY8" fmla="*/ 457200 h 3285066"/>
              <a:gd name="connsiteX9" fmla="*/ 6620933 w 6620933"/>
              <a:gd name="connsiteY9" fmla="*/ 0 h 3285066"/>
              <a:gd name="connsiteX0" fmla="*/ 0 w 6273800"/>
              <a:gd name="connsiteY0" fmla="*/ 3276600 h 3285066"/>
              <a:gd name="connsiteX1" fmla="*/ 2709334 w 6273800"/>
              <a:gd name="connsiteY1" fmla="*/ 3285066 h 3285066"/>
              <a:gd name="connsiteX2" fmla="*/ 3166534 w 6273800"/>
              <a:gd name="connsiteY2" fmla="*/ 3056466 h 3285066"/>
              <a:gd name="connsiteX3" fmla="*/ 4258734 w 6273800"/>
              <a:gd name="connsiteY3" fmla="*/ 3064933 h 3285066"/>
              <a:gd name="connsiteX4" fmla="*/ 4284134 w 6273800"/>
              <a:gd name="connsiteY4" fmla="*/ 3064933 h 3285066"/>
              <a:gd name="connsiteX5" fmla="*/ 4707467 w 6273800"/>
              <a:gd name="connsiteY5" fmla="*/ 2861734 h 3285066"/>
              <a:gd name="connsiteX6" fmla="*/ 5469467 w 6273800"/>
              <a:gd name="connsiteY6" fmla="*/ 694266 h 3285066"/>
              <a:gd name="connsiteX7" fmla="*/ 5850467 w 6273800"/>
              <a:gd name="connsiteY7" fmla="*/ 457200 h 3285066"/>
              <a:gd name="connsiteX8" fmla="*/ 6273800 w 6273800"/>
              <a:gd name="connsiteY8" fmla="*/ 0 h 3285066"/>
              <a:gd name="connsiteX0" fmla="*/ 0 w 3564466"/>
              <a:gd name="connsiteY0" fmla="*/ 3285066 h 3285066"/>
              <a:gd name="connsiteX1" fmla="*/ 457200 w 3564466"/>
              <a:gd name="connsiteY1" fmla="*/ 3056466 h 3285066"/>
              <a:gd name="connsiteX2" fmla="*/ 1549400 w 3564466"/>
              <a:gd name="connsiteY2" fmla="*/ 3064933 h 3285066"/>
              <a:gd name="connsiteX3" fmla="*/ 1574800 w 3564466"/>
              <a:gd name="connsiteY3" fmla="*/ 3064933 h 3285066"/>
              <a:gd name="connsiteX4" fmla="*/ 1998133 w 3564466"/>
              <a:gd name="connsiteY4" fmla="*/ 2861734 h 3285066"/>
              <a:gd name="connsiteX5" fmla="*/ 2760133 w 3564466"/>
              <a:gd name="connsiteY5" fmla="*/ 694266 h 3285066"/>
              <a:gd name="connsiteX6" fmla="*/ 3141133 w 3564466"/>
              <a:gd name="connsiteY6" fmla="*/ 457200 h 3285066"/>
              <a:gd name="connsiteX7" fmla="*/ 3564466 w 3564466"/>
              <a:gd name="connsiteY7" fmla="*/ 0 h 3285066"/>
              <a:gd name="connsiteX0" fmla="*/ 0 w 3107266"/>
              <a:gd name="connsiteY0" fmla="*/ 3056466 h 3065747"/>
              <a:gd name="connsiteX1" fmla="*/ 1092200 w 3107266"/>
              <a:gd name="connsiteY1" fmla="*/ 3064933 h 3065747"/>
              <a:gd name="connsiteX2" fmla="*/ 1117600 w 3107266"/>
              <a:gd name="connsiteY2" fmla="*/ 3064933 h 3065747"/>
              <a:gd name="connsiteX3" fmla="*/ 1540933 w 3107266"/>
              <a:gd name="connsiteY3" fmla="*/ 2861734 h 3065747"/>
              <a:gd name="connsiteX4" fmla="*/ 2302933 w 3107266"/>
              <a:gd name="connsiteY4" fmla="*/ 694266 h 3065747"/>
              <a:gd name="connsiteX5" fmla="*/ 2683933 w 3107266"/>
              <a:gd name="connsiteY5" fmla="*/ 457200 h 3065747"/>
              <a:gd name="connsiteX6" fmla="*/ 3107266 w 3107266"/>
              <a:gd name="connsiteY6" fmla="*/ 0 h 3065747"/>
              <a:gd name="connsiteX0" fmla="*/ 0 w 2287808"/>
              <a:gd name="connsiteY0" fmla="*/ 3113589 h 3113589"/>
              <a:gd name="connsiteX1" fmla="*/ 272742 w 2287808"/>
              <a:gd name="connsiteY1" fmla="*/ 3064933 h 3113589"/>
              <a:gd name="connsiteX2" fmla="*/ 298142 w 2287808"/>
              <a:gd name="connsiteY2" fmla="*/ 3064933 h 3113589"/>
              <a:gd name="connsiteX3" fmla="*/ 721475 w 2287808"/>
              <a:gd name="connsiteY3" fmla="*/ 2861734 h 3113589"/>
              <a:gd name="connsiteX4" fmla="*/ 1483475 w 2287808"/>
              <a:gd name="connsiteY4" fmla="*/ 694266 h 3113589"/>
              <a:gd name="connsiteX5" fmla="*/ 1864475 w 2287808"/>
              <a:gd name="connsiteY5" fmla="*/ 457200 h 3113589"/>
              <a:gd name="connsiteX6" fmla="*/ 2287808 w 2287808"/>
              <a:gd name="connsiteY6" fmla="*/ 0 h 3113589"/>
              <a:gd name="connsiteX0" fmla="*/ 0 w 2303270"/>
              <a:gd name="connsiteY0" fmla="*/ 3075507 h 3075507"/>
              <a:gd name="connsiteX1" fmla="*/ 288204 w 2303270"/>
              <a:gd name="connsiteY1" fmla="*/ 3064933 h 3075507"/>
              <a:gd name="connsiteX2" fmla="*/ 313604 w 2303270"/>
              <a:gd name="connsiteY2" fmla="*/ 3064933 h 3075507"/>
              <a:gd name="connsiteX3" fmla="*/ 736937 w 2303270"/>
              <a:gd name="connsiteY3" fmla="*/ 2861734 h 3075507"/>
              <a:gd name="connsiteX4" fmla="*/ 1498937 w 2303270"/>
              <a:gd name="connsiteY4" fmla="*/ 694266 h 3075507"/>
              <a:gd name="connsiteX5" fmla="*/ 1879937 w 2303270"/>
              <a:gd name="connsiteY5" fmla="*/ 457200 h 3075507"/>
              <a:gd name="connsiteX6" fmla="*/ 2303270 w 2303270"/>
              <a:gd name="connsiteY6" fmla="*/ 0 h 307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270" h="3075507">
                <a:moveTo>
                  <a:pt x="0" y="3075507"/>
                </a:moveTo>
                <a:lnTo>
                  <a:pt x="288204" y="3064933"/>
                </a:lnTo>
                <a:cubicBezTo>
                  <a:pt x="296671" y="3062111"/>
                  <a:pt x="305137" y="3067755"/>
                  <a:pt x="313604" y="3064933"/>
                </a:cubicBezTo>
                <a:lnTo>
                  <a:pt x="736937" y="2861734"/>
                </a:lnTo>
                <a:lnTo>
                  <a:pt x="1498937" y="694266"/>
                </a:lnTo>
                <a:lnTo>
                  <a:pt x="1879937" y="457200"/>
                </a:lnTo>
                <a:lnTo>
                  <a:pt x="2303270" y="0"/>
                </a:lnTo>
              </a:path>
            </a:pathLst>
          </a:custGeom>
          <a:ln w="76200" cmpd="sng">
            <a:solidFill>
              <a:schemeClr val="accent1"/>
            </a:solidFill>
            <a:prstDash val="sysDash"/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31568" y="1684922"/>
            <a:ext cx="8186200" cy="973447"/>
          </a:xfrm>
          <a:prstGeom prst="rect">
            <a:avLst/>
          </a:prstGeom>
          <a:gradFill>
            <a:gsLst>
              <a:gs pos="0">
                <a:srgbClr val="C00000"/>
              </a:gs>
              <a:gs pos="47996">
                <a:srgbClr val="FAEBEB"/>
              </a:gs>
              <a:gs pos="52000">
                <a:schemeClr val="bg1"/>
              </a:gs>
              <a:gs pos="100000">
                <a:schemeClr val="accent4">
                  <a:lumMod val="75000"/>
                </a:schemeClr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Medicare is a crown jewel of America.</a:t>
            </a:r>
          </a:p>
          <a:p>
            <a:pPr algn="ctr"/>
            <a:r>
              <a:rPr lang="en-US" sz="2800" b="1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Expanding it makes good business sense.</a:t>
            </a:r>
          </a:p>
        </p:txBody>
      </p:sp>
    </p:spTree>
    <p:extLst>
      <p:ext uri="{BB962C8B-B14F-4D97-AF65-F5344CB8AC3E}">
        <p14:creationId xmlns:p14="http://schemas.microsoft.com/office/powerpoint/2010/main" val="12210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  <p:bldP spid="16" grpId="0" animBg="1"/>
      <p:bldP spid="17" grpId="0" animBg="1"/>
      <p:bldP spid="4" grpId="0" animBg="1"/>
      <p:bldP spid="18" grpId="0"/>
      <p:bldP spid="20" grpId="0" animBg="1"/>
      <p:bldP spid="21" grpId="0" animBg="1"/>
      <p:bldP spid="15" grpId="0" animBg="1"/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Tribalism Trumps Moral Pillars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73" y="1429389"/>
            <a:ext cx="6131991" cy="34093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332" y="2745220"/>
            <a:ext cx="5296310" cy="29791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70127" y="2399079"/>
            <a:ext cx="65458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“Moral Tribes”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Joshua Greene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950" y="1429390"/>
            <a:ext cx="2819478" cy="42950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0127" y="1405508"/>
            <a:ext cx="8631672" cy="443381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9116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Tribalism Trumps Moral Pillars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5482" y="1993899"/>
            <a:ext cx="80689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“Our brains were </a:t>
            </a:r>
          </a:p>
          <a:p>
            <a:pPr algn="ctr"/>
            <a:r>
              <a:rPr lang="en-US" sz="3600" b="1" i="1">
                <a:solidFill>
                  <a:srgbClr val="FFFF00"/>
                </a:solidFill>
              </a:rPr>
              <a:t>designed for tribal life</a:t>
            </a:r>
            <a:r>
              <a:rPr lang="en-US" sz="360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for getting along with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a select group of others (</a:t>
            </a:r>
            <a:r>
              <a:rPr lang="en-US" sz="3600" b="1" i="1">
                <a:solidFill>
                  <a:srgbClr val="FFFF00"/>
                </a:solidFill>
              </a:rPr>
              <a:t>Us</a:t>
            </a:r>
            <a:r>
              <a:rPr lang="en-US" sz="3600">
                <a:solidFill>
                  <a:schemeClr val="bg1"/>
                </a:solidFill>
              </a:rPr>
              <a:t>) and for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fighting off everyone else (</a:t>
            </a:r>
            <a:r>
              <a:rPr lang="en-US" sz="3600" b="1" i="1">
                <a:solidFill>
                  <a:srgbClr val="FFFF00"/>
                </a:solidFill>
              </a:rPr>
              <a:t>Them</a:t>
            </a:r>
            <a:r>
              <a:rPr lang="en-US" sz="3600">
                <a:solidFill>
                  <a:schemeClr val="bg1"/>
                </a:solidFill>
              </a:rPr>
              <a:t>).”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950" y="1429390"/>
            <a:ext cx="2819478" cy="429500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2721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Tribalism Trumps Moral Pillars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39113" y="2024211"/>
            <a:ext cx="753762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“What appears to be a philosophical opposition to ‘big government’ is, I suspect, largely just </a:t>
            </a:r>
            <a:r>
              <a:rPr lang="en-US" sz="2800" b="1" i="1">
                <a:solidFill>
                  <a:srgbClr val="FFFF00"/>
                </a:solidFill>
              </a:rPr>
              <a:t>tribalism</a:t>
            </a:r>
            <a:r>
              <a:rPr lang="en-US" sz="2800">
                <a:solidFill>
                  <a:schemeClr val="bg1"/>
                </a:solidFill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“Government programs such as Medicare, which very </a:t>
            </a:r>
            <a:r>
              <a:rPr lang="en-US" sz="2800" b="1" i="1">
                <a:solidFill>
                  <a:srgbClr val="FFFF00"/>
                </a:solidFill>
              </a:rPr>
              <a:t>visibly and directly help Us</a:t>
            </a:r>
            <a:r>
              <a:rPr lang="en-US" sz="2800">
                <a:solidFill>
                  <a:schemeClr val="bg1"/>
                </a:solidFill>
              </a:rPr>
              <a:t>, are sacrosanct among social conservatives.”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950" y="1429390"/>
            <a:ext cx="2819478" cy="429500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85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/>
        </p:nvSpPr>
        <p:spPr>
          <a:xfrm>
            <a:off x="1240687" y="1690688"/>
            <a:ext cx="4134925" cy="4134925"/>
          </a:xfrm>
          <a:prstGeom prst="triangle">
            <a:avLst/>
          </a:prstGeom>
          <a:gradFill rotWithShape="0">
            <a:gsLst>
              <a:gs pos="0">
                <a:schemeClr val="accent4"/>
              </a:gs>
              <a:gs pos="50000">
                <a:schemeClr val="bg1"/>
              </a:gs>
              <a:gs pos="100000">
                <a:schemeClr val="accent2"/>
              </a:gs>
            </a:gsLst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 7"/>
          <p:cNvSpPr/>
          <p:nvPr/>
        </p:nvSpPr>
        <p:spPr>
          <a:xfrm>
            <a:off x="3293403" y="1906570"/>
            <a:ext cx="2993097" cy="770152"/>
          </a:xfrm>
          <a:custGeom>
            <a:avLst/>
            <a:gdLst>
              <a:gd name="connsiteX0" fmla="*/ 0 w 2687701"/>
              <a:gd name="connsiteY0" fmla="*/ 97991 h 587934"/>
              <a:gd name="connsiteX1" fmla="*/ 97991 w 2687701"/>
              <a:gd name="connsiteY1" fmla="*/ 0 h 587934"/>
              <a:gd name="connsiteX2" fmla="*/ 2589710 w 2687701"/>
              <a:gd name="connsiteY2" fmla="*/ 0 h 587934"/>
              <a:gd name="connsiteX3" fmla="*/ 2687701 w 2687701"/>
              <a:gd name="connsiteY3" fmla="*/ 97991 h 587934"/>
              <a:gd name="connsiteX4" fmla="*/ 2687701 w 2687701"/>
              <a:gd name="connsiteY4" fmla="*/ 489943 h 587934"/>
              <a:gd name="connsiteX5" fmla="*/ 2589710 w 2687701"/>
              <a:gd name="connsiteY5" fmla="*/ 587934 h 587934"/>
              <a:gd name="connsiteX6" fmla="*/ 97991 w 2687701"/>
              <a:gd name="connsiteY6" fmla="*/ 587934 h 587934"/>
              <a:gd name="connsiteX7" fmla="*/ 0 w 2687701"/>
              <a:gd name="connsiteY7" fmla="*/ 489943 h 587934"/>
              <a:gd name="connsiteX8" fmla="*/ 0 w 2687701"/>
              <a:gd name="connsiteY8" fmla="*/ 97991 h 58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7701" h="587934">
                <a:moveTo>
                  <a:pt x="0" y="97991"/>
                </a:moveTo>
                <a:cubicBezTo>
                  <a:pt x="0" y="43872"/>
                  <a:pt x="43872" y="0"/>
                  <a:pt x="97991" y="0"/>
                </a:cubicBezTo>
                <a:lnTo>
                  <a:pt x="2589710" y="0"/>
                </a:lnTo>
                <a:cubicBezTo>
                  <a:pt x="2643829" y="0"/>
                  <a:pt x="2687701" y="43872"/>
                  <a:pt x="2687701" y="97991"/>
                </a:cubicBezTo>
                <a:lnTo>
                  <a:pt x="2687701" y="489943"/>
                </a:lnTo>
                <a:cubicBezTo>
                  <a:pt x="2687701" y="544062"/>
                  <a:pt x="2643829" y="587934"/>
                  <a:pt x="2589710" y="587934"/>
                </a:cubicBezTo>
                <a:lnTo>
                  <a:pt x="97991" y="587934"/>
                </a:lnTo>
                <a:cubicBezTo>
                  <a:pt x="43872" y="587934"/>
                  <a:pt x="0" y="544062"/>
                  <a:pt x="0" y="489943"/>
                </a:cubicBezTo>
                <a:lnTo>
                  <a:pt x="0" y="9799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123951" rIns="123951" bIns="123951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/>
              <a:t>My planet</a:t>
            </a:r>
          </a:p>
        </p:txBody>
      </p:sp>
      <p:sp>
        <p:nvSpPr>
          <p:cNvPr id="16" name="Curved Right Arrow 15"/>
          <p:cNvSpPr/>
          <p:nvPr/>
        </p:nvSpPr>
        <p:spPr>
          <a:xfrm rot="10800000">
            <a:off x="5762550" y="1999173"/>
            <a:ext cx="1202804" cy="1440748"/>
          </a:xfrm>
          <a:prstGeom prst="curvedRightArrow">
            <a:avLst>
              <a:gd name="adj1" fmla="val 21264"/>
              <a:gd name="adj2" fmla="val 40226"/>
              <a:gd name="adj3" fmla="val 56946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Perspective Depends On </a:t>
            </a:r>
            <a:br>
              <a:rPr lang="en-US"/>
            </a:br>
            <a:r>
              <a:rPr lang="en-US"/>
              <a:t>How We Define Our “Tribe”</a:t>
            </a:r>
          </a:p>
        </p:txBody>
      </p:sp>
      <p:sp>
        <p:nvSpPr>
          <p:cNvPr id="9" name="Freeform 8"/>
          <p:cNvSpPr/>
          <p:nvPr/>
        </p:nvSpPr>
        <p:spPr>
          <a:xfrm>
            <a:off x="3293403" y="2917980"/>
            <a:ext cx="2993097" cy="770152"/>
          </a:xfrm>
          <a:custGeom>
            <a:avLst/>
            <a:gdLst>
              <a:gd name="connsiteX0" fmla="*/ 0 w 2687701"/>
              <a:gd name="connsiteY0" fmla="*/ 97991 h 587934"/>
              <a:gd name="connsiteX1" fmla="*/ 97991 w 2687701"/>
              <a:gd name="connsiteY1" fmla="*/ 0 h 587934"/>
              <a:gd name="connsiteX2" fmla="*/ 2589710 w 2687701"/>
              <a:gd name="connsiteY2" fmla="*/ 0 h 587934"/>
              <a:gd name="connsiteX3" fmla="*/ 2687701 w 2687701"/>
              <a:gd name="connsiteY3" fmla="*/ 97991 h 587934"/>
              <a:gd name="connsiteX4" fmla="*/ 2687701 w 2687701"/>
              <a:gd name="connsiteY4" fmla="*/ 489943 h 587934"/>
              <a:gd name="connsiteX5" fmla="*/ 2589710 w 2687701"/>
              <a:gd name="connsiteY5" fmla="*/ 587934 h 587934"/>
              <a:gd name="connsiteX6" fmla="*/ 97991 w 2687701"/>
              <a:gd name="connsiteY6" fmla="*/ 587934 h 587934"/>
              <a:gd name="connsiteX7" fmla="*/ 0 w 2687701"/>
              <a:gd name="connsiteY7" fmla="*/ 489943 h 587934"/>
              <a:gd name="connsiteX8" fmla="*/ 0 w 2687701"/>
              <a:gd name="connsiteY8" fmla="*/ 97991 h 58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7701" h="587934">
                <a:moveTo>
                  <a:pt x="0" y="97991"/>
                </a:moveTo>
                <a:cubicBezTo>
                  <a:pt x="0" y="43872"/>
                  <a:pt x="43872" y="0"/>
                  <a:pt x="97991" y="0"/>
                </a:cubicBezTo>
                <a:lnTo>
                  <a:pt x="2589710" y="0"/>
                </a:lnTo>
                <a:cubicBezTo>
                  <a:pt x="2643829" y="0"/>
                  <a:pt x="2687701" y="43872"/>
                  <a:pt x="2687701" y="97991"/>
                </a:cubicBezTo>
                <a:lnTo>
                  <a:pt x="2687701" y="489943"/>
                </a:lnTo>
                <a:cubicBezTo>
                  <a:pt x="2687701" y="544062"/>
                  <a:pt x="2643829" y="587934"/>
                  <a:pt x="2589710" y="587934"/>
                </a:cubicBezTo>
                <a:lnTo>
                  <a:pt x="97991" y="587934"/>
                </a:lnTo>
                <a:cubicBezTo>
                  <a:pt x="43872" y="587934"/>
                  <a:pt x="0" y="544062"/>
                  <a:pt x="0" y="489943"/>
                </a:cubicBezTo>
                <a:lnTo>
                  <a:pt x="0" y="9799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123951" rIns="123951" bIns="123951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/>
              <a:t>My nation</a:t>
            </a:r>
          </a:p>
        </p:txBody>
      </p:sp>
      <p:sp>
        <p:nvSpPr>
          <p:cNvPr id="15" name="Curved Right Arrow 14"/>
          <p:cNvSpPr/>
          <p:nvPr/>
        </p:nvSpPr>
        <p:spPr>
          <a:xfrm rot="10800000">
            <a:off x="5762550" y="3046992"/>
            <a:ext cx="1202804" cy="1440748"/>
          </a:xfrm>
          <a:prstGeom prst="curvedRightArrow">
            <a:avLst>
              <a:gd name="adj1" fmla="val 21264"/>
              <a:gd name="adj2" fmla="val 40226"/>
              <a:gd name="adj3" fmla="val 56946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293403" y="3929390"/>
            <a:ext cx="2993097" cy="770152"/>
          </a:xfrm>
          <a:custGeom>
            <a:avLst/>
            <a:gdLst>
              <a:gd name="connsiteX0" fmla="*/ 0 w 2687701"/>
              <a:gd name="connsiteY0" fmla="*/ 97991 h 587934"/>
              <a:gd name="connsiteX1" fmla="*/ 97991 w 2687701"/>
              <a:gd name="connsiteY1" fmla="*/ 0 h 587934"/>
              <a:gd name="connsiteX2" fmla="*/ 2589710 w 2687701"/>
              <a:gd name="connsiteY2" fmla="*/ 0 h 587934"/>
              <a:gd name="connsiteX3" fmla="*/ 2687701 w 2687701"/>
              <a:gd name="connsiteY3" fmla="*/ 97991 h 587934"/>
              <a:gd name="connsiteX4" fmla="*/ 2687701 w 2687701"/>
              <a:gd name="connsiteY4" fmla="*/ 489943 h 587934"/>
              <a:gd name="connsiteX5" fmla="*/ 2589710 w 2687701"/>
              <a:gd name="connsiteY5" fmla="*/ 587934 h 587934"/>
              <a:gd name="connsiteX6" fmla="*/ 97991 w 2687701"/>
              <a:gd name="connsiteY6" fmla="*/ 587934 h 587934"/>
              <a:gd name="connsiteX7" fmla="*/ 0 w 2687701"/>
              <a:gd name="connsiteY7" fmla="*/ 489943 h 587934"/>
              <a:gd name="connsiteX8" fmla="*/ 0 w 2687701"/>
              <a:gd name="connsiteY8" fmla="*/ 97991 h 58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7701" h="587934">
                <a:moveTo>
                  <a:pt x="0" y="97991"/>
                </a:moveTo>
                <a:cubicBezTo>
                  <a:pt x="0" y="43872"/>
                  <a:pt x="43872" y="0"/>
                  <a:pt x="97991" y="0"/>
                </a:cubicBezTo>
                <a:lnTo>
                  <a:pt x="2589710" y="0"/>
                </a:lnTo>
                <a:cubicBezTo>
                  <a:pt x="2643829" y="0"/>
                  <a:pt x="2687701" y="43872"/>
                  <a:pt x="2687701" y="97991"/>
                </a:cubicBezTo>
                <a:lnTo>
                  <a:pt x="2687701" y="489943"/>
                </a:lnTo>
                <a:cubicBezTo>
                  <a:pt x="2687701" y="544062"/>
                  <a:pt x="2643829" y="587934"/>
                  <a:pt x="2589710" y="587934"/>
                </a:cubicBezTo>
                <a:lnTo>
                  <a:pt x="97991" y="587934"/>
                </a:lnTo>
                <a:cubicBezTo>
                  <a:pt x="43872" y="587934"/>
                  <a:pt x="0" y="544062"/>
                  <a:pt x="0" y="489943"/>
                </a:cubicBezTo>
                <a:lnTo>
                  <a:pt x="0" y="9799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123951" rIns="123951" bIns="123951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/>
              <a:t>My business</a:t>
            </a:r>
          </a:p>
        </p:txBody>
      </p:sp>
      <p:sp>
        <p:nvSpPr>
          <p:cNvPr id="13" name="Curved Right Arrow 12"/>
          <p:cNvSpPr/>
          <p:nvPr/>
        </p:nvSpPr>
        <p:spPr>
          <a:xfrm rot="10800000">
            <a:off x="5762550" y="4094812"/>
            <a:ext cx="1202804" cy="1440748"/>
          </a:xfrm>
          <a:prstGeom prst="curvedRightArrow">
            <a:avLst>
              <a:gd name="adj1" fmla="val 21264"/>
              <a:gd name="adj2" fmla="val 40226"/>
              <a:gd name="adj3" fmla="val 56946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93403" y="4940800"/>
            <a:ext cx="2993097" cy="770152"/>
          </a:xfrm>
          <a:custGeom>
            <a:avLst/>
            <a:gdLst>
              <a:gd name="connsiteX0" fmla="*/ 0 w 2687701"/>
              <a:gd name="connsiteY0" fmla="*/ 97991 h 587934"/>
              <a:gd name="connsiteX1" fmla="*/ 97991 w 2687701"/>
              <a:gd name="connsiteY1" fmla="*/ 0 h 587934"/>
              <a:gd name="connsiteX2" fmla="*/ 2589710 w 2687701"/>
              <a:gd name="connsiteY2" fmla="*/ 0 h 587934"/>
              <a:gd name="connsiteX3" fmla="*/ 2687701 w 2687701"/>
              <a:gd name="connsiteY3" fmla="*/ 97991 h 587934"/>
              <a:gd name="connsiteX4" fmla="*/ 2687701 w 2687701"/>
              <a:gd name="connsiteY4" fmla="*/ 489943 h 587934"/>
              <a:gd name="connsiteX5" fmla="*/ 2589710 w 2687701"/>
              <a:gd name="connsiteY5" fmla="*/ 587934 h 587934"/>
              <a:gd name="connsiteX6" fmla="*/ 97991 w 2687701"/>
              <a:gd name="connsiteY6" fmla="*/ 587934 h 587934"/>
              <a:gd name="connsiteX7" fmla="*/ 0 w 2687701"/>
              <a:gd name="connsiteY7" fmla="*/ 489943 h 587934"/>
              <a:gd name="connsiteX8" fmla="*/ 0 w 2687701"/>
              <a:gd name="connsiteY8" fmla="*/ 97991 h 58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7701" h="587934">
                <a:moveTo>
                  <a:pt x="0" y="97991"/>
                </a:moveTo>
                <a:cubicBezTo>
                  <a:pt x="0" y="43872"/>
                  <a:pt x="43872" y="0"/>
                  <a:pt x="97991" y="0"/>
                </a:cubicBezTo>
                <a:lnTo>
                  <a:pt x="2589710" y="0"/>
                </a:lnTo>
                <a:cubicBezTo>
                  <a:pt x="2643829" y="0"/>
                  <a:pt x="2687701" y="43872"/>
                  <a:pt x="2687701" y="97991"/>
                </a:cubicBezTo>
                <a:lnTo>
                  <a:pt x="2687701" y="489943"/>
                </a:lnTo>
                <a:cubicBezTo>
                  <a:pt x="2687701" y="544062"/>
                  <a:pt x="2643829" y="587934"/>
                  <a:pt x="2589710" y="587934"/>
                </a:cubicBezTo>
                <a:lnTo>
                  <a:pt x="97991" y="587934"/>
                </a:lnTo>
                <a:cubicBezTo>
                  <a:pt x="43872" y="587934"/>
                  <a:pt x="0" y="544062"/>
                  <a:pt x="0" y="489943"/>
                </a:cubicBezTo>
                <a:lnTo>
                  <a:pt x="0" y="9799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123951" rIns="123951" bIns="123951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/>
              <a:t>My family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4562" y="2276380"/>
            <a:ext cx="48932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The best strategies, </a:t>
            </a:r>
            <a:r>
              <a:rPr lang="en-US" sz="3600" i="1">
                <a:solidFill>
                  <a:schemeClr val="bg1"/>
                </a:solidFill>
              </a:rPr>
              <a:t>e.g</a:t>
            </a:r>
            <a:r>
              <a:rPr lang="en-US" sz="3600">
                <a:solidFill>
                  <a:schemeClr val="bg1"/>
                </a:solidFill>
              </a:rPr>
              <a:t>., Medicare for All, </a:t>
            </a:r>
          </a:p>
          <a:p>
            <a:pPr algn="ctr"/>
            <a:r>
              <a:rPr lang="en-US" sz="3600" b="1" i="1">
                <a:solidFill>
                  <a:srgbClr val="FFFF00"/>
                </a:solidFill>
              </a:rPr>
              <a:t>do not require us </a:t>
            </a:r>
          </a:p>
          <a:p>
            <a:pPr algn="ctr"/>
            <a:r>
              <a:rPr lang="en-US" sz="3600" b="1" i="1">
                <a:solidFill>
                  <a:srgbClr val="FFFF00"/>
                </a:solidFill>
              </a:rPr>
              <a:t>to choose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among our tribes.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950" y="1429390"/>
            <a:ext cx="2819478" cy="429500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219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2" grpId="0"/>
      <p:bldP spid="9" grpId="0" animBg="1"/>
      <p:bldP spid="15" grpId="0" animBg="1"/>
      <p:bldP spid="11" grpId="0" animBg="1"/>
      <p:bldP spid="13" grpId="0" animBg="1"/>
      <p:bldP spid="1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528" y="1413164"/>
            <a:ext cx="11720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“Most of you know me as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the neighborhood pediatrician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but you may not realize </a:t>
            </a:r>
          </a:p>
          <a:p>
            <a:pPr algn="ctr"/>
            <a:r>
              <a:rPr lang="en-US" sz="4800" b="1" i="1">
                <a:solidFill>
                  <a:srgbClr val="FFFF00"/>
                </a:solidFill>
              </a:rPr>
              <a:t>I also run a small business</a:t>
            </a:r>
            <a:r>
              <a:rPr lang="en-US" sz="360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528" y="6059624"/>
            <a:ext cx="3317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PNHP workshop participant</a:t>
            </a:r>
          </a:p>
          <a:p>
            <a:r>
              <a:rPr lang="en-US" sz="2000">
                <a:solidFill>
                  <a:schemeClr val="bg1"/>
                </a:solidFill>
              </a:rPr>
              <a:t>Nov. 3,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4683" y="3157736"/>
            <a:ext cx="8922635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>
                <a:solidFill>
                  <a:schemeClr val="bg1"/>
                </a:solidFill>
              </a:rPr>
              <a:t>Translation</a:t>
            </a:r>
            <a:r>
              <a:rPr lang="en-US" sz="3600">
                <a:solidFill>
                  <a:schemeClr val="bg1"/>
                </a:solidFill>
              </a:rPr>
              <a:t>: I’m in your tribe</a:t>
            </a:r>
          </a:p>
          <a:p>
            <a:pPr>
              <a:spcAft>
                <a:spcPts val="1200"/>
              </a:spcAft>
            </a:pPr>
            <a:r>
              <a:rPr lang="en-US" sz="3600" b="1">
                <a:solidFill>
                  <a:schemeClr val="bg1"/>
                </a:solidFill>
              </a:rPr>
              <a:t>Lakoff frames</a:t>
            </a:r>
            <a:r>
              <a:rPr lang="en-US" sz="3600">
                <a:solidFill>
                  <a:schemeClr val="bg1"/>
                </a:solidFill>
              </a:rPr>
              <a:t>: Nurturing + heirarchy</a:t>
            </a:r>
          </a:p>
          <a:p>
            <a:pPr>
              <a:spcAft>
                <a:spcPts val="1200"/>
              </a:spcAft>
            </a:pPr>
            <a:r>
              <a:rPr lang="en-US" sz="3600" b="1">
                <a:solidFill>
                  <a:schemeClr val="bg1"/>
                </a:solidFill>
              </a:rPr>
              <a:t>Moral Pillars</a:t>
            </a:r>
            <a:r>
              <a:rPr lang="en-US" sz="3600">
                <a:solidFill>
                  <a:schemeClr val="bg1"/>
                </a:solidFill>
              </a:rPr>
              <a:t>: Loyalty and Authority</a:t>
            </a:r>
          </a:p>
          <a:p>
            <a:pPr>
              <a:spcAft>
                <a:spcPts val="1200"/>
              </a:spcAft>
            </a:pPr>
            <a:r>
              <a:rPr lang="en-US" sz="3600" b="1">
                <a:solidFill>
                  <a:schemeClr val="bg1"/>
                </a:solidFill>
              </a:rPr>
              <a:t>Engagement</a:t>
            </a:r>
            <a:r>
              <a:rPr lang="en-US" sz="3600">
                <a:solidFill>
                  <a:schemeClr val="bg1"/>
                </a:solidFill>
              </a:rPr>
              <a:t>: 1</a:t>
            </a:r>
            <a:r>
              <a:rPr lang="en-US" sz="3600" baseline="30000">
                <a:solidFill>
                  <a:schemeClr val="bg1"/>
                </a:solidFill>
              </a:rPr>
              <a:t>st</a:t>
            </a:r>
            <a:r>
              <a:rPr lang="en-US" sz="3600">
                <a:solidFill>
                  <a:schemeClr val="bg1"/>
                </a:solidFill>
              </a:rPr>
              <a:t> and 2</a:t>
            </a:r>
            <a:r>
              <a:rPr lang="en-US" sz="3600" baseline="30000">
                <a:solidFill>
                  <a:schemeClr val="bg1"/>
                </a:solidFill>
              </a:rPr>
              <a:t>nd</a:t>
            </a:r>
            <a:r>
              <a:rPr lang="en-US" sz="3600">
                <a:solidFill>
                  <a:schemeClr val="bg1"/>
                </a:solidFill>
              </a:rPr>
              <a:t> person pronouns</a:t>
            </a:r>
          </a:p>
        </p:txBody>
      </p:sp>
    </p:spTree>
    <p:extLst>
      <p:ext uri="{BB962C8B-B14F-4D97-AF65-F5344CB8AC3E}">
        <p14:creationId xmlns:p14="http://schemas.microsoft.com/office/powerpoint/2010/main" val="176495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196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3.33333E-6 -0.19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1962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1962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uiExpand="1" build="p"/>
      <p:bldP spid="2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528" y="1792645"/>
            <a:ext cx="66751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“Most of you know me as the neighborhood pediatrician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but you may not realize </a:t>
            </a:r>
          </a:p>
          <a:p>
            <a:pPr algn="ctr"/>
            <a:r>
              <a:rPr lang="en-US" sz="4800" b="1" i="1">
                <a:solidFill>
                  <a:srgbClr val="FFFF00"/>
                </a:solidFill>
              </a:rPr>
              <a:t>I also run a </a:t>
            </a:r>
          </a:p>
          <a:p>
            <a:pPr algn="ctr"/>
            <a:r>
              <a:rPr lang="en-US" sz="4800" b="1" i="1">
                <a:solidFill>
                  <a:srgbClr val="FFFF00"/>
                </a:solidFill>
              </a:rPr>
              <a:t>small business</a:t>
            </a:r>
            <a:r>
              <a:rPr lang="en-US" sz="360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528" y="6059624"/>
            <a:ext cx="3317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PNHP workshop participant</a:t>
            </a:r>
          </a:p>
          <a:p>
            <a:r>
              <a:rPr lang="en-US" sz="2000">
                <a:solidFill>
                  <a:schemeClr val="bg1"/>
                </a:solidFill>
              </a:rPr>
              <a:t>Nov. 3,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03620" y="1469479"/>
            <a:ext cx="608838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Translation</a:t>
            </a:r>
            <a:r>
              <a:rPr lang="en-US" sz="3600">
                <a:solidFill>
                  <a:schemeClr val="bg1"/>
                </a:solidFill>
              </a:rPr>
              <a:t>: </a:t>
            </a:r>
          </a:p>
          <a:p>
            <a:pPr algn="ctr">
              <a:spcAft>
                <a:spcPts val="1800"/>
              </a:spcAft>
            </a:pPr>
            <a:r>
              <a:rPr lang="en-US" sz="3600">
                <a:solidFill>
                  <a:schemeClr val="bg1"/>
                </a:solidFill>
              </a:rPr>
              <a:t>“I’m in your tribe”</a:t>
            </a:r>
          </a:p>
          <a:p>
            <a:pPr algn="ctr"/>
            <a:r>
              <a:rPr lang="en-US" sz="3600" b="1">
                <a:solidFill>
                  <a:schemeClr val="bg1"/>
                </a:solidFill>
              </a:rPr>
              <a:t>Lakoff frames</a:t>
            </a:r>
            <a:r>
              <a:rPr lang="en-US" sz="3600">
                <a:solidFill>
                  <a:schemeClr val="bg1"/>
                </a:solidFill>
              </a:rPr>
              <a:t>: </a:t>
            </a:r>
          </a:p>
          <a:p>
            <a:pPr algn="ctr">
              <a:spcAft>
                <a:spcPts val="1800"/>
              </a:spcAft>
            </a:pPr>
            <a:r>
              <a:rPr lang="en-US" sz="3600">
                <a:solidFill>
                  <a:schemeClr val="bg1"/>
                </a:solidFill>
              </a:rPr>
              <a:t>Nurturing + heirarchy</a:t>
            </a:r>
          </a:p>
          <a:p>
            <a:pPr algn="ctr"/>
            <a:r>
              <a:rPr lang="en-US" sz="3600" b="1">
                <a:solidFill>
                  <a:schemeClr val="bg1"/>
                </a:solidFill>
              </a:rPr>
              <a:t>Moral Pillars</a:t>
            </a:r>
            <a:r>
              <a:rPr lang="en-US" sz="360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Loyalty and Authority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Good Example</a:t>
            </a:r>
          </a:p>
        </p:txBody>
      </p:sp>
    </p:spTree>
    <p:extLst>
      <p:ext uri="{BB962C8B-B14F-4D97-AF65-F5344CB8AC3E}">
        <p14:creationId xmlns:p14="http://schemas.microsoft.com/office/powerpoint/2010/main" val="121235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  <p:bldP spid="2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C:\Documents and Settings\Stan Prodes\Desktop\FixIt TITLE forPRIN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4" y="0"/>
            <a:ext cx="8884393" cy="6874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34396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amily_Healthcar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63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Documents and Settings\Stan Prodes\Desktop\FixIt\Website Graphs\016_RunningAwayA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63" y="0"/>
            <a:ext cx="858876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603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64248" y="2092888"/>
            <a:ext cx="4188052" cy="2934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Forced to reconcile that most of these conservatives were decent, generous, educated, and tried to do the right thing.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4961" y="1690688"/>
            <a:ext cx="69544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Large urban academic practice</a:t>
            </a:r>
          </a:p>
          <a:p>
            <a:pPr marL="228600" indent="-2286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Surrounded by like-minded progressives</a:t>
            </a:r>
          </a:p>
          <a:p>
            <a:pPr marL="228600" indent="-2286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Conservatives were the outliers</a:t>
            </a:r>
          </a:p>
          <a:p>
            <a:pPr marL="228600" indent="-2286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Stereotyped conservatives as less informed, less generous, cold-hearted</a:t>
            </a:r>
          </a:p>
          <a:p>
            <a:pPr marL="228600" indent="-22860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Then I moved to Missouri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My Career Has Been About</a:t>
            </a:r>
            <a:br>
              <a:rPr lang="en-US" sz="3100" dirty="0"/>
            </a:br>
            <a:r>
              <a:rPr lang="en-US" dirty="0"/>
              <a:t>Medicine, Business, and Politics</a:t>
            </a:r>
          </a:p>
        </p:txBody>
      </p:sp>
      <p:sp>
        <p:nvSpPr>
          <p:cNvPr id="3" name="Freeform 2"/>
          <p:cNvSpPr/>
          <p:nvPr/>
        </p:nvSpPr>
        <p:spPr>
          <a:xfrm>
            <a:off x="940531" y="1662371"/>
            <a:ext cx="3278977" cy="861035"/>
          </a:xfrm>
          <a:custGeom>
            <a:avLst/>
            <a:gdLst>
              <a:gd name="connsiteX0" fmla="*/ 0 w 2657743"/>
              <a:gd name="connsiteY0" fmla="*/ 0 h 1033100"/>
              <a:gd name="connsiteX1" fmla="*/ 2657743 w 2657743"/>
              <a:gd name="connsiteY1" fmla="*/ 0 h 1033100"/>
              <a:gd name="connsiteX2" fmla="*/ 2657743 w 2657743"/>
              <a:gd name="connsiteY2" fmla="*/ 1033100 h 1033100"/>
              <a:gd name="connsiteX3" fmla="*/ 0 w 2657743"/>
              <a:gd name="connsiteY3" fmla="*/ 1033100 h 1033100"/>
              <a:gd name="connsiteX4" fmla="*/ 0 w 2657743"/>
              <a:gd name="connsiteY4" fmla="*/ 0 h 103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1033100">
                <a:moveTo>
                  <a:pt x="0" y="0"/>
                </a:moveTo>
                <a:lnTo>
                  <a:pt x="2657743" y="0"/>
                </a:lnTo>
                <a:lnTo>
                  <a:pt x="2657743" y="1033100"/>
                </a:lnTo>
                <a:lnTo>
                  <a:pt x="0" y="1033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81280" rIns="142240" bIns="81280" numCol="1" spcCol="1270" anchor="ctr" anchorCtr="0">
            <a:noAutofit/>
          </a:bodyPr>
          <a:lstStyle/>
          <a:p>
            <a:pPr algn="ctr" defTabSz="889000">
              <a:spcBef>
                <a:spcPct val="0"/>
              </a:spcBef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Family Medicine</a:t>
            </a:r>
          </a:p>
          <a:p>
            <a:pPr algn="ctr" defTabSz="889000">
              <a:spcBef>
                <a:spcPct val="0"/>
              </a:spcBef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Physician</a:t>
            </a:r>
          </a:p>
        </p:txBody>
      </p:sp>
      <p:sp>
        <p:nvSpPr>
          <p:cNvPr id="4" name="Freeform 3"/>
          <p:cNvSpPr/>
          <p:nvPr/>
        </p:nvSpPr>
        <p:spPr>
          <a:xfrm>
            <a:off x="940531" y="2526138"/>
            <a:ext cx="3278977" cy="3273890"/>
          </a:xfrm>
          <a:custGeom>
            <a:avLst/>
            <a:gdLst>
              <a:gd name="connsiteX0" fmla="*/ 0 w 2657743"/>
              <a:gd name="connsiteY0" fmla="*/ 0 h 3000885"/>
              <a:gd name="connsiteX1" fmla="*/ 2657743 w 2657743"/>
              <a:gd name="connsiteY1" fmla="*/ 0 h 3000885"/>
              <a:gd name="connsiteX2" fmla="*/ 2657743 w 2657743"/>
              <a:gd name="connsiteY2" fmla="*/ 3000885 h 3000885"/>
              <a:gd name="connsiteX3" fmla="*/ 0 w 2657743"/>
              <a:gd name="connsiteY3" fmla="*/ 3000885 h 3000885"/>
              <a:gd name="connsiteX4" fmla="*/ 0 w 2657743"/>
              <a:gd name="connsiteY4" fmla="*/ 0 h 300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3000885">
                <a:moveTo>
                  <a:pt x="0" y="0"/>
                </a:moveTo>
                <a:lnTo>
                  <a:pt x="2657743" y="0"/>
                </a:lnTo>
                <a:lnTo>
                  <a:pt x="2657743" y="3000885"/>
                </a:lnTo>
                <a:lnTo>
                  <a:pt x="0" y="30008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defTabSz="711200">
              <a:spcBef>
                <a:spcPct val="0"/>
              </a:spcBef>
              <a:buChar char="••"/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1982 – 2003</a:t>
            </a:r>
          </a:p>
          <a:p>
            <a:pPr marL="342900" lvl="2" indent="-171450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Practice in Chicago at Rush Medical University</a:t>
            </a:r>
          </a:p>
          <a:p>
            <a:pPr marL="171450" lvl="1" indent="-171450" defTabSz="711200">
              <a:spcBef>
                <a:spcPct val="0"/>
              </a:spcBef>
              <a:buChar char="••"/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2003 – current</a:t>
            </a:r>
          </a:p>
          <a:p>
            <a:pPr marL="342900" lvl="2" indent="-171450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Washington University internal medicine volunteer faculty</a:t>
            </a:r>
          </a:p>
        </p:txBody>
      </p:sp>
      <p:sp>
        <p:nvSpPr>
          <p:cNvPr id="5" name="Freeform 4"/>
          <p:cNvSpPr/>
          <p:nvPr/>
        </p:nvSpPr>
        <p:spPr>
          <a:xfrm>
            <a:off x="4496371" y="1662371"/>
            <a:ext cx="3278977" cy="861035"/>
          </a:xfrm>
          <a:custGeom>
            <a:avLst/>
            <a:gdLst>
              <a:gd name="connsiteX0" fmla="*/ 0 w 2657743"/>
              <a:gd name="connsiteY0" fmla="*/ 0 h 1033100"/>
              <a:gd name="connsiteX1" fmla="*/ 2657743 w 2657743"/>
              <a:gd name="connsiteY1" fmla="*/ 0 h 1033100"/>
              <a:gd name="connsiteX2" fmla="*/ 2657743 w 2657743"/>
              <a:gd name="connsiteY2" fmla="*/ 1033100 h 1033100"/>
              <a:gd name="connsiteX3" fmla="*/ 0 w 2657743"/>
              <a:gd name="connsiteY3" fmla="*/ 1033100 h 1033100"/>
              <a:gd name="connsiteX4" fmla="*/ 0 w 2657743"/>
              <a:gd name="connsiteY4" fmla="*/ 0 h 103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1033100">
                <a:moveTo>
                  <a:pt x="0" y="0"/>
                </a:moveTo>
                <a:lnTo>
                  <a:pt x="2657743" y="0"/>
                </a:lnTo>
                <a:lnTo>
                  <a:pt x="2657743" y="1033100"/>
                </a:lnTo>
                <a:lnTo>
                  <a:pt x="0" y="1033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81280" rIns="142240" bIns="81280" numCol="1" spcCol="1270" anchor="ctr" anchorCtr="0">
            <a:noAutofit/>
          </a:bodyPr>
          <a:lstStyle/>
          <a:p>
            <a:pPr algn="ctr" defTabSz="889000">
              <a:spcBef>
                <a:spcPct val="0"/>
              </a:spcBef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Express Scripts</a:t>
            </a:r>
          </a:p>
          <a:p>
            <a:pPr algn="ctr" defTabSz="889000">
              <a:spcBef>
                <a:spcPct val="0"/>
              </a:spcBef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Chief Medical Officer</a:t>
            </a:r>
          </a:p>
        </p:txBody>
      </p:sp>
      <p:sp>
        <p:nvSpPr>
          <p:cNvPr id="6" name="Freeform 5"/>
          <p:cNvSpPr/>
          <p:nvPr/>
        </p:nvSpPr>
        <p:spPr>
          <a:xfrm>
            <a:off x="4496371" y="2526138"/>
            <a:ext cx="3278977" cy="3273890"/>
          </a:xfrm>
          <a:custGeom>
            <a:avLst/>
            <a:gdLst>
              <a:gd name="connsiteX0" fmla="*/ 0 w 2657743"/>
              <a:gd name="connsiteY0" fmla="*/ 0 h 3000885"/>
              <a:gd name="connsiteX1" fmla="*/ 2657743 w 2657743"/>
              <a:gd name="connsiteY1" fmla="*/ 0 h 3000885"/>
              <a:gd name="connsiteX2" fmla="*/ 2657743 w 2657743"/>
              <a:gd name="connsiteY2" fmla="*/ 3000885 h 3000885"/>
              <a:gd name="connsiteX3" fmla="*/ 0 w 2657743"/>
              <a:gd name="connsiteY3" fmla="*/ 3000885 h 3000885"/>
              <a:gd name="connsiteX4" fmla="*/ 0 w 2657743"/>
              <a:gd name="connsiteY4" fmla="*/ 0 h 300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3000885">
                <a:moveTo>
                  <a:pt x="0" y="0"/>
                </a:moveTo>
                <a:lnTo>
                  <a:pt x="2657743" y="0"/>
                </a:lnTo>
                <a:lnTo>
                  <a:pt x="2657743" y="3000885"/>
                </a:lnTo>
                <a:lnTo>
                  <a:pt x="0" y="30008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defTabSz="711200">
              <a:spcBef>
                <a:spcPct val="0"/>
              </a:spcBef>
              <a:buChar char="••"/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2003 – 2010 </a:t>
            </a:r>
          </a:p>
          <a:p>
            <a:pPr marL="342900" lvl="2" indent="-171450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Fortune 100 company in St Louis MO with $15B revenue and 12,000 employees</a:t>
            </a:r>
          </a:p>
          <a:p>
            <a:pPr marL="342900" lvl="2" indent="-171450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Responsible for clinical integrity of all products and services</a:t>
            </a:r>
          </a:p>
        </p:txBody>
      </p:sp>
      <p:sp>
        <p:nvSpPr>
          <p:cNvPr id="7" name="Freeform 6"/>
          <p:cNvSpPr/>
          <p:nvPr/>
        </p:nvSpPr>
        <p:spPr>
          <a:xfrm>
            <a:off x="8052212" y="1662371"/>
            <a:ext cx="3278977" cy="861035"/>
          </a:xfrm>
          <a:custGeom>
            <a:avLst/>
            <a:gdLst>
              <a:gd name="connsiteX0" fmla="*/ 0 w 2657743"/>
              <a:gd name="connsiteY0" fmla="*/ 0 h 1033100"/>
              <a:gd name="connsiteX1" fmla="*/ 2657743 w 2657743"/>
              <a:gd name="connsiteY1" fmla="*/ 0 h 1033100"/>
              <a:gd name="connsiteX2" fmla="*/ 2657743 w 2657743"/>
              <a:gd name="connsiteY2" fmla="*/ 1033100 h 1033100"/>
              <a:gd name="connsiteX3" fmla="*/ 0 w 2657743"/>
              <a:gd name="connsiteY3" fmla="*/ 1033100 h 1033100"/>
              <a:gd name="connsiteX4" fmla="*/ 0 w 2657743"/>
              <a:gd name="connsiteY4" fmla="*/ 0 h 103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1033100">
                <a:moveTo>
                  <a:pt x="0" y="0"/>
                </a:moveTo>
                <a:lnTo>
                  <a:pt x="2657743" y="0"/>
                </a:lnTo>
                <a:lnTo>
                  <a:pt x="2657743" y="1033100"/>
                </a:lnTo>
                <a:lnTo>
                  <a:pt x="0" y="1033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1280" rIns="0" bIns="81280" numCol="1" spcCol="1270" anchor="ctr" anchorCtr="0">
            <a:noAutofit/>
          </a:bodyPr>
          <a:lstStyle/>
          <a:p>
            <a:pPr algn="ctr" defTabSz="889000">
              <a:spcBef>
                <a:spcPct val="0"/>
              </a:spcBef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Physicians for a </a:t>
            </a:r>
          </a:p>
          <a:p>
            <a:pPr algn="ctr" defTabSz="889000">
              <a:spcBef>
                <a:spcPct val="0"/>
              </a:spcBef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National Health Program </a:t>
            </a:r>
          </a:p>
        </p:txBody>
      </p:sp>
      <p:sp>
        <p:nvSpPr>
          <p:cNvPr id="11" name="Freeform 10"/>
          <p:cNvSpPr/>
          <p:nvPr/>
        </p:nvSpPr>
        <p:spPr>
          <a:xfrm>
            <a:off x="8052211" y="2523407"/>
            <a:ext cx="3278977" cy="3273890"/>
          </a:xfrm>
          <a:custGeom>
            <a:avLst/>
            <a:gdLst>
              <a:gd name="connsiteX0" fmla="*/ 0 w 2657743"/>
              <a:gd name="connsiteY0" fmla="*/ 0 h 3000885"/>
              <a:gd name="connsiteX1" fmla="*/ 2657743 w 2657743"/>
              <a:gd name="connsiteY1" fmla="*/ 0 h 3000885"/>
              <a:gd name="connsiteX2" fmla="*/ 2657743 w 2657743"/>
              <a:gd name="connsiteY2" fmla="*/ 3000885 h 3000885"/>
              <a:gd name="connsiteX3" fmla="*/ 0 w 2657743"/>
              <a:gd name="connsiteY3" fmla="*/ 3000885 h 3000885"/>
              <a:gd name="connsiteX4" fmla="*/ 0 w 2657743"/>
              <a:gd name="connsiteY4" fmla="*/ 0 h 300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3000885">
                <a:moveTo>
                  <a:pt x="0" y="0"/>
                </a:moveTo>
                <a:lnTo>
                  <a:pt x="2657743" y="0"/>
                </a:lnTo>
                <a:lnTo>
                  <a:pt x="2657743" y="3000885"/>
                </a:lnTo>
                <a:lnTo>
                  <a:pt x="0" y="30008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defTabSz="711200">
              <a:spcBef>
                <a:spcPct val="0"/>
              </a:spcBef>
              <a:buChar char="••"/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PNHP nationally:</a:t>
            </a:r>
          </a:p>
          <a:p>
            <a:pPr marL="342900" lvl="2" indent="-171450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Established 1987, 21,000+ members</a:t>
            </a:r>
          </a:p>
          <a:p>
            <a:pPr marL="176213" lvl="1" indent="-176213" defTabSz="711200">
              <a:spcBef>
                <a:spcPct val="0"/>
              </a:spcBef>
              <a:buChar char="••"/>
            </a:pPr>
            <a:r>
              <a:rPr lang="en-US" sz="2000" b="1" dirty="0">
                <a:latin typeface="+mj-lt"/>
                <a:ea typeface="Franklin Gothic Medium" charset="0"/>
                <a:cs typeface="Franklin Gothic Medium" charset="0"/>
              </a:rPr>
              <a:t>MO chapter chair:</a:t>
            </a:r>
          </a:p>
          <a:p>
            <a:pPr marL="344488" lvl="2" indent="-173038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Founded in 2012, now reaches more than 3,000 people</a:t>
            </a:r>
          </a:p>
          <a:p>
            <a:pPr marL="344488" lvl="2" indent="-173038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>
                <a:latin typeface="+mj-lt"/>
                <a:ea typeface="Franklin Gothic Book" charset="0"/>
                <a:cs typeface="Franklin Gothic Book" charset="0"/>
              </a:rPr>
              <a:t>Also advocates for Medicaid expansion</a:t>
            </a:r>
          </a:p>
        </p:txBody>
      </p:sp>
    </p:spTree>
    <p:extLst>
      <p:ext uri="{BB962C8B-B14F-4D97-AF65-F5344CB8AC3E}">
        <p14:creationId xmlns:p14="http://schemas.microsoft.com/office/powerpoint/2010/main" val="3469565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uild="p"/>
      <p:bldP spid="2" grpId="1" build="allAtOnce"/>
      <p:bldP spid="3" grpId="0" animBg="1"/>
      <p:bldP spid="4" grpId="0" build="p" animBg="1"/>
      <p:bldP spid="5" grpId="0" animBg="1"/>
      <p:bldP spid="6" grpId="0" build="p" animBg="1"/>
      <p:bldP spid="7" grpId="0" animBg="1"/>
      <p:bldP spid="11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Documents and Settings\Stan Prodes\Desktop\FixIt\Website Graphs\017_AwakeREVIS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70" y="30480"/>
            <a:ext cx="8889364" cy="6827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92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2015_Per_Capita_Healthcare_Cost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05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 descr="C:\Documents and Settings\Stan Prodes\Desktop\091_PerCapitaGraphPercen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71" y="0"/>
            <a:ext cx="894196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064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628887" y="0"/>
          <a:ext cx="89407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Acrobat Document" r:id="rId4" imgW="18288000" imgH="10287000" progId="AcroExch.Document.7">
                  <p:embed/>
                </p:oleObj>
              </mc:Choice>
              <mc:Fallback>
                <p:oleObj name="Acrobat Document" r:id="rId4" imgW="18288000" imgH="102870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8887" y="0"/>
                        <a:ext cx="89407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7529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US_Household_Bankruptcies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55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628886" y="-15240"/>
          <a:ext cx="8967097" cy="6873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Acrobat Document" r:id="rId4" imgW="18288000" imgH="10287000" progId="AcroExch.Document.7">
                  <p:embed/>
                </p:oleObj>
              </mc:Choice>
              <mc:Fallback>
                <p:oleObj name="Acrobat Document" r:id="rId4" imgW="18288000" imgH="102870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8886" y="-15240"/>
                        <a:ext cx="8967097" cy="6873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126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Documents and Settings\Stan Prodes\Desktop\FixIt\Website Graphs\042_CommercailvMedicar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71" y="30480"/>
            <a:ext cx="8889365" cy="6827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249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Documents and Settings\Stan Prodes\Desktop\079_SinglePayerExplain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71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92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Documents and Settings\Stan Prodes\Desktop\2016NationalHealthExpenditures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541" y="-1"/>
            <a:ext cx="8890989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86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063688" y="152400"/>
          <a:ext cx="6212541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Acrobat Document" r:id="rId3" imgW="4663440" imgH="6034898" progId="AcroExch.Document.DC">
                  <p:embed/>
                </p:oleObj>
              </mc:Choice>
              <mc:Fallback>
                <p:oleObj name="Acrobat Document" r:id="rId3" imgW="4663440" imgH="60348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63688" y="152400"/>
                        <a:ext cx="6212541" cy="670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2846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dirty="0"/>
              <a:t>Liberals and Conservatives </a:t>
            </a:r>
            <a:br>
              <a:rPr lang="en-US" dirty="0"/>
            </a:br>
            <a:r>
              <a:rPr lang="en-US" dirty="0"/>
              <a:t>Often Think Differently</a:t>
            </a:r>
            <a:endParaRPr lang="en-US" sz="36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61"/>
          <a:stretch/>
        </p:blipFill>
        <p:spPr>
          <a:xfrm>
            <a:off x="838200" y="1839951"/>
            <a:ext cx="3172920" cy="4243035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4296683" y="2598234"/>
            <a:ext cx="65389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 dirty="0">
                <a:solidFill>
                  <a:schemeClr val="bg1"/>
                </a:solidFill>
              </a:rPr>
              <a:t>George Lakoff</a:t>
            </a:r>
          </a:p>
          <a:p>
            <a:pPr algn="ctr">
              <a:spcAft>
                <a:spcPts val="1200"/>
              </a:spcAft>
            </a:pPr>
            <a:r>
              <a:rPr lang="en-US" sz="6600" b="1" dirty="0">
                <a:solidFill>
                  <a:schemeClr val="bg1"/>
                </a:solidFill>
              </a:rPr>
              <a:t>“Moral Politics”</a:t>
            </a:r>
          </a:p>
        </p:txBody>
      </p:sp>
    </p:spTree>
    <p:extLst>
      <p:ext uri="{BB962C8B-B14F-4D97-AF65-F5344CB8AC3E}">
        <p14:creationId xmlns:p14="http://schemas.microsoft.com/office/powerpoint/2010/main" val="1865587163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C:\Documents and Settings\Stan Prodes\Desktop\FixIt\Graphs\No Hass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79" y="0"/>
            <a:ext cx="8869371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8471" y="5943600"/>
            <a:ext cx="8838649" cy="701839"/>
          </a:xfrm>
          <a:prstGeom prst="rect">
            <a:avLst/>
          </a:prstGeom>
          <a:noFill/>
        </p:spPr>
        <p:txBody>
          <a:bodyPr wrap="square" lIns="89896" tIns="44948" rIns="89896" bIns="44948" rtlCol="0">
            <a:spAutoFit/>
          </a:bodyPr>
          <a:lstStyle/>
          <a:p>
            <a:pPr algn="ctr"/>
            <a:r>
              <a:rPr lang="en-US" sz="3971" dirty="0">
                <a:solidFill>
                  <a:schemeClr val="bg1"/>
                </a:solidFill>
                <a:latin typeface="Albertus Extra Bold" pitchFamily="34" charset="0"/>
              </a:rPr>
              <a:t>www.fixithealthcare.com</a:t>
            </a:r>
          </a:p>
        </p:txBody>
      </p:sp>
    </p:spTree>
    <p:extLst>
      <p:ext uri="{BB962C8B-B14F-4D97-AF65-F5344CB8AC3E}">
        <p14:creationId xmlns:p14="http://schemas.microsoft.com/office/powerpoint/2010/main" val="1632398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1_Best_Practice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50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2_Transparenc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1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3_Metric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46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4_Lean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100853"/>
            <a:ext cx="8875059" cy="665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67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5_Flat_Wage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83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6_Evidence_Driven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44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7_Discrimination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82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8_Medicare_For_All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6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9_MCS_Experience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27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004" y="1989294"/>
            <a:ext cx="5045992" cy="37844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Lakoff Identified Two Cognitive Models</a:t>
            </a:r>
          </a:p>
        </p:txBody>
      </p:sp>
      <p:sp>
        <p:nvSpPr>
          <p:cNvPr id="9" name="Freeform 8"/>
          <p:cNvSpPr/>
          <p:nvPr/>
        </p:nvSpPr>
        <p:spPr>
          <a:xfrm>
            <a:off x="8024326" y="1690688"/>
            <a:ext cx="3329473" cy="116739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spcBef>
                <a:spcPct val="0"/>
              </a:spcBef>
            </a:pPr>
            <a:r>
              <a:rPr lang="en-US" sz="3200" b="1" kern="1200"/>
              <a:t>Strict </a:t>
            </a:r>
          </a:p>
          <a:p>
            <a:pPr lvl="0" algn="ctr" defTabSz="1111250" rtl="0">
              <a:spcBef>
                <a:spcPct val="0"/>
              </a:spcBef>
            </a:pPr>
            <a:r>
              <a:rPr lang="en-US" sz="3200" b="1" kern="1200"/>
              <a:t>Father</a:t>
            </a:r>
          </a:p>
        </p:txBody>
      </p:sp>
      <p:sp>
        <p:nvSpPr>
          <p:cNvPr id="10" name="Freeform 9"/>
          <p:cNvSpPr/>
          <p:nvPr/>
        </p:nvSpPr>
        <p:spPr>
          <a:xfrm>
            <a:off x="8024326" y="2895640"/>
            <a:ext cx="3329473" cy="1909858"/>
          </a:xfrm>
          <a:custGeom>
            <a:avLst/>
            <a:gdLst>
              <a:gd name="connsiteX0" fmla="*/ 0 w 3010761"/>
              <a:gd name="connsiteY0" fmla="*/ 0 h 1441125"/>
              <a:gd name="connsiteX1" fmla="*/ 3010761 w 3010761"/>
              <a:gd name="connsiteY1" fmla="*/ 0 h 1441125"/>
              <a:gd name="connsiteX2" fmla="*/ 3010761 w 3010761"/>
              <a:gd name="connsiteY2" fmla="*/ 1441125 h 1441125"/>
              <a:gd name="connsiteX3" fmla="*/ 0 w 3010761"/>
              <a:gd name="connsiteY3" fmla="*/ 1441125 h 1441125"/>
              <a:gd name="connsiteX4" fmla="*/ 0 w 3010761"/>
              <a:gd name="connsiteY4" fmla="*/ 0 h 144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1441125">
                <a:moveTo>
                  <a:pt x="0" y="0"/>
                </a:moveTo>
                <a:lnTo>
                  <a:pt x="3010761" y="0"/>
                </a:lnTo>
                <a:lnTo>
                  <a:pt x="3010761" y="1441125"/>
                </a:lnTo>
                <a:lnTo>
                  <a:pt x="0" y="14411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0" tIns="133350" rIns="177800" bIns="200025" numCol="1" spcCol="1270" anchor="t" anchorCtr="0">
            <a:noAutofit/>
          </a:bodyPr>
          <a:lstStyle/>
          <a:p>
            <a:pPr marL="228600" lvl="1" indent="-228600" algn="l" defTabSz="111125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Hierarchical</a:t>
            </a:r>
          </a:p>
          <a:p>
            <a:pPr marL="228600" lvl="1" indent="-228600" algn="l" defTabSz="111125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Social Darwinism</a:t>
            </a:r>
          </a:p>
          <a:p>
            <a:pPr marL="228600" lvl="1" indent="-228600" algn="l" defTabSz="111125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Consequences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838556" y="1690688"/>
            <a:ext cx="3331481" cy="1171242"/>
          </a:xfrm>
          <a:custGeom>
            <a:avLst/>
            <a:gdLst>
              <a:gd name="connsiteX0" fmla="*/ 0 w 2512226"/>
              <a:gd name="connsiteY0" fmla="*/ 0 h 633600"/>
              <a:gd name="connsiteX1" fmla="*/ 2512226 w 2512226"/>
              <a:gd name="connsiteY1" fmla="*/ 0 h 633600"/>
              <a:gd name="connsiteX2" fmla="*/ 2512226 w 2512226"/>
              <a:gd name="connsiteY2" fmla="*/ 633600 h 633600"/>
              <a:gd name="connsiteX3" fmla="*/ 0 w 2512226"/>
              <a:gd name="connsiteY3" fmla="*/ 633600 h 633600"/>
              <a:gd name="connsiteX4" fmla="*/ 0 w 2512226"/>
              <a:gd name="connsiteY4" fmla="*/ 0 h 6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633600">
                <a:moveTo>
                  <a:pt x="0" y="0"/>
                </a:moveTo>
                <a:lnTo>
                  <a:pt x="2512226" y="0"/>
                </a:lnTo>
                <a:lnTo>
                  <a:pt x="2512226" y="633600"/>
                </a:lnTo>
                <a:lnTo>
                  <a:pt x="0" y="63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89408" rIns="156464" bIns="89408" numCol="1" spcCol="1270" anchor="ctr" anchorCtr="0">
            <a:noAutofit/>
          </a:bodyPr>
          <a:lstStyle/>
          <a:p>
            <a:pPr lvl="0" algn="ctr" defTabSz="977900" rtl="0">
              <a:spcBef>
                <a:spcPct val="0"/>
              </a:spcBef>
            </a:pPr>
            <a:r>
              <a:rPr lang="en-US" sz="3200" b="1" kern="1200"/>
              <a:t>Nurturant </a:t>
            </a:r>
          </a:p>
          <a:p>
            <a:pPr lvl="0" algn="ctr" defTabSz="977900" rtl="0">
              <a:spcBef>
                <a:spcPct val="0"/>
              </a:spcBef>
            </a:pPr>
            <a:r>
              <a:rPr lang="en-US" sz="3200" b="1" kern="1200"/>
              <a:t>Mother</a:t>
            </a:r>
          </a:p>
        </p:txBody>
      </p:sp>
      <p:sp>
        <p:nvSpPr>
          <p:cNvPr id="13" name="Freeform 12"/>
          <p:cNvSpPr/>
          <p:nvPr/>
        </p:nvSpPr>
        <p:spPr>
          <a:xfrm>
            <a:off x="838556" y="2895639"/>
            <a:ext cx="3331481" cy="1909859"/>
          </a:xfrm>
          <a:custGeom>
            <a:avLst/>
            <a:gdLst>
              <a:gd name="connsiteX0" fmla="*/ 0 w 2512226"/>
              <a:gd name="connsiteY0" fmla="*/ 0 h 1268189"/>
              <a:gd name="connsiteX1" fmla="*/ 2512226 w 2512226"/>
              <a:gd name="connsiteY1" fmla="*/ 0 h 1268189"/>
              <a:gd name="connsiteX2" fmla="*/ 2512226 w 2512226"/>
              <a:gd name="connsiteY2" fmla="*/ 1268189 h 1268189"/>
              <a:gd name="connsiteX3" fmla="*/ 0 w 2512226"/>
              <a:gd name="connsiteY3" fmla="*/ 1268189 h 1268189"/>
              <a:gd name="connsiteX4" fmla="*/ 0 w 2512226"/>
              <a:gd name="connsiteY4" fmla="*/ 0 h 126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1268189">
                <a:moveTo>
                  <a:pt x="0" y="0"/>
                </a:moveTo>
                <a:lnTo>
                  <a:pt x="2512226" y="0"/>
                </a:lnTo>
                <a:lnTo>
                  <a:pt x="2512226" y="1268189"/>
                </a:lnTo>
                <a:lnTo>
                  <a:pt x="0" y="12681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228600" lvl="1" indent="-228600" algn="l" defTabSz="97790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Equality</a:t>
            </a:r>
          </a:p>
          <a:p>
            <a:pPr marL="228600" lvl="1" indent="-228600" algn="l" defTabSz="97790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Diversity</a:t>
            </a:r>
          </a:p>
          <a:p>
            <a:pPr marL="228600" lvl="1" indent="-228600" algn="l" defTabSz="97790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Helping hand</a:t>
            </a:r>
          </a:p>
        </p:txBody>
      </p:sp>
      <p:sp>
        <p:nvSpPr>
          <p:cNvPr id="14" name="Freeform 13"/>
          <p:cNvSpPr/>
          <p:nvPr/>
        </p:nvSpPr>
        <p:spPr>
          <a:xfrm>
            <a:off x="8024326" y="4843060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Conservatives</a:t>
            </a:r>
          </a:p>
        </p:txBody>
      </p:sp>
      <p:sp>
        <p:nvSpPr>
          <p:cNvPr id="15" name="Freeform 14"/>
          <p:cNvSpPr/>
          <p:nvPr/>
        </p:nvSpPr>
        <p:spPr>
          <a:xfrm>
            <a:off x="838200" y="4843059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Liberals</a:t>
            </a:r>
          </a:p>
        </p:txBody>
      </p:sp>
      <p:sp>
        <p:nvSpPr>
          <p:cNvPr id="20" name="Freeform 19"/>
          <p:cNvSpPr/>
          <p:nvPr/>
        </p:nvSpPr>
        <p:spPr>
          <a:xfrm>
            <a:off x="4429255" y="1691753"/>
            <a:ext cx="3331481" cy="1171242"/>
          </a:xfrm>
          <a:custGeom>
            <a:avLst/>
            <a:gdLst>
              <a:gd name="connsiteX0" fmla="*/ 0 w 2512226"/>
              <a:gd name="connsiteY0" fmla="*/ 0 h 633600"/>
              <a:gd name="connsiteX1" fmla="*/ 2512226 w 2512226"/>
              <a:gd name="connsiteY1" fmla="*/ 0 h 633600"/>
              <a:gd name="connsiteX2" fmla="*/ 2512226 w 2512226"/>
              <a:gd name="connsiteY2" fmla="*/ 633600 h 633600"/>
              <a:gd name="connsiteX3" fmla="*/ 0 w 2512226"/>
              <a:gd name="connsiteY3" fmla="*/ 633600 h 633600"/>
              <a:gd name="connsiteX4" fmla="*/ 0 w 2512226"/>
              <a:gd name="connsiteY4" fmla="*/ 0 h 6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633600">
                <a:moveTo>
                  <a:pt x="0" y="0"/>
                </a:moveTo>
                <a:lnTo>
                  <a:pt x="2512226" y="0"/>
                </a:lnTo>
                <a:lnTo>
                  <a:pt x="2512226" y="633600"/>
                </a:lnTo>
                <a:lnTo>
                  <a:pt x="0" y="63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89408" rIns="156464" bIns="89408" numCol="1" spcCol="1270" anchor="ctr" anchorCtr="0">
            <a:noAutofit/>
          </a:bodyPr>
          <a:lstStyle/>
          <a:p>
            <a:pPr lvl="0" algn="ctr" defTabSz="977900" rtl="0">
              <a:spcBef>
                <a:spcPct val="0"/>
              </a:spcBef>
            </a:pPr>
            <a:r>
              <a:rPr lang="en-US" sz="3200" b="1" kern="1200"/>
              <a:t>Two-Framed</a:t>
            </a:r>
          </a:p>
        </p:txBody>
      </p:sp>
      <p:sp>
        <p:nvSpPr>
          <p:cNvPr id="21" name="Freeform 20"/>
          <p:cNvSpPr/>
          <p:nvPr/>
        </p:nvSpPr>
        <p:spPr>
          <a:xfrm>
            <a:off x="4429255" y="2896704"/>
            <a:ext cx="3331481" cy="1909859"/>
          </a:xfrm>
          <a:custGeom>
            <a:avLst/>
            <a:gdLst>
              <a:gd name="connsiteX0" fmla="*/ 0 w 2512226"/>
              <a:gd name="connsiteY0" fmla="*/ 0 h 1268189"/>
              <a:gd name="connsiteX1" fmla="*/ 2512226 w 2512226"/>
              <a:gd name="connsiteY1" fmla="*/ 0 h 1268189"/>
              <a:gd name="connsiteX2" fmla="*/ 2512226 w 2512226"/>
              <a:gd name="connsiteY2" fmla="*/ 1268189 h 1268189"/>
              <a:gd name="connsiteX3" fmla="*/ 0 w 2512226"/>
              <a:gd name="connsiteY3" fmla="*/ 1268189 h 1268189"/>
              <a:gd name="connsiteX4" fmla="*/ 0 w 2512226"/>
              <a:gd name="connsiteY4" fmla="*/ 0 h 126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1268189">
                <a:moveTo>
                  <a:pt x="0" y="0"/>
                </a:moveTo>
                <a:lnTo>
                  <a:pt x="2512226" y="0"/>
                </a:lnTo>
                <a:lnTo>
                  <a:pt x="2512226" y="1268189"/>
                </a:lnTo>
                <a:lnTo>
                  <a:pt x="0" y="12681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228600" lvl="1" indent="-228600" algn="l" defTabSz="97790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Both frames are active</a:t>
            </a:r>
          </a:p>
          <a:p>
            <a:pPr marL="228600" lvl="1" indent="-228600" algn="l" defTabSz="977900" rtl="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800" kern="1200"/>
              <a:t>Looks undecided</a:t>
            </a:r>
          </a:p>
        </p:txBody>
      </p:sp>
      <p:sp>
        <p:nvSpPr>
          <p:cNvPr id="22" name="Freeform 21"/>
          <p:cNvSpPr/>
          <p:nvPr/>
        </p:nvSpPr>
        <p:spPr>
          <a:xfrm>
            <a:off x="4428899" y="4844124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Independents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3901" y="3050061"/>
            <a:ext cx="3030940" cy="16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</a:rPr>
              <a:t>20% </a:t>
            </a:r>
            <a:r>
              <a:rPr lang="en-US" sz="4000" b="1">
                <a:solidFill>
                  <a:srgbClr val="002060"/>
                </a:solidFill>
              </a:rPr>
              <a:t>of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4000" b="1">
                <a:solidFill>
                  <a:srgbClr val="002060"/>
                </a:solidFill>
              </a:rPr>
              <a:t>Americans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41984" y="3050061"/>
            <a:ext cx="3030940" cy="16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5">
                    <a:lumMod val="75000"/>
                  </a:schemeClr>
                </a:solidFill>
              </a:rPr>
              <a:t>60%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en-US" sz="54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</a:rPr>
              <a:t>Americans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73592" y="3059851"/>
            <a:ext cx="3030940" cy="16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20% </a:t>
            </a:r>
            <a:r>
              <a:rPr lang="en-US" sz="4000" b="1">
                <a:solidFill>
                  <a:srgbClr val="C00000"/>
                </a:solidFill>
              </a:rPr>
              <a:t>of</a:t>
            </a:r>
            <a:r>
              <a:rPr lang="en-US" sz="5400" b="1">
                <a:solidFill>
                  <a:srgbClr val="C00000"/>
                </a:solidFill>
              </a:rPr>
              <a:t> </a:t>
            </a:r>
            <a:r>
              <a:rPr lang="en-US" sz="4000" b="1">
                <a:solidFill>
                  <a:srgbClr val="C00000"/>
                </a:solidFill>
              </a:rPr>
              <a:t>Americans</a:t>
            </a:r>
          </a:p>
        </p:txBody>
      </p:sp>
    </p:spTree>
    <p:extLst>
      <p:ext uri="{BB962C8B-B14F-4D97-AF65-F5344CB8AC3E}">
        <p14:creationId xmlns:p14="http://schemas.microsoft.com/office/powerpoint/2010/main" val="16622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3" grpId="0" build="p" animBg="1"/>
      <p:bldP spid="14" grpId="0" animBg="1"/>
      <p:bldP spid="15" grpId="0" animBg="1"/>
      <p:bldP spid="20" grpId="0" animBg="1"/>
      <p:bldP spid="21" grpId="0" build="p" animBg="1"/>
      <p:bldP spid="22" grpId="0" animBg="1"/>
      <p:bldP spid="23" grpId="0" animBg="1"/>
      <p:bldP spid="24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10_Morale_1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58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11_Morale_2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6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2649" y="2763459"/>
            <a:ext cx="7324344" cy="180049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Insurers have perverted </a:t>
            </a:r>
            <a:r>
              <a:rPr lang="en-US" sz="2400" b="1" i="1" dirty="0">
                <a:solidFill>
                  <a:srgbClr val="FFFF00"/>
                </a:solidFill>
              </a:rPr>
              <a:t>our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b="1" i="1" dirty="0">
                <a:solidFill>
                  <a:srgbClr val="FFFF00"/>
                </a:solidFill>
              </a:rPr>
              <a:t>free market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Doctors now </a:t>
            </a:r>
            <a:r>
              <a:rPr lang="en-US" sz="2400" b="1" i="1" dirty="0">
                <a:solidFill>
                  <a:srgbClr val="FFFF00"/>
                </a:solidFill>
              </a:rPr>
              <a:t>compete for insurers</a:t>
            </a:r>
            <a:r>
              <a:rPr lang="en-US" sz="2400" dirty="0">
                <a:solidFill>
                  <a:schemeClr val="bg1"/>
                </a:solidFill>
              </a:rPr>
              <a:t>, not patients.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Insurance adds </a:t>
            </a:r>
            <a:r>
              <a:rPr lang="en-US" sz="2400" b="1" i="1" dirty="0">
                <a:solidFill>
                  <a:srgbClr val="FFFF00"/>
                </a:solidFill>
              </a:rPr>
              <a:t>nonprodutive overhead </a:t>
            </a:r>
            <a:r>
              <a:rPr lang="en-US" sz="2400" dirty="0">
                <a:solidFill>
                  <a:schemeClr val="bg1"/>
                </a:solidFill>
              </a:rPr>
              <a:t>to care.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sz="2400" b="1" i="1" dirty="0">
                <a:solidFill>
                  <a:srgbClr val="FFFF00"/>
                </a:solidFill>
              </a:rPr>
              <a:t>Less wasteful for you </a:t>
            </a:r>
            <a:r>
              <a:rPr lang="en-US" sz="2400" dirty="0">
                <a:solidFill>
                  <a:schemeClr val="bg1"/>
                </a:solidFill>
              </a:rPr>
              <a:t>to buy insulin than dialysis</a:t>
            </a:r>
          </a:p>
        </p:txBody>
      </p:sp>
      <p:sp>
        <p:nvSpPr>
          <p:cNvPr id="27" name="Freeform 26"/>
          <p:cNvSpPr/>
          <p:nvPr/>
        </p:nvSpPr>
        <p:spPr>
          <a:xfrm>
            <a:off x="4262649" y="2811566"/>
            <a:ext cx="7325297" cy="1675441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 i="1">
                <a:solidFill>
                  <a:srgbClr val="FFFF00"/>
                </a:solidFill>
              </a:rPr>
              <a:t>Use anecdotes </a:t>
            </a:r>
            <a:r>
              <a:rPr lang="en-US" sz="2800">
                <a:solidFill>
                  <a:schemeClr val="bg1"/>
                </a:solidFill>
              </a:rPr>
              <a:t>to hit </a:t>
            </a:r>
            <a:r>
              <a:rPr lang="en-US" sz="2800" b="1" i="1">
                <a:solidFill>
                  <a:srgbClr val="FFFF00"/>
                </a:solidFill>
              </a:rPr>
              <a:t>both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of their frames:</a:t>
            </a:r>
          </a:p>
          <a:p>
            <a:pPr defTabSz="1111250">
              <a:lnSpc>
                <a:spcPct val="90000"/>
              </a:lnSpc>
              <a:spcBef>
                <a:spcPct val="0"/>
              </a:spcBef>
            </a:pPr>
            <a:r>
              <a:rPr lang="en-US" sz="2800"/>
              <a:t>Talk about the the </a:t>
            </a:r>
            <a:r>
              <a:rPr lang="en-US" sz="2800" b="1" i="1">
                <a:solidFill>
                  <a:srgbClr val="FFFF00"/>
                </a:solidFill>
              </a:rPr>
              <a:t>business of practice</a:t>
            </a:r>
            <a:r>
              <a:rPr lang="en-US" sz="2800"/>
              <a:t>.</a:t>
            </a:r>
          </a:p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chemeClr val="bg1"/>
                </a:solidFill>
              </a:rPr>
              <a:t>Nurturing + freedom = more </a:t>
            </a:r>
            <a:r>
              <a:rPr lang="en-US" sz="2800" b="1" i="1">
                <a:solidFill>
                  <a:srgbClr val="FFFF00"/>
                </a:solidFill>
              </a:rPr>
              <a:t>patient choice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Lakoff Identified Two Cognitive Models</a:t>
            </a:r>
          </a:p>
        </p:txBody>
      </p:sp>
      <p:sp>
        <p:nvSpPr>
          <p:cNvPr id="14" name="Freeform 13"/>
          <p:cNvSpPr/>
          <p:nvPr/>
        </p:nvSpPr>
        <p:spPr>
          <a:xfrm>
            <a:off x="8024326" y="4843060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Conservatives</a:t>
            </a:r>
          </a:p>
        </p:txBody>
      </p:sp>
      <p:sp>
        <p:nvSpPr>
          <p:cNvPr id="15" name="Freeform 14"/>
          <p:cNvSpPr/>
          <p:nvPr/>
        </p:nvSpPr>
        <p:spPr>
          <a:xfrm>
            <a:off x="838200" y="4843059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Liberals</a:t>
            </a:r>
          </a:p>
        </p:txBody>
      </p:sp>
      <p:sp>
        <p:nvSpPr>
          <p:cNvPr id="22" name="Freeform 21"/>
          <p:cNvSpPr/>
          <p:nvPr/>
        </p:nvSpPr>
        <p:spPr>
          <a:xfrm>
            <a:off x="4428899" y="4844124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Independents</a:t>
            </a:r>
          </a:p>
        </p:txBody>
      </p:sp>
      <p:sp>
        <p:nvSpPr>
          <p:cNvPr id="26" name="Freeform 25"/>
          <p:cNvSpPr/>
          <p:nvPr/>
        </p:nvSpPr>
        <p:spPr>
          <a:xfrm>
            <a:off x="4262649" y="4522124"/>
            <a:ext cx="7325297" cy="1040935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defTabSz="1111250">
              <a:lnSpc>
                <a:spcPct val="90000"/>
              </a:lnSpc>
              <a:spcBef>
                <a:spcPct val="0"/>
              </a:spcBef>
            </a:pPr>
            <a:r>
              <a:rPr lang="en-US" sz="2800" b="1" i="1">
                <a:solidFill>
                  <a:srgbClr val="FFFF00"/>
                </a:solidFill>
              </a:rPr>
              <a:t>Join</a:t>
            </a:r>
            <a:r>
              <a:rPr lang="en-US" sz="2800" b="1" i="1">
                <a:solidFill>
                  <a:schemeClr val="bg1"/>
                </a:solidFill>
              </a:rPr>
              <a:t> “</a:t>
            </a:r>
            <a:r>
              <a:rPr lang="en-US" sz="2800">
                <a:solidFill>
                  <a:schemeClr val="bg1"/>
                </a:solidFill>
              </a:rPr>
              <a:t>Business Leaders Transforming HC”</a:t>
            </a:r>
          </a:p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/>
              <a:t>Connect us with </a:t>
            </a:r>
            <a:r>
              <a:rPr lang="en-US" sz="2800" b="1" i="1">
                <a:solidFill>
                  <a:srgbClr val="FFFF00"/>
                </a:solidFill>
              </a:rPr>
              <a:t>other business leaders</a:t>
            </a:r>
          </a:p>
        </p:txBody>
      </p:sp>
      <p:sp>
        <p:nvSpPr>
          <p:cNvPr id="28" name="Freeform 27"/>
          <p:cNvSpPr/>
          <p:nvPr/>
        </p:nvSpPr>
        <p:spPr>
          <a:xfrm>
            <a:off x="4262649" y="1731879"/>
            <a:ext cx="7325297" cy="1044572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 i="1">
                <a:solidFill>
                  <a:srgbClr val="FFFF00"/>
                </a:solidFill>
              </a:rPr>
              <a:t>Prudence</a:t>
            </a:r>
          </a:p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chemeClr val="bg1"/>
                </a:solidFill>
              </a:rPr>
              <a:t>Apply the </a:t>
            </a:r>
            <a:r>
              <a:rPr lang="en-US" sz="2800" b="1" i="1">
                <a:solidFill>
                  <a:srgbClr val="FFFF00"/>
                </a:solidFill>
              </a:rPr>
              <a:t>free market </a:t>
            </a:r>
            <a:r>
              <a:rPr lang="en-US" sz="2800">
                <a:solidFill>
                  <a:schemeClr val="bg1"/>
                </a:solidFill>
              </a:rPr>
              <a:t>to </a:t>
            </a:r>
            <a:r>
              <a:rPr lang="en-US" sz="2800" b="1" i="1">
                <a:solidFill>
                  <a:srgbClr val="FFFF00"/>
                </a:solidFill>
              </a:rPr>
              <a:t>delivery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of care </a:t>
            </a:r>
            <a:endParaRPr lang="en-US" sz="2800" kern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3.7037E-6 L -0.29388 -0.2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1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81481E-6 L -0.58802 -0.45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1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4" grpId="1" build="allAtOnce" animBg="1"/>
      <p:bldP spid="27" grpId="0" uiExpand="1" build="p" animBg="1"/>
      <p:bldP spid="14" grpId="0" animBg="1"/>
      <p:bldP spid="22" grpId="0" animBg="1"/>
      <p:bldP spid="26" grpId="0" uiExpand="1" build="p" animBg="1"/>
      <p:bldP spid="28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Moral Foundations Questionnaire</a:t>
            </a:r>
            <a:endParaRPr lang="en-US" sz="27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>
                <a:latin typeface="+mj-lt"/>
                <a:ea typeface="Franklin Gothic Book" charset="0"/>
                <a:cs typeface="Franklin Gothic Book" charset="0"/>
              </a:rPr>
              <a:t>Haidt</a:t>
            </a:r>
            <a:r>
              <a:rPr lang="en-US" dirty="0">
                <a:latin typeface="+mj-lt"/>
                <a:ea typeface="Franklin Gothic Book" charset="0"/>
                <a:cs typeface="Franklin Gothic Book" charset="0"/>
              </a:rPr>
              <a:t>, Jonathan. The Righteous Mind. 2013.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21488"/>
            <a:ext cx="2873261" cy="44644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45203" y="3371016"/>
            <a:ext cx="6911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Online survey of 132,000 Americans</a:t>
            </a:r>
          </a:p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Identified five moral values</a:t>
            </a:r>
          </a:p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Compared individual scores with where people stood on the political spectrum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1238" y="1730062"/>
            <a:ext cx="749435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Jonathan Haidt</a:t>
            </a:r>
          </a:p>
          <a:p>
            <a:pPr algn="ctr">
              <a:spcAft>
                <a:spcPts val="1200"/>
              </a:spcAft>
            </a:pPr>
            <a:r>
              <a:rPr lang="en-US" sz="5400" b="1" dirty="0">
                <a:solidFill>
                  <a:schemeClr val="bg1"/>
                </a:solidFill>
              </a:rPr>
              <a:t>“The Righteous Mind”</a:t>
            </a:r>
          </a:p>
        </p:txBody>
      </p:sp>
    </p:spTree>
    <p:extLst>
      <p:ext uri="{BB962C8B-B14F-4D97-AF65-F5344CB8AC3E}">
        <p14:creationId xmlns:p14="http://schemas.microsoft.com/office/powerpoint/2010/main" val="8193358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636814" y="1306285"/>
          <a:ext cx="10440453" cy="386636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4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Five Moral Pillars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>
                <a:latin typeface="+mj-lt"/>
                <a:ea typeface="Franklin Gothic Book" charset="0"/>
                <a:cs typeface="Franklin Gothic Book" charset="0"/>
              </a:rPr>
              <a:t>Haidt</a:t>
            </a:r>
            <a:r>
              <a:rPr lang="en-US" dirty="0">
                <a:latin typeface="+mj-lt"/>
                <a:ea typeface="Franklin Gothic Book" charset="0"/>
                <a:cs typeface="Franklin Gothic Book" charset="0"/>
              </a:rPr>
              <a:t>, Jonathan. The Righteous Mind. 2013.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77741" y="1472787"/>
            <a:ext cx="2252023" cy="480131"/>
            <a:chOff x="777741" y="1472787"/>
            <a:chExt cx="2252023" cy="480131"/>
          </a:xfrm>
        </p:grpSpPr>
        <p:sp>
          <p:nvSpPr>
            <p:cNvPr id="4" name="Oval 3"/>
            <p:cNvSpPr/>
            <p:nvPr/>
          </p:nvSpPr>
          <p:spPr>
            <a:xfrm>
              <a:off x="777741" y="1590189"/>
              <a:ext cx="277680" cy="2453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46053" y="1472787"/>
              <a:ext cx="1883711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Fairness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115042" y="1429698"/>
            <a:ext cx="791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Reciprocal altruism, justice, rights, autonomy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77741" y="2230754"/>
            <a:ext cx="1865555" cy="480131"/>
            <a:chOff x="777741" y="2172061"/>
            <a:chExt cx="1865555" cy="480131"/>
          </a:xfrm>
        </p:grpSpPr>
        <p:sp>
          <p:nvSpPr>
            <p:cNvPr id="5" name="Oval 4"/>
            <p:cNvSpPr/>
            <p:nvPr/>
          </p:nvSpPr>
          <p:spPr>
            <a:xfrm>
              <a:off x="777741" y="2289463"/>
              <a:ext cx="277680" cy="2453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46053" y="2172061"/>
              <a:ext cx="1497243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Caring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15042" y="2187665"/>
            <a:ext cx="763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Empathy, kindness, gentleness, nurturance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77741" y="2988721"/>
            <a:ext cx="2003449" cy="480131"/>
            <a:chOff x="777741" y="2920338"/>
            <a:chExt cx="2003449" cy="480131"/>
          </a:xfrm>
        </p:grpSpPr>
        <p:sp>
          <p:nvSpPr>
            <p:cNvPr id="9" name="Oval 8"/>
            <p:cNvSpPr/>
            <p:nvPr/>
          </p:nvSpPr>
          <p:spPr>
            <a:xfrm>
              <a:off x="777741" y="3037740"/>
              <a:ext cx="277680" cy="245327"/>
            </a:xfrm>
            <a:prstGeom prst="ellipse">
              <a:avLst/>
            </a:prstGeom>
            <a:solidFill>
              <a:srgbClr val="FFFF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46053" y="2920338"/>
              <a:ext cx="1635137" cy="48013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/>
                  <a:latin typeface="+mj-lt"/>
                </a:rPr>
                <a:t>Loyalty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115042" y="2945632"/>
            <a:ext cx="8412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Patriotism, self-sacrifice, “one for all, all for one”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77741" y="3746688"/>
            <a:ext cx="2386288" cy="480131"/>
            <a:chOff x="777741" y="3677332"/>
            <a:chExt cx="2386288" cy="480131"/>
          </a:xfrm>
        </p:grpSpPr>
        <p:sp>
          <p:nvSpPr>
            <p:cNvPr id="10" name="Oval 9"/>
            <p:cNvSpPr/>
            <p:nvPr/>
          </p:nvSpPr>
          <p:spPr>
            <a:xfrm>
              <a:off x="777741" y="3794734"/>
              <a:ext cx="277680" cy="245327"/>
            </a:xfrm>
            <a:prstGeom prst="ellipse">
              <a:avLst/>
            </a:prstGeom>
            <a:solidFill>
              <a:srgbClr val="FFC0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46053" y="3677332"/>
              <a:ext cx="2017976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/>
                  <a:latin typeface="+mj-lt"/>
                </a:rPr>
                <a:t>Authority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115043" y="3703599"/>
            <a:ext cx="8071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Deference to leadership, respect for traditions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77741" y="4504656"/>
            <a:ext cx="2161303" cy="480131"/>
            <a:chOff x="777741" y="4504656"/>
            <a:chExt cx="2161303" cy="480131"/>
          </a:xfrm>
        </p:grpSpPr>
        <p:sp>
          <p:nvSpPr>
            <p:cNvPr id="8" name="TextBox 7"/>
            <p:cNvSpPr txBox="1"/>
            <p:nvPr/>
          </p:nvSpPr>
          <p:spPr>
            <a:xfrm>
              <a:off x="1146053" y="4504656"/>
              <a:ext cx="1792991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/>
                  <a:latin typeface="+mj-lt"/>
                </a:rPr>
                <a:t>Sanctity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77741" y="4622058"/>
              <a:ext cx="277680" cy="24532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115043" y="4461567"/>
            <a:ext cx="7962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Bodies are temples desecrated by immorality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24000" y="6283098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1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1951369" y="1690687"/>
          <a:ext cx="9707231" cy="341615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707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Our Moral Foundations </a:t>
            </a:r>
            <a:br>
              <a:rPr lang="en-US" sz="4000" dirty="0"/>
            </a:br>
            <a:r>
              <a:rPr lang="en-US" sz="4000" dirty="0"/>
              <a:t>Vary With Our Politics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Chart from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Haidt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, Jonathan. The Righteous Mind. 2013.</a:t>
            </a:r>
          </a:p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(Commentary by Ed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Weisbart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) </a:t>
            </a:r>
          </a:p>
        </p:txBody>
      </p:sp>
      <p:sp>
        <p:nvSpPr>
          <p:cNvPr id="19" name="Freeform 18"/>
          <p:cNvSpPr/>
          <p:nvPr/>
        </p:nvSpPr>
        <p:spPr>
          <a:xfrm>
            <a:off x="3135935" y="2007607"/>
            <a:ext cx="7717403" cy="1038086"/>
          </a:xfrm>
          <a:custGeom>
            <a:avLst/>
            <a:gdLst>
              <a:gd name="connsiteX0" fmla="*/ 0 w 5175739"/>
              <a:gd name="connsiteY0" fmla="*/ 0 h 750277"/>
              <a:gd name="connsiteX1" fmla="*/ 1031631 w 5175739"/>
              <a:gd name="connsiteY1" fmla="*/ 205154 h 750277"/>
              <a:gd name="connsiteX2" fmla="*/ 1436077 w 5175739"/>
              <a:gd name="connsiteY2" fmla="*/ 252046 h 750277"/>
              <a:gd name="connsiteX3" fmla="*/ 1693985 w 5175739"/>
              <a:gd name="connsiteY3" fmla="*/ 298938 h 750277"/>
              <a:gd name="connsiteX4" fmla="*/ 2016369 w 5175739"/>
              <a:gd name="connsiteY4" fmla="*/ 328246 h 750277"/>
              <a:gd name="connsiteX5" fmla="*/ 2485292 w 5175739"/>
              <a:gd name="connsiteY5" fmla="*/ 363415 h 750277"/>
              <a:gd name="connsiteX6" fmla="*/ 2754923 w 5175739"/>
              <a:gd name="connsiteY6" fmla="*/ 392723 h 750277"/>
              <a:gd name="connsiteX7" fmla="*/ 3563815 w 5175739"/>
              <a:gd name="connsiteY7" fmla="*/ 521677 h 750277"/>
              <a:gd name="connsiteX8" fmla="*/ 4237892 w 5175739"/>
              <a:gd name="connsiteY8" fmla="*/ 603738 h 750277"/>
              <a:gd name="connsiteX9" fmla="*/ 4695092 w 5175739"/>
              <a:gd name="connsiteY9" fmla="*/ 668215 h 750277"/>
              <a:gd name="connsiteX10" fmla="*/ 5175739 w 5175739"/>
              <a:gd name="connsiteY10" fmla="*/ 750277 h 75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5739" h="750277">
                <a:moveTo>
                  <a:pt x="0" y="0"/>
                </a:moveTo>
                <a:lnTo>
                  <a:pt x="1031631" y="205154"/>
                </a:lnTo>
                <a:lnTo>
                  <a:pt x="1436077" y="252046"/>
                </a:lnTo>
                <a:lnTo>
                  <a:pt x="1693985" y="298938"/>
                </a:lnTo>
                <a:lnTo>
                  <a:pt x="2016369" y="328246"/>
                </a:lnTo>
                <a:lnTo>
                  <a:pt x="2485292" y="363415"/>
                </a:lnTo>
                <a:lnTo>
                  <a:pt x="2754923" y="392723"/>
                </a:lnTo>
                <a:lnTo>
                  <a:pt x="3563815" y="521677"/>
                </a:lnTo>
                <a:lnTo>
                  <a:pt x="4237892" y="603738"/>
                </a:lnTo>
                <a:lnTo>
                  <a:pt x="4695092" y="668215"/>
                </a:lnTo>
                <a:lnTo>
                  <a:pt x="5175739" y="750277"/>
                </a:lnTo>
              </a:path>
            </a:pathLst>
          </a:custGeom>
          <a:noFill/>
          <a:ln w="76200" cmpd="sng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V="1">
            <a:off x="3064493" y="1888884"/>
            <a:ext cx="187062" cy="187062"/>
          </a:xfrm>
          <a:prstGeom prst="ellipse">
            <a:avLst/>
          </a:prstGeom>
          <a:solidFill>
            <a:srgbClr val="00B0F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854747" y="2927663"/>
            <a:ext cx="245327" cy="245327"/>
          </a:xfrm>
          <a:prstGeom prst="ellipse">
            <a:avLst/>
          </a:prstGeom>
          <a:solidFill>
            <a:srgbClr val="00B0F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147359" y="2202177"/>
            <a:ext cx="7765374" cy="843516"/>
          </a:xfrm>
          <a:custGeom>
            <a:avLst/>
            <a:gdLst>
              <a:gd name="connsiteX0" fmla="*/ 0 w 5175739"/>
              <a:gd name="connsiteY0" fmla="*/ 0 h 633046"/>
              <a:gd name="connsiteX1" fmla="*/ 550985 w 5175739"/>
              <a:gd name="connsiteY1" fmla="*/ 46892 h 633046"/>
              <a:gd name="connsiteX2" fmla="*/ 1119554 w 5175739"/>
              <a:gd name="connsiteY2" fmla="*/ 123092 h 633046"/>
              <a:gd name="connsiteX3" fmla="*/ 1770185 w 5175739"/>
              <a:gd name="connsiteY3" fmla="*/ 205154 h 633046"/>
              <a:gd name="connsiteX4" fmla="*/ 2549769 w 5175739"/>
              <a:gd name="connsiteY4" fmla="*/ 240323 h 633046"/>
              <a:gd name="connsiteX5" fmla="*/ 3710354 w 5175739"/>
              <a:gd name="connsiteY5" fmla="*/ 427892 h 633046"/>
              <a:gd name="connsiteX6" fmla="*/ 4624754 w 5175739"/>
              <a:gd name="connsiteY6" fmla="*/ 527539 h 633046"/>
              <a:gd name="connsiteX7" fmla="*/ 5175739 w 5175739"/>
              <a:gd name="connsiteY7" fmla="*/ 633046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75739" h="633046">
                <a:moveTo>
                  <a:pt x="0" y="0"/>
                </a:moveTo>
                <a:lnTo>
                  <a:pt x="550985" y="46892"/>
                </a:lnTo>
                <a:lnTo>
                  <a:pt x="1119554" y="123092"/>
                </a:lnTo>
                <a:lnTo>
                  <a:pt x="1770185" y="205154"/>
                </a:lnTo>
                <a:lnTo>
                  <a:pt x="2549769" y="240323"/>
                </a:lnTo>
                <a:lnTo>
                  <a:pt x="3710354" y="427892"/>
                </a:lnTo>
                <a:lnTo>
                  <a:pt x="4624754" y="527539"/>
                </a:lnTo>
                <a:lnTo>
                  <a:pt x="5175739" y="633046"/>
                </a:lnTo>
              </a:path>
            </a:pathLst>
          </a:custGeom>
          <a:noFill/>
          <a:ln w="76200" cmpd="sng">
            <a:solidFill>
              <a:srgbClr val="007D6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V="1">
            <a:off x="3064493" y="2055491"/>
            <a:ext cx="187062" cy="1870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840049" y="2975207"/>
            <a:ext cx="245327" cy="2453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06508" y="2017511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Caring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06508" y="1751515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Fairness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35362" y="4339559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Sanctity</a:t>
            </a:r>
          </a:p>
        </p:txBody>
      </p:sp>
      <p:sp>
        <p:nvSpPr>
          <p:cNvPr id="22" name="Freeform 21"/>
          <p:cNvSpPr/>
          <p:nvPr/>
        </p:nvSpPr>
        <p:spPr>
          <a:xfrm>
            <a:off x="3085017" y="2444350"/>
            <a:ext cx="7827717" cy="1469425"/>
          </a:xfrm>
          <a:custGeom>
            <a:avLst/>
            <a:gdLst>
              <a:gd name="connsiteX0" fmla="*/ 0 w 5158154"/>
              <a:gd name="connsiteY0" fmla="*/ 797169 h 797169"/>
              <a:gd name="connsiteX1" fmla="*/ 738554 w 5158154"/>
              <a:gd name="connsiteY1" fmla="*/ 638907 h 797169"/>
              <a:gd name="connsiteX2" fmla="*/ 2514600 w 5158154"/>
              <a:gd name="connsiteY2" fmla="*/ 381000 h 797169"/>
              <a:gd name="connsiteX3" fmla="*/ 3768969 w 5158154"/>
              <a:gd name="connsiteY3" fmla="*/ 158261 h 797169"/>
              <a:gd name="connsiteX4" fmla="*/ 4325816 w 5158154"/>
              <a:gd name="connsiteY4" fmla="*/ 35169 h 797169"/>
              <a:gd name="connsiteX5" fmla="*/ 5158154 w 5158154"/>
              <a:gd name="connsiteY5" fmla="*/ 0 h 79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8154" h="797169">
                <a:moveTo>
                  <a:pt x="0" y="797169"/>
                </a:moveTo>
                <a:lnTo>
                  <a:pt x="738554" y="638907"/>
                </a:lnTo>
                <a:lnTo>
                  <a:pt x="2514600" y="381000"/>
                </a:lnTo>
                <a:lnTo>
                  <a:pt x="3768969" y="158261"/>
                </a:lnTo>
                <a:lnTo>
                  <a:pt x="4325816" y="35169"/>
                </a:lnTo>
                <a:lnTo>
                  <a:pt x="5158154" y="0"/>
                </a:lnTo>
              </a:path>
            </a:pathLst>
          </a:custGeom>
          <a:noFill/>
          <a:ln w="76200" cmpd="sng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V="1">
            <a:off x="3064493" y="3829356"/>
            <a:ext cx="187062" cy="187062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854747" y="2361840"/>
            <a:ext cx="245327" cy="245327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100150" y="2689676"/>
            <a:ext cx="7812584" cy="1467731"/>
          </a:xfrm>
          <a:custGeom>
            <a:avLst/>
            <a:gdLst>
              <a:gd name="connsiteX0" fmla="*/ 0 w 5175738"/>
              <a:gd name="connsiteY0" fmla="*/ 1096108 h 1096108"/>
              <a:gd name="connsiteX1" fmla="*/ 650630 w 5175738"/>
              <a:gd name="connsiteY1" fmla="*/ 885092 h 1096108"/>
              <a:gd name="connsiteX2" fmla="*/ 920261 w 5175738"/>
              <a:gd name="connsiteY2" fmla="*/ 814754 h 1096108"/>
              <a:gd name="connsiteX3" fmla="*/ 1271953 w 5175738"/>
              <a:gd name="connsiteY3" fmla="*/ 732692 h 1096108"/>
              <a:gd name="connsiteX4" fmla="*/ 1940169 w 5175738"/>
              <a:gd name="connsiteY4" fmla="*/ 597877 h 1096108"/>
              <a:gd name="connsiteX5" fmla="*/ 2584938 w 5175738"/>
              <a:gd name="connsiteY5" fmla="*/ 492369 h 1096108"/>
              <a:gd name="connsiteX6" fmla="*/ 3440723 w 5175738"/>
              <a:gd name="connsiteY6" fmla="*/ 293077 h 1096108"/>
              <a:gd name="connsiteX7" fmla="*/ 4091353 w 5175738"/>
              <a:gd name="connsiteY7" fmla="*/ 146539 h 1096108"/>
              <a:gd name="connsiteX8" fmla="*/ 4349261 w 5175738"/>
              <a:gd name="connsiteY8" fmla="*/ 87923 h 1096108"/>
              <a:gd name="connsiteX9" fmla="*/ 4911969 w 5175738"/>
              <a:gd name="connsiteY9" fmla="*/ 11723 h 1096108"/>
              <a:gd name="connsiteX10" fmla="*/ 5175738 w 5175738"/>
              <a:gd name="connsiteY10" fmla="*/ 0 h 109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5738" h="1096108">
                <a:moveTo>
                  <a:pt x="0" y="1096108"/>
                </a:moveTo>
                <a:lnTo>
                  <a:pt x="650630" y="885092"/>
                </a:lnTo>
                <a:lnTo>
                  <a:pt x="920261" y="814754"/>
                </a:lnTo>
                <a:lnTo>
                  <a:pt x="1271953" y="732692"/>
                </a:lnTo>
                <a:lnTo>
                  <a:pt x="1940169" y="597877"/>
                </a:lnTo>
                <a:lnTo>
                  <a:pt x="2584938" y="492369"/>
                </a:lnTo>
                <a:lnTo>
                  <a:pt x="3440723" y="293077"/>
                </a:lnTo>
                <a:lnTo>
                  <a:pt x="4091353" y="146539"/>
                </a:lnTo>
                <a:lnTo>
                  <a:pt x="4349261" y="87923"/>
                </a:lnTo>
                <a:lnTo>
                  <a:pt x="4911969" y="11723"/>
                </a:lnTo>
                <a:lnTo>
                  <a:pt x="5175738" y="0"/>
                </a:lnTo>
              </a:path>
            </a:pathLst>
          </a:custGeom>
          <a:noFill/>
          <a:ln w="76200" cmpd="sng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V="1">
            <a:off x="3064493" y="4008863"/>
            <a:ext cx="187062" cy="187062"/>
          </a:xfrm>
          <a:prstGeom prst="ellipse">
            <a:avLst/>
          </a:prstGeom>
          <a:solidFill>
            <a:srgbClr val="FFC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854747" y="2526861"/>
            <a:ext cx="245327" cy="245327"/>
          </a:xfrm>
          <a:prstGeom prst="ellipse">
            <a:avLst/>
          </a:prstGeom>
          <a:solidFill>
            <a:srgbClr val="FFC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175354" y="2600604"/>
            <a:ext cx="7737380" cy="1850516"/>
          </a:xfrm>
          <a:custGeom>
            <a:avLst/>
            <a:gdLst>
              <a:gd name="connsiteX0" fmla="*/ 0 w 5175739"/>
              <a:gd name="connsiteY0" fmla="*/ 1471246 h 1471246"/>
              <a:gd name="connsiteX1" fmla="*/ 427892 w 5175739"/>
              <a:gd name="connsiteY1" fmla="*/ 1354015 h 1471246"/>
              <a:gd name="connsiteX2" fmla="*/ 955431 w 5175739"/>
              <a:gd name="connsiteY2" fmla="*/ 1230923 h 1471246"/>
              <a:gd name="connsiteX3" fmla="*/ 1254369 w 5175739"/>
              <a:gd name="connsiteY3" fmla="*/ 1160584 h 1471246"/>
              <a:gd name="connsiteX4" fmla="*/ 2192216 w 5175739"/>
              <a:gd name="connsiteY4" fmla="*/ 926123 h 1471246"/>
              <a:gd name="connsiteX5" fmla="*/ 2872154 w 5175739"/>
              <a:gd name="connsiteY5" fmla="*/ 750277 h 1471246"/>
              <a:gd name="connsiteX6" fmla="*/ 3124200 w 5175739"/>
              <a:gd name="connsiteY6" fmla="*/ 656492 h 1471246"/>
              <a:gd name="connsiteX7" fmla="*/ 3411416 w 5175739"/>
              <a:gd name="connsiteY7" fmla="*/ 550984 h 1471246"/>
              <a:gd name="connsiteX8" fmla="*/ 4232031 w 5175739"/>
              <a:gd name="connsiteY8" fmla="*/ 246184 h 1471246"/>
              <a:gd name="connsiteX9" fmla="*/ 4554416 w 5175739"/>
              <a:gd name="connsiteY9" fmla="*/ 175846 h 1471246"/>
              <a:gd name="connsiteX10" fmla="*/ 4958862 w 5175739"/>
              <a:gd name="connsiteY10" fmla="*/ 46892 h 1471246"/>
              <a:gd name="connsiteX11" fmla="*/ 5175739 w 5175739"/>
              <a:gd name="connsiteY11" fmla="*/ 0 h 147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75739" h="1471246">
                <a:moveTo>
                  <a:pt x="0" y="1471246"/>
                </a:moveTo>
                <a:lnTo>
                  <a:pt x="427892" y="1354015"/>
                </a:lnTo>
                <a:lnTo>
                  <a:pt x="955431" y="1230923"/>
                </a:lnTo>
                <a:lnTo>
                  <a:pt x="1254369" y="1160584"/>
                </a:lnTo>
                <a:lnTo>
                  <a:pt x="2192216" y="926123"/>
                </a:lnTo>
                <a:lnTo>
                  <a:pt x="2872154" y="750277"/>
                </a:lnTo>
                <a:lnTo>
                  <a:pt x="3124200" y="656492"/>
                </a:lnTo>
                <a:lnTo>
                  <a:pt x="3411416" y="550984"/>
                </a:lnTo>
                <a:lnTo>
                  <a:pt x="4232031" y="246184"/>
                </a:lnTo>
                <a:lnTo>
                  <a:pt x="4554416" y="175846"/>
                </a:lnTo>
                <a:lnTo>
                  <a:pt x="4958862" y="46892"/>
                </a:lnTo>
                <a:lnTo>
                  <a:pt x="5175739" y="0"/>
                </a:lnTo>
              </a:path>
            </a:pathLst>
          </a:custGeom>
          <a:noFill/>
          <a:ln w="76200" cmpd="sng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V="1">
            <a:off x="3064493" y="4398501"/>
            <a:ext cx="187062" cy="187062"/>
          </a:xfrm>
          <a:prstGeom prst="ellipse">
            <a:avLst/>
          </a:prstGeom>
          <a:solidFill>
            <a:srgbClr val="C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854747" y="2444350"/>
            <a:ext cx="245327" cy="245327"/>
          </a:xfrm>
          <a:prstGeom prst="ellipse">
            <a:avLst/>
          </a:prstGeom>
          <a:solidFill>
            <a:srgbClr val="C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64028" y="3938912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Authority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85906" y="5299724"/>
            <a:ext cx="1225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Moderate</a:t>
            </a:r>
            <a:endParaRPr lang="en-US" sz="20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85055" y="3692561"/>
            <a:ext cx="1082348" cy="36933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Loyalty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9470" y="1586667"/>
            <a:ext cx="1081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Medium" pitchFamily="34" charset="0"/>
              </a:rPr>
              <a:t>Strongly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Medium" pitchFamily="34" charset="0"/>
              </a:rPr>
              <a:t>Endorse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4056" y="4603143"/>
            <a:ext cx="1081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Medium" pitchFamily="34" charset="0"/>
              </a:rPr>
              <a:t>Strongly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Medium" pitchFamily="34" charset="0"/>
              </a:rPr>
              <a:t>Reject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200009" y="5284637"/>
          <a:ext cx="3877733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9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Very 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Liberal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Slightly 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Liberal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8119534" y="5299724"/>
          <a:ext cx="397086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9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Slightly Conservative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Very Conservative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5732226" y="2369836"/>
            <a:ext cx="812636" cy="1199485"/>
            <a:chOff x="9160586" y="2997133"/>
            <a:chExt cx="1239323" cy="1829292"/>
          </a:xfrm>
        </p:grpSpPr>
        <p:sp>
          <p:nvSpPr>
            <p:cNvPr id="20" name="Arc 19"/>
            <p:cNvSpPr/>
            <p:nvPr/>
          </p:nvSpPr>
          <p:spPr>
            <a:xfrm>
              <a:off x="9160586" y="3912025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flipV="1">
              <a:off x="9160586" y="2997133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>
              <a:off x="10166043" y="3775590"/>
              <a:ext cx="205989" cy="272378"/>
            </a:xfrm>
            <a:prstGeom prst="arc">
              <a:avLst>
                <a:gd name="adj1" fmla="val 15480826"/>
                <a:gd name="adj2" fmla="val 5260535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7084011" y="2369836"/>
            <a:ext cx="812636" cy="1199485"/>
            <a:chOff x="9160586" y="2997133"/>
            <a:chExt cx="1239323" cy="1829292"/>
          </a:xfrm>
        </p:grpSpPr>
        <p:sp>
          <p:nvSpPr>
            <p:cNvPr id="41" name="Arc 40"/>
            <p:cNvSpPr/>
            <p:nvPr/>
          </p:nvSpPr>
          <p:spPr>
            <a:xfrm>
              <a:off x="9160586" y="3912025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flipV="1">
              <a:off x="9160586" y="2997133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>
              <a:off x="10166043" y="3775590"/>
              <a:ext cx="205989" cy="272378"/>
            </a:xfrm>
            <a:prstGeom prst="arc">
              <a:avLst>
                <a:gd name="adj1" fmla="val 15480826"/>
                <a:gd name="adj2" fmla="val 5260535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Pentagon 9"/>
          <p:cNvSpPr/>
          <p:nvPr/>
        </p:nvSpPr>
        <p:spPr>
          <a:xfrm>
            <a:off x="1927515" y="2363849"/>
            <a:ext cx="4790091" cy="1211458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“You heartless </a:t>
            </a:r>
          </a:p>
          <a:p>
            <a:pPr algn="ctr"/>
            <a:r>
              <a:rPr lang="en-US" sz="2400" b="1" dirty="0"/>
              <a:t>bastards don’t care.”</a:t>
            </a:r>
          </a:p>
        </p:txBody>
      </p:sp>
      <p:sp>
        <p:nvSpPr>
          <p:cNvPr id="33" name="Pentagon 32"/>
          <p:cNvSpPr/>
          <p:nvPr/>
        </p:nvSpPr>
        <p:spPr>
          <a:xfrm flipH="1">
            <a:off x="6868509" y="2363849"/>
            <a:ext cx="4790091" cy="121145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“Your lack of morals will destroy our society.”</a:t>
            </a:r>
          </a:p>
        </p:txBody>
      </p:sp>
      <p:sp>
        <p:nvSpPr>
          <p:cNvPr id="7" name="Oval 6"/>
          <p:cNvSpPr/>
          <p:nvPr/>
        </p:nvSpPr>
        <p:spPr>
          <a:xfrm>
            <a:off x="4146842" y="1954531"/>
            <a:ext cx="5514166" cy="243691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Both sides believe </a:t>
            </a:r>
          </a:p>
          <a:p>
            <a:pPr algn="ctr"/>
            <a:r>
              <a:rPr lang="en-US" sz="3200" b="1" dirty="0"/>
              <a:t>they hold the </a:t>
            </a:r>
          </a:p>
          <a:p>
            <a:pPr algn="ctr">
              <a:spcAft>
                <a:spcPts val="1200"/>
              </a:spcAft>
            </a:pPr>
            <a:r>
              <a:rPr lang="en-US" sz="3200" b="1" dirty="0"/>
              <a:t>moral high ground. </a:t>
            </a:r>
          </a:p>
        </p:txBody>
      </p:sp>
    </p:spTree>
    <p:extLst>
      <p:ext uri="{BB962C8B-B14F-4D97-AF65-F5344CB8AC3E}">
        <p14:creationId xmlns:p14="http://schemas.microsoft.com/office/powerpoint/2010/main" val="211122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6" grpId="0" animBg="1"/>
      <p:bldP spid="21" grpId="0" animBg="1"/>
      <p:bldP spid="9" grpId="0" animBg="1"/>
      <p:bldP spid="15" grpId="0" animBg="1"/>
      <p:bldP spid="25" grpId="0"/>
      <p:bldP spid="26" grpId="0"/>
      <p:bldP spid="27" grpId="0"/>
      <p:bldP spid="22" grpId="0" animBg="1"/>
      <p:bldP spid="12" grpId="0" animBg="1"/>
      <p:bldP spid="17" grpId="0" animBg="1"/>
      <p:bldP spid="23" grpId="0" animBg="1"/>
      <p:bldP spid="13" grpId="0" animBg="1"/>
      <p:bldP spid="18" grpId="0" animBg="1"/>
      <p:bldP spid="24" grpId="0" animBg="1"/>
      <p:bldP spid="8" grpId="0" animBg="1"/>
      <p:bldP spid="14" grpId="0" animBg="1"/>
      <p:bldP spid="29" grpId="0"/>
      <p:bldP spid="28" grpId="0"/>
      <p:bldP spid="10" grpId="0" animBg="1"/>
      <p:bldP spid="10" grpId="1" animBg="1"/>
      <p:bldP spid="33" grpId="0" animBg="1"/>
      <p:bldP spid="33" grpId="1" animBg="1"/>
      <p:bldP spid="7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371" y="3325579"/>
            <a:ext cx="8521572" cy="25250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42611" y="1477105"/>
            <a:ext cx="11083332" cy="166766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5760" rtlCol="0" anchor="ctr"/>
          <a:lstStyle/>
          <a:p>
            <a:pPr algn="r"/>
            <a:r>
              <a:rPr lang="en-US" sz="2800" b="1" dirty="0"/>
              <a:t>Do not expect </a:t>
            </a:r>
          </a:p>
          <a:p>
            <a:pPr algn="r"/>
            <a:r>
              <a:rPr lang="en-US" sz="2800" b="1" dirty="0"/>
              <a:t>these two arguments </a:t>
            </a:r>
          </a:p>
          <a:p>
            <a:pPr algn="r"/>
            <a:r>
              <a:rPr lang="en-US" sz="2800" b="1" dirty="0"/>
              <a:t>to persuade conservatives.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5200" cy="1325563"/>
          </a:xfrm>
        </p:spPr>
        <p:txBody>
          <a:bodyPr>
            <a:normAutofit/>
          </a:bodyPr>
          <a:lstStyle/>
          <a:p>
            <a:r>
              <a:rPr lang="en-US" dirty="0"/>
              <a:t>Five Moral Pillars of “Cover Everybody”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63453" y="1612676"/>
            <a:ext cx="395172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Healthcare is a human right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63454" y="2561061"/>
            <a:ext cx="318067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Protect the vulnerable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63454" y="3534846"/>
            <a:ext cx="93136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Temper data about poor outcomes with </a:t>
            </a:r>
            <a:r>
              <a:rPr lang="en-US" sz="2400" b="1" i="1" dirty="0">
                <a:solidFill>
                  <a:srgbClr val="FFFF00"/>
                </a:solidFill>
                <a:latin typeface="+mj-lt"/>
                <a:ea typeface="Franklin Gothic Book" charset="0"/>
                <a:cs typeface="Franklin Gothic Book" charset="0"/>
              </a:rPr>
              <a:t>reasons for national pride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63453" y="4326946"/>
            <a:ext cx="913974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  <a:latin typeface="+mj-lt"/>
                <a:ea typeface="Franklin Gothic Book" charset="0"/>
                <a:cs typeface="Franklin Gothic Book" charset="0"/>
              </a:rPr>
              <a:t>Play your doctor card; 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explain how insurance disrupts the business of actually delivering care.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63454" y="5482416"/>
            <a:ext cx="913974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Physicians and patients are </a:t>
            </a:r>
            <a:r>
              <a:rPr lang="en-US" sz="2400" b="1" i="1" dirty="0">
                <a:solidFill>
                  <a:srgbClr val="FFFF00"/>
                </a:solidFill>
                <a:latin typeface="+mj-lt"/>
                <a:ea typeface="Franklin Gothic Book" charset="0"/>
                <a:cs typeface="Franklin Gothic Book" charset="0"/>
              </a:rPr>
              <a:t>far more autonomous 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with NHI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38200" y="1624367"/>
            <a:ext cx="1696365" cy="424732"/>
            <a:chOff x="507215" y="1697748"/>
            <a:chExt cx="1696365" cy="424732"/>
          </a:xfrm>
        </p:grpSpPr>
        <p:sp>
          <p:nvSpPr>
            <p:cNvPr id="28" name="Oval 27"/>
            <p:cNvSpPr/>
            <p:nvPr/>
          </p:nvSpPr>
          <p:spPr>
            <a:xfrm>
              <a:off x="507215" y="1787451"/>
              <a:ext cx="245327" cy="2453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2542" y="1697748"/>
              <a:ext cx="145103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Fairness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38201" y="2597171"/>
            <a:ext cx="1404619" cy="424732"/>
            <a:chOff x="507215" y="2367413"/>
            <a:chExt cx="1404619" cy="424732"/>
          </a:xfrm>
        </p:grpSpPr>
        <p:sp>
          <p:nvSpPr>
            <p:cNvPr id="33" name="Oval 32"/>
            <p:cNvSpPr/>
            <p:nvPr/>
          </p:nvSpPr>
          <p:spPr>
            <a:xfrm>
              <a:off x="507215" y="2457116"/>
              <a:ext cx="245327" cy="2453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2542" y="2367413"/>
              <a:ext cx="1159292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Caring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8200" y="3569975"/>
            <a:ext cx="1507211" cy="424732"/>
            <a:chOff x="507215" y="3310458"/>
            <a:chExt cx="1507211" cy="424732"/>
          </a:xfrm>
        </p:grpSpPr>
        <p:sp>
          <p:nvSpPr>
            <p:cNvPr id="38" name="Oval 37"/>
            <p:cNvSpPr/>
            <p:nvPr/>
          </p:nvSpPr>
          <p:spPr>
            <a:xfrm>
              <a:off x="507215" y="3400161"/>
              <a:ext cx="245327" cy="245327"/>
            </a:xfrm>
            <a:prstGeom prst="ellipse">
              <a:avLst/>
            </a:prstGeom>
            <a:solidFill>
              <a:srgbClr val="FFFF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2542" y="3310458"/>
              <a:ext cx="1261884" cy="42473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Loyalty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38200" y="4542779"/>
            <a:ext cx="1797355" cy="424732"/>
            <a:chOff x="507215" y="4054041"/>
            <a:chExt cx="1797355" cy="424732"/>
          </a:xfrm>
        </p:grpSpPr>
        <p:sp>
          <p:nvSpPr>
            <p:cNvPr id="43" name="Oval 42"/>
            <p:cNvSpPr/>
            <p:nvPr/>
          </p:nvSpPr>
          <p:spPr>
            <a:xfrm>
              <a:off x="507215" y="4143744"/>
              <a:ext cx="245327" cy="245327"/>
            </a:xfrm>
            <a:prstGeom prst="ellipse">
              <a:avLst/>
            </a:prstGeom>
            <a:solidFill>
              <a:srgbClr val="FFC0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2542" y="4054041"/>
              <a:ext cx="155202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Authority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8200" y="5515582"/>
            <a:ext cx="1627437" cy="424732"/>
            <a:chOff x="507215" y="4974692"/>
            <a:chExt cx="1627437" cy="424732"/>
          </a:xfrm>
        </p:grpSpPr>
        <p:sp>
          <p:nvSpPr>
            <p:cNvPr id="48" name="TextBox 47"/>
            <p:cNvSpPr txBox="1"/>
            <p:nvPr/>
          </p:nvSpPr>
          <p:spPr>
            <a:xfrm>
              <a:off x="752542" y="4974692"/>
              <a:ext cx="1382110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Sanctity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507215" y="5064395"/>
              <a:ext cx="245327" cy="24532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8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PNHP Master Template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008C81"/>
      </a:accent1>
      <a:accent2>
        <a:srgbClr val="9F2936"/>
      </a:accent2>
      <a:accent3>
        <a:srgbClr val="FF9300"/>
      </a:accent3>
      <a:accent4>
        <a:srgbClr val="00539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5230</TotalTime>
  <Words>1105</Words>
  <Application>Microsoft Office PowerPoint</Application>
  <PresentationFormat>Widescreen</PresentationFormat>
  <Paragraphs>240</Paragraphs>
  <Slides>41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Albertus Extra Bold</vt:lpstr>
      <vt:lpstr>Arial</vt:lpstr>
      <vt:lpstr>Calibri</vt:lpstr>
      <vt:lpstr>Franklin Gothic Book</vt:lpstr>
      <vt:lpstr>Franklin Gothic Medium</vt:lpstr>
      <vt:lpstr>Mangal</vt:lpstr>
      <vt:lpstr>Office Theme</vt:lpstr>
      <vt:lpstr>Acrobat Document</vt:lpstr>
      <vt:lpstr>The Business Case for  Medicare for All</vt:lpstr>
      <vt:lpstr>My Career Has Been About Medicine, Business, and Politics</vt:lpstr>
      <vt:lpstr>Liberals and Conservatives  Often Think Differently</vt:lpstr>
      <vt:lpstr>Lakoff Identified Two Cognitive Models</vt:lpstr>
      <vt:lpstr>Lakoff Identified Two Cognitive Models</vt:lpstr>
      <vt:lpstr>Moral Foundations Questionnaire</vt:lpstr>
      <vt:lpstr>Five Moral Pillars</vt:lpstr>
      <vt:lpstr>Our Moral Foundations  Vary With Our Politics</vt:lpstr>
      <vt:lpstr>Five Moral Pillars of “Cover Everybody”</vt:lpstr>
      <vt:lpstr>Medicare Means  </vt:lpstr>
      <vt:lpstr>Tribalism Trumps Moral Pillars</vt:lpstr>
      <vt:lpstr>Tribalism Trumps Moral Pillars</vt:lpstr>
      <vt:lpstr>Tribalism Trumps Moral Pillars</vt:lpstr>
      <vt:lpstr>Our Perspective Depends On  How We Define Our “Tribe”</vt:lpstr>
      <vt:lpstr>PowerPoint Presentation</vt:lpstr>
      <vt:lpstr>One Good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Weisbart</dc:creator>
  <cp:lastModifiedBy>martin donohoe</cp:lastModifiedBy>
  <cp:revision>289</cp:revision>
  <dcterms:created xsi:type="dcterms:W3CDTF">2016-11-02T21:04:26Z</dcterms:created>
  <dcterms:modified xsi:type="dcterms:W3CDTF">2017-11-09T21:01:08Z</dcterms:modified>
</cp:coreProperties>
</file>