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8"/>
  </p:notesMasterIdLst>
  <p:sldIdLst>
    <p:sldId id="256" r:id="rId2"/>
    <p:sldId id="267" r:id="rId3"/>
    <p:sldId id="435" r:id="rId4"/>
    <p:sldId id="777" r:id="rId5"/>
    <p:sldId id="436" r:id="rId6"/>
    <p:sldId id="437" r:id="rId7"/>
    <p:sldId id="778" r:id="rId8"/>
    <p:sldId id="750" r:id="rId9"/>
    <p:sldId id="751" r:id="rId10"/>
    <p:sldId id="290" r:id="rId11"/>
    <p:sldId id="291" r:id="rId12"/>
    <p:sldId id="649" r:id="rId13"/>
    <p:sldId id="363" r:id="rId14"/>
    <p:sldId id="759" r:id="rId15"/>
    <p:sldId id="346" r:id="rId16"/>
    <p:sldId id="318" r:id="rId17"/>
    <p:sldId id="310" r:id="rId18"/>
    <p:sldId id="301" r:id="rId19"/>
    <p:sldId id="455" r:id="rId20"/>
    <p:sldId id="454" r:id="rId21"/>
    <p:sldId id="453" r:id="rId22"/>
    <p:sldId id="286" r:id="rId23"/>
    <p:sldId id="779" r:id="rId24"/>
    <p:sldId id="591" r:id="rId25"/>
    <p:sldId id="475" r:id="rId26"/>
    <p:sldId id="782" r:id="rId27"/>
    <p:sldId id="783" r:id="rId28"/>
    <p:sldId id="781" r:id="rId29"/>
    <p:sldId id="541" r:id="rId30"/>
    <p:sldId id="351" r:id="rId31"/>
    <p:sldId id="481" r:id="rId32"/>
    <p:sldId id="663" r:id="rId33"/>
    <p:sldId id="785" r:id="rId34"/>
    <p:sldId id="786" r:id="rId35"/>
    <p:sldId id="825" r:id="rId36"/>
    <p:sldId id="366" r:id="rId37"/>
    <p:sldId id="826" r:id="rId38"/>
    <p:sldId id="828" r:id="rId39"/>
    <p:sldId id="341" r:id="rId40"/>
    <p:sldId id="406" r:id="rId41"/>
    <p:sldId id="343" r:id="rId42"/>
    <p:sldId id="488" r:id="rId43"/>
    <p:sldId id="432" r:id="rId44"/>
    <p:sldId id="433" r:id="rId45"/>
    <p:sldId id="434" r:id="rId46"/>
    <p:sldId id="350" r:id="rId47"/>
    <p:sldId id="411" r:id="rId48"/>
    <p:sldId id="549" r:id="rId49"/>
    <p:sldId id="575" r:id="rId50"/>
    <p:sldId id="772" r:id="rId51"/>
    <p:sldId id="452" r:id="rId52"/>
    <p:sldId id="439" r:id="rId53"/>
    <p:sldId id="770" r:id="rId54"/>
    <p:sldId id="762" r:id="rId55"/>
    <p:sldId id="763" r:id="rId56"/>
    <p:sldId id="771" r:id="rId57"/>
    <p:sldId id="441" r:id="rId58"/>
    <p:sldId id="442" r:id="rId59"/>
    <p:sldId id="827" r:id="rId60"/>
    <p:sldId id="511" r:id="rId61"/>
    <p:sldId id="296" r:id="rId62"/>
    <p:sldId id="333" r:id="rId63"/>
    <p:sldId id="335" r:id="rId64"/>
    <p:sldId id="801" r:id="rId65"/>
    <p:sldId id="802" r:id="rId66"/>
    <p:sldId id="803" r:id="rId67"/>
    <p:sldId id="804" r:id="rId68"/>
    <p:sldId id="805" r:id="rId69"/>
    <p:sldId id="806" r:id="rId70"/>
    <p:sldId id="810" r:id="rId71"/>
    <p:sldId id="807" r:id="rId72"/>
    <p:sldId id="372" r:id="rId73"/>
    <p:sldId id="775" r:id="rId74"/>
    <p:sldId id="776" r:id="rId75"/>
    <p:sldId id="354" r:id="rId76"/>
    <p:sldId id="829"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4" d="100"/>
          <a:sy n="114" d="100"/>
        </p:scale>
        <p:origin x="12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D05D4-F9A5-423A-A5DE-C3102A200A21}" type="datetimeFigureOut">
              <a:rPr lang="en-US" smtClean="0"/>
              <a:t>10/14/2018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8B9DE-086A-490B-BF11-09EE0F79E1DE}" type="slidenum">
              <a:rPr lang="en-US" smtClean="0"/>
              <a:t>‹#›</a:t>
            </a:fld>
            <a:endParaRPr lang="en-US"/>
          </a:p>
        </p:txBody>
      </p:sp>
    </p:spTree>
    <p:extLst>
      <p:ext uri="{BB962C8B-B14F-4D97-AF65-F5344CB8AC3E}">
        <p14:creationId xmlns:p14="http://schemas.microsoft.com/office/powerpoint/2010/main" val="103569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32C8ECD-C4EB-4C16-A8F6-AAE28DDACF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7B9BEA-C178-41EC-9C1E-8ADF7D4A470F}" type="slidenum">
              <a:rPr lang="en-US" altLang="en-US" smtClean="0"/>
              <a:pPr>
                <a:spcBef>
                  <a:spcPct val="0"/>
                </a:spcBef>
              </a:pPr>
              <a:t>2</a:t>
            </a:fld>
            <a:endParaRPr lang="en-US" altLang="en-US"/>
          </a:p>
        </p:txBody>
      </p:sp>
      <p:sp>
        <p:nvSpPr>
          <p:cNvPr id="6147" name="Rectangle 2">
            <a:extLst>
              <a:ext uri="{FF2B5EF4-FFF2-40B4-BE49-F238E27FC236}">
                <a16:creationId xmlns:a16="http://schemas.microsoft.com/office/drawing/2014/main" id="{55CEF891-C774-44D5-8E99-D451F875BEE2}"/>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89D46D29-D8D8-4CD6-884B-C49C31C701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1331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1C490BB-B07C-4E6E-A054-10599B6BB0D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AE9C52-6455-4D52-A451-93B70A5A9459}" type="slidenum">
              <a:rPr lang="en-US" altLang="en-US">
                <a:latin typeface="Arial" panose="020B0604020202020204" pitchFamily="34" charset="0"/>
              </a:rPr>
              <a:pPr algn="r" eaLnBrk="1" hangingPunct="1">
                <a:spcBef>
                  <a:spcPct val="0"/>
                </a:spcBef>
              </a:pPr>
              <a:t>37</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A9B85394-9027-4EE4-BF6A-CC3534E335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02BF725C-1957-4EEB-9957-5B2B8FADCF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53946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5642AD05-4FF1-4DC5-9A5C-DCA8938D9C8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963E682-9568-4ADB-9796-203B17B19B61}" type="slidenum">
              <a:rPr lang="en-US" altLang="en-US">
                <a:latin typeface="Arial" panose="020B0604020202020204" pitchFamily="34" charset="0"/>
              </a:rPr>
              <a:pPr algn="r" eaLnBrk="1" hangingPunct="1">
                <a:spcBef>
                  <a:spcPct val="0"/>
                </a:spcBef>
              </a:pPr>
              <a:t>53</a:t>
            </a:fld>
            <a:endParaRPr lang="en-US" altLang="en-US">
              <a:latin typeface="Arial" panose="020B0604020202020204" pitchFamily="34" charset="0"/>
            </a:endParaRPr>
          </a:p>
        </p:txBody>
      </p:sp>
      <p:sp>
        <p:nvSpPr>
          <p:cNvPr id="91139" name="Rectangle 7">
            <a:extLst>
              <a:ext uri="{FF2B5EF4-FFF2-40B4-BE49-F238E27FC236}">
                <a16:creationId xmlns:a16="http://schemas.microsoft.com/office/drawing/2014/main" id="{D7A3E2A4-418D-41E0-AAFB-D1A7662F6F4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712399F-9604-4D6B-BF63-BD700B5E4D2E}" type="slidenum">
              <a:rPr lang="en-US" altLang="en-US">
                <a:latin typeface="Arial" panose="020B0604020202020204" pitchFamily="34" charset="0"/>
              </a:rPr>
              <a:pPr algn="r" eaLnBrk="1" hangingPunct="1">
                <a:spcBef>
                  <a:spcPct val="0"/>
                </a:spcBef>
              </a:pPr>
              <a:t>53</a:t>
            </a:fld>
            <a:endParaRPr lang="en-US" altLang="en-US">
              <a:latin typeface="Arial" panose="020B0604020202020204" pitchFamily="34" charset="0"/>
            </a:endParaRPr>
          </a:p>
        </p:txBody>
      </p:sp>
      <p:sp>
        <p:nvSpPr>
          <p:cNvPr id="91140" name="Rectangle 2">
            <a:extLst>
              <a:ext uri="{FF2B5EF4-FFF2-40B4-BE49-F238E27FC236}">
                <a16:creationId xmlns:a16="http://schemas.microsoft.com/office/drawing/2014/main" id="{BE3A407F-51E1-4470-B8B6-786975FE8D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1" name="Rectangle 3">
            <a:extLst>
              <a:ext uri="{FF2B5EF4-FFF2-40B4-BE49-F238E27FC236}">
                <a16:creationId xmlns:a16="http://schemas.microsoft.com/office/drawing/2014/main" id="{92C448A7-A156-4115-9472-F17E6C4F6F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35636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2432DAF8-75F2-48AA-9357-719709D0288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F063A32-2C45-4724-AB38-A6121CC9D6F4}" type="slidenum">
              <a:rPr lang="en-US" altLang="en-US">
                <a:latin typeface="Arial" panose="020B0604020202020204" pitchFamily="34" charset="0"/>
              </a:rPr>
              <a:pPr algn="r" eaLnBrk="1" hangingPunct="1">
                <a:spcBef>
                  <a:spcPct val="0"/>
                </a:spcBef>
              </a:pPr>
              <a:t>54</a:t>
            </a:fld>
            <a:endParaRPr lang="en-US" altLang="en-US">
              <a:latin typeface="Arial" panose="020B0604020202020204" pitchFamily="34" charset="0"/>
            </a:endParaRPr>
          </a:p>
        </p:txBody>
      </p:sp>
      <p:sp>
        <p:nvSpPr>
          <p:cNvPr id="93187" name="Rectangle 7">
            <a:extLst>
              <a:ext uri="{FF2B5EF4-FFF2-40B4-BE49-F238E27FC236}">
                <a16:creationId xmlns:a16="http://schemas.microsoft.com/office/drawing/2014/main" id="{C9A0872F-30CF-4163-BEA3-0B1126C1623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575AF50-C3CC-4C14-865F-D9E3A635DDAA}" type="slidenum">
              <a:rPr lang="en-US" altLang="en-US">
                <a:latin typeface="Arial" panose="020B0604020202020204" pitchFamily="34" charset="0"/>
              </a:rPr>
              <a:pPr algn="r" eaLnBrk="1" hangingPunct="1">
                <a:spcBef>
                  <a:spcPct val="0"/>
                </a:spcBef>
              </a:pPr>
              <a:t>54</a:t>
            </a:fld>
            <a:endParaRPr lang="en-US" altLang="en-US">
              <a:latin typeface="Arial" panose="020B0604020202020204" pitchFamily="34" charset="0"/>
            </a:endParaRPr>
          </a:p>
        </p:txBody>
      </p:sp>
      <p:sp>
        <p:nvSpPr>
          <p:cNvPr id="93188" name="Rectangle 2">
            <a:extLst>
              <a:ext uri="{FF2B5EF4-FFF2-40B4-BE49-F238E27FC236}">
                <a16:creationId xmlns:a16="http://schemas.microsoft.com/office/drawing/2014/main" id="{BCA08211-84DF-4E24-AAB9-9264548FFC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9" name="Rectangle 3">
            <a:extLst>
              <a:ext uri="{FF2B5EF4-FFF2-40B4-BE49-F238E27FC236}">
                <a16:creationId xmlns:a16="http://schemas.microsoft.com/office/drawing/2014/main" id="{723C4C4C-4D1A-4E94-8CE4-5B868C1C5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841374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0789133D-44B6-47C8-9B64-A9C9C1566C0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C60F6EE-3DC6-4EB9-9FC1-5F8F778FBD5E}" type="slidenum">
              <a:rPr lang="en-US" altLang="en-US">
                <a:latin typeface="Arial" panose="020B0604020202020204" pitchFamily="34" charset="0"/>
              </a:rPr>
              <a:pPr algn="r" eaLnBrk="1" hangingPunct="1">
                <a:spcBef>
                  <a:spcPct val="0"/>
                </a:spcBef>
              </a:pPr>
              <a:t>55</a:t>
            </a:fld>
            <a:endParaRPr lang="en-US" altLang="en-US">
              <a:latin typeface="Arial" panose="020B0604020202020204" pitchFamily="34" charset="0"/>
            </a:endParaRPr>
          </a:p>
        </p:txBody>
      </p:sp>
      <p:sp>
        <p:nvSpPr>
          <p:cNvPr id="95235" name="Rectangle 7">
            <a:extLst>
              <a:ext uri="{FF2B5EF4-FFF2-40B4-BE49-F238E27FC236}">
                <a16:creationId xmlns:a16="http://schemas.microsoft.com/office/drawing/2014/main" id="{F89AC5C6-CFED-47AE-8A22-220009E30375}"/>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093DFF3-6DEC-443A-B89E-44CA7DE8F74A}" type="slidenum">
              <a:rPr lang="en-US" altLang="en-US">
                <a:latin typeface="Arial" panose="020B0604020202020204" pitchFamily="34" charset="0"/>
              </a:rPr>
              <a:pPr algn="r" eaLnBrk="1" hangingPunct="1">
                <a:spcBef>
                  <a:spcPct val="0"/>
                </a:spcBef>
              </a:pPr>
              <a:t>55</a:t>
            </a:fld>
            <a:endParaRPr lang="en-US" altLang="en-US">
              <a:latin typeface="Arial" panose="020B0604020202020204" pitchFamily="34" charset="0"/>
            </a:endParaRPr>
          </a:p>
        </p:txBody>
      </p:sp>
      <p:sp>
        <p:nvSpPr>
          <p:cNvPr id="95236" name="Rectangle 2">
            <a:extLst>
              <a:ext uri="{FF2B5EF4-FFF2-40B4-BE49-F238E27FC236}">
                <a16:creationId xmlns:a16="http://schemas.microsoft.com/office/drawing/2014/main" id="{0EB5573E-446B-41A4-B757-127C209F83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3">
            <a:extLst>
              <a:ext uri="{FF2B5EF4-FFF2-40B4-BE49-F238E27FC236}">
                <a16:creationId xmlns:a16="http://schemas.microsoft.com/office/drawing/2014/main" id="{C5918F48-152F-4F62-A8AB-4BAF122FC6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85976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E0F1466-466B-407D-8572-268CA12A9C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6BB0AB-5C34-4AF6-A79D-97AD0B624674}" type="slidenum">
              <a:rPr lang="en-US" altLang="en-US"/>
              <a:pPr eaLnBrk="1" hangingPunct="1"/>
              <a:t>63</a:t>
            </a:fld>
            <a:endParaRPr lang="en-US" altLang="en-US"/>
          </a:p>
        </p:txBody>
      </p:sp>
      <p:sp>
        <p:nvSpPr>
          <p:cNvPr id="79875" name="Rectangle 2">
            <a:extLst>
              <a:ext uri="{FF2B5EF4-FFF2-40B4-BE49-F238E27FC236}">
                <a16:creationId xmlns:a16="http://schemas.microsoft.com/office/drawing/2014/main" id="{EF57832D-B16A-4464-BAB0-CFA1377F84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585EB4EA-B14C-49BE-ACF4-6EEAFCE27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502811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13145E38-1039-4984-851F-20D729C719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D9BA45-BBD8-4258-B72D-41ACCAA666B8}" type="slidenum">
              <a:rPr lang="en-US" altLang="en-US" smtClean="0">
                <a:latin typeface="Arial" panose="020B0604020202020204" pitchFamily="34" charset="0"/>
              </a:rPr>
              <a:pPr>
                <a:spcBef>
                  <a:spcPct val="0"/>
                </a:spcBef>
              </a:pPr>
              <a:t>70</a:t>
            </a:fld>
            <a:endParaRPr lang="en-US" altLang="en-US">
              <a:latin typeface="Arial" panose="020B0604020202020204" pitchFamily="34" charset="0"/>
            </a:endParaRPr>
          </a:p>
        </p:txBody>
      </p:sp>
      <p:sp>
        <p:nvSpPr>
          <p:cNvPr id="116739" name="Rectangle 2">
            <a:extLst>
              <a:ext uri="{FF2B5EF4-FFF2-40B4-BE49-F238E27FC236}">
                <a16:creationId xmlns:a16="http://schemas.microsoft.com/office/drawing/2014/main" id="{AD452EDA-CC46-40BB-B7AA-06188F5CB9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0" name="Rectangle 3">
            <a:extLst>
              <a:ext uri="{FF2B5EF4-FFF2-40B4-BE49-F238E27FC236}">
                <a16:creationId xmlns:a16="http://schemas.microsoft.com/office/drawing/2014/main" id="{2B4D5BE3-8D5D-4D2A-8293-BCD7461774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2174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4FB3-04CC-40F1-8CF5-DB0BCACE278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E3E3A7-7AE3-47D7-A8E0-784EB67A7B4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983104-76E0-4B28-BBE6-27C05C7EBA8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4BE61CF3-8079-4B97-9DAA-02F58AD95AF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DDD0C63-8FA6-4CD1-9102-606A85013F4D}"/>
              </a:ext>
            </a:extLst>
          </p:cNvPr>
          <p:cNvSpPr>
            <a:spLocks noGrp="1"/>
          </p:cNvSpPr>
          <p:nvPr>
            <p:ph type="sldNum" sz="quarter" idx="12"/>
          </p:nvPr>
        </p:nvSpPr>
        <p:spPr/>
        <p:txBody>
          <a:bodyPr/>
          <a:lstStyle/>
          <a:p>
            <a:pPr>
              <a:defRPr/>
            </a:pPr>
            <a:fld id="{D77B2D26-53BC-4E33-AF70-5AD82785A455}" type="slidenum">
              <a:rPr lang="en-US" smtClean="0"/>
              <a:pPr>
                <a:defRPr/>
              </a:pPr>
              <a:t>‹#›</a:t>
            </a:fld>
            <a:endParaRPr lang="en-US"/>
          </a:p>
        </p:txBody>
      </p:sp>
    </p:spTree>
    <p:extLst>
      <p:ext uri="{BB962C8B-B14F-4D97-AF65-F5344CB8AC3E}">
        <p14:creationId xmlns:p14="http://schemas.microsoft.com/office/powerpoint/2010/main" val="410108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D7B1-1BE2-4067-A9EA-6ECA1AB92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B5CA01-D740-47AD-A256-28754F3226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2375D-F2F2-4EAD-A2F9-CBA7B0D769A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8EC8DA4-280F-4E5B-AF07-9CFFC0E0894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FBD1D53-0D30-4AAA-BE8F-4E166109635B}"/>
              </a:ext>
            </a:extLst>
          </p:cNvPr>
          <p:cNvSpPr>
            <a:spLocks noGrp="1"/>
          </p:cNvSpPr>
          <p:nvPr>
            <p:ph type="sldNum" sz="quarter" idx="12"/>
          </p:nvPr>
        </p:nvSpPr>
        <p:spPr/>
        <p:txBody>
          <a:bodyPr/>
          <a:lstStyle/>
          <a:p>
            <a:pPr>
              <a:defRPr/>
            </a:pPr>
            <a:fld id="{488D3596-2FD0-4847-ABEA-E2EE876EF5EA}" type="slidenum">
              <a:rPr lang="en-US" smtClean="0"/>
              <a:pPr>
                <a:defRPr/>
              </a:pPr>
              <a:t>‹#›</a:t>
            </a:fld>
            <a:endParaRPr lang="en-US"/>
          </a:p>
        </p:txBody>
      </p:sp>
    </p:spTree>
    <p:extLst>
      <p:ext uri="{BB962C8B-B14F-4D97-AF65-F5344CB8AC3E}">
        <p14:creationId xmlns:p14="http://schemas.microsoft.com/office/powerpoint/2010/main" val="88737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1C4B1-F85B-4064-AD80-E643E287109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91B264-1725-473D-8993-BCB5CA2C950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96D79D-F28E-4457-80CE-AFFE866E0E61}"/>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614655E-21A6-4AA8-BC06-5F68FD4DE47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FA33A38-9940-4551-893F-56049B522370}"/>
              </a:ext>
            </a:extLst>
          </p:cNvPr>
          <p:cNvSpPr>
            <a:spLocks noGrp="1"/>
          </p:cNvSpPr>
          <p:nvPr>
            <p:ph type="sldNum" sz="quarter" idx="12"/>
          </p:nvPr>
        </p:nvSpPr>
        <p:spPr/>
        <p:txBody>
          <a:bodyPr/>
          <a:lstStyle/>
          <a:p>
            <a:pPr>
              <a:defRPr/>
            </a:pPr>
            <a:fld id="{8C502962-1509-4B30-B237-D43591AC1A8E}" type="slidenum">
              <a:rPr lang="en-US" smtClean="0"/>
              <a:pPr>
                <a:defRPr/>
              </a:pPr>
              <a:t>‹#›</a:t>
            </a:fld>
            <a:endParaRPr lang="en-US"/>
          </a:p>
        </p:txBody>
      </p:sp>
    </p:spTree>
    <p:extLst>
      <p:ext uri="{BB962C8B-B14F-4D97-AF65-F5344CB8AC3E}">
        <p14:creationId xmlns:p14="http://schemas.microsoft.com/office/powerpoint/2010/main" val="187380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AAFF-4304-4E01-ABA5-0818DDBAC0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8EA6D-ECB9-4A71-8037-CCE2FFDCF0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62E69-CB19-4E58-9ECC-6C4B8573AE1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794AFE9-0EBA-4989-A0A3-9915BDB55EA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16BE81F-D02D-49A0-86C7-455E1EA41B29}"/>
              </a:ext>
            </a:extLst>
          </p:cNvPr>
          <p:cNvSpPr>
            <a:spLocks noGrp="1"/>
          </p:cNvSpPr>
          <p:nvPr>
            <p:ph type="sldNum" sz="quarter" idx="12"/>
          </p:nvPr>
        </p:nvSpPr>
        <p:spPr/>
        <p:txBody>
          <a:bodyPr/>
          <a:lstStyle/>
          <a:p>
            <a:pPr>
              <a:defRPr/>
            </a:pPr>
            <a:fld id="{EC298097-533E-480C-A0CD-9ED2889A9969}" type="slidenum">
              <a:rPr lang="en-US" smtClean="0"/>
              <a:pPr>
                <a:defRPr/>
              </a:pPr>
              <a:t>‹#›</a:t>
            </a:fld>
            <a:endParaRPr lang="en-US"/>
          </a:p>
        </p:txBody>
      </p:sp>
    </p:spTree>
    <p:extLst>
      <p:ext uri="{BB962C8B-B14F-4D97-AF65-F5344CB8AC3E}">
        <p14:creationId xmlns:p14="http://schemas.microsoft.com/office/powerpoint/2010/main" val="369537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A53A4-93EE-4F60-8B59-3D02466A02B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C1670B9-43AD-438F-8F1A-33149250B81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2E3EFA-3E86-4D73-A0D3-A44F1D828E9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A94D613-3C30-4E64-93D6-57A930335C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9CD12E2-6C7D-4BF0-B073-2A9C1DBE5CC8}"/>
              </a:ext>
            </a:extLst>
          </p:cNvPr>
          <p:cNvSpPr>
            <a:spLocks noGrp="1"/>
          </p:cNvSpPr>
          <p:nvPr>
            <p:ph type="sldNum" sz="quarter" idx="12"/>
          </p:nvPr>
        </p:nvSpPr>
        <p:spPr/>
        <p:txBody>
          <a:bodyPr/>
          <a:lstStyle/>
          <a:p>
            <a:pPr>
              <a:defRPr/>
            </a:pPr>
            <a:fld id="{01CA49DE-2CD3-4012-B7FF-D7B2BC50254B}" type="slidenum">
              <a:rPr lang="en-US" smtClean="0"/>
              <a:pPr>
                <a:defRPr/>
              </a:pPr>
              <a:t>‹#›</a:t>
            </a:fld>
            <a:endParaRPr lang="en-US"/>
          </a:p>
        </p:txBody>
      </p:sp>
    </p:spTree>
    <p:extLst>
      <p:ext uri="{BB962C8B-B14F-4D97-AF65-F5344CB8AC3E}">
        <p14:creationId xmlns:p14="http://schemas.microsoft.com/office/powerpoint/2010/main" val="31702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699A-1E6D-4C05-8DE4-3082E7219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FD72D-E4BF-4825-B2E8-22F9D423050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440358-FFE6-4D75-81AE-BF22418575B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AF0107-5D63-4E4E-8A9A-F8D60CD0E88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975EBB89-1AB1-460C-8D9B-80E9E6D62B8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6D42D5DE-4E0D-4FDE-853F-3120CC4FF032}"/>
              </a:ext>
            </a:extLst>
          </p:cNvPr>
          <p:cNvSpPr>
            <a:spLocks noGrp="1"/>
          </p:cNvSpPr>
          <p:nvPr>
            <p:ph type="sldNum" sz="quarter" idx="12"/>
          </p:nvPr>
        </p:nvSpPr>
        <p:spPr/>
        <p:txBody>
          <a:bodyPr/>
          <a:lstStyle/>
          <a:p>
            <a:pPr>
              <a:defRPr/>
            </a:pPr>
            <a:fld id="{137E1A22-24AB-4004-BE19-C2F7968F3A11}" type="slidenum">
              <a:rPr lang="en-US" smtClean="0"/>
              <a:pPr>
                <a:defRPr/>
              </a:pPr>
              <a:t>‹#›</a:t>
            </a:fld>
            <a:endParaRPr lang="en-US"/>
          </a:p>
        </p:txBody>
      </p:sp>
    </p:spTree>
    <p:extLst>
      <p:ext uri="{BB962C8B-B14F-4D97-AF65-F5344CB8AC3E}">
        <p14:creationId xmlns:p14="http://schemas.microsoft.com/office/powerpoint/2010/main" val="230468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D592-5E10-4739-8DC0-1590F6FEF305}"/>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0AFBD0-5E83-418D-AB6E-DF09441C3C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5FBAEBD-19FA-4150-ABEA-BB3314CDDA4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5B384C-6AD6-4CA8-83B3-17DA0F2EC81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F554A42-A048-42F5-BE54-FED58D04769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F65A58-952F-4651-A296-71D1360CE36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2ACE78E-EA8A-4106-8D9B-EAE127C8DC76}"/>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FDCF1637-A389-448E-9193-67E3E5E872DB}"/>
              </a:ext>
            </a:extLst>
          </p:cNvPr>
          <p:cNvSpPr>
            <a:spLocks noGrp="1"/>
          </p:cNvSpPr>
          <p:nvPr>
            <p:ph type="sldNum" sz="quarter" idx="12"/>
          </p:nvPr>
        </p:nvSpPr>
        <p:spPr/>
        <p:txBody>
          <a:bodyPr/>
          <a:lstStyle/>
          <a:p>
            <a:pPr>
              <a:defRPr/>
            </a:pPr>
            <a:fld id="{61480E4F-36F2-490D-BA48-72F03E61AFAF}" type="slidenum">
              <a:rPr lang="en-US" smtClean="0"/>
              <a:pPr>
                <a:defRPr/>
              </a:pPr>
              <a:t>‹#›</a:t>
            </a:fld>
            <a:endParaRPr lang="en-US"/>
          </a:p>
        </p:txBody>
      </p:sp>
    </p:spTree>
    <p:extLst>
      <p:ext uri="{BB962C8B-B14F-4D97-AF65-F5344CB8AC3E}">
        <p14:creationId xmlns:p14="http://schemas.microsoft.com/office/powerpoint/2010/main" val="6727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B362-A49C-46EE-B382-909B9B5E9D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99C0B9-A2DF-4C26-AEBB-12B250ACF695}"/>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9B7ECFB0-AA77-4496-946E-E3DE8D444655}"/>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B97ABFA7-D3C4-4A8E-AAE0-0A1E63C2D869}"/>
              </a:ext>
            </a:extLst>
          </p:cNvPr>
          <p:cNvSpPr>
            <a:spLocks noGrp="1"/>
          </p:cNvSpPr>
          <p:nvPr>
            <p:ph type="sldNum" sz="quarter" idx="12"/>
          </p:nvPr>
        </p:nvSpPr>
        <p:spPr/>
        <p:txBody>
          <a:bodyPr/>
          <a:lstStyle/>
          <a:p>
            <a:pPr>
              <a:defRPr/>
            </a:pPr>
            <a:fld id="{7FD36425-C984-4F32-BB51-745A97FF33D1}" type="slidenum">
              <a:rPr lang="en-US" smtClean="0"/>
              <a:pPr>
                <a:defRPr/>
              </a:pPr>
              <a:t>‹#›</a:t>
            </a:fld>
            <a:endParaRPr lang="en-US"/>
          </a:p>
        </p:txBody>
      </p:sp>
    </p:spTree>
    <p:extLst>
      <p:ext uri="{BB962C8B-B14F-4D97-AF65-F5344CB8AC3E}">
        <p14:creationId xmlns:p14="http://schemas.microsoft.com/office/powerpoint/2010/main" val="425719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9D3599-525D-4503-9956-36E328D520C5}"/>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4688D3EB-F8D2-4E13-BD31-98FC05B2AE8C}"/>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D098AD0-1472-4F04-8449-FF9B315F3DA4}"/>
              </a:ext>
            </a:extLst>
          </p:cNvPr>
          <p:cNvSpPr>
            <a:spLocks noGrp="1"/>
          </p:cNvSpPr>
          <p:nvPr>
            <p:ph type="sldNum" sz="quarter" idx="12"/>
          </p:nvPr>
        </p:nvSpPr>
        <p:spPr/>
        <p:txBody>
          <a:bodyPr/>
          <a:lstStyle/>
          <a:p>
            <a:pPr>
              <a:defRPr/>
            </a:pPr>
            <a:fld id="{5E10E122-743D-4E4B-B9C8-DEB4B2ADEFC5}" type="slidenum">
              <a:rPr lang="en-US" smtClean="0"/>
              <a:pPr>
                <a:defRPr/>
              </a:pPr>
              <a:t>‹#›</a:t>
            </a:fld>
            <a:endParaRPr lang="en-US"/>
          </a:p>
        </p:txBody>
      </p:sp>
    </p:spTree>
    <p:extLst>
      <p:ext uri="{BB962C8B-B14F-4D97-AF65-F5344CB8AC3E}">
        <p14:creationId xmlns:p14="http://schemas.microsoft.com/office/powerpoint/2010/main" val="392706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4DC1-72A3-48D0-8E2C-CE1B2AC316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E7F487-90DF-4DB0-B1B4-CD68EC73E9E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E885D-AA8F-4392-84B0-050903E119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48DB600-BD15-4D88-A25A-0AE61D46145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D622E9EA-5D07-448D-9D53-9B1F9E7C048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535DC39-5794-435A-8C5E-5EE239E59F5B}"/>
              </a:ext>
            </a:extLst>
          </p:cNvPr>
          <p:cNvSpPr>
            <a:spLocks noGrp="1"/>
          </p:cNvSpPr>
          <p:nvPr>
            <p:ph type="sldNum" sz="quarter" idx="12"/>
          </p:nvPr>
        </p:nvSpPr>
        <p:spPr/>
        <p:txBody>
          <a:bodyPr/>
          <a:lstStyle/>
          <a:p>
            <a:pPr>
              <a:defRPr/>
            </a:pPr>
            <a:fld id="{6E997358-246D-4C92-AF01-6D2DE271F65A}" type="slidenum">
              <a:rPr lang="en-US" smtClean="0"/>
              <a:pPr>
                <a:defRPr/>
              </a:pPr>
              <a:t>‹#›</a:t>
            </a:fld>
            <a:endParaRPr lang="en-US"/>
          </a:p>
        </p:txBody>
      </p:sp>
    </p:spTree>
    <p:extLst>
      <p:ext uri="{BB962C8B-B14F-4D97-AF65-F5344CB8AC3E}">
        <p14:creationId xmlns:p14="http://schemas.microsoft.com/office/powerpoint/2010/main" val="233886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A09FA-2F4E-4CAA-89CB-4658A10037A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3143156-120E-4413-8E5C-A9E2F41FCB9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C1E1FA8-DCA8-40EA-9F1A-E017B120A2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92E0D9C-7FDF-41B7-B73D-34D3719B915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47F811DE-F1DD-48DF-9B45-92A7FB87A85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9B8484C-4609-446F-91DC-7615774FA1C5}"/>
              </a:ext>
            </a:extLst>
          </p:cNvPr>
          <p:cNvSpPr>
            <a:spLocks noGrp="1"/>
          </p:cNvSpPr>
          <p:nvPr>
            <p:ph type="sldNum" sz="quarter" idx="12"/>
          </p:nvPr>
        </p:nvSpPr>
        <p:spPr/>
        <p:txBody>
          <a:bodyPr/>
          <a:lstStyle/>
          <a:p>
            <a:pPr>
              <a:defRPr/>
            </a:pPr>
            <a:fld id="{65501BCB-7637-44C1-B875-7FCFAD6B55DA}" type="slidenum">
              <a:rPr lang="en-US" smtClean="0"/>
              <a:pPr>
                <a:defRPr/>
              </a:pPr>
              <a:t>‹#›</a:t>
            </a:fld>
            <a:endParaRPr lang="en-US"/>
          </a:p>
        </p:txBody>
      </p:sp>
    </p:spTree>
    <p:extLst>
      <p:ext uri="{BB962C8B-B14F-4D97-AF65-F5344CB8AC3E}">
        <p14:creationId xmlns:p14="http://schemas.microsoft.com/office/powerpoint/2010/main" val="3356164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96C4B-D408-427F-9B81-7447267C21B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5A45F-9AF3-4401-83D8-C69FC3E3B16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CBBC8-62B2-4256-8E76-F454026755A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A246D401-561E-4961-985D-24442C30FF8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C342DA1-E497-4D1B-A108-C211FA1EF06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9D9FA58-0735-4361-AEE5-6D5E298A716A}" type="slidenum">
              <a:rPr lang="en-US" smtClean="0"/>
              <a:pPr>
                <a:defRPr/>
              </a:pPr>
              <a:t>‹#›</a:t>
            </a:fld>
            <a:endParaRPr lang="en-US"/>
          </a:p>
        </p:txBody>
      </p:sp>
    </p:spTree>
    <p:extLst>
      <p:ext uri="{BB962C8B-B14F-4D97-AF65-F5344CB8AC3E}">
        <p14:creationId xmlns:p14="http://schemas.microsoft.com/office/powerpoint/2010/main" val="293554973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phsj.org/" TargetMode="External"/><Relationship Id="rId2" Type="http://schemas.openxmlformats.org/officeDocument/2006/relationships/hyperlink" Target="http://www.publichealthandsocialjustice.org/" TargetMode="External"/><Relationship Id="rId1" Type="http://schemas.openxmlformats.org/officeDocument/2006/relationships/slideLayout" Target="../slideLayouts/slideLayout2.xml"/><Relationship Id="rId5" Type="http://schemas.openxmlformats.org/officeDocument/2006/relationships/hyperlink" Target="https://www.youtube.com/channel/UCJt34I9c5vT2RpZtkg6Im2A" TargetMode="External"/><Relationship Id="rId4" Type="http://schemas.openxmlformats.org/officeDocument/2006/relationships/hyperlink" Target="mailto:martindonohoe@phsj.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6B5A3F-75E9-45A0-8AB6-02ACE6348545}"/>
              </a:ext>
            </a:extLst>
          </p:cNvPr>
          <p:cNvSpPr>
            <a:spLocks noGrp="1"/>
          </p:cNvSpPr>
          <p:nvPr>
            <p:ph type="ctrTitle"/>
          </p:nvPr>
        </p:nvSpPr>
        <p:spPr/>
        <p:txBody>
          <a:bodyPr>
            <a:normAutofit/>
          </a:bodyPr>
          <a:lstStyle/>
          <a:p>
            <a:r>
              <a:rPr lang="en-US" sz="8000" dirty="0"/>
              <a:t>War and Peace</a:t>
            </a:r>
          </a:p>
        </p:txBody>
      </p:sp>
      <p:sp>
        <p:nvSpPr>
          <p:cNvPr id="5" name="Subtitle 4">
            <a:extLst>
              <a:ext uri="{FF2B5EF4-FFF2-40B4-BE49-F238E27FC236}">
                <a16:creationId xmlns:a16="http://schemas.microsoft.com/office/drawing/2014/main" id="{FC6F13BA-E36C-4CC6-954E-BC78F5A7A1F6}"/>
              </a:ext>
            </a:extLst>
          </p:cNvPr>
          <p:cNvSpPr>
            <a:spLocks noGrp="1"/>
          </p:cNvSpPr>
          <p:nvPr>
            <p:ph type="subTitle" idx="1"/>
          </p:nvPr>
        </p:nvSpPr>
        <p:spPr/>
        <p:txBody>
          <a:bodyPr>
            <a:normAutofit/>
          </a:bodyPr>
          <a:lstStyle/>
          <a:p>
            <a:r>
              <a:rPr lang="en-US" sz="4400" dirty="0"/>
              <a:t>Martin Donohoe</a:t>
            </a:r>
          </a:p>
        </p:txBody>
      </p:sp>
    </p:spTree>
    <p:extLst>
      <p:ext uri="{BB962C8B-B14F-4D97-AF65-F5344CB8AC3E}">
        <p14:creationId xmlns:p14="http://schemas.microsoft.com/office/powerpoint/2010/main" val="234510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43DC6E53-482F-4EA0-923B-C184B6E03608}"/>
              </a:ext>
            </a:extLst>
          </p:cNvPr>
          <p:cNvSpPr>
            <a:spLocks noGrp="1"/>
          </p:cNvSpPr>
          <p:nvPr>
            <p:ph type="title"/>
          </p:nvPr>
        </p:nvSpPr>
        <p:spPr/>
        <p:txBody>
          <a:bodyPr>
            <a:noAutofit/>
          </a:bodyPr>
          <a:lstStyle/>
          <a:p>
            <a:pPr eaLnBrk="1" hangingPunct="1"/>
            <a:r>
              <a:rPr lang="en-US" altLang="en-US" sz="3600" dirty="0"/>
              <a:t>Hermann Goering</a:t>
            </a:r>
            <a:br>
              <a:rPr lang="en-US" altLang="en-US" sz="3600" dirty="0"/>
            </a:br>
            <a:r>
              <a:rPr lang="en-US" altLang="en-US" sz="3600" dirty="0"/>
              <a:t>(at the Nuremberg Trials, shortly before being sentenced to death) </a:t>
            </a:r>
          </a:p>
        </p:txBody>
      </p:sp>
      <p:sp>
        <p:nvSpPr>
          <p:cNvPr id="44035" name="Content Placeholder 2">
            <a:extLst>
              <a:ext uri="{FF2B5EF4-FFF2-40B4-BE49-F238E27FC236}">
                <a16:creationId xmlns:a16="http://schemas.microsoft.com/office/drawing/2014/main" id="{FCB194D1-753E-4841-902A-36A6E2CA0853}"/>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dirty="0"/>
              <a:t>	</a:t>
            </a:r>
            <a:r>
              <a:rPr lang="en-US" altLang="en-US" sz="3600" dirty="0"/>
              <a:t>“Of course the people don't want war. But…it is the leaders of the country who determine the policy, and it is always a simple matter to drag the people along, whether it is a democracy, or a fascist dictatorship, or a parliament, or a communist dictatorship . . . </a:t>
            </a:r>
            <a:br>
              <a:rPr lang="en-US" altLang="en-US" sz="3600" dirty="0"/>
            </a:br>
            <a:endParaRPr lang="en-US" altLang="en-US" sz="3600" dirty="0"/>
          </a:p>
        </p:txBody>
      </p:sp>
    </p:spTree>
    <p:extLst>
      <p:ext uri="{BB962C8B-B14F-4D97-AF65-F5344CB8AC3E}">
        <p14:creationId xmlns:p14="http://schemas.microsoft.com/office/powerpoint/2010/main" val="3123030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BB1E071-14CA-4FBA-9FE9-57451DBF3D83}"/>
              </a:ext>
            </a:extLst>
          </p:cNvPr>
          <p:cNvSpPr>
            <a:spLocks noGrp="1"/>
          </p:cNvSpPr>
          <p:nvPr>
            <p:ph type="title"/>
          </p:nvPr>
        </p:nvSpPr>
        <p:spPr/>
        <p:txBody>
          <a:bodyPr/>
          <a:lstStyle/>
          <a:p>
            <a:pPr eaLnBrk="1" hangingPunct="1"/>
            <a:r>
              <a:rPr lang="en-US" altLang="en-US"/>
              <a:t>Hermann Goering</a:t>
            </a:r>
          </a:p>
        </p:txBody>
      </p:sp>
      <p:sp>
        <p:nvSpPr>
          <p:cNvPr id="45059" name="Content Placeholder 2">
            <a:extLst>
              <a:ext uri="{FF2B5EF4-FFF2-40B4-BE49-F238E27FC236}">
                <a16:creationId xmlns:a16="http://schemas.microsoft.com/office/drawing/2014/main" id="{64BBBBAB-B39F-461C-B6EB-37D24F5256A3}"/>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dirty="0"/>
              <a:t>	…</a:t>
            </a:r>
            <a:r>
              <a:rPr lang="en-US" altLang="en-US" sz="3600" dirty="0"/>
              <a:t>Voice or no voice, the people can always be brought to the bidding of the leaders…All you have to do is to tell them they are being attacked, and denounce the pacifists for lack of patriotism and exposing the country to danger.”</a:t>
            </a:r>
          </a:p>
        </p:txBody>
      </p:sp>
    </p:spTree>
    <p:extLst>
      <p:ext uri="{BB962C8B-B14F-4D97-AF65-F5344CB8AC3E}">
        <p14:creationId xmlns:p14="http://schemas.microsoft.com/office/powerpoint/2010/main" val="193766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6176300-F087-46CC-8260-64DAA2AAE4AB}"/>
              </a:ext>
            </a:extLst>
          </p:cNvPr>
          <p:cNvSpPr>
            <a:spLocks noGrp="1"/>
          </p:cNvSpPr>
          <p:nvPr>
            <p:ph type="title"/>
          </p:nvPr>
        </p:nvSpPr>
        <p:spPr/>
        <p:txBody>
          <a:bodyPr>
            <a:normAutofit/>
          </a:bodyPr>
          <a:lstStyle/>
          <a:p>
            <a:pPr eaLnBrk="1" hangingPunct="1"/>
            <a:r>
              <a:rPr lang="en-US" altLang="en-US" dirty="0"/>
              <a:t>Epidemiology of Warfare: Rising Casualties, Especially Among Civilians</a:t>
            </a:r>
          </a:p>
        </p:txBody>
      </p:sp>
      <p:sp>
        <p:nvSpPr>
          <p:cNvPr id="30723" name="Rectangle 3">
            <a:extLst>
              <a:ext uri="{FF2B5EF4-FFF2-40B4-BE49-F238E27FC236}">
                <a16:creationId xmlns:a16="http://schemas.microsoft.com/office/drawing/2014/main" id="{0FD1543A-0D04-4F23-89A6-123DA92B81C7}"/>
              </a:ext>
            </a:extLst>
          </p:cNvPr>
          <p:cNvSpPr>
            <a:spLocks noGrp="1"/>
          </p:cNvSpPr>
          <p:nvPr>
            <p:ph idx="1"/>
          </p:nvPr>
        </p:nvSpPr>
        <p:spPr/>
        <p:txBody>
          <a:bodyPr>
            <a:normAutofit/>
          </a:bodyPr>
          <a:lstStyle/>
          <a:p>
            <a:pPr eaLnBrk="1" hangingPunct="1">
              <a:lnSpc>
                <a:spcPct val="90000"/>
              </a:lnSpc>
            </a:pPr>
            <a:r>
              <a:rPr lang="en-US" altLang="en-US" sz="3200" dirty="0"/>
              <a:t>Deaths in war:</a:t>
            </a:r>
          </a:p>
          <a:p>
            <a:pPr lvl="1" eaLnBrk="1" hangingPunct="1">
              <a:lnSpc>
                <a:spcPct val="90000"/>
              </a:lnSpc>
            </a:pPr>
            <a:r>
              <a:rPr lang="en-US" altLang="en-US" sz="3200" dirty="0"/>
              <a:t>17</a:t>
            </a:r>
            <a:r>
              <a:rPr lang="en-US" altLang="en-US" sz="3200" baseline="30000" dirty="0"/>
              <a:t>th</a:t>
            </a:r>
            <a:r>
              <a:rPr lang="en-US" altLang="en-US" sz="3200" dirty="0"/>
              <a:t> Century = 19/million population</a:t>
            </a:r>
          </a:p>
          <a:p>
            <a:pPr lvl="1" eaLnBrk="1" hangingPunct="1">
              <a:lnSpc>
                <a:spcPct val="90000"/>
              </a:lnSpc>
            </a:pPr>
            <a:r>
              <a:rPr lang="en-US" altLang="en-US" sz="3200" dirty="0"/>
              <a:t>18</a:t>
            </a:r>
            <a:r>
              <a:rPr lang="en-US" altLang="en-US" sz="3200" baseline="30000" dirty="0"/>
              <a:t>th</a:t>
            </a:r>
            <a:r>
              <a:rPr lang="en-US" altLang="en-US" sz="3200" dirty="0"/>
              <a:t> Century = 19/million population</a:t>
            </a:r>
          </a:p>
          <a:p>
            <a:pPr lvl="1" eaLnBrk="1" hangingPunct="1">
              <a:lnSpc>
                <a:spcPct val="90000"/>
              </a:lnSpc>
            </a:pPr>
            <a:r>
              <a:rPr lang="en-US" altLang="en-US" sz="3200" dirty="0"/>
              <a:t>19</a:t>
            </a:r>
            <a:r>
              <a:rPr lang="en-US" altLang="en-US" sz="3200" baseline="30000" dirty="0"/>
              <a:t>th</a:t>
            </a:r>
            <a:r>
              <a:rPr lang="en-US" altLang="en-US" sz="3200" dirty="0"/>
              <a:t> Century = 11/million population</a:t>
            </a:r>
          </a:p>
          <a:p>
            <a:pPr lvl="1" eaLnBrk="1" hangingPunct="1">
              <a:lnSpc>
                <a:spcPct val="90000"/>
              </a:lnSpc>
            </a:pPr>
            <a:r>
              <a:rPr lang="en-US" altLang="en-US" sz="3200" dirty="0"/>
              <a:t>20</a:t>
            </a:r>
            <a:r>
              <a:rPr lang="en-US" altLang="en-US" sz="3200" baseline="30000" dirty="0"/>
              <a:t>th</a:t>
            </a:r>
            <a:r>
              <a:rPr lang="en-US" altLang="en-US" sz="3200" dirty="0"/>
              <a:t> Century = 183/million population</a:t>
            </a:r>
          </a:p>
          <a:p>
            <a:pPr eaLnBrk="1" hangingPunct="1">
              <a:lnSpc>
                <a:spcPct val="90000"/>
              </a:lnSpc>
            </a:pPr>
            <a:r>
              <a:rPr lang="en-US" altLang="en-US" sz="3200" dirty="0"/>
              <a:t>Increasing casualties to civilians</a:t>
            </a:r>
          </a:p>
          <a:p>
            <a:pPr lvl="1" eaLnBrk="1" hangingPunct="1">
              <a:lnSpc>
                <a:spcPct val="90000"/>
              </a:lnSpc>
            </a:pPr>
            <a:r>
              <a:rPr lang="en-US" altLang="en-US" sz="3200" dirty="0"/>
              <a:t>85-90% in 20</a:t>
            </a:r>
            <a:r>
              <a:rPr lang="en-US" altLang="en-US" sz="3200" baseline="30000" dirty="0"/>
              <a:t>th</a:t>
            </a:r>
            <a:r>
              <a:rPr lang="en-US" altLang="en-US" sz="3200" dirty="0"/>
              <a:t> Century (vs. 10% late 19</a:t>
            </a:r>
            <a:r>
              <a:rPr lang="en-US" altLang="en-US" sz="3200" baseline="30000" dirty="0"/>
              <a:t>th</a:t>
            </a:r>
            <a:r>
              <a:rPr lang="en-US" altLang="en-US" sz="3200" dirty="0"/>
              <a:t> Century)</a:t>
            </a:r>
          </a:p>
        </p:txBody>
      </p:sp>
    </p:spTree>
    <p:extLst>
      <p:ext uri="{BB962C8B-B14F-4D97-AF65-F5344CB8AC3E}">
        <p14:creationId xmlns:p14="http://schemas.microsoft.com/office/powerpoint/2010/main" val="210554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13346" name="Rectangle 2">
            <a:extLst>
              <a:ext uri="{FF2B5EF4-FFF2-40B4-BE49-F238E27FC236}">
                <a16:creationId xmlns:a16="http://schemas.microsoft.com/office/drawing/2014/main" id="{2A1399DB-9808-4521-B00C-D88AD8BEE3F5}"/>
              </a:ext>
            </a:extLst>
          </p:cNvPr>
          <p:cNvSpPr>
            <a:spLocks noGrp="1" noChangeArrowheads="1"/>
          </p:cNvSpPr>
          <p:nvPr>
            <p:ph type="title"/>
          </p:nvPr>
        </p:nvSpPr>
        <p:spPr/>
        <p:txBody>
          <a:bodyPr/>
          <a:lstStyle/>
          <a:p>
            <a:pPr eaLnBrk="1" hangingPunct="1">
              <a:defRPr/>
            </a:pPr>
            <a:r>
              <a:rPr lang="en-US" dirty="0"/>
              <a:t>Contemporary Wars</a:t>
            </a:r>
          </a:p>
        </p:txBody>
      </p:sp>
      <p:sp>
        <p:nvSpPr>
          <p:cNvPr id="313347" name="Rectangle 3">
            <a:extLst>
              <a:ext uri="{FF2B5EF4-FFF2-40B4-BE49-F238E27FC236}">
                <a16:creationId xmlns:a16="http://schemas.microsoft.com/office/drawing/2014/main" id="{59EAC409-9D03-48C6-832D-954CACE1521C}"/>
              </a:ext>
            </a:extLst>
          </p:cNvPr>
          <p:cNvSpPr>
            <a:spLocks noGrp="1" noChangeArrowheads="1"/>
          </p:cNvSpPr>
          <p:nvPr>
            <p:ph idx="1"/>
          </p:nvPr>
        </p:nvSpPr>
        <p:spPr/>
        <p:txBody>
          <a:bodyPr>
            <a:normAutofit/>
          </a:bodyPr>
          <a:lstStyle/>
          <a:p>
            <a:pPr eaLnBrk="1" hangingPunct="1">
              <a:defRPr/>
            </a:pPr>
            <a:r>
              <a:rPr lang="en-US" sz="3600" dirty="0"/>
              <a:t>250 wars in the 20</a:t>
            </a:r>
            <a:r>
              <a:rPr lang="en-US" sz="3600" baseline="30000" dirty="0"/>
              <a:t>th</a:t>
            </a:r>
            <a:r>
              <a:rPr lang="en-US" sz="3600" dirty="0"/>
              <a:t> Century</a:t>
            </a:r>
          </a:p>
          <a:p>
            <a:pPr eaLnBrk="1" hangingPunct="1">
              <a:defRPr/>
            </a:pPr>
            <a:r>
              <a:rPr lang="en-US" sz="3600" dirty="0"/>
              <a:t>Incidence of war rising since 1950</a:t>
            </a:r>
          </a:p>
          <a:p>
            <a:pPr eaLnBrk="1" hangingPunct="1">
              <a:defRPr/>
            </a:pPr>
            <a:r>
              <a:rPr lang="en-US" sz="3600" dirty="0"/>
              <a:t>Most conflicts within poor states</a:t>
            </a:r>
          </a:p>
          <a:p>
            <a:pPr eaLnBrk="1" hangingPunct="1">
              <a:defRPr/>
            </a:pPr>
            <a:r>
              <a:rPr lang="en-US" sz="3600" dirty="0"/>
              <a:t>Over 30 separate civil wars currently underway</a:t>
            </a:r>
          </a:p>
          <a:p>
            <a:pPr lvl="1" eaLnBrk="1" hangingPunct="1">
              <a:defRPr/>
            </a:pPr>
            <a:r>
              <a:rPr lang="en-US" sz="3600" dirty="0"/>
              <a:t>Most involve U.S.-supplied weapons</a:t>
            </a:r>
          </a:p>
        </p:txBody>
      </p:sp>
    </p:spTree>
    <p:extLst>
      <p:ext uri="{BB962C8B-B14F-4D97-AF65-F5344CB8AC3E}">
        <p14:creationId xmlns:p14="http://schemas.microsoft.com/office/powerpoint/2010/main" val="605807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25EC8372-2B45-4FA3-A900-CFA8398DA96E}"/>
              </a:ext>
            </a:extLst>
          </p:cNvPr>
          <p:cNvSpPr>
            <a:spLocks noGrp="1"/>
          </p:cNvSpPr>
          <p:nvPr>
            <p:ph type="title"/>
          </p:nvPr>
        </p:nvSpPr>
        <p:spPr/>
        <p:txBody>
          <a:bodyPr>
            <a:normAutofit/>
          </a:bodyPr>
          <a:lstStyle/>
          <a:p>
            <a:r>
              <a:rPr lang="en-US" altLang="en-US" sz="4400" dirty="0"/>
              <a:t>Contemporary War Deaths</a:t>
            </a:r>
          </a:p>
        </p:txBody>
      </p:sp>
      <p:pic>
        <p:nvPicPr>
          <p:cNvPr id="33795" name="Picture 2" descr="http://www.worldmapper.org/images/largepng/484.png">
            <a:extLst>
              <a:ext uri="{FF2B5EF4-FFF2-40B4-BE49-F238E27FC236}">
                <a16:creationId xmlns:a16="http://schemas.microsoft.com/office/drawing/2014/main" id="{DD2A687E-BBBE-4A74-B7DE-D8481ED00D8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04988"/>
            <a:ext cx="8229600" cy="4114800"/>
          </a:xfrm>
          <a:noFill/>
        </p:spPr>
      </p:pic>
    </p:spTree>
    <p:extLst>
      <p:ext uri="{BB962C8B-B14F-4D97-AF65-F5344CB8AC3E}">
        <p14:creationId xmlns:p14="http://schemas.microsoft.com/office/powerpoint/2010/main" val="1414935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70140D1-E1F5-44B8-9075-3F1DDA4FC6A2}"/>
              </a:ext>
            </a:extLst>
          </p:cNvPr>
          <p:cNvSpPr>
            <a:spLocks noGrp="1"/>
          </p:cNvSpPr>
          <p:nvPr>
            <p:ph type="title"/>
          </p:nvPr>
        </p:nvSpPr>
        <p:spPr/>
        <p:txBody>
          <a:bodyPr>
            <a:normAutofit/>
          </a:bodyPr>
          <a:lstStyle/>
          <a:p>
            <a:pPr eaLnBrk="1" hangingPunct="1"/>
            <a:r>
              <a:rPr lang="en-US" altLang="en-US" sz="4400" dirty="0"/>
              <a:t>Josef Stalin</a:t>
            </a:r>
          </a:p>
        </p:txBody>
      </p:sp>
      <p:sp>
        <p:nvSpPr>
          <p:cNvPr id="20483" name="Content Placeholder 2">
            <a:extLst>
              <a:ext uri="{FF2B5EF4-FFF2-40B4-BE49-F238E27FC236}">
                <a16:creationId xmlns:a16="http://schemas.microsoft.com/office/drawing/2014/main" id="{C6F97EAA-0C16-4D41-8483-B6EE2914356B}"/>
              </a:ext>
            </a:extLst>
          </p:cNvPr>
          <p:cNvSpPr>
            <a:spLocks noGrp="1"/>
          </p:cNvSpPr>
          <p:nvPr>
            <p:ph idx="1"/>
          </p:nvPr>
        </p:nvSpPr>
        <p:spPr/>
        <p:txBody>
          <a:bodyPr/>
          <a:lstStyle/>
          <a:p>
            <a:pPr eaLnBrk="1" hangingPunct="1">
              <a:buFont typeface="Arial" panose="020B0604020202020204" pitchFamily="34" charset="0"/>
              <a:buNone/>
            </a:pPr>
            <a:r>
              <a:rPr lang="en-US" altLang="en-US"/>
              <a:t>	</a:t>
            </a:r>
            <a:r>
              <a:rPr lang="en-US" altLang="en-US" sz="4400"/>
              <a:t>The death of one man is a tragedy. The death of millions is a statistic.</a:t>
            </a:r>
          </a:p>
        </p:txBody>
      </p:sp>
    </p:spTree>
    <p:extLst>
      <p:ext uri="{BB962C8B-B14F-4D97-AF65-F5344CB8AC3E}">
        <p14:creationId xmlns:p14="http://schemas.microsoft.com/office/powerpoint/2010/main" val="350789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776CDFB9-9DFE-430B-805F-079EA14A7133}"/>
              </a:ext>
            </a:extLst>
          </p:cNvPr>
          <p:cNvSpPr>
            <a:spLocks noGrp="1"/>
          </p:cNvSpPr>
          <p:nvPr>
            <p:ph type="title"/>
          </p:nvPr>
        </p:nvSpPr>
        <p:spPr/>
        <p:txBody>
          <a:bodyPr/>
          <a:lstStyle/>
          <a:p>
            <a:pPr eaLnBrk="1" hangingPunct="1"/>
            <a:endParaRPr lang="en-US" altLang="en-US"/>
          </a:p>
        </p:txBody>
      </p:sp>
      <p:pic>
        <p:nvPicPr>
          <p:cNvPr id="70659" name="Picture 2" descr="C:\Users\Owner\Pictures\md pics for talks\napalm 3.png">
            <a:extLst>
              <a:ext uri="{FF2B5EF4-FFF2-40B4-BE49-F238E27FC236}">
                <a16:creationId xmlns:a16="http://schemas.microsoft.com/office/drawing/2014/main" id="{0D650F09-32B8-424D-8303-AD29B10BFF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24163" y="1600200"/>
            <a:ext cx="3495675" cy="4525963"/>
          </a:xfrm>
        </p:spPr>
      </p:pic>
    </p:spTree>
    <p:extLst>
      <p:ext uri="{BB962C8B-B14F-4D97-AF65-F5344CB8AC3E}">
        <p14:creationId xmlns:p14="http://schemas.microsoft.com/office/powerpoint/2010/main" val="3422122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2121605-9EBD-4E0F-96C5-29A04182CA3F}"/>
              </a:ext>
            </a:extLst>
          </p:cNvPr>
          <p:cNvSpPr>
            <a:spLocks noGrp="1"/>
          </p:cNvSpPr>
          <p:nvPr>
            <p:ph type="title"/>
          </p:nvPr>
        </p:nvSpPr>
        <p:spPr/>
        <p:txBody>
          <a:bodyPr/>
          <a:lstStyle/>
          <a:p>
            <a:pPr eaLnBrk="1" hangingPunct="1"/>
            <a:endParaRPr lang="en-US" altLang="en-US"/>
          </a:p>
        </p:txBody>
      </p:sp>
      <p:pic>
        <p:nvPicPr>
          <p:cNvPr id="74755" name="Picture 2" descr="C:\Users\Owner\Pictures\Martin's ppt photos\Eugene_Smith_Soldier-718240.jpg">
            <a:extLst>
              <a:ext uri="{FF2B5EF4-FFF2-40B4-BE49-F238E27FC236}">
                <a16:creationId xmlns:a16="http://schemas.microsoft.com/office/drawing/2014/main" id="{AC616EFD-2612-4C42-A2B6-4E4666F047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86100" y="1957388"/>
            <a:ext cx="2971800" cy="3810000"/>
          </a:xfrm>
        </p:spPr>
      </p:pic>
    </p:spTree>
    <p:extLst>
      <p:ext uri="{BB962C8B-B14F-4D97-AF65-F5344CB8AC3E}">
        <p14:creationId xmlns:p14="http://schemas.microsoft.com/office/powerpoint/2010/main" val="2850983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5F03708E-7723-42F8-AEEE-6E547A86805F}"/>
              </a:ext>
            </a:extLst>
          </p:cNvPr>
          <p:cNvSpPr>
            <a:spLocks noGrp="1"/>
          </p:cNvSpPr>
          <p:nvPr>
            <p:ph type="title"/>
          </p:nvPr>
        </p:nvSpPr>
        <p:spPr/>
        <p:txBody>
          <a:bodyPr/>
          <a:lstStyle/>
          <a:p>
            <a:pPr eaLnBrk="1" hangingPunct="1"/>
            <a:endParaRPr lang="en-US" altLang="en-US"/>
          </a:p>
        </p:txBody>
      </p:sp>
      <p:pic>
        <p:nvPicPr>
          <p:cNvPr id="77827" name="Picture 3" descr="C:\Users\Owner\Pictures\Martin's ppt photos\holocaust00_1.jpg">
            <a:extLst>
              <a:ext uri="{FF2B5EF4-FFF2-40B4-BE49-F238E27FC236}">
                <a16:creationId xmlns:a16="http://schemas.microsoft.com/office/drawing/2014/main" id="{5025098C-2431-46A3-AB33-07AE743CE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600200"/>
            <a:ext cx="3352800" cy="4525963"/>
          </a:xfrm>
        </p:spPr>
      </p:pic>
    </p:spTree>
    <p:extLst>
      <p:ext uri="{BB962C8B-B14F-4D97-AF65-F5344CB8AC3E}">
        <p14:creationId xmlns:p14="http://schemas.microsoft.com/office/powerpoint/2010/main" val="781353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39298" name="Rectangle 2">
            <a:extLst>
              <a:ext uri="{FF2B5EF4-FFF2-40B4-BE49-F238E27FC236}">
                <a16:creationId xmlns:a16="http://schemas.microsoft.com/office/drawing/2014/main" id="{920A321D-3F15-4AF9-BAB7-C7F26440378E}"/>
              </a:ext>
            </a:extLst>
          </p:cNvPr>
          <p:cNvSpPr>
            <a:spLocks noGrp="1" noChangeArrowheads="1"/>
          </p:cNvSpPr>
          <p:nvPr>
            <p:ph type="title"/>
          </p:nvPr>
        </p:nvSpPr>
        <p:spPr/>
        <p:txBody>
          <a:bodyPr>
            <a:normAutofit/>
          </a:bodyPr>
          <a:lstStyle/>
          <a:p>
            <a:pPr eaLnBrk="1" hangingPunct="1">
              <a:defRPr/>
            </a:pPr>
            <a:r>
              <a:rPr lang="en-US" sz="4400" dirty="0"/>
              <a:t>Legacies of Colonial Exploitation</a:t>
            </a:r>
          </a:p>
        </p:txBody>
      </p:sp>
      <p:sp>
        <p:nvSpPr>
          <p:cNvPr id="439299" name="Rectangle 3">
            <a:extLst>
              <a:ext uri="{FF2B5EF4-FFF2-40B4-BE49-F238E27FC236}">
                <a16:creationId xmlns:a16="http://schemas.microsoft.com/office/drawing/2014/main" id="{A30D86B5-BDF7-435E-9B81-3AF19149249E}"/>
              </a:ext>
            </a:extLst>
          </p:cNvPr>
          <p:cNvSpPr>
            <a:spLocks noGrp="1" noChangeArrowheads="1"/>
          </p:cNvSpPr>
          <p:nvPr>
            <p:ph idx="1"/>
          </p:nvPr>
        </p:nvSpPr>
        <p:spPr/>
        <p:txBody>
          <a:bodyPr>
            <a:normAutofit/>
          </a:bodyPr>
          <a:lstStyle/>
          <a:p>
            <a:pPr eaLnBrk="1" hangingPunct="1">
              <a:defRPr/>
            </a:pPr>
            <a:r>
              <a:rPr lang="en-US" sz="3600" dirty="0"/>
              <a:t>Christopher Columbus’ log entry upon meeting the </a:t>
            </a:r>
            <a:r>
              <a:rPr lang="en-US" sz="3600" dirty="0" err="1"/>
              <a:t>Arawaks</a:t>
            </a:r>
            <a:r>
              <a:rPr lang="en-US" sz="3600" dirty="0"/>
              <a:t> of the Bahamas:</a:t>
            </a:r>
          </a:p>
          <a:p>
            <a:pPr eaLnBrk="1" hangingPunct="1">
              <a:buFont typeface="Wingdings" panose="05000000000000000000" pitchFamily="2" charset="2"/>
              <a:buNone/>
              <a:defRPr/>
            </a:pPr>
            <a:r>
              <a:rPr lang="en-US" sz="3600" dirty="0"/>
              <a:t>	“They…brought us…many…things…They willingly traded everything they owned…They do not bear arms…They would make fine servants…With fifty men we could subjugate them all and make them do whatever we want.”</a:t>
            </a:r>
          </a:p>
        </p:txBody>
      </p:sp>
    </p:spTree>
    <p:extLst>
      <p:ext uri="{BB962C8B-B14F-4D97-AF65-F5344CB8AC3E}">
        <p14:creationId xmlns:p14="http://schemas.microsoft.com/office/powerpoint/2010/main" val="423755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BFBF62-38F6-4F6F-8C6B-CBC9AB598B5E}"/>
              </a:ext>
            </a:extLst>
          </p:cNvPr>
          <p:cNvSpPr>
            <a:spLocks noGrp="1"/>
          </p:cNvSpPr>
          <p:nvPr>
            <p:ph type="title"/>
          </p:nvPr>
        </p:nvSpPr>
        <p:spPr/>
        <p:txBody>
          <a:bodyPr>
            <a:normAutofit/>
          </a:bodyPr>
          <a:lstStyle/>
          <a:p>
            <a:pPr eaLnBrk="1" hangingPunct="1"/>
            <a:r>
              <a:rPr lang="en-US" altLang="en-US" sz="6000" dirty="0"/>
              <a:t>Am I Stoned?</a:t>
            </a:r>
          </a:p>
        </p:txBody>
      </p:sp>
      <p:sp>
        <p:nvSpPr>
          <p:cNvPr id="3075" name="Rectangle 3">
            <a:extLst>
              <a:ext uri="{FF2B5EF4-FFF2-40B4-BE49-F238E27FC236}">
                <a16:creationId xmlns:a16="http://schemas.microsoft.com/office/drawing/2014/main" id="{22124FC0-9AC1-4674-85D2-53F2C1B2178D}"/>
              </a:ext>
            </a:extLst>
          </p:cNvPr>
          <p:cNvSpPr>
            <a:spLocks noGrp="1" noChangeArrowheads="1"/>
          </p:cNvSpPr>
          <p:nvPr>
            <p:ph idx="1"/>
          </p:nvPr>
        </p:nvSpPr>
        <p:spPr/>
        <p:txBody>
          <a:bodyPr rtlCol="0">
            <a:normAutofit/>
          </a:bodyPr>
          <a:lstStyle/>
          <a:p>
            <a:pPr marL="274320" indent="-274320">
              <a:buClr>
                <a:schemeClr val="accent3"/>
              </a:buClr>
              <a:buNone/>
              <a:defRPr/>
            </a:pPr>
            <a:r>
              <a:rPr lang="en-US" sz="4000" dirty="0"/>
              <a:t>A 1999 Utah anti-drug pamphlet warns:</a:t>
            </a:r>
          </a:p>
          <a:p>
            <a:pPr marL="274320" indent="-274320">
              <a:buClr>
                <a:schemeClr val="accent3"/>
              </a:buClr>
              <a:buNone/>
              <a:defRPr/>
            </a:pPr>
            <a:r>
              <a:rPr lang="en-US" sz="4000" dirty="0"/>
              <a:t>	“Danger signs that your child may be smoking marijuana include excessive preoccupation with social causes, race relations, and environmental issues”</a:t>
            </a:r>
          </a:p>
        </p:txBody>
      </p:sp>
    </p:spTree>
    <p:extLst>
      <p:ext uri="{BB962C8B-B14F-4D97-AF65-F5344CB8AC3E}">
        <p14:creationId xmlns:p14="http://schemas.microsoft.com/office/powerpoint/2010/main" val="331111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38274" name="Rectangle 2">
            <a:extLst>
              <a:ext uri="{FF2B5EF4-FFF2-40B4-BE49-F238E27FC236}">
                <a16:creationId xmlns:a16="http://schemas.microsoft.com/office/drawing/2014/main" id="{490C7CD2-EE84-4EA7-B86E-97A5966873D5}"/>
              </a:ext>
            </a:extLst>
          </p:cNvPr>
          <p:cNvSpPr>
            <a:spLocks noGrp="1" noChangeArrowheads="1"/>
          </p:cNvSpPr>
          <p:nvPr>
            <p:ph type="title"/>
          </p:nvPr>
        </p:nvSpPr>
        <p:spPr/>
        <p:txBody>
          <a:bodyPr>
            <a:normAutofit/>
          </a:bodyPr>
          <a:lstStyle/>
          <a:p>
            <a:pPr>
              <a:defRPr/>
            </a:pPr>
            <a:r>
              <a:rPr lang="en-US" sz="4400" dirty="0">
                <a:solidFill>
                  <a:prstClr val="black"/>
                </a:solidFill>
              </a:rPr>
              <a:t>Legacies of Colonial Exploitation</a:t>
            </a:r>
            <a:endParaRPr lang="en-US" dirty="0"/>
          </a:p>
        </p:txBody>
      </p:sp>
      <p:sp>
        <p:nvSpPr>
          <p:cNvPr id="438275" name="Rectangle 3">
            <a:extLst>
              <a:ext uri="{FF2B5EF4-FFF2-40B4-BE49-F238E27FC236}">
                <a16:creationId xmlns:a16="http://schemas.microsoft.com/office/drawing/2014/main" id="{77679BAA-8EE6-43BE-A001-19DE04E0AC85}"/>
              </a:ext>
            </a:extLst>
          </p:cNvPr>
          <p:cNvSpPr>
            <a:spLocks noGrp="1" noChangeArrowheads="1"/>
          </p:cNvSpPr>
          <p:nvPr>
            <p:ph idx="1"/>
          </p:nvPr>
        </p:nvSpPr>
        <p:spPr/>
        <p:txBody>
          <a:bodyPr>
            <a:normAutofit/>
          </a:bodyPr>
          <a:lstStyle/>
          <a:p>
            <a:pPr eaLnBrk="1" hangingPunct="1">
              <a:lnSpc>
                <a:spcPct val="90000"/>
              </a:lnSpc>
              <a:defRPr/>
            </a:pPr>
            <a:r>
              <a:rPr lang="en-US" sz="3600" dirty="0"/>
              <a:t>Winston Churchill (speaking in favor of RAF’s “experimental” bombing of Iraqis in 1920s, which killed 9,000 people with 97 tons of bombs):</a:t>
            </a:r>
          </a:p>
          <a:p>
            <a:pPr eaLnBrk="1" hangingPunct="1">
              <a:lnSpc>
                <a:spcPct val="90000"/>
              </a:lnSpc>
              <a:buFont typeface="Wingdings" panose="05000000000000000000" pitchFamily="2" charset="2"/>
              <a:buNone/>
              <a:defRPr/>
            </a:pPr>
            <a:r>
              <a:rPr lang="en-US" sz="3600" dirty="0"/>
              <a:t>	“I am strongly in favor of using poisoned gas against uncivilized tribes to spread a lively terror…against recalcitrant Arabs as an experiment”</a:t>
            </a:r>
          </a:p>
        </p:txBody>
      </p:sp>
    </p:spTree>
    <p:extLst>
      <p:ext uri="{BB962C8B-B14F-4D97-AF65-F5344CB8AC3E}">
        <p14:creationId xmlns:p14="http://schemas.microsoft.com/office/powerpoint/2010/main" val="311680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37250" name="Rectangle 2">
            <a:extLst>
              <a:ext uri="{FF2B5EF4-FFF2-40B4-BE49-F238E27FC236}">
                <a16:creationId xmlns:a16="http://schemas.microsoft.com/office/drawing/2014/main" id="{9D1A2A69-019F-4C53-B1AF-1F492F5A238F}"/>
              </a:ext>
            </a:extLst>
          </p:cNvPr>
          <p:cNvSpPr>
            <a:spLocks noGrp="1" noChangeArrowheads="1"/>
          </p:cNvSpPr>
          <p:nvPr>
            <p:ph type="title"/>
          </p:nvPr>
        </p:nvSpPr>
        <p:spPr/>
        <p:txBody>
          <a:bodyPr>
            <a:normAutofit/>
          </a:bodyPr>
          <a:lstStyle/>
          <a:p>
            <a:pPr>
              <a:defRPr/>
            </a:pPr>
            <a:r>
              <a:rPr lang="en-US" sz="4400" dirty="0">
                <a:solidFill>
                  <a:prstClr val="black"/>
                </a:solidFill>
              </a:rPr>
              <a:t>Legacies of Colonial Exploitation</a:t>
            </a:r>
            <a:endParaRPr lang="en-US" dirty="0"/>
          </a:p>
        </p:txBody>
      </p:sp>
      <p:sp>
        <p:nvSpPr>
          <p:cNvPr id="437251" name="Rectangle 3">
            <a:extLst>
              <a:ext uri="{FF2B5EF4-FFF2-40B4-BE49-F238E27FC236}">
                <a16:creationId xmlns:a16="http://schemas.microsoft.com/office/drawing/2014/main" id="{60C53AFD-7CD6-4B1F-ADBD-29C5127E4CC9}"/>
              </a:ext>
            </a:extLst>
          </p:cNvPr>
          <p:cNvSpPr>
            <a:spLocks noGrp="1" noChangeArrowheads="1"/>
          </p:cNvSpPr>
          <p:nvPr>
            <p:ph idx="1"/>
          </p:nvPr>
        </p:nvSpPr>
        <p:spPr/>
        <p:txBody>
          <a:bodyPr>
            <a:normAutofit lnSpcReduction="10000"/>
          </a:bodyPr>
          <a:lstStyle/>
          <a:p>
            <a:pPr eaLnBrk="1" hangingPunct="1">
              <a:defRPr/>
            </a:pPr>
            <a:r>
              <a:rPr lang="en-US" sz="3200" dirty="0"/>
              <a:t>Cecil Rhodes (Rhodesia – now Zimbabwe, Rhodes Scholarship, DeBeers Mining Company):</a:t>
            </a:r>
          </a:p>
          <a:p>
            <a:pPr eaLnBrk="1" hangingPunct="1">
              <a:buFont typeface="Wingdings" panose="05000000000000000000" pitchFamily="2" charset="2"/>
              <a:buNone/>
              <a:defRPr/>
            </a:pPr>
            <a:r>
              <a:rPr lang="en-US" sz="3200" dirty="0"/>
              <a:t>	“We must find new lands from which we can easily obtain raw materials and at the same time exploit the cheap slave </a:t>
            </a:r>
            <a:r>
              <a:rPr lang="en-US" sz="3200" dirty="0" err="1"/>
              <a:t>labour</a:t>
            </a:r>
            <a:r>
              <a:rPr lang="en-US" sz="3200" dirty="0"/>
              <a:t> that is available from the natives of the colonies. The colonies would also provide a dumping ground for the surplus goods produced in our factories.”</a:t>
            </a:r>
          </a:p>
        </p:txBody>
      </p:sp>
    </p:spTree>
    <p:extLst>
      <p:ext uri="{BB962C8B-B14F-4D97-AF65-F5344CB8AC3E}">
        <p14:creationId xmlns:p14="http://schemas.microsoft.com/office/powerpoint/2010/main" val="188737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FEA12E9-4E3E-4CDE-8CF0-524EEDA604B7}"/>
              </a:ext>
            </a:extLst>
          </p:cNvPr>
          <p:cNvSpPr>
            <a:spLocks noGrp="1"/>
          </p:cNvSpPr>
          <p:nvPr>
            <p:ph type="title"/>
          </p:nvPr>
        </p:nvSpPr>
        <p:spPr/>
        <p:txBody>
          <a:bodyPr>
            <a:normAutofit/>
          </a:bodyPr>
          <a:lstStyle/>
          <a:p>
            <a:pPr eaLnBrk="1" hangingPunct="1"/>
            <a:r>
              <a:rPr lang="en-US" altLang="en-US" sz="4400" dirty="0"/>
              <a:t>John Wayne</a:t>
            </a:r>
          </a:p>
        </p:txBody>
      </p:sp>
      <p:sp>
        <p:nvSpPr>
          <p:cNvPr id="9219" name="Content Placeholder 2">
            <a:extLst>
              <a:ext uri="{FF2B5EF4-FFF2-40B4-BE49-F238E27FC236}">
                <a16:creationId xmlns:a16="http://schemas.microsoft.com/office/drawing/2014/main" id="{F35F0319-B63E-475A-94F5-2B64C4C52504}"/>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dirty="0"/>
              <a:t>	</a:t>
            </a:r>
            <a:r>
              <a:rPr lang="en-US" altLang="en-US" sz="4000" dirty="0"/>
              <a:t>“I don't feel we did wrong in taking this great country away from them. There were great numbers of people who needed new land, and the Indians were selfishly trying to keep it for themselves.”</a:t>
            </a:r>
          </a:p>
        </p:txBody>
      </p:sp>
    </p:spTree>
    <p:extLst>
      <p:ext uri="{BB962C8B-B14F-4D97-AF65-F5344CB8AC3E}">
        <p14:creationId xmlns:p14="http://schemas.microsoft.com/office/powerpoint/2010/main" val="75745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5F11-0F88-467F-9294-30EBDE9188EF}"/>
              </a:ext>
            </a:extLst>
          </p:cNvPr>
          <p:cNvSpPr>
            <a:spLocks noGrp="1"/>
          </p:cNvSpPr>
          <p:nvPr>
            <p:ph type="title"/>
          </p:nvPr>
        </p:nvSpPr>
        <p:spPr/>
        <p:txBody>
          <a:bodyPr>
            <a:normAutofit/>
          </a:bodyPr>
          <a:lstStyle/>
          <a:p>
            <a:r>
              <a:rPr lang="en-US" sz="4400" dirty="0">
                <a:solidFill>
                  <a:prstClr val="black"/>
                </a:solidFill>
              </a:rPr>
              <a:t>Consequences of War</a:t>
            </a:r>
            <a:endParaRPr lang="en-US" sz="4400" dirty="0"/>
          </a:p>
        </p:txBody>
      </p:sp>
      <p:sp>
        <p:nvSpPr>
          <p:cNvPr id="3" name="Content Placeholder 2">
            <a:extLst>
              <a:ext uri="{FF2B5EF4-FFF2-40B4-BE49-F238E27FC236}">
                <a16:creationId xmlns:a16="http://schemas.microsoft.com/office/drawing/2014/main" id="{78C3378A-20CC-41DF-9774-E956E9AE55B0}"/>
              </a:ext>
            </a:extLst>
          </p:cNvPr>
          <p:cNvSpPr>
            <a:spLocks noGrp="1"/>
          </p:cNvSpPr>
          <p:nvPr>
            <p:ph idx="1"/>
          </p:nvPr>
        </p:nvSpPr>
        <p:spPr/>
        <p:txBody>
          <a:bodyPr>
            <a:normAutofit/>
          </a:bodyPr>
          <a:lstStyle/>
          <a:p>
            <a:pPr lvl="0">
              <a:defRPr/>
            </a:pPr>
            <a:r>
              <a:rPr lang="en-US" sz="3600" dirty="0">
                <a:solidFill>
                  <a:prstClr val="black"/>
                </a:solidFill>
              </a:rPr>
              <a:t>Deaths, injuries, physical and psychological sequelae</a:t>
            </a:r>
          </a:p>
          <a:p>
            <a:pPr lvl="0">
              <a:defRPr/>
            </a:pPr>
            <a:endParaRPr lang="en-US" sz="3600" dirty="0">
              <a:solidFill>
                <a:prstClr val="black"/>
              </a:solidFill>
            </a:endParaRPr>
          </a:p>
          <a:p>
            <a:pPr>
              <a:defRPr/>
            </a:pPr>
            <a:r>
              <a:rPr lang="en-US" sz="3600" dirty="0">
                <a:solidFill>
                  <a:prstClr val="black"/>
                </a:solidFill>
              </a:rPr>
              <a:t>Famine</a:t>
            </a:r>
          </a:p>
          <a:p>
            <a:pPr lvl="0">
              <a:defRPr/>
            </a:pPr>
            <a:endParaRPr lang="en-US" sz="3600" dirty="0">
              <a:solidFill>
                <a:prstClr val="black"/>
              </a:solidFill>
            </a:endParaRPr>
          </a:p>
          <a:p>
            <a:pPr lvl="0">
              <a:defRPr/>
            </a:pPr>
            <a:r>
              <a:rPr lang="en-US" sz="3600" dirty="0">
                <a:solidFill>
                  <a:prstClr val="black"/>
                </a:solidFill>
              </a:rPr>
              <a:t>Collapse of health care system affecting those with acute and chronic illnesses</a:t>
            </a:r>
          </a:p>
        </p:txBody>
      </p:sp>
    </p:spTree>
    <p:extLst>
      <p:ext uri="{BB962C8B-B14F-4D97-AF65-F5344CB8AC3E}">
        <p14:creationId xmlns:p14="http://schemas.microsoft.com/office/powerpoint/2010/main" val="1780536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365B208-19CD-4C5B-B12D-D6D41F4D0CE6}"/>
              </a:ext>
            </a:extLst>
          </p:cNvPr>
          <p:cNvSpPr>
            <a:spLocks noGrp="1"/>
          </p:cNvSpPr>
          <p:nvPr>
            <p:ph type="title"/>
          </p:nvPr>
        </p:nvSpPr>
        <p:spPr/>
        <p:txBody>
          <a:bodyPr>
            <a:normAutofit/>
          </a:bodyPr>
          <a:lstStyle/>
          <a:p>
            <a:pPr>
              <a:defRPr/>
            </a:pPr>
            <a:r>
              <a:rPr lang="en-US" altLang="en-US" sz="4400" dirty="0"/>
              <a:t>Displaced Persons</a:t>
            </a:r>
          </a:p>
        </p:txBody>
      </p:sp>
      <p:sp>
        <p:nvSpPr>
          <p:cNvPr id="52227" name="Content Placeholder 2">
            <a:extLst>
              <a:ext uri="{FF2B5EF4-FFF2-40B4-BE49-F238E27FC236}">
                <a16:creationId xmlns:a16="http://schemas.microsoft.com/office/drawing/2014/main" id="{34831AE3-2972-4CD5-A60E-EC0278FC6A96}"/>
              </a:ext>
            </a:extLst>
          </p:cNvPr>
          <p:cNvSpPr>
            <a:spLocks noGrp="1"/>
          </p:cNvSpPr>
          <p:nvPr>
            <p:ph idx="1"/>
          </p:nvPr>
        </p:nvSpPr>
        <p:spPr>
          <a:xfrm>
            <a:off x="457200" y="1752600"/>
            <a:ext cx="8229600" cy="4343400"/>
          </a:xfrm>
        </p:spPr>
        <p:txBody>
          <a:bodyPr>
            <a:normAutofit/>
          </a:bodyPr>
          <a:lstStyle/>
          <a:p>
            <a:pPr eaLnBrk="1" hangingPunct="1">
              <a:defRPr/>
            </a:pPr>
            <a:r>
              <a:rPr lang="en-US" altLang="en-US" sz="3600" dirty="0"/>
              <a:t>66 million forcibly displaced persons worldwide</a:t>
            </a:r>
          </a:p>
          <a:p>
            <a:pPr lvl="1" eaLnBrk="1" hangingPunct="1">
              <a:defRPr/>
            </a:pPr>
            <a:r>
              <a:rPr lang="en-US" altLang="en-US" sz="3600" dirty="0"/>
              <a:t>Refugees, internally-displaced person, asylum seekers</a:t>
            </a:r>
          </a:p>
          <a:p>
            <a:pPr eaLnBrk="1" hangingPunct="1">
              <a:defRPr/>
            </a:pPr>
            <a:r>
              <a:rPr lang="en-US" altLang="en-US" sz="3600" dirty="0"/>
              <a:t>Approximately ¾ of world’s refugees are hosted by developing countries</a:t>
            </a:r>
          </a:p>
        </p:txBody>
      </p:sp>
    </p:spTree>
    <p:extLst>
      <p:ext uri="{BB962C8B-B14F-4D97-AF65-F5344CB8AC3E}">
        <p14:creationId xmlns:p14="http://schemas.microsoft.com/office/powerpoint/2010/main" val="336109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EBFD65BC-8BDF-46EF-964A-9AEB07EF9CEB}"/>
              </a:ext>
            </a:extLst>
          </p:cNvPr>
          <p:cNvSpPr>
            <a:spLocks noGrp="1" noChangeArrowheads="1"/>
          </p:cNvSpPr>
          <p:nvPr>
            <p:ph type="title"/>
          </p:nvPr>
        </p:nvSpPr>
        <p:spPr/>
        <p:txBody>
          <a:bodyPr>
            <a:normAutofit/>
          </a:bodyPr>
          <a:lstStyle/>
          <a:p>
            <a:pPr>
              <a:defRPr/>
            </a:pPr>
            <a:r>
              <a:rPr lang="en-US" sz="4400" dirty="0"/>
              <a:t>Consequences of War</a:t>
            </a:r>
          </a:p>
        </p:txBody>
      </p:sp>
      <p:sp>
        <p:nvSpPr>
          <p:cNvPr id="219139" name="Rectangle 3">
            <a:extLst>
              <a:ext uri="{FF2B5EF4-FFF2-40B4-BE49-F238E27FC236}">
                <a16:creationId xmlns:a16="http://schemas.microsoft.com/office/drawing/2014/main" id="{EE248D52-EDEC-4B7D-9077-10C89834852A}"/>
              </a:ext>
            </a:extLst>
          </p:cNvPr>
          <p:cNvSpPr>
            <a:spLocks noGrp="1" noChangeArrowheads="1"/>
          </p:cNvSpPr>
          <p:nvPr>
            <p:ph idx="1"/>
          </p:nvPr>
        </p:nvSpPr>
        <p:spPr/>
        <p:txBody>
          <a:bodyPr>
            <a:noAutofit/>
          </a:bodyPr>
          <a:lstStyle/>
          <a:p>
            <a:pPr eaLnBrk="1" hangingPunct="1">
              <a:defRPr/>
            </a:pPr>
            <a:r>
              <a:rPr lang="en-US" sz="4000" dirty="0"/>
              <a:t>Environmental degradation</a:t>
            </a:r>
          </a:p>
          <a:p>
            <a:pPr eaLnBrk="1" hangingPunct="1">
              <a:defRPr/>
            </a:pPr>
            <a:r>
              <a:rPr lang="en-US" sz="4000" dirty="0"/>
              <a:t>Increasing poverty and debt</a:t>
            </a:r>
          </a:p>
          <a:p>
            <a:pPr eaLnBrk="1" hangingPunct="1">
              <a:defRPr/>
            </a:pPr>
            <a:r>
              <a:rPr lang="en-US" sz="4000" dirty="0"/>
              <a:t>Increasing social, legal, educational, and political marginalization of women</a:t>
            </a:r>
          </a:p>
          <a:p>
            <a:pPr eaLnBrk="1" hangingPunct="1">
              <a:defRPr/>
            </a:pPr>
            <a:r>
              <a:rPr lang="en-US" sz="4000" dirty="0"/>
              <a:t>All lead to recurrent cycles of violence</a:t>
            </a:r>
          </a:p>
        </p:txBody>
      </p:sp>
    </p:spTree>
    <p:extLst>
      <p:ext uri="{BB962C8B-B14F-4D97-AF65-F5344CB8AC3E}">
        <p14:creationId xmlns:p14="http://schemas.microsoft.com/office/powerpoint/2010/main" val="575202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90114" name="Picture 2" descr="Image result for total us federal spending">
            <a:extLst>
              <a:ext uri="{FF2B5EF4-FFF2-40B4-BE49-F238E27FC236}">
                <a16:creationId xmlns:a16="http://schemas.microsoft.com/office/drawing/2014/main" id="{1FA050D7-B1C1-4E27-97E4-BE58532F2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0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91138" name="Picture 2" descr="Image result for total us discretionary spending 2017">
            <a:extLst>
              <a:ext uri="{FF2B5EF4-FFF2-40B4-BE49-F238E27FC236}">
                <a16:creationId xmlns:a16="http://schemas.microsoft.com/office/drawing/2014/main" id="{4BB6C839-097A-4F96-BF76-0BAC2B9EB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20" y="333375"/>
            <a:ext cx="8481459" cy="592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474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89090" name="Picture 2" descr="U.S. spends half the world's military budget">
            <a:extLst>
              <a:ext uri="{FF2B5EF4-FFF2-40B4-BE49-F238E27FC236}">
                <a16:creationId xmlns:a16="http://schemas.microsoft.com/office/drawing/2014/main" id="{48241800-F154-425A-B1F0-E6449A3EE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29" y="134660"/>
            <a:ext cx="8759142" cy="658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471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41C4-79B3-4742-9CE3-7A778A76ADB6}"/>
              </a:ext>
            </a:extLst>
          </p:cNvPr>
          <p:cNvSpPr>
            <a:spLocks noGrp="1"/>
          </p:cNvSpPr>
          <p:nvPr>
            <p:ph type="title"/>
          </p:nvPr>
        </p:nvSpPr>
        <p:spPr/>
        <p:txBody>
          <a:bodyPr>
            <a:normAutofit/>
          </a:bodyPr>
          <a:lstStyle/>
          <a:p>
            <a:pPr>
              <a:defRPr/>
            </a:pPr>
            <a:r>
              <a:rPr lang="en-US" sz="4400" dirty="0"/>
              <a:t>We’re Number One</a:t>
            </a:r>
          </a:p>
        </p:txBody>
      </p:sp>
      <p:sp>
        <p:nvSpPr>
          <p:cNvPr id="3" name="Content Placeholder 2">
            <a:extLst>
              <a:ext uri="{FF2B5EF4-FFF2-40B4-BE49-F238E27FC236}">
                <a16:creationId xmlns:a16="http://schemas.microsoft.com/office/drawing/2014/main" id="{A74A260D-B1FC-4767-A4AF-431AD3A3660B}"/>
              </a:ext>
            </a:extLst>
          </p:cNvPr>
          <p:cNvSpPr>
            <a:spLocks noGrp="1"/>
          </p:cNvSpPr>
          <p:nvPr>
            <p:ph idx="1"/>
          </p:nvPr>
        </p:nvSpPr>
        <p:spPr/>
        <p:txBody>
          <a:bodyPr>
            <a:normAutofit/>
          </a:bodyPr>
          <a:lstStyle/>
          <a:p>
            <a:pPr>
              <a:defRPr/>
            </a:pPr>
            <a:r>
              <a:rPr lang="en-US" sz="4000" dirty="0"/>
              <a:t>U.S. #1 in military spending</a:t>
            </a:r>
          </a:p>
          <a:p>
            <a:pPr>
              <a:defRPr/>
            </a:pPr>
            <a:r>
              <a:rPr lang="en-US" sz="4000" dirty="0"/>
              <a:t>#17 in education</a:t>
            </a:r>
          </a:p>
          <a:p>
            <a:pPr>
              <a:defRPr/>
            </a:pPr>
            <a:r>
              <a:rPr lang="en-US" sz="4000" dirty="0"/>
              <a:t>#26 in infant mortality</a:t>
            </a:r>
          </a:p>
          <a:p>
            <a:pPr>
              <a:defRPr/>
            </a:pPr>
            <a:r>
              <a:rPr lang="en-US" sz="4000" dirty="0"/>
              <a:t>#35 in life expectancy and overall health</a:t>
            </a:r>
          </a:p>
        </p:txBody>
      </p:sp>
    </p:spTree>
    <p:extLst>
      <p:ext uri="{BB962C8B-B14F-4D97-AF65-F5344CB8AC3E}">
        <p14:creationId xmlns:p14="http://schemas.microsoft.com/office/powerpoint/2010/main" val="244994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244A239-914B-454A-A5B5-5A915EA25666}"/>
              </a:ext>
            </a:extLst>
          </p:cNvPr>
          <p:cNvSpPr>
            <a:spLocks noGrp="1"/>
          </p:cNvSpPr>
          <p:nvPr>
            <p:ph type="title"/>
          </p:nvPr>
        </p:nvSpPr>
        <p:spPr/>
        <p:txBody>
          <a:bodyPr/>
          <a:lstStyle/>
          <a:p>
            <a:pPr eaLnBrk="1" hangingPunct="1"/>
            <a:r>
              <a:rPr lang="en-US" altLang="en-US" dirty="0"/>
              <a:t>Beginnings of Large-Scale, Organized Warfare</a:t>
            </a:r>
          </a:p>
        </p:txBody>
      </p:sp>
      <p:sp>
        <p:nvSpPr>
          <p:cNvPr id="13315" name="Rectangle 3">
            <a:extLst>
              <a:ext uri="{FF2B5EF4-FFF2-40B4-BE49-F238E27FC236}">
                <a16:creationId xmlns:a16="http://schemas.microsoft.com/office/drawing/2014/main" id="{BB9E39F5-7D3F-4AE5-A7E0-3A9A16147A5A}"/>
              </a:ext>
            </a:extLst>
          </p:cNvPr>
          <p:cNvSpPr>
            <a:spLocks noGrp="1"/>
          </p:cNvSpPr>
          <p:nvPr>
            <p:ph idx="1"/>
          </p:nvPr>
        </p:nvSpPr>
        <p:spPr/>
        <p:txBody>
          <a:bodyPr>
            <a:noAutofit/>
          </a:bodyPr>
          <a:lstStyle/>
          <a:p>
            <a:pPr eaLnBrk="1" hangingPunct="1"/>
            <a:r>
              <a:rPr lang="en-US" altLang="en-US" sz="2400" dirty="0"/>
              <a:t>10,000 </a:t>
            </a:r>
            <a:r>
              <a:rPr lang="en-US" altLang="en-US" sz="2400" dirty="0" err="1"/>
              <a:t>yrs</a:t>
            </a:r>
            <a:r>
              <a:rPr lang="en-US" altLang="en-US" sz="2400" dirty="0"/>
              <a:t> ago – agriculture</a:t>
            </a:r>
          </a:p>
          <a:p>
            <a:pPr lvl="1"/>
            <a:r>
              <a:rPr lang="en-US" altLang="en-US" sz="2400" dirty="0">
                <a:solidFill>
                  <a:prstClr val="black"/>
                </a:solidFill>
              </a:rPr>
              <a:t>Expanding populations </a:t>
            </a:r>
          </a:p>
          <a:p>
            <a:pPr lvl="1"/>
            <a:r>
              <a:rPr lang="en-US" altLang="en-US" sz="2400" dirty="0"/>
              <a:t>Hierarchical society</a:t>
            </a:r>
          </a:p>
          <a:p>
            <a:pPr lvl="1" eaLnBrk="1" hangingPunct="1"/>
            <a:r>
              <a:rPr lang="en-US" altLang="en-US" sz="2400" dirty="0"/>
              <a:t>Division of labor</a:t>
            </a:r>
          </a:p>
          <a:p>
            <a:pPr lvl="2" eaLnBrk="1" hangingPunct="1"/>
            <a:r>
              <a:rPr lang="en-US" altLang="en-US" sz="2400" dirty="0"/>
              <a:t>Ruling Class</a:t>
            </a:r>
          </a:p>
          <a:p>
            <a:pPr lvl="2" eaLnBrk="1" hangingPunct="1"/>
            <a:r>
              <a:rPr lang="en-US" altLang="en-US" sz="2400" dirty="0"/>
              <a:t>Artisan Class</a:t>
            </a:r>
          </a:p>
          <a:p>
            <a:pPr lvl="2" eaLnBrk="1" hangingPunct="1"/>
            <a:r>
              <a:rPr lang="en-US" altLang="en-US" sz="2400" dirty="0"/>
              <a:t>Warrior class</a:t>
            </a:r>
          </a:p>
          <a:p>
            <a:pPr lvl="1"/>
            <a:r>
              <a:rPr lang="en-US" altLang="en-US" sz="2400" dirty="0"/>
              <a:t>Subjugation of women</a:t>
            </a:r>
          </a:p>
          <a:p>
            <a:pPr lvl="1"/>
            <a:r>
              <a:rPr lang="en-US" altLang="en-US" sz="2400" dirty="0"/>
              <a:t>Infectious/chronic diseases</a:t>
            </a:r>
          </a:p>
          <a:p>
            <a:pPr lvl="1"/>
            <a:r>
              <a:rPr lang="en-US" altLang="en-US" sz="2400" dirty="0"/>
              <a:t>Private property, Money</a:t>
            </a:r>
          </a:p>
        </p:txBody>
      </p:sp>
    </p:spTree>
    <p:extLst>
      <p:ext uri="{BB962C8B-B14F-4D97-AF65-F5344CB8AC3E}">
        <p14:creationId xmlns:p14="http://schemas.microsoft.com/office/powerpoint/2010/main" val="125769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93890" name="Rectangle 2">
            <a:extLst>
              <a:ext uri="{FF2B5EF4-FFF2-40B4-BE49-F238E27FC236}">
                <a16:creationId xmlns:a16="http://schemas.microsoft.com/office/drawing/2014/main" id="{A63ED762-8FCE-47AC-9E1C-719C5A99E0F0}"/>
              </a:ext>
            </a:extLst>
          </p:cNvPr>
          <p:cNvSpPr>
            <a:spLocks noGrp="1" noChangeArrowheads="1"/>
          </p:cNvSpPr>
          <p:nvPr>
            <p:ph type="title"/>
          </p:nvPr>
        </p:nvSpPr>
        <p:spPr/>
        <p:txBody>
          <a:bodyPr>
            <a:normAutofit/>
          </a:bodyPr>
          <a:lstStyle/>
          <a:p>
            <a:pPr eaLnBrk="1" hangingPunct="1">
              <a:defRPr/>
            </a:pPr>
            <a:r>
              <a:rPr lang="en-US" sz="4000" dirty="0"/>
              <a:t>Dwight Eisenhower</a:t>
            </a:r>
          </a:p>
        </p:txBody>
      </p:sp>
      <p:sp>
        <p:nvSpPr>
          <p:cNvPr id="293891" name="Rectangle 3">
            <a:extLst>
              <a:ext uri="{FF2B5EF4-FFF2-40B4-BE49-F238E27FC236}">
                <a16:creationId xmlns:a16="http://schemas.microsoft.com/office/drawing/2014/main" id="{3D16B433-092C-4D1C-8FA7-415A4C20F11F}"/>
              </a:ext>
            </a:extLst>
          </p:cNvPr>
          <p:cNvSpPr>
            <a:spLocks noGrp="1" noChangeArrowheads="1"/>
          </p:cNvSpPr>
          <p:nvPr>
            <p:ph idx="1"/>
          </p:nvPr>
        </p:nvSpPr>
        <p:spPr/>
        <p:txBody>
          <a:bodyPr>
            <a:normAutofit/>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sz="4000" dirty="0"/>
              <a:t>“The problem in defense spending is to figure out how far you should go without destroying from within that which you are trying to protect from without”</a:t>
            </a:r>
          </a:p>
        </p:txBody>
      </p:sp>
    </p:spTree>
    <p:extLst>
      <p:ext uri="{BB962C8B-B14F-4D97-AF65-F5344CB8AC3E}">
        <p14:creationId xmlns:p14="http://schemas.microsoft.com/office/powerpoint/2010/main" val="227906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9EEB04AE-1176-449C-A93D-C521A556DA80}"/>
              </a:ext>
            </a:extLst>
          </p:cNvPr>
          <p:cNvSpPr>
            <a:spLocks noGrp="1" noChangeArrowheads="1"/>
          </p:cNvSpPr>
          <p:nvPr>
            <p:ph type="title" idx="4294967295"/>
          </p:nvPr>
        </p:nvSpPr>
        <p:spPr>
          <a:xfrm>
            <a:off x="0" y="381000"/>
            <a:ext cx="8229600" cy="1371600"/>
          </a:xfrm>
        </p:spPr>
        <p:txBody>
          <a:bodyPr/>
          <a:lstStyle/>
          <a:p>
            <a:pPr eaLnBrk="1" hangingPunct="1">
              <a:defRPr/>
            </a:pPr>
            <a:r>
              <a:rPr lang="en-US" sz="4000" dirty="0"/>
              <a:t>Social Injustices</a:t>
            </a:r>
          </a:p>
        </p:txBody>
      </p:sp>
      <p:sp>
        <p:nvSpPr>
          <p:cNvPr id="289795" name="Rectangle 3">
            <a:extLst>
              <a:ext uri="{FF2B5EF4-FFF2-40B4-BE49-F238E27FC236}">
                <a16:creationId xmlns:a16="http://schemas.microsoft.com/office/drawing/2014/main" id="{81467548-1159-4E86-A54E-9BC3EBC7E95E}"/>
              </a:ext>
            </a:extLst>
          </p:cNvPr>
          <p:cNvSpPr>
            <a:spLocks noGrp="1" noChangeArrowheads="1"/>
          </p:cNvSpPr>
          <p:nvPr>
            <p:ph type="body" idx="4294967295"/>
          </p:nvPr>
        </p:nvSpPr>
        <p:spPr>
          <a:xfrm>
            <a:off x="0" y="1981200"/>
            <a:ext cx="8229600" cy="4114800"/>
          </a:xfrm>
        </p:spPr>
        <p:txBody>
          <a:bodyPr>
            <a:normAutofit/>
          </a:bodyPr>
          <a:lstStyle/>
          <a:p>
            <a:pPr eaLnBrk="1" hangingPunct="1">
              <a:defRPr/>
            </a:pPr>
            <a:r>
              <a:rPr lang="en-US" sz="2800" dirty="0"/>
              <a:t>29 million Americans lack health insurance (resulting in 28,000 deaths/</a:t>
            </a:r>
            <a:r>
              <a:rPr lang="en-US" sz="2800" dirty="0" err="1"/>
              <a:t>yr</a:t>
            </a:r>
            <a:r>
              <a:rPr lang="en-US" sz="2800" dirty="0"/>
              <a:t>)</a:t>
            </a:r>
          </a:p>
          <a:p>
            <a:pPr eaLnBrk="1" hangingPunct="1">
              <a:defRPr/>
            </a:pPr>
            <a:r>
              <a:rPr lang="en-US" sz="2800" dirty="0"/>
              <a:t>22% of US children live in poverty</a:t>
            </a:r>
          </a:p>
          <a:p>
            <a:pPr eaLnBrk="1" hangingPunct="1">
              <a:defRPr/>
            </a:pPr>
            <a:r>
              <a:rPr lang="en-US" sz="2800" dirty="0"/>
              <a:t>Homelessness, public educational system a shambles, increasing jail populations, etc.</a:t>
            </a:r>
          </a:p>
          <a:p>
            <a:pPr eaLnBrk="1" hangingPunct="1">
              <a:defRPr/>
            </a:pPr>
            <a:r>
              <a:rPr lang="en-US" sz="2800" dirty="0"/>
              <a:t>Mass extinction, global warming</a:t>
            </a:r>
          </a:p>
          <a:p>
            <a:pPr eaLnBrk="1" hangingPunct="1">
              <a:defRPr/>
            </a:pPr>
            <a:r>
              <a:rPr lang="en-US" sz="2800" dirty="0"/>
              <a:t>2.5 billion people worldwide live in abject poverty (earn less than $500 per year, lack access to clean drinking water)</a:t>
            </a:r>
          </a:p>
        </p:txBody>
      </p:sp>
    </p:spTree>
    <p:extLst>
      <p:ext uri="{BB962C8B-B14F-4D97-AF65-F5344CB8AC3E}">
        <p14:creationId xmlns:p14="http://schemas.microsoft.com/office/powerpoint/2010/main" val="258904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7C0F46B-C208-491A-9E01-428F8A9C71A2}"/>
              </a:ext>
            </a:extLst>
          </p:cNvPr>
          <p:cNvSpPr>
            <a:spLocks noGrp="1" noRot="1"/>
          </p:cNvSpPr>
          <p:nvPr>
            <p:ph type="title"/>
          </p:nvPr>
        </p:nvSpPr>
        <p:spPr/>
        <p:txBody>
          <a:bodyPr>
            <a:normAutofit/>
          </a:bodyPr>
          <a:lstStyle/>
          <a:p>
            <a:pPr eaLnBrk="1" hangingPunct="1"/>
            <a:r>
              <a:rPr lang="en-US" altLang="en-US" sz="4000" dirty="0">
                <a:latin typeface="Calibri" panose="020F0502020204030204" pitchFamily="34" charset="0"/>
              </a:rPr>
              <a:t>Social Injustices</a:t>
            </a:r>
          </a:p>
        </p:txBody>
      </p:sp>
      <p:sp>
        <p:nvSpPr>
          <p:cNvPr id="46083" name="Rectangle 3">
            <a:extLst>
              <a:ext uri="{FF2B5EF4-FFF2-40B4-BE49-F238E27FC236}">
                <a16:creationId xmlns:a16="http://schemas.microsoft.com/office/drawing/2014/main" id="{ED6D35E5-7DD5-4D6A-AA29-DF9A845CBD0B}"/>
              </a:ext>
            </a:extLst>
          </p:cNvPr>
          <p:cNvSpPr>
            <a:spLocks noGrp="1"/>
          </p:cNvSpPr>
          <p:nvPr>
            <p:ph idx="1"/>
          </p:nvPr>
        </p:nvSpPr>
        <p:spPr/>
        <p:txBody>
          <a:bodyPr>
            <a:normAutofit/>
          </a:bodyPr>
          <a:lstStyle/>
          <a:p>
            <a:pPr eaLnBrk="1" hangingPunct="1"/>
            <a:r>
              <a:rPr lang="en-US" altLang="en-US" sz="3600" dirty="0">
                <a:latin typeface="Constantia" panose="02030602050306030303" pitchFamily="18" charset="0"/>
              </a:rPr>
              <a:t>650 million people lack access to clean drinking water</a:t>
            </a:r>
          </a:p>
          <a:p>
            <a:pPr eaLnBrk="1" hangingPunct="1"/>
            <a:r>
              <a:rPr lang="en-US" altLang="en-US" sz="3600" dirty="0">
                <a:latin typeface="Constantia" panose="02030602050306030303" pitchFamily="18" charset="0"/>
              </a:rPr>
              <a:t>2.3 billion lack adequate sanitation services</a:t>
            </a:r>
          </a:p>
          <a:p>
            <a:pPr eaLnBrk="1" hangingPunct="1">
              <a:lnSpc>
                <a:spcPct val="90000"/>
              </a:lnSpc>
              <a:buClr>
                <a:srgbClr val="FAFD00"/>
              </a:buClr>
            </a:pPr>
            <a:r>
              <a:rPr lang="en-US" altLang="en-US" sz="3600" dirty="0">
                <a:latin typeface="Constantia" panose="02030602050306030303" pitchFamily="18" charset="0"/>
              </a:rPr>
              <a:t>21,000 people starve to death daily (1 Hiroshima/7 days)</a:t>
            </a:r>
          </a:p>
          <a:p>
            <a:pPr>
              <a:defRPr/>
            </a:pPr>
            <a:endParaRPr lang="en-US" altLang="en-US" sz="3600" dirty="0"/>
          </a:p>
          <a:p>
            <a:pPr eaLnBrk="1" hangingPunct="1">
              <a:lnSpc>
                <a:spcPct val="90000"/>
              </a:lnSpc>
              <a:buClr>
                <a:srgbClr val="FAFD00"/>
              </a:buClr>
            </a:pPr>
            <a:endParaRPr lang="en-US" altLang="en-US" sz="3600" dirty="0">
              <a:latin typeface="Constantia" panose="02030602050306030303" pitchFamily="18" charset="0"/>
            </a:endParaRPr>
          </a:p>
        </p:txBody>
      </p:sp>
    </p:spTree>
    <p:extLst>
      <p:ext uri="{BB962C8B-B14F-4D97-AF65-F5344CB8AC3E}">
        <p14:creationId xmlns:p14="http://schemas.microsoft.com/office/powerpoint/2010/main" val="2104376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AE5FF24-A913-4751-A458-5C1210AAF1A2}"/>
              </a:ext>
            </a:extLst>
          </p:cNvPr>
          <p:cNvSpPr>
            <a:spLocks noGrp="1"/>
          </p:cNvSpPr>
          <p:nvPr>
            <p:ph type="title"/>
          </p:nvPr>
        </p:nvSpPr>
        <p:spPr/>
        <p:txBody>
          <a:bodyPr>
            <a:normAutofit/>
          </a:bodyPr>
          <a:lstStyle/>
          <a:p>
            <a:pPr eaLnBrk="1" hangingPunct="1"/>
            <a:r>
              <a:rPr lang="en-US" altLang="en-US" sz="4400">
                <a:latin typeface="Arial" panose="020B0604020202020204" pitchFamily="34" charset="0"/>
              </a:rPr>
              <a:t>Overconsumption (“Affluenza”)</a:t>
            </a:r>
          </a:p>
        </p:txBody>
      </p:sp>
      <p:sp>
        <p:nvSpPr>
          <p:cNvPr id="63491" name="Rectangle 3">
            <a:extLst>
              <a:ext uri="{FF2B5EF4-FFF2-40B4-BE49-F238E27FC236}">
                <a16:creationId xmlns:a16="http://schemas.microsoft.com/office/drawing/2014/main" id="{4E88B0CA-ED4A-411D-9D47-86E259348FA4}"/>
              </a:ext>
            </a:extLst>
          </p:cNvPr>
          <p:cNvSpPr>
            <a:spLocks noGrp="1" noChangeArrowheads="1"/>
          </p:cNvSpPr>
          <p:nvPr>
            <p:ph idx="1"/>
          </p:nvPr>
        </p:nvSpPr>
        <p:spPr/>
        <p:txBody>
          <a:bodyPr>
            <a:normAutofit/>
          </a:bodyPr>
          <a:lstStyle/>
          <a:p>
            <a:pPr eaLnBrk="1" hangingPunct="1">
              <a:defRPr/>
            </a:pPr>
            <a:r>
              <a:rPr lang="en-US" sz="3600" dirty="0"/>
              <a:t>U.S. = 4.5% of world’s population</a:t>
            </a:r>
          </a:p>
          <a:p>
            <a:pPr lvl="1" eaLnBrk="1" hangingPunct="1">
              <a:defRPr/>
            </a:pPr>
            <a:r>
              <a:rPr lang="en-US" sz="3600" dirty="0"/>
              <a:t>Owns 50% of the world’s wealth</a:t>
            </a:r>
          </a:p>
          <a:p>
            <a:pPr eaLnBrk="1" hangingPunct="1">
              <a:defRPr/>
            </a:pPr>
            <a:r>
              <a:rPr lang="en-US" sz="3600" dirty="0"/>
              <a:t>U.S. responsible for:</a:t>
            </a:r>
          </a:p>
          <a:p>
            <a:pPr lvl="1" eaLnBrk="1" hangingPunct="1">
              <a:defRPr/>
            </a:pPr>
            <a:r>
              <a:rPr lang="en-US" sz="3600" dirty="0"/>
              <a:t>25% of world’s energy consumption</a:t>
            </a:r>
          </a:p>
          <a:p>
            <a:pPr lvl="1" eaLnBrk="1" hangingPunct="1">
              <a:defRPr/>
            </a:pPr>
            <a:r>
              <a:rPr lang="en-US" sz="3600" dirty="0"/>
              <a:t>33% of paper use</a:t>
            </a:r>
          </a:p>
          <a:p>
            <a:pPr lvl="1" eaLnBrk="1" hangingPunct="1">
              <a:defRPr/>
            </a:pPr>
            <a:r>
              <a:rPr lang="en-US" sz="3600" dirty="0"/>
              <a:t>72% of hazardous waste production</a:t>
            </a:r>
          </a:p>
        </p:txBody>
      </p:sp>
    </p:spTree>
    <p:extLst>
      <p:ext uri="{BB962C8B-B14F-4D97-AF65-F5344CB8AC3E}">
        <p14:creationId xmlns:p14="http://schemas.microsoft.com/office/powerpoint/2010/main" val="719153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DC01015-9394-43C4-BEE7-A444D13C181C}"/>
              </a:ext>
            </a:extLst>
          </p:cNvPr>
          <p:cNvSpPr>
            <a:spLocks noGrp="1"/>
          </p:cNvSpPr>
          <p:nvPr>
            <p:ph type="title"/>
          </p:nvPr>
        </p:nvSpPr>
        <p:spPr/>
        <p:txBody>
          <a:bodyPr>
            <a:normAutofit/>
          </a:bodyPr>
          <a:lstStyle/>
          <a:p>
            <a:pPr eaLnBrk="1" hangingPunct="1"/>
            <a:r>
              <a:rPr lang="en-US" altLang="en-US" sz="4400" dirty="0">
                <a:latin typeface="Arial" panose="020B0604020202020204" pitchFamily="34" charset="0"/>
              </a:rPr>
              <a:t>Maldistribution of Wealth</a:t>
            </a:r>
          </a:p>
        </p:txBody>
      </p:sp>
      <p:sp>
        <p:nvSpPr>
          <p:cNvPr id="69635" name="Content Placeholder 2">
            <a:extLst>
              <a:ext uri="{FF2B5EF4-FFF2-40B4-BE49-F238E27FC236}">
                <a16:creationId xmlns:a16="http://schemas.microsoft.com/office/drawing/2014/main" id="{AF07648D-3BFC-4831-ADBB-CDD4D24302B2}"/>
              </a:ext>
            </a:extLst>
          </p:cNvPr>
          <p:cNvSpPr>
            <a:spLocks noGrp="1"/>
          </p:cNvSpPr>
          <p:nvPr>
            <p:ph idx="1"/>
          </p:nvPr>
        </p:nvSpPr>
        <p:spPr/>
        <p:txBody>
          <a:bodyPr>
            <a:normAutofit/>
          </a:bodyPr>
          <a:lstStyle/>
          <a:p>
            <a:pPr eaLnBrk="1" hangingPunct="1">
              <a:defRPr/>
            </a:pPr>
            <a:r>
              <a:rPr lang="en-US" sz="3600" dirty="0"/>
              <a:t>Richest 1% own 46% of the world’s wealth</a:t>
            </a:r>
          </a:p>
          <a:p>
            <a:pPr eaLnBrk="1" hangingPunct="1">
              <a:defRPr/>
            </a:pPr>
            <a:endParaRPr lang="en-US" sz="3600" dirty="0"/>
          </a:p>
          <a:p>
            <a:pPr eaLnBrk="1" hangingPunct="1">
              <a:defRPr/>
            </a:pPr>
            <a:r>
              <a:rPr lang="en-US" sz="3600" dirty="0"/>
              <a:t>Top 62 billionaires worldwide worth $1.8 trillion, the combined income of bottom 3.5 billion people (1/2 of world’s population)</a:t>
            </a:r>
          </a:p>
        </p:txBody>
      </p:sp>
    </p:spTree>
    <p:extLst>
      <p:ext uri="{BB962C8B-B14F-4D97-AF65-F5344CB8AC3E}">
        <p14:creationId xmlns:p14="http://schemas.microsoft.com/office/powerpoint/2010/main" val="529795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2D33969-1248-46B5-85DC-30F61566A5A2}"/>
              </a:ext>
            </a:extLst>
          </p:cNvPr>
          <p:cNvSpPr>
            <a:spLocks noGrp="1"/>
          </p:cNvSpPr>
          <p:nvPr>
            <p:ph type="title"/>
          </p:nvPr>
        </p:nvSpPr>
        <p:spPr/>
        <p:txBody>
          <a:bodyPr>
            <a:normAutofit/>
          </a:bodyPr>
          <a:lstStyle/>
          <a:p>
            <a:r>
              <a:rPr lang="en-US" altLang="en-US" sz="4400" dirty="0">
                <a:latin typeface="Arial" panose="020B0604020202020204" pitchFamily="34" charset="0"/>
              </a:rPr>
              <a:t>Maldistribution of Wealth</a:t>
            </a:r>
          </a:p>
        </p:txBody>
      </p:sp>
      <p:sp>
        <p:nvSpPr>
          <p:cNvPr id="3" name="Content Placeholder 2">
            <a:extLst>
              <a:ext uri="{FF2B5EF4-FFF2-40B4-BE49-F238E27FC236}">
                <a16:creationId xmlns:a16="http://schemas.microsoft.com/office/drawing/2014/main" id="{D4244F56-75AF-4CA1-876F-1EE39D137466}"/>
              </a:ext>
            </a:extLst>
          </p:cNvPr>
          <p:cNvSpPr>
            <a:spLocks noGrp="1"/>
          </p:cNvSpPr>
          <p:nvPr>
            <p:ph idx="1"/>
          </p:nvPr>
        </p:nvSpPr>
        <p:spPr/>
        <p:txBody>
          <a:bodyPr/>
          <a:lstStyle/>
          <a:p>
            <a:pPr>
              <a:defRPr/>
            </a:pPr>
            <a:r>
              <a:rPr lang="en-US" sz="3600" dirty="0"/>
              <a:t>U.S:  Richest 1% of the population owns 40% of the country’s wealth </a:t>
            </a:r>
            <a:br>
              <a:rPr lang="en-US" sz="3600" dirty="0"/>
            </a:br>
            <a:r>
              <a:rPr lang="en-US" sz="3600" dirty="0"/>
              <a:t>-poorest 90% own 30%</a:t>
            </a:r>
            <a:br>
              <a:rPr lang="en-US" sz="3600" dirty="0"/>
            </a:br>
            <a:r>
              <a:rPr lang="en-US" sz="3600" dirty="0"/>
              <a:t>-widest gap of any industrialized nation</a:t>
            </a:r>
          </a:p>
          <a:p>
            <a:pPr>
              <a:defRPr/>
            </a:pPr>
            <a:endParaRPr lang="en-US" sz="3600" dirty="0"/>
          </a:p>
        </p:txBody>
      </p:sp>
    </p:spTree>
    <p:extLst>
      <p:ext uri="{BB962C8B-B14F-4D97-AF65-F5344CB8AC3E}">
        <p14:creationId xmlns:p14="http://schemas.microsoft.com/office/powerpoint/2010/main" val="224946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E790B63B-BF1C-42E4-811D-5297338AFE8B}"/>
              </a:ext>
            </a:extLst>
          </p:cNvPr>
          <p:cNvSpPr>
            <a:spLocks noGrp="1" noRot="1" noChangeArrowheads="1"/>
          </p:cNvSpPr>
          <p:nvPr>
            <p:ph type="title" idx="4294967295"/>
          </p:nvPr>
        </p:nvSpPr>
        <p:spPr>
          <a:xfrm>
            <a:off x="0" y="365125"/>
            <a:ext cx="7886700" cy="1325563"/>
          </a:xfrm>
        </p:spPr>
        <p:txBody>
          <a:bodyPr lIns="0" rIns="0" bIns="0" anchor="b"/>
          <a:lstStyle/>
          <a:p>
            <a:pPr eaLnBrk="1" hangingPunct="1"/>
            <a:r>
              <a:rPr lang="en-US" altLang="en-US"/>
              <a:t>Hudson River, 2009</a:t>
            </a:r>
          </a:p>
        </p:txBody>
      </p:sp>
      <p:pic>
        <p:nvPicPr>
          <p:cNvPr id="54275" name="Picture 6" descr="!cid_1AB14417CDF4489F9A0D7712CA50E85F@DFR188C1">
            <a:extLst>
              <a:ext uri="{FF2B5EF4-FFF2-40B4-BE49-F238E27FC236}">
                <a16:creationId xmlns:a16="http://schemas.microsoft.com/office/drawing/2014/main" id="{D4AE1A6E-C5AC-4ABA-9D23-D4005BEC495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30175"/>
            <a:ext cx="8705850" cy="6451600"/>
          </a:xfrm>
        </p:spPr>
      </p:pic>
    </p:spTree>
    <p:extLst>
      <p:ext uri="{BB962C8B-B14F-4D97-AF65-F5344CB8AC3E}">
        <p14:creationId xmlns:p14="http://schemas.microsoft.com/office/powerpoint/2010/main" val="793337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4C6E31E-F29E-41E1-BE72-0829434D4834}"/>
              </a:ext>
            </a:extLst>
          </p:cNvPr>
          <p:cNvSpPr>
            <a:spLocks noGrp="1" noRot="1"/>
          </p:cNvSpPr>
          <p:nvPr>
            <p:ph type="title"/>
          </p:nvPr>
        </p:nvSpPr>
        <p:spPr/>
        <p:txBody>
          <a:bodyPr>
            <a:normAutofit/>
          </a:bodyPr>
          <a:lstStyle/>
          <a:p>
            <a:pPr eaLnBrk="1" hangingPunct="1"/>
            <a:r>
              <a:rPr lang="en-US" altLang="en-US" sz="4400" dirty="0">
                <a:latin typeface="Arial" panose="020B0604020202020204" pitchFamily="34" charset="0"/>
              </a:rPr>
              <a:t>Income Inequality Kills</a:t>
            </a:r>
          </a:p>
        </p:txBody>
      </p:sp>
      <p:sp>
        <p:nvSpPr>
          <p:cNvPr id="70659" name="Rectangle 3">
            <a:extLst>
              <a:ext uri="{FF2B5EF4-FFF2-40B4-BE49-F238E27FC236}">
                <a16:creationId xmlns:a16="http://schemas.microsoft.com/office/drawing/2014/main" id="{86573A63-F57D-4129-AF80-8BD725DCB3E6}"/>
              </a:ext>
            </a:extLst>
          </p:cNvPr>
          <p:cNvSpPr>
            <a:spLocks noGrp="1" noChangeArrowheads="1"/>
          </p:cNvSpPr>
          <p:nvPr>
            <p:ph idx="1"/>
          </p:nvPr>
        </p:nvSpPr>
        <p:spPr/>
        <p:txBody>
          <a:bodyPr>
            <a:normAutofit/>
          </a:bodyPr>
          <a:lstStyle/>
          <a:p>
            <a:pPr eaLnBrk="1" hangingPunct="1">
              <a:lnSpc>
                <a:spcPct val="80000"/>
              </a:lnSpc>
              <a:buFont typeface="Arial" charset="0"/>
              <a:buNone/>
              <a:defRPr/>
            </a:pPr>
            <a:r>
              <a:rPr lang="en-US" sz="4500" dirty="0">
                <a:effectLst>
                  <a:outerShdw blurRad="38100" dist="38100" dir="2700000" algn="tl">
                    <a:srgbClr val="1F497D"/>
                  </a:outerShdw>
                </a:effectLst>
              </a:rPr>
              <a:t>	</a:t>
            </a:r>
          </a:p>
          <a:p>
            <a:pPr eaLnBrk="1" hangingPunct="1">
              <a:lnSpc>
                <a:spcPct val="80000"/>
              </a:lnSpc>
              <a:buFont typeface="Arial" charset="0"/>
              <a:buNone/>
              <a:defRPr/>
            </a:pPr>
            <a:r>
              <a:rPr lang="en-US" sz="4500" dirty="0">
                <a:effectLst>
                  <a:outerShdw blurRad="38100" dist="38100" dir="2700000" algn="tl">
                    <a:srgbClr val="1F497D"/>
                  </a:outerShdw>
                </a:effectLst>
              </a:rPr>
              <a:t>	</a:t>
            </a:r>
            <a:r>
              <a:rPr lang="en-US" sz="4500" dirty="0"/>
              <a:t>Higher income inequality is associated with increased morbidity and mortality at all per capita income levels</a:t>
            </a:r>
          </a:p>
        </p:txBody>
      </p:sp>
    </p:spTree>
    <p:extLst>
      <p:ext uri="{BB962C8B-B14F-4D97-AF65-F5344CB8AC3E}">
        <p14:creationId xmlns:p14="http://schemas.microsoft.com/office/powerpoint/2010/main" val="36178627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C750-2B12-4268-B7DB-206E208A1670}"/>
              </a:ext>
            </a:extLst>
          </p:cNvPr>
          <p:cNvSpPr>
            <a:spLocks noGrp="1"/>
          </p:cNvSpPr>
          <p:nvPr>
            <p:ph type="title"/>
          </p:nvPr>
        </p:nvSpPr>
        <p:spPr/>
        <p:txBody>
          <a:bodyPr/>
          <a:lstStyle/>
          <a:p>
            <a:r>
              <a:rPr lang="en-US" dirty="0"/>
              <a:t>Environmental Destruction</a:t>
            </a:r>
          </a:p>
        </p:txBody>
      </p:sp>
      <p:sp>
        <p:nvSpPr>
          <p:cNvPr id="3" name="Content Placeholder 2">
            <a:extLst>
              <a:ext uri="{FF2B5EF4-FFF2-40B4-BE49-F238E27FC236}">
                <a16:creationId xmlns:a16="http://schemas.microsoft.com/office/drawing/2014/main" id="{09383765-0B28-4265-90C8-DD10182C39D8}"/>
              </a:ext>
            </a:extLst>
          </p:cNvPr>
          <p:cNvSpPr>
            <a:spLocks noGrp="1"/>
          </p:cNvSpPr>
          <p:nvPr>
            <p:ph idx="1"/>
          </p:nvPr>
        </p:nvSpPr>
        <p:spPr/>
        <p:txBody>
          <a:bodyPr>
            <a:normAutofit/>
          </a:bodyPr>
          <a:lstStyle/>
          <a:p>
            <a:pPr>
              <a:defRPr/>
            </a:pPr>
            <a:r>
              <a:rPr lang="en-US" altLang="en-US" sz="2400" dirty="0"/>
              <a:t>400,000 deaths/</a:t>
            </a:r>
            <a:r>
              <a:rPr lang="en-US" altLang="en-US" sz="2400" dirty="0" err="1"/>
              <a:t>yr</a:t>
            </a:r>
            <a:r>
              <a:rPr lang="en-US" altLang="en-US" sz="2400" dirty="0"/>
              <a:t> worldwide from global warming (expected to double by 2030) (UN)</a:t>
            </a:r>
          </a:p>
          <a:p>
            <a:pPr>
              <a:defRPr/>
            </a:pPr>
            <a:r>
              <a:rPr lang="en-US" sz="2400" dirty="0"/>
              <a:t>U.S. farm workers suffer up to 300,000 pesticide-related acute illnesses and injuries per year; 25 million/</a:t>
            </a:r>
            <a:r>
              <a:rPr lang="en-US" sz="2400" dirty="0" err="1"/>
              <a:t>yr</a:t>
            </a:r>
            <a:r>
              <a:rPr lang="en-US" sz="2400" dirty="0"/>
              <a:t> </a:t>
            </a:r>
            <a:r>
              <a:rPr lang="en-US" sz="2400" dirty="0" err="1"/>
              <a:t>wordwide</a:t>
            </a:r>
            <a:r>
              <a:rPr lang="en-US" sz="2400" dirty="0"/>
              <a:t> (EPA)</a:t>
            </a:r>
          </a:p>
          <a:p>
            <a:pPr>
              <a:defRPr/>
            </a:pPr>
            <a:r>
              <a:rPr lang="en-US" sz="2400" dirty="0"/>
              <a:t>Pesticides in food could cause up to 1 million cancers in the current generation of Americans (NAS)</a:t>
            </a:r>
          </a:p>
          <a:p>
            <a:pPr>
              <a:defRPr/>
            </a:pPr>
            <a:r>
              <a:rPr lang="en-US" sz="2400" dirty="0"/>
              <a:t>1,000,000 people killed by pesticides every 6 years (WHO); 200,000 deaths/</a:t>
            </a:r>
            <a:r>
              <a:rPr lang="en-US" sz="2400" dirty="0" err="1"/>
              <a:t>yr</a:t>
            </a:r>
            <a:r>
              <a:rPr lang="en-US" sz="2400" dirty="0"/>
              <a:t> worldwide (UN) – almost all in developing world where use of obsolete pesticides is common</a:t>
            </a:r>
          </a:p>
          <a:p>
            <a:endParaRPr lang="en-US" dirty="0"/>
          </a:p>
        </p:txBody>
      </p:sp>
    </p:spTree>
    <p:extLst>
      <p:ext uri="{BB962C8B-B14F-4D97-AF65-F5344CB8AC3E}">
        <p14:creationId xmlns:p14="http://schemas.microsoft.com/office/powerpoint/2010/main" val="2785941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83650" name="Rectangle 2">
            <a:extLst>
              <a:ext uri="{FF2B5EF4-FFF2-40B4-BE49-F238E27FC236}">
                <a16:creationId xmlns:a16="http://schemas.microsoft.com/office/drawing/2014/main" id="{9EC0B282-1836-4008-9680-E38F26E03D09}"/>
              </a:ext>
            </a:extLst>
          </p:cNvPr>
          <p:cNvSpPr>
            <a:spLocks noGrp="1" noChangeArrowheads="1"/>
          </p:cNvSpPr>
          <p:nvPr>
            <p:ph type="title"/>
          </p:nvPr>
        </p:nvSpPr>
        <p:spPr/>
        <p:txBody>
          <a:bodyPr>
            <a:normAutofit/>
          </a:bodyPr>
          <a:lstStyle/>
          <a:p>
            <a:pPr eaLnBrk="1" hangingPunct="1">
              <a:defRPr/>
            </a:pPr>
            <a:r>
              <a:rPr lang="en-US" sz="4000" dirty="0"/>
              <a:t>Environmental Consequences of Militarization</a:t>
            </a:r>
          </a:p>
        </p:txBody>
      </p:sp>
      <p:sp>
        <p:nvSpPr>
          <p:cNvPr id="283651" name="Rectangle 3">
            <a:extLst>
              <a:ext uri="{FF2B5EF4-FFF2-40B4-BE49-F238E27FC236}">
                <a16:creationId xmlns:a16="http://schemas.microsoft.com/office/drawing/2014/main" id="{E117D90D-2386-42BA-8851-9BC983E0925C}"/>
              </a:ext>
            </a:extLst>
          </p:cNvPr>
          <p:cNvSpPr>
            <a:spLocks noGrp="1" noChangeArrowheads="1"/>
          </p:cNvSpPr>
          <p:nvPr>
            <p:ph idx="1"/>
          </p:nvPr>
        </p:nvSpPr>
        <p:spPr/>
        <p:txBody>
          <a:bodyPr>
            <a:noAutofit/>
          </a:bodyPr>
          <a:lstStyle/>
          <a:p>
            <a:pPr eaLnBrk="1" hangingPunct="1">
              <a:defRPr/>
            </a:pPr>
            <a:r>
              <a:rPr lang="en-US" sz="3600" dirty="0"/>
              <a:t>World’s single largest polluter</a:t>
            </a:r>
          </a:p>
          <a:p>
            <a:pPr eaLnBrk="1" hangingPunct="1">
              <a:defRPr/>
            </a:pPr>
            <a:r>
              <a:rPr lang="en-US" sz="3600" dirty="0"/>
              <a:t>8% of global air pollution</a:t>
            </a:r>
          </a:p>
          <a:p>
            <a:pPr eaLnBrk="1" hangingPunct="1">
              <a:defRPr/>
            </a:pPr>
            <a:r>
              <a:rPr lang="en-US" sz="3600" dirty="0"/>
              <a:t>2-11% of raw material use</a:t>
            </a:r>
          </a:p>
          <a:p>
            <a:pPr eaLnBrk="1" hangingPunct="1">
              <a:defRPr/>
            </a:pPr>
            <a:r>
              <a:rPr lang="en-US" sz="3600" dirty="0"/>
              <a:t>Almost all high and low level radioactive waste</a:t>
            </a:r>
          </a:p>
        </p:txBody>
      </p:sp>
    </p:spTree>
    <p:extLst>
      <p:ext uri="{BB962C8B-B14F-4D97-AF65-F5344CB8AC3E}">
        <p14:creationId xmlns:p14="http://schemas.microsoft.com/office/powerpoint/2010/main" val="253970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4643-604A-466D-938B-85E71999B42C}"/>
              </a:ext>
            </a:extLst>
          </p:cNvPr>
          <p:cNvSpPr>
            <a:spLocks noGrp="1"/>
          </p:cNvSpPr>
          <p:nvPr>
            <p:ph type="title"/>
          </p:nvPr>
        </p:nvSpPr>
        <p:spPr/>
        <p:txBody>
          <a:bodyPr>
            <a:normAutofit/>
          </a:bodyPr>
          <a:lstStyle/>
          <a:p>
            <a:r>
              <a:rPr lang="en-US" sz="5400" dirty="0"/>
              <a:t>Weapons of War</a:t>
            </a:r>
          </a:p>
        </p:txBody>
      </p:sp>
      <p:sp>
        <p:nvSpPr>
          <p:cNvPr id="3" name="Content Placeholder 2">
            <a:extLst>
              <a:ext uri="{FF2B5EF4-FFF2-40B4-BE49-F238E27FC236}">
                <a16:creationId xmlns:a16="http://schemas.microsoft.com/office/drawing/2014/main" id="{8BB1EBEC-73A0-4E83-93D6-CAECC60588E3}"/>
              </a:ext>
            </a:extLst>
          </p:cNvPr>
          <p:cNvSpPr>
            <a:spLocks noGrp="1"/>
          </p:cNvSpPr>
          <p:nvPr>
            <p:ph idx="1"/>
          </p:nvPr>
        </p:nvSpPr>
        <p:spPr/>
        <p:txBody>
          <a:bodyPr/>
          <a:lstStyle/>
          <a:p>
            <a:pPr eaLnBrk="1" hangingPunct="1"/>
            <a:r>
              <a:rPr lang="en-US" altLang="en-US" sz="4000" dirty="0"/>
              <a:t>3500 </a:t>
            </a:r>
            <a:r>
              <a:rPr lang="en-US" altLang="en-US" sz="4000" dirty="0" err="1"/>
              <a:t>yrs</a:t>
            </a:r>
            <a:r>
              <a:rPr lang="en-US" altLang="en-US" sz="4000" dirty="0"/>
              <a:t> ago – bronze weapons and armor</a:t>
            </a:r>
          </a:p>
          <a:p>
            <a:pPr eaLnBrk="1" hangingPunct="1"/>
            <a:r>
              <a:rPr lang="en-US" altLang="en-US" sz="4000" dirty="0"/>
              <a:t>2200 </a:t>
            </a:r>
            <a:r>
              <a:rPr lang="en-US" altLang="en-US" sz="4000" dirty="0" err="1"/>
              <a:t>yrs</a:t>
            </a:r>
            <a:r>
              <a:rPr lang="en-US" altLang="en-US" sz="4000" dirty="0"/>
              <a:t> ago – iron</a:t>
            </a:r>
          </a:p>
          <a:p>
            <a:pPr eaLnBrk="1" hangingPunct="1"/>
            <a:r>
              <a:rPr lang="en-US" altLang="en-US" sz="4000" dirty="0"/>
              <a:t>1900 </a:t>
            </a:r>
            <a:r>
              <a:rPr lang="en-US" altLang="en-US" sz="4000" dirty="0" err="1"/>
              <a:t>yrs</a:t>
            </a:r>
            <a:r>
              <a:rPr lang="en-US" altLang="en-US" sz="4000" dirty="0"/>
              <a:t> ago – widespread use of horses</a:t>
            </a:r>
          </a:p>
          <a:p>
            <a:endParaRPr lang="en-US" dirty="0"/>
          </a:p>
        </p:txBody>
      </p:sp>
    </p:spTree>
    <p:extLst>
      <p:ext uri="{BB962C8B-B14F-4D97-AF65-F5344CB8AC3E}">
        <p14:creationId xmlns:p14="http://schemas.microsoft.com/office/powerpoint/2010/main" val="2540068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79906" name="Rectangle 2">
            <a:extLst>
              <a:ext uri="{FF2B5EF4-FFF2-40B4-BE49-F238E27FC236}">
                <a16:creationId xmlns:a16="http://schemas.microsoft.com/office/drawing/2014/main" id="{1A704AED-8BEC-41C8-BC6A-2943C042B6C6}"/>
              </a:ext>
            </a:extLst>
          </p:cNvPr>
          <p:cNvSpPr>
            <a:spLocks noGrp="1" noChangeArrowheads="1"/>
          </p:cNvSpPr>
          <p:nvPr>
            <p:ph type="title"/>
          </p:nvPr>
        </p:nvSpPr>
        <p:spPr/>
        <p:txBody>
          <a:bodyPr>
            <a:normAutofit/>
          </a:bodyPr>
          <a:lstStyle/>
          <a:p>
            <a:pPr eaLnBrk="1" hangingPunct="1">
              <a:defRPr/>
            </a:pPr>
            <a:r>
              <a:rPr lang="en-US" sz="4400" dirty="0"/>
              <a:t>The US Military</a:t>
            </a:r>
          </a:p>
        </p:txBody>
      </p:sp>
      <p:sp>
        <p:nvSpPr>
          <p:cNvPr id="379907" name="Rectangle 3">
            <a:extLst>
              <a:ext uri="{FF2B5EF4-FFF2-40B4-BE49-F238E27FC236}">
                <a16:creationId xmlns:a16="http://schemas.microsoft.com/office/drawing/2014/main" id="{1F1958F6-17E7-4DF5-A16D-91F4C95977E0}"/>
              </a:ext>
            </a:extLst>
          </p:cNvPr>
          <p:cNvSpPr>
            <a:spLocks noGrp="1" noChangeArrowheads="1"/>
          </p:cNvSpPr>
          <p:nvPr>
            <p:ph idx="1"/>
          </p:nvPr>
        </p:nvSpPr>
        <p:spPr/>
        <p:txBody>
          <a:bodyPr>
            <a:normAutofit/>
          </a:bodyPr>
          <a:lstStyle/>
          <a:p>
            <a:pPr eaLnBrk="1" hangingPunct="1">
              <a:lnSpc>
                <a:spcPct val="90000"/>
              </a:lnSpc>
              <a:defRPr/>
            </a:pPr>
            <a:r>
              <a:rPr lang="en-US" sz="3600" dirty="0"/>
              <a:t>Owns an amount of land equal to North Korea or Kentucky (25 million acres)</a:t>
            </a:r>
          </a:p>
          <a:p>
            <a:pPr eaLnBrk="1" hangingPunct="1">
              <a:lnSpc>
                <a:spcPct val="90000"/>
              </a:lnSpc>
              <a:defRPr/>
            </a:pPr>
            <a:endParaRPr lang="en-US" sz="3600" dirty="0"/>
          </a:p>
          <a:p>
            <a:pPr eaLnBrk="1" hangingPunct="1">
              <a:lnSpc>
                <a:spcPct val="90000"/>
              </a:lnSpc>
              <a:defRPr/>
            </a:pPr>
            <a:r>
              <a:rPr lang="en-US" sz="3600" dirty="0"/>
              <a:t>Much of it polluted</a:t>
            </a:r>
          </a:p>
          <a:p>
            <a:pPr lvl="1" eaLnBrk="1" hangingPunct="1">
              <a:lnSpc>
                <a:spcPct val="90000"/>
              </a:lnSpc>
              <a:defRPr/>
            </a:pPr>
            <a:r>
              <a:rPr lang="en-US" sz="3600" dirty="0"/>
              <a:t>Cleanup cost estimates in the hundreds of billions</a:t>
            </a:r>
          </a:p>
          <a:p>
            <a:pPr eaLnBrk="1" hangingPunct="1">
              <a:lnSpc>
                <a:spcPct val="90000"/>
              </a:lnSpc>
              <a:defRPr/>
            </a:pPr>
            <a:endParaRPr lang="en-US" sz="2800" dirty="0"/>
          </a:p>
        </p:txBody>
      </p:sp>
    </p:spTree>
    <p:extLst>
      <p:ext uri="{BB962C8B-B14F-4D97-AF65-F5344CB8AC3E}">
        <p14:creationId xmlns:p14="http://schemas.microsoft.com/office/powerpoint/2010/main" val="2834543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85698" name="Rectangle 2">
            <a:extLst>
              <a:ext uri="{FF2B5EF4-FFF2-40B4-BE49-F238E27FC236}">
                <a16:creationId xmlns:a16="http://schemas.microsoft.com/office/drawing/2014/main" id="{E7685672-13A2-436C-B107-491388137491}"/>
              </a:ext>
            </a:extLst>
          </p:cNvPr>
          <p:cNvSpPr>
            <a:spLocks noGrp="1" noChangeArrowheads="1"/>
          </p:cNvSpPr>
          <p:nvPr>
            <p:ph type="title"/>
          </p:nvPr>
        </p:nvSpPr>
        <p:spPr/>
        <p:txBody>
          <a:bodyPr>
            <a:normAutofit/>
          </a:bodyPr>
          <a:lstStyle/>
          <a:p>
            <a:pPr eaLnBrk="1" hangingPunct="1">
              <a:defRPr/>
            </a:pPr>
            <a:r>
              <a:rPr lang="en-US" sz="4000" dirty="0"/>
              <a:t>Health Costs of Militarization</a:t>
            </a:r>
          </a:p>
        </p:txBody>
      </p:sp>
      <p:sp>
        <p:nvSpPr>
          <p:cNvPr id="285699" name="Rectangle 3">
            <a:extLst>
              <a:ext uri="{FF2B5EF4-FFF2-40B4-BE49-F238E27FC236}">
                <a16:creationId xmlns:a16="http://schemas.microsoft.com/office/drawing/2014/main" id="{0B69FDEA-E4FF-415C-8047-E10BD94222A9}"/>
              </a:ext>
            </a:extLst>
          </p:cNvPr>
          <p:cNvSpPr>
            <a:spLocks noGrp="1" noChangeArrowheads="1"/>
          </p:cNvSpPr>
          <p:nvPr>
            <p:ph idx="1"/>
          </p:nvPr>
        </p:nvSpPr>
        <p:spPr/>
        <p:txBody>
          <a:bodyPr>
            <a:normAutofit/>
          </a:bodyPr>
          <a:lstStyle/>
          <a:p>
            <a:pPr eaLnBrk="1" hangingPunct="1">
              <a:defRPr/>
            </a:pPr>
            <a:r>
              <a:rPr lang="en-US" sz="3600" dirty="0"/>
              <a:t>3 hours of world arms spending = annual WHO budget</a:t>
            </a:r>
          </a:p>
          <a:p>
            <a:pPr eaLnBrk="1" hangingPunct="1">
              <a:defRPr/>
            </a:pPr>
            <a:r>
              <a:rPr lang="en-US" sz="3600" dirty="0"/>
              <a:t>½ day of world arms spending = immunization for all the world’s children</a:t>
            </a:r>
          </a:p>
          <a:p>
            <a:pPr eaLnBrk="1" hangingPunct="1">
              <a:defRPr/>
            </a:pPr>
            <a:r>
              <a:rPr lang="en-US" sz="3600" dirty="0"/>
              <a:t>3 days of US arms spending = amount spent on health, education and welfare programs for US children in one year</a:t>
            </a:r>
          </a:p>
        </p:txBody>
      </p:sp>
    </p:spTree>
    <p:extLst>
      <p:ext uri="{BB962C8B-B14F-4D97-AF65-F5344CB8AC3E}">
        <p14:creationId xmlns:p14="http://schemas.microsoft.com/office/powerpoint/2010/main" val="3382094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11E05912-00EF-46F6-A771-5C279AD6710F}"/>
              </a:ext>
            </a:extLst>
          </p:cNvPr>
          <p:cNvSpPr>
            <a:spLocks noGrp="1" noChangeArrowheads="1"/>
          </p:cNvSpPr>
          <p:nvPr>
            <p:ph type="title"/>
          </p:nvPr>
        </p:nvSpPr>
        <p:spPr/>
        <p:txBody>
          <a:bodyPr>
            <a:normAutofit/>
          </a:bodyPr>
          <a:lstStyle/>
          <a:p>
            <a:pPr eaLnBrk="1" hangingPunct="1">
              <a:defRPr/>
            </a:pPr>
            <a:r>
              <a:rPr lang="en-US" sz="4000" dirty="0"/>
              <a:t>Health Costs of Militarization</a:t>
            </a:r>
          </a:p>
        </p:txBody>
      </p:sp>
      <p:sp>
        <p:nvSpPr>
          <p:cNvPr id="286723" name="Rectangle 3">
            <a:extLst>
              <a:ext uri="{FF2B5EF4-FFF2-40B4-BE49-F238E27FC236}">
                <a16:creationId xmlns:a16="http://schemas.microsoft.com/office/drawing/2014/main" id="{56F104AE-CA64-480B-B4F9-D491660298C6}"/>
              </a:ext>
            </a:extLst>
          </p:cNvPr>
          <p:cNvSpPr>
            <a:spLocks noGrp="1" noChangeArrowheads="1"/>
          </p:cNvSpPr>
          <p:nvPr>
            <p:ph idx="1"/>
          </p:nvPr>
        </p:nvSpPr>
        <p:spPr/>
        <p:txBody>
          <a:bodyPr>
            <a:normAutofit/>
          </a:bodyPr>
          <a:lstStyle/>
          <a:p>
            <a:pPr eaLnBrk="1" hangingPunct="1">
              <a:defRPr/>
            </a:pPr>
            <a:r>
              <a:rPr lang="en-US" sz="3600" dirty="0"/>
              <a:t>3 weeks of world arms spending = primary health care for all in poor countries, including safe drinking water and full immunizations</a:t>
            </a:r>
          </a:p>
          <a:p>
            <a:pPr eaLnBrk="1" hangingPunct="1">
              <a:defRPr/>
            </a:pPr>
            <a:r>
              <a:rPr lang="en-US" sz="3600" dirty="0"/>
              <a:t>Brain drain: 2/3 of US scientists work in military-industrial complex (similar in Russia during cold war; much work has widespread applicability)</a:t>
            </a:r>
          </a:p>
        </p:txBody>
      </p:sp>
    </p:spTree>
    <p:extLst>
      <p:ext uri="{BB962C8B-B14F-4D97-AF65-F5344CB8AC3E}">
        <p14:creationId xmlns:p14="http://schemas.microsoft.com/office/powerpoint/2010/main" val="3530282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CDBF211C-1982-45C8-AA0D-88D0B9550A90}"/>
              </a:ext>
            </a:extLst>
          </p:cNvPr>
          <p:cNvSpPr>
            <a:spLocks noGrp="1" noChangeArrowheads="1"/>
          </p:cNvSpPr>
          <p:nvPr>
            <p:ph type="title"/>
          </p:nvPr>
        </p:nvSpPr>
        <p:spPr/>
        <p:txBody>
          <a:bodyPr>
            <a:normAutofit/>
          </a:bodyPr>
          <a:lstStyle/>
          <a:p>
            <a:pPr eaLnBrk="1" hangingPunct="1">
              <a:defRPr/>
            </a:pPr>
            <a:r>
              <a:rPr lang="en-US" sz="4000" dirty="0"/>
              <a:t>Skewed Priorities</a:t>
            </a:r>
          </a:p>
        </p:txBody>
      </p:sp>
      <p:sp>
        <p:nvSpPr>
          <p:cNvPr id="413699" name="Rectangle 3">
            <a:extLst>
              <a:ext uri="{FF2B5EF4-FFF2-40B4-BE49-F238E27FC236}">
                <a16:creationId xmlns:a16="http://schemas.microsoft.com/office/drawing/2014/main" id="{5D02375C-BDE1-48B4-BF35-A7C4BE776EB4}"/>
              </a:ext>
            </a:extLst>
          </p:cNvPr>
          <p:cNvSpPr>
            <a:spLocks noGrp="1" noChangeArrowheads="1"/>
          </p:cNvSpPr>
          <p:nvPr>
            <p:ph idx="1"/>
          </p:nvPr>
        </p:nvSpPr>
        <p:spPr/>
        <p:txBody>
          <a:bodyPr>
            <a:noAutofit/>
          </a:bodyPr>
          <a:lstStyle/>
          <a:p>
            <a:pPr eaLnBrk="1" hangingPunct="1">
              <a:lnSpc>
                <a:spcPct val="90000"/>
              </a:lnSpc>
              <a:buClr>
                <a:srgbClr val="FAFD00"/>
              </a:buClr>
              <a:defRPr/>
            </a:pPr>
            <a:r>
              <a:rPr lang="en-US" sz="3600" dirty="0"/>
              <a:t>The world spends $1.8 trillion/year on military goods and services</a:t>
            </a:r>
          </a:p>
          <a:p>
            <a:pPr eaLnBrk="1" hangingPunct="1">
              <a:lnSpc>
                <a:spcPct val="90000"/>
              </a:lnSpc>
              <a:defRPr/>
            </a:pPr>
            <a:r>
              <a:rPr lang="en-US" sz="3600" dirty="0"/>
              <a:t>For 25% of this, we could:</a:t>
            </a:r>
          </a:p>
          <a:p>
            <a:pPr lvl="1" eaLnBrk="1" hangingPunct="1">
              <a:lnSpc>
                <a:spcPct val="90000"/>
              </a:lnSpc>
              <a:defRPr/>
            </a:pPr>
            <a:r>
              <a:rPr lang="en-US" sz="3600" dirty="0"/>
              <a:t>Eliminate starvation and malnutrition</a:t>
            </a:r>
          </a:p>
          <a:p>
            <a:pPr lvl="1" eaLnBrk="1" hangingPunct="1">
              <a:lnSpc>
                <a:spcPct val="90000"/>
              </a:lnSpc>
              <a:defRPr/>
            </a:pPr>
            <a:r>
              <a:rPr lang="en-US" sz="3600" dirty="0"/>
              <a:t>Provide shelter for all</a:t>
            </a:r>
          </a:p>
          <a:p>
            <a:pPr lvl="1" eaLnBrk="1" hangingPunct="1">
              <a:lnSpc>
                <a:spcPct val="90000"/>
              </a:lnSpc>
              <a:defRPr/>
            </a:pPr>
            <a:r>
              <a:rPr lang="en-US" sz="3600" dirty="0"/>
              <a:t>Eliminate illiteracy</a:t>
            </a:r>
          </a:p>
          <a:p>
            <a:pPr lvl="1" eaLnBrk="1" hangingPunct="1">
              <a:lnSpc>
                <a:spcPct val="90000"/>
              </a:lnSpc>
              <a:defRPr/>
            </a:pPr>
            <a:r>
              <a:rPr lang="en-US" sz="3600" dirty="0"/>
              <a:t>Provide clean and safe water</a:t>
            </a:r>
          </a:p>
          <a:p>
            <a:pPr lvl="1" eaLnBrk="1" hangingPunct="1">
              <a:lnSpc>
                <a:spcPct val="90000"/>
              </a:lnSpc>
              <a:defRPr/>
            </a:pPr>
            <a:r>
              <a:rPr lang="en-US" sz="3600" dirty="0"/>
              <a:t>Prevent soil erosion</a:t>
            </a:r>
          </a:p>
        </p:txBody>
      </p:sp>
    </p:spTree>
    <p:extLst>
      <p:ext uri="{BB962C8B-B14F-4D97-AF65-F5344CB8AC3E}">
        <p14:creationId xmlns:p14="http://schemas.microsoft.com/office/powerpoint/2010/main" val="2983364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1515023E-E24F-4E4C-88FC-6C0BCEEF25E5}"/>
              </a:ext>
            </a:extLst>
          </p:cNvPr>
          <p:cNvSpPr>
            <a:spLocks noGrp="1" noChangeArrowheads="1"/>
          </p:cNvSpPr>
          <p:nvPr>
            <p:ph type="title"/>
          </p:nvPr>
        </p:nvSpPr>
        <p:spPr/>
        <p:txBody>
          <a:bodyPr/>
          <a:lstStyle/>
          <a:p>
            <a:pPr>
              <a:defRPr/>
            </a:pPr>
            <a:r>
              <a:rPr lang="en-US" sz="4000" dirty="0">
                <a:solidFill>
                  <a:prstClr val="black"/>
                </a:solidFill>
              </a:rPr>
              <a:t>Skewed Priorities</a:t>
            </a:r>
            <a:endParaRPr lang="en-US" dirty="0"/>
          </a:p>
        </p:txBody>
      </p:sp>
      <p:sp>
        <p:nvSpPr>
          <p:cNvPr id="414723" name="Rectangle 3">
            <a:extLst>
              <a:ext uri="{FF2B5EF4-FFF2-40B4-BE49-F238E27FC236}">
                <a16:creationId xmlns:a16="http://schemas.microsoft.com/office/drawing/2014/main" id="{1183226A-93B3-4BB9-BA02-F634A10AB93C}"/>
              </a:ext>
            </a:extLst>
          </p:cNvPr>
          <p:cNvSpPr>
            <a:spLocks noGrp="1" noChangeArrowheads="1"/>
          </p:cNvSpPr>
          <p:nvPr>
            <p:ph idx="1"/>
          </p:nvPr>
        </p:nvSpPr>
        <p:spPr/>
        <p:txBody>
          <a:bodyPr>
            <a:normAutofit/>
          </a:bodyPr>
          <a:lstStyle/>
          <a:p>
            <a:pPr lvl="1" eaLnBrk="1" hangingPunct="1">
              <a:defRPr/>
            </a:pPr>
            <a:r>
              <a:rPr lang="en-US" sz="3600" dirty="0"/>
              <a:t>Prevent global warming</a:t>
            </a:r>
          </a:p>
          <a:p>
            <a:pPr lvl="1" eaLnBrk="1" hangingPunct="1">
              <a:defRPr/>
            </a:pPr>
            <a:r>
              <a:rPr lang="en-US" sz="3600" dirty="0"/>
              <a:t>Stop deforestation</a:t>
            </a:r>
          </a:p>
          <a:p>
            <a:pPr lvl="1" eaLnBrk="1" hangingPunct="1">
              <a:defRPr/>
            </a:pPr>
            <a:r>
              <a:rPr lang="en-US" sz="3600" dirty="0"/>
              <a:t>Aid all refugees</a:t>
            </a:r>
          </a:p>
          <a:p>
            <a:pPr lvl="1" eaLnBrk="1" hangingPunct="1">
              <a:defRPr/>
            </a:pPr>
            <a:r>
              <a:rPr lang="en-US" sz="3600" dirty="0"/>
              <a:t>Retire developing nations’ debt</a:t>
            </a:r>
          </a:p>
          <a:p>
            <a:pPr lvl="1" eaLnBrk="1" hangingPunct="1">
              <a:defRPr/>
            </a:pPr>
            <a:r>
              <a:rPr lang="en-US" sz="3600" dirty="0"/>
              <a:t>Provide clean, safe energy (through efficiency and </a:t>
            </a:r>
            <a:r>
              <a:rPr lang="en-US" sz="3600" dirty="0" err="1"/>
              <a:t>renewables</a:t>
            </a:r>
            <a:r>
              <a:rPr lang="en-US" sz="3600" dirty="0"/>
              <a:t>)</a:t>
            </a:r>
          </a:p>
        </p:txBody>
      </p:sp>
    </p:spTree>
    <p:extLst>
      <p:ext uri="{BB962C8B-B14F-4D97-AF65-F5344CB8AC3E}">
        <p14:creationId xmlns:p14="http://schemas.microsoft.com/office/powerpoint/2010/main" val="336747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15746" name="Rectangle 2">
            <a:extLst>
              <a:ext uri="{FF2B5EF4-FFF2-40B4-BE49-F238E27FC236}">
                <a16:creationId xmlns:a16="http://schemas.microsoft.com/office/drawing/2014/main" id="{9C318538-81C9-4264-B284-45AA4BA55684}"/>
              </a:ext>
            </a:extLst>
          </p:cNvPr>
          <p:cNvSpPr>
            <a:spLocks noGrp="1" noChangeArrowheads="1"/>
          </p:cNvSpPr>
          <p:nvPr>
            <p:ph type="title"/>
          </p:nvPr>
        </p:nvSpPr>
        <p:spPr/>
        <p:txBody>
          <a:bodyPr/>
          <a:lstStyle/>
          <a:p>
            <a:pPr>
              <a:defRPr/>
            </a:pPr>
            <a:r>
              <a:rPr lang="en-US" sz="4000" dirty="0">
                <a:solidFill>
                  <a:prstClr val="black"/>
                </a:solidFill>
              </a:rPr>
              <a:t>Skewed Priorities</a:t>
            </a:r>
            <a:endParaRPr lang="en-US" dirty="0"/>
          </a:p>
        </p:txBody>
      </p:sp>
      <p:sp>
        <p:nvSpPr>
          <p:cNvPr id="415747" name="Rectangle 3">
            <a:extLst>
              <a:ext uri="{FF2B5EF4-FFF2-40B4-BE49-F238E27FC236}">
                <a16:creationId xmlns:a16="http://schemas.microsoft.com/office/drawing/2014/main" id="{751F0627-0076-4932-B386-42516840AA34}"/>
              </a:ext>
            </a:extLst>
          </p:cNvPr>
          <p:cNvSpPr>
            <a:spLocks noGrp="1" noChangeArrowheads="1"/>
          </p:cNvSpPr>
          <p:nvPr>
            <p:ph idx="1"/>
          </p:nvPr>
        </p:nvSpPr>
        <p:spPr/>
        <p:txBody>
          <a:bodyPr>
            <a:normAutofit/>
          </a:bodyPr>
          <a:lstStyle/>
          <a:p>
            <a:pPr lvl="1" eaLnBrk="1" hangingPunct="1">
              <a:defRPr/>
            </a:pPr>
            <a:r>
              <a:rPr lang="en-US" sz="3600" dirty="0"/>
              <a:t>Prevent acid rain</a:t>
            </a:r>
          </a:p>
          <a:p>
            <a:pPr lvl="1" eaLnBrk="1" hangingPunct="1">
              <a:defRPr/>
            </a:pPr>
            <a:r>
              <a:rPr lang="en-US" sz="3600" dirty="0"/>
              <a:t>Fix the ozone hole</a:t>
            </a:r>
          </a:p>
          <a:p>
            <a:pPr lvl="1" eaLnBrk="1" hangingPunct="1">
              <a:defRPr/>
            </a:pPr>
            <a:r>
              <a:rPr lang="en-US" sz="3600" dirty="0"/>
              <a:t>Stabilize world population</a:t>
            </a:r>
          </a:p>
          <a:p>
            <a:pPr lvl="1" eaLnBrk="1" hangingPunct="1">
              <a:defRPr/>
            </a:pPr>
            <a:r>
              <a:rPr lang="en-US" sz="3600" dirty="0"/>
              <a:t>Provide basic universal health care and AIDS control</a:t>
            </a:r>
          </a:p>
          <a:p>
            <a:pPr lvl="1" eaLnBrk="1" hangingPunct="1">
              <a:defRPr/>
            </a:pPr>
            <a:r>
              <a:rPr lang="en-US" sz="3600" dirty="0"/>
              <a:t>Eliminate nuclear weapons and land mines</a:t>
            </a:r>
          </a:p>
        </p:txBody>
      </p:sp>
    </p:spTree>
    <p:extLst>
      <p:ext uri="{BB962C8B-B14F-4D97-AF65-F5344CB8AC3E}">
        <p14:creationId xmlns:p14="http://schemas.microsoft.com/office/powerpoint/2010/main" val="359265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26E3B053-2460-4402-A8A3-532658EDCB4E}"/>
              </a:ext>
            </a:extLst>
          </p:cNvPr>
          <p:cNvSpPr>
            <a:spLocks noGrp="1" noChangeArrowheads="1"/>
          </p:cNvSpPr>
          <p:nvPr>
            <p:ph type="title"/>
          </p:nvPr>
        </p:nvSpPr>
        <p:spPr/>
        <p:txBody>
          <a:bodyPr>
            <a:normAutofit/>
          </a:bodyPr>
          <a:lstStyle/>
          <a:p>
            <a:pPr eaLnBrk="1" hangingPunct="1">
              <a:defRPr/>
            </a:pPr>
            <a:r>
              <a:rPr lang="en-US" sz="4000" dirty="0"/>
              <a:t>Dwight Eisenhower</a:t>
            </a:r>
          </a:p>
        </p:txBody>
      </p:sp>
      <p:sp>
        <p:nvSpPr>
          <p:cNvPr id="292867" name="Rectangle 3">
            <a:extLst>
              <a:ext uri="{FF2B5EF4-FFF2-40B4-BE49-F238E27FC236}">
                <a16:creationId xmlns:a16="http://schemas.microsoft.com/office/drawing/2014/main" id="{7D78FF55-6244-40BB-9833-27D91C330BFD}"/>
              </a:ext>
            </a:extLst>
          </p:cNvPr>
          <p:cNvSpPr>
            <a:spLocks noGrp="1" noChangeArrowheads="1"/>
          </p:cNvSpPr>
          <p:nvPr>
            <p:ph idx="1"/>
          </p:nvPr>
        </p:nvSpPr>
        <p:spPr/>
        <p:txBody>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sz="3600" dirty="0"/>
              <a:t>“Every gun that is made, every rocket fired, signifies in the final sense a theft from those who hunger and are not fed, those who are cold and not clothed”</a:t>
            </a:r>
          </a:p>
        </p:txBody>
      </p:sp>
    </p:spTree>
    <p:extLst>
      <p:ext uri="{BB962C8B-B14F-4D97-AF65-F5344CB8AC3E}">
        <p14:creationId xmlns:p14="http://schemas.microsoft.com/office/powerpoint/2010/main" val="340312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85026" name="Rectangle 2">
            <a:extLst>
              <a:ext uri="{FF2B5EF4-FFF2-40B4-BE49-F238E27FC236}">
                <a16:creationId xmlns:a16="http://schemas.microsoft.com/office/drawing/2014/main" id="{F90EE5CE-CFB1-4FBC-BF4D-8EAFB215E337}"/>
              </a:ext>
            </a:extLst>
          </p:cNvPr>
          <p:cNvSpPr>
            <a:spLocks noGrp="1" noChangeArrowheads="1"/>
          </p:cNvSpPr>
          <p:nvPr>
            <p:ph type="title"/>
          </p:nvPr>
        </p:nvSpPr>
        <p:spPr/>
        <p:txBody>
          <a:bodyPr>
            <a:normAutofit/>
          </a:bodyPr>
          <a:lstStyle/>
          <a:p>
            <a:pPr eaLnBrk="1" hangingPunct="1">
              <a:defRPr/>
            </a:pPr>
            <a:r>
              <a:rPr lang="en-US" sz="4000" dirty="0"/>
              <a:t>Martin Luther King</a:t>
            </a:r>
          </a:p>
        </p:txBody>
      </p:sp>
      <p:sp>
        <p:nvSpPr>
          <p:cNvPr id="385027" name="Rectangle 3">
            <a:extLst>
              <a:ext uri="{FF2B5EF4-FFF2-40B4-BE49-F238E27FC236}">
                <a16:creationId xmlns:a16="http://schemas.microsoft.com/office/drawing/2014/main" id="{3023DFFA-0CBB-4E1A-9126-0CAB0E46B25A}"/>
              </a:ext>
            </a:extLst>
          </p:cNvPr>
          <p:cNvSpPr>
            <a:spLocks noGrp="1" noChangeArrowheads="1"/>
          </p:cNvSpPr>
          <p:nvPr>
            <p:ph idx="1"/>
          </p:nvPr>
        </p:nvSpPr>
        <p:spPr/>
        <p:txBody>
          <a:bodyPr>
            <a:normAutofit/>
          </a:bodyPr>
          <a:lstStyle/>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a:t>
            </a:r>
            <a:r>
              <a:rPr lang="en-US" sz="3600" dirty="0"/>
              <a:t>“A nation that continues year after year to spend more money on military defense than on programs of social uplift is approaching spiritual death.”</a:t>
            </a:r>
          </a:p>
        </p:txBody>
      </p:sp>
    </p:spTree>
    <p:extLst>
      <p:ext uri="{BB962C8B-B14F-4D97-AF65-F5344CB8AC3E}">
        <p14:creationId xmlns:p14="http://schemas.microsoft.com/office/powerpoint/2010/main" val="18268900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125D3AD8-3594-479D-8D9B-7E5DF1490C0B}"/>
              </a:ext>
            </a:extLst>
          </p:cNvPr>
          <p:cNvSpPr>
            <a:spLocks noGrp="1" noChangeArrowheads="1"/>
          </p:cNvSpPr>
          <p:nvPr>
            <p:ph type="title"/>
          </p:nvPr>
        </p:nvSpPr>
        <p:spPr/>
        <p:txBody>
          <a:bodyPr>
            <a:normAutofit/>
          </a:bodyPr>
          <a:lstStyle/>
          <a:p>
            <a:pPr eaLnBrk="1" hangingPunct="1">
              <a:defRPr/>
            </a:pPr>
            <a:r>
              <a:rPr lang="en-US" sz="4000" dirty="0"/>
              <a:t>The US: Rogue Nation</a:t>
            </a:r>
          </a:p>
        </p:txBody>
      </p:sp>
      <p:sp>
        <p:nvSpPr>
          <p:cNvPr id="100355" name="Rectangle 3">
            <a:extLst>
              <a:ext uri="{FF2B5EF4-FFF2-40B4-BE49-F238E27FC236}">
                <a16:creationId xmlns:a16="http://schemas.microsoft.com/office/drawing/2014/main" id="{0726A6AA-2C1A-4850-8DC6-69DBAAE709FB}"/>
              </a:ext>
            </a:extLst>
          </p:cNvPr>
          <p:cNvSpPr>
            <a:spLocks noGrp="1" noChangeArrowheads="1"/>
          </p:cNvSpPr>
          <p:nvPr>
            <p:ph idx="1"/>
          </p:nvPr>
        </p:nvSpPr>
        <p:spPr/>
        <p:txBody>
          <a:bodyPr>
            <a:normAutofit/>
          </a:bodyPr>
          <a:lstStyle/>
          <a:p>
            <a:pPr eaLnBrk="1" hangingPunct="1">
              <a:defRPr/>
            </a:pPr>
            <a:r>
              <a:rPr lang="en-US" sz="3600" dirty="0"/>
              <a:t>History: Native Americans, slavery, current excesses, disparities and injustices</a:t>
            </a:r>
          </a:p>
          <a:p>
            <a:pPr eaLnBrk="1" hangingPunct="1">
              <a:defRPr/>
            </a:pPr>
            <a:r>
              <a:rPr lang="en-US" sz="3600" dirty="0"/>
              <a:t>Co-opting Nazi and Japanese WWII scientists</a:t>
            </a:r>
          </a:p>
          <a:p>
            <a:pPr eaLnBrk="1" hangingPunct="1">
              <a:defRPr/>
            </a:pPr>
            <a:r>
              <a:rPr lang="en-US" sz="3600" dirty="0"/>
              <a:t>Minimum 277 troop deployments by the US in its 240 year history</a:t>
            </a:r>
          </a:p>
        </p:txBody>
      </p:sp>
    </p:spTree>
    <p:extLst>
      <p:ext uri="{BB962C8B-B14F-4D97-AF65-F5344CB8AC3E}">
        <p14:creationId xmlns:p14="http://schemas.microsoft.com/office/powerpoint/2010/main" val="2644855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2377-B197-4268-A022-731843DAA655}"/>
              </a:ext>
            </a:extLst>
          </p:cNvPr>
          <p:cNvSpPr>
            <a:spLocks noGrp="1"/>
          </p:cNvSpPr>
          <p:nvPr>
            <p:ph type="title"/>
          </p:nvPr>
        </p:nvSpPr>
        <p:spPr/>
        <p:txBody>
          <a:bodyPr/>
          <a:lstStyle/>
          <a:p>
            <a:pPr>
              <a:defRPr/>
            </a:pPr>
            <a:r>
              <a:rPr lang="en-US" sz="4000" dirty="0">
                <a:solidFill>
                  <a:prstClr val="black"/>
                </a:solidFill>
              </a:rPr>
              <a:t>The US: Rogue Nation</a:t>
            </a:r>
            <a:endParaRPr lang="en-US" dirty="0"/>
          </a:p>
        </p:txBody>
      </p:sp>
      <p:sp>
        <p:nvSpPr>
          <p:cNvPr id="3" name="Content Placeholder 2">
            <a:extLst>
              <a:ext uri="{FF2B5EF4-FFF2-40B4-BE49-F238E27FC236}">
                <a16:creationId xmlns:a16="http://schemas.microsoft.com/office/drawing/2014/main" id="{5AE84FAA-F2FE-4A6A-BC0C-4F8314C97BBE}"/>
              </a:ext>
            </a:extLst>
          </p:cNvPr>
          <p:cNvSpPr>
            <a:spLocks noGrp="1"/>
          </p:cNvSpPr>
          <p:nvPr>
            <p:ph idx="1"/>
          </p:nvPr>
        </p:nvSpPr>
        <p:spPr/>
        <p:txBody>
          <a:bodyPr>
            <a:normAutofit/>
          </a:bodyPr>
          <a:lstStyle/>
          <a:p>
            <a:pPr eaLnBrk="1" hangingPunct="1">
              <a:defRPr/>
            </a:pPr>
            <a:r>
              <a:rPr lang="en-US" sz="3600" dirty="0"/>
              <a:t>Over 1,000 bases worldwide today (737 in 69 other countries)</a:t>
            </a:r>
          </a:p>
          <a:p>
            <a:pPr lvl="1" eaLnBrk="1" hangingPunct="1">
              <a:defRPr/>
            </a:pPr>
            <a:r>
              <a:rPr lang="en-US" sz="3600" dirty="0"/>
              <a:t>All other countries combined occupy only 30 foreign bases</a:t>
            </a:r>
          </a:p>
          <a:p>
            <a:pPr marL="342900" lvl="1" indent="-342900" eaLnBrk="1" hangingPunct="1">
              <a:buFont typeface="Arial" panose="020B0604020202020204" pitchFamily="34" charset="0"/>
              <a:buChar char="•"/>
              <a:defRPr/>
            </a:pPr>
            <a:r>
              <a:rPr lang="en-US" sz="3600" dirty="0"/>
              <a:t>54 countries helped facilitate CIA’s secret detention, rendition, and interrogation program</a:t>
            </a:r>
          </a:p>
        </p:txBody>
      </p:sp>
    </p:spTree>
    <p:extLst>
      <p:ext uri="{BB962C8B-B14F-4D97-AF65-F5344CB8AC3E}">
        <p14:creationId xmlns:p14="http://schemas.microsoft.com/office/powerpoint/2010/main" val="22892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7EDEB0C-6E2E-4E2C-AB96-56C3A1214471}"/>
              </a:ext>
            </a:extLst>
          </p:cNvPr>
          <p:cNvSpPr>
            <a:spLocks noGrp="1"/>
          </p:cNvSpPr>
          <p:nvPr>
            <p:ph type="title"/>
          </p:nvPr>
        </p:nvSpPr>
        <p:spPr/>
        <p:txBody>
          <a:bodyPr>
            <a:normAutofit/>
          </a:bodyPr>
          <a:lstStyle/>
          <a:p>
            <a:r>
              <a:rPr lang="en-US" sz="5400" dirty="0">
                <a:solidFill>
                  <a:prstClr val="black"/>
                </a:solidFill>
              </a:rPr>
              <a:t>Weapons</a:t>
            </a:r>
            <a:r>
              <a:rPr lang="en-US" altLang="en-US" sz="5400" dirty="0"/>
              <a:t> of war</a:t>
            </a:r>
          </a:p>
        </p:txBody>
      </p:sp>
      <p:sp>
        <p:nvSpPr>
          <p:cNvPr id="14339" name="Rectangle 3">
            <a:extLst>
              <a:ext uri="{FF2B5EF4-FFF2-40B4-BE49-F238E27FC236}">
                <a16:creationId xmlns:a16="http://schemas.microsoft.com/office/drawing/2014/main" id="{6A4DC928-0A20-484F-B7AD-E1DE548AC791}"/>
              </a:ext>
            </a:extLst>
          </p:cNvPr>
          <p:cNvSpPr>
            <a:spLocks noGrp="1"/>
          </p:cNvSpPr>
          <p:nvPr>
            <p:ph idx="1"/>
          </p:nvPr>
        </p:nvSpPr>
        <p:spPr/>
        <p:txBody>
          <a:bodyPr>
            <a:normAutofit/>
          </a:bodyPr>
          <a:lstStyle/>
          <a:p>
            <a:pPr eaLnBrk="1" hangingPunct="1"/>
            <a:r>
              <a:rPr lang="en-US" altLang="en-US" sz="4000" dirty="0"/>
              <a:t>Ninth Century China - bombs</a:t>
            </a:r>
          </a:p>
          <a:p>
            <a:pPr eaLnBrk="1" hangingPunct="1"/>
            <a:r>
              <a:rPr lang="en-US" altLang="en-US" sz="4000" dirty="0"/>
              <a:t>Thirteenth Century China – rockets</a:t>
            </a:r>
          </a:p>
          <a:p>
            <a:pPr lvl="1" eaLnBrk="1" hangingPunct="1"/>
            <a:r>
              <a:rPr lang="en-US" altLang="en-US" sz="4000" dirty="0"/>
              <a:t>Forgotten until the 19</a:t>
            </a:r>
            <a:r>
              <a:rPr lang="en-US" altLang="en-US" sz="4000" baseline="30000" dirty="0"/>
              <a:t>th</a:t>
            </a:r>
            <a:r>
              <a:rPr lang="en-US" altLang="en-US" sz="4000" dirty="0"/>
              <a:t> Century</a:t>
            </a:r>
          </a:p>
          <a:p>
            <a:pPr eaLnBrk="1" hangingPunct="1"/>
            <a:r>
              <a:rPr lang="en-US" altLang="en-US" sz="4000" dirty="0"/>
              <a:t>1783 – Balloon</a:t>
            </a:r>
            <a:endParaRPr lang="en-US" altLang="en-US" dirty="0"/>
          </a:p>
        </p:txBody>
      </p:sp>
    </p:spTree>
    <p:extLst>
      <p:ext uri="{BB962C8B-B14F-4D97-AF65-F5344CB8AC3E}">
        <p14:creationId xmlns:p14="http://schemas.microsoft.com/office/powerpoint/2010/main" val="3257372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19842" name="Rectangle 2">
            <a:extLst>
              <a:ext uri="{FF2B5EF4-FFF2-40B4-BE49-F238E27FC236}">
                <a16:creationId xmlns:a16="http://schemas.microsoft.com/office/drawing/2014/main" id="{485A647D-8940-494F-89D8-5EEAD7B11426}"/>
              </a:ext>
            </a:extLst>
          </p:cNvPr>
          <p:cNvSpPr>
            <a:spLocks noGrp="1" noChangeArrowheads="1"/>
          </p:cNvSpPr>
          <p:nvPr>
            <p:ph type="title"/>
          </p:nvPr>
        </p:nvSpPr>
        <p:spPr/>
        <p:txBody>
          <a:bodyPr/>
          <a:lstStyle/>
          <a:p>
            <a:pPr>
              <a:defRPr/>
            </a:pPr>
            <a:r>
              <a:rPr lang="en-US" sz="4000" dirty="0">
                <a:solidFill>
                  <a:prstClr val="black"/>
                </a:solidFill>
              </a:rPr>
              <a:t>The US: Rogue Nation</a:t>
            </a:r>
            <a:endParaRPr lang="en-US" dirty="0"/>
          </a:p>
        </p:txBody>
      </p:sp>
      <p:sp>
        <p:nvSpPr>
          <p:cNvPr id="419843" name="Rectangle 3">
            <a:extLst>
              <a:ext uri="{FF2B5EF4-FFF2-40B4-BE49-F238E27FC236}">
                <a16:creationId xmlns:a16="http://schemas.microsoft.com/office/drawing/2014/main" id="{860A54D2-C1D1-47F5-BADD-573E4637CA73}"/>
              </a:ext>
            </a:extLst>
          </p:cNvPr>
          <p:cNvSpPr>
            <a:spLocks noGrp="1" noChangeArrowheads="1"/>
          </p:cNvSpPr>
          <p:nvPr>
            <p:ph idx="1"/>
          </p:nvPr>
        </p:nvSpPr>
        <p:spPr/>
        <p:txBody>
          <a:bodyPr>
            <a:normAutofit/>
          </a:bodyPr>
          <a:lstStyle/>
          <a:p>
            <a:pPr eaLnBrk="1" hangingPunct="1">
              <a:defRPr/>
            </a:pPr>
            <a:r>
              <a:rPr lang="en-US" sz="3600" dirty="0"/>
              <a:t>Since the end of WWII, the US has bombed:</a:t>
            </a:r>
          </a:p>
          <a:p>
            <a:pPr lvl="1" eaLnBrk="1" hangingPunct="1">
              <a:defRPr/>
            </a:pPr>
            <a:r>
              <a:rPr lang="en-US" sz="3600" dirty="0"/>
              <a:t>China, Korea, Indonesia, Cuba, Guatemala, Congo, Peru, Vietnam, Laos, Cambodia, Nicaragua, El Salvador, Grenada, Libya, Panama, Afghanistan, Sudan, Yugoslavia, and Iraq</a:t>
            </a:r>
          </a:p>
        </p:txBody>
      </p:sp>
    </p:spTree>
    <p:extLst>
      <p:ext uri="{BB962C8B-B14F-4D97-AF65-F5344CB8AC3E}">
        <p14:creationId xmlns:p14="http://schemas.microsoft.com/office/powerpoint/2010/main" val="12335038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2B261D45-E4A8-4DC7-9146-D45238475949}"/>
              </a:ext>
            </a:extLst>
          </p:cNvPr>
          <p:cNvSpPr>
            <a:spLocks noGrp="1" noChangeArrowheads="1"/>
          </p:cNvSpPr>
          <p:nvPr>
            <p:ph type="title"/>
          </p:nvPr>
        </p:nvSpPr>
        <p:spPr/>
        <p:txBody>
          <a:bodyPr/>
          <a:lstStyle/>
          <a:p>
            <a:pPr>
              <a:defRPr/>
            </a:pPr>
            <a:r>
              <a:rPr lang="en-US" sz="4000" dirty="0">
                <a:solidFill>
                  <a:prstClr val="black"/>
                </a:solidFill>
              </a:rPr>
              <a:t>The US: Rogue Nation</a:t>
            </a:r>
            <a:endParaRPr lang="en-US" dirty="0"/>
          </a:p>
        </p:txBody>
      </p:sp>
      <p:sp>
        <p:nvSpPr>
          <p:cNvPr id="436227" name="Rectangle 3">
            <a:extLst>
              <a:ext uri="{FF2B5EF4-FFF2-40B4-BE49-F238E27FC236}">
                <a16:creationId xmlns:a16="http://schemas.microsoft.com/office/drawing/2014/main" id="{06030F05-1398-41B4-9FED-31D1626445A3}"/>
              </a:ext>
            </a:extLst>
          </p:cNvPr>
          <p:cNvSpPr>
            <a:spLocks noGrp="1" noChangeArrowheads="1"/>
          </p:cNvSpPr>
          <p:nvPr>
            <p:ph idx="1"/>
          </p:nvPr>
        </p:nvSpPr>
        <p:spPr/>
        <p:txBody>
          <a:bodyPr>
            <a:normAutofit/>
          </a:bodyPr>
          <a:lstStyle/>
          <a:p>
            <a:pPr eaLnBrk="1" hangingPunct="1">
              <a:defRPr/>
            </a:pPr>
            <a:r>
              <a:rPr lang="en-US" sz="3600" dirty="0"/>
              <a:t>Conservative estimate = 8 million killed</a:t>
            </a:r>
          </a:p>
          <a:p>
            <a:pPr eaLnBrk="1" hangingPunct="1">
              <a:defRPr/>
            </a:pPr>
            <a:endParaRPr lang="en-US" sz="3600" dirty="0"/>
          </a:p>
          <a:p>
            <a:pPr eaLnBrk="1" hangingPunct="1">
              <a:defRPr/>
            </a:pPr>
            <a:r>
              <a:rPr lang="en-US" sz="3600" dirty="0"/>
              <a:t>US invasions/bombings often largely at behest of corporate interests</a:t>
            </a:r>
          </a:p>
          <a:p>
            <a:pPr lvl="1">
              <a:defRPr/>
            </a:pPr>
            <a:r>
              <a:rPr lang="en-US" sz="3300" dirty="0"/>
              <a:t>Military policy designed to promote economic policies</a:t>
            </a:r>
          </a:p>
        </p:txBody>
      </p:sp>
    </p:spTree>
    <p:extLst>
      <p:ext uri="{BB962C8B-B14F-4D97-AF65-F5344CB8AC3E}">
        <p14:creationId xmlns:p14="http://schemas.microsoft.com/office/powerpoint/2010/main" val="13294007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20866" name="Rectangle 2">
            <a:extLst>
              <a:ext uri="{FF2B5EF4-FFF2-40B4-BE49-F238E27FC236}">
                <a16:creationId xmlns:a16="http://schemas.microsoft.com/office/drawing/2014/main" id="{2C23C4D2-68C2-4B3E-8A61-AA676EBB11E0}"/>
              </a:ext>
            </a:extLst>
          </p:cNvPr>
          <p:cNvSpPr>
            <a:spLocks noGrp="1" noChangeArrowheads="1"/>
          </p:cNvSpPr>
          <p:nvPr>
            <p:ph type="title"/>
          </p:nvPr>
        </p:nvSpPr>
        <p:spPr/>
        <p:txBody>
          <a:bodyPr/>
          <a:lstStyle/>
          <a:p>
            <a:pPr>
              <a:defRPr/>
            </a:pPr>
            <a:r>
              <a:rPr lang="en-US" sz="4000" dirty="0">
                <a:solidFill>
                  <a:prstClr val="black"/>
                </a:solidFill>
              </a:rPr>
              <a:t>The US: Rogue Nation</a:t>
            </a:r>
            <a:endParaRPr lang="en-US" dirty="0"/>
          </a:p>
        </p:txBody>
      </p:sp>
      <p:sp>
        <p:nvSpPr>
          <p:cNvPr id="420867" name="Rectangle 3">
            <a:extLst>
              <a:ext uri="{FF2B5EF4-FFF2-40B4-BE49-F238E27FC236}">
                <a16:creationId xmlns:a16="http://schemas.microsoft.com/office/drawing/2014/main" id="{3C0E8014-C391-4D28-A0EC-B4F4C29FDF6B}"/>
              </a:ext>
            </a:extLst>
          </p:cNvPr>
          <p:cNvSpPr>
            <a:spLocks noGrp="1" noChangeArrowheads="1"/>
          </p:cNvSpPr>
          <p:nvPr>
            <p:ph idx="1"/>
          </p:nvPr>
        </p:nvSpPr>
        <p:spPr/>
        <p:txBody>
          <a:bodyPr/>
          <a:lstStyle/>
          <a:p>
            <a:pPr eaLnBrk="1" hangingPunct="1">
              <a:defRPr/>
            </a:pPr>
            <a:r>
              <a:rPr lang="en-US" sz="3600" dirty="0"/>
              <a:t>In 2016, the US spent about $1,882 per US citizen on defense</a:t>
            </a:r>
          </a:p>
          <a:p>
            <a:pPr lvl="1" eaLnBrk="1" hangingPunct="1">
              <a:defRPr/>
            </a:pPr>
            <a:r>
              <a:rPr lang="en-US" sz="3600" dirty="0"/>
              <a:t>vs. a few dollars per capita on peacekeeping efforts</a:t>
            </a:r>
          </a:p>
          <a:p>
            <a:pPr eaLnBrk="1" hangingPunct="1">
              <a:defRPr/>
            </a:pPr>
            <a:endParaRPr lang="en-US" sz="2400" dirty="0"/>
          </a:p>
        </p:txBody>
      </p:sp>
    </p:spTree>
    <p:extLst>
      <p:ext uri="{BB962C8B-B14F-4D97-AF65-F5344CB8AC3E}">
        <p14:creationId xmlns:p14="http://schemas.microsoft.com/office/powerpoint/2010/main" val="35777760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EC913C61-D89E-4EBA-9582-DAF3DB25E01D}"/>
              </a:ext>
            </a:extLst>
          </p:cNvPr>
          <p:cNvSpPr>
            <a:spLocks noGrp="1" noRot="1"/>
          </p:cNvSpPr>
          <p:nvPr>
            <p:ph type="title"/>
          </p:nvPr>
        </p:nvSpPr>
        <p:spPr/>
        <p:txBody>
          <a:bodyPr lIns="80962" tIns="39688" rIns="80962" bIns="39688" anchor="ctr">
            <a:normAutofit/>
          </a:bodyPr>
          <a:lstStyle/>
          <a:p>
            <a:pPr defTabSz="806450" eaLnBrk="1" hangingPunct="1"/>
            <a:r>
              <a:rPr lang="en-US" altLang="en-US" sz="4000" dirty="0">
                <a:solidFill>
                  <a:schemeClr val="tx1"/>
                </a:solidFill>
                <a:latin typeface="Arial" panose="020B0604020202020204" pitchFamily="34" charset="0"/>
              </a:rPr>
              <a:t>Foreign Aid</a:t>
            </a:r>
            <a:endParaRPr lang="en-US" altLang="en-US" sz="4000" b="1" dirty="0">
              <a:solidFill>
                <a:schemeClr val="tx1"/>
              </a:solidFill>
              <a:latin typeface="Arial" panose="020B0604020202020204" pitchFamily="34" charset="0"/>
            </a:endParaRPr>
          </a:p>
        </p:txBody>
      </p:sp>
      <p:sp>
        <p:nvSpPr>
          <p:cNvPr id="299011" name="Rectangle 3">
            <a:extLst>
              <a:ext uri="{FF2B5EF4-FFF2-40B4-BE49-F238E27FC236}">
                <a16:creationId xmlns:a16="http://schemas.microsoft.com/office/drawing/2014/main" id="{6A654481-C533-486F-A53D-F0488804A74B}"/>
              </a:ext>
            </a:extLst>
          </p:cNvPr>
          <p:cNvSpPr>
            <a:spLocks noGrp="1" noChangeArrowheads="1"/>
          </p:cNvSpPr>
          <p:nvPr>
            <p:ph idx="1"/>
          </p:nvPr>
        </p:nvSpPr>
        <p:spPr/>
        <p:txBody>
          <a:bodyPr lIns="80962" tIns="39688" rIns="80962" bIns="39688">
            <a:normAutofit/>
          </a:bodyPr>
          <a:lstStyle/>
          <a:p>
            <a:pPr marL="303213" indent="-303213" defTabSz="806450" eaLnBrk="1" hangingPunct="1">
              <a:lnSpc>
                <a:spcPct val="80000"/>
              </a:lnSpc>
              <a:defRPr/>
            </a:pPr>
            <a:r>
              <a:rPr lang="en-US" sz="3600" dirty="0"/>
              <a:t>In total dollars: U.S. #1</a:t>
            </a:r>
          </a:p>
          <a:p>
            <a:pPr marL="303213" indent="-303213" defTabSz="806450" eaLnBrk="1" hangingPunct="1">
              <a:lnSpc>
                <a:spcPct val="80000"/>
              </a:lnSpc>
              <a:defRPr/>
            </a:pPr>
            <a:r>
              <a:rPr lang="en-US" sz="3600" dirty="0"/>
              <a:t>As a % of GDP, U.S. ranks 21</a:t>
            </a:r>
            <a:r>
              <a:rPr lang="en-US" sz="3600" baseline="30000" dirty="0"/>
              <a:t>st</a:t>
            </a:r>
            <a:r>
              <a:rPr lang="en-US" sz="3600" dirty="0"/>
              <a:t> among the world’s wealthiest nations</a:t>
            </a:r>
          </a:p>
          <a:p>
            <a:pPr marL="303213" indent="-303213" defTabSz="806450" eaLnBrk="1" hangingPunct="1">
              <a:lnSpc>
                <a:spcPct val="80000"/>
              </a:lnSpc>
              <a:defRPr/>
            </a:pPr>
            <a:r>
              <a:rPr lang="en-US" sz="3600" dirty="0"/>
              <a:t>U.S. Aid: Over 1/3 military, 1/4 economic, 1/3  for food and development</a:t>
            </a:r>
          </a:p>
          <a:p>
            <a:pPr marL="303213" indent="-303213" defTabSz="806450" eaLnBrk="1" hangingPunct="1">
              <a:lnSpc>
                <a:spcPct val="80000"/>
              </a:lnSpc>
              <a:defRPr/>
            </a:pPr>
            <a:r>
              <a:rPr lang="en-US" sz="3600" dirty="0"/>
              <a:t>Most U.S. aid benefits U.S. corporations</a:t>
            </a:r>
          </a:p>
        </p:txBody>
      </p:sp>
    </p:spTree>
    <p:extLst>
      <p:ext uri="{BB962C8B-B14F-4D97-AF65-F5344CB8AC3E}">
        <p14:creationId xmlns:p14="http://schemas.microsoft.com/office/powerpoint/2010/main" val="18484105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61DA590A-E1A6-481A-B7B4-848DB7371135}"/>
              </a:ext>
            </a:extLst>
          </p:cNvPr>
          <p:cNvSpPr>
            <a:spLocks noGrp="1" noRot="1"/>
          </p:cNvSpPr>
          <p:nvPr>
            <p:ph type="title"/>
          </p:nvPr>
        </p:nvSpPr>
        <p:spPr/>
        <p:txBody>
          <a:bodyPr lIns="91440" rIns="91440" bIns="45720" anchor="ctr">
            <a:normAutofit/>
          </a:bodyPr>
          <a:lstStyle/>
          <a:p>
            <a:pPr eaLnBrk="1" hangingPunct="1"/>
            <a:r>
              <a:rPr lang="en-US" altLang="en-US" sz="4000" dirty="0">
                <a:latin typeface="Arial" panose="020B0604020202020204" pitchFamily="34" charset="0"/>
              </a:rPr>
              <a:t>Foreign Aid</a:t>
            </a:r>
          </a:p>
        </p:txBody>
      </p:sp>
      <p:sp>
        <p:nvSpPr>
          <p:cNvPr id="92163" name="Rectangle 3">
            <a:extLst>
              <a:ext uri="{FF2B5EF4-FFF2-40B4-BE49-F238E27FC236}">
                <a16:creationId xmlns:a16="http://schemas.microsoft.com/office/drawing/2014/main" id="{0F9A144C-F8F0-4017-8384-BA204072B5B4}"/>
              </a:ext>
            </a:extLst>
          </p:cNvPr>
          <p:cNvSpPr>
            <a:spLocks noGrp="1"/>
          </p:cNvSpPr>
          <p:nvPr>
            <p:ph idx="1"/>
          </p:nvPr>
        </p:nvSpPr>
        <p:spPr/>
        <p:txBody>
          <a:bodyPr>
            <a:normAutofit/>
          </a:bodyPr>
          <a:lstStyle/>
          <a:p>
            <a:pPr eaLnBrk="1" hangingPunct="1">
              <a:lnSpc>
                <a:spcPct val="90000"/>
              </a:lnSpc>
            </a:pPr>
            <a:r>
              <a:rPr lang="en-US" altLang="en-US" sz="4000">
                <a:latin typeface="Arial" panose="020B0604020202020204" pitchFamily="34" charset="0"/>
              </a:rPr>
              <a:t>0.19% of the total federal budget, vs. UN target of 0.7%</a:t>
            </a:r>
          </a:p>
          <a:p>
            <a:pPr eaLnBrk="1" hangingPunct="1">
              <a:lnSpc>
                <a:spcPct val="90000"/>
              </a:lnSpc>
            </a:pPr>
            <a:endParaRPr lang="en-US" altLang="en-US" sz="4000">
              <a:latin typeface="Arial" panose="020B0604020202020204" pitchFamily="34" charset="0"/>
            </a:endParaRPr>
          </a:p>
          <a:p>
            <a:pPr eaLnBrk="1" hangingPunct="1">
              <a:lnSpc>
                <a:spcPct val="90000"/>
              </a:lnSpc>
            </a:pPr>
            <a:r>
              <a:rPr lang="en-US" altLang="en-US" sz="4000">
                <a:latin typeface="Arial" panose="020B0604020202020204" pitchFamily="34" charset="0"/>
              </a:rPr>
              <a:t>Americans think that 24% of the federal budget goes toward foreign aid</a:t>
            </a:r>
          </a:p>
        </p:txBody>
      </p:sp>
    </p:spTree>
    <p:extLst>
      <p:ext uri="{BB962C8B-B14F-4D97-AF65-F5344CB8AC3E}">
        <p14:creationId xmlns:p14="http://schemas.microsoft.com/office/powerpoint/2010/main" val="1942380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EF4CAEA-D92D-4EA0-978D-30F34E88107D}"/>
              </a:ext>
            </a:extLst>
          </p:cNvPr>
          <p:cNvSpPr>
            <a:spLocks noGrp="1" noRot="1"/>
          </p:cNvSpPr>
          <p:nvPr>
            <p:ph type="title"/>
          </p:nvPr>
        </p:nvSpPr>
        <p:spPr/>
        <p:txBody>
          <a:bodyPr lIns="91440" rIns="91440" bIns="45720" anchor="ctr">
            <a:normAutofit/>
          </a:bodyPr>
          <a:lstStyle/>
          <a:p>
            <a:pPr eaLnBrk="1" hangingPunct="1"/>
            <a:r>
              <a:rPr lang="en-US" altLang="en-US" sz="4000" dirty="0">
                <a:latin typeface="Arial" panose="020B0604020202020204" pitchFamily="34" charset="0"/>
              </a:rPr>
              <a:t>U.S. Charitable Giving</a:t>
            </a:r>
          </a:p>
        </p:txBody>
      </p:sp>
      <p:sp>
        <p:nvSpPr>
          <p:cNvPr id="94211" name="Rectangle 3">
            <a:extLst>
              <a:ext uri="{FF2B5EF4-FFF2-40B4-BE49-F238E27FC236}">
                <a16:creationId xmlns:a16="http://schemas.microsoft.com/office/drawing/2014/main" id="{0A714FEC-C6E7-4524-B22C-3641816A4578}"/>
              </a:ext>
            </a:extLst>
          </p:cNvPr>
          <p:cNvSpPr>
            <a:spLocks noGrp="1"/>
          </p:cNvSpPr>
          <p:nvPr>
            <p:ph idx="1"/>
          </p:nvPr>
        </p:nvSpPr>
        <p:spPr/>
        <p:txBody>
          <a:bodyPr>
            <a:normAutofit/>
          </a:bodyPr>
          <a:lstStyle/>
          <a:p>
            <a:pPr eaLnBrk="1" hangingPunct="1"/>
            <a:r>
              <a:rPr lang="en-US" altLang="en-US" sz="4000">
                <a:latin typeface="Arial" panose="020B0604020202020204" pitchFamily="34" charset="0"/>
              </a:rPr>
              <a:t>2.5% of income</a:t>
            </a:r>
          </a:p>
          <a:p>
            <a:pPr eaLnBrk="1" hangingPunct="1"/>
            <a:endParaRPr lang="en-US" altLang="en-US" sz="4000">
              <a:latin typeface="Arial" panose="020B0604020202020204" pitchFamily="34" charset="0"/>
            </a:endParaRPr>
          </a:p>
          <a:p>
            <a:pPr eaLnBrk="1" hangingPunct="1"/>
            <a:r>
              <a:rPr lang="en-US" altLang="en-US" sz="4000">
                <a:latin typeface="Arial" panose="020B0604020202020204" pitchFamily="34" charset="0"/>
              </a:rPr>
              <a:t>2.9% at height of Great Depression</a:t>
            </a:r>
          </a:p>
        </p:txBody>
      </p:sp>
    </p:spTree>
    <p:extLst>
      <p:ext uri="{BB962C8B-B14F-4D97-AF65-F5344CB8AC3E}">
        <p14:creationId xmlns:p14="http://schemas.microsoft.com/office/powerpoint/2010/main" val="2603138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7E2C6E7-9CAC-4425-BABB-E99F3245D232}"/>
              </a:ext>
            </a:extLst>
          </p:cNvPr>
          <p:cNvSpPr>
            <a:spLocks noGrp="1" noRot="1"/>
          </p:cNvSpPr>
          <p:nvPr>
            <p:ph type="title"/>
          </p:nvPr>
        </p:nvSpPr>
        <p:spPr/>
        <p:txBody>
          <a:bodyPr lIns="91440" rIns="91440" bIns="45720" anchor="ctr">
            <a:normAutofit/>
          </a:bodyPr>
          <a:lstStyle/>
          <a:p>
            <a:pPr eaLnBrk="1" hangingPunct="1"/>
            <a:r>
              <a:rPr lang="en-US" altLang="en-US" sz="4000" dirty="0">
                <a:latin typeface="Arial" panose="020B0604020202020204" pitchFamily="34" charset="0"/>
              </a:rPr>
              <a:t>Poverty and Priorities</a:t>
            </a:r>
          </a:p>
        </p:txBody>
      </p:sp>
      <p:sp>
        <p:nvSpPr>
          <p:cNvPr id="343043" name="Rectangle 3">
            <a:extLst>
              <a:ext uri="{FF2B5EF4-FFF2-40B4-BE49-F238E27FC236}">
                <a16:creationId xmlns:a16="http://schemas.microsoft.com/office/drawing/2014/main" id="{BD04D0D4-5588-4EA7-9985-71100E2AE671}"/>
              </a:ext>
            </a:extLst>
          </p:cNvPr>
          <p:cNvSpPr>
            <a:spLocks noGrp="1" noChangeArrowheads="1"/>
          </p:cNvSpPr>
          <p:nvPr>
            <p:ph idx="1"/>
          </p:nvPr>
        </p:nvSpPr>
        <p:spPr/>
        <p:txBody>
          <a:bodyPr>
            <a:normAutofit/>
          </a:bodyPr>
          <a:lstStyle/>
          <a:p>
            <a:pPr eaLnBrk="1" hangingPunct="1">
              <a:lnSpc>
                <a:spcPct val="90000"/>
              </a:lnSpc>
              <a:defRPr/>
            </a:pPr>
            <a:r>
              <a:rPr lang="en-US" sz="2800" dirty="0"/>
              <a:t>Amount of money needed each year (in addition to current expenditures) to provide water and sanitation for all people in developing nations = $9 billion</a:t>
            </a:r>
          </a:p>
          <a:p>
            <a:pPr eaLnBrk="1" hangingPunct="1">
              <a:lnSpc>
                <a:spcPct val="90000"/>
              </a:lnSpc>
              <a:defRPr/>
            </a:pPr>
            <a:r>
              <a:rPr lang="en-US" sz="2800" dirty="0"/>
              <a:t>Amount of money spent annually on cosmetics in the U.S. = $8 billion</a:t>
            </a:r>
          </a:p>
          <a:p>
            <a:pPr eaLnBrk="1" hangingPunct="1">
              <a:lnSpc>
                <a:spcPct val="90000"/>
              </a:lnSpc>
              <a:defRPr/>
            </a:pPr>
            <a:endParaRPr lang="en-US" sz="2800" dirty="0"/>
          </a:p>
          <a:p>
            <a:pPr eaLnBrk="1" hangingPunct="1">
              <a:lnSpc>
                <a:spcPct val="90000"/>
              </a:lnSpc>
              <a:defRPr/>
            </a:pPr>
            <a:r>
              <a:rPr lang="en-US" sz="2800" dirty="0"/>
              <a:t>One week of developed world farm subsidies = Annual cost of food aid required to eliminate world hunger</a:t>
            </a:r>
          </a:p>
        </p:txBody>
      </p:sp>
    </p:spTree>
    <p:extLst>
      <p:ext uri="{BB962C8B-B14F-4D97-AF65-F5344CB8AC3E}">
        <p14:creationId xmlns:p14="http://schemas.microsoft.com/office/powerpoint/2010/main" val="3563039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22914" name="Rectangle 2">
            <a:extLst>
              <a:ext uri="{FF2B5EF4-FFF2-40B4-BE49-F238E27FC236}">
                <a16:creationId xmlns:a16="http://schemas.microsoft.com/office/drawing/2014/main" id="{178DC615-4B08-43F0-8D78-657CB81D72B2}"/>
              </a:ext>
            </a:extLst>
          </p:cNvPr>
          <p:cNvSpPr>
            <a:spLocks noGrp="1" noChangeArrowheads="1"/>
          </p:cNvSpPr>
          <p:nvPr>
            <p:ph type="title"/>
          </p:nvPr>
        </p:nvSpPr>
        <p:spPr/>
        <p:txBody>
          <a:bodyPr/>
          <a:lstStyle/>
          <a:p>
            <a:pPr eaLnBrk="1" hangingPunct="1">
              <a:defRPr/>
            </a:pPr>
            <a:r>
              <a:rPr lang="en-US" sz="4000"/>
              <a:t>International Non-Cooperation/Isolationism</a:t>
            </a:r>
          </a:p>
        </p:txBody>
      </p:sp>
      <p:sp>
        <p:nvSpPr>
          <p:cNvPr id="422915" name="Rectangle 3">
            <a:extLst>
              <a:ext uri="{FF2B5EF4-FFF2-40B4-BE49-F238E27FC236}">
                <a16:creationId xmlns:a16="http://schemas.microsoft.com/office/drawing/2014/main" id="{38E07905-8C06-4A9B-920C-DA3C4F5BFC58}"/>
              </a:ext>
            </a:extLst>
          </p:cNvPr>
          <p:cNvSpPr>
            <a:spLocks noGrp="1" noChangeArrowheads="1"/>
          </p:cNvSpPr>
          <p:nvPr>
            <p:ph idx="1"/>
          </p:nvPr>
        </p:nvSpPr>
        <p:spPr/>
        <p:txBody>
          <a:bodyPr>
            <a:normAutofit/>
          </a:bodyPr>
          <a:lstStyle/>
          <a:p>
            <a:pPr eaLnBrk="1" hangingPunct="1">
              <a:defRPr/>
            </a:pPr>
            <a:r>
              <a:rPr lang="en-US" sz="3600" dirty="0"/>
              <a:t>Failure to sign or approve:</a:t>
            </a:r>
          </a:p>
          <a:p>
            <a:pPr lvl="1" eaLnBrk="1" hangingPunct="1">
              <a:defRPr/>
            </a:pPr>
            <a:r>
              <a:rPr lang="en-US" sz="3600" dirty="0"/>
              <a:t>Kyoto Protocol on Climate Change</a:t>
            </a:r>
          </a:p>
          <a:p>
            <a:pPr lvl="1" eaLnBrk="1" hangingPunct="1">
              <a:defRPr/>
            </a:pPr>
            <a:r>
              <a:rPr lang="en-US" sz="3600" dirty="0"/>
              <a:t>Convention on the Prohibition of Anti-Personnel Land Mines</a:t>
            </a:r>
          </a:p>
          <a:p>
            <a:pPr lvl="1" eaLnBrk="1" hangingPunct="1">
              <a:defRPr/>
            </a:pPr>
            <a:r>
              <a:rPr lang="en-US" sz="3600" dirty="0"/>
              <a:t>Convention on Cluster Munitions</a:t>
            </a:r>
          </a:p>
          <a:p>
            <a:pPr lvl="1" eaLnBrk="1" hangingPunct="1">
              <a:defRPr/>
            </a:pPr>
            <a:r>
              <a:rPr lang="en-US" sz="3600" dirty="0"/>
              <a:t>Comprehensive Nuclear Test Ban Treaty</a:t>
            </a:r>
          </a:p>
        </p:txBody>
      </p:sp>
    </p:spTree>
    <p:extLst>
      <p:ext uri="{BB962C8B-B14F-4D97-AF65-F5344CB8AC3E}">
        <p14:creationId xmlns:p14="http://schemas.microsoft.com/office/powerpoint/2010/main" val="40844262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23938" name="Rectangle 2">
            <a:extLst>
              <a:ext uri="{FF2B5EF4-FFF2-40B4-BE49-F238E27FC236}">
                <a16:creationId xmlns:a16="http://schemas.microsoft.com/office/drawing/2014/main" id="{69F80E56-F91E-401E-B081-3EF86F9071DF}"/>
              </a:ext>
            </a:extLst>
          </p:cNvPr>
          <p:cNvSpPr>
            <a:spLocks noGrp="1" noChangeArrowheads="1"/>
          </p:cNvSpPr>
          <p:nvPr>
            <p:ph type="title"/>
          </p:nvPr>
        </p:nvSpPr>
        <p:spPr/>
        <p:txBody>
          <a:bodyPr/>
          <a:lstStyle/>
          <a:p>
            <a:pPr eaLnBrk="1" hangingPunct="1">
              <a:defRPr/>
            </a:pPr>
            <a:r>
              <a:rPr lang="en-US" sz="4000" dirty="0"/>
              <a:t>International Non-Cooperation/Isolationism</a:t>
            </a:r>
          </a:p>
        </p:txBody>
      </p:sp>
      <p:sp>
        <p:nvSpPr>
          <p:cNvPr id="423939" name="Rectangle 3">
            <a:extLst>
              <a:ext uri="{FF2B5EF4-FFF2-40B4-BE49-F238E27FC236}">
                <a16:creationId xmlns:a16="http://schemas.microsoft.com/office/drawing/2014/main" id="{D94AE198-F616-4254-A541-9A5C4126DD98}"/>
              </a:ext>
            </a:extLst>
          </p:cNvPr>
          <p:cNvSpPr>
            <a:spLocks noGrp="1" noChangeArrowheads="1"/>
          </p:cNvSpPr>
          <p:nvPr>
            <p:ph idx="1"/>
          </p:nvPr>
        </p:nvSpPr>
        <p:spPr/>
        <p:txBody>
          <a:bodyPr>
            <a:normAutofit/>
          </a:bodyPr>
          <a:lstStyle/>
          <a:p>
            <a:pPr eaLnBrk="1" hangingPunct="1">
              <a:defRPr/>
            </a:pPr>
            <a:r>
              <a:rPr lang="en-US" sz="3600" dirty="0"/>
              <a:t>Failure to sign or approve:</a:t>
            </a:r>
          </a:p>
          <a:p>
            <a:pPr lvl="1" eaLnBrk="1" hangingPunct="1">
              <a:defRPr/>
            </a:pPr>
            <a:r>
              <a:rPr lang="en-US" sz="3600" dirty="0"/>
              <a:t>Convention on the Rights of the Child</a:t>
            </a:r>
          </a:p>
          <a:p>
            <a:pPr lvl="1" eaLnBrk="1" hangingPunct="1">
              <a:defRPr/>
            </a:pPr>
            <a:r>
              <a:rPr lang="en-US" sz="3600" dirty="0"/>
              <a:t>Convention on the Elimination of Discrimination Against Women</a:t>
            </a:r>
          </a:p>
          <a:p>
            <a:pPr lvl="1" eaLnBrk="1" hangingPunct="1">
              <a:defRPr/>
            </a:pPr>
            <a:r>
              <a:rPr lang="en-US" sz="3600" dirty="0"/>
              <a:t>Convention on Economic, Social and Cultural Rights</a:t>
            </a:r>
          </a:p>
        </p:txBody>
      </p:sp>
    </p:spTree>
    <p:extLst>
      <p:ext uri="{BB962C8B-B14F-4D97-AF65-F5344CB8AC3E}">
        <p14:creationId xmlns:p14="http://schemas.microsoft.com/office/powerpoint/2010/main" val="9031831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8E2D-1F76-4119-8E78-4A450048A1B6}"/>
              </a:ext>
            </a:extLst>
          </p:cNvPr>
          <p:cNvSpPr>
            <a:spLocks noGrp="1"/>
          </p:cNvSpPr>
          <p:nvPr>
            <p:ph type="title"/>
          </p:nvPr>
        </p:nvSpPr>
        <p:spPr/>
        <p:txBody>
          <a:bodyPr/>
          <a:lstStyle/>
          <a:p>
            <a:r>
              <a:rPr lang="en-US" sz="4000" dirty="0">
                <a:solidFill>
                  <a:prstClr val="black"/>
                </a:solidFill>
              </a:rPr>
              <a:t>International Non-Cooperation/Isolationism</a:t>
            </a:r>
            <a:endParaRPr lang="en-US" dirty="0"/>
          </a:p>
        </p:txBody>
      </p:sp>
      <p:sp>
        <p:nvSpPr>
          <p:cNvPr id="3" name="Content Placeholder 2">
            <a:extLst>
              <a:ext uri="{FF2B5EF4-FFF2-40B4-BE49-F238E27FC236}">
                <a16:creationId xmlns:a16="http://schemas.microsoft.com/office/drawing/2014/main" id="{0F5718FD-B85C-4EB3-B892-21FB38CCC0CE}"/>
              </a:ext>
            </a:extLst>
          </p:cNvPr>
          <p:cNvSpPr>
            <a:spLocks noGrp="1"/>
          </p:cNvSpPr>
          <p:nvPr>
            <p:ph idx="1"/>
          </p:nvPr>
        </p:nvSpPr>
        <p:spPr/>
        <p:txBody>
          <a:bodyPr>
            <a:normAutofit/>
          </a:bodyPr>
          <a:lstStyle/>
          <a:p>
            <a:pPr>
              <a:defRPr/>
            </a:pPr>
            <a:r>
              <a:rPr lang="en-US" sz="3600" dirty="0"/>
              <a:t>Failure to sign or approve:</a:t>
            </a:r>
          </a:p>
          <a:p>
            <a:pPr lvl="1">
              <a:defRPr/>
            </a:pPr>
            <a:r>
              <a:rPr lang="en-US" sz="3600" dirty="0"/>
              <a:t>UN Declaration of the Rights of Indigenous Peoples</a:t>
            </a:r>
          </a:p>
          <a:p>
            <a:pPr lvl="1">
              <a:defRPr/>
            </a:pPr>
            <a:r>
              <a:rPr lang="en-US" sz="3600" dirty="0"/>
              <a:t>Convention for the Suppression of Traffic in Persons</a:t>
            </a:r>
          </a:p>
          <a:p>
            <a:pPr lvl="1">
              <a:defRPr/>
            </a:pPr>
            <a:r>
              <a:rPr lang="en-US" sz="3600" dirty="0">
                <a:latin typeface="Constantia" pitchFamily="18" charset="0"/>
              </a:rPr>
              <a:t>UN Convention on the Rights of Disabled Persons</a:t>
            </a:r>
            <a:endParaRPr lang="en-US" sz="3600" dirty="0"/>
          </a:p>
        </p:txBody>
      </p:sp>
    </p:spTree>
    <p:extLst>
      <p:ext uri="{BB962C8B-B14F-4D97-AF65-F5344CB8AC3E}">
        <p14:creationId xmlns:p14="http://schemas.microsoft.com/office/powerpoint/2010/main" val="211872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392F0D0-29E5-4B01-AA7A-6CFE18139ED6}"/>
              </a:ext>
            </a:extLst>
          </p:cNvPr>
          <p:cNvSpPr>
            <a:spLocks noGrp="1"/>
          </p:cNvSpPr>
          <p:nvPr>
            <p:ph type="title"/>
          </p:nvPr>
        </p:nvSpPr>
        <p:spPr/>
        <p:txBody>
          <a:bodyPr/>
          <a:lstStyle/>
          <a:p>
            <a:r>
              <a:rPr lang="en-US" sz="5400" dirty="0">
                <a:solidFill>
                  <a:prstClr val="black"/>
                </a:solidFill>
              </a:rPr>
              <a:t>Weapons</a:t>
            </a:r>
            <a:r>
              <a:rPr lang="en-US" altLang="en-US" sz="5400" dirty="0">
                <a:solidFill>
                  <a:prstClr val="black"/>
                </a:solidFill>
              </a:rPr>
              <a:t> of war</a:t>
            </a:r>
            <a:endParaRPr lang="en-US" altLang="en-US" dirty="0"/>
          </a:p>
        </p:txBody>
      </p:sp>
      <p:sp>
        <p:nvSpPr>
          <p:cNvPr id="15363" name="Rectangle 3">
            <a:extLst>
              <a:ext uri="{FF2B5EF4-FFF2-40B4-BE49-F238E27FC236}">
                <a16:creationId xmlns:a16="http://schemas.microsoft.com/office/drawing/2014/main" id="{8AE6FD16-1DAC-47F8-9FB3-566A69258F12}"/>
              </a:ext>
            </a:extLst>
          </p:cNvPr>
          <p:cNvSpPr>
            <a:spLocks noGrp="1"/>
          </p:cNvSpPr>
          <p:nvPr>
            <p:ph idx="1"/>
          </p:nvPr>
        </p:nvSpPr>
        <p:spPr/>
        <p:txBody>
          <a:bodyPr>
            <a:noAutofit/>
          </a:bodyPr>
          <a:lstStyle/>
          <a:p>
            <a:pPr eaLnBrk="1" hangingPunct="1"/>
            <a:r>
              <a:rPr lang="en-US" altLang="en-US" sz="3600" dirty="0"/>
              <a:t>1903 – Airplane</a:t>
            </a:r>
          </a:p>
          <a:p>
            <a:pPr>
              <a:defRPr/>
            </a:pPr>
            <a:r>
              <a:rPr lang="en-US" sz="3600" dirty="0"/>
              <a:t>Hiroshima, August 6, 1945</a:t>
            </a:r>
          </a:p>
          <a:p>
            <a:pPr lvl="1">
              <a:defRPr/>
            </a:pPr>
            <a:r>
              <a:rPr lang="en-US" sz="3600" dirty="0"/>
              <a:t>15 kiloton bomb, 140,000 deaths</a:t>
            </a:r>
          </a:p>
          <a:p>
            <a:pPr lvl="1">
              <a:defRPr/>
            </a:pPr>
            <a:r>
              <a:rPr lang="en-US" sz="3600" dirty="0"/>
              <a:t>“The day that humanity started taking its final exam” – Buckminster Fuller</a:t>
            </a:r>
          </a:p>
          <a:p>
            <a:pPr>
              <a:defRPr/>
            </a:pPr>
            <a:r>
              <a:rPr lang="en-US" sz="3600" dirty="0"/>
              <a:t>Nagasaki, August 9, 1945</a:t>
            </a:r>
          </a:p>
          <a:p>
            <a:pPr lvl="1">
              <a:defRPr/>
            </a:pPr>
            <a:r>
              <a:rPr lang="en-US" sz="3600" dirty="0"/>
              <a:t>22 kiloton bomb, 70,000 casualties </a:t>
            </a:r>
          </a:p>
        </p:txBody>
      </p:sp>
    </p:spTree>
    <p:extLst>
      <p:ext uri="{BB962C8B-B14F-4D97-AF65-F5344CB8AC3E}">
        <p14:creationId xmlns:p14="http://schemas.microsoft.com/office/powerpoint/2010/main" val="71369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3A569-675A-45C6-B99D-736B8B6A97BC}"/>
              </a:ext>
            </a:extLst>
          </p:cNvPr>
          <p:cNvSpPr>
            <a:spLocks noGrp="1"/>
          </p:cNvSpPr>
          <p:nvPr>
            <p:ph type="title"/>
          </p:nvPr>
        </p:nvSpPr>
        <p:spPr/>
        <p:txBody>
          <a:bodyPr/>
          <a:lstStyle/>
          <a:p>
            <a:pPr>
              <a:defRPr/>
            </a:pPr>
            <a:r>
              <a:rPr lang="en-US" sz="4000" dirty="0">
                <a:solidFill>
                  <a:prstClr val="black"/>
                </a:solidFill>
              </a:rPr>
              <a:t>International Non-Cooperation/Isolationism</a:t>
            </a:r>
            <a:endParaRPr lang="en-US" dirty="0"/>
          </a:p>
        </p:txBody>
      </p:sp>
      <p:sp>
        <p:nvSpPr>
          <p:cNvPr id="3" name="Content Placeholder 2">
            <a:extLst>
              <a:ext uri="{FF2B5EF4-FFF2-40B4-BE49-F238E27FC236}">
                <a16:creationId xmlns:a16="http://schemas.microsoft.com/office/drawing/2014/main" id="{840C798B-ACFA-4AE6-AF41-919A10F7064B}"/>
              </a:ext>
            </a:extLst>
          </p:cNvPr>
          <p:cNvSpPr>
            <a:spLocks noGrp="1"/>
          </p:cNvSpPr>
          <p:nvPr>
            <p:ph idx="1"/>
          </p:nvPr>
        </p:nvSpPr>
        <p:spPr/>
        <p:txBody>
          <a:bodyPr/>
          <a:lstStyle/>
          <a:p>
            <a:pPr eaLnBrk="1" hangingPunct="1">
              <a:defRPr/>
            </a:pPr>
            <a:r>
              <a:rPr lang="en-US" sz="3600" dirty="0"/>
              <a:t>Failure to follow World Court Decisions</a:t>
            </a:r>
          </a:p>
          <a:p>
            <a:pPr eaLnBrk="1" hangingPunct="1">
              <a:defRPr/>
            </a:pPr>
            <a:r>
              <a:rPr lang="en-US" sz="3600" dirty="0"/>
              <a:t>Failure to recognize International Criminal Court</a:t>
            </a:r>
          </a:p>
          <a:p>
            <a:pPr eaLnBrk="1" hangingPunct="1">
              <a:defRPr/>
            </a:pPr>
            <a:r>
              <a:rPr lang="en-US" sz="3600" dirty="0"/>
              <a:t>Largest debtor to the UN (only 40% of dues paid)</a:t>
            </a:r>
          </a:p>
          <a:p>
            <a:pPr>
              <a:defRPr/>
            </a:pPr>
            <a:endParaRPr lang="en-US" dirty="0"/>
          </a:p>
        </p:txBody>
      </p:sp>
    </p:spTree>
    <p:extLst>
      <p:ext uri="{BB962C8B-B14F-4D97-AF65-F5344CB8AC3E}">
        <p14:creationId xmlns:p14="http://schemas.microsoft.com/office/powerpoint/2010/main" val="2015927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4560ED4A-C5A5-497A-978A-5E3002ECD134}"/>
              </a:ext>
            </a:extLst>
          </p:cNvPr>
          <p:cNvSpPr>
            <a:spLocks noGrp="1"/>
          </p:cNvSpPr>
          <p:nvPr>
            <p:ph type="title"/>
          </p:nvPr>
        </p:nvSpPr>
        <p:spPr/>
        <p:txBody>
          <a:bodyPr>
            <a:normAutofit/>
          </a:bodyPr>
          <a:lstStyle/>
          <a:p>
            <a:pPr eaLnBrk="1" hangingPunct="1"/>
            <a:r>
              <a:rPr lang="en-US" altLang="en-US" sz="4000" dirty="0"/>
              <a:t>Martin Luther King, Jr.</a:t>
            </a:r>
          </a:p>
        </p:txBody>
      </p:sp>
      <p:sp>
        <p:nvSpPr>
          <p:cNvPr id="57347" name="Content Placeholder 2">
            <a:extLst>
              <a:ext uri="{FF2B5EF4-FFF2-40B4-BE49-F238E27FC236}">
                <a16:creationId xmlns:a16="http://schemas.microsoft.com/office/drawing/2014/main" id="{0DF8ACE8-7220-466F-B69A-F3E837055807}"/>
              </a:ext>
            </a:extLst>
          </p:cNvPr>
          <p:cNvSpPr>
            <a:spLocks noGrp="1"/>
          </p:cNvSpPr>
          <p:nvPr>
            <p:ph idx="1"/>
          </p:nvPr>
        </p:nvSpPr>
        <p:spPr/>
        <p:txBody>
          <a:bodyPr>
            <a:normAutofit/>
          </a:bodyPr>
          <a:lstStyle/>
          <a:p>
            <a:pPr eaLnBrk="1" hangingPunct="1">
              <a:buFont typeface="Arial" panose="020B0604020202020204" pitchFamily="34" charset="0"/>
              <a:buNone/>
            </a:pPr>
            <a:r>
              <a:rPr lang="en-US" altLang="en-US" dirty="0"/>
              <a:t>	</a:t>
            </a:r>
            <a:r>
              <a:rPr lang="en-US" altLang="en-US" sz="4000" dirty="0"/>
              <a:t>“Our only hope today lies in our ability to recapture the revolutionary spirit and go into a sometimes hostile world declaring eternal hostility to poverty, racism, and militarism.”</a:t>
            </a:r>
          </a:p>
          <a:p>
            <a:pPr eaLnBrk="1" hangingPunct="1"/>
            <a:endParaRPr lang="en-US" altLang="en-US" dirty="0"/>
          </a:p>
        </p:txBody>
      </p:sp>
    </p:spTree>
    <p:extLst>
      <p:ext uri="{BB962C8B-B14F-4D97-AF65-F5344CB8AC3E}">
        <p14:creationId xmlns:p14="http://schemas.microsoft.com/office/powerpoint/2010/main" val="1247836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BCBB6CD-31AF-40E2-A20B-3945F30C767C}"/>
              </a:ext>
            </a:extLst>
          </p:cNvPr>
          <p:cNvSpPr>
            <a:spLocks noGrp="1" noRot="1" noChangeArrowheads="1"/>
          </p:cNvSpPr>
          <p:nvPr>
            <p:ph type="title"/>
          </p:nvPr>
        </p:nvSpPr>
        <p:spPr/>
        <p:txBody>
          <a:bodyPr>
            <a:normAutofit/>
          </a:bodyPr>
          <a:lstStyle/>
          <a:p>
            <a:pPr eaLnBrk="1" hangingPunct="1"/>
            <a:r>
              <a:rPr lang="en-US" altLang="en-US" sz="4000" dirty="0"/>
              <a:t>G</a:t>
            </a:r>
            <a:r>
              <a:rPr lang="en-US" altLang="en-US" sz="4000" dirty="0">
                <a:cs typeface="Times New Roman" panose="02020603050405020304" pitchFamily="18" charset="0"/>
              </a:rPr>
              <a:t>ü</a:t>
            </a:r>
            <a:r>
              <a:rPr lang="en-US" altLang="en-US" sz="4000" dirty="0"/>
              <a:t>nter Grass</a:t>
            </a:r>
          </a:p>
        </p:txBody>
      </p:sp>
      <p:sp>
        <p:nvSpPr>
          <p:cNvPr id="65539" name="Rectangle 3">
            <a:extLst>
              <a:ext uri="{FF2B5EF4-FFF2-40B4-BE49-F238E27FC236}">
                <a16:creationId xmlns:a16="http://schemas.microsoft.com/office/drawing/2014/main" id="{8449FE85-127B-4743-9BAF-C8D21A97CAC7}"/>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dirty="0"/>
              <a:t>	“</a:t>
            </a:r>
            <a:r>
              <a:rPr lang="en-US" altLang="en-US" sz="4800" dirty="0"/>
              <a:t>The first job of a citizen is to keep your mouth open.”</a:t>
            </a:r>
          </a:p>
        </p:txBody>
      </p:sp>
    </p:spTree>
    <p:extLst>
      <p:ext uri="{BB962C8B-B14F-4D97-AF65-F5344CB8AC3E}">
        <p14:creationId xmlns:p14="http://schemas.microsoft.com/office/powerpoint/2010/main" val="2303459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A892153-05D1-401A-B15A-728DF24C2193}"/>
              </a:ext>
            </a:extLst>
          </p:cNvPr>
          <p:cNvSpPr>
            <a:spLocks noGrp="1" noChangeArrowheads="1"/>
          </p:cNvSpPr>
          <p:nvPr>
            <p:ph type="title"/>
          </p:nvPr>
        </p:nvSpPr>
        <p:spPr/>
        <p:txBody>
          <a:bodyPr/>
          <a:lstStyle/>
          <a:p>
            <a:pPr eaLnBrk="1" hangingPunct="1"/>
            <a:r>
              <a:rPr lang="en-US" altLang="en-US"/>
              <a:t>African Proverb</a:t>
            </a:r>
          </a:p>
        </p:txBody>
      </p:sp>
      <p:sp>
        <p:nvSpPr>
          <p:cNvPr id="74755" name="Rectangle 3">
            <a:extLst>
              <a:ext uri="{FF2B5EF4-FFF2-40B4-BE49-F238E27FC236}">
                <a16:creationId xmlns:a16="http://schemas.microsoft.com/office/drawing/2014/main" id="{ED0A8E90-3E69-4E94-B358-F5B385179E67}"/>
              </a:ext>
            </a:extLst>
          </p:cNvPr>
          <p:cNvSpPr>
            <a:spLocks noGrp="1" noChangeArrowheads="1"/>
          </p:cNvSpPr>
          <p:nvPr>
            <p:ph idx="1"/>
          </p:nvPr>
        </p:nvSpPr>
        <p:spPr/>
        <p:txBody>
          <a:bodyPr>
            <a:normAutofit/>
          </a:bodyPr>
          <a:lstStyle/>
          <a:p>
            <a:pPr eaLnBrk="1" hangingPunct="1">
              <a:buFontTx/>
              <a:buNone/>
            </a:pPr>
            <a:r>
              <a:rPr lang="en-US" altLang="en-US"/>
              <a:t>	</a:t>
            </a:r>
            <a:r>
              <a:rPr lang="en-US" altLang="en-US" sz="4800"/>
              <a:t>If you think you are too small to have an impact, try going to bed with a mosquito in your tent</a:t>
            </a:r>
            <a:br>
              <a:rPr lang="en-US" altLang="en-US" sz="4400"/>
            </a:br>
            <a:endParaRPr lang="en-US" altLang="en-US" sz="4400"/>
          </a:p>
        </p:txBody>
      </p:sp>
    </p:spTree>
    <p:extLst>
      <p:ext uri="{BB962C8B-B14F-4D97-AF65-F5344CB8AC3E}">
        <p14:creationId xmlns:p14="http://schemas.microsoft.com/office/powerpoint/2010/main" val="4230623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18B9ED2A-AB48-4B7C-A9BD-F898A6F8653F}"/>
              </a:ext>
            </a:extLst>
          </p:cNvPr>
          <p:cNvSpPr>
            <a:spLocks noGrp="1" noRot="1"/>
          </p:cNvSpPr>
          <p:nvPr>
            <p:ph type="title"/>
          </p:nvPr>
        </p:nvSpPr>
        <p:spPr/>
        <p:txBody>
          <a:bodyPr/>
          <a:lstStyle/>
          <a:p>
            <a:pPr eaLnBrk="1" hangingPunct="1"/>
            <a:r>
              <a:rPr lang="en-US" altLang="en-US">
                <a:latin typeface="Arial" panose="020B0604020202020204" pitchFamily="34" charset="0"/>
              </a:rPr>
              <a:t>Perspective</a:t>
            </a:r>
          </a:p>
        </p:txBody>
      </p:sp>
      <p:sp>
        <p:nvSpPr>
          <p:cNvPr id="109571" name="Rectangle 3">
            <a:extLst>
              <a:ext uri="{FF2B5EF4-FFF2-40B4-BE49-F238E27FC236}">
                <a16:creationId xmlns:a16="http://schemas.microsoft.com/office/drawing/2014/main" id="{F4066890-161F-4DF8-860A-D151B3DB3132}"/>
              </a:ext>
            </a:extLst>
          </p:cNvPr>
          <p:cNvSpPr>
            <a:spLocks noGrp="1"/>
          </p:cNvSpPr>
          <p:nvPr>
            <p:ph idx="1"/>
          </p:nvPr>
        </p:nvSpPr>
        <p:spPr/>
        <p:txBody>
          <a:bodyPr>
            <a:normAutofit/>
          </a:bodyPr>
          <a:lstStyle/>
          <a:p>
            <a:pPr eaLnBrk="1" hangingPunct="1"/>
            <a:r>
              <a:rPr lang="en-US" altLang="en-US" sz="3200">
                <a:latin typeface="Arial" panose="020B0604020202020204" pitchFamily="34" charset="0"/>
              </a:rPr>
              <a:t>The earth spins at 1,038 mph at the equator, between 700 mph and 900 mph at mid-latitudes</a:t>
            </a:r>
          </a:p>
          <a:p>
            <a:pPr eaLnBrk="1" hangingPunct="1"/>
            <a:r>
              <a:rPr lang="en-US" altLang="en-US" sz="3200">
                <a:latin typeface="Arial" panose="020B0604020202020204" pitchFamily="34" charset="0"/>
              </a:rPr>
              <a:t>The earth rotates around sun at 18.5 miles/sec</a:t>
            </a:r>
          </a:p>
          <a:p>
            <a:pPr eaLnBrk="1" hangingPunct="1"/>
            <a:r>
              <a:rPr lang="en-US" altLang="en-US" sz="3200">
                <a:latin typeface="Arial" panose="020B0604020202020204" pitchFamily="34" charset="0"/>
              </a:rPr>
              <a:t>The solar system orbits the center of the Milky Way Galaxy at 137 miles/sec</a:t>
            </a:r>
          </a:p>
          <a:p>
            <a:pPr lvl="1" eaLnBrk="1" hangingPunct="1"/>
            <a:r>
              <a:rPr lang="en-US" altLang="en-US" sz="3200">
                <a:latin typeface="Arial" panose="020B0604020202020204" pitchFamily="34" charset="0"/>
              </a:rPr>
              <a:t>One rotation per 225 million years</a:t>
            </a:r>
          </a:p>
        </p:txBody>
      </p:sp>
    </p:spTree>
    <p:extLst>
      <p:ext uri="{BB962C8B-B14F-4D97-AF65-F5344CB8AC3E}">
        <p14:creationId xmlns:p14="http://schemas.microsoft.com/office/powerpoint/2010/main" val="3456756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B8ACEFB3-EBEB-4AAC-BF81-53BAAE29A7F5}"/>
              </a:ext>
            </a:extLst>
          </p:cNvPr>
          <p:cNvSpPr>
            <a:spLocks noGrp="1" noRot="1"/>
          </p:cNvSpPr>
          <p:nvPr>
            <p:ph type="title"/>
          </p:nvPr>
        </p:nvSpPr>
        <p:spPr/>
        <p:txBody>
          <a:bodyPr/>
          <a:lstStyle/>
          <a:p>
            <a:pPr eaLnBrk="1" hangingPunct="1"/>
            <a:r>
              <a:rPr lang="en-US" altLang="en-US">
                <a:latin typeface="Arial" panose="020B0604020202020204" pitchFamily="34" charset="0"/>
              </a:rPr>
              <a:t>Perspective</a:t>
            </a:r>
          </a:p>
        </p:txBody>
      </p:sp>
      <p:sp>
        <p:nvSpPr>
          <p:cNvPr id="110595" name="Rectangle 3">
            <a:extLst>
              <a:ext uri="{FF2B5EF4-FFF2-40B4-BE49-F238E27FC236}">
                <a16:creationId xmlns:a16="http://schemas.microsoft.com/office/drawing/2014/main" id="{92302A50-BE98-499D-B336-20B309E04D93}"/>
              </a:ext>
            </a:extLst>
          </p:cNvPr>
          <p:cNvSpPr>
            <a:spLocks noGrp="1"/>
          </p:cNvSpPr>
          <p:nvPr>
            <p:ph idx="1"/>
          </p:nvPr>
        </p:nvSpPr>
        <p:spPr/>
        <p:txBody>
          <a:bodyPr>
            <a:normAutofit/>
          </a:bodyPr>
          <a:lstStyle/>
          <a:p>
            <a:pPr eaLnBrk="1" hangingPunct="1"/>
            <a:r>
              <a:rPr lang="en-US" altLang="en-US" sz="3600">
                <a:latin typeface="Arial" panose="020B0604020202020204" pitchFamily="34" charset="0"/>
              </a:rPr>
              <a:t>The sun is one of hundreds of billions of stars in the Milky Way Galaxy</a:t>
            </a:r>
          </a:p>
          <a:p>
            <a:pPr eaLnBrk="1" hangingPunct="1"/>
            <a:r>
              <a:rPr lang="en-US" altLang="en-US" sz="3600">
                <a:latin typeface="Arial" panose="020B0604020202020204" pitchFamily="34" charset="0"/>
              </a:rPr>
              <a:t>The Milky Way is one of over one hundred billion galaxies in the known universe</a:t>
            </a:r>
          </a:p>
          <a:p>
            <a:pPr eaLnBrk="1" hangingPunct="1"/>
            <a:r>
              <a:rPr lang="en-US" altLang="en-US" sz="3600">
                <a:latin typeface="Arial" panose="020B0604020202020204" pitchFamily="34" charset="0"/>
              </a:rPr>
              <a:t>The universe may be one of an infinite number of universes</a:t>
            </a:r>
          </a:p>
        </p:txBody>
      </p:sp>
    </p:spTree>
    <p:extLst>
      <p:ext uri="{BB962C8B-B14F-4D97-AF65-F5344CB8AC3E}">
        <p14:creationId xmlns:p14="http://schemas.microsoft.com/office/powerpoint/2010/main" val="31345669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147D99C-5400-43F1-9000-9D2F6B93995A}"/>
              </a:ext>
            </a:extLst>
          </p:cNvPr>
          <p:cNvSpPr>
            <a:spLocks noGrp="1" noRot="1"/>
          </p:cNvSpPr>
          <p:nvPr>
            <p:ph type="title"/>
          </p:nvPr>
        </p:nvSpPr>
        <p:spPr/>
        <p:txBody>
          <a:bodyPr/>
          <a:lstStyle/>
          <a:p>
            <a:pPr eaLnBrk="1" hangingPunct="1"/>
            <a:r>
              <a:rPr lang="en-US" altLang="en-US">
                <a:latin typeface="Arial" panose="020B0604020202020204" pitchFamily="34" charset="0"/>
              </a:rPr>
              <a:t>The Planets</a:t>
            </a:r>
          </a:p>
        </p:txBody>
      </p:sp>
      <p:sp>
        <p:nvSpPr>
          <p:cNvPr id="111619" name="Rectangle 3">
            <a:extLst>
              <a:ext uri="{FF2B5EF4-FFF2-40B4-BE49-F238E27FC236}">
                <a16:creationId xmlns:a16="http://schemas.microsoft.com/office/drawing/2014/main" id="{045988F4-3EA9-4314-89DD-B5FF03005490}"/>
              </a:ext>
            </a:extLst>
          </p:cNvPr>
          <p:cNvSpPr>
            <a:spLocks noGrp="1"/>
          </p:cNvSpPr>
          <p:nvPr>
            <p:ph idx="1"/>
          </p:nvPr>
        </p:nvSpPr>
        <p:spPr>
          <a:xfrm>
            <a:off x="381000" y="1524000"/>
            <a:ext cx="8229600" cy="4525963"/>
          </a:xfrm>
        </p:spPr>
        <p:txBody>
          <a:bodyPr/>
          <a:lstStyle/>
          <a:p>
            <a:pPr eaLnBrk="1" hangingPunct="1"/>
            <a:endParaRPr lang="en-US" altLang="en-US">
              <a:latin typeface="Arial" panose="020B0604020202020204" pitchFamily="34" charset="0"/>
            </a:endParaRPr>
          </a:p>
        </p:txBody>
      </p:sp>
      <p:pic>
        <p:nvPicPr>
          <p:cNvPr id="111620" name="Picture 4" descr="jupiter-etc">
            <a:extLst>
              <a:ext uri="{FF2B5EF4-FFF2-40B4-BE49-F238E27FC236}">
                <a16:creationId xmlns:a16="http://schemas.microsoft.com/office/drawing/2014/main" id="{13DAD057-8A9A-4C5D-80A6-DD6B43EB4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347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D222ADBB-DDBD-4EBF-B3ED-A04E0C1B167D}"/>
              </a:ext>
            </a:extLst>
          </p:cNvPr>
          <p:cNvSpPr>
            <a:spLocks noGrp="1" noRot="1"/>
          </p:cNvSpPr>
          <p:nvPr>
            <p:ph type="title"/>
          </p:nvPr>
        </p:nvSpPr>
        <p:spPr/>
        <p:txBody>
          <a:bodyPr/>
          <a:lstStyle/>
          <a:p>
            <a:pPr eaLnBrk="1" hangingPunct="1"/>
            <a:r>
              <a:rPr lang="en-US" altLang="en-US">
                <a:latin typeface="Arial" panose="020B0604020202020204" pitchFamily="34" charset="0"/>
              </a:rPr>
              <a:t>Our Solar System</a:t>
            </a:r>
          </a:p>
        </p:txBody>
      </p:sp>
      <p:sp>
        <p:nvSpPr>
          <p:cNvPr id="112643" name="Rectangle 3">
            <a:extLst>
              <a:ext uri="{FF2B5EF4-FFF2-40B4-BE49-F238E27FC236}">
                <a16:creationId xmlns:a16="http://schemas.microsoft.com/office/drawing/2014/main" id="{A1F895D3-3996-4559-9065-0E52FB361590}"/>
              </a:ext>
            </a:extLst>
          </p:cNvPr>
          <p:cNvSpPr>
            <a:spLocks noGrp="1"/>
          </p:cNvSpPr>
          <p:nvPr>
            <p:ph idx="1"/>
          </p:nvPr>
        </p:nvSpPr>
        <p:spPr/>
        <p:txBody>
          <a:bodyPr/>
          <a:lstStyle/>
          <a:p>
            <a:pPr eaLnBrk="1" hangingPunct="1"/>
            <a:endParaRPr lang="en-US" altLang="en-US">
              <a:latin typeface="Arial" panose="020B0604020202020204" pitchFamily="34" charset="0"/>
            </a:endParaRPr>
          </a:p>
        </p:txBody>
      </p:sp>
      <p:pic>
        <p:nvPicPr>
          <p:cNvPr id="112644" name="Picture 4" descr="sun-etc">
            <a:extLst>
              <a:ext uri="{FF2B5EF4-FFF2-40B4-BE49-F238E27FC236}">
                <a16:creationId xmlns:a16="http://schemas.microsoft.com/office/drawing/2014/main" id="{67D23EE8-AAC8-499A-9525-0810D2000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296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67EC4889-0683-45B5-A155-C0FB3C941A82}"/>
              </a:ext>
            </a:extLst>
          </p:cNvPr>
          <p:cNvSpPr>
            <a:spLocks noGrp="1" noRot="1"/>
          </p:cNvSpPr>
          <p:nvPr>
            <p:ph type="title"/>
          </p:nvPr>
        </p:nvSpPr>
        <p:spPr/>
        <p:txBody>
          <a:bodyPr/>
          <a:lstStyle/>
          <a:p>
            <a:pPr eaLnBrk="1" hangingPunct="1"/>
            <a:r>
              <a:rPr lang="en-US" altLang="en-US" sz="2400">
                <a:latin typeface="Arial" panose="020B0604020202020204" pitchFamily="34" charset="0"/>
              </a:rPr>
              <a:t>Jupiter = one pixel, Earth = invisible</a:t>
            </a:r>
          </a:p>
        </p:txBody>
      </p:sp>
      <p:sp>
        <p:nvSpPr>
          <p:cNvPr id="113667" name="Rectangle 3">
            <a:extLst>
              <a:ext uri="{FF2B5EF4-FFF2-40B4-BE49-F238E27FC236}">
                <a16:creationId xmlns:a16="http://schemas.microsoft.com/office/drawing/2014/main" id="{EA10A49E-F1B1-4FF8-83DE-AEDD2B653B89}"/>
              </a:ext>
            </a:extLst>
          </p:cNvPr>
          <p:cNvSpPr>
            <a:spLocks noGrp="1"/>
          </p:cNvSpPr>
          <p:nvPr>
            <p:ph idx="1"/>
          </p:nvPr>
        </p:nvSpPr>
        <p:spPr/>
        <p:txBody>
          <a:bodyPr/>
          <a:lstStyle/>
          <a:p>
            <a:pPr eaLnBrk="1" hangingPunct="1"/>
            <a:endParaRPr lang="en-US" altLang="en-US">
              <a:latin typeface="Arial" panose="020B0604020202020204" pitchFamily="34" charset="0"/>
            </a:endParaRPr>
          </a:p>
        </p:txBody>
      </p:sp>
      <p:pic>
        <p:nvPicPr>
          <p:cNvPr id="113668" name="Picture 4" descr="arcturus-etc">
            <a:extLst>
              <a:ext uri="{FF2B5EF4-FFF2-40B4-BE49-F238E27FC236}">
                <a16:creationId xmlns:a16="http://schemas.microsoft.com/office/drawing/2014/main" id="{F23E0A8E-CD7B-41C8-9DA8-F57F6D9B0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69342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9038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E2E714F-CC4B-4197-81AF-11C1CC080B97}"/>
              </a:ext>
            </a:extLst>
          </p:cNvPr>
          <p:cNvSpPr>
            <a:spLocks noGrp="1" noRot="1"/>
          </p:cNvSpPr>
          <p:nvPr>
            <p:ph type="title"/>
          </p:nvPr>
        </p:nvSpPr>
        <p:spPr/>
        <p:txBody>
          <a:bodyPr/>
          <a:lstStyle/>
          <a:p>
            <a:pPr eaLnBrk="1" hangingPunct="1"/>
            <a:r>
              <a:rPr lang="en-US" altLang="en-US" sz="2400">
                <a:latin typeface="Arial" panose="020B0604020202020204" pitchFamily="34" charset="0"/>
              </a:rPr>
              <a:t>Sun = one pixel, Jupiter = invisible</a:t>
            </a:r>
          </a:p>
        </p:txBody>
      </p:sp>
      <p:sp>
        <p:nvSpPr>
          <p:cNvPr id="114691" name="Rectangle 3">
            <a:extLst>
              <a:ext uri="{FF2B5EF4-FFF2-40B4-BE49-F238E27FC236}">
                <a16:creationId xmlns:a16="http://schemas.microsoft.com/office/drawing/2014/main" id="{DBEA949E-50AB-4631-9545-68AFD576395A}"/>
              </a:ext>
            </a:extLst>
          </p:cNvPr>
          <p:cNvSpPr>
            <a:spLocks noGrp="1"/>
          </p:cNvSpPr>
          <p:nvPr>
            <p:ph idx="1"/>
          </p:nvPr>
        </p:nvSpPr>
        <p:spPr/>
        <p:txBody>
          <a:bodyPr/>
          <a:lstStyle/>
          <a:p>
            <a:pPr eaLnBrk="1" hangingPunct="1"/>
            <a:endParaRPr lang="en-US" altLang="en-US">
              <a:latin typeface="Arial" panose="020B0604020202020204" pitchFamily="34" charset="0"/>
            </a:endParaRPr>
          </a:p>
        </p:txBody>
      </p:sp>
      <p:pic>
        <p:nvPicPr>
          <p:cNvPr id="114692" name="Picture 4" descr="antares-etc">
            <a:extLst>
              <a:ext uri="{FF2B5EF4-FFF2-40B4-BE49-F238E27FC236}">
                <a16:creationId xmlns:a16="http://schemas.microsoft.com/office/drawing/2014/main" id="{39ACB457-B362-4478-8BB7-103AD11642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9342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289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1033-4F92-4268-A701-9F5537DE203A}"/>
              </a:ext>
            </a:extLst>
          </p:cNvPr>
          <p:cNvSpPr>
            <a:spLocks noGrp="1"/>
          </p:cNvSpPr>
          <p:nvPr>
            <p:ph type="title"/>
          </p:nvPr>
        </p:nvSpPr>
        <p:spPr/>
        <p:txBody>
          <a:bodyPr>
            <a:normAutofit/>
          </a:bodyPr>
          <a:lstStyle/>
          <a:p>
            <a:r>
              <a:rPr lang="en-US" altLang="en-US" sz="4400" dirty="0"/>
              <a:t>20</a:t>
            </a:r>
            <a:r>
              <a:rPr lang="en-US" altLang="en-US" sz="4400" baseline="30000" dirty="0"/>
              <a:t>th</a:t>
            </a:r>
            <a:r>
              <a:rPr lang="en-US" altLang="en-US" sz="4400" dirty="0"/>
              <a:t>/21</a:t>
            </a:r>
            <a:r>
              <a:rPr lang="en-US" altLang="en-US" sz="4400" baseline="30000" dirty="0"/>
              <a:t>st</a:t>
            </a:r>
            <a:r>
              <a:rPr lang="en-US" altLang="en-US" sz="4400" dirty="0"/>
              <a:t> Century Warfare</a:t>
            </a:r>
            <a:endParaRPr lang="en-US" sz="4400" dirty="0"/>
          </a:p>
        </p:txBody>
      </p:sp>
      <p:sp>
        <p:nvSpPr>
          <p:cNvPr id="3" name="Content Placeholder 2">
            <a:extLst>
              <a:ext uri="{FF2B5EF4-FFF2-40B4-BE49-F238E27FC236}">
                <a16:creationId xmlns:a16="http://schemas.microsoft.com/office/drawing/2014/main" id="{BFA5D6E0-9337-45AE-9F70-0A557E50A92C}"/>
              </a:ext>
            </a:extLst>
          </p:cNvPr>
          <p:cNvSpPr>
            <a:spLocks noGrp="1"/>
          </p:cNvSpPr>
          <p:nvPr>
            <p:ph idx="1"/>
          </p:nvPr>
        </p:nvSpPr>
        <p:spPr/>
        <p:txBody>
          <a:bodyPr>
            <a:normAutofit/>
          </a:bodyPr>
          <a:lstStyle/>
          <a:p>
            <a:r>
              <a:rPr lang="en-US" altLang="en-US" sz="2800" dirty="0"/>
              <a:t>Small arms</a:t>
            </a:r>
          </a:p>
          <a:p>
            <a:r>
              <a:rPr lang="en-US" altLang="en-US" sz="2800" dirty="0"/>
              <a:t>Landmines</a:t>
            </a:r>
          </a:p>
          <a:p>
            <a:r>
              <a:rPr lang="en-US" altLang="en-US" sz="2800" dirty="0"/>
              <a:t>Nuclear weapons</a:t>
            </a:r>
          </a:p>
          <a:p>
            <a:r>
              <a:rPr lang="en-US" altLang="en-US" sz="2800" dirty="0"/>
              <a:t>Chemical and biological weapons</a:t>
            </a:r>
          </a:p>
          <a:p>
            <a:r>
              <a:rPr lang="en-US" altLang="en-US" sz="2800" dirty="0"/>
              <a:t>Weaponization of space</a:t>
            </a:r>
          </a:p>
          <a:p>
            <a:r>
              <a:rPr lang="en-US" altLang="en-US" sz="2800" dirty="0"/>
              <a:t>Nanotech weapons</a:t>
            </a:r>
          </a:p>
          <a:p>
            <a:r>
              <a:rPr lang="en-US" altLang="en-US" sz="2800" dirty="0"/>
              <a:t>Robotic soldiers</a:t>
            </a:r>
          </a:p>
          <a:p>
            <a:r>
              <a:rPr lang="en-US" altLang="en-US" sz="2800" dirty="0"/>
              <a:t>Cyberwarfare</a:t>
            </a:r>
          </a:p>
          <a:p>
            <a:endParaRPr lang="en-US" dirty="0"/>
          </a:p>
        </p:txBody>
      </p:sp>
    </p:spTree>
    <p:extLst>
      <p:ext uri="{BB962C8B-B14F-4D97-AF65-F5344CB8AC3E}">
        <p14:creationId xmlns:p14="http://schemas.microsoft.com/office/powerpoint/2010/main" val="489332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AC86FF2-DDCF-4742-9903-D579B6F62915}"/>
              </a:ext>
            </a:extLst>
          </p:cNvPr>
          <p:cNvSpPr>
            <a:spLocks noGrp="1" noRot="1"/>
          </p:cNvSpPr>
          <p:nvPr>
            <p:ph type="title"/>
          </p:nvPr>
        </p:nvSpPr>
        <p:spPr>
          <a:xfrm>
            <a:off x="457200" y="274638"/>
            <a:ext cx="8229600" cy="546100"/>
          </a:xfrm>
        </p:spPr>
        <p:txBody>
          <a:bodyPr>
            <a:normAutofit fontScale="90000"/>
          </a:bodyPr>
          <a:lstStyle/>
          <a:p>
            <a:pPr eaLnBrk="1" hangingPunct="1"/>
            <a:r>
              <a:rPr lang="en-US" altLang="en-US" sz="4000">
                <a:latin typeface="Arial" panose="020B0604020202020204" pitchFamily="34" charset="0"/>
              </a:rPr>
              <a:t>Our Home</a:t>
            </a:r>
          </a:p>
        </p:txBody>
      </p:sp>
      <p:pic>
        <p:nvPicPr>
          <p:cNvPr id="115715" name="Picture 3" descr="earthrise">
            <a:extLst>
              <a:ext uri="{FF2B5EF4-FFF2-40B4-BE49-F238E27FC236}">
                <a16:creationId xmlns:a16="http://schemas.microsoft.com/office/drawing/2014/main" id="{292532FD-9879-41E8-852E-1E0D164E6E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46188" y="1401763"/>
            <a:ext cx="6581775" cy="5224462"/>
          </a:xfrm>
        </p:spPr>
      </p:pic>
    </p:spTree>
    <p:extLst>
      <p:ext uri="{BB962C8B-B14F-4D97-AF65-F5344CB8AC3E}">
        <p14:creationId xmlns:p14="http://schemas.microsoft.com/office/powerpoint/2010/main" val="469086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19BB15D1-1C89-4DED-855B-A3E0A5CA3E1C}"/>
              </a:ext>
            </a:extLst>
          </p:cNvPr>
          <p:cNvSpPr>
            <a:spLocks noGrp="1"/>
          </p:cNvSpPr>
          <p:nvPr>
            <p:ph type="title"/>
          </p:nvPr>
        </p:nvSpPr>
        <p:spPr/>
        <p:txBody>
          <a:bodyPr>
            <a:normAutofit/>
          </a:bodyPr>
          <a:lstStyle/>
          <a:p>
            <a:r>
              <a:rPr lang="en-US" altLang="en-US" sz="3600">
                <a:latin typeface="Arial" panose="020B0604020202020204" pitchFamily="34" charset="0"/>
              </a:rPr>
              <a:t>Earth/Moon Seen by Voyager Spacecraft through Saturn’s Rings</a:t>
            </a:r>
          </a:p>
        </p:txBody>
      </p:sp>
      <p:pic>
        <p:nvPicPr>
          <p:cNvPr id="117763" name="Picture 2">
            <a:extLst>
              <a:ext uri="{FF2B5EF4-FFF2-40B4-BE49-F238E27FC236}">
                <a16:creationId xmlns:a16="http://schemas.microsoft.com/office/drawing/2014/main" id="{5AAAAF2C-C485-4E9D-8732-D4F3C44FC7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33563"/>
            <a:ext cx="8229600" cy="4059237"/>
          </a:xfrm>
        </p:spPr>
      </p:pic>
    </p:spTree>
    <p:extLst>
      <p:ext uri="{BB962C8B-B14F-4D97-AF65-F5344CB8AC3E}">
        <p14:creationId xmlns:p14="http://schemas.microsoft.com/office/powerpoint/2010/main" val="6695701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322562" name="Rectangle 2">
            <a:extLst>
              <a:ext uri="{FF2B5EF4-FFF2-40B4-BE49-F238E27FC236}">
                <a16:creationId xmlns:a16="http://schemas.microsoft.com/office/drawing/2014/main" id="{F25B009E-8593-49E2-AADD-B0F03BC2ED7E}"/>
              </a:ext>
            </a:extLst>
          </p:cNvPr>
          <p:cNvSpPr>
            <a:spLocks noGrp="1" noChangeArrowheads="1"/>
          </p:cNvSpPr>
          <p:nvPr>
            <p:ph type="title"/>
          </p:nvPr>
        </p:nvSpPr>
        <p:spPr/>
        <p:txBody>
          <a:bodyPr/>
          <a:lstStyle/>
          <a:p>
            <a:pPr eaLnBrk="1" hangingPunct="1">
              <a:defRPr/>
            </a:pPr>
            <a:r>
              <a:rPr lang="en-US"/>
              <a:t>Pastor Niemoller</a:t>
            </a:r>
          </a:p>
        </p:txBody>
      </p:sp>
      <p:sp>
        <p:nvSpPr>
          <p:cNvPr id="322563" name="Rectangle 3">
            <a:extLst>
              <a:ext uri="{FF2B5EF4-FFF2-40B4-BE49-F238E27FC236}">
                <a16:creationId xmlns:a16="http://schemas.microsoft.com/office/drawing/2014/main" id="{A52BE3DA-B68E-4BFD-B431-046DE062DC99}"/>
              </a:ext>
            </a:extLst>
          </p:cNvPr>
          <p:cNvSpPr>
            <a:spLocks noGrp="1" noChangeArrowheads="1"/>
          </p:cNvSpPr>
          <p:nvPr>
            <p:ph idx="1"/>
          </p:nvPr>
        </p:nvSpPr>
        <p:spPr/>
        <p:txBody>
          <a:bodyPr>
            <a:normAutofit/>
          </a:bodyPr>
          <a:lstStyle/>
          <a:p>
            <a:pPr eaLnBrk="1" hangingPunct="1">
              <a:buFont typeface="Wingdings" panose="05000000000000000000" pitchFamily="2" charset="2"/>
              <a:buNone/>
              <a:defRPr/>
            </a:pPr>
            <a:r>
              <a:rPr lang="en-US" sz="2800" dirty="0"/>
              <a:t>“First they came for the Jews, and I did not speak up, for I was not a Jew.</a:t>
            </a:r>
          </a:p>
          <a:p>
            <a:pPr eaLnBrk="1" hangingPunct="1">
              <a:buFont typeface="Wingdings" panose="05000000000000000000" pitchFamily="2" charset="2"/>
              <a:buNone/>
              <a:defRPr/>
            </a:pPr>
            <a:r>
              <a:rPr lang="en-US" sz="2800" dirty="0"/>
              <a:t>Then they came for the communists, and I did not speak up, for I was not a communist.</a:t>
            </a:r>
          </a:p>
          <a:p>
            <a:pPr eaLnBrk="1" hangingPunct="1">
              <a:buFont typeface="Wingdings" panose="05000000000000000000" pitchFamily="2" charset="2"/>
              <a:buNone/>
              <a:defRPr/>
            </a:pPr>
            <a:r>
              <a:rPr lang="en-US" sz="2800" dirty="0"/>
              <a:t>Then they came for the trade unionists, and I did not speak up, for I was not a trade unionist.</a:t>
            </a:r>
          </a:p>
          <a:p>
            <a:pPr eaLnBrk="1" hangingPunct="1">
              <a:buFont typeface="Wingdings" panose="05000000000000000000" pitchFamily="2" charset="2"/>
              <a:buNone/>
              <a:defRPr/>
            </a:pPr>
            <a:r>
              <a:rPr lang="en-US" sz="2800" dirty="0"/>
              <a:t>Then they came for me, and there was no one left to speak up for me.”</a:t>
            </a:r>
          </a:p>
        </p:txBody>
      </p:sp>
    </p:spTree>
    <p:extLst>
      <p:ext uri="{BB962C8B-B14F-4D97-AF65-F5344CB8AC3E}">
        <p14:creationId xmlns:p14="http://schemas.microsoft.com/office/powerpoint/2010/main" val="2969377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7CF8E74-7F90-4FD5-AA92-80B5DE3891A4}"/>
              </a:ext>
            </a:extLst>
          </p:cNvPr>
          <p:cNvSpPr>
            <a:spLocks noGrp="1"/>
          </p:cNvSpPr>
          <p:nvPr>
            <p:ph type="title"/>
          </p:nvPr>
        </p:nvSpPr>
        <p:spPr/>
        <p:txBody>
          <a:bodyPr>
            <a:normAutofit fontScale="90000"/>
          </a:bodyPr>
          <a:lstStyle/>
          <a:p>
            <a:r>
              <a:rPr lang="en-US" altLang="en-US" sz="3200"/>
              <a:t>At the Un-National Monument along the Canadian Border</a:t>
            </a:r>
            <a:br>
              <a:rPr lang="en-US" altLang="en-US" sz="2400"/>
            </a:br>
            <a:r>
              <a:rPr lang="en-US" altLang="en-US" sz="2800"/>
              <a:t>William Stafford</a:t>
            </a:r>
          </a:p>
        </p:txBody>
      </p:sp>
      <p:sp>
        <p:nvSpPr>
          <p:cNvPr id="54275" name="Content Placeholder 2">
            <a:extLst>
              <a:ext uri="{FF2B5EF4-FFF2-40B4-BE49-F238E27FC236}">
                <a16:creationId xmlns:a16="http://schemas.microsoft.com/office/drawing/2014/main" id="{39E0FB4A-D9EF-40FF-82DC-72B4749C06F7}"/>
              </a:ext>
            </a:extLst>
          </p:cNvPr>
          <p:cNvSpPr>
            <a:spLocks noGrp="1"/>
          </p:cNvSpPr>
          <p:nvPr>
            <p:ph idx="1"/>
          </p:nvPr>
        </p:nvSpPr>
        <p:spPr>
          <a:xfrm>
            <a:off x="628650" y="1825625"/>
            <a:ext cx="7886700" cy="4351338"/>
          </a:xfrm>
        </p:spPr>
        <p:txBody>
          <a:bodyPr>
            <a:normAutofit/>
          </a:bodyPr>
          <a:lstStyle/>
          <a:p>
            <a:pPr>
              <a:buFont typeface="Arial" panose="020B0604020202020204" pitchFamily="34" charset="0"/>
              <a:buNone/>
            </a:pPr>
            <a:r>
              <a:rPr lang="en-US" altLang="en-US" sz="3600" dirty="0"/>
              <a:t>This is the field where the battle did not happen,</a:t>
            </a:r>
          </a:p>
          <a:p>
            <a:pPr>
              <a:buFont typeface="Arial" panose="020B0604020202020204" pitchFamily="34" charset="0"/>
              <a:buNone/>
            </a:pPr>
            <a:r>
              <a:rPr lang="en-US" altLang="en-US" sz="3600" dirty="0"/>
              <a:t>where the unknown soldier did not die.</a:t>
            </a:r>
          </a:p>
          <a:p>
            <a:pPr>
              <a:buFont typeface="Arial" panose="020B0604020202020204" pitchFamily="34" charset="0"/>
              <a:buNone/>
            </a:pPr>
            <a:r>
              <a:rPr lang="en-US" altLang="en-US" sz="3600" dirty="0"/>
              <a:t>This is the field where grass joined hands,</a:t>
            </a:r>
          </a:p>
          <a:p>
            <a:pPr>
              <a:buFont typeface="Arial" panose="020B0604020202020204" pitchFamily="34" charset="0"/>
              <a:buNone/>
            </a:pPr>
            <a:r>
              <a:rPr lang="en-US" altLang="en-US" sz="3600" dirty="0"/>
              <a:t>where no monument stands,</a:t>
            </a:r>
          </a:p>
          <a:p>
            <a:pPr>
              <a:buFont typeface="Arial" panose="020B0604020202020204" pitchFamily="34" charset="0"/>
              <a:buNone/>
            </a:pPr>
            <a:r>
              <a:rPr lang="en-US" altLang="en-US" sz="3600" dirty="0"/>
              <a:t>and the only heroic thing is the sky.</a:t>
            </a:r>
          </a:p>
        </p:txBody>
      </p:sp>
    </p:spTree>
    <p:extLst>
      <p:ext uri="{BB962C8B-B14F-4D97-AF65-F5344CB8AC3E}">
        <p14:creationId xmlns:p14="http://schemas.microsoft.com/office/powerpoint/2010/main" val="34946024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A81ADA70-A2AD-4155-8801-4A5DBF590E33}"/>
              </a:ext>
            </a:extLst>
          </p:cNvPr>
          <p:cNvSpPr>
            <a:spLocks noGrp="1"/>
          </p:cNvSpPr>
          <p:nvPr>
            <p:ph type="title"/>
          </p:nvPr>
        </p:nvSpPr>
        <p:spPr/>
        <p:txBody>
          <a:bodyPr>
            <a:normAutofit fontScale="90000"/>
          </a:bodyPr>
          <a:lstStyle/>
          <a:p>
            <a:r>
              <a:rPr lang="en-US" altLang="en-US" sz="3200"/>
              <a:t>At the Un-National Monument along the Canadian Border</a:t>
            </a:r>
            <a:br>
              <a:rPr lang="en-US" altLang="en-US" sz="3600"/>
            </a:br>
            <a:r>
              <a:rPr lang="en-US" altLang="en-US" sz="2800"/>
              <a:t>William Stafford</a:t>
            </a:r>
          </a:p>
        </p:txBody>
      </p:sp>
      <p:sp>
        <p:nvSpPr>
          <p:cNvPr id="55299" name="Content Placeholder 2">
            <a:extLst>
              <a:ext uri="{FF2B5EF4-FFF2-40B4-BE49-F238E27FC236}">
                <a16:creationId xmlns:a16="http://schemas.microsoft.com/office/drawing/2014/main" id="{9411808A-ABAF-4002-BD55-60249867D040}"/>
              </a:ext>
            </a:extLst>
          </p:cNvPr>
          <p:cNvSpPr>
            <a:spLocks noGrp="1"/>
          </p:cNvSpPr>
          <p:nvPr>
            <p:ph idx="1"/>
          </p:nvPr>
        </p:nvSpPr>
        <p:spPr/>
        <p:txBody>
          <a:bodyPr>
            <a:normAutofit/>
          </a:bodyPr>
          <a:lstStyle/>
          <a:p>
            <a:pPr>
              <a:buFont typeface="Arial" panose="020B0604020202020204" pitchFamily="34" charset="0"/>
              <a:buNone/>
            </a:pPr>
            <a:r>
              <a:rPr lang="en-US" altLang="en-US" sz="3600" dirty="0"/>
              <a:t>Birds fly here without any sound,</a:t>
            </a:r>
          </a:p>
          <a:p>
            <a:pPr>
              <a:buFont typeface="Arial" panose="020B0604020202020204" pitchFamily="34" charset="0"/>
              <a:buNone/>
            </a:pPr>
            <a:r>
              <a:rPr lang="en-US" altLang="en-US" sz="3600" dirty="0"/>
              <a:t>unfolding their wings across the open.</a:t>
            </a:r>
          </a:p>
          <a:p>
            <a:pPr>
              <a:buFont typeface="Arial" panose="020B0604020202020204" pitchFamily="34" charset="0"/>
              <a:buNone/>
            </a:pPr>
            <a:r>
              <a:rPr lang="en-US" altLang="en-US" sz="3600" dirty="0"/>
              <a:t>No people killed—or were killed—on this ground</a:t>
            </a:r>
          </a:p>
          <a:p>
            <a:pPr>
              <a:buFont typeface="Arial" panose="020B0604020202020204" pitchFamily="34" charset="0"/>
              <a:buNone/>
            </a:pPr>
            <a:r>
              <a:rPr lang="en-US" altLang="en-US" sz="3600" dirty="0"/>
              <a:t>hallowed by neglect and an air so tame</a:t>
            </a:r>
          </a:p>
          <a:p>
            <a:pPr>
              <a:buFont typeface="Arial" panose="020B0604020202020204" pitchFamily="34" charset="0"/>
              <a:buNone/>
            </a:pPr>
            <a:r>
              <a:rPr lang="en-US" altLang="en-US" sz="3600" dirty="0"/>
              <a:t>that people celebrate it by forgetting its name.</a:t>
            </a:r>
          </a:p>
        </p:txBody>
      </p:sp>
    </p:spTree>
    <p:extLst>
      <p:ext uri="{BB962C8B-B14F-4D97-AF65-F5344CB8AC3E}">
        <p14:creationId xmlns:p14="http://schemas.microsoft.com/office/powerpoint/2010/main" val="2960719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79" name="Picture 2" descr="C:\Users\Owner\Pictures\Martin's ppt photos\HV%20Kids%20Hydrant%20photo008.jpg">
            <a:extLst>
              <a:ext uri="{FF2B5EF4-FFF2-40B4-BE49-F238E27FC236}">
                <a16:creationId xmlns:a16="http://schemas.microsoft.com/office/drawing/2014/main" id="{7AF3E68A-BB78-44B0-990E-B2910BB1CC07}"/>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8928" r="2405"/>
          <a:stretch/>
        </p:blipFill>
        <p:spPr>
          <a:xfrm>
            <a:off x="20" y="10"/>
            <a:ext cx="9143980" cy="6857990"/>
          </a:xfrm>
          <a:prstGeom prst="rect">
            <a:avLst/>
          </a:prstGeom>
          <a:noFill/>
        </p:spPr>
      </p:pic>
    </p:spTree>
    <p:extLst>
      <p:ext uri="{BB962C8B-B14F-4D97-AF65-F5344CB8AC3E}">
        <p14:creationId xmlns:p14="http://schemas.microsoft.com/office/powerpoint/2010/main" val="38081396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440322" name="Rectangle 2">
            <a:extLst>
              <a:ext uri="{FF2B5EF4-FFF2-40B4-BE49-F238E27FC236}">
                <a16:creationId xmlns:a16="http://schemas.microsoft.com/office/drawing/2014/main" id="{7362B554-C30C-49E9-83F7-4EF036F12A29}"/>
              </a:ext>
            </a:extLst>
          </p:cNvPr>
          <p:cNvSpPr>
            <a:spLocks noGrp="1" noChangeArrowheads="1"/>
          </p:cNvSpPr>
          <p:nvPr>
            <p:ph type="title"/>
          </p:nvPr>
        </p:nvSpPr>
        <p:spPr/>
        <p:txBody>
          <a:bodyPr/>
          <a:lstStyle/>
          <a:p>
            <a:pPr eaLnBrk="1" hangingPunct="1">
              <a:defRPr/>
            </a:pPr>
            <a:r>
              <a:rPr lang="en-US"/>
              <a:t>Contact Information</a:t>
            </a:r>
          </a:p>
        </p:txBody>
      </p:sp>
      <p:sp>
        <p:nvSpPr>
          <p:cNvPr id="440323" name="Rectangle 3">
            <a:extLst>
              <a:ext uri="{FF2B5EF4-FFF2-40B4-BE49-F238E27FC236}">
                <a16:creationId xmlns:a16="http://schemas.microsoft.com/office/drawing/2014/main" id="{2FA4D3D4-2DD9-493D-9397-070852ADA1C8}"/>
              </a:ext>
            </a:extLst>
          </p:cNvPr>
          <p:cNvSpPr>
            <a:spLocks noGrp="1" noChangeArrowheads="1"/>
          </p:cNvSpPr>
          <p:nvPr>
            <p:ph idx="1"/>
          </p:nvPr>
        </p:nvSpPr>
        <p:spPr/>
        <p:txBody>
          <a:bodyPr>
            <a:normAutofit fontScale="92500"/>
          </a:bodyPr>
          <a:lstStyle/>
          <a:p>
            <a:pPr algn="ctr" eaLnBrk="1" hangingPunct="1">
              <a:buFont typeface="Wingdings" panose="05000000000000000000" pitchFamily="2" charset="2"/>
              <a:buNone/>
              <a:defRPr/>
            </a:pPr>
            <a:r>
              <a:rPr lang="en-US" sz="4000" dirty="0"/>
              <a:t>Public Health and Social Justice Website</a:t>
            </a:r>
          </a:p>
          <a:p>
            <a:pPr algn="ctr" eaLnBrk="1" hangingPunct="1">
              <a:buFont typeface="Wingdings" panose="05000000000000000000" pitchFamily="2" charset="2"/>
              <a:buNone/>
              <a:defRPr/>
            </a:pPr>
            <a:r>
              <a:rPr lang="en-US" sz="3500" dirty="0">
                <a:hlinkClick r:id="rId2"/>
              </a:rPr>
              <a:t>http://www.publichealthandsocialjustice.org</a:t>
            </a:r>
            <a:r>
              <a:rPr lang="en-US" sz="3500" dirty="0"/>
              <a:t> </a:t>
            </a:r>
          </a:p>
          <a:p>
            <a:pPr algn="ctr" eaLnBrk="1" hangingPunct="1">
              <a:buFont typeface="Wingdings" panose="05000000000000000000" pitchFamily="2" charset="2"/>
              <a:buNone/>
              <a:defRPr/>
            </a:pPr>
            <a:r>
              <a:rPr lang="en-US" sz="3500" dirty="0">
                <a:hlinkClick r:id="rId3"/>
              </a:rPr>
              <a:t>http://www.phsj.org</a:t>
            </a:r>
            <a:endParaRPr lang="en-US" sz="3500" dirty="0"/>
          </a:p>
          <a:p>
            <a:pPr algn="ctr" eaLnBrk="1" hangingPunct="1">
              <a:buFont typeface="Wingdings" panose="05000000000000000000" pitchFamily="2" charset="2"/>
              <a:buNone/>
              <a:defRPr/>
            </a:pPr>
            <a:r>
              <a:rPr lang="en-US" sz="3500" dirty="0">
                <a:hlinkClick r:id="rId4"/>
              </a:rPr>
              <a:t>martindonohoe@phsj.org</a:t>
            </a:r>
            <a:endParaRPr lang="en-US" sz="3500" dirty="0"/>
          </a:p>
          <a:p>
            <a:pPr algn="ctr" eaLnBrk="1" hangingPunct="1">
              <a:buFont typeface="Wingdings" panose="05000000000000000000" pitchFamily="2" charset="2"/>
              <a:buNone/>
              <a:defRPr/>
            </a:pPr>
            <a:r>
              <a:rPr lang="en-US" sz="4000" dirty="0"/>
              <a:t>Prescription for Justice TV</a:t>
            </a:r>
          </a:p>
          <a:p>
            <a:pPr algn="ctr">
              <a:buNone/>
              <a:defRPr/>
            </a:pPr>
            <a:r>
              <a:rPr lang="en-US" sz="3500" dirty="0">
                <a:hlinkClick r:id="rId5"/>
              </a:rPr>
              <a:t>https://www.youtube.com/channel/UCJt34I9c5vT2RpZtkg6Im2A</a:t>
            </a:r>
            <a:r>
              <a:rPr lang="en-US" sz="3500" dirty="0"/>
              <a:t> </a:t>
            </a:r>
          </a:p>
          <a:p>
            <a:pPr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229501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AFD8E69-9DF0-408D-83C2-DBF7B721F65C}"/>
              </a:ext>
            </a:extLst>
          </p:cNvPr>
          <p:cNvSpPr>
            <a:spLocks noGrp="1"/>
          </p:cNvSpPr>
          <p:nvPr>
            <p:ph type="title"/>
          </p:nvPr>
        </p:nvSpPr>
        <p:spPr/>
        <p:txBody>
          <a:bodyPr>
            <a:normAutofit/>
          </a:bodyPr>
          <a:lstStyle/>
          <a:p>
            <a:r>
              <a:rPr lang="en-US" altLang="en-US" sz="4400" dirty="0"/>
              <a:t>Militarism Fuels Wars</a:t>
            </a:r>
          </a:p>
        </p:txBody>
      </p:sp>
      <p:sp>
        <p:nvSpPr>
          <p:cNvPr id="22531" name="Content Placeholder 2">
            <a:extLst>
              <a:ext uri="{FF2B5EF4-FFF2-40B4-BE49-F238E27FC236}">
                <a16:creationId xmlns:a16="http://schemas.microsoft.com/office/drawing/2014/main" id="{47E7126C-8D76-4252-801E-E0ADD5F7704C}"/>
              </a:ext>
            </a:extLst>
          </p:cNvPr>
          <p:cNvSpPr>
            <a:spLocks noGrp="1"/>
          </p:cNvSpPr>
          <p:nvPr>
            <p:ph idx="1"/>
          </p:nvPr>
        </p:nvSpPr>
        <p:spPr/>
        <p:txBody>
          <a:bodyPr>
            <a:normAutofit/>
          </a:bodyPr>
          <a:lstStyle/>
          <a:p>
            <a:r>
              <a:rPr lang="en-US" altLang="en-US" sz="4000" dirty="0"/>
              <a:t>Positively correlated with:</a:t>
            </a:r>
          </a:p>
          <a:p>
            <a:pPr lvl="1"/>
            <a:r>
              <a:rPr lang="en-US" altLang="en-US" sz="4000" dirty="0"/>
              <a:t>Conservatism</a:t>
            </a:r>
          </a:p>
          <a:p>
            <a:pPr lvl="1"/>
            <a:r>
              <a:rPr lang="en-US" altLang="en-US" sz="4000" dirty="0"/>
              <a:t>Nationalism</a:t>
            </a:r>
          </a:p>
          <a:p>
            <a:pPr lvl="1"/>
            <a:r>
              <a:rPr lang="en-US" altLang="en-US" sz="4000" dirty="0"/>
              <a:t>Religiosity</a:t>
            </a:r>
          </a:p>
          <a:p>
            <a:pPr lvl="1"/>
            <a:r>
              <a:rPr lang="en-US" altLang="en-US" sz="4000" dirty="0"/>
              <a:t>Patriotism</a:t>
            </a:r>
          </a:p>
          <a:p>
            <a:pPr lvl="1"/>
            <a:r>
              <a:rPr lang="en-US" altLang="en-US" sz="4000" dirty="0"/>
              <a:t>Authoritarianism</a:t>
            </a:r>
          </a:p>
        </p:txBody>
      </p:sp>
    </p:spTree>
    <p:extLst>
      <p:ext uri="{BB962C8B-B14F-4D97-AF65-F5344CB8AC3E}">
        <p14:creationId xmlns:p14="http://schemas.microsoft.com/office/powerpoint/2010/main" val="809783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A7F4B04-2D59-47E4-B6AB-172F97AD0C9E}"/>
              </a:ext>
            </a:extLst>
          </p:cNvPr>
          <p:cNvSpPr>
            <a:spLocks noGrp="1"/>
          </p:cNvSpPr>
          <p:nvPr>
            <p:ph type="title"/>
          </p:nvPr>
        </p:nvSpPr>
        <p:spPr/>
        <p:txBody>
          <a:bodyPr>
            <a:normAutofit/>
          </a:bodyPr>
          <a:lstStyle/>
          <a:p>
            <a:r>
              <a:rPr lang="en-US" altLang="en-US" sz="4400" dirty="0"/>
              <a:t>Militarism Fuels Wars</a:t>
            </a:r>
          </a:p>
        </p:txBody>
      </p:sp>
      <p:sp>
        <p:nvSpPr>
          <p:cNvPr id="23555" name="Content Placeholder 2">
            <a:extLst>
              <a:ext uri="{FF2B5EF4-FFF2-40B4-BE49-F238E27FC236}">
                <a16:creationId xmlns:a16="http://schemas.microsoft.com/office/drawing/2014/main" id="{1C9AF6F7-2338-4B05-A79E-9B1D1A76C3A3}"/>
              </a:ext>
            </a:extLst>
          </p:cNvPr>
          <p:cNvSpPr>
            <a:spLocks noGrp="1"/>
          </p:cNvSpPr>
          <p:nvPr>
            <p:ph idx="1"/>
          </p:nvPr>
        </p:nvSpPr>
        <p:spPr/>
        <p:txBody>
          <a:bodyPr>
            <a:noAutofit/>
          </a:bodyPr>
          <a:lstStyle/>
          <a:p>
            <a:r>
              <a:rPr lang="en-US" altLang="en-US" sz="3200" dirty="0"/>
              <a:t>Negatively correlated with:</a:t>
            </a:r>
          </a:p>
          <a:p>
            <a:pPr lvl="1"/>
            <a:r>
              <a:rPr lang="en-US" altLang="en-US" sz="3200" dirty="0"/>
              <a:t>Respect for civil liberties</a:t>
            </a:r>
          </a:p>
          <a:p>
            <a:pPr lvl="1"/>
            <a:r>
              <a:rPr lang="en-US" altLang="en-US" sz="3200" dirty="0"/>
              <a:t>Tolerance of dissent</a:t>
            </a:r>
          </a:p>
          <a:p>
            <a:pPr lvl="1"/>
            <a:r>
              <a:rPr lang="en-US" altLang="en-US" sz="3200" dirty="0"/>
              <a:t>Democratic principles</a:t>
            </a:r>
          </a:p>
          <a:p>
            <a:pPr lvl="1"/>
            <a:r>
              <a:rPr lang="en-US" altLang="en-US" sz="3200" dirty="0"/>
              <a:t>Sympathy and welfare toward the troubled and poor</a:t>
            </a:r>
          </a:p>
          <a:p>
            <a:pPr lvl="1"/>
            <a:r>
              <a:rPr lang="en-US" altLang="en-US" sz="3200" dirty="0"/>
              <a:t>Foreign aid for poorer nations</a:t>
            </a:r>
          </a:p>
          <a:p>
            <a:r>
              <a:rPr lang="en-US" altLang="en-US" sz="3200" dirty="0"/>
              <a:t>Subverts other societal interests (health, environment, education, social programs)</a:t>
            </a:r>
          </a:p>
        </p:txBody>
      </p:sp>
    </p:spTree>
    <p:extLst>
      <p:ext uri="{BB962C8B-B14F-4D97-AF65-F5344CB8AC3E}">
        <p14:creationId xmlns:p14="http://schemas.microsoft.com/office/powerpoint/2010/main" val="341879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On-screen Show (4:3)</PresentationFormat>
  <Paragraphs>298</Paragraphs>
  <Slides>76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Calibri</vt:lpstr>
      <vt:lpstr>Calibri Light</vt:lpstr>
      <vt:lpstr>Constantia</vt:lpstr>
      <vt:lpstr>Times New Roman</vt:lpstr>
      <vt:lpstr>Wingdings</vt:lpstr>
      <vt:lpstr>Office Theme</vt:lpstr>
      <vt:lpstr>War and Peace</vt:lpstr>
      <vt:lpstr>Am I Stoned?</vt:lpstr>
      <vt:lpstr>Beginnings of Large-Scale, Organized Warfare</vt:lpstr>
      <vt:lpstr>Weapons of War</vt:lpstr>
      <vt:lpstr>Weapons of war</vt:lpstr>
      <vt:lpstr>Weapons of war</vt:lpstr>
      <vt:lpstr>20th/21st Century Warfare</vt:lpstr>
      <vt:lpstr>Militarism Fuels Wars</vt:lpstr>
      <vt:lpstr>Militarism Fuels Wars</vt:lpstr>
      <vt:lpstr>Hermann Goering (at the Nuremberg Trials, shortly before being sentenced to death) </vt:lpstr>
      <vt:lpstr>Hermann Goering</vt:lpstr>
      <vt:lpstr>Epidemiology of Warfare: Rising Casualties, Especially Among Civilians</vt:lpstr>
      <vt:lpstr>Contemporary Wars</vt:lpstr>
      <vt:lpstr>Contemporary War Deaths</vt:lpstr>
      <vt:lpstr>Josef Stalin</vt:lpstr>
      <vt:lpstr>PowerPoint Presentation</vt:lpstr>
      <vt:lpstr>PowerPoint Presentation</vt:lpstr>
      <vt:lpstr>PowerPoint Presentation</vt:lpstr>
      <vt:lpstr>Legacies of Colonial Exploitation</vt:lpstr>
      <vt:lpstr>Legacies of Colonial Exploitation</vt:lpstr>
      <vt:lpstr>Legacies of Colonial Exploitation</vt:lpstr>
      <vt:lpstr>John Wayne</vt:lpstr>
      <vt:lpstr>Consequences of War</vt:lpstr>
      <vt:lpstr>Displaced Persons</vt:lpstr>
      <vt:lpstr>Consequences of War</vt:lpstr>
      <vt:lpstr>PowerPoint Presentation</vt:lpstr>
      <vt:lpstr>PowerPoint Presentation</vt:lpstr>
      <vt:lpstr>PowerPoint Presentation</vt:lpstr>
      <vt:lpstr>We’re Number One</vt:lpstr>
      <vt:lpstr>Dwight Eisenhower</vt:lpstr>
      <vt:lpstr>Social Injustices</vt:lpstr>
      <vt:lpstr>Social Injustices</vt:lpstr>
      <vt:lpstr>Overconsumption (“Affluenza”)</vt:lpstr>
      <vt:lpstr>Maldistribution of Wealth</vt:lpstr>
      <vt:lpstr>Maldistribution of Wealth</vt:lpstr>
      <vt:lpstr>Hudson River, 2009</vt:lpstr>
      <vt:lpstr>Income Inequality Kills</vt:lpstr>
      <vt:lpstr>Environmental Destruction</vt:lpstr>
      <vt:lpstr>Environmental Consequences of Militarization</vt:lpstr>
      <vt:lpstr>The US Military</vt:lpstr>
      <vt:lpstr>Health Costs of Militarization</vt:lpstr>
      <vt:lpstr>Health Costs of Militarization</vt:lpstr>
      <vt:lpstr>Skewed Priorities</vt:lpstr>
      <vt:lpstr>Skewed Priorities</vt:lpstr>
      <vt:lpstr>Skewed Priorities</vt:lpstr>
      <vt:lpstr>Dwight Eisenhower</vt:lpstr>
      <vt:lpstr>Martin Luther King</vt:lpstr>
      <vt:lpstr>The US: Rogue Nation</vt:lpstr>
      <vt:lpstr>The US: Rogue Nation</vt:lpstr>
      <vt:lpstr>The US: Rogue Nation</vt:lpstr>
      <vt:lpstr>The US: Rogue Nation</vt:lpstr>
      <vt:lpstr>The US: Rogue Nation</vt:lpstr>
      <vt:lpstr>Foreign Aid</vt:lpstr>
      <vt:lpstr>Foreign Aid</vt:lpstr>
      <vt:lpstr>U.S. Charitable Giving</vt:lpstr>
      <vt:lpstr>Poverty and Priorities</vt:lpstr>
      <vt:lpstr>International Non-Cooperation/Isolationism</vt:lpstr>
      <vt:lpstr>International Non-Cooperation/Isolationism</vt:lpstr>
      <vt:lpstr>International Non-Cooperation/Isolationism</vt:lpstr>
      <vt:lpstr>International Non-Cooperation/Isolationism</vt:lpstr>
      <vt:lpstr>Martin Luther King, Jr.</vt:lpstr>
      <vt:lpstr>Günter Grass</vt:lpstr>
      <vt:lpstr>African Proverb</vt:lpstr>
      <vt:lpstr>Perspective</vt:lpstr>
      <vt:lpstr>Perspective</vt:lpstr>
      <vt:lpstr>The Planets</vt:lpstr>
      <vt:lpstr>Our Solar System</vt:lpstr>
      <vt:lpstr>Jupiter = one pixel, Earth = invisible</vt:lpstr>
      <vt:lpstr>Sun = one pixel, Jupiter = invisible</vt:lpstr>
      <vt:lpstr>Our Home</vt:lpstr>
      <vt:lpstr>Earth/Moon Seen by Voyager Spacecraft through Saturn’s Rings</vt:lpstr>
      <vt:lpstr>Pastor Niemoller</vt:lpstr>
      <vt:lpstr>At the Un-National Monument along the Canadian Border William Stafford</vt:lpstr>
      <vt:lpstr>At the Un-National Monument along the Canadian Border William Stafford</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 and Peace</dc:title>
  <dc:creator>martin donohoe</dc:creator>
  <cp:lastModifiedBy>martin donohoe</cp:lastModifiedBy>
  <cp:revision>1</cp:revision>
  <dcterms:created xsi:type="dcterms:W3CDTF">2018-10-14T14:31:57Z</dcterms:created>
  <dcterms:modified xsi:type="dcterms:W3CDTF">2018-10-14T14:36:29Z</dcterms:modified>
</cp:coreProperties>
</file>