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324" r:id="rId3"/>
    <p:sldId id="257" r:id="rId4"/>
    <p:sldId id="258" r:id="rId5"/>
    <p:sldId id="2302" r:id="rId6"/>
    <p:sldId id="2321" r:id="rId7"/>
    <p:sldId id="2329" r:id="rId8"/>
    <p:sldId id="2326" r:id="rId9"/>
    <p:sldId id="2322" r:id="rId10"/>
    <p:sldId id="2327" r:id="rId11"/>
    <p:sldId id="2319" r:id="rId12"/>
    <p:sldId id="2328" r:id="rId13"/>
    <p:sldId id="259" r:id="rId14"/>
    <p:sldId id="2332" r:id="rId15"/>
    <p:sldId id="2301" r:id="rId16"/>
    <p:sldId id="2303" r:id="rId17"/>
    <p:sldId id="559" r:id="rId18"/>
    <p:sldId id="552" r:id="rId19"/>
    <p:sldId id="560" r:id="rId20"/>
    <p:sldId id="553" r:id="rId21"/>
    <p:sldId id="2305" r:id="rId22"/>
    <p:sldId id="2306" r:id="rId23"/>
    <p:sldId id="2307" r:id="rId24"/>
    <p:sldId id="2308" r:id="rId25"/>
    <p:sldId id="2325" r:id="rId26"/>
    <p:sldId id="2310" r:id="rId27"/>
    <p:sldId id="2312" r:id="rId28"/>
    <p:sldId id="2311" r:id="rId29"/>
    <p:sldId id="2315" r:id="rId30"/>
    <p:sldId id="2330" r:id="rId31"/>
    <p:sldId id="2313" r:id="rId32"/>
    <p:sldId id="2320" r:id="rId33"/>
    <p:sldId id="2323" r:id="rId34"/>
    <p:sldId id="2316" r:id="rId35"/>
    <p:sldId id="365" r:id="rId36"/>
    <p:sldId id="2333" r:id="rId37"/>
    <p:sldId id="2317" r:id="rId38"/>
    <p:sldId id="505" r:id="rId39"/>
    <p:sldId id="2314" r:id="rId40"/>
    <p:sldId id="2309" r:id="rId41"/>
    <p:sldId id="233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63547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73751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4837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130480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070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118382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274636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41274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9230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B1C9A3-C9E6-49C8-9B83-70C34E0D217A}"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473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B1C9A3-C9E6-49C8-9B83-70C34E0D217A}"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325110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1C9A3-C9E6-49C8-9B83-70C34E0D217A}"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30066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B1C9A3-C9E6-49C8-9B83-70C34E0D217A}"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267733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1C9A3-C9E6-49C8-9B83-70C34E0D217A}"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105896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B1C9A3-C9E6-49C8-9B83-70C34E0D217A}"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239508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B1C9A3-C9E6-49C8-9B83-70C34E0D217A}"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99A4D-124C-4428-879C-F661EFD047F5}" type="slidenum">
              <a:rPr lang="en-US" smtClean="0"/>
              <a:t>‹#›</a:t>
            </a:fld>
            <a:endParaRPr lang="en-US"/>
          </a:p>
        </p:txBody>
      </p:sp>
    </p:spTree>
    <p:extLst>
      <p:ext uri="{BB962C8B-B14F-4D97-AF65-F5344CB8AC3E}">
        <p14:creationId xmlns:p14="http://schemas.microsoft.com/office/powerpoint/2010/main" val="156949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B1C9A3-C9E6-49C8-9B83-70C34E0D217A}" type="datetimeFigureOut">
              <a:rPr lang="en-US" smtClean="0"/>
              <a:t>4/20/2023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599A4D-124C-4428-879C-F661EFD047F5}" type="slidenum">
              <a:rPr lang="en-US" smtClean="0"/>
              <a:t>‹#›</a:t>
            </a:fld>
            <a:endParaRPr lang="en-US"/>
          </a:p>
        </p:txBody>
      </p:sp>
    </p:spTree>
    <p:extLst>
      <p:ext uri="{BB962C8B-B14F-4D97-AF65-F5344CB8AC3E}">
        <p14:creationId xmlns:p14="http://schemas.microsoft.com/office/powerpoint/2010/main" val="13831825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ytimes.com/2014/10/08/business/officials-question-the-rising-costs-of-generic-drug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scape.com/viewarticle/986625?src=wnl_newsalrt_230106_MSCPEDIT_FDA_Lecanemab&amp;uac=328234MR&amp;impID=5066846&amp;fbclid=IwAR0Poo8KApXdNJ62zAZx6UOpSG5Tz4Jqv9WUGcs8jcHvKk4gWPDhQp20huk" TargetMode="External"/><Relationship Id="rId2" Type="http://schemas.openxmlformats.org/officeDocument/2006/relationships/hyperlink" Target="https://www.nytimes.com/2022/12/29/health/alzheimers-drug-aduhelm-biogen.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ytimes.com/2023/01/28/business/humira-abbvie-monopoly.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oig.hhs.gov/oei/reports/OEI-BL-20-00080.a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n.neurology.org/content/early/2022/11/30/WNL.0000000000201627" TargetMode="External"/><Relationship Id="rId2" Type="http://schemas.openxmlformats.org/officeDocument/2006/relationships/hyperlink" Target="https://www.medscape.com/viewarticle/984953#vp_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nlinelibrary.wiley.com/doi/10.1002/mus.25009" TargetMode="External"/><Relationship Id="rId2" Type="http://schemas.openxmlformats.org/officeDocument/2006/relationships/hyperlink" Target="https://www.npr.org/sections/health-shots/2015/12/23/460719043/fda-approval-could-turn-a-free-drug-for-a-rare-disease-price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imready.mavenclad.com/?utm_campaign=branded_dtp_cy22&amp;utm_medium=cpc&amp;utm_content=Branded-Microsite-Responsive-MAVENCLAD%C2%AE&amp;utm_source=google&amp;utm_term=mavenclad&amp;can=&amp;agn=&amp;maty=e&amp;kewo=mavenclad&amp;cid=00006-mavdtc-pse-goog-default&amp;gclid=Cj0KCQjw94WZBhDtARIsAKxWG-95WBoW0FrcyGgBZ3OHH4e9PPjwbsRfpIFOuYzeLa-Zdlm0Jt_N61EaAnG9EALw_wcB&amp;gclsrc=aw.ds" TargetMode="External"/><Relationship Id="rId2" Type="http://schemas.openxmlformats.org/officeDocument/2006/relationships/hyperlink" Target="https://www.nytimes.com/2023/02/07/health/medicine-insurance-payment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journalofethics.ama-assn.org/article/advocacy-physicians-patients-and-social-change/2014-09" TargetMode="External"/><Relationship Id="rId2" Type="http://schemas.openxmlformats.org/officeDocument/2006/relationships/hyperlink" Target="https://journals.lww.com/academicmedicine/fulltext/2012/09000/perspective__agency_and_activism__rethinking.12.aspx" TargetMode="External"/><Relationship Id="rId1" Type="http://schemas.openxmlformats.org/officeDocument/2006/relationships/slideLayout" Target="../slideLayouts/slideLayout2.xml"/><Relationship Id="rId5" Type="http://schemas.openxmlformats.org/officeDocument/2006/relationships/hyperlink" Target="https://www.aan.com/uploadedFiles/Website_Library_Assets/%20Documents/" TargetMode="External"/><Relationship Id="rId4" Type="http://schemas.openxmlformats.org/officeDocument/2006/relationships/hyperlink" Target="https://cms.org/uploads/declaration-of-professional-responsibilit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scientificamerican.com/article/universal-health-care-could-have-saved-more-than-330-000-u-s-lives-during-covi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CA3A-7566-CBF2-95A2-1134EB56D617}"/>
              </a:ext>
            </a:extLst>
          </p:cNvPr>
          <p:cNvSpPr>
            <a:spLocks noGrp="1"/>
          </p:cNvSpPr>
          <p:nvPr>
            <p:ph type="ctrTitle"/>
          </p:nvPr>
        </p:nvSpPr>
        <p:spPr>
          <a:xfrm>
            <a:off x="843643" y="2845405"/>
            <a:ext cx="8441246" cy="1646302"/>
          </a:xfrm>
        </p:spPr>
        <p:txBody>
          <a:bodyPr>
            <a:normAutofit fontScale="90000"/>
          </a:bodyPr>
          <a:lstStyle/>
          <a:p>
            <a:r>
              <a:rPr lang="en-US" dirty="0"/>
              <a:t>Why Do Drugs Cost So Much? </a:t>
            </a:r>
            <a:br>
              <a:rPr lang="en-US" dirty="0"/>
            </a:br>
            <a:r>
              <a:rPr lang="en-US" dirty="0"/>
              <a:t>What can be done about it?</a:t>
            </a:r>
          </a:p>
        </p:txBody>
      </p:sp>
      <p:sp>
        <p:nvSpPr>
          <p:cNvPr id="3" name="Subtitle 2">
            <a:extLst>
              <a:ext uri="{FF2B5EF4-FFF2-40B4-BE49-F238E27FC236}">
                <a16:creationId xmlns:a16="http://schemas.microsoft.com/office/drawing/2014/main" id="{5E37530A-F88F-8473-D968-EB9202391833}"/>
              </a:ext>
            </a:extLst>
          </p:cNvPr>
          <p:cNvSpPr>
            <a:spLocks noGrp="1"/>
          </p:cNvSpPr>
          <p:nvPr>
            <p:ph type="subTitle" idx="1"/>
          </p:nvPr>
        </p:nvSpPr>
        <p:spPr>
          <a:xfrm>
            <a:off x="1251252" y="5008775"/>
            <a:ext cx="7766936" cy="1096899"/>
          </a:xfrm>
        </p:spPr>
        <p:txBody>
          <a:bodyPr>
            <a:normAutofit fontScale="85000" lnSpcReduction="20000"/>
          </a:bodyPr>
          <a:lstStyle/>
          <a:p>
            <a:r>
              <a:rPr lang="en-US" sz="3200" dirty="0"/>
              <a:t>Joshua Freeman, MD</a:t>
            </a:r>
          </a:p>
          <a:p>
            <a:r>
              <a:rPr lang="en-US" dirty="0"/>
              <a:t>Professor and Chair Emeritus, Family Medicine, KUMC</a:t>
            </a:r>
          </a:p>
          <a:p>
            <a:r>
              <a:rPr lang="en-US" dirty="0"/>
              <a:t>Clinical Professor, Family Medicine, University of Arizona</a:t>
            </a:r>
          </a:p>
        </p:txBody>
      </p:sp>
      <p:pic>
        <p:nvPicPr>
          <p:cNvPr id="5" name="Picture 4">
            <a:extLst>
              <a:ext uri="{FF2B5EF4-FFF2-40B4-BE49-F238E27FC236}">
                <a16:creationId xmlns:a16="http://schemas.microsoft.com/office/drawing/2014/main" id="{E8755FD5-CB20-EAEB-1292-B39DEDDA1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010" y="295874"/>
            <a:ext cx="2088533" cy="2066098"/>
          </a:xfrm>
          <a:prstGeom prst="rect">
            <a:avLst/>
          </a:prstGeom>
        </p:spPr>
      </p:pic>
      <p:pic>
        <p:nvPicPr>
          <p:cNvPr id="7" name="Picture 6">
            <a:extLst>
              <a:ext uri="{FF2B5EF4-FFF2-40B4-BE49-F238E27FC236}">
                <a16:creationId xmlns:a16="http://schemas.microsoft.com/office/drawing/2014/main" id="{7BC13D00-7AF2-F6BE-76FC-99FC358CB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57" y="295874"/>
            <a:ext cx="2612803" cy="2672443"/>
          </a:xfrm>
          <a:prstGeom prst="rect">
            <a:avLst/>
          </a:prstGeom>
        </p:spPr>
      </p:pic>
    </p:spTree>
    <p:extLst>
      <p:ext uri="{BB962C8B-B14F-4D97-AF65-F5344CB8AC3E}">
        <p14:creationId xmlns:p14="http://schemas.microsoft.com/office/powerpoint/2010/main" val="20280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F1A9-2EDD-521C-040C-50B36A2F4256}"/>
              </a:ext>
            </a:extLst>
          </p:cNvPr>
          <p:cNvSpPr>
            <a:spLocks noGrp="1"/>
          </p:cNvSpPr>
          <p:nvPr>
            <p:ph type="title"/>
          </p:nvPr>
        </p:nvSpPr>
        <p:spPr>
          <a:xfrm>
            <a:off x="454178" y="190846"/>
            <a:ext cx="8596668" cy="838200"/>
          </a:xfrm>
        </p:spPr>
        <p:txBody>
          <a:bodyPr/>
          <a:lstStyle/>
          <a:p>
            <a:r>
              <a:rPr lang="en-US" dirty="0"/>
              <a:t>More recent (2020)</a:t>
            </a:r>
          </a:p>
        </p:txBody>
      </p:sp>
      <p:pic>
        <p:nvPicPr>
          <p:cNvPr id="5" name="Content Placeholder 4">
            <a:extLst>
              <a:ext uri="{FF2B5EF4-FFF2-40B4-BE49-F238E27FC236}">
                <a16:creationId xmlns:a16="http://schemas.microsoft.com/office/drawing/2014/main" id="{6D30397B-E228-3B0E-A4EE-849715844AD4}"/>
              </a:ext>
            </a:extLst>
          </p:cNvPr>
          <p:cNvPicPr>
            <a:picLocks noGrp="1" noChangeAspect="1"/>
          </p:cNvPicPr>
          <p:nvPr>
            <p:ph idx="1"/>
          </p:nvPr>
        </p:nvPicPr>
        <p:blipFill>
          <a:blip r:embed="rId2"/>
          <a:stretch>
            <a:fillRect/>
          </a:stretch>
        </p:blipFill>
        <p:spPr>
          <a:xfrm>
            <a:off x="1453243" y="936172"/>
            <a:ext cx="7064033" cy="5872842"/>
          </a:xfrm>
        </p:spPr>
      </p:pic>
    </p:spTree>
    <p:extLst>
      <p:ext uri="{BB962C8B-B14F-4D97-AF65-F5344CB8AC3E}">
        <p14:creationId xmlns:p14="http://schemas.microsoft.com/office/powerpoint/2010/main" val="110189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7886C-FD98-3FE7-38D3-544CA86CFEEB}"/>
              </a:ext>
            </a:extLst>
          </p:cNvPr>
          <p:cNvPicPr>
            <a:picLocks noChangeAspect="1"/>
          </p:cNvPicPr>
          <p:nvPr/>
        </p:nvPicPr>
        <p:blipFill>
          <a:blip r:embed="rId2"/>
          <a:stretch>
            <a:fillRect/>
          </a:stretch>
        </p:blipFill>
        <p:spPr>
          <a:xfrm>
            <a:off x="599761" y="397908"/>
            <a:ext cx="8604110" cy="5920616"/>
          </a:xfrm>
          <a:prstGeom prst="rect">
            <a:avLst/>
          </a:prstGeom>
        </p:spPr>
      </p:pic>
    </p:spTree>
    <p:extLst>
      <p:ext uri="{BB962C8B-B14F-4D97-AF65-F5344CB8AC3E}">
        <p14:creationId xmlns:p14="http://schemas.microsoft.com/office/powerpoint/2010/main" val="331900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D75762-CAFB-E058-CCD6-0A0F301F51BF}"/>
              </a:ext>
            </a:extLst>
          </p:cNvPr>
          <p:cNvSpPr>
            <a:spLocks noGrp="1"/>
          </p:cNvSpPr>
          <p:nvPr>
            <p:ph type="title"/>
          </p:nvPr>
        </p:nvSpPr>
        <p:spPr/>
        <p:txBody>
          <a:bodyPr/>
          <a:lstStyle/>
          <a:p>
            <a:r>
              <a:rPr lang="en-US" dirty="0"/>
              <a:t>Some other considerations…</a:t>
            </a:r>
          </a:p>
        </p:txBody>
      </p:sp>
      <p:sp>
        <p:nvSpPr>
          <p:cNvPr id="6" name="Content Placeholder 5">
            <a:extLst>
              <a:ext uri="{FF2B5EF4-FFF2-40B4-BE49-F238E27FC236}">
                <a16:creationId xmlns:a16="http://schemas.microsoft.com/office/drawing/2014/main" id="{1B1563F5-03EA-20D4-E9BB-D7348F4D52B3}"/>
              </a:ext>
            </a:extLst>
          </p:cNvPr>
          <p:cNvSpPr>
            <a:spLocks noGrp="1"/>
          </p:cNvSpPr>
          <p:nvPr>
            <p:ph idx="1"/>
          </p:nvPr>
        </p:nvSpPr>
        <p:spPr/>
        <p:txBody>
          <a:bodyPr>
            <a:normAutofit/>
          </a:bodyPr>
          <a:lstStyle/>
          <a:p>
            <a:r>
              <a:rPr lang="en-US" sz="2800" dirty="0"/>
              <a:t>The longer a drug is on the market, the greater the profit/manufacturing ratio becomes </a:t>
            </a:r>
          </a:p>
          <a:p>
            <a:r>
              <a:rPr lang="en-US" sz="2800" dirty="0"/>
              <a:t>Some companies have newer drugs, so the (already favorable) profit profile will get even better</a:t>
            </a:r>
          </a:p>
        </p:txBody>
      </p:sp>
    </p:spTree>
    <p:extLst>
      <p:ext uri="{BB962C8B-B14F-4D97-AF65-F5344CB8AC3E}">
        <p14:creationId xmlns:p14="http://schemas.microsoft.com/office/powerpoint/2010/main" val="325987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0D0D-5FF3-D6BE-7880-BD9435FD6887}"/>
              </a:ext>
            </a:extLst>
          </p:cNvPr>
          <p:cNvSpPr>
            <a:spLocks noGrp="1"/>
          </p:cNvSpPr>
          <p:nvPr>
            <p:ph type="title"/>
          </p:nvPr>
        </p:nvSpPr>
        <p:spPr>
          <a:xfrm>
            <a:off x="677334" y="609600"/>
            <a:ext cx="8596668" cy="914400"/>
          </a:xfrm>
        </p:spPr>
        <p:txBody>
          <a:bodyPr/>
          <a:lstStyle/>
          <a:p>
            <a:r>
              <a:rPr lang="en-US" dirty="0"/>
              <a:t>Regulation cuts cost to consumers</a:t>
            </a:r>
          </a:p>
        </p:txBody>
      </p:sp>
      <p:sp>
        <p:nvSpPr>
          <p:cNvPr id="3" name="Content Placeholder 2">
            <a:extLst>
              <a:ext uri="{FF2B5EF4-FFF2-40B4-BE49-F238E27FC236}">
                <a16:creationId xmlns:a16="http://schemas.microsoft.com/office/drawing/2014/main" id="{D7C4AD23-FE56-76E5-05D5-C71D527CD675}"/>
              </a:ext>
            </a:extLst>
          </p:cNvPr>
          <p:cNvSpPr>
            <a:spLocks noGrp="1"/>
          </p:cNvSpPr>
          <p:nvPr>
            <p:ph idx="1"/>
          </p:nvPr>
        </p:nvSpPr>
        <p:spPr>
          <a:xfrm>
            <a:off x="573920" y="1524000"/>
            <a:ext cx="8596668" cy="3880773"/>
          </a:xfrm>
        </p:spPr>
        <p:txBody>
          <a:bodyPr>
            <a:noAutofit/>
          </a:bodyPr>
          <a:lstStyle/>
          <a:p>
            <a:r>
              <a:rPr lang="en-US" sz="2600" dirty="0"/>
              <a:t>VA and Tri-Care negotiate rates: lower prices</a:t>
            </a:r>
          </a:p>
          <a:p>
            <a:r>
              <a:rPr lang="en-US" sz="2600" dirty="0"/>
              <a:t>Medicare, the largest purchaser of drugs in the US, is forbidden by law (from the Part D law passed under President G.W. Bush) from negotiating prices with drug companies</a:t>
            </a:r>
          </a:p>
          <a:p>
            <a:r>
              <a:rPr lang="en-US" sz="2600" dirty="0"/>
              <a:t>Insurance companies in theory could negotiate lower prices, but none (other than Medicare) has sufficient market share to do so without risking their patients being excluded from meds</a:t>
            </a:r>
          </a:p>
          <a:p>
            <a:pPr lvl="1"/>
            <a:r>
              <a:rPr lang="en-US" sz="2200" dirty="0"/>
              <a:t>The insurance companies have greatly increased “patient responsibility”– that is </a:t>
            </a:r>
            <a:r>
              <a:rPr lang="en-US" sz="2200" b="1" i="1" dirty="0"/>
              <a:t>patient out-of-pocket cost</a:t>
            </a:r>
            <a:r>
              <a:rPr lang="en-US" sz="2200" dirty="0"/>
              <a:t>, often to 50% or more</a:t>
            </a:r>
          </a:p>
        </p:txBody>
      </p:sp>
    </p:spTree>
    <p:extLst>
      <p:ext uri="{BB962C8B-B14F-4D97-AF65-F5344CB8AC3E}">
        <p14:creationId xmlns:p14="http://schemas.microsoft.com/office/powerpoint/2010/main" val="23516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3DDE-D24F-7790-E8CF-BD00DEAB991C}"/>
              </a:ext>
            </a:extLst>
          </p:cNvPr>
          <p:cNvSpPr>
            <a:spLocks noGrp="1"/>
          </p:cNvSpPr>
          <p:nvPr>
            <p:ph type="title"/>
          </p:nvPr>
        </p:nvSpPr>
        <p:spPr>
          <a:xfrm>
            <a:off x="677334" y="609600"/>
            <a:ext cx="8596668" cy="1023257"/>
          </a:xfrm>
        </p:spPr>
        <p:txBody>
          <a:bodyPr/>
          <a:lstStyle/>
          <a:p>
            <a:r>
              <a:rPr lang="en-US" dirty="0"/>
              <a:t>Expired drugs		</a:t>
            </a:r>
          </a:p>
        </p:txBody>
      </p:sp>
      <p:sp>
        <p:nvSpPr>
          <p:cNvPr id="3" name="Content Placeholder 2">
            <a:extLst>
              <a:ext uri="{FF2B5EF4-FFF2-40B4-BE49-F238E27FC236}">
                <a16:creationId xmlns:a16="http://schemas.microsoft.com/office/drawing/2014/main" id="{B192D318-EB09-E92E-A53D-322A666BF3EF}"/>
              </a:ext>
            </a:extLst>
          </p:cNvPr>
          <p:cNvSpPr>
            <a:spLocks noGrp="1"/>
          </p:cNvSpPr>
          <p:nvPr>
            <p:ph idx="1"/>
          </p:nvPr>
        </p:nvSpPr>
        <p:spPr>
          <a:xfrm>
            <a:off x="677334" y="1632857"/>
            <a:ext cx="8596668" cy="4408505"/>
          </a:xfrm>
        </p:spPr>
        <p:txBody>
          <a:bodyPr>
            <a:normAutofit fontScale="92500" lnSpcReduction="10000"/>
          </a:bodyPr>
          <a:lstStyle/>
          <a:p>
            <a:r>
              <a:rPr lang="en-US" sz="2800" dirty="0"/>
              <a:t>Millions or billions of $$ spent on disposing of and restocking drugs that have reached in hospitals and physician practices.</a:t>
            </a:r>
          </a:p>
          <a:p>
            <a:r>
              <a:rPr lang="en-US" sz="2800" dirty="0"/>
              <a:t>Many of these drugs have far longer efficacy than their marked expiration</a:t>
            </a:r>
          </a:p>
          <a:p>
            <a:r>
              <a:rPr lang="en-US" sz="2800" dirty="0"/>
              <a:t>FDA investigations of samples of lots for Defense Department shows, e.g.,	</a:t>
            </a:r>
          </a:p>
          <a:p>
            <a:pPr lvl="1"/>
            <a:r>
              <a:rPr lang="en-US" sz="2400" dirty="0"/>
              <a:t>CIPROFLOXACIN has shelf life of about 18 years.</a:t>
            </a:r>
          </a:p>
          <a:p>
            <a:endParaRPr lang="en-US" dirty="0"/>
          </a:p>
          <a:p>
            <a:endParaRPr lang="en-US" dirty="0"/>
          </a:p>
          <a:p>
            <a:pPr algn="r"/>
            <a:r>
              <a:rPr lang="en-US" dirty="0"/>
              <a:t>https://www.drugs.com/article/drug-expiration-dates.html</a:t>
            </a:r>
          </a:p>
        </p:txBody>
      </p:sp>
    </p:spTree>
    <p:extLst>
      <p:ext uri="{BB962C8B-B14F-4D97-AF65-F5344CB8AC3E}">
        <p14:creationId xmlns:p14="http://schemas.microsoft.com/office/powerpoint/2010/main" val="35141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2042-7832-B8D2-ACF0-6C9592826CE7}"/>
              </a:ext>
            </a:extLst>
          </p:cNvPr>
          <p:cNvSpPr>
            <a:spLocks noGrp="1"/>
          </p:cNvSpPr>
          <p:nvPr>
            <p:ph type="title"/>
          </p:nvPr>
        </p:nvSpPr>
        <p:spPr/>
        <p:txBody>
          <a:bodyPr/>
          <a:lstStyle/>
          <a:p>
            <a:r>
              <a:rPr lang="en-US" dirty="0"/>
              <a:t>Examples of drug price hikes	</a:t>
            </a:r>
          </a:p>
        </p:txBody>
      </p:sp>
      <p:sp>
        <p:nvSpPr>
          <p:cNvPr id="3" name="Content Placeholder 2">
            <a:extLst>
              <a:ext uri="{FF2B5EF4-FFF2-40B4-BE49-F238E27FC236}">
                <a16:creationId xmlns:a16="http://schemas.microsoft.com/office/drawing/2014/main" id="{F6A509AE-30F1-E14A-76EF-E7CFF4A313E5}"/>
              </a:ext>
            </a:extLst>
          </p:cNvPr>
          <p:cNvSpPr>
            <a:spLocks noGrp="1"/>
          </p:cNvSpPr>
          <p:nvPr>
            <p:ph idx="1"/>
          </p:nvPr>
        </p:nvSpPr>
        <p:spPr>
          <a:xfrm>
            <a:off x="514049" y="1363428"/>
            <a:ext cx="8596668" cy="3880773"/>
          </a:xfrm>
        </p:spPr>
        <p:txBody>
          <a:bodyPr>
            <a:noAutofit/>
          </a:bodyPr>
          <a:lstStyle/>
          <a:p>
            <a:r>
              <a:rPr lang="en-US" sz="2400" dirty="0"/>
              <a:t>Colchicine: Thousands of years old – ancient Egypt!</a:t>
            </a:r>
          </a:p>
          <a:p>
            <a:pPr lvl="1"/>
            <a:r>
              <a:rPr lang="en-US" sz="2200" dirty="0"/>
              <a:t>Was widely available as an unpatented drug</a:t>
            </a:r>
          </a:p>
          <a:p>
            <a:pPr lvl="1"/>
            <a:r>
              <a:rPr lang="en-US" sz="2200" dirty="0"/>
              <a:t>Price hiked from pennies to $4/</a:t>
            </a:r>
            <a:r>
              <a:rPr lang="en-US" sz="2200" dirty="0" err="1"/>
              <a:t>mo</a:t>
            </a:r>
            <a:r>
              <a:rPr lang="en-US" sz="2200" dirty="0"/>
              <a:t> to $5 a pill after studies done on &lt;1000 pts to show – surprise! – it worked for gout</a:t>
            </a:r>
          </a:p>
          <a:p>
            <a:r>
              <a:rPr lang="en-US" sz="2400" dirty="0"/>
              <a:t>Daraprim® (pyrimethamine): Available for over 60 years; effective for Toxoplasmosis (</a:t>
            </a:r>
            <a:r>
              <a:rPr lang="en-US" sz="2400" dirty="0" err="1"/>
              <a:t>impt</a:t>
            </a:r>
            <a:r>
              <a:rPr lang="en-US" sz="2400" dirty="0"/>
              <a:t> for HIV). </a:t>
            </a:r>
          </a:p>
          <a:p>
            <a:pPr lvl="1"/>
            <a:r>
              <a:rPr lang="en-US" sz="2200" dirty="0"/>
              <a:t>Martin Shkreli and Turing raised the price from $13.50 to $750 a pill</a:t>
            </a:r>
          </a:p>
          <a:p>
            <a:r>
              <a:rPr lang="en-US" sz="2400" dirty="0" err="1"/>
              <a:t>Epipen</a:t>
            </a:r>
            <a:r>
              <a:rPr lang="en-US" sz="2400" dirty="0"/>
              <a:t>: Heather </a:t>
            </a:r>
            <a:r>
              <a:rPr lang="en-US" sz="2400" dirty="0" err="1"/>
              <a:t>Bresch</a:t>
            </a:r>
            <a:r>
              <a:rPr lang="en-US" sz="2400" dirty="0"/>
              <a:t> and Mylan, increase to over $600</a:t>
            </a:r>
          </a:p>
          <a:p>
            <a:r>
              <a:rPr lang="en-US" sz="2400" dirty="0"/>
              <a:t>Doxycycline: Became cheap when went off patent. Until:</a:t>
            </a:r>
            <a:r>
              <a:rPr lang="en-US" sz="2400" dirty="0">
                <a:effectLst/>
                <a:latin typeface="Calibri "/>
              </a:rPr>
              <a:t> </a:t>
            </a:r>
            <a:r>
              <a:rPr lang="en-US" sz="2400" dirty="0">
                <a:effectLst/>
              </a:rPr>
              <a:t>it “went from $20 a bottle in October 2013 </a:t>
            </a:r>
            <a:r>
              <a:rPr lang="en-US" sz="2400" dirty="0">
                <a:effectLst/>
                <a:hlinkClick r:id="rId2" tooltip="Previous coverage"/>
              </a:rPr>
              <a:t>to $1,849 by April 2014</a:t>
            </a:r>
            <a:r>
              <a:rPr lang="en-US" sz="2400" dirty="0">
                <a:effectLst/>
              </a:rPr>
              <a:t>.” A </a:t>
            </a:r>
            <a:r>
              <a:rPr lang="en-US" sz="2400" i="1" dirty="0">
                <a:effectLst/>
              </a:rPr>
              <a:t>9200% </a:t>
            </a:r>
            <a:r>
              <a:rPr lang="en-US" sz="2400" dirty="0">
                <a:effectLst/>
              </a:rPr>
              <a:t>increase</a:t>
            </a:r>
            <a:endParaRPr lang="en-US" sz="2400" dirty="0"/>
          </a:p>
        </p:txBody>
      </p:sp>
    </p:spTree>
    <p:extLst>
      <p:ext uri="{BB962C8B-B14F-4D97-AF65-F5344CB8AC3E}">
        <p14:creationId xmlns:p14="http://schemas.microsoft.com/office/powerpoint/2010/main" val="197672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4D30-AB33-7036-225D-58E519312C9F}"/>
              </a:ext>
            </a:extLst>
          </p:cNvPr>
          <p:cNvSpPr>
            <a:spLocks noGrp="1"/>
          </p:cNvSpPr>
          <p:nvPr>
            <p:ph type="title"/>
          </p:nvPr>
        </p:nvSpPr>
        <p:spPr/>
        <p:txBody>
          <a:bodyPr/>
          <a:lstStyle/>
          <a:p>
            <a:r>
              <a:rPr lang="en-US" dirty="0"/>
              <a:t>How about insulin?</a:t>
            </a:r>
          </a:p>
        </p:txBody>
      </p:sp>
      <p:sp>
        <p:nvSpPr>
          <p:cNvPr id="3" name="Content Placeholder 2">
            <a:extLst>
              <a:ext uri="{FF2B5EF4-FFF2-40B4-BE49-F238E27FC236}">
                <a16:creationId xmlns:a16="http://schemas.microsoft.com/office/drawing/2014/main" id="{AE421F45-162B-A4C1-3F44-51694D2CB47D}"/>
              </a:ext>
            </a:extLst>
          </p:cNvPr>
          <p:cNvSpPr>
            <a:spLocks noGrp="1"/>
          </p:cNvSpPr>
          <p:nvPr>
            <p:ph sz="half" idx="1"/>
          </p:nvPr>
        </p:nvSpPr>
        <p:spPr>
          <a:xfrm>
            <a:off x="590248" y="1270000"/>
            <a:ext cx="3959981" cy="3880772"/>
          </a:xfrm>
        </p:spPr>
        <p:txBody>
          <a:bodyPr>
            <a:noAutofit/>
          </a:bodyPr>
          <a:lstStyle/>
          <a:p>
            <a:r>
              <a:rPr lang="en-US" sz="2200" dirty="0"/>
              <a:t>Banting and Best sold the patent for insulin in the 1920s for $1 to Eli Lilly, because they thought it should be available to save the lives of people with DM</a:t>
            </a:r>
          </a:p>
          <a:p>
            <a:r>
              <a:rPr lang="en-US" sz="2200" dirty="0"/>
              <a:t>For much of my career, insulin was relatively cheap. Now for the cheapest form, with a discount card, it is over $100/mo. And for many formulations, much more. </a:t>
            </a:r>
          </a:p>
        </p:txBody>
      </p:sp>
      <p:pic>
        <p:nvPicPr>
          <p:cNvPr id="5" name="Picture 2">
            <a:extLst>
              <a:ext uri="{FF2B5EF4-FFF2-40B4-BE49-F238E27FC236}">
                <a16:creationId xmlns:a16="http://schemas.microsoft.com/office/drawing/2014/main" id="{FD038261-E5C2-5E53-51AF-B858EBC8E91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9714" y="1034143"/>
            <a:ext cx="5980427" cy="448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91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a:extLst>
              <a:ext uri="{FF2B5EF4-FFF2-40B4-BE49-F238E27FC236}">
                <a16:creationId xmlns:a16="http://schemas.microsoft.com/office/drawing/2014/main" id="{552DE25E-FE3F-900D-C9E1-96D559D0C1F9}"/>
              </a:ext>
            </a:extLst>
          </p:cNvPr>
          <p:cNvGraphicFramePr>
            <a:graphicFrameLocks noChangeAspect="1"/>
          </p:cNvGraphicFramePr>
          <p:nvPr>
            <p:extLst>
              <p:ext uri="{D42A27DB-BD31-4B8C-83A1-F6EECF244321}">
                <p14:modId xmlns:p14="http://schemas.microsoft.com/office/powerpoint/2010/main" val="3138483159"/>
              </p:ext>
            </p:extLst>
          </p:nvPr>
        </p:nvGraphicFramePr>
        <p:xfrm>
          <a:off x="1077683" y="1587501"/>
          <a:ext cx="7004360" cy="5252053"/>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7170" name="Object 2">
                        <a:extLst>
                          <a:ext uri="{FF2B5EF4-FFF2-40B4-BE49-F238E27FC236}">
                            <a16:creationId xmlns:a16="http://schemas.microsoft.com/office/drawing/2014/main" id="{552DE25E-FE3F-900D-C9E1-96D559D0C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83" y="1587501"/>
                        <a:ext cx="7004360" cy="5252053"/>
                      </a:xfrm>
                      <a:prstGeom prst="rect">
                        <a:avLst/>
                      </a:prstGeom>
                      <a:noFill/>
                      <a:ln>
                        <a:noFill/>
                      </a:ln>
                    </p:spPr>
                  </p:pic>
                </p:oleObj>
              </mc:Fallback>
            </mc:AlternateContent>
          </a:graphicData>
        </a:graphic>
      </p:graphicFrame>
      <p:sp>
        <p:nvSpPr>
          <p:cNvPr id="2" name="Title 1">
            <a:extLst>
              <a:ext uri="{FF2B5EF4-FFF2-40B4-BE49-F238E27FC236}">
                <a16:creationId xmlns:a16="http://schemas.microsoft.com/office/drawing/2014/main" id="{8E857E98-3534-7CF9-9A10-BA144DC8579B}"/>
              </a:ext>
            </a:extLst>
          </p:cNvPr>
          <p:cNvSpPr>
            <a:spLocks noGrp="1"/>
          </p:cNvSpPr>
          <p:nvPr>
            <p:ph type="title"/>
          </p:nvPr>
        </p:nvSpPr>
        <p:spPr>
          <a:xfrm>
            <a:off x="639234" y="195944"/>
            <a:ext cx="8596668" cy="1320800"/>
          </a:xfrm>
        </p:spPr>
        <p:txBody>
          <a:bodyPr>
            <a:normAutofit/>
          </a:bodyPr>
          <a:lstStyle/>
          <a:p>
            <a:r>
              <a:rPr lang="en-US" sz="3300" dirty="0"/>
              <a:t>Cost is a barrier for patients:</a:t>
            </a:r>
            <a:br>
              <a:rPr lang="en-US" sz="3300" dirty="0"/>
            </a:br>
            <a:r>
              <a:rPr lang="en-US" sz="3300" dirty="0"/>
              <a:t>This is the major factor in ‘non-adherence</a:t>
            </a:r>
            <a:r>
              <a:rPr lang="en-US" dirty="0"/>
              <a:t>’</a:t>
            </a:r>
          </a:p>
        </p:txBody>
      </p:sp>
      <p:sp>
        <p:nvSpPr>
          <p:cNvPr id="4" name="Content Placeholder 3">
            <a:extLst>
              <a:ext uri="{FF2B5EF4-FFF2-40B4-BE49-F238E27FC236}">
                <a16:creationId xmlns:a16="http://schemas.microsoft.com/office/drawing/2014/main" id="{2FCFBD58-6854-A4D4-59E1-E09AED6C45B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10402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C19E12D-F7DD-726D-04E0-96A48DA10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92" y="517070"/>
            <a:ext cx="7626999" cy="571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44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a:extLst>
              <a:ext uri="{FF2B5EF4-FFF2-40B4-BE49-F238E27FC236}">
                <a16:creationId xmlns:a16="http://schemas.microsoft.com/office/drawing/2014/main" id="{7CAE12C9-6A6A-CE78-FCF9-4F24DB1820EF}"/>
              </a:ext>
            </a:extLst>
          </p:cNvPr>
          <p:cNvGraphicFramePr>
            <a:graphicFrameLocks noChangeAspect="1"/>
          </p:cNvGraphicFramePr>
          <p:nvPr>
            <p:extLst>
              <p:ext uri="{D42A27DB-BD31-4B8C-83A1-F6EECF244321}">
                <p14:modId xmlns:p14="http://schemas.microsoft.com/office/powerpoint/2010/main" val="989066597"/>
              </p:ext>
            </p:extLst>
          </p:nvPr>
        </p:nvGraphicFramePr>
        <p:xfrm>
          <a:off x="582385" y="452960"/>
          <a:ext cx="7938862" cy="595208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8194" name="Object 2">
                        <a:extLst>
                          <a:ext uri="{FF2B5EF4-FFF2-40B4-BE49-F238E27FC236}">
                            <a16:creationId xmlns:a16="http://schemas.microsoft.com/office/drawing/2014/main" id="{7CAE12C9-6A6A-CE78-FCF9-4F24DB18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85" y="452960"/>
                        <a:ext cx="7938862" cy="59520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7913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62E1-153B-DE34-B70A-DF68BFFEB3F2}"/>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17A74149-C10F-D2B2-3C02-0B3DA36C197C}"/>
              </a:ext>
            </a:extLst>
          </p:cNvPr>
          <p:cNvSpPr>
            <a:spLocks noGrp="1"/>
          </p:cNvSpPr>
          <p:nvPr>
            <p:ph idx="1"/>
          </p:nvPr>
        </p:nvSpPr>
        <p:spPr/>
        <p:txBody>
          <a:bodyPr/>
          <a:lstStyle/>
          <a:p>
            <a:r>
              <a:rPr lang="en-US" sz="2800" i="1" dirty="0"/>
              <a:t>I have tried to keep this presentation updated as new information comes out, but it is hard because almost every day there is some new revelation about abuse, profiteering, and human suffering</a:t>
            </a:r>
            <a:r>
              <a:rPr lang="en-US" i="1" dirty="0"/>
              <a:t>.</a:t>
            </a:r>
          </a:p>
        </p:txBody>
      </p:sp>
    </p:spTree>
    <p:extLst>
      <p:ext uri="{BB962C8B-B14F-4D97-AF65-F5344CB8AC3E}">
        <p14:creationId xmlns:p14="http://schemas.microsoft.com/office/powerpoint/2010/main" val="3479524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7611632-E957-7CD4-E784-F36FE4AA5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14" y="612973"/>
            <a:ext cx="8039100" cy="602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F4552-90CF-BE36-5F22-0DD165F03056}"/>
              </a:ext>
            </a:extLst>
          </p:cNvPr>
          <p:cNvSpPr>
            <a:spLocks noGrp="1"/>
          </p:cNvSpPr>
          <p:nvPr>
            <p:ph type="title"/>
          </p:nvPr>
        </p:nvSpPr>
        <p:spPr/>
        <p:txBody>
          <a:bodyPr/>
          <a:lstStyle/>
          <a:p>
            <a:r>
              <a:rPr lang="en-US" dirty="0"/>
              <a:t>Review of ways Drug Companies get around regulation</a:t>
            </a:r>
          </a:p>
        </p:txBody>
      </p:sp>
      <p:sp>
        <p:nvSpPr>
          <p:cNvPr id="6" name="Content Placeholder 5">
            <a:extLst>
              <a:ext uri="{FF2B5EF4-FFF2-40B4-BE49-F238E27FC236}">
                <a16:creationId xmlns:a16="http://schemas.microsoft.com/office/drawing/2014/main" id="{C20AC9C0-2989-F6B8-45CD-AA4B5DD2DEEC}"/>
              </a:ext>
            </a:extLst>
          </p:cNvPr>
          <p:cNvSpPr>
            <a:spLocks noGrp="1"/>
          </p:cNvSpPr>
          <p:nvPr>
            <p:ph idx="1"/>
          </p:nvPr>
        </p:nvSpPr>
        <p:spPr/>
        <p:txBody>
          <a:bodyPr>
            <a:normAutofit/>
          </a:bodyPr>
          <a:lstStyle/>
          <a:p>
            <a:r>
              <a:rPr lang="en-US" sz="2800" dirty="0"/>
              <a:t>Gaming the patent system</a:t>
            </a:r>
          </a:p>
          <a:p>
            <a:r>
              <a:rPr lang="en-US" sz="2800" dirty="0"/>
              <a:t>Studying long-used unpatented drugs</a:t>
            </a:r>
          </a:p>
          <a:p>
            <a:r>
              <a:rPr lang="en-US" sz="2800" dirty="0"/>
              <a:t>Studying drugs for new – but rare – indications</a:t>
            </a:r>
          </a:p>
          <a:p>
            <a:r>
              <a:rPr lang="en-US" sz="2800" dirty="0"/>
              <a:t>Studying drugs for children</a:t>
            </a:r>
          </a:p>
          <a:p>
            <a:r>
              <a:rPr lang="en-US" sz="2800" dirty="0"/>
              <a:t>Threatening insurers with lack of access</a:t>
            </a:r>
          </a:p>
          <a:p>
            <a:r>
              <a:rPr lang="en-US" sz="2800" dirty="0"/>
              <a:t>Orphan Drug Act</a:t>
            </a:r>
          </a:p>
          <a:p>
            <a:endParaRPr lang="en-US" sz="2800" dirty="0"/>
          </a:p>
          <a:p>
            <a:endParaRPr lang="en-US" sz="2800" dirty="0"/>
          </a:p>
        </p:txBody>
      </p:sp>
    </p:spTree>
    <p:extLst>
      <p:ext uri="{BB962C8B-B14F-4D97-AF65-F5344CB8AC3E}">
        <p14:creationId xmlns:p14="http://schemas.microsoft.com/office/powerpoint/2010/main" val="395490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EB6D97-AE59-FBFD-F54D-D96B8CE1A0D0}"/>
              </a:ext>
            </a:extLst>
          </p:cNvPr>
          <p:cNvSpPr>
            <a:spLocks noGrp="1"/>
          </p:cNvSpPr>
          <p:nvPr>
            <p:ph type="title"/>
          </p:nvPr>
        </p:nvSpPr>
        <p:spPr>
          <a:xfrm>
            <a:off x="666448" y="500743"/>
            <a:ext cx="8596668" cy="919844"/>
          </a:xfrm>
        </p:spPr>
        <p:txBody>
          <a:bodyPr/>
          <a:lstStyle/>
          <a:p>
            <a:r>
              <a:rPr lang="en-US" dirty="0" err="1"/>
              <a:t>Aduhelm</a:t>
            </a:r>
            <a:r>
              <a:rPr lang="en-US" dirty="0"/>
              <a:t>® (</a:t>
            </a:r>
            <a:r>
              <a:rPr lang="en-US" dirty="0" err="1"/>
              <a:t>aducanamab</a:t>
            </a:r>
            <a:r>
              <a:rPr lang="en-US" dirty="0"/>
              <a:t>)</a:t>
            </a:r>
          </a:p>
        </p:txBody>
      </p:sp>
      <p:sp>
        <p:nvSpPr>
          <p:cNvPr id="6" name="Content Placeholder 5">
            <a:extLst>
              <a:ext uri="{FF2B5EF4-FFF2-40B4-BE49-F238E27FC236}">
                <a16:creationId xmlns:a16="http://schemas.microsoft.com/office/drawing/2014/main" id="{DFF53F9D-EE64-EFCB-62FB-90D1D82A7070}"/>
              </a:ext>
            </a:extLst>
          </p:cNvPr>
          <p:cNvSpPr>
            <a:spLocks noGrp="1"/>
          </p:cNvSpPr>
          <p:nvPr>
            <p:ph idx="1"/>
          </p:nvPr>
        </p:nvSpPr>
        <p:spPr>
          <a:xfrm>
            <a:off x="838200" y="1362665"/>
            <a:ext cx="10515600" cy="4902064"/>
          </a:xfrm>
        </p:spPr>
        <p:txBody>
          <a:bodyPr>
            <a:noAutofit/>
          </a:bodyPr>
          <a:lstStyle/>
          <a:p>
            <a:r>
              <a:rPr lang="en-US" sz="2000" dirty="0"/>
              <a:t>Drug for treatment of Alzheimer’s dementia approved by FDA in 2021</a:t>
            </a:r>
          </a:p>
          <a:p>
            <a:r>
              <a:rPr lang="en-US" sz="2000" dirty="0"/>
              <a:t>Scientific review committee recommended AGAINST approval.</a:t>
            </a:r>
          </a:p>
          <a:p>
            <a:pPr lvl="1"/>
            <a:r>
              <a:rPr lang="en-US" sz="1800" dirty="0"/>
              <a:t>“There’s no way to recover the opportunity to understand whether or not </a:t>
            </a:r>
          </a:p>
          <a:p>
            <a:pPr marL="457200" lvl="1" indent="0">
              <a:buNone/>
            </a:pPr>
            <a:r>
              <a:rPr lang="en-US" sz="1800" dirty="0"/>
              <a:t>the product really works in the post-approval setting.”  (G. Caleb Alexander)</a:t>
            </a:r>
          </a:p>
          <a:p>
            <a:pPr lvl="1"/>
            <a:r>
              <a:rPr lang="en-US" sz="1800" dirty="0"/>
              <a:t>3 members of that committee resigned after approval granted</a:t>
            </a:r>
          </a:p>
          <a:p>
            <a:r>
              <a:rPr lang="en-US" sz="2000" dirty="0"/>
              <a:t>Price estimated to be $56,000/ year. Later reduced some.</a:t>
            </a:r>
          </a:p>
          <a:p>
            <a:r>
              <a:rPr lang="en-US" sz="2000" dirty="0">
                <a:hlinkClick r:id="rId2"/>
              </a:rPr>
              <a:t>Congressional Inquiry into Alzheimer’s Drug Faults Its Maker and F.D.A.</a:t>
            </a:r>
            <a:endParaRPr lang="en-US" sz="2000" dirty="0"/>
          </a:p>
          <a:p>
            <a:r>
              <a:rPr lang="en-US" sz="2000" b="1" dirty="0" err="1"/>
              <a:t>Lecanamab</a:t>
            </a:r>
            <a:r>
              <a:rPr lang="en-US" sz="2000" b="1" dirty="0"/>
              <a:t> </a:t>
            </a:r>
            <a:r>
              <a:rPr lang="en-US" sz="2000" dirty="0"/>
              <a:t>(</a:t>
            </a:r>
            <a:r>
              <a:rPr lang="en-US" sz="2000" dirty="0" err="1"/>
              <a:t>Lequembi</a:t>
            </a:r>
            <a:r>
              <a:rPr lang="en-US" sz="2000" dirty="0"/>
              <a:t>®) approved for Alzheimer’s in Jan 2023</a:t>
            </a:r>
          </a:p>
          <a:p>
            <a:pPr lvl="1"/>
            <a:r>
              <a:rPr lang="en-US" sz="1800" dirty="0">
                <a:hlinkClick r:id="rId3"/>
              </a:rPr>
              <a:t>‘modest cognitive benefit for patients with early AD ― </a:t>
            </a:r>
          </a:p>
          <a:p>
            <a:pPr marL="457200" lvl="1" indent="0">
              <a:buNone/>
            </a:pPr>
            <a:r>
              <a:rPr lang="en-US" sz="1800" dirty="0">
                <a:hlinkClick r:id="rId3"/>
              </a:rPr>
              <a:t>	but at a cost of increased risk for amyloid-related edema and effusions.’</a:t>
            </a:r>
            <a:endParaRPr lang="en-US" sz="1800" dirty="0"/>
          </a:p>
          <a:p>
            <a:pPr lvl="1"/>
            <a:r>
              <a:rPr lang="en-US" sz="1800" dirty="0"/>
              <a:t>‘No formal FDA advisory committee meeting on </a:t>
            </a:r>
            <a:r>
              <a:rPr lang="en-US" sz="1800" dirty="0" err="1"/>
              <a:t>lecanemab</a:t>
            </a:r>
            <a:r>
              <a:rPr lang="en-US" sz="1800" dirty="0"/>
              <a:t> prior to approval.’ </a:t>
            </a:r>
          </a:p>
          <a:p>
            <a:pPr lvl="2"/>
            <a:r>
              <a:rPr lang="en-US" sz="1600" dirty="0"/>
              <a:t>One way to do it!</a:t>
            </a:r>
          </a:p>
          <a:p>
            <a:pPr lvl="1"/>
            <a:r>
              <a:rPr lang="en-US" sz="2000" dirty="0"/>
              <a:t>$26,000 a year</a:t>
            </a:r>
          </a:p>
        </p:txBody>
      </p:sp>
    </p:spTree>
    <p:extLst>
      <p:ext uri="{BB962C8B-B14F-4D97-AF65-F5344CB8AC3E}">
        <p14:creationId xmlns:p14="http://schemas.microsoft.com/office/powerpoint/2010/main" val="184715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F41D-F87E-F193-34CC-6D961BC5F343}"/>
              </a:ext>
            </a:extLst>
          </p:cNvPr>
          <p:cNvSpPr>
            <a:spLocks noGrp="1"/>
          </p:cNvSpPr>
          <p:nvPr>
            <p:ph type="title"/>
          </p:nvPr>
        </p:nvSpPr>
        <p:spPr>
          <a:xfrm>
            <a:off x="656069" y="327837"/>
            <a:ext cx="8596668" cy="985157"/>
          </a:xfrm>
        </p:spPr>
        <p:txBody>
          <a:bodyPr/>
          <a:lstStyle/>
          <a:p>
            <a:r>
              <a:rPr lang="en-US" dirty="0"/>
              <a:t>Humira® (adalimumab)</a:t>
            </a:r>
          </a:p>
        </p:txBody>
      </p:sp>
      <p:sp>
        <p:nvSpPr>
          <p:cNvPr id="3" name="Content Placeholder 2">
            <a:extLst>
              <a:ext uri="{FF2B5EF4-FFF2-40B4-BE49-F238E27FC236}">
                <a16:creationId xmlns:a16="http://schemas.microsoft.com/office/drawing/2014/main" id="{8F624AB6-BA0B-4287-6448-A18748141D51}"/>
              </a:ext>
            </a:extLst>
          </p:cNvPr>
          <p:cNvSpPr>
            <a:spLocks noGrp="1"/>
          </p:cNvSpPr>
          <p:nvPr>
            <p:ph idx="1"/>
          </p:nvPr>
        </p:nvSpPr>
        <p:spPr>
          <a:xfrm>
            <a:off x="503162" y="1398813"/>
            <a:ext cx="8596668" cy="4272644"/>
          </a:xfrm>
        </p:spPr>
        <p:txBody>
          <a:bodyPr>
            <a:noAutofit/>
          </a:bodyPr>
          <a:lstStyle/>
          <a:p>
            <a:r>
              <a:rPr lang="en-US" sz="2000" b="1" dirty="0">
                <a:hlinkClick r:id="rId2"/>
              </a:rPr>
              <a:t>How a Drug Company Made $114 Billion by Gaming the U.S. Patent System</a:t>
            </a:r>
            <a:endParaRPr lang="en-US" sz="2000" b="1" dirty="0"/>
          </a:p>
          <a:p>
            <a:pPr lvl="1"/>
            <a:r>
              <a:rPr lang="en-US" sz="1800" dirty="0">
                <a:hlinkClick r:id="rId2"/>
              </a:rPr>
              <a:t>https://www.nytimes.com/2023/01/28/business/humira-abbvie-monopoly.html</a:t>
            </a:r>
            <a:r>
              <a:rPr lang="en-US" sz="1800" dirty="0"/>
              <a:t> </a:t>
            </a:r>
          </a:p>
          <a:p>
            <a:r>
              <a:rPr lang="en-US" sz="2000" dirty="0"/>
              <a:t>Blocked competitors from entering the market</a:t>
            </a:r>
          </a:p>
          <a:p>
            <a:pPr lvl="1"/>
            <a:r>
              <a:rPr lang="en-US" sz="1800" dirty="0"/>
              <a:t>Paid off potential competitors to delay</a:t>
            </a:r>
          </a:p>
          <a:p>
            <a:r>
              <a:rPr lang="en-US" sz="2000" dirty="0"/>
              <a:t>Keep getting patents for new, less common, indications</a:t>
            </a:r>
          </a:p>
          <a:p>
            <a:r>
              <a:rPr lang="en-US" sz="2000" dirty="0"/>
              <a:t>Prices rose for 6 years AFTER competitors should have entered market</a:t>
            </a:r>
          </a:p>
          <a:p>
            <a:pPr lvl="1"/>
            <a:r>
              <a:rPr lang="en-US" sz="1800" dirty="0"/>
              <a:t>‘$114 billion in revenue for AbbVie just since the end of 2016.’</a:t>
            </a:r>
          </a:p>
          <a:p>
            <a:pPr lvl="1"/>
            <a:r>
              <a:rPr lang="en-US" sz="1800" dirty="0"/>
              <a:t>“Most lucrative franchise in pharmaceutical history.”</a:t>
            </a:r>
          </a:p>
          <a:p>
            <a:r>
              <a:rPr lang="en-US" sz="2000" dirty="0"/>
              <a:t>‘Medicare, which in 2020 covered the cost of Humira for 42,000 patients, spent $2.2 billion MORE on the drug from 2016 to 2019 than it would have if competitors had been allowed to start selling their drugs promptly.’</a:t>
            </a:r>
          </a:p>
        </p:txBody>
      </p:sp>
    </p:spTree>
    <p:extLst>
      <p:ext uri="{BB962C8B-B14F-4D97-AF65-F5344CB8AC3E}">
        <p14:creationId xmlns:p14="http://schemas.microsoft.com/office/powerpoint/2010/main" val="62806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4417-2616-B038-5CBE-954B7B425184}"/>
              </a:ext>
            </a:extLst>
          </p:cNvPr>
          <p:cNvSpPr>
            <a:spLocks noGrp="1"/>
          </p:cNvSpPr>
          <p:nvPr>
            <p:ph type="title"/>
          </p:nvPr>
        </p:nvSpPr>
        <p:spPr/>
        <p:txBody>
          <a:bodyPr/>
          <a:lstStyle/>
          <a:p>
            <a:r>
              <a:rPr lang="en-US" dirty="0"/>
              <a:t>Cost of manufacture of drugs is low	</a:t>
            </a:r>
          </a:p>
        </p:txBody>
      </p:sp>
      <p:sp>
        <p:nvSpPr>
          <p:cNvPr id="3" name="Content Placeholder 2">
            <a:extLst>
              <a:ext uri="{FF2B5EF4-FFF2-40B4-BE49-F238E27FC236}">
                <a16:creationId xmlns:a16="http://schemas.microsoft.com/office/drawing/2014/main" id="{1AD34DCE-35C9-8207-E639-5CC65973BB94}"/>
              </a:ext>
            </a:extLst>
          </p:cNvPr>
          <p:cNvSpPr>
            <a:spLocks noGrp="1"/>
          </p:cNvSpPr>
          <p:nvPr>
            <p:ph idx="1"/>
          </p:nvPr>
        </p:nvSpPr>
        <p:spPr/>
        <p:txBody>
          <a:bodyPr>
            <a:normAutofit/>
          </a:bodyPr>
          <a:lstStyle/>
          <a:p>
            <a:r>
              <a:rPr lang="en-US" sz="2400" dirty="0"/>
              <a:t>After initial investment recouped (quickly) all is profit</a:t>
            </a:r>
          </a:p>
          <a:p>
            <a:r>
              <a:rPr lang="en-US" sz="2400" dirty="0"/>
              <a:t>Therefore discounting the cost of drugs to individuals (especially after bad publicity) still makes profit</a:t>
            </a:r>
          </a:p>
          <a:p>
            <a:r>
              <a:rPr lang="en-US" sz="2400" dirty="0"/>
              <a:t>If patients are insured and insurer has a high “patient responsibility” the drug companies can even write off that whole patient cost while getting a lot (50% say) of the money from the insurer</a:t>
            </a:r>
          </a:p>
        </p:txBody>
      </p:sp>
    </p:spTree>
    <p:extLst>
      <p:ext uri="{BB962C8B-B14F-4D97-AF65-F5344CB8AC3E}">
        <p14:creationId xmlns:p14="http://schemas.microsoft.com/office/powerpoint/2010/main" val="185228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9DD6-0F60-12E3-17A6-6B834FBC7A25}"/>
              </a:ext>
            </a:extLst>
          </p:cNvPr>
          <p:cNvSpPr>
            <a:spLocks noGrp="1"/>
          </p:cNvSpPr>
          <p:nvPr>
            <p:ph type="title"/>
          </p:nvPr>
        </p:nvSpPr>
        <p:spPr>
          <a:xfrm>
            <a:off x="639234" y="250372"/>
            <a:ext cx="8596668" cy="1320800"/>
          </a:xfrm>
        </p:spPr>
        <p:txBody>
          <a:bodyPr>
            <a:normAutofit fontScale="90000"/>
          </a:bodyPr>
          <a:lstStyle/>
          <a:p>
            <a:r>
              <a:rPr lang="en-US" dirty="0"/>
              <a:t>Co-pay accumulators: If you get past the Pharma greed…you get insurer greed!</a:t>
            </a:r>
            <a:br>
              <a:rPr lang="en-US" dirty="0"/>
            </a:br>
            <a:endParaRPr lang="en-US" dirty="0"/>
          </a:p>
        </p:txBody>
      </p:sp>
      <p:pic>
        <p:nvPicPr>
          <p:cNvPr id="7" name="Content Placeholder 6">
            <a:extLst>
              <a:ext uri="{FF2B5EF4-FFF2-40B4-BE49-F238E27FC236}">
                <a16:creationId xmlns:a16="http://schemas.microsoft.com/office/drawing/2014/main" id="{ADBC4547-23E1-C1FE-4B1A-51D1C311FAF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3472543"/>
            <a:ext cx="8633895" cy="3232567"/>
          </a:xfrm>
        </p:spPr>
      </p:pic>
      <p:sp>
        <p:nvSpPr>
          <p:cNvPr id="11" name="Content Placeholder 10">
            <a:extLst>
              <a:ext uri="{FF2B5EF4-FFF2-40B4-BE49-F238E27FC236}">
                <a16:creationId xmlns:a16="http://schemas.microsoft.com/office/drawing/2014/main" id="{49A00641-4F2C-0A85-E043-EF7F6693EAF9}"/>
              </a:ext>
            </a:extLst>
          </p:cNvPr>
          <p:cNvSpPr>
            <a:spLocks noGrp="1"/>
          </p:cNvSpPr>
          <p:nvPr>
            <p:ph sz="half" idx="1"/>
          </p:nvPr>
        </p:nvSpPr>
        <p:spPr>
          <a:xfrm>
            <a:off x="916820" y="1444171"/>
            <a:ext cx="8417680" cy="2159000"/>
          </a:xfrm>
        </p:spPr>
        <p:txBody>
          <a:bodyPr>
            <a:normAutofit fontScale="92500"/>
          </a:bodyPr>
          <a:lstStyle/>
          <a:p>
            <a:pPr marL="0" indent="0">
              <a:buNone/>
            </a:pPr>
            <a:r>
              <a:rPr lang="en-US" sz="2400" dirty="0"/>
              <a:t>A copay accumulator is used to prevent manufacturer copay assistance coupons used by insurance companies and pharmacy benefit managers (PBMs) from being utilized to cover:</a:t>
            </a:r>
          </a:p>
          <a:p>
            <a:pPr lvl="1">
              <a:buFont typeface="Arial" panose="020B0604020202020204" pitchFamily="34" charset="0"/>
              <a:buChar char="•"/>
            </a:pPr>
            <a:r>
              <a:rPr lang="en-US" sz="2000" dirty="0"/>
              <a:t>the deductible</a:t>
            </a:r>
          </a:p>
          <a:p>
            <a:pPr lvl="1">
              <a:buFont typeface="Arial" panose="020B0604020202020204" pitchFamily="34" charset="0"/>
              <a:buChar char="•"/>
            </a:pPr>
            <a:r>
              <a:rPr lang="en-US" sz="2000" dirty="0"/>
              <a:t>the maximum amount you must pay out of pocket.</a:t>
            </a:r>
          </a:p>
          <a:p>
            <a:pPr lvl="1">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177726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61F9-B604-7E4C-08F2-4C6784F24B30}"/>
              </a:ext>
            </a:extLst>
          </p:cNvPr>
          <p:cNvSpPr>
            <a:spLocks noGrp="1"/>
          </p:cNvSpPr>
          <p:nvPr>
            <p:ph type="title"/>
          </p:nvPr>
        </p:nvSpPr>
        <p:spPr>
          <a:xfrm>
            <a:off x="677334" y="609600"/>
            <a:ext cx="8596668" cy="952500"/>
          </a:xfrm>
        </p:spPr>
        <p:txBody>
          <a:bodyPr/>
          <a:lstStyle/>
          <a:p>
            <a:r>
              <a:rPr lang="en-US" dirty="0"/>
              <a:t>Orphan </a:t>
            </a:r>
            <a:r>
              <a:rPr lang="en-US"/>
              <a:t>Drug Act (1983)</a:t>
            </a:r>
            <a:endParaRPr lang="en-US" dirty="0"/>
          </a:p>
        </p:txBody>
      </p:sp>
      <p:sp>
        <p:nvSpPr>
          <p:cNvPr id="3" name="Content Placeholder 2">
            <a:extLst>
              <a:ext uri="{FF2B5EF4-FFF2-40B4-BE49-F238E27FC236}">
                <a16:creationId xmlns:a16="http://schemas.microsoft.com/office/drawing/2014/main" id="{E4D15512-641A-5ADF-5138-327EFC1D27C4}"/>
              </a:ext>
            </a:extLst>
          </p:cNvPr>
          <p:cNvSpPr>
            <a:spLocks noGrp="1"/>
          </p:cNvSpPr>
          <p:nvPr>
            <p:ph idx="1"/>
          </p:nvPr>
        </p:nvSpPr>
        <p:spPr>
          <a:xfrm>
            <a:off x="677334" y="1447800"/>
            <a:ext cx="8596668" cy="5040086"/>
          </a:xfrm>
        </p:spPr>
        <p:txBody>
          <a:bodyPr>
            <a:normAutofit fontScale="92500" lnSpcReduction="1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Intended to encourage development of drugs to treat rare diseases.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Incentives to manufacturers: additional time for exclusivity from FDA</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For both new drugs as well as new indications for existing drugs.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Drugs can only be marketed for approved indications (although they might be used off-label).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Drug </a:t>
            </a:r>
            <a:r>
              <a:rPr lang="en-US" sz="2400" dirty="0">
                <a:latin typeface="Calibri" panose="020F0502020204030204" pitchFamily="34" charset="0"/>
                <a:ea typeface="Calibri" panose="020F0502020204030204" pitchFamily="34" charset="0"/>
                <a:cs typeface="Times New Roman" panose="02020603050405020304" pitchFamily="18" charset="0"/>
              </a:rPr>
              <a:t>companie</a:t>
            </a:r>
            <a:r>
              <a:rPr lang="en-US" sz="2400" dirty="0">
                <a:effectLst/>
                <a:latin typeface="Calibri" panose="020F0502020204030204" pitchFamily="34" charset="0"/>
                <a:ea typeface="Calibri" panose="020F0502020204030204" pitchFamily="34" charset="0"/>
                <a:cs typeface="Times New Roman" panose="02020603050405020304" pitchFamily="18" charset="0"/>
              </a:rPr>
              <a:t>s look for narrow indications for a drug that might even have other uses.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“Salami-slicing” to get approved for narrow indications </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(&lt;200,000 people annually, not expected to recoup its development costs).</a:t>
            </a:r>
            <a:endParaRPr lang="en-US" sz="2000" dirty="0"/>
          </a:p>
          <a:p>
            <a:r>
              <a:rPr lang="en-US" sz="2400" dirty="0"/>
              <a:t>HHS OIG Study:  </a:t>
            </a:r>
            <a:r>
              <a:rPr lang="en-US" sz="2400" b="1" dirty="0">
                <a:hlinkClick r:id="rId2"/>
              </a:rPr>
              <a:t>High-expenditure Medicare drugs often qualified for Orphan Drug Act incentives designed to encourage the development of treatments for rare diseases</a:t>
            </a:r>
            <a:r>
              <a:rPr lang="en-US" sz="2400" b="1" dirty="0"/>
              <a:t>  </a:t>
            </a:r>
            <a:r>
              <a:rPr lang="en-US" sz="2400" dirty="0"/>
              <a:t>https://oig.hhs.gov/oei/reports/OEI-BL-20-00080.asp</a:t>
            </a:r>
          </a:p>
        </p:txBody>
      </p:sp>
    </p:spTree>
    <p:extLst>
      <p:ext uri="{BB962C8B-B14F-4D97-AF65-F5344CB8AC3E}">
        <p14:creationId xmlns:p14="http://schemas.microsoft.com/office/powerpoint/2010/main" val="1804644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9E87-8B5F-F502-8A6C-6870C2D99FC3}"/>
              </a:ext>
            </a:extLst>
          </p:cNvPr>
          <p:cNvSpPr>
            <a:spLocks noGrp="1"/>
          </p:cNvSpPr>
          <p:nvPr>
            <p:ph type="title"/>
          </p:nvPr>
        </p:nvSpPr>
        <p:spPr>
          <a:xfrm>
            <a:off x="677334" y="609600"/>
            <a:ext cx="8596668" cy="756557"/>
          </a:xfrm>
        </p:spPr>
        <p:txBody>
          <a:bodyPr>
            <a:normAutofit fontScale="90000"/>
          </a:bodyPr>
          <a:lstStyle/>
          <a:p>
            <a:r>
              <a:rPr lang="en-US" dirty="0"/>
              <a:t>Expensive Neuromuscular Drugs</a:t>
            </a:r>
            <a:br>
              <a:rPr lang="en-US" dirty="0"/>
            </a:br>
            <a:endParaRPr lang="en-US" dirty="0"/>
          </a:p>
        </p:txBody>
      </p:sp>
      <p:sp>
        <p:nvSpPr>
          <p:cNvPr id="3" name="Content Placeholder 2">
            <a:extLst>
              <a:ext uri="{FF2B5EF4-FFF2-40B4-BE49-F238E27FC236}">
                <a16:creationId xmlns:a16="http://schemas.microsoft.com/office/drawing/2014/main" id="{0482076D-A9DA-C775-841F-6CDDC84D419B}"/>
              </a:ext>
            </a:extLst>
          </p:cNvPr>
          <p:cNvSpPr>
            <a:spLocks noGrp="1"/>
          </p:cNvSpPr>
          <p:nvPr>
            <p:ph idx="1"/>
          </p:nvPr>
        </p:nvSpPr>
        <p:spPr>
          <a:xfrm>
            <a:off x="677334" y="1540329"/>
            <a:ext cx="8596668" cy="4501033"/>
          </a:xfrm>
        </p:spPr>
        <p:txBody>
          <a:bodyPr>
            <a:normAutofit fontScale="92500" lnSpcReduction="10000"/>
          </a:bodyPr>
          <a:lstStyle/>
          <a:p>
            <a:r>
              <a:rPr lang="en-US" sz="2400" dirty="0">
                <a:effectLst/>
                <a:ea typeface="Times New Roman" panose="02020603050405020304" pitchFamily="18" charset="0"/>
              </a:rPr>
              <a:t>Often recombinant DNA drugs</a:t>
            </a:r>
          </a:p>
          <a:p>
            <a:r>
              <a:rPr lang="en-US" sz="2400" dirty="0">
                <a:effectLst/>
                <a:ea typeface="Times New Roman" panose="02020603050405020304" pitchFamily="18" charset="0"/>
              </a:rPr>
              <a:t>There may be no alternative treatment</a:t>
            </a:r>
          </a:p>
          <a:p>
            <a:r>
              <a:rPr lang="en-US" sz="2400" dirty="0">
                <a:ea typeface="Times New Roman" panose="02020603050405020304" pitchFamily="18" charset="0"/>
              </a:rPr>
              <a:t>Can be promoted as first-line treatment when they are not</a:t>
            </a:r>
          </a:p>
          <a:p>
            <a:r>
              <a:rPr lang="en-US" sz="2400" dirty="0">
                <a:effectLst/>
                <a:ea typeface="Times New Roman" panose="02020603050405020304" pitchFamily="18" charset="0"/>
              </a:rPr>
              <a:t>ALS: </a:t>
            </a:r>
            <a:r>
              <a:rPr lang="en-US" sz="2400" dirty="0" err="1">
                <a:effectLst/>
                <a:ea typeface="Times New Roman" panose="02020603050405020304" pitchFamily="18" charset="0"/>
              </a:rPr>
              <a:t>Riluzole</a:t>
            </a:r>
            <a:r>
              <a:rPr lang="en-US" sz="2400" dirty="0">
                <a:effectLst/>
                <a:ea typeface="Times New Roman" panose="02020603050405020304" pitchFamily="18" charset="0"/>
              </a:rPr>
              <a:t>, </a:t>
            </a:r>
            <a:r>
              <a:rPr lang="en-US" sz="2400" dirty="0" err="1">
                <a:effectLst/>
                <a:ea typeface="Times New Roman" panose="02020603050405020304" pitchFamily="18" charset="0"/>
              </a:rPr>
              <a:t>radicava</a:t>
            </a:r>
            <a:r>
              <a:rPr lang="en-US" sz="2400" dirty="0">
                <a:effectLst/>
                <a:ea typeface="Times New Roman" panose="02020603050405020304" pitchFamily="18" charset="0"/>
              </a:rPr>
              <a:t>, </a:t>
            </a:r>
            <a:r>
              <a:rPr lang="en-US" sz="2400" dirty="0" err="1">
                <a:effectLst/>
                <a:ea typeface="Times New Roman" panose="02020603050405020304" pitchFamily="18" charset="0"/>
              </a:rPr>
              <a:t>amylyx</a:t>
            </a:r>
            <a:endParaRPr lang="en-US" sz="2400" dirty="0">
              <a:effectLst/>
              <a:ea typeface="Times New Roman" panose="02020603050405020304" pitchFamily="18" charset="0"/>
            </a:endParaRPr>
          </a:p>
          <a:p>
            <a:r>
              <a:rPr lang="en-US" sz="2400" dirty="0">
                <a:effectLst/>
                <a:ea typeface="Times New Roman" panose="02020603050405020304" pitchFamily="18" charset="0"/>
              </a:rPr>
              <a:t>Myasthenia gravis: </a:t>
            </a:r>
            <a:r>
              <a:rPr lang="en-US" sz="2400" dirty="0" err="1">
                <a:effectLst/>
                <a:ea typeface="Times New Roman" panose="02020603050405020304" pitchFamily="18" charset="0"/>
              </a:rPr>
              <a:t>Eluclizumab</a:t>
            </a:r>
            <a:r>
              <a:rPr lang="en-US" sz="2400" dirty="0">
                <a:effectLst/>
                <a:ea typeface="Times New Roman" panose="02020603050405020304" pitchFamily="18" charset="0"/>
              </a:rPr>
              <a:t>, </a:t>
            </a:r>
            <a:r>
              <a:rPr lang="en-US" sz="2400" dirty="0" err="1">
                <a:effectLst/>
                <a:ea typeface="Times New Roman" panose="02020603050405020304" pitchFamily="18" charset="0"/>
              </a:rPr>
              <a:t>Efgargigimoid</a:t>
            </a:r>
            <a:r>
              <a:rPr lang="en-US" sz="2400" dirty="0">
                <a:effectLst/>
                <a:ea typeface="Times New Roman" panose="02020603050405020304" pitchFamily="18" charset="0"/>
              </a:rPr>
              <a:t>, </a:t>
            </a:r>
            <a:r>
              <a:rPr lang="en-US" sz="2400" dirty="0" err="1">
                <a:effectLst/>
                <a:ea typeface="Times New Roman" panose="02020603050405020304" pitchFamily="18" charset="0"/>
              </a:rPr>
              <a:t>Ravulizumab</a:t>
            </a:r>
            <a:r>
              <a:rPr lang="en-US" sz="2400" dirty="0">
                <a:effectLst/>
                <a:ea typeface="Times New Roman" panose="02020603050405020304" pitchFamily="18" charset="0"/>
              </a:rPr>
              <a:t>, rituximab: very expensive. </a:t>
            </a:r>
          </a:p>
          <a:p>
            <a:r>
              <a:rPr lang="en-US" sz="2400" dirty="0">
                <a:effectLst/>
                <a:ea typeface="Times New Roman" panose="02020603050405020304" pitchFamily="18" charset="0"/>
              </a:rPr>
              <a:t>Spinal muscular atrophy: </a:t>
            </a:r>
            <a:r>
              <a:rPr lang="en-US" sz="2400" dirty="0" err="1">
                <a:effectLst/>
                <a:ea typeface="Times New Roman" panose="02020603050405020304" pitchFamily="18" charset="0"/>
              </a:rPr>
              <a:t>Nusinersen</a:t>
            </a:r>
            <a:r>
              <a:rPr lang="en-US" sz="2400" dirty="0">
                <a:effectLst/>
                <a:ea typeface="Times New Roman" panose="02020603050405020304" pitchFamily="18" charset="0"/>
              </a:rPr>
              <a:t>, </a:t>
            </a:r>
            <a:r>
              <a:rPr lang="en-US" sz="2400" dirty="0" err="1">
                <a:effectLst/>
                <a:ea typeface="Times New Roman" panose="02020603050405020304" pitchFamily="18" charset="0"/>
              </a:rPr>
              <a:t>Risdipalm</a:t>
            </a:r>
            <a:r>
              <a:rPr lang="en-US" sz="2400" dirty="0">
                <a:effectLst/>
                <a:ea typeface="Times New Roman" panose="02020603050405020304" pitchFamily="18" charset="0"/>
              </a:rPr>
              <a:t>, </a:t>
            </a:r>
            <a:r>
              <a:rPr lang="en-US" sz="2400" dirty="0" err="1">
                <a:solidFill>
                  <a:schemeClr val="tx1"/>
                </a:solidFill>
                <a:effectLst/>
                <a:ea typeface="Times New Roman" panose="02020603050405020304" pitchFamily="18" charset="0"/>
                <a:cs typeface="Times New Roman" panose="02020603050405020304" pitchFamily="18" charset="0"/>
              </a:rPr>
              <a:t>Onasemnogene</a:t>
            </a:r>
            <a:r>
              <a:rPr lang="en-US" sz="2400" dirty="0">
                <a:solidFill>
                  <a:schemeClr val="tx1"/>
                </a:solidFill>
                <a:effectLst/>
                <a:ea typeface="Times New Roman" panose="02020603050405020304" pitchFamily="18" charset="0"/>
                <a:cs typeface="Times New Roman" panose="02020603050405020304" pitchFamily="18" charset="0"/>
              </a:rPr>
              <a:t> </a:t>
            </a:r>
            <a:r>
              <a:rPr lang="en-US" sz="2400" dirty="0" err="1">
                <a:solidFill>
                  <a:schemeClr val="tx1"/>
                </a:solidFill>
                <a:effectLst/>
                <a:ea typeface="Times New Roman" panose="02020603050405020304" pitchFamily="18" charset="0"/>
                <a:cs typeface="Times New Roman" panose="02020603050405020304" pitchFamily="18" charset="0"/>
              </a:rPr>
              <a:t>abeparvovec</a:t>
            </a:r>
            <a:endParaRPr lang="en-US" sz="2400" dirty="0">
              <a:solidFill>
                <a:schemeClr val="tx1"/>
              </a:solidFill>
              <a:effectLst/>
              <a:ea typeface="Times New Roman" panose="02020603050405020304" pitchFamily="18" charset="0"/>
              <a:cs typeface="Times New Roman" panose="02020603050405020304" pitchFamily="18" charset="0"/>
            </a:endParaRPr>
          </a:p>
          <a:p>
            <a:r>
              <a:rPr lang="en-US" sz="2400" dirty="0">
                <a:effectLst/>
                <a:ea typeface="Times New Roman" panose="02020603050405020304" pitchFamily="18" charset="0"/>
              </a:rPr>
              <a:t>DMD: </a:t>
            </a:r>
            <a:r>
              <a:rPr lang="en-US" sz="2400" dirty="0" err="1">
                <a:effectLst/>
                <a:ea typeface="Times New Roman" panose="02020603050405020304" pitchFamily="18" charset="0"/>
              </a:rPr>
              <a:t>Etiplersin</a:t>
            </a:r>
            <a:r>
              <a:rPr lang="en-US" sz="2400" dirty="0">
                <a:effectLst/>
                <a:ea typeface="Times New Roman" panose="02020603050405020304" pitchFamily="18" charset="0"/>
              </a:rPr>
              <a:t>: approved by the FDA against the advisory board recommendation due to lack of efficacy. Several advisory board members resigned. Not approved by European Medicines Agency. Cost: ~$300,000 / year</a:t>
            </a:r>
            <a:endParaRPr lang="en-US" sz="2400" dirty="0"/>
          </a:p>
        </p:txBody>
      </p:sp>
    </p:spTree>
    <p:extLst>
      <p:ext uri="{BB962C8B-B14F-4D97-AF65-F5344CB8AC3E}">
        <p14:creationId xmlns:p14="http://schemas.microsoft.com/office/powerpoint/2010/main" val="3433952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8EA4-1F35-C047-11ED-B4A9DF0C1D88}"/>
              </a:ext>
            </a:extLst>
          </p:cNvPr>
          <p:cNvSpPr>
            <a:spLocks noGrp="1"/>
          </p:cNvSpPr>
          <p:nvPr>
            <p:ph type="title"/>
          </p:nvPr>
        </p:nvSpPr>
        <p:spPr/>
        <p:txBody>
          <a:bodyPr>
            <a:normAutofit fontScale="90000"/>
          </a:bodyPr>
          <a:lstStyle/>
          <a:p>
            <a:r>
              <a:rPr lang="en-US" b="1" dirty="0">
                <a:hlinkClick r:id="rId2"/>
              </a:rPr>
              <a:t>High Drug Costs Exclude Most Neurology Patients From Cutting-Edge Treatment</a:t>
            </a:r>
            <a:br>
              <a:rPr lang="en-US" b="1" dirty="0"/>
            </a:br>
            <a:endParaRPr lang="en-US" dirty="0"/>
          </a:p>
        </p:txBody>
      </p:sp>
      <p:sp>
        <p:nvSpPr>
          <p:cNvPr id="3" name="Content Placeholder 2">
            <a:extLst>
              <a:ext uri="{FF2B5EF4-FFF2-40B4-BE49-F238E27FC236}">
                <a16:creationId xmlns:a16="http://schemas.microsoft.com/office/drawing/2014/main" id="{36695FEE-4BE1-9354-F9A6-53F4FC3B032B}"/>
              </a:ext>
            </a:extLst>
          </p:cNvPr>
          <p:cNvSpPr>
            <a:spLocks noGrp="1"/>
          </p:cNvSpPr>
          <p:nvPr>
            <p:ph idx="1"/>
          </p:nvPr>
        </p:nvSpPr>
        <p:spPr>
          <a:xfrm>
            <a:off x="677334" y="2002971"/>
            <a:ext cx="8596668" cy="4376058"/>
          </a:xfrm>
        </p:spPr>
        <p:txBody>
          <a:bodyPr>
            <a:normAutofit/>
          </a:bodyPr>
          <a:lstStyle/>
          <a:p>
            <a:r>
              <a:rPr lang="en-US" sz="2400" dirty="0">
                <a:hlinkClick r:id="rId3"/>
              </a:rPr>
              <a:t>“Costs and Utilization of New-to-Market Neurologic Medications”</a:t>
            </a:r>
            <a:r>
              <a:rPr lang="en-US" sz="2400" dirty="0"/>
              <a:t> </a:t>
            </a:r>
          </a:p>
          <a:p>
            <a:pPr lvl="1"/>
            <a:r>
              <a:rPr lang="en-US" sz="1800" dirty="0"/>
              <a:t>Reynolds, Gallagher, et al., </a:t>
            </a:r>
            <a:r>
              <a:rPr lang="en-US" sz="1800" i="1" dirty="0"/>
              <a:t>Neurology</a:t>
            </a:r>
            <a:r>
              <a:rPr lang="en-US" sz="1800" dirty="0"/>
              <a:t>, Nov 22, 2022</a:t>
            </a:r>
          </a:p>
          <a:p>
            <a:r>
              <a:rPr lang="en-US" sz="2400" dirty="0"/>
              <a:t>May not be more effective than existing drugs</a:t>
            </a:r>
          </a:p>
          <a:p>
            <a:r>
              <a:rPr lang="en-US" sz="2400" dirty="0"/>
              <a:t>If more effective, many people do not have access because of cost</a:t>
            </a:r>
          </a:p>
          <a:p>
            <a:r>
              <a:rPr lang="en-US" sz="2400" dirty="0"/>
              <a:t>Often drugs approved because of pressure from advocacy groups (</a:t>
            </a:r>
            <a:r>
              <a:rPr lang="en-US" sz="2400" dirty="0" err="1"/>
              <a:t>aduhelm</a:t>
            </a:r>
            <a:r>
              <a:rPr lang="en-US" sz="2400" dirty="0"/>
              <a:t>, </a:t>
            </a:r>
            <a:r>
              <a:rPr lang="en-US" sz="2400" dirty="0" err="1"/>
              <a:t>etiplersin</a:t>
            </a:r>
            <a:r>
              <a:rPr lang="en-US" sz="2400" dirty="0"/>
              <a:t>) despite limited evidence of effectiveness</a:t>
            </a:r>
          </a:p>
          <a:p>
            <a:r>
              <a:rPr lang="en-US" sz="2400" i="1" dirty="0"/>
              <a:t>These are bad diseases; people want hope</a:t>
            </a:r>
          </a:p>
        </p:txBody>
      </p:sp>
    </p:spTree>
    <p:extLst>
      <p:ext uri="{BB962C8B-B14F-4D97-AF65-F5344CB8AC3E}">
        <p14:creationId xmlns:p14="http://schemas.microsoft.com/office/powerpoint/2010/main" val="157554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E698-3A55-BFE3-9EFE-236CE07E1FA6}"/>
              </a:ext>
            </a:extLst>
          </p:cNvPr>
          <p:cNvSpPr>
            <a:spLocks noGrp="1"/>
          </p:cNvSpPr>
          <p:nvPr>
            <p:ph type="title"/>
          </p:nvPr>
        </p:nvSpPr>
        <p:spPr/>
        <p:txBody>
          <a:bodyPr>
            <a:normAutofit fontScale="90000"/>
          </a:bodyPr>
          <a:lstStyle/>
          <a:p>
            <a:r>
              <a:rPr lang="en-US" sz="3600" dirty="0"/>
              <a:t>Non-neurological example of Makena ® </a:t>
            </a:r>
            <a:r>
              <a:rPr lang="en-US" sz="3100" dirty="0"/>
              <a:t>(hydroxyprogesterone caproate)</a:t>
            </a:r>
            <a:r>
              <a:rPr lang="en-US" sz="3600" dirty="0"/>
              <a:t> for preterm birth</a:t>
            </a:r>
            <a:br>
              <a:rPr lang="en-US" sz="3600" dirty="0"/>
            </a:br>
            <a:endParaRPr lang="en-US" dirty="0"/>
          </a:p>
        </p:txBody>
      </p:sp>
      <p:sp>
        <p:nvSpPr>
          <p:cNvPr id="3" name="Content Placeholder 2">
            <a:extLst>
              <a:ext uri="{FF2B5EF4-FFF2-40B4-BE49-F238E27FC236}">
                <a16:creationId xmlns:a16="http://schemas.microsoft.com/office/drawing/2014/main" id="{8D00419F-92A0-9F68-B705-059CC2CD81C4}"/>
              </a:ext>
            </a:extLst>
          </p:cNvPr>
          <p:cNvSpPr>
            <a:spLocks noGrp="1"/>
          </p:cNvSpPr>
          <p:nvPr>
            <p:ph idx="1"/>
          </p:nvPr>
        </p:nvSpPr>
        <p:spPr>
          <a:xfrm>
            <a:off x="677334" y="2137229"/>
            <a:ext cx="8596668" cy="4622799"/>
          </a:xfrm>
        </p:spPr>
        <p:txBody>
          <a:bodyPr>
            <a:normAutofit fontScale="92500" lnSpcReduction="20000"/>
          </a:bodyPr>
          <a:lstStyle/>
          <a:p>
            <a:pPr lvl="1"/>
            <a:r>
              <a:rPr lang="en-US" sz="2800" dirty="0"/>
              <a:t>FDA advisers vote to recommend preterm birth drug Makena be removed from market, 14-1 vote</a:t>
            </a:r>
          </a:p>
          <a:p>
            <a:pPr lvl="1"/>
            <a:r>
              <a:rPr lang="en-US" sz="2800" dirty="0"/>
              <a:t>Withdrawn from market just now, April 6, 2023</a:t>
            </a:r>
          </a:p>
          <a:p>
            <a:pPr lvl="1"/>
            <a:r>
              <a:rPr lang="en-US" sz="2800" dirty="0"/>
              <a:t>“It is brutally painful that there’s nothing available in 2022 in the United States of America” – Pt rep on panel</a:t>
            </a:r>
          </a:p>
          <a:p>
            <a:pPr lvl="1"/>
            <a:r>
              <a:rPr lang="en-US" sz="2800" dirty="0"/>
              <a:t>BUT…</a:t>
            </a:r>
          </a:p>
          <a:p>
            <a:pPr lvl="1"/>
            <a:r>
              <a:rPr lang="en-US" sz="2800" dirty="0"/>
              <a:t>Because a disease is bad is not a reason to approve ineffective drugs especially at huge cost</a:t>
            </a:r>
          </a:p>
          <a:p>
            <a:pPr lvl="1"/>
            <a:r>
              <a:rPr lang="en-US" sz="2800" dirty="0"/>
              <a:t>Conversely, when a drug is effective, huge costs should not be a barrier</a:t>
            </a:r>
          </a:p>
          <a:p>
            <a:pPr lvl="1"/>
            <a:endParaRPr lang="en-US" sz="2200" dirty="0"/>
          </a:p>
          <a:p>
            <a:endParaRPr lang="en-US" dirty="0"/>
          </a:p>
        </p:txBody>
      </p:sp>
    </p:spTree>
    <p:extLst>
      <p:ext uri="{BB962C8B-B14F-4D97-AF65-F5344CB8AC3E}">
        <p14:creationId xmlns:p14="http://schemas.microsoft.com/office/powerpoint/2010/main" val="89114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7A8C-6F62-0B61-6A13-356F8DCCEB4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8F81E6-4E62-DBA0-1B01-B9E85923407D}"/>
              </a:ext>
            </a:extLst>
          </p:cNvPr>
          <p:cNvSpPr>
            <a:spLocks noGrp="1"/>
          </p:cNvSpPr>
          <p:nvPr>
            <p:ph idx="1"/>
          </p:nvPr>
        </p:nvSpPr>
        <p:spPr>
          <a:xfrm>
            <a:off x="677334" y="1752374"/>
            <a:ext cx="8596668" cy="4115026"/>
          </a:xfrm>
        </p:spPr>
        <p:txBody>
          <a:bodyPr>
            <a:normAutofit lnSpcReduction="10000"/>
          </a:bodyPr>
          <a:lstStyle/>
          <a:p>
            <a:r>
              <a:rPr lang="en-US" sz="2800" dirty="0"/>
              <a:t>Drugs cost a lot in the US</a:t>
            </a:r>
          </a:p>
          <a:p>
            <a:r>
              <a:rPr lang="en-US" sz="2800" dirty="0"/>
              <a:t>Why drugs cost a lot in the US</a:t>
            </a:r>
          </a:p>
          <a:p>
            <a:r>
              <a:rPr lang="en-US" sz="2800" dirty="0"/>
              <a:t>Examples of drugs illustrating different ways of charging a lot</a:t>
            </a:r>
          </a:p>
          <a:p>
            <a:pPr lvl="1"/>
            <a:r>
              <a:rPr lang="en-US" sz="2800" dirty="0"/>
              <a:t>Neurological and Neuromuscular Drugs</a:t>
            </a:r>
          </a:p>
          <a:p>
            <a:r>
              <a:rPr lang="en-US" sz="2800" dirty="0"/>
              <a:t>Impact on patients</a:t>
            </a:r>
          </a:p>
          <a:p>
            <a:r>
              <a:rPr lang="en-US" sz="2800" dirty="0"/>
              <a:t>What can doctors do?</a:t>
            </a:r>
          </a:p>
          <a:p>
            <a:r>
              <a:rPr lang="en-US" sz="2800" dirty="0"/>
              <a:t>How could the whole problem be fixed?</a:t>
            </a:r>
          </a:p>
          <a:p>
            <a:endParaRPr lang="en-US" dirty="0"/>
          </a:p>
        </p:txBody>
      </p:sp>
    </p:spTree>
    <p:extLst>
      <p:ext uri="{BB962C8B-B14F-4D97-AF65-F5344CB8AC3E}">
        <p14:creationId xmlns:p14="http://schemas.microsoft.com/office/powerpoint/2010/main" val="433280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5F87-AEA8-FFC3-020C-6D737C8CCA6A}"/>
              </a:ext>
            </a:extLst>
          </p:cNvPr>
          <p:cNvSpPr>
            <a:spLocks noGrp="1"/>
          </p:cNvSpPr>
          <p:nvPr>
            <p:ph type="title"/>
          </p:nvPr>
        </p:nvSpPr>
        <p:spPr/>
        <p:txBody>
          <a:bodyPr/>
          <a:lstStyle/>
          <a:p>
            <a:r>
              <a:rPr lang="en-US" dirty="0"/>
              <a:t>REALLY high cost drugs…</a:t>
            </a:r>
          </a:p>
        </p:txBody>
      </p:sp>
      <p:sp>
        <p:nvSpPr>
          <p:cNvPr id="3" name="Content Placeholder 2">
            <a:extLst>
              <a:ext uri="{FF2B5EF4-FFF2-40B4-BE49-F238E27FC236}">
                <a16:creationId xmlns:a16="http://schemas.microsoft.com/office/drawing/2014/main" id="{4002BF8E-C20D-AE4F-56D2-8DCA2729A861}"/>
              </a:ext>
            </a:extLst>
          </p:cNvPr>
          <p:cNvSpPr>
            <a:spLocks noGrp="1"/>
          </p:cNvSpPr>
          <p:nvPr>
            <p:ph idx="1"/>
          </p:nvPr>
        </p:nvSpPr>
        <p:spPr>
          <a:xfrm>
            <a:off x="677334" y="1845129"/>
            <a:ext cx="8596668" cy="4196233"/>
          </a:xfrm>
        </p:spPr>
        <p:txBody>
          <a:bodyPr>
            <a:normAutofit/>
          </a:bodyPr>
          <a:lstStyle/>
          <a:p>
            <a:endParaRPr lang="en-US" sz="1800" b="0" i="0" u="none" strike="noStrike" baseline="0" dirty="0">
              <a:solidFill>
                <a:srgbClr val="2A6EBC"/>
              </a:solidFill>
              <a:latin typeface="MetaHeadlineOT-Light"/>
            </a:endParaRPr>
          </a:p>
          <a:p>
            <a:pPr algn="l"/>
            <a:r>
              <a:rPr lang="en-US" sz="3200" b="0" i="0" u="none" strike="noStrike" dirty="0">
                <a:solidFill>
                  <a:srgbClr val="000000"/>
                </a:solidFill>
                <a:latin typeface="MetaSerifProBook-Regular"/>
              </a:rPr>
              <a:t>‘</a:t>
            </a:r>
            <a:r>
              <a:rPr lang="en-US" sz="3200" b="0" i="0" u="none" strike="noStrike" dirty="0" err="1">
                <a:solidFill>
                  <a:srgbClr val="000000"/>
                </a:solidFill>
                <a:latin typeface="MetaSerifProBook-Regular"/>
              </a:rPr>
              <a:t>Onasemnogene</a:t>
            </a:r>
            <a:r>
              <a:rPr lang="en-US" sz="3200" b="0" i="0" u="none" strike="noStrike" dirty="0">
                <a:solidFill>
                  <a:srgbClr val="000000"/>
                </a:solidFill>
                <a:latin typeface="MetaSerifProBook-Regular"/>
              </a:rPr>
              <a:t> </a:t>
            </a:r>
            <a:r>
              <a:rPr lang="en-US" sz="3200" b="0" i="0" u="none" strike="noStrike" dirty="0" err="1">
                <a:solidFill>
                  <a:srgbClr val="000000"/>
                </a:solidFill>
                <a:latin typeface="MetaSerifProBook-Regular"/>
              </a:rPr>
              <a:t>abeparvovec</a:t>
            </a:r>
            <a:r>
              <a:rPr lang="en-US" sz="3200" b="0" i="0" u="none" strike="noStrike" dirty="0">
                <a:solidFill>
                  <a:srgbClr val="000000"/>
                </a:solidFill>
                <a:latin typeface="MetaSerifProBook-Regular"/>
              </a:rPr>
              <a:t> (</a:t>
            </a:r>
            <a:r>
              <a:rPr lang="en-US" sz="3200" b="0" i="0" u="none" strike="noStrike" dirty="0" err="1">
                <a:solidFill>
                  <a:srgbClr val="000000"/>
                </a:solidFill>
                <a:latin typeface="MetaSerifProBook-Regular"/>
              </a:rPr>
              <a:t>Zolgensma</a:t>
            </a:r>
            <a:r>
              <a:rPr lang="en-US" sz="3200" b="0" i="0" u="none" strike="noStrike" dirty="0">
                <a:solidFill>
                  <a:srgbClr val="000000"/>
                </a:solidFill>
                <a:latin typeface="MetaSerifProBook-Regular"/>
              </a:rPr>
              <a:t>®), a gene therapy approved by the US Food and Drug Administration in 2019 for spinal muscular atrophy, was at the time of approval the most expensive drug ever, with a price of </a:t>
            </a:r>
            <a:r>
              <a:rPr lang="en-US" sz="3200" b="1" i="0" u="none" strike="noStrike" dirty="0">
                <a:solidFill>
                  <a:srgbClr val="000000"/>
                </a:solidFill>
                <a:latin typeface="MetaSerifProBook-Regular"/>
              </a:rPr>
              <a:t>over $2M for a single dose treatment.</a:t>
            </a:r>
            <a:r>
              <a:rPr lang="en-US" sz="3200" b="0" i="0" u="none" strike="noStrike" dirty="0">
                <a:solidFill>
                  <a:srgbClr val="2A6EBC"/>
                </a:solidFill>
                <a:latin typeface="MetaSerifProBook-Regular"/>
              </a:rPr>
              <a:t>‘</a:t>
            </a:r>
          </a:p>
          <a:p>
            <a:pPr algn="l"/>
            <a:r>
              <a:rPr lang="en-US" sz="2400" dirty="0">
                <a:solidFill>
                  <a:srgbClr val="2A6EBC"/>
                </a:solidFill>
                <a:latin typeface="MetaSerifProBook-Regular"/>
              </a:rPr>
              <a:t>Angelis, et al., BMJ </a:t>
            </a:r>
            <a:r>
              <a:rPr lang="en-US" sz="2400" b="0" i="0" u="none" strike="noStrike" baseline="0" dirty="0">
                <a:solidFill>
                  <a:srgbClr val="2A6EBC"/>
                </a:solidFill>
                <a:latin typeface="MetaHeadlineOT-Light"/>
              </a:rPr>
              <a:t>http://dx.doi.org/10.1136/bmj-2022-071710</a:t>
            </a:r>
            <a:endParaRPr lang="en-US" sz="2400" dirty="0"/>
          </a:p>
        </p:txBody>
      </p:sp>
    </p:spTree>
    <p:extLst>
      <p:ext uri="{BB962C8B-B14F-4D97-AF65-F5344CB8AC3E}">
        <p14:creationId xmlns:p14="http://schemas.microsoft.com/office/powerpoint/2010/main" val="1682188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E169-9E4C-B3EB-B343-C55988C07F29}"/>
              </a:ext>
            </a:extLst>
          </p:cNvPr>
          <p:cNvSpPr>
            <a:spLocks noGrp="1"/>
          </p:cNvSpPr>
          <p:nvPr>
            <p:ph type="title"/>
          </p:nvPr>
        </p:nvSpPr>
        <p:spPr>
          <a:xfrm>
            <a:off x="677334" y="609600"/>
            <a:ext cx="8596668" cy="914400"/>
          </a:xfrm>
        </p:spPr>
        <p:txBody>
          <a:bodyPr/>
          <a:lstStyle/>
          <a:p>
            <a:r>
              <a:rPr lang="en-US" dirty="0" err="1"/>
              <a:t>Firdapse</a:t>
            </a:r>
            <a:r>
              <a:rPr lang="en-US" dirty="0"/>
              <a:t>®  (3,4 </a:t>
            </a:r>
            <a:r>
              <a:rPr lang="en-US" dirty="0" err="1"/>
              <a:t>diaminopyridine</a:t>
            </a:r>
            <a:r>
              <a:rPr lang="en-US" dirty="0"/>
              <a:t>)</a:t>
            </a:r>
          </a:p>
        </p:txBody>
      </p:sp>
      <p:sp>
        <p:nvSpPr>
          <p:cNvPr id="3" name="Content Placeholder 2">
            <a:extLst>
              <a:ext uri="{FF2B5EF4-FFF2-40B4-BE49-F238E27FC236}">
                <a16:creationId xmlns:a16="http://schemas.microsoft.com/office/drawing/2014/main" id="{301EECA7-41B8-39CF-9561-47195D930887}"/>
              </a:ext>
            </a:extLst>
          </p:cNvPr>
          <p:cNvSpPr>
            <a:spLocks noGrp="1"/>
          </p:cNvSpPr>
          <p:nvPr>
            <p:ph idx="1"/>
          </p:nvPr>
        </p:nvSpPr>
        <p:spPr>
          <a:xfrm>
            <a:off x="677334" y="1524001"/>
            <a:ext cx="8596668" cy="5061856"/>
          </a:xfrm>
        </p:spPr>
        <p:txBody>
          <a:bodyPr>
            <a:normAutofit/>
          </a:bodyPr>
          <a:lstStyle/>
          <a:p>
            <a:r>
              <a:rPr lang="en-US" dirty="0"/>
              <a:t>Effective treatment for Lambert-Eaton (LEMS)</a:t>
            </a:r>
          </a:p>
          <a:p>
            <a:r>
              <a:rPr lang="en-US" dirty="0"/>
              <a:t>Available as compassionate Rx from Jacobus® for 20 years</a:t>
            </a:r>
          </a:p>
          <a:p>
            <a:pPr lvl="1"/>
            <a:r>
              <a:rPr lang="en-US" dirty="0"/>
              <a:t>"First and foremost we wanted to make the drug available to the patients and the physicians," Jacobus says. "That was our No. 1 priority, so that was what we did.”</a:t>
            </a:r>
          </a:p>
          <a:p>
            <a:r>
              <a:rPr lang="en-US" dirty="0"/>
              <a:t>Catalyst® gets approval to market 3,4 DAM</a:t>
            </a:r>
          </a:p>
          <a:p>
            <a:r>
              <a:rPr lang="en-US" dirty="0"/>
              <a:t>Current cost: $30,000/month ($360,000/year)</a:t>
            </a:r>
          </a:p>
          <a:p>
            <a:r>
              <a:rPr lang="en-US" dirty="0"/>
              <a:t>‘</a:t>
            </a:r>
            <a:r>
              <a:rPr lang="en-US" dirty="0">
                <a:hlinkClick r:id="rId2"/>
              </a:rPr>
              <a:t>Company officials said they could earn from $300 million to $900 million in revenue each year from the drug; represent a "peak opportunity.“’</a:t>
            </a:r>
            <a:r>
              <a:rPr lang="en-US" dirty="0"/>
              <a:t> (NPR)</a:t>
            </a:r>
          </a:p>
          <a:p>
            <a:r>
              <a:rPr lang="en-US" dirty="0"/>
              <a:t>The projections are based on a generous estimate of the number of patients who could use the drug, and an assumption that </a:t>
            </a:r>
            <a:r>
              <a:rPr lang="en-US" dirty="0" err="1"/>
              <a:t>Firdapse</a:t>
            </a:r>
            <a:r>
              <a:rPr lang="en-US" dirty="0"/>
              <a:t> will be approved for other uses. Still, the figures suggest the company will charge from $37,500 to well over $100,000 per LEMS patient, per year.</a:t>
            </a:r>
          </a:p>
          <a:p>
            <a:r>
              <a:rPr lang="en-US" dirty="0">
                <a:hlinkClick r:id="rId3"/>
              </a:rPr>
              <a:t>Editorial by NM docs (Burns, Smith, et al.) in </a:t>
            </a:r>
            <a:r>
              <a:rPr lang="en-US" i="1" dirty="0">
                <a:hlinkClick r:id="rId3"/>
              </a:rPr>
              <a:t>Muscle and Nerve </a:t>
            </a:r>
            <a:r>
              <a:rPr lang="en-US" dirty="0">
                <a:hlinkClick r:id="rId3"/>
              </a:rPr>
              <a:t>53:165-8,2016</a:t>
            </a:r>
            <a:endParaRPr lang="en-US" dirty="0"/>
          </a:p>
          <a:p>
            <a:r>
              <a:rPr lang="en-US" dirty="0"/>
              <a:t>“Akin to trying to patent a ladder”. But they do. Shades of colchicine.</a:t>
            </a:r>
          </a:p>
          <a:p>
            <a:endParaRPr lang="en-US" dirty="0"/>
          </a:p>
        </p:txBody>
      </p:sp>
    </p:spTree>
    <p:extLst>
      <p:ext uri="{BB962C8B-B14F-4D97-AF65-F5344CB8AC3E}">
        <p14:creationId xmlns:p14="http://schemas.microsoft.com/office/powerpoint/2010/main" val="384355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11A3-F940-1894-EC1D-F7CEEA00C614}"/>
              </a:ext>
            </a:extLst>
          </p:cNvPr>
          <p:cNvSpPr>
            <a:spLocks noGrp="1"/>
          </p:cNvSpPr>
          <p:nvPr>
            <p:ph type="title"/>
          </p:nvPr>
        </p:nvSpPr>
        <p:spPr>
          <a:xfrm>
            <a:off x="677334" y="609600"/>
            <a:ext cx="8596668" cy="854529"/>
          </a:xfrm>
        </p:spPr>
        <p:txBody>
          <a:bodyPr/>
          <a:lstStyle/>
          <a:p>
            <a:r>
              <a:rPr lang="en-US" dirty="0"/>
              <a:t>Impact on patients</a:t>
            </a:r>
          </a:p>
        </p:txBody>
      </p:sp>
      <p:sp>
        <p:nvSpPr>
          <p:cNvPr id="3" name="Content Placeholder 2">
            <a:extLst>
              <a:ext uri="{FF2B5EF4-FFF2-40B4-BE49-F238E27FC236}">
                <a16:creationId xmlns:a16="http://schemas.microsoft.com/office/drawing/2014/main" id="{EB4E7D4D-F931-13EB-AFB1-517B7E2C2B8E}"/>
              </a:ext>
            </a:extLst>
          </p:cNvPr>
          <p:cNvSpPr>
            <a:spLocks noGrp="1"/>
          </p:cNvSpPr>
          <p:nvPr>
            <p:ph idx="1"/>
          </p:nvPr>
        </p:nvSpPr>
        <p:spPr>
          <a:xfrm>
            <a:off x="677334" y="1774147"/>
            <a:ext cx="8596668" cy="4212996"/>
          </a:xfrm>
        </p:spPr>
        <p:txBody>
          <a:bodyPr>
            <a:normAutofit lnSpcReduction="10000"/>
          </a:bodyPr>
          <a:lstStyle/>
          <a:p>
            <a:r>
              <a:rPr lang="en-US" sz="2400" dirty="0"/>
              <a:t>People may be unable to get/afford drugs that have no good alternative</a:t>
            </a:r>
          </a:p>
          <a:p>
            <a:r>
              <a:rPr lang="en-US" sz="2400" dirty="0"/>
              <a:t>May be paying a lot for a drug for which there is a good alternative</a:t>
            </a:r>
          </a:p>
          <a:p>
            <a:r>
              <a:rPr lang="en-US" sz="2400" dirty="0"/>
              <a:t>Paying an outrageous amount out of their own pockets which most people can not afford</a:t>
            </a:r>
          </a:p>
          <a:p>
            <a:r>
              <a:rPr lang="en-US" sz="2400" i="1" dirty="0"/>
              <a:t>Even when insurance does pay, the high cost raises the cost of insurance for everyone, businesses and individuals, thus raising the already high cost of US healthcare(2-4x that of all other OECD countries per capita)</a:t>
            </a:r>
          </a:p>
        </p:txBody>
      </p:sp>
    </p:spTree>
    <p:extLst>
      <p:ext uri="{BB962C8B-B14F-4D97-AF65-F5344CB8AC3E}">
        <p14:creationId xmlns:p14="http://schemas.microsoft.com/office/powerpoint/2010/main" val="139674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8D9E-0BB7-BE8A-1553-D25C3E32B9DC}"/>
              </a:ext>
            </a:extLst>
          </p:cNvPr>
          <p:cNvSpPr>
            <a:spLocks noGrp="1"/>
          </p:cNvSpPr>
          <p:nvPr>
            <p:ph type="title"/>
          </p:nvPr>
        </p:nvSpPr>
        <p:spPr/>
        <p:txBody>
          <a:bodyPr>
            <a:normAutofit/>
          </a:bodyPr>
          <a:lstStyle/>
          <a:p>
            <a:r>
              <a:rPr lang="en-US" i="1" dirty="0">
                <a:hlinkClick r:id="rId2"/>
              </a:rPr>
              <a:t>‘</a:t>
            </a:r>
            <a:r>
              <a:rPr lang="en-US" b="1" i="1" dirty="0">
                <a:hlinkClick r:id="rId2"/>
              </a:rPr>
              <a:t>The Medicine Is a Miracle, but Only if You Can Afford It’</a:t>
            </a:r>
            <a:endParaRPr lang="en-US" i="1" dirty="0"/>
          </a:p>
        </p:txBody>
      </p:sp>
      <p:sp>
        <p:nvSpPr>
          <p:cNvPr id="3" name="Content Placeholder 2">
            <a:extLst>
              <a:ext uri="{FF2B5EF4-FFF2-40B4-BE49-F238E27FC236}">
                <a16:creationId xmlns:a16="http://schemas.microsoft.com/office/drawing/2014/main" id="{480A697F-DEAB-DEFE-2306-31E6E59C123E}"/>
              </a:ext>
            </a:extLst>
          </p:cNvPr>
          <p:cNvSpPr>
            <a:spLocks noGrp="1"/>
          </p:cNvSpPr>
          <p:nvPr>
            <p:ph idx="1"/>
          </p:nvPr>
        </p:nvSpPr>
        <p:spPr/>
        <p:txBody>
          <a:bodyPr/>
          <a:lstStyle/>
          <a:p>
            <a:r>
              <a:rPr lang="en-US" dirty="0"/>
              <a:t>‘</a:t>
            </a:r>
            <a:r>
              <a:rPr lang="en-US" sz="2400" i="1" dirty="0"/>
              <a:t>April Crawford never thought she’d be begging for help on GoFundMe, but she has run out of options. She has multiple sclerosis, and </a:t>
            </a:r>
            <a:r>
              <a:rPr lang="en-US" sz="2400" i="1" dirty="0" err="1">
                <a:hlinkClick r:id="rId3"/>
              </a:rPr>
              <a:t>Mavenclad</a:t>
            </a:r>
            <a:r>
              <a:rPr lang="en-US" sz="2400" i="1" dirty="0"/>
              <a:t>®, the drug that could slow her decline, has a list price of $194,000 a year. Her Medicare insurance will pay for most of it, but she has a co-pay of $10,000.’</a:t>
            </a:r>
          </a:p>
          <a:p>
            <a:r>
              <a:rPr lang="en-US" sz="2400" dirty="0"/>
              <a:t>Question: Is GoFundMe the way we should be funding people’s medicines, especially while drug companies are making billions in profit??</a:t>
            </a:r>
            <a:endParaRPr lang="en-US" dirty="0"/>
          </a:p>
        </p:txBody>
      </p:sp>
    </p:spTree>
    <p:extLst>
      <p:ext uri="{BB962C8B-B14F-4D97-AF65-F5344CB8AC3E}">
        <p14:creationId xmlns:p14="http://schemas.microsoft.com/office/powerpoint/2010/main" val="176537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C7C7-7970-79C2-76A7-6BF4240502B3}"/>
              </a:ext>
            </a:extLst>
          </p:cNvPr>
          <p:cNvSpPr>
            <a:spLocks noGrp="1"/>
          </p:cNvSpPr>
          <p:nvPr>
            <p:ph type="title"/>
          </p:nvPr>
        </p:nvSpPr>
        <p:spPr/>
        <p:txBody>
          <a:bodyPr/>
          <a:lstStyle/>
          <a:p>
            <a:r>
              <a:rPr lang="en-US" dirty="0"/>
              <a:t>What about the cost of development?</a:t>
            </a:r>
          </a:p>
        </p:txBody>
      </p:sp>
      <p:graphicFrame>
        <p:nvGraphicFramePr>
          <p:cNvPr id="4" name="Object 2">
            <a:extLst>
              <a:ext uri="{FF2B5EF4-FFF2-40B4-BE49-F238E27FC236}">
                <a16:creationId xmlns:a16="http://schemas.microsoft.com/office/drawing/2014/main" id="{2E1F5402-BCE8-283E-7B7C-A625687E590F}"/>
              </a:ext>
            </a:extLst>
          </p:cNvPr>
          <p:cNvGraphicFramePr>
            <a:graphicFrameLocks noGrp="1" noChangeAspect="1"/>
          </p:cNvGraphicFramePr>
          <p:nvPr>
            <p:ph idx="1"/>
            <p:extLst>
              <p:ext uri="{D42A27DB-BD31-4B8C-83A1-F6EECF244321}">
                <p14:modId xmlns:p14="http://schemas.microsoft.com/office/powerpoint/2010/main" val="1504003183"/>
              </p:ext>
            </p:extLst>
          </p:nvPr>
        </p:nvGraphicFramePr>
        <p:xfrm>
          <a:off x="1387929" y="1410940"/>
          <a:ext cx="6988627" cy="5240106"/>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22531" name="Object 2">
                        <a:extLst>
                          <a:ext uri="{FF2B5EF4-FFF2-40B4-BE49-F238E27FC236}">
                            <a16:creationId xmlns:a16="http://schemas.microsoft.com/office/drawing/2014/main" id="{7317BD83-7F80-32CA-4553-BF9D25CAF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929" y="1410940"/>
                        <a:ext cx="6988627" cy="52401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45055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AA3D7C07-6B50-4BE3-5DE9-0B9120DFE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66699"/>
            <a:ext cx="8106228" cy="607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842-2C8E-CCA7-6B48-8E4F88480776}"/>
              </a:ext>
            </a:extLst>
          </p:cNvPr>
          <p:cNvSpPr>
            <a:spLocks noGrp="1"/>
          </p:cNvSpPr>
          <p:nvPr>
            <p:ph type="title"/>
          </p:nvPr>
        </p:nvSpPr>
        <p:spPr>
          <a:xfrm>
            <a:off x="677334" y="609600"/>
            <a:ext cx="8596668" cy="919843"/>
          </a:xfrm>
        </p:spPr>
        <p:txBody>
          <a:bodyPr/>
          <a:lstStyle/>
          <a:p>
            <a:r>
              <a:rPr lang="en-US" dirty="0"/>
              <a:t>A story from this week..</a:t>
            </a:r>
          </a:p>
        </p:txBody>
      </p:sp>
      <p:sp>
        <p:nvSpPr>
          <p:cNvPr id="3" name="Content Placeholder 2">
            <a:extLst>
              <a:ext uri="{FF2B5EF4-FFF2-40B4-BE49-F238E27FC236}">
                <a16:creationId xmlns:a16="http://schemas.microsoft.com/office/drawing/2014/main" id="{DD07F2DB-2302-877E-7903-FB5668CE56F2}"/>
              </a:ext>
            </a:extLst>
          </p:cNvPr>
          <p:cNvSpPr>
            <a:spLocks noGrp="1"/>
          </p:cNvSpPr>
          <p:nvPr>
            <p:ph idx="1"/>
          </p:nvPr>
        </p:nvSpPr>
        <p:spPr>
          <a:xfrm>
            <a:off x="677334" y="1654629"/>
            <a:ext cx="8596668" cy="4778828"/>
          </a:xfrm>
        </p:spPr>
        <p:txBody>
          <a:bodyPr>
            <a:normAutofit/>
          </a:bodyPr>
          <a:lstStyle/>
          <a:p>
            <a:r>
              <a:rPr lang="en-US" sz="2400" dirty="0"/>
              <a:t>At the migrant “Welcome Center” in Tucson…</a:t>
            </a:r>
          </a:p>
          <a:p>
            <a:r>
              <a:rPr lang="en-US" sz="2400" dirty="0"/>
              <a:t>A young woman with Leukemia…</a:t>
            </a:r>
          </a:p>
          <a:p>
            <a:r>
              <a:rPr lang="en-US" sz="2400" dirty="0"/>
              <a:t>The Border Patrol took her drugs…</a:t>
            </a:r>
          </a:p>
          <a:p>
            <a:r>
              <a:rPr lang="en-US" sz="2400" dirty="0"/>
              <a:t>She needed a new a prescription…</a:t>
            </a:r>
          </a:p>
          <a:p>
            <a:r>
              <a:rPr lang="en-US" sz="2400" dirty="0"/>
              <a:t>Pharmacy says cost is </a:t>
            </a:r>
            <a:r>
              <a:rPr lang="en-US" sz="2400" b="1" dirty="0"/>
              <a:t>$17,000/month!</a:t>
            </a:r>
          </a:p>
          <a:p>
            <a:r>
              <a:rPr lang="en-US" sz="2400" dirty="0"/>
              <a:t>In the Dominican Republic it was paid for by the government…and was certainly a lot less!</a:t>
            </a:r>
          </a:p>
          <a:p>
            <a:r>
              <a:rPr lang="en-US" sz="2400" dirty="0"/>
              <a:t>The Dominican Republic is </a:t>
            </a:r>
            <a:r>
              <a:rPr lang="en-US" sz="2400" i="1" dirty="0"/>
              <a:t>not</a:t>
            </a:r>
            <a:r>
              <a:rPr lang="en-US" sz="2400" dirty="0"/>
              <a:t> a wealthy country!</a:t>
            </a:r>
          </a:p>
        </p:txBody>
      </p:sp>
    </p:spTree>
    <p:extLst>
      <p:ext uri="{BB962C8B-B14F-4D97-AF65-F5344CB8AC3E}">
        <p14:creationId xmlns:p14="http://schemas.microsoft.com/office/powerpoint/2010/main" val="227559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5415-E912-61CC-B6E3-580CAD278F7D}"/>
              </a:ext>
            </a:extLst>
          </p:cNvPr>
          <p:cNvSpPr>
            <a:spLocks noGrp="1"/>
          </p:cNvSpPr>
          <p:nvPr>
            <p:ph type="title"/>
          </p:nvPr>
        </p:nvSpPr>
        <p:spPr/>
        <p:txBody>
          <a:bodyPr/>
          <a:lstStyle/>
          <a:p>
            <a:r>
              <a:rPr lang="en-US" dirty="0"/>
              <a:t>What can and should physicians do?</a:t>
            </a:r>
            <a:br>
              <a:rPr lang="en-US" dirty="0"/>
            </a:br>
            <a:endParaRPr lang="en-US" dirty="0"/>
          </a:p>
        </p:txBody>
      </p:sp>
      <p:sp>
        <p:nvSpPr>
          <p:cNvPr id="3" name="Content Placeholder 2">
            <a:extLst>
              <a:ext uri="{FF2B5EF4-FFF2-40B4-BE49-F238E27FC236}">
                <a16:creationId xmlns:a16="http://schemas.microsoft.com/office/drawing/2014/main" id="{5AC99562-37FE-9D33-81AA-02E6FED79411}"/>
              </a:ext>
            </a:extLst>
          </p:cNvPr>
          <p:cNvSpPr>
            <a:spLocks noGrp="1"/>
          </p:cNvSpPr>
          <p:nvPr>
            <p:ph idx="1"/>
          </p:nvPr>
        </p:nvSpPr>
        <p:spPr>
          <a:xfrm>
            <a:off x="677334" y="1480458"/>
            <a:ext cx="8596668" cy="4925786"/>
          </a:xfrm>
        </p:spPr>
        <p:txBody>
          <a:bodyPr>
            <a:normAutofit lnSpcReduction="10000"/>
          </a:bodyPr>
          <a:lstStyle/>
          <a:p>
            <a:r>
              <a:rPr lang="en-US" sz="2100" dirty="0"/>
              <a:t>Advocacy for patients</a:t>
            </a:r>
          </a:p>
          <a:p>
            <a:r>
              <a:rPr lang="en-US" sz="2100" dirty="0"/>
              <a:t>Advocating for individual patients vs. advocating for systemic change</a:t>
            </a:r>
          </a:p>
          <a:p>
            <a:r>
              <a:rPr lang="en-US" sz="2100" dirty="0"/>
              <a:t>‘</a:t>
            </a:r>
            <a:r>
              <a:rPr lang="en-US" sz="2100" dirty="0">
                <a:hlinkClick r:id="rId2"/>
              </a:rPr>
              <a:t>Agency and Activism: Rethinking Health Advocacy in the Medical Profession</a:t>
            </a:r>
            <a:r>
              <a:rPr lang="en-US" sz="2100" dirty="0"/>
              <a:t>’, Dobson, </a:t>
            </a:r>
            <a:r>
              <a:rPr lang="en-US" sz="2100" dirty="0" err="1"/>
              <a:t>Voyer</a:t>
            </a:r>
            <a:r>
              <a:rPr lang="en-US" sz="2100" dirty="0"/>
              <a:t>, </a:t>
            </a:r>
            <a:r>
              <a:rPr lang="en-US" sz="2100" dirty="0" err="1"/>
              <a:t>Regehr</a:t>
            </a:r>
            <a:r>
              <a:rPr lang="en-US" sz="2100" dirty="0"/>
              <a:t>, </a:t>
            </a:r>
            <a:r>
              <a:rPr lang="en-US" sz="2100" i="1" dirty="0" err="1"/>
              <a:t>Acad</a:t>
            </a:r>
            <a:r>
              <a:rPr lang="en-US" sz="2100" i="1" dirty="0"/>
              <a:t> Med </a:t>
            </a:r>
            <a:r>
              <a:rPr lang="en-US" sz="2100" dirty="0"/>
              <a:t>2015</a:t>
            </a:r>
          </a:p>
          <a:p>
            <a:r>
              <a:rPr lang="en-US" sz="2100" dirty="0"/>
              <a:t>Commentary: </a:t>
            </a:r>
            <a:r>
              <a:rPr lang="en-US" sz="2100" dirty="0">
                <a:hlinkClick r:id="rId3"/>
              </a:rPr>
              <a:t>Advocacy by Physicians for Patients and for Social Change</a:t>
            </a:r>
            <a:r>
              <a:rPr lang="en-US" sz="2100" dirty="0"/>
              <a:t>’ Freeman J, </a:t>
            </a:r>
            <a:r>
              <a:rPr lang="en-US" sz="2100" i="1" dirty="0"/>
              <a:t>AMA J Ethics</a:t>
            </a:r>
            <a:r>
              <a:rPr lang="en-US" sz="2100" dirty="0"/>
              <a:t>, Sept 2016</a:t>
            </a:r>
          </a:p>
          <a:p>
            <a:r>
              <a:rPr lang="en-US" sz="2100" dirty="0">
                <a:hlinkClick r:id="rId4"/>
              </a:rPr>
              <a:t>AMA Declaration of physician personal responsibility</a:t>
            </a:r>
            <a:r>
              <a:rPr lang="en-US" sz="2100" dirty="0"/>
              <a:t>: ‘“Advocate for social, economic, educational, and political changes that ameliorate suffering and contribute to human well-being”</a:t>
            </a:r>
          </a:p>
          <a:p>
            <a:r>
              <a:rPr lang="en-US" sz="2100" dirty="0">
                <a:hlinkClick r:id="rId5"/>
              </a:rPr>
              <a:t>AAN Code of Professional Conduct</a:t>
            </a:r>
            <a:endParaRPr lang="en-US" sz="2100" dirty="0"/>
          </a:p>
          <a:p>
            <a:r>
              <a:rPr lang="en-US" sz="2100" dirty="0" err="1"/>
              <a:t>Firdapse</a:t>
            </a:r>
            <a:r>
              <a:rPr lang="en-US" sz="2100" dirty="0"/>
              <a:t> editorial is activism (for systemic change) as well as advocacy for individual patients</a:t>
            </a:r>
            <a:r>
              <a:rPr lang="en-US" dirty="0"/>
              <a:t> </a:t>
            </a:r>
          </a:p>
        </p:txBody>
      </p:sp>
    </p:spTree>
    <p:extLst>
      <p:ext uri="{BB962C8B-B14F-4D97-AF65-F5344CB8AC3E}">
        <p14:creationId xmlns:p14="http://schemas.microsoft.com/office/powerpoint/2010/main" val="828987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0D373EB-2186-34EA-4D51-63A4379B4E31}"/>
              </a:ext>
            </a:extLst>
          </p:cNvPr>
          <p:cNvSpPr>
            <a:spLocks noGrp="1" noChangeArrowheads="1"/>
          </p:cNvSpPr>
          <p:nvPr>
            <p:ph type="title"/>
          </p:nvPr>
        </p:nvSpPr>
        <p:spPr>
          <a:xfrm>
            <a:off x="304800" y="328386"/>
            <a:ext cx="9220200" cy="1320800"/>
          </a:xfrm>
        </p:spPr>
        <p:txBody>
          <a:bodyPr vert="horz" lIns="0" tIns="0" rIns="0" bIns="0" rtlCol="0" anchor="ctr">
            <a:normAutofit/>
          </a:bodyPr>
          <a:lstStyle/>
          <a:p>
            <a:pPr eaLnBrk="1" hangingPunct="1"/>
            <a:r>
              <a:rPr lang="en-US" altLang="en-US" dirty="0"/>
              <a:t>Profit / Patient benefit Ratio out of balance</a:t>
            </a:r>
          </a:p>
        </p:txBody>
      </p:sp>
      <p:sp>
        <p:nvSpPr>
          <p:cNvPr id="2" name="Content Placeholder 1">
            <a:extLst>
              <a:ext uri="{FF2B5EF4-FFF2-40B4-BE49-F238E27FC236}">
                <a16:creationId xmlns:a16="http://schemas.microsoft.com/office/drawing/2014/main" id="{7828E791-1C3E-8C9A-D6EF-A62201BEACF8}"/>
              </a:ext>
            </a:extLst>
          </p:cNvPr>
          <p:cNvSpPr>
            <a:spLocks noGrp="1"/>
          </p:cNvSpPr>
          <p:nvPr>
            <p:ph idx="1"/>
          </p:nvPr>
        </p:nvSpPr>
        <p:spPr>
          <a:xfrm>
            <a:off x="677334" y="1649186"/>
            <a:ext cx="8596668" cy="4855027"/>
          </a:xfrm>
        </p:spPr>
        <p:txBody>
          <a:bodyPr>
            <a:normAutofit/>
          </a:bodyPr>
          <a:lstStyle/>
          <a:p>
            <a:r>
              <a:rPr lang="en-US" sz="2400" dirty="0"/>
              <a:t>Profits far exceed cost of R&amp;D</a:t>
            </a:r>
          </a:p>
          <a:p>
            <a:r>
              <a:rPr lang="en-US" sz="2400" dirty="0"/>
              <a:t>Cost of drugs limits access of patients who need those drugs, and</a:t>
            </a:r>
          </a:p>
          <a:p>
            <a:r>
              <a:rPr lang="en-US" sz="2400" dirty="0"/>
              <a:t>Often generates huge profits from patients who don’t really need those specific drugs</a:t>
            </a:r>
          </a:p>
          <a:p>
            <a:r>
              <a:rPr lang="en-US" sz="2400" dirty="0"/>
              <a:t>Systems (international and VA/Tricare in US) that negotiate drug prices can help make them affordable</a:t>
            </a:r>
          </a:p>
          <a:p>
            <a:r>
              <a:rPr lang="en-US" sz="2400" dirty="0"/>
              <a:t>Insurance companies do not have sufficient motivation to counter drug prices</a:t>
            </a:r>
          </a:p>
          <a:p>
            <a:r>
              <a:rPr lang="en-US" sz="2400" dirty="0"/>
              <a:t>Government regulation is not sufficient, effective, and has many loopholes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ACAF-E76D-9414-72BB-23C9F2FCE85E}"/>
              </a:ext>
            </a:extLst>
          </p:cNvPr>
          <p:cNvSpPr>
            <a:spLocks noGrp="1"/>
          </p:cNvSpPr>
          <p:nvPr>
            <p:ph type="title"/>
          </p:nvPr>
        </p:nvSpPr>
        <p:spPr/>
        <p:txBody>
          <a:bodyPr/>
          <a:lstStyle/>
          <a:p>
            <a:r>
              <a:rPr lang="en-US" dirty="0"/>
              <a:t>What is to be done?</a:t>
            </a:r>
          </a:p>
        </p:txBody>
      </p:sp>
      <p:sp>
        <p:nvSpPr>
          <p:cNvPr id="3" name="Content Placeholder 2">
            <a:extLst>
              <a:ext uri="{FF2B5EF4-FFF2-40B4-BE49-F238E27FC236}">
                <a16:creationId xmlns:a16="http://schemas.microsoft.com/office/drawing/2014/main" id="{5C89505F-B9E6-72BD-F3B6-8484D387DDC9}"/>
              </a:ext>
            </a:extLst>
          </p:cNvPr>
          <p:cNvSpPr>
            <a:spLocks noGrp="1"/>
          </p:cNvSpPr>
          <p:nvPr>
            <p:ph idx="1"/>
          </p:nvPr>
        </p:nvSpPr>
        <p:spPr>
          <a:xfrm>
            <a:off x="677334" y="1758043"/>
            <a:ext cx="8596668" cy="4914900"/>
          </a:xfrm>
        </p:spPr>
        <p:txBody>
          <a:bodyPr>
            <a:normAutofit lnSpcReduction="10000"/>
          </a:bodyPr>
          <a:lstStyle/>
          <a:p>
            <a:r>
              <a:rPr lang="en-US" sz="2800" dirty="0"/>
              <a:t>Medicare should negotiate and regulate drug prices – and professional societies should advocate</a:t>
            </a:r>
          </a:p>
          <a:p>
            <a:r>
              <a:rPr lang="en-US" sz="2800" dirty="0"/>
              <a:t>Physicians should advocate for their patients</a:t>
            </a:r>
          </a:p>
          <a:p>
            <a:pPr algn="just"/>
            <a:r>
              <a:rPr lang="en-US" sz="2800" dirty="0"/>
              <a:t>Single-payer national health insurance would create the structure to solve this and other problems in health care financing and delivery</a:t>
            </a:r>
          </a:p>
          <a:p>
            <a:r>
              <a:rPr lang="en-US" sz="2800" dirty="0"/>
              <a:t>At least </a:t>
            </a:r>
            <a:r>
              <a:rPr lang="en-US" sz="2800" dirty="0">
                <a:hlinkClick r:id="rId2"/>
              </a:rPr>
              <a:t>338,000 Covid deaths</a:t>
            </a:r>
            <a:r>
              <a:rPr lang="en-US" sz="2800" dirty="0"/>
              <a:t> in the United States + $105B -- from COVID alone -- could have been prevented by universal health care </a:t>
            </a:r>
            <a:r>
              <a:rPr lang="en-US" sz="2800" i="1" dirty="0"/>
              <a:t>(</a:t>
            </a:r>
            <a:r>
              <a:rPr lang="en-US" sz="2400" i="1" dirty="0"/>
              <a:t>Proceedings of the National Academy of Sciences USA</a:t>
            </a:r>
            <a:r>
              <a:rPr lang="en-US" sz="2800" i="1" dirty="0"/>
              <a:t>,</a:t>
            </a:r>
            <a:r>
              <a:rPr lang="en-US" sz="2000" i="1" dirty="0"/>
              <a:t> </a:t>
            </a:r>
            <a:r>
              <a:rPr lang="en-US" sz="2000" dirty="0"/>
              <a:t>Jun 13, 2022)</a:t>
            </a:r>
            <a:r>
              <a:rPr lang="en-US" sz="2000" i="1" dirty="0"/>
              <a:t>.</a:t>
            </a:r>
            <a:endParaRPr lang="en-US" sz="2800" i="1" dirty="0"/>
          </a:p>
        </p:txBody>
      </p:sp>
    </p:spTree>
    <p:extLst>
      <p:ext uri="{BB962C8B-B14F-4D97-AF65-F5344CB8AC3E}">
        <p14:creationId xmlns:p14="http://schemas.microsoft.com/office/powerpoint/2010/main" val="61661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631D-CF63-0FEF-D452-FA14BA6C1E10}"/>
              </a:ext>
            </a:extLst>
          </p:cNvPr>
          <p:cNvSpPr>
            <a:spLocks noGrp="1"/>
          </p:cNvSpPr>
          <p:nvPr>
            <p:ph type="title"/>
          </p:nvPr>
        </p:nvSpPr>
        <p:spPr/>
        <p:txBody>
          <a:bodyPr/>
          <a:lstStyle/>
          <a:p>
            <a:r>
              <a:rPr lang="en-US" dirty="0"/>
              <a:t>Drugs cost a lot in the US</a:t>
            </a:r>
          </a:p>
        </p:txBody>
      </p:sp>
      <p:sp>
        <p:nvSpPr>
          <p:cNvPr id="3" name="Content Placeholder 2">
            <a:extLst>
              <a:ext uri="{FF2B5EF4-FFF2-40B4-BE49-F238E27FC236}">
                <a16:creationId xmlns:a16="http://schemas.microsoft.com/office/drawing/2014/main" id="{AFBE48B6-8262-D45D-78FA-8F926AA3BB9E}"/>
              </a:ext>
            </a:extLst>
          </p:cNvPr>
          <p:cNvSpPr>
            <a:spLocks noGrp="1"/>
          </p:cNvSpPr>
          <p:nvPr>
            <p:ph idx="1"/>
          </p:nvPr>
        </p:nvSpPr>
        <p:spPr>
          <a:xfrm>
            <a:off x="677334" y="1464130"/>
            <a:ext cx="8596668" cy="4027504"/>
          </a:xfrm>
        </p:spPr>
        <p:txBody>
          <a:bodyPr>
            <a:noAutofit/>
          </a:bodyPr>
          <a:lstStyle/>
          <a:p>
            <a:r>
              <a:rPr lang="en-US" sz="2800" dirty="0"/>
              <a:t>More than in the rest of the world</a:t>
            </a:r>
          </a:p>
          <a:p>
            <a:r>
              <a:rPr lang="en-US" sz="2800" dirty="0"/>
              <a:t>Because other countries have regulation of drug prices</a:t>
            </a:r>
          </a:p>
          <a:p>
            <a:r>
              <a:rPr lang="en-US" sz="2800" dirty="0"/>
              <a:t>US has a free (if slightly rigged) market that allows pharmaceutical manufacturers, once a drug is approved by the FDA, to charge whatever they think the market will bear</a:t>
            </a:r>
          </a:p>
          <a:p>
            <a:r>
              <a:rPr lang="en-US" sz="2800" dirty="0"/>
              <a:t>And they do</a:t>
            </a:r>
          </a:p>
          <a:p>
            <a:r>
              <a:rPr lang="en-US" sz="2800" dirty="0"/>
              <a:t>And they raise the prices each year, by several times the rate of inflation, often 5% or more.</a:t>
            </a:r>
          </a:p>
        </p:txBody>
      </p:sp>
    </p:spTree>
    <p:extLst>
      <p:ext uri="{BB962C8B-B14F-4D97-AF65-F5344CB8AC3E}">
        <p14:creationId xmlns:p14="http://schemas.microsoft.com/office/powerpoint/2010/main" val="17634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B554-A6A4-5357-B54D-CE247EAFFE6F}"/>
              </a:ext>
            </a:extLst>
          </p:cNvPr>
          <p:cNvSpPr>
            <a:spLocks noGrp="1"/>
          </p:cNvSpPr>
          <p:nvPr>
            <p:ph type="title"/>
          </p:nvPr>
        </p:nvSpPr>
        <p:spPr/>
        <p:txBody>
          <a:bodyPr>
            <a:normAutofit/>
          </a:bodyPr>
          <a:lstStyle/>
          <a:p>
            <a:pPr algn="ctr"/>
            <a:r>
              <a:rPr lang="en-US" sz="4000" dirty="0"/>
              <a:t>The result</a:t>
            </a:r>
          </a:p>
        </p:txBody>
      </p:sp>
      <p:sp>
        <p:nvSpPr>
          <p:cNvPr id="3" name="Content Placeholder 2">
            <a:extLst>
              <a:ext uri="{FF2B5EF4-FFF2-40B4-BE49-F238E27FC236}">
                <a16:creationId xmlns:a16="http://schemas.microsoft.com/office/drawing/2014/main" id="{08760913-1E47-BBE9-DF73-05B22F706D0E}"/>
              </a:ext>
            </a:extLst>
          </p:cNvPr>
          <p:cNvSpPr>
            <a:spLocks noGrp="1"/>
          </p:cNvSpPr>
          <p:nvPr>
            <p:ph idx="1"/>
          </p:nvPr>
        </p:nvSpPr>
        <p:spPr/>
        <p:txBody>
          <a:bodyPr>
            <a:normAutofit/>
          </a:bodyPr>
          <a:lstStyle/>
          <a:p>
            <a:pPr marL="0" indent="0" algn="ctr">
              <a:buNone/>
            </a:pPr>
            <a:r>
              <a:rPr lang="en-US" sz="3200" i="1" dirty="0">
                <a:solidFill>
                  <a:srgbClr val="FF0000"/>
                </a:solidFill>
              </a:rPr>
              <a:t>“In the money-making struggle between insurers and drug manufacturers, as with health systems, the real losers are those who are not players: the patients.”</a:t>
            </a:r>
          </a:p>
        </p:txBody>
      </p:sp>
    </p:spTree>
    <p:extLst>
      <p:ext uri="{BB962C8B-B14F-4D97-AF65-F5344CB8AC3E}">
        <p14:creationId xmlns:p14="http://schemas.microsoft.com/office/powerpoint/2010/main" val="2786101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C42B90-BE62-11DD-8EB0-D7313EB12599}"/>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C7D30EF7-46CD-7F7C-C49D-8403B0091A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222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BDE6-4BD6-162B-4442-153364F112B5}"/>
              </a:ext>
            </a:extLst>
          </p:cNvPr>
          <p:cNvSpPr>
            <a:spLocks noGrp="1"/>
          </p:cNvSpPr>
          <p:nvPr>
            <p:ph type="title"/>
          </p:nvPr>
        </p:nvSpPr>
        <p:spPr/>
        <p:txBody>
          <a:bodyPr/>
          <a:lstStyle/>
          <a:p>
            <a:endParaRPr lang="en-US"/>
          </a:p>
        </p:txBody>
      </p:sp>
      <p:pic>
        <p:nvPicPr>
          <p:cNvPr id="5" name="Content Placeholder 4" descr="Chart, funnel chart&#10;&#10;Description automatically generated">
            <a:extLst>
              <a:ext uri="{FF2B5EF4-FFF2-40B4-BE49-F238E27FC236}">
                <a16:creationId xmlns:a16="http://schemas.microsoft.com/office/drawing/2014/main" id="{710B01A4-D629-473F-76CE-27C1DE1BF7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499" y="201133"/>
            <a:ext cx="9437061" cy="6558896"/>
          </a:xfrm>
        </p:spPr>
      </p:pic>
    </p:spTree>
    <p:extLst>
      <p:ext uri="{BB962C8B-B14F-4D97-AF65-F5344CB8AC3E}">
        <p14:creationId xmlns:p14="http://schemas.microsoft.com/office/powerpoint/2010/main" val="314660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C7C7-7970-79C2-76A7-6BF4240502B3}"/>
              </a:ext>
            </a:extLst>
          </p:cNvPr>
          <p:cNvSpPr>
            <a:spLocks noGrp="1"/>
          </p:cNvSpPr>
          <p:nvPr>
            <p:ph type="title"/>
          </p:nvPr>
        </p:nvSpPr>
        <p:spPr>
          <a:xfrm>
            <a:off x="583908" y="141515"/>
            <a:ext cx="8596668" cy="805542"/>
          </a:xfrm>
        </p:spPr>
        <p:txBody>
          <a:bodyPr>
            <a:normAutofit fontScale="90000"/>
          </a:bodyPr>
          <a:lstStyle/>
          <a:p>
            <a:r>
              <a:rPr lang="en-US" dirty="0"/>
              <a:t>What about recouping the cost of drug development?</a:t>
            </a:r>
          </a:p>
        </p:txBody>
      </p:sp>
      <p:graphicFrame>
        <p:nvGraphicFramePr>
          <p:cNvPr id="4" name="Object 2">
            <a:extLst>
              <a:ext uri="{FF2B5EF4-FFF2-40B4-BE49-F238E27FC236}">
                <a16:creationId xmlns:a16="http://schemas.microsoft.com/office/drawing/2014/main" id="{2E1F5402-BCE8-283E-7B7C-A625687E590F}"/>
              </a:ext>
            </a:extLst>
          </p:cNvPr>
          <p:cNvGraphicFramePr>
            <a:graphicFrameLocks noGrp="1" noChangeAspect="1"/>
          </p:cNvGraphicFramePr>
          <p:nvPr>
            <p:ph idx="1"/>
            <p:extLst>
              <p:ext uri="{D42A27DB-BD31-4B8C-83A1-F6EECF244321}">
                <p14:modId xmlns:p14="http://schemas.microsoft.com/office/powerpoint/2010/main" val="4022039240"/>
              </p:ext>
            </p:extLst>
          </p:nvPr>
        </p:nvGraphicFramePr>
        <p:xfrm>
          <a:off x="1632857" y="1246414"/>
          <a:ext cx="6422570" cy="4815674"/>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4" name="Object 2">
                        <a:extLst>
                          <a:ext uri="{FF2B5EF4-FFF2-40B4-BE49-F238E27FC236}">
                            <a16:creationId xmlns:a16="http://schemas.microsoft.com/office/drawing/2014/main" id="{2E1F5402-BCE8-283E-7B7C-A625687E5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7" y="1246414"/>
                        <a:ext cx="6422570" cy="4815674"/>
                      </a:xfrm>
                      <a:prstGeom prst="rect">
                        <a:avLst/>
                      </a:prstGeom>
                      <a:noFill/>
                      <a:ln>
                        <a:noFill/>
                      </a:ln>
                    </p:spPr>
                  </p:pic>
                </p:oleObj>
              </mc:Fallback>
            </mc:AlternateContent>
          </a:graphicData>
        </a:graphic>
      </p:graphicFrame>
      <p:sp>
        <p:nvSpPr>
          <p:cNvPr id="3" name="Content Placeholder 4">
            <a:extLst>
              <a:ext uri="{FF2B5EF4-FFF2-40B4-BE49-F238E27FC236}">
                <a16:creationId xmlns:a16="http://schemas.microsoft.com/office/drawing/2014/main" id="{F4C97A95-4D17-2B2B-09D6-04C941D32A00}"/>
              </a:ext>
            </a:extLst>
          </p:cNvPr>
          <p:cNvSpPr txBox="1">
            <a:spLocks/>
          </p:cNvSpPr>
          <p:nvPr/>
        </p:nvSpPr>
        <p:spPr>
          <a:xfrm>
            <a:off x="668262" y="6319367"/>
            <a:ext cx="7955038" cy="397118"/>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a:t>Thanks for this and other slides to Steffie Woolhandler MD and David Himmelstein, MD</a:t>
            </a:r>
          </a:p>
          <a:p>
            <a:endParaRPr lang="en-US" dirty="0"/>
          </a:p>
        </p:txBody>
      </p:sp>
    </p:spTree>
    <p:extLst>
      <p:ext uri="{BB962C8B-B14F-4D97-AF65-F5344CB8AC3E}">
        <p14:creationId xmlns:p14="http://schemas.microsoft.com/office/powerpoint/2010/main" val="253244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E98D-D6BB-943C-76BD-F9D06D70DF4A}"/>
              </a:ext>
            </a:extLst>
          </p:cNvPr>
          <p:cNvSpPr>
            <a:spLocks noGrp="1"/>
          </p:cNvSpPr>
          <p:nvPr>
            <p:ph type="title"/>
          </p:nvPr>
        </p:nvSpPr>
        <p:spPr>
          <a:xfrm>
            <a:off x="677334" y="255815"/>
            <a:ext cx="8596668" cy="1320800"/>
          </a:xfrm>
        </p:spPr>
        <p:txBody>
          <a:bodyPr>
            <a:normAutofit fontScale="90000"/>
          </a:bodyPr>
          <a:lstStyle/>
          <a:p>
            <a:pPr algn="ctr"/>
            <a:r>
              <a:rPr lang="en-US" sz="2400" dirty="0"/>
              <a:t>Revenues and Expenses, </a:t>
            </a:r>
            <a:br>
              <a:rPr lang="en-US" sz="2400" dirty="0"/>
            </a:br>
            <a:r>
              <a:rPr lang="en-US" sz="2400" dirty="0"/>
              <a:t>15 largest drug companies, 1999-2018</a:t>
            </a:r>
            <a:br>
              <a:rPr lang="en-US" sz="2400" dirty="0"/>
            </a:br>
            <a:r>
              <a:rPr lang="en-US" sz="1800" dirty="0">
                <a:solidFill>
                  <a:srgbClr val="0070C0"/>
                </a:solidFill>
              </a:rPr>
              <a:t>Angelis A, et al., </a:t>
            </a:r>
            <a:r>
              <a:rPr lang="en-US" sz="1800" b="0" i="0" u="none" strike="noStrike" baseline="0" dirty="0">
                <a:solidFill>
                  <a:srgbClr val="2A6EBC"/>
                </a:solidFill>
                <a:latin typeface="MetaHeadlineOT-Regular"/>
              </a:rPr>
              <a:t>BMJ 2023;380:e071710, </a:t>
            </a:r>
            <a:r>
              <a:rPr lang="en-US" sz="1800" b="0" i="0" u="none" strike="noStrike" baseline="0" dirty="0">
                <a:solidFill>
                  <a:srgbClr val="0070C0"/>
                </a:solidFill>
                <a:latin typeface="MetaHeadlineOT-Light"/>
              </a:rPr>
              <a:t>Published: 15 February 2023</a:t>
            </a:r>
            <a:br>
              <a:rPr lang="en-US" sz="1800" b="0" i="0" u="none" strike="noStrike" baseline="0" dirty="0">
                <a:solidFill>
                  <a:srgbClr val="0070C0"/>
                </a:solidFill>
                <a:latin typeface="MetaHeadlineOT-Light"/>
              </a:rPr>
            </a:br>
            <a:r>
              <a:rPr lang="en-US" sz="1800" b="0" i="0" u="none" strike="noStrike" baseline="0" dirty="0">
                <a:solidFill>
                  <a:srgbClr val="2A6EBC"/>
                </a:solidFill>
                <a:latin typeface="MetaHeadlineOT-Light"/>
              </a:rPr>
              <a:t>http://dx.doi.org/10.1136/bmj-2022-071710</a:t>
            </a:r>
            <a:endParaRPr lang="en-US" sz="1800" dirty="0">
              <a:solidFill>
                <a:srgbClr val="0070C0"/>
              </a:solidFill>
            </a:endParaRPr>
          </a:p>
        </p:txBody>
      </p:sp>
      <p:pic>
        <p:nvPicPr>
          <p:cNvPr id="5" name="Content Placeholder 4">
            <a:extLst>
              <a:ext uri="{FF2B5EF4-FFF2-40B4-BE49-F238E27FC236}">
                <a16:creationId xmlns:a16="http://schemas.microsoft.com/office/drawing/2014/main" id="{2CBF9A1C-C103-59C5-4E24-3BCF06F9B640}"/>
              </a:ext>
            </a:extLst>
          </p:cNvPr>
          <p:cNvPicPr>
            <a:picLocks noGrp="1" noChangeAspect="1"/>
          </p:cNvPicPr>
          <p:nvPr>
            <p:ph idx="1"/>
          </p:nvPr>
        </p:nvPicPr>
        <p:blipFill>
          <a:blip r:embed="rId2"/>
          <a:stretch>
            <a:fillRect/>
          </a:stretch>
        </p:blipFill>
        <p:spPr>
          <a:xfrm>
            <a:off x="440384" y="1485899"/>
            <a:ext cx="8657543" cy="5072743"/>
          </a:xfrm>
        </p:spPr>
      </p:pic>
    </p:spTree>
    <p:extLst>
      <p:ext uri="{BB962C8B-B14F-4D97-AF65-F5344CB8AC3E}">
        <p14:creationId xmlns:p14="http://schemas.microsoft.com/office/powerpoint/2010/main" val="423712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6F8C-33F2-AFCB-D924-C52D65D95B6C}"/>
              </a:ext>
            </a:extLst>
          </p:cNvPr>
          <p:cNvSpPr>
            <a:spLocks noGrp="1"/>
          </p:cNvSpPr>
          <p:nvPr>
            <p:ph type="title"/>
          </p:nvPr>
        </p:nvSpPr>
        <p:spPr/>
        <p:txBody>
          <a:bodyPr/>
          <a:lstStyle/>
          <a:p>
            <a:r>
              <a:rPr lang="en-US" dirty="0"/>
              <a:t>It’s actually worse than that…</a:t>
            </a:r>
          </a:p>
        </p:txBody>
      </p:sp>
      <p:sp>
        <p:nvSpPr>
          <p:cNvPr id="3" name="Content Placeholder 2">
            <a:extLst>
              <a:ext uri="{FF2B5EF4-FFF2-40B4-BE49-F238E27FC236}">
                <a16:creationId xmlns:a16="http://schemas.microsoft.com/office/drawing/2014/main" id="{EE80194E-E002-3965-39DF-C55E3535112B}"/>
              </a:ext>
            </a:extLst>
          </p:cNvPr>
          <p:cNvSpPr>
            <a:spLocks noGrp="1"/>
          </p:cNvSpPr>
          <p:nvPr>
            <p:ph idx="1"/>
          </p:nvPr>
        </p:nvSpPr>
        <p:spPr>
          <a:xfrm>
            <a:off x="677334" y="1670957"/>
            <a:ext cx="8596668" cy="4370406"/>
          </a:xfrm>
        </p:spPr>
        <p:txBody>
          <a:bodyPr>
            <a:normAutofit fontScale="92500" lnSpcReduction="10000"/>
          </a:bodyPr>
          <a:lstStyle/>
          <a:p>
            <a:r>
              <a:rPr lang="en-US" sz="2800" dirty="0"/>
              <a:t>Much of the drug companies’ R&amp;D Costs are actually borne by the public including</a:t>
            </a:r>
          </a:p>
          <a:p>
            <a:pPr lvl="1"/>
            <a:r>
              <a:rPr lang="en-US" sz="2400" dirty="0"/>
              <a:t>Initial drug discovery financed by NIH</a:t>
            </a:r>
          </a:p>
          <a:p>
            <a:pPr lvl="1"/>
            <a:r>
              <a:rPr lang="en-US" sz="2400" dirty="0"/>
              <a:t>Direct subsidies to Pharma for drug development</a:t>
            </a:r>
          </a:p>
          <a:p>
            <a:r>
              <a:rPr lang="en-US" sz="2800" dirty="0"/>
              <a:t>To truly assess the impact need to know the </a:t>
            </a:r>
            <a:r>
              <a:rPr lang="en-US" sz="2800" i="1" dirty="0"/>
              <a:t>net</a:t>
            </a:r>
            <a:r>
              <a:rPr lang="en-US" sz="2800" dirty="0"/>
              <a:t> R&amp;D costs, funds that actually come from the drug companies. </a:t>
            </a:r>
          </a:p>
          <a:p>
            <a:r>
              <a:rPr lang="en-US" sz="2800" dirty="0"/>
              <a:t>Hard to find!</a:t>
            </a:r>
          </a:p>
          <a:p>
            <a:pPr marL="0" indent="0">
              <a:buNone/>
            </a:pPr>
            <a:endParaRPr lang="en-US" sz="2400" dirty="0"/>
          </a:p>
          <a:p>
            <a:pPr lvl="2"/>
            <a:r>
              <a:rPr lang="en-US" dirty="0"/>
              <a:t>Darrow JJ and Light DW, Beyond The High Prices Of Prescription Drugs: A Framework To Assess Costs, Resource Allocation, And Public Funding, </a:t>
            </a:r>
            <a:r>
              <a:rPr lang="en-US" i="1" dirty="0"/>
              <a:t>Health Affairs</a:t>
            </a:r>
            <a:r>
              <a:rPr lang="en-US" dirty="0"/>
              <a:t> 40(2);281-288 (2021) </a:t>
            </a:r>
          </a:p>
        </p:txBody>
      </p:sp>
    </p:spTree>
    <p:extLst>
      <p:ext uri="{BB962C8B-B14F-4D97-AF65-F5344CB8AC3E}">
        <p14:creationId xmlns:p14="http://schemas.microsoft.com/office/powerpoint/2010/main" val="188614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AA3D7C07-6B50-4BE3-5DE9-0B9120DFE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228599"/>
            <a:ext cx="8106228" cy="578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0141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44925</TotalTime>
  <Words>2522</Words>
  <Application>Microsoft Office PowerPoint</Application>
  <PresentationFormat>Widescreen</PresentationFormat>
  <Paragraphs>184</Paragraphs>
  <Slides>41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Arial</vt:lpstr>
      <vt:lpstr>Calibri</vt:lpstr>
      <vt:lpstr>Calibri </vt:lpstr>
      <vt:lpstr>MetaHeadlineOT-Light</vt:lpstr>
      <vt:lpstr>MetaHeadlineOT-Regular</vt:lpstr>
      <vt:lpstr>MetaSerifProBook-Regular</vt:lpstr>
      <vt:lpstr>Trebuchet MS</vt:lpstr>
      <vt:lpstr>Wingdings 3</vt:lpstr>
      <vt:lpstr>Facet</vt:lpstr>
      <vt:lpstr>Picture</vt:lpstr>
      <vt:lpstr>Why Do Drugs Cost So Much?  What can be done about it?</vt:lpstr>
      <vt:lpstr>Disclaimer</vt:lpstr>
      <vt:lpstr>Outline</vt:lpstr>
      <vt:lpstr>Drugs cost a lot in the US</vt:lpstr>
      <vt:lpstr>PowerPoint Presentation</vt:lpstr>
      <vt:lpstr>What about recouping the cost of drug development?</vt:lpstr>
      <vt:lpstr>Revenues and Expenses,  15 largest drug companies, 1999-2018 Angelis A, et al., BMJ 2023;380:e071710, Published: 15 February 2023 http://dx.doi.org/10.1136/bmj-2022-071710</vt:lpstr>
      <vt:lpstr>It’s actually worse than that…</vt:lpstr>
      <vt:lpstr>PowerPoint Presentation</vt:lpstr>
      <vt:lpstr>More recent (2020)</vt:lpstr>
      <vt:lpstr>PowerPoint Presentation</vt:lpstr>
      <vt:lpstr>Some other considerations…</vt:lpstr>
      <vt:lpstr>Regulation cuts cost to consumers</vt:lpstr>
      <vt:lpstr>Expired drugs  </vt:lpstr>
      <vt:lpstr>Examples of drug price hikes </vt:lpstr>
      <vt:lpstr>How about insulin?</vt:lpstr>
      <vt:lpstr>Cost is a barrier for patients: This is the major factor in ‘non-adherence’</vt:lpstr>
      <vt:lpstr>PowerPoint Presentation</vt:lpstr>
      <vt:lpstr>PowerPoint Presentation</vt:lpstr>
      <vt:lpstr>PowerPoint Presentation</vt:lpstr>
      <vt:lpstr>Review of ways Drug Companies get around regulation</vt:lpstr>
      <vt:lpstr>Aduhelm® (aducanamab)</vt:lpstr>
      <vt:lpstr>Humira® (adalimumab)</vt:lpstr>
      <vt:lpstr>Cost of manufacture of drugs is low </vt:lpstr>
      <vt:lpstr>Co-pay accumulators: If you get past the Pharma greed…you get insurer greed! </vt:lpstr>
      <vt:lpstr>Orphan Drug Act (1983)</vt:lpstr>
      <vt:lpstr>Expensive Neuromuscular Drugs </vt:lpstr>
      <vt:lpstr>High Drug Costs Exclude Most Neurology Patients From Cutting-Edge Treatment </vt:lpstr>
      <vt:lpstr>Non-neurological example of Makena ® (hydroxyprogesterone caproate) for preterm birth </vt:lpstr>
      <vt:lpstr>REALLY high cost drugs…</vt:lpstr>
      <vt:lpstr>Firdapse®  (3,4 diaminopyridine)</vt:lpstr>
      <vt:lpstr>Impact on patients</vt:lpstr>
      <vt:lpstr>‘The Medicine Is a Miracle, but Only if You Can Afford It’</vt:lpstr>
      <vt:lpstr>What about the cost of development?</vt:lpstr>
      <vt:lpstr>PowerPoint Presentation</vt:lpstr>
      <vt:lpstr>A story from this week..</vt:lpstr>
      <vt:lpstr>What can and should physicians do? </vt:lpstr>
      <vt:lpstr>Profit / Patient benefit Ratio out of balance</vt:lpstr>
      <vt:lpstr>What is to be done?</vt:lpstr>
      <vt:lpstr>The result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Cost of Neurological (and other)Drugs</dc:title>
  <dc:creator>Joshua Freeman</dc:creator>
  <cp:lastModifiedBy>Martin T Donohoe</cp:lastModifiedBy>
  <cp:revision>69</cp:revision>
  <dcterms:created xsi:type="dcterms:W3CDTF">2023-01-31T16:59:41Z</dcterms:created>
  <dcterms:modified xsi:type="dcterms:W3CDTF">2023-04-20T10:25:49Z</dcterms:modified>
</cp:coreProperties>
</file>