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103"/>
  </p:notesMasterIdLst>
  <p:handoutMasterIdLst>
    <p:handoutMasterId r:id="rId104"/>
  </p:handoutMasterIdLst>
  <p:sldIdLst>
    <p:sldId id="731" r:id="rId2"/>
    <p:sldId id="801" r:id="rId3"/>
    <p:sldId id="850" r:id="rId4"/>
    <p:sldId id="803" r:id="rId5"/>
    <p:sldId id="804" r:id="rId6"/>
    <p:sldId id="805" r:id="rId7"/>
    <p:sldId id="806" r:id="rId8"/>
    <p:sldId id="810" r:id="rId9"/>
    <p:sldId id="807" r:id="rId10"/>
    <p:sldId id="258" r:id="rId11"/>
    <p:sldId id="744" r:id="rId12"/>
    <p:sldId id="259" r:id="rId13"/>
    <p:sldId id="660" r:id="rId14"/>
    <p:sldId id="661" r:id="rId15"/>
    <p:sldId id="2051" r:id="rId16"/>
    <p:sldId id="1283" r:id="rId17"/>
    <p:sldId id="746" r:id="rId18"/>
    <p:sldId id="747" r:id="rId19"/>
    <p:sldId id="789" r:id="rId20"/>
    <p:sldId id="832" r:id="rId21"/>
    <p:sldId id="776" r:id="rId22"/>
    <p:sldId id="777" r:id="rId23"/>
    <p:sldId id="827" r:id="rId24"/>
    <p:sldId id="817" r:id="rId25"/>
    <p:sldId id="818" r:id="rId26"/>
    <p:sldId id="2014" r:id="rId27"/>
    <p:sldId id="819" r:id="rId28"/>
    <p:sldId id="820" r:id="rId29"/>
    <p:sldId id="821" r:id="rId30"/>
    <p:sldId id="822" r:id="rId31"/>
    <p:sldId id="811" r:id="rId32"/>
    <p:sldId id="813" r:id="rId33"/>
    <p:sldId id="814" r:id="rId34"/>
    <p:sldId id="767" r:id="rId35"/>
    <p:sldId id="734" r:id="rId36"/>
    <p:sldId id="736" r:id="rId37"/>
    <p:sldId id="779" r:id="rId38"/>
    <p:sldId id="781" r:id="rId39"/>
    <p:sldId id="824" r:id="rId40"/>
    <p:sldId id="663" r:id="rId41"/>
    <p:sldId id="706" r:id="rId42"/>
    <p:sldId id="460" r:id="rId43"/>
    <p:sldId id="1422" r:id="rId44"/>
    <p:sldId id="2054" r:id="rId45"/>
    <p:sldId id="434" r:id="rId46"/>
    <p:sldId id="784" r:id="rId47"/>
    <p:sldId id="787" r:id="rId48"/>
    <p:sldId id="626" r:id="rId49"/>
    <p:sldId id="627" r:id="rId50"/>
    <p:sldId id="749" r:id="rId51"/>
    <p:sldId id="630" r:id="rId52"/>
    <p:sldId id="792" r:id="rId53"/>
    <p:sldId id="793" r:id="rId54"/>
    <p:sldId id="794" r:id="rId55"/>
    <p:sldId id="795" r:id="rId56"/>
    <p:sldId id="796" r:id="rId57"/>
    <p:sldId id="797" r:id="rId58"/>
    <p:sldId id="798" r:id="rId59"/>
    <p:sldId id="645" r:id="rId60"/>
    <p:sldId id="647" r:id="rId61"/>
    <p:sldId id="828" r:id="rId62"/>
    <p:sldId id="616" r:id="rId63"/>
    <p:sldId id="312" r:id="rId64"/>
    <p:sldId id="826" r:id="rId65"/>
    <p:sldId id="2020" r:id="rId66"/>
    <p:sldId id="2016" r:id="rId67"/>
    <p:sldId id="2055" r:id="rId68"/>
    <p:sldId id="1424" r:id="rId69"/>
    <p:sldId id="1416" r:id="rId70"/>
    <p:sldId id="2056" r:id="rId71"/>
    <p:sldId id="613" r:id="rId72"/>
    <p:sldId id="282" r:id="rId73"/>
    <p:sldId id="622" r:id="rId74"/>
    <p:sldId id="623" r:id="rId75"/>
    <p:sldId id="575" r:id="rId76"/>
    <p:sldId id="799" r:id="rId77"/>
    <p:sldId id="790" r:id="rId78"/>
    <p:sldId id="791" r:id="rId79"/>
    <p:sldId id="675" r:id="rId80"/>
    <p:sldId id="676" r:id="rId81"/>
    <p:sldId id="678" r:id="rId82"/>
    <p:sldId id="592" r:id="rId83"/>
    <p:sldId id="541" r:id="rId84"/>
    <p:sldId id="684" r:id="rId85"/>
    <p:sldId id="770" r:id="rId86"/>
    <p:sldId id="763" r:id="rId87"/>
    <p:sldId id="771" r:id="rId88"/>
    <p:sldId id="769" r:id="rId89"/>
    <p:sldId id="830" r:id="rId90"/>
    <p:sldId id="1440" r:id="rId91"/>
    <p:sldId id="831" r:id="rId92"/>
    <p:sldId id="2053" r:id="rId93"/>
    <p:sldId id="2052" r:id="rId94"/>
    <p:sldId id="727" r:id="rId95"/>
    <p:sldId id="386" r:id="rId96"/>
    <p:sldId id="666" r:id="rId97"/>
    <p:sldId id="729" r:id="rId98"/>
    <p:sldId id="1439" r:id="rId99"/>
    <p:sldId id="760" r:id="rId100"/>
    <p:sldId id="730" r:id="rId101"/>
    <p:sldId id="728" r:id="rId10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99EA2-FD22-4CA8-9CB1-52C40ECF90FE}" v="5" dt="2025-11-27T16:48:18.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94660" autoAdjust="0"/>
  </p:normalViewPr>
  <p:slideViewPr>
    <p:cSldViewPr>
      <p:cViewPr varScale="1">
        <p:scale>
          <a:sx n="97" d="100"/>
          <a:sy n="97" d="100"/>
        </p:scale>
        <p:origin x="2076" y="306"/>
      </p:cViewPr>
      <p:guideLst>
        <p:guide orient="horz" pos="2160"/>
        <p:guide pos="2880"/>
      </p:guideLst>
    </p:cSldViewPr>
  </p:slideViewPr>
  <p:outlineViewPr>
    <p:cViewPr>
      <p:scale>
        <a:sx n="33" d="100"/>
        <a:sy n="33" d="100"/>
      </p:scale>
      <p:origin x="0" y="25578"/>
    </p:cViewPr>
  </p:outlineViewPr>
  <p:notesTextViewPr>
    <p:cViewPr>
      <p:scale>
        <a:sx n="100" d="100"/>
        <a:sy n="100" d="100"/>
      </p:scale>
      <p:origin x="0" y="0"/>
    </p:cViewPr>
  </p:notesTextViewPr>
  <p:sorterViewPr>
    <p:cViewPr varScale="1">
      <p:scale>
        <a:sx n="1" d="1"/>
        <a:sy n="1" d="1"/>
      </p:scale>
      <p:origin x="0" y="-103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6/11/relationships/changesInfo" Target="changesInfos/changesInfo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donohoe" userId="e511bf18e2bab176" providerId="LiveId" clId="{6DAC2F19-8E9C-45F9-9C80-568D927170A5}"/>
    <pc:docChg chg="addSld delSld modSld">
      <pc:chgData name="martin donohoe" userId="e511bf18e2bab176" providerId="LiveId" clId="{6DAC2F19-8E9C-45F9-9C80-568D927170A5}" dt="2025-08-03T16:27:53.424" v="247"/>
      <pc:docMkLst>
        <pc:docMk/>
      </pc:docMkLst>
      <pc:sldChg chg="add">
        <pc:chgData name="martin donohoe" userId="e511bf18e2bab176" providerId="LiveId" clId="{6DAC2F19-8E9C-45F9-9C80-568D927170A5}" dt="2025-08-03T16:27:53.424" v="247"/>
        <pc:sldMkLst>
          <pc:docMk/>
          <pc:sldMk cId="0" sldId="386"/>
        </pc:sldMkLst>
      </pc:sldChg>
      <pc:sldChg chg="modSp mod">
        <pc:chgData name="martin donohoe" userId="e511bf18e2bab176" providerId="LiveId" clId="{6DAC2F19-8E9C-45F9-9C80-568D927170A5}" dt="2025-08-03T16:12:52.618" v="163" actId="255"/>
        <pc:sldMkLst>
          <pc:docMk/>
          <pc:sldMk cId="0" sldId="434"/>
        </pc:sldMkLst>
      </pc:sldChg>
      <pc:sldChg chg="modSp mod">
        <pc:chgData name="martin donohoe" userId="e511bf18e2bab176" providerId="LiveId" clId="{6DAC2F19-8E9C-45F9-9C80-568D927170A5}" dt="2025-08-03T16:12:28.125" v="157" actId="255"/>
        <pc:sldMkLst>
          <pc:docMk/>
          <pc:sldMk cId="0" sldId="460"/>
        </pc:sldMkLst>
      </pc:sldChg>
      <pc:sldChg chg="modSp mod">
        <pc:chgData name="martin donohoe" userId="e511bf18e2bab176" providerId="LiveId" clId="{6DAC2F19-8E9C-45F9-9C80-568D927170A5}" dt="2025-08-03T16:24:40" v="233" actId="20577"/>
        <pc:sldMkLst>
          <pc:docMk/>
          <pc:sldMk cId="0" sldId="541"/>
        </pc:sldMkLst>
      </pc:sldChg>
      <pc:sldChg chg="modSp mod">
        <pc:chgData name="martin donohoe" userId="e511bf18e2bab176" providerId="LiveId" clId="{6DAC2F19-8E9C-45F9-9C80-568D927170A5}" dt="2025-08-03T16:24:52.334" v="235" actId="20577"/>
        <pc:sldMkLst>
          <pc:docMk/>
          <pc:sldMk cId="0" sldId="684"/>
        </pc:sldMkLst>
      </pc:sldChg>
      <pc:sldChg chg="modSp mod">
        <pc:chgData name="martin donohoe" userId="e511bf18e2bab176" providerId="LiveId" clId="{6DAC2F19-8E9C-45F9-9C80-568D927170A5}" dt="2025-08-03T16:25:13.975" v="238" actId="20577"/>
        <pc:sldMkLst>
          <pc:docMk/>
          <pc:sldMk cId="0" sldId="770"/>
        </pc:sldMkLst>
      </pc:sldChg>
      <pc:sldChg chg="modSp mod">
        <pc:chgData name="martin donohoe" userId="e511bf18e2bab176" providerId="LiveId" clId="{6DAC2F19-8E9C-45F9-9C80-568D927170A5}" dt="2025-08-01T17:24:46.890" v="141" actId="20577"/>
        <pc:sldMkLst>
          <pc:docMk/>
          <pc:sldMk cId="0" sldId="787"/>
        </pc:sldMkLst>
      </pc:sldChg>
      <pc:sldChg chg="modSp mod">
        <pc:chgData name="martin donohoe" userId="e511bf18e2bab176" providerId="LiveId" clId="{6DAC2F19-8E9C-45F9-9C80-568D927170A5}" dt="2025-08-03T16:26:07.119" v="246" actId="20577"/>
        <pc:sldMkLst>
          <pc:docMk/>
          <pc:sldMk cId="0" sldId="830"/>
        </pc:sldMkLst>
      </pc:sldChg>
      <pc:sldChg chg="modSp del mod">
        <pc:chgData name="martin donohoe" userId="e511bf18e2bab176" providerId="LiveId" clId="{6DAC2F19-8E9C-45F9-9C80-568D927170A5}" dt="2025-08-03T16:25:57.311" v="241" actId="2696"/>
        <pc:sldMkLst>
          <pc:docMk/>
          <pc:sldMk cId="0" sldId="851"/>
        </pc:sldMkLst>
      </pc:sldChg>
      <pc:sldChg chg="modSp mod">
        <pc:chgData name="martin donohoe" userId="e511bf18e2bab176" providerId="LiveId" clId="{6DAC2F19-8E9C-45F9-9C80-568D927170A5}" dt="2025-08-03T16:18:45.343" v="231" actId="6549"/>
        <pc:sldMkLst>
          <pc:docMk/>
          <pc:sldMk cId="0" sldId="1424"/>
        </pc:sldMkLst>
      </pc:sldChg>
      <pc:sldChg chg="del">
        <pc:chgData name="martin donohoe" userId="e511bf18e2bab176" providerId="LiveId" clId="{6DAC2F19-8E9C-45F9-9C80-568D927170A5}" dt="2025-08-03T16:23:46.273" v="232" actId="2696"/>
        <pc:sldMkLst>
          <pc:docMk/>
          <pc:sldMk cId="0" sldId="1443"/>
        </pc:sldMkLst>
      </pc:sldChg>
      <pc:sldChg chg="modSp add mod">
        <pc:chgData name="martin donohoe" userId="e511bf18e2bab176" providerId="LiveId" clId="{6DAC2F19-8E9C-45F9-9C80-568D927170A5}" dt="2025-08-03T16:16:29.742" v="174" actId="20577"/>
        <pc:sldMkLst>
          <pc:docMk/>
          <pc:sldMk cId="1731589687" sldId="2016"/>
        </pc:sldMkLst>
      </pc:sldChg>
      <pc:sldChg chg="modSp mod">
        <pc:chgData name="martin donohoe" userId="e511bf18e2bab176" providerId="LiveId" clId="{6DAC2F19-8E9C-45F9-9C80-568D927170A5}" dt="2025-08-03T16:14:15.539" v="165" actId="255"/>
        <pc:sldMkLst>
          <pc:docMk/>
          <pc:sldMk cId="0" sldId="2020"/>
        </pc:sldMkLst>
      </pc:sldChg>
      <pc:sldChg chg="modSp new mod">
        <pc:chgData name="martin donohoe" userId="e511bf18e2bab176" providerId="LiveId" clId="{6DAC2F19-8E9C-45F9-9C80-568D927170A5}" dt="2025-08-03T16:14:41.894" v="168"/>
        <pc:sldMkLst>
          <pc:docMk/>
          <pc:sldMk cId="1911022959" sldId="2055"/>
        </pc:sldMkLst>
      </pc:sldChg>
    </pc:docChg>
  </pc:docChgLst>
  <pc:docChgLst>
    <pc:chgData name="martin donohoe" userId="e511bf18e2bab176" providerId="LiveId" clId="{B0A81E23-1D52-45C4-AEEC-908E776267CC}"/>
    <pc:docChg chg="addSld delSld modSld">
      <pc:chgData name="martin donohoe" userId="e511bf18e2bab176" providerId="LiveId" clId="{B0A81E23-1D52-45C4-AEEC-908E776267CC}" dt="2025-11-27T16:49:56.624" v="172" actId="2696"/>
      <pc:docMkLst>
        <pc:docMk/>
      </pc:docMkLst>
      <pc:sldChg chg="modSp mod">
        <pc:chgData name="martin donohoe" userId="e511bf18e2bab176" providerId="LiveId" clId="{B0A81E23-1D52-45C4-AEEC-908E776267CC}" dt="2025-11-27T16:48:37.959" v="165" actId="255"/>
        <pc:sldMkLst>
          <pc:docMk/>
          <pc:sldMk cId="0" sldId="660"/>
        </pc:sldMkLst>
        <pc:spChg chg="mod">
          <ac:chgData name="martin donohoe" userId="e511bf18e2bab176" providerId="LiveId" clId="{B0A81E23-1D52-45C4-AEEC-908E776267CC}" dt="2025-11-27T16:48:37.959" v="165" actId="255"/>
          <ac:spMkLst>
            <pc:docMk/>
            <pc:sldMk cId="0" sldId="660"/>
            <ac:spMk id="19459" creationId="{AB740FA0-3C7A-8CF0-5BBE-539C1A7B628F}"/>
          </ac:spMkLst>
        </pc:spChg>
      </pc:sldChg>
      <pc:sldChg chg="modSp del mod">
        <pc:chgData name="martin donohoe" userId="e511bf18e2bab176" providerId="LiveId" clId="{B0A81E23-1D52-45C4-AEEC-908E776267CC}" dt="2025-11-27T16:48:43.653" v="166" actId="2696"/>
        <pc:sldMkLst>
          <pc:docMk/>
          <pc:sldMk cId="0" sldId="662"/>
        </pc:sldMkLst>
        <pc:spChg chg="mod">
          <ac:chgData name="martin donohoe" userId="e511bf18e2bab176" providerId="LiveId" clId="{B0A81E23-1D52-45C4-AEEC-908E776267CC}" dt="2025-11-27T16:48:06.412" v="160" actId="21"/>
          <ac:spMkLst>
            <pc:docMk/>
            <pc:sldMk cId="0" sldId="662"/>
            <ac:spMk id="21507" creationId="{381A440D-AAAD-8184-F506-41BA88C15211}"/>
          </ac:spMkLst>
        </pc:spChg>
      </pc:sldChg>
      <pc:sldChg chg="modSp mod">
        <pc:chgData name="martin donohoe" userId="e511bf18e2bab176" providerId="LiveId" clId="{B0A81E23-1D52-45C4-AEEC-908E776267CC}" dt="2025-11-27T16:49:48.114" v="171" actId="20577"/>
        <pc:sldMkLst>
          <pc:docMk/>
          <pc:sldMk cId="0" sldId="744"/>
        </pc:sldMkLst>
        <pc:spChg chg="mod">
          <ac:chgData name="martin donohoe" userId="e511bf18e2bab176" providerId="LiveId" clId="{B0A81E23-1D52-45C4-AEEC-908E776267CC}" dt="2025-11-27T16:49:48.114" v="171" actId="20577"/>
          <ac:spMkLst>
            <pc:docMk/>
            <pc:sldMk cId="0" sldId="744"/>
            <ac:spMk id="17411" creationId="{B0DD8B8C-6082-D616-DF6B-0515B8CCA329}"/>
          </ac:spMkLst>
        </pc:spChg>
      </pc:sldChg>
      <pc:sldChg chg="modSp del mod">
        <pc:chgData name="martin donohoe" userId="e511bf18e2bab176" providerId="LiveId" clId="{B0A81E23-1D52-45C4-AEEC-908E776267CC}" dt="2025-11-27T16:49:56.624" v="172" actId="2696"/>
        <pc:sldMkLst>
          <pc:docMk/>
          <pc:sldMk cId="0" sldId="772"/>
        </pc:sldMkLst>
        <pc:spChg chg="mod">
          <ac:chgData name="martin donohoe" userId="e511bf18e2bab176" providerId="LiveId" clId="{B0A81E23-1D52-45C4-AEEC-908E776267CC}" dt="2025-11-27T16:49:17.741" v="167" actId="21"/>
          <ac:spMkLst>
            <pc:docMk/>
            <pc:sldMk cId="0" sldId="772"/>
            <ac:spMk id="39939" creationId="{5855CD3B-887B-3578-36E3-57AD20CE02A0}"/>
          </ac:spMkLst>
        </pc:spChg>
      </pc:sldChg>
      <pc:sldChg chg="modSp mod">
        <pc:chgData name="martin donohoe" userId="e511bf18e2bab176" providerId="LiveId" clId="{B0A81E23-1D52-45C4-AEEC-908E776267CC}" dt="2025-11-27T16:46:07.255" v="153" actId="21"/>
        <pc:sldMkLst>
          <pc:docMk/>
          <pc:sldMk cId="0" sldId="1416"/>
        </pc:sldMkLst>
        <pc:spChg chg="mod">
          <ac:chgData name="martin donohoe" userId="e511bf18e2bab176" providerId="LiveId" clId="{B0A81E23-1D52-45C4-AEEC-908E776267CC}" dt="2025-11-27T16:46:07.255" v="153" actId="21"/>
          <ac:spMkLst>
            <pc:docMk/>
            <pc:sldMk cId="0" sldId="1416"/>
            <ac:spMk id="95235" creationId="{E85C82E7-A1C8-9E24-0D35-C3AEA255A0B2}"/>
          </ac:spMkLst>
        </pc:spChg>
      </pc:sldChg>
      <pc:sldChg chg="addSp delSp modSp mod">
        <pc:chgData name="martin donohoe" userId="e511bf18e2bab176" providerId="LiveId" clId="{B0A81E23-1D52-45C4-AEEC-908E776267CC}" dt="2025-11-18T20:42:07.962" v="15" actId="14100"/>
        <pc:sldMkLst>
          <pc:docMk/>
          <pc:sldMk cId="0" sldId="1422"/>
        </pc:sldMkLst>
        <pc:picChg chg="add mod">
          <ac:chgData name="martin donohoe" userId="e511bf18e2bab176" providerId="LiveId" clId="{B0A81E23-1D52-45C4-AEEC-908E776267CC}" dt="2025-11-18T20:42:07.962" v="15" actId="14100"/>
          <ac:picMkLst>
            <pc:docMk/>
            <pc:sldMk cId="0" sldId="1422"/>
            <ac:picMk id="2" creationId="{E99DB75D-DA33-BCFE-2276-355B9B24E1C2}"/>
          </ac:picMkLst>
        </pc:picChg>
      </pc:sldChg>
      <pc:sldChg chg="modSp new mod">
        <pc:chgData name="martin donohoe" userId="e511bf18e2bab176" providerId="LiveId" clId="{B0A81E23-1D52-45C4-AEEC-908E776267CC}" dt="2025-11-27T16:46:29.379" v="157"/>
        <pc:sldMkLst>
          <pc:docMk/>
          <pc:sldMk cId="1033691675" sldId="2056"/>
        </pc:sldMkLst>
        <pc:spChg chg="mod">
          <ac:chgData name="martin donohoe" userId="e511bf18e2bab176" providerId="LiveId" clId="{B0A81E23-1D52-45C4-AEEC-908E776267CC}" dt="2025-11-27T16:46:29.379" v="157"/>
          <ac:spMkLst>
            <pc:docMk/>
            <pc:sldMk cId="1033691675" sldId="2056"/>
            <ac:spMk id="2" creationId="{F0232859-9BDC-32C7-125A-0AD2284EAE29}"/>
          </ac:spMkLst>
        </pc:spChg>
        <pc:spChg chg="mod">
          <ac:chgData name="martin donohoe" userId="e511bf18e2bab176" providerId="LiveId" clId="{B0A81E23-1D52-45C4-AEEC-908E776267CC}" dt="2025-11-27T16:46:20.605" v="156" actId="255"/>
          <ac:spMkLst>
            <pc:docMk/>
            <pc:sldMk cId="1033691675" sldId="2056"/>
            <ac:spMk id="3" creationId="{FE3501C2-29D2-0287-D31B-51BBD89115C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57D96E-88EE-36AD-034C-359B24B61C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EBA917EB-2975-210E-AD09-F8471081BEF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A6A9DCE6-E773-4E59-BADD-FCBEF9CA7C0F}" type="datetimeFigureOut">
              <a:rPr lang="en-US"/>
              <a:pPr>
                <a:defRPr/>
              </a:pPr>
              <a:t>11/28/2025</a:t>
            </a:fld>
            <a:endParaRPr lang="en-US"/>
          </a:p>
        </p:txBody>
      </p:sp>
      <p:sp>
        <p:nvSpPr>
          <p:cNvPr id="4" name="Footer Placeholder 3">
            <a:extLst>
              <a:ext uri="{FF2B5EF4-FFF2-40B4-BE49-F238E27FC236}">
                <a16:creationId xmlns:a16="http://schemas.microsoft.com/office/drawing/2014/main" id="{291339FD-FA5F-895A-64EC-90939C13E03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9F7C672C-CE0A-09D1-A83B-EBABBEDF2DC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4458952-6FF2-463A-889D-B8BEC10EE0E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2C6C73-74AE-481A-330C-93C61A96E5C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89C2BE7-5312-440D-92DD-DB967B70F82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4D0C77A-D242-41DF-A375-4B2A138D1979}" type="datetimeFigureOut">
              <a:rPr lang="en-US"/>
              <a:pPr>
                <a:defRPr/>
              </a:pPr>
              <a:t>11/28/2025</a:t>
            </a:fld>
            <a:endParaRPr lang="en-US"/>
          </a:p>
        </p:txBody>
      </p:sp>
      <p:sp>
        <p:nvSpPr>
          <p:cNvPr id="4" name="Slide Image Placeholder 3">
            <a:extLst>
              <a:ext uri="{FF2B5EF4-FFF2-40B4-BE49-F238E27FC236}">
                <a16:creationId xmlns:a16="http://schemas.microsoft.com/office/drawing/2014/main" id="{3559781B-1FF9-4D6A-FEB9-5DD17B6A1FB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1EE36CE-8533-C461-C100-FC342493826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E065217-2066-E432-CC92-05973C7D639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D65B145-1F7F-2AF7-4CDC-F90D88D83D9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9C4272B-F77C-4AEE-9589-A0927CB8994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8571F9A-A607-EE7C-535A-90129A23E5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D25F7F-B3C8-4449-BCF3-947E4D0A7227}" type="slidenum">
              <a:rPr lang="en-US" altLang="en-US" smtClean="0">
                <a:latin typeface="Arial" panose="020B0604020202020204" pitchFamily="34" charset="0"/>
              </a:rPr>
              <a:pPr>
                <a:spcBef>
                  <a:spcPct val="0"/>
                </a:spcBef>
              </a:pPr>
              <a:t>8</a:t>
            </a:fld>
            <a:endParaRPr lang="en-US" altLang="en-US">
              <a:latin typeface="Arial" panose="020B0604020202020204" pitchFamily="34" charset="0"/>
            </a:endParaRPr>
          </a:p>
        </p:txBody>
      </p:sp>
      <p:sp>
        <p:nvSpPr>
          <p:cNvPr id="13315" name="Rectangle 2">
            <a:extLst>
              <a:ext uri="{FF2B5EF4-FFF2-40B4-BE49-F238E27FC236}">
                <a16:creationId xmlns:a16="http://schemas.microsoft.com/office/drawing/2014/main" id="{B5EB30EA-789C-CDAD-A82F-A7DC61210E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DEC768CD-C59D-3DA3-61E1-2F1682C942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C42C612-1F24-932A-E375-903C40DEBF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5E9C2A-80D8-4E22-B879-6A9923A0181A}" type="slidenum">
              <a:rPr lang="en-US" altLang="en-US" smtClean="0">
                <a:latin typeface="Arial" panose="020B0604020202020204" pitchFamily="34" charset="0"/>
              </a:rPr>
              <a:pPr>
                <a:spcBef>
                  <a:spcPct val="0"/>
                </a:spcBef>
              </a:pPr>
              <a:t>42</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B3095B9C-F88C-DE5B-D427-0B75EDEBA1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87C8A47C-4A1E-E14C-1DF7-38D5481F59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C60E003-4AF9-2790-ADCD-60A3944E633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ECB5B8B-1844-4F54-87E3-1C28324F4E67}" type="slidenum">
              <a:rPr lang="en-US" altLang="en-US">
                <a:latin typeface="Arial" panose="020B0604020202020204" pitchFamily="34" charset="0"/>
              </a:rPr>
              <a:pPr algn="r" eaLnBrk="1" hangingPunct="1">
                <a:spcBef>
                  <a:spcPct val="0"/>
                </a:spcBef>
              </a:pPr>
              <a:t>46</a:t>
            </a:fld>
            <a:endParaRPr lang="en-US" altLang="en-US">
              <a:latin typeface="Arial" panose="020B0604020202020204" pitchFamily="34" charset="0"/>
            </a:endParaRPr>
          </a:p>
        </p:txBody>
      </p:sp>
      <p:sp>
        <p:nvSpPr>
          <p:cNvPr id="66563" name="Rectangle 2">
            <a:extLst>
              <a:ext uri="{FF2B5EF4-FFF2-40B4-BE49-F238E27FC236}">
                <a16:creationId xmlns:a16="http://schemas.microsoft.com/office/drawing/2014/main" id="{09DADC85-5753-DE98-02A1-0F440FCEB4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32F689EE-310A-C31F-723A-CB7AE775D6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BC127BA9-8C45-1E28-1F68-6E70D9433D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D09263-9182-4299-AFB2-18D0305B77E7}" type="slidenum">
              <a:rPr lang="en-US" altLang="en-US" smtClean="0"/>
              <a:pPr>
                <a:spcBef>
                  <a:spcPct val="0"/>
                </a:spcBef>
              </a:pPr>
              <a:t>48</a:t>
            </a:fld>
            <a:endParaRPr lang="en-US" altLang="en-US"/>
          </a:p>
        </p:txBody>
      </p:sp>
      <p:sp>
        <p:nvSpPr>
          <p:cNvPr id="69635" name="Rectangle 2">
            <a:extLst>
              <a:ext uri="{FF2B5EF4-FFF2-40B4-BE49-F238E27FC236}">
                <a16:creationId xmlns:a16="http://schemas.microsoft.com/office/drawing/2014/main" id="{39D5CCEB-FC51-52C5-DEF2-A12D8D1303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5575A69F-0562-ABCC-2E3C-52AB260B3A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29FC1559-B030-0411-53F6-4C0905599A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E4B222-5755-4C0B-9D92-7EC5DD4058FF}" type="slidenum">
              <a:rPr lang="en-US" altLang="en-US" smtClean="0"/>
              <a:pPr>
                <a:spcBef>
                  <a:spcPct val="0"/>
                </a:spcBef>
              </a:pPr>
              <a:t>61</a:t>
            </a:fld>
            <a:endParaRPr lang="en-US" altLang="en-US"/>
          </a:p>
        </p:txBody>
      </p:sp>
      <p:sp>
        <p:nvSpPr>
          <p:cNvPr id="86019" name="Rectangle 2">
            <a:extLst>
              <a:ext uri="{FF2B5EF4-FFF2-40B4-BE49-F238E27FC236}">
                <a16:creationId xmlns:a16="http://schemas.microsoft.com/office/drawing/2014/main" id="{8D825B2E-0109-F368-C0EB-A540339987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a16="http://schemas.microsoft.com/office/drawing/2014/main" id="{8A5B565D-3E7F-2D85-2362-BB35F3EBF6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15830B5-10C1-B46F-6154-DA5F990203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6AE71A-2939-4970-83DA-5AC651C33B5D}" type="slidenum">
              <a:rPr lang="en-US" altLang="en-US" smtClean="0"/>
              <a:pPr>
                <a:spcBef>
                  <a:spcPct val="0"/>
                </a:spcBef>
              </a:pPr>
              <a:t>63</a:t>
            </a:fld>
            <a:endParaRPr lang="en-US" altLang="en-US"/>
          </a:p>
        </p:txBody>
      </p:sp>
      <p:sp>
        <p:nvSpPr>
          <p:cNvPr id="89091" name="Rectangle 2">
            <a:extLst>
              <a:ext uri="{FF2B5EF4-FFF2-40B4-BE49-F238E27FC236}">
                <a16:creationId xmlns:a16="http://schemas.microsoft.com/office/drawing/2014/main" id="{78D73045-4C33-DA2D-181C-C21DBE99F3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a:extLst>
              <a:ext uri="{FF2B5EF4-FFF2-40B4-BE49-F238E27FC236}">
                <a16:creationId xmlns:a16="http://schemas.microsoft.com/office/drawing/2014/main" id="{0007F991-8BF8-5FC3-8D90-C496652E0F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767D0014-B40D-4DB9-5D94-282C6FCDFC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988410-B227-4727-8A09-DAB31185A333}" type="slidenum">
              <a:rPr lang="en-US" altLang="en-US" smtClean="0">
                <a:latin typeface="Arial" panose="020B0604020202020204" pitchFamily="34" charset="0"/>
              </a:rPr>
              <a:pPr>
                <a:spcBef>
                  <a:spcPct val="0"/>
                </a:spcBef>
              </a:pPr>
              <a:t>64</a:t>
            </a:fld>
            <a:endParaRPr lang="en-US" altLang="en-US">
              <a:latin typeface="Arial" panose="020B0604020202020204" pitchFamily="34" charset="0"/>
            </a:endParaRPr>
          </a:p>
        </p:txBody>
      </p:sp>
      <p:sp>
        <p:nvSpPr>
          <p:cNvPr id="91139" name="Rectangle 2">
            <a:extLst>
              <a:ext uri="{FF2B5EF4-FFF2-40B4-BE49-F238E27FC236}">
                <a16:creationId xmlns:a16="http://schemas.microsoft.com/office/drawing/2014/main" id="{11DDC798-D2E7-6A46-F50E-94F3AC6782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a:extLst>
              <a:ext uri="{FF2B5EF4-FFF2-40B4-BE49-F238E27FC236}">
                <a16:creationId xmlns:a16="http://schemas.microsoft.com/office/drawing/2014/main" id="{EF0CC2F7-9726-13B2-529A-4DE086B28D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6EF73DFE-7DD4-7BEB-AFE1-B90B3BEBBC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659E58-E14C-4BBF-B639-C005DD1CB1CD}" type="slidenum">
              <a:rPr lang="en-US" altLang="en-US" smtClean="0">
                <a:latin typeface="Arial" panose="020B0604020202020204" pitchFamily="34" charset="0"/>
              </a:rPr>
              <a:pPr>
                <a:spcBef>
                  <a:spcPct val="0"/>
                </a:spcBef>
              </a:pPr>
              <a:t>83</a:t>
            </a:fld>
            <a:endParaRPr lang="en-US" altLang="en-US">
              <a:latin typeface="Arial" panose="020B0604020202020204" pitchFamily="34" charset="0"/>
            </a:endParaRPr>
          </a:p>
        </p:txBody>
      </p:sp>
      <p:sp>
        <p:nvSpPr>
          <p:cNvPr id="110595" name="Rectangle 2">
            <a:extLst>
              <a:ext uri="{FF2B5EF4-FFF2-40B4-BE49-F238E27FC236}">
                <a16:creationId xmlns:a16="http://schemas.microsoft.com/office/drawing/2014/main" id="{314E907F-6E67-FCA7-1181-ED16F11DC1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a:extLst>
              <a:ext uri="{FF2B5EF4-FFF2-40B4-BE49-F238E27FC236}">
                <a16:creationId xmlns:a16="http://schemas.microsoft.com/office/drawing/2014/main" id="{0D2D4742-1D63-9ED6-23E7-38B0D59314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6D1EE8CD-4F9A-5ACD-019F-DD1645CE6D40}"/>
              </a:ext>
            </a:extLst>
          </p:cNvPr>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C3B3DA1-8B32-40FF-8EC8-797799E05B09}" type="slidenum">
              <a:rPr lang="en-US" altLang="en-US">
                <a:latin typeface="Arial" panose="020B0604020202020204" pitchFamily="34" charset="0"/>
              </a:rPr>
              <a:pPr algn="r" eaLnBrk="1" hangingPunct="1">
                <a:spcBef>
                  <a:spcPct val="0"/>
                </a:spcBef>
              </a:pPr>
              <a:t>84</a:t>
            </a:fld>
            <a:endParaRPr lang="en-US" altLang="en-US">
              <a:latin typeface="Arial" panose="020B0604020202020204" pitchFamily="34" charset="0"/>
            </a:endParaRPr>
          </a:p>
        </p:txBody>
      </p:sp>
      <p:sp>
        <p:nvSpPr>
          <p:cNvPr id="112643" name="Rectangle 7">
            <a:extLst>
              <a:ext uri="{FF2B5EF4-FFF2-40B4-BE49-F238E27FC236}">
                <a16:creationId xmlns:a16="http://schemas.microsoft.com/office/drawing/2014/main" id="{09034BA6-DC68-1A8F-DC38-86D1240E7B89}"/>
              </a:ext>
            </a:extLst>
          </p:cNvPr>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6C429A0-B61B-486A-B790-06BAB5D7FA4F}" type="slidenum">
              <a:rPr lang="en-US" altLang="en-US">
                <a:latin typeface="Arial" panose="020B0604020202020204" pitchFamily="34" charset="0"/>
              </a:rPr>
              <a:pPr algn="r" eaLnBrk="1" hangingPunct="1">
                <a:spcBef>
                  <a:spcPct val="0"/>
                </a:spcBef>
              </a:pPr>
              <a:t>84</a:t>
            </a:fld>
            <a:endParaRPr lang="en-US" altLang="en-US">
              <a:latin typeface="Arial" panose="020B0604020202020204" pitchFamily="34" charset="0"/>
            </a:endParaRPr>
          </a:p>
        </p:txBody>
      </p:sp>
      <p:sp>
        <p:nvSpPr>
          <p:cNvPr id="112644" name="Rectangle 2">
            <a:extLst>
              <a:ext uri="{FF2B5EF4-FFF2-40B4-BE49-F238E27FC236}">
                <a16:creationId xmlns:a16="http://schemas.microsoft.com/office/drawing/2014/main" id="{B1333BEF-F63E-F0E1-CE73-5ECBBE018B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5" name="Rectangle 3">
            <a:extLst>
              <a:ext uri="{FF2B5EF4-FFF2-40B4-BE49-F238E27FC236}">
                <a16:creationId xmlns:a16="http://schemas.microsoft.com/office/drawing/2014/main" id="{C54E4B3D-56B4-A55F-002B-6438EA27F3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D9E063BA-087F-4CB9-521B-1DE380F14DF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E32894F-31C0-4196-8E28-1D16F73C8B53}" type="slidenum">
              <a:rPr lang="en-US" altLang="en-US">
                <a:latin typeface="Arial" panose="020B0604020202020204" pitchFamily="34" charset="0"/>
              </a:rPr>
              <a:pPr algn="r" eaLnBrk="1" hangingPunct="1">
                <a:spcBef>
                  <a:spcPct val="0"/>
                </a:spcBef>
              </a:pPr>
              <a:t>85</a:t>
            </a:fld>
            <a:endParaRPr lang="en-US" altLang="en-US">
              <a:latin typeface="Arial" panose="020B0604020202020204" pitchFamily="34" charset="0"/>
            </a:endParaRPr>
          </a:p>
        </p:txBody>
      </p:sp>
      <p:sp>
        <p:nvSpPr>
          <p:cNvPr id="114691" name="Rectangle 7">
            <a:extLst>
              <a:ext uri="{FF2B5EF4-FFF2-40B4-BE49-F238E27FC236}">
                <a16:creationId xmlns:a16="http://schemas.microsoft.com/office/drawing/2014/main" id="{6B79524E-B021-73E5-ACF1-0BBD9729BF6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B9B5253-C277-4998-BD1F-602327121F13}" type="slidenum">
              <a:rPr lang="en-US" altLang="en-US">
                <a:latin typeface="Arial" panose="020B0604020202020204" pitchFamily="34" charset="0"/>
              </a:rPr>
              <a:pPr algn="r" eaLnBrk="1" hangingPunct="1">
                <a:spcBef>
                  <a:spcPct val="0"/>
                </a:spcBef>
              </a:pPr>
              <a:t>85</a:t>
            </a:fld>
            <a:endParaRPr lang="en-US" altLang="en-US">
              <a:latin typeface="Arial" panose="020B0604020202020204" pitchFamily="34" charset="0"/>
            </a:endParaRPr>
          </a:p>
        </p:txBody>
      </p:sp>
      <p:sp>
        <p:nvSpPr>
          <p:cNvPr id="114692" name="Rectangle 2">
            <a:extLst>
              <a:ext uri="{FF2B5EF4-FFF2-40B4-BE49-F238E27FC236}">
                <a16:creationId xmlns:a16="http://schemas.microsoft.com/office/drawing/2014/main" id="{D4DE2E5A-BF12-69D5-3F6D-F36AE46116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3" name="Rectangle 3">
            <a:extLst>
              <a:ext uri="{FF2B5EF4-FFF2-40B4-BE49-F238E27FC236}">
                <a16:creationId xmlns:a16="http://schemas.microsoft.com/office/drawing/2014/main" id="{6AC90B38-90E9-3121-E90E-FB8CD5391D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8B517BD0-C80F-6076-2A51-C3AFB8678E0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1086BBB-5F53-417A-9D8C-4BE9933C9364}" type="slidenum">
              <a:rPr lang="en-US" altLang="en-US">
                <a:latin typeface="Arial" panose="020B0604020202020204" pitchFamily="34" charset="0"/>
              </a:rPr>
              <a:pPr algn="r" eaLnBrk="1" hangingPunct="1">
                <a:spcBef>
                  <a:spcPct val="0"/>
                </a:spcBef>
              </a:pPr>
              <a:t>86</a:t>
            </a:fld>
            <a:endParaRPr lang="en-US" altLang="en-US">
              <a:latin typeface="Arial" panose="020B0604020202020204" pitchFamily="34" charset="0"/>
            </a:endParaRPr>
          </a:p>
        </p:txBody>
      </p:sp>
      <p:sp>
        <p:nvSpPr>
          <p:cNvPr id="116739" name="Rectangle 7">
            <a:extLst>
              <a:ext uri="{FF2B5EF4-FFF2-40B4-BE49-F238E27FC236}">
                <a16:creationId xmlns:a16="http://schemas.microsoft.com/office/drawing/2014/main" id="{F34995A5-6D01-0639-102A-17AB4A8CDB9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25404A7-48E6-4231-ADE2-EC4B3B96B617}" type="slidenum">
              <a:rPr lang="en-US" altLang="en-US">
                <a:latin typeface="Arial" panose="020B0604020202020204" pitchFamily="34" charset="0"/>
              </a:rPr>
              <a:pPr algn="r" eaLnBrk="1" hangingPunct="1">
                <a:spcBef>
                  <a:spcPct val="0"/>
                </a:spcBef>
              </a:pPr>
              <a:t>86</a:t>
            </a:fld>
            <a:endParaRPr lang="en-US" altLang="en-US">
              <a:latin typeface="Arial" panose="020B0604020202020204" pitchFamily="34" charset="0"/>
            </a:endParaRPr>
          </a:p>
        </p:txBody>
      </p:sp>
      <p:sp>
        <p:nvSpPr>
          <p:cNvPr id="116740" name="Rectangle 2">
            <a:extLst>
              <a:ext uri="{FF2B5EF4-FFF2-40B4-BE49-F238E27FC236}">
                <a16:creationId xmlns:a16="http://schemas.microsoft.com/office/drawing/2014/main" id="{EB520A03-79CC-9963-8F4A-F159BB4FD2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1" name="Rectangle 3">
            <a:extLst>
              <a:ext uri="{FF2B5EF4-FFF2-40B4-BE49-F238E27FC236}">
                <a16:creationId xmlns:a16="http://schemas.microsoft.com/office/drawing/2014/main" id="{CDB256AA-1C34-2EA2-38D8-EC90B31132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B3F13D56-C7AA-3410-0291-7816AFF176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A0EA6A-2571-4018-9376-1C44A147D984}" type="slidenum">
              <a:rPr lang="en-US" altLang="en-US" smtClean="0"/>
              <a:pPr>
                <a:spcBef>
                  <a:spcPct val="0"/>
                </a:spcBef>
              </a:pPr>
              <a:t>10</a:t>
            </a:fld>
            <a:endParaRPr lang="en-US" altLang="en-US"/>
          </a:p>
        </p:txBody>
      </p:sp>
      <p:sp>
        <p:nvSpPr>
          <p:cNvPr id="16387" name="Rectangle 2">
            <a:extLst>
              <a:ext uri="{FF2B5EF4-FFF2-40B4-BE49-F238E27FC236}">
                <a16:creationId xmlns:a16="http://schemas.microsoft.com/office/drawing/2014/main" id="{B1EE45D5-3C0A-B8AF-C35F-64D60ADB94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7B9E4688-110A-E018-767C-F8C12C80F1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31">
            <a:extLst>
              <a:ext uri="{FF2B5EF4-FFF2-40B4-BE49-F238E27FC236}">
                <a16:creationId xmlns:a16="http://schemas.microsoft.com/office/drawing/2014/main" id="{74EE6611-7B7B-0DE4-506F-89BC99CEFAA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633CF1-1783-4100-80BD-77CFEF62AFC8}" type="slidenum">
              <a:rPr lang="en-US" altLang="en-US"/>
              <a:pPr algn="r" eaLnBrk="1" hangingPunct="1">
                <a:spcBef>
                  <a:spcPct val="0"/>
                </a:spcBef>
              </a:pPr>
              <a:t>99</a:t>
            </a:fld>
            <a:endParaRPr lang="en-US" altLang="en-US"/>
          </a:p>
        </p:txBody>
      </p:sp>
      <p:sp>
        <p:nvSpPr>
          <p:cNvPr id="131075" name="Rectangle 2">
            <a:extLst>
              <a:ext uri="{FF2B5EF4-FFF2-40B4-BE49-F238E27FC236}">
                <a16:creationId xmlns:a16="http://schemas.microsoft.com/office/drawing/2014/main" id="{A0BD35AD-01FD-1844-EC6E-24576F62F5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a:extLst>
              <a:ext uri="{FF2B5EF4-FFF2-40B4-BE49-F238E27FC236}">
                <a16:creationId xmlns:a16="http://schemas.microsoft.com/office/drawing/2014/main" id="{933D1045-8DE5-0ACC-A74E-A119A1AA5C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DD173265-2C20-D864-17CC-47C8AD8C21A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D0DE011-E23E-40BE-A647-01AAF6BD21D6}" type="slidenum">
              <a:rPr lang="en-US" altLang="en-US"/>
              <a:pPr algn="r" eaLnBrk="1" hangingPunct="1">
                <a:spcBef>
                  <a:spcPct val="0"/>
                </a:spcBef>
              </a:pPr>
              <a:t>100</a:t>
            </a:fld>
            <a:endParaRPr lang="en-US" altLang="en-US"/>
          </a:p>
        </p:txBody>
      </p:sp>
      <p:sp>
        <p:nvSpPr>
          <p:cNvPr id="133123" name="Rectangle 2">
            <a:extLst>
              <a:ext uri="{FF2B5EF4-FFF2-40B4-BE49-F238E27FC236}">
                <a16:creationId xmlns:a16="http://schemas.microsoft.com/office/drawing/2014/main" id="{1F81CF23-869A-C87D-D572-52F7D3A213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a:extLst>
              <a:ext uri="{FF2B5EF4-FFF2-40B4-BE49-F238E27FC236}">
                <a16:creationId xmlns:a16="http://schemas.microsoft.com/office/drawing/2014/main" id="{7A21B2BE-287E-B8CC-8FD3-0497F9E795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7C734C1-25E1-860A-A95A-CBE30E1B6C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0E0C7E-723D-499F-8961-082234EA7E3D}" type="slidenum">
              <a:rPr lang="en-US" altLang="en-US" smtClean="0">
                <a:latin typeface="Arial" panose="020B0604020202020204" pitchFamily="34" charset="0"/>
              </a:rPr>
              <a:pPr>
                <a:spcBef>
                  <a:spcPct val="0"/>
                </a:spcBef>
              </a:pPr>
              <a:t>20</a:t>
            </a:fld>
            <a:endParaRPr lang="en-US" altLang="en-US">
              <a:latin typeface="Arial" panose="020B0604020202020204" pitchFamily="34" charset="0"/>
            </a:endParaRPr>
          </a:p>
        </p:txBody>
      </p:sp>
      <p:sp>
        <p:nvSpPr>
          <p:cNvPr id="29699" name="Rectangle 2">
            <a:extLst>
              <a:ext uri="{FF2B5EF4-FFF2-40B4-BE49-F238E27FC236}">
                <a16:creationId xmlns:a16="http://schemas.microsoft.com/office/drawing/2014/main" id="{8C8281DC-2D36-D1C1-E81A-47C2919C77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7635BAAC-F69E-84B4-B546-66CAFBC79F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80CE67F-3126-30D9-798D-0AE0BAA6FE1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C93AB9A-A18E-4B6A-ACBC-34AB7B4D03F4}" type="slidenum">
              <a:rPr lang="en-US" altLang="en-US">
                <a:latin typeface="Arial" panose="020B0604020202020204" pitchFamily="34" charset="0"/>
              </a:rPr>
              <a:pPr algn="r" eaLnBrk="1" hangingPunct="1">
                <a:spcBef>
                  <a:spcPct val="0"/>
                </a:spcBef>
              </a:pPr>
              <a:t>24</a:t>
            </a:fld>
            <a:endParaRPr lang="en-US" altLang="en-US">
              <a:latin typeface="Arial" panose="020B0604020202020204" pitchFamily="34" charset="0"/>
            </a:endParaRPr>
          </a:p>
        </p:txBody>
      </p:sp>
      <p:sp>
        <p:nvSpPr>
          <p:cNvPr id="34819" name="Rectangle 7">
            <a:extLst>
              <a:ext uri="{FF2B5EF4-FFF2-40B4-BE49-F238E27FC236}">
                <a16:creationId xmlns:a16="http://schemas.microsoft.com/office/drawing/2014/main" id="{93F4580E-B52A-2CD4-2E53-98122DE1C26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7666171-9469-44FC-9243-6C234FCDEFF9}" type="slidenum">
              <a:rPr lang="en-US" altLang="en-US"/>
              <a:pPr algn="r" eaLnBrk="1" hangingPunct="1">
                <a:spcBef>
                  <a:spcPct val="0"/>
                </a:spcBef>
              </a:pPr>
              <a:t>24</a:t>
            </a:fld>
            <a:endParaRPr lang="en-US" altLang="en-US"/>
          </a:p>
        </p:txBody>
      </p:sp>
      <p:sp>
        <p:nvSpPr>
          <p:cNvPr id="34820" name="Rectangle 2">
            <a:extLst>
              <a:ext uri="{FF2B5EF4-FFF2-40B4-BE49-F238E27FC236}">
                <a16:creationId xmlns:a16="http://schemas.microsoft.com/office/drawing/2014/main" id="{AA9D5779-257A-22AC-7734-B4DBFA2BF1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3">
            <a:extLst>
              <a:ext uri="{FF2B5EF4-FFF2-40B4-BE49-F238E27FC236}">
                <a16:creationId xmlns:a16="http://schemas.microsoft.com/office/drawing/2014/main" id="{1F8A598B-E189-7589-DB8F-A6BDD57CC7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34FC643-A8DD-F7D8-6B8C-89ADD5EA8C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B72B66-E7DC-4134-AD15-F11AE008798D}" type="slidenum">
              <a:rPr lang="en-US" altLang="en-US" smtClean="0">
                <a:latin typeface="Arial" panose="020B0604020202020204" pitchFamily="34" charset="0"/>
              </a:rPr>
              <a:pPr>
                <a:spcBef>
                  <a:spcPct val="0"/>
                </a:spcBef>
              </a:pPr>
              <a:t>31</a:t>
            </a:fld>
            <a:endParaRPr lang="en-US" altLang="en-US">
              <a:latin typeface="Arial" panose="020B0604020202020204" pitchFamily="34" charset="0"/>
            </a:endParaRPr>
          </a:p>
        </p:txBody>
      </p:sp>
      <p:sp>
        <p:nvSpPr>
          <p:cNvPr id="43011" name="Rectangle 2">
            <a:extLst>
              <a:ext uri="{FF2B5EF4-FFF2-40B4-BE49-F238E27FC236}">
                <a16:creationId xmlns:a16="http://schemas.microsoft.com/office/drawing/2014/main" id="{4E57F5F0-1B6A-4E74-E916-B0D73D9F26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3C1CDEA1-C4D5-CD2B-AFF2-0093FC189B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0FF82EE-1912-A930-9F77-2B906FDF11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B00322-1770-42C1-8959-A46B22F7AD28}" type="slidenum">
              <a:rPr lang="en-US" altLang="en-US" smtClean="0">
                <a:latin typeface="Arial" panose="020B0604020202020204" pitchFamily="34" charset="0"/>
              </a:rPr>
              <a:pPr>
                <a:spcBef>
                  <a:spcPct val="0"/>
                </a:spcBef>
              </a:pPr>
              <a:t>32</a:t>
            </a:fld>
            <a:endParaRPr lang="en-US" altLang="en-US">
              <a:latin typeface="Arial" panose="020B0604020202020204" pitchFamily="34" charset="0"/>
            </a:endParaRPr>
          </a:p>
        </p:txBody>
      </p:sp>
      <p:sp>
        <p:nvSpPr>
          <p:cNvPr id="45059" name="Rectangle 2">
            <a:extLst>
              <a:ext uri="{FF2B5EF4-FFF2-40B4-BE49-F238E27FC236}">
                <a16:creationId xmlns:a16="http://schemas.microsoft.com/office/drawing/2014/main" id="{2D8417B6-D171-DEFC-DD5A-19D802DA7E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4E9A1337-3B6A-4FA5-5262-40AABA0CD9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2609B50-FFE7-C514-8974-926A7B2A7E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E94CC2-AEB0-4A55-8DC8-50C0AF3C4D61}" type="slidenum">
              <a:rPr lang="en-US" altLang="en-US" smtClean="0">
                <a:latin typeface="Arial" panose="020B0604020202020204" pitchFamily="34" charset="0"/>
              </a:rPr>
              <a:pPr>
                <a:spcBef>
                  <a:spcPct val="0"/>
                </a:spcBef>
              </a:pPr>
              <a:t>33</a:t>
            </a:fld>
            <a:endParaRPr lang="en-US" altLang="en-US">
              <a:latin typeface="Arial" panose="020B0604020202020204" pitchFamily="34" charset="0"/>
            </a:endParaRPr>
          </a:p>
        </p:txBody>
      </p:sp>
      <p:sp>
        <p:nvSpPr>
          <p:cNvPr id="47107" name="Rectangle 2">
            <a:extLst>
              <a:ext uri="{FF2B5EF4-FFF2-40B4-BE49-F238E27FC236}">
                <a16:creationId xmlns:a16="http://schemas.microsoft.com/office/drawing/2014/main" id="{FB83ADAD-513F-B0B8-52ED-174B56F50B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60E6E3BC-6953-893C-0F18-249D02C0BC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E7FFAAD-EE46-8F2F-259B-BD2D5EEEF10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AAC0AA0-B933-4421-AA84-8A00F668ABED}" type="slidenum">
              <a:rPr lang="en-US" altLang="en-US">
                <a:latin typeface="Arial" panose="020B0604020202020204" pitchFamily="34" charset="0"/>
              </a:rPr>
              <a:pPr algn="r" eaLnBrk="1" hangingPunct="1">
                <a:spcBef>
                  <a:spcPct val="0"/>
                </a:spcBef>
              </a:pPr>
              <a:t>34</a:t>
            </a:fld>
            <a:endParaRPr lang="en-US" altLang="en-US">
              <a:latin typeface="Arial" panose="020B0604020202020204" pitchFamily="34" charset="0"/>
            </a:endParaRPr>
          </a:p>
        </p:txBody>
      </p:sp>
      <p:sp>
        <p:nvSpPr>
          <p:cNvPr id="54275" name="Rectangle 7">
            <a:extLst>
              <a:ext uri="{FF2B5EF4-FFF2-40B4-BE49-F238E27FC236}">
                <a16:creationId xmlns:a16="http://schemas.microsoft.com/office/drawing/2014/main" id="{1BAB808A-2259-52DF-6651-E56D4584611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8FC37F2-F1AE-4757-8CEE-D210E64F99FA}" type="slidenum">
              <a:rPr lang="en-US" altLang="en-US">
                <a:latin typeface="Arial" panose="020B0604020202020204" pitchFamily="34" charset="0"/>
              </a:rPr>
              <a:pPr algn="r" eaLnBrk="1" hangingPunct="1">
                <a:spcBef>
                  <a:spcPct val="0"/>
                </a:spcBef>
              </a:pPr>
              <a:t>34</a:t>
            </a:fld>
            <a:endParaRPr lang="en-US" altLang="en-US">
              <a:latin typeface="Arial" panose="020B0604020202020204" pitchFamily="34" charset="0"/>
            </a:endParaRPr>
          </a:p>
        </p:txBody>
      </p:sp>
      <p:sp>
        <p:nvSpPr>
          <p:cNvPr id="54276" name="Rectangle 2">
            <a:extLst>
              <a:ext uri="{FF2B5EF4-FFF2-40B4-BE49-F238E27FC236}">
                <a16:creationId xmlns:a16="http://schemas.microsoft.com/office/drawing/2014/main" id="{7FFF5368-6992-AF8D-B19D-FABE93465D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3">
            <a:extLst>
              <a:ext uri="{FF2B5EF4-FFF2-40B4-BE49-F238E27FC236}">
                <a16:creationId xmlns:a16="http://schemas.microsoft.com/office/drawing/2014/main" id="{799C7587-0EB2-6EBA-07EA-8DB3F40102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E17D6DEE-786D-16B1-AD8E-9886C55DB60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93DBA25-FF84-40D5-AD5C-779FD1224EC2}" type="slidenum">
              <a:rPr lang="en-US" altLang="en-US">
                <a:latin typeface="Arial" panose="020B0604020202020204" pitchFamily="34" charset="0"/>
              </a:rPr>
              <a:pPr algn="r" eaLnBrk="1" hangingPunct="1">
                <a:spcBef>
                  <a:spcPct val="0"/>
                </a:spcBef>
              </a:pPr>
              <a:t>38</a:t>
            </a:fld>
            <a:endParaRPr lang="en-US" altLang="en-US">
              <a:latin typeface="Arial" panose="020B0604020202020204" pitchFamily="34" charset="0"/>
            </a:endParaRPr>
          </a:p>
        </p:txBody>
      </p:sp>
      <p:sp>
        <p:nvSpPr>
          <p:cNvPr id="57347" name="Rectangle 7">
            <a:extLst>
              <a:ext uri="{FF2B5EF4-FFF2-40B4-BE49-F238E27FC236}">
                <a16:creationId xmlns:a16="http://schemas.microsoft.com/office/drawing/2014/main" id="{A9ADCAB6-CA87-C555-D196-E711A7C6113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5740D9C-4F8A-4B35-A8DA-0D2117D0963B}" type="slidenum">
              <a:rPr lang="en-US" altLang="en-US">
                <a:latin typeface="Arial" panose="020B0604020202020204" pitchFamily="34" charset="0"/>
              </a:rPr>
              <a:pPr algn="r" eaLnBrk="1" hangingPunct="1">
                <a:spcBef>
                  <a:spcPct val="0"/>
                </a:spcBef>
              </a:pPr>
              <a:t>38</a:t>
            </a:fld>
            <a:endParaRPr lang="en-US" altLang="en-US">
              <a:latin typeface="Arial" panose="020B0604020202020204" pitchFamily="34" charset="0"/>
            </a:endParaRPr>
          </a:p>
        </p:txBody>
      </p:sp>
      <p:sp>
        <p:nvSpPr>
          <p:cNvPr id="57348" name="Rectangle 2">
            <a:extLst>
              <a:ext uri="{FF2B5EF4-FFF2-40B4-BE49-F238E27FC236}">
                <a16:creationId xmlns:a16="http://schemas.microsoft.com/office/drawing/2014/main" id="{C2CD5905-0A17-E9C1-184D-549E463BBB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3">
            <a:extLst>
              <a:ext uri="{FF2B5EF4-FFF2-40B4-BE49-F238E27FC236}">
                <a16:creationId xmlns:a16="http://schemas.microsoft.com/office/drawing/2014/main" id="{4273723F-8685-4158-15E9-CEF82F46A3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299D3358-2E78-60E1-11B3-EE5A023F0B36}"/>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3" name="Freeform 7">
            <a:extLst>
              <a:ext uri="{FF2B5EF4-FFF2-40B4-BE49-F238E27FC236}">
                <a16:creationId xmlns:a16="http://schemas.microsoft.com/office/drawing/2014/main" id="{43C33A5F-9425-63D0-C3BC-A79D3ECCB282}"/>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grpSp>
        <p:nvGrpSpPr>
          <p:cNvPr id="4" name="Group 8">
            <a:extLst>
              <a:ext uri="{FF2B5EF4-FFF2-40B4-BE49-F238E27FC236}">
                <a16:creationId xmlns:a16="http://schemas.microsoft.com/office/drawing/2014/main" id="{9636F969-6FFB-5C67-A1DC-FF81B16CF4EF}"/>
              </a:ext>
            </a:extLst>
          </p:cNvPr>
          <p:cNvGrpSpPr>
            <a:grpSpLocks/>
          </p:cNvGrpSpPr>
          <p:nvPr/>
        </p:nvGrpSpPr>
        <p:grpSpPr bwMode="auto">
          <a:xfrm>
            <a:off x="-19050" y="203200"/>
            <a:ext cx="9180513" cy="647700"/>
            <a:chOff x="-19045" y="216550"/>
            <a:chExt cx="9180548" cy="649224"/>
          </a:xfrm>
        </p:grpSpPr>
        <p:sp>
          <p:nvSpPr>
            <p:cNvPr id="5" name="Freeform 9">
              <a:extLst>
                <a:ext uri="{FF2B5EF4-FFF2-40B4-BE49-F238E27FC236}">
                  <a16:creationId xmlns:a16="http://schemas.microsoft.com/office/drawing/2014/main" id="{1285BF67-B5AD-07AB-A152-400BABBB3A34}"/>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sp>
          <p:nvSpPr>
            <p:cNvPr id="6" name="Freeform 10">
              <a:extLst>
                <a:ext uri="{FF2B5EF4-FFF2-40B4-BE49-F238E27FC236}">
                  <a16:creationId xmlns:a16="http://schemas.microsoft.com/office/drawing/2014/main" id="{460B9FB4-8BC1-063A-0394-A1DB90C962DE}"/>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grpSp>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9">
            <a:extLst>
              <a:ext uri="{FF2B5EF4-FFF2-40B4-BE49-F238E27FC236}">
                <a16:creationId xmlns:a16="http://schemas.microsoft.com/office/drawing/2014/main" id="{E513AFD3-6C6C-9F69-6367-3F14008F5E04}"/>
              </a:ext>
            </a:extLst>
          </p:cNvPr>
          <p:cNvSpPr>
            <a:spLocks noGrp="1"/>
          </p:cNvSpPr>
          <p:nvPr>
            <p:ph type="dt" sz="half" idx="10"/>
          </p:nvPr>
        </p:nvSpPr>
        <p:spPr/>
        <p:txBody>
          <a:bodyPr/>
          <a:lstStyle>
            <a:lvl1pPr>
              <a:defRPr/>
            </a:lvl1pPr>
          </a:lstStyle>
          <a:p>
            <a:pPr>
              <a:defRPr/>
            </a:pPr>
            <a:fld id="{677C8274-CFAF-41DC-B8E1-033E7B981DB9}" type="datetimeFigureOut">
              <a:rPr lang="en-US"/>
              <a:pPr>
                <a:defRPr/>
              </a:pPr>
              <a:t>11/28/2025</a:t>
            </a:fld>
            <a:endParaRPr lang="en-US"/>
          </a:p>
        </p:txBody>
      </p:sp>
      <p:sp>
        <p:nvSpPr>
          <p:cNvPr id="8" name="Footer Placeholder 18">
            <a:extLst>
              <a:ext uri="{FF2B5EF4-FFF2-40B4-BE49-F238E27FC236}">
                <a16:creationId xmlns:a16="http://schemas.microsoft.com/office/drawing/2014/main" id="{F60FC169-556E-A2FE-31AD-CAD020126BD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26">
            <a:extLst>
              <a:ext uri="{FF2B5EF4-FFF2-40B4-BE49-F238E27FC236}">
                <a16:creationId xmlns:a16="http://schemas.microsoft.com/office/drawing/2014/main" id="{3E91EE05-4B03-B662-C9BE-7DDECE0F0D43}"/>
              </a:ext>
            </a:extLst>
          </p:cNvPr>
          <p:cNvSpPr>
            <a:spLocks noGrp="1"/>
          </p:cNvSpPr>
          <p:nvPr>
            <p:ph type="sldNum" sz="quarter" idx="12"/>
          </p:nvPr>
        </p:nvSpPr>
        <p:spPr/>
        <p:txBody>
          <a:bodyPr/>
          <a:lstStyle>
            <a:lvl1pPr>
              <a:defRPr/>
            </a:lvl1pPr>
          </a:lstStyle>
          <a:p>
            <a:pPr>
              <a:defRPr/>
            </a:pPr>
            <a:fld id="{2C06D938-F7EF-4325-8E81-A68CF9F9CB32}" type="slidenum">
              <a:rPr lang="en-US" altLang="en-US"/>
              <a:pPr>
                <a:defRPr/>
              </a:pPr>
              <a:t>‹#›</a:t>
            </a:fld>
            <a:endParaRPr lang="en-US" altLang="en-US"/>
          </a:p>
        </p:txBody>
      </p:sp>
    </p:spTree>
    <p:extLst>
      <p:ext uri="{BB962C8B-B14F-4D97-AF65-F5344CB8AC3E}">
        <p14:creationId xmlns:p14="http://schemas.microsoft.com/office/powerpoint/2010/main" val="4191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9">
            <a:extLst>
              <a:ext uri="{FF2B5EF4-FFF2-40B4-BE49-F238E27FC236}">
                <a16:creationId xmlns:a16="http://schemas.microsoft.com/office/drawing/2014/main" id="{5F10CF17-5E1C-2111-3E8B-C62235FEA026}"/>
              </a:ext>
            </a:extLst>
          </p:cNvPr>
          <p:cNvSpPr>
            <a:spLocks noGrp="1"/>
          </p:cNvSpPr>
          <p:nvPr>
            <p:ph type="dt" sz="half" idx="10"/>
          </p:nvPr>
        </p:nvSpPr>
        <p:spPr/>
        <p:txBody>
          <a:bodyPr/>
          <a:lstStyle>
            <a:lvl1pPr>
              <a:defRPr/>
            </a:lvl1pPr>
          </a:lstStyle>
          <a:p>
            <a:pPr>
              <a:defRPr/>
            </a:pPr>
            <a:fld id="{11A3F2AA-A672-4B2B-8495-06C854FE39C8}" type="datetimeFigureOut">
              <a:rPr lang="en-US"/>
              <a:pPr>
                <a:defRPr/>
              </a:pPr>
              <a:t>11/28/2025</a:t>
            </a:fld>
            <a:endParaRPr lang="en-US"/>
          </a:p>
        </p:txBody>
      </p:sp>
      <p:sp>
        <p:nvSpPr>
          <p:cNvPr id="5" name="Footer Placeholder 18">
            <a:extLst>
              <a:ext uri="{FF2B5EF4-FFF2-40B4-BE49-F238E27FC236}">
                <a16:creationId xmlns:a16="http://schemas.microsoft.com/office/drawing/2014/main" id="{526A66F6-7C28-59B0-6E9D-A610F705DB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1803CC3E-EA50-BFF5-F641-A06986182BD7}"/>
              </a:ext>
            </a:extLst>
          </p:cNvPr>
          <p:cNvSpPr>
            <a:spLocks noGrp="1"/>
          </p:cNvSpPr>
          <p:nvPr>
            <p:ph type="sldNum" sz="quarter" idx="12"/>
          </p:nvPr>
        </p:nvSpPr>
        <p:spPr/>
        <p:txBody>
          <a:bodyPr/>
          <a:lstStyle>
            <a:lvl1pPr>
              <a:defRPr/>
            </a:lvl1pPr>
          </a:lstStyle>
          <a:p>
            <a:pPr>
              <a:defRPr/>
            </a:pPr>
            <a:fld id="{A0493051-5088-48FF-B12E-E9E8D7DDDB9E}" type="slidenum">
              <a:rPr lang="en-US" altLang="en-US"/>
              <a:pPr>
                <a:defRPr/>
              </a:pPr>
              <a:t>‹#›</a:t>
            </a:fld>
            <a:endParaRPr lang="en-US" altLang="en-US"/>
          </a:p>
        </p:txBody>
      </p:sp>
    </p:spTree>
    <p:extLst>
      <p:ext uri="{BB962C8B-B14F-4D97-AF65-F5344CB8AC3E}">
        <p14:creationId xmlns:p14="http://schemas.microsoft.com/office/powerpoint/2010/main" val="74588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29">
            <a:extLst>
              <a:ext uri="{FF2B5EF4-FFF2-40B4-BE49-F238E27FC236}">
                <a16:creationId xmlns:a16="http://schemas.microsoft.com/office/drawing/2014/main" id="{922CFD6F-56A7-3399-B4B5-F6C5FE5AA88B}"/>
              </a:ext>
            </a:extLst>
          </p:cNvPr>
          <p:cNvSpPr>
            <a:spLocks noGrp="1"/>
          </p:cNvSpPr>
          <p:nvPr>
            <p:ph type="dt" sz="half" idx="10"/>
          </p:nvPr>
        </p:nvSpPr>
        <p:spPr/>
        <p:txBody>
          <a:bodyPr/>
          <a:lstStyle>
            <a:lvl1pPr>
              <a:defRPr/>
            </a:lvl1pPr>
          </a:lstStyle>
          <a:p>
            <a:pPr>
              <a:defRPr/>
            </a:pPr>
            <a:fld id="{7267FC45-F0B6-4395-A60C-D6D2DCD09287}" type="datetimeFigureOut">
              <a:rPr lang="en-US"/>
              <a:pPr>
                <a:defRPr/>
              </a:pPr>
              <a:t>11/28/2025</a:t>
            </a:fld>
            <a:endParaRPr lang="en-US"/>
          </a:p>
        </p:txBody>
      </p:sp>
      <p:sp>
        <p:nvSpPr>
          <p:cNvPr id="3" name="Footer Placeholder 18">
            <a:extLst>
              <a:ext uri="{FF2B5EF4-FFF2-40B4-BE49-F238E27FC236}">
                <a16:creationId xmlns:a16="http://schemas.microsoft.com/office/drawing/2014/main" id="{D537BBD7-1662-2CDE-D265-9354FAAD159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6">
            <a:extLst>
              <a:ext uri="{FF2B5EF4-FFF2-40B4-BE49-F238E27FC236}">
                <a16:creationId xmlns:a16="http://schemas.microsoft.com/office/drawing/2014/main" id="{F1214BC1-0C5A-B92B-5F42-C6C7C4D51460}"/>
              </a:ext>
            </a:extLst>
          </p:cNvPr>
          <p:cNvSpPr>
            <a:spLocks noGrp="1"/>
          </p:cNvSpPr>
          <p:nvPr>
            <p:ph type="sldNum" sz="quarter" idx="12"/>
          </p:nvPr>
        </p:nvSpPr>
        <p:spPr/>
        <p:txBody>
          <a:bodyPr/>
          <a:lstStyle>
            <a:lvl1pPr>
              <a:defRPr/>
            </a:lvl1pPr>
          </a:lstStyle>
          <a:p>
            <a:pPr>
              <a:defRPr/>
            </a:pPr>
            <a:fld id="{2D68488D-95D2-4C7C-9459-715F70931B12}" type="slidenum">
              <a:rPr lang="en-US" altLang="en-US"/>
              <a:pPr>
                <a:defRPr/>
              </a:pPr>
              <a:t>‹#›</a:t>
            </a:fld>
            <a:endParaRPr lang="en-US" altLang="en-US"/>
          </a:p>
        </p:txBody>
      </p:sp>
    </p:spTree>
    <p:extLst>
      <p:ext uri="{BB962C8B-B14F-4D97-AF65-F5344CB8AC3E}">
        <p14:creationId xmlns:p14="http://schemas.microsoft.com/office/powerpoint/2010/main" val="709172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8">
            <a:extLst>
              <a:ext uri="{FF2B5EF4-FFF2-40B4-BE49-F238E27FC236}">
                <a16:creationId xmlns:a16="http://schemas.microsoft.com/office/drawing/2014/main" id="{CA9764AF-BCC2-E920-FB88-F2802BEB117F}"/>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7" name="Text Placeholder 29">
            <a:extLst>
              <a:ext uri="{FF2B5EF4-FFF2-40B4-BE49-F238E27FC236}">
                <a16:creationId xmlns:a16="http://schemas.microsoft.com/office/drawing/2014/main" id="{10574DE2-6D55-3115-CE1B-7584A4B2321D}"/>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29">
            <a:extLst>
              <a:ext uri="{FF2B5EF4-FFF2-40B4-BE49-F238E27FC236}">
                <a16:creationId xmlns:a16="http://schemas.microsoft.com/office/drawing/2014/main" id="{6DF566E4-A0D7-1E65-48A6-0CFD147426C2}"/>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eaLnBrk="1" hangingPunct="1">
              <a:defRPr sz="1200">
                <a:solidFill>
                  <a:schemeClr val="tx2">
                    <a:shade val="90000"/>
                  </a:schemeClr>
                </a:solidFill>
                <a:latin typeface="Arial" pitchFamily="34" charset="0"/>
                <a:cs typeface="Arial" pitchFamily="34" charset="0"/>
              </a:defRPr>
            </a:lvl1pPr>
          </a:lstStyle>
          <a:p>
            <a:pPr>
              <a:defRPr/>
            </a:pPr>
            <a:fld id="{1CE2BF69-C634-463E-A086-E5E39B6C20A2}" type="datetimeFigureOut">
              <a:rPr lang="en-US"/>
              <a:pPr>
                <a:defRPr/>
              </a:pPr>
              <a:t>11/28/2025</a:t>
            </a:fld>
            <a:endParaRPr lang="en-US"/>
          </a:p>
        </p:txBody>
      </p:sp>
      <p:sp>
        <p:nvSpPr>
          <p:cNvPr id="15" name="Footer Placeholder 18">
            <a:extLst>
              <a:ext uri="{FF2B5EF4-FFF2-40B4-BE49-F238E27FC236}">
                <a16:creationId xmlns:a16="http://schemas.microsoft.com/office/drawing/2014/main" id="{97400288-8C48-E603-02CA-2C27E737FEA4}"/>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eaLnBrk="1" hangingPunct="1">
              <a:defRPr sz="1200">
                <a:solidFill>
                  <a:schemeClr val="tx2">
                    <a:shade val="90000"/>
                  </a:schemeClr>
                </a:solidFill>
                <a:latin typeface="Arial" pitchFamily="34" charset="0"/>
                <a:cs typeface="Arial" pitchFamily="34" charset="0"/>
              </a:defRPr>
            </a:lvl1pPr>
          </a:lstStyle>
          <a:p>
            <a:pPr>
              <a:defRPr/>
            </a:pPr>
            <a:endParaRPr lang="en-US"/>
          </a:p>
        </p:txBody>
      </p:sp>
      <p:sp>
        <p:nvSpPr>
          <p:cNvPr id="16" name="Slide Number Placeholder 26">
            <a:extLst>
              <a:ext uri="{FF2B5EF4-FFF2-40B4-BE49-F238E27FC236}">
                <a16:creationId xmlns:a16="http://schemas.microsoft.com/office/drawing/2014/main" id="{1623A79C-68A8-1815-A7C8-B97899B71CEB}"/>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E3E1D7"/>
                </a:solidFill>
              </a:defRPr>
            </a:lvl1pPr>
          </a:lstStyle>
          <a:p>
            <a:pPr>
              <a:defRPr/>
            </a:pPr>
            <a:fld id="{39D8FA65-228D-439B-9B26-9F96B38206E6}"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213" r:id="rId1"/>
    <p:sldLayoutId id="2147484211" r:id="rId2"/>
    <p:sldLayoutId id="2147484212" r:id="rId3"/>
  </p:sldLayoutIdLst>
  <p:txStyles>
    <p:titleStyle>
      <a:lvl1pPr algn="l" rtl="0" eaLnBrk="0" fontAlgn="base" hangingPunct="0">
        <a:spcBef>
          <a:spcPct val="0"/>
        </a:spcBef>
        <a:spcAft>
          <a:spcPct val="0"/>
        </a:spcAft>
        <a:defRPr sz="5000" kern="1200">
          <a:solidFill>
            <a:schemeClr val="tx2"/>
          </a:solidFill>
          <a:latin typeface="Arial" charset="0"/>
          <a:ea typeface="+mj-ea"/>
          <a:cs typeface="+mj-cs"/>
        </a:defRPr>
      </a:lvl1pPr>
      <a:lvl2pPr algn="l" rtl="0" eaLnBrk="0" fontAlgn="base" hangingPunct="0">
        <a:spcBef>
          <a:spcPct val="0"/>
        </a:spcBef>
        <a:spcAft>
          <a:spcPct val="0"/>
        </a:spcAft>
        <a:defRPr sz="5000">
          <a:solidFill>
            <a:schemeClr val="tx2"/>
          </a:solidFill>
          <a:latin typeface="Arial" charset="0"/>
        </a:defRPr>
      </a:lvl2pPr>
      <a:lvl3pPr algn="l" rtl="0" eaLnBrk="0" fontAlgn="base" hangingPunct="0">
        <a:spcBef>
          <a:spcPct val="0"/>
        </a:spcBef>
        <a:spcAft>
          <a:spcPct val="0"/>
        </a:spcAft>
        <a:defRPr sz="5000">
          <a:solidFill>
            <a:schemeClr val="tx2"/>
          </a:solidFill>
          <a:latin typeface="Arial" charset="0"/>
        </a:defRPr>
      </a:lvl3pPr>
      <a:lvl4pPr algn="l" rtl="0" eaLnBrk="0" fontAlgn="base" hangingPunct="0">
        <a:spcBef>
          <a:spcPct val="0"/>
        </a:spcBef>
        <a:spcAft>
          <a:spcPct val="0"/>
        </a:spcAft>
        <a:defRPr sz="5000">
          <a:solidFill>
            <a:schemeClr val="tx2"/>
          </a:solidFill>
          <a:latin typeface="Arial" charset="0"/>
        </a:defRPr>
      </a:lvl4pPr>
      <a:lvl5pPr algn="l" rtl="0" eaLnBrk="0" fontAlgn="base" hangingPunct="0">
        <a:spcBef>
          <a:spcPct val="0"/>
        </a:spcBef>
        <a:spcAft>
          <a:spcPct val="0"/>
        </a:spcAft>
        <a:defRPr sz="5000">
          <a:solidFill>
            <a:schemeClr val="tx2"/>
          </a:solidFill>
          <a:latin typeface="Arial"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Arial"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Arial"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Arial"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Arial"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Arial"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http://www.phsj.org/" TargetMode="External"/><Relationship Id="rId2" Type="http://schemas.openxmlformats.org/officeDocument/2006/relationships/hyperlink" Target="http://www.publichealthandsocialjustice.org/" TargetMode="External"/><Relationship Id="rId1" Type="http://schemas.openxmlformats.org/officeDocument/2006/relationships/slideLayout" Target="../slideLayouts/slideLayout1.xml"/><Relationship Id="rId4" Type="http://schemas.openxmlformats.org/officeDocument/2006/relationships/hyperlink" Target="mailto:martindonohoe@phsj.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propublica.org/article/trump-climate-rollbacks-heat-death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4F6E8F2-F191-C9E1-604F-A28A2A38DD9F}"/>
              </a:ext>
            </a:extLst>
          </p:cNvPr>
          <p:cNvSpPr>
            <a:spLocks noGrp="1"/>
          </p:cNvSpPr>
          <p:nvPr>
            <p:ph type="ctrTitle" idx="4294967295"/>
          </p:nvPr>
        </p:nvSpPr>
        <p:spPr>
          <a:xfrm>
            <a:off x="685800" y="914400"/>
            <a:ext cx="7772400" cy="2686050"/>
          </a:xfrm>
        </p:spPr>
        <p:txBody>
          <a:bodyPr/>
          <a:lstStyle/>
          <a:p>
            <a:pPr algn="ctr"/>
            <a:r>
              <a:rPr lang="en-US" altLang="en-US" sz="6000">
                <a:latin typeface="Arial" panose="020B0604020202020204" pitchFamily="34" charset="0"/>
              </a:rPr>
              <a:t>Public Health and Social Justice</a:t>
            </a:r>
          </a:p>
        </p:txBody>
      </p:sp>
      <p:sp>
        <p:nvSpPr>
          <p:cNvPr id="5123" name="Rectangle 3">
            <a:extLst>
              <a:ext uri="{FF2B5EF4-FFF2-40B4-BE49-F238E27FC236}">
                <a16:creationId xmlns:a16="http://schemas.microsoft.com/office/drawing/2014/main" id="{A1901EDE-BF54-7DFB-63D6-91B0822F8A90}"/>
              </a:ext>
            </a:extLst>
          </p:cNvPr>
          <p:cNvSpPr>
            <a:spLocks noGrp="1"/>
          </p:cNvSpPr>
          <p:nvPr>
            <p:ph type="subTitle" idx="4294967295"/>
          </p:nvPr>
        </p:nvSpPr>
        <p:spPr>
          <a:xfrm>
            <a:off x="1371600" y="3886200"/>
            <a:ext cx="6400800" cy="1752600"/>
          </a:xfrm>
        </p:spPr>
        <p:txBody>
          <a:bodyPr/>
          <a:lstStyle/>
          <a:p>
            <a:pPr marL="0" indent="0" algn="ctr">
              <a:buFont typeface="Wingdings 2" panose="05020102010507070707" pitchFamily="18" charset="2"/>
              <a:buNone/>
            </a:pPr>
            <a:r>
              <a:rPr lang="en-US" altLang="en-US" sz="4000">
                <a:latin typeface="Arial" panose="020B0604020202020204" pitchFamily="34" charset="0"/>
              </a:rPr>
              <a:t>Martin Donohoe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9E79F9F-4D07-D4EA-E910-847A750E9C7A}"/>
              </a:ext>
            </a:extLst>
          </p:cNvPr>
          <p:cNvSpPr>
            <a:spLocks noGrp="1"/>
          </p:cNvSpPr>
          <p:nvPr>
            <p:ph type="title" idx="4294967295"/>
          </p:nvPr>
        </p:nvSpPr>
        <p:spPr/>
        <p:txBody>
          <a:bodyPr/>
          <a:lstStyle/>
          <a:p>
            <a:pPr eaLnBrk="1" hangingPunct="1"/>
            <a:r>
              <a:rPr lang="en-US" altLang="en-US">
                <a:latin typeface="Calibri" panose="020F0502020204030204" pitchFamily="34" charset="0"/>
              </a:rPr>
              <a:t>Am I Stoned?</a:t>
            </a:r>
            <a:endParaRPr lang="en-US" altLang="en-US" sz="3200">
              <a:latin typeface="Calibri" panose="020F0502020204030204" pitchFamily="34" charset="0"/>
            </a:endParaRPr>
          </a:p>
        </p:txBody>
      </p:sp>
      <p:sp>
        <p:nvSpPr>
          <p:cNvPr id="3075" name="Rectangle 3">
            <a:extLst>
              <a:ext uri="{FF2B5EF4-FFF2-40B4-BE49-F238E27FC236}">
                <a16:creationId xmlns:a16="http://schemas.microsoft.com/office/drawing/2014/main" id="{01532A8F-DCF1-65A9-547F-F6A261DA58D5}"/>
              </a:ext>
            </a:extLst>
          </p:cNvPr>
          <p:cNvSpPr>
            <a:spLocks noGrp="1" noChangeArrowheads="1"/>
          </p:cNvSpPr>
          <p:nvPr>
            <p:ph idx="4294967295"/>
          </p:nvPr>
        </p:nvSpPr>
        <p:spPr/>
        <p:txBody>
          <a:bodyPr>
            <a:normAutofit lnSpcReduction="10000"/>
          </a:bodyPr>
          <a:lstStyle/>
          <a:p>
            <a:pPr marL="274320" indent="-274320" eaLnBrk="1" fontAlgn="auto" hangingPunct="1">
              <a:spcAft>
                <a:spcPts val="0"/>
              </a:spcAft>
              <a:buClr>
                <a:schemeClr val="accent3"/>
              </a:buClr>
              <a:buFontTx/>
              <a:buNone/>
              <a:defRPr/>
            </a:pPr>
            <a:r>
              <a:rPr lang="en-US" sz="4000" dirty="0">
                <a:latin typeface="+mn-lt"/>
              </a:rPr>
              <a:t>A 1999 Utah anti-drug pamphlet warns:</a:t>
            </a:r>
          </a:p>
          <a:p>
            <a:pPr marL="274320" indent="-274320" eaLnBrk="1" fontAlgn="auto" hangingPunct="1">
              <a:spcAft>
                <a:spcPts val="0"/>
              </a:spcAft>
              <a:buClr>
                <a:schemeClr val="accent3"/>
              </a:buClr>
              <a:buFontTx/>
              <a:buNone/>
              <a:defRPr/>
            </a:pPr>
            <a:r>
              <a:rPr lang="en-US" sz="4000" dirty="0">
                <a:latin typeface="+mn-lt"/>
              </a:rPr>
              <a:t>	“Danger signs that your child may be smoking marijuana include excessive preoccupation with social causes, race relations, and environmental issues”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97F3480-F13C-A1E9-3595-371BB1B8DE9E}"/>
              </a:ext>
            </a:extLst>
          </p:cNvPr>
          <p:cNvSpPr>
            <a:spLocks noGrp="1" noChangeArrowheads="1"/>
          </p:cNvSpPr>
          <p:nvPr>
            <p:ph type="title" idx="4294967295"/>
          </p:nvPr>
        </p:nvSpPr>
        <p:spPr/>
        <p:txBody>
          <a:bodyPr>
            <a:normAutofit fontScale="90000"/>
          </a:bodyPr>
          <a:lstStyle/>
          <a:p>
            <a:pPr eaLnBrk="1" fontAlgn="auto" hangingPunct="1">
              <a:spcAft>
                <a:spcPts val="0"/>
              </a:spcAft>
              <a:defRPr/>
            </a:pPr>
            <a:r>
              <a:rPr lang="en-US">
                <a:latin typeface="+mj-lt"/>
              </a:rPr>
              <a:t>Have Faith in Your Ability to Affect Change</a:t>
            </a:r>
          </a:p>
        </p:txBody>
      </p:sp>
      <p:sp>
        <p:nvSpPr>
          <p:cNvPr id="132099" name="Rectangle 3">
            <a:extLst>
              <a:ext uri="{FF2B5EF4-FFF2-40B4-BE49-F238E27FC236}">
                <a16:creationId xmlns:a16="http://schemas.microsoft.com/office/drawing/2014/main" id="{8C723AF2-9A68-AF8A-07A6-1AF8CF29679E}"/>
              </a:ext>
            </a:extLst>
          </p:cNvPr>
          <p:cNvSpPr>
            <a:spLocks noGrp="1"/>
          </p:cNvSpPr>
          <p:nvPr>
            <p:ph idx="4294967295"/>
          </p:nvPr>
        </p:nvSpPr>
        <p:spPr/>
        <p:txBody>
          <a:bodyPr/>
          <a:lstStyle/>
          <a:p>
            <a:pPr eaLnBrk="1" hangingPunct="1">
              <a:buFontTx/>
              <a:buNone/>
            </a:pPr>
            <a:r>
              <a:rPr lang="en-US" altLang="en-US">
                <a:latin typeface="Constantia" panose="02030602050306030303" pitchFamily="18" charset="0"/>
              </a:rPr>
              <a:t>	</a:t>
            </a:r>
            <a:r>
              <a:rPr lang="en-US" altLang="en-US" sz="4000">
                <a:latin typeface="Constantia" panose="02030602050306030303" pitchFamily="18" charset="0"/>
              </a:rPr>
              <a:t>"If you think you are too small to have an impact, try going to bed with a mosquito in your tent“</a:t>
            </a:r>
          </a:p>
          <a:p>
            <a:pPr algn="r" eaLnBrk="1" hangingPunct="1">
              <a:buFontTx/>
              <a:buNone/>
            </a:pPr>
            <a:r>
              <a:rPr lang="en-US" altLang="en-US" sz="4000">
                <a:latin typeface="Constantia" panose="02030602050306030303" pitchFamily="18" charset="0"/>
              </a:rPr>
              <a:t>- African Proverb</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28B215AD-58DF-5166-AD48-E74D6C899631}"/>
              </a:ext>
            </a:extLst>
          </p:cNvPr>
          <p:cNvSpPr>
            <a:spLocks noGrp="1" noRot="1"/>
          </p:cNvSpPr>
          <p:nvPr>
            <p:ph type="title" idx="4294967295"/>
          </p:nvPr>
        </p:nvSpPr>
        <p:spPr/>
        <p:txBody>
          <a:bodyPr/>
          <a:lstStyle/>
          <a:p>
            <a:pPr eaLnBrk="1" hangingPunct="1"/>
            <a:endParaRPr lang="en-US" altLang="en-US" sz="4000">
              <a:latin typeface="Calibri" panose="020F0502020204030204" pitchFamily="34" charset="0"/>
            </a:endParaRPr>
          </a:p>
        </p:txBody>
      </p:sp>
      <p:sp>
        <p:nvSpPr>
          <p:cNvPr id="134147" name="Rectangle 3">
            <a:extLst>
              <a:ext uri="{FF2B5EF4-FFF2-40B4-BE49-F238E27FC236}">
                <a16:creationId xmlns:a16="http://schemas.microsoft.com/office/drawing/2014/main" id="{58E76BE9-D2B9-F549-516D-2D499DBF98A0}"/>
              </a:ext>
            </a:extLst>
          </p:cNvPr>
          <p:cNvSpPr>
            <a:spLocks noGrp="1"/>
          </p:cNvSpPr>
          <p:nvPr>
            <p:ph idx="4294967295"/>
          </p:nvPr>
        </p:nvSpPr>
        <p:spPr/>
        <p:txBody>
          <a:bodyPr/>
          <a:lstStyle/>
          <a:p>
            <a:pPr algn="ctr" eaLnBrk="1" hangingPunct="1">
              <a:buFont typeface="Wingdings" panose="05000000000000000000" pitchFamily="2" charset="2"/>
              <a:buNone/>
            </a:pPr>
            <a:endParaRPr lang="en-US" altLang="en-US" sz="4000">
              <a:latin typeface="Constantia" panose="02030602050306030303" pitchFamily="18" charset="0"/>
            </a:endParaRPr>
          </a:p>
          <a:p>
            <a:pPr algn="ctr" eaLnBrk="1" hangingPunct="1">
              <a:buFont typeface="Wingdings" panose="05000000000000000000" pitchFamily="2" charset="2"/>
              <a:buNone/>
            </a:pPr>
            <a:r>
              <a:rPr lang="en-US" altLang="en-US" sz="4000">
                <a:latin typeface="Constantia" panose="02030602050306030303" pitchFamily="18" charset="0"/>
              </a:rPr>
              <a:t>Public Health and Social Justice Website</a:t>
            </a:r>
          </a:p>
          <a:p>
            <a:pPr algn="ctr" eaLnBrk="1" hangingPunct="1">
              <a:buFont typeface="Wingdings" panose="05000000000000000000" pitchFamily="2" charset="2"/>
              <a:buNone/>
            </a:pPr>
            <a:r>
              <a:rPr lang="en-US" altLang="en-US" sz="2800">
                <a:latin typeface="Constantia" panose="02030602050306030303" pitchFamily="18" charset="0"/>
                <a:hlinkClick r:id="rId2"/>
              </a:rPr>
              <a:t>http://www.publichealthandsocialjustice.org</a:t>
            </a:r>
            <a:endParaRPr lang="en-US" altLang="en-US" sz="2800">
              <a:latin typeface="Constantia" panose="02030602050306030303" pitchFamily="18" charset="0"/>
            </a:endParaRPr>
          </a:p>
          <a:p>
            <a:pPr algn="ctr" eaLnBrk="1" hangingPunct="1">
              <a:buFont typeface="Wingdings" panose="05000000000000000000" pitchFamily="2" charset="2"/>
              <a:buNone/>
            </a:pPr>
            <a:r>
              <a:rPr lang="en-US" altLang="en-US" sz="4400">
                <a:latin typeface="Constantia" panose="02030602050306030303" pitchFamily="18" charset="0"/>
                <a:hlinkClick r:id="rId3"/>
              </a:rPr>
              <a:t>http://www.phsj.org</a:t>
            </a:r>
            <a:endParaRPr lang="en-US" altLang="en-US" sz="4400">
              <a:latin typeface="Constantia" panose="02030602050306030303" pitchFamily="18" charset="0"/>
            </a:endParaRPr>
          </a:p>
          <a:p>
            <a:pPr algn="ctr" eaLnBrk="1" hangingPunct="1">
              <a:buFont typeface="Wingdings" panose="05000000000000000000" pitchFamily="2" charset="2"/>
              <a:buNone/>
            </a:pPr>
            <a:r>
              <a:rPr lang="en-US" altLang="en-US" sz="4400">
                <a:latin typeface="Constantia" panose="02030602050306030303" pitchFamily="18" charset="0"/>
                <a:hlinkClick r:id="rId4"/>
              </a:rPr>
              <a:t>martindonohoe@phsj.org</a:t>
            </a:r>
            <a:endParaRPr lang="en-US" altLang="en-US" sz="4000">
              <a:latin typeface="Constantia" panose="02030602050306030303" pitchFamily="18" charset="0"/>
            </a:endParaRPr>
          </a:p>
          <a:p>
            <a:pPr eaLnBrk="1" hangingPunct="1">
              <a:buFont typeface="Wingdings" panose="05000000000000000000" pitchFamily="2" charset="2"/>
              <a:buNone/>
            </a:pPr>
            <a:endParaRPr lang="en-US" altLang="en-US">
              <a:latin typeface="Constantia" panose="0203060205030603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2B595C5-DF42-F979-EEF0-69248C45583C}"/>
              </a:ext>
            </a:extLst>
          </p:cNvPr>
          <p:cNvSpPr>
            <a:spLocks noGrp="1"/>
          </p:cNvSpPr>
          <p:nvPr>
            <p:ph type="title"/>
          </p:nvPr>
        </p:nvSpPr>
        <p:spPr/>
        <p:txBody>
          <a:bodyPr/>
          <a:lstStyle/>
          <a:p>
            <a:r>
              <a:rPr lang="en-US" altLang="en-US" sz="4400">
                <a:solidFill>
                  <a:srgbClr val="EEECE1"/>
                </a:solidFill>
                <a:latin typeface="Arial" panose="020B0604020202020204" pitchFamily="34" charset="0"/>
              </a:rPr>
              <a:t>The State of U.S. Health Care</a:t>
            </a:r>
            <a:endParaRPr lang="en-US" altLang="en-US">
              <a:latin typeface="Arial" panose="020B0604020202020204" pitchFamily="34" charset="0"/>
            </a:endParaRPr>
          </a:p>
        </p:txBody>
      </p:sp>
      <p:sp>
        <p:nvSpPr>
          <p:cNvPr id="17411" name="Content Placeholder 2">
            <a:extLst>
              <a:ext uri="{FF2B5EF4-FFF2-40B4-BE49-F238E27FC236}">
                <a16:creationId xmlns:a16="http://schemas.microsoft.com/office/drawing/2014/main" id="{B0DD8B8C-6082-D616-DF6B-0515B8CCA329}"/>
              </a:ext>
            </a:extLst>
          </p:cNvPr>
          <p:cNvSpPr>
            <a:spLocks noGrp="1"/>
          </p:cNvSpPr>
          <p:nvPr>
            <p:ph idx="1"/>
          </p:nvPr>
        </p:nvSpPr>
        <p:spPr/>
        <p:txBody>
          <a:bodyPr/>
          <a:lstStyle/>
          <a:p>
            <a:pPr eaLnBrk="1" hangingPunct="1">
              <a:lnSpc>
                <a:spcPct val="90000"/>
              </a:lnSpc>
            </a:pPr>
            <a:r>
              <a:rPr lang="en-US" altLang="en-US" sz="3600" dirty="0">
                <a:latin typeface="Arial" panose="020B0604020202020204" pitchFamily="34" charset="0"/>
              </a:rPr>
              <a:t>U.S. health care system ranks 37</a:t>
            </a:r>
            <a:r>
              <a:rPr lang="en-US" altLang="en-US" sz="3600" baseline="30000" dirty="0">
                <a:latin typeface="Arial" panose="020B0604020202020204" pitchFamily="34" charset="0"/>
              </a:rPr>
              <a:t>th</a:t>
            </a:r>
            <a:r>
              <a:rPr lang="en-US" altLang="en-US" sz="3600" dirty="0">
                <a:latin typeface="Arial" panose="020B0604020202020204" pitchFamily="34" charset="0"/>
              </a:rPr>
              <a:t>/191 countries</a:t>
            </a:r>
          </a:p>
          <a:p>
            <a:pPr eaLnBrk="1" hangingPunct="1">
              <a:lnSpc>
                <a:spcPct val="90000"/>
              </a:lnSpc>
            </a:pPr>
            <a:r>
              <a:rPr lang="en-US" altLang="en-US" sz="3600" dirty="0">
                <a:latin typeface="Arial" panose="020B0604020202020204" pitchFamily="34" charset="0"/>
              </a:rPr>
              <a:t>U.S. has poorest health among all rich nations</a:t>
            </a:r>
          </a:p>
          <a:p>
            <a:pPr eaLnBrk="1" hangingPunct="1">
              <a:lnSpc>
                <a:spcPct val="90000"/>
              </a:lnSpc>
            </a:pPr>
            <a:r>
              <a:rPr lang="en-US" altLang="en-US" sz="3600" dirty="0">
                <a:latin typeface="Arial" panose="020B0604020202020204" pitchFamily="34" charset="0"/>
              </a:rPr>
              <a:t>14% of Americans live in poverty</a:t>
            </a:r>
          </a:p>
          <a:p>
            <a:pPr eaLnBrk="1" hangingPunct="1">
              <a:lnSpc>
                <a:spcPct val="90000"/>
              </a:lnSpc>
            </a:pPr>
            <a:r>
              <a:rPr lang="en-US" altLang="en-US" sz="3600" dirty="0">
                <a:latin typeface="Arial" panose="020B0604020202020204" pitchFamily="34" charset="0"/>
              </a:rPr>
              <a:t>19% of US children live in poverty</a:t>
            </a:r>
          </a:p>
          <a:p>
            <a:pPr eaLnBrk="1" hangingPunct="1">
              <a:lnSpc>
                <a:spcPct val="90000"/>
              </a:lnSpc>
            </a:pPr>
            <a:r>
              <a:rPr lang="en-US" altLang="en-US" sz="3600" dirty="0">
                <a:latin typeface="Arial" panose="020B0604020202020204" pitchFamily="34" charset="0"/>
              </a:rPr>
              <a:t>Rates of poverty in Blacks and Hispanics = almost 3X Whites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569B1BD-B56D-E84D-F060-C6A12CA1A9E4}"/>
              </a:ext>
            </a:extLst>
          </p:cNvPr>
          <p:cNvSpPr>
            <a:spLocks noGrp="1" noRot="1"/>
          </p:cNvSpPr>
          <p:nvPr>
            <p:ph type="title" idx="4294967295"/>
          </p:nvPr>
        </p:nvSpPr>
        <p:spPr/>
        <p:txBody>
          <a:bodyPr/>
          <a:lstStyle/>
          <a:p>
            <a:pPr eaLnBrk="1" hangingPunct="1"/>
            <a:r>
              <a:rPr lang="en-US" altLang="en-US" sz="4400">
                <a:latin typeface="Arial" panose="020B0604020202020204" pitchFamily="34" charset="0"/>
              </a:rPr>
              <a:t>The State of U.S. Health Care</a:t>
            </a:r>
          </a:p>
        </p:txBody>
      </p:sp>
      <p:sp>
        <p:nvSpPr>
          <p:cNvPr id="12291" name="Rectangle 3">
            <a:extLst>
              <a:ext uri="{FF2B5EF4-FFF2-40B4-BE49-F238E27FC236}">
                <a16:creationId xmlns:a16="http://schemas.microsoft.com/office/drawing/2014/main" id="{6D24C090-1AA5-6CC5-F379-F041B7328120}"/>
              </a:ext>
            </a:extLst>
          </p:cNvPr>
          <p:cNvSpPr>
            <a:spLocks noGrp="1" noChangeArrowheads="1"/>
          </p:cNvSpPr>
          <p:nvPr>
            <p:ph idx="4294967295"/>
          </p:nvPr>
        </p:nvSpPr>
        <p:spPr/>
        <p:txBody>
          <a:bodyPr>
            <a:normAutofit fontScale="92500"/>
          </a:bodyPr>
          <a:lstStyle/>
          <a:p>
            <a:pPr eaLnBrk="1" hangingPunct="1">
              <a:lnSpc>
                <a:spcPct val="90000"/>
              </a:lnSpc>
              <a:defRPr/>
            </a:pPr>
            <a:r>
              <a:rPr lang="en-US" sz="4300" dirty="0"/>
              <a:t>US ranks near the bottom among westernized nations in overall population health, life expectancy, infant and maternal mortality, etc.</a:t>
            </a:r>
          </a:p>
          <a:p>
            <a:pPr lvl="1" eaLnBrk="1" hangingPunct="1">
              <a:lnSpc>
                <a:spcPct val="90000"/>
              </a:lnSpc>
              <a:defRPr/>
            </a:pPr>
            <a:r>
              <a:rPr lang="en-US" sz="4300" dirty="0"/>
              <a:t>38</a:t>
            </a:r>
            <a:r>
              <a:rPr lang="en-US" sz="4300" baseline="30000" dirty="0"/>
              <a:t>th</a:t>
            </a:r>
            <a:r>
              <a:rPr lang="en-US" sz="4300" dirty="0"/>
              <a:t> in life expectancy (78.9 </a:t>
            </a:r>
            <a:r>
              <a:rPr lang="en-US" sz="4300" dirty="0" err="1"/>
              <a:t>yrs</a:t>
            </a:r>
            <a:r>
              <a:rPr lang="en-US" sz="4300" dirty="0"/>
              <a:t>)</a:t>
            </a:r>
          </a:p>
          <a:p>
            <a:pPr lvl="1" eaLnBrk="1" hangingPunct="1">
              <a:lnSpc>
                <a:spcPct val="90000"/>
              </a:lnSpc>
              <a:defRPr/>
            </a:pPr>
            <a:r>
              <a:rPr lang="en-US" sz="4300" dirty="0"/>
              <a:t>Infant mortality 76% higher than in other wealthy countries</a:t>
            </a:r>
          </a:p>
          <a:p>
            <a:pPr eaLnBrk="1" hangingPunct="1">
              <a:lnSpc>
                <a:spcPct val="90000"/>
              </a:lnSpc>
              <a:defRPr/>
            </a:pPr>
            <a:endParaRPr lang="en-US" sz="4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DD4EF02-F7C6-6655-4947-19A08E3DEBF3}"/>
              </a:ext>
            </a:extLst>
          </p:cNvPr>
          <p:cNvSpPr>
            <a:spLocks noGrp="1" noRot="1"/>
          </p:cNvSpPr>
          <p:nvPr>
            <p:ph type="title" idx="4294967295"/>
          </p:nvPr>
        </p:nvSpPr>
        <p:spPr/>
        <p:txBody>
          <a:bodyPr/>
          <a:lstStyle/>
          <a:p>
            <a:pPr eaLnBrk="1" hangingPunct="1"/>
            <a:r>
              <a:rPr lang="en-US" altLang="en-US">
                <a:latin typeface="Calibri" panose="020F0502020204030204" pitchFamily="34" charset="0"/>
              </a:rPr>
              <a:t>The State of U.S. Health Care</a:t>
            </a:r>
          </a:p>
        </p:txBody>
      </p:sp>
      <p:sp>
        <p:nvSpPr>
          <p:cNvPr id="19459" name="Rectangle 3">
            <a:extLst>
              <a:ext uri="{FF2B5EF4-FFF2-40B4-BE49-F238E27FC236}">
                <a16:creationId xmlns:a16="http://schemas.microsoft.com/office/drawing/2014/main" id="{AB740FA0-3C7A-8CF0-5BBE-539C1A7B628F}"/>
              </a:ext>
            </a:extLst>
          </p:cNvPr>
          <p:cNvSpPr>
            <a:spLocks noGrp="1"/>
          </p:cNvSpPr>
          <p:nvPr>
            <p:ph idx="4294967295"/>
          </p:nvPr>
        </p:nvSpPr>
        <p:spPr/>
        <p:txBody>
          <a:bodyPr/>
          <a:lstStyle/>
          <a:p>
            <a:pPr eaLnBrk="1" hangingPunct="1"/>
            <a:r>
              <a:rPr lang="en-US" altLang="en-US" sz="3200" dirty="0">
                <a:latin typeface="Constantia" panose="02030602050306030303" pitchFamily="18" charset="0"/>
              </a:rPr>
              <a:t>26 million (8%) uninsured patients</a:t>
            </a:r>
          </a:p>
          <a:p>
            <a:pPr lvl="1" eaLnBrk="1" hangingPunct="1"/>
            <a:r>
              <a:rPr lang="en-US" altLang="en-US" sz="3200" dirty="0">
                <a:latin typeface="Constantia" panose="02030602050306030303" pitchFamily="18" charset="0"/>
              </a:rPr>
              <a:t>Approximately 26,000 deaths/year due to lack of health insurance, estimated 200,000 due to underinsurance</a:t>
            </a:r>
          </a:p>
          <a:p>
            <a:pPr eaLnBrk="1" hangingPunct="1"/>
            <a:r>
              <a:rPr lang="en-US" altLang="en-US" sz="3200" dirty="0">
                <a:latin typeface="Constantia" panose="02030602050306030303" pitchFamily="18" charset="0"/>
              </a:rPr>
              <a:t>Millions more underinsured</a:t>
            </a:r>
          </a:p>
          <a:p>
            <a:pPr lvl="1" eaLnBrk="1" hangingPunct="1"/>
            <a:r>
              <a:rPr lang="en-US" altLang="en-US" sz="3200" dirty="0">
                <a:latin typeface="Constantia" panose="02030602050306030303" pitchFamily="18" charset="0"/>
              </a:rPr>
              <a:t>Remain in dead-end jobs</a:t>
            </a:r>
          </a:p>
          <a:p>
            <a:pPr lvl="1" eaLnBrk="1" hangingPunct="1"/>
            <a:r>
              <a:rPr lang="en-US" altLang="en-US" sz="3200" dirty="0">
                <a:latin typeface="Constantia" panose="02030602050306030303" pitchFamily="18" charset="0"/>
              </a:rPr>
              <a:t>Go without needed prescriptions due to skyrocketing drug prices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BA86A62-5DB3-9A3A-7B19-A5D8B670AD6A}"/>
              </a:ext>
            </a:extLst>
          </p:cNvPr>
          <p:cNvSpPr>
            <a:spLocks noGrp="1" noRot="1"/>
          </p:cNvSpPr>
          <p:nvPr>
            <p:ph type="title" idx="4294967295"/>
          </p:nvPr>
        </p:nvSpPr>
        <p:spPr/>
        <p:txBody>
          <a:bodyPr/>
          <a:lstStyle/>
          <a:p>
            <a:pPr eaLnBrk="1" hangingPunct="1"/>
            <a:r>
              <a:rPr lang="en-US" altLang="en-US">
                <a:latin typeface="Calibri" panose="020F0502020204030204" pitchFamily="34" charset="0"/>
              </a:rPr>
              <a:t>Headline from </a:t>
            </a:r>
            <a:r>
              <a:rPr lang="en-US" altLang="en-US" u="sng">
                <a:latin typeface="Calibri" panose="020F0502020204030204" pitchFamily="34" charset="0"/>
              </a:rPr>
              <a:t>The Onion</a:t>
            </a:r>
          </a:p>
        </p:txBody>
      </p:sp>
      <p:sp>
        <p:nvSpPr>
          <p:cNvPr id="20483" name="Rectangle 3">
            <a:extLst>
              <a:ext uri="{FF2B5EF4-FFF2-40B4-BE49-F238E27FC236}">
                <a16:creationId xmlns:a16="http://schemas.microsoft.com/office/drawing/2014/main" id="{BD75E7DD-1A6D-E995-A27F-FF75C9C4F112}"/>
              </a:ext>
            </a:extLst>
          </p:cNvPr>
          <p:cNvSpPr>
            <a:spLocks noGrp="1"/>
          </p:cNvSpPr>
          <p:nvPr>
            <p:ph idx="4294967295"/>
          </p:nvPr>
        </p:nvSpPr>
        <p:spPr/>
        <p:txBody>
          <a:bodyPr/>
          <a:lstStyle/>
          <a:p>
            <a:pPr algn="ctr" eaLnBrk="1" hangingPunct="1">
              <a:buFont typeface="Wingdings" panose="05000000000000000000" pitchFamily="2" charset="2"/>
              <a:buNone/>
            </a:pPr>
            <a:endParaRPr lang="en-US" altLang="en-US" sz="4000" b="1">
              <a:latin typeface="Constantia" panose="02030602050306030303" pitchFamily="18" charset="0"/>
            </a:endParaRPr>
          </a:p>
          <a:p>
            <a:pPr algn="ctr" eaLnBrk="1" hangingPunct="1">
              <a:buFont typeface="Wingdings" panose="05000000000000000000" pitchFamily="2" charset="2"/>
              <a:buNone/>
            </a:pPr>
            <a:r>
              <a:rPr lang="en-US" altLang="en-US" sz="4000" b="1">
                <a:latin typeface="Constantia" panose="02030602050306030303" pitchFamily="18" charset="0"/>
              </a:rPr>
              <a:t>Uninsured Man Hopes His Symptoms Diagnosed This Week On </a:t>
            </a:r>
            <a:r>
              <a:rPr lang="en-US" altLang="en-US" sz="4000" b="1" i="1">
                <a:latin typeface="Constantia" panose="02030602050306030303" pitchFamily="18" charset="0"/>
              </a:rPr>
              <a:t>House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4FE9079-E2BB-656D-228D-B9A6327BA18A}"/>
              </a:ext>
            </a:extLst>
          </p:cNvPr>
          <p:cNvSpPr>
            <a:spLocks noGrp="1"/>
          </p:cNvSpPr>
          <p:nvPr>
            <p:ph type="title"/>
          </p:nvPr>
        </p:nvSpPr>
        <p:spPr/>
        <p:txBody>
          <a:bodyPr/>
          <a:lstStyle/>
          <a:p>
            <a:r>
              <a:rPr lang="en-US" altLang="en-US">
                <a:latin typeface="Arial" panose="020B0604020202020204" pitchFamily="34" charset="0"/>
              </a:rPr>
              <a:t>Hunger and Poverty</a:t>
            </a:r>
          </a:p>
        </p:txBody>
      </p:sp>
      <p:sp>
        <p:nvSpPr>
          <p:cNvPr id="23555" name="Content Placeholder 2">
            <a:extLst>
              <a:ext uri="{FF2B5EF4-FFF2-40B4-BE49-F238E27FC236}">
                <a16:creationId xmlns:a16="http://schemas.microsoft.com/office/drawing/2014/main" id="{D9C2A2D7-1A67-4A1A-43E0-67AEC0F85A0E}"/>
              </a:ext>
            </a:extLst>
          </p:cNvPr>
          <p:cNvSpPr>
            <a:spLocks noGrp="1"/>
          </p:cNvSpPr>
          <p:nvPr>
            <p:ph idx="1"/>
          </p:nvPr>
        </p:nvSpPr>
        <p:spPr/>
        <p:txBody>
          <a:bodyPr/>
          <a:lstStyle/>
          <a:p>
            <a:pPr eaLnBrk="1" hangingPunct="1">
              <a:buClr>
                <a:srgbClr val="FAFD00"/>
              </a:buClr>
            </a:pPr>
            <a:r>
              <a:rPr lang="en-US" altLang="en-US" sz="3600" dirty="0">
                <a:latin typeface="Arial" panose="020B0604020202020204" pitchFamily="34" charset="0"/>
              </a:rPr>
              <a:t>Hunger rate increasing nationally and globally</a:t>
            </a:r>
          </a:p>
          <a:p>
            <a:pPr eaLnBrk="1" hangingPunct="1">
              <a:buClr>
                <a:srgbClr val="FAFD00"/>
              </a:buClr>
            </a:pPr>
            <a:endParaRPr lang="en-US" altLang="en-US" sz="3600" dirty="0">
              <a:latin typeface="Arial" panose="020B0604020202020204" pitchFamily="34" charset="0"/>
            </a:endParaRPr>
          </a:p>
          <a:p>
            <a:pPr eaLnBrk="1" hangingPunct="1">
              <a:buClr>
                <a:srgbClr val="FAFD00"/>
              </a:buClr>
            </a:pPr>
            <a:r>
              <a:rPr lang="en-US" altLang="en-US" sz="3600" dirty="0">
                <a:latin typeface="Arial" panose="020B0604020202020204" pitchFamily="34" charset="0"/>
              </a:rPr>
              <a:t>Poverty associated with worse physical and mental health, poor cognitive development, less sleep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D57FCE-ECC8-08F0-62B9-0634922657FC}"/>
              </a:ext>
            </a:extLst>
          </p:cNvPr>
          <p:cNvSpPr>
            <a:spLocks noGrp="1"/>
          </p:cNvSpPr>
          <p:nvPr>
            <p:ph type="title"/>
          </p:nvPr>
        </p:nvSpPr>
        <p:spPr/>
        <p:txBody>
          <a:bodyPr/>
          <a:lstStyle/>
          <a:p>
            <a:r>
              <a:rPr lang="en-US" altLang="en-US">
                <a:latin typeface="Arial" panose="020B0604020202020204" pitchFamily="34" charset="0"/>
              </a:rPr>
              <a:t>Homelessness</a:t>
            </a:r>
          </a:p>
        </p:txBody>
      </p:sp>
      <p:sp>
        <p:nvSpPr>
          <p:cNvPr id="24579" name="Content Placeholder 2">
            <a:extLst>
              <a:ext uri="{FF2B5EF4-FFF2-40B4-BE49-F238E27FC236}">
                <a16:creationId xmlns:a16="http://schemas.microsoft.com/office/drawing/2014/main" id="{B21795D6-115A-654D-89F0-B2BC7425EF8B}"/>
              </a:ext>
            </a:extLst>
          </p:cNvPr>
          <p:cNvSpPr>
            <a:spLocks noGrp="1"/>
          </p:cNvSpPr>
          <p:nvPr>
            <p:ph idx="1"/>
          </p:nvPr>
        </p:nvSpPr>
        <p:spPr/>
        <p:txBody>
          <a:bodyPr/>
          <a:lstStyle/>
          <a:p>
            <a:r>
              <a:rPr lang="en-US" altLang="en-US" sz="2400">
                <a:latin typeface="Arial" panose="020B0604020202020204" pitchFamily="34" charset="0"/>
              </a:rPr>
              <a:t>1.5 million homeless over one year (580,000 on average night)</a:t>
            </a:r>
          </a:p>
          <a:p>
            <a:pPr lvl="1"/>
            <a:r>
              <a:rPr lang="en-US" altLang="en-US">
                <a:latin typeface="Arial" panose="020B0604020202020204" pitchFamily="34" charset="0"/>
              </a:rPr>
              <a:t>7% lifetime prevalence</a:t>
            </a:r>
          </a:p>
          <a:p>
            <a:pPr lvl="1"/>
            <a:r>
              <a:rPr lang="en-US" altLang="en-US">
                <a:latin typeface="Arial" panose="020B0604020202020204" pitchFamily="34" charset="0"/>
              </a:rPr>
              <a:t>111,000 chronically homeless (decreasing)</a:t>
            </a:r>
          </a:p>
          <a:p>
            <a:pPr lvl="1"/>
            <a:r>
              <a:rPr lang="en-US" altLang="en-US">
                <a:latin typeface="Arial" panose="020B0604020202020204" pitchFamily="34" charset="0"/>
              </a:rPr>
              <a:t>44% of homeless adults work</a:t>
            </a:r>
          </a:p>
          <a:p>
            <a:r>
              <a:rPr lang="en-US" altLang="en-US" sz="2400">
                <a:latin typeface="Arial" panose="020B0604020202020204" pitchFamily="34" charset="0"/>
              </a:rPr>
              <a:t>Laws criminalizing homelessness; hostile architecture increase stress</a:t>
            </a:r>
          </a:p>
          <a:p>
            <a:r>
              <a:rPr lang="en-US" altLang="en-US" sz="2400">
                <a:latin typeface="Arial" panose="020B0604020202020204" pitchFamily="34" charset="0"/>
              </a:rPr>
              <a:t>Housing subsidies decrease homelessness</a:t>
            </a:r>
          </a:p>
          <a:p>
            <a:r>
              <a:rPr lang="en-US" altLang="en-US" sz="2400">
                <a:latin typeface="Arial" panose="020B0604020202020204" pitchFamily="34" charset="0"/>
              </a:rPr>
              <a:t>Combined income of 10 richest Americans could pay one year’s rent for every homeless person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61E379D-975E-17D8-3FA7-A078AE1B9F61}"/>
              </a:ext>
            </a:extLst>
          </p:cNvPr>
          <p:cNvSpPr>
            <a:spLocks noGrp="1"/>
          </p:cNvSpPr>
          <p:nvPr>
            <p:ph type="title" idx="4294967295"/>
          </p:nvPr>
        </p:nvSpPr>
        <p:spPr/>
        <p:txBody>
          <a:bodyPr/>
          <a:lstStyle/>
          <a:p>
            <a:pPr eaLnBrk="1" hangingPunct="1"/>
            <a:r>
              <a:rPr lang="en-US" altLang="en-US">
                <a:latin typeface="Calibri" panose="020F0502020204030204" pitchFamily="34" charset="0"/>
              </a:rPr>
              <a:t>Jacob Riis</a:t>
            </a:r>
          </a:p>
        </p:txBody>
      </p:sp>
      <p:pic>
        <p:nvPicPr>
          <p:cNvPr id="25603" name="Picture 2">
            <a:extLst>
              <a:ext uri="{FF2B5EF4-FFF2-40B4-BE49-F238E27FC236}">
                <a16:creationId xmlns:a16="http://schemas.microsoft.com/office/drawing/2014/main" id="{515D71BD-4946-9F14-9797-DCEB06F5076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39888" y="1935163"/>
            <a:ext cx="5864225" cy="438943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55050B1-2AA4-B060-A888-F557D0684A08}"/>
              </a:ext>
            </a:extLst>
          </p:cNvPr>
          <p:cNvSpPr>
            <a:spLocks noGrp="1" noRot="1"/>
          </p:cNvSpPr>
          <p:nvPr>
            <p:ph type="title" idx="4294967295"/>
          </p:nvPr>
        </p:nvSpPr>
        <p:spPr>
          <a:xfrm>
            <a:off x="457200" y="704850"/>
            <a:ext cx="8229600" cy="895350"/>
          </a:xfrm>
        </p:spPr>
        <p:txBody>
          <a:bodyPr/>
          <a:lstStyle/>
          <a:p>
            <a:pPr eaLnBrk="1" hangingPunct="1"/>
            <a:r>
              <a:rPr lang="en-US" altLang="en-US">
                <a:latin typeface="Calibri" panose="020F0502020204030204" pitchFamily="34" charset="0"/>
              </a:rPr>
              <a:t>Dorothea Lange</a:t>
            </a:r>
          </a:p>
        </p:txBody>
      </p:sp>
      <p:pic>
        <p:nvPicPr>
          <p:cNvPr id="26627" name="Picture 3" descr="IMG_1976">
            <a:extLst>
              <a:ext uri="{FF2B5EF4-FFF2-40B4-BE49-F238E27FC236}">
                <a16:creationId xmlns:a16="http://schemas.microsoft.com/office/drawing/2014/main" id="{77E11A3D-8F63-E0F2-B921-5541A5D89389}"/>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133600" y="1676400"/>
            <a:ext cx="4640263" cy="51816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1FA939A-6369-0E7A-303D-2341C1030B82}"/>
              </a:ext>
            </a:extLst>
          </p:cNvPr>
          <p:cNvSpPr>
            <a:spLocks noGrp="1"/>
          </p:cNvSpPr>
          <p:nvPr>
            <p:ph type="title"/>
          </p:nvPr>
        </p:nvSpPr>
        <p:spPr/>
        <p:txBody>
          <a:bodyPr/>
          <a:lstStyle/>
          <a:p>
            <a:endParaRPr lang="en-US" altLang="en-US">
              <a:latin typeface="Arial" panose="020B0604020202020204" pitchFamily="34" charset="0"/>
            </a:endParaRPr>
          </a:p>
        </p:txBody>
      </p:sp>
      <p:pic>
        <p:nvPicPr>
          <p:cNvPr id="27651" name="Picture 2" descr="C:\Users\Owner\Pictures\md pics for talks\poverty_homeless.jpg">
            <a:extLst>
              <a:ext uri="{FF2B5EF4-FFF2-40B4-BE49-F238E27FC236}">
                <a16:creationId xmlns:a16="http://schemas.microsoft.com/office/drawing/2014/main" id="{991DAD60-9075-0220-A8CA-A8B5A9DEDD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2133600"/>
            <a:ext cx="5427663"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4DE7ECC-6BB0-7D05-4BC5-35B639B10B07}"/>
              </a:ext>
            </a:extLst>
          </p:cNvPr>
          <p:cNvSpPr>
            <a:spLocks noGrp="1" noRot="1"/>
          </p:cNvSpPr>
          <p:nvPr>
            <p:ph type="title"/>
          </p:nvPr>
        </p:nvSpPr>
        <p:spPr/>
        <p:txBody>
          <a:bodyPr/>
          <a:lstStyle/>
          <a:p>
            <a:pPr eaLnBrk="1" hangingPunct="1"/>
            <a:r>
              <a:rPr lang="en-US" altLang="en-US">
                <a:latin typeface="Arial" panose="020B0604020202020204" pitchFamily="34" charset="0"/>
              </a:rPr>
              <a:t>Perspective</a:t>
            </a:r>
          </a:p>
        </p:txBody>
      </p:sp>
      <p:sp>
        <p:nvSpPr>
          <p:cNvPr id="6147" name="Rectangle 3">
            <a:extLst>
              <a:ext uri="{FF2B5EF4-FFF2-40B4-BE49-F238E27FC236}">
                <a16:creationId xmlns:a16="http://schemas.microsoft.com/office/drawing/2014/main" id="{A990C6EF-8DD1-0231-60D6-DC8E2DA33EFF}"/>
              </a:ext>
            </a:extLst>
          </p:cNvPr>
          <p:cNvSpPr>
            <a:spLocks noGrp="1"/>
          </p:cNvSpPr>
          <p:nvPr>
            <p:ph type="body" idx="1"/>
          </p:nvPr>
        </p:nvSpPr>
        <p:spPr/>
        <p:txBody>
          <a:bodyPr/>
          <a:lstStyle/>
          <a:p>
            <a:pPr eaLnBrk="1" hangingPunct="1"/>
            <a:r>
              <a:rPr lang="en-US" altLang="en-US" sz="3200">
                <a:latin typeface="Arial" panose="020B0604020202020204" pitchFamily="34" charset="0"/>
              </a:rPr>
              <a:t>The earth spins at 1,038 mph at the equator, between 700 mph and 900 mph at mid-latitudes</a:t>
            </a:r>
          </a:p>
          <a:p>
            <a:pPr eaLnBrk="1" hangingPunct="1"/>
            <a:r>
              <a:rPr lang="en-US" altLang="en-US" sz="3200">
                <a:latin typeface="Arial" panose="020B0604020202020204" pitchFamily="34" charset="0"/>
              </a:rPr>
              <a:t>The earth rotates around sun at 18.5 miles/sec</a:t>
            </a:r>
          </a:p>
          <a:p>
            <a:pPr eaLnBrk="1" hangingPunct="1"/>
            <a:r>
              <a:rPr lang="en-US" altLang="en-US" sz="3200">
                <a:latin typeface="Arial" panose="020B0604020202020204" pitchFamily="34" charset="0"/>
              </a:rPr>
              <a:t>The solar system orbits the center of the Milky Way Galaxy at 137 miles/sec</a:t>
            </a:r>
          </a:p>
          <a:p>
            <a:pPr lvl="1" eaLnBrk="1" hangingPunct="1"/>
            <a:r>
              <a:rPr lang="en-US" altLang="en-US" sz="3200">
                <a:latin typeface="Arial" panose="020B0604020202020204" pitchFamily="34" charset="0"/>
              </a:rPr>
              <a:t>One rotation per 225 million years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A486D64-3F1F-85F7-7ECD-A410CC89FF6E}"/>
              </a:ext>
            </a:extLst>
          </p:cNvPr>
          <p:cNvSpPr>
            <a:spLocks noGrp="1" noRot="1"/>
          </p:cNvSpPr>
          <p:nvPr>
            <p:ph type="title" idx="4294967295"/>
          </p:nvPr>
        </p:nvSpPr>
        <p:spPr/>
        <p:txBody>
          <a:bodyPr/>
          <a:lstStyle/>
          <a:p>
            <a:pPr eaLnBrk="1" hangingPunct="1"/>
            <a:r>
              <a:rPr lang="en-US" altLang="en-US">
                <a:latin typeface="Arial" panose="020B0604020202020204" pitchFamily="34" charset="0"/>
              </a:rPr>
              <a:t>Economic Disparities</a:t>
            </a:r>
          </a:p>
        </p:txBody>
      </p:sp>
      <p:sp>
        <p:nvSpPr>
          <p:cNvPr id="35843" name="Rectangle 3">
            <a:extLst>
              <a:ext uri="{FF2B5EF4-FFF2-40B4-BE49-F238E27FC236}">
                <a16:creationId xmlns:a16="http://schemas.microsoft.com/office/drawing/2014/main" id="{D6246CE4-9E85-D9C0-D833-A391CA521145}"/>
              </a:ext>
            </a:extLst>
          </p:cNvPr>
          <p:cNvSpPr>
            <a:spLocks noGrp="1" noChangeArrowheads="1"/>
          </p:cNvSpPr>
          <p:nvPr>
            <p:ph idx="4294967295"/>
          </p:nvPr>
        </p:nvSpPr>
        <p:spPr/>
        <p:txBody>
          <a:bodyPr>
            <a:normAutofit fontScale="70000" lnSpcReduction="20000"/>
          </a:bodyPr>
          <a:lstStyle/>
          <a:p>
            <a:pPr eaLnBrk="1" hangingPunct="1">
              <a:defRPr/>
            </a:pPr>
            <a:r>
              <a:rPr lang="en-US" sz="5000" dirty="0"/>
              <a:t>Women 85 cents</a:t>
            </a:r>
            <a:r>
              <a:rPr lang="en-US" sz="5000" dirty="0">
                <a:cs typeface="Times New Roman" pitchFamily="18" charset="0"/>
              </a:rPr>
              <a:t>/$1 Men</a:t>
            </a:r>
            <a:endParaRPr lang="en-US" sz="5000" dirty="0"/>
          </a:p>
          <a:p>
            <a:pPr eaLnBrk="1" hangingPunct="1">
              <a:defRPr/>
            </a:pPr>
            <a:r>
              <a:rPr lang="en-US" sz="5000" dirty="0"/>
              <a:t>Median income of black U.S. families as a percent of white U.S. families </a:t>
            </a:r>
            <a:r>
              <a:rPr lang="en-US" sz="5400" dirty="0"/>
              <a:t>62%</a:t>
            </a:r>
          </a:p>
          <a:p>
            <a:pPr lvl="1" eaLnBrk="1" hangingPunct="1">
              <a:defRPr/>
            </a:pPr>
            <a:r>
              <a:rPr lang="en-US" sz="4600" dirty="0"/>
              <a:t>60% in 1968</a:t>
            </a:r>
          </a:p>
          <a:p>
            <a:pPr eaLnBrk="1" hangingPunct="1">
              <a:defRPr/>
            </a:pPr>
            <a:r>
              <a:rPr lang="en-US" sz="5000" dirty="0"/>
              <a:t>63% for Hispanic families</a:t>
            </a:r>
          </a:p>
          <a:p>
            <a:pPr eaLnBrk="1" hangingPunct="1">
              <a:defRPr/>
            </a:pPr>
            <a:r>
              <a:rPr lang="en-US" altLang="en-US" sz="4800" dirty="0"/>
              <a:t>Median net worth of white households 10X higher than black households and Latino households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3EEEB2E-AE7A-709F-DCBF-CCED01ADBB2E}"/>
              </a:ext>
            </a:extLst>
          </p:cNvPr>
          <p:cNvSpPr>
            <a:spLocks noGrp="1"/>
          </p:cNvSpPr>
          <p:nvPr>
            <p:ph type="title" idx="4294967295"/>
          </p:nvPr>
        </p:nvSpPr>
        <p:spPr/>
        <p:txBody>
          <a:bodyPr/>
          <a:lstStyle/>
          <a:p>
            <a:pPr eaLnBrk="1" hangingPunct="1"/>
            <a:r>
              <a:rPr lang="en-US" altLang="en-US">
                <a:latin typeface="Arial" panose="020B0604020202020204" pitchFamily="34" charset="0"/>
              </a:rPr>
              <a:t>Status of Women</a:t>
            </a:r>
          </a:p>
        </p:txBody>
      </p:sp>
      <p:sp>
        <p:nvSpPr>
          <p:cNvPr id="51203" name="Rectangle 3">
            <a:extLst>
              <a:ext uri="{FF2B5EF4-FFF2-40B4-BE49-F238E27FC236}">
                <a16:creationId xmlns:a16="http://schemas.microsoft.com/office/drawing/2014/main" id="{87C0A9BC-6245-4A45-6F6E-FBF0A863E5F7}"/>
              </a:ext>
            </a:extLst>
          </p:cNvPr>
          <p:cNvSpPr>
            <a:spLocks noGrp="1" noChangeArrowheads="1"/>
          </p:cNvSpPr>
          <p:nvPr>
            <p:ph idx="4294967295"/>
          </p:nvPr>
        </p:nvSpPr>
        <p:spPr/>
        <p:txBody>
          <a:bodyPr/>
          <a:lstStyle/>
          <a:p>
            <a:pPr eaLnBrk="1" hangingPunct="1">
              <a:defRPr/>
            </a:pPr>
            <a:r>
              <a:rPr lang="en-US" sz="4500" dirty="0">
                <a:effectLst>
                  <a:outerShdw blurRad="38100" dist="38100" dir="2700000" algn="tl">
                    <a:srgbClr val="1F497D"/>
                  </a:outerShdw>
                </a:effectLst>
              </a:rPr>
              <a:t>Women do 67% of the world’s work</a:t>
            </a:r>
          </a:p>
          <a:p>
            <a:pPr eaLnBrk="1" hangingPunct="1">
              <a:defRPr/>
            </a:pPr>
            <a:r>
              <a:rPr lang="en-US" sz="4500" dirty="0">
                <a:effectLst>
                  <a:outerShdw blurRad="38100" dist="38100" dir="2700000" algn="tl">
                    <a:srgbClr val="1F497D"/>
                  </a:outerShdw>
                </a:effectLst>
              </a:rPr>
              <a:t>Receive 10% of global income</a:t>
            </a:r>
          </a:p>
          <a:p>
            <a:pPr eaLnBrk="1" hangingPunct="1">
              <a:defRPr/>
            </a:pPr>
            <a:r>
              <a:rPr lang="en-US" sz="4500" dirty="0">
                <a:effectLst>
                  <a:outerShdw blurRad="38100" dist="38100" dir="2700000" algn="tl">
                    <a:srgbClr val="1F497D"/>
                  </a:outerShdw>
                </a:effectLst>
              </a:rPr>
              <a:t>Own 1% of all property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1EF0209-95CB-8E2C-F871-A9BFAF0DE24E}"/>
              </a:ext>
            </a:extLst>
          </p:cNvPr>
          <p:cNvSpPr>
            <a:spLocks noGrp="1" noRot="1"/>
          </p:cNvSpPr>
          <p:nvPr>
            <p:ph type="title" idx="4294967295"/>
          </p:nvPr>
        </p:nvSpPr>
        <p:spPr/>
        <p:txBody>
          <a:bodyPr/>
          <a:lstStyle/>
          <a:p>
            <a:pPr eaLnBrk="1" hangingPunct="1"/>
            <a:r>
              <a:rPr lang="en-US" altLang="en-US">
                <a:latin typeface="Arial" panose="020B0604020202020204" pitchFamily="34" charset="0"/>
              </a:rPr>
              <a:t>Worldwide, every minute</a:t>
            </a:r>
          </a:p>
        </p:txBody>
      </p:sp>
      <p:sp>
        <p:nvSpPr>
          <p:cNvPr id="52227" name="Rectangle 3">
            <a:extLst>
              <a:ext uri="{FF2B5EF4-FFF2-40B4-BE49-F238E27FC236}">
                <a16:creationId xmlns:a16="http://schemas.microsoft.com/office/drawing/2014/main" id="{88E7C9C4-E8E8-212B-2618-1192D343F306}"/>
              </a:ext>
            </a:extLst>
          </p:cNvPr>
          <p:cNvSpPr>
            <a:spLocks noGrp="1" noChangeArrowheads="1"/>
          </p:cNvSpPr>
          <p:nvPr>
            <p:ph idx="4294967295"/>
          </p:nvPr>
        </p:nvSpPr>
        <p:spPr/>
        <p:txBody>
          <a:bodyPr/>
          <a:lstStyle/>
          <a:p>
            <a:pPr eaLnBrk="1" hangingPunct="1">
              <a:defRPr/>
            </a:pPr>
            <a:r>
              <a:rPr lang="en-US" sz="2800" dirty="0">
                <a:effectLst>
                  <a:outerShdw blurRad="38100" dist="38100" dir="2700000" algn="tl">
                    <a:srgbClr val="1F497D"/>
                  </a:outerShdw>
                </a:effectLst>
              </a:rPr>
              <a:t>380 women become pregnant (190 unplanned or unwanted)</a:t>
            </a:r>
          </a:p>
          <a:p>
            <a:pPr eaLnBrk="1" hangingPunct="1">
              <a:defRPr/>
            </a:pPr>
            <a:r>
              <a:rPr lang="en-US" sz="2800" dirty="0">
                <a:effectLst>
                  <a:outerShdw blurRad="38100" dist="38100" dir="2700000" algn="tl">
                    <a:srgbClr val="1F497D"/>
                  </a:outerShdw>
                </a:effectLst>
              </a:rPr>
              <a:t>110 women experience pregnancy-related complications</a:t>
            </a:r>
          </a:p>
          <a:p>
            <a:pPr eaLnBrk="1" hangingPunct="1">
              <a:defRPr/>
            </a:pPr>
            <a:r>
              <a:rPr lang="en-US" sz="2800" dirty="0">
                <a:effectLst>
                  <a:outerShdw blurRad="38100" dist="38100" dir="2700000" algn="tl">
                    <a:srgbClr val="1F497D"/>
                  </a:outerShdw>
                </a:effectLst>
              </a:rPr>
              <a:t>40 women have unsafe abortions</a:t>
            </a:r>
          </a:p>
          <a:p>
            <a:pPr eaLnBrk="1" hangingPunct="1">
              <a:defRPr/>
            </a:pPr>
            <a:r>
              <a:rPr lang="en-US" sz="2800" dirty="0">
                <a:effectLst>
                  <a:outerShdw blurRad="38100" dist="38100" dir="2700000" algn="tl">
                    <a:srgbClr val="1F497D"/>
                  </a:outerShdw>
                </a:effectLst>
              </a:rPr>
              <a:t>1 woman dies from childbirth or unsafe abortion</a:t>
            </a:r>
          </a:p>
          <a:p>
            <a:pPr eaLnBrk="1" hangingPunct="1">
              <a:defRPr/>
            </a:pPr>
            <a:endParaRPr lang="en-US" sz="2800" dirty="0">
              <a:effectLst>
                <a:outerShdw blurRad="38100" dist="38100" dir="2700000" algn="tl">
                  <a:srgbClr val="1F497D"/>
                </a:outerShdw>
              </a:effectLst>
            </a:endParaRPr>
          </a:p>
          <a:p>
            <a:pPr eaLnBrk="1" hangingPunct="1">
              <a:defRPr/>
            </a:pPr>
            <a:r>
              <a:rPr lang="en-US" sz="2800" dirty="0">
                <a:effectLst>
                  <a:outerShdw blurRad="38100" dist="38100" dir="2700000" algn="tl">
                    <a:srgbClr val="1F497D"/>
                  </a:outerShdw>
                </a:effectLst>
              </a:rPr>
              <a:t>Reason: Lack of access to reproductive health services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a:extLst>
              <a:ext uri="{FF2B5EF4-FFF2-40B4-BE49-F238E27FC236}">
                <a16:creationId xmlns:a16="http://schemas.microsoft.com/office/drawing/2014/main" id="{B191BD5C-95DF-DDE3-AE0C-97972B920630}"/>
              </a:ext>
            </a:extLst>
          </p:cNvPr>
          <p:cNvSpPr>
            <a:spLocks noGrp="1"/>
          </p:cNvSpPr>
          <p:nvPr>
            <p:ph type="title" idx="4294967295"/>
          </p:nvPr>
        </p:nvSpPr>
        <p:spPr/>
        <p:txBody>
          <a:bodyPr/>
          <a:lstStyle/>
          <a:p>
            <a:pPr eaLnBrk="1" hangingPunct="1"/>
            <a:r>
              <a:rPr lang="en-US" altLang="en-US" sz="3600">
                <a:latin typeface="Arial" panose="020B0604020202020204" pitchFamily="34" charset="0"/>
              </a:rPr>
              <a:t>Racial Disparities in Health Care Coverage</a:t>
            </a:r>
          </a:p>
        </p:txBody>
      </p:sp>
      <p:sp>
        <p:nvSpPr>
          <p:cNvPr id="32771" name="Content Placeholder 3">
            <a:extLst>
              <a:ext uri="{FF2B5EF4-FFF2-40B4-BE49-F238E27FC236}">
                <a16:creationId xmlns:a16="http://schemas.microsoft.com/office/drawing/2014/main" id="{514D8E95-E093-1F5B-F386-CD9D39596414}"/>
              </a:ext>
            </a:extLst>
          </p:cNvPr>
          <p:cNvSpPr>
            <a:spLocks noGrp="1"/>
          </p:cNvSpPr>
          <p:nvPr>
            <p:ph idx="4294967295"/>
          </p:nvPr>
        </p:nvSpPr>
        <p:spPr/>
        <p:txBody>
          <a:bodyPr/>
          <a:lstStyle/>
          <a:p>
            <a:pPr eaLnBrk="1" hangingPunct="1"/>
            <a:r>
              <a:rPr lang="en-US" altLang="en-US" sz="3200" dirty="0">
                <a:latin typeface="Arial" panose="020B0604020202020204" pitchFamily="34" charset="0"/>
              </a:rPr>
              <a:t>Percent uninsured:</a:t>
            </a:r>
          </a:p>
          <a:p>
            <a:pPr lvl="1" eaLnBrk="1" hangingPunct="1"/>
            <a:r>
              <a:rPr lang="en-US" altLang="en-US" sz="3200" dirty="0">
                <a:latin typeface="Arial" panose="020B0604020202020204" pitchFamily="34" charset="0"/>
              </a:rPr>
              <a:t>Whites = 6%</a:t>
            </a:r>
          </a:p>
          <a:p>
            <a:pPr lvl="1" eaLnBrk="1" hangingPunct="1"/>
            <a:r>
              <a:rPr lang="en-US" altLang="en-US" sz="3200" dirty="0">
                <a:latin typeface="Arial" panose="020B0604020202020204" pitchFamily="34" charset="0"/>
              </a:rPr>
              <a:t>Asians = 6%</a:t>
            </a:r>
          </a:p>
          <a:p>
            <a:pPr lvl="1" eaLnBrk="1" hangingPunct="1"/>
            <a:r>
              <a:rPr lang="en-US" altLang="en-US" sz="3200" dirty="0">
                <a:latin typeface="Arial" panose="020B0604020202020204" pitchFamily="34" charset="0"/>
              </a:rPr>
              <a:t>African-Americans = 10%</a:t>
            </a:r>
          </a:p>
          <a:p>
            <a:pPr lvl="1" eaLnBrk="1" hangingPunct="1"/>
            <a:r>
              <a:rPr lang="en-US" altLang="en-US" sz="3200" dirty="0">
                <a:latin typeface="Arial" panose="020B0604020202020204" pitchFamily="34" charset="0"/>
              </a:rPr>
              <a:t>Hispanics = 18%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428939C-9320-2604-E4B2-5FFCADE1EE41}"/>
              </a:ext>
            </a:extLst>
          </p:cNvPr>
          <p:cNvSpPr>
            <a:spLocks noGrp="1"/>
          </p:cNvSpPr>
          <p:nvPr>
            <p:ph type="title" idx="4294967295"/>
          </p:nvPr>
        </p:nvSpPr>
        <p:spPr/>
        <p:txBody>
          <a:bodyPr/>
          <a:lstStyle/>
          <a:p>
            <a:pPr eaLnBrk="1" hangingPunct="1"/>
            <a:r>
              <a:rPr lang="en-US" altLang="en-US" sz="3600">
                <a:latin typeface="Arial" panose="020B0604020202020204" pitchFamily="34" charset="0"/>
              </a:rPr>
              <a:t>Racial Disparities in Health Care:</a:t>
            </a:r>
            <a:br>
              <a:rPr lang="en-US" altLang="en-US" sz="3600">
                <a:latin typeface="Arial" panose="020B0604020202020204" pitchFamily="34" charset="0"/>
              </a:rPr>
            </a:br>
            <a:r>
              <a:rPr lang="en-US" altLang="en-US" sz="3600">
                <a:latin typeface="Arial" panose="020B0604020202020204" pitchFamily="34" charset="0"/>
              </a:rPr>
              <a:t>African-Americans</a:t>
            </a:r>
          </a:p>
        </p:txBody>
      </p:sp>
      <p:sp>
        <p:nvSpPr>
          <p:cNvPr id="33795" name="Rectangle 3">
            <a:extLst>
              <a:ext uri="{FF2B5EF4-FFF2-40B4-BE49-F238E27FC236}">
                <a16:creationId xmlns:a16="http://schemas.microsoft.com/office/drawing/2014/main" id="{98E36AC9-3EF9-98FB-DE19-41F47F266BF6}"/>
              </a:ext>
            </a:extLst>
          </p:cNvPr>
          <p:cNvSpPr>
            <a:spLocks noGrp="1"/>
          </p:cNvSpPr>
          <p:nvPr>
            <p:ph idx="4294967295"/>
          </p:nvPr>
        </p:nvSpPr>
        <p:spPr/>
        <p:txBody>
          <a:bodyPr/>
          <a:lstStyle/>
          <a:p>
            <a:pPr eaLnBrk="1" hangingPunct="1"/>
            <a:r>
              <a:rPr lang="en-US" altLang="en-US" sz="3600">
                <a:latin typeface="Arial" panose="020B0604020202020204" pitchFamily="34" charset="0"/>
              </a:rPr>
              <a:t>Higher maternal and infant mortality</a:t>
            </a:r>
          </a:p>
          <a:p>
            <a:pPr eaLnBrk="1" hangingPunct="1"/>
            <a:r>
              <a:rPr lang="en-US" altLang="en-US" sz="3600">
                <a:latin typeface="Arial" panose="020B0604020202020204" pitchFamily="34" charset="0"/>
              </a:rPr>
              <a:t>Higher death rates for most diseases</a:t>
            </a:r>
          </a:p>
          <a:p>
            <a:pPr eaLnBrk="1" hangingPunct="1"/>
            <a:r>
              <a:rPr lang="en-US" altLang="en-US" sz="3600">
                <a:latin typeface="Arial" panose="020B0604020202020204" pitchFamily="34" charset="0"/>
              </a:rPr>
              <a:t>Shorter life expectancies</a:t>
            </a:r>
          </a:p>
          <a:p>
            <a:pPr eaLnBrk="1" hangingPunct="1"/>
            <a:r>
              <a:rPr lang="en-US" altLang="en-US" sz="3600">
                <a:latin typeface="Arial" panose="020B0604020202020204" pitchFamily="34" charset="0"/>
              </a:rPr>
              <a:t>Undergo fewer diagnostic tests / therapeutic procedures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3D0F206-5EC2-B084-041E-044362053A4A}"/>
              </a:ext>
            </a:extLst>
          </p:cNvPr>
          <p:cNvSpPr>
            <a:spLocks noGrp="1"/>
          </p:cNvSpPr>
          <p:nvPr>
            <p:ph type="title" idx="4294967295"/>
          </p:nvPr>
        </p:nvSpPr>
        <p:spPr/>
        <p:txBody>
          <a:bodyPr lIns="91440" rIns="91440" bIns="45720" anchor="ctr"/>
          <a:lstStyle/>
          <a:p>
            <a:r>
              <a:rPr lang="en-US" altLang="en-US" sz="3600">
                <a:latin typeface="Arial" panose="020B0604020202020204" pitchFamily="34" charset="0"/>
              </a:rPr>
              <a:t>Racial Disparities in Health Care:</a:t>
            </a:r>
            <a:br>
              <a:rPr lang="en-US" altLang="en-US" sz="3600">
                <a:latin typeface="Arial" panose="020B0604020202020204" pitchFamily="34" charset="0"/>
              </a:rPr>
            </a:br>
            <a:r>
              <a:rPr lang="en-US" altLang="en-US" sz="3600">
                <a:latin typeface="Arial" panose="020B0604020202020204" pitchFamily="34" charset="0"/>
              </a:rPr>
              <a:t>Latinos</a:t>
            </a:r>
          </a:p>
        </p:txBody>
      </p:sp>
      <p:sp>
        <p:nvSpPr>
          <p:cNvPr id="35843" name="Content Placeholder 2">
            <a:extLst>
              <a:ext uri="{FF2B5EF4-FFF2-40B4-BE49-F238E27FC236}">
                <a16:creationId xmlns:a16="http://schemas.microsoft.com/office/drawing/2014/main" id="{F2FDBB41-B869-9AD0-4235-A02B18BAA1C8}"/>
              </a:ext>
            </a:extLst>
          </p:cNvPr>
          <p:cNvSpPr>
            <a:spLocks noGrp="1"/>
          </p:cNvSpPr>
          <p:nvPr>
            <p:ph idx="4294967295"/>
          </p:nvPr>
        </p:nvSpPr>
        <p:spPr/>
        <p:txBody>
          <a:bodyPr/>
          <a:lstStyle/>
          <a:p>
            <a:r>
              <a:rPr lang="en-US" altLang="en-US" sz="2200">
                <a:latin typeface="Arial" panose="020B0604020202020204" pitchFamily="34" charset="0"/>
              </a:rPr>
              <a:t>Higher rates of:</a:t>
            </a:r>
          </a:p>
          <a:p>
            <a:pPr lvl="1"/>
            <a:r>
              <a:rPr lang="en-US" altLang="en-US">
                <a:latin typeface="Arial" panose="020B0604020202020204" pitchFamily="34" charset="0"/>
              </a:rPr>
              <a:t>Overweight and obesity</a:t>
            </a:r>
          </a:p>
          <a:p>
            <a:pPr lvl="1"/>
            <a:r>
              <a:rPr lang="en-US" altLang="en-US">
                <a:latin typeface="Arial" panose="020B0604020202020204" pitchFamily="34" charset="0"/>
              </a:rPr>
              <a:t>Certain cancers</a:t>
            </a:r>
          </a:p>
          <a:p>
            <a:pPr lvl="1"/>
            <a:r>
              <a:rPr lang="en-US" altLang="en-US">
                <a:latin typeface="Arial" panose="020B0604020202020204" pitchFamily="34" charset="0"/>
              </a:rPr>
              <a:t>Stroke</a:t>
            </a:r>
          </a:p>
          <a:p>
            <a:pPr lvl="1"/>
            <a:r>
              <a:rPr lang="en-US" altLang="en-US">
                <a:latin typeface="Arial" panose="020B0604020202020204" pitchFamily="34" charset="0"/>
              </a:rPr>
              <a:t>Diabetes</a:t>
            </a:r>
          </a:p>
          <a:p>
            <a:pPr lvl="1"/>
            <a:r>
              <a:rPr lang="en-US" altLang="en-US">
                <a:latin typeface="Arial" panose="020B0604020202020204" pitchFamily="34" charset="0"/>
              </a:rPr>
              <a:t>Asthma/COPD</a:t>
            </a:r>
          </a:p>
          <a:p>
            <a:pPr lvl="1"/>
            <a:r>
              <a:rPr lang="en-US" altLang="en-US">
                <a:latin typeface="Arial" panose="020B0604020202020204" pitchFamily="34" charset="0"/>
              </a:rPr>
              <a:t>Chronic liver disease/cirrhosis</a:t>
            </a:r>
          </a:p>
          <a:p>
            <a:pPr lvl="1"/>
            <a:r>
              <a:rPr lang="en-US" altLang="en-US">
                <a:latin typeface="Arial" panose="020B0604020202020204" pitchFamily="34" charset="0"/>
              </a:rPr>
              <a:t>HIV/AIDS</a:t>
            </a:r>
          </a:p>
          <a:p>
            <a:pPr lvl="1"/>
            <a:r>
              <a:rPr lang="en-US" altLang="en-US">
                <a:latin typeface="Arial" panose="020B0604020202020204" pitchFamily="34" charset="0"/>
              </a:rPr>
              <a:t>Homicide</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a:extLst>
              <a:ext uri="{FF2B5EF4-FFF2-40B4-BE49-F238E27FC236}">
                <a16:creationId xmlns:a16="http://schemas.microsoft.com/office/drawing/2014/main" id="{8CE79E0A-ECE4-4458-C88D-35990F526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701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EDE10B6-8F5D-07CD-4D02-261758937264}"/>
              </a:ext>
            </a:extLst>
          </p:cNvPr>
          <p:cNvSpPr>
            <a:spLocks noGrp="1" noChangeArrowheads="1"/>
          </p:cNvSpPr>
          <p:nvPr>
            <p:ph type="title" idx="4294967295"/>
          </p:nvPr>
        </p:nvSpPr>
        <p:spPr/>
        <p:txBody>
          <a:bodyPr rtlCol="0">
            <a:normAutofit fontScale="90000"/>
          </a:bodyPr>
          <a:lstStyle/>
          <a:p>
            <a:pPr eaLnBrk="1" fontAlgn="auto" hangingPunct="1">
              <a:spcAft>
                <a:spcPts val="0"/>
              </a:spcAft>
              <a:defRPr/>
            </a:pPr>
            <a:r>
              <a:rPr lang="en-US" sz="4000" dirty="0">
                <a:latin typeface="+mj-lt"/>
              </a:rPr>
              <a:t>Racial Disparities in Health Care:</a:t>
            </a:r>
            <a:br>
              <a:rPr lang="en-US" sz="4000" dirty="0">
                <a:latin typeface="+mj-lt"/>
              </a:rPr>
            </a:br>
            <a:r>
              <a:rPr lang="en-US" sz="4000" dirty="0">
                <a:latin typeface="+mj-lt"/>
              </a:rPr>
              <a:t>African-Americans</a:t>
            </a:r>
          </a:p>
        </p:txBody>
      </p:sp>
      <p:sp>
        <p:nvSpPr>
          <p:cNvPr id="37891" name="Rectangle 3">
            <a:extLst>
              <a:ext uri="{FF2B5EF4-FFF2-40B4-BE49-F238E27FC236}">
                <a16:creationId xmlns:a16="http://schemas.microsoft.com/office/drawing/2014/main" id="{EB86429B-67C4-CA20-A518-AB903E3DB63C}"/>
              </a:ext>
            </a:extLst>
          </p:cNvPr>
          <p:cNvSpPr>
            <a:spLocks noGrp="1"/>
          </p:cNvSpPr>
          <p:nvPr>
            <p:ph idx="4294967295"/>
          </p:nvPr>
        </p:nvSpPr>
        <p:spPr/>
        <p:txBody>
          <a:bodyPr/>
          <a:lstStyle/>
          <a:p>
            <a:pPr eaLnBrk="1" hangingPunct="1"/>
            <a:r>
              <a:rPr lang="en-US" altLang="en-US" sz="3600">
                <a:latin typeface="Constantia" panose="02030602050306030303" pitchFamily="18" charset="0"/>
              </a:rPr>
              <a:t>Equalizing the mortality rates of whites and African-Americans would have averted 686,202 deaths between 1991 and 2000</a:t>
            </a:r>
          </a:p>
          <a:p>
            <a:pPr lvl="1" eaLnBrk="1" hangingPunct="1"/>
            <a:r>
              <a:rPr lang="en-US" altLang="en-US" sz="3600">
                <a:latin typeface="Constantia" panose="02030602050306030303" pitchFamily="18" charset="0"/>
              </a:rPr>
              <a:t>Whereas medical advances averted 176,633 deaths</a:t>
            </a:r>
          </a:p>
          <a:p>
            <a:pPr lvl="2" eaLnBrk="1" hangingPunct="1"/>
            <a:r>
              <a:rPr lang="en-US" altLang="en-US">
                <a:latin typeface="Constantia" panose="02030602050306030303" pitchFamily="18" charset="0"/>
              </a:rPr>
              <a:t>AJPH 2004;94:2078-2081</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6A7FF4C-8872-3375-A93D-2178AA9C97B0}"/>
              </a:ext>
            </a:extLst>
          </p:cNvPr>
          <p:cNvSpPr>
            <a:spLocks noGrp="1"/>
          </p:cNvSpPr>
          <p:nvPr>
            <p:ph type="title" idx="4294967295"/>
          </p:nvPr>
        </p:nvSpPr>
        <p:spPr/>
        <p:txBody>
          <a:bodyPr lIns="91440" rIns="91440" bIns="45720" anchor="ctr"/>
          <a:lstStyle/>
          <a:p>
            <a:pPr eaLnBrk="1" hangingPunct="1"/>
            <a:r>
              <a:rPr lang="en-US" altLang="en-US" sz="3600">
                <a:latin typeface="Arial" panose="020B0604020202020204" pitchFamily="34" charset="0"/>
              </a:rPr>
              <a:t>Racism in the Criminal Justice System</a:t>
            </a:r>
          </a:p>
        </p:txBody>
      </p:sp>
      <p:sp>
        <p:nvSpPr>
          <p:cNvPr id="38915" name="Rectangle 3">
            <a:extLst>
              <a:ext uri="{FF2B5EF4-FFF2-40B4-BE49-F238E27FC236}">
                <a16:creationId xmlns:a16="http://schemas.microsoft.com/office/drawing/2014/main" id="{0D8506F7-1C72-7935-3399-BA11622DEFA1}"/>
              </a:ext>
            </a:extLst>
          </p:cNvPr>
          <p:cNvSpPr>
            <a:spLocks noGrp="1"/>
          </p:cNvSpPr>
          <p:nvPr>
            <p:ph type="body" idx="4294967295"/>
          </p:nvPr>
        </p:nvSpPr>
        <p:spPr/>
        <p:txBody>
          <a:bodyPr/>
          <a:lstStyle/>
          <a:p>
            <a:pPr eaLnBrk="1" hangingPunct="1"/>
            <a:r>
              <a:rPr lang="en-US" altLang="en-US" sz="2400">
                <a:latin typeface="Arial" panose="020B0604020202020204" pitchFamily="34" charset="0"/>
              </a:rPr>
              <a:t>Persons of color are more likely than whites to be:</a:t>
            </a:r>
          </a:p>
          <a:p>
            <a:pPr lvl="1" eaLnBrk="1" hangingPunct="1"/>
            <a:r>
              <a:rPr lang="en-US" altLang="en-US">
                <a:latin typeface="Arial" panose="020B0604020202020204" pitchFamily="34" charset="0"/>
              </a:rPr>
              <a:t>Stopped by the police (e.g., “Driving while black”)</a:t>
            </a:r>
          </a:p>
          <a:p>
            <a:pPr lvl="1" eaLnBrk="1" hangingPunct="1"/>
            <a:r>
              <a:rPr lang="en-US" altLang="en-US">
                <a:latin typeface="Arial" panose="020B0604020202020204" pitchFamily="34" charset="0"/>
              </a:rPr>
              <a:t>Abused by the police</a:t>
            </a:r>
          </a:p>
          <a:p>
            <a:pPr lvl="1" eaLnBrk="1" hangingPunct="1"/>
            <a:r>
              <a:rPr lang="en-US" altLang="en-US">
                <a:latin typeface="Arial" panose="020B0604020202020204" pitchFamily="34" charset="0"/>
              </a:rPr>
              <a:t>Arrested</a:t>
            </a:r>
          </a:p>
          <a:p>
            <a:pPr lvl="1" eaLnBrk="1" hangingPunct="1"/>
            <a:r>
              <a:rPr lang="en-US" altLang="en-US">
                <a:latin typeface="Arial" panose="020B0604020202020204" pitchFamily="34" charset="0"/>
              </a:rPr>
              <a:t>Denied bail</a:t>
            </a:r>
          </a:p>
          <a:p>
            <a:pPr lvl="1" eaLnBrk="1" hangingPunct="1"/>
            <a:r>
              <a:rPr lang="en-US" altLang="en-US">
                <a:latin typeface="Arial" panose="020B0604020202020204" pitchFamily="34" charset="0"/>
              </a:rPr>
              <a:t>Charged with a serious crime</a:t>
            </a:r>
          </a:p>
          <a:p>
            <a:pPr lvl="1" eaLnBrk="1" hangingPunct="1"/>
            <a:r>
              <a:rPr lang="en-US" altLang="en-US">
                <a:latin typeface="Arial" panose="020B0604020202020204" pitchFamily="34" charset="0"/>
              </a:rPr>
              <a:t>Convicted</a:t>
            </a:r>
          </a:p>
          <a:p>
            <a:pPr lvl="1" eaLnBrk="1" hangingPunct="1"/>
            <a:r>
              <a:rPr lang="en-US" altLang="en-US">
                <a:latin typeface="Arial" panose="020B0604020202020204" pitchFamily="34" charset="0"/>
              </a:rPr>
              <a:t>Receive a harsher sentence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82E4D47-41CA-A768-C080-6452ABD26219}"/>
              </a:ext>
            </a:extLst>
          </p:cNvPr>
          <p:cNvSpPr>
            <a:spLocks noGrp="1"/>
          </p:cNvSpPr>
          <p:nvPr>
            <p:ph type="title" idx="4294967295"/>
          </p:nvPr>
        </p:nvSpPr>
        <p:spPr/>
        <p:txBody>
          <a:bodyPr lIns="91440" rIns="91440" bIns="45720" anchor="ctr"/>
          <a:lstStyle/>
          <a:p>
            <a:pPr eaLnBrk="1" hangingPunct="1"/>
            <a:r>
              <a:rPr lang="en-US" altLang="en-US">
                <a:latin typeface="Arial" panose="020B0604020202020204" pitchFamily="34" charset="0"/>
              </a:rPr>
              <a:t>Race and Detention Rates</a:t>
            </a:r>
          </a:p>
        </p:txBody>
      </p:sp>
      <p:sp>
        <p:nvSpPr>
          <p:cNvPr id="39939" name="Rectangle 3">
            <a:extLst>
              <a:ext uri="{FF2B5EF4-FFF2-40B4-BE49-F238E27FC236}">
                <a16:creationId xmlns:a16="http://schemas.microsoft.com/office/drawing/2014/main" id="{C704A80C-1416-5476-C7F5-42A652CD5539}"/>
              </a:ext>
            </a:extLst>
          </p:cNvPr>
          <p:cNvSpPr>
            <a:spLocks noGrp="1"/>
          </p:cNvSpPr>
          <p:nvPr>
            <p:ph type="body" idx="4294967295"/>
          </p:nvPr>
        </p:nvSpPr>
        <p:spPr/>
        <p:txBody>
          <a:bodyPr/>
          <a:lstStyle/>
          <a:p>
            <a:pPr eaLnBrk="1" hangingPunct="1"/>
            <a:r>
              <a:rPr lang="en-US" altLang="en-US" sz="3600">
                <a:latin typeface="Arial" panose="020B0604020202020204" pitchFamily="34" charset="0"/>
              </a:rPr>
              <a:t>African-Americans: 1,815/100,000</a:t>
            </a:r>
          </a:p>
          <a:p>
            <a:pPr lvl="1" eaLnBrk="1" hangingPunct="1"/>
            <a:r>
              <a:rPr lang="en-US" altLang="en-US" sz="3600">
                <a:latin typeface="Arial" panose="020B0604020202020204" pitchFamily="34" charset="0"/>
              </a:rPr>
              <a:t>More black men behind bars than in college</a:t>
            </a:r>
          </a:p>
          <a:p>
            <a:pPr eaLnBrk="1" hangingPunct="1"/>
            <a:r>
              <a:rPr lang="en-US" altLang="en-US" sz="3600">
                <a:latin typeface="Arial" panose="020B0604020202020204" pitchFamily="34" charset="0"/>
              </a:rPr>
              <a:t>Latino-Americans: 609/100,000</a:t>
            </a:r>
          </a:p>
          <a:p>
            <a:pPr eaLnBrk="1" hangingPunct="1"/>
            <a:r>
              <a:rPr lang="en-US" altLang="en-US" sz="3600">
                <a:latin typeface="Arial" panose="020B0604020202020204" pitchFamily="34" charset="0"/>
              </a:rPr>
              <a:t>Caucasian-Americans: 235/100,000</a:t>
            </a:r>
          </a:p>
          <a:p>
            <a:pPr eaLnBrk="1" hangingPunct="1"/>
            <a:r>
              <a:rPr lang="en-US" altLang="en-US" sz="3600">
                <a:latin typeface="Arial" panose="020B0604020202020204" pitchFamily="34" charset="0"/>
              </a:rPr>
              <a:t>Asian-Americans: 99/100,000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593226A-CC1F-4DC8-C38B-93D4957D95D2}"/>
              </a:ext>
            </a:extLst>
          </p:cNvPr>
          <p:cNvSpPr>
            <a:spLocks noGrp="1" noRot="1"/>
          </p:cNvSpPr>
          <p:nvPr>
            <p:ph type="title"/>
          </p:nvPr>
        </p:nvSpPr>
        <p:spPr/>
        <p:txBody>
          <a:bodyPr/>
          <a:lstStyle/>
          <a:p>
            <a:pPr eaLnBrk="1" hangingPunct="1"/>
            <a:r>
              <a:rPr lang="en-US" altLang="en-US">
                <a:latin typeface="Arial" panose="020B0604020202020204" pitchFamily="34" charset="0"/>
              </a:rPr>
              <a:t>Perspective</a:t>
            </a:r>
          </a:p>
        </p:txBody>
      </p:sp>
      <p:sp>
        <p:nvSpPr>
          <p:cNvPr id="7171" name="Rectangle 3">
            <a:extLst>
              <a:ext uri="{FF2B5EF4-FFF2-40B4-BE49-F238E27FC236}">
                <a16:creationId xmlns:a16="http://schemas.microsoft.com/office/drawing/2014/main" id="{747B24EA-E031-2130-9A76-D1BAAD723B95}"/>
              </a:ext>
            </a:extLst>
          </p:cNvPr>
          <p:cNvSpPr>
            <a:spLocks noGrp="1"/>
          </p:cNvSpPr>
          <p:nvPr>
            <p:ph type="body" idx="1"/>
          </p:nvPr>
        </p:nvSpPr>
        <p:spPr/>
        <p:txBody>
          <a:bodyPr/>
          <a:lstStyle/>
          <a:p>
            <a:pPr eaLnBrk="1" hangingPunct="1"/>
            <a:r>
              <a:rPr lang="en-US" altLang="en-US" sz="3200">
                <a:latin typeface="Arial" panose="020B0604020202020204" pitchFamily="34" charset="0"/>
              </a:rPr>
              <a:t>The sun is one of hundreds of billions of stars in the Milky Way Galaxy</a:t>
            </a:r>
          </a:p>
          <a:p>
            <a:pPr eaLnBrk="1" hangingPunct="1"/>
            <a:r>
              <a:rPr lang="en-US" altLang="en-US" sz="3200">
                <a:latin typeface="Arial" panose="020B0604020202020204" pitchFamily="34" charset="0"/>
              </a:rPr>
              <a:t>The Milky Way is one of between two hundred billion and 2 trillion galaxies in the known universe</a:t>
            </a:r>
          </a:p>
          <a:p>
            <a:pPr eaLnBrk="1" hangingPunct="1"/>
            <a:r>
              <a:rPr lang="en-US" altLang="en-US" sz="3200">
                <a:latin typeface="Arial" panose="020B0604020202020204" pitchFamily="34" charset="0"/>
              </a:rPr>
              <a:t>The universe may be one of an infinite number of universes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F3A5CE84-D64A-43E6-0136-2C3342CA7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61EA3BA-7721-C99A-787F-ACC6D3066643}"/>
              </a:ext>
            </a:extLst>
          </p:cNvPr>
          <p:cNvSpPr>
            <a:spLocks noGrp="1" noRot="1"/>
          </p:cNvSpPr>
          <p:nvPr>
            <p:ph type="title"/>
          </p:nvPr>
        </p:nvSpPr>
        <p:spPr/>
        <p:txBody>
          <a:bodyPr lIns="80962" tIns="39688" rIns="80962" bIns="39688"/>
          <a:lstStyle/>
          <a:p>
            <a:pPr defTabSz="806450" eaLnBrk="1" hangingPunct="1"/>
            <a:r>
              <a:rPr lang="en-US" altLang="en-US" sz="4000" dirty="0">
                <a:solidFill>
                  <a:schemeClr val="tx1"/>
                </a:solidFill>
                <a:latin typeface="Arial" panose="020B0604020202020204" pitchFamily="34" charset="0"/>
              </a:rPr>
              <a:t>Environmental Degradation:</a:t>
            </a:r>
            <a:br>
              <a:rPr lang="en-US" altLang="en-US" sz="4000" dirty="0">
                <a:solidFill>
                  <a:schemeClr val="tx1"/>
                </a:solidFill>
                <a:latin typeface="Arial" panose="020B0604020202020204" pitchFamily="34" charset="0"/>
              </a:rPr>
            </a:br>
            <a:r>
              <a:rPr lang="en-US" altLang="en-US" sz="4000" dirty="0">
                <a:solidFill>
                  <a:schemeClr val="tx1"/>
                </a:solidFill>
                <a:latin typeface="Arial" panose="020B0604020202020204" pitchFamily="34" charset="0"/>
              </a:rPr>
              <a:t>Causes</a:t>
            </a:r>
          </a:p>
        </p:txBody>
      </p:sp>
      <p:sp>
        <p:nvSpPr>
          <p:cNvPr id="41987" name="Rectangle 3">
            <a:extLst>
              <a:ext uri="{FF2B5EF4-FFF2-40B4-BE49-F238E27FC236}">
                <a16:creationId xmlns:a16="http://schemas.microsoft.com/office/drawing/2014/main" id="{41FD58AE-C8EE-B84E-087C-1F63AE073A8B}"/>
              </a:ext>
            </a:extLst>
          </p:cNvPr>
          <p:cNvSpPr>
            <a:spLocks noGrp="1"/>
          </p:cNvSpPr>
          <p:nvPr>
            <p:ph type="body" idx="1"/>
          </p:nvPr>
        </p:nvSpPr>
        <p:spPr>
          <a:xfrm>
            <a:off x="685800" y="2216150"/>
            <a:ext cx="7772400" cy="4097338"/>
          </a:xfrm>
        </p:spPr>
        <p:txBody>
          <a:bodyPr lIns="80962" tIns="39688" rIns="80962" bIns="39688"/>
          <a:lstStyle/>
          <a:p>
            <a:pPr marL="303213" indent="-303213" defTabSz="806450" eaLnBrk="1" hangingPunct="1">
              <a:buClr>
                <a:srgbClr val="FAFD00"/>
              </a:buClr>
            </a:pPr>
            <a:r>
              <a:rPr lang="en-US" altLang="en-US" sz="2800">
                <a:latin typeface="Arial" panose="020B0604020202020204" pitchFamily="34" charset="0"/>
              </a:rPr>
              <a:t>Overpopulation </a:t>
            </a:r>
          </a:p>
          <a:p>
            <a:pPr marL="303213" indent="-303213" defTabSz="806450" eaLnBrk="1" hangingPunct="1">
              <a:buClr>
                <a:srgbClr val="FAFD00"/>
              </a:buClr>
            </a:pPr>
            <a:r>
              <a:rPr lang="en-US" altLang="en-US" sz="2800">
                <a:latin typeface="Arial" panose="020B0604020202020204" pitchFamily="34" charset="0"/>
              </a:rPr>
              <a:t>Pollution</a:t>
            </a:r>
          </a:p>
          <a:p>
            <a:pPr marL="303213" indent="-303213" defTabSz="806450" eaLnBrk="1" hangingPunct="1">
              <a:buClr>
                <a:srgbClr val="FAFD00"/>
              </a:buClr>
            </a:pPr>
            <a:r>
              <a:rPr lang="en-US" altLang="en-US" sz="2800">
                <a:latin typeface="Arial" panose="020B0604020202020204" pitchFamily="34" charset="0"/>
              </a:rPr>
              <a:t>Deforestation</a:t>
            </a:r>
          </a:p>
          <a:p>
            <a:pPr marL="303213" indent="-303213" defTabSz="806450" eaLnBrk="1" hangingPunct="1">
              <a:buClr>
                <a:srgbClr val="FAFD00"/>
              </a:buClr>
            </a:pPr>
            <a:r>
              <a:rPr lang="en-US" altLang="en-US" sz="2800">
                <a:latin typeface="Arial" panose="020B0604020202020204" pitchFamily="34" charset="0"/>
              </a:rPr>
              <a:t>Global Warming</a:t>
            </a:r>
          </a:p>
          <a:p>
            <a:pPr marL="303213" indent="-303213" defTabSz="806450" eaLnBrk="1" hangingPunct="1">
              <a:buClr>
                <a:srgbClr val="FAFD00"/>
              </a:buClr>
            </a:pPr>
            <a:r>
              <a:rPr lang="en-US" altLang="en-US" sz="2800">
                <a:latin typeface="Arial" panose="020B0604020202020204" pitchFamily="34" charset="0"/>
              </a:rPr>
              <a:t>Unsustainable Agricultural/Fishing Practices</a:t>
            </a:r>
          </a:p>
          <a:p>
            <a:pPr marL="303213" indent="-303213" defTabSz="806450" eaLnBrk="1" hangingPunct="1">
              <a:buClr>
                <a:srgbClr val="FAFD00"/>
              </a:buClr>
            </a:pPr>
            <a:r>
              <a:rPr lang="en-US" altLang="en-US" sz="2800">
                <a:latin typeface="Arial" panose="020B0604020202020204" pitchFamily="34" charset="0"/>
              </a:rPr>
              <a:t>Overconsumption / Affluenza</a:t>
            </a:r>
          </a:p>
          <a:p>
            <a:pPr marL="303213" indent="-303213" defTabSz="806450" eaLnBrk="1" hangingPunct="1">
              <a:buClr>
                <a:srgbClr val="FAFD00"/>
              </a:buClr>
            </a:pPr>
            <a:r>
              <a:rPr lang="en-US" altLang="en-US" sz="2800">
                <a:latin typeface="Arial" panose="020B0604020202020204" pitchFamily="34" charset="0"/>
              </a:rPr>
              <a:t>Militarization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A402CC3-4D27-D30E-14DB-7C0BC81CABE1}"/>
              </a:ext>
            </a:extLst>
          </p:cNvPr>
          <p:cNvSpPr>
            <a:spLocks noGrp="1" noRot="1"/>
          </p:cNvSpPr>
          <p:nvPr>
            <p:ph type="title"/>
          </p:nvPr>
        </p:nvSpPr>
        <p:spPr/>
        <p:txBody>
          <a:bodyPr/>
          <a:lstStyle/>
          <a:p>
            <a:pPr eaLnBrk="1" hangingPunct="1"/>
            <a:r>
              <a:rPr lang="en-US" altLang="en-US" sz="4000" dirty="0">
                <a:solidFill>
                  <a:schemeClr val="tx1"/>
                </a:solidFill>
                <a:latin typeface="Arial" panose="020B0604020202020204" pitchFamily="34" charset="0"/>
              </a:rPr>
              <a:t>Environmental Degradation</a:t>
            </a:r>
            <a:br>
              <a:rPr lang="en-US" altLang="en-US" sz="4000" dirty="0">
                <a:solidFill>
                  <a:schemeClr val="tx1"/>
                </a:solidFill>
                <a:latin typeface="Arial" panose="020B0604020202020204" pitchFamily="34" charset="0"/>
              </a:rPr>
            </a:br>
            <a:r>
              <a:rPr lang="en-US" altLang="en-US" sz="4000" dirty="0">
                <a:solidFill>
                  <a:schemeClr val="tx1"/>
                </a:solidFill>
                <a:latin typeface="Arial" panose="020B0604020202020204" pitchFamily="34" charset="0"/>
              </a:rPr>
              <a:t>Consequences</a:t>
            </a:r>
          </a:p>
        </p:txBody>
      </p:sp>
      <p:sp>
        <p:nvSpPr>
          <p:cNvPr id="44035" name="Rectangle 3">
            <a:extLst>
              <a:ext uri="{FF2B5EF4-FFF2-40B4-BE49-F238E27FC236}">
                <a16:creationId xmlns:a16="http://schemas.microsoft.com/office/drawing/2014/main" id="{CB4A1383-80E6-8955-EE1C-FFEABF00E2D1}"/>
              </a:ext>
            </a:extLst>
          </p:cNvPr>
          <p:cNvSpPr>
            <a:spLocks noGrp="1"/>
          </p:cNvSpPr>
          <p:nvPr>
            <p:ph type="body" idx="1"/>
          </p:nvPr>
        </p:nvSpPr>
        <p:spPr/>
        <p:txBody>
          <a:bodyPr/>
          <a:lstStyle/>
          <a:p>
            <a:pPr eaLnBrk="1" hangingPunct="1">
              <a:buClr>
                <a:srgbClr val="FAFD00"/>
              </a:buClr>
            </a:pPr>
            <a:r>
              <a:rPr lang="en-US" altLang="en-US" sz="3200" dirty="0">
                <a:latin typeface="Arial" panose="020B0604020202020204" pitchFamily="34" charset="0"/>
              </a:rPr>
              <a:t>Increased poverty and overcrowding</a:t>
            </a:r>
          </a:p>
          <a:p>
            <a:pPr eaLnBrk="1" hangingPunct="1">
              <a:buClr>
                <a:srgbClr val="FAFD00"/>
              </a:buClr>
            </a:pPr>
            <a:r>
              <a:rPr lang="en-US" altLang="en-US" sz="3200" dirty="0">
                <a:latin typeface="Arial" panose="020B0604020202020204" pitchFamily="34" charset="0"/>
              </a:rPr>
              <a:t>Famine</a:t>
            </a:r>
          </a:p>
          <a:p>
            <a:pPr marL="669926" lvl="1" indent="-303213" defTabSz="806450" eaLnBrk="1" hangingPunct="1">
              <a:buClr>
                <a:srgbClr val="FAFD00"/>
              </a:buClr>
            </a:pPr>
            <a:r>
              <a:rPr lang="en-US" altLang="en-US" sz="3200" dirty="0">
                <a:latin typeface="Arial" panose="020B0604020202020204" pitchFamily="34" charset="0"/>
              </a:rPr>
              <a:t>Loss of arable land - Ecological footprint (22 hectares/person) exceeds Earth’s biological capacity (16 hectares/person)</a:t>
            </a:r>
          </a:p>
          <a:p>
            <a:pPr eaLnBrk="1" hangingPunct="1">
              <a:buClr>
                <a:srgbClr val="FAFD00"/>
              </a:buClr>
            </a:pPr>
            <a:r>
              <a:rPr lang="en-US" altLang="en-US" sz="3200" dirty="0">
                <a:latin typeface="Arial" panose="020B0604020202020204" pitchFamily="34" charset="0"/>
              </a:rPr>
              <a:t>Weather extremes, storms, fires</a:t>
            </a:r>
          </a:p>
          <a:p>
            <a:pPr lvl="1" eaLnBrk="1" hangingPunct="1">
              <a:buClr>
                <a:srgbClr val="FAFD00"/>
              </a:buClr>
            </a:pPr>
            <a:r>
              <a:rPr lang="en-US" altLang="en-US" sz="3000" dirty="0">
                <a:latin typeface="Arial" panose="020B0604020202020204" pitchFamily="34" charset="0"/>
              </a:rPr>
              <a:t>5 million deaths/year</a:t>
            </a:r>
          </a:p>
          <a:p>
            <a:pPr eaLnBrk="1" hangingPunct="1">
              <a:buClr>
                <a:srgbClr val="FAFD00"/>
              </a:buClr>
            </a:pPr>
            <a:endParaRPr lang="en-US" altLang="en-US" sz="3200" dirty="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1F4C15C-FE9D-D11B-9CEA-173C3831CA56}"/>
              </a:ext>
            </a:extLst>
          </p:cNvPr>
          <p:cNvSpPr>
            <a:spLocks noGrp="1" noRot="1"/>
          </p:cNvSpPr>
          <p:nvPr>
            <p:ph type="title"/>
          </p:nvPr>
        </p:nvSpPr>
        <p:spPr/>
        <p:txBody>
          <a:bodyPr lIns="80962" tIns="39688" rIns="80962" bIns="39688"/>
          <a:lstStyle/>
          <a:p>
            <a:pPr defTabSz="806450" eaLnBrk="1" hangingPunct="1"/>
            <a:r>
              <a:rPr lang="en-US" altLang="en-US" sz="4000">
                <a:solidFill>
                  <a:schemeClr val="tx1"/>
                </a:solidFill>
                <a:latin typeface="Arial" panose="020B0604020202020204" pitchFamily="34" charset="0"/>
              </a:rPr>
              <a:t>Consequences of</a:t>
            </a:r>
            <a:br>
              <a:rPr lang="en-US" altLang="en-US" sz="4000">
                <a:solidFill>
                  <a:schemeClr val="tx1"/>
                </a:solidFill>
                <a:latin typeface="Arial" panose="020B0604020202020204" pitchFamily="34" charset="0"/>
              </a:rPr>
            </a:br>
            <a:r>
              <a:rPr lang="en-US" altLang="en-US" sz="4000">
                <a:solidFill>
                  <a:schemeClr val="tx1"/>
                </a:solidFill>
                <a:latin typeface="Arial" panose="020B0604020202020204" pitchFamily="34" charset="0"/>
              </a:rPr>
              <a:t> Environmental Degradation</a:t>
            </a:r>
          </a:p>
        </p:txBody>
      </p:sp>
      <p:sp>
        <p:nvSpPr>
          <p:cNvPr id="46083" name="Rectangle 3">
            <a:extLst>
              <a:ext uri="{FF2B5EF4-FFF2-40B4-BE49-F238E27FC236}">
                <a16:creationId xmlns:a16="http://schemas.microsoft.com/office/drawing/2014/main" id="{3E3C8E9A-1A9A-01FF-3F0E-0146A4F22FDE}"/>
              </a:ext>
            </a:extLst>
          </p:cNvPr>
          <p:cNvSpPr>
            <a:spLocks noGrp="1"/>
          </p:cNvSpPr>
          <p:nvPr>
            <p:ph type="body" idx="1"/>
          </p:nvPr>
        </p:nvSpPr>
        <p:spPr/>
        <p:txBody>
          <a:bodyPr lIns="80962" tIns="39688" rIns="80962" bIns="39688"/>
          <a:lstStyle/>
          <a:p>
            <a:pPr eaLnBrk="1" hangingPunct="1">
              <a:buClr>
                <a:srgbClr val="FAFD00"/>
              </a:buClr>
            </a:pPr>
            <a:r>
              <a:rPr lang="en-US" altLang="en-US" sz="3200" dirty="0">
                <a:latin typeface="Arial" panose="020B0604020202020204" pitchFamily="34" charset="0"/>
              </a:rPr>
              <a:t>Species loss</a:t>
            </a:r>
          </a:p>
          <a:p>
            <a:pPr eaLnBrk="1" hangingPunct="1">
              <a:buClr>
                <a:srgbClr val="FAFD00"/>
              </a:buClr>
            </a:pPr>
            <a:r>
              <a:rPr lang="en-US" altLang="en-US" sz="3200" dirty="0">
                <a:latin typeface="Arial" panose="020B0604020202020204" pitchFamily="34" charset="0"/>
              </a:rPr>
              <a:t>Medical illnesses</a:t>
            </a:r>
          </a:p>
          <a:p>
            <a:pPr lvl="1" eaLnBrk="1" hangingPunct="1">
              <a:buClr>
                <a:srgbClr val="FAFD00"/>
              </a:buClr>
            </a:pPr>
            <a:r>
              <a:rPr lang="en-US" altLang="en-US" sz="3200" dirty="0">
                <a:latin typeface="Arial" panose="020B0604020202020204" pitchFamily="34" charset="0"/>
              </a:rPr>
              <a:t>Including infectious diseases</a:t>
            </a:r>
          </a:p>
          <a:p>
            <a:pPr marL="303213" indent="-303213" defTabSz="806450" eaLnBrk="1" hangingPunct="1">
              <a:buClr>
                <a:srgbClr val="FAFD00"/>
              </a:buClr>
            </a:pPr>
            <a:r>
              <a:rPr lang="en-US" altLang="en-US" sz="3200" dirty="0">
                <a:latin typeface="Arial" panose="020B0604020202020204" pitchFamily="34" charset="0"/>
              </a:rPr>
              <a:t>Death (1/6 of world’s yearly deaths linked to contaminated air, water, soil, and workplaces)</a:t>
            </a:r>
          </a:p>
          <a:p>
            <a:pPr marL="303213" indent="-303213" defTabSz="806450" eaLnBrk="1" hangingPunct="1">
              <a:buClr>
                <a:srgbClr val="FAFD00"/>
              </a:buClr>
            </a:pPr>
            <a:r>
              <a:rPr lang="en-US" altLang="en-US" sz="3200" dirty="0">
                <a:latin typeface="Arial" panose="020B0604020202020204" pitchFamily="34" charset="0"/>
              </a:rPr>
              <a:t>War</a:t>
            </a:r>
          </a:p>
          <a:p>
            <a:pPr marL="303213" indent="-303213" defTabSz="806450" eaLnBrk="1" hangingPunct="1">
              <a:buClr>
                <a:srgbClr val="FAFD00"/>
              </a:buClr>
            </a:pPr>
            <a:r>
              <a:rPr lang="en-US" altLang="en-US" sz="3200" dirty="0">
                <a:latin typeface="Arial" panose="020B0604020202020204" pitchFamily="34" charset="0"/>
              </a:rPr>
              <a:t>Unsustainable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B0A9250-7EF0-869A-A27E-04203921F350}"/>
              </a:ext>
            </a:extLst>
          </p:cNvPr>
          <p:cNvSpPr>
            <a:spLocks noGrp="1" noRot="1"/>
          </p:cNvSpPr>
          <p:nvPr>
            <p:ph type="title" idx="4294967295"/>
          </p:nvPr>
        </p:nvSpPr>
        <p:spPr/>
        <p:txBody>
          <a:bodyPr lIns="91440" rIns="91440" bIns="45720" anchor="ctr"/>
          <a:lstStyle/>
          <a:p>
            <a:pPr eaLnBrk="1" hangingPunct="1"/>
            <a:r>
              <a:rPr lang="en-US" altLang="en-US">
                <a:latin typeface="Arial" panose="020B0604020202020204" pitchFamily="34" charset="0"/>
              </a:rPr>
              <a:t>Consequences of Pesticides</a:t>
            </a:r>
          </a:p>
        </p:txBody>
      </p:sp>
      <p:sp>
        <p:nvSpPr>
          <p:cNvPr id="83971" name="Rectangle 3">
            <a:extLst>
              <a:ext uri="{FF2B5EF4-FFF2-40B4-BE49-F238E27FC236}">
                <a16:creationId xmlns:a16="http://schemas.microsoft.com/office/drawing/2014/main" id="{46F35DAB-4B5B-204C-3469-69BD527AAA38}"/>
              </a:ext>
            </a:extLst>
          </p:cNvPr>
          <p:cNvSpPr>
            <a:spLocks noGrp="1" noChangeArrowheads="1"/>
          </p:cNvSpPr>
          <p:nvPr>
            <p:ph type="body" idx="4294967295"/>
          </p:nvPr>
        </p:nvSpPr>
        <p:spPr/>
        <p:txBody>
          <a:bodyPr/>
          <a:lstStyle/>
          <a:p>
            <a:pPr eaLnBrk="1" hangingPunct="1">
              <a:lnSpc>
                <a:spcPct val="90000"/>
              </a:lnSpc>
              <a:defRPr/>
            </a:pPr>
            <a:r>
              <a:rPr lang="en-US" dirty="0">
                <a:effectLst>
                  <a:outerShdw blurRad="38100" dist="38100" dir="2700000" algn="tl">
                    <a:srgbClr val="1F497D"/>
                  </a:outerShdw>
                </a:effectLst>
              </a:rPr>
              <a:t>EPA: U.S. farm workers suffer up to 300,000 pesticide-related acute illnesses and injuries per year (EPA)</a:t>
            </a:r>
          </a:p>
          <a:p>
            <a:pPr lvl="1" eaLnBrk="1" hangingPunct="1">
              <a:lnSpc>
                <a:spcPct val="90000"/>
              </a:lnSpc>
              <a:defRPr/>
            </a:pPr>
            <a:r>
              <a:rPr lang="en-US" sz="2000" dirty="0">
                <a:effectLst>
                  <a:outerShdw blurRad="38100" dist="38100" dir="2700000" algn="tl">
                    <a:srgbClr val="1F497D"/>
                  </a:outerShdw>
                </a:effectLst>
              </a:rPr>
              <a:t>25 million cases/yr worldwide</a:t>
            </a:r>
            <a:endParaRPr lang="en-US" dirty="0">
              <a:effectLst>
                <a:outerShdw blurRad="38100" dist="38100" dir="2700000" algn="tl">
                  <a:srgbClr val="1F497D"/>
                </a:outerShdw>
              </a:effectLst>
            </a:endParaRPr>
          </a:p>
          <a:p>
            <a:pPr eaLnBrk="1" hangingPunct="1">
              <a:lnSpc>
                <a:spcPct val="90000"/>
              </a:lnSpc>
              <a:defRPr/>
            </a:pPr>
            <a:r>
              <a:rPr lang="en-US" dirty="0">
                <a:effectLst>
                  <a:outerShdw blurRad="38100" dist="38100" dir="2700000" algn="tl">
                    <a:srgbClr val="1F497D"/>
                  </a:outerShdw>
                </a:effectLst>
              </a:rPr>
              <a:t>Pesticides in food could cause up to 1 million cancers in the current generation of Americans (NAS)</a:t>
            </a:r>
          </a:p>
          <a:p>
            <a:pPr lvl="1" eaLnBrk="1" hangingPunct="1">
              <a:lnSpc>
                <a:spcPct val="90000"/>
              </a:lnSpc>
              <a:defRPr/>
            </a:pPr>
            <a:r>
              <a:rPr lang="en-US" dirty="0">
                <a:effectLst>
                  <a:outerShdw blurRad="38100" dist="38100" dir="2700000" algn="tl">
                    <a:srgbClr val="1F497D"/>
                  </a:outerShdw>
                </a:effectLst>
              </a:rPr>
              <a:t>Linked to autism, Parkinson’s Disease, Alzheimer’s disease, diabetes, obesity (with prenatal exposure), depression, ADHD, breast cancer</a:t>
            </a:r>
          </a:p>
          <a:p>
            <a:pPr eaLnBrk="1" hangingPunct="1">
              <a:lnSpc>
                <a:spcPct val="90000"/>
              </a:lnSpc>
              <a:defRPr/>
            </a:pPr>
            <a:r>
              <a:rPr lang="en-US" dirty="0">
                <a:effectLst>
                  <a:outerShdw blurRad="38100" dist="38100" dir="2700000" algn="tl">
                    <a:srgbClr val="1F497D"/>
                  </a:outerShdw>
                </a:effectLst>
              </a:rPr>
              <a:t>1,000,000 people killed by pesticides every 6 years (WHO); 200,000/</a:t>
            </a:r>
            <a:r>
              <a:rPr lang="en-US" dirty="0" err="1">
                <a:effectLst>
                  <a:outerShdw blurRad="38100" dist="38100" dir="2700000" algn="tl">
                    <a:srgbClr val="1F497D"/>
                  </a:outerShdw>
                </a:effectLst>
              </a:rPr>
              <a:t>yr</a:t>
            </a:r>
            <a:r>
              <a:rPr lang="en-US" dirty="0">
                <a:effectLst>
                  <a:outerShdw blurRad="38100" dist="38100" dir="2700000" algn="tl">
                    <a:srgbClr val="1F497D"/>
                  </a:outerShdw>
                </a:effectLst>
              </a:rPr>
              <a:t> worldwide (UN)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D937366A-DE02-9A2C-E5BA-4B06EA175664}"/>
              </a:ext>
            </a:extLst>
          </p:cNvPr>
          <p:cNvSpPr>
            <a:spLocks noGrp="1"/>
          </p:cNvSpPr>
          <p:nvPr>
            <p:ph type="title" idx="4294967295"/>
          </p:nvPr>
        </p:nvSpPr>
        <p:spPr/>
        <p:txBody>
          <a:bodyPr lIns="91440" rIns="91440" bIns="45720" anchor="ctr"/>
          <a:lstStyle/>
          <a:p>
            <a:pPr eaLnBrk="1" hangingPunct="1"/>
            <a:r>
              <a:rPr lang="en-US" altLang="en-US" sz="3600" dirty="0">
                <a:latin typeface="Arial" panose="020B0604020202020204" pitchFamily="34" charset="0"/>
              </a:rPr>
              <a:t>W Eugene Smith: Minamata Disease</a:t>
            </a:r>
            <a:br>
              <a:rPr lang="en-US" altLang="en-US" sz="3600" dirty="0">
                <a:latin typeface="Arial" panose="020B0604020202020204" pitchFamily="34" charset="0"/>
              </a:rPr>
            </a:br>
            <a:r>
              <a:rPr lang="en-US" altLang="en-US" sz="3600" dirty="0">
                <a:latin typeface="Arial" panose="020B0604020202020204" pitchFamily="34" charset="0"/>
              </a:rPr>
              <a:t>Methylmercury Poisoning</a:t>
            </a:r>
          </a:p>
        </p:txBody>
      </p:sp>
      <p:pic>
        <p:nvPicPr>
          <p:cNvPr id="80899" name="Picture 2" descr="C:\Users\Owner\Pictures\Martin's ppt photos\williameugenesmith-1971-minamata.jpg">
            <a:extLst>
              <a:ext uri="{FF2B5EF4-FFF2-40B4-BE49-F238E27FC236}">
                <a16:creationId xmlns:a16="http://schemas.microsoft.com/office/drawing/2014/main" id="{58C2E28C-2E93-B461-5E59-0BE7AF14DE0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182688" y="1935163"/>
            <a:ext cx="6778625" cy="4389437"/>
          </a:xfrm>
        </p:spPr>
      </p:pic>
    </p:spTree>
    <p:extLst>
      <p:ext uri="{BB962C8B-B14F-4D97-AF65-F5344CB8AC3E}">
        <p14:creationId xmlns:p14="http://schemas.microsoft.com/office/powerpoint/2010/main" val="104439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6F3ABE4-F05E-4404-1AB7-250CC02C4911}"/>
              </a:ext>
            </a:extLst>
          </p:cNvPr>
          <p:cNvSpPr>
            <a:spLocks noGrp="1"/>
          </p:cNvSpPr>
          <p:nvPr>
            <p:ph type="title" idx="4294967295"/>
          </p:nvPr>
        </p:nvSpPr>
        <p:spPr/>
        <p:txBody>
          <a:bodyPr lIns="91440" rIns="91440" bIns="45720" anchor="ctr"/>
          <a:lstStyle/>
          <a:p>
            <a:pPr eaLnBrk="1" hangingPunct="1"/>
            <a:r>
              <a:rPr lang="en-US" altLang="en-US">
                <a:latin typeface="Arial" panose="020B0604020202020204" pitchFamily="34" charset="0"/>
              </a:rPr>
              <a:t>Sebastiao Salgado: Mining</a:t>
            </a:r>
          </a:p>
        </p:txBody>
      </p:sp>
      <p:sp>
        <p:nvSpPr>
          <p:cNvPr id="81923" name="Rectangle 3">
            <a:extLst>
              <a:ext uri="{FF2B5EF4-FFF2-40B4-BE49-F238E27FC236}">
                <a16:creationId xmlns:a16="http://schemas.microsoft.com/office/drawing/2014/main" id="{25740DB2-E3A0-DA2F-8A3E-968E09223870}"/>
              </a:ext>
            </a:extLst>
          </p:cNvPr>
          <p:cNvSpPr>
            <a:spLocks noGrp="1"/>
          </p:cNvSpPr>
          <p:nvPr>
            <p:ph type="body" idx="4294967295"/>
          </p:nvPr>
        </p:nvSpPr>
        <p:spPr/>
        <p:txBody>
          <a:bodyPr/>
          <a:lstStyle/>
          <a:p>
            <a:pPr eaLnBrk="1" hangingPunct="1"/>
            <a:endParaRPr lang="en-US" altLang="en-US">
              <a:latin typeface="Arial" panose="020B0604020202020204" pitchFamily="34" charset="0"/>
            </a:endParaRPr>
          </a:p>
        </p:txBody>
      </p:sp>
      <p:pic>
        <p:nvPicPr>
          <p:cNvPr id="81924" name="Picture 4" descr="salgado">
            <a:extLst>
              <a:ext uri="{FF2B5EF4-FFF2-40B4-BE49-F238E27FC236}">
                <a16:creationId xmlns:a16="http://schemas.microsoft.com/office/drawing/2014/main" id="{6B7E0F83-F1BB-BAB4-8357-4BCAC630B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81866"/>
            <a:ext cx="56388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823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DE56395-080B-1A37-C142-2705A70CFC9C}"/>
              </a:ext>
            </a:extLst>
          </p:cNvPr>
          <p:cNvSpPr>
            <a:spLocks noGrp="1"/>
          </p:cNvSpPr>
          <p:nvPr>
            <p:ph type="title" idx="4294967295"/>
          </p:nvPr>
        </p:nvSpPr>
        <p:spPr/>
        <p:txBody>
          <a:bodyPr/>
          <a:lstStyle/>
          <a:p>
            <a:pPr eaLnBrk="1" hangingPunct="1"/>
            <a:r>
              <a:rPr lang="en-US" altLang="en-US" sz="4400">
                <a:latin typeface="Arial" panose="020B0604020202020204" pitchFamily="34" charset="0"/>
              </a:rPr>
              <a:t>Overconsumption (“Affluenza”)</a:t>
            </a:r>
          </a:p>
        </p:txBody>
      </p:sp>
      <p:sp>
        <p:nvSpPr>
          <p:cNvPr id="63491" name="Rectangle 3">
            <a:extLst>
              <a:ext uri="{FF2B5EF4-FFF2-40B4-BE49-F238E27FC236}">
                <a16:creationId xmlns:a16="http://schemas.microsoft.com/office/drawing/2014/main" id="{1F2903C6-E6C2-E3A1-5A36-6449CF9B1E3B}"/>
              </a:ext>
            </a:extLst>
          </p:cNvPr>
          <p:cNvSpPr>
            <a:spLocks noGrp="1" noChangeArrowheads="1"/>
          </p:cNvSpPr>
          <p:nvPr>
            <p:ph idx="4294967295"/>
          </p:nvPr>
        </p:nvSpPr>
        <p:spPr/>
        <p:txBody>
          <a:bodyPr/>
          <a:lstStyle/>
          <a:p>
            <a:pPr eaLnBrk="1" hangingPunct="1">
              <a:defRPr/>
            </a:pPr>
            <a:r>
              <a:rPr lang="en-US" sz="3600" dirty="0">
                <a:effectLst>
                  <a:outerShdw blurRad="38100" dist="38100" dir="2700000" algn="tl">
                    <a:srgbClr val="1F497D"/>
                  </a:outerShdw>
                </a:effectLst>
              </a:rPr>
              <a:t>U.S. = 4.5% of world’s population</a:t>
            </a:r>
          </a:p>
          <a:p>
            <a:pPr lvl="1" eaLnBrk="1" hangingPunct="1">
              <a:defRPr/>
            </a:pPr>
            <a:r>
              <a:rPr lang="en-US" sz="3600" dirty="0">
                <a:effectLst>
                  <a:outerShdw blurRad="38100" dist="38100" dir="2700000" algn="tl">
                    <a:srgbClr val="1F497D"/>
                  </a:outerShdw>
                </a:effectLst>
              </a:rPr>
              <a:t>Owns 50% of the world’s wealth</a:t>
            </a:r>
          </a:p>
          <a:p>
            <a:pPr eaLnBrk="1" hangingPunct="1">
              <a:defRPr/>
            </a:pPr>
            <a:r>
              <a:rPr lang="en-US" sz="3600" dirty="0">
                <a:effectLst>
                  <a:outerShdw blurRad="38100" dist="38100" dir="2700000" algn="tl">
                    <a:srgbClr val="1F497D"/>
                  </a:outerShdw>
                </a:effectLst>
              </a:rPr>
              <a:t>U.S. responsible for:</a:t>
            </a:r>
          </a:p>
          <a:p>
            <a:pPr lvl="1" eaLnBrk="1" hangingPunct="1">
              <a:defRPr/>
            </a:pPr>
            <a:r>
              <a:rPr lang="en-US" sz="3600" dirty="0">
                <a:effectLst>
                  <a:outerShdw blurRad="38100" dist="38100" dir="2700000" algn="tl">
                    <a:srgbClr val="1F497D"/>
                  </a:outerShdw>
                </a:effectLst>
              </a:rPr>
              <a:t>25% of world’s energy consumption</a:t>
            </a:r>
          </a:p>
          <a:p>
            <a:pPr lvl="1" eaLnBrk="1" hangingPunct="1">
              <a:defRPr/>
            </a:pPr>
            <a:r>
              <a:rPr lang="en-US" sz="3600" dirty="0">
                <a:effectLst>
                  <a:outerShdw blurRad="38100" dist="38100" dir="2700000" algn="tl">
                    <a:srgbClr val="1F497D"/>
                  </a:outerShdw>
                </a:effectLst>
              </a:rPr>
              <a:t>33% of paper use</a:t>
            </a:r>
          </a:p>
          <a:p>
            <a:pPr lvl="1" eaLnBrk="1" hangingPunct="1">
              <a:defRPr/>
            </a:pPr>
            <a:r>
              <a:rPr lang="en-US" sz="3600" dirty="0">
                <a:effectLst>
                  <a:outerShdw blurRad="38100" dist="38100" dir="2700000" algn="tl">
                    <a:srgbClr val="1F497D"/>
                  </a:outerShdw>
                </a:effectLst>
              </a:rPr>
              <a:t>72% of hazardous waste production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6A0B665-7CDB-9827-01D2-18E4A07DB0A5}"/>
              </a:ext>
            </a:extLst>
          </p:cNvPr>
          <p:cNvSpPr>
            <a:spLocks noGrp="1" noRot="1"/>
          </p:cNvSpPr>
          <p:nvPr>
            <p:ph type="title" idx="4294967295"/>
          </p:nvPr>
        </p:nvSpPr>
        <p:spPr/>
        <p:txBody>
          <a:bodyPr/>
          <a:lstStyle/>
          <a:p>
            <a:pPr eaLnBrk="1" hangingPunct="1"/>
            <a:r>
              <a:rPr lang="en-US" altLang="en-US" sz="4400">
                <a:latin typeface="Arial" panose="020B0604020202020204" pitchFamily="34" charset="0"/>
              </a:rPr>
              <a:t>But Are We Happier?</a:t>
            </a:r>
          </a:p>
        </p:txBody>
      </p:sp>
      <p:sp>
        <p:nvSpPr>
          <p:cNvPr id="71683" name="Rectangle 3">
            <a:extLst>
              <a:ext uri="{FF2B5EF4-FFF2-40B4-BE49-F238E27FC236}">
                <a16:creationId xmlns:a16="http://schemas.microsoft.com/office/drawing/2014/main" id="{BD10B1D0-DEA6-7B51-31A2-44D57C5D84A5}"/>
              </a:ext>
            </a:extLst>
          </p:cNvPr>
          <p:cNvSpPr>
            <a:spLocks noGrp="1" noChangeArrowheads="1"/>
          </p:cNvSpPr>
          <p:nvPr>
            <p:ph idx="4294967295"/>
          </p:nvPr>
        </p:nvSpPr>
        <p:spPr>
          <a:xfrm>
            <a:off x="685800" y="2120900"/>
            <a:ext cx="7772400" cy="4159250"/>
          </a:xfrm>
        </p:spPr>
        <p:txBody>
          <a:bodyPr/>
          <a:lstStyle/>
          <a:p>
            <a:pPr eaLnBrk="1" hangingPunct="1">
              <a:defRPr/>
            </a:pPr>
            <a:r>
              <a:rPr lang="en-US" sz="3600" dirty="0"/>
              <a:t>U.S. ranks 24</a:t>
            </a:r>
            <a:r>
              <a:rPr lang="en-US" sz="3600" baseline="30000" dirty="0"/>
              <a:t>th</a:t>
            </a:r>
            <a:r>
              <a:rPr lang="en-US" sz="3600" dirty="0"/>
              <a:t> in citizen satisfaction with quality of life</a:t>
            </a:r>
          </a:p>
          <a:p>
            <a:pPr eaLnBrk="1" hangingPunct="1">
              <a:defRPr/>
            </a:pPr>
            <a:r>
              <a:rPr lang="en-US" sz="3600" dirty="0">
                <a:effectLst>
                  <a:outerShdw blurRad="38100" dist="38100" dir="2700000" algn="tl">
                    <a:srgbClr val="1F497D"/>
                  </a:outerShdw>
                </a:effectLst>
              </a:rPr>
              <a:t>Average American works 200 more hrs/yr than in 1960 (#1 in world)</a:t>
            </a:r>
          </a:p>
          <a:p>
            <a:pPr eaLnBrk="1" hangingPunct="1">
              <a:defRPr/>
            </a:pPr>
            <a:r>
              <a:rPr lang="en-US" sz="3600" dirty="0">
                <a:effectLst>
                  <a:outerShdw blurRad="38100" dist="38100" dir="2700000" algn="tl">
                    <a:srgbClr val="1F497D"/>
                  </a:outerShdw>
                </a:effectLst>
              </a:rPr>
              <a:t>Vacations shorter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499589E-C46C-4E1B-DBEE-41D464C38052}"/>
              </a:ext>
            </a:extLst>
          </p:cNvPr>
          <p:cNvSpPr>
            <a:spLocks noGrp="1"/>
          </p:cNvSpPr>
          <p:nvPr>
            <p:ph type="title"/>
          </p:nvPr>
        </p:nvSpPr>
        <p:spPr/>
        <p:txBody>
          <a:bodyPr/>
          <a:lstStyle/>
          <a:p>
            <a:r>
              <a:rPr lang="en-US" altLang="en-US" sz="4400">
                <a:latin typeface="Arial" panose="020B0604020202020204" pitchFamily="34" charset="0"/>
              </a:rPr>
              <a:t>But Are We Happier?</a:t>
            </a:r>
          </a:p>
        </p:txBody>
      </p:sp>
      <p:sp>
        <p:nvSpPr>
          <p:cNvPr id="3" name="Content Placeholder 2">
            <a:extLst>
              <a:ext uri="{FF2B5EF4-FFF2-40B4-BE49-F238E27FC236}">
                <a16:creationId xmlns:a16="http://schemas.microsoft.com/office/drawing/2014/main" id="{FE475104-4A67-3609-729D-E4B3F1D18699}"/>
              </a:ext>
            </a:extLst>
          </p:cNvPr>
          <p:cNvSpPr>
            <a:spLocks noGrp="1"/>
          </p:cNvSpPr>
          <p:nvPr>
            <p:ph idx="1"/>
          </p:nvPr>
        </p:nvSpPr>
        <p:spPr/>
        <p:txBody>
          <a:bodyPr/>
          <a:lstStyle/>
          <a:p>
            <a:pPr eaLnBrk="1" hangingPunct="1">
              <a:defRPr/>
            </a:pPr>
            <a:r>
              <a:rPr lang="en-US" sz="2400" dirty="0">
                <a:effectLst>
                  <a:outerShdw blurRad="38100" dist="38100" dir="2700000" algn="tl">
                    <a:srgbClr val="1F497D"/>
                  </a:outerShdw>
                </a:effectLst>
              </a:rPr>
              <a:t>No federally guaranteed paid sick or maternity leave</a:t>
            </a:r>
          </a:p>
          <a:p>
            <a:pPr lvl="1" eaLnBrk="1" hangingPunct="1">
              <a:defRPr/>
            </a:pPr>
            <a:r>
              <a:rPr lang="en-US" dirty="0">
                <a:effectLst>
                  <a:outerShdw blurRad="38100" dist="38100" dir="2700000" algn="tl">
                    <a:srgbClr val="1F497D"/>
                  </a:outerShdw>
                </a:effectLst>
              </a:rPr>
              <a:t>Although many cities, some states now guarantee</a:t>
            </a:r>
          </a:p>
          <a:p>
            <a:pPr eaLnBrk="1" hangingPunct="1">
              <a:defRPr/>
            </a:pPr>
            <a:r>
              <a:rPr lang="en-US" sz="2400" dirty="0">
                <a:effectLst>
                  <a:outerShdw blurRad="38100" dist="38100" dir="2700000" algn="tl">
                    <a:srgbClr val="1F497D"/>
                  </a:outerShdw>
                </a:effectLst>
              </a:rPr>
              <a:t>8/10 Americans want a new job</a:t>
            </a:r>
          </a:p>
          <a:p>
            <a:pPr eaLnBrk="1" hangingPunct="1">
              <a:defRPr/>
            </a:pPr>
            <a:r>
              <a:rPr lang="en-US" sz="2400" dirty="0">
                <a:effectLst>
                  <a:outerShdw blurRad="38100" dist="38100" dir="2700000" algn="tl">
                    <a:srgbClr val="1F497D"/>
                  </a:outerShdw>
                </a:effectLst>
              </a:rPr>
              <a:t>Fewer close friends</a:t>
            </a:r>
          </a:p>
          <a:p>
            <a:pPr eaLnBrk="1" hangingPunct="1">
              <a:defRPr/>
            </a:pPr>
            <a:r>
              <a:rPr lang="en-US" sz="2400" dirty="0">
                <a:effectLst>
                  <a:outerShdw blurRad="38100" dist="38100" dir="2700000" algn="tl">
                    <a:srgbClr val="1F497D"/>
                  </a:outerShdw>
                </a:effectLst>
              </a:rPr>
              <a:t>More loneliness/depression</a:t>
            </a:r>
          </a:p>
          <a:p>
            <a:pPr lvl="1" eaLnBrk="1" hangingPunct="1">
              <a:defRPr/>
            </a:pPr>
            <a:r>
              <a:rPr lang="en-US" dirty="0">
                <a:effectLst>
                  <a:outerShdw blurRad="38100" dist="38100" dir="2700000" algn="tl">
                    <a:srgbClr val="1F497D"/>
                  </a:outerShdw>
                </a:effectLst>
              </a:rPr>
              <a:t>Loneliness linked to physical illness and functional and cognitive decline and eclipses obesity as a predictor of early death</a:t>
            </a:r>
          </a:p>
          <a:p>
            <a:pPr>
              <a:defRPr/>
            </a:pP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D8A5D7A-2C75-5811-8CC0-C0B4F629CBF0}"/>
              </a:ext>
            </a:extLst>
          </p:cNvPr>
          <p:cNvSpPr>
            <a:spLocks noGrp="1" noRot="1"/>
          </p:cNvSpPr>
          <p:nvPr>
            <p:ph type="title"/>
          </p:nvPr>
        </p:nvSpPr>
        <p:spPr/>
        <p:txBody>
          <a:bodyPr/>
          <a:lstStyle/>
          <a:p>
            <a:pPr eaLnBrk="1" hangingPunct="1"/>
            <a:r>
              <a:rPr lang="en-US" altLang="en-US">
                <a:latin typeface="Arial" panose="020B0604020202020204" pitchFamily="34" charset="0"/>
              </a:rPr>
              <a:t>The Planets</a:t>
            </a:r>
          </a:p>
        </p:txBody>
      </p:sp>
      <p:sp>
        <p:nvSpPr>
          <p:cNvPr id="8195" name="Rectangle 3">
            <a:extLst>
              <a:ext uri="{FF2B5EF4-FFF2-40B4-BE49-F238E27FC236}">
                <a16:creationId xmlns:a16="http://schemas.microsoft.com/office/drawing/2014/main" id="{087C73FC-B99E-7FA1-17F6-0953337C47BF}"/>
              </a:ext>
            </a:extLst>
          </p:cNvPr>
          <p:cNvSpPr>
            <a:spLocks noGrp="1"/>
          </p:cNvSpPr>
          <p:nvPr>
            <p:ph type="body" idx="1"/>
          </p:nvPr>
        </p:nvSpPr>
        <p:spPr>
          <a:xfrm>
            <a:off x="381000" y="1524000"/>
            <a:ext cx="8229600" cy="4525963"/>
          </a:xfrm>
        </p:spPr>
        <p:txBody>
          <a:bodyPr/>
          <a:lstStyle/>
          <a:p>
            <a:pPr eaLnBrk="1" hangingPunct="1"/>
            <a:endParaRPr lang="en-US" altLang="en-US">
              <a:latin typeface="Arial" panose="020B0604020202020204" pitchFamily="34" charset="0"/>
            </a:endParaRPr>
          </a:p>
        </p:txBody>
      </p:sp>
      <p:pic>
        <p:nvPicPr>
          <p:cNvPr id="8196" name="Picture 4" descr="jupiter-etc">
            <a:extLst>
              <a:ext uri="{FF2B5EF4-FFF2-40B4-BE49-F238E27FC236}">
                <a16:creationId xmlns:a16="http://schemas.microsoft.com/office/drawing/2014/main" id="{6E89732D-A921-E75E-6D4A-8A66A943D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DCCA26D-F1BC-AA32-2224-D4C5F0118BA8}"/>
              </a:ext>
            </a:extLst>
          </p:cNvPr>
          <p:cNvSpPr>
            <a:spLocks noGrp="1" noRot="1"/>
          </p:cNvSpPr>
          <p:nvPr>
            <p:ph type="title" idx="4294967295"/>
          </p:nvPr>
        </p:nvSpPr>
        <p:spPr/>
        <p:txBody>
          <a:bodyPr/>
          <a:lstStyle/>
          <a:p>
            <a:pPr eaLnBrk="1" hangingPunct="1"/>
            <a:r>
              <a:rPr lang="en-US" altLang="en-US">
                <a:latin typeface="Calibri" panose="020F0502020204030204" pitchFamily="34" charset="0"/>
              </a:rPr>
              <a:t>Meanwhile, Outside the US…</a:t>
            </a:r>
          </a:p>
        </p:txBody>
      </p:sp>
      <p:sp>
        <p:nvSpPr>
          <p:cNvPr id="59395" name="Rectangle 3">
            <a:extLst>
              <a:ext uri="{FF2B5EF4-FFF2-40B4-BE49-F238E27FC236}">
                <a16:creationId xmlns:a16="http://schemas.microsoft.com/office/drawing/2014/main" id="{37D69694-05BE-9F5C-8DC2-FB346FEE4DAC}"/>
              </a:ext>
            </a:extLst>
          </p:cNvPr>
          <p:cNvSpPr>
            <a:spLocks noGrp="1"/>
          </p:cNvSpPr>
          <p:nvPr>
            <p:ph idx="4294967295"/>
          </p:nvPr>
        </p:nvSpPr>
        <p:spPr/>
        <p:txBody>
          <a:bodyPr/>
          <a:lstStyle/>
          <a:p>
            <a:pPr eaLnBrk="1" hangingPunct="1"/>
            <a:r>
              <a:rPr lang="en-US" altLang="en-US" sz="3600" dirty="0">
                <a:latin typeface="Constantia" panose="02030602050306030303" pitchFamily="18" charset="0"/>
              </a:rPr>
              <a:t>700 million people lack access to safe, clean drinking water</a:t>
            </a:r>
          </a:p>
          <a:p>
            <a:pPr eaLnBrk="1" hangingPunct="1"/>
            <a:r>
              <a:rPr lang="en-US" altLang="en-US" sz="3600" dirty="0">
                <a:latin typeface="Constantia" panose="02030602050306030303" pitchFamily="18" charset="0"/>
              </a:rPr>
              <a:t>2.3 billion lack adequate sanitation services</a:t>
            </a:r>
          </a:p>
          <a:p>
            <a:pPr eaLnBrk="1" hangingPunct="1">
              <a:lnSpc>
                <a:spcPct val="90000"/>
              </a:lnSpc>
              <a:buClr>
                <a:srgbClr val="FAFD00"/>
              </a:buClr>
            </a:pPr>
            <a:r>
              <a:rPr lang="en-US" altLang="en-US" sz="3600" dirty="0">
                <a:latin typeface="Constantia" panose="02030602050306030303" pitchFamily="18" charset="0"/>
              </a:rPr>
              <a:t>25,000 people starve to death daily (1 Hiroshima every 2.5 days)</a:t>
            </a:r>
          </a:p>
          <a:p>
            <a:pPr eaLnBrk="1" hangingPunct="1">
              <a:lnSpc>
                <a:spcPct val="90000"/>
              </a:lnSpc>
              <a:buClr>
                <a:srgbClr val="FAFD00"/>
              </a:buClr>
            </a:pPr>
            <a:r>
              <a:rPr lang="en-US" altLang="en-US" sz="3600" dirty="0">
                <a:latin typeface="Constantia" panose="02030602050306030303" pitchFamily="18" charset="0"/>
              </a:rPr>
              <a:t>Gaza, South Sudan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752A163-ED93-9090-BE7E-03407C9467F1}"/>
              </a:ext>
            </a:extLst>
          </p:cNvPr>
          <p:cNvSpPr>
            <a:spLocks noGrp="1" noRot="1"/>
          </p:cNvSpPr>
          <p:nvPr>
            <p:ph type="title" idx="4294967295"/>
          </p:nvPr>
        </p:nvSpPr>
        <p:spPr/>
        <p:txBody>
          <a:bodyPr/>
          <a:lstStyle/>
          <a:p>
            <a:pPr eaLnBrk="1" hangingPunct="1"/>
            <a:r>
              <a:rPr lang="en-US" altLang="en-US">
                <a:latin typeface="Calibri" panose="020F0502020204030204" pitchFamily="34" charset="0"/>
              </a:rPr>
              <a:t>James Nachtwey</a:t>
            </a:r>
          </a:p>
        </p:txBody>
      </p:sp>
      <p:sp>
        <p:nvSpPr>
          <p:cNvPr id="60419" name="Rectangle 3">
            <a:extLst>
              <a:ext uri="{FF2B5EF4-FFF2-40B4-BE49-F238E27FC236}">
                <a16:creationId xmlns:a16="http://schemas.microsoft.com/office/drawing/2014/main" id="{7AE90616-8A89-96DD-CFF8-7D6CC582362F}"/>
              </a:ext>
            </a:extLst>
          </p:cNvPr>
          <p:cNvSpPr>
            <a:spLocks noGrp="1"/>
          </p:cNvSpPr>
          <p:nvPr>
            <p:ph idx="4294967295"/>
          </p:nvPr>
        </p:nvSpPr>
        <p:spPr/>
        <p:txBody>
          <a:bodyPr/>
          <a:lstStyle/>
          <a:p>
            <a:pPr eaLnBrk="1" hangingPunct="1"/>
            <a:endParaRPr lang="en-US" altLang="en-US">
              <a:latin typeface="Constantia" panose="02030602050306030303" pitchFamily="18" charset="0"/>
            </a:endParaRPr>
          </a:p>
        </p:txBody>
      </p:sp>
      <p:pic>
        <p:nvPicPr>
          <p:cNvPr id="60420" name="Picture 4" descr="JN0011SUINGA">
            <a:extLst>
              <a:ext uri="{FF2B5EF4-FFF2-40B4-BE49-F238E27FC236}">
                <a16:creationId xmlns:a16="http://schemas.microsoft.com/office/drawing/2014/main" id="{7AB7F08A-4AA8-4613-9CDD-96996F3DA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315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123BB85-FD50-4EAA-FE44-C845995AC7F9}"/>
              </a:ext>
            </a:extLst>
          </p:cNvPr>
          <p:cNvSpPr>
            <a:spLocks noGrp="1" noRot="1"/>
          </p:cNvSpPr>
          <p:nvPr>
            <p:ph type="title"/>
          </p:nvPr>
        </p:nvSpPr>
        <p:spPr/>
        <p:txBody>
          <a:bodyPr/>
          <a:lstStyle/>
          <a:p>
            <a:pPr eaLnBrk="1" hangingPunct="1"/>
            <a:r>
              <a:rPr lang="en-US" altLang="en-US" sz="3600" dirty="0">
                <a:solidFill>
                  <a:schemeClr val="tx1"/>
                </a:solidFill>
                <a:latin typeface="Arial" panose="020B0604020202020204" pitchFamily="34" charset="0"/>
              </a:rPr>
              <a:t>Maldistribution of Wealth - Worldwide</a:t>
            </a:r>
          </a:p>
        </p:txBody>
      </p:sp>
      <p:sp>
        <p:nvSpPr>
          <p:cNvPr id="61443" name="Rectangle 3">
            <a:extLst>
              <a:ext uri="{FF2B5EF4-FFF2-40B4-BE49-F238E27FC236}">
                <a16:creationId xmlns:a16="http://schemas.microsoft.com/office/drawing/2014/main" id="{F8932F97-B5A4-3D8B-F936-ECCAA61A5372}"/>
              </a:ext>
            </a:extLst>
          </p:cNvPr>
          <p:cNvSpPr>
            <a:spLocks noGrp="1"/>
          </p:cNvSpPr>
          <p:nvPr>
            <p:ph type="body" idx="1"/>
          </p:nvPr>
        </p:nvSpPr>
        <p:spPr/>
        <p:txBody>
          <a:bodyPr/>
          <a:lstStyle/>
          <a:p>
            <a:pPr eaLnBrk="1" hangingPunct="1">
              <a:lnSpc>
                <a:spcPct val="120000"/>
              </a:lnSpc>
              <a:buClr>
                <a:srgbClr val="FAFD00"/>
              </a:buClr>
            </a:pPr>
            <a:r>
              <a:rPr lang="en-US" altLang="en-US" sz="3200" dirty="0">
                <a:latin typeface="Arial" panose="020B0604020202020204" pitchFamily="34" charset="0"/>
              </a:rPr>
              <a:t>Richest 1% (net worth of $800,000+) owns 48% of the world’s wealth</a:t>
            </a:r>
          </a:p>
          <a:p>
            <a:pPr eaLnBrk="1" hangingPunct="1">
              <a:lnSpc>
                <a:spcPct val="120000"/>
              </a:lnSpc>
              <a:buClr>
                <a:srgbClr val="FAFD00"/>
              </a:buClr>
            </a:pPr>
            <a:r>
              <a:rPr lang="en-US" altLang="en-US" sz="3200" dirty="0">
                <a:latin typeface="Arial" panose="020B0604020202020204" pitchFamily="34" charset="0"/>
              </a:rPr>
              <a:t>Top 26 billionaires worth $1.4 trillion, the combined income of bottom 3.8 billion people (1/2 of world’s population)</a:t>
            </a:r>
          </a:p>
          <a:p>
            <a:pPr eaLnBrk="1" hangingPunct="1">
              <a:lnSpc>
                <a:spcPct val="120000"/>
              </a:lnSpc>
              <a:buClr>
                <a:srgbClr val="FAFD00"/>
              </a:buClr>
            </a:pPr>
            <a:endParaRPr lang="en-US" altLang="en-US" dirty="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9DB75D-DA33-BCFE-2276-355B9B24E1C2}"/>
              </a:ext>
            </a:extLst>
          </p:cNvPr>
          <p:cNvPicPr>
            <a:picLocks noChangeAspect="1"/>
          </p:cNvPicPr>
          <p:nvPr/>
        </p:nvPicPr>
        <p:blipFill>
          <a:blip r:embed="rId2"/>
          <a:stretch>
            <a:fillRect/>
          </a:stretch>
        </p:blipFill>
        <p:spPr>
          <a:xfrm>
            <a:off x="152400" y="92846"/>
            <a:ext cx="8763000" cy="667230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D29C2B-FC59-B085-E83A-F2495B87A628}"/>
              </a:ext>
            </a:extLst>
          </p:cNvPr>
          <p:cNvPicPr>
            <a:picLocks noChangeAspect="1"/>
          </p:cNvPicPr>
          <p:nvPr/>
        </p:nvPicPr>
        <p:blipFill>
          <a:blip r:embed="rId2"/>
          <a:stretch>
            <a:fillRect/>
          </a:stretch>
        </p:blipFill>
        <p:spPr>
          <a:xfrm>
            <a:off x="0" y="569626"/>
            <a:ext cx="9144000" cy="5718748"/>
          </a:xfrm>
          <a:prstGeom prst="rect">
            <a:avLst/>
          </a:prstGeom>
        </p:spPr>
      </p:pic>
    </p:spTree>
    <p:extLst>
      <p:ext uri="{BB962C8B-B14F-4D97-AF65-F5344CB8AC3E}">
        <p14:creationId xmlns:p14="http://schemas.microsoft.com/office/powerpoint/2010/main" val="1321554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47C8926-F5C7-B2C3-7809-3647F4ECA99F}"/>
              </a:ext>
            </a:extLst>
          </p:cNvPr>
          <p:cNvSpPr>
            <a:spLocks noGrp="1"/>
          </p:cNvSpPr>
          <p:nvPr>
            <p:ph type="title"/>
          </p:nvPr>
        </p:nvSpPr>
        <p:spPr/>
        <p:txBody>
          <a:bodyPr/>
          <a:lstStyle/>
          <a:p>
            <a:pPr eaLnBrk="1" hangingPunct="1"/>
            <a:r>
              <a:rPr lang="en-US" altLang="en-US" sz="4000" dirty="0">
                <a:latin typeface="Arial" panose="020B0604020202020204" pitchFamily="34" charset="0"/>
              </a:rPr>
              <a:t>Maldistribution of Wealth - US</a:t>
            </a:r>
          </a:p>
        </p:txBody>
      </p:sp>
      <p:sp>
        <p:nvSpPr>
          <p:cNvPr id="63491" name="Rectangle 3">
            <a:extLst>
              <a:ext uri="{FF2B5EF4-FFF2-40B4-BE49-F238E27FC236}">
                <a16:creationId xmlns:a16="http://schemas.microsoft.com/office/drawing/2014/main" id="{8A643D4C-D5D1-8E79-E957-B819CA20C175}"/>
              </a:ext>
            </a:extLst>
          </p:cNvPr>
          <p:cNvSpPr>
            <a:spLocks noGrp="1"/>
          </p:cNvSpPr>
          <p:nvPr>
            <p:ph idx="1"/>
          </p:nvPr>
        </p:nvSpPr>
        <p:spPr/>
        <p:txBody>
          <a:bodyPr/>
          <a:lstStyle/>
          <a:p>
            <a:pPr eaLnBrk="1" hangingPunct="1"/>
            <a:r>
              <a:rPr lang="en-US" altLang="en-US" sz="3600" dirty="0">
                <a:latin typeface="Arial" panose="020B0604020202020204" pitchFamily="34" charset="0"/>
              </a:rPr>
              <a:t>U.S:  Richest 1% of the population owns 50% of the country’s wealth; poorest 90% own 30%</a:t>
            </a:r>
          </a:p>
          <a:p>
            <a:pPr lvl="1" eaLnBrk="1" hangingPunct="1"/>
            <a:r>
              <a:rPr lang="en-US" altLang="en-US" sz="3600" dirty="0">
                <a:latin typeface="Arial" panose="020B0604020202020204" pitchFamily="34" charset="0"/>
              </a:rPr>
              <a:t>Widest gap of any industrialized nation</a:t>
            </a:r>
          </a:p>
          <a:p>
            <a:pPr lvl="1" eaLnBrk="1" hangingPunct="1"/>
            <a:r>
              <a:rPr lang="en-US" altLang="en-US" sz="3600" dirty="0">
                <a:latin typeface="Arial" panose="020B0604020202020204" pitchFamily="34" charset="0"/>
              </a:rPr>
              <a:t>3 richest men in the US have more wealth than 50% of the population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5B2D4405-B72E-7F5F-B167-99EE02617559}"/>
              </a:ext>
            </a:extLst>
          </p:cNvPr>
          <p:cNvSpPr>
            <a:spLocks noGrp="1" noRot="1"/>
          </p:cNvSpPr>
          <p:nvPr>
            <p:ph type="title" idx="4294967295"/>
          </p:nvPr>
        </p:nvSpPr>
        <p:spPr/>
        <p:txBody>
          <a:bodyPr/>
          <a:lstStyle/>
          <a:p>
            <a:pPr eaLnBrk="1" hangingPunct="1"/>
            <a:r>
              <a:rPr lang="en-US" altLang="en-US">
                <a:latin typeface="Arial" panose="020B0604020202020204" pitchFamily="34" charset="0"/>
              </a:rPr>
              <a:t>Income Inequality Kills</a:t>
            </a:r>
          </a:p>
        </p:txBody>
      </p:sp>
      <p:sp>
        <p:nvSpPr>
          <p:cNvPr id="70659" name="Rectangle 3">
            <a:extLst>
              <a:ext uri="{FF2B5EF4-FFF2-40B4-BE49-F238E27FC236}">
                <a16:creationId xmlns:a16="http://schemas.microsoft.com/office/drawing/2014/main" id="{CF0942D0-EFBE-11BC-3003-A6FA1151BB47}"/>
              </a:ext>
            </a:extLst>
          </p:cNvPr>
          <p:cNvSpPr>
            <a:spLocks noGrp="1" noChangeArrowheads="1"/>
          </p:cNvSpPr>
          <p:nvPr>
            <p:ph idx="4294967295"/>
          </p:nvPr>
        </p:nvSpPr>
        <p:spPr/>
        <p:txBody>
          <a:bodyPr/>
          <a:lstStyle/>
          <a:p>
            <a:pPr eaLnBrk="1" hangingPunct="1">
              <a:lnSpc>
                <a:spcPct val="80000"/>
              </a:lnSpc>
              <a:buFont typeface="Arial" charset="0"/>
              <a:buNone/>
              <a:defRPr/>
            </a:pPr>
            <a:r>
              <a:rPr lang="en-US" sz="4500" dirty="0">
                <a:effectLst>
                  <a:outerShdw blurRad="38100" dist="38100" dir="2700000" algn="tl">
                    <a:srgbClr val="1F497D"/>
                  </a:outerShdw>
                </a:effectLst>
              </a:rPr>
              <a:t>	</a:t>
            </a:r>
          </a:p>
          <a:p>
            <a:pPr eaLnBrk="1" hangingPunct="1">
              <a:lnSpc>
                <a:spcPct val="80000"/>
              </a:lnSpc>
              <a:buFont typeface="Arial" charset="0"/>
              <a:buNone/>
              <a:defRPr/>
            </a:pPr>
            <a:r>
              <a:rPr lang="en-US" sz="4500" dirty="0">
                <a:effectLst>
                  <a:outerShdw blurRad="38100" dist="38100" dir="2700000" algn="tl">
                    <a:srgbClr val="1F497D"/>
                  </a:outerShdw>
                </a:effectLst>
              </a:rPr>
              <a:t>	Higher income inequality is associated with increased morbidity and mortality at all per capita income levels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E5FE2BD-3A68-2B76-EC16-A4F6B4D9A13C}"/>
              </a:ext>
            </a:extLst>
          </p:cNvPr>
          <p:cNvSpPr>
            <a:spLocks noGrp="1"/>
          </p:cNvSpPr>
          <p:nvPr>
            <p:ph type="title" idx="4294967295"/>
          </p:nvPr>
        </p:nvSpPr>
        <p:spPr/>
        <p:txBody>
          <a:bodyPr lIns="91440" rIns="91440" bIns="45720" anchor="ctr"/>
          <a:lstStyle/>
          <a:p>
            <a:r>
              <a:rPr lang="en-US" altLang="en-US" sz="4000">
                <a:solidFill>
                  <a:schemeClr val="tx1"/>
                </a:solidFill>
                <a:latin typeface="Arial" panose="020B0604020202020204" pitchFamily="34" charset="0"/>
              </a:rPr>
              <a:t>Maldistribution of Wealth is Deadly</a:t>
            </a:r>
          </a:p>
        </p:txBody>
      </p:sp>
      <p:sp>
        <p:nvSpPr>
          <p:cNvPr id="67587" name="Content Placeholder 2">
            <a:extLst>
              <a:ext uri="{FF2B5EF4-FFF2-40B4-BE49-F238E27FC236}">
                <a16:creationId xmlns:a16="http://schemas.microsoft.com/office/drawing/2014/main" id="{CC4D2B09-9D89-4079-09CB-BD77164FBE4C}"/>
              </a:ext>
            </a:extLst>
          </p:cNvPr>
          <p:cNvSpPr>
            <a:spLocks noGrp="1"/>
          </p:cNvSpPr>
          <p:nvPr>
            <p:ph idx="4294967295"/>
          </p:nvPr>
        </p:nvSpPr>
        <p:spPr/>
        <p:txBody>
          <a:bodyPr/>
          <a:lstStyle/>
          <a:p>
            <a:r>
              <a:rPr lang="en-US" altLang="en-US" sz="3200" dirty="0">
                <a:latin typeface="Arial" panose="020B0604020202020204" pitchFamily="34" charset="0"/>
              </a:rPr>
              <a:t>Up to 880,000 deaths/yr in U.S. would be averted if the country had an income gap like Western European nations, with their stronger social safety nets</a:t>
            </a:r>
          </a:p>
          <a:p>
            <a:pPr lvl="1"/>
            <a:r>
              <a:rPr lang="en-US" altLang="en-US" dirty="0" err="1">
                <a:latin typeface="Arial" panose="020B0604020202020204" pitchFamily="34" charset="0"/>
              </a:rPr>
              <a:t>Popul</a:t>
            </a:r>
            <a:r>
              <a:rPr lang="en-US" altLang="en-US" dirty="0">
                <a:latin typeface="Arial" panose="020B0604020202020204" pitchFamily="34" charset="0"/>
              </a:rPr>
              <a:t> Res Policy Rev. 2023 Mar 22;42(2):27</a:t>
            </a:r>
          </a:p>
          <a:p>
            <a:r>
              <a:rPr lang="en-US" altLang="en-US" sz="3200" dirty="0">
                <a:latin typeface="Arial" panose="020B0604020202020204" pitchFamily="34" charset="0"/>
              </a:rPr>
              <a:t>Another 500,000 from mishandling of covid epidemic</a:t>
            </a:r>
          </a:p>
          <a:p>
            <a:pPr lvl="1"/>
            <a:r>
              <a:rPr lang="en-US" altLang="en-US" dirty="0">
                <a:latin typeface="Arial" panose="020B0604020202020204" pitchFamily="34" charset="0"/>
              </a:rPr>
              <a:t>JAMA Health Forum: 2025; 6(5)</a:t>
            </a:r>
          </a:p>
          <a:p>
            <a:pPr lvl="1"/>
            <a:r>
              <a:rPr lang="en-US" altLang="en-US" dirty="0">
                <a:latin typeface="Arial" panose="020B0604020202020204" pitchFamily="34" charset="0"/>
              </a:rPr>
              <a:t>Other estimates up to 1 million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D7C5601-5728-41CE-F92A-DA30E24991EA}"/>
              </a:ext>
            </a:extLst>
          </p:cNvPr>
          <p:cNvSpPr>
            <a:spLocks noGrp="1" noRot="1"/>
          </p:cNvSpPr>
          <p:nvPr>
            <p:ph type="title" idx="4294967295"/>
          </p:nvPr>
        </p:nvSpPr>
        <p:spPr/>
        <p:txBody>
          <a:bodyPr/>
          <a:lstStyle/>
          <a:p>
            <a:pPr eaLnBrk="1" hangingPunct="1"/>
            <a:r>
              <a:rPr lang="en-US" altLang="en-US">
                <a:latin typeface="Calibri" panose="020F0502020204030204" pitchFamily="34" charset="0"/>
              </a:rPr>
              <a:t>Voltaire</a:t>
            </a:r>
          </a:p>
        </p:txBody>
      </p:sp>
      <p:sp>
        <p:nvSpPr>
          <p:cNvPr id="68611" name="Rectangle 3">
            <a:extLst>
              <a:ext uri="{FF2B5EF4-FFF2-40B4-BE49-F238E27FC236}">
                <a16:creationId xmlns:a16="http://schemas.microsoft.com/office/drawing/2014/main" id="{B92AF4EA-E5E9-2322-4499-64247395EECC}"/>
              </a:ext>
            </a:extLst>
          </p:cNvPr>
          <p:cNvSpPr>
            <a:spLocks noGrp="1"/>
          </p:cNvSpPr>
          <p:nvPr>
            <p:ph idx="4294967295"/>
          </p:nvPr>
        </p:nvSpPr>
        <p:spPr/>
        <p:txBody>
          <a:bodyPr/>
          <a:lstStyle/>
          <a:p>
            <a:pPr eaLnBrk="1" hangingPunct="1">
              <a:buFont typeface="Wingdings" panose="05000000000000000000" pitchFamily="2" charset="2"/>
              <a:buNone/>
            </a:pPr>
            <a:endParaRPr lang="en-US" altLang="en-US">
              <a:latin typeface="Constantia" panose="02030602050306030303" pitchFamily="18" charset="0"/>
            </a:endParaRPr>
          </a:p>
          <a:p>
            <a:pPr eaLnBrk="1" hangingPunct="1">
              <a:buFont typeface="Wingdings" panose="05000000000000000000" pitchFamily="2" charset="2"/>
              <a:buNone/>
            </a:pPr>
            <a:r>
              <a:rPr lang="en-US" altLang="en-US">
                <a:latin typeface="Constantia" panose="02030602050306030303" pitchFamily="18" charset="0"/>
              </a:rPr>
              <a:t>	</a:t>
            </a:r>
            <a:r>
              <a:rPr lang="en-US" altLang="en-US" sz="4400">
                <a:latin typeface="Constantia" panose="02030602050306030303" pitchFamily="18" charset="0"/>
              </a:rPr>
              <a:t>“The comfort of the rich rests upon an abundance of the poor”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D13903D-C257-301D-1A4F-19F2DA79763B}"/>
              </a:ext>
            </a:extLst>
          </p:cNvPr>
          <p:cNvSpPr>
            <a:spLocks noGrp="1" noRot="1"/>
          </p:cNvSpPr>
          <p:nvPr>
            <p:ph type="title" idx="4294967295"/>
          </p:nvPr>
        </p:nvSpPr>
        <p:spPr/>
        <p:txBody>
          <a:bodyPr/>
          <a:lstStyle/>
          <a:p>
            <a:pPr eaLnBrk="1" hangingPunct="1"/>
            <a:r>
              <a:rPr lang="en-US" altLang="en-US">
                <a:latin typeface="Calibri" panose="020F0502020204030204" pitchFamily="34" charset="0"/>
              </a:rPr>
              <a:t>Hudson River, 2009</a:t>
            </a:r>
          </a:p>
        </p:txBody>
      </p:sp>
      <p:pic>
        <p:nvPicPr>
          <p:cNvPr id="70659" name="Picture 6" descr="!cid_1AB14417CDF4489F9A0D7712CA50E85F@DFR188C1">
            <a:extLst>
              <a:ext uri="{FF2B5EF4-FFF2-40B4-BE49-F238E27FC236}">
                <a16:creationId xmlns:a16="http://schemas.microsoft.com/office/drawing/2014/main" id="{12B5CDA9-12A0-EC3A-D13B-FFC04B9B9331}"/>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286000" y="2487613"/>
            <a:ext cx="4572000" cy="32861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68C9C21-AF4D-E60A-49DD-7A28DABB22F3}"/>
              </a:ext>
            </a:extLst>
          </p:cNvPr>
          <p:cNvSpPr>
            <a:spLocks noGrp="1" noRot="1"/>
          </p:cNvSpPr>
          <p:nvPr>
            <p:ph type="title"/>
          </p:nvPr>
        </p:nvSpPr>
        <p:spPr/>
        <p:txBody>
          <a:bodyPr/>
          <a:lstStyle/>
          <a:p>
            <a:pPr eaLnBrk="1" hangingPunct="1"/>
            <a:r>
              <a:rPr lang="en-US" altLang="en-US">
                <a:latin typeface="Arial" panose="020B0604020202020204" pitchFamily="34" charset="0"/>
              </a:rPr>
              <a:t>Our Solar System</a:t>
            </a:r>
          </a:p>
        </p:txBody>
      </p:sp>
      <p:sp>
        <p:nvSpPr>
          <p:cNvPr id="9219" name="Rectangle 3">
            <a:extLst>
              <a:ext uri="{FF2B5EF4-FFF2-40B4-BE49-F238E27FC236}">
                <a16:creationId xmlns:a16="http://schemas.microsoft.com/office/drawing/2014/main" id="{499BE9B7-7391-6FA2-691A-D9AC166732CB}"/>
              </a:ext>
            </a:extLst>
          </p:cNvPr>
          <p:cNvSpPr>
            <a:spLocks noGrp="1"/>
          </p:cNvSpPr>
          <p:nvPr>
            <p:ph type="body" idx="1"/>
          </p:nvPr>
        </p:nvSpPr>
        <p:spPr/>
        <p:txBody>
          <a:bodyPr/>
          <a:lstStyle/>
          <a:p>
            <a:pPr eaLnBrk="1" hangingPunct="1"/>
            <a:endParaRPr lang="en-US" altLang="en-US">
              <a:latin typeface="Arial" panose="020B0604020202020204" pitchFamily="34" charset="0"/>
            </a:endParaRPr>
          </a:p>
        </p:txBody>
      </p:sp>
      <p:pic>
        <p:nvPicPr>
          <p:cNvPr id="9220" name="Picture 4" descr="sun-etc">
            <a:extLst>
              <a:ext uri="{FF2B5EF4-FFF2-40B4-BE49-F238E27FC236}">
                <a16:creationId xmlns:a16="http://schemas.microsoft.com/office/drawing/2014/main" id="{DAE18740-D9AD-0252-2C74-386DBC7DE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A5F4A02-EBC3-9D28-8E90-C2C7D400E45D}"/>
              </a:ext>
            </a:extLst>
          </p:cNvPr>
          <p:cNvSpPr>
            <a:spLocks noGrp="1"/>
          </p:cNvSpPr>
          <p:nvPr>
            <p:ph type="title" idx="4294967295"/>
          </p:nvPr>
        </p:nvSpPr>
        <p:spPr/>
        <p:txBody>
          <a:bodyPr/>
          <a:lstStyle/>
          <a:p>
            <a:pPr algn="ctr"/>
            <a:r>
              <a:rPr lang="en-US" altLang="en-US">
                <a:latin typeface="Arial" panose="020B0604020202020204" pitchFamily="34" charset="0"/>
              </a:rPr>
              <a:t>Primo Levi</a:t>
            </a:r>
          </a:p>
        </p:txBody>
      </p:sp>
      <p:sp>
        <p:nvSpPr>
          <p:cNvPr id="71683" name="Rectangle 3">
            <a:extLst>
              <a:ext uri="{FF2B5EF4-FFF2-40B4-BE49-F238E27FC236}">
                <a16:creationId xmlns:a16="http://schemas.microsoft.com/office/drawing/2014/main" id="{90C45644-BE2F-D10A-610D-76138B1D8D11}"/>
              </a:ext>
            </a:extLst>
          </p:cNvPr>
          <p:cNvSpPr>
            <a:spLocks noGrp="1"/>
          </p:cNvSpPr>
          <p:nvPr>
            <p:ph type="body" idx="4294967295"/>
          </p:nvPr>
        </p:nvSpPr>
        <p:spPr/>
        <p:txBody>
          <a:bodyPr/>
          <a:lstStyle/>
          <a:p>
            <a:pPr>
              <a:buFont typeface="Wingdings 2" panose="05020102010507070707" pitchFamily="18" charset="2"/>
              <a:buNone/>
            </a:pPr>
            <a:r>
              <a:rPr lang="en-US" altLang="en-US">
                <a:latin typeface="Arial" panose="020B0604020202020204" pitchFamily="34" charset="0"/>
              </a:rPr>
              <a:t>	</a:t>
            </a:r>
            <a:r>
              <a:rPr lang="en-US" altLang="en-US" sz="4400">
                <a:latin typeface="Arial" panose="020B0604020202020204" pitchFamily="34" charset="0"/>
              </a:rPr>
              <a:t>“A country is considered the more civilized the more the wisdom and efficiency of its laws hinder a weak man from becoming too weak or a powerful one too powerful.”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CC660C0-C61C-EED1-2BE3-B520A1474798}"/>
              </a:ext>
            </a:extLst>
          </p:cNvPr>
          <p:cNvSpPr>
            <a:spLocks noGrp="1" noRot="1"/>
          </p:cNvSpPr>
          <p:nvPr>
            <p:ph type="title" idx="4294967295"/>
          </p:nvPr>
        </p:nvSpPr>
        <p:spPr/>
        <p:txBody>
          <a:bodyPr/>
          <a:lstStyle/>
          <a:p>
            <a:pPr eaLnBrk="1" hangingPunct="1"/>
            <a:r>
              <a:rPr lang="en-US" altLang="en-US">
                <a:latin typeface="Calibri" panose="020F0502020204030204" pitchFamily="34" charset="0"/>
              </a:rPr>
              <a:t>Wars</a:t>
            </a:r>
          </a:p>
        </p:txBody>
      </p:sp>
      <p:sp>
        <p:nvSpPr>
          <p:cNvPr id="72707" name="Rectangle 3">
            <a:extLst>
              <a:ext uri="{FF2B5EF4-FFF2-40B4-BE49-F238E27FC236}">
                <a16:creationId xmlns:a16="http://schemas.microsoft.com/office/drawing/2014/main" id="{DEA7D522-8088-C737-12B0-5CFB40B69E0A}"/>
              </a:ext>
            </a:extLst>
          </p:cNvPr>
          <p:cNvSpPr>
            <a:spLocks noGrp="1"/>
          </p:cNvSpPr>
          <p:nvPr>
            <p:ph idx="4294967295"/>
          </p:nvPr>
        </p:nvSpPr>
        <p:spPr/>
        <p:txBody>
          <a:bodyPr/>
          <a:lstStyle/>
          <a:p>
            <a:pPr eaLnBrk="1" hangingPunct="1"/>
            <a:r>
              <a:rPr lang="en-US" altLang="en-US" sz="3600">
                <a:latin typeface="Constantia" panose="02030602050306030303" pitchFamily="18" charset="0"/>
              </a:rPr>
              <a:t>Over 250 wars in 20</a:t>
            </a:r>
            <a:r>
              <a:rPr lang="en-US" altLang="en-US" sz="3600" baseline="30000">
                <a:latin typeface="Constantia" panose="02030602050306030303" pitchFamily="18" charset="0"/>
              </a:rPr>
              <a:t>th</a:t>
            </a:r>
            <a:r>
              <a:rPr lang="en-US" altLang="en-US" sz="3600">
                <a:latin typeface="Constantia" panose="02030602050306030303" pitchFamily="18" charset="0"/>
              </a:rPr>
              <a:t> Century</a:t>
            </a:r>
          </a:p>
          <a:p>
            <a:pPr eaLnBrk="1" hangingPunct="1"/>
            <a:r>
              <a:rPr lang="en-US" altLang="en-US" sz="3600">
                <a:latin typeface="Constantia" panose="02030602050306030303" pitchFamily="18" charset="0"/>
              </a:rPr>
              <a:t>Most deaths among civilians</a:t>
            </a:r>
          </a:p>
          <a:p>
            <a:pPr eaLnBrk="1" hangingPunct="1"/>
            <a:r>
              <a:rPr lang="en-US" altLang="en-US" sz="3600">
                <a:latin typeface="Constantia" panose="02030602050306030303" pitchFamily="18" charset="0"/>
              </a:rPr>
              <a:t>Militarism and war divert financial and intellectual resources away from social needs</a:t>
            </a:r>
          </a:p>
          <a:p>
            <a:pPr eaLnBrk="1" hangingPunct="1"/>
            <a:r>
              <a:rPr lang="en-US" altLang="en-US" sz="3600">
                <a:latin typeface="Constantia" panose="02030602050306030303" pitchFamily="18" charset="0"/>
              </a:rPr>
              <a:t>Weapons of mass destruction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187AFBC4-DAA1-FACD-C187-D3476D57E336}"/>
              </a:ext>
            </a:extLst>
          </p:cNvPr>
          <p:cNvSpPr>
            <a:spLocks noGrp="1"/>
          </p:cNvSpPr>
          <p:nvPr>
            <p:ph type="title" idx="4294967295"/>
          </p:nvPr>
        </p:nvSpPr>
        <p:spPr/>
        <p:txBody>
          <a:bodyPr lIns="91440" rIns="91440" bIns="45720" anchor="ctr"/>
          <a:lstStyle/>
          <a:p>
            <a:pPr eaLnBrk="1" hangingPunct="1"/>
            <a:r>
              <a:rPr lang="en-US" altLang="en-US">
                <a:latin typeface="Arial" panose="020B0604020202020204" pitchFamily="34" charset="0"/>
              </a:rPr>
              <a:t>Robert Capa</a:t>
            </a:r>
          </a:p>
        </p:txBody>
      </p:sp>
      <p:pic>
        <p:nvPicPr>
          <p:cNvPr id="73731" name="Picture 2" descr="C:\Users\Owner\Pictures\Martin's ppt photos\27kenn04.jpg">
            <a:extLst>
              <a:ext uri="{FF2B5EF4-FFF2-40B4-BE49-F238E27FC236}">
                <a16:creationId xmlns:a16="http://schemas.microsoft.com/office/drawing/2014/main" id="{CD2FAE8D-D209-C9E4-8D4D-4C7D2705C21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14500" y="2287588"/>
            <a:ext cx="5715000" cy="3686175"/>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C9B5FC3B-12FD-4195-5818-3B3B204EC12B}"/>
              </a:ext>
            </a:extLst>
          </p:cNvPr>
          <p:cNvSpPr>
            <a:spLocks noGrp="1"/>
          </p:cNvSpPr>
          <p:nvPr>
            <p:ph type="title" idx="4294967295"/>
          </p:nvPr>
        </p:nvSpPr>
        <p:spPr/>
        <p:txBody>
          <a:bodyPr/>
          <a:lstStyle/>
          <a:p>
            <a:pPr eaLnBrk="1" hangingPunct="1"/>
            <a:endParaRPr lang="en-US" altLang="en-US">
              <a:latin typeface="Calibri" panose="020F0502020204030204" pitchFamily="34" charset="0"/>
            </a:endParaRPr>
          </a:p>
        </p:txBody>
      </p:sp>
      <p:pic>
        <p:nvPicPr>
          <p:cNvPr id="74755" name="Picture 2" descr="C:\Users\Owner\Pictures\Martin's ppt photos\IMG_1972.jpg">
            <a:extLst>
              <a:ext uri="{FF2B5EF4-FFF2-40B4-BE49-F238E27FC236}">
                <a16:creationId xmlns:a16="http://schemas.microsoft.com/office/drawing/2014/main" id="{264E4CEC-7BD0-D4D0-8E27-DF573F3338F1}"/>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46238" y="1935163"/>
            <a:ext cx="5851525" cy="4389437"/>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7294E6D8-71E8-1633-F7D9-05E75AD4DE19}"/>
              </a:ext>
            </a:extLst>
          </p:cNvPr>
          <p:cNvSpPr>
            <a:spLocks noGrp="1"/>
          </p:cNvSpPr>
          <p:nvPr>
            <p:ph type="title" idx="4294967295"/>
          </p:nvPr>
        </p:nvSpPr>
        <p:spPr/>
        <p:txBody>
          <a:bodyPr lIns="91440" rIns="91440" bIns="45720" anchor="ctr"/>
          <a:lstStyle/>
          <a:p>
            <a:pPr eaLnBrk="1" hangingPunct="1"/>
            <a:endParaRPr lang="en-US" altLang="en-US">
              <a:latin typeface="Arial" panose="020B0604020202020204" pitchFamily="34" charset="0"/>
            </a:endParaRPr>
          </a:p>
        </p:txBody>
      </p:sp>
      <p:pic>
        <p:nvPicPr>
          <p:cNvPr id="75779" name="Picture 4" descr="C:\Users\Owner\Pictures\Martin's ppt photos\IMG_1980.jpg">
            <a:extLst>
              <a:ext uri="{FF2B5EF4-FFF2-40B4-BE49-F238E27FC236}">
                <a16:creationId xmlns:a16="http://schemas.microsoft.com/office/drawing/2014/main" id="{8477FFF8-CBFC-E134-8513-7A4DECFA3C2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54163" y="1935163"/>
            <a:ext cx="6035675" cy="4389437"/>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04339902-64B4-13BC-8379-C5CCAB5B0CE3}"/>
              </a:ext>
            </a:extLst>
          </p:cNvPr>
          <p:cNvSpPr>
            <a:spLocks noGrp="1"/>
          </p:cNvSpPr>
          <p:nvPr>
            <p:ph type="title" idx="4294967295"/>
          </p:nvPr>
        </p:nvSpPr>
        <p:spPr/>
        <p:txBody>
          <a:bodyPr lIns="91440" rIns="91440" bIns="45720" anchor="ctr"/>
          <a:lstStyle/>
          <a:p>
            <a:pPr eaLnBrk="1" hangingPunct="1"/>
            <a:endParaRPr lang="en-US" altLang="en-US">
              <a:latin typeface="Arial" panose="020B0604020202020204" pitchFamily="34" charset="0"/>
            </a:endParaRPr>
          </a:p>
        </p:txBody>
      </p:sp>
      <p:pic>
        <p:nvPicPr>
          <p:cNvPr id="76803" name="Picture 2" descr="C:\Users\Owner\Pictures\Martin's ppt photos\untitled.bmp">
            <a:extLst>
              <a:ext uri="{FF2B5EF4-FFF2-40B4-BE49-F238E27FC236}">
                <a16:creationId xmlns:a16="http://schemas.microsoft.com/office/drawing/2014/main" id="{B9C46829-2C1B-8DA8-0CA9-CACFF769F01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133600" y="2152650"/>
            <a:ext cx="4876800" cy="3952875"/>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87AE216-F44C-CD4B-F620-1CFA5111B20A}"/>
              </a:ext>
            </a:extLst>
          </p:cNvPr>
          <p:cNvSpPr>
            <a:spLocks noGrp="1"/>
          </p:cNvSpPr>
          <p:nvPr>
            <p:ph type="title" idx="4294967295"/>
          </p:nvPr>
        </p:nvSpPr>
        <p:spPr/>
        <p:txBody>
          <a:bodyPr lIns="91440" rIns="91440" bIns="45720" anchor="ctr"/>
          <a:lstStyle/>
          <a:p>
            <a:pPr eaLnBrk="1" hangingPunct="1"/>
            <a:endParaRPr lang="en-US" altLang="en-US">
              <a:latin typeface="Arial" panose="020B0604020202020204" pitchFamily="34" charset="0"/>
            </a:endParaRPr>
          </a:p>
        </p:txBody>
      </p:sp>
      <p:pic>
        <p:nvPicPr>
          <p:cNvPr id="77827" name="Picture 2" descr="C:\Users\Owner\Pictures\Martin's ppt photos\IMG_1981.jpg">
            <a:extLst>
              <a:ext uri="{FF2B5EF4-FFF2-40B4-BE49-F238E27FC236}">
                <a16:creationId xmlns:a16="http://schemas.microsoft.com/office/drawing/2014/main" id="{8507EEAD-2EFF-01CD-5073-F15AA4F3C99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54163" y="1935163"/>
            <a:ext cx="6035675" cy="4389437"/>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86D33447-3E1C-FF61-98AB-84FA0617AF63}"/>
              </a:ext>
            </a:extLst>
          </p:cNvPr>
          <p:cNvSpPr>
            <a:spLocks noGrp="1"/>
          </p:cNvSpPr>
          <p:nvPr>
            <p:ph type="title" idx="4294967295"/>
          </p:nvPr>
        </p:nvSpPr>
        <p:spPr/>
        <p:txBody>
          <a:bodyPr lIns="91440" rIns="91440" bIns="45720" anchor="ctr"/>
          <a:lstStyle/>
          <a:p>
            <a:pPr eaLnBrk="1" hangingPunct="1"/>
            <a:endParaRPr lang="en-US" altLang="en-US">
              <a:latin typeface="Arial" panose="020B0604020202020204" pitchFamily="34" charset="0"/>
            </a:endParaRPr>
          </a:p>
        </p:txBody>
      </p:sp>
      <p:pic>
        <p:nvPicPr>
          <p:cNvPr id="78851" name="Picture 2" descr="C:\Users\Owner\Pictures\md pics for talks\napalm 3.png">
            <a:extLst>
              <a:ext uri="{FF2B5EF4-FFF2-40B4-BE49-F238E27FC236}">
                <a16:creationId xmlns:a16="http://schemas.microsoft.com/office/drawing/2014/main" id="{64430B88-B184-63B3-E885-EAB279C72A56}"/>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824163" y="1935163"/>
            <a:ext cx="3495675" cy="4389437"/>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532A8534-68CE-ACB7-7553-DE101E37AFC4}"/>
              </a:ext>
            </a:extLst>
          </p:cNvPr>
          <p:cNvSpPr>
            <a:spLocks noGrp="1"/>
          </p:cNvSpPr>
          <p:nvPr>
            <p:ph type="title" idx="4294967295"/>
          </p:nvPr>
        </p:nvSpPr>
        <p:spPr/>
        <p:txBody>
          <a:bodyPr lIns="91440" rIns="91440" bIns="45720" anchor="ctr"/>
          <a:lstStyle/>
          <a:p>
            <a:pPr eaLnBrk="1" hangingPunct="1"/>
            <a:r>
              <a:rPr lang="en-US" altLang="en-US">
                <a:latin typeface="Arial" panose="020B0604020202020204" pitchFamily="34" charset="0"/>
              </a:rPr>
              <a:t>W Eugene Smith</a:t>
            </a:r>
          </a:p>
        </p:txBody>
      </p:sp>
      <p:pic>
        <p:nvPicPr>
          <p:cNvPr id="79875" name="Picture 2" descr="C:\Users\Owner\Pictures\Martin's ppt photos\Eugene_Smith_Soldier-718240.jpg">
            <a:extLst>
              <a:ext uri="{FF2B5EF4-FFF2-40B4-BE49-F238E27FC236}">
                <a16:creationId xmlns:a16="http://schemas.microsoft.com/office/drawing/2014/main" id="{E426DBD5-B93C-E39A-87D5-D90322C19414}"/>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086100" y="2281238"/>
            <a:ext cx="2971800" cy="36957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F3B3EE69-D3DA-FF25-93B6-10509DD3431C}"/>
              </a:ext>
            </a:extLst>
          </p:cNvPr>
          <p:cNvSpPr>
            <a:spLocks noGrp="1" noRot="1"/>
          </p:cNvSpPr>
          <p:nvPr>
            <p:ph type="title" idx="4294967295"/>
          </p:nvPr>
        </p:nvSpPr>
        <p:spPr>
          <a:xfrm>
            <a:off x="457200" y="228600"/>
            <a:ext cx="8229600" cy="1143000"/>
          </a:xfrm>
        </p:spPr>
        <p:txBody>
          <a:bodyPr/>
          <a:lstStyle/>
          <a:p>
            <a:pPr eaLnBrk="1" hangingPunct="1"/>
            <a:r>
              <a:rPr lang="en-US" altLang="en-US" sz="3600">
                <a:latin typeface="Calibri" panose="020F0502020204030204" pitchFamily="34" charset="0"/>
              </a:rPr>
              <a:t>Competitive Strategies of Financially-Strapped Academic Medical Centers</a:t>
            </a:r>
          </a:p>
        </p:txBody>
      </p:sp>
      <p:sp>
        <p:nvSpPr>
          <p:cNvPr id="50179" name="Rectangle 3">
            <a:extLst>
              <a:ext uri="{FF2B5EF4-FFF2-40B4-BE49-F238E27FC236}">
                <a16:creationId xmlns:a16="http://schemas.microsoft.com/office/drawing/2014/main" id="{73AF8D93-A3F6-D86D-270B-3C40085A8235}"/>
              </a:ext>
            </a:extLst>
          </p:cNvPr>
          <p:cNvSpPr>
            <a:spLocks noGrp="1" noChangeArrowheads="1"/>
          </p:cNvSpPr>
          <p:nvPr>
            <p:ph idx="4294967295"/>
          </p:nvPr>
        </p:nvSpPr>
        <p:spPr/>
        <p:txBody>
          <a:bodyPr/>
          <a:lstStyle/>
          <a:p>
            <a:pPr eaLnBrk="1" hangingPunct="1">
              <a:buClr>
                <a:srgbClr val="9BBB59"/>
              </a:buClr>
              <a:defRPr/>
            </a:pPr>
            <a:r>
              <a:rPr lang="en-US" sz="3600" dirty="0">
                <a:latin typeface="+mn-lt"/>
              </a:rPr>
              <a:t>Close public and charity hospitals</a:t>
            </a:r>
          </a:p>
          <a:p>
            <a:pPr eaLnBrk="1" hangingPunct="1">
              <a:defRPr/>
            </a:pPr>
            <a:r>
              <a:rPr lang="en-US" sz="3600" dirty="0">
                <a:latin typeface="+mn-lt"/>
              </a:rPr>
              <a:t>Charging the uninsured higher prices</a:t>
            </a:r>
          </a:p>
          <a:p>
            <a:pPr eaLnBrk="1" hangingPunct="1">
              <a:defRPr/>
            </a:pPr>
            <a:r>
              <a:rPr lang="en-US" sz="3600" dirty="0">
                <a:latin typeface="+mn-lt"/>
              </a:rPr>
              <a:t>Recruit wealthy, non-U.S. citizens as patients</a:t>
            </a:r>
          </a:p>
          <a:p>
            <a:pPr eaLnBrk="1" hangingPunct="1">
              <a:defRPr/>
            </a:pPr>
            <a:r>
              <a:rPr lang="en-US" sz="3600" dirty="0">
                <a:latin typeface="+mn-lt"/>
              </a:rPr>
              <a:t>Increase cash services and reimbursable, covered services</a:t>
            </a:r>
          </a:p>
          <a:p>
            <a:pPr eaLnBrk="1" hangingPunct="1">
              <a:lnSpc>
                <a:spcPct val="90000"/>
              </a:lnSpc>
              <a:defRPr/>
            </a:pPr>
            <a:r>
              <a:rPr lang="en-US" sz="3600" dirty="0">
                <a:latin typeface="+mn-lt"/>
              </a:rPr>
              <a:t>Develop concierge clinics</a:t>
            </a:r>
          </a:p>
          <a:p>
            <a:pPr eaLnBrk="1" hangingPunct="1">
              <a:defRPr/>
            </a:pPr>
            <a:endParaRPr lang="en-US" sz="3600" dirty="0">
              <a:latin typeface="Arial Unicode MS"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845C23E-4E4E-782A-F9AB-5445B9D0699E}"/>
              </a:ext>
            </a:extLst>
          </p:cNvPr>
          <p:cNvSpPr>
            <a:spLocks noGrp="1" noRot="1"/>
          </p:cNvSpPr>
          <p:nvPr>
            <p:ph type="title"/>
          </p:nvPr>
        </p:nvSpPr>
        <p:spPr/>
        <p:txBody>
          <a:bodyPr/>
          <a:lstStyle/>
          <a:p>
            <a:pPr eaLnBrk="1" hangingPunct="1"/>
            <a:r>
              <a:rPr lang="en-US" altLang="en-US" sz="2400">
                <a:latin typeface="Arial" panose="020B0604020202020204" pitchFamily="34" charset="0"/>
              </a:rPr>
              <a:t>Jupiter = one pixel, Earth = invisible</a:t>
            </a:r>
          </a:p>
        </p:txBody>
      </p:sp>
      <p:sp>
        <p:nvSpPr>
          <p:cNvPr id="10243" name="Rectangle 3">
            <a:extLst>
              <a:ext uri="{FF2B5EF4-FFF2-40B4-BE49-F238E27FC236}">
                <a16:creationId xmlns:a16="http://schemas.microsoft.com/office/drawing/2014/main" id="{61024790-D1DB-AA9E-78BD-398DCE52498E}"/>
              </a:ext>
            </a:extLst>
          </p:cNvPr>
          <p:cNvSpPr>
            <a:spLocks noGrp="1"/>
          </p:cNvSpPr>
          <p:nvPr>
            <p:ph type="body" idx="1"/>
          </p:nvPr>
        </p:nvSpPr>
        <p:spPr/>
        <p:txBody>
          <a:bodyPr/>
          <a:lstStyle/>
          <a:p>
            <a:pPr eaLnBrk="1" hangingPunct="1"/>
            <a:endParaRPr lang="en-US" altLang="en-US">
              <a:latin typeface="Arial" panose="020B0604020202020204" pitchFamily="34" charset="0"/>
            </a:endParaRPr>
          </a:p>
        </p:txBody>
      </p:sp>
      <p:pic>
        <p:nvPicPr>
          <p:cNvPr id="10244" name="Picture 4" descr="arcturus-etc">
            <a:extLst>
              <a:ext uri="{FF2B5EF4-FFF2-40B4-BE49-F238E27FC236}">
                <a16:creationId xmlns:a16="http://schemas.microsoft.com/office/drawing/2014/main" id="{F0A7BDF9-553E-FD0D-F079-D28B1F580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69342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DA6F381-7461-E0ED-34F0-1813165ADA69}"/>
              </a:ext>
            </a:extLst>
          </p:cNvPr>
          <p:cNvSpPr>
            <a:spLocks noGrp="1" noRot="1"/>
          </p:cNvSpPr>
          <p:nvPr>
            <p:ph type="title" idx="4294967295"/>
          </p:nvPr>
        </p:nvSpPr>
        <p:spPr/>
        <p:txBody>
          <a:bodyPr/>
          <a:lstStyle/>
          <a:p>
            <a:pPr eaLnBrk="1" hangingPunct="1"/>
            <a:r>
              <a:rPr lang="en-US" altLang="en-US">
                <a:latin typeface="Calibri" panose="020F0502020204030204" pitchFamily="34" charset="0"/>
              </a:rPr>
              <a:t>The Medical Brain Drain</a:t>
            </a:r>
          </a:p>
        </p:txBody>
      </p:sp>
      <p:sp>
        <p:nvSpPr>
          <p:cNvPr id="83971" name="Rectangle 3">
            <a:extLst>
              <a:ext uri="{FF2B5EF4-FFF2-40B4-BE49-F238E27FC236}">
                <a16:creationId xmlns:a16="http://schemas.microsoft.com/office/drawing/2014/main" id="{3CDB629D-3FF5-8344-D539-68B4B476B679}"/>
              </a:ext>
            </a:extLst>
          </p:cNvPr>
          <p:cNvSpPr>
            <a:spLocks noGrp="1"/>
          </p:cNvSpPr>
          <p:nvPr>
            <p:ph idx="4294967295"/>
          </p:nvPr>
        </p:nvSpPr>
        <p:spPr/>
        <p:txBody>
          <a:bodyPr/>
          <a:lstStyle/>
          <a:p>
            <a:pPr eaLnBrk="1" hangingPunct="1">
              <a:lnSpc>
                <a:spcPct val="80000"/>
              </a:lnSpc>
            </a:pPr>
            <a:r>
              <a:rPr lang="en-US" altLang="en-US" sz="3600">
                <a:latin typeface="Arial" panose="020B0604020202020204" pitchFamily="34" charset="0"/>
              </a:rPr>
              <a:t>U.S. (4.5% of world’s population) has 8% of world’s doctors and 7% of world’s nurses</a:t>
            </a:r>
          </a:p>
          <a:p>
            <a:pPr eaLnBrk="1" hangingPunct="1">
              <a:lnSpc>
                <a:spcPct val="80000"/>
              </a:lnSpc>
            </a:pPr>
            <a:r>
              <a:rPr lang="en-US" altLang="en-US" sz="3600">
                <a:latin typeface="Constantia" panose="02030602050306030303" pitchFamily="18" charset="0"/>
              </a:rPr>
              <a:t>U.S. – 280 physicians/100K people (vs. sub-Saharan Africa – 20/100K people)</a:t>
            </a:r>
          </a:p>
          <a:p>
            <a:pPr eaLnBrk="1" hangingPunct="1">
              <a:lnSpc>
                <a:spcPct val="80000"/>
              </a:lnSpc>
            </a:pPr>
            <a:r>
              <a:rPr lang="en-US" altLang="en-US" sz="3600">
                <a:latin typeface="Constantia" panose="02030602050306030303" pitchFamily="18" charset="0"/>
              </a:rPr>
              <a:t>Five times as many migrating doctors flow from developing to developed nations than in the opposite direction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4">
            <a:extLst>
              <a:ext uri="{FF2B5EF4-FFF2-40B4-BE49-F238E27FC236}">
                <a16:creationId xmlns:a16="http://schemas.microsoft.com/office/drawing/2014/main" id="{A9CC44AC-7DDF-C143-2930-BABD2DAABC9D}"/>
              </a:ext>
            </a:extLst>
          </p:cNvPr>
          <p:cNvSpPr>
            <a:spLocks noGrp="1"/>
          </p:cNvSpPr>
          <p:nvPr>
            <p:ph type="title"/>
          </p:nvPr>
        </p:nvSpPr>
        <p:spPr/>
        <p:txBody>
          <a:bodyPr/>
          <a:lstStyle/>
          <a:p>
            <a:pPr eaLnBrk="1" hangingPunct="1"/>
            <a:r>
              <a:rPr lang="en-US" altLang="en-US" sz="3600">
                <a:latin typeface="Arial" panose="020B0604020202020204" pitchFamily="34" charset="0"/>
              </a:rPr>
              <a:t>Corporations Dominate the Global Economy</a:t>
            </a:r>
          </a:p>
        </p:txBody>
      </p:sp>
      <p:sp>
        <p:nvSpPr>
          <p:cNvPr id="84995" name="Rectangle 3">
            <a:extLst>
              <a:ext uri="{FF2B5EF4-FFF2-40B4-BE49-F238E27FC236}">
                <a16:creationId xmlns:a16="http://schemas.microsoft.com/office/drawing/2014/main" id="{EBC1D634-4F04-DD77-86F9-6E2D992AE8D0}"/>
              </a:ext>
            </a:extLst>
          </p:cNvPr>
          <p:cNvSpPr>
            <a:spLocks noGrp="1"/>
          </p:cNvSpPr>
          <p:nvPr>
            <p:ph idx="1"/>
          </p:nvPr>
        </p:nvSpPr>
        <p:spPr/>
        <p:txBody>
          <a:bodyPr/>
          <a:lstStyle/>
          <a:p>
            <a:pPr eaLnBrk="1" hangingPunct="1"/>
            <a:r>
              <a:rPr lang="en-US" altLang="en-US" sz="3200">
                <a:latin typeface="Arial" panose="020B0604020202020204" pitchFamily="34" charset="0"/>
              </a:rPr>
              <a:t>69 of the world’s 100 largest economies are private corporations; 31 are countries</a:t>
            </a:r>
          </a:p>
          <a:p>
            <a:pPr lvl="1" eaLnBrk="1" hangingPunct="1"/>
            <a:r>
              <a:rPr lang="en-US" altLang="en-US" sz="3200">
                <a:latin typeface="Arial" panose="020B0604020202020204" pitchFamily="34" charset="0"/>
              </a:rPr>
              <a:t>Wal-Mart has more annual revenue than Spain and Australia</a:t>
            </a:r>
          </a:p>
          <a:p>
            <a:pPr lvl="1" eaLnBrk="1" hangingPunct="1"/>
            <a:r>
              <a:rPr lang="en-US" altLang="en-US" sz="3200">
                <a:latin typeface="Arial" panose="020B0604020202020204" pitchFamily="34" charset="0"/>
              </a:rPr>
              <a:t>Royal Dutch Shell &gt; Mexico</a:t>
            </a:r>
          </a:p>
          <a:p>
            <a:pPr lvl="1" eaLnBrk="1" hangingPunct="1"/>
            <a:r>
              <a:rPr lang="en-US" altLang="en-US" sz="3200">
                <a:latin typeface="Arial" panose="020B0604020202020204" pitchFamily="34" charset="0"/>
              </a:rPr>
              <a:t>United Health Group &gt; Denmark and Saudi Arabia</a:t>
            </a:r>
          </a:p>
          <a:p>
            <a:pPr lvl="1" eaLnBrk="1" hangingPunct="1"/>
            <a:endParaRPr lang="en-US" altLang="en-US" sz="3600">
              <a:latin typeface="Arial" panose="020B0604020202020204" pitchFamily="34"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9662A3EC-4758-06E0-B3B1-7932E58844D6}"/>
              </a:ext>
            </a:extLst>
          </p:cNvPr>
          <p:cNvSpPr>
            <a:spLocks noGrp="1"/>
          </p:cNvSpPr>
          <p:nvPr>
            <p:ph type="title" idx="4294967295"/>
          </p:nvPr>
        </p:nvSpPr>
        <p:spPr/>
        <p:txBody>
          <a:bodyPr/>
          <a:lstStyle/>
          <a:p>
            <a:pPr eaLnBrk="1" hangingPunct="1"/>
            <a:r>
              <a:rPr lang="en-US" altLang="en-US">
                <a:latin typeface="Calibri" panose="020F0502020204030204" pitchFamily="34" charset="0"/>
              </a:rPr>
              <a:t>Corporations</a:t>
            </a:r>
          </a:p>
        </p:txBody>
      </p:sp>
      <p:sp>
        <p:nvSpPr>
          <p:cNvPr id="87043" name="Content Placeholder 2">
            <a:extLst>
              <a:ext uri="{FF2B5EF4-FFF2-40B4-BE49-F238E27FC236}">
                <a16:creationId xmlns:a16="http://schemas.microsoft.com/office/drawing/2014/main" id="{0B4B512C-910F-916D-5034-B4BD15943095}"/>
              </a:ext>
            </a:extLst>
          </p:cNvPr>
          <p:cNvSpPr>
            <a:spLocks noGrp="1"/>
          </p:cNvSpPr>
          <p:nvPr>
            <p:ph idx="4294967295"/>
          </p:nvPr>
        </p:nvSpPr>
        <p:spPr/>
        <p:txBody>
          <a:bodyPr/>
          <a:lstStyle/>
          <a:p>
            <a:pPr eaLnBrk="1" hangingPunct="1">
              <a:lnSpc>
                <a:spcPct val="90000"/>
              </a:lnSpc>
              <a:buClr>
                <a:srgbClr val="9BBB59"/>
              </a:buClr>
            </a:pPr>
            <a:r>
              <a:rPr lang="en-US" altLang="en-US" sz="3600">
                <a:latin typeface="Constantia" panose="02030602050306030303" pitchFamily="18" charset="0"/>
              </a:rPr>
              <a:t>90% of transnational corporations headquartered in Northern Hemisphere</a:t>
            </a:r>
          </a:p>
          <a:p>
            <a:pPr eaLnBrk="1" hangingPunct="1">
              <a:lnSpc>
                <a:spcPct val="90000"/>
              </a:lnSpc>
              <a:buClr>
                <a:srgbClr val="9BBB59"/>
              </a:buClr>
            </a:pPr>
            <a:r>
              <a:rPr lang="en-US" altLang="en-US" sz="3600">
                <a:latin typeface="Constantia" panose="02030602050306030303" pitchFamily="18" charset="0"/>
              </a:rPr>
              <a:t>500 companies control 70% of world trade</a:t>
            </a:r>
          </a:p>
          <a:p>
            <a:pPr eaLnBrk="1" hangingPunct="1">
              <a:lnSpc>
                <a:spcPct val="90000"/>
              </a:lnSpc>
              <a:buClr>
                <a:srgbClr val="9BBB59"/>
              </a:buClr>
            </a:pPr>
            <a:r>
              <a:rPr lang="en-US" altLang="en-US" sz="3600">
                <a:latin typeface="Constantia" panose="02030602050306030303" pitchFamily="18" charset="0"/>
              </a:rPr>
              <a:t>Corporations shouldered over 30% of the nation’s tax burden in 1950 vs. 8% today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D574ABD-6F21-43DC-337F-B06E8BA7C673}"/>
              </a:ext>
            </a:extLst>
          </p:cNvPr>
          <p:cNvSpPr>
            <a:spLocks noGrp="1" noRot="1"/>
          </p:cNvSpPr>
          <p:nvPr>
            <p:ph type="title" idx="4294967295"/>
          </p:nvPr>
        </p:nvSpPr>
        <p:spPr/>
        <p:txBody>
          <a:bodyPr/>
          <a:lstStyle/>
          <a:p>
            <a:pPr eaLnBrk="1" hangingPunct="1"/>
            <a:r>
              <a:rPr lang="en-US" altLang="en-US">
                <a:latin typeface="Calibri" panose="020F0502020204030204" pitchFamily="34" charset="0"/>
              </a:rPr>
              <a:t>Corporations</a:t>
            </a:r>
          </a:p>
        </p:txBody>
      </p:sp>
      <p:sp>
        <p:nvSpPr>
          <p:cNvPr id="88067" name="Rectangle 3">
            <a:extLst>
              <a:ext uri="{FF2B5EF4-FFF2-40B4-BE49-F238E27FC236}">
                <a16:creationId xmlns:a16="http://schemas.microsoft.com/office/drawing/2014/main" id="{F20B5AD1-7943-EC0A-074F-45B8EB36D189}"/>
              </a:ext>
            </a:extLst>
          </p:cNvPr>
          <p:cNvSpPr>
            <a:spLocks noGrp="1"/>
          </p:cNvSpPr>
          <p:nvPr>
            <p:ph idx="4294967295"/>
          </p:nvPr>
        </p:nvSpPr>
        <p:spPr/>
        <p:txBody>
          <a:bodyPr/>
          <a:lstStyle/>
          <a:p>
            <a:pPr eaLnBrk="1" hangingPunct="1"/>
            <a:r>
              <a:rPr lang="en-US" altLang="en-US" sz="3600">
                <a:latin typeface="Constantia" panose="02030602050306030303" pitchFamily="18" charset="0"/>
              </a:rPr>
              <a:t>Purpose: Make money for shareholders</a:t>
            </a:r>
          </a:p>
          <a:p>
            <a:pPr eaLnBrk="1" hangingPunct="1"/>
            <a:endParaRPr lang="en-US" altLang="en-US" sz="3600">
              <a:latin typeface="Constantia" panose="02030602050306030303" pitchFamily="18" charset="0"/>
            </a:endParaRPr>
          </a:p>
          <a:p>
            <a:pPr eaLnBrk="1" hangingPunct="1"/>
            <a:r>
              <a:rPr lang="en-US" altLang="en-US" sz="3600">
                <a:latin typeface="Constantia" panose="02030602050306030303" pitchFamily="18" charset="0"/>
              </a:rPr>
              <a:t>Internalize profits</a:t>
            </a:r>
          </a:p>
          <a:p>
            <a:pPr eaLnBrk="1" hangingPunct="1"/>
            <a:endParaRPr lang="en-US" altLang="en-US" sz="3600">
              <a:latin typeface="Constantia" panose="02030602050306030303" pitchFamily="18" charset="0"/>
            </a:endParaRPr>
          </a:p>
          <a:p>
            <a:pPr eaLnBrk="1" hangingPunct="1"/>
            <a:r>
              <a:rPr lang="en-US" altLang="en-US" sz="3600">
                <a:latin typeface="Constantia" panose="02030602050306030303" pitchFamily="18" charset="0"/>
              </a:rPr>
              <a:t>Externalize health and environmental costs</a:t>
            </a:r>
          </a:p>
          <a:p>
            <a:pPr eaLnBrk="1" hangingPunct="1"/>
            <a:endParaRPr lang="en-US" altLang="en-US" sz="3600">
              <a:latin typeface="Constantia" panose="02030602050306030303"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51462022-482D-9503-193D-909BC1A29864}"/>
              </a:ext>
            </a:extLst>
          </p:cNvPr>
          <p:cNvSpPr>
            <a:spLocks noGrp="1" noRot="1"/>
          </p:cNvSpPr>
          <p:nvPr>
            <p:ph type="title"/>
          </p:nvPr>
        </p:nvSpPr>
        <p:spPr/>
        <p:txBody>
          <a:bodyPr/>
          <a:lstStyle/>
          <a:p>
            <a:pPr eaLnBrk="1" hangingPunct="1"/>
            <a:r>
              <a:rPr lang="en-US" altLang="en-US">
                <a:latin typeface="Arial" panose="020B0604020202020204" pitchFamily="34" charset="0"/>
              </a:rPr>
              <a:t>The Stock Market</a:t>
            </a:r>
          </a:p>
        </p:txBody>
      </p:sp>
      <p:sp>
        <p:nvSpPr>
          <p:cNvPr id="90115" name="Rectangle 3">
            <a:extLst>
              <a:ext uri="{FF2B5EF4-FFF2-40B4-BE49-F238E27FC236}">
                <a16:creationId xmlns:a16="http://schemas.microsoft.com/office/drawing/2014/main" id="{A3DC5A0F-5E6D-C2D0-5CFE-1B48FCCE2F92}"/>
              </a:ext>
            </a:extLst>
          </p:cNvPr>
          <p:cNvSpPr>
            <a:spLocks noGrp="1"/>
          </p:cNvSpPr>
          <p:nvPr>
            <p:ph type="body" idx="1"/>
          </p:nvPr>
        </p:nvSpPr>
        <p:spPr/>
        <p:txBody>
          <a:bodyPr/>
          <a:lstStyle/>
          <a:p>
            <a:pPr eaLnBrk="1" hangingPunct="1"/>
            <a:r>
              <a:rPr lang="en-US" altLang="en-US" sz="2800">
                <a:latin typeface="Arial" panose="020B0604020202020204" pitchFamily="34" charset="0"/>
              </a:rPr>
              <a:t>The top 1% of Americans  owns 35% of all stocks, bonds, and mutual fund assets</a:t>
            </a:r>
          </a:p>
          <a:p>
            <a:pPr eaLnBrk="1" hangingPunct="1"/>
            <a:r>
              <a:rPr lang="en-US" altLang="en-US" sz="2800">
                <a:latin typeface="Arial" panose="020B0604020202020204" pitchFamily="34" charset="0"/>
              </a:rPr>
              <a:t>48% of Americans own no stock</a:t>
            </a:r>
          </a:p>
          <a:p>
            <a:pPr eaLnBrk="1" hangingPunct="1"/>
            <a:r>
              <a:rPr lang="en-US" altLang="en-US" sz="2800">
                <a:latin typeface="Arial" panose="020B0604020202020204" pitchFamily="34" charset="0"/>
              </a:rPr>
              <a:t>Consequences of Differential Stock Ownership</a:t>
            </a:r>
          </a:p>
          <a:p>
            <a:pPr lvl="1" eaLnBrk="1" hangingPunct="1"/>
            <a:r>
              <a:rPr lang="en-US" altLang="en-US" sz="2800">
                <a:latin typeface="Arial" panose="020B0604020202020204" pitchFamily="34" charset="0"/>
              </a:rPr>
              <a:t>Corporations are answerable to their shareholders</a:t>
            </a:r>
          </a:p>
          <a:p>
            <a:pPr lvl="1" eaLnBrk="1" hangingPunct="1"/>
            <a:r>
              <a:rPr lang="en-US" altLang="en-US" sz="2800">
                <a:latin typeface="Arial" panose="020B0604020202020204" pitchFamily="34" charset="0"/>
              </a:rPr>
              <a:t>Governments are answerable (at least in theory) to their citizens (either through elections or revolutions)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C32A8CF4-480B-BBA5-185E-59196EE569C8}"/>
              </a:ext>
            </a:extLst>
          </p:cNvPr>
          <p:cNvSpPr>
            <a:spLocks noGrp="1"/>
          </p:cNvSpPr>
          <p:nvPr>
            <p:ph type="title"/>
          </p:nvPr>
        </p:nvSpPr>
        <p:spPr/>
        <p:txBody>
          <a:bodyPr/>
          <a:lstStyle/>
          <a:p>
            <a:r>
              <a:rPr lang="en-US" altLang="en-US" sz="3600" dirty="0">
                <a:latin typeface="Arial" panose="020B0604020202020204" pitchFamily="34" charset="0"/>
              </a:rPr>
              <a:t>Ignorance, Pseudoscientific Beliefs, and Misconceptions Widespread</a:t>
            </a:r>
          </a:p>
        </p:txBody>
      </p:sp>
      <p:sp>
        <p:nvSpPr>
          <p:cNvPr id="92163" name="Content Placeholder 2">
            <a:extLst>
              <a:ext uri="{FF2B5EF4-FFF2-40B4-BE49-F238E27FC236}">
                <a16:creationId xmlns:a16="http://schemas.microsoft.com/office/drawing/2014/main" id="{89459673-A1FB-086B-C120-E9119AD45A17}"/>
              </a:ext>
            </a:extLst>
          </p:cNvPr>
          <p:cNvSpPr>
            <a:spLocks noGrp="1"/>
          </p:cNvSpPr>
          <p:nvPr>
            <p:ph idx="1"/>
          </p:nvPr>
        </p:nvSpPr>
        <p:spPr/>
        <p:txBody>
          <a:bodyPr/>
          <a:lstStyle/>
          <a:p>
            <a:r>
              <a:rPr lang="en-US" altLang="en-US" sz="3200" dirty="0">
                <a:latin typeface="Arial" panose="020B0604020202020204" pitchFamily="34" charset="0"/>
              </a:rPr>
              <a:t>Geographical </a:t>
            </a:r>
          </a:p>
          <a:p>
            <a:r>
              <a:rPr lang="en-US" altLang="en-US" sz="3200" dirty="0">
                <a:latin typeface="Arial" panose="020B0604020202020204" pitchFamily="34" charset="0"/>
              </a:rPr>
              <a:t>Environmental</a:t>
            </a:r>
          </a:p>
          <a:p>
            <a:r>
              <a:rPr lang="en-US" altLang="en-US" sz="3200" dirty="0">
                <a:latin typeface="Arial" panose="020B0604020202020204" pitchFamily="34" charset="0"/>
              </a:rPr>
              <a:t>Basic science</a:t>
            </a:r>
          </a:p>
          <a:p>
            <a:r>
              <a:rPr lang="en-US" altLang="en-US" sz="3200" dirty="0">
                <a:latin typeface="Arial" panose="020B0604020202020204" pitchFamily="34" charset="0"/>
              </a:rPr>
              <a:t>Health care</a:t>
            </a:r>
          </a:p>
          <a:p>
            <a:pPr lvl="1"/>
            <a:r>
              <a:rPr lang="en-US" altLang="en-US" sz="3200" dirty="0">
                <a:latin typeface="Arial" panose="020B0604020202020204" pitchFamily="34" charset="0"/>
              </a:rPr>
              <a:t>Reproductive care</a:t>
            </a:r>
          </a:p>
          <a:p>
            <a:pPr lvl="1"/>
            <a:r>
              <a:rPr lang="en-US" altLang="en-US" sz="3200" dirty="0">
                <a:latin typeface="Arial" panose="020B0604020202020204" pitchFamily="34" charset="0"/>
              </a:rPr>
              <a:t>Vaccines</a:t>
            </a:r>
          </a:p>
          <a:p>
            <a:endParaRPr lang="en-US" altLang="en-US" dirty="0">
              <a:latin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19D3F2-8E55-496A-B305-69A9BE69E597}"/>
              </a:ext>
            </a:extLst>
          </p:cNvPr>
          <p:cNvSpPr>
            <a:spLocks noGrp="1" noChangeArrowheads="1"/>
          </p:cNvSpPr>
          <p:nvPr>
            <p:ph type="title"/>
          </p:nvPr>
        </p:nvSpPr>
        <p:spPr>
          <a:noFill/>
        </p:spPr>
        <p:txBody>
          <a:bodyPr vert="horz" wrap="square" lIns="60722" tIns="29766" rIns="60722" bIns="29766" numCol="1" anchor="ctr" anchorCtr="0" compatLnSpc="1">
            <a:prstTxWarp prst="textNoShape">
              <a:avLst/>
            </a:prstTxWarp>
          </a:bodyPr>
          <a:lstStyle/>
          <a:p>
            <a:pPr defTabSz="604838" eaLnBrk="1" hangingPunct="1"/>
            <a:r>
              <a:rPr lang="en-US" altLang="en-US" sz="2925" dirty="0">
                <a:solidFill>
                  <a:schemeClr val="tx1"/>
                </a:solidFill>
              </a:rPr>
              <a:t>Scientific Ignorance - US</a:t>
            </a:r>
          </a:p>
        </p:txBody>
      </p:sp>
      <p:sp>
        <p:nvSpPr>
          <p:cNvPr id="5123" name="Rectangle 3">
            <a:extLst>
              <a:ext uri="{FF2B5EF4-FFF2-40B4-BE49-F238E27FC236}">
                <a16:creationId xmlns:a16="http://schemas.microsoft.com/office/drawing/2014/main" id="{10DDAB8E-452E-4B2B-90E7-CE407FA6B38F}"/>
              </a:ext>
            </a:extLst>
          </p:cNvPr>
          <p:cNvSpPr>
            <a:spLocks noGrp="1" noChangeArrowheads="1"/>
          </p:cNvSpPr>
          <p:nvPr>
            <p:ph idx="1"/>
          </p:nvPr>
        </p:nvSpPr>
        <p:spPr>
          <a:xfrm>
            <a:off x="660862" y="1798667"/>
            <a:ext cx="7755775" cy="3890357"/>
          </a:xfrm>
          <a:noFill/>
        </p:spPr>
        <p:txBody>
          <a:bodyPr vert="horz" wrap="square" lIns="60722" tIns="29766" rIns="60722" bIns="29766" numCol="1" anchor="t" anchorCtr="0" compatLnSpc="1">
            <a:prstTxWarp prst="textNoShape">
              <a:avLst/>
            </a:prstTxWarp>
          </a:bodyPr>
          <a:lstStyle/>
          <a:p>
            <a:pPr marL="227410" indent="-227410" defTabSz="604838" eaLnBrk="1" hangingPunct="1">
              <a:lnSpc>
                <a:spcPct val="130000"/>
              </a:lnSpc>
              <a:buNone/>
            </a:pPr>
            <a:r>
              <a:rPr lang="en-US" altLang="en-US" sz="1500" dirty="0"/>
              <a:t>	</a:t>
            </a:r>
            <a:r>
              <a:rPr lang="en-US" altLang="en-US" sz="2100" b="1" dirty="0"/>
              <a:t>Would you sign a petition to ban dihydrogen monoxide?</a:t>
            </a:r>
          </a:p>
          <a:p>
            <a:pPr marL="227410" indent="-227410" defTabSz="604838" eaLnBrk="1" hangingPunct="1">
              <a:lnSpc>
                <a:spcPct val="130000"/>
              </a:lnSpc>
              <a:buNone/>
            </a:pPr>
            <a:r>
              <a:rPr lang="en-US" altLang="en-US" sz="2100" dirty="0"/>
              <a:t>	1. It can cause excessive sweating and vomiting</a:t>
            </a:r>
            <a:br>
              <a:rPr lang="en-US" altLang="en-US" sz="2100" dirty="0"/>
            </a:br>
            <a:r>
              <a:rPr lang="en-US" altLang="en-US" sz="2100" dirty="0"/>
              <a:t>2. It is a major component in acid rain</a:t>
            </a:r>
            <a:br>
              <a:rPr lang="en-US" altLang="en-US" sz="2100" dirty="0"/>
            </a:br>
            <a:r>
              <a:rPr lang="en-US" altLang="en-US" sz="2100" dirty="0"/>
              <a:t>3. It can cause severe burns in its gaseous state</a:t>
            </a:r>
            <a:br>
              <a:rPr lang="en-US" altLang="en-US" sz="2100" dirty="0"/>
            </a:br>
            <a:r>
              <a:rPr lang="en-US" altLang="en-US" sz="2100" dirty="0"/>
              <a:t>4. It can kill you if accidentally inhaled</a:t>
            </a:r>
            <a:br>
              <a:rPr lang="en-US" altLang="en-US" sz="2100" dirty="0"/>
            </a:br>
            <a:r>
              <a:rPr lang="en-US" altLang="en-US" sz="2100" dirty="0"/>
              <a:t>5. It contributes to erosion</a:t>
            </a:r>
            <a:br>
              <a:rPr lang="en-US" altLang="en-US" sz="2100" dirty="0"/>
            </a:br>
            <a:r>
              <a:rPr lang="en-US" altLang="en-US" sz="2100" dirty="0"/>
              <a:t>6. It decreases effectiveness of automobile brakes</a:t>
            </a:r>
            <a:br>
              <a:rPr lang="en-US" altLang="en-US" sz="2100" dirty="0"/>
            </a:br>
            <a:r>
              <a:rPr lang="en-US" altLang="en-US" sz="2100" dirty="0"/>
              <a:t>7. It  has been found in tumors of terminal cancer  </a:t>
            </a:r>
            <a:br>
              <a:rPr lang="en-US" altLang="en-US" sz="2100" dirty="0"/>
            </a:br>
            <a:r>
              <a:rPr lang="en-US" altLang="en-US" sz="2100" dirty="0"/>
              <a:t>    patients</a:t>
            </a:r>
          </a:p>
        </p:txBody>
      </p:sp>
    </p:spTree>
    <p:extLst>
      <p:ext uri="{BB962C8B-B14F-4D97-AF65-F5344CB8AC3E}">
        <p14:creationId xmlns:p14="http://schemas.microsoft.com/office/powerpoint/2010/main" val="173158968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A6449-2FC5-81FB-584A-261EBD24E631}"/>
              </a:ext>
            </a:extLst>
          </p:cNvPr>
          <p:cNvSpPr>
            <a:spLocks noGrp="1"/>
          </p:cNvSpPr>
          <p:nvPr>
            <p:ph type="title"/>
          </p:nvPr>
        </p:nvSpPr>
        <p:spPr/>
        <p:txBody>
          <a:bodyPr/>
          <a:lstStyle/>
          <a:p>
            <a:r>
              <a:rPr kumimoji="0" lang="en-US" altLang="en-US" sz="3600" b="0" i="0" u="none" strike="noStrike" kern="1200" cap="none" spc="0" normalizeH="0" baseline="0" noProof="0" dirty="0">
                <a:ln>
                  <a:noFill/>
                </a:ln>
                <a:solidFill>
                  <a:srgbClr val="EEECE1"/>
                </a:solidFill>
                <a:effectLst/>
                <a:uLnTx/>
                <a:uFillTx/>
                <a:latin typeface="Arial" panose="020B0604020202020204" pitchFamily="34" charset="0"/>
                <a:ea typeface="+mj-ea"/>
                <a:cs typeface="+mj-cs"/>
              </a:rPr>
              <a:t>Ignorance, Pseudoscientific Beliefs, and Misconceptions Widespread</a:t>
            </a:r>
            <a:endParaRPr lang="en-US" dirty="0"/>
          </a:p>
        </p:txBody>
      </p:sp>
      <p:sp>
        <p:nvSpPr>
          <p:cNvPr id="3" name="Content Placeholder 2">
            <a:extLst>
              <a:ext uri="{FF2B5EF4-FFF2-40B4-BE49-F238E27FC236}">
                <a16:creationId xmlns:a16="http://schemas.microsoft.com/office/drawing/2014/main" id="{A63CAF5D-1C0F-0DDF-E9E7-81D6A3A8F4A1}"/>
              </a:ext>
            </a:extLst>
          </p:cNvPr>
          <p:cNvSpPr>
            <a:spLocks noGrp="1"/>
          </p:cNvSpPr>
          <p:nvPr>
            <p:ph idx="1"/>
          </p:nvPr>
        </p:nvSpPr>
        <p:spPr/>
        <p:txBody>
          <a:bodyPr/>
          <a:lstStyle/>
          <a:p>
            <a:r>
              <a:rPr lang="en-US" altLang="en-US" sz="2800" dirty="0">
                <a:latin typeface="Arial" panose="020B0604020202020204" pitchFamily="34" charset="0"/>
              </a:rPr>
              <a:t>Fueled by proliferation of fake news, poor reporting, religious superstitions, advertising, corporate public relations, politicians, and inadequate education</a:t>
            </a:r>
          </a:p>
          <a:p>
            <a:r>
              <a:rPr lang="en-US" altLang="en-US" sz="2800" dirty="0">
                <a:latin typeface="Arial" panose="020B0604020202020204" pitchFamily="34" charset="0"/>
              </a:rPr>
              <a:t>See Science and Pseudoscience page of </a:t>
            </a:r>
            <a:r>
              <a:rPr lang="en-US" altLang="en-US" sz="2800" dirty="0" err="1">
                <a:latin typeface="Arial" panose="020B0604020202020204" pitchFamily="34" charset="0"/>
              </a:rPr>
              <a:t>phsj</a:t>
            </a:r>
            <a:r>
              <a:rPr lang="en-US" altLang="en-US" sz="2800" dirty="0">
                <a:latin typeface="Arial" panose="020B0604020202020204" pitchFamily="34" charset="0"/>
              </a:rPr>
              <a:t> website for extensive slide show</a:t>
            </a:r>
          </a:p>
          <a:p>
            <a:endParaRPr lang="en-US" dirty="0"/>
          </a:p>
        </p:txBody>
      </p:sp>
    </p:spTree>
    <p:extLst>
      <p:ext uri="{BB962C8B-B14F-4D97-AF65-F5344CB8AC3E}">
        <p14:creationId xmlns:p14="http://schemas.microsoft.com/office/powerpoint/2010/main" val="19110229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2A392D17-AC8B-72BF-7E6F-B0D47EFAA95D}"/>
              </a:ext>
            </a:extLst>
          </p:cNvPr>
          <p:cNvSpPr>
            <a:spLocks noGrp="1"/>
          </p:cNvSpPr>
          <p:nvPr>
            <p:ph type="title"/>
          </p:nvPr>
        </p:nvSpPr>
        <p:spPr/>
        <p:txBody>
          <a:bodyPr/>
          <a:lstStyle/>
          <a:p>
            <a:r>
              <a:rPr lang="en-US" altLang="en-US">
                <a:latin typeface="Arial" panose="020B0604020202020204" pitchFamily="34" charset="0"/>
              </a:rPr>
              <a:t>Trump Administration</a:t>
            </a:r>
          </a:p>
        </p:txBody>
      </p:sp>
      <p:sp>
        <p:nvSpPr>
          <p:cNvPr id="93187" name="Content Placeholder 2">
            <a:extLst>
              <a:ext uri="{FF2B5EF4-FFF2-40B4-BE49-F238E27FC236}">
                <a16:creationId xmlns:a16="http://schemas.microsoft.com/office/drawing/2014/main" id="{6800D741-BE07-5EAB-DC7D-A4EF9D0E9E04}"/>
              </a:ext>
            </a:extLst>
          </p:cNvPr>
          <p:cNvSpPr>
            <a:spLocks noGrp="1"/>
          </p:cNvSpPr>
          <p:nvPr>
            <p:ph idx="1"/>
          </p:nvPr>
        </p:nvSpPr>
        <p:spPr/>
        <p:txBody>
          <a:bodyPr/>
          <a:lstStyle/>
          <a:p>
            <a:r>
              <a:rPr lang="en-US" altLang="en-US" sz="2800" dirty="0">
                <a:latin typeface="Arial" panose="020B0604020202020204" pitchFamily="34" charset="0"/>
              </a:rPr>
              <a:t>Trump: narcissistic, sociopathic, xenophobic, racist, ignorant, anti-science, </a:t>
            </a:r>
            <a:r>
              <a:rPr lang="en-US" altLang="en-US" sz="2800" dirty="0" err="1">
                <a:latin typeface="Arial" panose="020B0604020202020204" pitchFamily="34" charset="0"/>
              </a:rPr>
              <a:t>ecocidal</a:t>
            </a:r>
            <a:r>
              <a:rPr lang="en-US" altLang="en-US" sz="2800" dirty="0">
                <a:latin typeface="Arial" panose="020B0604020202020204" pitchFamily="34" charset="0"/>
              </a:rPr>
              <a:t>, misogynistic, convicted felon, adjudicated sex offender</a:t>
            </a:r>
          </a:p>
          <a:p>
            <a:r>
              <a:rPr lang="en-US" altLang="en-US" sz="2800" dirty="0">
                <a:latin typeface="Arial" panose="020B0604020202020204" pitchFamily="34" charset="0"/>
              </a:rPr>
              <a:t>President, agency heads, Congress and Supreme Court undoing decades of public health advances</a:t>
            </a:r>
          </a:p>
          <a:p>
            <a:r>
              <a:rPr lang="en-US" altLang="en-US" sz="2800" dirty="0">
                <a:latin typeface="Arial" panose="020B0604020202020204" pitchFamily="34" charset="0"/>
              </a:rPr>
              <a:t>Lies and misstatements (31,000 total - 21/day during first term)</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D8F941BC-8503-EA94-1643-D3D0FD1DA3A1}"/>
              </a:ext>
            </a:extLst>
          </p:cNvPr>
          <p:cNvSpPr>
            <a:spLocks noGrp="1"/>
          </p:cNvSpPr>
          <p:nvPr>
            <p:ph type="title"/>
          </p:nvPr>
        </p:nvSpPr>
        <p:spPr/>
        <p:txBody>
          <a:bodyPr/>
          <a:lstStyle/>
          <a:p>
            <a:r>
              <a:rPr lang="en-US" altLang="en-US" dirty="0">
                <a:solidFill>
                  <a:schemeClr val="tx1"/>
                </a:solidFill>
                <a:latin typeface="Arial" panose="020B0604020202020204" pitchFamily="34" charset="0"/>
              </a:rPr>
              <a:t>Bad Policies Kill</a:t>
            </a:r>
          </a:p>
        </p:txBody>
      </p:sp>
      <p:sp>
        <p:nvSpPr>
          <p:cNvPr id="95235" name="Content Placeholder 2">
            <a:extLst>
              <a:ext uri="{FF2B5EF4-FFF2-40B4-BE49-F238E27FC236}">
                <a16:creationId xmlns:a16="http://schemas.microsoft.com/office/drawing/2014/main" id="{E85C82E7-A1C8-9E24-0D35-C3AEA255A0B2}"/>
              </a:ext>
            </a:extLst>
          </p:cNvPr>
          <p:cNvSpPr>
            <a:spLocks noGrp="1"/>
          </p:cNvSpPr>
          <p:nvPr>
            <p:ph idx="1"/>
          </p:nvPr>
        </p:nvSpPr>
        <p:spPr/>
        <p:txBody>
          <a:bodyPr/>
          <a:lstStyle/>
          <a:p>
            <a:r>
              <a:rPr lang="en-US" altLang="en-US" sz="2800" u="sng" dirty="0">
                <a:latin typeface="Arial" panose="020B0604020202020204" pitchFamily="34" charset="0"/>
              </a:rPr>
              <a:t>Extremely</a:t>
            </a:r>
            <a:r>
              <a:rPr lang="en-US" altLang="en-US" sz="2800" dirty="0">
                <a:latin typeface="Arial" panose="020B0604020202020204" pitchFamily="34" charset="0"/>
              </a:rPr>
              <a:t> conservative estimate (JAMA 2018;319:2261-2) is that Trump environmental agenda will lead to 80,000 extra deaths/decade and respiratory problems for many more than 1 million people</a:t>
            </a:r>
          </a:p>
          <a:p>
            <a:r>
              <a:rPr lang="en-US" altLang="en-US" sz="2800" dirty="0">
                <a:latin typeface="Arial" panose="020B0604020202020204" pitchFamily="34" charset="0"/>
              </a:rPr>
              <a:t>Updated ProPublica study (</a:t>
            </a:r>
            <a:r>
              <a:rPr lang="en-US" altLang="en-US" sz="2800" dirty="0">
                <a:latin typeface="Arial" panose="020B0604020202020204" pitchFamily="34" charset="0"/>
                <a:hlinkClick r:id="rId2">
                  <a:extLst>
                    <a:ext uri="{A12FA001-AC4F-418D-AE19-62706E023703}">
                      <ahyp:hlinkClr xmlns:ahyp="http://schemas.microsoft.com/office/drawing/2018/hyperlinkcolor" val="tx"/>
                    </a:ext>
                  </a:extLst>
                </a:hlinkClick>
              </a:rPr>
              <a:t>https://www.propublica.org/article/trump-climate-rollbacks-heat-deaths</a:t>
            </a:r>
            <a:r>
              <a:rPr lang="en-US" altLang="en-US" sz="2800" dirty="0">
                <a:latin typeface="Arial" panose="020B0604020202020204" pitchFamily="34" charset="0"/>
              </a:rPr>
              <a:t> - 2025) estimates 1.3 million additional temperature-related deaths over the next decade</a:t>
            </a:r>
          </a:p>
          <a:p>
            <a:endParaRPr lang="en-US" altLang="en-US"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5486EE6-41DC-AF23-670A-E385454F87D0}"/>
              </a:ext>
            </a:extLst>
          </p:cNvPr>
          <p:cNvSpPr>
            <a:spLocks noGrp="1" noRot="1"/>
          </p:cNvSpPr>
          <p:nvPr>
            <p:ph type="title"/>
          </p:nvPr>
        </p:nvSpPr>
        <p:spPr/>
        <p:txBody>
          <a:bodyPr/>
          <a:lstStyle/>
          <a:p>
            <a:pPr eaLnBrk="1" hangingPunct="1"/>
            <a:r>
              <a:rPr lang="en-US" altLang="en-US" sz="2400">
                <a:latin typeface="Arial" panose="020B0604020202020204" pitchFamily="34" charset="0"/>
              </a:rPr>
              <a:t>Sun = one pixel, Jupiter = invisible</a:t>
            </a:r>
          </a:p>
        </p:txBody>
      </p:sp>
      <p:sp>
        <p:nvSpPr>
          <p:cNvPr id="11267" name="Rectangle 3">
            <a:extLst>
              <a:ext uri="{FF2B5EF4-FFF2-40B4-BE49-F238E27FC236}">
                <a16:creationId xmlns:a16="http://schemas.microsoft.com/office/drawing/2014/main" id="{71A4C510-F41F-E4F6-26B4-48822877487D}"/>
              </a:ext>
            </a:extLst>
          </p:cNvPr>
          <p:cNvSpPr>
            <a:spLocks noGrp="1"/>
          </p:cNvSpPr>
          <p:nvPr>
            <p:ph type="body" idx="1"/>
          </p:nvPr>
        </p:nvSpPr>
        <p:spPr/>
        <p:txBody>
          <a:bodyPr/>
          <a:lstStyle/>
          <a:p>
            <a:pPr eaLnBrk="1" hangingPunct="1"/>
            <a:endParaRPr lang="en-US" altLang="en-US">
              <a:latin typeface="Arial" panose="020B0604020202020204" pitchFamily="34" charset="0"/>
            </a:endParaRPr>
          </a:p>
        </p:txBody>
      </p:sp>
      <p:pic>
        <p:nvPicPr>
          <p:cNvPr id="11268" name="Picture 4" descr="antares-etc">
            <a:extLst>
              <a:ext uri="{FF2B5EF4-FFF2-40B4-BE49-F238E27FC236}">
                <a16:creationId xmlns:a16="http://schemas.microsoft.com/office/drawing/2014/main" id="{1B01D3BC-DF89-F196-1EC3-3DA4A4DBB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69342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2859-9BDC-32C7-125A-0AD2284EAE29}"/>
              </a:ext>
            </a:extLst>
          </p:cNvPr>
          <p:cNvSpPr>
            <a:spLocks noGrp="1"/>
          </p:cNvSpPr>
          <p:nvPr>
            <p:ph type="title"/>
          </p:nvPr>
        </p:nvSpPr>
        <p:spPr/>
        <p:txBody>
          <a:bodyPr/>
          <a:lstStyle/>
          <a:p>
            <a:r>
              <a:rPr lang="en-US" dirty="0"/>
              <a:t>Bad Policies Kill</a:t>
            </a:r>
          </a:p>
        </p:txBody>
      </p:sp>
      <p:sp>
        <p:nvSpPr>
          <p:cNvPr id="3" name="Content Placeholder 2">
            <a:extLst>
              <a:ext uri="{FF2B5EF4-FFF2-40B4-BE49-F238E27FC236}">
                <a16:creationId xmlns:a16="http://schemas.microsoft.com/office/drawing/2014/main" id="{FE3501C2-29D2-0287-D31B-51BBD89115CC}"/>
              </a:ext>
            </a:extLst>
          </p:cNvPr>
          <p:cNvSpPr>
            <a:spLocks noGrp="1"/>
          </p:cNvSpPr>
          <p:nvPr>
            <p:ph idx="1"/>
          </p:nvPr>
        </p:nvSpPr>
        <p:spPr/>
        <p:txBody>
          <a:bodyPr/>
          <a:lstStyle/>
          <a:p>
            <a:r>
              <a:rPr lang="en-US" altLang="en-US" sz="3200" dirty="0">
                <a:latin typeface="Arial" panose="020B0604020202020204" pitchFamily="34" charset="0"/>
              </a:rPr>
              <a:t>Botching of coronavirus pandemic (US deaths could have been 40% lower had our rates mirrored those of other high-income nations, meaning 180,000 fewer lives lost – </a:t>
            </a:r>
            <a:r>
              <a:rPr lang="en-US" altLang="en-US" sz="3200" i="1" dirty="0">
                <a:latin typeface="Arial" panose="020B0604020202020204" pitchFamily="34" charset="0"/>
              </a:rPr>
              <a:t>Lancet, 2-10-2021)</a:t>
            </a:r>
          </a:p>
          <a:p>
            <a:endParaRPr lang="en-US" dirty="0"/>
          </a:p>
        </p:txBody>
      </p:sp>
    </p:spTree>
    <p:extLst>
      <p:ext uri="{BB962C8B-B14F-4D97-AF65-F5344CB8AC3E}">
        <p14:creationId xmlns:p14="http://schemas.microsoft.com/office/powerpoint/2010/main" val="10336916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8D3A53F3-83CE-3159-2285-1CF785600FCB}"/>
              </a:ext>
            </a:extLst>
          </p:cNvPr>
          <p:cNvSpPr>
            <a:spLocks noGrp="1"/>
          </p:cNvSpPr>
          <p:nvPr>
            <p:ph type="title" idx="4294967295"/>
          </p:nvPr>
        </p:nvSpPr>
        <p:spPr/>
        <p:txBody>
          <a:bodyPr/>
          <a:lstStyle/>
          <a:p>
            <a:pPr eaLnBrk="1" hangingPunct="1"/>
            <a:r>
              <a:rPr lang="en-US" altLang="en-US">
                <a:latin typeface="Calibri" panose="020F0502020204030204" pitchFamily="34" charset="0"/>
              </a:rPr>
              <a:t>Mahatma Gandhi</a:t>
            </a:r>
          </a:p>
        </p:txBody>
      </p:sp>
      <p:sp>
        <p:nvSpPr>
          <p:cNvPr id="97283" name="Content Placeholder 2">
            <a:extLst>
              <a:ext uri="{FF2B5EF4-FFF2-40B4-BE49-F238E27FC236}">
                <a16:creationId xmlns:a16="http://schemas.microsoft.com/office/drawing/2014/main" id="{26EDAFB1-60DC-CCAA-16B6-1B79F0FA15C7}"/>
              </a:ext>
            </a:extLst>
          </p:cNvPr>
          <p:cNvSpPr>
            <a:spLocks noGrp="1"/>
          </p:cNvSpPr>
          <p:nvPr>
            <p:ph idx="4294967295"/>
          </p:nvPr>
        </p:nvSpPr>
        <p:spPr/>
        <p:txBody>
          <a:bodyPr/>
          <a:lstStyle/>
          <a:p>
            <a:pPr eaLnBrk="1" hangingPunct="1">
              <a:buFont typeface="Arial" panose="020B0604020202020204" pitchFamily="34" charset="0"/>
              <a:buNone/>
            </a:pPr>
            <a:r>
              <a:rPr lang="en-US" altLang="en-US">
                <a:latin typeface="Constantia" panose="02030602050306030303" pitchFamily="18" charset="0"/>
              </a:rPr>
              <a:t>	“</a:t>
            </a:r>
            <a:r>
              <a:rPr lang="en-US" altLang="en-US" sz="4000">
                <a:latin typeface="Constantia" panose="02030602050306030303" pitchFamily="18" charset="0"/>
              </a:rPr>
              <a:t>You must be the change you want to see in the world”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B9ED6375-3ADD-7134-585F-26FDD06AA4E6}"/>
              </a:ext>
            </a:extLst>
          </p:cNvPr>
          <p:cNvSpPr>
            <a:spLocks noGrp="1"/>
          </p:cNvSpPr>
          <p:nvPr>
            <p:ph type="title" idx="4294967295"/>
          </p:nvPr>
        </p:nvSpPr>
        <p:spPr/>
        <p:txBody>
          <a:bodyPr/>
          <a:lstStyle/>
          <a:p>
            <a:pPr eaLnBrk="1" hangingPunct="1"/>
            <a:r>
              <a:rPr lang="en-US" altLang="en-US">
                <a:latin typeface="Calibri" panose="020F0502020204030204" pitchFamily="34" charset="0"/>
              </a:rPr>
              <a:t>Political Solutions</a:t>
            </a:r>
          </a:p>
        </p:txBody>
      </p:sp>
      <p:sp>
        <p:nvSpPr>
          <p:cNvPr id="63491" name="Content Placeholder 2">
            <a:extLst>
              <a:ext uri="{FF2B5EF4-FFF2-40B4-BE49-F238E27FC236}">
                <a16:creationId xmlns:a16="http://schemas.microsoft.com/office/drawing/2014/main" id="{6DD24E68-E776-43A2-F2AB-713A74DC9F72}"/>
              </a:ext>
            </a:extLst>
          </p:cNvPr>
          <p:cNvSpPr>
            <a:spLocks noGrp="1"/>
          </p:cNvSpPr>
          <p:nvPr>
            <p:ph idx="4294967295"/>
          </p:nvPr>
        </p:nvSpPr>
        <p:spPr/>
        <p:txBody>
          <a:bodyPr>
            <a:normAutofit/>
          </a:bodyPr>
          <a:lstStyle/>
          <a:p>
            <a:pPr marL="274320" indent="-274320" eaLnBrk="1" fontAlgn="auto" hangingPunct="1">
              <a:spcAft>
                <a:spcPts val="0"/>
              </a:spcAft>
              <a:buClr>
                <a:schemeClr val="accent3"/>
              </a:buClr>
              <a:buFont typeface="Wingdings 2"/>
              <a:buChar char=""/>
              <a:defRPr/>
            </a:pPr>
            <a:r>
              <a:rPr lang="en-US" sz="3600" dirty="0">
                <a:latin typeface="+mj-lt"/>
              </a:rPr>
              <a:t>Vote</a:t>
            </a:r>
          </a:p>
          <a:p>
            <a:pPr marL="274320" indent="-274320" eaLnBrk="1" fontAlgn="auto" hangingPunct="1">
              <a:spcAft>
                <a:spcPts val="0"/>
              </a:spcAft>
              <a:buClr>
                <a:schemeClr val="accent3"/>
              </a:buClr>
              <a:buFont typeface="Wingdings 2"/>
              <a:buChar char=""/>
              <a:defRPr/>
            </a:pPr>
            <a:endParaRPr lang="en-US" sz="3600" dirty="0">
              <a:latin typeface="+mj-lt"/>
            </a:endParaRPr>
          </a:p>
          <a:p>
            <a:pPr marL="274320" indent="-274320" eaLnBrk="1" fontAlgn="auto" hangingPunct="1">
              <a:spcAft>
                <a:spcPts val="0"/>
              </a:spcAft>
              <a:buClr>
                <a:schemeClr val="accent3"/>
              </a:buClr>
              <a:buFont typeface="Wingdings 2"/>
              <a:buChar char=""/>
              <a:defRPr/>
            </a:pPr>
            <a:r>
              <a:rPr lang="en-US" sz="3600" dirty="0">
                <a:latin typeface="+mj-lt"/>
              </a:rPr>
              <a:t>Run for office</a:t>
            </a:r>
          </a:p>
          <a:p>
            <a:pPr marL="274320" indent="-274320" eaLnBrk="1" fontAlgn="auto" hangingPunct="1">
              <a:spcAft>
                <a:spcPts val="0"/>
              </a:spcAft>
              <a:buClr>
                <a:schemeClr val="accent3"/>
              </a:buClr>
              <a:buFont typeface="Wingdings 2"/>
              <a:buChar char=""/>
              <a:defRPr/>
            </a:pPr>
            <a:endParaRPr lang="en-US" sz="3600" dirty="0">
              <a:latin typeface="+mj-lt"/>
            </a:endParaRPr>
          </a:p>
          <a:p>
            <a:pPr marL="274320" indent="-274320" eaLnBrk="1" fontAlgn="auto" hangingPunct="1">
              <a:spcAft>
                <a:spcPts val="0"/>
              </a:spcAft>
              <a:buClr>
                <a:schemeClr val="accent3"/>
              </a:buClr>
              <a:buFont typeface="Wingdings 2"/>
              <a:buChar char=""/>
              <a:defRPr/>
            </a:pPr>
            <a:r>
              <a:rPr lang="en-US" sz="3600" dirty="0">
                <a:latin typeface="+mj-lt"/>
              </a:rPr>
              <a:t>Lobby legislators (</a:t>
            </a:r>
            <a:r>
              <a:rPr lang="en-US" sz="3600" dirty="0">
                <a:latin typeface="+mj-lt"/>
                <a:cs typeface="Times New Roman" pitchFamily="18" charset="0"/>
              </a:rPr>
              <a:t>visits &gt; calls &gt; letters &gt; emails)</a:t>
            </a:r>
            <a:endParaRPr lang="en-US" sz="3600" dirty="0">
              <a:latin typeface="+mj-l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AF8D92A-7F74-C1D7-C10F-73964F9DB336}"/>
              </a:ext>
            </a:extLst>
          </p:cNvPr>
          <p:cNvSpPr>
            <a:spLocks noGrp="1" noRot="1" noChangeArrowheads="1"/>
          </p:cNvSpPr>
          <p:nvPr>
            <p:ph type="title" idx="4294967295"/>
          </p:nvPr>
        </p:nvSpPr>
        <p:spPr/>
        <p:txBody>
          <a:bodyPr>
            <a:normAutofit fontScale="90000"/>
          </a:bodyPr>
          <a:lstStyle/>
          <a:p>
            <a:pPr eaLnBrk="1" fontAlgn="auto" hangingPunct="1">
              <a:spcAft>
                <a:spcPts val="0"/>
              </a:spcAft>
              <a:defRPr/>
            </a:pPr>
            <a:r>
              <a:rPr lang="en-US">
                <a:latin typeface="+mj-lt"/>
              </a:rPr>
              <a:t>Power to the People, Not the Corporations</a:t>
            </a:r>
          </a:p>
        </p:txBody>
      </p:sp>
      <p:sp>
        <p:nvSpPr>
          <p:cNvPr id="99331" name="Rectangle 3">
            <a:extLst>
              <a:ext uri="{FF2B5EF4-FFF2-40B4-BE49-F238E27FC236}">
                <a16:creationId xmlns:a16="http://schemas.microsoft.com/office/drawing/2014/main" id="{291AEE75-3FEA-BBD0-60A1-3013D5476920}"/>
              </a:ext>
            </a:extLst>
          </p:cNvPr>
          <p:cNvSpPr>
            <a:spLocks noGrp="1"/>
          </p:cNvSpPr>
          <p:nvPr>
            <p:ph idx="4294967295"/>
          </p:nvPr>
        </p:nvSpPr>
        <p:spPr/>
        <p:txBody>
          <a:bodyPr/>
          <a:lstStyle/>
          <a:p>
            <a:pPr eaLnBrk="1" hangingPunct="1"/>
            <a:r>
              <a:rPr lang="en-US" altLang="en-US" sz="4000">
                <a:latin typeface="Constantia" panose="02030602050306030303" pitchFamily="18" charset="0"/>
              </a:rPr>
              <a:t>Support living wage laws</a:t>
            </a:r>
          </a:p>
          <a:p>
            <a:pPr eaLnBrk="1" hangingPunct="1"/>
            <a:endParaRPr lang="en-US" altLang="en-US" sz="4000">
              <a:latin typeface="Constantia" panose="02030602050306030303" pitchFamily="18" charset="0"/>
            </a:endParaRPr>
          </a:p>
          <a:p>
            <a:pPr eaLnBrk="1" hangingPunct="1"/>
            <a:r>
              <a:rPr lang="en-US" altLang="en-US" sz="4000">
                <a:latin typeface="Constantia" panose="02030602050306030303" pitchFamily="18" charset="0"/>
              </a:rPr>
              <a:t>Restructure tax system</a:t>
            </a:r>
          </a:p>
          <a:p>
            <a:pPr eaLnBrk="1" hangingPunct="1"/>
            <a:endParaRPr lang="en-US" altLang="en-US" sz="4000">
              <a:latin typeface="Constantia" panose="02030602050306030303" pitchFamily="18" charset="0"/>
            </a:endParaRPr>
          </a:p>
          <a:p>
            <a:pPr eaLnBrk="1" hangingPunct="1"/>
            <a:r>
              <a:rPr lang="en-US" altLang="en-US" sz="4000">
                <a:latin typeface="Constantia" panose="02030602050306030303" pitchFamily="18" charset="0"/>
              </a:rPr>
              <a:t>Combat corporate crime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a:extLst>
              <a:ext uri="{FF2B5EF4-FFF2-40B4-BE49-F238E27FC236}">
                <a16:creationId xmlns:a16="http://schemas.microsoft.com/office/drawing/2014/main" id="{19A5B0F7-D531-C5EC-93B5-25112476E6E6}"/>
              </a:ext>
            </a:extLst>
          </p:cNvPr>
          <p:cNvSpPr>
            <a:spLocks noGrp="1" noRot="1" noChangeArrowheads="1"/>
          </p:cNvSpPr>
          <p:nvPr>
            <p:ph type="title" idx="4294967295"/>
          </p:nvPr>
        </p:nvSpPr>
        <p:spPr/>
        <p:txBody>
          <a:bodyPr rtlCol="0">
            <a:normAutofit fontScale="90000"/>
          </a:bodyPr>
          <a:lstStyle/>
          <a:p>
            <a:pPr eaLnBrk="1" fontAlgn="auto" hangingPunct="1">
              <a:spcAft>
                <a:spcPts val="0"/>
              </a:spcAft>
              <a:defRPr/>
            </a:pPr>
            <a:r>
              <a:rPr lang="en-US" sz="4000" dirty="0">
                <a:latin typeface="+mj-lt"/>
              </a:rPr>
              <a:t>Campaign for Fair and Representative Elections</a:t>
            </a:r>
          </a:p>
        </p:txBody>
      </p:sp>
      <p:sp>
        <p:nvSpPr>
          <p:cNvPr id="100355" name="Rectangle 3">
            <a:extLst>
              <a:ext uri="{FF2B5EF4-FFF2-40B4-BE49-F238E27FC236}">
                <a16:creationId xmlns:a16="http://schemas.microsoft.com/office/drawing/2014/main" id="{52FDF4CD-9C02-4C57-5A79-C66BB75538B1}"/>
              </a:ext>
            </a:extLst>
          </p:cNvPr>
          <p:cNvSpPr>
            <a:spLocks noGrp="1"/>
          </p:cNvSpPr>
          <p:nvPr>
            <p:ph idx="4294967295"/>
          </p:nvPr>
        </p:nvSpPr>
        <p:spPr/>
        <p:txBody>
          <a:bodyPr/>
          <a:lstStyle/>
          <a:p>
            <a:pPr eaLnBrk="1" hangingPunct="1"/>
            <a:r>
              <a:rPr lang="en-US" altLang="en-US" sz="3200">
                <a:latin typeface="Arial" panose="020B0604020202020204" pitchFamily="34" charset="0"/>
                <a:cs typeface="Arial" panose="020B0604020202020204" pitchFamily="34" charset="0"/>
              </a:rPr>
              <a:t>Publicly financed campaigns and campaign finance reform</a:t>
            </a:r>
          </a:p>
          <a:p>
            <a:pPr eaLnBrk="1" hangingPunct="1"/>
            <a:r>
              <a:rPr lang="en-US" altLang="en-US" sz="3200">
                <a:latin typeface="Arial" panose="020B0604020202020204" pitchFamily="34" charset="0"/>
                <a:cs typeface="Arial" panose="020B0604020202020204" pitchFamily="34" charset="0"/>
              </a:rPr>
              <a:t>Proportional representation</a:t>
            </a:r>
          </a:p>
          <a:p>
            <a:pPr eaLnBrk="1" hangingPunct="1">
              <a:buClr>
                <a:srgbClr val="FAFD00"/>
              </a:buClr>
            </a:pPr>
            <a:r>
              <a:rPr lang="en-US" altLang="en-US" sz="3200">
                <a:latin typeface="Arial" panose="020B0604020202020204" pitchFamily="34" charset="0"/>
              </a:rPr>
              <a:t>Instant runoff (ranked choice) voting/cumulative voting/range (rating) voting</a:t>
            </a:r>
          </a:p>
          <a:p>
            <a:pPr eaLnBrk="1" hangingPunct="1">
              <a:buClr>
                <a:srgbClr val="FAFD00"/>
              </a:buClr>
            </a:pPr>
            <a:r>
              <a:rPr lang="en-US" altLang="en-US" sz="3200">
                <a:latin typeface="Arial" panose="020B0604020202020204" pitchFamily="34" charset="0"/>
                <a:cs typeface="Arial" panose="020B0604020202020204" pitchFamily="34" charset="0"/>
              </a:rPr>
              <a:t>Halt disenfranchisement, overturn voter restriction laws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47C06C72-C5BA-CFFB-6683-B1FF2655A3DC}"/>
              </a:ext>
            </a:extLst>
          </p:cNvPr>
          <p:cNvSpPr>
            <a:spLocks noGrp="1" noRot="1"/>
          </p:cNvSpPr>
          <p:nvPr>
            <p:ph type="title" idx="4294967295"/>
          </p:nvPr>
        </p:nvSpPr>
        <p:spPr>
          <a:xfrm>
            <a:off x="685800" y="819150"/>
            <a:ext cx="7772400" cy="1138238"/>
          </a:xfrm>
        </p:spPr>
        <p:txBody>
          <a:bodyPr lIns="80962" tIns="39688" rIns="80962" bIns="39688"/>
          <a:lstStyle/>
          <a:p>
            <a:pPr defTabSz="806450" eaLnBrk="1" hangingPunct="1"/>
            <a:r>
              <a:rPr lang="en-US" altLang="en-US">
                <a:latin typeface="Calibri" panose="020F0502020204030204" pitchFamily="34" charset="0"/>
              </a:rPr>
              <a:t>Save the Planet Together</a:t>
            </a:r>
            <a:endParaRPr lang="en-US" altLang="en-US" sz="3900">
              <a:latin typeface="Calibri" panose="020F0502020204030204" pitchFamily="34" charset="0"/>
            </a:endParaRPr>
          </a:p>
        </p:txBody>
      </p:sp>
      <p:sp>
        <p:nvSpPr>
          <p:cNvPr id="101379" name="Rectangle 3">
            <a:extLst>
              <a:ext uri="{FF2B5EF4-FFF2-40B4-BE49-F238E27FC236}">
                <a16:creationId xmlns:a16="http://schemas.microsoft.com/office/drawing/2014/main" id="{765E867C-6C35-218A-2BA7-59288005A44C}"/>
              </a:ext>
            </a:extLst>
          </p:cNvPr>
          <p:cNvSpPr>
            <a:spLocks noGrp="1"/>
          </p:cNvSpPr>
          <p:nvPr>
            <p:ph idx="4294967295"/>
          </p:nvPr>
        </p:nvSpPr>
        <p:spPr>
          <a:xfrm>
            <a:off x="900113" y="1981200"/>
            <a:ext cx="7343775" cy="4057650"/>
          </a:xfrm>
        </p:spPr>
        <p:txBody>
          <a:bodyPr lIns="80962" tIns="39688" rIns="80962" bIns="39688"/>
          <a:lstStyle/>
          <a:p>
            <a:pPr marL="303213" indent="-303213" defTabSz="806450" eaLnBrk="1" hangingPunct="1">
              <a:lnSpc>
                <a:spcPct val="90000"/>
              </a:lnSpc>
              <a:buClr>
                <a:srgbClr val="9BBB59"/>
              </a:buClr>
            </a:pPr>
            <a:r>
              <a:rPr lang="en-US" altLang="en-US" sz="3200">
                <a:latin typeface="Constantia" panose="02030602050306030303" pitchFamily="18" charset="0"/>
              </a:rPr>
              <a:t>Combat environmental degradation and global warming</a:t>
            </a:r>
          </a:p>
          <a:p>
            <a:pPr marL="703263" lvl="1" indent="-303213" defTabSz="806450" eaLnBrk="1" hangingPunct="1">
              <a:lnSpc>
                <a:spcPct val="90000"/>
              </a:lnSpc>
            </a:pPr>
            <a:r>
              <a:rPr lang="en-US" altLang="en-US" sz="3200">
                <a:latin typeface="Constantia" panose="02030602050306030303" pitchFamily="18" charset="0"/>
              </a:rPr>
              <a:t>E.g., reduce/reuse/recycle</a:t>
            </a:r>
          </a:p>
          <a:p>
            <a:pPr marL="303213" indent="-303213" defTabSz="806450" eaLnBrk="1" hangingPunct="1">
              <a:lnSpc>
                <a:spcPct val="90000"/>
              </a:lnSpc>
              <a:buClr>
                <a:srgbClr val="9BBB59"/>
              </a:buClr>
            </a:pPr>
            <a:r>
              <a:rPr lang="en-US" altLang="en-US" sz="3200">
                <a:latin typeface="Constantia" panose="02030602050306030303" pitchFamily="18" charset="0"/>
              </a:rPr>
              <a:t>Support local economies and fair trade policies</a:t>
            </a:r>
          </a:p>
          <a:p>
            <a:pPr marL="303213" indent="-303213" defTabSz="806450" eaLnBrk="1" hangingPunct="1">
              <a:lnSpc>
                <a:spcPct val="90000"/>
              </a:lnSpc>
              <a:buClr>
                <a:srgbClr val="9BBB59"/>
              </a:buClr>
            </a:pPr>
            <a:r>
              <a:rPr lang="en-US" altLang="en-US" sz="3200">
                <a:latin typeface="Constantia" panose="02030602050306030303" pitchFamily="18" charset="0"/>
              </a:rPr>
              <a:t>Base solutions to environmental threats on the precautionary principle</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9D586D06-161E-81F1-49A0-24414C4BF9E6}"/>
              </a:ext>
            </a:extLst>
          </p:cNvPr>
          <p:cNvSpPr>
            <a:spLocks noGrp="1"/>
          </p:cNvSpPr>
          <p:nvPr>
            <p:ph type="title"/>
          </p:nvPr>
        </p:nvSpPr>
        <p:spPr/>
        <p:txBody>
          <a:bodyPr/>
          <a:lstStyle/>
          <a:p>
            <a:r>
              <a:rPr lang="en-US" altLang="en-US">
                <a:latin typeface="Arial" panose="020B0604020202020204" pitchFamily="34" charset="0"/>
              </a:rPr>
              <a:t>Solutions</a:t>
            </a:r>
          </a:p>
        </p:txBody>
      </p:sp>
      <p:sp>
        <p:nvSpPr>
          <p:cNvPr id="102403" name="Content Placeholder 2">
            <a:extLst>
              <a:ext uri="{FF2B5EF4-FFF2-40B4-BE49-F238E27FC236}">
                <a16:creationId xmlns:a16="http://schemas.microsoft.com/office/drawing/2014/main" id="{ADC95EF0-D186-A703-445A-481D5A9496F8}"/>
              </a:ext>
            </a:extLst>
          </p:cNvPr>
          <p:cNvSpPr>
            <a:spLocks noGrp="1"/>
          </p:cNvSpPr>
          <p:nvPr>
            <p:ph idx="1"/>
          </p:nvPr>
        </p:nvSpPr>
        <p:spPr/>
        <p:txBody>
          <a:bodyPr/>
          <a:lstStyle/>
          <a:p>
            <a:r>
              <a:rPr lang="en-US" altLang="en-US" sz="4000">
                <a:latin typeface="Constantia" panose="02030602050306030303" pitchFamily="18" charset="0"/>
              </a:rPr>
              <a:t>Overcome legacy of exploitation</a:t>
            </a:r>
          </a:p>
          <a:p>
            <a:endParaRPr lang="en-US" altLang="en-US" sz="4000">
              <a:latin typeface="Constantia" panose="02030602050306030303" pitchFamily="18" charset="0"/>
            </a:endParaRPr>
          </a:p>
          <a:p>
            <a:r>
              <a:rPr lang="en-US" altLang="en-US" sz="4000">
                <a:latin typeface="Constantia" panose="02030602050306030303" pitchFamily="18" charset="0"/>
              </a:rPr>
              <a:t>Encourage international cooperation</a:t>
            </a:r>
          </a:p>
          <a:p>
            <a:endParaRPr lang="en-US" altLang="en-US">
              <a:latin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00090CED-A981-9B71-C4BF-83EA85C4EA2A}"/>
              </a:ext>
            </a:extLst>
          </p:cNvPr>
          <p:cNvSpPr>
            <a:spLocks noGrp="1" noRot="1"/>
          </p:cNvSpPr>
          <p:nvPr>
            <p:ph type="title" idx="4294967295"/>
          </p:nvPr>
        </p:nvSpPr>
        <p:spPr/>
        <p:txBody>
          <a:bodyPr/>
          <a:lstStyle/>
          <a:p>
            <a:pPr eaLnBrk="1" hangingPunct="1"/>
            <a:r>
              <a:rPr lang="en-US" altLang="en-US">
                <a:latin typeface="Calibri" panose="020F0502020204030204" pitchFamily="34" charset="0"/>
              </a:rPr>
              <a:t>Colonial Exploitation</a:t>
            </a:r>
          </a:p>
        </p:txBody>
      </p:sp>
      <p:sp>
        <p:nvSpPr>
          <p:cNvPr id="103427" name="Rectangle 3">
            <a:extLst>
              <a:ext uri="{FF2B5EF4-FFF2-40B4-BE49-F238E27FC236}">
                <a16:creationId xmlns:a16="http://schemas.microsoft.com/office/drawing/2014/main" id="{A3B82DE6-08BD-96DE-80C1-C99661FB97FB}"/>
              </a:ext>
            </a:extLst>
          </p:cNvPr>
          <p:cNvSpPr>
            <a:spLocks noGrp="1"/>
          </p:cNvSpPr>
          <p:nvPr>
            <p:ph idx="4294967295"/>
          </p:nvPr>
        </p:nvSpPr>
        <p:spPr/>
        <p:txBody>
          <a:bodyPr/>
          <a:lstStyle/>
          <a:p>
            <a:pPr eaLnBrk="1" hangingPunct="1"/>
            <a:r>
              <a:rPr lang="en-US" altLang="en-US" sz="3200">
                <a:latin typeface="Constantia" panose="02030602050306030303" pitchFamily="18" charset="0"/>
              </a:rPr>
              <a:t>Christopher Columbus’ log entry upon meeting the Arawaks of the Bahamas:</a:t>
            </a:r>
          </a:p>
          <a:p>
            <a:pPr eaLnBrk="1" hangingPunct="1">
              <a:buFont typeface="Wingdings" panose="05000000000000000000" pitchFamily="2" charset="2"/>
              <a:buNone/>
            </a:pPr>
            <a:r>
              <a:rPr lang="en-US" altLang="en-US" sz="3200">
                <a:latin typeface="Constantia" panose="02030602050306030303" pitchFamily="18" charset="0"/>
              </a:rPr>
              <a:t>	“They…brought us…many…things…They willingly traded everything they owned…They do not bear arms…They would make fine servants…With fifty men we could subjugate them all and make them do whatever we want.”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5D960AE0-E5FB-97A4-4E0E-AAFFFD82B8D4}"/>
              </a:ext>
            </a:extLst>
          </p:cNvPr>
          <p:cNvSpPr>
            <a:spLocks noGrp="1" noRot="1"/>
          </p:cNvSpPr>
          <p:nvPr>
            <p:ph type="title" idx="4294967295"/>
          </p:nvPr>
        </p:nvSpPr>
        <p:spPr/>
        <p:txBody>
          <a:bodyPr/>
          <a:lstStyle/>
          <a:p>
            <a:pPr eaLnBrk="1" hangingPunct="1"/>
            <a:r>
              <a:rPr lang="en-US" altLang="en-US">
                <a:latin typeface="Calibri" panose="020F0502020204030204" pitchFamily="34" charset="0"/>
              </a:rPr>
              <a:t>Colonial Exploitation</a:t>
            </a:r>
          </a:p>
        </p:txBody>
      </p:sp>
      <p:sp>
        <p:nvSpPr>
          <p:cNvPr id="104451" name="Rectangle 3">
            <a:extLst>
              <a:ext uri="{FF2B5EF4-FFF2-40B4-BE49-F238E27FC236}">
                <a16:creationId xmlns:a16="http://schemas.microsoft.com/office/drawing/2014/main" id="{E0C59BFD-9B40-9010-09D8-126038C71F4D}"/>
              </a:ext>
            </a:extLst>
          </p:cNvPr>
          <p:cNvSpPr>
            <a:spLocks noGrp="1"/>
          </p:cNvSpPr>
          <p:nvPr>
            <p:ph idx="4294967295"/>
          </p:nvPr>
        </p:nvSpPr>
        <p:spPr/>
        <p:txBody>
          <a:bodyPr/>
          <a:lstStyle/>
          <a:p>
            <a:pPr eaLnBrk="1" hangingPunct="1"/>
            <a:r>
              <a:rPr lang="en-US" altLang="en-US" sz="3200">
                <a:latin typeface="Constantia" panose="02030602050306030303" pitchFamily="18" charset="0"/>
              </a:rPr>
              <a:t>Cecil Rhodes (Rhodesia, Rhodes Scholarship, DeBeers Mining Company):</a:t>
            </a:r>
          </a:p>
          <a:p>
            <a:pPr eaLnBrk="1" hangingPunct="1">
              <a:buFont typeface="Wingdings" panose="05000000000000000000" pitchFamily="2" charset="2"/>
              <a:buNone/>
            </a:pPr>
            <a:r>
              <a:rPr lang="en-US" altLang="en-US" sz="3200">
                <a:latin typeface="Constantia" panose="02030602050306030303" pitchFamily="18" charset="0"/>
              </a:rPr>
              <a:t>	“We must find new lands from which we can easily obtain raw materials and at the same time exploit the cheap slave labour that is available from the natives of the colonies. The colonies would also provide a dumping ground for the surplus goods produced in our factories.”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33D38685-76E4-EF88-BC50-71C1A9F102BC}"/>
              </a:ext>
            </a:extLst>
          </p:cNvPr>
          <p:cNvSpPr>
            <a:spLocks noGrp="1" noRot="1" noChangeArrowheads="1"/>
          </p:cNvSpPr>
          <p:nvPr>
            <p:ph type="title" idx="4294967295"/>
          </p:nvPr>
        </p:nvSpPr>
        <p:spPr/>
        <p:txBody>
          <a:bodyPr rtlCol="0">
            <a:normAutofit fontScale="90000"/>
          </a:bodyPr>
          <a:lstStyle/>
          <a:p>
            <a:pPr eaLnBrk="1" fontAlgn="auto" hangingPunct="1">
              <a:spcAft>
                <a:spcPts val="0"/>
              </a:spcAft>
              <a:defRPr/>
            </a:pPr>
            <a:r>
              <a:rPr lang="en-US" sz="4000" dirty="0">
                <a:latin typeface="+mj-lt"/>
              </a:rPr>
              <a:t>U.S. International Non-Cooperation/Isolationism</a:t>
            </a:r>
          </a:p>
        </p:txBody>
      </p:sp>
      <p:sp>
        <p:nvSpPr>
          <p:cNvPr id="105475" name="Rectangle 3">
            <a:extLst>
              <a:ext uri="{FF2B5EF4-FFF2-40B4-BE49-F238E27FC236}">
                <a16:creationId xmlns:a16="http://schemas.microsoft.com/office/drawing/2014/main" id="{459F676E-BF6C-AD9F-717E-66EA2FE5F941}"/>
              </a:ext>
            </a:extLst>
          </p:cNvPr>
          <p:cNvSpPr>
            <a:spLocks noGrp="1"/>
          </p:cNvSpPr>
          <p:nvPr>
            <p:ph idx="4294967295"/>
          </p:nvPr>
        </p:nvSpPr>
        <p:spPr/>
        <p:txBody>
          <a:bodyPr/>
          <a:lstStyle/>
          <a:p>
            <a:pPr eaLnBrk="1" hangingPunct="1"/>
            <a:r>
              <a:rPr lang="en-US" altLang="en-US" sz="2800">
                <a:latin typeface="Constantia" panose="02030602050306030303" pitchFamily="18" charset="0"/>
              </a:rPr>
              <a:t>Failure to sign or approve:</a:t>
            </a:r>
          </a:p>
          <a:p>
            <a:pPr lvl="1" eaLnBrk="1" hangingPunct="1"/>
            <a:r>
              <a:rPr lang="en-US" altLang="en-US" sz="2800">
                <a:latin typeface="Constantia" panose="02030602050306030303" pitchFamily="18" charset="0"/>
              </a:rPr>
              <a:t>Kyoto Protocol on Climate Change</a:t>
            </a:r>
          </a:p>
          <a:p>
            <a:pPr lvl="2" eaLnBrk="1" hangingPunct="1"/>
            <a:r>
              <a:rPr lang="en-US" altLang="en-US" sz="2800">
                <a:latin typeface="Constantia" panose="02030602050306030303" pitchFamily="18" charset="0"/>
              </a:rPr>
              <a:t>Paris Agreement signed, then revoked by Trump, then re-joined by Biden</a:t>
            </a:r>
          </a:p>
          <a:p>
            <a:pPr lvl="1" eaLnBrk="1" hangingPunct="1"/>
            <a:r>
              <a:rPr lang="en-US" altLang="en-US" sz="2800">
                <a:latin typeface="Constantia" panose="02030602050306030303" pitchFamily="18" charset="0"/>
              </a:rPr>
              <a:t>Convention on the Prohibition of Anti-Personnel Land Mines</a:t>
            </a:r>
          </a:p>
          <a:p>
            <a:pPr lvl="1" eaLnBrk="1" hangingPunct="1"/>
            <a:r>
              <a:rPr lang="en-US" altLang="en-US" sz="2800">
                <a:latin typeface="Constantia" panose="02030602050306030303" pitchFamily="18" charset="0"/>
              </a:rPr>
              <a:t>Convention on Cluster Munitions</a:t>
            </a:r>
          </a:p>
          <a:p>
            <a:pPr lvl="1" eaLnBrk="1" hangingPunct="1"/>
            <a:r>
              <a:rPr lang="en-US" altLang="en-US" sz="2800">
                <a:latin typeface="Constantia" panose="02030602050306030303" pitchFamily="18" charset="0"/>
              </a:rPr>
              <a:t>Comprehensive Nuclear Test Ban Treaty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CD0AB3F-10B0-6325-B876-5ACE734BF877}"/>
              </a:ext>
            </a:extLst>
          </p:cNvPr>
          <p:cNvSpPr>
            <a:spLocks noGrp="1" noRot="1"/>
          </p:cNvSpPr>
          <p:nvPr>
            <p:ph type="title"/>
          </p:nvPr>
        </p:nvSpPr>
        <p:spPr>
          <a:xfrm>
            <a:off x="457200" y="274638"/>
            <a:ext cx="8229600" cy="546100"/>
          </a:xfrm>
        </p:spPr>
        <p:txBody>
          <a:bodyPr/>
          <a:lstStyle/>
          <a:p>
            <a:pPr eaLnBrk="1" hangingPunct="1"/>
            <a:r>
              <a:rPr lang="en-US" altLang="en-US" sz="4000">
                <a:latin typeface="Arial" panose="020B0604020202020204" pitchFamily="34" charset="0"/>
              </a:rPr>
              <a:t>Our Home</a:t>
            </a:r>
          </a:p>
        </p:txBody>
      </p:sp>
      <p:pic>
        <p:nvPicPr>
          <p:cNvPr id="12291" name="Picture 3" descr="earthrise">
            <a:extLst>
              <a:ext uri="{FF2B5EF4-FFF2-40B4-BE49-F238E27FC236}">
                <a16:creationId xmlns:a16="http://schemas.microsoft.com/office/drawing/2014/main" id="{602859F1-62CD-A6E3-6FBC-B95BECB35C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46188" y="1401763"/>
            <a:ext cx="6581775" cy="5224462"/>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1EEF30B4-B1CD-CE1D-E574-9CF57E904EC0}"/>
              </a:ext>
            </a:extLst>
          </p:cNvPr>
          <p:cNvSpPr>
            <a:spLocks noGrp="1" noRot="1" noChangeArrowheads="1"/>
          </p:cNvSpPr>
          <p:nvPr>
            <p:ph type="title" idx="4294967295"/>
          </p:nvPr>
        </p:nvSpPr>
        <p:spPr/>
        <p:txBody>
          <a:bodyPr rtlCol="0">
            <a:normAutofit fontScale="90000"/>
          </a:bodyPr>
          <a:lstStyle/>
          <a:p>
            <a:pPr eaLnBrk="1" fontAlgn="auto" hangingPunct="1">
              <a:spcAft>
                <a:spcPts val="0"/>
              </a:spcAft>
              <a:defRPr/>
            </a:pPr>
            <a:r>
              <a:rPr lang="en-US" sz="4000" dirty="0">
                <a:latin typeface="+mj-lt"/>
              </a:rPr>
              <a:t>U.S. International Non-Cooperation/Isolationism</a:t>
            </a:r>
          </a:p>
        </p:txBody>
      </p:sp>
      <p:sp>
        <p:nvSpPr>
          <p:cNvPr id="106499" name="Rectangle 3">
            <a:extLst>
              <a:ext uri="{FF2B5EF4-FFF2-40B4-BE49-F238E27FC236}">
                <a16:creationId xmlns:a16="http://schemas.microsoft.com/office/drawing/2014/main" id="{CA82888C-5735-960D-C8BF-E5059FEEA703}"/>
              </a:ext>
            </a:extLst>
          </p:cNvPr>
          <p:cNvSpPr>
            <a:spLocks noGrp="1"/>
          </p:cNvSpPr>
          <p:nvPr>
            <p:ph idx="4294967295"/>
          </p:nvPr>
        </p:nvSpPr>
        <p:spPr/>
        <p:txBody>
          <a:bodyPr/>
          <a:lstStyle/>
          <a:p>
            <a:pPr eaLnBrk="1" hangingPunct="1">
              <a:buClr>
                <a:srgbClr val="9BBB59"/>
              </a:buClr>
            </a:pPr>
            <a:r>
              <a:rPr lang="en-US" altLang="en-US" sz="3200">
                <a:latin typeface="Constantia" panose="02030602050306030303" pitchFamily="18" charset="0"/>
              </a:rPr>
              <a:t>Failure to sign or approve:</a:t>
            </a:r>
          </a:p>
          <a:p>
            <a:pPr lvl="1" eaLnBrk="1" hangingPunct="1"/>
            <a:r>
              <a:rPr lang="en-US" altLang="en-US" sz="3200">
                <a:latin typeface="Constantia" panose="02030602050306030303" pitchFamily="18" charset="0"/>
              </a:rPr>
              <a:t>Convention on the Rights of the Child</a:t>
            </a:r>
          </a:p>
          <a:p>
            <a:pPr lvl="1" eaLnBrk="1" hangingPunct="1"/>
            <a:r>
              <a:rPr lang="en-US" altLang="en-US" sz="3200">
                <a:latin typeface="Constantia" panose="02030602050306030303" pitchFamily="18" charset="0"/>
              </a:rPr>
              <a:t>Convention on the Elimination of Discrimination Against Women</a:t>
            </a:r>
          </a:p>
          <a:p>
            <a:pPr lvl="1" eaLnBrk="1" hangingPunct="1"/>
            <a:r>
              <a:rPr lang="en-US" altLang="en-US" sz="3200">
                <a:latin typeface="Constantia" panose="02030602050306030303" pitchFamily="18" charset="0"/>
              </a:rPr>
              <a:t>Convention for the Suppression of Traffic in Persons</a:t>
            </a:r>
          </a:p>
          <a:p>
            <a:pPr lvl="1" eaLnBrk="1" hangingPunct="1"/>
            <a:r>
              <a:rPr lang="en-US" altLang="en-US" sz="3200">
                <a:latin typeface="Constantia" panose="02030602050306030303" pitchFamily="18" charset="0"/>
              </a:rPr>
              <a:t>UN Declaration of the Rights of Indigenous Peoples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7C502A26-D0A2-A71C-FF01-A9D71E2D7CF1}"/>
              </a:ext>
            </a:extLst>
          </p:cNvPr>
          <p:cNvSpPr>
            <a:spLocks noGrp="1" noRot="1" noChangeArrowheads="1"/>
          </p:cNvSpPr>
          <p:nvPr>
            <p:ph type="title" idx="4294967295"/>
          </p:nvPr>
        </p:nvSpPr>
        <p:spPr/>
        <p:txBody>
          <a:bodyPr rtlCol="0">
            <a:normAutofit fontScale="90000"/>
          </a:bodyPr>
          <a:lstStyle/>
          <a:p>
            <a:pPr eaLnBrk="1" fontAlgn="auto" hangingPunct="1">
              <a:spcAft>
                <a:spcPts val="0"/>
              </a:spcAft>
              <a:defRPr/>
            </a:pPr>
            <a:r>
              <a:rPr lang="en-US" sz="4000" dirty="0">
                <a:latin typeface="+mj-lt"/>
              </a:rPr>
              <a:t>U.S. International Non-Cooperation/Isolationism</a:t>
            </a:r>
          </a:p>
        </p:txBody>
      </p:sp>
      <p:sp>
        <p:nvSpPr>
          <p:cNvPr id="107523" name="Rectangle 3">
            <a:extLst>
              <a:ext uri="{FF2B5EF4-FFF2-40B4-BE49-F238E27FC236}">
                <a16:creationId xmlns:a16="http://schemas.microsoft.com/office/drawing/2014/main" id="{7174D3B5-F9E9-324C-BC30-5F65785F3F4A}"/>
              </a:ext>
            </a:extLst>
          </p:cNvPr>
          <p:cNvSpPr>
            <a:spLocks noGrp="1"/>
          </p:cNvSpPr>
          <p:nvPr>
            <p:ph idx="4294967295"/>
          </p:nvPr>
        </p:nvSpPr>
        <p:spPr/>
        <p:txBody>
          <a:bodyPr/>
          <a:lstStyle/>
          <a:p>
            <a:pPr eaLnBrk="1" hangingPunct="1"/>
            <a:r>
              <a:rPr lang="en-US" altLang="en-US" sz="2800">
                <a:latin typeface="Constantia" panose="02030602050306030303" pitchFamily="18" charset="0"/>
              </a:rPr>
              <a:t>Failure to sign or approve</a:t>
            </a:r>
          </a:p>
          <a:p>
            <a:pPr lvl="1" eaLnBrk="1" hangingPunct="1"/>
            <a:r>
              <a:rPr lang="en-US" altLang="en-US" sz="2800">
                <a:latin typeface="Constantia" panose="02030602050306030303" pitchFamily="18" charset="0"/>
              </a:rPr>
              <a:t>UN Convention on the Rights of Disabled Persons</a:t>
            </a:r>
          </a:p>
          <a:p>
            <a:pPr lvl="1" eaLnBrk="1" hangingPunct="1"/>
            <a:r>
              <a:rPr lang="en-US" altLang="en-US" sz="2800">
                <a:latin typeface="Constantia" panose="02030602050306030303" pitchFamily="18" charset="0"/>
              </a:rPr>
              <a:t>The Stockholm Convention on Persistent Organic Pollutants</a:t>
            </a:r>
          </a:p>
          <a:p>
            <a:pPr lvl="1" eaLnBrk="1" hangingPunct="1"/>
            <a:r>
              <a:rPr lang="en-US" altLang="en-US" sz="2800">
                <a:latin typeface="Constantia" panose="02030602050306030303" pitchFamily="18" charset="0"/>
              </a:rPr>
              <a:t>WHO International Code of Marketing of Breast Milk Substitutes</a:t>
            </a:r>
          </a:p>
          <a:p>
            <a:pPr lvl="1" eaLnBrk="1" hangingPunct="1"/>
            <a:r>
              <a:rPr lang="en-US" altLang="en-US" sz="2800">
                <a:latin typeface="Constantia" panose="02030602050306030303" pitchFamily="18" charset="0"/>
              </a:rPr>
              <a:t>Treaty on the Prohibition of Nuclear Weapons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FEA3D342-4CB8-0823-5B99-49304CA4A1FC}"/>
              </a:ext>
            </a:extLst>
          </p:cNvPr>
          <p:cNvSpPr>
            <a:spLocks noGrp="1"/>
          </p:cNvSpPr>
          <p:nvPr>
            <p:ph type="title" idx="4294967295"/>
          </p:nvPr>
        </p:nvSpPr>
        <p:spPr/>
        <p:txBody>
          <a:bodyPr>
            <a:normAutofit fontScale="90000"/>
          </a:bodyPr>
          <a:lstStyle/>
          <a:p>
            <a:pPr eaLnBrk="1" fontAlgn="auto" hangingPunct="1">
              <a:spcAft>
                <a:spcPts val="0"/>
              </a:spcAft>
              <a:defRPr/>
            </a:pPr>
            <a:r>
              <a:rPr lang="en-US">
                <a:latin typeface="+mj-lt"/>
              </a:rPr>
              <a:t>Promote Fairness and Prevention</a:t>
            </a:r>
          </a:p>
        </p:txBody>
      </p:sp>
      <p:sp>
        <p:nvSpPr>
          <p:cNvPr id="108547" name="Content Placeholder 2">
            <a:extLst>
              <a:ext uri="{FF2B5EF4-FFF2-40B4-BE49-F238E27FC236}">
                <a16:creationId xmlns:a16="http://schemas.microsoft.com/office/drawing/2014/main" id="{E9489B84-1058-627C-95CC-B59612EE580A}"/>
              </a:ext>
            </a:extLst>
          </p:cNvPr>
          <p:cNvSpPr>
            <a:spLocks noGrp="1"/>
          </p:cNvSpPr>
          <p:nvPr>
            <p:ph idx="4294967295"/>
          </p:nvPr>
        </p:nvSpPr>
        <p:spPr/>
        <p:txBody>
          <a:bodyPr/>
          <a:lstStyle/>
          <a:p>
            <a:pPr eaLnBrk="1" hangingPunct="1"/>
            <a:r>
              <a:rPr lang="en-US" altLang="en-US" sz="3200">
                <a:latin typeface="Constantia" panose="02030602050306030303" pitchFamily="18" charset="0"/>
              </a:rPr>
              <a:t>More equitable distribution of medical research funds and health care dollars</a:t>
            </a:r>
          </a:p>
          <a:p>
            <a:pPr eaLnBrk="1" hangingPunct="1"/>
            <a:r>
              <a:rPr lang="en-US" altLang="en-US" sz="3200">
                <a:latin typeface="Constantia" panose="02030602050306030303" pitchFamily="18" charset="0"/>
              </a:rPr>
              <a:t>Focus on prevention</a:t>
            </a:r>
          </a:p>
          <a:p>
            <a:pPr lvl="1" eaLnBrk="1" hangingPunct="1"/>
            <a:r>
              <a:rPr lang="en-US" altLang="en-US" sz="3200">
                <a:latin typeface="Constantia" panose="02030602050306030303" pitchFamily="18" charset="0"/>
              </a:rPr>
              <a:t>40% of US mortality due to tobacco, obesity, and alcohol abuse</a:t>
            </a:r>
          </a:p>
          <a:p>
            <a:pPr lvl="1" eaLnBrk="1" hangingPunct="1"/>
            <a:r>
              <a:rPr lang="en-US" altLang="en-US" sz="3200">
                <a:latin typeface="Constantia" panose="02030602050306030303" pitchFamily="18" charset="0"/>
              </a:rPr>
              <a:t>Every $1 invested in prevention saves $5.60 in health care costs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817D5F64-CDCD-7F9B-48AC-51BA6F32D940}"/>
              </a:ext>
            </a:extLst>
          </p:cNvPr>
          <p:cNvSpPr>
            <a:spLocks noGrp="1" noRot="1"/>
          </p:cNvSpPr>
          <p:nvPr>
            <p:ph type="title"/>
          </p:nvPr>
        </p:nvSpPr>
        <p:spPr/>
        <p:txBody>
          <a:bodyPr lIns="80962" tIns="39688" rIns="80962" bIns="39688"/>
          <a:lstStyle/>
          <a:p>
            <a:pPr defTabSz="806450" eaLnBrk="1" hangingPunct="1"/>
            <a:r>
              <a:rPr lang="en-US" altLang="en-US">
                <a:solidFill>
                  <a:schemeClr val="tx1"/>
                </a:solidFill>
                <a:latin typeface="Arial" panose="020B0604020202020204" pitchFamily="34" charset="0"/>
              </a:rPr>
              <a:t>Foreign Aid</a:t>
            </a:r>
            <a:endParaRPr lang="en-US" altLang="en-US" sz="3900">
              <a:solidFill>
                <a:schemeClr val="tx1"/>
              </a:solidFill>
              <a:latin typeface="Arial" panose="020B0604020202020204" pitchFamily="34" charset="0"/>
            </a:endParaRPr>
          </a:p>
        </p:txBody>
      </p:sp>
      <p:sp>
        <p:nvSpPr>
          <p:cNvPr id="109571" name="Rectangle 3">
            <a:extLst>
              <a:ext uri="{FF2B5EF4-FFF2-40B4-BE49-F238E27FC236}">
                <a16:creationId xmlns:a16="http://schemas.microsoft.com/office/drawing/2014/main" id="{6A8369E5-DBB3-27D3-0174-05363EDA6018}"/>
              </a:ext>
            </a:extLst>
          </p:cNvPr>
          <p:cNvSpPr>
            <a:spLocks noGrp="1"/>
          </p:cNvSpPr>
          <p:nvPr>
            <p:ph type="body" idx="1"/>
          </p:nvPr>
        </p:nvSpPr>
        <p:spPr>
          <a:xfrm>
            <a:off x="762000" y="1716088"/>
            <a:ext cx="7772400" cy="4097337"/>
          </a:xfrm>
        </p:spPr>
        <p:txBody>
          <a:bodyPr lIns="80962" tIns="39688" rIns="80962" bIns="39688"/>
          <a:lstStyle/>
          <a:p>
            <a:pPr eaLnBrk="1" hangingPunct="1">
              <a:lnSpc>
                <a:spcPct val="90000"/>
              </a:lnSpc>
            </a:pPr>
            <a:r>
              <a:rPr lang="en-US" altLang="en-US" sz="2800" dirty="0">
                <a:latin typeface="Arial" panose="020B0604020202020204" pitchFamily="34" charset="0"/>
              </a:rPr>
              <a:t>US ranks 1</a:t>
            </a:r>
            <a:r>
              <a:rPr lang="en-US" altLang="en-US" sz="2800" baseline="30000" dirty="0">
                <a:latin typeface="Arial" panose="020B0604020202020204" pitchFamily="34" charset="0"/>
              </a:rPr>
              <a:t>st</a:t>
            </a:r>
            <a:r>
              <a:rPr lang="en-US" altLang="en-US" sz="2800" dirty="0">
                <a:latin typeface="Arial" panose="020B0604020202020204" pitchFamily="34" charset="0"/>
              </a:rPr>
              <a:t> in total dollars ($35 billion in 2019 = $95.52/person), but 21</a:t>
            </a:r>
            <a:r>
              <a:rPr lang="en-US" altLang="en-US" sz="2800" baseline="30000" dirty="0">
                <a:latin typeface="Arial" panose="020B0604020202020204" pitchFamily="34" charset="0"/>
              </a:rPr>
              <a:t>st</a:t>
            </a:r>
            <a:r>
              <a:rPr lang="en-US" altLang="en-US" sz="2800" dirty="0">
                <a:latin typeface="Arial" panose="020B0604020202020204" pitchFamily="34" charset="0"/>
              </a:rPr>
              <a:t> in the world in foreign aid as a percentage of GDP</a:t>
            </a:r>
          </a:p>
          <a:p>
            <a:pPr eaLnBrk="1" hangingPunct="1">
              <a:lnSpc>
                <a:spcPct val="90000"/>
              </a:lnSpc>
            </a:pPr>
            <a:r>
              <a:rPr lang="en-US" altLang="en-US" sz="2800" dirty="0">
                <a:latin typeface="Arial" panose="020B0604020202020204" pitchFamily="34" charset="0"/>
              </a:rPr>
              <a:t>More money flows out of developing countries in the form of interest payments, profits of foreign corporations, and clandestine investments in financial markets of rich countries than flows into them as loans, aid, and foreign direct investment</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92CB2205-766E-9ECE-A6B8-AB49659DC9C1}"/>
              </a:ext>
            </a:extLst>
          </p:cNvPr>
          <p:cNvSpPr>
            <a:spLocks noGrp="1" noRot="1"/>
          </p:cNvSpPr>
          <p:nvPr>
            <p:ph type="title" idx="4294967295"/>
          </p:nvPr>
        </p:nvSpPr>
        <p:spPr/>
        <p:txBody>
          <a:bodyPr/>
          <a:lstStyle/>
          <a:p>
            <a:pPr eaLnBrk="1" hangingPunct="1"/>
            <a:r>
              <a:rPr lang="en-US" altLang="en-US">
                <a:latin typeface="Arial" panose="020B0604020202020204" pitchFamily="34" charset="0"/>
              </a:rPr>
              <a:t>Foreign Aid</a:t>
            </a:r>
          </a:p>
        </p:txBody>
      </p:sp>
      <p:sp>
        <p:nvSpPr>
          <p:cNvPr id="111619" name="Rectangle 3">
            <a:extLst>
              <a:ext uri="{FF2B5EF4-FFF2-40B4-BE49-F238E27FC236}">
                <a16:creationId xmlns:a16="http://schemas.microsoft.com/office/drawing/2014/main" id="{AB41C0A7-6EE1-9934-95AB-9CC0A6E1DD6F}"/>
              </a:ext>
            </a:extLst>
          </p:cNvPr>
          <p:cNvSpPr>
            <a:spLocks noGrp="1"/>
          </p:cNvSpPr>
          <p:nvPr>
            <p:ph type="body" idx="4294967295"/>
          </p:nvPr>
        </p:nvSpPr>
        <p:spPr/>
        <p:txBody>
          <a:bodyPr/>
          <a:lstStyle/>
          <a:p>
            <a:pPr eaLnBrk="1" hangingPunct="1">
              <a:lnSpc>
                <a:spcPct val="90000"/>
              </a:lnSpc>
            </a:pPr>
            <a:r>
              <a:rPr lang="en-US" altLang="en-US" sz="3200" dirty="0">
                <a:latin typeface="Arial" panose="020B0604020202020204" pitchFamily="34" charset="0"/>
              </a:rPr>
              <a:t>Americans think that 25% of the federal budget goes toward foreign aid (reality = 1.2%)</a:t>
            </a:r>
          </a:p>
          <a:p>
            <a:pPr eaLnBrk="1" hangingPunct="1">
              <a:lnSpc>
                <a:spcPct val="90000"/>
              </a:lnSpc>
            </a:pPr>
            <a:endParaRPr lang="en-US" altLang="en-US" sz="3200" dirty="0">
              <a:latin typeface="Arial" panose="020B0604020202020204" pitchFamily="34" charset="0"/>
            </a:endParaRPr>
          </a:p>
          <a:p>
            <a:pPr eaLnBrk="1" hangingPunct="1">
              <a:lnSpc>
                <a:spcPct val="90000"/>
              </a:lnSpc>
            </a:pPr>
            <a:r>
              <a:rPr lang="en-US" altLang="en-US" sz="3200" dirty="0">
                <a:latin typeface="Arial" panose="020B0604020202020204" pitchFamily="34" charset="0"/>
              </a:rPr>
              <a:t>Americans spend more each year/person on candy ($150) than the government spends/person on foreign aid ($144</a:t>
            </a:r>
            <a:r>
              <a:rPr lang="en-US" altLang="en-US" dirty="0">
                <a:latin typeface="Arial" panose="020B0604020202020204" pitchFamily="34" charset="0"/>
              </a:rPr>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A016C84B-4D66-43D1-B7EF-0583B311E499}"/>
              </a:ext>
            </a:extLst>
          </p:cNvPr>
          <p:cNvSpPr>
            <a:spLocks noGrp="1" noRot="1"/>
          </p:cNvSpPr>
          <p:nvPr>
            <p:ph type="title" idx="4294967295"/>
          </p:nvPr>
        </p:nvSpPr>
        <p:spPr/>
        <p:txBody>
          <a:bodyPr lIns="80962" tIns="39688" rIns="80962" bIns="39688" anchor="ctr"/>
          <a:lstStyle/>
          <a:p>
            <a:pPr defTabSz="806450" eaLnBrk="1" hangingPunct="1"/>
            <a:r>
              <a:rPr lang="en-US" altLang="en-US">
                <a:solidFill>
                  <a:schemeClr val="tx1"/>
                </a:solidFill>
                <a:latin typeface="Arial" panose="020B0604020202020204" pitchFamily="34" charset="0"/>
              </a:rPr>
              <a:t>Foreign Aid</a:t>
            </a:r>
            <a:endParaRPr lang="en-US" altLang="en-US" sz="4500" b="1">
              <a:solidFill>
                <a:schemeClr val="tx1"/>
              </a:solidFill>
              <a:latin typeface="Arial" panose="020B0604020202020204" pitchFamily="34" charset="0"/>
            </a:endParaRPr>
          </a:p>
        </p:txBody>
      </p:sp>
      <p:sp>
        <p:nvSpPr>
          <p:cNvPr id="299011" name="Rectangle 3">
            <a:extLst>
              <a:ext uri="{FF2B5EF4-FFF2-40B4-BE49-F238E27FC236}">
                <a16:creationId xmlns:a16="http://schemas.microsoft.com/office/drawing/2014/main" id="{33BA16EF-3FB9-A9F0-809A-EA210190D64A}"/>
              </a:ext>
            </a:extLst>
          </p:cNvPr>
          <p:cNvSpPr>
            <a:spLocks noGrp="1" noChangeArrowheads="1"/>
          </p:cNvSpPr>
          <p:nvPr>
            <p:ph type="body" idx="4294967295"/>
          </p:nvPr>
        </p:nvSpPr>
        <p:spPr>
          <a:xfrm>
            <a:off x="762000" y="2047875"/>
            <a:ext cx="7772400" cy="3973513"/>
          </a:xfrm>
        </p:spPr>
        <p:txBody>
          <a:bodyPr lIns="80962" tIns="39688" rIns="80962" bIns="39688"/>
          <a:lstStyle/>
          <a:p>
            <a:pPr marL="303213" indent="-303213" defTabSz="806450" eaLnBrk="1" hangingPunct="1">
              <a:lnSpc>
                <a:spcPct val="80000"/>
              </a:lnSpc>
              <a:defRPr/>
            </a:pPr>
            <a:r>
              <a:rPr lang="en-US" sz="3200" dirty="0">
                <a:effectLst>
                  <a:outerShdw blurRad="38100" dist="38100" dir="2700000" algn="tl">
                    <a:srgbClr val="1F497D"/>
                  </a:outerShdw>
                </a:effectLst>
              </a:rPr>
              <a:t>U.S. Aid: Over 1/3 military, 1/4 economic, 1/3  for food and development</a:t>
            </a:r>
          </a:p>
          <a:p>
            <a:pPr marL="303213" indent="-303213" defTabSz="806450" eaLnBrk="1" hangingPunct="1">
              <a:lnSpc>
                <a:spcPct val="80000"/>
              </a:lnSpc>
              <a:defRPr/>
            </a:pPr>
            <a:endParaRPr lang="en-US" sz="3200" dirty="0">
              <a:effectLst>
                <a:outerShdw blurRad="38100" dist="38100" dir="2700000" algn="tl">
                  <a:srgbClr val="1F497D"/>
                </a:outerShdw>
              </a:effectLst>
            </a:endParaRPr>
          </a:p>
          <a:p>
            <a:pPr marL="303213" indent="-303213" defTabSz="806450" eaLnBrk="1" hangingPunct="1">
              <a:lnSpc>
                <a:spcPct val="80000"/>
              </a:lnSpc>
              <a:defRPr/>
            </a:pPr>
            <a:r>
              <a:rPr lang="en-US" sz="3200" dirty="0">
                <a:effectLst>
                  <a:outerShdw blurRad="38100" dist="38100" dir="2700000" algn="tl">
                    <a:srgbClr val="1F497D"/>
                  </a:outerShdw>
                </a:effectLst>
              </a:rPr>
              <a:t>Most U.S. aid benefits U.S. corporations</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27BE163D-2441-4131-7DCE-9578DC643712}"/>
              </a:ext>
            </a:extLst>
          </p:cNvPr>
          <p:cNvSpPr>
            <a:spLocks noGrp="1" noRot="1"/>
          </p:cNvSpPr>
          <p:nvPr>
            <p:ph type="title" idx="4294967295"/>
          </p:nvPr>
        </p:nvSpPr>
        <p:spPr/>
        <p:txBody>
          <a:bodyPr lIns="91440" rIns="91440" bIns="45720" anchor="ctr"/>
          <a:lstStyle/>
          <a:p>
            <a:pPr eaLnBrk="1" hangingPunct="1"/>
            <a:r>
              <a:rPr lang="en-US" altLang="en-US">
                <a:latin typeface="Arial" panose="020B0604020202020204" pitchFamily="34" charset="0"/>
              </a:rPr>
              <a:t>U.S. Charitable Giving</a:t>
            </a:r>
          </a:p>
        </p:txBody>
      </p:sp>
      <p:sp>
        <p:nvSpPr>
          <p:cNvPr id="115715" name="Rectangle 3">
            <a:extLst>
              <a:ext uri="{FF2B5EF4-FFF2-40B4-BE49-F238E27FC236}">
                <a16:creationId xmlns:a16="http://schemas.microsoft.com/office/drawing/2014/main" id="{C99958D5-600B-B13E-08ED-B7829A071337}"/>
              </a:ext>
            </a:extLst>
          </p:cNvPr>
          <p:cNvSpPr>
            <a:spLocks noGrp="1"/>
          </p:cNvSpPr>
          <p:nvPr>
            <p:ph type="body" idx="4294967295"/>
          </p:nvPr>
        </p:nvSpPr>
        <p:spPr/>
        <p:txBody>
          <a:bodyPr/>
          <a:lstStyle/>
          <a:p>
            <a:pPr eaLnBrk="1" hangingPunct="1"/>
            <a:r>
              <a:rPr lang="en-US" altLang="en-US" sz="4000">
                <a:latin typeface="Arial" panose="020B0604020202020204" pitchFamily="34" charset="0"/>
              </a:rPr>
              <a:t>2.5% of income</a:t>
            </a:r>
          </a:p>
          <a:p>
            <a:pPr eaLnBrk="1" hangingPunct="1"/>
            <a:endParaRPr lang="en-US" altLang="en-US" sz="4000">
              <a:latin typeface="Arial" panose="020B0604020202020204" pitchFamily="34" charset="0"/>
            </a:endParaRPr>
          </a:p>
          <a:p>
            <a:pPr eaLnBrk="1" hangingPunct="1"/>
            <a:r>
              <a:rPr lang="en-US" altLang="en-US" sz="4000">
                <a:latin typeface="Arial" panose="020B0604020202020204" pitchFamily="34" charset="0"/>
              </a:rPr>
              <a:t>2.9% at height of Great Depression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1FA62BAD-64C8-24FF-2F7D-343FDDD4DD76}"/>
              </a:ext>
            </a:extLst>
          </p:cNvPr>
          <p:cNvSpPr>
            <a:spLocks noGrp="1" noRot="1"/>
          </p:cNvSpPr>
          <p:nvPr>
            <p:ph type="title" idx="4294967295"/>
          </p:nvPr>
        </p:nvSpPr>
        <p:spPr/>
        <p:txBody>
          <a:bodyPr lIns="91440" rIns="91440" bIns="45720" anchor="ctr"/>
          <a:lstStyle/>
          <a:p>
            <a:pPr eaLnBrk="1" hangingPunct="1"/>
            <a:r>
              <a:rPr lang="en-US" altLang="en-US">
                <a:latin typeface="Arial" panose="020B0604020202020204" pitchFamily="34" charset="0"/>
              </a:rPr>
              <a:t>Poverty and Priorities</a:t>
            </a:r>
          </a:p>
        </p:txBody>
      </p:sp>
      <p:sp>
        <p:nvSpPr>
          <p:cNvPr id="343043" name="Rectangle 3">
            <a:extLst>
              <a:ext uri="{FF2B5EF4-FFF2-40B4-BE49-F238E27FC236}">
                <a16:creationId xmlns:a16="http://schemas.microsoft.com/office/drawing/2014/main" id="{B4694D94-1086-7767-3FAC-034AF63FE214}"/>
              </a:ext>
            </a:extLst>
          </p:cNvPr>
          <p:cNvSpPr>
            <a:spLocks noGrp="1" noChangeArrowheads="1"/>
          </p:cNvSpPr>
          <p:nvPr>
            <p:ph type="body" idx="4294967295"/>
          </p:nvPr>
        </p:nvSpPr>
        <p:spPr/>
        <p:txBody>
          <a:bodyPr/>
          <a:lstStyle/>
          <a:p>
            <a:pPr eaLnBrk="1" hangingPunct="1">
              <a:lnSpc>
                <a:spcPct val="90000"/>
              </a:lnSpc>
              <a:defRPr/>
            </a:pPr>
            <a:r>
              <a:rPr lang="en-US" sz="2800" dirty="0">
                <a:effectLst>
                  <a:outerShdw blurRad="38100" dist="38100" dir="2700000" algn="tl">
                    <a:srgbClr val="1F497D"/>
                  </a:outerShdw>
                </a:effectLst>
              </a:rPr>
              <a:t>Amount of money needed each year (in addition to current expenditures) to provide water and sanitation for all people in developing nations = $9 billion</a:t>
            </a:r>
          </a:p>
          <a:p>
            <a:pPr eaLnBrk="1" hangingPunct="1">
              <a:lnSpc>
                <a:spcPct val="90000"/>
              </a:lnSpc>
              <a:defRPr/>
            </a:pPr>
            <a:r>
              <a:rPr lang="en-US" sz="2800" dirty="0">
                <a:effectLst>
                  <a:outerShdw blurRad="38100" dist="38100" dir="2700000" algn="tl">
                    <a:srgbClr val="1F497D"/>
                  </a:outerShdw>
                </a:effectLst>
              </a:rPr>
              <a:t>Amount of money spent annually on cosmetics in the U.S. = $8 billion</a:t>
            </a:r>
          </a:p>
          <a:p>
            <a:pPr eaLnBrk="1" hangingPunct="1">
              <a:lnSpc>
                <a:spcPct val="90000"/>
              </a:lnSpc>
              <a:defRPr/>
            </a:pPr>
            <a:r>
              <a:rPr lang="en-US" sz="2800" dirty="0">
                <a:effectLst>
                  <a:outerShdw blurRad="38100" dist="38100" dir="2700000" algn="tl">
                    <a:srgbClr val="1F497D"/>
                  </a:outerShdw>
                </a:effectLst>
              </a:rPr>
              <a:t>One week of developed world farm subsidies = Annual cost of food aid required to eliminate world hunger</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ED572A9-8E28-1230-EBF2-6A6A51DACAF3}"/>
              </a:ext>
            </a:extLst>
          </p:cNvPr>
          <p:cNvSpPr>
            <a:spLocks noGrp="1"/>
          </p:cNvSpPr>
          <p:nvPr>
            <p:ph type="title" idx="4294967295"/>
          </p:nvPr>
        </p:nvSpPr>
        <p:spPr/>
        <p:txBody>
          <a:bodyPr lIns="91440" rIns="91440" bIns="45720" anchor="ctr"/>
          <a:lstStyle/>
          <a:p>
            <a:pPr eaLnBrk="1" hangingPunct="1"/>
            <a:r>
              <a:rPr lang="en-US" altLang="en-US">
                <a:latin typeface="Arial" panose="020B0604020202020204" pitchFamily="34" charset="0"/>
              </a:rPr>
              <a:t>Eliminating Hunger</a:t>
            </a:r>
          </a:p>
        </p:txBody>
      </p:sp>
      <p:sp>
        <p:nvSpPr>
          <p:cNvPr id="118787" name="Rectangle 3">
            <a:extLst>
              <a:ext uri="{FF2B5EF4-FFF2-40B4-BE49-F238E27FC236}">
                <a16:creationId xmlns:a16="http://schemas.microsoft.com/office/drawing/2014/main" id="{1343F2BD-9BEE-C8F2-AC33-C04FE737604C}"/>
              </a:ext>
            </a:extLst>
          </p:cNvPr>
          <p:cNvSpPr>
            <a:spLocks noGrp="1"/>
          </p:cNvSpPr>
          <p:nvPr>
            <p:ph type="body" idx="4294967295"/>
          </p:nvPr>
        </p:nvSpPr>
        <p:spPr/>
        <p:txBody>
          <a:bodyPr/>
          <a:lstStyle/>
          <a:p>
            <a:pPr eaLnBrk="1" hangingPunct="1"/>
            <a:r>
              <a:rPr lang="en-US" altLang="en-US" sz="3600">
                <a:latin typeface="Arial" panose="020B0604020202020204" pitchFamily="34" charset="0"/>
              </a:rPr>
              <a:t>UN FAO: enough food produced daily to provide every living person with over 2700 calories/day</a:t>
            </a:r>
          </a:p>
          <a:p>
            <a:pPr lvl="1" eaLnBrk="1" hangingPunct="1"/>
            <a:r>
              <a:rPr lang="en-US" altLang="en-US" sz="3600">
                <a:latin typeface="Arial" panose="020B0604020202020204" pitchFamily="34" charset="0"/>
              </a:rPr>
              <a:t>Half the world’s food is wasted (UN FAO)</a:t>
            </a:r>
          </a:p>
          <a:p>
            <a:pPr eaLnBrk="1" hangingPunct="1">
              <a:lnSpc>
                <a:spcPct val="90000"/>
              </a:lnSpc>
            </a:pPr>
            <a:endParaRPr lang="en-US" altLang="en-US" sz="3600">
              <a:latin typeface="Arial" panose="020B0604020202020204" pitchFamily="34" charset="0"/>
            </a:endParaRPr>
          </a:p>
          <a:p>
            <a:pPr eaLnBrk="1" hangingPunct="1">
              <a:lnSpc>
                <a:spcPct val="90000"/>
              </a:lnSpc>
            </a:pPr>
            <a:r>
              <a:rPr lang="en-US" altLang="en-US" sz="3600">
                <a:latin typeface="Arial" panose="020B0604020202020204" pitchFamily="34" charset="0"/>
              </a:rPr>
              <a:t>Hunger: solution requires political will</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CD036628-4D53-C5E9-D336-2ECB043CC35B}"/>
              </a:ext>
            </a:extLst>
          </p:cNvPr>
          <p:cNvSpPr>
            <a:spLocks noGrp="1"/>
          </p:cNvSpPr>
          <p:nvPr>
            <p:ph type="title"/>
          </p:nvPr>
        </p:nvSpPr>
        <p:spPr/>
        <p:txBody>
          <a:bodyPr/>
          <a:lstStyle/>
          <a:p>
            <a:r>
              <a:rPr lang="en-US" altLang="en-US" sz="4000">
                <a:latin typeface="Arial" panose="020B0604020202020204" pitchFamily="34" charset="0"/>
              </a:rPr>
              <a:t>Recommendations for Medical Education and Practice</a:t>
            </a:r>
          </a:p>
        </p:txBody>
      </p:sp>
      <p:sp>
        <p:nvSpPr>
          <p:cNvPr id="119811" name="Content Placeholder 2">
            <a:extLst>
              <a:ext uri="{FF2B5EF4-FFF2-40B4-BE49-F238E27FC236}">
                <a16:creationId xmlns:a16="http://schemas.microsoft.com/office/drawing/2014/main" id="{5D205E2F-2341-78BF-454F-102C0CF62930}"/>
              </a:ext>
            </a:extLst>
          </p:cNvPr>
          <p:cNvSpPr>
            <a:spLocks noGrp="1"/>
          </p:cNvSpPr>
          <p:nvPr>
            <p:ph idx="1"/>
          </p:nvPr>
        </p:nvSpPr>
        <p:spPr/>
        <p:txBody>
          <a:bodyPr/>
          <a:lstStyle/>
          <a:p>
            <a:r>
              <a:rPr lang="en-US" altLang="en-US" sz="3200" dirty="0">
                <a:latin typeface="Arial" panose="020B0604020202020204" pitchFamily="34" charset="0"/>
              </a:rPr>
              <a:t>Free medical school tuition, possibly associated with service requirements</a:t>
            </a:r>
          </a:p>
          <a:p>
            <a:r>
              <a:rPr lang="en-US" altLang="en-US" sz="3200" dirty="0">
                <a:latin typeface="Arial" panose="020B0604020202020204" pitchFamily="34" charset="0"/>
              </a:rPr>
              <a:t>Increased focus on the patient (bedside teaching, patient education)</a:t>
            </a:r>
          </a:p>
          <a:p>
            <a:r>
              <a:rPr lang="en-US" altLang="en-US" sz="3200" dirty="0">
                <a:latin typeface="Arial" panose="020B0604020202020204" pitchFamily="34" charset="0"/>
              </a:rPr>
              <a:t>Decrease disparities in pay between generalists and subspecialists; increase pay for cognitive work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FBFD985-5A90-75C6-C9F9-C8B151C50103}"/>
              </a:ext>
            </a:extLst>
          </p:cNvPr>
          <p:cNvSpPr>
            <a:spLocks noGrp="1"/>
          </p:cNvSpPr>
          <p:nvPr>
            <p:ph type="title"/>
          </p:nvPr>
        </p:nvSpPr>
        <p:spPr/>
        <p:txBody>
          <a:bodyPr/>
          <a:lstStyle/>
          <a:p>
            <a:r>
              <a:rPr lang="en-US" altLang="en-US" sz="3600">
                <a:latin typeface="Arial" panose="020B0604020202020204" pitchFamily="34" charset="0"/>
              </a:rPr>
              <a:t>Earth/Moon Seen by Voyager Spacecraft through Saturn’s Rings</a:t>
            </a:r>
          </a:p>
        </p:txBody>
      </p:sp>
      <p:pic>
        <p:nvPicPr>
          <p:cNvPr id="14339" name="Picture 2">
            <a:extLst>
              <a:ext uri="{FF2B5EF4-FFF2-40B4-BE49-F238E27FC236}">
                <a16:creationId xmlns:a16="http://schemas.microsoft.com/office/drawing/2014/main" id="{4438739E-BAB7-A654-4AB6-190C3C8CD6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833563"/>
            <a:ext cx="8229600" cy="4059237"/>
          </a:xfr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A3495B12-1C9C-12A0-788E-EF8AE562E49E}"/>
              </a:ext>
            </a:extLst>
          </p:cNvPr>
          <p:cNvSpPr>
            <a:spLocks noGrp="1"/>
          </p:cNvSpPr>
          <p:nvPr>
            <p:ph type="title"/>
          </p:nvPr>
        </p:nvSpPr>
        <p:spPr/>
        <p:txBody>
          <a:bodyPr/>
          <a:lstStyle/>
          <a:p>
            <a:r>
              <a:rPr lang="en-US" altLang="en-US" sz="4400">
                <a:latin typeface="Arial" panose="020B0604020202020204" pitchFamily="34" charset="0"/>
              </a:rPr>
              <a:t>More Teachers/Mentors</a:t>
            </a:r>
            <a:br>
              <a:rPr lang="en-US" altLang="en-US">
                <a:latin typeface="Arial" panose="020B0604020202020204" pitchFamily="34" charset="0"/>
              </a:rPr>
            </a:br>
            <a:r>
              <a:rPr lang="en-US" altLang="en-US" sz="2000">
                <a:latin typeface="Arial" panose="020B0604020202020204" pitchFamily="34" charset="0"/>
              </a:rPr>
              <a:t>(Pharos 2018:32-4)</a:t>
            </a:r>
          </a:p>
        </p:txBody>
      </p:sp>
      <p:pic>
        <p:nvPicPr>
          <p:cNvPr id="120835" name="Content Placeholder 6">
            <a:extLst>
              <a:ext uri="{FF2B5EF4-FFF2-40B4-BE49-F238E27FC236}">
                <a16:creationId xmlns:a16="http://schemas.microsoft.com/office/drawing/2014/main" id="{80516839-9111-5C36-3BE9-52513B514F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847850"/>
            <a:ext cx="6553200" cy="4943475"/>
          </a:xfr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9BBEB548-3104-35CD-498C-A6506D081078}"/>
              </a:ext>
            </a:extLst>
          </p:cNvPr>
          <p:cNvSpPr>
            <a:spLocks noGrp="1"/>
          </p:cNvSpPr>
          <p:nvPr>
            <p:ph type="title"/>
          </p:nvPr>
        </p:nvSpPr>
        <p:spPr/>
        <p:txBody>
          <a:bodyPr/>
          <a:lstStyle/>
          <a:p>
            <a:r>
              <a:rPr lang="en-US" altLang="en-US" sz="3600">
                <a:solidFill>
                  <a:srgbClr val="E5E5FF"/>
                </a:solidFill>
                <a:latin typeface="Arial" panose="020B0604020202020204" pitchFamily="34" charset="0"/>
              </a:rPr>
              <a:t>Recommendations for Medical Education and Practice</a:t>
            </a:r>
            <a:endParaRPr lang="en-US" altLang="en-US" sz="3600">
              <a:latin typeface="Arial" panose="020B0604020202020204" pitchFamily="34" charset="0"/>
            </a:endParaRPr>
          </a:p>
        </p:txBody>
      </p:sp>
      <p:sp>
        <p:nvSpPr>
          <p:cNvPr id="122883" name="Content Placeholder 2">
            <a:extLst>
              <a:ext uri="{FF2B5EF4-FFF2-40B4-BE49-F238E27FC236}">
                <a16:creationId xmlns:a16="http://schemas.microsoft.com/office/drawing/2014/main" id="{667EC903-151E-8ED4-6FAB-DDB2291BA713}"/>
              </a:ext>
            </a:extLst>
          </p:cNvPr>
          <p:cNvSpPr>
            <a:spLocks noGrp="1"/>
          </p:cNvSpPr>
          <p:nvPr>
            <p:ph idx="1"/>
          </p:nvPr>
        </p:nvSpPr>
        <p:spPr/>
        <p:txBody>
          <a:bodyPr/>
          <a:lstStyle/>
          <a:p>
            <a:r>
              <a:rPr lang="en-US" altLang="en-US" sz="2800">
                <a:latin typeface="Arial" panose="020B0604020202020204" pitchFamily="34" charset="0"/>
              </a:rPr>
              <a:t>Improve prevention, identification, and treatment of mental illness and burnout</a:t>
            </a:r>
          </a:p>
          <a:p>
            <a:pPr lvl="1"/>
            <a:r>
              <a:rPr lang="en-US" altLang="en-US" sz="2800">
                <a:latin typeface="Arial" panose="020B0604020202020204" pitchFamily="34" charset="0"/>
              </a:rPr>
              <a:t>Physicians have the highest suicide rate of any profession; more than twice that of the general population</a:t>
            </a:r>
          </a:p>
          <a:p>
            <a:pPr lvl="1"/>
            <a:r>
              <a:rPr lang="en-US" altLang="en-US" sz="2800">
                <a:latin typeface="Arial" panose="020B0604020202020204" pitchFamily="34" charset="0"/>
              </a:rPr>
              <a:t>Burnout symptoms in over 50% of U.S. physicians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49980501-2C80-EB5B-7C17-9C6AE5EDFC0B}"/>
              </a:ext>
            </a:extLst>
          </p:cNvPr>
          <p:cNvSpPr>
            <a:spLocks noGrp="1"/>
          </p:cNvSpPr>
          <p:nvPr>
            <p:ph type="title"/>
          </p:nvPr>
        </p:nvSpPr>
        <p:spPr/>
        <p:txBody>
          <a:bodyPr/>
          <a:lstStyle/>
          <a:p>
            <a:r>
              <a:rPr lang="en-US" altLang="en-US" sz="4000">
                <a:latin typeface="Arial" panose="020B0604020202020204" pitchFamily="34" charset="0"/>
              </a:rPr>
              <a:t>Moral Injury</a:t>
            </a:r>
          </a:p>
        </p:txBody>
      </p:sp>
      <p:sp>
        <p:nvSpPr>
          <p:cNvPr id="123907" name="Content Placeholder 2">
            <a:extLst>
              <a:ext uri="{FF2B5EF4-FFF2-40B4-BE49-F238E27FC236}">
                <a16:creationId xmlns:a16="http://schemas.microsoft.com/office/drawing/2014/main" id="{AD46EB8D-191E-5476-CF30-BFF437BCA6F5}"/>
              </a:ext>
            </a:extLst>
          </p:cNvPr>
          <p:cNvSpPr>
            <a:spLocks noGrp="1"/>
          </p:cNvSpPr>
          <p:nvPr>
            <p:ph idx="1"/>
          </p:nvPr>
        </p:nvSpPr>
        <p:spPr/>
        <p:txBody>
          <a:bodyPr/>
          <a:lstStyle/>
          <a:p>
            <a:r>
              <a:rPr lang="en-US" altLang="en-US" sz="3200" dirty="0">
                <a:latin typeface="Arial" panose="020B0604020202020204" pitchFamily="34" charset="0"/>
              </a:rPr>
              <a:t>The accumulation of moral injustices that occur when we are forced to perpetrate, bear witness to, or fail to prevent acts that transgress our deeply held moral beliefs, due to conflicting demands and allegiances involving multiple stakeholders beyond the patient</a:t>
            </a:r>
          </a:p>
          <a:p>
            <a:endParaRPr lang="en-US" altLang="en-US" dirty="0">
              <a:latin typeface="Arial" panose="020B0604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4F8903A1-0241-3462-6991-81AE62ACCFB1}"/>
              </a:ext>
            </a:extLst>
          </p:cNvPr>
          <p:cNvSpPr>
            <a:spLocks noGrp="1"/>
          </p:cNvSpPr>
          <p:nvPr>
            <p:ph type="title"/>
          </p:nvPr>
        </p:nvSpPr>
        <p:spPr/>
        <p:txBody>
          <a:bodyPr/>
          <a:lstStyle/>
          <a:p>
            <a:r>
              <a:rPr lang="en-US" altLang="en-US" sz="3600">
                <a:solidFill>
                  <a:srgbClr val="E5E5FF"/>
                </a:solidFill>
                <a:latin typeface="Arial" panose="020B0604020202020204" pitchFamily="34" charset="0"/>
              </a:rPr>
              <a:t>Recommendations for Medical Education and Practice</a:t>
            </a:r>
            <a:endParaRPr lang="en-US" altLang="en-US">
              <a:latin typeface="Arial" panose="020B0604020202020204" pitchFamily="34" charset="0"/>
            </a:endParaRPr>
          </a:p>
        </p:txBody>
      </p:sp>
      <p:sp>
        <p:nvSpPr>
          <p:cNvPr id="124931" name="Content Placeholder 2">
            <a:extLst>
              <a:ext uri="{FF2B5EF4-FFF2-40B4-BE49-F238E27FC236}">
                <a16:creationId xmlns:a16="http://schemas.microsoft.com/office/drawing/2014/main" id="{02E187B2-605B-B9B5-50B5-A117693D5243}"/>
              </a:ext>
            </a:extLst>
          </p:cNvPr>
          <p:cNvSpPr>
            <a:spLocks noGrp="1"/>
          </p:cNvSpPr>
          <p:nvPr>
            <p:ph idx="1"/>
          </p:nvPr>
        </p:nvSpPr>
        <p:spPr/>
        <p:txBody>
          <a:bodyPr/>
          <a:lstStyle/>
          <a:p>
            <a:r>
              <a:rPr lang="en-US" altLang="en-US" sz="3600">
                <a:latin typeface="Arial" panose="020B0604020202020204" pitchFamily="34" charset="0"/>
              </a:rPr>
              <a:t>Greater attention to public health and social justice</a:t>
            </a:r>
          </a:p>
          <a:p>
            <a:endParaRPr lang="en-US" altLang="en-US" sz="3600">
              <a:latin typeface="Arial" panose="020B0604020202020204" pitchFamily="34" charset="0"/>
            </a:endParaRPr>
          </a:p>
          <a:p>
            <a:r>
              <a:rPr lang="en-US" altLang="en-US" sz="3600">
                <a:latin typeface="Arial" panose="020B0604020202020204" pitchFamily="34" charset="0"/>
              </a:rPr>
              <a:t>Increased focus on the arts and humanities, including the rich history of medicine</a:t>
            </a:r>
          </a:p>
          <a:p>
            <a:endParaRPr lang="en-US" altLang="en-US">
              <a:latin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D493427E-39F2-E414-3A75-306D2985C9F7}"/>
              </a:ext>
            </a:extLst>
          </p:cNvPr>
          <p:cNvSpPr>
            <a:spLocks noGrp="1"/>
          </p:cNvSpPr>
          <p:nvPr>
            <p:ph type="title" idx="4294967295"/>
          </p:nvPr>
        </p:nvSpPr>
        <p:spPr/>
        <p:txBody>
          <a:bodyPr/>
          <a:lstStyle/>
          <a:p>
            <a:r>
              <a:rPr lang="en-US" altLang="en-US">
                <a:latin typeface="Calibri" panose="020F0502020204030204" pitchFamily="34" charset="0"/>
              </a:rPr>
              <a:t>Become Active</a:t>
            </a:r>
          </a:p>
        </p:txBody>
      </p:sp>
      <p:sp>
        <p:nvSpPr>
          <p:cNvPr id="125955" name="Rectangle 3">
            <a:extLst>
              <a:ext uri="{FF2B5EF4-FFF2-40B4-BE49-F238E27FC236}">
                <a16:creationId xmlns:a16="http://schemas.microsoft.com/office/drawing/2014/main" id="{D221CEE1-34A1-6D90-8805-D62B44EF1D46}"/>
              </a:ext>
            </a:extLst>
          </p:cNvPr>
          <p:cNvSpPr>
            <a:spLocks noGrp="1"/>
          </p:cNvSpPr>
          <p:nvPr>
            <p:ph type="body" idx="4294967295"/>
          </p:nvPr>
        </p:nvSpPr>
        <p:spPr/>
        <p:txBody>
          <a:bodyPr/>
          <a:lstStyle/>
          <a:p>
            <a:r>
              <a:rPr lang="en-US" altLang="en-US" sz="4000">
                <a:latin typeface="Constantia" panose="02030602050306030303" pitchFamily="18" charset="0"/>
              </a:rPr>
              <a:t>Community partnerships</a:t>
            </a:r>
          </a:p>
          <a:p>
            <a:r>
              <a:rPr lang="en-US" altLang="en-US" sz="4000">
                <a:latin typeface="Constantia" panose="02030602050306030303" pitchFamily="18" charset="0"/>
              </a:rPr>
              <a:t>Volunteering</a:t>
            </a:r>
          </a:p>
          <a:p>
            <a:r>
              <a:rPr lang="en-US" altLang="en-US" sz="4000">
                <a:latin typeface="Constantia" panose="02030602050306030303" pitchFamily="18" charset="0"/>
              </a:rPr>
              <a:t>Advocate for the rights of women and minorities</a:t>
            </a:r>
          </a:p>
          <a:p>
            <a:r>
              <a:rPr lang="en-US" altLang="en-US" sz="4000">
                <a:latin typeface="Constantia" panose="02030602050306030303" pitchFamily="18" charset="0"/>
              </a:rPr>
              <a:t>Find your passion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1D71B131-9E6C-532A-CFCD-F8EAFE082DCD}"/>
              </a:ext>
            </a:extLst>
          </p:cNvPr>
          <p:cNvSpPr>
            <a:spLocks noGrp="1"/>
          </p:cNvSpPr>
          <p:nvPr>
            <p:ph type="title"/>
          </p:nvPr>
        </p:nvSpPr>
        <p:spPr/>
        <p:txBody>
          <a:bodyPr/>
          <a:lstStyle/>
          <a:p>
            <a:r>
              <a:rPr lang="en-US" altLang="en-US"/>
              <a:t>Advice for Students</a:t>
            </a:r>
          </a:p>
        </p:txBody>
      </p:sp>
      <p:sp>
        <p:nvSpPr>
          <p:cNvPr id="115715" name="Rectangle 3">
            <a:extLst>
              <a:ext uri="{FF2B5EF4-FFF2-40B4-BE49-F238E27FC236}">
                <a16:creationId xmlns:a16="http://schemas.microsoft.com/office/drawing/2014/main" id="{C90B2926-8EE8-24D6-5143-3DA917B0489F}"/>
              </a:ext>
            </a:extLst>
          </p:cNvPr>
          <p:cNvSpPr>
            <a:spLocks noGrp="1"/>
          </p:cNvSpPr>
          <p:nvPr>
            <p:ph type="body" idx="1"/>
          </p:nvPr>
        </p:nvSpPr>
        <p:spPr/>
        <p:txBody>
          <a:bodyPr/>
          <a:lstStyle/>
          <a:p>
            <a:r>
              <a:rPr lang="en-US" altLang="en-US"/>
              <a:t>Appreciate the privilege of practicing medicine</a:t>
            </a:r>
          </a:p>
          <a:p>
            <a:r>
              <a:rPr lang="en-US" altLang="en-US"/>
              <a:t>Be humble / know your limits</a:t>
            </a:r>
          </a:p>
          <a:p>
            <a:r>
              <a:rPr lang="en-US" altLang="en-US"/>
              <a:t>Contemplate life and death, comfort the grieving</a:t>
            </a:r>
          </a:p>
          <a:p>
            <a:r>
              <a:rPr lang="en-US" altLang="en-US"/>
              <a:t>Take care of yourself</a:t>
            </a:r>
          </a:p>
          <a:p>
            <a:r>
              <a:rPr lang="en-US" altLang="en-US"/>
              <a:t>Cherish your relationships</a:t>
            </a:r>
          </a:p>
          <a:p>
            <a:r>
              <a:rPr lang="en-US" altLang="en-US"/>
              <a:t>Continue your lifelong education</a:t>
            </a:r>
          </a:p>
          <a:p>
            <a:r>
              <a:rPr lang="en-US" altLang="en-US"/>
              <a:t>Strive for justice</a:t>
            </a:r>
          </a:p>
          <a:p>
            <a:endParaRPr lang="en-US"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2B0555BF-381D-8B3A-ECEA-BB02F0E51321}"/>
              </a:ext>
            </a:extLst>
          </p:cNvPr>
          <p:cNvSpPr>
            <a:spLocks noGrp="1" noRot="1"/>
          </p:cNvSpPr>
          <p:nvPr>
            <p:ph type="title" idx="4294967295"/>
          </p:nvPr>
        </p:nvSpPr>
        <p:spPr/>
        <p:txBody>
          <a:bodyPr/>
          <a:lstStyle/>
          <a:p>
            <a:pPr eaLnBrk="1" hangingPunct="1"/>
            <a:r>
              <a:rPr lang="en-US" altLang="en-US">
                <a:latin typeface="Calibri" panose="020F0502020204030204" pitchFamily="34" charset="0"/>
              </a:rPr>
              <a:t>Work Together</a:t>
            </a:r>
          </a:p>
        </p:txBody>
      </p:sp>
      <p:sp>
        <p:nvSpPr>
          <p:cNvPr id="126979" name="Rectangle 3">
            <a:extLst>
              <a:ext uri="{FF2B5EF4-FFF2-40B4-BE49-F238E27FC236}">
                <a16:creationId xmlns:a16="http://schemas.microsoft.com/office/drawing/2014/main" id="{BBF26AC4-E4B8-E324-BBA6-277A5D47F0EA}"/>
              </a:ext>
            </a:extLst>
          </p:cNvPr>
          <p:cNvSpPr>
            <a:spLocks noGrp="1"/>
          </p:cNvSpPr>
          <p:nvPr>
            <p:ph idx="4294967295"/>
          </p:nvPr>
        </p:nvSpPr>
        <p:spPr/>
        <p:txBody>
          <a:bodyPr/>
          <a:lstStyle/>
          <a:p>
            <a:pPr eaLnBrk="1" hangingPunct="1">
              <a:buFont typeface="Wingdings" panose="05000000000000000000" pitchFamily="2" charset="2"/>
              <a:buNone/>
            </a:pPr>
            <a:r>
              <a:rPr lang="en-US" altLang="en-US" sz="4800">
                <a:latin typeface="Constantia" panose="02030602050306030303" pitchFamily="18" charset="0"/>
              </a:rPr>
              <a:t>	</a:t>
            </a:r>
            <a:r>
              <a:rPr lang="en-US" altLang="en-US" sz="4000">
                <a:latin typeface="Constantia" panose="02030602050306030303" pitchFamily="18" charset="0"/>
              </a:rPr>
              <a:t>“Never doubt that a small group of thoughtful, committed people can change the world. Indeed, it is the only thing that ever has.“</a:t>
            </a:r>
          </a:p>
          <a:p>
            <a:pPr algn="r" eaLnBrk="1" hangingPunct="1">
              <a:buFont typeface="Wingdings" panose="05000000000000000000" pitchFamily="2" charset="2"/>
              <a:buNone/>
            </a:pPr>
            <a:r>
              <a:rPr lang="en-US" altLang="en-US" sz="4000">
                <a:latin typeface="Constantia" panose="02030602050306030303" pitchFamily="18" charset="0"/>
              </a:rPr>
              <a:t>- Margaret Mead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D256408-7708-0614-5C9F-6D6E21E9A269}"/>
              </a:ext>
            </a:extLst>
          </p:cNvPr>
          <p:cNvSpPr>
            <a:spLocks noGrp="1" noRot="1" noChangeArrowheads="1"/>
          </p:cNvSpPr>
          <p:nvPr>
            <p:ph type="title" idx="4294967295"/>
          </p:nvPr>
        </p:nvSpPr>
        <p:spPr/>
        <p:txBody>
          <a:bodyPr>
            <a:normAutofit fontScale="90000"/>
          </a:bodyPr>
          <a:lstStyle/>
          <a:p>
            <a:pPr eaLnBrk="1" fontAlgn="auto" hangingPunct="1">
              <a:spcAft>
                <a:spcPts val="0"/>
              </a:spcAft>
              <a:defRPr/>
            </a:pPr>
            <a:r>
              <a:rPr lang="en-US">
                <a:latin typeface="+mj-lt"/>
              </a:rPr>
              <a:t>Speak Up for the Disenfranchised</a:t>
            </a:r>
          </a:p>
        </p:txBody>
      </p:sp>
      <p:sp>
        <p:nvSpPr>
          <p:cNvPr id="102403" name="Rectangle 3">
            <a:extLst>
              <a:ext uri="{FF2B5EF4-FFF2-40B4-BE49-F238E27FC236}">
                <a16:creationId xmlns:a16="http://schemas.microsoft.com/office/drawing/2014/main" id="{00D6F38D-1DAC-7DD1-7337-3B2B9E461549}"/>
              </a:ext>
            </a:extLst>
          </p:cNvPr>
          <p:cNvSpPr>
            <a:spLocks noGrp="1"/>
          </p:cNvSpPr>
          <p:nvPr>
            <p:ph idx="4294967295"/>
          </p:nvPr>
        </p:nvSpPr>
        <p:spPr/>
        <p:txBody>
          <a:bodyPr/>
          <a:lstStyle/>
          <a:p>
            <a:pPr eaLnBrk="1" hangingPunct="1">
              <a:buFont typeface="Wingdings" panose="05000000000000000000" pitchFamily="2" charset="2"/>
              <a:buNone/>
              <a:defRPr/>
            </a:pPr>
            <a:r>
              <a:rPr lang="en-US" altLang="en-US" dirty="0">
                <a:latin typeface="Constantia" panose="02030602050306030303" pitchFamily="18" charset="0"/>
              </a:rPr>
              <a:t>	</a:t>
            </a:r>
          </a:p>
          <a:p>
            <a:pPr eaLnBrk="1" hangingPunct="1">
              <a:buFont typeface="Wingdings" panose="05000000000000000000" pitchFamily="2" charset="2"/>
              <a:buNone/>
              <a:defRPr/>
            </a:pPr>
            <a:r>
              <a:rPr lang="en-US" altLang="en-US" sz="4000" dirty="0">
                <a:latin typeface="Constantia" panose="02030602050306030303" pitchFamily="18" charset="0"/>
              </a:rPr>
              <a:t>“The first job of a citizen is to keep your mouth open.”</a:t>
            </a:r>
          </a:p>
          <a:p>
            <a:pPr algn="r" eaLnBrk="1" hangingPunct="1">
              <a:buFontTx/>
              <a:buChar char="-"/>
              <a:defRPr/>
            </a:pPr>
            <a:r>
              <a:rPr lang="en-US" altLang="en-US" sz="4000" dirty="0">
                <a:latin typeface="Constantia" panose="02030602050306030303" pitchFamily="18" charset="0"/>
              </a:rPr>
              <a:t>G</a:t>
            </a:r>
            <a:r>
              <a:rPr lang="en-US" altLang="en-US" sz="4000" dirty="0">
                <a:latin typeface="Constantia" panose="02030602050306030303" pitchFamily="18" charset="0"/>
                <a:cs typeface="Times New Roman" panose="02020603050405020304" pitchFamily="18" charset="0"/>
              </a:rPr>
              <a:t>ü</a:t>
            </a:r>
            <a:r>
              <a:rPr lang="en-US" altLang="en-US" sz="4000" dirty="0">
                <a:latin typeface="Constantia" panose="02030602050306030303" pitchFamily="18" charset="0"/>
              </a:rPr>
              <a:t>nter Grass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20495A39-4239-CD82-F5D1-6CF3E260052C}"/>
              </a:ext>
            </a:extLst>
          </p:cNvPr>
          <p:cNvSpPr>
            <a:spLocks noGrp="1"/>
          </p:cNvSpPr>
          <p:nvPr>
            <p:ph type="title"/>
          </p:nvPr>
        </p:nvSpPr>
        <p:spPr/>
        <p:txBody>
          <a:bodyPr/>
          <a:lstStyle/>
          <a:p>
            <a:r>
              <a:rPr lang="en-US" altLang="en-US" sz="3600">
                <a:latin typeface="Arial" panose="020B0604020202020204" pitchFamily="34" charset="0"/>
              </a:rPr>
              <a:t>Nathan Francis Mosell, MD</a:t>
            </a:r>
            <a:br>
              <a:rPr lang="en-US" altLang="en-US" sz="3600">
                <a:latin typeface="Arial" panose="020B0604020202020204" pitchFamily="34" charset="0"/>
              </a:rPr>
            </a:br>
            <a:r>
              <a:rPr lang="en-US" altLang="en-US" sz="3600">
                <a:latin typeface="Arial" panose="020B0604020202020204" pitchFamily="34" charset="0"/>
              </a:rPr>
              <a:t>Co-founder of NMA and NAACP</a:t>
            </a:r>
          </a:p>
        </p:txBody>
      </p:sp>
      <p:sp>
        <p:nvSpPr>
          <p:cNvPr id="129027" name="Content Placeholder 2">
            <a:extLst>
              <a:ext uri="{FF2B5EF4-FFF2-40B4-BE49-F238E27FC236}">
                <a16:creationId xmlns:a16="http://schemas.microsoft.com/office/drawing/2014/main" id="{242560AA-9C97-45E3-1FDF-B5317B36DB98}"/>
              </a:ext>
            </a:extLst>
          </p:cNvPr>
          <p:cNvSpPr>
            <a:spLocks noGrp="1"/>
          </p:cNvSpPr>
          <p:nvPr>
            <p:ph idx="1"/>
          </p:nvPr>
        </p:nvSpPr>
        <p:spPr/>
        <p:txBody>
          <a:bodyPr/>
          <a:lstStyle/>
          <a:p>
            <a:pPr marL="0" indent="0">
              <a:buFont typeface="Wingdings 2" panose="05020102010507070707" pitchFamily="18" charset="2"/>
              <a:buNone/>
            </a:pPr>
            <a:r>
              <a:rPr lang="en-US" altLang="en-US" sz="3600">
                <a:latin typeface="Arial" panose="020B0604020202020204" pitchFamily="34" charset="0"/>
              </a:rPr>
              <a:t>“If you have never been called a radical,… you should begin to examine your conscience. It means that you have never done anything for anyone but yourself.”</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C59E2B14-0561-2D4B-EAFE-1B38CE721A43}"/>
              </a:ext>
            </a:extLst>
          </p:cNvPr>
          <p:cNvSpPr>
            <a:spLocks noGrp="1" noChangeArrowheads="1"/>
          </p:cNvSpPr>
          <p:nvPr>
            <p:ph type="title" idx="4294967295"/>
          </p:nvPr>
        </p:nvSpPr>
        <p:spPr/>
        <p:txBody>
          <a:bodyPr lIns="91440" rIns="91440" bIns="45720" anchor="ctr">
            <a:normAutofit fontScale="90000"/>
          </a:bodyPr>
          <a:lstStyle/>
          <a:p>
            <a:pPr eaLnBrk="1" hangingPunct="1">
              <a:defRPr/>
            </a:pPr>
            <a:r>
              <a:rPr lang="en-US" sz="4200"/>
              <a:t>“First they came for the Jews”</a:t>
            </a:r>
            <a:br>
              <a:rPr lang="en-US" sz="4200"/>
            </a:br>
            <a:r>
              <a:rPr lang="en-US" sz="4200"/>
              <a:t>by Pastor Niemoller</a:t>
            </a:r>
          </a:p>
        </p:txBody>
      </p:sp>
      <p:sp>
        <p:nvSpPr>
          <p:cNvPr id="130051" name="Rectangle 3">
            <a:extLst>
              <a:ext uri="{FF2B5EF4-FFF2-40B4-BE49-F238E27FC236}">
                <a16:creationId xmlns:a16="http://schemas.microsoft.com/office/drawing/2014/main" id="{B62CD16D-CBCC-F873-0BB8-9E6ED150AA33}"/>
              </a:ext>
            </a:extLst>
          </p:cNvPr>
          <p:cNvSpPr>
            <a:spLocks noGrp="1"/>
          </p:cNvSpPr>
          <p:nvPr>
            <p:ph idx="4294967295"/>
          </p:nvPr>
        </p:nvSpPr>
        <p:spPr/>
        <p:txBody>
          <a:bodyPr/>
          <a:lstStyle/>
          <a:p>
            <a:pPr eaLnBrk="1" hangingPunct="1">
              <a:buFontTx/>
              <a:buNone/>
            </a:pPr>
            <a:r>
              <a:rPr lang="en-US" altLang="en-US" sz="2800">
                <a:latin typeface="Arial" panose="020B0604020202020204" pitchFamily="34" charset="0"/>
              </a:rPr>
              <a:t>“First they came for the Jews, and I did not speak up, for I was not a Jew.</a:t>
            </a:r>
          </a:p>
          <a:p>
            <a:pPr eaLnBrk="1" hangingPunct="1">
              <a:buFontTx/>
              <a:buNone/>
            </a:pPr>
            <a:r>
              <a:rPr lang="en-US" altLang="en-US" sz="2800">
                <a:latin typeface="Arial" panose="020B0604020202020204" pitchFamily="34" charset="0"/>
              </a:rPr>
              <a:t>Then they came for the communists, and I did not speak up for I was not a communist.</a:t>
            </a:r>
          </a:p>
          <a:p>
            <a:pPr eaLnBrk="1" hangingPunct="1">
              <a:buFontTx/>
              <a:buNone/>
            </a:pPr>
            <a:r>
              <a:rPr lang="en-US" altLang="en-US" sz="2800">
                <a:latin typeface="Arial" panose="020B0604020202020204" pitchFamily="34" charset="0"/>
              </a:rPr>
              <a:t>Then they came for the trade unionists, and I did not speak up, for I was not a trade unionist.</a:t>
            </a:r>
          </a:p>
          <a:p>
            <a:pPr eaLnBrk="1" hangingPunct="1">
              <a:buFontTx/>
              <a:buNone/>
            </a:pPr>
            <a:r>
              <a:rPr lang="en-US" altLang="en-US" sz="2800">
                <a:latin typeface="Arial" panose="020B0604020202020204" pitchFamily="34" charset="0"/>
              </a:rPr>
              <a:t>Then they came for me, and there was no one left to speak up for me.”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Flow">
      <a:majorFont>
        <a:latin typeface=""/>
        <a:ea typeface=""/>
        <a:cs typeface=""/>
      </a:majorFont>
      <a:minorFont>
        <a:latin typefac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4505</TotalTime>
  <Words>3149</Words>
  <Application>Microsoft Office PowerPoint</Application>
  <PresentationFormat>On-screen Show (4:3)</PresentationFormat>
  <Paragraphs>404</Paragraphs>
  <Slides>101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101</vt:i4>
      </vt:variant>
    </vt:vector>
  </HeadingPairs>
  <TitlesOfParts>
    <vt:vector size="109" baseType="lpstr">
      <vt:lpstr>Arial</vt:lpstr>
      <vt:lpstr>Arial Unicode MS</vt:lpstr>
      <vt:lpstr>Calibri</vt:lpstr>
      <vt:lpstr>Constantia</vt:lpstr>
      <vt:lpstr>Times New Roman</vt:lpstr>
      <vt:lpstr>Wingdings</vt:lpstr>
      <vt:lpstr>Wingdings 2</vt:lpstr>
      <vt:lpstr>2_Flow</vt:lpstr>
      <vt:lpstr>Public Health and Social Justice</vt:lpstr>
      <vt:lpstr>Perspective</vt:lpstr>
      <vt:lpstr>Perspective</vt:lpstr>
      <vt:lpstr>The Planets</vt:lpstr>
      <vt:lpstr>Our Solar System</vt:lpstr>
      <vt:lpstr>Jupiter = one pixel, Earth = invisible</vt:lpstr>
      <vt:lpstr>Sun = one pixel, Jupiter = invisible</vt:lpstr>
      <vt:lpstr>Our Home</vt:lpstr>
      <vt:lpstr>Earth/Moon Seen by Voyager Spacecraft through Saturn’s Rings</vt:lpstr>
      <vt:lpstr>Am I Stoned?</vt:lpstr>
      <vt:lpstr>The State of U.S. Health Care</vt:lpstr>
      <vt:lpstr>The State of U.S. Health Care</vt:lpstr>
      <vt:lpstr>The State of U.S. Health Care</vt:lpstr>
      <vt:lpstr>Headline from The Onion</vt:lpstr>
      <vt:lpstr>Hunger and Poverty</vt:lpstr>
      <vt:lpstr>Homelessness</vt:lpstr>
      <vt:lpstr>Jacob Riis</vt:lpstr>
      <vt:lpstr>Dorothea Lange</vt:lpstr>
      <vt:lpstr>PowerPoint Presentation</vt:lpstr>
      <vt:lpstr>Economic Disparities</vt:lpstr>
      <vt:lpstr>Status of Women</vt:lpstr>
      <vt:lpstr>Worldwide, every minute</vt:lpstr>
      <vt:lpstr>Racial Disparities in Health Care Coverage</vt:lpstr>
      <vt:lpstr>Racial Disparities in Health Care: African-Americans</vt:lpstr>
      <vt:lpstr>Racial Disparities in Health Care: Latinos</vt:lpstr>
      <vt:lpstr>PowerPoint Presentation</vt:lpstr>
      <vt:lpstr>Racial Disparities in Health Care: African-Americans</vt:lpstr>
      <vt:lpstr>Racism in the Criminal Justice System</vt:lpstr>
      <vt:lpstr>Race and Detention Rates</vt:lpstr>
      <vt:lpstr>PowerPoint Presentation</vt:lpstr>
      <vt:lpstr>Environmental Degradation: Causes</vt:lpstr>
      <vt:lpstr>Environmental Degradation Consequences</vt:lpstr>
      <vt:lpstr>Consequences of  Environmental Degradation</vt:lpstr>
      <vt:lpstr>Consequences of Pesticides</vt:lpstr>
      <vt:lpstr>W Eugene Smith: Minamata Disease Methylmercury Poisoning</vt:lpstr>
      <vt:lpstr>Sebastiao Salgado: Mining</vt:lpstr>
      <vt:lpstr>Overconsumption (“Affluenza”)</vt:lpstr>
      <vt:lpstr>But Are We Happier?</vt:lpstr>
      <vt:lpstr>But Are We Happier?</vt:lpstr>
      <vt:lpstr>Meanwhile, Outside the US…</vt:lpstr>
      <vt:lpstr>James Nachtwey</vt:lpstr>
      <vt:lpstr>Maldistribution of Wealth - Worldwide</vt:lpstr>
      <vt:lpstr>PowerPoint Presentation</vt:lpstr>
      <vt:lpstr>PowerPoint Presentation</vt:lpstr>
      <vt:lpstr>Maldistribution of Wealth - US</vt:lpstr>
      <vt:lpstr>Income Inequality Kills</vt:lpstr>
      <vt:lpstr>Maldistribution of Wealth is Deadly</vt:lpstr>
      <vt:lpstr>Voltaire</vt:lpstr>
      <vt:lpstr>Hudson River, 2009</vt:lpstr>
      <vt:lpstr>Primo Levi</vt:lpstr>
      <vt:lpstr>Wars</vt:lpstr>
      <vt:lpstr>Robert Capa</vt:lpstr>
      <vt:lpstr>PowerPoint Presentation</vt:lpstr>
      <vt:lpstr>PowerPoint Presentation</vt:lpstr>
      <vt:lpstr>PowerPoint Presentation</vt:lpstr>
      <vt:lpstr>PowerPoint Presentation</vt:lpstr>
      <vt:lpstr>PowerPoint Presentation</vt:lpstr>
      <vt:lpstr>W Eugene Smith</vt:lpstr>
      <vt:lpstr>Competitive Strategies of Financially-Strapped Academic Medical Centers</vt:lpstr>
      <vt:lpstr>The Medical Brain Drain</vt:lpstr>
      <vt:lpstr>Corporations Dominate the Global Economy</vt:lpstr>
      <vt:lpstr>Corporations</vt:lpstr>
      <vt:lpstr>Corporations</vt:lpstr>
      <vt:lpstr>The Stock Market</vt:lpstr>
      <vt:lpstr>Ignorance, Pseudoscientific Beliefs, and Misconceptions Widespread</vt:lpstr>
      <vt:lpstr>Scientific Ignorance - US</vt:lpstr>
      <vt:lpstr>Ignorance, Pseudoscientific Beliefs, and Misconceptions Widespread</vt:lpstr>
      <vt:lpstr>Trump Administration</vt:lpstr>
      <vt:lpstr>Bad Policies Kill</vt:lpstr>
      <vt:lpstr>Bad Policies Kill</vt:lpstr>
      <vt:lpstr>Mahatma Gandhi</vt:lpstr>
      <vt:lpstr>Political Solutions</vt:lpstr>
      <vt:lpstr>Power to the People, Not the Corporations</vt:lpstr>
      <vt:lpstr>Campaign for Fair and Representative Elections</vt:lpstr>
      <vt:lpstr>Save the Planet Together</vt:lpstr>
      <vt:lpstr>Solutions</vt:lpstr>
      <vt:lpstr>Colonial Exploitation</vt:lpstr>
      <vt:lpstr>Colonial Exploitation</vt:lpstr>
      <vt:lpstr>U.S. International Non-Cooperation/Isolationism</vt:lpstr>
      <vt:lpstr>U.S. International Non-Cooperation/Isolationism</vt:lpstr>
      <vt:lpstr>U.S. International Non-Cooperation/Isolationism</vt:lpstr>
      <vt:lpstr>Promote Fairness and Prevention</vt:lpstr>
      <vt:lpstr>Foreign Aid</vt:lpstr>
      <vt:lpstr>Foreign Aid</vt:lpstr>
      <vt:lpstr>Foreign Aid</vt:lpstr>
      <vt:lpstr>U.S. Charitable Giving</vt:lpstr>
      <vt:lpstr>Poverty and Priorities</vt:lpstr>
      <vt:lpstr>Eliminating Hunger</vt:lpstr>
      <vt:lpstr>Recommendations for Medical Education and Practice</vt:lpstr>
      <vt:lpstr>More Teachers/Mentors (Pharos 2018:32-4)</vt:lpstr>
      <vt:lpstr>Recommendations for Medical Education and Practice</vt:lpstr>
      <vt:lpstr>Moral Injury</vt:lpstr>
      <vt:lpstr>Recommendations for Medical Education and Practice</vt:lpstr>
      <vt:lpstr>Become Active</vt:lpstr>
      <vt:lpstr>Advice for Students</vt:lpstr>
      <vt:lpstr>Work Together</vt:lpstr>
      <vt:lpstr>Speak Up for the Disenfranchised</vt:lpstr>
      <vt:lpstr>Nathan Francis Mosell, MD Co-founder of NMA and NAACP</vt:lpstr>
      <vt:lpstr>“First they came for the Jews” by Pastor Niemoller</vt:lpstr>
      <vt:lpstr>Have Faith in Your Ability to Affect Change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 I Stoned?</dc:title>
  <dc:creator>Owner</dc:creator>
  <cp:lastModifiedBy>martin donohoe</cp:lastModifiedBy>
  <cp:revision>135</cp:revision>
  <dcterms:created xsi:type="dcterms:W3CDTF">2009-11-18T10:20:17Z</dcterms:created>
  <dcterms:modified xsi:type="dcterms:W3CDTF">2025-11-27T16:50:00Z</dcterms:modified>
</cp:coreProperties>
</file>