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 id="2147484875" r:id="rId2"/>
    <p:sldMasterId id="2147485198" r:id="rId3"/>
    <p:sldMasterId id="2147485728" r:id="rId4"/>
    <p:sldMasterId id="2147486009" r:id="rId5"/>
  </p:sldMasterIdLst>
  <p:notesMasterIdLst>
    <p:notesMasterId r:id="rId356"/>
  </p:notesMasterIdLst>
  <p:handoutMasterIdLst>
    <p:handoutMasterId r:id="rId357"/>
  </p:handoutMasterIdLst>
  <p:sldIdLst>
    <p:sldId id="469" r:id="rId6"/>
    <p:sldId id="455" r:id="rId7"/>
    <p:sldId id="457" r:id="rId8"/>
    <p:sldId id="517" r:id="rId9"/>
    <p:sldId id="655" r:id="rId10"/>
    <p:sldId id="315" r:id="rId11"/>
    <p:sldId id="685" r:id="rId12"/>
    <p:sldId id="333" r:id="rId13"/>
    <p:sldId id="2251" r:id="rId14"/>
    <p:sldId id="518" r:id="rId15"/>
    <p:sldId id="2233" r:id="rId16"/>
    <p:sldId id="1953" r:id="rId17"/>
    <p:sldId id="2902" r:id="rId18"/>
    <p:sldId id="465" r:id="rId19"/>
    <p:sldId id="1881" r:id="rId20"/>
    <p:sldId id="2236" r:id="rId21"/>
    <p:sldId id="574" r:id="rId22"/>
    <p:sldId id="259" r:id="rId23"/>
    <p:sldId id="744" r:id="rId24"/>
    <p:sldId id="2928" r:id="rId25"/>
    <p:sldId id="2936" r:id="rId26"/>
    <p:sldId id="2912" r:id="rId27"/>
    <p:sldId id="2258" r:id="rId28"/>
    <p:sldId id="2259" r:id="rId29"/>
    <p:sldId id="2260" r:id="rId30"/>
    <p:sldId id="2909" r:id="rId31"/>
    <p:sldId id="2905" r:id="rId32"/>
    <p:sldId id="339" r:id="rId33"/>
    <p:sldId id="2266" r:id="rId34"/>
    <p:sldId id="1484" r:id="rId35"/>
    <p:sldId id="2232" r:id="rId36"/>
    <p:sldId id="2186" r:id="rId37"/>
    <p:sldId id="547" r:id="rId38"/>
    <p:sldId id="2012" r:id="rId39"/>
    <p:sldId id="546" r:id="rId40"/>
    <p:sldId id="729" r:id="rId41"/>
    <p:sldId id="2932" r:id="rId42"/>
    <p:sldId id="1560" r:id="rId43"/>
    <p:sldId id="2921" r:id="rId44"/>
    <p:sldId id="2256" r:id="rId45"/>
    <p:sldId id="2227" r:id="rId46"/>
    <p:sldId id="262" r:id="rId47"/>
    <p:sldId id="604" r:id="rId48"/>
    <p:sldId id="605" r:id="rId49"/>
    <p:sldId id="2237" r:id="rId50"/>
    <p:sldId id="480" r:id="rId51"/>
    <p:sldId id="271" r:id="rId52"/>
    <p:sldId id="336" r:id="rId53"/>
    <p:sldId id="1943" r:id="rId54"/>
    <p:sldId id="656" r:id="rId55"/>
    <p:sldId id="2235" r:id="rId56"/>
    <p:sldId id="2240" r:id="rId57"/>
    <p:sldId id="1461" r:id="rId58"/>
    <p:sldId id="1446" r:id="rId59"/>
    <p:sldId id="2920" r:id="rId60"/>
    <p:sldId id="2935" r:id="rId61"/>
    <p:sldId id="2944" r:id="rId62"/>
    <p:sldId id="680" r:id="rId63"/>
    <p:sldId id="2924" r:id="rId64"/>
    <p:sldId id="571" r:id="rId65"/>
    <p:sldId id="258" r:id="rId66"/>
    <p:sldId id="2922" r:id="rId67"/>
    <p:sldId id="2901" r:id="rId68"/>
    <p:sldId id="257" r:id="rId69"/>
    <p:sldId id="2267" r:id="rId70"/>
    <p:sldId id="649" r:id="rId71"/>
    <p:sldId id="679" r:id="rId72"/>
    <p:sldId id="613" r:id="rId73"/>
    <p:sldId id="270" r:id="rId74"/>
    <p:sldId id="340" r:id="rId75"/>
    <p:sldId id="272" r:id="rId76"/>
    <p:sldId id="1946" r:id="rId77"/>
    <p:sldId id="2332" r:id="rId78"/>
    <p:sldId id="545" r:id="rId79"/>
    <p:sldId id="2913" r:id="rId80"/>
    <p:sldId id="2246" r:id="rId81"/>
    <p:sldId id="683" r:id="rId82"/>
    <p:sldId id="2914" r:id="rId83"/>
    <p:sldId id="2952" r:id="rId84"/>
    <p:sldId id="350" r:id="rId85"/>
    <p:sldId id="349" r:id="rId86"/>
    <p:sldId id="2276" r:id="rId87"/>
    <p:sldId id="2951" r:id="rId88"/>
    <p:sldId id="2277" r:id="rId89"/>
    <p:sldId id="2031" r:id="rId90"/>
    <p:sldId id="1710" r:id="rId91"/>
    <p:sldId id="1487" r:id="rId92"/>
    <p:sldId id="2915" r:id="rId93"/>
    <p:sldId id="2327" r:id="rId94"/>
    <p:sldId id="2361" r:id="rId95"/>
    <p:sldId id="2916" r:id="rId96"/>
    <p:sldId id="2917" r:id="rId97"/>
    <p:sldId id="2279" r:id="rId98"/>
    <p:sldId id="737" r:id="rId99"/>
    <p:sldId id="2911" r:id="rId100"/>
    <p:sldId id="615" r:id="rId101"/>
    <p:sldId id="1486" r:id="rId102"/>
    <p:sldId id="2223" r:id="rId103"/>
    <p:sldId id="1928" r:id="rId104"/>
    <p:sldId id="1601" r:id="rId105"/>
    <p:sldId id="2248" r:id="rId106"/>
    <p:sldId id="2308" r:id="rId107"/>
    <p:sldId id="1633" r:id="rId108"/>
    <p:sldId id="1634" r:id="rId109"/>
    <p:sldId id="886" r:id="rId110"/>
    <p:sldId id="1938" r:id="rId111"/>
    <p:sldId id="2278" r:id="rId112"/>
    <p:sldId id="1500" r:id="rId113"/>
    <p:sldId id="2326" r:id="rId114"/>
    <p:sldId id="528" r:id="rId115"/>
    <p:sldId id="703" r:id="rId116"/>
    <p:sldId id="700" r:id="rId117"/>
    <p:sldId id="2302" r:id="rId118"/>
    <p:sldId id="2205" r:id="rId119"/>
    <p:sldId id="2363" r:id="rId120"/>
    <p:sldId id="476" r:id="rId121"/>
    <p:sldId id="2945" r:id="rId122"/>
    <p:sldId id="2265" r:id="rId123"/>
    <p:sldId id="2247" r:id="rId124"/>
    <p:sldId id="566" r:id="rId125"/>
    <p:sldId id="2903" r:id="rId126"/>
    <p:sldId id="2904" r:id="rId127"/>
    <p:sldId id="600" r:id="rId128"/>
    <p:sldId id="464" r:id="rId129"/>
    <p:sldId id="297" r:id="rId130"/>
    <p:sldId id="718" r:id="rId131"/>
    <p:sldId id="719" r:id="rId132"/>
    <p:sldId id="770" r:id="rId133"/>
    <p:sldId id="2010" r:id="rId134"/>
    <p:sldId id="764" r:id="rId135"/>
    <p:sldId id="739" r:id="rId136"/>
    <p:sldId id="2919" r:id="rId137"/>
    <p:sldId id="346" r:id="rId138"/>
    <p:sldId id="540" r:id="rId139"/>
    <p:sldId id="1931" r:id="rId140"/>
    <p:sldId id="345" r:id="rId141"/>
    <p:sldId id="692" r:id="rId142"/>
    <p:sldId id="467" r:id="rId143"/>
    <p:sldId id="657" r:id="rId144"/>
    <p:sldId id="2254" r:id="rId145"/>
    <p:sldId id="675" r:id="rId146"/>
    <p:sldId id="687" r:id="rId147"/>
    <p:sldId id="681" r:id="rId148"/>
    <p:sldId id="742" r:id="rId149"/>
    <p:sldId id="682" r:id="rId150"/>
    <p:sldId id="2923" r:id="rId151"/>
    <p:sldId id="2925" r:id="rId152"/>
    <p:sldId id="1847" r:id="rId153"/>
    <p:sldId id="741" r:id="rId154"/>
    <p:sldId id="2937" r:id="rId155"/>
    <p:sldId id="1467" r:id="rId156"/>
    <p:sldId id="1755" r:id="rId157"/>
    <p:sldId id="2331" r:id="rId158"/>
    <p:sldId id="2330" r:id="rId159"/>
    <p:sldId id="709" r:id="rId160"/>
    <p:sldId id="2938" r:id="rId161"/>
    <p:sldId id="804" r:id="rId162"/>
    <p:sldId id="738" r:id="rId163"/>
    <p:sldId id="543" r:id="rId164"/>
    <p:sldId id="747" r:id="rId165"/>
    <p:sldId id="2245" r:id="rId166"/>
    <p:sldId id="755" r:id="rId167"/>
    <p:sldId id="2243" r:id="rId168"/>
    <p:sldId id="2241" r:id="rId169"/>
    <p:sldId id="712" r:id="rId170"/>
    <p:sldId id="1951" r:id="rId171"/>
    <p:sldId id="2946" r:id="rId172"/>
    <p:sldId id="743" r:id="rId173"/>
    <p:sldId id="2242" r:id="rId174"/>
    <p:sldId id="727" r:id="rId175"/>
    <p:sldId id="1950" r:id="rId176"/>
    <p:sldId id="1952" r:id="rId177"/>
    <p:sldId id="740" r:id="rId178"/>
    <p:sldId id="504" r:id="rId179"/>
    <p:sldId id="746" r:id="rId180"/>
    <p:sldId id="728" r:id="rId181"/>
    <p:sldId id="560" r:id="rId182"/>
    <p:sldId id="561" r:id="rId183"/>
    <p:sldId id="562" r:id="rId184"/>
    <p:sldId id="563" r:id="rId185"/>
    <p:sldId id="607" r:id="rId186"/>
    <p:sldId id="564" r:id="rId187"/>
    <p:sldId id="568" r:id="rId188"/>
    <p:sldId id="573" r:id="rId189"/>
    <p:sldId id="2927" r:id="rId190"/>
    <p:sldId id="569" r:id="rId191"/>
    <p:sldId id="483" r:id="rId192"/>
    <p:sldId id="550" r:id="rId193"/>
    <p:sldId id="557" r:id="rId194"/>
    <p:sldId id="556" r:id="rId195"/>
    <p:sldId id="643" r:id="rId196"/>
    <p:sldId id="477" r:id="rId197"/>
    <p:sldId id="622" r:id="rId198"/>
    <p:sldId id="708" r:id="rId199"/>
    <p:sldId id="2262" r:id="rId200"/>
    <p:sldId id="2263" r:id="rId201"/>
    <p:sldId id="2264" r:id="rId202"/>
    <p:sldId id="542" r:id="rId203"/>
    <p:sldId id="669" r:id="rId204"/>
    <p:sldId id="670" r:id="rId205"/>
    <p:sldId id="1926" r:id="rId206"/>
    <p:sldId id="2161" r:id="rId207"/>
    <p:sldId id="672" r:id="rId208"/>
    <p:sldId id="2261" r:id="rId209"/>
    <p:sldId id="673" r:id="rId210"/>
    <p:sldId id="551" r:id="rId211"/>
    <p:sldId id="2939" r:id="rId212"/>
    <p:sldId id="461" r:id="rId213"/>
    <p:sldId id="492" r:id="rId214"/>
    <p:sldId id="2941" r:id="rId215"/>
    <p:sldId id="2942" r:id="rId216"/>
    <p:sldId id="2943" r:id="rId217"/>
    <p:sldId id="450" r:id="rId218"/>
    <p:sldId id="2053" r:id="rId219"/>
    <p:sldId id="2030" r:id="rId220"/>
    <p:sldId id="2007" r:id="rId221"/>
    <p:sldId id="1922" r:id="rId222"/>
    <p:sldId id="2156" r:id="rId223"/>
    <p:sldId id="484" r:id="rId224"/>
    <p:sldId id="511" r:id="rId225"/>
    <p:sldId id="512" r:id="rId226"/>
    <p:sldId id="513" r:id="rId227"/>
    <p:sldId id="514" r:id="rId228"/>
    <p:sldId id="515" r:id="rId229"/>
    <p:sldId id="499" r:id="rId230"/>
    <p:sldId id="275" r:id="rId231"/>
    <p:sldId id="486" r:id="rId232"/>
    <p:sldId id="314" r:id="rId233"/>
    <p:sldId id="316" r:id="rId234"/>
    <p:sldId id="487" r:id="rId235"/>
    <p:sldId id="614" r:id="rId236"/>
    <p:sldId id="620" r:id="rId237"/>
    <p:sldId id="403" r:id="rId238"/>
    <p:sldId id="616" r:id="rId239"/>
    <p:sldId id="305" r:id="rId240"/>
    <p:sldId id="565" r:id="rId241"/>
    <p:sldId id="276" r:id="rId242"/>
    <p:sldId id="466" r:id="rId243"/>
    <p:sldId id="368" r:id="rId244"/>
    <p:sldId id="280" r:id="rId245"/>
    <p:sldId id="283" r:id="rId246"/>
    <p:sldId id="502" r:id="rId247"/>
    <p:sldId id="628" r:id="rId248"/>
    <p:sldId id="629" r:id="rId249"/>
    <p:sldId id="713" r:id="rId250"/>
    <p:sldId id="916" r:id="rId251"/>
    <p:sldId id="320" r:id="rId252"/>
    <p:sldId id="2250" r:id="rId253"/>
    <p:sldId id="684" r:id="rId254"/>
    <p:sldId id="2268" r:id="rId255"/>
    <p:sldId id="567" r:id="rId256"/>
    <p:sldId id="621" r:id="rId257"/>
    <p:sldId id="507" r:id="rId258"/>
    <p:sldId id="1089" r:id="rId259"/>
    <p:sldId id="1825" r:id="rId260"/>
    <p:sldId id="558" r:id="rId261"/>
    <p:sldId id="1283" r:id="rId262"/>
    <p:sldId id="1565" r:id="rId263"/>
    <p:sldId id="1066" r:id="rId264"/>
    <p:sldId id="695" r:id="rId265"/>
    <p:sldId id="559" r:id="rId266"/>
    <p:sldId id="617" r:id="rId267"/>
    <p:sldId id="2910" r:id="rId268"/>
    <p:sldId id="623" r:id="rId269"/>
    <p:sldId id="2011" r:id="rId270"/>
    <p:sldId id="497" r:id="rId271"/>
    <p:sldId id="498" r:id="rId272"/>
    <p:sldId id="468" r:id="rId273"/>
    <p:sldId id="529" r:id="rId274"/>
    <p:sldId id="644" r:id="rId275"/>
    <p:sldId id="645" r:id="rId276"/>
    <p:sldId id="646" r:id="rId277"/>
    <p:sldId id="647" r:id="rId278"/>
    <p:sldId id="660" r:id="rId279"/>
    <p:sldId id="2926" r:id="rId280"/>
    <p:sldId id="618" r:id="rId281"/>
    <p:sldId id="624" r:id="rId282"/>
    <p:sldId id="625" r:id="rId283"/>
    <p:sldId id="371" r:id="rId284"/>
    <p:sldId id="587" r:id="rId285"/>
    <p:sldId id="658" r:id="rId286"/>
    <p:sldId id="588" r:id="rId287"/>
    <p:sldId id="2940" r:id="rId288"/>
    <p:sldId id="1149" r:id="rId289"/>
    <p:sldId id="726" r:id="rId290"/>
    <p:sldId id="589" r:id="rId291"/>
    <p:sldId id="2948" r:id="rId292"/>
    <p:sldId id="626" r:id="rId293"/>
    <p:sldId id="710" r:id="rId294"/>
    <p:sldId id="711" r:id="rId295"/>
    <p:sldId id="2013" r:id="rId296"/>
    <p:sldId id="2906" r:id="rId297"/>
    <p:sldId id="2907" r:id="rId298"/>
    <p:sldId id="2014" r:id="rId299"/>
    <p:sldId id="2015" r:id="rId300"/>
    <p:sldId id="736" r:id="rId301"/>
    <p:sldId id="2016" r:id="rId302"/>
    <p:sldId id="735" r:id="rId303"/>
    <p:sldId id="1750" r:id="rId304"/>
    <p:sldId id="1925" r:id="rId305"/>
    <p:sldId id="434" r:id="rId306"/>
    <p:sldId id="527" r:id="rId307"/>
    <p:sldId id="1948" r:id="rId308"/>
    <p:sldId id="1949" r:id="rId309"/>
    <p:sldId id="2253" r:id="rId310"/>
    <p:sldId id="590" r:id="rId311"/>
    <p:sldId id="2949" r:id="rId312"/>
    <p:sldId id="2950" r:id="rId313"/>
    <p:sldId id="653" r:id="rId314"/>
    <p:sldId id="2934" r:id="rId315"/>
    <p:sldId id="2249" r:id="rId316"/>
    <p:sldId id="2930" r:id="rId317"/>
    <p:sldId id="745" r:id="rId318"/>
    <p:sldId id="2255" r:id="rId319"/>
    <p:sldId id="1947" r:id="rId320"/>
    <p:sldId id="1954" r:id="rId321"/>
    <p:sldId id="2947" r:id="rId322"/>
    <p:sldId id="1433" r:id="rId323"/>
    <p:sldId id="654" r:id="rId324"/>
    <p:sldId id="627" r:id="rId325"/>
    <p:sldId id="2933" r:id="rId326"/>
    <p:sldId id="676" r:id="rId327"/>
    <p:sldId id="1955" r:id="rId328"/>
    <p:sldId id="1466" r:id="rId329"/>
    <p:sldId id="619" r:id="rId330"/>
    <p:sldId id="725" r:id="rId331"/>
    <p:sldId id="724" r:id="rId332"/>
    <p:sldId id="730" r:id="rId333"/>
    <p:sldId id="731" r:id="rId334"/>
    <p:sldId id="732" r:id="rId335"/>
    <p:sldId id="2269" r:id="rId336"/>
    <p:sldId id="733" r:id="rId337"/>
    <p:sldId id="734" r:id="rId338"/>
    <p:sldId id="2017" r:id="rId339"/>
    <p:sldId id="506" r:id="rId340"/>
    <p:sldId id="591" r:id="rId341"/>
    <p:sldId id="2918" r:id="rId342"/>
    <p:sldId id="602" r:id="rId343"/>
    <p:sldId id="603" r:id="rId344"/>
    <p:sldId id="2234" r:id="rId345"/>
    <p:sldId id="516" r:id="rId346"/>
    <p:sldId id="722" r:id="rId347"/>
    <p:sldId id="2252" r:id="rId348"/>
    <p:sldId id="723" r:id="rId349"/>
    <p:sldId id="2929" r:id="rId350"/>
    <p:sldId id="2953" r:id="rId351"/>
    <p:sldId id="2931" r:id="rId352"/>
    <p:sldId id="503" r:id="rId353"/>
    <p:sldId id="268" r:id="rId354"/>
    <p:sldId id="412" r:id="rId355"/>
  </p:sldIdLst>
  <p:sldSz cx="9144000" cy="6858000" type="screen4x3"/>
  <p:notesSz cx="6954838" cy="9309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E62E26-7296-4CDB-98F8-CAEC06B53419}" v="1" dt="2025-11-27T16:26:34.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712" autoAdjust="0"/>
  </p:normalViewPr>
  <p:slideViewPr>
    <p:cSldViewPr>
      <p:cViewPr varScale="1">
        <p:scale>
          <a:sx n="97" d="100"/>
          <a:sy n="97" d="100"/>
        </p:scale>
        <p:origin x="1074" y="306"/>
      </p:cViewPr>
      <p:guideLst>
        <p:guide orient="horz" pos="2160"/>
        <p:guide pos="2880"/>
      </p:guideLst>
    </p:cSldViewPr>
  </p:slideViewPr>
  <p:outlineViewPr>
    <p:cViewPr>
      <p:scale>
        <a:sx n="33" d="100"/>
        <a:sy n="33" d="100"/>
      </p:scale>
      <p:origin x="0" y="-116010"/>
    </p:cViewPr>
    <p:sldLst>
      <p:sld r:id="rId1" collapse="1"/>
    </p:sldLst>
  </p:outlineViewPr>
  <p:notesTextViewPr>
    <p:cViewPr>
      <p:scale>
        <a:sx n="100" d="100"/>
        <a:sy n="100" d="100"/>
      </p:scale>
      <p:origin x="0" y="0"/>
    </p:cViewPr>
  </p:notesTextViewPr>
  <p:sorterViewPr>
    <p:cViewPr varScale="1">
      <p:scale>
        <a:sx n="100" d="100"/>
        <a:sy n="100" d="100"/>
      </p:scale>
      <p:origin x="0" y="-56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5" Type="http://schemas.openxmlformats.org/officeDocument/2006/relationships/slideMaster" Target="slideMasters/slideMaster5.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46" Type="http://schemas.openxmlformats.org/officeDocument/2006/relationships/slide" Target="slides/slide341.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357" Type="http://schemas.openxmlformats.org/officeDocument/2006/relationships/handoutMaster" Target="handoutMasters/handoutMaster1.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172" Type="http://schemas.openxmlformats.org/officeDocument/2006/relationships/slide" Target="slides/slide167.xml"/><Relationship Id="rId228" Type="http://schemas.openxmlformats.org/officeDocument/2006/relationships/slide" Target="slides/slide223.xml"/><Relationship Id="rId281" Type="http://schemas.openxmlformats.org/officeDocument/2006/relationships/slide" Target="slides/slide276.xml"/><Relationship Id="rId337" Type="http://schemas.openxmlformats.org/officeDocument/2006/relationships/slide" Target="slides/slide332.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slide" Target="slides/slide343.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261" Type="http://schemas.openxmlformats.org/officeDocument/2006/relationships/slide" Target="slides/slide256.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viewProps" Target="viewProps.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230" Type="http://schemas.openxmlformats.org/officeDocument/2006/relationships/slide" Target="slides/slide225.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theme" Target="theme/theme1.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slide" Target="slides/slide313.xml"/><Relationship Id="rId339" Type="http://schemas.openxmlformats.org/officeDocument/2006/relationships/slide" Target="slides/slide334.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350" Type="http://schemas.openxmlformats.org/officeDocument/2006/relationships/slide" Target="slides/slide345.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329" Type="http://schemas.openxmlformats.org/officeDocument/2006/relationships/slide" Target="slides/slide324.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340" Type="http://schemas.openxmlformats.org/officeDocument/2006/relationships/slide" Target="slides/slide335.xml"/><Relationship Id="rId361" Type="http://schemas.openxmlformats.org/officeDocument/2006/relationships/tableStyles" Target="tableStyles.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slide" Target="slides/slide325.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351" Type="http://schemas.openxmlformats.org/officeDocument/2006/relationships/slide" Target="slides/slide346.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341" Type="http://schemas.openxmlformats.org/officeDocument/2006/relationships/slide" Target="slides/slide336.xml"/><Relationship Id="rId362" Type="http://schemas.microsoft.com/office/2016/11/relationships/changesInfo" Target="changesInfos/changesInfo1.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slide" Target="slides/slide326.xml"/><Relationship Id="rId352" Type="http://schemas.openxmlformats.org/officeDocument/2006/relationships/slide" Target="slides/slide347.xml"/><Relationship Id="rId1" Type="http://schemas.openxmlformats.org/officeDocument/2006/relationships/slideMaster" Target="slideMasters/slideMaster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342" Type="http://schemas.openxmlformats.org/officeDocument/2006/relationships/slide" Target="slides/slide337.xml"/><Relationship Id="rId363" Type="http://schemas.microsoft.com/office/2015/10/relationships/revisionInfo" Target="revisionInfo.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openxmlformats.org/officeDocument/2006/relationships/slide" Target="slides/slide348.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354" Type="http://schemas.openxmlformats.org/officeDocument/2006/relationships/slide" Target="slides/slide349.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slide" Target="slides/slide339.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355" Type="http://schemas.openxmlformats.org/officeDocument/2006/relationships/slide" Target="slides/slide350.xml"/><Relationship Id="rId4" Type="http://schemas.openxmlformats.org/officeDocument/2006/relationships/slideMaster" Target="slideMasters/slideMaster4.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notesMaster" Target="notesMasters/notesMaster1.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presProps" Target="presProps.xml"/><Relationship Id="rId162" Type="http://schemas.openxmlformats.org/officeDocument/2006/relationships/slide" Target="slides/slide157.xml"/><Relationship Id="rId218" Type="http://schemas.openxmlformats.org/officeDocument/2006/relationships/slide" Target="slides/slide213.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173" Type="http://schemas.openxmlformats.org/officeDocument/2006/relationships/slide" Target="slides/slide168.xml"/><Relationship Id="rId229" Type="http://schemas.openxmlformats.org/officeDocument/2006/relationships/slide" Target="slides/slide224.xml"/><Relationship Id="rId240" Type="http://schemas.openxmlformats.org/officeDocument/2006/relationships/slide" Target="slides/slide235.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251" Type="http://schemas.openxmlformats.org/officeDocument/2006/relationships/slide" Target="slides/slide246.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s>
</file>

<file path=ppt/_rels/viewProps.xml.rels><?xml version="1.0" encoding="UTF-8" standalone="yes"?>
<Relationships xmlns="http://schemas.openxmlformats.org/package/2006/relationships"><Relationship Id="rId1" Type="http://schemas.openxmlformats.org/officeDocument/2006/relationships/slide" Target="slides/slide3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donohoe" userId="e511bf18e2bab176" providerId="LiveId" clId="{2F521D57-2098-4991-8150-84FB9056AB84}"/>
    <pc:docChg chg="custSel addSld delSld modSld">
      <pc:chgData name="martin donohoe" userId="e511bf18e2bab176" providerId="LiveId" clId="{2F521D57-2098-4991-8150-84FB9056AB84}" dt="2025-10-12T00:46:18.026" v="4" actId="2696"/>
      <pc:docMkLst>
        <pc:docMk/>
      </pc:docMkLst>
      <pc:sldChg chg="addSp delSp modSp new del mod modClrScheme chgLayout">
        <pc:chgData name="martin donohoe" userId="e511bf18e2bab176" providerId="LiveId" clId="{2F521D57-2098-4991-8150-84FB9056AB84}" dt="2025-10-12T00:46:18.026" v="4" actId="2696"/>
        <pc:sldMkLst>
          <pc:docMk/>
          <pc:sldMk cId="3465110557" sldId="2953"/>
        </pc:sldMkLst>
      </pc:sldChg>
    </pc:docChg>
  </pc:docChgLst>
  <pc:docChgLst>
    <pc:chgData name="martin donohoe" userId="e511bf18e2bab176" providerId="LiveId" clId="{3B96B5B5-85F1-45E7-B4D9-7FCDE0526D8B}"/>
    <pc:docChg chg="custSel addSld modSld sldOrd">
      <pc:chgData name="martin donohoe" userId="e511bf18e2bab176" providerId="LiveId" clId="{3B96B5B5-85F1-45E7-B4D9-7FCDE0526D8B}" dt="2025-08-22T17:49:36.058" v="90" actId="20577"/>
      <pc:docMkLst>
        <pc:docMk/>
      </pc:docMkLst>
      <pc:sldChg chg="addSp delSp modSp new mod ord modClrScheme chgLayout">
        <pc:chgData name="martin donohoe" userId="e511bf18e2bab176" providerId="LiveId" clId="{3B96B5B5-85F1-45E7-B4D9-7FCDE0526D8B}" dt="2025-08-22T17:48:22.231" v="50"/>
        <pc:sldMkLst>
          <pc:docMk/>
          <pc:sldMk cId="2526545162" sldId="2951"/>
        </pc:sldMkLst>
      </pc:sldChg>
      <pc:sldChg chg="addSp delSp modSp new mod modClrScheme chgLayout">
        <pc:chgData name="martin donohoe" userId="e511bf18e2bab176" providerId="LiveId" clId="{3B96B5B5-85F1-45E7-B4D9-7FCDE0526D8B}" dt="2025-08-22T17:49:36.058" v="90" actId="20577"/>
        <pc:sldMkLst>
          <pc:docMk/>
          <pc:sldMk cId="428996278" sldId="2952"/>
        </pc:sldMkLst>
      </pc:sldChg>
    </pc:docChg>
  </pc:docChgLst>
  <pc:docChgLst>
    <pc:chgData name="martin donohoe" userId="e511bf18e2bab176" providerId="LiveId" clId="{B0A81E23-1D52-45C4-AEEC-908E776267CC}"/>
    <pc:docChg chg="custSel addSld modSld">
      <pc:chgData name="martin donohoe" userId="e511bf18e2bab176" providerId="LiveId" clId="{B0A81E23-1D52-45C4-AEEC-908E776267CC}" dt="2025-11-27T16:26:57.677" v="96" actId="14100"/>
      <pc:docMkLst>
        <pc:docMk/>
      </pc:docMkLst>
      <pc:sldChg chg="modSp mod">
        <pc:chgData name="martin donohoe" userId="e511bf18e2bab176" providerId="LiveId" clId="{B0A81E23-1D52-45C4-AEEC-908E776267CC}" dt="2025-10-30T11:07:06.013" v="89"/>
        <pc:sldMkLst>
          <pc:docMk/>
          <pc:sldMk cId="0" sldId="770"/>
        </pc:sldMkLst>
        <pc:spChg chg="mod">
          <ac:chgData name="martin donohoe" userId="e511bf18e2bab176" providerId="LiveId" clId="{B0A81E23-1D52-45C4-AEEC-908E776267CC}" dt="2025-10-30T11:07:06.013" v="89"/>
          <ac:spMkLst>
            <pc:docMk/>
            <pc:sldMk cId="0" sldId="770"/>
            <ac:spMk id="243715" creationId="{34DE0E92-952F-A942-544E-22F237004FAB}"/>
          </ac:spMkLst>
        </pc:spChg>
      </pc:sldChg>
      <pc:sldChg chg="addSp delSp modSp new mod modClrScheme chgLayout">
        <pc:chgData name="martin donohoe" userId="e511bf18e2bab176" providerId="LiveId" clId="{B0A81E23-1D52-45C4-AEEC-908E776267CC}" dt="2025-11-27T16:26:57.677" v="96" actId="14100"/>
        <pc:sldMkLst>
          <pc:docMk/>
          <pc:sldMk cId="2805367128" sldId="2953"/>
        </pc:sldMkLst>
        <pc:spChg chg="del">
          <ac:chgData name="martin donohoe" userId="e511bf18e2bab176" providerId="LiveId" clId="{B0A81E23-1D52-45C4-AEEC-908E776267CC}" dt="2025-11-27T16:26:33.011" v="91" actId="700"/>
          <ac:spMkLst>
            <pc:docMk/>
            <pc:sldMk cId="2805367128" sldId="2953"/>
            <ac:spMk id="2" creationId="{3E4D1419-8F78-DAC4-DA90-94CC0EE7BA77}"/>
          </ac:spMkLst>
        </pc:spChg>
        <pc:spChg chg="del">
          <ac:chgData name="martin donohoe" userId="e511bf18e2bab176" providerId="LiveId" clId="{B0A81E23-1D52-45C4-AEEC-908E776267CC}" dt="2025-11-27T16:26:33.011" v="91" actId="700"/>
          <ac:spMkLst>
            <pc:docMk/>
            <pc:sldMk cId="2805367128" sldId="2953"/>
            <ac:spMk id="3" creationId="{AC710CAE-1EB3-B8B5-D60A-B329D3718E26}"/>
          </ac:spMkLst>
        </pc:spChg>
        <pc:picChg chg="add mod">
          <ac:chgData name="martin donohoe" userId="e511bf18e2bab176" providerId="LiveId" clId="{B0A81E23-1D52-45C4-AEEC-908E776267CC}" dt="2025-11-27T16:26:57.677" v="96" actId="14100"/>
          <ac:picMkLst>
            <pc:docMk/>
            <pc:sldMk cId="2805367128" sldId="2953"/>
            <ac:picMk id="4" creationId="{8A438398-A66D-44F5-A480-C2824AA882D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damgaffney\Dropbox\Research\Lancet%202021\Financing%20Submission\NHEA%20Graph%20Data\Workshe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oleObject" Target="file:///\\Volumes\DataPrimary\Data\CDC%20Mortality%20Data\Adam%20Death%20Rate%20and%20Life%20Expectancy%20Compilation.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14265963399104"/>
          <c:y val="3.0866359269839369E-2"/>
          <c:w val="0.74321369736040988"/>
          <c:h val="0.69320164570501352"/>
        </c:manualLayout>
      </c:layout>
      <c:lineChart>
        <c:grouping val="standard"/>
        <c:varyColors val="0"/>
        <c:ser>
          <c:idx val="0"/>
          <c:order val="0"/>
          <c:tx>
            <c:strRef>
              <c:f>'Cost-Sharing'!$C$483</c:f>
              <c:strCache>
                <c:ptCount val="1"/>
                <c:pt idx="0">
                  <c:v>Underinsured (% of continuously insured))</c:v>
                </c:pt>
              </c:strCache>
            </c:strRef>
          </c:tx>
          <c:spPr>
            <a:ln w="63500" cap="rnd">
              <a:solidFill>
                <a:schemeClr val="accent1"/>
              </a:solidFill>
              <a:round/>
            </a:ln>
            <a:effectLst>
              <a:outerShdw blurRad="50800" dist="38100" dir="2700000" algn="tl" rotWithShape="0">
                <a:prstClr val="black">
                  <a:alpha val="40000"/>
                </a:prstClr>
              </a:outerShdw>
            </a:effectLst>
          </c:spPr>
          <c:marker>
            <c:symbol val="none"/>
          </c:marker>
          <c:dLbls>
            <c:spPr>
              <a:noFill/>
              <a:ln>
                <a:noFill/>
              </a:ln>
              <a:effectLst/>
            </c:spPr>
            <c:txPr>
              <a:bodyPr rot="0" spcFirstLastPara="1" vertOverflow="ellipsis" vert="horz" wrap="square" anchor="ctr" anchorCtr="1"/>
              <a:lstStyle/>
              <a:p>
                <a:pPr>
                  <a:defRPr sz="2400" b="0" i="0" u="none" strike="noStrike" kern="1200" baseline="0">
                    <a:solidFill>
                      <a:schemeClr val="accent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'Cost-Sharing'!$D$482:$U$482</c:f>
              <c:numCache>
                <c:formatCode>General</c:formatCode>
                <c:ptCount val="1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209</c:v>
                </c:pt>
                <c:pt idx="17">
                  <c:v>2020</c:v>
                </c:pt>
              </c:numCache>
            </c:numRef>
          </c:cat>
          <c:val>
            <c:numRef>
              <c:f>'Cost-Sharing'!$D$483:$U$483</c:f>
              <c:numCache>
                <c:formatCode>General</c:formatCode>
                <c:ptCount val="18"/>
                <c:pt idx="0" formatCode="0">
                  <c:v>12</c:v>
                </c:pt>
                <c:pt idx="2" formatCode="0">
                  <c:v>13</c:v>
                </c:pt>
                <c:pt idx="7" formatCode="0">
                  <c:v>22</c:v>
                </c:pt>
                <c:pt idx="9" formatCode="0">
                  <c:v>23</c:v>
                </c:pt>
                <c:pt idx="11" formatCode="0">
                  <c:v>23</c:v>
                </c:pt>
                <c:pt idx="13" formatCode="0">
                  <c:v>28</c:v>
                </c:pt>
                <c:pt idx="15" formatCode="0">
                  <c:v>27</c:v>
                </c:pt>
                <c:pt idx="17" formatCode="0">
                  <c:v>27</c:v>
                </c:pt>
              </c:numCache>
            </c:numRef>
          </c:val>
          <c:smooth val="0"/>
          <c:extLst>
            <c:ext xmlns:c16="http://schemas.microsoft.com/office/drawing/2014/chart" uri="{C3380CC4-5D6E-409C-BE32-E72D297353CC}">
              <c16:uniqueId val="{00000000-CC03-8640-943E-8B1530AD9A17}"/>
            </c:ext>
          </c:extLst>
        </c:ser>
        <c:ser>
          <c:idx val="1"/>
          <c:order val="1"/>
          <c:tx>
            <c:strRef>
              <c:f>'Cost-Sharing'!$C$484</c:f>
              <c:strCache>
                <c:ptCount val="1"/>
                <c:pt idx="0">
                  <c:v>Underinsured (Number)</c:v>
                </c:pt>
              </c:strCache>
            </c:strRef>
          </c:tx>
          <c:spPr>
            <a:ln w="63500" cap="rnd">
              <a:solidFill>
                <a:schemeClr val="accent2"/>
              </a:solidFill>
              <a:round/>
            </a:ln>
            <a:effectLst>
              <a:outerShdw blurRad="50800" dist="38100" dir="2700000" algn="tl" rotWithShape="0">
                <a:prstClr val="black">
                  <a:alpha val="40000"/>
                </a:prstClr>
              </a:outerShdw>
            </a:effectLst>
          </c:spPr>
          <c:marker>
            <c:symbol val="none"/>
          </c:marker>
          <c:dLbls>
            <c:spPr>
              <a:noFill/>
              <a:ln>
                <a:noFill/>
              </a:ln>
              <a:effectLst/>
            </c:spPr>
            <c:txPr>
              <a:bodyPr rot="0" spcFirstLastPara="1" vertOverflow="ellipsis" vert="horz" wrap="square" anchor="ctr" anchorCtr="1"/>
              <a:lstStyle/>
              <a:p>
                <a:pPr>
                  <a:defRPr sz="2400" b="0" i="0" u="none" strike="noStrike" kern="1200" baseline="0">
                    <a:solidFill>
                      <a:schemeClr val="accent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'Cost-Sharing'!$D$482:$U$482</c:f>
              <c:numCache>
                <c:formatCode>General</c:formatCode>
                <c:ptCount val="1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209</c:v>
                </c:pt>
                <c:pt idx="17">
                  <c:v>2020</c:v>
                </c:pt>
              </c:numCache>
            </c:numRef>
          </c:cat>
          <c:val>
            <c:numRef>
              <c:f>'Cost-Sharing'!$D$484:$U$484</c:f>
              <c:numCache>
                <c:formatCode>General</c:formatCode>
                <c:ptCount val="18"/>
                <c:pt idx="0" formatCode="0">
                  <c:v>16</c:v>
                </c:pt>
                <c:pt idx="2" formatCode="0">
                  <c:v>16</c:v>
                </c:pt>
                <c:pt idx="7" formatCode="0">
                  <c:v>29</c:v>
                </c:pt>
                <c:pt idx="9" formatCode="0">
                  <c:v>30</c:v>
                </c:pt>
                <c:pt idx="11" formatCode="0">
                  <c:v>31</c:v>
                </c:pt>
                <c:pt idx="13" formatCode="0">
                  <c:v>41</c:v>
                </c:pt>
                <c:pt idx="15" formatCode="0">
                  <c:v>41.4</c:v>
                </c:pt>
                <c:pt idx="17" formatCode="0">
                  <c:v>41.1</c:v>
                </c:pt>
              </c:numCache>
            </c:numRef>
          </c:val>
          <c:smooth val="0"/>
          <c:extLst>
            <c:ext xmlns:c16="http://schemas.microsoft.com/office/drawing/2014/chart" uri="{C3380CC4-5D6E-409C-BE32-E72D297353CC}">
              <c16:uniqueId val="{00000001-CC03-8640-943E-8B1530AD9A17}"/>
            </c:ext>
          </c:extLst>
        </c:ser>
        <c:dLbls>
          <c:dLblPos val="t"/>
          <c:showLegendKey val="0"/>
          <c:showVal val="1"/>
          <c:showCatName val="0"/>
          <c:showSerName val="0"/>
          <c:showPercent val="0"/>
          <c:showBubbleSize val="0"/>
        </c:dLbls>
        <c:smooth val="0"/>
        <c:axId val="1460459759"/>
        <c:axId val="1520464543"/>
      </c:lineChart>
      <c:catAx>
        <c:axId val="1460459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400" b="0" i="0" u="none" strike="noStrike" kern="1200" baseline="0">
                <a:solidFill>
                  <a:schemeClr val="bg1"/>
                </a:solidFill>
                <a:latin typeface="+mn-lt"/>
                <a:ea typeface="+mn-ea"/>
                <a:cs typeface="+mn-cs"/>
              </a:defRPr>
            </a:pPr>
            <a:endParaRPr lang="en-US"/>
          </a:p>
        </c:txPr>
        <c:crossAx val="1520464543"/>
        <c:crosses val="autoZero"/>
        <c:auto val="1"/>
        <c:lblAlgn val="ctr"/>
        <c:lblOffset val="100"/>
        <c:noMultiLvlLbl val="0"/>
      </c:catAx>
      <c:valAx>
        <c:axId val="1520464543"/>
        <c:scaling>
          <c:orientation val="minMax"/>
        </c:scaling>
        <c:delete val="0"/>
        <c:axPos val="l"/>
        <c:majorGridlines>
          <c:spPr>
            <a:ln w="9525" cap="flat" cmpd="sng" algn="ctr">
              <a:solidFill>
                <a:schemeClr val="tx1"/>
              </a:solidFill>
              <a:round/>
            </a:ln>
            <a:effectLst/>
          </c:spPr>
        </c:majorGridlines>
        <c:title>
          <c:tx>
            <c:rich>
              <a:bodyPr rot="0" spcFirstLastPara="1" vertOverflow="ellipsis" wrap="square" anchor="ctr" anchorCtr="1"/>
              <a:lstStyle/>
              <a:p>
                <a:pPr>
                  <a:defRPr sz="2400" b="0" i="0" u="none" strike="noStrike" kern="1200" baseline="0">
                    <a:solidFill>
                      <a:schemeClr val="bg1"/>
                    </a:solidFill>
                    <a:latin typeface="+mn-lt"/>
                    <a:ea typeface="+mn-ea"/>
                    <a:cs typeface="+mn-cs"/>
                  </a:defRPr>
                </a:pPr>
                <a:r>
                  <a:rPr lang="en-US" dirty="0"/>
                  <a:t>Percent or </a:t>
                </a:r>
              </a:p>
              <a:p>
                <a:pPr>
                  <a:defRPr/>
                </a:pPr>
                <a:r>
                  <a:rPr lang="en-US" dirty="0"/>
                  <a:t>Millions</a:t>
                </a:r>
              </a:p>
            </c:rich>
          </c:tx>
          <c:layout>
            <c:manualLayout>
              <c:xMode val="edge"/>
              <c:yMode val="edge"/>
              <c:x val="5.6910495225509072E-3"/>
              <c:y val="0.27898946588825407"/>
            </c:manualLayout>
          </c:layout>
          <c:overlay val="0"/>
          <c:spPr>
            <a:noFill/>
            <a:ln>
              <a:noFill/>
            </a:ln>
            <a:effectLst/>
          </c:spPr>
          <c:txPr>
            <a:bodyPr rot="0" spcFirstLastPara="1" vertOverflow="ellipsis" wrap="square" anchor="ctr" anchorCtr="1"/>
            <a:lstStyle/>
            <a:p>
              <a:pPr>
                <a:defRPr sz="2400" b="0" i="0" u="none" strike="noStrike" kern="1200" baseline="0">
                  <a:solidFill>
                    <a:schemeClr val="bg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460459759"/>
        <c:crosses val="autoZero"/>
        <c:crossBetween val="between"/>
      </c:valAx>
      <c:spPr>
        <a:solidFill>
          <a:schemeClr val="bg1"/>
        </a:solidFill>
        <a:ln>
          <a:noFill/>
        </a:ln>
        <a:effectLst/>
      </c:spPr>
    </c:plotArea>
    <c:legend>
      <c:legendPos val="b"/>
      <c:layout>
        <c:manualLayout>
          <c:xMode val="edge"/>
          <c:yMode val="edge"/>
          <c:x val="2.1422745071566517E-2"/>
          <c:y val="0.86378987190129486"/>
          <c:w val="0.93407286340070461"/>
          <c:h val="0.11937393213333827"/>
        </c:manualLayout>
      </c:layout>
      <c:overlay val="0"/>
      <c:spPr>
        <a:solidFill>
          <a:schemeClr val="bg1"/>
        </a:solid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span"/>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48734356318669"/>
          <c:y val="4.913026377740265E-2"/>
          <c:w val="0.81678525443753491"/>
          <c:h val="0.62756370505621206"/>
        </c:manualLayout>
      </c:layout>
      <c:areaChart>
        <c:grouping val="stacked"/>
        <c:varyColors val="0"/>
        <c:ser>
          <c:idx val="0"/>
          <c:order val="0"/>
          <c:tx>
            <c:strRef>
              <c:f>Sheet1!$A$77</c:f>
              <c:strCache>
                <c:ptCount val="1"/>
                <c:pt idx="0">
                  <c:v>Personal Healthcare</c:v>
                </c:pt>
              </c:strCache>
            </c:strRef>
          </c:tx>
          <c:spPr>
            <a:solidFill>
              <a:schemeClr val="accent1"/>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Sheet1!$B$77:$K$77</c:f>
              <c:numCache>
                <c:formatCode>_(* #,##0_);_(* \(#,##0\);_(* "-"??_);_(@_)</c:formatCode>
                <c:ptCount val="10"/>
                <c:pt idx="0">
                  <c:v>2254675</c:v>
                </c:pt>
                <c:pt idx="1">
                  <c:v>2346962</c:v>
                </c:pt>
                <c:pt idx="2">
                  <c:v>2405667</c:v>
                </c:pt>
                <c:pt idx="3">
                  <c:v>2527325</c:v>
                </c:pt>
                <c:pt idx="4">
                  <c:v>2674089</c:v>
                </c:pt>
                <c:pt idx="5">
                  <c:v>2795322</c:v>
                </c:pt>
                <c:pt idx="6">
                  <c:v>2905160</c:v>
                </c:pt>
                <c:pt idx="7">
                  <c:v>3021796</c:v>
                </c:pt>
                <c:pt idx="8">
                  <c:v>3175230</c:v>
                </c:pt>
                <c:pt idx="9">
                  <c:v>3357832</c:v>
                </c:pt>
              </c:numCache>
            </c:numRef>
          </c:val>
          <c:extLst>
            <c:ext xmlns:c16="http://schemas.microsoft.com/office/drawing/2014/chart" uri="{C3380CC4-5D6E-409C-BE32-E72D297353CC}">
              <c16:uniqueId val="{00000000-B3C4-7447-8BA9-A4B3FB4A1CBF}"/>
            </c:ext>
          </c:extLst>
        </c:ser>
        <c:ser>
          <c:idx val="1"/>
          <c:order val="1"/>
          <c:tx>
            <c:strRef>
              <c:f>Sheet1!$A$78</c:f>
              <c:strCache>
                <c:ptCount val="1"/>
                <c:pt idx="0">
                  <c:v>Total Administration and Total Net Cost of Health Insurance Expenditures</c:v>
                </c:pt>
              </c:strCache>
            </c:strRef>
          </c:tx>
          <c:spPr>
            <a:solidFill>
              <a:schemeClr val="accent2"/>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Sheet1!$B$78:$K$78</c:f>
              <c:numCache>
                <c:formatCode>_(* #,##0_);_(* \(#,##0\);_(* "-"??_);_(@_)</c:formatCode>
                <c:ptCount val="10"/>
                <c:pt idx="0">
                  <c:v>188329</c:v>
                </c:pt>
                <c:pt idx="1">
                  <c:v>195493</c:v>
                </c:pt>
                <c:pt idx="2">
                  <c:v>205562</c:v>
                </c:pt>
                <c:pt idx="3">
                  <c:v>230188</c:v>
                </c:pt>
                <c:pt idx="4">
                  <c:v>240965</c:v>
                </c:pt>
                <c:pt idx="5">
                  <c:v>254193</c:v>
                </c:pt>
                <c:pt idx="6">
                  <c:v>265009</c:v>
                </c:pt>
                <c:pt idx="7">
                  <c:v>294391</c:v>
                </c:pt>
                <c:pt idx="8">
                  <c:v>283998</c:v>
                </c:pt>
                <c:pt idx="9">
                  <c:v>349794</c:v>
                </c:pt>
              </c:numCache>
            </c:numRef>
          </c:val>
          <c:extLst>
            <c:ext xmlns:c16="http://schemas.microsoft.com/office/drawing/2014/chart" uri="{C3380CC4-5D6E-409C-BE32-E72D297353CC}">
              <c16:uniqueId val="{00000001-B3C4-7447-8BA9-A4B3FB4A1CBF}"/>
            </c:ext>
          </c:extLst>
        </c:ser>
        <c:ser>
          <c:idx val="2"/>
          <c:order val="2"/>
          <c:tx>
            <c:strRef>
              <c:f>Sheet1!$A$79</c:f>
              <c:strCache>
                <c:ptCount val="1"/>
                <c:pt idx="0">
                  <c:v>     Public Health Activity</c:v>
                </c:pt>
              </c:strCache>
            </c:strRef>
          </c:tx>
          <c:spPr>
            <a:solidFill>
              <a:schemeClr val="accent3"/>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Sheet1!$B$79:$K$79</c:f>
              <c:numCache>
                <c:formatCode>_(* #,##0_);_(* \(#,##0\);_(* "-"??_);_(@_)</c:formatCode>
                <c:ptCount val="10"/>
                <c:pt idx="0">
                  <c:v>74425</c:v>
                </c:pt>
                <c:pt idx="1">
                  <c:v>77188</c:v>
                </c:pt>
                <c:pt idx="2">
                  <c:v>81482</c:v>
                </c:pt>
                <c:pt idx="3">
                  <c:v>84365</c:v>
                </c:pt>
                <c:pt idx="4">
                  <c:v>85497</c:v>
                </c:pt>
                <c:pt idx="5">
                  <c:v>89982</c:v>
                </c:pt>
                <c:pt idx="6">
                  <c:v>96162</c:v>
                </c:pt>
                <c:pt idx="7">
                  <c:v>99725</c:v>
                </c:pt>
                <c:pt idx="8">
                  <c:v>104964</c:v>
                </c:pt>
                <c:pt idx="9">
                  <c:v>223705</c:v>
                </c:pt>
              </c:numCache>
            </c:numRef>
          </c:val>
          <c:extLst>
            <c:ext xmlns:c16="http://schemas.microsoft.com/office/drawing/2014/chart" uri="{C3380CC4-5D6E-409C-BE32-E72D297353CC}">
              <c16:uniqueId val="{00000002-B3C4-7447-8BA9-A4B3FB4A1CBF}"/>
            </c:ext>
          </c:extLst>
        </c:ser>
        <c:ser>
          <c:idx val="3"/>
          <c:order val="3"/>
          <c:tx>
            <c:strRef>
              <c:f>Sheet1!$A$80</c:f>
              <c:strCache>
                <c:ptCount val="1"/>
                <c:pt idx="0">
                  <c:v>Research</c:v>
                </c:pt>
              </c:strCache>
            </c:strRef>
          </c:tx>
          <c:spPr>
            <a:solidFill>
              <a:schemeClr val="accent4"/>
            </a:solidFill>
            <a:ln>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Sheet1!$B$80:$K$80</c:f>
              <c:numCache>
                <c:formatCode>_(* #,##0_);_(* \(#,##0\);_(* "-"??_);_(@_)</c:formatCode>
                <c:ptCount val="10"/>
                <c:pt idx="0">
                  <c:v>49575</c:v>
                </c:pt>
                <c:pt idx="1">
                  <c:v>48380</c:v>
                </c:pt>
                <c:pt idx="2">
                  <c:v>46689</c:v>
                </c:pt>
                <c:pt idx="3">
                  <c:v>46035</c:v>
                </c:pt>
                <c:pt idx="4">
                  <c:v>46366</c:v>
                </c:pt>
                <c:pt idx="5">
                  <c:v>47476</c:v>
                </c:pt>
                <c:pt idx="6">
                  <c:v>50718</c:v>
                </c:pt>
                <c:pt idx="7">
                  <c:v>53578</c:v>
                </c:pt>
                <c:pt idx="8">
                  <c:v>56219</c:v>
                </c:pt>
                <c:pt idx="9">
                  <c:v>60154</c:v>
                </c:pt>
              </c:numCache>
            </c:numRef>
          </c:val>
          <c:extLst>
            <c:ext xmlns:c16="http://schemas.microsoft.com/office/drawing/2014/chart" uri="{C3380CC4-5D6E-409C-BE32-E72D297353CC}">
              <c16:uniqueId val="{00000003-B3C4-7447-8BA9-A4B3FB4A1CBF}"/>
            </c:ext>
          </c:extLst>
        </c:ser>
        <c:ser>
          <c:idx val="4"/>
          <c:order val="4"/>
          <c:tx>
            <c:strRef>
              <c:f>Sheet1!$A$81</c:f>
              <c:strCache>
                <c:ptCount val="1"/>
                <c:pt idx="0">
                  <c:v>Total Structures and Equipment</c:v>
                </c:pt>
              </c:strCache>
            </c:strRef>
          </c:tx>
          <c:spPr>
            <a:solidFill>
              <a:schemeClr val="accent5"/>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Sheet1!$B$81:$K$81</c:f>
              <c:numCache>
                <c:formatCode>_(* #,##0_);_(* \(#,##0\);_(* "-"??_);_(@_)</c:formatCode>
                <c:ptCount val="10"/>
                <c:pt idx="0">
                  <c:v>109174</c:v>
                </c:pt>
                <c:pt idx="1">
                  <c:v>114781</c:v>
                </c:pt>
                <c:pt idx="2">
                  <c:v>116422</c:v>
                </c:pt>
                <c:pt idx="3">
                  <c:v>113521</c:v>
                </c:pt>
                <c:pt idx="4">
                  <c:v>116730</c:v>
                </c:pt>
                <c:pt idx="5">
                  <c:v>118607</c:v>
                </c:pt>
                <c:pt idx="6">
                  <c:v>129444</c:v>
                </c:pt>
                <c:pt idx="7">
                  <c:v>135021</c:v>
                </c:pt>
                <c:pt idx="8">
                  <c:v>138713</c:v>
                </c:pt>
                <c:pt idx="9">
                  <c:v>132521</c:v>
                </c:pt>
              </c:numCache>
            </c:numRef>
          </c:val>
          <c:extLst>
            <c:ext xmlns:c16="http://schemas.microsoft.com/office/drawing/2014/chart" uri="{C3380CC4-5D6E-409C-BE32-E72D297353CC}">
              <c16:uniqueId val="{00000004-B3C4-7447-8BA9-A4B3FB4A1CBF}"/>
            </c:ext>
          </c:extLst>
        </c:ser>
        <c:dLbls>
          <c:showLegendKey val="0"/>
          <c:showVal val="0"/>
          <c:showCatName val="0"/>
          <c:showSerName val="0"/>
          <c:showPercent val="0"/>
          <c:showBubbleSize val="0"/>
        </c:dLbls>
        <c:axId val="753423"/>
        <c:axId val="726671"/>
      </c:areaChart>
      <c:catAx>
        <c:axId val="75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726671"/>
        <c:crosses val="autoZero"/>
        <c:auto val="1"/>
        <c:lblAlgn val="ctr"/>
        <c:lblOffset val="100"/>
        <c:noMultiLvlLbl val="0"/>
      </c:catAx>
      <c:valAx>
        <c:axId val="726671"/>
        <c:scaling>
          <c:orientation val="minMax"/>
          <c:max val="4200000"/>
          <c:min val="0"/>
        </c:scaling>
        <c:delete val="1"/>
        <c:axPos val="l"/>
        <c:majorGridlines>
          <c:spPr>
            <a:ln w="9525" cap="flat" cmpd="sng" algn="ctr">
              <a:solidFill>
                <a:schemeClr val="tx1"/>
              </a:solidFill>
              <a:prstDash val="sysDot"/>
              <a:round/>
            </a:ln>
            <a:effectLst/>
          </c:spPr>
        </c:majorGridlines>
        <c:numFmt formatCode="&quot;$&quot;#,##0" sourceLinked="0"/>
        <c:majorTickMark val="none"/>
        <c:minorTickMark val="none"/>
        <c:tickLblPos val="nextTo"/>
        <c:crossAx val="753423"/>
        <c:crosses val="autoZero"/>
        <c:crossBetween val="midCat"/>
        <c:majorUnit val="1000000"/>
      </c:valAx>
      <c:spPr>
        <a:solidFill>
          <a:schemeClr val="bg1"/>
        </a:solidFill>
        <a:ln w="25400">
          <a:solidFill>
            <a:schemeClr val="bg1"/>
          </a:solidFill>
        </a:ln>
        <a:effectLst/>
      </c:spPr>
    </c:plotArea>
    <c:plotVisOnly val="1"/>
    <c:dispBlanksAs val="zero"/>
    <c:showDLblsOverMax val="0"/>
  </c:chart>
  <c:spPr>
    <a:noFill/>
    <a:ln>
      <a:noFill/>
    </a:ln>
    <a:effectLst/>
  </c:spPr>
  <c:txPr>
    <a:bodyPr/>
    <a:lstStyle/>
    <a:p>
      <a:pPr>
        <a:defRPr sz="1100">
          <a:solidFill>
            <a:schemeClr val="bg1"/>
          </a:solidFill>
          <a:latin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w="25240">
                <a:noFill/>
              </a:ln>
            </c:spPr>
            <c:txPr>
              <a:bodyPr rot="0" spcFirstLastPara="1" vertOverflow="ellipsis" vert="horz" wrap="square" anchor="ctr" anchorCtr="1"/>
              <a:lstStyle/>
              <a:p>
                <a:pPr>
                  <a:defRPr sz="2378"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Investor-
Owned</c:v>
                </c:pt>
                <c:pt idx="1">
                  <c:v>Low Primary
Care</c:v>
                </c:pt>
                <c:pt idx="2">
                  <c:v>Middle
Primary Care</c:v>
                </c:pt>
                <c:pt idx="3">
                  <c:v>High
Primary Care</c:v>
                </c:pt>
              </c:strCache>
            </c:strRef>
          </c:cat>
          <c:val>
            <c:numRef>
              <c:f>Sheet1!$B$2:$B$5</c:f>
              <c:numCache>
                <c:formatCode>0%</c:formatCode>
                <c:ptCount val="4"/>
                <c:pt idx="0">
                  <c:v>0.65</c:v>
                </c:pt>
                <c:pt idx="1">
                  <c:v>0.37</c:v>
                </c:pt>
                <c:pt idx="2">
                  <c:v>0.35</c:v>
                </c:pt>
                <c:pt idx="3">
                  <c:v>0.22</c:v>
                </c:pt>
              </c:numCache>
            </c:numRef>
          </c:val>
          <c:extLst>
            <c:ext xmlns:c16="http://schemas.microsoft.com/office/drawing/2014/chart" uri="{C3380CC4-5D6E-409C-BE32-E72D297353CC}">
              <c16:uniqueId val="{00000000-467A-4E32-B0A3-B463D7C1696B}"/>
            </c:ext>
          </c:extLst>
        </c:ser>
        <c:dLbls>
          <c:showLegendKey val="0"/>
          <c:showVal val="0"/>
          <c:showCatName val="0"/>
          <c:showSerName val="0"/>
          <c:showPercent val="0"/>
          <c:showBubbleSize val="0"/>
        </c:dLbls>
        <c:gapWidth val="60"/>
        <c:overlap val="-27"/>
        <c:axId val="515889711"/>
        <c:axId val="1"/>
      </c:barChart>
      <c:catAx>
        <c:axId val="515889711"/>
        <c:scaling>
          <c:orientation val="minMax"/>
        </c:scaling>
        <c:delete val="0"/>
        <c:axPos val="b"/>
        <c:numFmt formatCode="General" sourceLinked="1"/>
        <c:majorTickMark val="none"/>
        <c:minorTickMark val="none"/>
        <c:tickLblPos val="nextTo"/>
        <c:spPr>
          <a:noFill/>
          <a:ln w="25171" cap="flat" cmpd="sng" algn="ctr">
            <a:solidFill>
              <a:schemeClr val="bg1"/>
            </a:solidFill>
            <a:round/>
          </a:ln>
          <a:effectLst/>
        </c:spPr>
        <c:txPr>
          <a:bodyPr rot="-60000000" spcFirstLastPara="1" vertOverflow="ellipsis" vert="horz" wrap="square" anchor="ctr" anchorCtr="1"/>
          <a:lstStyle/>
          <a:p>
            <a:pPr>
              <a:defRPr sz="2378" b="0" i="0" u="none" strike="noStrike" kern="1200" baseline="0">
                <a:solidFill>
                  <a:schemeClr val="bg1"/>
                </a:solidFill>
                <a:latin typeface="+mn-lt"/>
                <a:ea typeface="+mn-ea"/>
                <a:cs typeface="+mn-cs"/>
              </a:defRPr>
            </a:pPr>
            <a:endParaRPr lang="en-US"/>
          </a:p>
        </c:txPr>
        <c:crossAx val="1"/>
        <c:crosses val="autoZero"/>
        <c:auto val="1"/>
        <c:lblAlgn val="ctr"/>
        <c:lblOffset val="100"/>
        <c:noMultiLvlLbl val="0"/>
      </c:catAx>
      <c:valAx>
        <c:axId val="1"/>
        <c:scaling>
          <c:orientation val="minMax"/>
          <c:max val="0.66000000000000014"/>
          <c:min val="0"/>
        </c:scaling>
        <c:delete val="1"/>
        <c:axPos val="l"/>
        <c:majorGridlines>
          <c:spPr>
            <a:ln w="9439" cap="flat" cmpd="sng" algn="ctr">
              <a:solidFill>
                <a:schemeClr val="tx1">
                  <a:lumMod val="15000"/>
                  <a:lumOff val="85000"/>
                </a:schemeClr>
              </a:solidFill>
              <a:prstDash val="sysDot"/>
              <a:round/>
            </a:ln>
            <a:effectLst/>
          </c:spPr>
        </c:majorGridlines>
        <c:numFmt formatCode="0%" sourceLinked="1"/>
        <c:majorTickMark val="out"/>
        <c:minorTickMark val="none"/>
        <c:tickLblPos val="nextTo"/>
        <c:crossAx val="515889711"/>
        <c:crosses val="autoZero"/>
        <c:crossBetween val="between"/>
      </c:valAx>
      <c:spPr>
        <a:noFill/>
        <a:ln w="25364">
          <a:noFill/>
        </a:ln>
      </c:spPr>
    </c:plotArea>
    <c:plotVisOnly val="1"/>
    <c:dispBlanksAs val="gap"/>
    <c:showDLblsOverMax val="0"/>
  </c:chart>
  <c:spPr>
    <a:noFill/>
    <a:ln>
      <a:noFill/>
    </a:ln>
    <a:effectLst/>
  </c:spPr>
  <c:txPr>
    <a:bodyPr/>
    <a:lstStyle/>
    <a:p>
      <a:pPr>
        <a:defRPr sz="2378">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95737547369684"/>
          <c:y val="5.011761080679674E-2"/>
          <c:w val="0.78512118630802219"/>
          <c:h val="0.84057754657541062"/>
        </c:manualLayout>
      </c:layout>
      <c:lineChart>
        <c:grouping val="standard"/>
        <c:varyColors val="0"/>
        <c:ser>
          <c:idx val="0"/>
          <c:order val="0"/>
          <c:spPr>
            <a:ln w="76200" cap="rnd" cmpd="sng" algn="ctr">
              <a:solidFill>
                <a:schemeClr val="accent1"/>
              </a:solidFill>
              <a:round/>
            </a:ln>
            <a:effectLst>
              <a:outerShdw blurRad="50800" dist="38100" dir="2700000" algn="tl" rotWithShape="0">
                <a:prstClr val="black">
                  <a:alpha val="40000"/>
                </a:prstClr>
              </a:outerShdw>
            </a:effectLst>
          </c:spPr>
          <c:marker>
            <c:symbol val="none"/>
          </c:marker>
          <c:cat>
            <c:numRef>
              <c:f>'Adam Death Rate and Life Expect'!$A$64:$A$125</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'Adam Death Rate and Life Expect'!$D$64:$D$125</c:f>
              <c:numCache>
                <c:formatCode>General</c:formatCode>
                <c:ptCount val="62"/>
                <c:pt idx="0">
                  <c:v>69.7</c:v>
                </c:pt>
                <c:pt idx="1">
                  <c:v>70.2</c:v>
                </c:pt>
                <c:pt idx="2">
                  <c:v>70.099999999999994</c:v>
                </c:pt>
                <c:pt idx="3">
                  <c:v>69.900000000000006</c:v>
                </c:pt>
                <c:pt idx="4">
                  <c:v>70.2</c:v>
                </c:pt>
                <c:pt idx="5">
                  <c:v>70.2</c:v>
                </c:pt>
                <c:pt idx="6">
                  <c:v>70.2</c:v>
                </c:pt>
                <c:pt idx="7">
                  <c:v>70.5</c:v>
                </c:pt>
                <c:pt idx="8">
                  <c:v>70.2</c:v>
                </c:pt>
                <c:pt idx="9">
                  <c:v>70.5</c:v>
                </c:pt>
                <c:pt idx="10">
                  <c:v>70.8</c:v>
                </c:pt>
                <c:pt idx="11">
                  <c:v>71.099999999999994</c:v>
                </c:pt>
                <c:pt idx="12">
                  <c:v>71.2</c:v>
                </c:pt>
                <c:pt idx="13">
                  <c:v>71.400000000000006</c:v>
                </c:pt>
                <c:pt idx="14">
                  <c:v>72</c:v>
                </c:pt>
                <c:pt idx="15">
                  <c:v>72.599999999999994</c:v>
                </c:pt>
                <c:pt idx="16">
                  <c:v>72.900000000000006</c:v>
                </c:pt>
                <c:pt idx="17">
                  <c:v>73.3</c:v>
                </c:pt>
                <c:pt idx="18">
                  <c:v>73.5</c:v>
                </c:pt>
                <c:pt idx="19">
                  <c:v>73.900000000000006</c:v>
                </c:pt>
                <c:pt idx="20">
                  <c:v>73.7</c:v>
                </c:pt>
                <c:pt idx="21">
                  <c:v>74.099999999999994</c:v>
                </c:pt>
                <c:pt idx="22">
                  <c:v>74.5</c:v>
                </c:pt>
                <c:pt idx="23">
                  <c:v>74.599999999999994</c:v>
                </c:pt>
                <c:pt idx="24">
                  <c:v>74.7</c:v>
                </c:pt>
                <c:pt idx="25">
                  <c:v>74.7</c:v>
                </c:pt>
                <c:pt idx="26">
                  <c:v>74.7</c:v>
                </c:pt>
                <c:pt idx="27">
                  <c:v>74.900000000000006</c:v>
                </c:pt>
                <c:pt idx="28">
                  <c:v>74.900000000000006</c:v>
                </c:pt>
                <c:pt idx="29">
                  <c:v>75.099999999999994</c:v>
                </c:pt>
                <c:pt idx="30">
                  <c:v>75.400000000000006</c:v>
                </c:pt>
                <c:pt idx="31">
                  <c:v>75.5</c:v>
                </c:pt>
                <c:pt idx="32">
                  <c:v>75.8</c:v>
                </c:pt>
                <c:pt idx="33">
                  <c:v>75.5</c:v>
                </c:pt>
                <c:pt idx="34">
                  <c:v>75.7</c:v>
                </c:pt>
                <c:pt idx="35">
                  <c:v>75.8</c:v>
                </c:pt>
                <c:pt idx="36">
                  <c:v>76.099999999999994</c:v>
                </c:pt>
                <c:pt idx="37">
                  <c:v>76.5</c:v>
                </c:pt>
                <c:pt idx="38">
                  <c:v>76.7</c:v>
                </c:pt>
                <c:pt idx="39">
                  <c:v>76.7</c:v>
                </c:pt>
                <c:pt idx="40">
                  <c:v>76.8</c:v>
                </c:pt>
                <c:pt idx="41">
                  <c:v>77</c:v>
                </c:pt>
                <c:pt idx="42">
                  <c:v>77</c:v>
                </c:pt>
                <c:pt idx="43">
                  <c:v>77.599999999999994</c:v>
                </c:pt>
                <c:pt idx="44">
                  <c:v>77.5</c:v>
                </c:pt>
                <c:pt idx="45">
                  <c:v>77.599999999999994</c:v>
                </c:pt>
                <c:pt idx="46">
                  <c:v>77.8</c:v>
                </c:pt>
                <c:pt idx="47">
                  <c:v>78.099999999999994</c:v>
                </c:pt>
                <c:pt idx="48">
                  <c:v>78.2</c:v>
                </c:pt>
                <c:pt idx="49">
                  <c:v>78.5</c:v>
                </c:pt>
                <c:pt idx="50">
                  <c:v>78.7</c:v>
                </c:pt>
                <c:pt idx="51">
                  <c:v>78.7</c:v>
                </c:pt>
                <c:pt idx="52">
                  <c:v>78.8</c:v>
                </c:pt>
                <c:pt idx="53">
                  <c:v>78.8</c:v>
                </c:pt>
                <c:pt idx="54">
                  <c:v>78.900000000000006</c:v>
                </c:pt>
                <c:pt idx="55">
                  <c:v>78.7</c:v>
                </c:pt>
                <c:pt idx="56">
                  <c:v>78.7</c:v>
                </c:pt>
                <c:pt idx="57">
                  <c:v>78.599999999999994</c:v>
                </c:pt>
                <c:pt idx="58">
                  <c:v>78.7</c:v>
                </c:pt>
                <c:pt idx="59">
                  <c:v>78.8</c:v>
                </c:pt>
                <c:pt idx="60">
                  <c:v>77</c:v>
                </c:pt>
                <c:pt idx="61">
                  <c:v>76.099999999999994</c:v>
                </c:pt>
              </c:numCache>
            </c:numRef>
          </c:val>
          <c:smooth val="0"/>
          <c:extLst>
            <c:ext xmlns:c16="http://schemas.microsoft.com/office/drawing/2014/chart" uri="{C3380CC4-5D6E-409C-BE32-E72D297353CC}">
              <c16:uniqueId val="{00000000-FA40-F94D-8650-08BF000D3DED}"/>
            </c:ext>
          </c:extLst>
        </c:ser>
        <c:dLbls>
          <c:showLegendKey val="0"/>
          <c:showVal val="0"/>
          <c:showCatName val="0"/>
          <c:showSerName val="0"/>
          <c:showPercent val="0"/>
          <c:showBubbleSize val="0"/>
        </c:dLbls>
        <c:smooth val="0"/>
        <c:axId val="394845840"/>
        <c:axId val="394847520"/>
      </c:lineChart>
      <c:catAx>
        <c:axId val="39484584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800" b="0" i="0" u="none" strike="noStrike" kern="1200" spc="20" baseline="0">
                <a:solidFill>
                  <a:schemeClr val="bg1"/>
                </a:solidFill>
                <a:latin typeface="+mn-lt"/>
                <a:ea typeface="+mn-ea"/>
                <a:cs typeface="+mn-cs"/>
              </a:defRPr>
            </a:pPr>
            <a:endParaRPr lang="en-US"/>
          </a:p>
        </c:txPr>
        <c:crossAx val="394847520"/>
        <c:crosses val="autoZero"/>
        <c:auto val="1"/>
        <c:lblAlgn val="ctr"/>
        <c:lblOffset val="0"/>
        <c:tickLblSkip val="10"/>
        <c:noMultiLvlLbl val="0"/>
      </c:catAx>
      <c:valAx>
        <c:axId val="394847520"/>
        <c:scaling>
          <c:orientation val="minMax"/>
        </c:scaling>
        <c:delete val="0"/>
        <c:axPos val="l"/>
        <c:majorGridlines>
          <c:spPr>
            <a:ln>
              <a:solidFill>
                <a:schemeClr val="tx1"/>
              </a:solidFill>
              <a:prstDash val="sysDot"/>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spc="20" baseline="0">
                <a:solidFill>
                  <a:schemeClr val="bg1"/>
                </a:solidFill>
                <a:latin typeface="+mn-lt"/>
                <a:ea typeface="+mn-ea"/>
                <a:cs typeface="+mn-cs"/>
              </a:defRPr>
            </a:pPr>
            <a:endParaRPr lang="en-US"/>
          </a:p>
        </c:txPr>
        <c:crossAx val="394845840"/>
        <c:crosses val="autoZero"/>
        <c:crossBetween val="between"/>
        <c:majorUnit val="3"/>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800">
          <a:solidFill>
            <a:schemeClr val="bg1"/>
          </a:solidFill>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51336819012817"/>
          <c:y val="4.5373548126663873E-2"/>
          <c:w val="0.71091398429061547"/>
          <c:h val="0.84565958670011221"/>
        </c:manualLayout>
      </c:layout>
      <c:lineChart>
        <c:grouping val="standard"/>
        <c:varyColors val="0"/>
        <c:ser>
          <c:idx val="0"/>
          <c:order val="0"/>
          <c:tx>
            <c:strRef>
              <c:f>'Int''l Comparisons'!$C$185</c:f>
              <c:strCache>
                <c:ptCount val="1"/>
                <c:pt idx="0">
                  <c:v>Canada</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Comparisons'!$D$185:$X$185</c:f>
              <c:numCache>
                <c:formatCode>General</c:formatCode>
                <c:ptCount val="21"/>
                <c:pt idx="0">
                  <c:v>93</c:v>
                </c:pt>
                <c:pt idx="1">
                  <c:v>89</c:v>
                </c:pt>
                <c:pt idx="2">
                  <c:v>87</c:v>
                </c:pt>
                <c:pt idx="3">
                  <c:v>86</c:v>
                </c:pt>
                <c:pt idx="4">
                  <c:v>83</c:v>
                </c:pt>
                <c:pt idx="5">
                  <c:v>81</c:v>
                </c:pt>
                <c:pt idx="6">
                  <c:v>77</c:v>
                </c:pt>
                <c:pt idx="7">
                  <c:v>78</c:v>
                </c:pt>
                <c:pt idx="8">
                  <c:v>76</c:v>
                </c:pt>
                <c:pt idx="9">
                  <c:v>72</c:v>
                </c:pt>
                <c:pt idx="10">
                  <c:v>69</c:v>
                </c:pt>
                <c:pt idx="11">
                  <c:v>68</c:v>
                </c:pt>
                <c:pt idx="12">
                  <c:v>66</c:v>
                </c:pt>
                <c:pt idx="13">
                  <c:v>65</c:v>
                </c:pt>
                <c:pt idx="14">
                  <c:v>64</c:v>
                </c:pt>
                <c:pt idx="15">
                  <c:v>63</c:v>
                </c:pt>
                <c:pt idx="16">
                  <c:v>62</c:v>
                </c:pt>
                <c:pt idx="17">
                  <c:v>60</c:v>
                </c:pt>
                <c:pt idx="18">
                  <c:v>58</c:v>
                </c:pt>
                <c:pt idx="19">
                  <c:v>58</c:v>
                </c:pt>
              </c:numCache>
            </c:numRef>
          </c:val>
          <c:smooth val="0"/>
          <c:extLst>
            <c:ext xmlns:c16="http://schemas.microsoft.com/office/drawing/2014/chart" uri="{C3380CC4-5D6E-409C-BE32-E72D297353CC}">
              <c16:uniqueId val="{00000000-C875-FE48-9BA0-34516E0EEB43}"/>
            </c:ext>
          </c:extLst>
        </c:ser>
        <c:ser>
          <c:idx val="1"/>
          <c:order val="1"/>
          <c:tx>
            <c:strRef>
              <c:f>'Int''l Comparisons'!$C$186</c:f>
              <c:strCache>
                <c:ptCount val="1"/>
                <c:pt idx="0">
                  <c:v>France</c:v>
                </c:pt>
              </c:strCache>
            </c:strRef>
          </c:tx>
          <c:spPr>
            <a:ln w="25400" cap="rnd">
              <a:solidFill>
                <a:schemeClr val="accent5"/>
              </a:solidFill>
              <a:round/>
            </a:ln>
            <a:effectLst>
              <a:outerShdw blurRad="50800" dist="38100" dir="2700000" algn="tl" rotWithShape="0">
                <a:prstClr val="black">
                  <a:alpha val="40000"/>
                </a:prstClr>
              </a:outerShdw>
            </a:effectLst>
          </c:spPr>
          <c:marker>
            <c:symbol val="none"/>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Comparisons'!$D$186:$X$186</c:f>
              <c:numCache>
                <c:formatCode>General</c:formatCode>
                <c:ptCount val="21"/>
                <c:pt idx="0">
                  <c:v>78</c:v>
                </c:pt>
                <c:pt idx="1">
                  <c:v>76</c:v>
                </c:pt>
                <c:pt idx="2">
                  <c:v>74</c:v>
                </c:pt>
                <c:pt idx="3">
                  <c:v>73</c:v>
                </c:pt>
                <c:pt idx="4">
                  <c:v>68</c:v>
                </c:pt>
                <c:pt idx="5">
                  <c:v>67</c:v>
                </c:pt>
                <c:pt idx="6">
                  <c:v>65</c:v>
                </c:pt>
                <c:pt idx="7">
                  <c:v>63</c:v>
                </c:pt>
                <c:pt idx="8">
                  <c:v>62</c:v>
                </c:pt>
                <c:pt idx="9">
                  <c:v>61</c:v>
                </c:pt>
                <c:pt idx="10">
                  <c:v>59</c:v>
                </c:pt>
                <c:pt idx="11">
                  <c:v>56</c:v>
                </c:pt>
                <c:pt idx="12">
                  <c:v>54</c:v>
                </c:pt>
                <c:pt idx="13">
                  <c:v>53</c:v>
                </c:pt>
                <c:pt idx="14">
                  <c:v>51</c:v>
                </c:pt>
                <c:pt idx="15">
                  <c:v>51</c:v>
                </c:pt>
                <c:pt idx="16">
                  <c:v>51</c:v>
                </c:pt>
                <c:pt idx="17">
                  <c:v>51</c:v>
                </c:pt>
              </c:numCache>
            </c:numRef>
          </c:val>
          <c:smooth val="0"/>
          <c:extLst>
            <c:ext xmlns:c16="http://schemas.microsoft.com/office/drawing/2014/chart" uri="{C3380CC4-5D6E-409C-BE32-E72D297353CC}">
              <c16:uniqueId val="{00000001-C875-FE48-9BA0-34516E0EEB43}"/>
            </c:ext>
          </c:extLst>
        </c:ser>
        <c:ser>
          <c:idx val="2"/>
          <c:order val="2"/>
          <c:tx>
            <c:strRef>
              <c:f>'Int''l Comparisons'!$C$187</c:f>
              <c:strCache>
                <c:ptCount val="1"/>
                <c:pt idx="0">
                  <c:v>Germany</c:v>
                </c:pt>
              </c:strCache>
            </c:strRef>
          </c:tx>
          <c:spPr>
            <a:ln w="25400" cap="rnd">
              <a:solidFill>
                <a:schemeClr val="accent3"/>
              </a:solidFill>
              <a:round/>
            </a:ln>
            <a:effectLst>
              <a:outerShdw blurRad="50800" dist="38100" dir="2700000" algn="tl" rotWithShape="0">
                <a:prstClr val="black">
                  <a:alpha val="40000"/>
                </a:prstClr>
              </a:outerShdw>
            </a:effectLst>
          </c:spPr>
          <c:marker>
            <c:symbol val="none"/>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Comparisons'!$D$187:$X$187</c:f>
              <c:numCache>
                <c:formatCode>General</c:formatCode>
                <c:ptCount val="21"/>
                <c:pt idx="0">
                  <c:v>109</c:v>
                </c:pt>
                <c:pt idx="1">
                  <c:v>106</c:v>
                </c:pt>
                <c:pt idx="2">
                  <c:v>104</c:v>
                </c:pt>
                <c:pt idx="3">
                  <c:v>101</c:v>
                </c:pt>
                <c:pt idx="4">
                  <c:v>96</c:v>
                </c:pt>
                <c:pt idx="5">
                  <c:v>92</c:v>
                </c:pt>
                <c:pt idx="6">
                  <c:v>89</c:v>
                </c:pt>
                <c:pt idx="7">
                  <c:v>86</c:v>
                </c:pt>
                <c:pt idx="8">
                  <c:v>83</c:v>
                </c:pt>
                <c:pt idx="9">
                  <c:v>81</c:v>
                </c:pt>
                <c:pt idx="10">
                  <c:v>78</c:v>
                </c:pt>
                <c:pt idx="11">
                  <c:v>76</c:v>
                </c:pt>
                <c:pt idx="12">
                  <c:v>74</c:v>
                </c:pt>
                <c:pt idx="13">
                  <c:v>74</c:v>
                </c:pt>
                <c:pt idx="14">
                  <c:v>71</c:v>
                </c:pt>
                <c:pt idx="15">
                  <c:v>73</c:v>
                </c:pt>
                <c:pt idx="16">
                  <c:v>71</c:v>
                </c:pt>
                <c:pt idx="17">
                  <c:v>69</c:v>
                </c:pt>
                <c:pt idx="18">
                  <c:v>69</c:v>
                </c:pt>
                <c:pt idx="19">
                  <c:v>66</c:v>
                </c:pt>
                <c:pt idx="20">
                  <c:v>66</c:v>
                </c:pt>
              </c:numCache>
            </c:numRef>
          </c:val>
          <c:smooth val="0"/>
          <c:extLst>
            <c:ext xmlns:c16="http://schemas.microsoft.com/office/drawing/2014/chart" uri="{C3380CC4-5D6E-409C-BE32-E72D297353CC}">
              <c16:uniqueId val="{00000002-C875-FE48-9BA0-34516E0EEB43}"/>
            </c:ext>
          </c:extLst>
        </c:ser>
        <c:ser>
          <c:idx val="3"/>
          <c:order val="3"/>
          <c:tx>
            <c:strRef>
              <c:f>'Int''l Comparisons'!$C$188</c:f>
              <c:strCache>
                <c:ptCount val="1"/>
                <c:pt idx="0">
                  <c:v>United Kingdom</c:v>
                </c:pt>
              </c:strCache>
            </c:strRef>
          </c:tx>
          <c:spPr>
            <a:ln w="25400" cap="rnd">
              <a:solidFill>
                <a:schemeClr val="accent4"/>
              </a:solidFill>
              <a:round/>
            </a:ln>
            <a:effectLst>
              <a:outerShdw blurRad="50800" dist="38100" dir="2700000" algn="tl" rotWithShape="0">
                <a:prstClr val="black">
                  <a:alpha val="40000"/>
                </a:prstClr>
              </a:outerShdw>
            </a:effectLst>
          </c:spPr>
          <c:marker>
            <c:symbol val="none"/>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Comparisons'!$D$188:$X$188</c:f>
              <c:numCache>
                <c:formatCode>General</c:formatCode>
                <c:ptCount val="21"/>
                <c:pt idx="1">
                  <c:v>120</c:v>
                </c:pt>
                <c:pt idx="2">
                  <c:v>116</c:v>
                </c:pt>
                <c:pt idx="3">
                  <c:v>113</c:v>
                </c:pt>
                <c:pt idx="4">
                  <c:v>107</c:v>
                </c:pt>
                <c:pt idx="5">
                  <c:v>103</c:v>
                </c:pt>
                <c:pt idx="6">
                  <c:v>99</c:v>
                </c:pt>
                <c:pt idx="7">
                  <c:v>95</c:v>
                </c:pt>
                <c:pt idx="8">
                  <c:v>92</c:v>
                </c:pt>
                <c:pt idx="9">
                  <c:v>87</c:v>
                </c:pt>
                <c:pt idx="10">
                  <c:v>84</c:v>
                </c:pt>
                <c:pt idx="11">
                  <c:v>79</c:v>
                </c:pt>
                <c:pt idx="12">
                  <c:v>76</c:v>
                </c:pt>
                <c:pt idx="13">
                  <c:v>74</c:v>
                </c:pt>
                <c:pt idx="14">
                  <c:v>73</c:v>
                </c:pt>
                <c:pt idx="15">
                  <c:v>74</c:v>
                </c:pt>
                <c:pt idx="16">
                  <c:v>74</c:v>
                </c:pt>
                <c:pt idx="17">
                  <c:v>73</c:v>
                </c:pt>
                <c:pt idx="18">
                  <c:v>75</c:v>
                </c:pt>
                <c:pt idx="19">
                  <c:v>71</c:v>
                </c:pt>
                <c:pt idx="20">
                  <c:v>71</c:v>
                </c:pt>
              </c:numCache>
            </c:numRef>
          </c:val>
          <c:smooth val="0"/>
          <c:extLst>
            <c:ext xmlns:c16="http://schemas.microsoft.com/office/drawing/2014/chart" uri="{C3380CC4-5D6E-409C-BE32-E72D297353CC}">
              <c16:uniqueId val="{00000003-C875-FE48-9BA0-34516E0EEB43}"/>
            </c:ext>
          </c:extLst>
        </c:ser>
        <c:ser>
          <c:idx val="4"/>
          <c:order val="4"/>
          <c:tx>
            <c:strRef>
              <c:f>'Int''l Comparisons'!$C$189</c:f>
              <c:strCache>
                <c:ptCount val="1"/>
                <c:pt idx="0">
                  <c:v>United States</c:v>
                </c:pt>
              </c:strCache>
            </c:strRef>
          </c:tx>
          <c:spPr>
            <a:ln w="76200" cap="rnd">
              <a:solidFill>
                <a:schemeClr val="accent2"/>
              </a:solidFill>
              <a:round/>
            </a:ln>
            <a:effectLst>
              <a:outerShdw blurRad="50800" dist="38100" dir="2700000" algn="tl" rotWithShape="0">
                <a:prstClr val="black">
                  <a:alpha val="40000"/>
                </a:prstClr>
              </a:outerShdw>
            </a:effectLst>
          </c:spPr>
          <c:marker>
            <c:symbol val="none"/>
          </c:marker>
          <c:cat>
            <c:strRef>
              <c:f>'Int''l Comparisons'!$D$184:$X$184</c:f>
              <c:strCach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strCache>
            </c:strRef>
          </c:cat>
          <c:val>
            <c:numRef>
              <c:f>'Int''l Comparisons'!$D$189:$X$189</c:f>
              <c:numCache>
                <c:formatCode>General</c:formatCode>
                <c:ptCount val="21"/>
                <c:pt idx="0">
                  <c:v>124</c:v>
                </c:pt>
                <c:pt idx="1">
                  <c:v>121</c:v>
                </c:pt>
                <c:pt idx="2">
                  <c:v>120</c:v>
                </c:pt>
                <c:pt idx="3">
                  <c:v>117</c:v>
                </c:pt>
                <c:pt idx="4">
                  <c:v>112</c:v>
                </c:pt>
                <c:pt idx="5">
                  <c:v>110</c:v>
                </c:pt>
                <c:pt idx="6">
                  <c:v>107</c:v>
                </c:pt>
                <c:pt idx="7">
                  <c:v>104</c:v>
                </c:pt>
                <c:pt idx="8">
                  <c:v>102</c:v>
                </c:pt>
                <c:pt idx="9">
                  <c:v>100</c:v>
                </c:pt>
                <c:pt idx="10">
                  <c:v>97</c:v>
                </c:pt>
                <c:pt idx="11">
                  <c:v>96</c:v>
                </c:pt>
                <c:pt idx="12">
                  <c:v>93</c:v>
                </c:pt>
                <c:pt idx="13">
                  <c:v>95</c:v>
                </c:pt>
                <c:pt idx="14">
                  <c:v>94</c:v>
                </c:pt>
                <c:pt idx="15">
                  <c:v>93</c:v>
                </c:pt>
                <c:pt idx="16">
                  <c:v>95</c:v>
                </c:pt>
                <c:pt idx="17">
                  <c:v>94</c:v>
                </c:pt>
                <c:pt idx="18">
                  <c:v>94</c:v>
                </c:pt>
                <c:pt idx="19">
                  <c:v>92</c:v>
                </c:pt>
                <c:pt idx="20">
                  <c:v>98</c:v>
                </c:pt>
              </c:numCache>
            </c:numRef>
          </c:val>
          <c:smooth val="0"/>
          <c:extLst>
            <c:ext xmlns:c16="http://schemas.microsoft.com/office/drawing/2014/chart" uri="{C3380CC4-5D6E-409C-BE32-E72D297353CC}">
              <c16:uniqueId val="{00000004-C875-FE48-9BA0-34516E0EEB43}"/>
            </c:ext>
          </c:extLst>
        </c:ser>
        <c:dLbls>
          <c:showLegendKey val="0"/>
          <c:showVal val="0"/>
          <c:showCatName val="0"/>
          <c:showSerName val="0"/>
          <c:showPercent val="0"/>
          <c:showBubbleSize val="0"/>
        </c:dLbls>
        <c:smooth val="0"/>
        <c:axId val="1109806031"/>
        <c:axId val="1173754384"/>
      </c:lineChart>
      <c:catAx>
        <c:axId val="1109806031"/>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73754384"/>
        <c:crosses val="autoZero"/>
        <c:auto val="1"/>
        <c:lblAlgn val="ctr"/>
        <c:lblOffset val="0"/>
        <c:tickLblSkip val="5"/>
        <c:noMultiLvlLbl val="0"/>
      </c:catAx>
      <c:valAx>
        <c:axId val="1173754384"/>
        <c:scaling>
          <c:orientation val="minMax"/>
          <c:max val="130"/>
          <c:min val="0"/>
        </c:scaling>
        <c:delete val="0"/>
        <c:axPos val="l"/>
        <c:majorGridlines>
          <c:spPr>
            <a:ln w="9525" cap="flat" cmpd="sng" algn="ctr">
              <a:solidFill>
                <a:schemeClr val="tx1">
                  <a:lumMod val="15000"/>
                  <a:lumOff val="85000"/>
                </a:schemeClr>
              </a:solidFill>
              <a:prstDash val="sysDot"/>
              <a:round/>
            </a:ln>
            <a:effectLst/>
          </c:spPr>
        </c:majorGridlines>
        <c:title>
          <c:tx>
            <c:rich>
              <a:bodyPr rot="0" spcFirstLastPara="1" vertOverflow="ellipsis" wrap="square" anchor="ctr" anchorCtr="1"/>
              <a:lstStyle/>
              <a:p>
                <a:pPr>
                  <a:defRPr sz="2000" b="0" i="0" u="none" strike="noStrike" kern="1200" baseline="0">
                    <a:solidFill>
                      <a:schemeClr val="bg1"/>
                    </a:solidFill>
                    <a:latin typeface="+mn-lt"/>
                    <a:ea typeface="+mn-ea"/>
                    <a:cs typeface="+mn-cs"/>
                  </a:defRPr>
                </a:pPr>
                <a:r>
                  <a:rPr lang="en-US" dirty="0"/>
                  <a:t>Treatable Deaths per 100,000 </a:t>
                </a:r>
              </a:p>
              <a:p>
                <a:pPr>
                  <a:defRPr/>
                </a:pPr>
                <a:r>
                  <a:rPr lang="en-US" dirty="0"/>
                  <a:t>(age-standardized)</a:t>
                </a:r>
              </a:p>
            </c:rich>
          </c:tx>
          <c:layout>
            <c:manualLayout>
              <c:xMode val="edge"/>
              <c:yMode val="edge"/>
              <c:x val="1.1256610298662017E-2"/>
              <c:y val="0.14553764580046283"/>
            </c:manualLayout>
          </c:layout>
          <c:overlay val="0"/>
          <c:spPr>
            <a:noFill/>
            <a:ln>
              <a:noFill/>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09806031"/>
        <c:crosses val="autoZero"/>
        <c:crossBetween val="between"/>
      </c:valAx>
      <c:spPr>
        <a:solidFill>
          <a:schemeClr val="bg1"/>
        </a:solidFill>
        <a:ln>
          <a:noFill/>
        </a:ln>
        <a:effectLst/>
      </c:spPr>
    </c:plotArea>
    <c:legend>
      <c:legendPos val="l"/>
      <c:layout>
        <c:manualLayout>
          <c:xMode val="edge"/>
          <c:yMode val="edge"/>
          <c:x val="6.8513553500408695E-3"/>
          <c:y val="0.36729840699095423"/>
          <c:w val="0.19677146512997301"/>
          <c:h val="0.394480688419238"/>
        </c:manualLayout>
      </c:layout>
      <c:overlay val="0"/>
      <c:spPr>
        <a:solidFill>
          <a:schemeClr val="bg1"/>
        </a:solid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43061341061258"/>
          <c:y val="4.5373548126663873E-2"/>
          <c:w val="0.74084985433585238"/>
          <c:h val="0.85550323765351155"/>
        </c:manualLayout>
      </c:layout>
      <c:lineChart>
        <c:grouping val="standard"/>
        <c:varyColors val="0"/>
        <c:ser>
          <c:idx val="0"/>
          <c:order val="0"/>
          <c:tx>
            <c:strRef>
              <c:f>'Int''l Comparisons'!$B$146</c:f>
              <c:strCache>
                <c:ptCount val="1"/>
                <c:pt idx="0">
                  <c:v>Canada</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Comparisons'!$C$146:$BC$146</c:f>
              <c:numCache>
                <c:formatCode>#,##0.0_ ;\-#,##0.0\ </c:formatCode>
                <c:ptCount val="53"/>
                <c:pt idx="0">
                  <c:v>6.2640000000000002</c:v>
                </c:pt>
                <c:pt idx="1">
                  <c:v>6.5179999999999998</c:v>
                </c:pt>
                <c:pt idx="2">
                  <c:v>6.4370000000000003</c:v>
                </c:pt>
                <c:pt idx="3">
                  <c:v>6.1310000000000002</c:v>
                </c:pt>
                <c:pt idx="4">
                  <c:v>6.0410000000000004</c:v>
                </c:pt>
                <c:pt idx="5">
                  <c:v>6.4980000000000002</c:v>
                </c:pt>
                <c:pt idx="6">
                  <c:v>6.5010000000000003</c:v>
                </c:pt>
                <c:pt idx="7">
                  <c:v>6.4790000000000001</c:v>
                </c:pt>
                <c:pt idx="8">
                  <c:v>6.4560000000000004</c:v>
                </c:pt>
                <c:pt idx="9">
                  <c:v>6.35</c:v>
                </c:pt>
                <c:pt idx="10">
                  <c:v>6.5359999999999996</c:v>
                </c:pt>
                <c:pt idx="11">
                  <c:v>6.766</c:v>
                </c:pt>
                <c:pt idx="12">
                  <c:v>7.4950000000000001</c:v>
                </c:pt>
                <c:pt idx="13">
                  <c:v>7.6639999999999997</c:v>
                </c:pt>
                <c:pt idx="14">
                  <c:v>7.5510000000000002</c:v>
                </c:pt>
                <c:pt idx="15">
                  <c:v>7.5579999999999998</c:v>
                </c:pt>
                <c:pt idx="16">
                  <c:v>7.798</c:v>
                </c:pt>
                <c:pt idx="17">
                  <c:v>7.7389999999999999</c:v>
                </c:pt>
                <c:pt idx="18">
                  <c:v>7.7380000000000004</c:v>
                </c:pt>
                <c:pt idx="19">
                  <c:v>7.9459999999999997</c:v>
                </c:pt>
                <c:pt idx="20">
                  <c:v>8.3640000000000008</c:v>
                </c:pt>
                <c:pt idx="21">
                  <c:v>9.048</c:v>
                </c:pt>
                <c:pt idx="22">
                  <c:v>9.3000000000000007</c:v>
                </c:pt>
                <c:pt idx="23">
                  <c:v>9.1859999999999999</c:v>
                </c:pt>
                <c:pt idx="24">
                  <c:v>8.8350000000000009</c:v>
                </c:pt>
                <c:pt idx="25">
                  <c:v>8.532</c:v>
                </c:pt>
                <c:pt idx="26">
                  <c:v>8.3350000000000009</c:v>
                </c:pt>
                <c:pt idx="27">
                  <c:v>8.3170000000000002</c:v>
                </c:pt>
                <c:pt idx="28">
                  <c:v>8.5470000000000006</c:v>
                </c:pt>
                <c:pt idx="29">
                  <c:v>8.3290000000000006</c:v>
                </c:pt>
                <c:pt idx="30">
                  <c:v>8.2479999999999993</c:v>
                </c:pt>
                <c:pt idx="31">
                  <c:v>8.625</c:v>
                </c:pt>
                <c:pt idx="32">
                  <c:v>8.8569999999999993</c:v>
                </c:pt>
                <c:pt idx="33">
                  <c:v>9.0109999999999992</c:v>
                </c:pt>
                <c:pt idx="34">
                  <c:v>9.0660000000000007</c:v>
                </c:pt>
                <c:pt idx="35">
                  <c:v>9.0350000000000001</c:v>
                </c:pt>
                <c:pt idx="36">
                  <c:v>9.3420000000000005</c:v>
                </c:pt>
                <c:pt idx="37">
                  <c:v>9.4450000000000003</c:v>
                </c:pt>
                <c:pt idx="38">
                  <c:v>9.6080000000000005</c:v>
                </c:pt>
                <c:pt idx="39">
                  <c:v>10.662000000000001</c:v>
                </c:pt>
                <c:pt idx="40">
                  <c:v>10.676</c:v>
                </c:pt>
                <c:pt idx="41">
                  <c:v>10.38</c:v>
                </c:pt>
                <c:pt idx="42">
                  <c:v>10.51</c:v>
                </c:pt>
                <c:pt idx="43">
                  <c:v>10.412000000000001</c:v>
                </c:pt>
                <c:pt idx="44">
                  <c:v>10.257999999999999</c:v>
                </c:pt>
                <c:pt idx="45">
                  <c:v>10.739000000000001</c:v>
                </c:pt>
                <c:pt idx="46">
                  <c:v>11.032</c:v>
                </c:pt>
                <c:pt idx="47">
                  <c:v>10.906000000000001</c:v>
                </c:pt>
                <c:pt idx="48">
                  <c:v>10.904999999999999</c:v>
                </c:pt>
                <c:pt idx="49">
                  <c:v>11.009</c:v>
                </c:pt>
                <c:pt idx="50">
                  <c:v>13.035</c:v>
                </c:pt>
                <c:pt idx="51">
                  <c:v>12.334</c:v>
                </c:pt>
                <c:pt idx="52">
                  <c:v>11.154999999999999</c:v>
                </c:pt>
              </c:numCache>
            </c:numRef>
          </c:val>
          <c:smooth val="0"/>
          <c:extLst>
            <c:ext xmlns:c16="http://schemas.microsoft.com/office/drawing/2014/chart" uri="{C3380CC4-5D6E-409C-BE32-E72D297353CC}">
              <c16:uniqueId val="{00000000-30F8-BE4C-935A-48B58AED01D7}"/>
            </c:ext>
          </c:extLst>
        </c:ser>
        <c:ser>
          <c:idx val="1"/>
          <c:order val="1"/>
          <c:tx>
            <c:strRef>
              <c:f>'Int''l Comparisons'!$B$147</c:f>
              <c:strCache>
                <c:ptCount val="1"/>
                <c:pt idx="0">
                  <c:v>France</c:v>
                </c:pt>
              </c:strCache>
            </c:strRef>
          </c:tx>
          <c:spPr>
            <a:ln w="25400" cap="rnd">
              <a:solidFill>
                <a:schemeClr val="accent5"/>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Comparisons'!$C$147:$BC$147</c:f>
              <c:numCache>
                <c:formatCode>General</c:formatCode>
                <c:ptCount val="53"/>
                <c:pt idx="0" formatCode="#,##0.0_ ;\-#,##0.0\ ">
                  <c:v>5.2009999999999996</c:v>
                </c:pt>
                <c:pt idx="5" formatCode="#,##0.0_ ;\-#,##0.0\ ">
                  <c:v>6.1559999999999997</c:v>
                </c:pt>
                <c:pt idx="10" formatCode="#,##0.0_ ;\-#,##0.0\ ">
                  <c:v>6.7590000000000003</c:v>
                </c:pt>
                <c:pt idx="15" formatCode="#,##0.0_ ;\-#,##0.0\ ">
                  <c:v>7.6710000000000003</c:v>
                </c:pt>
                <c:pt idx="20" formatCode="#,##0.0_ ;\-#,##0.0\ ">
                  <c:v>7.9969999999999999</c:v>
                </c:pt>
                <c:pt idx="21" formatCode="#,##0.0_ ;\-#,##0.0\ ">
                  <c:v>8.2210000000000001</c:v>
                </c:pt>
                <c:pt idx="22" formatCode="#,##0.0_ ;\-#,##0.0\ ">
                  <c:v>8.4459999999999997</c:v>
                </c:pt>
                <c:pt idx="23" formatCode="#,##0.0_ ;\-#,##0.0\ ">
                  <c:v>8.8569999999999993</c:v>
                </c:pt>
                <c:pt idx="24" formatCode="#,##0.0_ ;\-#,##0.0\ ">
                  <c:v>8.8409999999999993</c:v>
                </c:pt>
                <c:pt idx="25" formatCode="#,##0.0_ ;\-#,##0.0\ ">
                  <c:v>9.8840000000000003</c:v>
                </c:pt>
                <c:pt idx="26" formatCode="#,##0.0_ ;\-#,##0.0\ ">
                  <c:v>9.8859999999999992</c:v>
                </c:pt>
                <c:pt idx="27" formatCode="#,##0.0_ ;\-#,##0.0\ ">
                  <c:v>9.7609999999999992</c:v>
                </c:pt>
                <c:pt idx="28" formatCode="#,##0.0_ ;\-#,##0.0\ ">
                  <c:v>9.6590000000000007</c:v>
                </c:pt>
                <c:pt idx="29" formatCode="#,##0.0_ ;\-#,##0.0\ ">
                  <c:v>9.66</c:v>
                </c:pt>
                <c:pt idx="30" formatCode="#,##0.0_ ;\-#,##0.0\ ">
                  <c:v>9.5839999999999996</c:v>
                </c:pt>
                <c:pt idx="31" formatCode="#,##0.0_ ;\-#,##0.0\ ">
                  <c:v>9.7059999999999995</c:v>
                </c:pt>
                <c:pt idx="32" formatCode="#,##0.0_ ;\-#,##0.0\ ">
                  <c:v>10.022</c:v>
                </c:pt>
                <c:pt idx="33" formatCode="#,##0.0_ ;\-#,##0.0\ ">
                  <c:v>10.083</c:v>
                </c:pt>
                <c:pt idx="34" formatCode="#,##0.0_ ;\-#,##0.0\ ">
                  <c:v>10.164</c:v>
                </c:pt>
                <c:pt idx="35" formatCode="#,##0.0_ ;\-#,##0.0\ ">
                  <c:v>10.215</c:v>
                </c:pt>
                <c:pt idx="36" formatCode="#,##0.0_ ;\-#,##0.0\ ">
                  <c:v>10.385999999999999</c:v>
                </c:pt>
                <c:pt idx="37" formatCode="#,##0.0_ ;\-#,##0.0\ ">
                  <c:v>10.316000000000001</c:v>
                </c:pt>
                <c:pt idx="38" formatCode="#,##0.0_ ;\-#,##0.0\ ">
                  <c:v>10.500999999999999</c:v>
                </c:pt>
                <c:pt idx="39" formatCode="#,##0.0_ ;\-#,##0.0\ ">
                  <c:v>11.288</c:v>
                </c:pt>
                <c:pt idx="40" formatCode="#,##0.0_ ;\-#,##0.0\ ">
                  <c:v>11.226000000000001</c:v>
                </c:pt>
                <c:pt idx="41" formatCode="#,##0.0_ ;\-#,##0.0\ ">
                  <c:v>11.185</c:v>
                </c:pt>
                <c:pt idx="42" formatCode="#,##0.0_ ;\-#,##0.0\ ">
                  <c:v>11.297000000000001</c:v>
                </c:pt>
                <c:pt idx="43" formatCode="#,##0.0_ ;\-#,##0.0\ ">
                  <c:v>11.396000000000001</c:v>
                </c:pt>
                <c:pt idx="44" formatCode="#,##0.0_ ;\-#,##0.0\ ">
                  <c:v>11.539</c:v>
                </c:pt>
                <c:pt idx="45" formatCode="#,##0.0_ ;\-#,##0.0\ ">
                  <c:v>11.448</c:v>
                </c:pt>
                <c:pt idx="46" formatCode="#,##0.0_ ;\-#,##0.0\ ">
                  <c:v>11.471</c:v>
                </c:pt>
                <c:pt idx="47" formatCode="#,##0.0_ ;\-#,##0.0\ ">
                  <c:v>11.355</c:v>
                </c:pt>
                <c:pt idx="48" formatCode="#,##0.0_ ;\-#,##0.0\ ">
                  <c:v>11.208</c:v>
                </c:pt>
                <c:pt idx="49" formatCode="#,##0.0_ ;\-#,##0.0\ ">
                  <c:v>11.089</c:v>
                </c:pt>
                <c:pt idx="50" formatCode="#,##0.0_ ;\-#,##0.0\ ">
                  <c:v>12.131</c:v>
                </c:pt>
                <c:pt idx="51" formatCode="#,##0.0_ ;\-#,##0.0\ ">
                  <c:v>12.308</c:v>
                </c:pt>
                <c:pt idx="52" formatCode="#,##0.0_ ;\-#,##0.0\ ">
                  <c:v>11.895</c:v>
                </c:pt>
              </c:numCache>
            </c:numRef>
          </c:val>
          <c:smooth val="0"/>
          <c:extLst>
            <c:ext xmlns:c16="http://schemas.microsoft.com/office/drawing/2014/chart" uri="{C3380CC4-5D6E-409C-BE32-E72D297353CC}">
              <c16:uniqueId val="{00000001-30F8-BE4C-935A-48B58AED01D7}"/>
            </c:ext>
          </c:extLst>
        </c:ser>
        <c:ser>
          <c:idx val="2"/>
          <c:order val="2"/>
          <c:tx>
            <c:strRef>
              <c:f>'Int''l Comparisons'!$B$148</c:f>
              <c:strCache>
                <c:ptCount val="1"/>
                <c:pt idx="0">
                  <c:v>Germany</c:v>
                </c:pt>
              </c:strCache>
            </c:strRef>
          </c:tx>
          <c:spPr>
            <a:ln w="25400" cap="rnd">
              <a:solidFill>
                <a:schemeClr val="accent3"/>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Comparisons'!$C$148:$BC$148</c:f>
              <c:numCache>
                <c:formatCode>#,##0.0_ ;\-#,##0.0\ </c:formatCode>
                <c:ptCount val="53"/>
                <c:pt idx="0">
                  <c:v>5.7130000000000001</c:v>
                </c:pt>
                <c:pt idx="1">
                  <c:v>6.1849999999999996</c:v>
                </c:pt>
                <c:pt idx="2">
                  <c:v>6.5090000000000003</c:v>
                </c:pt>
                <c:pt idx="3">
                  <c:v>6.8280000000000003</c:v>
                </c:pt>
                <c:pt idx="4">
                  <c:v>7.3529999999999998</c:v>
                </c:pt>
                <c:pt idx="5">
                  <c:v>8.0169999999999995</c:v>
                </c:pt>
                <c:pt idx="6">
                  <c:v>8.0380000000000003</c:v>
                </c:pt>
                <c:pt idx="7">
                  <c:v>7.9710000000000001</c:v>
                </c:pt>
                <c:pt idx="8">
                  <c:v>8.0459999999999994</c:v>
                </c:pt>
                <c:pt idx="9">
                  <c:v>7.899</c:v>
                </c:pt>
                <c:pt idx="10">
                  <c:v>8.0980000000000008</c:v>
                </c:pt>
                <c:pt idx="11">
                  <c:v>8.3970000000000002</c:v>
                </c:pt>
                <c:pt idx="12">
                  <c:v>8.2279999999999998</c:v>
                </c:pt>
                <c:pt idx="13">
                  <c:v>8.2200000000000006</c:v>
                </c:pt>
                <c:pt idx="14">
                  <c:v>8.3360000000000003</c:v>
                </c:pt>
                <c:pt idx="15">
                  <c:v>8.4809999999999999</c:v>
                </c:pt>
                <c:pt idx="16">
                  <c:v>8.3759999999999994</c:v>
                </c:pt>
                <c:pt idx="17">
                  <c:v>8.48</c:v>
                </c:pt>
                <c:pt idx="18">
                  <c:v>8.66</c:v>
                </c:pt>
                <c:pt idx="19">
                  <c:v>8.0630000000000006</c:v>
                </c:pt>
                <c:pt idx="20">
                  <c:v>8.0310000000000006</c:v>
                </c:pt>
                <c:pt idx="22">
                  <c:v>8.9939999999999998</c:v>
                </c:pt>
                <c:pt idx="23">
                  <c:v>8.9870000000000001</c:v>
                </c:pt>
                <c:pt idx="24">
                  <c:v>9.2379999999999995</c:v>
                </c:pt>
                <c:pt idx="25">
                  <c:v>9.5310000000000006</c:v>
                </c:pt>
                <c:pt idx="26">
                  <c:v>9.8249999999999993</c:v>
                </c:pt>
                <c:pt idx="27">
                  <c:v>9.7170000000000005</c:v>
                </c:pt>
                <c:pt idx="28">
                  <c:v>9.7289999999999992</c:v>
                </c:pt>
                <c:pt idx="29">
                  <c:v>9.8070000000000004</c:v>
                </c:pt>
                <c:pt idx="30">
                  <c:v>9.8879999999999999</c:v>
                </c:pt>
                <c:pt idx="31">
                  <c:v>9.9209999999999994</c:v>
                </c:pt>
                <c:pt idx="32">
                  <c:v>10.183999999999999</c:v>
                </c:pt>
                <c:pt idx="33">
                  <c:v>10.401999999999999</c:v>
                </c:pt>
                <c:pt idx="34">
                  <c:v>10.146000000000001</c:v>
                </c:pt>
                <c:pt idx="35">
                  <c:v>10.311999999999999</c:v>
                </c:pt>
                <c:pt idx="36">
                  <c:v>10.18</c:v>
                </c:pt>
                <c:pt idx="37">
                  <c:v>10.051</c:v>
                </c:pt>
                <c:pt idx="38">
                  <c:v>10.250999999999999</c:v>
                </c:pt>
                <c:pt idx="39">
                  <c:v>11.238</c:v>
                </c:pt>
                <c:pt idx="40">
                  <c:v>11.096</c:v>
                </c:pt>
                <c:pt idx="41">
                  <c:v>10.778</c:v>
                </c:pt>
                <c:pt idx="42">
                  <c:v>10.853</c:v>
                </c:pt>
                <c:pt idx="43">
                  <c:v>10.999000000000001</c:v>
                </c:pt>
                <c:pt idx="44">
                  <c:v>11.026</c:v>
                </c:pt>
                <c:pt idx="45">
                  <c:v>11.19</c:v>
                </c:pt>
                <c:pt idx="46">
                  <c:v>11.242000000000001</c:v>
                </c:pt>
                <c:pt idx="47">
                  <c:v>11.336</c:v>
                </c:pt>
                <c:pt idx="48">
                  <c:v>11.481</c:v>
                </c:pt>
                <c:pt idx="49">
                  <c:v>11.715999999999999</c:v>
                </c:pt>
                <c:pt idx="50">
                  <c:v>12.693</c:v>
                </c:pt>
                <c:pt idx="51">
                  <c:v>12.933999999999999</c:v>
                </c:pt>
                <c:pt idx="52">
                  <c:v>12.654999999999999</c:v>
                </c:pt>
              </c:numCache>
            </c:numRef>
          </c:val>
          <c:smooth val="0"/>
          <c:extLst>
            <c:ext xmlns:c16="http://schemas.microsoft.com/office/drawing/2014/chart" uri="{C3380CC4-5D6E-409C-BE32-E72D297353CC}">
              <c16:uniqueId val="{00000002-30F8-BE4C-935A-48B58AED01D7}"/>
            </c:ext>
          </c:extLst>
        </c:ser>
        <c:ser>
          <c:idx val="3"/>
          <c:order val="3"/>
          <c:tx>
            <c:strRef>
              <c:f>'Int''l Comparisons'!$B$149</c:f>
              <c:strCache>
                <c:ptCount val="1"/>
                <c:pt idx="0">
                  <c:v>United Kingdom</c:v>
                </c:pt>
              </c:strCache>
            </c:strRef>
          </c:tx>
          <c:spPr>
            <a:ln w="25400" cap="rnd">
              <a:solidFill>
                <a:schemeClr val="accent4"/>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Comparisons'!$C$149:$BC$149</c:f>
              <c:numCache>
                <c:formatCode>#,##0.0_ ;\-#,##0.0\ </c:formatCode>
                <c:ptCount val="53"/>
                <c:pt idx="0">
                  <c:v>3.9710000000000001</c:v>
                </c:pt>
                <c:pt idx="1">
                  <c:v>4.0170000000000003</c:v>
                </c:pt>
                <c:pt idx="2">
                  <c:v>4.0880000000000001</c:v>
                </c:pt>
                <c:pt idx="3">
                  <c:v>4.0190000000000001</c:v>
                </c:pt>
                <c:pt idx="4">
                  <c:v>4.6470000000000002</c:v>
                </c:pt>
                <c:pt idx="5">
                  <c:v>4.9329999999999998</c:v>
                </c:pt>
                <c:pt idx="6">
                  <c:v>4.9489999999999998</c:v>
                </c:pt>
                <c:pt idx="7">
                  <c:v>4.8460000000000001</c:v>
                </c:pt>
                <c:pt idx="8">
                  <c:v>4.798</c:v>
                </c:pt>
                <c:pt idx="9">
                  <c:v>4.74</c:v>
                </c:pt>
                <c:pt idx="10">
                  <c:v>5.0629999999999997</c:v>
                </c:pt>
                <c:pt idx="11">
                  <c:v>5.2850000000000001</c:v>
                </c:pt>
                <c:pt idx="12">
                  <c:v>5.1230000000000002</c:v>
                </c:pt>
                <c:pt idx="13">
                  <c:v>5.3209999999999997</c:v>
                </c:pt>
                <c:pt idx="14">
                  <c:v>5.2370000000000001</c:v>
                </c:pt>
                <c:pt idx="15">
                  <c:v>5.14</c:v>
                </c:pt>
                <c:pt idx="16">
                  <c:v>5.125</c:v>
                </c:pt>
                <c:pt idx="17">
                  <c:v>5.1779999999999999</c:v>
                </c:pt>
                <c:pt idx="18">
                  <c:v>5.0890000000000004</c:v>
                </c:pt>
                <c:pt idx="19">
                  <c:v>5.0369999999999999</c:v>
                </c:pt>
                <c:pt idx="20">
                  <c:v>5.09</c:v>
                </c:pt>
                <c:pt idx="21">
                  <c:v>5.4859999999999998</c:v>
                </c:pt>
                <c:pt idx="22">
                  <c:v>5.9349999999999996</c:v>
                </c:pt>
                <c:pt idx="23">
                  <c:v>6.0030000000000001</c:v>
                </c:pt>
                <c:pt idx="24">
                  <c:v>6.0780000000000003</c:v>
                </c:pt>
                <c:pt idx="25">
                  <c:v>5.5540000000000003</c:v>
                </c:pt>
                <c:pt idx="26">
                  <c:v>5.5389999999999997</c:v>
                </c:pt>
                <c:pt idx="27">
                  <c:v>6.7759999999999998</c:v>
                </c:pt>
                <c:pt idx="28">
                  <c:v>6.9429999999999996</c:v>
                </c:pt>
                <c:pt idx="29">
                  <c:v>7.13</c:v>
                </c:pt>
                <c:pt idx="30">
                  <c:v>7.1289999999999996</c:v>
                </c:pt>
                <c:pt idx="31">
                  <c:v>7.3440000000000003</c:v>
                </c:pt>
                <c:pt idx="32">
                  <c:v>7.65</c:v>
                </c:pt>
                <c:pt idx="33">
                  <c:v>8.0559999999999992</c:v>
                </c:pt>
                <c:pt idx="34">
                  <c:v>8.3070000000000004</c:v>
                </c:pt>
                <c:pt idx="35">
                  <c:v>8.3629999999999995</c:v>
                </c:pt>
                <c:pt idx="36">
                  <c:v>8.6289999999999996</c:v>
                </c:pt>
                <c:pt idx="37">
                  <c:v>8.6240000000000006</c:v>
                </c:pt>
                <c:pt idx="38">
                  <c:v>9.0259999999999998</c:v>
                </c:pt>
                <c:pt idx="39">
                  <c:v>10.045</c:v>
                </c:pt>
                <c:pt idx="40">
                  <c:v>9.9269999999999996</c:v>
                </c:pt>
                <c:pt idx="41">
                  <c:v>9.9250000000000007</c:v>
                </c:pt>
                <c:pt idx="42">
                  <c:v>9.9529999999999994</c:v>
                </c:pt>
                <c:pt idx="43">
                  <c:v>9.8729999999999993</c:v>
                </c:pt>
                <c:pt idx="44">
                  <c:v>9.8620000000000001</c:v>
                </c:pt>
                <c:pt idx="45">
                  <c:v>9.798</c:v>
                </c:pt>
                <c:pt idx="46">
                  <c:v>9.7289999999999992</c:v>
                </c:pt>
                <c:pt idx="47">
                  <c:v>9.5960000000000001</c:v>
                </c:pt>
                <c:pt idx="48">
                  <c:v>9.7309999999999999</c:v>
                </c:pt>
                <c:pt idx="49">
                  <c:v>9.9580000000000002</c:v>
                </c:pt>
                <c:pt idx="50">
                  <c:v>12.159000000000001</c:v>
                </c:pt>
                <c:pt idx="51">
                  <c:v>12.365</c:v>
                </c:pt>
                <c:pt idx="52">
                  <c:v>11.345000000000001</c:v>
                </c:pt>
              </c:numCache>
            </c:numRef>
          </c:val>
          <c:smooth val="0"/>
          <c:extLst>
            <c:ext xmlns:c16="http://schemas.microsoft.com/office/drawing/2014/chart" uri="{C3380CC4-5D6E-409C-BE32-E72D297353CC}">
              <c16:uniqueId val="{00000003-30F8-BE4C-935A-48B58AED01D7}"/>
            </c:ext>
          </c:extLst>
        </c:ser>
        <c:ser>
          <c:idx val="4"/>
          <c:order val="4"/>
          <c:tx>
            <c:strRef>
              <c:f>'Int''l Comparisons'!$B$150</c:f>
              <c:strCache>
                <c:ptCount val="1"/>
                <c:pt idx="0">
                  <c:v>United States</c:v>
                </c:pt>
              </c:strCache>
            </c:strRef>
          </c:tx>
          <c:spPr>
            <a:ln w="76200" cap="rnd">
              <a:solidFill>
                <a:schemeClr val="accent2"/>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Comparisons'!$C$150:$BC$150</c:f>
              <c:numCache>
                <c:formatCode>#,##0.0_ ;\-#,##0.0\ </c:formatCode>
                <c:ptCount val="53"/>
                <c:pt idx="0">
                  <c:v>6.2469999999999999</c:v>
                </c:pt>
                <c:pt idx="1">
                  <c:v>6.3819999999999997</c:v>
                </c:pt>
                <c:pt idx="2">
                  <c:v>6.516</c:v>
                </c:pt>
                <c:pt idx="3">
                  <c:v>6.5309999999999997</c:v>
                </c:pt>
                <c:pt idx="4">
                  <c:v>6.8520000000000003</c:v>
                </c:pt>
                <c:pt idx="5">
                  <c:v>7.1879999999999997</c:v>
                </c:pt>
                <c:pt idx="6">
                  <c:v>7.4349999999999996</c:v>
                </c:pt>
                <c:pt idx="7">
                  <c:v>7.6829999999999998</c:v>
                </c:pt>
                <c:pt idx="8">
                  <c:v>7.6559999999999997</c:v>
                </c:pt>
                <c:pt idx="9">
                  <c:v>7.7859999999999996</c:v>
                </c:pt>
                <c:pt idx="10">
                  <c:v>8.2409999999999997</c:v>
                </c:pt>
                <c:pt idx="11">
                  <c:v>8.5259999999999998</c:v>
                </c:pt>
                <c:pt idx="12">
                  <c:v>9.2119999999999997</c:v>
                </c:pt>
                <c:pt idx="13">
                  <c:v>9.3409999999999993</c:v>
                </c:pt>
                <c:pt idx="14">
                  <c:v>9.2910000000000004</c:v>
                </c:pt>
                <c:pt idx="15">
                  <c:v>9.5150000000000006</c:v>
                </c:pt>
                <c:pt idx="16">
                  <c:v>9.6890000000000001</c:v>
                </c:pt>
                <c:pt idx="17">
                  <c:v>9.8620000000000001</c:v>
                </c:pt>
                <c:pt idx="18">
                  <c:v>10.250999999999999</c:v>
                </c:pt>
                <c:pt idx="19">
                  <c:v>10.608000000000001</c:v>
                </c:pt>
                <c:pt idx="20">
                  <c:v>11.239000000000001</c:v>
                </c:pt>
                <c:pt idx="21">
                  <c:v>11.917999999999999</c:v>
                </c:pt>
                <c:pt idx="22">
                  <c:v>12.194000000000001</c:v>
                </c:pt>
                <c:pt idx="23">
                  <c:v>12.451000000000001</c:v>
                </c:pt>
                <c:pt idx="24">
                  <c:v>12.388</c:v>
                </c:pt>
                <c:pt idx="25">
                  <c:v>12.497</c:v>
                </c:pt>
                <c:pt idx="26">
                  <c:v>12.467000000000001</c:v>
                </c:pt>
                <c:pt idx="27">
                  <c:v>12.372999999999999</c:v>
                </c:pt>
                <c:pt idx="28">
                  <c:v>12.356999999999999</c:v>
                </c:pt>
                <c:pt idx="29">
                  <c:v>12.343</c:v>
                </c:pt>
                <c:pt idx="30">
                  <c:v>12.49</c:v>
                </c:pt>
                <c:pt idx="31">
                  <c:v>13.167999999999999</c:v>
                </c:pt>
                <c:pt idx="32">
                  <c:v>13.994999999999999</c:v>
                </c:pt>
                <c:pt idx="33">
                  <c:v>14.506</c:v>
                </c:pt>
                <c:pt idx="34">
                  <c:v>14.551</c:v>
                </c:pt>
                <c:pt idx="35">
                  <c:v>14.579000000000001</c:v>
                </c:pt>
                <c:pt idx="36">
                  <c:v>14.709</c:v>
                </c:pt>
                <c:pt idx="37">
                  <c:v>14.917999999999999</c:v>
                </c:pt>
                <c:pt idx="38">
                  <c:v>15.207000000000001</c:v>
                </c:pt>
                <c:pt idx="39">
                  <c:v>16.201000000000001</c:v>
                </c:pt>
                <c:pt idx="40">
                  <c:v>16.196999999999999</c:v>
                </c:pt>
                <c:pt idx="41">
                  <c:v>16.14</c:v>
                </c:pt>
                <c:pt idx="42">
                  <c:v>16.12</c:v>
                </c:pt>
                <c:pt idx="43">
                  <c:v>15.992000000000001</c:v>
                </c:pt>
                <c:pt idx="44">
                  <c:v>16.199000000000002</c:v>
                </c:pt>
                <c:pt idx="45">
                  <c:v>16.491</c:v>
                </c:pt>
                <c:pt idx="46">
                  <c:v>16.802</c:v>
                </c:pt>
                <c:pt idx="47">
                  <c:v>16.768000000000001</c:v>
                </c:pt>
                <c:pt idx="48">
                  <c:v>16.63</c:v>
                </c:pt>
                <c:pt idx="49">
                  <c:v>16.666</c:v>
                </c:pt>
                <c:pt idx="50">
                  <c:v>18.756</c:v>
                </c:pt>
                <c:pt idx="51">
                  <c:v>17.363</c:v>
                </c:pt>
                <c:pt idx="52">
                  <c:v>16.634</c:v>
                </c:pt>
              </c:numCache>
            </c:numRef>
          </c:val>
          <c:smooth val="0"/>
          <c:extLst>
            <c:ext xmlns:c16="http://schemas.microsoft.com/office/drawing/2014/chart" uri="{C3380CC4-5D6E-409C-BE32-E72D297353CC}">
              <c16:uniqueId val="{00000004-30F8-BE4C-935A-48B58AED01D7}"/>
            </c:ext>
          </c:extLst>
        </c:ser>
        <c:dLbls>
          <c:showLegendKey val="0"/>
          <c:showVal val="0"/>
          <c:showCatName val="0"/>
          <c:showSerName val="0"/>
          <c:showPercent val="0"/>
          <c:showBubbleSize val="0"/>
        </c:dLbls>
        <c:smooth val="0"/>
        <c:axId val="396868256"/>
        <c:axId val="402236880"/>
      </c:lineChart>
      <c:catAx>
        <c:axId val="3968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02236880"/>
        <c:crosses val="autoZero"/>
        <c:auto val="1"/>
        <c:lblAlgn val="ctr"/>
        <c:lblOffset val="0"/>
        <c:tickLblSkip val="10"/>
        <c:noMultiLvlLbl val="0"/>
      </c:catAx>
      <c:valAx>
        <c:axId val="402236880"/>
        <c:scaling>
          <c:orientation val="minMax"/>
          <c:max val="19"/>
          <c:min val="0"/>
        </c:scaling>
        <c:delete val="0"/>
        <c:axPos val="l"/>
        <c:majorGridlines>
          <c:spPr>
            <a:ln w="9525" cap="flat" cmpd="sng" algn="ctr">
              <a:solidFill>
                <a:schemeClr val="bg1"/>
              </a:solidFill>
              <a:prstDash val="sysDot"/>
              <a:round/>
            </a:ln>
            <a:effectLst/>
          </c:spPr>
        </c:majorGridlines>
        <c:numFmt formatCode="#,##0" sourceLinked="0"/>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96868256"/>
        <c:crosses val="autoZero"/>
        <c:crossBetween val="between"/>
        <c:majorUnit val="5"/>
      </c:valAx>
      <c:spPr>
        <a:solidFill>
          <a:schemeClr val="bg1"/>
        </a:solidFill>
        <a:ln>
          <a:noFill/>
        </a:ln>
        <a:effectLst/>
      </c:spPr>
    </c:plotArea>
    <c:legend>
      <c:legendPos val="l"/>
      <c:layout>
        <c:manualLayout>
          <c:xMode val="edge"/>
          <c:yMode val="edge"/>
          <c:x val="0.2323240929562968"/>
          <c:y val="6.3540005177960712E-2"/>
          <c:w val="0.19710728817903875"/>
          <c:h val="0.4040540626171150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23733463571705"/>
          <c:y val="3.1273792539465536E-2"/>
          <c:w val="0.75178290337992482"/>
          <c:h val="0.86829457539614407"/>
        </c:manualLayout>
      </c:layout>
      <c:barChart>
        <c:barDir val="col"/>
        <c:grouping val="cluster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'Cost-Sharing'!$C$183:$C$199</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'Cost-Sharing'!$D$183:$D$199</c:f>
              <c:numCache>
                <c:formatCode>General</c:formatCode>
                <c:ptCount val="17"/>
                <c:pt idx="0">
                  <c:v>55</c:v>
                </c:pt>
                <c:pt idx="1">
                  <c:v>59</c:v>
                </c:pt>
                <c:pt idx="2">
                  <c:v>59</c:v>
                </c:pt>
                <c:pt idx="3">
                  <c:v>63</c:v>
                </c:pt>
                <c:pt idx="4">
                  <c:v>70</c:v>
                </c:pt>
                <c:pt idx="5">
                  <c:v>74</c:v>
                </c:pt>
                <c:pt idx="6">
                  <c:v>72</c:v>
                </c:pt>
                <c:pt idx="7">
                  <c:v>78</c:v>
                </c:pt>
                <c:pt idx="8">
                  <c:v>80</c:v>
                </c:pt>
                <c:pt idx="9">
                  <c:v>81</c:v>
                </c:pt>
                <c:pt idx="10">
                  <c:v>83</c:v>
                </c:pt>
                <c:pt idx="11">
                  <c:v>81</c:v>
                </c:pt>
                <c:pt idx="12">
                  <c:v>85</c:v>
                </c:pt>
                <c:pt idx="13">
                  <c:v>82</c:v>
                </c:pt>
                <c:pt idx="14">
                  <c:v>83</c:v>
                </c:pt>
                <c:pt idx="15">
                  <c:v>85</c:v>
                </c:pt>
                <c:pt idx="16">
                  <c:v>88</c:v>
                </c:pt>
              </c:numCache>
            </c:numRef>
          </c:val>
          <c:extLst>
            <c:ext xmlns:c16="http://schemas.microsoft.com/office/drawing/2014/chart" uri="{C3380CC4-5D6E-409C-BE32-E72D297353CC}">
              <c16:uniqueId val="{00000000-CB0B-024C-9208-5F4C7EF4DDC5}"/>
            </c:ext>
          </c:extLst>
        </c:ser>
        <c:dLbls>
          <c:dLblPos val="outEnd"/>
          <c:showLegendKey val="0"/>
          <c:showVal val="1"/>
          <c:showCatName val="0"/>
          <c:showSerName val="0"/>
          <c:showPercent val="0"/>
          <c:showBubbleSize val="0"/>
        </c:dLbls>
        <c:gapWidth val="43"/>
        <c:axId val="2094735663"/>
        <c:axId val="2130517743"/>
      </c:barChart>
      <c:catAx>
        <c:axId val="2094735663"/>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30517743"/>
        <c:crosses val="autoZero"/>
        <c:auto val="1"/>
        <c:lblAlgn val="ctr"/>
        <c:lblOffset val="0"/>
        <c:tickLblSkip val="2"/>
        <c:noMultiLvlLbl val="0"/>
      </c:catAx>
      <c:valAx>
        <c:axId val="2130517743"/>
        <c:scaling>
          <c:orientation val="minMax"/>
          <c:max val="89"/>
          <c:min val="0"/>
        </c:scaling>
        <c:delete val="1"/>
        <c:axPos val="l"/>
        <c:majorGridlines>
          <c:spPr>
            <a:ln w="9525" cap="flat" cmpd="sng" algn="ctr">
              <a:solidFill>
                <a:schemeClr val="tx1">
                  <a:lumMod val="15000"/>
                  <a:lumOff val="85000"/>
                </a:schemeClr>
              </a:solidFill>
              <a:prstDash val="sysDot"/>
              <a:round/>
            </a:ln>
            <a:effectLst/>
          </c:spPr>
        </c:majorGridlines>
        <c:numFmt formatCode="General" sourceLinked="1"/>
        <c:majorTickMark val="out"/>
        <c:minorTickMark val="none"/>
        <c:tickLblPos val="nextTo"/>
        <c:crossAx val="2094735663"/>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numFmt formatCode="&quot;$&quot;#,##0" sourceLinked="0"/>
            <c:spPr>
              <a:noFill/>
              <a:ln>
                <a:noFill/>
              </a:ln>
              <a:effectLst/>
            </c:spPr>
            <c:txPr>
              <a:bodyPr rot="-5400000" spcFirstLastPara="1" vertOverflow="ellipsis"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'Cost-Sharing'!$C$202:$C$218</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'Cost-Sharing'!$D$202:$D$218</c:f>
              <c:numCache>
                <c:formatCode>_(* #,##0_);_(* \(#,##0\);_(* "-"??_);_(@_)</c:formatCode>
                <c:ptCount val="17"/>
                <c:pt idx="0">
                  <c:v>303</c:v>
                </c:pt>
                <c:pt idx="1">
                  <c:v>343</c:v>
                </c:pt>
                <c:pt idx="2">
                  <c:v>433</c:v>
                </c:pt>
                <c:pt idx="3">
                  <c:v>533</c:v>
                </c:pt>
                <c:pt idx="4">
                  <c:v>646</c:v>
                </c:pt>
                <c:pt idx="5">
                  <c:v>747</c:v>
                </c:pt>
                <c:pt idx="6">
                  <c:v>802</c:v>
                </c:pt>
                <c:pt idx="7">
                  <c:v>883</c:v>
                </c:pt>
                <c:pt idx="8">
                  <c:v>989</c:v>
                </c:pt>
                <c:pt idx="9">
                  <c:v>1077</c:v>
                </c:pt>
                <c:pt idx="10">
                  <c:v>1221</c:v>
                </c:pt>
                <c:pt idx="11">
                  <c:v>1221</c:v>
                </c:pt>
                <c:pt idx="12">
                  <c:v>1350</c:v>
                </c:pt>
                <c:pt idx="13">
                  <c:v>1396</c:v>
                </c:pt>
                <c:pt idx="14">
                  <c:v>1364</c:v>
                </c:pt>
                <c:pt idx="15">
                  <c:v>1434</c:v>
                </c:pt>
                <c:pt idx="16">
                  <c:v>1562</c:v>
                </c:pt>
              </c:numCache>
            </c:numRef>
          </c:val>
          <c:extLst>
            <c:ext xmlns:c16="http://schemas.microsoft.com/office/drawing/2014/chart" uri="{C3380CC4-5D6E-409C-BE32-E72D297353CC}">
              <c16:uniqueId val="{00000000-5846-AE4F-B03E-E1DD1AC9D2E1}"/>
            </c:ext>
          </c:extLst>
        </c:ser>
        <c:dLbls>
          <c:dLblPos val="outEnd"/>
          <c:showLegendKey val="0"/>
          <c:showVal val="1"/>
          <c:showCatName val="0"/>
          <c:showSerName val="0"/>
          <c:showPercent val="0"/>
          <c:showBubbleSize val="0"/>
        </c:dLbls>
        <c:gapWidth val="44"/>
        <c:overlap val="-27"/>
        <c:axId val="2130663023"/>
        <c:axId val="2130670687"/>
      </c:barChart>
      <c:catAx>
        <c:axId val="2130663023"/>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30670687"/>
        <c:crosses val="autoZero"/>
        <c:auto val="1"/>
        <c:lblAlgn val="ctr"/>
        <c:lblOffset val="0"/>
        <c:tickLblSkip val="2"/>
        <c:noMultiLvlLbl val="0"/>
      </c:catAx>
      <c:valAx>
        <c:axId val="2130670687"/>
        <c:scaling>
          <c:orientation val="minMax"/>
          <c:max val="1570"/>
          <c:min val="0"/>
        </c:scaling>
        <c:delete val="1"/>
        <c:axPos val="l"/>
        <c:majorGridlines>
          <c:spPr>
            <a:ln w="9525" cap="flat" cmpd="sng" algn="ctr">
              <a:solidFill>
                <a:schemeClr val="tx1">
                  <a:lumMod val="15000"/>
                  <a:lumOff val="85000"/>
                </a:schemeClr>
              </a:solidFill>
              <a:prstDash val="sysDot"/>
              <a:round/>
            </a:ln>
            <a:effectLst/>
          </c:spPr>
        </c:majorGridlines>
        <c:numFmt formatCode="_(* #,##0_);_(* \(#,##0\);_(* &quot;-&quot;??_);_(@_)" sourceLinked="1"/>
        <c:majorTickMark val="out"/>
        <c:minorTickMark val="none"/>
        <c:tickLblPos val="nextTo"/>
        <c:crossAx val="2130663023"/>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43061341061258"/>
          <c:y val="4.5373548126663873E-2"/>
          <c:w val="0.74084985433585238"/>
          <c:h val="0.85550323765351155"/>
        </c:manualLayout>
      </c:layout>
      <c:lineChart>
        <c:grouping val="standard"/>
        <c:varyColors val="0"/>
        <c:ser>
          <c:idx val="0"/>
          <c:order val="0"/>
          <c:tx>
            <c:strRef>
              <c:f>'Int''l Comparisons'!$B$146</c:f>
              <c:strCache>
                <c:ptCount val="1"/>
                <c:pt idx="0">
                  <c:v>Canada</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Comparisons'!$C$146:$BC$146</c:f>
              <c:numCache>
                <c:formatCode>#,##0.0_ ;\-#,##0.0\ </c:formatCode>
                <c:ptCount val="53"/>
                <c:pt idx="0">
                  <c:v>6.2640000000000002</c:v>
                </c:pt>
                <c:pt idx="1">
                  <c:v>6.5179999999999998</c:v>
                </c:pt>
                <c:pt idx="2">
                  <c:v>6.4370000000000003</c:v>
                </c:pt>
                <c:pt idx="3">
                  <c:v>6.1310000000000002</c:v>
                </c:pt>
                <c:pt idx="4">
                  <c:v>6.0410000000000004</c:v>
                </c:pt>
                <c:pt idx="5">
                  <c:v>6.4980000000000002</c:v>
                </c:pt>
                <c:pt idx="6">
                  <c:v>6.5010000000000003</c:v>
                </c:pt>
                <c:pt idx="7">
                  <c:v>6.4790000000000001</c:v>
                </c:pt>
                <c:pt idx="8">
                  <c:v>6.4560000000000004</c:v>
                </c:pt>
                <c:pt idx="9">
                  <c:v>6.35</c:v>
                </c:pt>
                <c:pt idx="10">
                  <c:v>6.5359999999999996</c:v>
                </c:pt>
                <c:pt idx="11">
                  <c:v>6.766</c:v>
                </c:pt>
                <c:pt idx="12">
                  <c:v>7.4950000000000001</c:v>
                </c:pt>
                <c:pt idx="13">
                  <c:v>7.6639999999999997</c:v>
                </c:pt>
                <c:pt idx="14">
                  <c:v>7.5510000000000002</c:v>
                </c:pt>
                <c:pt idx="15">
                  <c:v>7.5579999999999998</c:v>
                </c:pt>
                <c:pt idx="16">
                  <c:v>7.798</c:v>
                </c:pt>
                <c:pt idx="17">
                  <c:v>7.7389999999999999</c:v>
                </c:pt>
                <c:pt idx="18">
                  <c:v>7.7380000000000004</c:v>
                </c:pt>
                <c:pt idx="19">
                  <c:v>7.9459999999999997</c:v>
                </c:pt>
                <c:pt idx="20">
                  <c:v>8.3640000000000008</c:v>
                </c:pt>
                <c:pt idx="21">
                  <c:v>9.048</c:v>
                </c:pt>
                <c:pt idx="22">
                  <c:v>9.3000000000000007</c:v>
                </c:pt>
                <c:pt idx="23">
                  <c:v>9.1859999999999999</c:v>
                </c:pt>
                <c:pt idx="24">
                  <c:v>8.8350000000000009</c:v>
                </c:pt>
                <c:pt idx="25">
                  <c:v>8.532</c:v>
                </c:pt>
                <c:pt idx="26">
                  <c:v>8.3350000000000009</c:v>
                </c:pt>
                <c:pt idx="27">
                  <c:v>8.3170000000000002</c:v>
                </c:pt>
                <c:pt idx="28">
                  <c:v>8.5470000000000006</c:v>
                </c:pt>
                <c:pt idx="29">
                  <c:v>8.3290000000000006</c:v>
                </c:pt>
                <c:pt idx="30">
                  <c:v>8.2479999999999993</c:v>
                </c:pt>
                <c:pt idx="31">
                  <c:v>8.625</c:v>
                </c:pt>
                <c:pt idx="32">
                  <c:v>8.8569999999999993</c:v>
                </c:pt>
                <c:pt idx="33">
                  <c:v>9.0109999999999992</c:v>
                </c:pt>
                <c:pt idx="34">
                  <c:v>9.0660000000000007</c:v>
                </c:pt>
                <c:pt idx="35">
                  <c:v>9.0350000000000001</c:v>
                </c:pt>
                <c:pt idx="36">
                  <c:v>9.3420000000000005</c:v>
                </c:pt>
                <c:pt idx="37">
                  <c:v>9.4450000000000003</c:v>
                </c:pt>
                <c:pt idx="38">
                  <c:v>9.6080000000000005</c:v>
                </c:pt>
                <c:pt idx="39">
                  <c:v>10.662000000000001</c:v>
                </c:pt>
                <c:pt idx="40">
                  <c:v>10.676</c:v>
                </c:pt>
                <c:pt idx="41">
                  <c:v>10.38</c:v>
                </c:pt>
                <c:pt idx="42">
                  <c:v>10.51</c:v>
                </c:pt>
                <c:pt idx="43">
                  <c:v>10.412000000000001</c:v>
                </c:pt>
                <c:pt idx="44">
                  <c:v>10.257999999999999</c:v>
                </c:pt>
                <c:pt idx="45">
                  <c:v>10.739000000000001</c:v>
                </c:pt>
                <c:pt idx="46">
                  <c:v>11.032</c:v>
                </c:pt>
                <c:pt idx="47">
                  <c:v>10.906000000000001</c:v>
                </c:pt>
                <c:pt idx="48">
                  <c:v>10.904999999999999</c:v>
                </c:pt>
                <c:pt idx="49">
                  <c:v>11.009</c:v>
                </c:pt>
                <c:pt idx="50">
                  <c:v>13.035</c:v>
                </c:pt>
                <c:pt idx="51">
                  <c:v>12.334</c:v>
                </c:pt>
                <c:pt idx="52">
                  <c:v>11.154999999999999</c:v>
                </c:pt>
              </c:numCache>
            </c:numRef>
          </c:val>
          <c:smooth val="0"/>
          <c:extLst>
            <c:ext xmlns:c16="http://schemas.microsoft.com/office/drawing/2014/chart" uri="{C3380CC4-5D6E-409C-BE32-E72D297353CC}">
              <c16:uniqueId val="{00000000-30F8-BE4C-935A-48B58AED01D7}"/>
            </c:ext>
          </c:extLst>
        </c:ser>
        <c:ser>
          <c:idx val="1"/>
          <c:order val="1"/>
          <c:tx>
            <c:strRef>
              <c:f>'Int''l Comparisons'!$B$147</c:f>
              <c:strCache>
                <c:ptCount val="1"/>
                <c:pt idx="0">
                  <c:v>France</c:v>
                </c:pt>
              </c:strCache>
            </c:strRef>
          </c:tx>
          <c:spPr>
            <a:ln w="25400" cap="rnd">
              <a:solidFill>
                <a:schemeClr val="accent5"/>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Comparisons'!$C$147:$BC$147</c:f>
              <c:numCache>
                <c:formatCode>General</c:formatCode>
                <c:ptCount val="53"/>
                <c:pt idx="0" formatCode="#,##0.0_ ;\-#,##0.0\ ">
                  <c:v>5.2009999999999996</c:v>
                </c:pt>
                <c:pt idx="5" formatCode="#,##0.0_ ;\-#,##0.0\ ">
                  <c:v>6.1559999999999997</c:v>
                </c:pt>
                <c:pt idx="10" formatCode="#,##0.0_ ;\-#,##0.0\ ">
                  <c:v>6.7590000000000003</c:v>
                </c:pt>
                <c:pt idx="15" formatCode="#,##0.0_ ;\-#,##0.0\ ">
                  <c:v>7.6710000000000003</c:v>
                </c:pt>
                <c:pt idx="20" formatCode="#,##0.0_ ;\-#,##0.0\ ">
                  <c:v>7.9969999999999999</c:v>
                </c:pt>
                <c:pt idx="21" formatCode="#,##0.0_ ;\-#,##0.0\ ">
                  <c:v>8.2210000000000001</c:v>
                </c:pt>
                <c:pt idx="22" formatCode="#,##0.0_ ;\-#,##0.0\ ">
                  <c:v>8.4459999999999997</c:v>
                </c:pt>
                <c:pt idx="23" formatCode="#,##0.0_ ;\-#,##0.0\ ">
                  <c:v>8.8569999999999993</c:v>
                </c:pt>
                <c:pt idx="24" formatCode="#,##0.0_ ;\-#,##0.0\ ">
                  <c:v>8.8409999999999993</c:v>
                </c:pt>
                <c:pt idx="25" formatCode="#,##0.0_ ;\-#,##0.0\ ">
                  <c:v>9.8840000000000003</c:v>
                </c:pt>
                <c:pt idx="26" formatCode="#,##0.0_ ;\-#,##0.0\ ">
                  <c:v>9.8859999999999992</c:v>
                </c:pt>
                <c:pt idx="27" formatCode="#,##0.0_ ;\-#,##0.0\ ">
                  <c:v>9.7609999999999992</c:v>
                </c:pt>
                <c:pt idx="28" formatCode="#,##0.0_ ;\-#,##0.0\ ">
                  <c:v>9.6590000000000007</c:v>
                </c:pt>
                <c:pt idx="29" formatCode="#,##0.0_ ;\-#,##0.0\ ">
                  <c:v>9.66</c:v>
                </c:pt>
                <c:pt idx="30" formatCode="#,##0.0_ ;\-#,##0.0\ ">
                  <c:v>9.5839999999999996</c:v>
                </c:pt>
                <c:pt idx="31" formatCode="#,##0.0_ ;\-#,##0.0\ ">
                  <c:v>9.7059999999999995</c:v>
                </c:pt>
                <c:pt idx="32" formatCode="#,##0.0_ ;\-#,##0.0\ ">
                  <c:v>10.022</c:v>
                </c:pt>
                <c:pt idx="33" formatCode="#,##0.0_ ;\-#,##0.0\ ">
                  <c:v>10.083</c:v>
                </c:pt>
                <c:pt idx="34" formatCode="#,##0.0_ ;\-#,##0.0\ ">
                  <c:v>10.164</c:v>
                </c:pt>
                <c:pt idx="35" formatCode="#,##0.0_ ;\-#,##0.0\ ">
                  <c:v>10.215</c:v>
                </c:pt>
                <c:pt idx="36" formatCode="#,##0.0_ ;\-#,##0.0\ ">
                  <c:v>10.385999999999999</c:v>
                </c:pt>
                <c:pt idx="37" formatCode="#,##0.0_ ;\-#,##0.0\ ">
                  <c:v>10.316000000000001</c:v>
                </c:pt>
                <c:pt idx="38" formatCode="#,##0.0_ ;\-#,##0.0\ ">
                  <c:v>10.500999999999999</c:v>
                </c:pt>
                <c:pt idx="39" formatCode="#,##0.0_ ;\-#,##0.0\ ">
                  <c:v>11.288</c:v>
                </c:pt>
                <c:pt idx="40" formatCode="#,##0.0_ ;\-#,##0.0\ ">
                  <c:v>11.226000000000001</c:v>
                </c:pt>
                <c:pt idx="41" formatCode="#,##0.0_ ;\-#,##0.0\ ">
                  <c:v>11.185</c:v>
                </c:pt>
                <c:pt idx="42" formatCode="#,##0.0_ ;\-#,##0.0\ ">
                  <c:v>11.297000000000001</c:v>
                </c:pt>
                <c:pt idx="43" formatCode="#,##0.0_ ;\-#,##0.0\ ">
                  <c:v>11.396000000000001</c:v>
                </c:pt>
                <c:pt idx="44" formatCode="#,##0.0_ ;\-#,##0.0\ ">
                  <c:v>11.539</c:v>
                </c:pt>
                <c:pt idx="45" formatCode="#,##0.0_ ;\-#,##0.0\ ">
                  <c:v>11.448</c:v>
                </c:pt>
                <c:pt idx="46" formatCode="#,##0.0_ ;\-#,##0.0\ ">
                  <c:v>11.471</c:v>
                </c:pt>
                <c:pt idx="47" formatCode="#,##0.0_ ;\-#,##0.0\ ">
                  <c:v>11.355</c:v>
                </c:pt>
                <c:pt idx="48" formatCode="#,##0.0_ ;\-#,##0.0\ ">
                  <c:v>11.208</c:v>
                </c:pt>
                <c:pt idx="49" formatCode="#,##0.0_ ;\-#,##0.0\ ">
                  <c:v>11.089</c:v>
                </c:pt>
                <c:pt idx="50" formatCode="#,##0.0_ ;\-#,##0.0\ ">
                  <c:v>12.131</c:v>
                </c:pt>
                <c:pt idx="51" formatCode="#,##0.0_ ;\-#,##0.0\ ">
                  <c:v>12.308</c:v>
                </c:pt>
                <c:pt idx="52" formatCode="#,##0.0_ ;\-#,##0.0\ ">
                  <c:v>11.895</c:v>
                </c:pt>
              </c:numCache>
            </c:numRef>
          </c:val>
          <c:smooth val="0"/>
          <c:extLst>
            <c:ext xmlns:c16="http://schemas.microsoft.com/office/drawing/2014/chart" uri="{C3380CC4-5D6E-409C-BE32-E72D297353CC}">
              <c16:uniqueId val="{00000001-30F8-BE4C-935A-48B58AED01D7}"/>
            </c:ext>
          </c:extLst>
        </c:ser>
        <c:ser>
          <c:idx val="2"/>
          <c:order val="2"/>
          <c:tx>
            <c:strRef>
              <c:f>'Int''l Comparisons'!$B$148</c:f>
              <c:strCache>
                <c:ptCount val="1"/>
                <c:pt idx="0">
                  <c:v>Germany</c:v>
                </c:pt>
              </c:strCache>
            </c:strRef>
          </c:tx>
          <c:spPr>
            <a:ln w="25400" cap="rnd">
              <a:solidFill>
                <a:schemeClr val="accent3"/>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Comparisons'!$C$148:$BC$148</c:f>
              <c:numCache>
                <c:formatCode>#,##0.0_ ;\-#,##0.0\ </c:formatCode>
                <c:ptCount val="53"/>
                <c:pt idx="0">
                  <c:v>5.7130000000000001</c:v>
                </c:pt>
                <c:pt idx="1">
                  <c:v>6.1849999999999996</c:v>
                </c:pt>
                <c:pt idx="2">
                  <c:v>6.5090000000000003</c:v>
                </c:pt>
                <c:pt idx="3">
                  <c:v>6.8280000000000003</c:v>
                </c:pt>
                <c:pt idx="4">
                  <c:v>7.3529999999999998</c:v>
                </c:pt>
                <c:pt idx="5">
                  <c:v>8.0169999999999995</c:v>
                </c:pt>
                <c:pt idx="6">
                  <c:v>8.0380000000000003</c:v>
                </c:pt>
                <c:pt idx="7">
                  <c:v>7.9710000000000001</c:v>
                </c:pt>
                <c:pt idx="8">
                  <c:v>8.0459999999999994</c:v>
                </c:pt>
                <c:pt idx="9">
                  <c:v>7.899</c:v>
                </c:pt>
                <c:pt idx="10">
                  <c:v>8.0980000000000008</c:v>
                </c:pt>
                <c:pt idx="11">
                  <c:v>8.3970000000000002</c:v>
                </c:pt>
                <c:pt idx="12">
                  <c:v>8.2279999999999998</c:v>
                </c:pt>
                <c:pt idx="13">
                  <c:v>8.2200000000000006</c:v>
                </c:pt>
                <c:pt idx="14">
                  <c:v>8.3360000000000003</c:v>
                </c:pt>
                <c:pt idx="15">
                  <c:v>8.4809999999999999</c:v>
                </c:pt>
                <c:pt idx="16">
                  <c:v>8.3759999999999994</c:v>
                </c:pt>
                <c:pt idx="17">
                  <c:v>8.48</c:v>
                </c:pt>
                <c:pt idx="18">
                  <c:v>8.66</c:v>
                </c:pt>
                <c:pt idx="19">
                  <c:v>8.0630000000000006</c:v>
                </c:pt>
                <c:pt idx="20">
                  <c:v>8.0310000000000006</c:v>
                </c:pt>
                <c:pt idx="22">
                  <c:v>8.9939999999999998</c:v>
                </c:pt>
                <c:pt idx="23">
                  <c:v>8.9870000000000001</c:v>
                </c:pt>
                <c:pt idx="24">
                  <c:v>9.2379999999999995</c:v>
                </c:pt>
                <c:pt idx="25">
                  <c:v>9.5310000000000006</c:v>
                </c:pt>
                <c:pt idx="26">
                  <c:v>9.8249999999999993</c:v>
                </c:pt>
                <c:pt idx="27">
                  <c:v>9.7170000000000005</c:v>
                </c:pt>
                <c:pt idx="28">
                  <c:v>9.7289999999999992</c:v>
                </c:pt>
                <c:pt idx="29">
                  <c:v>9.8070000000000004</c:v>
                </c:pt>
                <c:pt idx="30">
                  <c:v>9.8879999999999999</c:v>
                </c:pt>
                <c:pt idx="31">
                  <c:v>9.9209999999999994</c:v>
                </c:pt>
                <c:pt idx="32">
                  <c:v>10.183999999999999</c:v>
                </c:pt>
                <c:pt idx="33">
                  <c:v>10.401999999999999</c:v>
                </c:pt>
                <c:pt idx="34">
                  <c:v>10.146000000000001</c:v>
                </c:pt>
                <c:pt idx="35">
                  <c:v>10.311999999999999</c:v>
                </c:pt>
                <c:pt idx="36">
                  <c:v>10.18</c:v>
                </c:pt>
                <c:pt idx="37">
                  <c:v>10.051</c:v>
                </c:pt>
                <c:pt idx="38">
                  <c:v>10.250999999999999</c:v>
                </c:pt>
                <c:pt idx="39">
                  <c:v>11.238</c:v>
                </c:pt>
                <c:pt idx="40">
                  <c:v>11.096</c:v>
                </c:pt>
                <c:pt idx="41">
                  <c:v>10.778</c:v>
                </c:pt>
                <c:pt idx="42">
                  <c:v>10.853</c:v>
                </c:pt>
                <c:pt idx="43">
                  <c:v>10.999000000000001</c:v>
                </c:pt>
                <c:pt idx="44">
                  <c:v>11.026</c:v>
                </c:pt>
                <c:pt idx="45">
                  <c:v>11.19</c:v>
                </c:pt>
                <c:pt idx="46">
                  <c:v>11.242000000000001</c:v>
                </c:pt>
                <c:pt idx="47">
                  <c:v>11.336</c:v>
                </c:pt>
                <c:pt idx="48">
                  <c:v>11.481</c:v>
                </c:pt>
                <c:pt idx="49">
                  <c:v>11.715999999999999</c:v>
                </c:pt>
                <c:pt idx="50">
                  <c:v>12.693</c:v>
                </c:pt>
                <c:pt idx="51">
                  <c:v>12.933999999999999</c:v>
                </c:pt>
                <c:pt idx="52">
                  <c:v>12.654999999999999</c:v>
                </c:pt>
              </c:numCache>
            </c:numRef>
          </c:val>
          <c:smooth val="0"/>
          <c:extLst>
            <c:ext xmlns:c16="http://schemas.microsoft.com/office/drawing/2014/chart" uri="{C3380CC4-5D6E-409C-BE32-E72D297353CC}">
              <c16:uniqueId val="{00000002-30F8-BE4C-935A-48B58AED01D7}"/>
            </c:ext>
          </c:extLst>
        </c:ser>
        <c:ser>
          <c:idx val="3"/>
          <c:order val="3"/>
          <c:tx>
            <c:strRef>
              <c:f>'Int''l Comparisons'!$B$149</c:f>
              <c:strCache>
                <c:ptCount val="1"/>
                <c:pt idx="0">
                  <c:v>United Kingdom</c:v>
                </c:pt>
              </c:strCache>
            </c:strRef>
          </c:tx>
          <c:spPr>
            <a:ln w="25400" cap="rnd">
              <a:solidFill>
                <a:schemeClr val="accent4"/>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Comparisons'!$C$149:$BC$149</c:f>
              <c:numCache>
                <c:formatCode>#,##0.0_ ;\-#,##0.0\ </c:formatCode>
                <c:ptCount val="53"/>
                <c:pt idx="0">
                  <c:v>3.9710000000000001</c:v>
                </c:pt>
                <c:pt idx="1">
                  <c:v>4.0170000000000003</c:v>
                </c:pt>
                <c:pt idx="2">
                  <c:v>4.0880000000000001</c:v>
                </c:pt>
                <c:pt idx="3">
                  <c:v>4.0190000000000001</c:v>
                </c:pt>
                <c:pt idx="4">
                  <c:v>4.6470000000000002</c:v>
                </c:pt>
                <c:pt idx="5">
                  <c:v>4.9329999999999998</c:v>
                </c:pt>
                <c:pt idx="6">
                  <c:v>4.9489999999999998</c:v>
                </c:pt>
                <c:pt idx="7">
                  <c:v>4.8460000000000001</c:v>
                </c:pt>
                <c:pt idx="8">
                  <c:v>4.798</c:v>
                </c:pt>
                <c:pt idx="9">
                  <c:v>4.74</c:v>
                </c:pt>
                <c:pt idx="10">
                  <c:v>5.0629999999999997</c:v>
                </c:pt>
                <c:pt idx="11">
                  <c:v>5.2850000000000001</c:v>
                </c:pt>
                <c:pt idx="12">
                  <c:v>5.1230000000000002</c:v>
                </c:pt>
                <c:pt idx="13">
                  <c:v>5.3209999999999997</c:v>
                </c:pt>
                <c:pt idx="14">
                  <c:v>5.2370000000000001</c:v>
                </c:pt>
                <c:pt idx="15">
                  <c:v>5.14</c:v>
                </c:pt>
                <c:pt idx="16">
                  <c:v>5.125</c:v>
                </c:pt>
                <c:pt idx="17">
                  <c:v>5.1779999999999999</c:v>
                </c:pt>
                <c:pt idx="18">
                  <c:v>5.0890000000000004</c:v>
                </c:pt>
                <c:pt idx="19">
                  <c:v>5.0369999999999999</c:v>
                </c:pt>
                <c:pt idx="20">
                  <c:v>5.09</c:v>
                </c:pt>
                <c:pt idx="21">
                  <c:v>5.4859999999999998</c:v>
                </c:pt>
                <c:pt idx="22">
                  <c:v>5.9349999999999996</c:v>
                </c:pt>
                <c:pt idx="23">
                  <c:v>6.0030000000000001</c:v>
                </c:pt>
                <c:pt idx="24">
                  <c:v>6.0780000000000003</c:v>
                </c:pt>
                <c:pt idx="25">
                  <c:v>5.5540000000000003</c:v>
                </c:pt>
                <c:pt idx="26">
                  <c:v>5.5389999999999997</c:v>
                </c:pt>
                <c:pt idx="27">
                  <c:v>6.7759999999999998</c:v>
                </c:pt>
                <c:pt idx="28">
                  <c:v>6.9429999999999996</c:v>
                </c:pt>
                <c:pt idx="29">
                  <c:v>7.13</c:v>
                </c:pt>
                <c:pt idx="30">
                  <c:v>7.1289999999999996</c:v>
                </c:pt>
                <c:pt idx="31">
                  <c:v>7.3440000000000003</c:v>
                </c:pt>
                <c:pt idx="32">
                  <c:v>7.65</c:v>
                </c:pt>
                <c:pt idx="33">
                  <c:v>8.0559999999999992</c:v>
                </c:pt>
                <c:pt idx="34">
                  <c:v>8.3070000000000004</c:v>
                </c:pt>
                <c:pt idx="35">
                  <c:v>8.3629999999999995</c:v>
                </c:pt>
                <c:pt idx="36">
                  <c:v>8.6289999999999996</c:v>
                </c:pt>
                <c:pt idx="37">
                  <c:v>8.6240000000000006</c:v>
                </c:pt>
                <c:pt idx="38">
                  <c:v>9.0259999999999998</c:v>
                </c:pt>
                <c:pt idx="39">
                  <c:v>10.045</c:v>
                </c:pt>
                <c:pt idx="40">
                  <c:v>9.9269999999999996</c:v>
                </c:pt>
                <c:pt idx="41">
                  <c:v>9.9250000000000007</c:v>
                </c:pt>
                <c:pt idx="42">
                  <c:v>9.9529999999999994</c:v>
                </c:pt>
                <c:pt idx="43">
                  <c:v>9.8729999999999993</c:v>
                </c:pt>
                <c:pt idx="44">
                  <c:v>9.8620000000000001</c:v>
                </c:pt>
                <c:pt idx="45">
                  <c:v>9.798</c:v>
                </c:pt>
                <c:pt idx="46">
                  <c:v>9.7289999999999992</c:v>
                </c:pt>
                <c:pt idx="47">
                  <c:v>9.5960000000000001</c:v>
                </c:pt>
                <c:pt idx="48">
                  <c:v>9.7309999999999999</c:v>
                </c:pt>
                <c:pt idx="49">
                  <c:v>9.9580000000000002</c:v>
                </c:pt>
                <c:pt idx="50">
                  <c:v>12.159000000000001</c:v>
                </c:pt>
                <c:pt idx="51">
                  <c:v>12.365</c:v>
                </c:pt>
                <c:pt idx="52">
                  <c:v>11.345000000000001</c:v>
                </c:pt>
              </c:numCache>
            </c:numRef>
          </c:val>
          <c:smooth val="0"/>
          <c:extLst>
            <c:ext xmlns:c16="http://schemas.microsoft.com/office/drawing/2014/chart" uri="{C3380CC4-5D6E-409C-BE32-E72D297353CC}">
              <c16:uniqueId val="{00000003-30F8-BE4C-935A-48B58AED01D7}"/>
            </c:ext>
          </c:extLst>
        </c:ser>
        <c:ser>
          <c:idx val="4"/>
          <c:order val="4"/>
          <c:tx>
            <c:strRef>
              <c:f>'Int''l Comparisons'!$B$150</c:f>
              <c:strCache>
                <c:ptCount val="1"/>
                <c:pt idx="0">
                  <c:v>United States</c:v>
                </c:pt>
              </c:strCache>
            </c:strRef>
          </c:tx>
          <c:spPr>
            <a:ln w="76200" cap="rnd">
              <a:solidFill>
                <a:schemeClr val="accent2"/>
              </a:solidFill>
              <a:round/>
            </a:ln>
            <a:effectLst>
              <a:outerShdw blurRad="50800" dist="38100" dir="2700000" algn="tl" rotWithShape="0">
                <a:prstClr val="black">
                  <a:alpha val="40000"/>
                </a:prstClr>
              </a:outerShdw>
            </a:effectLst>
          </c:spPr>
          <c:marker>
            <c:symbol val="none"/>
          </c:marker>
          <c:cat>
            <c:strRef>
              <c:f>'Int''l Comparisons'!$C$145:$BC$145</c:f>
              <c:strCache>
                <c:ptCount val="53"/>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strCache>
            </c:strRef>
          </c:cat>
          <c:val>
            <c:numRef>
              <c:f>'Int''l Comparisons'!$C$150:$BC$150</c:f>
              <c:numCache>
                <c:formatCode>#,##0.0_ ;\-#,##0.0\ </c:formatCode>
                <c:ptCount val="53"/>
                <c:pt idx="0">
                  <c:v>6.2469999999999999</c:v>
                </c:pt>
                <c:pt idx="1">
                  <c:v>6.3819999999999997</c:v>
                </c:pt>
                <c:pt idx="2">
                  <c:v>6.516</c:v>
                </c:pt>
                <c:pt idx="3">
                  <c:v>6.5309999999999997</c:v>
                </c:pt>
                <c:pt idx="4">
                  <c:v>6.8520000000000003</c:v>
                </c:pt>
                <c:pt idx="5">
                  <c:v>7.1879999999999997</c:v>
                </c:pt>
                <c:pt idx="6">
                  <c:v>7.4349999999999996</c:v>
                </c:pt>
                <c:pt idx="7">
                  <c:v>7.6829999999999998</c:v>
                </c:pt>
                <c:pt idx="8">
                  <c:v>7.6559999999999997</c:v>
                </c:pt>
                <c:pt idx="9">
                  <c:v>7.7859999999999996</c:v>
                </c:pt>
                <c:pt idx="10">
                  <c:v>8.2409999999999997</c:v>
                </c:pt>
                <c:pt idx="11">
                  <c:v>8.5259999999999998</c:v>
                </c:pt>
                <c:pt idx="12">
                  <c:v>9.2119999999999997</c:v>
                </c:pt>
                <c:pt idx="13">
                  <c:v>9.3409999999999993</c:v>
                </c:pt>
                <c:pt idx="14">
                  <c:v>9.2910000000000004</c:v>
                </c:pt>
                <c:pt idx="15">
                  <c:v>9.5150000000000006</c:v>
                </c:pt>
                <c:pt idx="16">
                  <c:v>9.6890000000000001</c:v>
                </c:pt>
                <c:pt idx="17">
                  <c:v>9.8620000000000001</c:v>
                </c:pt>
                <c:pt idx="18">
                  <c:v>10.250999999999999</c:v>
                </c:pt>
                <c:pt idx="19">
                  <c:v>10.608000000000001</c:v>
                </c:pt>
                <c:pt idx="20">
                  <c:v>11.239000000000001</c:v>
                </c:pt>
                <c:pt idx="21">
                  <c:v>11.917999999999999</c:v>
                </c:pt>
                <c:pt idx="22">
                  <c:v>12.194000000000001</c:v>
                </c:pt>
                <c:pt idx="23">
                  <c:v>12.451000000000001</c:v>
                </c:pt>
                <c:pt idx="24">
                  <c:v>12.388</c:v>
                </c:pt>
                <c:pt idx="25">
                  <c:v>12.497</c:v>
                </c:pt>
                <c:pt idx="26">
                  <c:v>12.467000000000001</c:v>
                </c:pt>
                <c:pt idx="27">
                  <c:v>12.372999999999999</c:v>
                </c:pt>
                <c:pt idx="28">
                  <c:v>12.356999999999999</c:v>
                </c:pt>
                <c:pt idx="29">
                  <c:v>12.343</c:v>
                </c:pt>
                <c:pt idx="30">
                  <c:v>12.49</c:v>
                </c:pt>
                <c:pt idx="31">
                  <c:v>13.167999999999999</c:v>
                </c:pt>
                <c:pt idx="32">
                  <c:v>13.994999999999999</c:v>
                </c:pt>
                <c:pt idx="33">
                  <c:v>14.506</c:v>
                </c:pt>
                <c:pt idx="34">
                  <c:v>14.551</c:v>
                </c:pt>
                <c:pt idx="35">
                  <c:v>14.579000000000001</c:v>
                </c:pt>
                <c:pt idx="36">
                  <c:v>14.709</c:v>
                </c:pt>
                <c:pt idx="37">
                  <c:v>14.917999999999999</c:v>
                </c:pt>
                <c:pt idx="38">
                  <c:v>15.207000000000001</c:v>
                </c:pt>
                <c:pt idx="39">
                  <c:v>16.201000000000001</c:v>
                </c:pt>
                <c:pt idx="40">
                  <c:v>16.196999999999999</c:v>
                </c:pt>
                <c:pt idx="41">
                  <c:v>16.14</c:v>
                </c:pt>
                <c:pt idx="42">
                  <c:v>16.12</c:v>
                </c:pt>
                <c:pt idx="43">
                  <c:v>15.992000000000001</c:v>
                </c:pt>
                <c:pt idx="44">
                  <c:v>16.199000000000002</c:v>
                </c:pt>
                <c:pt idx="45">
                  <c:v>16.491</c:v>
                </c:pt>
                <c:pt idx="46">
                  <c:v>16.802</c:v>
                </c:pt>
                <c:pt idx="47">
                  <c:v>16.768000000000001</c:v>
                </c:pt>
                <c:pt idx="48">
                  <c:v>16.63</c:v>
                </c:pt>
                <c:pt idx="49">
                  <c:v>16.666</c:v>
                </c:pt>
                <c:pt idx="50">
                  <c:v>18.756</c:v>
                </c:pt>
                <c:pt idx="51">
                  <c:v>17.363</c:v>
                </c:pt>
                <c:pt idx="52">
                  <c:v>16.634</c:v>
                </c:pt>
              </c:numCache>
            </c:numRef>
          </c:val>
          <c:smooth val="0"/>
          <c:extLst>
            <c:ext xmlns:c16="http://schemas.microsoft.com/office/drawing/2014/chart" uri="{C3380CC4-5D6E-409C-BE32-E72D297353CC}">
              <c16:uniqueId val="{00000004-30F8-BE4C-935A-48B58AED01D7}"/>
            </c:ext>
          </c:extLst>
        </c:ser>
        <c:dLbls>
          <c:showLegendKey val="0"/>
          <c:showVal val="0"/>
          <c:showCatName val="0"/>
          <c:showSerName val="0"/>
          <c:showPercent val="0"/>
          <c:showBubbleSize val="0"/>
        </c:dLbls>
        <c:smooth val="0"/>
        <c:axId val="396868256"/>
        <c:axId val="402236880"/>
      </c:lineChart>
      <c:catAx>
        <c:axId val="3968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02236880"/>
        <c:crosses val="autoZero"/>
        <c:auto val="1"/>
        <c:lblAlgn val="ctr"/>
        <c:lblOffset val="0"/>
        <c:tickLblSkip val="10"/>
        <c:noMultiLvlLbl val="0"/>
      </c:catAx>
      <c:valAx>
        <c:axId val="402236880"/>
        <c:scaling>
          <c:orientation val="minMax"/>
          <c:max val="19"/>
          <c:min val="0"/>
        </c:scaling>
        <c:delete val="0"/>
        <c:axPos val="l"/>
        <c:majorGridlines>
          <c:spPr>
            <a:ln w="9525" cap="flat" cmpd="sng" algn="ctr">
              <a:solidFill>
                <a:schemeClr val="bg1"/>
              </a:solidFill>
              <a:prstDash val="sysDot"/>
              <a:round/>
            </a:ln>
            <a:effectLst/>
          </c:spPr>
        </c:majorGridlines>
        <c:numFmt formatCode="#,##0" sourceLinked="0"/>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96868256"/>
        <c:crosses val="autoZero"/>
        <c:crossBetween val="between"/>
        <c:majorUnit val="5"/>
      </c:valAx>
      <c:spPr>
        <a:solidFill>
          <a:schemeClr val="bg1"/>
        </a:solidFill>
        <a:ln>
          <a:noFill/>
        </a:ln>
        <a:effectLst/>
      </c:spPr>
    </c:plotArea>
    <c:legend>
      <c:legendPos val="l"/>
      <c:layout>
        <c:manualLayout>
          <c:xMode val="edge"/>
          <c:yMode val="edge"/>
          <c:x val="0.2323240929562968"/>
          <c:y val="6.3540005177960712E-2"/>
          <c:w val="0.19710728817903875"/>
          <c:h val="0.4040540626171150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CC9EC8-A0D9-E1B8-B77E-F6B14BEE863E}"/>
              </a:ext>
            </a:extLst>
          </p:cNvPr>
          <p:cNvSpPr>
            <a:spLocks noGrp="1"/>
          </p:cNvSpPr>
          <p:nvPr>
            <p:ph type="hdr" sz="quarter"/>
          </p:nvPr>
        </p:nvSpPr>
        <p:spPr>
          <a:xfrm>
            <a:off x="0" y="0"/>
            <a:ext cx="3013075" cy="465138"/>
          </a:xfrm>
          <a:prstGeom prst="rect">
            <a:avLst/>
          </a:prstGeom>
        </p:spPr>
        <p:txBody>
          <a:bodyPr vert="horz" lIns="92930" tIns="46465" rIns="92930" bIns="46465"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1A0CACDE-195D-8158-BD50-4D6E82823952}"/>
              </a:ext>
            </a:extLst>
          </p:cNvPr>
          <p:cNvSpPr>
            <a:spLocks noGrp="1"/>
          </p:cNvSpPr>
          <p:nvPr>
            <p:ph type="dt" sz="quarter" idx="1"/>
          </p:nvPr>
        </p:nvSpPr>
        <p:spPr>
          <a:xfrm>
            <a:off x="3940175" y="0"/>
            <a:ext cx="3013075" cy="465138"/>
          </a:xfrm>
          <a:prstGeom prst="rect">
            <a:avLst/>
          </a:prstGeom>
        </p:spPr>
        <p:txBody>
          <a:bodyPr vert="horz" lIns="92930" tIns="46465" rIns="92930" bIns="46465" rtlCol="0"/>
          <a:lstStyle>
            <a:lvl1pPr algn="r" eaLnBrk="1" hangingPunct="1">
              <a:defRPr sz="1200">
                <a:latin typeface="Arial" charset="0"/>
                <a:cs typeface="Arial" charset="0"/>
              </a:defRPr>
            </a:lvl1pPr>
          </a:lstStyle>
          <a:p>
            <a:pPr>
              <a:defRPr/>
            </a:pPr>
            <a:fld id="{1CE903A6-AFC1-48AD-8FE5-A7FD67896D05}" type="datetimeFigureOut">
              <a:rPr lang="en-US"/>
              <a:pPr>
                <a:defRPr/>
              </a:pPr>
              <a:t>11/28/2025</a:t>
            </a:fld>
            <a:endParaRPr lang="en-US"/>
          </a:p>
        </p:txBody>
      </p:sp>
      <p:sp>
        <p:nvSpPr>
          <p:cNvPr id="4" name="Footer Placeholder 3">
            <a:extLst>
              <a:ext uri="{FF2B5EF4-FFF2-40B4-BE49-F238E27FC236}">
                <a16:creationId xmlns:a16="http://schemas.microsoft.com/office/drawing/2014/main" id="{266C761F-C855-609E-23E3-5E66A88D5310}"/>
              </a:ext>
            </a:extLst>
          </p:cNvPr>
          <p:cNvSpPr>
            <a:spLocks noGrp="1"/>
          </p:cNvSpPr>
          <p:nvPr>
            <p:ph type="ftr" sz="quarter" idx="2"/>
          </p:nvPr>
        </p:nvSpPr>
        <p:spPr>
          <a:xfrm>
            <a:off x="0" y="8842375"/>
            <a:ext cx="3013075" cy="465138"/>
          </a:xfrm>
          <a:prstGeom prst="rect">
            <a:avLst/>
          </a:prstGeom>
        </p:spPr>
        <p:txBody>
          <a:bodyPr vert="horz" lIns="92930" tIns="46465" rIns="92930" bIns="46465"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9F6719B7-5885-7338-0344-2A85A34642BB}"/>
              </a:ext>
            </a:extLst>
          </p:cNvPr>
          <p:cNvSpPr>
            <a:spLocks noGrp="1"/>
          </p:cNvSpPr>
          <p:nvPr>
            <p:ph type="sldNum" sz="quarter" idx="3"/>
          </p:nvPr>
        </p:nvSpPr>
        <p:spPr>
          <a:xfrm>
            <a:off x="3940175" y="8842375"/>
            <a:ext cx="3013075" cy="465138"/>
          </a:xfrm>
          <a:prstGeom prst="rect">
            <a:avLst/>
          </a:prstGeom>
        </p:spPr>
        <p:txBody>
          <a:bodyPr vert="horz" wrap="square" lIns="92930" tIns="46465" rIns="92930" bIns="46465" numCol="1" anchor="b" anchorCtr="0" compatLnSpc="1">
            <a:prstTxWarp prst="textNoShape">
              <a:avLst/>
            </a:prstTxWarp>
          </a:bodyPr>
          <a:lstStyle>
            <a:lvl1pPr algn="r" eaLnBrk="1" hangingPunct="1">
              <a:defRPr sz="1200"/>
            </a:lvl1pPr>
          </a:lstStyle>
          <a:p>
            <a:pPr>
              <a:defRPr/>
            </a:pPr>
            <a:fld id="{9C39F412-02C9-416C-A560-35E51C49CB2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6B2DB-4983-0252-9C02-A536420B6F7A}"/>
              </a:ext>
            </a:extLst>
          </p:cNvPr>
          <p:cNvSpPr>
            <a:spLocks noGrp="1"/>
          </p:cNvSpPr>
          <p:nvPr>
            <p:ph type="hdr" sz="quarter"/>
          </p:nvPr>
        </p:nvSpPr>
        <p:spPr>
          <a:xfrm>
            <a:off x="0" y="0"/>
            <a:ext cx="3013075" cy="465138"/>
          </a:xfrm>
          <a:prstGeom prst="rect">
            <a:avLst/>
          </a:prstGeom>
        </p:spPr>
        <p:txBody>
          <a:bodyPr vert="horz" lIns="92930" tIns="46465" rIns="92930" bIns="46465"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C30BA55D-1D70-DA65-D464-79DE8B80F186}"/>
              </a:ext>
            </a:extLst>
          </p:cNvPr>
          <p:cNvSpPr>
            <a:spLocks noGrp="1"/>
          </p:cNvSpPr>
          <p:nvPr>
            <p:ph type="dt" idx="1"/>
          </p:nvPr>
        </p:nvSpPr>
        <p:spPr>
          <a:xfrm>
            <a:off x="3940175" y="0"/>
            <a:ext cx="3013075" cy="465138"/>
          </a:xfrm>
          <a:prstGeom prst="rect">
            <a:avLst/>
          </a:prstGeom>
        </p:spPr>
        <p:txBody>
          <a:bodyPr vert="horz" lIns="92930" tIns="46465" rIns="92930" bIns="46465" rtlCol="0"/>
          <a:lstStyle>
            <a:lvl1pPr algn="r" eaLnBrk="1" fontAlgn="auto" hangingPunct="1">
              <a:spcBef>
                <a:spcPts val="0"/>
              </a:spcBef>
              <a:spcAft>
                <a:spcPts val="0"/>
              </a:spcAft>
              <a:defRPr sz="1200">
                <a:latin typeface="+mn-lt"/>
                <a:cs typeface="+mn-cs"/>
              </a:defRPr>
            </a:lvl1pPr>
          </a:lstStyle>
          <a:p>
            <a:pPr>
              <a:defRPr/>
            </a:pPr>
            <a:fld id="{1BDF494A-3000-407E-8F0D-00CE5429E396}" type="datetimeFigureOut">
              <a:rPr lang="en-US"/>
              <a:pPr>
                <a:defRPr/>
              </a:pPr>
              <a:t>11/28/2025</a:t>
            </a:fld>
            <a:endParaRPr lang="en-US"/>
          </a:p>
        </p:txBody>
      </p:sp>
      <p:sp>
        <p:nvSpPr>
          <p:cNvPr id="4" name="Slide Image Placeholder 3">
            <a:extLst>
              <a:ext uri="{FF2B5EF4-FFF2-40B4-BE49-F238E27FC236}">
                <a16:creationId xmlns:a16="http://schemas.microsoft.com/office/drawing/2014/main" id="{425A2D0B-0E34-7CD4-9FAE-F8453D334407}"/>
              </a:ext>
            </a:extLst>
          </p:cNvPr>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pPr lvl="0"/>
            <a:endParaRPr lang="en-US" noProof="0"/>
          </a:p>
        </p:txBody>
      </p:sp>
      <p:sp>
        <p:nvSpPr>
          <p:cNvPr id="5" name="Notes Placeholder 4">
            <a:extLst>
              <a:ext uri="{FF2B5EF4-FFF2-40B4-BE49-F238E27FC236}">
                <a16:creationId xmlns:a16="http://schemas.microsoft.com/office/drawing/2014/main" id="{99E9A355-EF98-92B5-8388-2177EBCA9FFB}"/>
              </a:ext>
            </a:extLst>
          </p:cNvPr>
          <p:cNvSpPr>
            <a:spLocks noGrp="1"/>
          </p:cNvSpPr>
          <p:nvPr>
            <p:ph type="body" sz="quarter" idx="3"/>
          </p:nvPr>
        </p:nvSpPr>
        <p:spPr>
          <a:xfrm>
            <a:off x="695325" y="4421188"/>
            <a:ext cx="5564188" cy="4189412"/>
          </a:xfrm>
          <a:prstGeom prst="rect">
            <a:avLst/>
          </a:prstGeom>
        </p:spPr>
        <p:txBody>
          <a:bodyPr vert="horz" lIns="92930" tIns="46465" rIns="92930" bIns="4646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1F29B46-A827-2F4D-AD89-832110355CAB}"/>
              </a:ext>
            </a:extLst>
          </p:cNvPr>
          <p:cNvSpPr>
            <a:spLocks noGrp="1"/>
          </p:cNvSpPr>
          <p:nvPr>
            <p:ph type="ftr" sz="quarter" idx="4"/>
          </p:nvPr>
        </p:nvSpPr>
        <p:spPr>
          <a:xfrm>
            <a:off x="0" y="8842375"/>
            <a:ext cx="3013075" cy="465138"/>
          </a:xfrm>
          <a:prstGeom prst="rect">
            <a:avLst/>
          </a:prstGeom>
        </p:spPr>
        <p:txBody>
          <a:bodyPr vert="horz" lIns="92930" tIns="46465" rIns="92930" bIns="46465"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D55393A3-F639-7E29-E31A-DFDA083240A8}"/>
              </a:ext>
            </a:extLst>
          </p:cNvPr>
          <p:cNvSpPr>
            <a:spLocks noGrp="1"/>
          </p:cNvSpPr>
          <p:nvPr>
            <p:ph type="sldNum" sz="quarter" idx="5"/>
          </p:nvPr>
        </p:nvSpPr>
        <p:spPr>
          <a:xfrm>
            <a:off x="3940175" y="8842375"/>
            <a:ext cx="3013075" cy="465138"/>
          </a:xfrm>
          <a:prstGeom prst="rect">
            <a:avLst/>
          </a:prstGeom>
        </p:spPr>
        <p:txBody>
          <a:bodyPr vert="horz" wrap="square" lIns="92930" tIns="46465" rIns="92930" bIns="46465"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62ED4582-1E71-49B6-9218-E57BFE29163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4F9B9BAA-8CF5-8870-7F43-128342B112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2">
            <a:extLst>
              <a:ext uri="{FF2B5EF4-FFF2-40B4-BE49-F238E27FC236}">
                <a16:creationId xmlns:a16="http://schemas.microsoft.com/office/drawing/2014/main" id="{2AE68A97-5B0B-7A39-3EB2-230153D2F869}"/>
              </a:ext>
            </a:extLst>
          </p:cNvPr>
          <p:cNvSpPr>
            <a:spLocks noGrp="1" noChangeArrowheads="1"/>
          </p:cNvSpPr>
          <p:nvPr>
            <p:ph type="body" idx="1"/>
          </p:nvPr>
        </p:nvSpPr>
        <p:spPr bwMode="auto">
          <a:xfrm>
            <a:off x="1060450" y="4432300"/>
            <a:ext cx="4838700" cy="3541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498B30C7-1B66-3244-A1C5-2B5DC33932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1775">
              <a:spcBef>
                <a:spcPct val="30000"/>
              </a:spcBef>
              <a:defRPr sz="1200">
                <a:solidFill>
                  <a:schemeClr val="tx1"/>
                </a:solidFill>
                <a:latin typeface="Calibri" panose="020F0502020204030204" pitchFamily="34" charset="0"/>
              </a:defRPr>
            </a:lvl3pPr>
            <a:lvl4pPr marL="1625600" indent="-231775">
              <a:spcBef>
                <a:spcPct val="30000"/>
              </a:spcBef>
              <a:defRPr sz="1200">
                <a:solidFill>
                  <a:schemeClr val="tx1"/>
                </a:solidFill>
                <a:latin typeface="Calibri" panose="020F0502020204030204" pitchFamily="34" charset="0"/>
              </a:defRPr>
            </a:lvl4pPr>
            <a:lvl5pPr marL="2090738" indent="-231775">
              <a:spcBef>
                <a:spcPct val="30000"/>
              </a:spcBef>
              <a:defRPr sz="1200">
                <a:solidFill>
                  <a:schemeClr val="tx1"/>
                </a:solidFill>
                <a:latin typeface="Calibri" panose="020F0502020204030204" pitchFamily="34" charset="0"/>
              </a:defRPr>
            </a:lvl5pPr>
            <a:lvl6pPr marL="2547938" indent="-2317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2718B3-1BD6-42AF-A179-F9830100C546}" type="slidenum">
              <a:rPr lang="en-US" altLang="en-US" smtClean="0">
                <a:latin typeface="Arial" panose="020B0604020202020204" pitchFamily="34" charset="0"/>
              </a:rPr>
              <a:pPr>
                <a:spcBef>
                  <a:spcPct val="0"/>
                </a:spcBef>
              </a:pPr>
              <a:t>199</a:t>
            </a:fld>
            <a:endParaRPr lang="en-US" altLang="en-US">
              <a:latin typeface="Arial" panose="020B0604020202020204" pitchFamily="34" charset="0"/>
            </a:endParaRPr>
          </a:p>
        </p:txBody>
      </p:sp>
      <p:sp>
        <p:nvSpPr>
          <p:cNvPr id="234499" name="Rectangle 2">
            <a:extLst>
              <a:ext uri="{FF2B5EF4-FFF2-40B4-BE49-F238E27FC236}">
                <a16:creationId xmlns:a16="http://schemas.microsoft.com/office/drawing/2014/main" id="{A5C98812-C8C5-2D29-E481-572A2DDA32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500" name="Rectangle 3">
            <a:extLst>
              <a:ext uri="{FF2B5EF4-FFF2-40B4-BE49-F238E27FC236}">
                <a16:creationId xmlns:a16="http://schemas.microsoft.com/office/drawing/2014/main" id="{5466532C-2D06-6291-EDF1-89D3B5693B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77C26FE1-A2B4-9065-89D7-1D110E2836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a:extLst>
              <a:ext uri="{FF2B5EF4-FFF2-40B4-BE49-F238E27FC236}">
                <a16:creationId xmlns:a16="http://schemas.microsoft.com/office/drawing/2014/main" id="{6984674D-0244-FFD3-D24C-0AE2E44F4D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9316" name="Slide Number Placeholder 3">
            <a:extLst>
              <a:ext uri="{FF2B5EF4-FFF2-40B4-BE49-F238E27FC236}">
                <a16:creationId xmlns:a16="http://schemas.microsoft.com/office/drawing/2014/main" id="{B7D4473E-2FA1-2CA4-382E-00308EE534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1E23F93-9B05-4100-8B86-E54D6DAAEF0A}" type="slidenum">
              <a:rPr lang="en-US" altLang="en-US" smtClean="0">
                <a:latin typeface="Calibri" panose="020F0502020204030204" pitchFamily="34" charset="0"/>
              </a:rPr>
              <a:pPr/>
              <a:t>232</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7E4A8288-593A-38F9-518F-A56E3CAE6F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1775">
              <a:spcBef>
                <a:spcPct val="30000"/>
              </a:spcBef>
              <a:defRPr sz="1200">
                <a:solidFill>
                  <a:schemeClr val="tx1"/>
                </a:solidFill>
                <a:latin typeface="Calibri" panose="020F0502020204030204" pitchFamily="34" charset="0"/>
              </a:defRPr>
            </a:lvl3pPr>
            <a:lvl4pPr marL="1625600" indent="-231775">
              <a:spcBef>
                <a:spcPct val="30000"/>
              </a:spcBef>
              <a:defRPr sz="1200">
                <a:solidFill>
                  <a:schemeClr val="tx1"/>
                </a:solidFill>
                <a:latin typeface="Calibri" panose="020F0502020204030204" pitchFamily="34" charset="0"/>
              </a:defRPr>
            </a:lvl4pPr>
            <a:lvl5pPr marL="2090738" indent="-231775">
              <a:spcBef>
                <a:spcPct val="30000"/>
              </a:spcBef>
              <a:defRPr sz="1200">
                <a:solidFill>
                  <a:schemeClr val="tx1"/>
                </a:solidFill>
                <a:latin typeface="Calibri" panose="020F0502020204030204" pitchFamily="34" charset="0"/>
              </a:defRPr>
            </a:lvl5pPr>
            <a:lvl6pPr marL="2547938" indent="-2317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66C487-7CF5-41A5-B8F7-73D471540D43}" type="slidenum">
              <a:rPr lang="en-US" altLang="en-US" smtClean="0">
                <a:latin typeface="Arial" panose="020B0604020202020204" pitchFamily="34" charset="0"/>
              </a:rPr>
              <a:pPr>
                <a:spcBef>
                  <a:spcPct val="0"/>
                </a:spcBef>
              </a:pPr>
              <a:t>239</a:t>
            </a:fld>
            <a:endParaRPr lang="en-US" altLang="en-US">
              <a:latin typeface="Arial" panose="020B0604020202020204" pitchFamily="34" charset="0"/>
            </a:endParaRPr>
          </a:p>
        </p:txBody>
      </p:sp>
      <p:sp>
        <p:nvSpPr>
          <p:cNvPr id="277507" name="Rectangle 2">
            <a:extLst>
              <a:ext uri="{FF2B5EF4-FFF2-40B4-BE49-F238E27FC236}">
                <a16:creationId xmlns:a16="http://schemas.microsoft.com/office/drawing/2014/main" id="{AECA0DED-5EA1-2696-3503-3A0D4F6EBE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8" name="Rectangle 3">
            <a:extLst>
              <a:ext uri="{FF2B5EF4-FFF2-40B4-BE49-F238E27FC236}">
                <a16:creationId xmlns:a16="http://schemas.microsoft.com/office/drawing/2014/main" id="{DFFEC851-BC0C-D39A-B608-72BBC3833A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357CEE72-E253-EF26-6A72-6C15E61401D4}"/>
              </a:ext>
            </a:extLst>
          </p:cNvPr>
          <p:cNvSpPr txBox="1">
            <a:spLocks noGrp="1" noChangeArrowheads="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FB2D520-C461-42F9-AC0B-6DE1DE8C6D3E}" type="slidenum">
              <a:rPr lang="en-US" altLang="en-US">
                <a:latin typeface="Arial" panose="020B0604020202020204" pitchFamily="34" charset="0"/>
              </a:rPr>
              <a:pPr algn="r" eaLnBrk="1" hangingPunct="1">
                <a:spcBef>
                  <a:spcPct val="0"/>
                </a:spcBef>
              </a:pPr>
              <a:t>243</a:t>
            </a:fld>
            <a:endParaRPr lang="en-US" altLang="en-US">
              <a:latin typeface="Arial" panose="020B0604020202020204" pitchFamily="34" charset="0"/>
            </a:endParaRPr>
          </a:p>
        </p:txBody>
      </p:sp>
      <p:sp>
        <p:nvSpPr>
          <p:cNvPr id="282627" name="Rectangle 7">
            <a:extLst>
              <a:ext uri="{FF2B5EF4-FFF2-40B4-BE49-F238E27FC236}">
                <a16:creationId xmlns:a16="http://schemas.microsoft.com/office/drawing/2014/main" id="{654D0DC8-97A3-23B6-D4A3-FF2E05216BF8}"/>
              </a:ext>
            </a:extLst>
          </p:cNvPr>
          <p:cNvSpPr txBox="1">
            <a:spLocks noGrp="1" noChangeArrowheads="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C4988BA-1036-4B82-AECD-9517F072E32A}" type="slidenum">
              <a:rPr lang="en-US" altLang="en-US">
                <a:latin typeface="Arial" panose="020B0604020202020204" pitchFamily="34" charset="0"/>
              </a:rPr>
              <a:pPr algn="r" eaLnBrk="1" hangingPunct="1">
                <a:spcBef>
                  <a:spcPct val="0"/>
                </a:spcBef>
              </a:pPr>
              <a:t>243</a:t>
            </a:fld>
            <a:endParaRPr lang="en-US" altLang="en-US">
              <a:latin typeface="Arial" panose="020B0604020202020204" pitchFamily="34" charset="0"/>
            </a:endParaRPr>
          </a:p>
        </p:txBody>
      </p:sp>
      <p:sp>
        <p:nvSpPr>
          <p:cNvPr id="282628" name="Rectangle 2">
            <a:extLst>
              <a:ext uri="{FF2B5EF4-FFF2-40B4-BE49-F238E27FC236}">
                <a16:creationId xmlns:a16="http://schemas.microsoft.com/office/drawing/2014/main" id="{A4CA232E-5992-BD7E-9352-23D3EA698E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9" name="Rectangle 3">
            <a:extLst>
              <a:ext uri="{FF2B5EF4-FFF2-40B4-BE49-F238E27FC236}">
                <a16:creationId xmlns:a16="http://schemas.microsoft.com/office/drawing/2014/main" id="{183DD8F8-0811-DF95-0E54-7C93615153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a:extLst>
              <a:ext uri="{FF2B5EF4-FFF2-40B4-BE49-F238E27FC236}">
                <a16:creationId xmlns:a16="http://schemas.microsoft.com/office/drawing/2014/main" id="{FBD4F75D-0873-B7E6-E640-736C5782D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a:extLst>
              <a:ext uri="{FF2B5EF4-FFF2-40B4-BE49-F238E27FC236}">
                <a16:creationId xmlns:a16="http://schemas.microsoft.com/office/drawing/2014/main" id="{233993F9-DB71-C50F-F998-B87A3A72F8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5940" name="Slide Number Placeholder 3">
            <a:extLst>
              <a:ext uri="{FF2B5EF4-FFF2-40B4-BE49-F238E27FC236}">
                <a16:creationId xmlns:a16="http://schemas.microsoft.com/office/drawing/2014/main" id="{8E1D06BB-7A7A-B700-9F72-6DADC1BDF6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5F7352-0283-4881-8C3D-8670B7ACDD97}" type="slidenum">
              <a:rPr lang="en-US" altLang="en-US" smtClean="0">
                <a:latin typeface="Calibri" panose="020F0502020204030204" pitchFamily="34" charset="0"/>
              </a:rPr>
              <a:pPr/>
              <a:t>255</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DA6A261A-63CE-D91E-2CD4-83430B660B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1775">
              <a:spcBef>
                <a:spcPct val="30000"/>
              </a:spcBef>
              <a:defRPr sz="1200">
                <a:solidFill>
                  <a:schemeClr val="tx1"/>
                </a:solidFill>
                <a:latin typeface="Calibri" panose="020F0502020204030204" pitchFamily="34" charset="0"/>
              </a:defRPr>
            </a:lvl3pPr>
            <a:lvl4pPr marL="1625600" indent="-231775">
              <a:spcBef>
                <a:spcPct val="30000"/>
              </a:spcBef>
              <a:defRPr sz="1200">
                <a:solidFill>
                  <a:schemeClr val="tx1"/>
                </a:solidFill>
                <a:latin typeface="Calibri" panose="020F0502020204030204" pitchFamily="34" charset="0"/>
              </a:defRPr>
            </a:lvl4pPr>
            <a:lvl5pPr marL="2090738" indent="-231775">
              <a:spcBef>
                <a:spcPct val="30000"/>
              </a:spcBef>
              <a:defRPr sz="1200">
                <a:solidFill>
                  <a:schemeClr val="tx1"/>
                </a:solidFill>
                <a:latin typeface="Calibri" panose="020F0502020204030204" pitchFamily="34" charset="0"/>
              </a:defRPr>
            </a:lvl5pPr>
            <a:lvl6pPr marL="2547938" indent="-2317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80598A-6AC2-4CA3-8A6F-E4FE7898998E}" type="slidenum">
              <a:rPr lang="en-US" altLang="en-US" smtClean="0">
                <a:latin typeface="Arial" panose="020B0604020202020204" pitchFamily="34" charset="0"/>
              </a:rPr>
              <a:pPr>
                <a:spcBef>
                  <a:spcPct val="0"/>
                </a:spcBef>
              </a:pPr>
              <a:t>264</a:t>
            </a:fld>
            <a:endParaRPr lang="en-US" altLang="en-US">
              <a:latin typeface="Arial" panose="020B0604020202020204" pitchFamily="34" charset="0"/>
            </a:endParaRPr>
          </a:p>
        </p:txBody>
      </p:sp>
      <p:sp>
        <p:nvSpPr>
          <p:cNvPr id="306179" name="Rectangle 2">
            <a:extLst>
              <a:ext uri="{FF2B5EF4-FFF2-40B4-BE49-F238E27FC236}">
                <a16:creationId xmlns:a16="http://schemas.microsoft.com/office/drawing/2014/main" id="{68F2E595-4FBD-D7BD-886A-BDACDB4EFD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80" name="Rectangle 3">
            <a:extLst>
              <a:ext uri="{FF2B5EF4-FFF2-40B4-BE49-F238E27FC236}">
                <a16:creationId xmlns:a16="http://schemas.microsoft.com/office/drawing/2014/main" id="{C737D10B-1664-0D39-56AA-4090432B2D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1B687975-6CDA-4C71-1730-F99E67AAF8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1775">
              <a:spcBef>
                <a:spcPct val="30000"/>
              </a:spcBef>
              <a:defRPr sz="1200">
                <a:solidFill>
                  <a:schemeClr val="tx1"/>
                </a:solidFill>
                <a:latin typeface="Calibri" panose="020F0502020204030204" pitchFamily="34" charset="0"/>
              </a:defRPr>
            </a:lvl3pPr>
            <a:lvl4pPr marL="1625600" indent="-231775">
              <a:spcBef>
                <a:spcPct val="30000"/>
              </a:spcBef>
              <a:defRPr sz="1200">
                <a:solidFill>
                  <a:schemeClr val="tx1"/>
                </a:solidFill>
                <a:latin typeface="Calibri" panose="020F0502020204030204" pitchFamily="34" charset="0"/>
              </a:defRPr>
            </a:lvl4pPr>
            <a:lvl5pPr marL="2090738" indent="-231775">
              <a:spcBef>
                <a:spcPct val="30000"/>
              </a:spcBef>
              <a:defRPr sz="1200">
                <a:solidFill>
                  <a:schemeClr val="tx1"/>
                </a:solidFill>
                <a:latin typeface="Calibri" panose="020F0502020204030204" pitchFamily="34" charset="0"/>
              </a:defRPr>
            </a:lvl5pPr>
            <a:lvl6pPr marL="2547938" indent="-2317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115D4F-061E-4BB1-906B-87A52F3E6D91}" type="slidenum">
              <a:rPr lang="en-US" altLang="en-US" smtClean="0"/>
              <a:pPr>
                <a:spcBef>
                  <a:spcPct val="0"/>
                </a:spcBef>
              </a:pPr>
              <a:t>266</a:t>
            </a:fld>
            <a:endParaRPr lang="en-US" altLang="en-US"/>
          </a:p>
        </p:txBody>
      </p:sp>
      <p:sp>
        <p:nvSpPr>
          <p:cNvPr id="309251" name="Rectangle 2">
            <a:extLst>
              <a:ext uri="{FF2B5EF4-FFF2-40B4-BE49-F238E27FC236}">
                <a16:creationId xmlns:a16="http://schemas.microsoft.com/office/drawing/2014/main" id="{F2533A86-62EE-4FB0-4FC5-31813A3567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2" name="Rectangle 3">
            <a:extLst>
              <a:ext uri="{FF2B5EF4-FFF2-40B4-BE49-F238E27FC236}">
                <a16:creationId xmlns:a16="http://schemas.microsoft.com/office/drawing/2014/main" id="{6870224C-87BB-0AE3-A4F5-6488EE7950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a:extLst>
              <a:ext uri="{FF2B5EF4-FFF2-40B4-BE49-F238E27FC236}">
                <a16:creationId xmlns:a16="http://schemas.microsoft.com/office/drawing/2014/main" id="{BDACBBC0-0416-BFB2-A4D5-E6C6EEA93F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Notes Placeholder 2">
            <a:extLst>
              <a:ext uri="{FF2B5EF4-FFF2-40B4-BE49-F238E27FC236}">
                <a16:creationId xmlns:a16="http://schemas.microsoft.com/office/drawing/2014/main" id="{E1553D02-3201-2111-DF44-4FB4EDFA0E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85% have deductible in 2018</a:t>
            </a:r>
          </a:p>
        </p:txBody>
      </p:sp>
      <p:sp>
        <p:nvSpPr>
          <p:cNvPr id="327684" name="Slide Number Placeholder 3">
            <a:extLst>
              <a:ext uri="{FF2B5EF4-FFF2-40B4-BE49-F238E27FC236}">
                <a16:creationId xmlns:a16="http://schemas.microsoft.com/office/drawing/2014/main" id="{53032062-36BC-1D50-70C4-3CB615F820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3884E6-B964-44F8-B60B-3B3F8198F19A}" type="slidenum">
              <a:rPr lang="en-US" altLang="en-US" smtClean="0">
                <a:latin typeface="Calibri" panose="020F0502020204030204" pitchFamily="34" charset="0"/>
              </a:rPr>
              <a:pPr/>
              <a:t>283</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a:extLst>
              <a:ext uri="{FF2B5EF4-FFF2-40B4-BE49-F238E27FC236}">
                <a16:creationId xmlns:a16="http://schemas.microsoft.com/office/drawing/2014/main" id="{159CD0E9-FCC5-D780-AA1C-DD320FD00E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Notes Placeholder 2">
            <a:extLst>
              <a:ext uri="{FF2B5EF4-FFF2-40B4-BE49-F238E27FC236}">
                <a16:creationId xmlns:a16="http://schemas.microsoft.com/office/drawing/2014/main" id="{68869DD3-8240-C6AA-614C-D336CA6B3A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85% have deductible in 2018</a:t>
            </a:r>
          </a:p>
        </p:txBody>
      </p:sp>
      <p:sp>
        <p:nvSpPr>
          <p:cNvPr id="329732" name="Slide Number Placeholder 3">
            <a:extLst>
              <a:ext uri="{FF2B5EF4-FFF2-40B4-BE49-F238E27FC236}">
                <a16:creationId xmlns:a16="http://schemas.microsoft.com/office/drawing/2014/main" id="{58EEA834-6A72-C1A8-27E5-4ABD554C01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59C54B-D6AF-4E38-9A3B-AF1B9470904F}" type="slidenum">
              <a:rPr lang="en-US" altLang="en-US" smtClean="0">
                <a:latin typeface="Calibri" panose="020F0502020204030204" pitchFamily="34" charset="0"/>
              </a:rPr>
              <a:pPr/>
              <a:t>284</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a:extLst>
              <a:ext uri="{FF2B5EF4-FFF2-40B4-BE49-F238E27FC236}">
                <a16:creationId xmlns:a16="http://schemas.microsoft.com/office/drawing/2014/main" id="{04503496-8F3A-705B-AC3B-1504E7DEF6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1775">
              <a:spcBef>
                <a:spcPct val="30000"/>
              </a:spcBef>
              <a:defRPr sz="1200">
                <a:solidFill>
                  <a:schemeClr val="tx1"/>
                </a:solidFill>
                <a:latin typeface="Calibri" panose="020F0502020204030204" pitchFamily="34" charset="0"/>
              </a:defRPr>
            </a:lvl3pPr>
            <a:lvl4pPr marL="1625600" indent="-231775">
              <a:spcBef>
                <a:spcPct val="30000"/>
              </a:spcBef>
              <a:defRPr sz="1200">
                <a:solidFill>
                  <a:schemeClr val="tx1"/>
                </a:solidFill>
                <a:latin typeface="Calibri" panose="020F0502020204030204" pitchFamily="34" charset="0"/>
              </a:defRPr>
            </a:lvl4pPr>
            <a:lvl5pPr marL="2090738" indent="-231775">
              <a:spcBef>
                <a:spcPct val="30000"/>
              </a:spcBef>
              <a:defRPr sz="1200">
                <a:solidFill>
                  <a:schemeClr val="tx1"/>
                </a:solidFill>
                <a:latin typeface="Calibri" panose="020F0502020204030204" pitchFamily="34" charset="0"/>
              </a:defRPr>
            </a:lvl5pPr>
            <a:lvl6pPr marL="2547938" indent="-2317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B26BE0-DBC8-4EA7-91BA-B37CC513E58F}" type="slidenum">
              <a:rPr lang="en-US" altLang="en-US" smtClean="0"/>
              <a:pPr>
                <a:spcBef>
                  <a:spcPct val="0"/>
                </a:spcBef>
              </a:pPr>
              <a:t>338</a:t>
            </a:fld>
            <a:endParaRPr lang="en-US" altLang="en-US"/>
          </a:p>
        </p:txBody>
      </p:sp>
      <p:sp>
        <p:nvSpPr>
          <p:cNvPr id="386051" name="Rectangle 2050">
            <a:extLst>
              <a:ext uri="{FF2B5EF4-FFF2-40B4-BE49-F238E27FC236}">
                <a16:creationId xmlns:a16="http://schemas.microsoft.com/office/drawing/2014/main" id="{6741F46E-32A1-AAE6-E3FA-1AAADF63FDD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6052" name="Rectangle 2051">
            <a:extLst>
              <a:ext uri="{FF2B5EF4-FFF2-40B4-BE49-F238E27FC236}">
                <a16:creationId xmlns:a16="http://schemas.microsoft.com/office/drawing/2014/main" id="{D1F004CA-550F-4A96-D601-8E03433E8B7B}"/>
              </a:ext>
            </a:extLst>
          </p:cNvPr>
          <p:cNvSpPr>
            <a:spLocks noGrp="1" noChangeArrowheads="1"/>
          </p:cNvSpPr>
          <p:nvPr>
            <p:ph type="body" idx="1"/>
          </p:nvPr>
        </p:nvSpPr>
        <p:spPr bwMode="auto">
          <a:xfrm>
            <a:off x="927100" y="4421188"/>
            <a:ext cx="5100638" cy="4189412"/>
          </a:xfrm>
          <a:solidFill>
            <a:srgbClr val="FFFFFF"/>
          </a:solidFill>
          <a:ln>
            <a:solidFill>
              <a:srgbClr val="000000"/>
            </a:solidFill>
            <a:miter lim="800000"/>
            <a:headEnd/>
            <a:tailEnd/>
          </a:ln>
        </p:spPr>
        <p:txBody>
          <a:bodyPr wrap="square" lIns="92925" tIns="46462" rIns="92925" bIns="46462" numCol="1" anchor="t" anchorCtr="0" compatLnSpc="1">
            <a:prstTxWarp prst="textNoShape">
              <a:avLst/>
            </a:prstTxWarp>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D6D57FF7-09A8-EA93-FB16-CA12A5482F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D26C2D6A-EA77-4E0F-CEDD-BC88497C6E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85% have deductible in 2018</a:t>
            </a:r>
          </a:p>
        </p:txBody>
      </p:sp>
      <p:sp>
        <p:nvSpPr>
          <p:cNvPr id="4" name="Slide Number Placeholder 3">
            <a:extLst>
              <a:ext uri="{FF2B5EF4-FFF2-40B4-BE49-F238E27FC236}">
                <a16:creationId xmlns:a16="http://schemas.microsoft.com/office/drawing/2014/main" id="{7465E98C-8154-6C89-D428-86C491D937B8}"/>
              </a:ext>
            </a:extLst>
          </p:cNvPr>
          <p:cNvSpPr>
            <a:spLocks noGrp="1"/>
          </p:cNvSpPr>
          <p:nvPr>
            <p:ph type="sldNum" sz="quarter" idx="5"/>
          </p:nvPr>
        </p:nvSpPr>
        <p:spPr/>
        <p:txBody>
          <a:bodyPr/>
          <a:lstStyle/>
          <a:p>
            <a:pPr fontAlgn="auto">
              <a:spcBef>
                <a:spcPts val="0"/>
              </a:spcBef>
              <a:spcAft>
                <a:spcPts val="0"/>
              </a:spcAft>
              <a:defRPr/>
            </a:pPr>
            <a:fld id="{6A6FCB0F-E5EE-4CF1-83F6-DD17AA5D78F8}" type="slidenum">
              <a:rPr lang="en-US" smtClean="0">
                <a:solidFill>
                  <a:prstClr val="black"/>
                </a:solidFill>
                <a:latin typeface="Calibri" panose="020F0502020204030204"/>
                <a:cs typeface="+mn-cs"/>
              </a:rPr>
              <a:pPr fontAlgn="auto">
                <a:spcBef>
                  <a:spcPts val="0"/>
                </a:spcBef>
                <a:spcAft>
                  <a:spcPts val="0"/>
                </a:spcAft>
                <a:defRPr/>
              </a:pPr>
              <a:t>45</a:t>
            </a:fld>
            <a:endParaRPr lang="en-US">
              <a:solidFill>
                <a:prstClr val="black"/>
              </a:solidFill>
              <a:latin typeface="Calibri" panose="020F0502020204030204"/>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a:extLst>
              <a:ext uri="{FF2B5EF4-FFF2-40B4-BE49-F238E27FC236}">
                <a16:creationId xmlns:a16="http://schemas.microsoft.com/office/drawing/2014/main" id="{AE460E97-F98E-FA49-743C-404206FC15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1775">
              <a:spcBef>
                <a:spcPct val="30000"/>
              </a:spcBef>
              <a:defRPr sz="1200">
                <a:solidFill>
                  <a:schemeClr val="tx1"/>
                </a:solidFill>
                <a:latin typeface="Calibri" panose="020F0502020204030204" pitchFamily="34" charset="0"/>
              </a:defRPr>
            </a:lvl3pPr>
            <a:lvl4pPr marL="1625600" indent="-231775">
              <a:spcBef>
                <a:spcPct val="30000"/>
              </a:spcBef>
              <a:defRPr sz="1200">
                <a:solidFill>
                  <a:schemeClr val="tx1"/>
                </a:solidFill>
                <a:latin typeface="Calibri" panose="020F0502020204030204" pitchFamily="34" charset="0"/>
              </a:defRPr>
            </a:lvl4pPr>
            <a:lvl5pPr marL="2090738" indent="-231775">
              <a:spcBef>
                <a:spcPct val="30000"/>
              </a:spcBef>
              <a:defRPr sz="1200">
                <a:solidFill>
                  <a:schemeClr val="tx1"/>
                </a:solidFill>
                <a:latin typeface="Calibri" panose="020F0502020204030204" pitchFamily="34" charset="0"/>
              </a:defRPr>
            </a:lvl5pPr>
            <a:lvl6pPr marL="2547938" indent="-2317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C6A07F-1DAC-4BC7-A3B9-C5F0A1585121}" type="slidenum">
              <a:rPr lang="en-US" altLang="en-US" smtClean="0"/>
              <a:pPr>
                <a:spcBef>
                  <a:spcPct val="0"/>
                </a:spcBef>
              </a:pPr>
              <a:t>339</a:t>
            </a:fld>
            <a:endParaRPr lang="en-US" altLang="en-US"/>
          </a:p>
        </p:txBody>
      </p:sp>
      <p:sp>
        <p:nvSpPr>
          <p:cNvPr id="388099" name="Rectangle 1026">
            <a:extLst>
              <a:ext uri="{FF2B5EF4-FFF2-40B4-BE49-F238E27FC236}">
                <a16:creationId xmlns:a16="http://schemas.microsoft.com/office/drawing/2014/main" id="{573E1602-CB65-111B-29D4-86176563E097}"/>
              </a:ext>
            </a:extLst>
          </p:cNvPr>
          <p:cNvSpPr>
            <a:spLocks noGrp="1" noRot="1" noChangeAspect="1" noChangeArrowheads="1" noTextEdit="1"/>
          </p:cNvSpPr>
          <p:nvPr>
            <p:ph type="sldImg"/>
          </p:nvPr>
        </p:nvSpPr>
        <p:spPr bwMode="auto">
          <a:xfrm>
            <a:off x="1152525" y="698500"/>
            <a:ext cx="4652963" cy="3490913"/>
          </a:xfrm>
          <a:solidFill>
            <a:srgbClr val="FFFFFF"/>
          </a:solidFill>
          <a:ln>
            <a:solidFill>
              <a:srgbClr val="000000"/>
            </a:solidFill>
            <a:miter lim="800000"/>
            <a:headEnd/>
            <a:tailEnd/>
          </a:ln>
        </p:spPr>
      </p:sp>
      <p:sp>
        <p:nvSpPr>
          <p:cNvPr id="388100" name="Rectangle 1027">
            <a:extLst>
              <a:ext uri="{FF2B5EF4-FFF2-40B4-BE49-F238E27FC236}">
                <a16:creationId xmlns:a16="http://schemas.microsoft.com/office/drawing/2014/main" id="{06E6DB0C-F039-017E-0449-7A7452F37358}"/>
              </a:ext>
            </a:extLst>
          </p:cNvPr>
          <p:cNvSpPr>
            <a:spLocks noGrp="1" noChangeArrowheads="1"/>
          </p:cNvSpPr>
          <p:nvPr>
            <p:ph type="body" idx="1"/>
          </p:nvPr>
        </p:nvSpPr>
        <p:spPr bwMode="auto">
          <a:xfrm>
            <a:off x="927100" y="4421188"/>
            <a:ext cx="5100638" cy="4189412"/>
          </a:xfrm>
          <a:solidFill>
            <a:srgbClr val="FFFFFF"/>
          </a:solidFill>
          <a:ln>
            <a:solidFill>
              <a:srgbClr val="000000"/>
            </a:solidFill>
            <a:miter lim="800000"/>
            <a:headEnd/>
            <a:tailEnd/>
          </a:ln>
        </p:spPr>
        <p:txBody>
          <a:bodyPr wrap="square" lIns="89717" tIns="44859" rIns="89717" bIns="44859" numCol="1" anchor="t" anchorCtr="0" compatLnSpc="1">
            <a:prstTxWarp prst="textNoShape">
              <a:avLst/>
            </a:prstTxWarp>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a:extLst>
              <a:ext uri="{FF2B5EF4-FFF2-40B4-BE49-F238E27FC236}">
                <a16:creationId xmlns:a16="http://schemas.microsoft.com/office/drawing/2014/main" id="{CE445168-56A1-2B38-9D97-3060739E2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1775">
              <a:spcBef>
                <a:spcPct val="30000"/>
              </a:spcBef>
              <a:defRPr sz="1200">
                <a:solidFill>
                  <a:schemeClr val="tx1"/>
                </a:solidFill>
                <a:latin typeface="Calibri" panose="020F0502020204030204" pitchFamily="34" charset="0"/>
              </a:defRPr>
            </a:lvl3pPr>
            <a:lvl4pPr marL="1625600" indent="-231775">
              <a:spcBef>
                <a:spcPct val="30000"/>
              </a:spcBef>
              <a:defRPr sz="1200">
                <a:solidFill>
                  <a:schemeClr val="tx1"/>
                </a:solidFill>
                <a:latin typeface="Calibri" panose="020F0502020204030204" pitchFamily="34" charset="0"/>
              </a:defRPr>
            </a:lvl4pPr>
            <a:lvl5pPr marL="2090738" indent="-231775">
              <a:spcBef>
                <a:spcPct val="30000"/>
              </a:spcBef>
              <a:defRPr sz="1200">
                <a:solidFill>
                  <a:schemeClr val="tx1"/>
                </a:solidFill>
                <a:latin typeface="Calibri" panose="020F0502020204030204" pitchFamily="34" charset="0"/>
              </a:defRPr>
            </a:lvl5pPr>
            <a:lvl6pPr marL="2547938" indent="-2317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E1BE34-0F40-4BAE-9859-130C6C9E44BC}" type="slidenum">
              <a:rPr lang="en-US" altLang="en-US" smtClean="0"/>
              <a:pPr>
                <a:spcBef>
                  <a:spcPct val="0"/>
                </a:spcBef>
              </a:pPr>
              <a:t>349</a:t>
            </a:fld>
            <a:endParaRPr lang="en-US" altLang="en-US"/>
          </a:p>
        </p:txBody>
      </p:sp>
      <p:sp>
        <p:nvSpPr>
          <p:cNvPr id="398339" name="Rectangle 2">
            <a:extLst>
              <a:ext uri="{FF2B5EF4-FFF2-40B4-BE49-F238E27FC236}">
                <a16:creationId xmlns:a16="http://schemas.microsoft.com/office/drawing/2014/main" id="{16BAAC4C-5613-B96E-E07A-7F06183F8E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40" name="Rectangle 3">
            <a:extLst>
              <a:ext uri="{FF2B5EF4-FFF2-40B4-BE49-F238E27FC236}">
                <a16:creationId xmlns:a16="http://schemas.microsoft.com/office/drawing/2014/main" id="{D2794CBE-8301-34D5-4C9D-89EBDF9BBB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E5B3A1EE-00DC-3CF3-4CB1-89791487F76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20427FF-279D-4CD1-9718-EC9A3DE7CB28}" type="slidenum">
              <a:rPr lang="en-US" altLang="en-US" sz="1200">
                <a:latin typeface="Times New Roman" panose="02020603050405020304" pitchFamily="18" charset="0"/>
              </a:rPr>
              <a:pPr algn="r"/>
              <a:t>87</a:t>
            </a:fld>
            <a:endParaRPr lang="en-US" altLang="en-US" sz="1200">
              <a:latin typeface="Times New Roman" panose="02020603050405020304" pitchFamily="18" charset="0"/>
            </a:endParaRPr>
          </a:p>
        </p:txBody>
      </p:sp>
      <p:sp>
        <p:nvSpPr>
          <p:cNvPr id="112643" name="Rectangle 2">
            <a:extLst>
              <a:ext uri="{FF2B5EF4-FFF2-40B4-BE49-F238E27FC236}">
                <a16:creationId xmlns:a16="http://schemas.microsoft.com/office/drawing/2014/main" id="{A2A625E0-07C4-2F8B-D2A8-3B18BA2D20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BE2635BD-95BE-92A3-C414-26802C37D1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6B278D7D-C8A6-18DB-68D2-239BB28BE98E}"/>
              </a:ext>
            </a:extLst>
          </p:cNvPr>
          <p:cNvSpPr txBox="1">
            <a:spLocks noGrp="1" noChangeArrowheads="1"/>
          </p:cNvSpPr>
          <p:nvPr/>
        </p:nvSpPr>
        <p:spPr bwMode="auto">
          <a:xfrm>
            <a:off x="3941763" y="8843963"/>
            <a:ext cx="30130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D18B38E-04E7-4FFD-B920-CE00079ED4B4}" type="slidenum">
              <a:rPr lang="en-US" altLang="en-US" sz="1200">
                <a:latin typeface="Times New Roman" panose="02020603050405020304" pitchFamily="18" charset="0"/>
              </a:rPr>
              <a:pPr algn="r"/>
              <a:t>97</a:t>
            </a:fld>
            <a:endParaRPr lang="en-US" altLang="en-US" sz="1200">
              <a:latin typeface="Times New Roman" panose="02020603050405020304" pitchFamily="18" charset="0"/>
            </a:endParaRPr>
          </a:p>
        </p:txBody>
      </p:sp>
      <p:sp>
        <p:nvSpPr>
          <p:cNvPr id="123907" name="Rectangle 2">
            <a:extLst>
              <a:ext uri="{FF2B5EF4-FFF2-40B4-BE49-F238E27FC236}">
                <a16:creationId xmlns:a16="http://schemas.microsoft.com/office/drawing/2014/main" id="{499BB73D-9CDF-FAD3-DFC5-00EFDE5865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a:extLst>
              <a:ext uri="{FF2B5EF4-FFF2-40B4-BE49-F238E27FC236}">
                <a16:creationId xmlns:a16="http://schemas.microsoft.com/office/drawing/2014/main" id="{4D62D774-8D20-B805-DD42-3D0E000348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26C5F1E5-2E77-A5D2-ED08-FF4E20FC7CE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DE97B581-EC4A-46EA-A1A4-B9D6654809AA}" type="slidenum">
              <a:rPr lang="en-US" altLang="en-US" sz="1200">
                <a:latin typeface="Times New Roman" panose="02020603050405020304" pitchFamily="18" charset="0"/>
              </a:rPr>
              <a:pPr algn="r"/>
              <a:t>98</a:t>
            </a:fld>
            <a:endParaRPr lang="en-US" altLang="en-US" sz="1200">
              <a:latin typeface="Times New Roman" panose="02020603050405020304" pitchFamily="18" charset="0"/>
            </a:endParaRPr>
          </a:p>
        </p:txBody>
      </p:sp>
      <p:sp>
        <p:nvSpPr>
          <p:cNvPr id="125955" name="Rectangle 2">
            <a:extLst>
              <a:ext uri="{FF2B5EF4-FFF2-40B4-BE49-F238E27FC236}">
                <a16:creationId xmlns:a16="http://schemas.microsoft.com/office/drawing/2014/main" id="{78FB5C58-B4AB-0CC2-3C66-02952E1DDC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a:extLst>
              <a:ext uri="{FF2B5EF4-FFF2-40B4-BE49-F238E27FC236}">
                <a16:creationId xmlns:a16="http://schemas.microsoft.com/office/drawing/2014/main" id="{4A54DB80-A145-E6C5-773D-B90FEFB86F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21A1717C-0EFF-074C-AD76-4CF27CBB54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1775">
              <a:spcBef>
                <a:spcPct val="30000"/>
              </a:spcBef>
              <a:defRPr sz="1200">
                <a:solidFill>
                  <a:schemeClr val="tx1"/>
                </a:solidFill>
                <a:latin typeface="Calibri" panose="020F0502020204030204" pitchFamily="34" charset="0"/>
              </a:defRPr>
            </a:lvl3pPr>
            <a:lvl4pPr marL="1625600" indent="-231775">
              <a:spcBef>
                <a:spcPct val="30000"/>
              </a:spcBef>
              <a:defRPr sz="1200">
                <a:solidFill>
                  <a:schemeClr val="tx1"/>
                </a:solidFill>
                <a:latin typeface="Calibri" panose="020F0502020204030204" pitchFamily="34" charset="0"/>
              </a:defRPr>
            </a:lvl4pPr>
            <a:lvl5pPr marL="2090738" indent="-231775">
              <a:spcBef>
                <a:spcPct val="30000"/>
              </a:spcBef>
              <a:defRPr sz="1200">
                <a:solidFill>
                  <a:schemeClr val="tx1"/>
                </a:solidFill>
                <a:latin typeface="Calibri" panose="020F0502020204030204" pitchFamily="34" charset="0"/>
              </a:defRPr>
            </a:lvl5pPr>
            <a:lvl6pPr marL="2547938" indent="-2317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308FEE-F2B3-4783-9FC9-948C05E59F06}" type="slidenum">
              <a:rPr lang="en-US" altLang="en-US" smtClean="0"/>
              <a:pPr>
                <a:spcBef>
                  <a:spcPct val="0"/>
                </a:spcBef>
              </a:pPr>
              <a:t>138</a:t>
            </a:fld>
            <a:endParaRPr lang="en-US" altLang="en-US"/>
          </a:p>
        </p:txBody>
      </p:sp>
      <p:sp>
        <p:nvSpPr>
          <p:cNvPr id="167939" name="Rectangle 2">
            <a:extLst>
              <a:ext uri="{FF2B5EF4-FFF2-40B4-BE49-F238E27FC236}">
                <a16:creationId xmlns:a16="http://schemas.microsoft.com/office/drawing/2014/main" id="{C2B82F84-4937-9D06-0224-3BBC416F1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0" name="Rectangle 3">
            <a:extLst>
              <a:ext uri="{FF2B5EF4-FFF2-40B4-BE49-F238E27FC236}">
                <a16:creationId xmlns:a16="http://schemas.microsoft.com/office/drawing/2014/main" id="{E5405900-435A-7CB0-4D2C-FA9C08D8FE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B0BA7AEF-B6D5-B059-A180-9140FD1547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1775">
              <a:spcBef>
                <a:spcPct val="30000"/>
              </a:spcBef>
              <a:defRPr sz="1200">
                <a:solidFill>
                  <a:schemeClr val="tx1"/>
                </a:solidFill>
                <a:latin typeface="Calibri" panose="020F0502020204030204" pitchFamily="34" charset="0"/>
              </a:defRPr>
            </a:lvl3pPr>
            <a:lvl4pPr marL="1625600" indent="-231775">
              <a:spcBef>
                <a:spcPct val="30000"/>
              </a:spcBef>
              <a:defRPr sz="1200">
                <a:solidFill>
                  <a:schemeClr val="tx1"/>
                </a:solidFill>
                <a:latin typeface="Calibri" panose="020F0502020204030204" pitchFamily="34" charset="0"/>
              </a:defRPr>
            </a:lvl4pPr>
            <a:lvl5pPr marL="2090738" indent="-231775">
              <a:spcBef>
                <a:spcPct val="30000"/>
              </a:spcBef>
              <a:defRPr sz="1200">
                <a:solidFill>
                  <a:schemeClr val="tx1"/>
                </a:solidFill>
                <a:latin typeface="Calibri" panose="020F0502020204030204" pitchFamily="34" charset="0"/>
              </a:defRPr>
            </a:lvl5pPr>
            <a:lvl6pPr marL="2547938" indent="-2317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D1C595-3CBA-43F1-B211-517D5C73253F}" type="slidenum">
              <a:rPr lang="en-US" altLang="en-US" smtClean="0"/>
              <a:pPr>
                <a:spcBef>
                  <a:spcPct val="0"/>
                </a:spcBef>
              </a:pPr>
              <a:t>174</a:t>
            </a:fld>
            <a:endParaRPr lang="en-US" altLang="en-US"/>
          </a:p>
        </p:txBody>
      </p:sp>
      <p:sp>
        <p:nvSpPr>
          <p:cNvPr id="205827" name="Rectangle 2">
            <a:extLst>
              <a:ext uri="{FF2B5EF4-FFF2-40B4-BE49-F238E27FC236}">
                <a16:creationId xmlns:a16="http://schemas.microsoft.com/office/drawing/2014/main" id="{8018EB19-D043-96FB-6080-45990B3886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a:extLst>
              <a:ext uri="{FF2B5EF4-FFF2-40B4-BE49-F238E27FC236}">
                <a16:creationId xmlns:a16="http://schemas.microsoft.com/office/drawing/2014/main" id="{4B611D55-FEF0-D705-77F4-B86293F457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3DB72F01-A314-951B-BA2F-A5E1957078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1775">
              <a:spcBef>
                <a:spcPct val="30000"/>
              </a:spcBef>
              <a:defRPr sz="1200">
                <a:solidFill>
                  <a:schemeClr val="tx1"/>
                </a:solidFill>
                <a:latin typeface="Calibri" panose="020F0502020204030204" pitchFamily="34" charset="0"/>
              </a:defRPr>
            </a:lvl3pPr>
            <a:lvl4pPr marL="1625600" indent="-231775">
              <a:spcBef>
                <a:spcPct val="30000"/>
              </a:spcBef>
              <a:defRPr sz="1200">
                <a:solidFill>
                  <a:schemeClr val="tx1"/>
                </a:solidFill>
                <a:latin typeface="Calibri" panose="020F0502020204030204" pitchFamily="34" charset="0"/>
              </a:defRPr>
            </a:lvl4pPr>
            <a:lvl5pPr marL="2090738" indent="-231775">
              <a:spcBef>
                <a:spcPct val="30000"/>
              </a:spcBef>
              <a:defRPr sz="1200">
                <a:solidFill>
                  <a:schemeClr val="tx1"/>
                </a:solidFill>
                <a:latin typeface="Calibri" panose="020F0502020204030204" pitchFamily="34" charset="0"/>
              </a:defRPr>
            </a:lvl5pPr>
            <a:lvl6pPr marL="2547938" indent="-2317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C94A1F-BD96-439C-96F5-7DE5E7A151B9}" type="slidenum">
              <a:rPr lang="en-US" altLang="en-US" smtClean="0"/>
              <a:pPr>
                <a:spcBef>
                  <a:spcPct val="0"/>
                </a:spcBef>
              </a:pPr>
              <a:t>176</a:t>
            </a:fld>
            <a:endParaRPr lang="en-US" altLang="en-US"/>
          </a:p>
        </p:txBody>
      </p:sp>
      <p:sp>
        <p:nvSpPr>
          <p:cNvPr id="208899" name="Rectangle 2">
            <a:extLst>
              <a:ext uri="{FF2B5EF4-FFF2-40B4-BE49-F238E27FC236}">
                <a16:creationId xmlns:a16="http://schemas.microsoft.com/office/drawing/2014/main" id="{A8FF9685-C060-7AEF-1B09-3BFBDA598A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900" name="Rectangle 3">
            <a:extLst>
              <a:ext uri="{FF2B5EF4-FFF2-40B4-BE49-F238E27FC236}">
                <a16:creationId xmlns:a16="http://schemas.microsoft.com/office/drawing/2014/main" id="{DF2EAA75-A15E-0445-9034-7EA55FA299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40C9CA64-A50F-6A6C-1764-35ED25E7D8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1775">
              <a:spcBef>
                <a:spcPct val="30000"/>
              </a:spcBef>
              <a:defRPr sz="1200">
                <a:solidFill>
                  <a:schemeClr val="tx1"/>
                </a:solidFill>
                <a:latin typeface="Calibri" panose="020F0502020204030204" pitchFamily="34" charset="0"/>
              </a:defRPr>
            </a:lvl3pPr>
            <a:lvl4pPr marL="1625600" indent="-231775">
              <a:spcBef>
                <a:spcPct val="30000"/>
              </a:spcBef>
              <a:defRPr sz="1200">
                <a:solidFill>
                  <a:schemeClr val="tx1"/>
                </a:solidFill>
                <a:latin typeface="Calibri" panose="020F0502020204030204" pitchFamily="34" charset="0"/>
              </a:defRPr>
            </a:lvl4pPr>
            <a:lvl5pPr marL="2090738" indent="-231775">
              <a:spcBef>
                <a:spcPct val="30000"/>
              </a:spcBef>
              <a:defRPr sz="1200">
                <a:solidFill>
                  <a:schemeClr val="tx1"/>
                </a:solidFill>
                <a:latin typeface="Calibri" panose="020F0502020204030204" pitchFamily="34" charset="0"/>
              </a:defRPr>
            </a:lvl5pPr>
            <a:lvl6pPr marL="2547938" indent="-231775" eaLnBrk="0" fontAlgn="base" hangingPunct="0">
              <a:spcBef>
                <a:spcPct val="30000"/>
              </a:spcBef>
              <a:spcAft>
                <a:spcPct val="0"/>
              </a:spcAft>
              <a:defRPr sz="1200">
                <a:solidFill>
                  <a:schemeClr val="tx1"/>
                </a:solidFill>
                <a:latin typeface="Calibri" panose="020F0502020204030204" pitchFamily="34" charset="0"/>
              </a:defRPr>
            </a:lvl6pPr>
            <a:lvl7pPr marL="3005138" indent="-231775" eaLnBrk="0" fontAlgn="base" hangingPunct="0">
              <a:spcBef>
                <a:spcPct val="30000"/>
              </a:spcBef>
              <a:spcAft>
                <a:spcPct val="0"/>
              </a:spcAft>
              <a:defRPr sz="1200">
                <a:solidFill>
                  <a:schemeClr val="tx1"/>
                </a:solidFill>
                <a:latin typeface="Calibri" panose="020F0502020204030204" pitchFamily="34" charset="0"/>
              </a:defRPr>
            </a:lvl7pPr>
            <a:lvl8pPr marL="3462338" indent="-231775" eaLnBrk="0" fontAlgn="base" hangingPunct="0">
              <a:spcBef>
                <a:spcPct val="30000"/>
              </a:spcBef>
              <a:spcAft>
                <a:spcPct val="0"/>
              </a:spcAft>
              <a:defRPr sz="1200">
                <a:solidFill>
                  <a:schemeClr val="tx1"/>
                </a:solidFill>
                <a:latin typeface="Calibri" panose="020F0502020204030204" pitchFamily="34" charset="0"/>
              </a:defRPr>
            </a:lvl8pPr>
            <a:lvl9pPr marL="3919538"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328785-D00C-4328-97D8-9E33238B9BFD}" type="slidenum">
              <a:rPr lang="en-US" altLang="en-US" smtClean="0">
                <a:latin typeface="Arial" panose="020B0604020202020204" pitchFamily="34" charset="0"/>
              </a:rPr>
              <a:pPr>
                <a:spcBef>
                  <a:spcPct val="0"/>
                </a:spcBef>
              </a:pPr>
              <a:t>188</a:t>
            </a:fld>
            <a:endParaRPr lang="en-US" altLang="en-US">
              <a:latin typeface="Arial" panose="020B0604020202020204" pitchFamily="34" charset="0"/>
            </a:endParaRPr>
          </a:p>
        </p:txBody>
      </p:sp>
      <p:sp>
        <p:nvSpPr>
          <p:cNvPr id="222211" name="Rectangle 2">
            <a:extLst>
              <a:ext uri="{FF2B5EF4-FFF2-40B4-BE49-F238E27FC236}">
                <a16:creationId xmlns:a16="http://schemas.microsoft.com/office/drawing/2014/main" id="{37679006-E7E7-48B8-36C0-B210C721BF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2" name="Rectangle 3">
            <a:extLst>
              <a:ext uri="{FF2B5EF4-FFF2-40B4-BE49-F238E27FC236}">
                <a16:creationId xmlns:a16="http://schemas.microsoft.com/office/drawing/2014/main" id="{54C1E85A-4CEC-D6F1-CB74-275A98D284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FE952F0-E73F-E74D-CE7E-856C9F0AC735}"/>
              </a:ext>
            </a:extLst>
          </p:cNvPr>
          <p:cNvGrpSpPr>
            <a:grpSpLocks/>
          </p:cNvGrpSpPr>
          <p:nvPr/>
        </p:nvGrpSpPr>
        <p:grpSpPr bwMode="auto">
          <a:xfrm>
            <a:off x="0" y="0"/>
            <a:ext cx="9140825" cy="6850063"/>
            <a:chOff x="0" y="0"/>
            <a:chExt cx="5758" cy="4315"/>
          </a:xfrm>
        </p:grpSpPr>
        <p:grpSp>
          <p:nvGrpSpPr>
            <p:cNvPr id="3" name="Group 3">
              <a:extLst>
                <a:ext uri="{FF2B5EF4-FFF2-40B4-BE49-F238E27FC236}">
                  <a16:creationId xmlns:a16="http://schemas.microsoft.com/office/drawing/2014/main" id="{103B6B0A-BEFB-E51F-13BC-7F87E18D4A2A}"/>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765780AD-A711-171C-8AAE-6C00D577EA4A}"/>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a:latin typeface="Arial" charset="0"/>
                  <a:cs typeface="Arial" charset="0"/>
                </a:endParaRPr>
              </a:p>
            </p:txBody>
          </p:sp>
          <p:sp>
            <p:nvSpPr>
              <p:cNvPr id="7" name="Freeform 5">
                <a:extLst>
                  <a:ext uri="{FF2B5EF4-FFF2-40B4-BE49-F238E27FC236}">
                    <a16:creationId xmlns:a16="http://schemas.microsoft.com/office/drawing/2014/main" id="{366E69F6-705C-EBE8-CD7A-43DB2C699768}"/>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a:latin typeface="Arial" charset="0"/>
                  <a:cs typeface="Arial" charset="0"/>
                </a:endParaRPr>
              </a:p>
            </p:txBody>
          </p:sp>
          <p:sp>
            <p:nvSpPr>
              <p:cNvPr id="8" name="Freeform 6">
                <a:extLst>
                  <a:ext uri="{FF2B5EF4-FFF2-40B4-BE49-F238E27FC236}">
                    <a16:creationId xmlns:a16="http://schemas.microsoft.com/office/drawing/2014/main" id="{9850966F-366B-DDB2-6CBF-46158850A430}"/>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a:latin typeface="Arial" charset="0"/>
                  <a:cs typeface="Arial" charset="0"/>
                </a:endParaRPr>
              </a:p>
            </p:txBody>
          </p:sp>
          <p:sp>
            <p:nvSpPr>
              <p:cNvPr id="9" name="Freeform 7">
                <a:extLst>
                  <a:ext uri="{FF2B5EF4-FFF2-40B4-BE49-F238E27FC236}">
                    <a16:creationId xmlns:a16="http://schemas.microsoft.com/office/drawing/2014/main" id="{5BC78777-E0DB-8668-4E79-2B7710C5009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43BB4B1B-9843-FCBE-E6A1-882224669D0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a:latin typeface="Arial" charset="0"/>
                  <a:cs typeface="Arial" charset="0"/>
                </a:endParaRPr>
              </a:p>
            </p:txBody>
          </p:sp>
        </p:grpSp>
        <p:sp>
          <p:nvSpPr>
            <p:cNvPr id="4" name="Freeform 9">
              <a:extLst>
                <a:ext uri="{FF2B5EF4-FFF2-40B4-BE49-F238E27FC236}">
                  <a16:creationId xmlns:a16="http://schemas.microsoft.com/office/drawing/2014/main" id="{50E25FDF-4F93-64C2-4517-D67CDDF9621D}"/>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a:latin typeface="Arial" charset="0"/>
                <a:cs typeface="Arial" charset="0"/>
              </a:endParaRPr>
            </a:p>
          </p:txBody>
        </p:sp>
        <p:sp>
          <p:nvSpPr>
            <p:cNvPr id="5" name="Freeform 10">
              <a:extLst>
                <a:ext uri="{FF2B5EF4-FFF2-40B4-BE49-F238E27FC236}">
                  <a16:creationId xmlns:a16="http://schemas.microsoft.com/office/drawing/2014/main" id="{9FB01A47-3843-4E66-177B-2AE3AB814E16}"/>
                </a:ext>
              </a:extLst>
            </p:cNvPr>
            <p:cNvSpPr>
              <a:spLocks/>
            </p:cNvSpPr>
            <p:nvPr/>
          </p:nvSpPr>
          <p:spPr bwMode="hidden">
            <a:xfrm>
              <a:off x="0" y="0"/>
              <a:ext cx="5758" cy="1776"/>
            </a:xfrm>
            <a:custGeom>
              <a:avLst/>
              <a:gdLst>
                <a:gd name="T0" fmla="*/ 0 w 5740"/>
                <a:gd name="T1" fmla="*/ 0 h 1906"/>
                <a:gd name="T2" fmla="*/ 0 w 5740"/>
                <a:gd name="T3" fmla="*/ 7 h 1906"/>
                <a:gd name="T4" fmla="*/ 7489 w 5740"/>
                <a:gd name="T5" fmla="*/ 7 h 1906"/>
                <a:gd name="T6" fmla="*/ 748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981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1982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1" name="Rectangle 13">
            <a:extLst>
              <a:ext uri="{FF2B5EF4-FFF2-40B4-BE49-F238E27FC236}">
                <a16:creationId xmlns:a16="http://schemas.microsoft.com/office/drawing/2014/main" id="{D94A5D68-3B3C-3DC4-AEA0-6AA588CD260E}"/>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01BB0FCA-3E3A-4D19-B8B1-7BE6AE59BDD1}" type="datetimeFigureOut">
              <a:rPr lang="en-US"/>
              <a:pPr>
                <a:defRPr/>
              </a:pPr>
              <a:t>11/28/2025</a:t>
            </a:fld>
            <a:endParaRPr lang="en-US"/>
          </a:p>
        </p:txBody>
      </p:sp>
      <p:sp>
        <p:nvSpPr>
          <p:cNvPr id="12" name="Rectangle 14">
            <a:extLst>
              <a:ext uri="{FF2B5EF4-FFF2-40B4-BE49-F238E27FC236}">
                <a16:creationId xmlns:a16="http://schemas.microsoft.com/office/drawing/2014/main" id="{BC67CF35-1358-B52C-746C-EE28506D456F}"/>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3" name="Rectangle 15">
            <a:extLst>
              <a:ext uri="{FF2B5EF4-FFF2-40B4-BE49-F238E27FC236}">
                <a16:creationId xmlns:a16="http://schemas.microsoft.com/office/drawing/2014/main" id="{76A3830A-3299-0427-CC68-AD9EFBB6DDCC}"/>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06BBB0D9-CF26-4305-9E60-F44A2496D61F}" type="slidenum">
              <a:rPr lang="en-US" altLang="en-US"/>
              <a:pPr>
                <a:defRPr/>
              </a:pPr>
              <a:t>‹#›</a:t>
            </a:fld>
            <a:endParaRPr lang="en-US" altLang="en-US"/>
          </a:p>
        </p:txBody>
      </p:sp>
    </p:spTree>
    <p:extLst>
      <p:ext uri="{BB962C8B-B14F-4D97-AF65-F5344CB8AC3E}">
        <p14:creationId xmlns:p14="http://schemas.microsoft.com/office/powerpoint/2010/main" val="152910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C23FA44A-9C23-463F-3290-9D77DCFE438A}"/>
              </a:ext>
            </a:extLst>
          </p:cNvPr>
          <p:cNvSpPr>
            <a:spLocks noGrp="1" noChangeArrowheads="1"/>
          </p:cNvSpPr>
          <p:nvPr>
            <p:ph type="dt" sz="half" idx="10"/>
          </p:nvPr>
        </p:nvSpPr>
        <p:spPr>
          <a:ln/>
        </p:spPr>
        <p:txBody>
          <a:bodyPr/>
          <a:lstStyle>
            <a:lvl1pPr>
              <a:defRPr/>
            </a:lvl1pPr>
          </a:lstStyle>
          <a:p>
            <a:pPr>
              <a:defRPr/>
            </a:pPr>
            <a:fld id="{FC1D4AE3-5F72-436B-A075-4A0C67635CA1}" type="datetimeFigureOut">
              <a:rPr lang="en-US"/>
              <a:pPr>
                <a:defRPr/>
              </a:pPr>
              <a:t>11/28/2025</a:t>
            </a:fld>
            <a:endParaRPr lang="en-US"/>
          </a:p>
        </p:txBody>
      </p:sp>
      <p:sp>
        <p:nvSpPr>
          <p:cNvPr id="5" name="Rectangle 3">
            <a:extLst>
              <a:ext uri="{FF2B5EF4-FFF2-40B4-BE49-F238E27FC236}">
                <a16:creationId xmlns:a16="http://schemas.microsoft.com/office/drawing/2014/main" id="{DAEF87C1-850A-D988-D366-8BB117E98BB2}"/>
              </a:ext>
            </a:extLst>
          </p:cNvPr>
          <p:cNvSpPr>
            <a:spLocks noGrp="1" noChangeArrowheads="1"/>
          </p:cNvSpPr>
          <p:nvPr>
            <p:ph type="sldNum" sz="quarter" idx="11"/>
          </p:nvPr>
        </p:nvSpPr>
        <p:spPr>
          <a:ln/>
        </p:spPr>
        <p:txBody>
          <a:bodyPr/>
          <a:lstStyle>
            <a:lvl1pPr>
              <a:defRPr/>
            </a:lvl1pPr>
          </a:lstStyle>
          <a:p>
            <a:pPr>
              <a:defRPr/>
            </a:pPr>
            <a:fld id="{2CC12C3E-6EBF-4A71-AC57-08CCBB1D9B81}" type="slidenum">
              <a:rPr lang="en-US" altLang="en-US"/>
              <a:pPr>
                <a:defRPr/>
              </a:pPr>
              <a:t>‹#›</a:t>
            </a:fld>
            <a:endParaRPr lang="en-US" altLang="en-US"/>
          </a:p>
        </p:txBody>
      </p:sp>
      <p:sp>
        <p:nvSpPr>
          <p:cNvPr id="6" name="Rectangle 14">
            <a:extLst>
              <a:ext uri="{FF2B5EF4-FFF2-40B4-BE49-F238E27FC236}">
                <a16:creationId xmlns:a16="http://schemas.microsoft.com/office/drawing/2014/main" id="{96EA775B-5401-CC84-DA81-EBEA0122733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09691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03561A4-488E-410B-3580-38B36067EA1D}"/>
              </a:ext>
            </a:extLst>
          </p:cNvPr>
          <p:cNvSpPr>
            <a:spLocks noGrp="1" noChangeArrowheads="1"/>
          </p:cNvSpPr>
          <p:nvPr>
            <p:ph type="dt" sz="half" idx="10"/>
          </p:nvPr>
        </p:nvSpPr>
        <p:spPr>
          <a:ln/>
        </p:spPr>
        <p:txBody>
          <a:bodyPr/>
          <a:lstStyle>
            <a:lvl1pPr>
              <a:defRPr/>
            </a:lvl1pPr>
          </a:lstStyle>
          <a:p>
            <a:pPr>
              <a:defRPr/>
            </a:pPr>
            <a:fld id="{D5D10D2C-F9D5-4173-A45E-FC6D27A64E6E}" type="datetimeFigureOut">
              <a:rPr lang="en-US"/>
              <a:pPr>
                <a:defRPr/>
              </a:pPr>
              <a:t>11/28/2025</a:t>
            </a:fld>
            <a:endParaRPr lang="en-US"/>
          </a:p>
        </p:txBody>
      </p:sp>
      <p:sp>
        <p:nvSpPr>
          <p:cNvPr id="5" name="Rectangle 3">
            <a:extLst>
              <a:ext uri="{FF2B5EF4-FFF2-40B4-BE49-F238E27FC236}">
                <a16:creationId xmlns:a16="http://schemas.microsoft.com/office/drawing/2014/main" id="{53B622E4-2297-7098-6EF5-192F975DD875}"/>
              </a:ext>
            </a:extLst>
          </p:cNvPr>
          <p:cNvSpPr>
            <a:spLocks noGrp="1" noChangeArrowheads="1"/>
          </p:cNvSpPr>
          <p:nvPr>
            <p:ph type="sldNum" sz="quarter" idx="11"/>
          </p:nvPr>
        </p:nvSpPr>
        <p:spPr>
          <a:ln/>
        </p:spPr>
        <p:txBody>
          <a:bodyPr/>
          <a:lstStyle>
            <a:lvl1pPr>
              <a:defRPr/>
            </a:lvl1pPr>
          </a:lstStyle>
          <a:p>
            <a:pPr>
              <a:defRPr/>
            </a:pPr>
            <a:fld id="{B906E5DE-B973-4486-94AD-5682C81DD90F}" type="slidenum">
              <a:rPr lang="en-US" altLang="en-US"/>
              <a:pPr>
                <a:defRPr/>
              </a:pPr>
              <a:t>‹#›</a:t>
            </a:fld>
            <a:endParaRPr lang="en-US" altLang="en-US"/>
          </a:p>
        </p:txBody>
      </p:sp>
      <p:sp>
        <p:nvSpPr>
          <p:cNvPr id="6" name="Rectangle 14">
            <a:extLst>
              <a:ext uri="{FF2B5EF4-FFF2-40B4-BE49-F238E27FC236}">
                <a16:creationId xmlns:a16="http://schemas.microsoft.com/office/drawing/2014/main" id="{59AEB1E2-2AD9-521E-4A06-43FE825CDE9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7199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a:extLst>
              <a:ext uri="{FF2B5EF4-FFF2-40B4-BE49-F238E27FC236}">
                <a16:creationId xmlns:a16="http://schemas.microsoft.com/office/drawing/2014/main" id="{C656E26B-51CE-C087-0655-81B6F1FB9E08}"/>
              </a:ext>
            </a:extLst>
          </p:cNvPr>
          <p:cNvSpPr>
            <a:spLocks noGrp="1" noChangeArrowheads="1"/>
          </p:cNvSpPr>
          <p:nvPr>
            <p:ph type="dt" sz="half" idx="10"/>
          </p:nvPr>
        </p:nvSpPr>
        <p:spPr>
          <a:ln/>
        </p:spPr>
        <p:txBody>
          <a:bodyPr/>
          <a:lstStyle>
            <a:lvl1pPr>
              <a:defRPr/>
            </a:lvl1pPr>
          </a:lstStyle>
          <a:p>
            <a:pPr>
              <a:defRPr/>
            </a:pPr>
            <a:fld id="{6B51894F-F394-4013-AFBB-7520D0A29FEA}" type="datetimeFigureOut">
              <a:rPr lang="en-US"/>
              <a:pPr>
                <a:defRPr/>
              </a:pPr>
              <a:t>11/28/2025</a:t>
            </a:fld>
            <a:endParaRPr lang="en-US"/>
          </a:p>
        </p:txBody>
      </p:sp>
      <p:sp>
        <p:nvSpPr>
          <p:cNvPr id="5" name="Rectangle 3">
            <a:extLst>
              <a:ext uri="{FF2B5EF4-FFF2-40B4-BE49-F238E27FC236}">
                <a16:creationId xmlns:a16="http://schemas.microsoft.com/office/drawing/2014/main" id="{C8B25455-58F3-AC9F-4B79-863368EFEC87}"/>
              </a:ext>
            </a:extLst>
          </p:cNvPr>
          <p:cNvSpPr>
            <a:spLocks noGrp="1" noChangeArrowheads="1"/>
          </p:cNvSpPr>
          <p:nvPr>
            <p:ph type="sldNum" sz="quarter" idx="11"/>
          </p:nvPr>
        </p:nvSpPr>
        <p:spPr>
          <a:ln/>
        </p:spPr>
        <p:txBody>
          <a:bodyPr/>
          <a:lstStyle>
            <a:lvl1pPr>
              <a:defRPr/>
            </a:lvl1pPr>
          </a:lstStyle>
          <a:p>
            <a:pPr>
              <a:defRPr/>
            </a:pPr>
            <a:fld id="{28FD885D-C06A-4C95-B40D-B575303FC8CD}" type="slidenum">
              <a:rPr lang="en-US" altLang="en-US"/>
              <a:pPr>
                <a:defRPr/>
              </a:pPr>
              <a:t>‹#›</a:t>
            </a:fld>
            <a:endParaRPr lang="en-US" altLang="en-US"/>
          </a:p>
        </p:txBody>
      </p:sp>
      <p:sp>
        <p:nvSpPr>
          <p:cNvPr id="6" name="Rectangle 14">
            <a:extLst>
              <a:ext uri="{FF2B5EF4-FFF2-40B4-BE49-F238E27FC236}">
                <a16:creationId xmlns:a16="http://schemas.microsoft.com/office/drawing/2014/main" id="{20768037-8E36-24A2-473F-CA8A3BBBE30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5004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1753981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1644980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983827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3459672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3347026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3494616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2553536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BC882C7D-8FDC-BAAE-4AC6-30B0B5B792E4}"/>
              </a:ext>
            </a:extLst>
          </p:cNvPr>
          <p:cNvSpPr>
            <a:spLocks noGrp="1" noChangeArrowheads="1"/>
          </p:cNvSpPr>
          <p:nvPr>
            <p:ph type="dt" sz="half" idx="10"/>
          </p:nvPr>
        </p:nvSpPr>
        <p:spPr>
          <a:ln/>
        </p:spPr>
        <p:txBody>
          <a:bodyPr/>
          <a:lstStyle>
            <a:lvl1pPr>
              <a:defRPr/>
            </a:lvl1pPr>
          </a:lstStyle>
          <a:p>
            <a:pPr>
              <a:defRPr/>
            </a:pPr>
            <a:fld id="{6EC485F1-4EC8-4C3E-AB68-5BA02285DEA1}" type="datetimeFigureOut">
              <a:rPr lang="en-US"/>
              <a:pPr>
                <a:defRPr/>
              </a:pPr>
              <a:t>11/28/2025</a:t>
            </a:fld>
            <a:endParaRPr lang="en-US"/>
          </a:p>
        </p:txBody>
      </p:sp>
      <p:sp>
        <p:nvSpPr>
          <p:cNvPr id="5" name="Rectangle 3">
            <a:extLst>
              <a:ext uri="{FF2B5EF4-FFF2-40B4-BE49-F238E27FC236}">
                <a16:creationId xmlns:a16="http://schemas.microsoft.com/office/drawing/2014/main" id="{8E27BF52-2264-82F8-7354-D31CFA281316}"/>
              </a:ext>
            </a:extLst>
          </p:cNvPr>
          <p:cNvSpPr>
            <a:spLocks noGrp="1" noChangeArrowheads="1"/>
          </p:cNvSpPr>
          <p:nvPr>
            <p:ph type="sldNum" sz="quarter" idx="11"/>
          </p:nvPr>
        </p:nvSpPr>
        <p:spPr>
          <a:ln/>
        </p:spPr>
        <p:txBody>
          <a:bodyPr/>
          <a:lstStyle>
            <a:lvl1pPr>
              <a:defRPr/>
            </a:lvl1pPr>
          </a:lstStyle>
          <a:p>
            <a:pPr>
              <a:defRPr/>
            </a:pPr>
            <a:fld id="{6727E1F7-03E1-4215-989F-A3A06C660EF6}" type="slidenum">
              <a:rPr lang="en-US" altLang="en-US"/>
              <a:pPr>
                <a:defRPr/>
              </a:pPr>
              <a:t>‹#›</a:t>
            </a:fld>
            <a:endParaRPr lang="en-US" altLang="en-US"/>
          </a:p>
        </p:txBody>
      </p:sp>
      <p:sp>
        <p:nvSpPr>
          <p:cNvPr id="6" name="Rectangle 14">
            <a:extLst>
              <a:ext uri="{FF2B5EF4-FFF2-40B4-BE49-F238E27FC236}">
                <a16:creationId xmlns:a16="http://schemas.microsoft.com/office/drawing/2014/main" id="{F7FB2635-7BA1-969D-6DB4-29EC3130D70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1178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3459750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A339C-D875-B878-B3C6-53746A69FA50}"/>
              </a:ext>
            </a:extLst>
          </p:cNvPr>
          <p:cNvSpPr/>
          <p:nvPr userDrawn="1"/>
        </p:nvSpPr>
        <p:spPr>
          <a:xfrm>
            <a:off x="5451475" y="0"/>
            <a:ext cx="36925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7">
            <a:extLst>
              <a:ext uri="{FF2B5EF4-FFF2-40B4-BE49-F238E27FC236}">
                <a16:creationId xmlns:a16="http://schemas.microsoft.com/office/drawing/2014/main" id="{F5DAFA12-4BF0-EDCB-8F2A-7A81B45C9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91275" y="6016625"/>
            <a:ext cx="27527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20860" y="721361"/>
            <a:ext cx="4930816" cy="52953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642659" y="254644"/>
            <a:ext cx="3298784" cy="5497975"/>
          </a:xfrm>
          <a:prstGeom prst="rect">
            <a:avLst/>
          </a:prstGeom>
        </p:spPr>
        <p:txBody>
          <a:bodyPr>
            <a:normAutofit/>
          </a:bodyPr>
          <a:lstStyle>
            <a:lvl1pPr>
              <a:defRPr sz="3600">
                <a:effectLst>
                  <a:outerShdw blurRad="50800" dist="38100" dir="2700000" algn="tl" rotWithShape="0">
                    <a:prstClr val="black">
                      <a:alpha val="40000"/>
                    </a:prstClr>
                  </a:outerShdw>
                </a:effectLst>
              </a:defRPr>
            </a:lvl1pPr>
          </a:lstStyle>
          <a:p>
            <a:r>
              <a:rPr lang="en-US" dirty="0"/>
              <a:t>Click to edit Master title style</a:t>
            </a:r>
          </a:p>
        </p:txBody>
      </p:sp>
      <p:sp>
        <p:nvSpPr>
          <p:cNvPr id="7"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3717662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6"/>
            <a:ext cx="38862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6"/>
            <a:ext cx="38862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2128225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a:t>Click to edit Master title style</a:t>
            </a:r>
          </a:p>
        </p:txBody>
      </p:sp>
      <p:sp>
        <p:nvSpPr>
          <p:cNvPr id="7"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911439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2234536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8038"/>
          </a:xfrm>
        </p:spPr>
        <p:txBody>
          <a:bodyPr/>
          <a:lstStyle/>
          <a:p>
            <a:r>
              <a:rPr lang="en-US"/>
              <a:t>Click to edit Master title style</a:t>
            </a:r>
          </a:p>
        </p:txBody>
      </p:sp>
      <p:sp>
        <p:nvSpPr>
          <p:cNvPr id="3" name="Content Placeholder 2"/>
          <p:cNvSpPr>
            <a:spLocks noGrp="1"/>
          </p:cNvSpPr>
          <p:nvPr>
            <p:ph sz="half" idx="1"/>
          </p:nvPr>
        </p:nvSpPr>
        <p:spPr>
          <a:xfrm>
            <a:off x="381000" y="1219202"/>
            <a:ext cx="41148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19202"/>
            <a:ext cx="41148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138363"/>
            <a:ext cx="41148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3C443DF-4459-258D-64DF-A02D536FDCE4}"/>
              </a:ext>
            </a:extLst>
          </p:cNvPr>
          <p:cNvSpPr>
            <a:spLocks noGrp="1" noChangeArrowheads="1"/>
          </p:cNvSpPr>
          <p:nvPr>
            <p:ph type="dt" sz="half" idx="10"/>
          </p:nvPr>
        </p:nvSpPr>
        <p:spPr>
          <a:xfrm>
            <a:off x="0" y="0"/>
            <a:ext cx="0" cy="0"/>
          </a:xfrm>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D240A2E-8104-0566-1C5E-977E2AAB018D}"/>
              </a:ext>
            </a:extLst>
          </p:cNvPr>
          <p:cNvSpPr>
            <a:spLocks noGrp="1" noChangeArrowheads="1"/>
          </p:cNvSpPr>
          <p:nvPr>
            <p:ph type="ftr" sz="quarter" idx="11"/>
          </p:nvPr>
        </p:nvSpPr>
        <p:spPr>
          <a:xfrm>
            <a:off x="0" y="0"/>
            <a:ext cx="0" cy="0"/>
          </a:xfrm>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0C5A8F3-8CD5-0FB6-F570-5E5E66D17C39}"/>
              </a:ext>
            </a:extLst>
          </p:cNvPr>
          <p:cNvSpPr>
            <a:spLocks noGrp="1" noChangeArrowheads="1"/>
          </p:cNvSpPr>
          <p:nvPr>
            <p:ph type="sldNum" sz="quarter" idx="12"/>
          </p:nvPr>
        </p:nvSpPr>
        <p:spPr>
          <a:xfrm>
            <a:off x="0" y="0"/>
            <a:ext cx="0" cy="0"/>
          </a:xfrm>
        </p:spPr>
        <p:txBody>
          <a:bodyPr/>
          <a:lstStyle>
            <a:lvl1pPr>
              <a:defRPr/>
            </a:lvl1pPr>
          </a:lstStyle>
          <a:p>
            <a:pPr>
              <a:defRPr/>
            </a:pPr>
            <a:fld id="{C0F3C515-9236-4829-898C-D8656F301ECF}" type="slidenum">
              <a:rPr lang="en-US" altLang="en-US"/>
              <a:pPr>
                <a:defRPr/>
              </a:pPr>
              <a:t>‹#›</a:t>
            </a:fld>
            <a:endParaRPr lang="en-US" altLang="en-US"/>
          </a:p>
        </p:txBody>
      </p:sp>
    </p:spTree>
    <p:extLst>
      <p:ext uri="{BB962C8B-B14F-4D97-AF65-F5344CB8AC3E}">
        <p14:creationId xmlns:p14="http://schemas.microsoft.com/office/powerpoint/2010/main" val="1149159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053C60E-46C9-A3C9-75D2-48874905010B}"/>
              </a:ext>
            </a:extLst>
          </p:cNvPr>
          <p:cNvSpPr>
            <a:spLocks noGrp="1"/>
          </p:cNvSpPr>
          <p:nvPr>
            <p:ph type="dt" sz="half" idx="10"/>
          </p:nvPr>
        </p:nvSpPr>
        <p:spPr>
          <a:xfrm>
            <a:off x="0" y="0"/>
            <a:ext cx="0" cy="0"/>
          </a:xfr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E7F7EDD-DBA8-AAB6-1B55-5C01A5CE8B7A}"/>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02EB34-D2DA-CC6B-C2BC-55CD966D73F0}"/>
              </a:ext>
            </a:extLst>
          </p:cNvPr>
          <p:cNvSpPr>
            <a:spLocks noGrp="1"/>
          </p:cNvSpPr>
          <p:nvPr>
            <p:ph type="sldNum" sz="quarter" idx="12"/>
          </p:nvPr>
        </p:nvSpPr>
        <p:spPr>
          <a:xfrm>
            <a:off x="0" y="0"/>
            <a:ext cx="0" cy="0"/>
          </a:xfrm>
        </p:spPr>
        <p:txBody>
          <a:bodyPr/>
          <a:lstStyle>
            <a:lvl1pPr>
              <a:defRPr/>
            </a:lvl1pPr>
          </a:lstStyle>
          <a:p>
            <a:pPr>
              <a:defRPr/>
            </a:pPr>
            <a:fld id="{B78693C9-4CA6-44E6-ADB4-7D05FAB3A378}" type="slidenum">
              <a:rPr lang="en-US"/>
              <a:pPr>
                <a:defRPr/>
              </a:pPr>
              <a:t>‹#›</a:t>
            </a:fld>
            <a:endParaRPr lang="en-US"/>
          </a:p>
        </p:txBody>
      </p:sp>
    </p:spTree>
    <p:extLst>
      <p:ext uri="{BB962C8B-B14F-4D97-AF65-F5344CB8AC3E}">
        <p14:creationId xmlns:p14="http://schemas.microsoft.com/office/powerpoint/2010/main" val="4046150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76717-A7BB-9270-4F0A-2BCF8406F3DE}"/>
              </a:ext>
            </a:extLst>
          </p:cNvPr>
          <p:cNvSpPr>
            <a:spLocks noGrp="1"/>
          </p:cNvSpPr>
          <p:nvPr>
            <p:ph type="dt" sz="half" idx="10"/>
          </p:nvPr>
        </p:nvSpPr>
        <p:spPr>
          <a:xfrm>
            <a:off x="0" y="0"/>
            <a:ext cx="0" cy="0"/>
          </a:xfr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4EAC114-DAC1-96B4-7582-36BA1A3546AC}"/>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EDB7F9-7479-BEED-C4CA-12C2A64A8430}"/>
              </a:ext>
            </a:extLst>
          </p:cNvPr>
          <p:cNvSpPr>
            <a:spLocks noGrp="1"/>
          </p:cNvSpPr>
          <p:nvPr>
            <p:ph type="sldNum" sz="quarter" idx="12"/>
          </p:nvPr>
        </p:nvSpPr>
        <p:spPr>
          <a:xfrm>
            <a:off x="0" y="0"/>
            <a:ext cx="0" cy="0"/>
          </a:xfrm>
        </p:spPr>
        <p:txBody>
          <a:bodyPr/>
          <a:lstStyle>
            <a:lvl1pPr>
              <a:defRPr/>
            </a:lvl1pPr>
          </a:lstStyle>
          <a:p>
            <a:pPr>
              <a:defRPr/>
            </a:pPr>
            <a:fld id="{CE583FBF-2306-4D8D-9281-5F049AFC42FD}" type="slidenum">
              <a:rPr lang="en-US"/>
              <a:pPr>
                <a:defRPr/>
              </a:pPr>
              <a:t>‹#›</a:t>
            </a:fld>
            <a:endParaRPr lang="en-US"/>
          </a:p>
        </p:txBody>
      </p:sp>
    </p:spTree>
    <p:extLst>
      <p:ext uri="{BB962C8B-B14F-4D97-AF65-F5344CB8AC3E}">
        <p14:creationId xmlns:p14="http://schemas.microsoft.com/office/powerpoint/2010/main" val="16164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218482-A518-63CF-63AF-F08D6E049E7D}"/>
              </a:ext>
            </a:extLst>
          </p:cNvPr>
          <p:cNvSpPr>
            <a:spLocks noGrp="1"/>
          </p:cNvSpPr>
          <p:nvPr>
            <p:ph type="dt" sz="half" idx="10"/>
          </p:nvPr>
        </p:nvSpPr>
        <p:spPr/>
        <p:txBody>
          <a:bodyPr/>
          <a:lstStyle>
            <a:lvl1pPr>
              <a:defRPr/>
            </a:lvl1pPr>
          </a:lstStyle>
          <a:p>
            <a:pPr>
              <a:defRPr/>
            </a:pPr>
            <a:fld id="{3BAC664C-10E2-4E46-8344-BB50CA3D3482}" type="datetimeFigureOut">
              <a:rPr lang="en-US"/>
              <a:pPr>
                <a:defRPr/>
              </a:pPr>
              <a:t>11/28/2025</a:t>
            </a:fld>
            <a:endParaRPr lang="en-US"/>
          </a:p>
        </p:txBody>
      </p:sp>
      <p:sp>
        <p:nvSpPr>
          <p:cNvPr id="5" name="Footer Placeholder 4">
            <a:extLst>
              <a:ext uri="{FF2B5EF4-FFF2-40B4-BE49-F238E27FC236}">
                <a16:creationId xmlns:a16="http://schemas.microsoft.com/office/drawing/2014/main" id="{998D6F19-7498-6E5F-1049-745D318C4C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D17E37-70F8-48E2-DA51-DBBFEB83EC53}"/>
              </a:ext>
            </a:extLst>
          </p:cNvPr>
          <p:cNvSpPr>
            <a:spLocks noGrp="1"/>
          </p:cNvSpPr>
          <p:nvPr>
            <p:ph type="sldNum" sz="quarter" idx="12"/>
          </p:nvPr>
        </p:nvSpPr>
        <p:spPr/>
        <p:txBody>
          <a:bodyPr/>
          <a:lstStyle>
            <a:lvl1pPr>
              <a:defRPr/>
            </a:lvl1pPr>
          </a:lstStyle>
          <a:p>
            <a:pPr>
              <a:defRPr/>
            </a:pPr>
            <a:fld id="{D46DC46D-3969-46AA-BC2F-9B536E3A8F65}" type="slidenum">
              <a:rPr lang="en-US" altLang="en-US"/>
              <a:pPr>
                <a:defRPr/>
              </a:pPr>
              <a:t>‹#›</a:t>
            </a:fld>
            <a:endParaRPr lang="en-US" altLang="en-US"/>
          </a:p>
        </p:txBody>
      </p:sp>
    </p:spTree>
    <p:extLst>
      <p:ext uri="{BB962C8B-B14F-4D97-AF65-F5344CB8AC3E}">
        <p14:creationId xmlns:p14="http://schemas.microsoft.com/office/powerpoint/2010/main" val="1450338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2D610-9DDA-321F-8ED8-D1621F2BCD13}"/>
              </a:ext>
            </a:extLst>
          </p:cNvPr>
          <p:cNvSpPr>
            <a:spLocks noGrp="1"/>
          </p:cNvSpPr>
          <p:nvPr>
            <p:ph type="dt" sz="half" idx="10"/>
          </p:nvPr>
        </p:nvSpPr>
        <p:spPr/>
        <p:txBody>
          <a:bodyPr/>
          <a:lstStyle>
            <a:lvl1pPr>
              <a:defRPr/>
            </a:lvl1pPr>
          </a:lstStyle>
          <a:p>
            <a:pPr>
              <a:defRPr/>
            </a:pPr>
            <a:fld id="{D6293AE7-B47C-4D47-9D79-88FB734B46FF}" type="datetimeFigureOut">
              <a:rPr lang="en-US"/>
              <a:pPr>
                <a:defRPr/>
              </a:pPr>
              <a:t>11/28/2025</a:t>
            </a:fld>
            <a:endParaRPr lang="en-US"/>
          </a:p>
        </p:txBody>
      </p:sp>
      <p:sp>
        <p:nvSpPr>
          <p:cNvPr id="5" name="Footer Placeholder 4">
            <a:extLst>
              <a:ext uri="{FF2B5EF4-FFF2-40B4-BE49-F238E27FC236}">
                <a16:creationId xmlns:a16="http://schemas.microsoft.com/office/drawing/2014/main" id="{FF229FB8-F892-4B01-2ABD-9B1F2E9987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1F0778-90A2-A522-524A-0038E3F6BC51}"/>
              </a:ext>
            </a:extLst>
          </p:cNvPr>
          <p:cNvSpPr>
            <a:spLocks noGrp="1"/>
          </p:cNvSpPr>
          <p:nvPr>
            <p:ph type="sldNum" sz="quarter" idx="12"/>
          </p:nvPr>
        </p:nvSpPr>
        <p:spPr/>
        <p:txBody>
          <a:bodyPr/>
          <a:lstStyle>
            <a:lvl1pPr>
              <a:defRPr/>
            </a:lvl1pPr>
          </a:lstStyle>
          <a:p>
            <a:pPr>
              <a:defRPr/>
            </a:pPr>
            <a:fld id="{0593C836-B54C-457B-88F9-A64AE7DD7840}" type="slidenum">
              <a:rPr lang="en-US" altLang="en-US"/>
              <a:pPr>
                <a:defRPr/>
              </a:pPr>
              <a:t>‹#›</a:t>
            </a:fld>
            <a:endParaRPr lang="en-US" altLang="en-US"/>
          </a:p>
        </p:txBody>
      </p:sp>
    </p:spTree>
    <p:extLst>
      <p:ext uri="{BB962C8B-B14F-4D97-AF65-F5344CB8AC3E}">
        <p14:creationId xmlns:p14="http://schemas.microsoft.com/office/powerpoint/2010/main" val="2380328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FFC9FD96-450C-7289-F28E-7ED2736DF91A}"/>
              </a:ext>
            </a:extLst>
          </p:cNvPr>
          <p:cNvSpPr>
            <a:spLocks noGrp="1" noChangeArrowheads="1"/>
          </p:cNvSpPr>
          <p:nvPr>
            <p:ph type="dt" sz="half" idx="10"/>
          </p:nvPr>
        </p:nvSpPr>
        <p:spPr>
          <a:ln/>
        </p:spPr>
        <p:txBody>
          <a:bodyPr/>
          <a:lstStyle>
            <a:lvl1pPr>
              <a:defRPr/>
            </a:lvl1pPr>
          </a:lstStyle>
          <a:p>
            <a:pPr>
              <a:defRPr/>
            </a:pPr>
            <a:fld id="{3AC0AD17-55B5-4C50-B415-2A4843B773BC}" type="datetimeFigureOut">
              <a:rPr lang="en-US"/>
              <a:pPr>
                <a:defRPr/>
              </a:pPr>
              <a:t>11/28/2025</a:t>
            </a:fld>
            <a:endParaRPr lang="en-US"/>
          </a:p>
        </p:txBody>
      </p:sp>
      <p:sp>
        <p:nvSpPr>
          <p:cNvPr id="5" name="Rectangle 3">
            <a:extLst>
              <a:ext uri="{FF2B5EF4-FFF2-40B4-BE49-F238E27FC236}">
                <a16:creationId xmlns:a16="http://schemas.microsoft.com/office/drawing/2014/main" id="{9AC0EC07-F1B6-1A96-1FBA-71CB98F336BE}"/>
              </a:ext>
            </a:extLst>
          </p:cNvPr>
          <p:cNvSpPr>
            <a:spLocks noGrp="1" noChangeArrowheads="1"/>
          </p:cNvSpPr>
          <p:nvPr>
            <p:ph type="sldNum" sz="quarter" idx="11"/>
          </p:nvPr>
        </p:nvSpPr>
        <p:spPr>
          <a:ln/>
        </p:spPr>
        <p:txBody>
          <a:bodyPr/>
          <a:lstStyle>
            <a:lvl1pPr>
              <a:defRPr/>
            </a:lvl1pPr>
          </a:lstStyle>
          <a:p>
            <a:pPr>
              <a:defRPr/>
            </a:pPr>
            <a:fld id="{E43C39E9-8EF9-40D0-89AD-4E049CA37639}" type="slidenum">
              <a:rPr lang="en-US" altLang="en-US"/>
              <a:pPr>
                <a:defRPr/>
              </a:pPr>
              <a:t>‹#›</a:t>
            </a:fld>
            <a:endParaRPr lang="en-US" altLang="en-US"/>
          </a:p>
        </p:txBody>
      </p:sp>
      <p:sp>
        <p:nvSpPr>
          <p:cNvPr id="6" name="Rectangle 14">
            <a:extLst>
              <a:ext uri="{FF2B5EF4-FFF2-40B4-BE49-F238E27FC236}">
                <a16:creationId xmlns:a16="http://schemas.microsoft.com/office/drawing/2014/main" id="{DAA60460-3B4F-D18F-91A8-AA9F3181FF1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49063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BF2BA4-D068-F9CB-138A-8FCC89DD70FC}"/>
              </a:ext>
            </a:extLst>
          </p:cNvPr>
          <p:cNvSpPr>
            <a:spLocks noGrp="1"/>
          </p:cNvSpPr>
          <p:nvPr>
            <p:ph type="dt" sz="half" idx="10"/>
          </p:nvPr>
        </p:nvSpPr>
        <p:spPr/>
        <p:txBody>
          <a:bodyPr/>
          <a:lstStyle>
            <a:lvl1pPr>
              <a:defRPr/>
            </a:lvl1pPr>
          </a:lstStyle>
          <a:p>
            <a:pPr>
              <a:defRPr/>
            </a:pPr>
            <a:fld id="{0C33A947-9B69-46D0-96F1-F87910B6B479}" type="datetimeFigureOut">
              <a:rPr lang="en-US"/>
              <a:pPr>
                <a:defRPr/>
              </a:pPr>
              <a:t>11/28/2025</a:t>
            </a:fld>
            <a:endParaRPr lang="en-US"/>
          </a:p>
        </p:txBody>
      </p:sp>
      <p:sp>
        <p:nvSpPr>
          <p:cNvPr id="5" name="Footer Placeholder 4">
            <a:extLst>
              <a:ext uri="{FF2B5EF4-FFF2-40B4-BE49-F238E27FC236}">
                <a16:creationId xmlns:a16="http://schemas.microsoft.com/office/drawing/2014/main" id="{644DE877-3CBF-2155-0209-148FA85D4A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3A8C1-FE86-DEBF-56E7-ED2916273667}"/>
              </a:ext>
            </a:extLst>
          </p:cNvPr>
          <p:cNvSpPr>
            <a:spLocks noGrp="1"/>
          </p:cNvSpPr>
          <p:nvPr>
            <p:ph type="sldNum" sz="quarter" idx="12"/>
          </p:nvPr>
        </p:nvSpPr>
        <p:spPr/>
        <p:txBody>
          <a:bodyPr/>
          <a:lstStyle>
            <a:lvl1pPr>
              <a:defRPr/>
            </a:lvl1pPr>
          </a:lstStyle>
          <a:p>
            <a:pPr>
              <a:defRPr/>
            </a:pPr>
            <a:fld id="{C51734A0-E06E-4E90-A6E6-BB8CAE8669A8}" type="slidenum">
              <a:rPr lang="en-US" altLang="en-US"/>
              <a:pPr>
                <a:defRPr/>
              </a:pPr>
              <a:t>‹#›</a:t>
            </a:fld>
            <a:endParaRPr lang="en-US" altLang="en-US"/>
          </a:p>
        </p:txBody>
      </p:sp>
    </p:spTree>
    <p:extLst>
      <p:ext uri="{BB962C8B-B14F-4D97-AF65-F5344CB8AC3E}">
        <p14:creationId xmlns:p14="http://schemas.microsoft.com/office/powerpoint/2010/main" val="3791324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B1DF445-F823-E5AC-31C6-3AB541BF1D25}"/>
              </a:ext>
            </a:extLst>
          </p:cNvPr>
          <p:cNvSpPr>
            <a:spLocks noGrp="1"/>
          </p:cNvSpPr>
          <p:nvPr>
            <p:ph type="dt" sz="half" idx="10"/>
          </p:nvPr>
        </p:nvSpPr>
        <p:spPr/>
        <p:txBody>
          <a:bodyPr/>
          <a:lstStyle>
            <a:lvl1pPr>
              <a:defRPr/>
            </a:lvl1pPr>
          </a:lstStyle>
          <a:p>
            <a:pPr>
              <a:defRPr/>
            </a:pPr>
            <a:fld id="{595382F1-A866-483B-B5C3-65D9E54797C9}" type="datetimeFigureOut">
              <a:rPr lang="en-US"/>
              <a:pPr>
                <a:defRPr/>
              </a:pPr>
              <a:t>11/28/2025</a:t>
            </a:fld>
            <a:endParaRPr lang="en-US"/>
          </a:p>
        </p:txBody>
      </p:sp>
      <p:sp>
        <p:nvSpPr>
          <p:cNvPr id="6" name="Footer Placeholder 4">
            <a:extLst>
              <a:ext uri="{FF2B5EF4-FFF2-40B4-BE49-F238E27FC236}">
                <a16:creationId xmlns:a16="http://schemas.microsoft.com/office/drawing/2014/main" id="{D2BB1D03-FC0C-8392-C743-5092C8CD33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815246-7337-191F-ABB8-EDA053659837}"/>
              </a:ext>
            </a:extLst>
          </p:cNvPr>
          <p:cNvSpPr>
            <a:spLocks noGrp="1"/>
          </p:cNvSpPr>
          <p:nvPr>
            <p:ph type="sldNum" sz="quarter" idx="12"/>
          </p:nvPr>
        </p:nvSpPr>
        <p:spPr/>
        <p:txBody>
          <a:bodyPr/>
          <a:lstStyle>
            <a:lvl1pPr>
              <a:defRPr/>
            </a:lvl1pPr>
          </a:lstStyle>
          <a:p>
            <a:pPr>
              <a:defRPr/>
            </a:pPr>
            <a:fld id="{DABD122C-DA3C-4B93-82FE-4E32D74E65EC}" type="slidenum">
              <a:rPr lang="en-US" altLang="en-US"/>
              <a:pPr>
                <a:defRPr/>
              </a:pPr>
              <a:t>‹#›</a:t>
            </a:fld>
            <a:endParaRPr lang="en-US" altLang="en-US"/>
          </a:p>
        </p:txBody>
      </p:sp>
    </p:spTree>
    <p:extLst>
      <p:ext uri="{BB962C8B-B14F-4D97-AF65-F5344CB8AC3E}">
        <p14:creationId xmlns:p14="http://schemas.microsoft.com/office/powerpoint/2010/main" val="3040039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295D1AC-86C8-A1B8-8F6F-686BAB21A66A}"/>
              </a:ext>
            </a:extLst>
          </p:cNvPr>
          <p:cNvSpPr>
            <a:spLocks noGrp="1"/>
          </p:cNvSpPr>
          <p:nvPr>
            <p:ph type="dt" sz="half" idx="10"/>
          </p:nvPr>
        </p:nvSpPr>
        <p:spPr/>
        <p:txBody>
          <a:bodyPr/>
          <a:lstStyle>
            <a:lvl1pPr>
              <a:defRPr/>
            </a:lvl1pPr>
          </a:lstStyle>
          <a:p>
            <a:pPr>
              <a:defRPr/>
            </a:pPr>
            <a:fld id="{3149FB4F-A82E-4439-8AAB-09D5FDBCF680}" type="datetimeFigureOut">
              <a:rPr lang="en-US"/>
              <a:pPr>
                <a:defRPr/>
              </a:pPr>
              <a:t>11/28/2025</a:t>
            </a:fld>
            <a:endParaRPr lang="en-US"/>
          </a:p>
        </p:txBody>
      </p:sp>
      <p:sp>
        <p:nvSpPr>
          <p:cNvPr id="8" name="Footer Placeholder 4">
            <a:extLst>
              <a:ext uri="{FF2B5EF4-FFF2-40B4-BE49-F238E27FC236}">
                <a16:creationId xmlns:a16="http://schemas.microsoft.com/office/drawing/2014/main" id="{827B0CAE-F8C8-DAD3-6C81-CDAAC6B8804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3D1C425-113C-FB67-E534-48B3FBDA0F4E}"/>
              </a:ext>
            </a:extLst>
          </p:cNvPr>
          <p:cNvSpPr>
            <a:spLocks noGrp="1"/>
          </p:cNvSpPr>
          <p:nvPr>
            <p:ph type="sldNum" sz="quarter" idx="12"/>
          </p:nvPr>
        </p:nvSpPr>
        <p:spPr/>
        <p:txBody>
          <a:bodyPr/>
          <a:lstStyle>
            <a:lvl1pPr>
              <a:defRPr/>
            </a:lvl1pPr>
          </a:lstStyle>
          <a:p>
            <a:pPr>
              <a:defRPr/>
            </a:pPr>
            <a:fld id="{01453625-8BBC-4DBE-867C-23A241911816}" type="slidenum">
              <a:rPr lang="en-US" altLang="en-US"/>
              <a:pPr>
                <a:defRPr/>
              </a:pPr>
              <a:t>‹#›</a:t>
            </a:fld>
            <a:endParaRPr lang="en-US" altLang="en-US"/>
          </a:p>
        </p:txBody>
      </p:sp>
    </p:spTree>
    <p:extLst>
      <p:ext uri="{BB962C8B-B14F-4D97-AF65-F5344CB8AC3E}">
        <p14:creationId xmlns:p14="http://schemas.microsoft.com/office/powerpoint/2010/main" val="3968402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7541B55-A719-32D5-4A64-3B38519143E4}"/>
              </a:ext>
            </a:extLst>
          </p:cNvPr>
          <p:cNvSpPr>
            <a:spLocks noGrp="1"/>
          </p:cNvSpPr>
          <p:nvPr>
            <p:ph type="dt" sz="half" idx="10"/>
          </p:nvPr>
        </p:nvSpPr>
        <p:spPr/>
        <p:txBody>
          <a:bodyPr/>
          <a:lstStyle>
            <a:lvl1pPr>
              <a:defRPr/>
            </a:lvl1pPr>
          </a:lstStyle>
          <a:p>
            <a:pPr>
              <a:defRPr/>
            </a:pPr>
            <a:fld id="{D947064C-86A4-48DD-A3C0-1D9BB51532F7}" type="datetimeFigureOut">
              <a:rPr lang="en-US"/>
              <a:pPr>
                <a:defRPr/>
              </a:pPr>
              <a:t>11/28/2025</a:t>
            </a:fld>
            <a:endParaRPr lang="en-US"/>
          </a:p>
        </p:txBody>
      </p:sp>
      <p:sp>
        <p:nvSpPr>
          <p:cNvPr id="4" name="Footer Placeholder 4">
            <a:extLst>
              <a:ext uri="{FF2B5EF4-FFF2-40B4-BE49-F238E27FC236}">
                <a16:creationId xmlns:a16="http://schemas.microsoft.com/office/drawing/2014/main" id="{C212227D-517B-DCCE-0A1F-A0DC2751D6A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EC1E866-E4EC-FF23-4E50-970BD7886B9C}"/>
              </a:ext>
            </a:extLst>
          </p:cNvPr>
          <p:cNvSpPr>
            <a:spLocks noGrp="1"/>
          </p:cNvSpPr>
          <p:nvPr>
            <p:ph type="sldNum" sz="quarter" idx="12"/>
          </p:nvPr>
        </p:nvSpPr>
        <p:spPr/>
        <p:txBody>
          <a:bodyPr/>
          <a:lstStyle>
            <a:lvl1pPr>
              <a:defRPr/>
            </a:lvl1pPr>
          </a:lstStyle>
          <a:p>
            <a:pPr>
              <a:defRPr/>
            </a:pPr>
            <a:fld id="{CF726603-6F7E-46CD-BE3C-3EA0CB907C87}" type="slidenum">
              <a:rPr lang="en-US" altLang="en-US"/>
              <a:pPr>
                <a:defRPr/>
              </a:pPr>
              <a:t>‹#›</a:t>
            </a:fld>
            <a:endParaRPr lang="en-US" altLang="en-US"/>
          </a:p>
        </p:txBody>
      </p:sp>
    </p:spTree>
    <p:extLst>
      <p:ext uri="{BB962C8B-B14F-4D97-AF65-F5344CB8AC3E}">
        <p14:creationId xmlns:p14="http://schemas.microsoft.com/office/powerpoint/2010/main" val="1986589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CA7EB4F-B175-06EA-B3A1-7E629A381900}"/>
              </a:ext>
            </a:extLst>
          </p:cNvPr>
          <p:cNvSpPr>
            <a:spLocks noGrp="1"/>
          </p:cNvSpPr>
          <p:nvPr>
            <p:ph type="dt" sz="half" idx="10"/>
          </p:nvPr>
        </p:nvSpPr>
        <p:spPr/>
        <p:txBody>
          <a:bodyPr/>
          <a:lstStyle>
            <a:lvl1pPr>
              <a:defRPr/>
            </a:lvl1pPr>
          </a:lstStyle>
          <a:p>
            <a:pPr>
              <a:defRPr/>
            </a:pPr>
            <a:fld id="{251CE3AB-7D4F-4296-B277-130242FF1C49}" type="datetimeFigureOut">
              <a:rPr lang="en-US"/>
              <a:pPr>
                <a:defRPr/>
              </a:pPr>
              <a:t>11/28/2025</a:t>
            </a:fld>
            <a:endParaRPr lang="en-US"/>
          </a:p>
        </p:txBody>
      </p:sp>
      <p:sp>
        <p:nvSpPr>
          <p:cNvPr id="3" name="Footer Placeholder 4">
            <a:extLst>
              <a:ext uri="{FF2B5EF4-FFF2-40B4-BE49-F238E27FC236}">
                <a16:creationId xmlns:a16="http://schemas.microsoft.com/office/drawing/2014/main" id="{70FA8F01-20DD-306B-3E37-A50836E32DA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97D9275-0E85-41FA-65E4-61E3E7929F74}"/>
              </a:ext>
            </a:extLst>
          </p:cNvPr>
          <p:cNvSpPr>
            <a:spLocks noGrp="1"/>
          </p:cNvSpPr>
          <p:nvPr>
            <p:ph type="sldNum" sz="quarter" idx="12"/>
          </p:nvPr>
        </p:nvSpPr>
        <p:spPr/>
        <p:txBody>
          <a:bodyPr/>
          <a:lstStyle>
            <a:lvl1pPr>
              <a:defRPr/>
            </a:lvl1pPr>
          </a:lstStyle>
          <a:p>
            <a:pPr>
              <a:defRPr/>
            </a:pPr>
            <a:fld id="{D6B57CCA-7143-445F-9BEA-705E0F0381EE}" type="slidenum">
              <a:rPr lang="en-US" altLang="en-US"/>
              <a:pPr>
                <a:defRPr/>
              </a:pPr>
              <a:t>‹#›</a:t>
            </a:fld>
            <a:endParaRPr lang="en-US" altLang="en-US"/>
          </a:p>
        </p:txBody>
      </p:sp>
    </p:spTree>
    <p:extLst>
      <p:ext uri="{BB962C8B-B14F-4D97-AF65-F5344CB8AC3E}">
        <p14:creationId xmlns:p14="http://schemas.microsoft.com/office/powerpoint/2010/main" val="2830091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685E3BA9-CBE0-0F0B-7AFB-1E4D7A43BCF8}"/>
              </a:ext>
            </a:extLst>
          </p:cNvPr>
          <p:cNvSpPr>
            <a:spLocks noGrp="1"/>
          </p:cNvSpPr>
          <p:nvPr>
            <p:ph type="dt" sz="half" idx="10"/>
          </p:nvPr>
        </p:nvSpPr>
        <p:spPr/>
        <p:txBody>
          <a:bodyPr/>
          <a:lstStyle>
            <a:lvl1pPr>
              <a:defRPr/>
            </a:lvl1pPr>
          </a:lstStyle>
          <a:p>
            <a:pPr>
              <a:defRPr/>
            </a:pPr>
            <a:fld id="{A83E085A-B3B9-4DD6-B34B-6C8C3C770F2B}" type="datetimeFigureOut">
              <a:rPr lang="en-US"/>
              <a:pPr>
                <a:defRPr/>
              </a:pPr>
              <a:t>11/28/2025</a:t>
            </a:fld>
            <a:endParaRPr lang="en-US"/>
          </a:p>
        </p:txBody>
      </p:sp>
      <p:sp>
        <p:nvSpPr>
          <p:cNvPr id="6" name="Footer Placeholder 4">
            <a:extLst>
              <a:ext uri="{FF2B5EF4-FFF2-40B4-BE49-F238E27FC236}">
                <a16:creationId xmlns:a16="http://schemas.microsoft.com/office/drawing/2014/main" id="{52610A65-0889-D8C3-53A0-9A323FC2B2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A96DCC-5B24-660F-108B-A86E94DB59E1}"/>
              </a:ext>
            </a:extLst>
          </p:cNvPr>
          <p:cNvSpPr>
            <a:spLocks noGrp="1"/>
          </p:cNvSpPr>
          <p:nvPr>
            <p:ph type="sldNum" sz="quarter" idx="12"/>
          </p:nvPr>
        </p:nvSpPr>
        <p:spPr/>
        <p:txBody>
          <a:bodyPr/>
          <a:lstStyle>
            <a:lvl1pPr>
              <a:defRPr/>
            </a:lvl1pPr>
          </a:lstStyle>
          <a:p>
            <a:pPr>
              <a:defRPr/>
            </a:pPr>
            <a:fld id="{89D85ECC-DA70-446D-8C17-56FD5BDB2733}" type="slidenum">
              <a:rPr lang="en-US" altLang="en-US"/>
              <a:pPr>
                <a:defRPr/>
              </a:pPr>
              <a:t>‹#›</a:t>
            </a:fld>
            <a:endParaRPr lang="en-US" altLang="en-US"/>
          </a:p>
        </p:txBody>
      </p:sp>
    </p:spTree>
    <p:extLst>
      <p:ext uri="{BB962C8B-B14F-4D97-AF65-F5344CB8AC3E}">
        <p14:creationId xmlns:p14="http://schemas.microsoft.com/office/powerpoint/2010/main" val="3928384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4E55FC5-B0E8-5BFA-0F8A-420E9B3DD403}"/>
              </a:ext>
            </a:extLst>
          </p:cNvPr>
          <p:cNvSpPr>
            <a:spLocks noGrp="1"/>
          </p:cNvSpPr>
          <p:nvPr>
            <p:ph type="dt" sz="half" idx="10"/>
          </p:nvPr>
        </p:nvSpPr>
        <p:spPr/>
        <p:txBody>
          <a:bodyPr/>
          <a:lstStyle>
            <a:lvl1pPr>
              <a:defRPr/>
            </a:lvl1pPr>
          </a:lstStyle>
          <a:p>
            <a:pPr>
              <a:defRPr/>
            </a:pPr>
            <a:fld id="{F93A389E-81D5-4E74-AF07-BEA7116B6547}" type="datetimeFigureOut">
              <a:rPr lang="en-US"/>
              <a:pPr>
                <a:defRPr/>
              </a:pPr>
              <a:t>11/28/2025</a:t>
            </a:fld>
            <a:endParaRPr lang="en-US"/>
          </a:p>
        </p:txBody>
      </p:sp>
      <p:sp>
        <p:nvSpPr>
          <p:cNvPr id="6" name="Footer Placeholder 4">
            <a:extLst>
              <a:ext uri="{FF2B5EF4-FFF2-40B4-BE49-F238E27FC236}">
                <a16:creationId xmlns:a16="http://schemas.microsoft.com/office/drawing/2014/main" id="{D7393C97-21CB-4D01-70C1-FCED453F3C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49EE15-DF3C-BDE3-8321-91913ABB19D7}"/>
              </a:ext>
            </a:extLst>
          </p:cNvPr>
          <p:cNvSpPr>
            <a:spLocks noGrp="1"/>
          </p:cNvSpPr>
          <p:nvPr>
            <p:ph type="sldNum" sz="quarter" idx="12"/>
          </p:nvPr>
        </p:nvSpPr>
        <p:spPr/>
        <p:txBody>
          <a:bodyPr/>
          <a:lstStyle>
            <a:lvl1pPr>
              <a:defRPr/>
            </a:lvl1pPr>
          </a:lstStyle>
          <a:p>
            <a:pPr>
              <a:defRPr/>
            </a:pPr>
            <a:fld id="{FCD95085-A675-485F-A6EE-2BBF157176A8}" type="slidenum">
              <a:rPr lang="en-US" altLang="en-US"/>
              <a:pPr>
                <a:defRPr/>
              </a:pPr>
              <a:t>‹#›</a:t>
            </a:fld>
            <a:endParaRPr lang="en-US" altLang="en-US"/>
          </a:p>
        </p:txBody>
      </p:sp>
    </p:spTree>
    <p:extLst>
      <p:ext uri="{BB962C8B-B14F-4D97-AF65-F5344CB8AC3E}">
        <p14:creationId xmlns:p14="http://schemas.microsoft.com/office/powerpoint/2010/main" val="1092151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B442B-67C8-E652-58DD-C716EB8556DB}"/>
              </a:ext>
            </a:extLst>
          </p:cNvPr>
          <p:cNvSpPr>
            <a:spLocks noGrp="1"/>
          </p:cNvSpPr>
          <p:nvPr>
            <p:ph type="dt" sz="half" idx="10"/>
          </p:nvPr>
        </p:nvSpPr>
        <p:spPr/>
        <p:txBody>
          <a:bodyPr/>
          <a:lstStyle>
            <a:lvl1pPr>
              <a:defRPr/>
            </a:lvl1pPr>
          </a:lstStyle>
          <a:p>
            <a:pPr>
              <a:defRPr/>
            </a:pPr>
            <a:fld id="{1F5C9AC5-B03A-4755-BC52-98D7E10AD451}" type="datetimeFigureOut">
              <a:rPr lang="en-US"/>
              <a:pPr>
                <a:defRPr/>
              </a:pPr>
              <a:t>11/28/2025</a:t>
            </a:fld>
            <a:endParaRPr lang="en-US"/>
          </a:p>
        </p:txBody>
      </p:sp>
      <p:sp>
        <p:nvSpPr>
          <p:cNvPr id="5" name="Footer Placeholder 4">
            <a:extLst>
              <a:ext uri="{FF2B5EF4-FFF2-40B4-BE49-F238E27FC236}">
                <a16:creationId xmlns:a16="http://schemas.microsoft.com/office/drawing/2014/main" id="{E567AB66-57B4-E4A3-E0AB-F751647BEC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6923D6-BF10-6AD1-847B-3E79B14D0114}"/>
              </a:ext>
            </a:extLst>
          </p:cNvPr>
          <p:cNvSpPr>
            <a:spLocks noGrp="1"/>
          </p:cNvSpPr>
          <p:nvPr>
            <p:ph type="sldNum" sz="quarter" idx="12"/>
          </p:nvPr>
        </p:nvSpPr>
        <p:spPr/>
        <p:txBody>
          <a:bodyPr/>
          <a:lstStyle>
            <a:lvl1pPr>
              <a:defRPr/>
            </a:lvl1pPr>
          </a:lstStyle>
          <a:p>
            <a:pPr>
              <a:defRPr/>
            </a:pPr>
            <a:fld id="{9F864C5B-B192-4F10-B1CE-2036A8B37516}" type="slidenum">
              <a:rPr lang="en-US" altLang="en-US"/>
              <a:pPr>
                <a:defRPr/>
              </a:pPr>
              <a:t>‹#›</a:t>
            </a:fld>
            <a:endParaRPr lang="en-US" altLang="en-US"/>
          </a:p>
        </p:txBody>
      </p:sp>
    </p:spTree>
    <p:extLst>
      <p:ext uri="{BB962C8B-B14F-4D97-AF65-F5344CB8AC3E}">
        <p14:creationId xmlns:p14="http://schemas.microsoft.com/office/powerpoint/2010/main" val="453182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C4E7A-F4C1-5D9D-15A9-4F375C4EF81D}"/>
              </a:ext>
            </a:extLst>
          </p:cNvPr>
          <p:cNvSpPr>
            <a:spLocks noGrp="1"/>
          </p:cNvSpPr>
          <p:nvPr>
            <p:ph type="dt" sz="half" idx="10"/>
          </p:nvPr>
        </p:nvSpPr>
        <p:spPr/>
        <p:txBody>
          <a:bodyPr/>
          <a:lstStyle>
            <a:lvl1pPr>
              <a:defRPr/>
            </a:lvl1pPr>
          </a:lstStyle>
          <a:p>
            <a:pPr>
              <a:defRPr/>
            </a:pPr>
            <a:fld id="{F7151F66-10B1-4262-8A34-8E2DCB8BE0DD}" type="datetimeFigureOut">
              <a:rPr lang="en-US"/>
              <a:pPr>
                <a:defRPr/>
              </a:pPr>
              <a:t>11/28/2025</a:t>
            </a:fld>
            <a:endParaRPr lang="en-US"/>
          </a:p>
        </p:txBody>
      </p:sp>
      <p:sp>
        <p:nvSpPr>
          <p:cNvPr id="5" name="Footer Placeholder 4">
            <a:extLst>
              <a:ext uri="{FF2B5EF4-FFF2-40B4-BE49-F238E27FC236}">
                <a16:creationId xmlns:a16="http://schemas.microsoft.com/office/drawing/2014/main" id="{8CA3C227-0594-2CEC-68DC-36ABCB2FA6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27FA20-C179-0F37-784C-B74F7FBD327E}"/>
              </a:ext>
            </a:extLst>
          </p:cNvPr>
          <p:cNvSpPr>
            <a:spLocks noGrp="1"/>
          </p:cNvSpPr>
          <p:nvPr>
            <p:ph type="sldNum" sz="quarter" idx="12"/>
          </p:nvPr>
        </p:nvSpPr>
        <p:spPr/>
        <p:txBody>
          <a:bodyPr/>
          <a:lstStyle>
            <a:lvl1pPr>
              <a:defRPr/>
            </a:lvl1pPr>
          </a:lstStyle>
          <a:p>
            <a:pPr>
              <a:defRPr/>
            </a:pPr>
            <a:fld id="{BF7D5998-B4BD-4877-ABD5-C7758FD094AC}" type="slidenum">
              <a:rPr lang="en-US" altLang="en-US"/>
              <a:pPr>
                <a:defRPr/>
              </a:pPr>
              <a:t>‹#›</a:t>
            </a:fld>
            <a:endParaRPr lang="en-US" altLang="en-US"/>
          </a:p>
        </p:txBody>
      </p:sp>
    </p:spTree>
    <p:extLst>
      <p:ext uri="{BB962C8B-B14F-4D97-AF65-F5344CB8AC3E}">
        <p14:creationId xmlns:p14="http://schemas.microsoft.com/office/powerpoint/2010/main" val="1847894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1206532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32DA1CA1-2C33-B401-AB8C-C5BB64BCC7D5}"/>
              </a:ext>
            </a:extLst>
          </p:cNvPr>
          <p:cNvSpPr>
            <a:spLocks noGrp="1" noChangeArrowheads="1"/>
          </p:cNvSpPr>
          <p:nvPr>
            <p:ph type="dt" sz="half" idx="10"/>
          </p:nvPr>
        </p:nvSpPr>
        <p:spPr>
          <a:ln/>
        </p:spPr>
        <p:txBody>
          <a:bodyPr/>
          <a:lstStyle>
            <a:lvl1pPr>
              <a:defRPr/>
            </a:lvl1pPr>
          </a:lstStyle>
          <a:p>
            <a:pPr>
              <a:defRPr/>
            </a:pPr>
            <a:fld id="{6DB1D037-60F3-48B4-9B00-F41C948FE60E}" type="datetimeFigureOut">
              <a:rPr lang="en-US"/>
              <a:pPr>
                <a:defRPr/>
              </a:pPr>
              <a:t>11/28/2025</a:t>
            </a:fld>
            <a:endParaRPr lang="en-US"/>
          </a:p>
        </p:txBody>
      </p:sp>
      <p:sp>
        <p:nvSpPr>
          <p:cNvPr id="6" name="Rectangle 3">
            <a:extLst>
              <a:ext uri="{FF2B5EF4-FFF2-40B4-BE49-F238E27FC236}">
                <a16:creationId xmlns:a16="http://schemas.microsoft.com/office/drawing/2014/main" id="{2F23E7ED-5EDD-ACD1-A916-34F23631EEE9}"/>
              </a:ext>
            </a:extLst>
          </p:cNvPr>
          <p:cNvSpPr>
            <a:spLocks noGrp="1" noChangeArrowheads="1"/>
          </p:cNvSpPr>
          <p:nvPr>
            <p:ph type="sldNum" sz="quarter" idx="11"/>
          </p:nvPr>
        </p:nvSpPr>
        <p:spPr>
          <a:ln/>
        </p:spPr>
        <p:txBody>
          <a:bodyPr/>
          <a:lstStyle>
            <a:lvl1pPr>
              <a:defRPr/>
            </a:lvl1pPr>
          </a:lstStyle>
          <a:p>
            <a:pPr>
              <a:defRPr/>
            </a:pPr>
            <a:fld id="{9F2987FD-9455-4EE9-9F4A-CCD5E08DCE12}" type="slidenum">
              <a:rPr lang="en-US" altLang="en-US"/>
              <a:pPr>
                <a:defRPr/>
              </a:pPr>
              <a:t>‹#›</a:t>
            </a:fld>
            <a:endParaRPr lang="en-US" altLang="en-US"/>
          </a:p>
        </p:txBody>
      </p:sp>
      <p:sp>
        <p:nvSpPr>
          <p:cNvPr id="7" name="Rectangle 14">
            <a:extLst>
              <a:ext uri="{FF2B5EF4-FFF2-40B4-BE49-F238E27FC236}">
                <a16:creationId xmlns:a16="http://schemas.microsoft.com/office/drawing/2014/main" id="{CABE6E8C-6C0F-90B0-5783-43F848646D1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71851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224370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6"/>
            <a:ext cx="38862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6"/>
            <a:ext cx="38862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2893200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a:t>Click to edit Master title style</a:t>
            </a:r>
          </a:p>
        </p:txBody>
      </p:sp>
      <p:sp>
        <p:nvSpPr>
          <p:cNvPr id="7"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3769643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3491754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00604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8038"/>
          </a:xfrm>
        </p:spPr>
        <p:txBody>
          <a:bodyPr/>
          <a:lstStyle/>
          <a:p>
            <a:r>
              <a:rPr lang="en-US"/>
              <a:t>Click to edit Master title style</a:t>
            </a:r>
          </a:p>
        </p:txBody>
      </p:sp>
      <p:sp>
        <p:nvSpPr>
          <p:cNvPr id="3" name="Content Placeholder 2"/>
          <p:cNvSpPr>
            <a:spLocks noGrp="1"/>
          </p:cNvSpPr>
          <p:nvPr>
            <p:ph sz="half" idx="1"/>
          </p:nvPr>
        </p:nvSpPr>
        <p:spPr>
          <a:xfrm>
            <a:off x="381000" y="1219202"/>
            <a:ext cx="41148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19202"/>
            <a:ext cx="41148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138363"/>
            <a:ext cx="41148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9687C87-4293-3E50-CC13-D7CF6E75A16F}"/>
              </a:ext>
            </a:extLst>
          </p:cNvPr>
          <p:cNvSpPr>
            <a:spLocks noGrp="1" noChangeArrowheads="1"/>
          </p:cNvSpPr>
          <p:nvPr>
            <p:ph type="dt" sz="half" idx="10"/>
          </p:nvPr>
        </p:nvSpPr>
        <p:spPr>
          <a:xfrm>
            <a:off x="0" y="0"/>
            <a:ext cx="0" cy="0"/>
          </a:xfrm>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5AAE08B-6546-E15B-91BF-60FCC82E8EDC}"/>
              </a:ext>
            </a:extLst>
          </p:cNvPr>
          <p:cNvSpPr>
            <a:spLocks noGrp="1" noChangeArrowheads="1"/>
          </p:cNvSpPr>
          <p:nvPr>
            <p:ph type="ftr" sz="quarter" idx="11"/>
          </p:nvPr>
        </p:nvSpPr>
        <p:spPr>
          <a:xfrm>
            <a:off x="0" y="0"/>
            <a:ext cx="0" cy="0"/>
          </a:xfrm>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038873C-29B5-0DB0-5553-802D706872D9}"/>
              </a:ext>
            </a:extLst>
          </p:cNvPr>
          <p:cNvSpPr>
            <a:spLocks noGrp="1" noChangeArrowheads="1"/>
          </p:cNvSpPr>
          <p:nvPr>
            <p:ph type="sldNum" sz="quarter" idx="12"/>
          </p:nvPr>
        </p:nvSpPr>
        <p:spPr>
          <a:xfrm>
            <a:off x="0" y="0"/>
            <a:ext cx="0" cy="0"/>
          </a:xfrm>
        </p:spPr>
        <p:txBody>
          <a:bodyPr/>
          <a:lstStyle>
            <a:lvl1pPr>
              <a:defRPr/>
            </a:lvl1pPr>
          </a:lstStyle>
          <a:p>
            <a:pPr>
              <a:defRPr/>
            </a:pPr>
            <a:fld id="{FE3CE6F8-C181-4B40-86C4-8213899EEB49}" type="slidenum">
              <a:rPr lang="en-US" altLang="en-US"/>
              <a:pPr>
                <a:defRPr/>
              </a:pPr>
              <a:t>‹#›</a:t>
            </a:fld>
            <a:endParaRPr lang="en-US" altLang="en-US"/>
          </a:p>
        </p:txBody>
      </p:sp>
    </p:spTree>
    <p:extLst>
      <p:ext uri="{BB962C8B-B14F-4D97-AF65-F5344CB8AC3E}">
        <p14:creationId xmlns:p14="http://schemas.microsoft.com/office/powerpoint/2010/main" val="2873701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normAutofit/>
          </a:bodyPr>
          <a:lstStyle>
            <a:lvl1pPr>
              <a:defRPr sz="225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1C5A14E-A561-CFF2-7E4D-11BF2BF9ADB1}"/>
              </a:ext>
            </a:extLst>
          </p:cNvPr>
          <p:cNvSpPr>
            <a:spLocks noGrp="1"/>
          </p:cNvSpPr>
          <p:nvPr>
            <p:ph type="dt" sz="half" idx="10"/>
          </p:nvPr>
        </p:nvSpPr>
        <p:spPr>
          <a:xfrm>
            <a:off x="0" y="0"/>
            <a:ext cx="0" cy="0"/>
          </a:xfrm>
        </p:spPr>
        <p:txBody>
          <a:bodyPr/>
          <a:lstStyle>
            <a:lvl1pPr>
              <a:defRPr/>
            </a:lvl1pPr>
          </a:lstStyle>
          <a:p>
            <a:pPr>
              <a:defRPr/>
            </a:pPr>
            <a:fld id="{C3B95808-15E1-454D-B1CC-B4C4C2551F4D}" type="datetimeFigureOut">
              <a:rPr lang="en-US"/>
              <a:pPr>
                <a:defRPr/>
              </a:pPr>
              <a:t>11/28/2025</a:t>
            </a:fld>
            <a:endParaRPr lang="en-US"/>
          </a:p>
        </p:txBody>
      </p:sp>
      <p:sp>
        <p:nvSpPr>
          <p:cNvPr id="5" name="Footer Placeholder 4">
            <a:extLst>
              <a:ext uri="{FF2B5EF4-FFF2-40B4-BE49-F238E27FC236}">
                <a16:creationId xmlns:a16="http://schemas.microsoft.com/office/drawing/2014/main" id="{7E6BDA1E-E7EE-17A6-3A26-28C4BDEEB441}"/>
              </a:ext>
            </a:extLst>
          </p:cNvPr>
          <p:cNvSpPr>
            <a:spLocks noGrp="1"/>
          </p:cNvSpPr>
          <p:nvPr>
            <p:ph type="ftr" sz="quarter" idx="11"/>
          </p:nvPr>
        </p:nvSpPr>
        <p:spPr>
          <a:xfrm>
            <a:off x="0" y="0"/>
            <a:ext cx="0" cy="0"/>
          </a:xfrm>
        </p:spPr>
        <p:txBody>
          <a:bodyPr/>
          <a:lstStyle>
            <a:lvl1pPr>
              <a:defRPr sz="900">
                <a:latin typeface="Garamond" panose="02020404030301010803"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A156520A-C7FA-1D7C-21B2-E64C41428A00}"/>
              </a:ext>
            </a:extLst>
          </p:cNvPr>
          <p:cNvSpPr>
            <a:spLocks noGrp="1"/>
          </p:cNvSpPr>
          <p:nvPr>
            <p:ph type="sldNum" sz="quarter" idx="12"/>
          </p:nvPr>
        </p:nvSpPr>
        <p:spPr>
          <a:xfrm>
            <a:off x="0" y="0"/>
            <a:ext cx="0" cy="0"/>
          </a:xfrm>
        </p:spPr>
        <p:txBody>
          <a:bodyPr/>
          <a:lstStyle>
            <a:lvl1pPr>
              <a:defRPr/>
            </a:lvl1pPr>
          </a:lstStyle>
          <a:p>
            <a:pPr>
              <a:defRPr/>
            </a:pPr>
            <a:fld id="{E97F4A02-D914-4EA7-BED4-FDB113216F81}" type="slidenum">
              <a:rPr lang="en-US"/>
              <a:pPr>
                <a:defRPr/>
              </a:pPr>
              <a:t>‹#›</a:t>
            </a:fld>
            <a:endParaRPr lang="en-US"/>
          </a:p>
        </p:txBody>
      </p:sp>
    </p:spTree>
    <p:extLst>
      <p:ext uri="{BB962C8B-B14F-4D97-AF65-F5344CB8AC3E}">
        <p14:creationId xmlns:p14="http://schemas.microsoft.com/office/powerpoint/2010/main" val="1294985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89085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1931446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220375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B4BC1BE3-CCC1-1D02-E268-CBCE231B3A26}"/>
              </a:ext>
            </a:extLst>
          </p:cNvPr>
          <p:cNvSpPr>
            <a:spLocks noGrp="1" noChangeArrowheads="1"/>
          </p:cNvSpPr>
          <p:nvPr>
            <p:ph type="dt" sz="half" idx="10"/>
          </p:nvPr>
        </p:nvSpPr>
        <p:spPr>
          <a:ln/>
        </p:spPr>
        <p:txBody>
          <a:bodyPr/>
          <a:lstStyle>
            <a:lvl1pPr>
              <a:defRPr/>
            </a:lvl1pPr>
          </a:lstStyle>
          <a:p>
            <a:pPr>
              <a:defRPr/>
            </a:pPr>
            <a:fld id="{A3B8EBA6-CF9C-418F-81E1-BF47235FCFCF}" type="datetimeFigureOut">
              <a:rPr lang="en-US"/>
              <a:pPr>
                <a:defRPr/>
              </a:pPr>
              <a:t>11/28/2025</a:t>
            </a:fld>
            <a:endParaRPr lang="en-US"/>
          </a:p>
        </p:txBody>
      </p:sp>
      <p:sp>
        <p:nvSpPr>
          <p:cNvPr id="8" name="Rectangle 3">
            <a:extLst>
              <a:ext uri="{FF2B5EF4-FFF2-40B4-BE49-F238E27FC236}">
                <a16:creationId xmlns:a16="http://schemas.microsoft.com/office/drawing/2014/main" id="{1B1BBC03-5022-719C-5E4F-FB3E04B2056B}"/>
              </a:ext>
            </a:extLst>
          </p:cNvPr>
          <p:cNvSpPr>
            <a:spLocks noGrp="1" noChangeArrowheads="1"/>
          </p:cNvSpPr>
          <p:nvPr>
            <p:ph type="sldNum" sz="quarter" idx="11"/>
          </p:nvPr>
        </p:nvSpPr>
        <p:spPr>
          <a:ln/>
        </p:spPr>
        <p:txBody>
          <a:bodyPr/>
          <a:lstStyle>
            <a:lvl1pPr>
              <a:defRPr/>
            </a:lvl1pPr>
          </a:lstStyle>
          <a:p>
            <a:pPr>
              <a:defRPr/>
            </a:pPr>
            <a:fld id="{07C7D2DE-881D-42D6-B799-F768154F1096}" type="slidenum">
              <a:rPr lang="en-US" altLang="en-US"/>
              <a:pPr>
                <a:defRPr/>
              </a:pPr>
              <a:t>‹#›</a:t>
            </a:fld>
            <a:endParaRPr lang="en-US" altLang="en-US"/>
          </a:p>
        </p:txBody>
      </p:sp>
      <p:sp>
        <p:nvSpPr>
          <p:cNvPr id="9" name="Rectangle 14">
            <a:extLst>
              <a:ext uri="{FF2B5EF4-FFF2-40B4-BE49-F238E27FC236}">
                <a16:creationId xmlns:a16="http://schemas.microsoft.com/office/drawing/2014/main" id="{9B5A0C1C-03E4-9A73-5402-4B8F07DCE4F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5358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6"/>
            <a:ext cx="38862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6"/>
            <a:ext cx="38862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2469395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a:t>Click to edit Master title style</a:t>
            </a:r>
          </a:p>
        </p:txBody>
      </p:sp>
      <p:sp>
        <p:nvSpPr>
          <p:cNvPr id="7"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35207257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p:nvPr>
        </p:nvSpPr>
        <p:spPr>
          <a:xfrm>
            <a:off x="0" y="6016753"/>
            <a:ext cx="6172200" cy="841248"/>
          </a:xfrm>
        </p:spPr>
        <p:txBody>
          <a:bodyPr anchor="ctr">
            <a:normAutofit/>
          </a:bodyPr>
          <a:lstStyle>
            <a:lvl1pPr marL="0" indent="0">
              <a:buNone/>
              <a:defRPr sz="900" baseline="0"/>
            </a:lvl1pPr>
          </a:lstStyle>
          <a:p>
            <a:pPr lvl="0"/>
            <a:r>
              <a:rPr lang="en-US"/>
              <a:t>Click to edit Master text styles</a:t>
            </a:r>
          </a:p>
        </p:txBody>
      </p:sp>
    </p:spTree>
    <p:extLst>
      <p:ext uri="{BB962C8B-B14F-4D97-AF65-F5344CB8AC3E}">
        <p14:creationId xmlns:p14="http://schemas.microsoft.com/office/powerpoint/2010/main" val="625574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14332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8038"/>
          </a:xfrm>
        </p:spPr>
        <p:txBody>
          <a:bodyPr/>
          <a:lstStyle/>
          <a:p>
            <a:r>
              <a:rPr lang="en-US"/>
              <a:t>Click to edit Master title style</a:t>
            </a:r>
          </a:p>
        </p:txBody>
      </p:sp>
      <p:sp>
        <p:nvSpPr>
          <p:cNvPr id="3" name="Content Placeholder 2"/>
          <p:cNvSpPr>
            <a:spLocks noGrp="1"/>
          </p:cNvSpPr>
          <p:nvPr>
            <p:ph sz="half" idx="1"/>
          </p:nvPr>
        </p:nvSpPr>
        <p:spPr>
          <a:xfrm>
            <a:off x="381000" y="1219202"/>
            <a:ext cx="41148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19202"/>
            <a:ext cx="41148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138363"/>
            <a:ext cx="41148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6986AD9-A787-4A80-377A-FDC6D4A74A6B}"/>
              </a:ext>
            </a:extLst>
          </p:cNvPr>
          <p:cNvSpPr>
            <a:spLocks noGrp="1" noChangeArrowheads="1"/>
          </p:cNvSpPr>
          <p:nvPr>
            <p:ph type="dt" sz="half" idx="10"/>
          </p:nvPr>
        </p:nvSpPr>
        <p:spPr>
          <a:xfrm>
            <a:off x="0" y="0"/>
            <a:ext cx="0" cy="0"/>
          </a:xfrm>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9F6343F-3873-9F9F-D3C5-88F21E0C7A6D}"/>
              </a:ext>
            </a:extLst>
          </p:cNvPr>
          <p:cNvSpPr>
            <a:spLocks noGrp="1" noChangeArrowheads="1"/>
          </p:cNvSpPr>
          <p:nvPr>
            <p:ph type="ftr" sz="quarter" idx="11"/>
          </p:nvPr>
        </p:nvSpPr>
        <p:spPr>
          <a:xfrm>
            <a:off x="0" y="0"/>
            <a:ext cx="0" cy="0"/>
          </a:xfrm>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F7EEC5B-90AF-979D-DFF4-CBAD67A04D20}"/>
              </a:ext>
            </a:extLst>
          </p:cNvPr>
          <p:cNvSpPr>
            <a:spLocks noGrp="1" noChangeArrowheads="1"/>
          </p:cNvSpPr>
          <p:nvPr>
            <p:ph type="sldNum" sz="quarter" idx="12"/>
          </p:nvPr>
        </p:nvSpPr>
        <p:spPr>
          <a:xfrm>
            <a:off x="0" y="0"/>
            <a:ext cx="0" cy="0"/>
          </a:xfrm>
        </p:spPr>
        <p:txBody>
          <a:bodyPr/>
          <a:lstStyle>
            <a:lvl1pPr>
              <a:defRPr/>
            </a:lvl1pPr>
          </a:lstStyle>
          <a:p>
            <a:pPr>
              <a:defRPr/>
            </a:pPr>
            <a:fld id="{9F3370F4-FFDE-41D9-A1A7-CBA3D954DB6E}" type="slidenum">
              <a:rPr lang="en-US" altLang="en-US"/>
              <a:pPr>
                <a:defRPr/>
              </a:pPr>
              <a:t>‹#›</a:t>
            </a:fld>
            <a:endParaRPr lang="en-US" altLang="en-US"/>
          </a:p>
        </p:txBody>
      </p:sp>
    </p:spTree>
    <p:extLst>
      <p:ext uri="{BB962C8B-B14F-4D97-AF65-F5344CB8AC3E}">
        <p14:creationId xmlns:p14="http://schemas.microsoft.com/office/powerpoint/2010/main" val="2815121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A33ACAB-8D54-6442-3889-3D6A599836DF}"/>
              </a:ext>
            </a:extLst>
          </p:cNvPr>
          <p:cNvSpPr>
            <a:spLocks noGrp="1"/>
          </p:cNvSpPr>
          <p:nvPr>
            <p:ph type="dt" sz="half" idx="10"/>
          </p:nvPr>
        </p:nvSpPr>
        <p:spPr>
          <a:xfrm>
            <a:off x="0" y="0"/>
            <a:ext cx="0" cy="0"/>
          </a:xfrm>
        </p:spPr>
        <p:txBody>
          <a:bodyPr/>
          <a:lstStyle>
            <a:lvl1pPr>
              <a:defRPr>
                <a:latin typeface="Garamond" panose="02020404030301010803" pitchFamily="18" charset="0"/>
              </a:defRPr>
            </a:lvl1pPr>
          </a:lstStyle>
          <a:p>
            <a:pPr>
              <a:defRPr/>
            </a:pPr>
            <a:fld id="{FA93B360-E8FC-4F0B-8BAC-CC8868F3C2A8}" type="datetimeFigureOut">
              <a:rPr lang="en-US"/>
              <a:pPr>
                <a:defRPr/>
              </a:pPr>
              <a:t>11/28/2025</a:t>
            </a:fld>
            <a:endParaRPr lang="en-US"/>
          </a:p>
        </p:txBody>
      </p:sp>
      <p:sp>
        <p:nvSpPr>
          <p:cNvPr id="5" name="Footer Placeholder 4">
            <a:extLst>
              <a:ext uri="{FF2B5EF4-FFF2-40B4-BE49-F238E27FC236}">
                <a16:creationId xmlns:a16="http://schemas.microsoft.com/office/drawing/2014/main" id="{3A81939E-7C2A-E037-5BD2-897F6C1493EB}"/>
              </a:ext>
            </a:extLst>
          </p:cNvPr>
          <p:cNvSpPr>
            <a:spLocks noGrp="1"/>
          </p:cNvSpPr>
          <p:nvPr>
            <p:ph type="ftr" sz="quarter" idx="11"/>
          </p:nvPr>
        </p:nvSpPr>
        <p:spPr>
          <a:xfrm>
            <a:off x="0" y="0"/>
            <a:ext cx="0" cy="0"/>
          </a:xfrm>
        </p:spPr>
        <p:txBody>
          <a:bodyPr/>
          <a:lstStyle>
            <a:lvl1pPr>
              <a:defRPr>
                <a:latin typeface="Garamond" panose="02020404030301010803"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94B36551-7147-61F9-FD0A-D582FEB50BCE}"/>
              </a:ext>
            </a:extLst>
          </p:cNvPr>
          <p:cNvSpPr>
            <a:spLocks noGrp="1"/>
          </p:cNvSpPr>
          <p:nvPr>
            <p:ph type="sldNum" sz="quarter" idx="12"/>
          </p:nvPr>
        </p:nvSpPr>
        <p:spPr>
          <a:xfrm>
            <a:off x="0" y="0"/>
            <a:ext cx="0" cy="0"/>
          </a:xfrm>
        </p:spPr>
        <p:txBody>
          <a:bodyPr/>
          <a:lstStyle>
            <a:lvl1pPr>
              <a:defRPr>
                <a:latin typeface="Garamond" panose="02020404030301010803" pitchFamily="18" charset="0"/>
              </a:defRPr>
            </a:lvl1pPr>
          </a:lstStyle>
          <a:p>
            <a:pPr>
              <a:defRPr/>
            </a:pPr>
            <a:fld id="{5AD40873-EC85-4A42-91BC-4BE8629C299A}" type="slidenum">
              <a:rPr lang="en-US"/>
              <a:pPr>
                <a:defRPr/>
              </a:pPr>
              <a:t>‹#›</a:t>
            </a:fld>
            <a:endParaRPr lang="en-US"/>
          </a:p>
        </p:txBody>
      </p:sp>
    </p:spTree>
    <p:extLst>
      <p:ext uri="{BB962C8B-B14F-4D97-AF65-F5344CB8AC3E}">
        <p14:creationId xmlns:p14="http://schemas.microsoft.com/office/powerpoint/2010/main" val="1976936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E50E1E6C-6B45-8EAA-D709-FAE3A678E7BB}"/>
              </a:ext>
            </a:extLst>
          </p:cNvPr>
          <p:cNvSpPr>
            <a:spLocks noGrp="1" noChangeArrowheads="1"/>
          </p:cNvSpPr>
          <p:nvPr>
            <p:ph type="dt" sz="half" idx="10"/>
          </p:nvPr>
        </p:nvSpPr>
        <p:spPr>
          <a:ln/>
        </p:spPr>
        <p:txBody>
          <a:bodyPr/>
          <a:lstStyle>
            <a:lvl1pPr>
              <a:defRPr/>
            </a:lvl1pPr>
          </a:lstStyle>
          <a:p>
            <a:pPr>
              <a:defRPr/>
            </a:pPr>
            <a:fld id="{FC7D717A-AA81-407C-A7C8-40A6D99F2D05}" type="datetimeFigureOut">
              <a:rPr lang="en-US"/>
              <a:pPr>
                <a:defRPr/>
              </a:pPr>
              <a:t>11/28/2025</a:t>
            </a:fld>
            <a:endParaRPr lang="en-US"/>
          </a:p>
        </p:txBody>
      </p:sp>
      <p:sp>
        <p:nvSpPr>
          <p:cNvPr id="4" name="Rectangle 3">
            <a:extLst>
              <a:ext uri="{FF2B5EF4-FFF2-40B4-BE49-F238E27FC236}">
                <a16:creationId xmlns:a16="http://schemas.microsoft.com/office/drawing/2014/main" id="{5E49CA3C-5BA6-B9AA-6A4C-7CAAD7F3714A}"/>
              </a:ext>
            </a:extLst>
          </p:cNvPr>
          <p:cNvSpPr>
            <a:spLocks noGrp="1" noChangeArrowheads="1"/>
          </p:cNvSpPr>
          <p:nvPr>
            <p:ph type="sldNum" sz="quarter" idx="11"/>
          </p:nvPr>
        </p:nvSpPr>
        <p:spPr>
          <a:ln/>
        </p:spPr>
        <p:txBody>
          <a:bodyPr/>
          <a:lstStyle>
            <a:lvl1pPr>
              <a:defRPr/>
            </a:lvl1pPr>
          </a:lstStyle>
          <a:p>
            <a:pPr>
              <a:defRPr/>
            </a:pPr>
            <a:fld id="{9F09482A-CDC3-42EB-B690-3F42DFFA3A0B}" type="slidenum">
              <a:rPr lang="en-US" altLang="en-US"/>
              <a:pPr>
                <a:defRPr/>
              </a:pPr>
              <a:t>‹#›</a:t>
            </a:fld>
            <a:endParaRPr lang="en-US" altLang="en-US"/>
          </a:p>
        </p:txBody>
      </p:sp>
      <p:sp>
        <p:nvSpPr>
          <p:cNvPr id="5" name="Rectangle 14">
            <a:extLst>
              <a:ext uri="{FF2B5EF4-FFF2-40B4-BE49-F238E27FC236}">
                <a16:creationId xmlns:a16="http://schemas.microsoft.com/office/drawing/2014/main" id="{81B30E21-864B-D48F-4CFC-D1A1F1867E4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5530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C8B9FAB-078B-B139-51CC-82CC5042610E}"/>
              </a:ext>
            </a:extLst>
          </p:cNvPr>
          <p:cNvSpPr>
            <a:spLocks noGrp="1" noChangeArrowheads="1"/>
          </p:cNvSpPr>
          <p:nvPr>
            <p:ph type="dt" sz="half" idx="10"/>
          </p:nvPr>
        </p:nvSpPr>
        <p:spPr>
          <a:ln/>
        </p:spPr>
        <p:txBody>
          <a:bodyPr/>
          <a:lstStyle>
            <a:lvl1pPr>
              <a:defRPr/>
            </a:lvl1pPr>
          </a:lstStyle>
          <a:p>
            <a:pPr>
              <a:defRPr/>
            </a:pPr>
            <a:fld id="{6F18F61D-244E-4371-B8B3-CD66F2E08C72}" type="datetimeFigureOut">
              <a:rPr lang="en-US"/>
              <a:pPr>
                <a:defRPr/>
              </a:pPr>
              <a:t>11/28/2025</a:t>
            </a:fld>
            <a:endParaRPr lang="en-US"/>
          </a:p>
        </p:txBody>
      </p:sp>
      <p:sp>
        <p:nvSpPr>
          <p:cNvPr id="3" name="Rectangle 3">
            <a:extLst>
              <a:ext uri="{FF2B5EF4-FFF2-40B4-BE49-F238E27FC236}">
                <a16:creationId xmlns:a16="http://schemas.microsoft.com/office/drawing/2014/main" id="{3F9EC4EE-6FC8-C022-1AF2-2F5072B8FB57}"/>
              </a:ext>
            </a:extLst>
          </p:cNvPr>
          <p:cNvSpPr>
            <a:spLocks noGrp="1" noChangeArrowheads="1"/>
          </p:cNvSpPr>
          <p:nvPr>
            <p:ph type="sldNum" sz="quarter" idx="11"/>
          </p:nvPr>
        </p:nvSpPr>
        <p:spPr>
          <a:ln/>
        </p:spPr>
        <p:txBody>
          <a:bodyPr/>
          <a:lstStyle>
            <a:lvl1pPr>
              <a:defRPr/>
            </a:lvl1pPr>
          </a:lstStyle>
          <a:p>
            <a:pPr>
              <a:defRPr/>
            </a:pPr>
            <a:fld id="{711A6550-FB26-4E07-92B4-8FBB6D885552}" type="slidenum">
              <a:rPr lang="en-US" altLang="en-US"/>
              <a:pPr>
                <a:defRPr/>
              </a:pPr>
              <a:t>‹#›</a:t>
            </a:fld>
            <a:endParaRPr lang="en-US" altLang="en-US"/>
          </a:p>
        </p:txBody>
      </p:sp>
      <p:sp>
        <p:nvSpPr>
          <p:cNvPr id="4" name="Rectangle 14">
            <a:extLst>
              <a:ext uri="{FF2B5EF4-FFF2-40B4-BE49-F238E27FC236}">
                <a16:creationId xmlns:a16="http://schemas.microsoft.com/office/drawing/2014/main" id="{672F88E8-B70D-759D-C341-07D79B54F39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2695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308F9F14-69F6-9E51-3A22-20F8D7F4F680}"/>
              </a:ext>
            </a:extLst>
          </p:cNvPr>
          <p:cNvSpPr>
            <a:spLocks noGrp="1" noChangeArrowheads="1"/>
          </p:cNvSpPr>
          <p:nvPr>
            <p:ph type="dt" sz="half" idx="10"/>
          </p:nvPr>
        </p:nvSpPr>
        <p:spPr>
          <a:ln/>
        </p:spPr>
        <p:txBody>
          <a:bodyPr/>
          <a:lstStyle>
            <a:lvl1pPr>
              <a:defRPr/>
            </a:lvl1pPr>
          </a:lstStyle>
          <a:p>
            <a:pPr>
              <a:defRPr/>
            </a:pPr>
            <a:fld id="{2A8341B3-4A57-4144-9DF7-B940CB8EEAF3}" type="datetimeFigureOut">
              <a:rPr lang="en-US"/>
              <a:pPr>
                <a:defRPr/>
              </a:pPr>
              <a:t>11/28/2025</a:t>
            </a:fld>
            <a:endParaRPr lang="en-US"/>
          </a:p>
        </p:txBody>
      </p:sp>
      <p:sp>
        <p:nvSpPr>
          <p:cNvPr id="6" name="Rectangle 3">
            <a:extLst>
              <a:ext uri="{FF2B5EF4-FFF2-40B4-BE49-F238E27FC236}">
                <a16:creationId xmlns:a16="http://schemas.microsoft.com/office/drawing/2014/main" id="{F39C4399-9A46-E5BC-8AC2-FAE37EFED908}"/>
              </a:ext>
            </a:extLst>
          </p:cNvPr>
          <p:cNvSpPr>
            <a:spLocks noGrp="1" noChangeArrowheads="1"/>
          </p:cNvSpPr>
          <p:nvPr>
            <p:ph type="sldNum" sz="quarter" idx="11"/>
          </p:nvPr>
        </p:nvSpPr>
        <p:spPr>
          <a:ln/>
        </p:spPr>
        <p:txBody>
          <a:bodyPr/>
          <a:lstStyle>
            <a:lvl1pPr>
              <a:defRPr/>
            </a:lvl1pPr>
          </a:lstStyle>
          <a:p>
            <a:pPr>
              <a:defRPr/>
            </a:pPr>
            <a:fld id="{327AF78E-F6D5-45C5-AEF7-D7FDEEECCED3}" type="slidenum">
              <a:rPr lang="en-US" altLang="en-US"/>
              <a:pPr>
                <a:defRPr/>
              </a:pPr>
              <a:t>‹#›</a:t>
            </a:fld>
            <a:endParaRPr lang="en-US" altLang="en-US"/>
          </a:p>
        </p:txBody>
      </p:sp>
      <p:sp>
        <p:nvSpPr>
          <p:cNvPr id="7" name="Rectangle 14">
            <a:extLst>
              <a:ext uri="{FF2B5EF4-FFF2-40B4-BE49-F238E27FC236}">
                <a16:creationId xmlns:a16="http://schemas.microsoft.com/office/drawing/2014/main" id="{68FE6756-5FCD-C95F-576C-83C13D72C8F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29250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0CA5B0D3-4282-9EA5-0E59-DF285E106966}"/>
              </a:ext>
            </a:extLst>
          </p:cNvPr>
          <p:cNvSpPr>
            <a:spLocks noGrp="1" noChangeArrowheads="1"/>
          </p:cNvSpPr>
          <p:nvPr>
            <p:ph type="dt" sz="half" idx="10"/>
          </p:nvPr>
        </p:nvSpPr>
        <p:spPr>
          <a:ln/>
        </p:spPr>
        <p:txBody>
          <a:bodyPr/>
          <a:lstStyle>
            <a:lvl1pPr>
              <a:defRPr/>
            </a:lvl1pPr>
          </a:lstStyle>
          <a:p>
            <a:pPr>
              <a:defRPr/>
            </a:pPr>
            <a:fld id="{9536145D-D7B3-4CD1-AB53-F621ECED9B74}" type="datetimeFigureOut">
              <a:rPr lang="en-US"/>
              <a:pPr>
                <a:defRPr/>
              </a:pPr>
              <a:t>11/28/2025</a:t>
            </a:fld>
            <a:endParaRPr lang="en-US"/>
          </a:p>
        </p:txBody>
      </p:sp>
      <p:sp>
        <p:nvSpPr>
          <p:cNvPr id="6" name="Rectangle 3">
            <a:extLst>
              <a:ext uri="{FF2B5EF4-FFF2-40B4-BE49-F238E27FC236}">
                <a16:creationId xmlns:a16="http://schemas.microsoft.com/office/drawing/2014/main" id="{A37BE632-A158-1135-8A30-8DE696EEA6BB}"/>
              </a:ext>
            </a:extLst>
          </p:cNvPr>
          <p:cNvSpPr>
            <a:spLocks noGrp="1" noChangeArrowheads="1"/>
          </p:cNvSpPr>
          <p:nvPr>
            <p:ph type="sldNum" sz="quarter" idx="11"/>
          </p:nvPr>
        </p:nvSpPr>
        <p:spPr>
          <a:ln/>
        </p:spPr>
        <p:txBody>
          <a:bodyPr/>
          <a:lstStyle>
            <a:lvl1pPr>
              <a:defRPr/>
            </a:lvl1pPr>
          </a:lstStyle>
          <a:p>
            <a:pPr>
              <a:defRPr/>
            </a:pPr>
            <a:fld id="{B61FC3C6-15A0-46E5-93DE-3793A542A028}" type="slidenum">
              <a:rPr lang="en-US" altLang="en-US"/>
              <a:pPr>
                <a:defRPr/>
              </a:pPr>
              <a:t>‹#›</a:t>
            </a:fld>
            <a:endParaRPr lang="en-US" altLang="en-US"/>
          </a:p>
        </p:txBody>
      </p:sp>
      <p:sp>
        <p:nvSpPr>
          <p:cNvPr id="7" name="Rectangle 14">
            <a:extLst>
              <a:ext uri="{FF2B5EF4-FFF2-40B4-BE49-F238E27FC236}">
                <a16:creationId xmlns:a16="http://schemas.microsoft.com/office/drawing/2014/main" id="{0030BC92-6089-5D8F-0E2E-F2536227514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02626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1.png"/><Relationship Id="rId5" Type="http://schemas.openxmlformats.org/officeDocument/2006/relationships/slideLayout" Target="../slideLayouts/slideLayout43.xml"/><Relationship Id="rId10"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C5626D46-44A9-4DA0-967E-3A54D03EED63}"/>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fld id="{669F4BE9-D5F0-4466-A679-C5DBBDC80642}" type="datetimeFigureOut">
              <a:rPr lang="en-US"/>
              <a:pPr>
                <a:defRPr/>
              </a:pPr>
              <a:t>11/28/2025</a:t>
            </a:fld>
            <a:endParaRPr lang="en-US"/>
          </a:p>
        </p:txBody>
      </p:sp>
      <p:sp>
        <p:nvSpPr>
          <p:cNvPr id="118787" name="Rectangle 3">
            <a:extLst>
              <a:ext uri="{FF2B5EF4-FFF2-40B4-BE49-F238E27FC236}">
                <a16:creationId xmlns:a16="http://schemas.microsoft.com/office/drawing/2014/main" id="{CB675A3D-4A32-EF79-8C2F-54717F1B5C4A}"/>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844C72E-13B7-4A17-94C2-55A25210E664}" type="slidenum">
              <a:rPr lang="en-US" altLang="en-US"/>
              <a:pPr>
                <a:defRPr/>
              </a:pPr>
              <a:t>‹#›</a:t>
            </a:fld>
            <a:endParaRPr lang="en-US" altLang="en-US"/>
          </a:p>
        </p:txBody>
      </p:sp>
      <p:grpSp>
        <p:nvGrpSpPr>
          <p:cNvPr id="1028" name="Group 4">
            <a:extLst>
              <a:ext uri="{FF2B5EF4-FFF2-40B4-BE49-F238E27FC236}">
                <a16:creationId xmlns:a16="http://schemas.microsoft.com/office/drawing/2014/main" id="{65AE6EF1-EAC0-BCD2-1561-400F5D07389A}"/>
              </a:ext>
            </a:extLst>
          </p:cNvPr>
          <p:cNvGrpSpPr>
            <a:grpSpLocks/>
          </p:cNvGrpSpPr>
          <p:nvPr/>
        </p:nvGrpSpPr>
        <p:grpSpPr bwMode="auto">
          <a:xfrm>
            <a:off x="0" y="0"/>
            <a:ext cx="9140825" cy="6850063"/>
            <a:chOff x="0" y="0"/>
            <a:chExt cx="5758" cy="4315"/>
          </a:xfrm>
        </p:grpSpPr>
        <p:grpSp>
          <p:nvGrpSpPr>
            <p:cNvPr id="1032" name="Group 5">
              <a:extLst>
                <a:ext uri="{FF2B5EF4-FFF2-40B4-BE49-F238E27FC236}">
                  <a16:creationId xmlns:a16="http://schemas.microsoft.com/office/drawing/2014/main" id="{2F0DA94B-1E93-918B-9EC4-0B8458C7D74A}"/>
                </a:ext>
              </a:extLst>
            </p:cNvPr>
            <p:cNvGrpSpPr>
              <a:grpSpLocks/>
            </p:cNvGrpSpPr>
            <p:nvPr userDrawn="1"/>
          </p:nvGrpSpPr>
          <p:grpSpPr bwMode="auto">
            <a:xfrm>
              <a:off x="1728" y="2230"/>
              <a:ext cx="4027" cy="2085"/>
              <a:chOff x="1728" y="2230"/>
              <a:chExt cx="4027" cy="2085"/>
            </a:xfrm>
          </p:grpSpPr>
          <p:sp>
            <p:nvSpPr>
              <p:cNvPr id="118790" name="Freeform 6">
                <a:extLst>
                  <a:ext uri="{FF2B5EF4-FFF2-40B4-BE49-F238E27FC236}">
                    <a16:creationId xmlns:a16="http://schemas.microsoft.com/office/drawing/2014/main" id="{4DCE20D0-6E94-6045-66CA-F2A6D1EB68CA}"/>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a:latin typeface="Arial" charset="0"/>
                  <a:cs typeface="Arial" charset="0"/>
                </a:endParaRPr>
              </a:p>
            </p:txBody>
          </p:sp>
          <p:sp>
            <p:nvSpPr>
              <p:cNvPr id="118791" name="Freeform 7">
                <a:extLst>
                  <a:ext uri="{FF2B5EF4-FFF2-40B4-BE49-F238E27FC236}">
                    <a16:creationId xmlns:a16="http://schemas.microsoft.com/office/drawing/2014/main" id="{980F9ADC-AEF5-9BE7-A7A7-69DEF4160071}"/>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a:latin typeface="Arial" charset="0"/>
                  <a:cs typeface="Arial" charset="0"/>
                </a:endParaRPr>
              </a:p>
            </p:txBody>
          </p:sp>
          <p:sp>
            <p:nvSpPr>
              <p:cNvPr id="118792" name="Freeform 8">
                <a:extLst>
                  <a:ext uri="{FF2B5EF4-FFF2-40B4-BE49-F238E27FC236}">
                    <a16:creationId xmlns:a16="http://schemas.microsoft.com/office/drawing/2014/main" id="{935E9036-29A5-88E9-5354-96E62B5389AC}"/>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a:latin typeface="Arial" charset="0"/>
                  <a:cs typeface="Arial" charset="0"/>
                </a:endParaRPr>
              </a:p>
            </p:txBody>
          </p:sp>
          <p:sp>
            <p:nvSpPr>
              <p:cNvPr id="1038" name="Freeform 9">
                <a:extLst>
                  <a:ext uri="{FF2B5EF4-FFF2-40B4-BE49-F238E27FC236}">
                    <a16:creationId xmlns:a16="http://schemas.microsoft.com/office/drawing/2014/main" id="{2A965F9F-123E-E8B3-A48A-232D787376CC}"/>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794" name="Freeform 10">
                <a:extLst>
                  <a:ext uri="{FF2B5EF4-FFF2-40B4-BE49-F238E27FC236}">
                    <a16:creationId xmlns:a16="http://schemas.microsoft.com/office/drawing/2014/main" id="{4F846A51-C4E6-3B52-5084-4764F55CB664}"/>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a:latin typeface="Arial" charset="0"/>
                  <a:cs typeface="Arial" charset="0"/>
                </a:endParaRPr>
              </a:p>
            </p:txBody>
          </p:sp>
        </p:grpSp>
        <p:sp>
          <p:nvSpPr>
            <p:cNvPr id="118795" name="Freeform 11">
              <a:extLst>
                <a:ext uri="{FF2B5EF4-FFF2-40B4-BE49-F238E27FC236}">
                  <a16:creationId xmlns:a16="http://schemas.microsoft.com/office/drawing/2014/main" id="{2C574AF5-BA15-8994-535A-E02FE92EE829}"/>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a:latin typeface="Arial" charset="0"/>
                <a:cs typeface="Arial" charset="0"/>
              </a:endParaRPr>
            </a:p>
          </p:txBody>
        </p:sp>
        <p:sp>
          <p:nvSpPr>
            <p:cNvPr id="1034" name="Freeform 12">
              <a:extLst>
                <a:ext uri="{FF2B5EF4-FFF2-40B4-BE49-F238E27FC236}">
                  <a16:creationId xmlns:a16="http://schemas.microsoft.com/office/drawing/2014/main" id="{462E3E9D-7E90-80AA-C754-2B6717E91015}"/>
                </a:ext>
              </a:extLst>
            </p:cNvPr>
            <p:cNvSpPr>
              <a:spLocks/>
            </p:cNvSpPr>
            <p:nvPr/>
          </p:nvSpPr>
          <p:spPr bwMode="hidden">
            <a:xfrm>
              <a:off x="0" y="0"/>
              <a:ext cx="5758" cy="1776"/>
            </a:xfrm>
            <a:custGeom>
              <a:avLst/>
              <a:gdLst>
                <a:gd name="T0" fmla="*/ 0 w 5740"/>
                <a:gd name="T1" fmla="*/ 0 h 1906"/>
                <a:gd name="T2" fmla="*/ 0 w 5740"/>
                <a:gd name="T3" fmla="*/ 7 h 1906"/>
                <a:gd name="T4" fmla="*/ 7489 w 5740"/>
                <a:gd name="T5" fmla="*/ 7 h 1906"/>
                <a:gd name="T6" fmla="*/ 748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8797" name="Rectangle 13">
            <a:extLst>
              <a:ext uri="{FF2B5EF4-FFF2-40B4-BE49-F238E27FC236}">
                <a16:creationId xmlns:a16="http://schemas.microsoft.com/office/drawing/2014/main" id="{9A32841E-2B82-35E8-3C05-AB4A6ED802F7}"/>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98" name="Rectangle 14">
            <a:extLst>
              <a:ext uri="{FF2B5EF4-FFF2-40B4-BE49-F238E27FC236}">
                <a16:creationId xmlns:a16="http://schemas.microsoft.com/office/drawing/2014/main" id="{AC680255-F75E-87F1-3D28-989922C60CBF}"/>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Arial" charset="0"/>
              </a:defRPr>
            </a:lvl1pPr>
          </a:lstStyle>
          <a:p>
            <a:pPr>
              <a:defRPr/>
            </a:pPr>
            <a:endParaRPr lang="en-US"/>
          </a:p>
        </p:txBody>
      </p:sp>
      <p:sp>
        <p:nvSpPr>
          <p:cNvPr id="118799" name="Rectangle 15">
            <a:extLst>
              <a:ext uri="{FF2B5EF4-FFF2-40B4-BE49-F238E27FC236}">
                <a16:creationId xmlns:a16="http://schemas.microsoft.com/office/drawing/2014/main" id="{D14E66D9-FFD9-B87D-A3DC-FBCC92BCB194}"/>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13" r:id="rId1"/>
    <p:sldLayoutId id="2147486173" r:id="rId2"/>
    <p:sldLayoutId id="2147486174" r:id="rId3"/>
    <p:sldLayoutId id="2147486175" r:id="rId4"/>
    <p:sldLayoutId id="2147486176" r:id="rId5"/>
    <p:sldLayoutId id="2147486177" r:id="rId6"/>
    <p:sldLayoutId id="2147486178" r:id="rId7"/>
    <p:sldLayoutId id="2147486179" r:id="rId8"/>
    <p:sldLayoutId id="2147486180" r:id="rId9"/>
    <p:sldLayoutId id="2147486181" r:id="rId10"/>
    <p:sldLayoutId id="2147486182" r:id="rId11"/>
    <p:sldLayoutId id="2147486183" r:id="rId12"/>
    <p:sldLayoutId id="2147486214" r:id="rId13"/>
    <p:sldLayoutId id="2147486215" r:id="rId14"/>
    <p:sldLayoutId id="2147486216" r:id="rId15"/>
    <p:sldLayoutId id="2147486217" r:id="rId16"/>
    <p:sldLayoutId id="2147486218" r:id="rId17"/>
    <p:sldLayoutId id="2147486219" r:id="rId18"/>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2000">
              <a:srgbClr val="001E1C"/>
            </a:gs>
            <a:gs pos="100000">
              <a:srgbClr val="006059"/>
            </a:gs>
          </a:gsLst>
          <a:lin ang="5400000"/>
        </a:gradFill>
        <a:effectLst/>
      </p:bgPr>
    </p:bg>
    <p:spTree>
      <p:nvGrpSpPr>
        <p:cNvPr id="1" name=""/>
        <p:cNvGrpSpPr/>
        <p:nvPr/>
      </p:nvGrpSpPr>
      <p:grpSpPr>
        <a:xfrm>
          <a:off x="0" y="0"/>
          <a:ext cx="0" cy="0"/>
          <a:chOff x="0" y="0"/>
          <a:chExt cx="0" cy="0"/>
        </a:xfrm>
      </p:grpSpPr>
      <p:sp>
        <p:nvSpPr>
          <p:cNvPr id="2050" name="Text Placeholder 2">
            <a:extLst>
              <a:ext uri="{FF2B5EF4-FFF2-40B4-BE49-F238E27FC236}">
                <a16:creationId xmlns:a16="http://schemas.microsoft.com/office/drawing/2014/main" id="{0528DF0C-E6DF-D070-C458-5750DAEEC28A}"/>
              </a:ext>
            </a:extLst>
          </p:cNvPr>
          <p:cNvSpPr>
            <a:spLocks noGrp="1" noChangeArrowheads="1"/>
          </p:cNvSpPr>
          <p:nvPr>
            <p:ph type="body" idx="1"/>
          </p:nvPr>
        </p:nvSpPr>
        <p:spPr bwMode="auto">
          <a:xfrm>
            <a:off x="628650" y="1825625"/>
            <a:ext cx="7886700"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1" name="Title Placeholder 5">
            <a:extLst>
              <a:ext uri="{FF2B5EF4-FFF2-40B4-BE49-F238E27FC236}">
                <a16:creationId xmlns:a16="http://schemas.microsoft.com/office/drawing/2014/main" id="{2FB897A6-1CD8-292B-65DC-966C671DACC1}"/>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2052" name="Picture 4">
            <a:extLst>
              <a:ext uri="{FF2B5EF4-FFF2-40B4-BE49-F238E27FC236}">
                <a16:creationId xmlns:a16="http://schemas.microsoft.com/office/drawing/2014/main" id="{3B8979EB-9447-C789-942E-D806233B7C33}"/>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91275" y="6016625"/>
            <a:ext cx="27527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184" r:id="rId1"/>
    <p:sldLayoutId id="2147486185" r:id="rId2"/>
    <p:sldLayoutId id="2147486220" r:id="rId3"/>
    <p:sldLayoutId id="2147486186" r:id="rId4"/>
    <p:sldLayoutId id="2147486187" r:id="rId5"/>
    <p:sldLayoutId id="2147486188" r:id="rId6"/>
    <p:sldLayoutId id="2147486221" r:id="rId7"/>
    <p:sldLayoutId id="2147486222" r:id="rId8"/>
    <p:sldLayoutId id="2147486223" r:id="rId9"/>
  </p:sldLayoutIdLst>
  <p:hf sldNum="0" hdr="0" dt="0"/>
  <p:txStyles>
    <p:titleStyle>
      <a:lvl1pPr algn="l" defTabSz="685800" rtl="0" eaLnBrk="0" fontAlgn="base" hangingPunct="0">
        <a:lnSpc>
          <a:spcPct val="90000"/>
        </a:lnSpc>
        <a:spcBef>
          <a:spcPct val="0"/>
        </a:spcBef>
        <a:spcAft>
          <a:spcPct val="0"/>
        </a:spcAft>
        <a:defRPr sz="3300" b="1" kern="1200">
          <a:solidFill>
            <a:schemeClr val="bg1"/>
          </a:solidFill>
          <a:latin typeface="Arial" charset="0"/>
          <a:ea typeface="Arial" charset="0"/>
          <a:cs typeface="Arial" charset="0"/>
        </a:defRPr>
      </a:lvl1pPr>
      <a:lvl2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5pPr>
      <a:lvl6pPr marL="4572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6pPr>
      <a:lvl7pPr marL="9144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7pPr>
      <a:lvl8pPr marL="13716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8pPr>
      <a:lvl9pPr marL="18288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400" kern="1200">
          <a:solidFill>
            <a:schemeClr val="bg1"/>
          </a:solidFill>
          <a:latin typeface="Arial" charset="0"/>
          <a:ea typeface="Arial" charset="0"/>
          <a:cs typeface="Arial"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100" kern="1200">
          <a:solidFill>
            <a:schemeClr val="bg1"/>
          </a:solidFill>
          <a:latin typeface="Arial" charset="0"/>
          <a:ea typeface="Arial" charset="0"/>
          <a:cs typeface="Arial"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bg1"/>
          </a:solidFill>
          <a:latin typeface="Arial" charset="0"/>
          <a:ea typeface="Arial" charset="0"/>
          <a:cs typeface="Arial"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bg1"/>
          </a:solidFill>
          <a:latin typeface="Arial" charset="0"/>
          <a:ea typeface="Arial" charset="0"/>
          <a:cs typeface="Arial"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9DE3B7EB-DC69-2C24-7454-42BEF5C8CAE5}"/>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043944E8-7DD9-544A-A4E6-0E3DD8F1F59C}"/>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03EDFF2-1471-D44B-B370-71927647D0E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B36732B8-7B97-405F-915B-CDB35ABF9092}" type="datetimeFigureOut">
              <a:rPr lang="en-US"/>
              <a:pPr>
                <a:defRPr/>
              </a:pPr>
              <a:t>11/28/2025</a:t>
            </a:fld>
            <a:endParaRPr lang="en-US"/>
          </a:p>
        </p:txBody>
      </p:sp>
      <p:sp>
        <p:nvSpPr>
          <p:cNvPr id="5" name="Footer Placeholder 4">
            <a:extLst>
              <a:ext uri="{FF2B5EF4-FFF2-40B4-BE49-F238E27FC236}">
                <a16:creationId xmlns:a16="http://schemas.microsoft.com/office/drawing/2014/main" id="{D39F4FE6-E1BF-8B9C-7245-E7C75A5A5CF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54AA049-5A5D-A45B-E612-8E0A16E0D51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1FB8B68-1E6C-47C5-96A6-3D47B5F159F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189" r:id="rId1"/>
    <p:sldLayoutId id="2147486190" r:id="rId2"/>
    <p:sldLayoutId id="2147486191" r:id="rId3"/>
    <p:sldLayoutId id="2147486192" r:id="rId4"/>
    <p:sldLayoutId id="2147486193" r:id="rId5"/>
    <p:sldLayoutId id="2147486194" r:id="rId6"/>
    <p:sldLayoutId id="2147486195" r:id="rId7"/>
    <p:sldLayoutId id="2147486196" r:id="rId8"/>
    <p:sldLayoutId id="2147486197" r:id="rId9"/>
    <p:sldLayoutId id="2147486198" r:id="rId10"/>
    <p:sldLayoutId id="2147486199"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2000">
              <a:srgbClr val="001E1C"/>
            </a:gs>
            <a:gs pos="100000">
              <a:srgbClr val="006059"/>
            </a:gs>
          </a:gsLst>
          <a:lin ang="5400000"/>
        </a:gradFill>
        <a:effectLst/>
      </p:bgPr>
    </p:bg>
    <p:spTree>
      <p:nvGrpSpPr>
        <p:cNvPr id="1" name=""/>
        <p:cNvGrpSpPr/>
        <p:nvPr/>
      </p:nvGrpSpPr>
      <p:grpSpPr>
        <a:xfrm>
          <a:off x="0" y="0"/>
          <a:ext cx="0" cy="0"/>
          <a:chOff x="0" y="0"/>
          <a:chExt cx="0" cy="0"/>
        </a:xfrm>
      </p:grpSpPr>
      <p:sp>
        <p:nvSpPr>
          <p:cNvPr id="4098" name="Text Placeholder 2">
            <a:extLst>
              <a:ext uri="{FF2B5EF4-FFF2-40B4-BE49-F238E27FC236}">
                <a16:creationId xmlns:a16="http://schemas.microsoft.com/office/drawing/2014/main" id="{B7C5C0B9-909E-71B3-8681-D5E6AA83746E}"/>
              </a:ext>
            </a:extLst>
          </p:cNvPr>
          <p:cNvSpPr>
            <a:spLocks noGrp="1" noChangeArrowheads="1"/>
          </p:cNvSpPr>
          <p:nvPr>
            <p:ph type="body" idx="1"/>
          </p:nvPr>
        </p:nvSpPr>
        <p:spPr bwMode="auto">
          <a:xfrm>
            <a:off x="628650" y="1825625"/>
            <a:ext cx="7886700"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99" name="Title Placeholder 5">
            <a:extLst>
              <a:ext uri="{FF2B5EF4-FFF2-40B4-BE49-F238E27FC236}">
                <a16:creationId xmlns:a16="http://schemas.microsoft.com/office/drawing/2014/main" id="{71BB8E42-B6CF-64BE-B2C8-CDE14203C43F}"/>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4100" name="Picture 4">
            <a:extLst>
              <a:ext uri="{FF2B5EF4-FFF2-40B4-BE49-F238E27FC236}">
                <a16:creationId xmlns:a16="http://schemas.microsoft.com/office/drawing/2014/main" id="{4714DDD6-1FAC-06BB-269D-7AD0BCAB1816}"/>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91275" y="6016625"/>
            <a:ext cx="27527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24" r:id="rId7"/>
    <p:sldLayoutId id="2147486225" r:id="rId8"/>
    <p:sldLayoutId id="2147486206" r:id="rId9"/>
  </p:sldLayoutIdLst>
  <p:hf sldNum="0" hdr="0" dt="0"/>
  <p:txStyles>
    <p:titleStyle>
      <a:lvl1pPr algn="l" defTabSz="685800" rtl="0" eaLnBrk="0" fontAlgn="base" hangingPunct="0">
        <a:lnSpc>
          <a:spcPct val="90000"/>
        </a:lnSpc>
        <a:spcBef>
          <a:spcPct val="0"/>
        </a:spcBef>
        <a:spcAft>
          <a:spcPct val="0"/>
        </a:spcAft>
        <a:defRPr sz="3300" b="1" kern="1200">
          <a:solidFill>
            <a:schemeClr val="bg1"/>
          </a:solidFill>
          <a:latin typeface="Arial" charset="0"/>
          <a:ea typeface="Arial" charset="0"/>
          <a:cs typeface="Arial" charset="0"/>
        </a:defRPr>
      </a:lvl1pPr>
      <a:lvl2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5pPr>
      <a:lvl6pPr marL="4572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6pPr>
      <a:lvl7pPr marL="9144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7pPr>
      <a:lvl8pPr marL="13716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8pPr>
      <a:lvl9pPr marL="18288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400" kern="1200">
          <a:solidFill>
            <a:schemeClr val="bg1"/>
          </a:solidFill>
          <a:latin typeface="Arial" charset="0"/>
          <a:ea typeface="Arial" charset="0"/>
          <a:cs typeface="Arial"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100" kern="1200">
          <a:solidFill>
            <a:schemeClr val="bg1"/>
          </a:solidFill>
          <a:latin typeface="Arial" charset="0"/>
          <a:ea typeface="Arial" charset="0"/>
          <a:cs typeface="Arial"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bg1"/>
          </a:solidFill>
          <a:latin typeface="Arial" charset="0"/>
          <a:ea typeface="Arial" charset="0"/>
          <a:cs typeface="Arial"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bg1"/>
          </a:solidFill>
          <a:latin typeface="Arial" charset="0"/>
          <a:ea typeface="Arial" charset="0"/>
          <a:cs typeface="Arial"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2000">
              <a:srgbClr val="001E1C"/>
            </a:gs>
            <a:gs pos="100000">
              <a:srgbClr val="006059"/>
            </a:gs>
          </a:gsLst>
          <a:lin ang="5400000"/>
        </a:gradFill>
        <a:effectLst/>
      </p:bgPr>
    </p:bg>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F7F4281E-9AEC-47C8-56CD-08D5AC168E4E}"/>
              </a:ext>
            </a:extLst>
          </p:cNvPr>
          <p:cNvSpPr>
            <a:spLocks noGrp="1" noChangeArrowheads="1"/>
          </p:cNvSpPr>
          <p:nvPr>
            <p:ph type="body" idx="1"/>
          </p:nvPr>
        </p:nvSpPr>
        <p:spPr bwMode="auto">
          <a:xfrm>
            <a:off x="628650" y="1825625"/>
            <a:ext cx="7886700"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3" name="Title Placeholder 5">
            <a:extLst>
              <a:ext uri="{FF2B5EF4-FFF2-40B4-BE49-F238E27FC236}">
                <a16:creationId xmlns:a16="http://schemas.microsoft.com/office/drawing/2014/main" id="{7E8C1D2B-ECF3-9388-4227-FBB0C2334D21}"/>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5124" name="Picture 4">
            <a:extLst>
              <a:ext uri="{FF2B5EF4-FFF2-40B4-BE49-F238E27FC236}">
                <a16:creationId xmlns:a16="http://schemas.microsoft.com/office/drawing/2014/main" id="{15F244BD-3C2D-8C56-FC3F-0FD92742C169}"/>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391275" y="6016625"/>
            <a:ext cx="27527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207" r:id="rId1"/>
    <p:sldLayoutId id="2147486208" r:id="rId2"/>
    <p:sldLayoutId id="2147486209" r:id="rId3"/>
    <p:sldLayoutId id="2147486210" r:id="rId4"/>
    <p:sldLayoutId id="2147486211" r:id="rId5"/>
    <p:sldLayoutId id="2147486212" r:id="rId6"/>
    <p:sldLayoutId id="2147486226" r:id="rId7"/>
    <p:sldLayoutId id="2147486227" r:id="rId8"/>
  </p:sldLayoutIdLst>
  <p:hf sldNum="0" hdr="0" dt="0"/>
  <p:txStyles>
    <p:titleStyle>
      <a:lvl1pPr algn="l" defTabSz="685800" rtl="0" eaLnBrk="0" fontAlgn="base" hangingPunct="0">
        <a:lnSpc>
          <a:spcPct val="90000"/>
        </a:lnSpc>
        <a:spcBef>
          <a:spcPct val="0"/>
        </a:spcBef>
        <a:spcAft>
          <a:spcPct val="0"/>
        </a:spcAft>
        <a:defRPr sz="3300" b="1" kern="1200">
          <a:solidFill>
            <a:schemeClr val="bg1"/>
          </a:solidFill>
          <a:latin typeface="Arial" charset="0"/>
          <a:ea typeface="Arial" charset="0"/>
          <a:cs typeface="Arial" charset="0"/>
        </a:defRPr>
      </a:lvl1pPr>
      <a:lvl2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5pPr>
      <a:lvl6pPr marL="4572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6pPr>
      <a:lvl7pPr marL="9144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7pPr>
      <a:lvl8pPr marL="13716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8pPr>
      <a:lvl9pPr marL="1828800" algn="l" defTabSz="685800" rtl="0" fontAlgn="base">
        <a:lnSpc>
          <a:spcPct val="90000"/>
        </a:lnSpc>
        <a:spcBef>
          <a:spcPct val="0"/>
        </a:spcBef>
        <a:spcAft>
          <a:spcPct val="0"/>
        </a:spcAft>
        <a:defRPr sz="3300" b="1">
          <a:solidFill>
            <a:schemeClr val="bg1"/>
          </a:solidFill>
          <a:latin typeface="Arial" panose="020B060402020202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400" kern="1200">
          <a:solidFill>
            <a:schemeClr val="bg1"/>
          </a:solidFill>
          <a:latin typeface="Arial" charset="0"/>
          <a:ea typeface="Arial" charset="0"/>
          <a:cs typeface="Arial"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100" kern="1200">
          <a:solidFill>
            <a:schemeClr val="bg1"/>
          </a:solidFill>
          <a:latin typeface="Arial" charset="0"/>
          <a:ea typeface="Arial" charset="0"/>
          <a:cs typeface="Arial"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bg1"/>
          </a:solidFill>
          <a:latin typeface="Arial" charset="0"/>
          <a:ea typeface="Arial" charset="0"/>
          <a:cs typeface="Arial"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bg1"/>
          </a:solidFill>
          <a:latin typeface="Arial" charset="0"/>
          <a:ea typeface="Arial" charset="0"/>
          <a:cs typeface="Arial"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oleObject" Target="../embeddings/oleObject14.bin"/><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oleObject" Target="../embeddings/oleObject15.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oleObject" Target="../embeddings/oleObject16.bin"/><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oleObject" Target="../embeddings/oleObject18.bin"/><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oleObject" Target="../embeddings/oleObject19.bin"/><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oleObject" Target="../embeddings/oleObject20.bin"/><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www.worldmapper.org/images/largepng/174.png" TargetMode="Externa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www.worldmapper.org/images/largepng/227.png" TargetMode="Externa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worldmapper.org/images/largepng/230.png" TargetMode="Externa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www.worldmapper.org/images/largepng/287.png" TargetMode="Externa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25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oleObject" Target="../embeddings/oleObject21.bin"/><Relationship Id="rId1" Type="http://schemas.openxmlformats.org/officeDocument/2006/relationships/slideLayout" Target="../slideLayouts/slideLayout51.xml"/></Relationships>
</file>

<file path=ppt/slides/_rels/slide25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6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oleObject" Target="../embeddings/oleObject22.bin"/><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8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1.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jamanetwork.com/journals/jamanetworkopen/fullarticle/2796664" TargetMode="Externa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jamanetwork.com/journals/jamanetworkopen/fullarticle/2796664" TargetMode="Externa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0.xml"/></Relationships>
</file>

<file path=ppt/slides/_rels/slide30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5.emf"/></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3" Type="http://schemas.openxmlformats.org/officeDocument/2006/relationships/hyperlink" Target="http://www.pnhp.org/" TargetMode="External"/><Relationship Id="rId2" Type="http://schemas.openxmlformats.org/officeDocument/2006/relationships/hyperlink" Target="http://www.phsj.org/" TargetMode="External"/><Relationship Id="rId1" Type="http://schemas.openxmlformats.org/officeDocument/2006/relationships/slideLayout" Target="../slideLayouts/slideLayout7.xml"/><Relationship Id="rId5" Type="http://schemas.openxmlformats.org/officeDocument/2006/relationships/hyperlink" Target="mailto:martindonohoe@phsj.org" TargetMode="External"/><Relationship Id="rId4" Type="http://schemas.openxmlformats.org/officeDocument/2006/relationships/hyperlink" Target="http://www.kff.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bin"/><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2.bin"/><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4.bin"/><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oleObject" Target="../embeddings/oleObject5.bin"/><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nytimes.com/2022/10/08/upshot/medicare-advantage-fraud-allegations.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nytimes.com/2022/10/08/upshot/medicare-advantage-fraud-allegations.htm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oleObject" Target="../embeddings/oleObject6.bin"/><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7.bin"/><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8.bin"/><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oleObject" Target="../embeddings/oleObject10.bin"/><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oleObject" Target="../embeddings/oleObject11.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oleObject" Target="../embeddings/oleObject12.bin"/><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3.bin"/><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2D9FAAD-E556-E1C2-7363-45A9A52F8B86}"/>
              </a:ext>
            </a:extLst>
          </p:cNvPr>
          <p:cNvSpPr>
            <a:spLocks noGrp="1"/>
          </p:cNvSpPr>
          <p:nvPr>
            <p:ph type="ctrTitle" idx="4294967295"/>
          </p:nvPr>
        </p:nvSpPr>
        <p:spPr>
          <a:xfrm>
            <a:off x="533400" y="1371600"/>
            <a:ext cx="7851648" cy="1828800"/>
          </a:xfrm>
        </p:spPr>
        <p:txBody>
          <a:bodyPr lIns="0" tIns="0" rIns="18288" bIns="0" anchor="b">
            <a:normAutofit/>
            <a:scene3d>
              <a:camera prst="orthographicFront"/>
              <a:lightRig rig="freezing" dir="t">
                <a:rot lat="0" lon="0" rev="5640000"/>
              </a:lightRig>
            </a:scene3d>
            <a:sp3d prstMaterial="flat">
              <a:bevelT w="38100" h="38100"/>
              <a:contourClr>
                <a:schemeClr val="tx2"/>
              </a:contourClr>
            </a:sp3d>
          </a:bodyPr>
          <a:lstStyle/>
          <a:p>
            <a:pPr eaLnBrk="1" fontAlgn="auto" hangingPunct="1">
              <a:spcAft>
                <a:spcPts val="0"/>
              </a:spcAft>
              <a:defRPr/>
            </a:pPr>
            <a:r>
              <a:rPr lang="en-US" sz="5600" kern="1200" dirty="0">
                <a:solidFill>
                  <a:schemeClr val="tx1"/>
                </a:solidFill>
                <a:effectLst/>
              </a:rPr>
              <a:t>Health Care:</a:t>
            </a:r>
            <a:br>
              <a:rPr lang="en-US" sz="5600" kern="1200" dirty="0">
                <a:solidFill>
                  <a:schemeClr val="tx1"/>
                </a:solidFill>
                <a:effectLst/>
              </a:rPr>
            </a:br>
            <a:r>
              <a:rPr lang="en-US" sz="5600" kern="1200" dirty="0">
                <a:solidFill>
                  <a:schemeClr val="tx1"/>
                </a:solidFill>
                <a:effectLst/>
              </a:rPr>
              <a:t>U.S. and Worldwide</a:t>
            </a:r>
          </a:p>
        </p:txBody>
      </p:sp>
      <p:sp>
        <p:nvSpPr>
          <p:cNvPr id="8195" name="Subtitle 2">
            <a:extLst>
              <a:ext uri="{FF2B5EF4-FFF2-40B4-BE49-F238E27FC236}">
                <a16:creationId xmlns:a16="http://schemas.microsoft.com/office/drawing/2014/main" id="{76CAC177-FB63-1440-C0E9-0F4725D5C3D0}"/>
              </a:ext>
            </a:extLst>
          </p:cNvPr>
          <p:cNvSpPr>
            <a:spLocks noGrp="1"/>
          </p:cNvSpPr>
          <p:nvPr>
            <p:ph type="subTitle" idx="4294967295"/>
          </p:nvPr>
        </p:nvSpPr>
        <p:spPr>
          <a:xfrm>
            <a:off x="533400" y="3810000"/>
            <a:ext cx="7854950" cy="1676400"/>
          </a:xfrm>
        </p:spPr>
        <p:txBody>
          <a:bodyPr lIns="0" rIns="18288"/>
          <a:lstStyle/>
          <a:p>
            <a:pPr marL="0" indent="0" algn="ctr" eaLnBrk="1" hangingPunct="1">
              <a:buFont typeface="Wingdings" panose="05000000000000000000" pitchFamily="2" charset="2"/>
              <a:buNone/>
              <a:defRPr/>
            </a:pPr>
            <a:r>
              <a:rPr lang="en-US" dirty="0"/>
              <a:t>Martin Donohoe</a:t>
            </a:r>
          </a:p>
          <a:p>
            <a:pPr marL="0" indent="0" algn="ctr" eaLnBrk="1" hangingPunct="1">
              <a:buFont typeface="Wingdings" panose="05000000000000000000" pitchFamily="2" charset="2"/>
              <a:buNone/>
              <a:defRPr/>
            </a:pPr>
            <a:r>
              <a:rPr lang="en-US" sz="2400" dirty="0"/>
              <a:t>(Including some slides thanks to PNHP and Drs. Adam Gaffney, </a:t>
            </a:r>
            <a:r>
              <a:rPr lang="en-US" sz="2400" dirty="0" err="1"/>
              <a:t>Steffie</a:t>
            </a:r>
            <a:r>
              <a:rPr lang="en-US" sz="2400" dirty="0"/>
              <a:t> </a:t>
            </a:r>
            <a:r>
              <a:rPr lang="en-US" sz="2400" dirty="0" err="1"/>
              <a:t>Woolhandler</a:t>
            </a:r>
            <a:r>
              <a:rPr lang="en-US" sz="2400" dirty="0"/>
              <a:t>, and David Himmelstein)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216C35B-2A51-54DB-4D92-27C397A2D123}"/>
              </a:ext>
            </a:extLst>
          </p:cNvPr>
          <p:cNvSpPr>
            <a:spLocks noGrp="1"/>
          </p:cNvSpPr>
          <p:nvPr>
            <p:ph type="title" idx="4294967295"/>
          </p:nvPr>
        </p:nvSpPr>
        <p:spPr>
          <a:xfrm>
            <a:off x="457200" y="274638"/>
            <a:ext cx="8229600" cy="1047750"/>
          </a:xfrm>
        </p:spPr>
        <p:txBody>
          <a:bodyPr lIns="0" rIns="0" bIns="0" anchor="b"/>
          <a:lstStyle/>
          <a:p>
            <a:pPr eaLnBrk="1" hangingPunct="1">
              <a:defRPr/>
            </a:pPr>
            <a:r>
              <a:rPr lang="en-US" sz="3100" dirty="0"/>
              <a:t>Reasons for No Health Insurance Coverage (2009, pre-PPACA)</a:t>
            </a:r>
          </a:p>
        </p:txBody>
      </p:sp>
      <p:pic>
        <p:nvPicPr>
          <p:cNvPr id="33795" name="Picture 2" descr="C:\Users\Owner\Pictures\md pics for talks\reasons people do not buy hlth ins.jpg">
            <a:extLst>
              <a:ext uri="{FF2B5EF4-FFF2-40B4-BE49-F238E27FC236}">
                <a16:creationId xmlns:a16="http://schemas.microsoft.com/office/drawing/2014/main" id="{2175C657-0817-466D-7C37-FC3B0568284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33400" y="1676400"/>
            <a:ext cx="7924800" cy="4648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a:extLst>
              <a:ext uri="{FF2B5EF4-FFF2-40B4-BE49-F238E27FC236}">
                <a16:creationId xmlns:a16="http://schemas.microsoft.com/office/drawing/2014/main" id="{70BEA2AF-66B7-C28F-D180-F60A0C1A3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9C9A-8C20-044B-6AF9-D0F9CC6E352A}"/>
              </a:ext>
            </a:extLst>
          </p:cNvPr>
          <p:cNvSpPr>
            <a:spLocks noGrp="1"/>
          </p:cNvSpPr>
          <p:nvPr>
            <p:ph type="title"/>
          </p:nvPr>
        </p:nvSpPr>
        <p:spPr/>
        <p:txBody>
          <a:bodyPr/>
          <a:lstStyle/>
          <a:p>
            <a:pPr>
              <a:defRPr/>
            </a:pPr>
            <a:r>
              <a:rPr lang="en-US" dirty="0"/>
              <a:t>Dialysis</a:t>
            </a:r>
          </a:p>
        </p:txBody>
      </p:sp>
      <p:sp>
        <p:nvSpPr>
          <p:cNvPr id="3" name="Content Placeholder 2">
            <a:extLst>
              <a:ext uri="{FF2B5EF4-FFF2-40B4-BE49-F238E27FC236}">
                <a16:creationId xmlns:a16="http://schemas.microsoft.com/office/drawing/2014/main" id="{82D44865-C25E-2561-38CD-32E4BFB953FE}"/>
              </a:ext>
            </a:extLst>
          </p:cNvPr>
          <p:cNvSpPr>
            <a:spLocks noGrp="1"/>
          </p:cNvSpPr>
          <p:nvPr>
            <p:ph idx="1"/>
          </p:nvPr>
        </p:nvSpPr>
        <p:spPr/>
        <p:txBody>
          <a:bodyPr/>
          <a:lstStyle/>
          <a:p>
            <a:pPr>
              <a:defRPr/>
            </a:pPr>
            <a:r>
              <a:rPr lang="en-US" sz="2800" dirty="0" err="1"/>
              <a:t>Davita</a:t>
            </a:r>
            <a:r>
              <a:rPr lang="en-US" sz="2800" dirty="0"/>
              <a:t> and Fresenius dominate market (80% of dialysis patients) – highly profitable</a:t>
            </a:r>
          </a:p>
          <a:p>
            <a:pPr>
              <a:defRPr/>
            </a:pPr>
            <a:r>
              <a:rPr lang="en-US" sz="2800" dirty="0"/>
              <a:t>Together provide most funding to American Kidney Foundation, which helps non-Medicare patients get insurance (which pays 4x more for HD), ensuring profit of $3.50 for every dollar donated</a:t>
            </a:r>
          </a:p>
          <a:p>
            <a:pPr lvl="1">
              <a:defRPr/>
            </a:pPr>
            <a:r>
              <a:rPr lang="en-US" dirty="0"/>
              <a:t>CA law attempting to reign in, held up in courts</a:t>
            </a:r>
          </a:p>
          <a:p>
            <a:pPr>
              <a:defRPr/>
            </a:pPr>
            <a:r>
              <a:rPr lang="en-US" sz="2800" dirty="0"/>
              <a:t>History of adjusting </a:t>
            </a:r>
            <a:r>
              <a:rPr lang="en-US" sz="2800" dirty="0" err="1"/>
              <a:t>epo</a:t>
            </a:r>
            <a:r>
              <a:rPr lang="en-US" sz="2800" dirty="0"/>
              <a:t> dosing to reimbursement scheme, not clinical need</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a:extLst>
              <a:ext uri="{FF2B5EF4-FFF2-40B4-BE49-F238E27FC236}">
                <a16:creationId xmlns:a16="http://schemas.microsoft.com/office/drawing/2014/main" id="{EE40A785-D00F-38AC-E7F4-EB75E62FD744}"/>
              </a:ext>
            </a:extLst>
          </p:cNvPr>
          <p:cNvSpPr>
            <a:spLocks noChangeArrowheads="1"/>
          </p:cNvSpPr>
          <p:nvPr/>
        </p:nvSpPr>
        <p:spPr bwMode="auto">
          <a:xfrm>
            <a:off x="-304800" y="6248400"/>
            <a:ext cx="100584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sp>
        <p:nvSpPr>
          <p:cNvPr id="130051" name="Rectangle 4">
            <a:extLst>
              <a:ext uri="{FF2B5EF4-FFF2-40B4-BE49-F238E27FC236}">
                <a16:creationId xmlns:a16="http://schemas.microsoft.com/office/drawing/2014/main" id="{B26E088C-0716-A31D-DCEA-18F535E2A76E}"/>
              </a:ext>
            </a:extLst>
          </p:cNvPr>
          <p:cNvSpPr>
            <a:spLocks noChangeArrowheads="1"/>
          </p:cNvSpPr>
          <p:nvPr/>
        </p:nvSpPr>
        <p:spPr bwMode="auto">
          <a:xfrm>
            <a:off x="9372600" y="0"/>
            <a:ext cx="381000" cy="6248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sp>
        <p:nvSpPr>
          <p:cNvPr id="130052" name="Rectangle 5">
            <a:extLst>
              <a:ext uri="{FF2B5EF4-FFF2-40B4-BE49-F238E27FC236}">
                <a16:creationId xmlns:a16="http://schemas.microsoft.com/office/drawing/2014/main" id="{274D36D3-2392-5988-04E0-19D91EADFC93}"/>
              </a:ext>
            </a:extLst>
          </p:cNvPr>
          <p:cNvSpPr>
            <a:spLocks noChangeArrowheads="1"/>
          </p:cNvSpPr>
          <p:nvPr/>
        </p:nvSpPr>
        <p:spPr bwMode="auto">
          <a:xfrm>
            <a:off x="0" y="0"/>
            <a:ext cx="95250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sp>
        <p:nvSpPr>
          <p:cNvPr id="130053" name="Text Box 6">
            <a:extLst>
              <a:ext uri="{FF2B5EF4-FFF2-40B4-BE49-F238E27FC236}">
                <a16:creationId xmlns:a16="http://schemas.microsoft.com/office/drawing/2014/main" id="{C2561496-3A07-845E-A274-E090E306BBCB}"/>
              </a:ext>
            </a:extLst>
          </p:cNvPr>
          <p:cNvSpPr txBox="1">
            <a:spLocks noChangeArrowheads="1"/>
          </p:cNvSpPr>
          <p:nvPr/>
        </p:nvSpPr>
        <p:spPr bwMode="auto">
          <a:xfrm>
            <a:off x="-533400" y="325438"/>
            <a:ext cx="1028700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b="1">
                <a:solidFill>
                  <a:srgbClr val="FFFF00"/>
                </a:solidFill>
                <a:latin typeface="Times New Roman" panose="02020603050405020304" pitchFamily="18" charset="0"/>
              </a:rPr>
              <a:t>FFor-Profit Dialysis Clinics’ Death Rates are 7% Higher</a:t>
            </a:r>
          </a:p>
          <a:p>
            <a:pPr algn="ctr">
              <a:spcBef>
                <a:spcPct val="0"/>
              </a:spcBef>
              <a:buClrTx/>
              <a:buSzTx/>
              <a:buFontTx/>
              <a:buNone/>
            </a:pPr>
            <a:r>
              <a:rPr lang="en-US" altLang="en-US" sz="2800" b="1">
                <a:solidFill>
                  <a:srgbClr val="FFFF00"/>
                </a:solidFill>
                <a:latin typeface="Times New Roman" panose="02020603050405020304" pitchFamily="18" charset="0"/>
              </a:rPr>
              <a:t>3800 Excess Death Annually</a:t>
            </a:r>
            <a:endParaRPr lang="en-US" altLang="en-US" sz="1200">
              <a:solidFill>
                <a:srgbClr val="FFFF00"/>
              </a:solidFill>
              <a:latin typeface="Times New Roman" panose="02020603050405020304" pitchFamily="18" charset="0"/>
            </a:endParaRPr>
          </a:p>
        </p:txBody>
      </p:sp>
      <p:sp>
        <p:nvSpPr>
          <p:cNvPr id="130054" name="Text Box 7">
            <a:extLst>
              <a:ext uri="{FF2B5EF4-FFF2-40B4-BE49-F238E27FC236}">
                <a16:creationId xmlns:a16="http://schemas.microsoft.com/office/drawing/2014/main" id="{4DCF90FB-469E-B733-4EFF-94F33E196EF3}"/>
              </a:ext>
            </a:extLst>
          </p:cNvPr>
          <p:cNvSpPr txBox="1">
            <a:spLocks noChangeArrowheads="1"/>
          </p:cNvSpPr>
          <p:nvPr/>
        </p:nvSpPr>
        <p:spPr bwMode="auto">
          <a:xfrm>
            <a:off x="461963" y="6491288"/>
            <a:ext cx="84613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1800" b="1">
                <a:solidFill>
                  <a:srgbClr val="FFFF00"/>
                </a:solidFill>
                <a:latin typeface="Times New Roman" panose="02020603050405020304" pitchFamily="18" charset="0"/>
              </a:rPr>
              <a:t>Source: Dickman, Mirza et al. Int J Health Serv 2021;51:371</a:t>
            </a:r>
            <a:endParaRPr lang="en-US" altLang="en-US" sz="1400">
              <a:solidFill>
                <a:srgbClr val="FFFF00"/>
              </a:solidFill>
              <a:latin typeface="Times New Roman" panose="02020603050405020304" pitchFamily="18" charset="0"/>
            </a:endParaRPr>
          </a:p>
        </p:txBody>
      </p:sp>
      <p:sp>
        <p:nvSpPr>
          <p:cNvPr id="130055" name="Rectangle 8">
            <a:extLst>
              <a:ext uri="{FF2B5EF4-FFF2-40B4-BE49-F238E27FC236}">
                <a16:creationId xmlns:a16="http://schemas.microsoft.com/office/drawing/2014/main" id="{0B75718E-07C2-D958-555E-4E4640B7BB45}"/>
              </a:ext>
            </a:extLst>
          </p:cNvPr>
          <p:cNvSpPr>
            <a:spLocks noChangeArrowheads="1"/>
          </p:cNvSpPr>
          <p:nvPr/>
        </p:nvSpPr>
        <p:spPr bwMode="auto">
          <a:xfrm>
            <a:off x="9144000" y="4343400"/>
            <a:ext cx="76200" cy="198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sp>
        <p:nvSpPr>
          <p:cNvPr id="130056" name="Rectangle 9">
            <a:extLst>
              <a:ext uri="{FF2B5EF4-FFF2-40B4-BE49-F238E27FC236}">
                <a16:creationId xmlns:a16="http://schemas.microsoft.com/office/drawing/2014/main" id="{CC97BBA6-5721-7BBE-0291-3DF91DB6EFEB}"/>
              </a:ext>
            </a:extLst>
          </p:cNvPr>
          <p:cNvSpPr>
            <a:spLocks noChangeArrowheads="1"/>
          </p:cNvSpPr>
          <p:nvPr/>
        </p:nvSpPr>
        <p:spPr bwMode="auto">
          <a:xfrm>
            <a:off x="8839200" y="838200"/>
            <a:ext cx="685800" cy="5486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sp>
        <p:nvSpPr>
          <p:cNvPr id="130057" name="Rectangle 10">
            <a:extLst>
              <a:ext uri="{FF2B5EF4-FFF2-40B4-BE49-F238E27FC236}">
                <a16:creationId xmlns:a16="http://schemas.microsoft.com/office/drawing/2014/main" id="{779D8B48-8A4B-D17C-370E-02B9F302D3BD}"/>
              </a:ext>
            </a:extLst>
          </p:cNvPr>
          <p:cNvSpPr>
            <a:spLocks noChangeArrowheads="1"/>
          </p:cNvSpPr>
          <p:nvPr/>
        </p:nvSpPr>
        <p:spPr bwMode="auto">
          <a:xfrm>
            <a:off x="-552450" y="0"/>
            <a:ext cx="533400" cy="6858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pic>
        <p:nvPicPr>
          <p:cNvPr id="130058" name="Picture 10">
            <a:extLst>
              <a:ext uri="{FF2B5EF4-FFF2-40B4-BE49-F238E27FC236}">
                <a16:creationId xmlns:a16="http://schemas.microsoft.com/office/drawing/2014/main" id="{7F2CA09C-FEDE-A18C-6D04-0721822A2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574800"/>
            <a:ext cx="1007745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a:extLst>
              <a:ext uri="{FF2B5EF4-FFF2-40B4-BE49-F238E27FC236}">
                <a16:creationId xmlns:a16="http://schemas.microsoft.com/office/drawing/2014/main" id="{386D8A16-F105-BBF5-F068-6DC1AA722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a:extLst>
              <a:ext uri="{FF2B5EF4-FFF2-40B4-BE49-F238E27FC236}">
                <a16:creationId xmlns:a16="http://schemas.microsoft.com/office/drawing/2014/main" id="{7B0518D0-D80E-A438-3A2A-C291DAF53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a:extLst>
              <a:ext uri="{FF2B5EF4-FFF2-40B4-BE49-F238E27FC236}">
                <a16:creationId xmlns:a16="http://schemas.microsoft.com/office/drawing/2014/main" id="{4CD35051-AB97-3324-8653-7B89CE1A0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a:extLst>
              <a:ext uri="{FF2B5EF4-FFF2-40B4-BE49-F238E27FC236}">
                <a16:creationId xmlns:a16="http://schemas.microsoft.com/office/drawing/2014/main" id="{A279C1A3-0FD6-C2D2-59F5-51C877900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Object 1">
            <a:extLst>
              <a:ext uri="{FF2B5EF4-FFF2-40B4-BE49-F238E27FC236}">
                <a16:creationId xmlns:a16="http://schemas.microsoft.com/office/drawing/2014/main" id="{0ADA9E33-B7C7-EB0F-D3C5-EFDBC49CC8ED}"/>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135170" name="Object 1">
                        <a:extLst>
                          <a:ext uri="{FF2B5EF4-FFF2-40B4-BE49-F238E27FC236}">
                            <a16:creationId xmlns:a16="http://schemas.microsoft.com/office/drawing/2014/main" id="{0ADA9E33-B7C7-EB0F-D3C5-EFDBC49CC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a:extLst>
              <a:ext uri="{FF2B5EF4-FFF2-40B4-BE49-F238E27FC236}">
                <a16:creationId xmlns:a16="http://schemas.microsoft.com/office/drawing/2014/main" id="{AE6E1458-D46E-C823-DB60-344E07503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1">
            <a:extLst>
              <a:ext uri="{FF2B5EF4-FFF2-40B4-BE49-F238E27FC236}">
                <a16:creationId xmlns:a16="http://schemas.microsoft.com/office/drawing/2014/main" id="{B2B7D098-0CFD-D252-53E3-E9F0F9FBAA97}"/>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137218" name="Object 1">
                        <a:extLst>
                          <a:ext uri="{FF2B5EF4-FFF2-40B4-BE49-F238E27FC236}">
                            <a16:creationId xmlns:a16="http://schemas.microsoft.com/office/drawing/2014/main" id="{B2B7D098-0CFD-D252-53E3-E9F0F9FBA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2C57-E904-3C8B-087F-ACB3D4D2B6F2}"/>
              </a:ext>
            </a:extLst>
          </p:cNvPr>
          <p:cNvSpPr>
            <a:spLocks noGrp="1"/>
          </p:cNvSpPr>
          <p:nvPr>
            <p:ph type="title"/>
          </p:nvPr>
        </p:nvSpPr>
        <p:spPr>
          <a:xfrm>
            <a:off x="628650" y="365125"/>
            <a:ext cx="7886700" cy="1325563"/>
          </a:xfrm>
        </p:spPr>
        <p:txBody>
          <a:bodyPr rtlCol="0">
            <a:normAutofit/>
          </a:bodyPr>
          <a:lstStyle/>
          <a:p>
            <a:pPr eaLnBrk="1" fontAlgn="auto" hangingPunct="1">
              <a:spcAft>
                <a:spcPts val="0"/>
              </a:spcAft>
              <a:defRPr/>
            </a:pPr>
            <a:r>
              <a:rPr lang="en-US" sz="2475" dirty="0"/>
              <a:t>Underinsured Non-Elderly Adults:</a:t>
            </a:r>
            <a:br>
              <a:rPr lang="en-US" sz="2475" dirty="0"/>
            </a:br>
            <a:r>
              <a:rPr lang="en-US" sz="2100" i="1" dirty="0"/>
              <a:t>Number and proportion among those insured all year</a:t>
            </a:r>
          </a:p>
        </p:txBody>
      </p:sp>
      <p:sp>
        <p:nvSpPr>
          <p:cNvPr id="34819" name="Text Placeholder 2">
            <a:extLst>
              <a:ext uri="{FF2B5EF4-FFF2-40B4-BE49-F238E27FC236}">
                <a16:creationId xmlns:a16="http://schemas.microsoft.com/office/drawing/2014/main" id="{37FA1CF7-23D2-7870-F638-06FCE0CBEF14}"/>
              </a:ext>
            </a:extLst>
          </p:cNvPr>
          <p:cNvSpPr>
            <a:spLocks noGrp="1" noChangeArrowheads="1"/>
          </p:cNvSpPr>
          <p:nvPr>
            <p:ph type="body" idx="10"/>
          </p:nvPr>
        </p:nvSpPr>
        <p:spPr>
          <a:xfrm>
            <a:off x="0" y="6016625"/>
            <a:ext cx="6172200" cy="841375"/>
          </a:xfrm>
        </p:spPr>
        <p:txBody>
          <a:bodyPr/>
          <a:lstStyle/>
          <a:p>
            <a:pPr eaLnBrk="1" hangingPunct="1">
              <a:lnSpc>
                <a:spcPct val="110000"/>
              </a:lnSpc>
            </a:pPr>
            <a:r>
              <a:rPr lang="en-US" altLang="en-US" dirty="0">
                <a:latin typeface="Arial" panose="020B0604020202020204" pitchFamily="34" charset="0"/>
                <a:cs typeface="Arial" panose="020B0604020202020204" pitchFamily="34" charset="0"/>
              </a:rPr>
              <a:t>Source of data: The Commonwealth Fund.  I draw on three reports: “U.S. Health Insurance Coverage in 2020: A Looming Crisis in Affordability — Findings from the Commonwealth Fund Biennial Health Insurance Survey, 2020,” 2020; Collins SR, Gunja MZ, Doty MM. How Well Does Insurance Coverage Protect Consumers from Health Care Costs? The Commonwealth Fund 2017; Sara Collins, Herman Bhupal, and Michelle Doty, “Health Insurance Coverage Eight Years After the ACA.”  </a:t>
            </a:r>
          </a:p>
        </p:txBody>
      </p:sp>
      <p:graphicFrame>
        <p:nvGraphicFramePr>
          <p:cNvPr id="7" name="Content Placeholder 6">
            <a:extLst>
              <a:ext uri="{FF2B5EF4-FFF2-40B4-BE49-F238E27FC236}">
                <a16:creationId xmlns:a16="http://schemas.microsoft.com/office/drawing/2014/main" id="{989B964C-CBEE-E8E2-2DE5-B39B286E7116}"/>
              </a:ext>
            </a:extLst>
          </p:cNvPr>
          <p:cNvGraphicFramePr>
            <a:graphicFrameLocks noGrp="1"/>
          </p:cNvGraphicFramePr>
          <p:nvPr>
            <p:ph idx="4294967295"/>
          </p:nvPr>
        </p:nvGraphicFramePr>
        <p:xfrm>
          <a:off x="239012" y="1975343"/>
          <a:ext cx="8665976" cy="3394472"/>
        </p:xfrm>
        <a:graphic>
          <a:graphicData uri="http://schemas.openxmlformats.org/drawingml/2006/chart">
            <c:chart xmlns:c="http://schemas.openxmlformats.org/drawingml/2006/chart" xmlns:r="http://schemas.openxmlformats.org/officeDocument/2006/relationships" r:id="rId2"/>
          </a:graphicData>
        </a:graphic>
      </p:graphicFrame>
      <p:sp useBgFill="1">
        <p:nvSpPr>
          <p:cNvPr id="6" name="Rectangle 5">
            <a:extLst>
              <a:ext uri="{FF2B5EF4-FFF2-40B4-BE49-F238E27FC236}">
                <a16:creationId xmlns:a16="http://schemas.microsoft.com/office/drawing/2014/main" id="{446FE8B8-F1B7-6036-78EA-D4752A2B0F75}"/>
              </a:ext>
            </a:extLst>
          </p:cNvPr>
          <p:cNvSpPr/>
          <p:nvPr/>
        </p:nvSpPr>
        <p:spPr>
          <a:xfrm>
            <a:off x="4054475" y="4491038"/>
            <a:ext cx="4460875"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srgbClr val="FFFFFF"/>
              </a:solidFill>
            </a:endParaRPr>
          </a:p>
        </p:txBody>
      </p:sp>
      <p:graphicFrame>
        <p:nvGraphicFramePr>
          <p:cNvPr id="8" name="Table 8">
            <a:extLst>
              <a:ext uri="{FF2B5EF4-FFF2-40B4-BE49-F238E27FC236}">
                <a16:creationId xmlns:a16="http://schemas.microsoft.com/office/drawing/2014/main" id="{AD511275-D62C-297E-A62F-6674F2E982EA}"/>
              </a:ext>
            </a:extLst>
          </p:cNvPr>
          <p:cNvGraphicFramePr>
            <a:graphicFrameLocks noGrp="1"/>
          </p:cNvGraphicFramePr>
          <p:nvPr/>
        </p:nvGraphicFramePr>
        <p:xfrm>
          <a:off x="4379913" y="4545013"/>
          <a:ext cx="4338636" cy="342900"/>
        </p:xfrm>
        <a:graphic>
          <a:graphicData uri="http://schemas.openxmlformats.org/drawingml/2006/table">
            <a:tbl>
              <a:tblPr>
                <a:tableStyleId>{5C22544A-7EE6-4342-B048-85BDC9FD1C3A}</a:tableStyleId>
              </a:tblPr>
              <a:tblGrid>
                <a:gridCol w="723106">
                  <a:extLst>
                    <a:ext uri="{9D8B030D-6E8A-4147-A177-3AD203B41FA5}">
                      <a16:colId xmlns:a16="http://schemas.microsoft.com/office/drawing/2014/main" val="20000"/>
                    </a:ext>
                  </a:extLst>
                </a:gridCol>
                <a:gridCol w="723106">
                  <a:extLst>
                    <a:ext uri="{9D8B030D-6E8A-4147-A177-3AD203B41FA5}">
                      <a16:colId xmlns:a16="http://schemas.microsoft.com/office/drawing/2014/main" val="20001"/>
                    </a:ext>
                  </a:extLst>
                </a:gridCol>
                <a:gridCol w="723106">
                  <a:extLst>
                    <a:ext uri="{9D8B030D-6E8A-4147-A177-3AD203B41FA5}">
                      <a16:colId xmlns:a16="http://schemas.microsoft.com/office/drawing/2014/main" val="20002"/>
                    </a:ext>
                  </a:extLst>
                </a:gridCol>
                <a:gridCol w="723106">
                  <a:extLst>
                    <a:ext uri="{9D8B030D-6E8A-4147-A177-3AD203B41FA5}">
                      <a16:colId xmlns:a16="http://schemas.microsoft.com/office/drawing/2014/main" val="20003"/>
                    </a:ext>
                  </a:extLst>
                </a:gridCol>
                <a:gridCol w="723106">
                  <a:extLst>
                    <a:ext uri="{9D8B030D-6E8A-4147-A177-3AD203B41FA5}">
                      <a16:colId xmlns:a16="http://schemas.microsoft.com/office/drawing/2014/main" val="20004"/>
                    </a:ext>
                  </a:extLst>
                </a:gridCol>
                <a:gridCol w="723106">
                  <a:extLst>
                    <a:ext uri="{9D8B030D-6E8A-4147-A177-3AD203B41FA5}">
                      <a16:colId xmlns:a16="http://schemas.microsoft.com/office/drawing/2014/main" val="20005"/>
                    </a:ext>
                  </a:extLst>
                </a:gridCol>
              </a:tblGrid>
              <a:tr h="342900">
                <a:tc>
                  <a:txBody>
                    <a:bodyPr/>
                    <a:lstStyle/>
                    <a:p>
                      <a:pPr algn="r"/>
                      <a:r>
                        <a:rPr lang="en-US" sz="1800" dirty="0">
                          <a:solidFill>
                            <a:schemeClr val="bg1"/>
                          </a:solidFill>
                        </a:rPr>
                        <a:t>2010</a:t>
                      </a:r>
                    </a:p>
                  </a:txBody>
                  <a:tcPr marL="68578" marR="68578"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dirty="0">
                          <a:solidFill>
                            <a:schemeClr val="bg1"/>
                          </a:solidFill>
                        </a:rPr>
                        <a:t>2012</a:t>
                      </a:r>
                    </a:p>
                  </a:txBody>
                  <a:tcPr marL="68578" marR="68578"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dirty="0">
                          <a:solidFill>
                            <a:schemeClr val="bg1"/>
                          </a:solidFill>
                        </a:rPr>
                        <a:t>2014</a:t>
                      </a:r>
                    </a:p>
                  </a:txBody>
                  <a:tcPr marL="68578" marR="68578"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dirty="0">
                          <a:solidFill>
                            <a:schemeClr val="bg1"/>
                          </a:solidFill>
                        </a:rPr>
                        <a:t>2016</a:t>
                      </a:r>
                    </a:p>
                  </a:txBody>
                  <a:tcPr marL="68578" marR="68578"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dirty="0">
                          <a:solidFill>
                            <a:schemeClr val="bg1"/>
                          </a:solidFill>
                        </a:rPr>
                        <a:t>2018</a:t>
                      </a:r>
                    </a:p>
                  </a:txBody>
                  <a:tcPr marL="68578" marR="68578"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dirty="0">
                          <a:solidFill>
                            <a:schemeClr val="bg1"/>
                          </a:solidFill>
                        </a:rPr>
                        <a:t>2020</a:t>
                      </a:r>
                    </a:p>
                  </a:txBody>
                  <a:tcPr marL="68578" marR="68578"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D46AA5CE-527A-34EB-405D-9386F62525B3}"/>
              </a:ext>
            </a:extLst>
          </p:cNvPr>
          <p:cNvSpPr>
            <a:spLocks noGrp="1" noChangeArrowheads="1"/>
          </p:cNvSpPr>
          <p:nvPr>
            <p:ph type="title"/>
          </p:nvPr>
        </p:nvSpPr>
        <p:spPr/>
        <p:txBody>
          <a:bodyPr/>
          <a:lstStyle/>
          <a:p>
            <a:pPr>
              <a:defRPr/>
            </a:pPr>
            <a:endParaRPr lang="en-US" altLang="en-US"/>
          </a:p>
        </p:txBody>
      </p:sp>
      <p:pic>
        <p:nvPicPr>
          <p:cNvPr id="138243" name="Picture 3">
            <a:extLst>
              <a:ext uri="{FF2B5EF4-FFF2-40B4-BE49-F238E27FC236}">
                <a16:creationId xmlns:a16="http://schemas.microsoft.com/office/drawing/2014/main" id="{29CD7D66-0529-8515-B23B-B53FB878A31A}"/>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a:extLst>
              <a:ext uri="{FF2B5EF4-FFF2-40B4-BE49-F238E27FC236}">
                <a16:creationId xmlns:a16="http://schemas.microsoft.com/office/drawing/2014/main" id="{72435447-A337-C281-F14B-736D578A6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a:extLst>
              <a:ext uri="{FF2B5EF4-FFF2-40B4-BE49-F238E27FC236}">
                <a16:creationId xmlns:a16="http://schemas.microsoft.com/office/drawing/2014/main" id="{109CC620-D5A7-F452-8353-020B95BBD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E186-44AF-0995-E8E0-E7251B898DE6}"/>
              </a:ext>
            </a:extLst>
          </p:cNvPr>
          <p:cNvSpPr>
            <a:spLocks noGrp="1"/>
          </p:cNvSpPr>
          <p:nvPr>
            <p:ph type="title"/>
          </p:nvPr>
        </p:nvSpPr>
        <p:spPr/>
        <p:txBody>
          <a:bodyPr/>
          <a:lstStyle/>
          <a:p>
            <a:pPr>
              <a:defRPr/>
            </a:pPr>
            <a:endParaRPr lang="en-US"/>
          </a:p>
        </p:txBody>
      </p:sp>
      <p:pic>
        <p:nvPicPr>
          <p:cNvPr id="141315" name="Content Placeholder 3">
            <a:extLst>
              <a:ext uri="{FF2B5EF4-FFF2-40B4-BE49-F238E27FC236}">
                <a16:creationId xmlns:a16="http://schemas.microsoft.com/office/drawing/2014/main" id="{2CCFAABA-CCDA-9B2C-4DD7-E2A60211A2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6C99A5EB-5AF8-D869-BC6A-7463896DF622}"/>
              </a:ext>
            </a:extLst>
          </p:cNvPr>
          <p:cNvSpPr>
            <a:spLocks noGrp="1" noChangeArrowheads="1"/>
          </p:cNvSpPr>
          <p:nvPr>
            <p:ph type="title"/>
          </p:nvPr>
        </p:nvSpPr>
        <p:spPr/>
        <p:txBody>
          <a:bodyPr/>
          <a:lstStyle/>
          <a:p>
            <a:pPr eaLnBrk="1" hangingPunct="1">
              <a:defRPr/>
            </a:pPr>
            <a:endParaRPr lang="en-US" altLang="en-US"/>
          </a:p>
        </p:txBody>
      </p:sp>
      <p:sp>
        <p:nvSpPr>
          <p:cNvPr id="311299" name="Rectangle 3">
            <a:extLst>
              <a:ext uri="{FF2B5EF4-FFF2-40B4-BE49-F238E27FC236}">
                <a16:creationId xmlns:a16="http://schemas.microsoft.com/office/drawing/2014/main" id="{2ACE1514-E903-1A8E-6410-5DECA8CC8707}"/>
              </a:ext>
            </a:extLst>
          </p:cNvPr>
          <p:cNvSpPr>
            <a:spLocks noGrp="1" noChangeArrowheads="1"/>
          </p:cNvSpPr>
          <p:nvPr>
            <p:ph type="body" idx="1"/>
          </p:nvPr>
        </p:nvSpPr>
        <p:spPr/>
        <p:txBody>
          <a:bodyPr/>
          <a:lstStyle/>
          <a:p>
            <a:pPr eaLnBrk="1" hangingPunct="1">
              <a:defRPr/>
            </a:pPr>
            <a:endParaRPr lang="en-US" altLang="en-US"/>
          </a:p>
        </p:txBody>
      </p:sp>
      <p:pic>
        <p:nvPicPr>
          <p:cNvPr id="142340" name="Picture 4" descr="Private Equity and Venture Investment in Physician Practices chart. 2017: $15 Billion; 2018: $22 Billion; November 2019: $60 Billion.">
            <a:extLst>
              <a:ext uri="{FF2B5EF4-FFF2-40B4-BE49-F238E27FC236}">
                <a16:creationId xmlns:a16="http://schemas.microsoft.com/office/drawing/2014/main" id="{40922C01-A943-E396-3CC5-66D49E75D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FB993-5F37-5690-5D68-468C8F2A8487}"/>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E8A5B316-08AD-D254-A43E-F7854BA362D7}"/>
              </a:ext>
            </a:extLst>
          </p:cNvPr>
          <p:cNvSpPr>
            <a:spLocks noGrp="1"/>
          </p:cNvSpPr>
          <p:nvPr>
            <p:ph idx="1"/>
          </p:nvPr>
        </p:nvSpPr>
        <p:spPr/>
        <p:txBody>
          <a:bodyPr/>
          <a:lstStyle/>
          <a:p>
            <a:pPr>
              <a:defRPr/>
            </a:pPr>
            <a:endParaRPr lang="en-US"/>
          </a:p>
        </p:txBody>
      </p:sp>
      <p:graphicFrame>
        <p:nvGraphicFramePr>
          <p:cNvPr id="143364" name="Object 3">
            <a:extLst>
              <a:ext uri="{FF2B5EF4-FFF2-40B4-BE49-F238E27FC236}">
                <a16:creationId xmlns:a16="http://schemas.microsoft.com/office/drawing/2014/main" id="{A578662D-BC13-2A0F-F884-8A794E190974}"/>
              </a:ext>
            </a:extLst>
          </p:cNvPr>
          <p:cNvGraphicFramePr>
            <a:graphicFrameLocks noChangeAspect="1"/>
          </p:cNvGraphicFramePr>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143364" name="Object 3">
                        <a:extLst>
                          <a:ext uri="{FF2B5EF4-FFF2-40B4-BE49-F238E27FC236}">
                            <a16:creationId xmlns:a16="http://schemas.microsoft.com/office/drawing/2014/main" id="{A578662D-BC13-2A0F-F884-8A794E190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90B1FA3F-BDCD-0647-5E4D-6DFA1F1CA6F9}"/>
              </a:ext>
            </a:extLst>
          </p:cNvPr>
          <p:cNvSpPr>
            <a:spLocks noGrp="1"/>
          </p:cNvSpPr>
          <p:nvPr>
            <p:ph type="title" idx="4294967295"/>
          </p:nvPr>
        </p:nvSpPr>
        <p:spPr/>
        <p:txBody>
          <a:bodyPr lIns="0" rIns="0" bIns="0" anchor="b"/>
          <a:lstStyle/>
          <a:p>
            <a:pPr eaLnBrk="1" hangingPunct="1">
              <a:defRPr/>
            </a:pPr>
            <a:r>
              <a:rPr lang="en-US" dirty="0"/>
              <a:t>Some Reasons for Rising Health Care Costs</a:t>
            </a:r>
          </a:p>
        </p:txBody>
      </p:sp>
      <p:sp>
        <p:nvSpPr>
          <p:cNvPr id="32771" name="Content Placeholder 2">
            <a:extLst>
              <a:ext uri="{FF2B5EF4-FFF2-40B4-BE49-F238E27FC236}">
                <a16:creationId xmlns:a16="http://schemas.microsoft.com/office/drawing/2014/main" id="{68BDBA5D-4FF0-14C2-D2CB-277EC4F68581}"/>
              </a:ext>
            </a:extLst>
          </p:cNvPr>
          <p:cNvSpPr>
            <a:spLocks noGrp="1"/>
          </p:cNvSpPr>
          <p:nvPr>
            <p:ph idx="4294967295"/>
          </p:nvPr>
        </p:nvSpPr>
        <p:spPr/>
        <p:txBody>
          <a:bodyPr/>
          <a:lstStyle/>
          <a:p>
            <a:pPr eaLnBrk="1" hangingPunct="1">
              <a:defRPr/>
            </a:pPr>
            <a:r>
              <a:rPr lang="en-US" sz="2800" dirty="0"/>
              <a:t>Aging population</a:t>
            </a:r>
          </a:p>
          <a:p>
            <a:pPr lvl="1" eaLnBrk="1" hangingPunct="1">
              <a:defRPr/>
            </a:pPr>
            <a:r>
              <a:rPr lang="en-US" dirty="0"/>
              <a:t>Chronic diseases</a:t>
            </a:r>
          </a:p>
          <a:p>
            <a:pPr eaLnBrk="1" hangingPunct="1">
              <a:defRPr/>
            </a:pPr>
            <a:r>
              <a:rPr lang="en-US" sz="2800" dirty="0"/>
              <a:t>Technological advances</a:t>
            </a:r>
          </a:p>
          <a:p>
            <a:pPr eaLnBrk="1" hangingPunct="1">
              <a:defRPr/>
            </a:pPr>
            <a:r>
              <a:rPr lang="en-US" sz="2800" dirty="0"/>
              <a:t>Exploding drug costs</a:t>
            </a:r>
          </a:p>
          <a:p>
            <a:pPr eaLnBrk="1" hangingPunct="1">
              <a:defRPr/>
            </a:pPr>
            <a:r>
              <a:rPr lang="en-US" sz="2800" dirty="0"/>
              <a:t>Increasing specialist referrals</a:t>
            </a:r>
          </a:p>
          <a:p>
            <a:pPr lvl="1" eaLnBrk="1" hangingPunct="1">
              <a:defRPr/>
            </a:pPr>
            <a:r>
              <a:rPr lang="en-US" dirty="0"/>
              <a:t>RVUs/pay much higher for procedural services</a:t>
            </a:r>
          </a:p>
          <a:p>
            <a:pPr lvl="1" eaLnBrk="1" hangingPunct="1">
              <a:defRPr/>
            </a:pPr>
            <a:r>
              <a:rPr lang="en-US" dirty="0"/>
              <a:t>Specialists provide 40% of primary care</a:t>
            </a:r>
          </a:p>
          <a:p>
            <a:pPr lvl="1" eaLnBrk="1" hangingPunct="1">
              <a:defRPr/>
            </a:pPr>
            <a:r>
              <a:rPr lang="en-US" dirty="0"/>
              <a:t>Only ½ of PCPs get notified by specialists of changes in medication or care plans for their patients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869BE-B206-4908-CA6E-65716630FC31}"/>
              </a:ext>
            </a:extLst>
          </p:cNvPr>
          <p:cNvSpPr>
            <a:spLocks noGrp="1"/>
          </p:cNvSpPr>
          <p:nvPr>
            <p:ph type="title"/>
          </p:nvPr>
        </p:nvSpPr>
        <p:spPr/>
        <p:txBody>
          <a:bodyPr/>
          <a:lstStyle/>
          <a:p>
            <a:pPr>
              <a:defRPr/>
            </a:pPr>
            <a:r>
              <a:rPr lang="en-US" dirty="0"/>
              <a:t>Complex Patients</a:t>
            </a:r>
          </a:p>
        </p:txBody>
      </p:sp>
      <p:sp>
        <p:nvSpPr>
          <p:cNvPr id="3" name="Content Placeholder 2">
            <a:extLst>
              <a:ext uri="{FF2B5EF4-FFF2-40B4-BE49-F238E27FC236}">
                <a16:creationId xmlns:a16="http://schemas.microsoft.com/office/drawing/2014/main" id="{45E6B374-6C7C-3799-E443-914E0BCA80F1}"/>
              </a:ext>
            </a:extLst>
          </p:cNvPr>
          <p:cNvSpPr>
            <a:spLocks noGrp="1"/>
          </p:cNvSpPr>
          <p:nvPr>
            <p:ph idx="1"/>
          </p:nvPr>
        </p:nvSpPr>
        <p:spPr/>
        <p:txBody>
          <a:bodyPr/>
          <a:lstStyle/>
          <a:p>
            <a:pPr>
              <a:defRPr/>
            </a:pPr>
            <a:r>
              <a:rPr lang="en-US" dirty="0"/>
              <a:t>Hospitalized patients more complex today than 15 </a:t>
            </a:r>
            <a:r>
              <a:rPr lang="en-US" dirty="0" err="1"/>
              <a:t>yrs</a:t>
            </a:r>
            <a:r>
              <a:rPr lang="en-US" dirty="0"/>
              <a:t> ago:</a:t>
            </a:r>
          </a:p>
          <a:p>
            <a:pPr lvl="1">
              <a:defRPr/>
            </a:pPr>
            <a:r>
              <a:rPr lang="en-US" sz="3200" dirty="0"/>
              <a:t>3 </a:t>
            </a:r>
            <a:r>
              <a:rPr lang="en-US" sz="3200" dirty="0" err="1"/>
              <a:t>yrs</a:t>
            </a:r>
            <a:r>
              <a:rPr lang="en-US" sz="3200" dirty="0"/>
              <a:t> older, twice as likely to have kidney disease, 70% more likely to have DM, much more likely to be admitted through the ER, longer lengths of stay</a:t>
            </a:r>
          </a:p>
          <a:p>
            <a:pPr lvl="1">
              <a:defRPr/>
            </a:pPr>
            <a:r>
              <a:rPr lang="en-US" sz="3200" dirty="0"/>
              <a:t>Inpatient mortality stable, but post-discharge mortality higher</a:t>
            </a:r>
          </a:p>
          <a:p>
            <a:pPr>
              <a:defRPr/>
            </a:pP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hart&#10;&#10;Description automatically generated">
            <a:extLst>
              <a:ext uri="{FF2B5EF4-FFF2-40B4-BE49-F238E27FC236}">
                <a16:creationId xmlns:a16="http://schemas.microsoft.com/office/drawing/2014/main" id="{F291140C-8E6D-5A37-DF18-FD59FC23B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52769-1123-EC09-9075-D01EA500EF0F}"/>
              </a:ext>
            </a:extLst>
          </p:cNvPr>
          <p:cNvSpPr>
            <a:spLocks noGrp="1"/>
          </p:cNvSpPr>
          <p:nvPr>
            <p:ph type="title"/>
          </p:nvPr>
        </p:nvSpPr>
        <p:spPr/>
        <p:txBody>
          <a:bodyPr/>
          <a:lstStyle/>
          <a:p>
            <a:pPr>
              <a:defRPr/>
            </a:pPr>
            <a:r>
              <a:rPr lang="en-US" dirty="0"/>
              <a:t>Wasteful Health Care Spending</a:t>
            </a:r>
            <a:br>
              <a:rPr lang="en-US" sz="2800" dirty="0"/>
            </a:br>
            <a:r>
              <a:rPr lang="en-US" sz="2800" dirty="0"/>
              <a:t>Annual Median Estimate (AJPH Dec 2020:1746)</a:t>
            </a:r>
          </a:p>
        </p:txBody>
      </p:sp>
      <p:sp>
        <p:nvSpPr>
          <p:cNvPr id="3" name="Content Placeholder 2">
            <a:extLst>
              <a:ext uri="{FF2B5EF4-FFF2-40B4-BE49-F238E27FC236}">
                <a16:creationId xmlns:a16="http://schemas.microsoft.com/office/drawing/2014/main" id="{B112816B-556B-3A65-5DDA-BD4513BCC897}"/>
              </a:ext>
            </a:extLst>
          </p:cNvPr>
          <p:cNvSpPr>
            <a:spLocks noGrp="1"/>
          </p:cNvSpPr>
          <p:nvPr>
            <p:ph idx="1"/>
          </p:nvPr>
        </p:nvSpPr>
        <p:spPr/>
        <p:txBody>
          <a:bodyPr/>
          <a:lstStyle/>
          <a:p>
            <a:pPr>
              <a:defRPr/>
            </a:pPr>
            <a:r>
              <a:rPr lang="en-US" dirty="0"/>
              <a:t>Overuse: $451 billion</a:t>
            </a:r>
          </a:p>
          <a:p>
            <a:pPr>
              <a:defRPr/>
            </a:pPr>
            <a:r>
              <a:rPr lang="en-US" dirty="0"/>
              <a:t>Missed prevention opportunities: $310 billion</a:t>
            </a:r>
          </a:p>
          <a:p>
            <a:pPr>
              <a:defRPr/>
            </a:pPr>
            <a:r>
              <a:rPr lang="en-US" dirty="0"/>
              <a:t>Administrative waste: $281 billion</a:t>
            </a:r>
          </a:p>
          <a:p>
            <a:pPr>
              <a:defRPr/>
            </a:pPr>
            <a:r>
              <a:rPr lang="en-US" dirty="0"/>
              <a:t>Clinical inefficiencies: $202 billion</a:t>
            </a:r>
          </a:p>
          <a:p>
            <a:pPr>
              <a:defRPr/>
            </a:pPr>
            <a:r>
              <a:rPr lang="en-US" dirty="0"/>
              <a:t>Fraud and abuse: $185 billion</a:t>
            </a:r>
          </a:p>
          <a:p>
            <a:pPr>
              <a:defRPr/>
            </a:pPr>
            <a:r>
              <a:rPr lang="en-US" dirty="0"/>
              <a:t>Excessive prices: $169 billion</a:t>
            </a:r>
          </a:p>
          <a:p>
            <a:pPr>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1D92-DA86-F610-9A79-82F726CABE01}"/>
              </a:ext>
            </a:extLst>
          </p:cNvPr>
          <p:cNvSpPr>
            <a:spLocks noGrp="1"/>
          </p:cNvSpPr>
          <p:nvPr>
            <p:ph type="title"/>
          </p:nvPr>
        </p:nvSpPr>
        <p:spPr/>
        <p:txBody>
          <a:bodyPr/>
          <a:lstStyle/>
          <a:p>
            <a:pPr>
              <a:defRPr/>
            </a:pPr>
            <a:r>
              <a:rPr lang="en-US" dirty="0"/>
              <a:t>Difficulty Paying Medical Bills</a:t>
            </a:r>
            <a:br>
              <a:rPr lang="en-US" dirty="0"/>
            </a:br>
            <a:r>
              <a:rPr lang="en-US" dirty="0"/>
              <a:t>(2018 Survey)</a:t>
            </a:r>
          </a:p>
        </p:txBody>
      </p:sp>
      <p:sp>
        <p:nvSpPr>
          <p:cNvPr id="3" name="Content Placeholder 2">
            <a:extLst>
              <a:ext uri="{FF2B5EF4-FFF2-40B4-BE49-F238E27FC236}">
                <a16:creationId xmlns:a16="http://schemas.microsoft.com/office/drawing/2014/main" id="{A39EED7F-C6FE-9F35-1751-7BF49BFEBFC0}"/>
              </a:ext>
            </a:extLst>
          </p:cNvPr>
          <p:cNvSpPr>
            <a:spLocks noGrp="1"/>
          </p:cNvSpPr>
          <p:nvPr>
            <p:ph idx="1"/>
          </p:nvPr>
        </p:nvSpPr>
        <p:spPr/>
        <p:txBody>
          <a:bodyPr/>
          <a:lstStyle/>
          <a:p>
            <a:pPr>
              <a:defRPr/>
            </a:pPr>
            <a:r>
              <a:rPr lang="en-US" dirty="0"/>
              <a:t>More than ½ of patients with serious chronic illnesses (even though over 90% had insurance)</a:t>
            </a:r>
          </a:p>
          <a:p>
            <a:pPr>
              <a:defRPr/>
            </a:pPr>
            <a:r>
              <a:rPr lang="en-US" dirty="0"/>
              <a:t>69% reported physicians did not discuss costs of care</a:t>
            </a:r>
          </a:p>
          <a:p>
            <a:pPr>
              <a:defRPr/>
            </a:pPr>
            <a:r>
              <a:rPr lang="en-US" dirty="0"/>
              <a:t>31% had difficulty understanding what their insurance covered</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43E5-34CA-5F7A-1874-78F1B7B3F2FD}"/>
              </a:ext>
            </a:extLst>
          </p:cNvPr>
          <p:cNvSpPr>
            <a:spLocks noGrp="1"/>
          </p:cNvSpPr>
          <p:nvPr>
            <p:ph type="title"/>
          </p:nvPr>
        </p:nvSpPr>
        <p:spPr/>
        <p:txBody>
          <a:bodyPr/>
          <a:lstStyle/>
          <a:p>
            <a:pPr>
              <a:defRPr/>
            </a:pPr>
            <a:r>
              <a:rPr lang="en-US" dirty="0"/>
              <a:t>Overuse</a:t>
            </a:r>
          </a:p>
        </p:txBody>
      </p:sp>
      <p:sp>
        <p:nvSpPr>
          <p:cNvPr id="3" name="Content Placeholder 2">
            <a:extLst>
              <a:ext uri="{FF2B5EF4-FFF2-40B4-BE49-F238E27FC236}">
                <a16:creationId xmlns:a16="http://schemas.microsoft.com/office/drawing/2014/main" id="{49D34DBC-5356-8522-F37F-97AE5AD693C8}"/>
              </a:ext>
            </a:extLst>
          </p:cNvPr>
          <p:cNvSpPr>
            <a:spLocks noGrp="1"/>
          </p:cNvSpPr>
          <p:nvPr>
            <p:ph idx="1"/>
          </p:nvPr>
        </p:nvSpPr>
        <p:spPr/>
        <p:txBody>
          <a:bodyPr/>
          <a:lstStyle/>
          <a:p>
            <a:pPr eaLnBrk="1" hangingPunct="1">
              <a:defRPr/>
            </a:pPr>
            <a:r>
              <a:rPr lang="en-US" sz="2800" dirty="0"/>
              <a:t>Overuse of diagnostic tests, medications, and therapeutic procedures</a:t>
            </a:r>
          </a:p>
          <a:p>
            <a:pPr lvl="1" eaLnBrk="1" hangingPunct="1">
              <a:defRPr/>
            </a:pPr>
            <a:r>
              <a:rPr lang="en-US" dirty="0"/>
              <a:t>$765 billion wasted annually</a:t>
            </a:r>
          </a:p>
          <a:p>
            <a:pPr lvl="2" eaLnBrk="1" hangingPunct="1">
              <a:defRPr/>
            </a:pPr>
            <a:r>
              <a:rPr lang="en-US" sz="2800" dirty="0"/>
              <a:t>$210 billion on unnecessary testing alone</a:t>
            </a:r>
          </a:p>
          <a:p>
            <a:pPr lvl="2" eaLnBrk="1" hangingPunct="1">
              <a:defRPr/>
            </a:pPr>
            <a:r>
              <a:rPr lang="en-US" sz="2800" dirty="0"/>
              <a:t>Unnecessary testing causes up to 30,000 deaths/</a:t>
            </a:r>
            <a:r>
              <a:rPr lang="en-US" sz="2800" dirty="0" err="1"/>
              <a:t>yr</a:t>
            </a:r>
            <a:endParaRPr lang="en-US" sz="2800" dirty="0"/>
          </a:p>
          <a:p>
            <a:pPr lvl="2" eaLnBrk="1" hangingPunct="1">
              <a:defRPr/>
            </a:pPr>
            <a:r>
              <a:rPr lang="en-US" sz="2800" dirty="0"/>
              <a:t>See Scans and Scams webpage of phsj.org for a slide show covering unnecessary testing</a:t>
            </a:r>
          </a:p>
          <a:p>
            <a:pPr lvl="1" eaLnBrk="1" hangingPunct="1">
              <a:defRPr/>
            </a:pPr>
            <a:r>
              <a:rPr lang="en-US" dirty="0"/>
              <a:t>Procedural variability</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3">
            <a:extLst>
              <a:ext uri="{FF2B5EF4-FFF2-40B4-BE49-F238E27FC236}">
                <a16:creationId xmlns:a16="http://schemas.microsoft.com/office/drawing/2014/main" id="{5196D3D6-5D3D-45E7-2378-931504E16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75" y="0"/>
            <a:ext cx="6727825"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
            <a:extLst>
              <a:ext uri="{FF2B5EF4-FFF2-40B4-BE49-F238E27FC236}">
                <a16:creationId xmlns:a16="http://schemas.microsoft.com/office/drawing/2014/main" id="{B993CCC7-EB7D-ED58-F1A7-6DECEF1D1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0"/>
            <a:ext cx="612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A74A-C1E2-3573-F8E7-A4B4095539F1}"/>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043AE4C0-5D99-A349-CEE6-CFEFC76BBBAC}"/>
              </a:ext>
            </a:extLst>
          </p:cNvPr>
          <p:cNvSpPr>
            <a:spLocks noGrp="1"/>
          </p:cNvSpPr>
          <p:nvPr>
            <p:ph idx="1"/>
          </p:nvPr>
        </p:nvSpPr>
        <p:spPr/>
        <p:txBody>
          <a:bodyPr/>
          <a:lstStyle/>
          <a:p>
            <a:pPr>
              <a:defRPr/>
            </a:pPr>
            <a:endParaRPr lang="en-US" dirty="0"/>
          </a:p>
        </p:txBody>
      </p:sp>
      <p:pic>
        <p:nvPicPr>
          <p:cNvPr id="151556" name="Picture 2">
            <a:extLst>
              <a:ext uri="{FF2B5EF4-FFF2-40B4-BE49-F238E27FC236}">
                <a16:creationId xmlns:a16="http://schemas.microsoft.com/office/drawing/2014/main" id="{AC5332B4-C721-C44E-5EBF-C39C885D3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8059738"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7" name="Rectangle 3">
            <a:extLst>
              <a:ext uri="{FF2B5EF4-FFF2-40B4-BE49-F238E27FC236}">
                <a16:creationId xmlns:a16="http://schemas.microsoft.com/office/drawing/2014/main" id="{FD29FFB7-BD1D-6898-C248-7588608AB51F}"/>
              </a:ext>
            </a:extLst>
          </p:cNvPr>
          <p:cNvSpPr>
            <a:spLocks noChangeArrowheads="1"/>
          </p:cNvSpPr>
          <p:nvPr/>
        </p:nvSpPr>
        <p:spPr bwMode="auto">
          <a:xfrm>
            <a:off x="6934200" y="6756400"/>
            <a:ext cx="1658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800">
                <a:latin typeface="Arial" panose="020B0604020202020204" pitchFamily="34" charset="0"/>
              </a:rPr>
              <a:t>Medicaidlobby</a:t>
            </a:r>
          </a:p>
          <a:p>
            <a:pPr eaLnBrk="1" hangingPunct="1">
              <a:spcBef>
                <a:spcPct val="0"/>
              </a:spcBef>
              <a:buClrTx/>
              <a:buSzTx/>
              <a:buFontTx/>
              <a:buNone/>
            </a:pPr>
            <a:endParaRPr lang="en-US" altLang="en-US" sz="1800">
              <a:latin typeface="Arial" panose="020B0604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F32E046A-4D2E-9396-C113-6CFF91CC27CB}"/>
              </a:ext>
            </a:extLst>
          </p:cNvPr>
          <p:cNvSpPr>
            <a:spLocks noGrp="1"/>
          </p:cNvSpPr>
          <p:nvPr>
            <p:ph type="title" idx="4294967295"/>
          </p:nvPr>
        </p:nvSpPr>
        <p:spPr/>
        <p:txBody>
          <a:bodyPr lIns="0" rIns="0" bIns="0" anchor="b"/>
          <a:lstStyle/>
          <a:p>
            <a:pPr eaLnBrk="1" hangingPunct="1">
              <a:defRPr/>
            </a:pPr>
            <a:r>
              <a:rPr lang="en-US" sz="3500"/>
              <a:t>Distribution of National Health Expenditures</a:t>
            </a:r>
          </a:p>
        </p:txBody>
      </p:sp>
      <p:pic>
        <p:nvPicPr>
          <p:cNvPr id="152579" name="Picture 2">
            <a:extLst>
              <a:ext uri="{FF2B5EF4-FFF2-40B4-BE49-F238E27FC236}">
                <a16:creationId xmlns:a16="http://schemas.microsoft.com/office/drawing/2014/main" id="{A1484051-213A-5C9F-C8C6-A3AAA825F64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14563" y="1600200"/>
            <a:ext cx="4714875" cy="4525963"/>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EBADB0B1-5CAB-2A44-E18D-A0D07C47263E}"/>
              </a:ext>
            </a:extLst>
          </p:cNvPr>
          <p:cNvSpPr>
            <a:spLocks noGrp="1"/>
          </p:cNvSpPr>
          <p:nvPr>
            <p:ph type="ctrTitle"/>
          </p:nvPr>
        </p:nvSpPr>
        <p:spPr/>
        <p:txBody>
          <a:bodyPr/>
          <a:lstStyle/>
          <a:p>
            <a:pPr eaLnBrk="1" hangingPunct="1">
              <a:defRPr/>
            </a:pPr>
            <a:endParaRPr lang="en-US" altLang="en-US"/>
          </a:p>
        </p:txBody>
      </p:sp>
      <p:sp>
        <p:nvSpPr>
          <p:cNvPr id="107523" name="Subtitle 2">
            <a:extLst>
              <a:ext uri="{FF2B5EF4-FFF2-40B4-BE49-F238E27FC236}">
                <a16:creationId xmlns:a16="http://schemas.microsoft.com/office/drawing/2014/main" id="{6801AF62-899B-2170-23DC-D01C35D3A179}"/>
              </a:ext>
            </a:extLst>
          </p:cNvPr>
          <p:cNvSpPr>
            <a:spLocks noGrp="1"/>
          </p:cNvSpPr>
          <p:nvPr>
            <p:ph type="subTitle" idx="1"/>
          </p:nvPr>
        </p:nvSpPr>
        <p:spPr/>
        <p:txBody>
          <a:bodyPr/>
          <a:lstStyle/>
          <a:p>
            <a:pPr eaLnBrk="1" hangingPunct="1">
              <a:defRPr/>
            </a:pPr>
            <a:endParaRPr lang="en-US" altLang="en-US"/>
          </a:p>
        </p:txBody>
      </p:sp>
      <p:pic>
        <p:nvPicPr>
          <p:cNvPr id="153604" name="Picture 4">
            <a:extLst>
              <a:ext uri="{FF2B5EF4-FFF2-40B4-BE49-F238E27FC236}">
                <a16:creationId xmlns:a16="http://schemas.microsoft.com/office/drawing/2014/main" id="{BBE93DBE-8C35-42FD-FEC3-8F7F147EC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D897-4660-36CB-E81D-86C22EF7283A}"/>
              </a:ext>
            </a:extLst>
          </p:cNvPr>
          <p:cNvSpPr>
            <a:spLocks noGrp="1"/>
          </p:cNvSpPr>
          <p:nvPr>
            <p:ph type="title"/>
          </p:nvPr>
        </p:nvSpPr>
        <p:spPr/>
        <p:txBody>
          <a:bodyPr/>
          <a:lstStyle/>
          <a:p>
            <a:pPr>
              <a:defRPr/>
            </a:pPr>
            <a:r>
              <a:rPr lang="en-US" dirty="0"/>
              <a:t>Corporatization of Medical Boards</a:t>
            </a:r>
          </a:p>
        </p:txBody>
      </p:sp>
      <p:sp>
        <p:nvSpPr>
          <p:cNvPr id="3" name="Content Placeholder 2">
            <a:extLst>
              <a:ext uri="{FF2B5EF4-FFF2-40B4-BE49-F238E27FC236}">
                <a16:creationId xmlns:a16="http://schemas.microsoft.com/office/drawing/2014/main" id="{07A4B4A6-6505-13CE-588D-848C90F9EA19}"/>
              </a:ext>
            </a:extLst>
          </p:cNvPr>
          <p:cNvSpPr>
            <a:spLocks noGrp="1"/>
          </p:cNvSpPr>
          <p:nvPr>
            <p:ph idx="1"/>
          </p:nvPr>
        </p:nvSpPr>
        <p:spPr/>
        <p:txBody>
          <a:bodyPr/>
          <a:lstStyle/>
          <a:p>
            <a:pPr>
              <a:defRPr/>
            </a:pPr>
            <a:r>
              <a:rPr lang="en-US" sz="2800" dirty="0"/>
              <a:t>American Board of Medical Specialties</a:t>
            </a:r>
          </a:p>
          <a:p>
            <a:pPr lvl="1">
              <a:defRPr/>
            </a:pPr>
            <a:r>
              <a:rPr lang="en-US" dirty="0"/>
              <a:t>Nonprofit organization funded primarily by physician members</a:t>
            </a:r>
          </a:p>
          <a:p>
            <a:pPr lvl="1">
              <a:defRPr/>
            </a:pPr>
            <a:r>
              <a:rPr lang="en-US" dirty="0"/>
              <a:t>Fiduciary responsibility to match revenue and expenditures </a:t>
            </a:r>
          </a:p>
          <a:p>
            <a:pPr lvl="1">
              <a:defRPr/>
            </a:pPr>
            <a:r>
              <a:rPr lang="en-US" dirty="0"/>
              <a:t>Revenue for most ABMS member boards far surpasses expenses (mean annual growth rate of 10% between 2003 and 2013</a:t>
            </a:r>
          </a:p>
          <a:p>
            <a:pPr lvl="1">
              <a:defRPr/>
            </a:pP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B8BDEA5D-89D9-C0BE-F9BE-B8F1DBCEE975}"/>
              </a:ext>
            </a:extLst>
          </p:cNvPr>
          <p:cNvSpPr>
            <a:spLocks noGrp="1"/>
          </p:cNvSpPr>
          <p:nvPr>
            <p:ph type="title"/>
          </p:nvPr>
        </p:nvSpPr>
        <p:spPr/>
        <p:txBody>
          <a:bodyPr/>
          <a:lstStyle/>
          <a:p>
            <a:pPr>
              <a:defRPr/>
            </a:pPr>
            <a:r>
              <a:rPr lang="en-US" altLang="en-US" sz="3600" dirty="0"/>
              <a:t>Corporate Structure of American Board of Internal Medicine (member of ABMS)</a:t>
            </a:r>
          </a:p>
        </p:txBody>
      </p:sp>
      <p:sp>
        <p:nvSpPr>
          <p:cNvPr id="199683" name="Content Placeholder 2">
            <a:extLst>
              <a:ext uri="{FF2B5EF4-FFF2-40B4-BE49-F238E27FC236}">
                <a16:creationId xmlns:a16="http://schemas.microsoft.com/office/drawing/2014/main" id="{EF7CCCEE-45CE-3D22-4081-54FF53BEDBA7}"/>
              </a:ext>
            </a:extLst>
          </p:cNvPr>
          <p:cNvSpPr>
            <a:spLocks noGrp="1"/>
          </p:cNvSpPr>
          <p:nvPr>
            <p:ph idx="1"/>
          </p:nvPr>
        </p:nvSpPr>
        <p:spPr/>
        <p:txBody>
          <a:bodyPr/>
          <a:lstStyle/>
          <a:p>
            <a:pPr>
              <a:defRPr/>
            </a:pPr>
            <a:r>
              <a:rPr lang="en-US" altLang="en-US" sz="3600" dirty="0"/>
              <a:t>Annual budget over $50 million</a:t>
            </a:r>
          </a:p>
          <a:p>
            <a:pPr>
              <a:defRPr/>
            </a:pPr>
            <a:r>
              <a:rPr lang="en-US" altLang="en-US" sz="3600" dirty="0"/>
              <a:t>Lobbied Congress to ensure that physicians participating in Maintenance of Certification through ABIM eligible for incentive payment under </a:t>
            </a:r>
            <a:r>
              <a:rPr lang="en-US" altLang="en-US" sz="3600" dirty="0" err="1"/>
              <a:t>ObamaCare</a:t>
            </a:r>
            <a:endParaRPr lang="en-US" altLang="en-US" sz="36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a:extLst>
              <a:ext uri="{FF2B5EF4-FFF2-40B4-BE49-F238E27FC236}">
                <a16:creationId xmlns:a16="http://schemas.microsoft.com/office/drawing/2014/main" id="{121352B1-684B-9CD5-F5E4-96D42D300130}"/>
              </a:ext>
            </a:extLst>
          </p:cNvPr>
          <p:cNvSpPr>
            <a:spLocks noGrp="1"/>
          </p:cNvSpPr>
          <p:nvPr>
            <p:ph type="title"/>
          </p:nvPr>
        </p:nvSpPr>
        <p:spPr/>
        <p:txBody>
          <a:bodyPr/>
          <a:lstStyle/>
          <a:p>
            <a:pPr>
              <a:defRPr/>
            </a:pPr>
            <a:r>
              <a:rPr lang="en-US" altLang="en-US" sz="4000" dirty="0">
                <a:solidFill>
                  <a:srgbClr val="DBF5F9"/>
                </a:solidFill>
              </a:rPr>
              <a:t>Corporate Structure of American Board of Internal Medicine</a:t>
            </a:r>
            <a:endParaRPr lang="en-US" altLang="en-US" dirty="0"/>
          </a:p>
        </p:txBody>
      </p:sp>
      <p:sp>
        <p:nvSpPr>
          <p:cNvPr id="243715" name="Content Placeholder 2">
            <a:extLst>
              <a:ext uri="{FF2B5EF4-FFF2-40B4-BE49-F238E27FC236}">
                <a16:creationId xmlns:a16="http://schemas.microsoft.com/office/drawing/2014/main" id="{34DE0E92-952F-A942-544E-22F237004FAB}"/>
              </a:ext>
            </a:extLst>
          </p:cNvPr>
          <p:cNvSpPr>
            <a:spLocks noGrp="1"/>
          </p:cNvSpPr>
          <p:nvPr>
            <p:ph idx="1"/>
          </p:nvPr>
        </p:nvSpPr>
        <p:spPr/>
        <p:txBody>
          <a:bodyPr/>
          <a:lstStyle/>
          <a:p>
            <a:pPr>
              <a:defRPr/>
            </a:pPr>
            <a:r>
              <a:rPr lang="en-US" altLang="en-US" sz="2800" dirty="0"/>
              <a:t>2022 revenue = $72 million; spending $58 million</a:t>
            </a:r>
          </a:p>
          <a:p>
            <a:pPr>
              <a:defRPr/>
            </a:pPr>
            <a:r>
              <a:rPr lang="en-US" altLang="en-US" sz="2800" dirty="0"/>
              <a:t>Conflicts of interest common among prior leadership (e.g., Christine Cassel, Robert Wachter)</a:t>
            </a:r>
          </a:p>
          <a:p>
            <a:pPr>
              <a:defRPr/>
            </a:pPr>
            <a:r>
              <a:rPr lang="en-US" altLang="en-US" sz="2800" dirty="0">
                <a:effectLst>
                  <a:outerShdw blurRad="38100" dist="38100" dir="2700000" algn="tl">
                    <a:srgbClr val="000000">
                      <a:alpha val="43137"/>
                    </a:srgbClr>
                  </a:outerShdw>
                </a:effectLst>
              </a:rPr>
              <a:t>CEO Richard Baron received $688,000 in compensation and $55,000 in deferred compensation (2024), while ABIM was over $50 million in debt</a:t>
            </a:r>
          </a:p>
          <a:p>
            <a:pPr lvl="1">
              <a:defRPr/>
            </a:pPr>
            <a:r>
              <a:rPr lang="en-US" altLang="en-US" dirty="0">
                <a:effectLst>
                  <a:outerShdw blurRad="38100" dist="38100" dir="2700000" algn="tl">
                    <a:srgbClr val="000000">
                      <a:alpha val="43137"/>
                    </a:srgbClr>
                  </a:outerShdw>
                </a:effectLst>
              </a:rPr>
              <a:t>2020: Salary of $1,385,563</a:t>
            </a:r>
          </a:p>
          <a:p>
            <a:pPr>
              <a:defRPr/>
            </a:pPr>
            <a:r>
              <a:rPr lang="en-US" altLang="en-US" sz="2800">
                <a:effectLst>
                  <a:outerShdw blurRad="38100" dist="38100" dir="2700000" algn="tl">
                    <a:srgbClr val="000000">
                      <a:alpha val="43137"/>
                    </a:srgbClr>
                  </a:outerShdw>
                </a:effectLst>
              </a:rPr>
              <a:t>Furman </a:t>
            </a:r>
            <a:r>
              <a:rPr lang="en-US" altLang="en-US" sz="2800" dirty="0">
                <a:effectLst>
                  <a:outerShdw blurRad="38100" dist="38100" dir="2700000" algn="tl">
                    <a:srgbClr val="000000">
                      <a:alpha val="43137"/>
                    </a:srgbClr>
                  </a:outerShdw>
                </a:effectLst>
              </a:rPr>
              <a:t>McDonald appointed CEO 09/24, no salary information </a:t>
            </a:r>
            <a:r>
              <a:rPr lang="en-US" altLang="en-US" sz="2800">
                <a:effectLst>
                  <a:outerShdw blurRad="38100" dist="38100" dir="2700000" algn="tl">
                    <a:srgbClr val="000000">
                      <a:alpha val="43137"/>
                    </a:srgbClr>
                  </a:outerShdw>
                </a:effectLst>
              </a:rPr>
              <a:t>available online</a:t>
            </a:r>
            <a:endParaRPr lang="en-US" altLang="en-US" sz="2800" dirty="0">
              <a:effectLst>
                <a:outerShdw blurRad="38100" dist="38100" dir="2700000" algn="tl">
                  <a:srgbClr val="000000">
                    <a:alpha val="43137"/>
                  </a:srgbClr>
                </a:outerShdw>
              </a:effectLst>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DD31-A409-97DB-1CDF-E7E2CFF2396A}"/>
              </a:ext>
            </a:extLst>
          </p:cNvPr>
          <p:cNvSpPr>
            <a:spLocks noGrp="1"/>
          </p:cNvSpPr>
          <p:nvPr>
            <p:ph type="title"/>
          </p:nvPr>
        </p:nvSpPr>
        <p:spPr/>
        <p:txBody>
          <a:bodyPr/>
          <a:lstStyle/>
          <a:p>
            <a:pPr>
              <a:defRPr/>
            </a:pPr>
            <a:r>
              <a:rPr lang="en-US" altLang="en-US" sz="4000" dirty="0">
                <a:solidFill>
                  <a:srgbClr val="DBF5F9"/>
                </a:solidFill>
              </a:rPr>
              <a:t>Corporate Structure of American Board of Internal Medicine</a:t>
            </a:r>
            <a:endParaRPr lang="en-US" dirty="0"/>
          </a:p>
        </p:txBody>
      </p:sp>
      <p:sp>
        <p:nvSpPr>
          <p:cNvPr id="3" name="Content Placeholder 2">
            <a:extLst>
              <a:ext uri="{FF2B5EF4-FFF2-40B4-BE49-F238E27FC236}">
                <a16:creationId xmlns:a16="http://schemas.microsoft.com/office/drawing/2014/main" id="{7AC257BF-C24E-A416-5523-AE9C937E300C}"/>
              </a:ext>
            </a:extLst>
          </p:cNvPr>
          <p:cNvSpPr>
            <a:spLocks noGrp="1"/>
          </p:cNvSpPr>
          <p:nvPr>
            <p:ph idx="1"/>
          </p:nvPr>
        </p:nvSpPr>
        <p:spPr/>
        <p:txBody>
          <a:bodyPr/>
          <a:lstStyle/>
          <a:p>
            <a:pPr>
              <a:defRPr/>
            </a:pPr>
            <a:r>
              <a:rPr lang="en-US" altLang="en-US" dirty="0"/>
              <a:t>Salary determined by Board of Directors</a:t>
            </a:r>
          </a:p>
          <a:p>
            <a:pPr>
              <a:defRPr/>
            </a:pPr>
            <a:endParaRPr lang="en-US" altLang="en-US" dirty="0"/>
          </a:p>
          <a:p>
            <a:pPr>
              <a:defRPr/>
            </a:pPr>
            <a:r>
              <a:rPr lang="en-US" altLang="en-US" dirty="0"/>
              <a:t>Baron: “If they were trying to hire somebody to do this job, what other job would they be doing and what would people in comparable organizations be paid”</a:t>
            </a:r>
          </a:p>
          <a:p>
            <a:pPr>
              <a:defRPr/>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65F9A46A-1548-F1AE-E106-3C154F92A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a:extLst>
              <a:ext uri="{FF2B5EF4-FFF2-40B4-BE49-F238E27FC236}">
                <a16:creationId xmlns:a16="http://schemas.microsoft.com/office/drawing/2014/main" id="{20CCFEFC-07FA-31DA-4A9A-D11BE610496A}"/>
              </a:ext>
            </a:extLst>
          </p:cNvPr>
          <p:cNvSpPr>
            <a:spLocks noGrp="1"/>
          </p:cNvSpPr>
          <p:nvPr>
            <p:ph type="title"/>
          </p:nvPr>
        </p:nvSpPr>
        <p:spPr/>
        <p:txBody>
          <a:bodyPr/>
          <a:lstStyle/>
          <a:p>
            <a:pPr>
              <a:defRPr/>
            </a:pPr>
            <a:r>
              <a:rPr lang="en-US" altLang="en-US" sz="4000" dirty="0">
                <a:solidFill>
                  <a:srgbClr val="DBF5F9"/>
                </a:solidFill>
              </a:rPr>
              <a:t>Corporate Structure of American Board of Internal Medicine</a:t>
            </a:r>
            <a:endParaRPr lang="en-US" altLang="en-US" dirty="0"/>
          </a:p>
        </p:txBody>
      </p:sp>
      <p:sp>
        <p:nvSpPr>
          <p:cNvPr id="244739" name="Content Placeholder 2">
            <a:extLst>
              <a:ext uri="{FF2B5EF4-FFF2-40B4-BE49-F238E27FC236}">
                <a16:creationId xmlns:a16="http://schemas.microsoft.com/office/drawing/2014/main" id="{55B7F6BA-7A3B-98FE-C1CA-049499EC029B}"/>
              </a:ext>
            </a:extLst>
          </p:cNvPr>
          <p:cNvSpPr>
            <a:spLocks noGrp="1"/>
          </p:cNvSpPr>
          <p:nvPr>
            <p:ph idx="1"/>
          </p:nvPr>
        </p:nvSpPr>
        <p:spPr/>
        <p:txBody>
          <a:bodyPr/>
          <a:lstStyle/>
          <a:p>
            <a:pPr>
              <a:defRPr/>
            </a:pPr>
            <a:r>
              <a:rPr lang="en-US" altLang="en-US" sz="2800" dirty="0"/>
              <a:t>Controversies surrounding Maintenance of Certification</a:t>
            </a:r>
          </a:p>
          <a:p>
            <a:pPr lvl="1">
              <a:defRPr/>
            </a:pPr>
            <a:r>
              <a:rPr lang="en-US" altLang="en-US" dirty="0"/>
              <a:t>Utility and cost</a:t>
            </a:r>
          </a:p>
          <a:p>
            <a:pPr>
              <a:defRPr/>
            </a:pPr>
            <a:r>
              <a:rPr lang="en-US" altLang="en-US" sz="2800" dirty="0"/>
              <a:t>Alternatives (e.g., National Board of Physicians and Surgeons)</a:t>
            </a:r>
          </a:p>
          <a:p>
            <a:pPr>
              <a:defRPr/>
            </a:pPr>
            <a:r>
              <a:rPr lang="en-US" altLang="en-US" sz="2800" dirty="0"/>
              <a:t>Class action suit filed against ABIM by 4 internists on behalf of 100,000 doctors (2018)</a:t>
            </a:r>
          </a:p>
          <a:p>
            <a:pPr lvl="1">
              <a:defRPr/>
            </a:pPr>
            <a:r>
              <a:rPr lang="en-US" altLang="en-US" dirty="0"/>
              <a:t>Dismissed by court (similar result for antitrust complaint against American Board of Radiology, 2019)</a:t>
            </a:r>
          </a:p>
          <a:p>
            <a:pPr>
              <a:defRPr/>
            </a:pPr>
            <a:endParaRPr lang="en-US" alt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3E67-3F13-21B7-3308-AF7F686D2D7E}"/>
              </a:ext>
            </a:extLst>
          </p:cNvPr>
          <p:cNvSpPr>
            <a:spLocks noGrp="1"/>
          </p:cNvSpPr>
          <p:nvPr>
            <p:ph type="title"/>
          </p:nvPr>
        </p:nvSpPr>
        <p:spPr/>
        <p:txBody>
          <a:bodyPr/>
          <a:lstStyle/>
          <a:p>
            <a:pPr>
              <a:defRPr/>
            </a:pPr>
            <a:r>
              <a:rPr lang="en-US" dirty="0"/>
              <a:t>Pharmaceutical Industry</a:t>
            </a:r>
          </a:p>
        </p:txBody>
      </p:sp>
      <p:sp>
        <p:nvSpPr>
          <p:cNvPr id="3" name="Content Placeholder 2">
            <a:extLst>
              <a:ext uri="{FF2B5EF4-FFF2-40B4-BE49-F238E27FC236}">
                <a16:creationId xmlns:a16="http://schemas.microsoft.com/office/drawing/2014/main" id="{B8198615-81C8-F678-02DC-96035B24D838}"/>
              </a:ext>
            </a:extLst>
          </p:cNvPr>
          <p:cNvSpPr>
            <a:spLocks noGrp="1"/>
          </p:cNvSpPr>
          <p:nvPr>
            <p:ph idx="1"/>
          </p:nvPr>
        </p:nvSpPr>
        <p:spPr/>
        <p:txBody>
          <a:bodyPr/>
          <a:lstStyle/>
          <a:p>
            <a:pPr>
              <a:defRPr/>
            </a:pPr>
            <a:r>
              <a:rPr lang="en-US" sz="2800" dirty="0"/>
              <a:t>U.S. 4.5% of world’s population, accounts for 40% of global drug spending</a:t>
            </a:r>
          </a:p>
          <a:p>
            <a:pPr>
              <a:defRPr/>
            </a:pPr>
            <a:r>
              <a:rPr lang="en-US" sz="2800" dirty="0"/>
              <a:t>US prescription drug costs high</a:t>
            </a:r>
          </a:p>
          <a:p>
            <a:pPr lvl="1">
              <a:defRPr/>
            </a:pPr>
            <a:r>
              <a:rPr lang="en-US" dirty="0"/>
              <a:t>$577 billion drug spending in 2021</a:t>
            </a:r>
          </a:p>
          <a:p>
            <a:pPr lvl="1">
              <a:defRPr/>
            </a:pPr>
            <a:r>
              <a:rPr lang="en-US" dirty="0"/>
              <a:t>36% increase in brand name drug costs between 2016 and 2020, 4X rate of inflation</a:t>
            </a:r>
          </a:p>
          <a:p>
            <a:pPr lvl="1">
              <a:defRPr/>
            </a:pPr>
            <a:r>
              <a:rPr lang="en-US" dirty="0"/>
              <a:t>Average cost of new drugs $2,115 in 2008, 180,007 in 2021</a:t>
            </a:r>
          </a:p>
          <a:p>
            <a:pPr lvl="1">
              <a:defRPr/>
            </a:pPr>
            <a:r>
              <a:rPr lang="en-US" dirty="0"/>
              <a:t>256% higher prices than in peer countries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51170-5E0D-5CEF-9A3D-2449C3C6AF18}"/>
              </a:ext>
            </a:extLst>
          </p:cNvPr>
          <p:cNvSpPr>
            <a:spLocks noGrp="1"/>
          </p:cNvSpPr>
          <p:nvPr>
            <p:ph type="title"/>
          </p:nvPr>
        </p:nvSpPr>
        <p:spPr/>
        <p:txBody>
          <a:bodyPr/>
          <a:lstStyle/>
          <a:p>
            <a:pPr>
              <a:defRPr/>
            </a:pPr>
            <a:r>
              <a:rPr lang="en-US" dirty="0"/>
              <a:t>Pharmaceutical Industry</a:t>
            </a:r>
          </a:p>
        </p:txBody>
      </p:sp>
      <p:sp>
        <p:nvSpPr>
          <p:cNvPr id="3" name="Content Placeholder 2">
            <a:extLst>
              <a:ext uri="{FF2B5EF4-FFF2-40B4-BE49-F238E27FC236}">
                <a16:creationId xmlns:a16="http://schemas.microsoft.com/office/drawing/2014/main" id="{7E5B270A-034F-18F4-A711-CC1C5695DCB9}"/>
              </a:ext>
            </a:extLst>
          </p:cNvPr>
          <p:cNvSpPr>
            <a:spLocks noGrp="1"/>
          </p:cNvSpPr>
          <p:nvPr>
            <p:ph idx="1"/>
          </p:nvPr>
        </p:nvSpPr>
        <p:spPr/>
        <p:txBody>
          <a:bodyPr/>
          <a:lstStyle/>
          <a:p>
            <a:pPr>
              <a:defRPr/>
            </a:pPr>
            <a:r>
              <a:rPr lang="en-US" dirty="0"/>
              <a:t>US prescription drug costs high</a:t>
            </a:r>
          </a:p>
          <a:p>
            <a:pPr lvl="1">
              <a:defRPr/>
            </a:pPr>
            <a:r>
              <a:rPr lang="en-US" sz="3200" dirty="0"/>
              <a:t>Median annual profit margins of pharmaceutical companies almost double that of mean of other S and P 500 companies</a:t>
            </a:r>
          </a:p>
          <a:p>
            <a:pPr lvl="1">
              <a:defRPr/>
            </a:pPr>
            <a:r>
              <a:rPr lang="en-US" sz="3200" dirty="0"/>
              <a:t>Middlemen (pharmacies, pharmacy benefit managers, and hospitals and clinics that dispense drugs) account for 1/3 of costs</a:t>
            </a:r>
          </a:p>
          <a:p>
            <a:pPr lvl="1">
              <a:defRPr/>
            </a:pPr>
            <a:r>
              <a:rPr lang="en-US" sz="3200" dirty="0"/>
              <a:t>PBM market dominated by 3 companies</a:t>
            </a:r>
          </a:p>
          <a:p>
            <a:pPr>
              <a:defRPr/>
            </a:pPr>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F7961A8D-19F0-A448-BB72-1F4E0C844794}"/>
              </a:ext>
            </a:extLst>
          </p:cNvPr>
          <p:cNvSpPr>
            <a:spLocks noGrp="1"/>
          </p:cNvSpPr>
          <p:nvPr>
            <p:ph type="ctrTitle"/>
          </p:nvPr>
        </p:nvSpPr>
        <p:spPr/>
        <p:txBody>
          <a:bodyPr/>
          <a:lstStyle/>
          <a:p>
            <a:pPr eaLnBrk="1" hangingPunct="1">
              <a:defRPr/>
            </a:pPr>
            <a:endParaRPr lang="en-US" altLang="en-US"/>
          </a:p>
        </p:txBody>
      </p:sp>
      <p:sp>
        <p:nvSpPr>
          <p:cNvPr id="52227" name="Subtitle 2">
            <a:extLst>
              <a:ext uri="{FF2B5EF4-FFF2-40B4-BE49-F238E27FC236}">
                <a16:creationId xmlns:a16="http://schemas.microsoft.com/office/drawing/2014/main" id="{4EBB490E-B59D-A09C-70B8-02642F1C9EBA}"/>
              </a:ext>
            </a:extLst>
          </p:cNvPr>
          <p:cNvSpPr>
            <a:spLocks noGrp="1"/>
          </p:cNvSpPr>
          <p:nvPr>
            <p:ph type="subTitle" idx="1"/>
          </p:nvPr>
        </p:nvSpPr>
        <p:spPr/>
        <p:txBody>
          <a:bodyPr/>
          <a:lstStyle/>
          <a:p>
            <a:pPr eaLnBrk="1" hangingPunct="1">
              <a:defRPr/>
            </a:pPr>
            <a:endParaRPr lang="en-US" altLang="en-US"/>
          </a:p>
        </p:txBody>
      </p:sp>
      <p:pic>
        <p:nvPicPr>
          <p:cNvPr id="161796" name="Picture 3">
            <a:extLst>
              <a:ext uri="{FF2B5EF4-FFF2-40B4-BE49-F238E27FC236}">
                <a16:creationId xmlns:a16="http://schemas.microsoft.com/office/drawing/2014/main" id="{CBF110C7-6D58-CC9E-3AC4-8F3BEA7798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0F65106C-6A4E-3AF1-2A89-209491F4FC1F}"/>
              </a:ext>
            </a:extLst>
          </p:cNvPr>
          <p:cNvSpPr>
            <a:spLocks noGrp="1" noChangeArrowheads="1"/>
          </p:cNvSpPr>
          <p:nvPr>
            <p:ph type="title"/>
          </p:nvPr>
        </p:nvSpPr>
        <p:spPr/>
        <p:txBody>
          <a:bodyPr/>
          <a:lstStyle/>
          <a:p>
            <a:pPr eaLnBrk="1" hangingPunct="1">
              <a:defRPr/>
            </a:pPr>
            <a:endParaRPr lang="en-US" altLang="en-US"/>
          </a:p>
        </p:txBody>
      </p:sp>
      <p:pic>
        <p:nvPicPr>
          <p:cNvPr id="162819" name="Picture 3">
            <a:extLst>
              <a:ext uri="{FF2B5EF4-FFF2-40B4-BE49-F238E27FC236}">
                <a16:creationId xmlns:a16="http://schemas.microsoft.com/office/drawing/2014/main" id="{3D463014-AE6B-510B-3C06-8BA526D7989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a:extLst>
              <a:ext uri="{FF2B5EF4-FFF2-40B4-BE49-F238E27FC236}">
                <a16:creationId xmlns:a16="http://schemas.microsoft.com/office/drawing/2014/main" id="{A8593FBF-056D-7CBB-4607-87A80294E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047D9D9C-ED65-7E5E-9F99-116D11853BBC}"/>
              </a:ext>
            </a:extLst>
          </p:cNvPr>
          <p:cNvSpPr>
            <a:spLocks noGrp="1"/>
          </p:cNvSpPr>
          <p:nvPr>
            <p:ph type="ctrTitle"/>
          </p:nvPr>
        </p:nvSpPr>
        <p:spPr/>
        <p:txBody>
          <a:bodyPr/>
          <a:lstStyle/>
          <a:p>
            <a:pPr eaLnBrk="1" hangingPunct="1">
              <a:defRPr/>
            </a:pPr>
            <a:endParaRPr lang="en-US" altLang="en-US"/>
          </a:p>
        </p:txBody>
      </p:sp>
      <p:sp>
        <p:nvSpPr>
          <p:cNvPr id="51203" name="Subtitle 2">
            <a:extLst>
              <a:ext uri="{FF2B5EF4-FFF2-40B4-BE49-F238E27FC236}">
                <a16:creationId xmlns:a16="http://schemas.microsoft.com/office/drawing/2014/main" id="{C4A778AF-42DB-1715-B2CD-A4015BFD538E}"/>
              </a:ext>
            </a:extLst>
          </p:cNvPr>
          <p:cNvSpPr>
            <a:spLocks noGrp="1"/>
          </p:cNvSpPr>
          <p:nvPr>
            <p:ph type="subTitle" idx="1"/>
          </p:nvPr>
        </p:nvSpPr>
        <p:spPr/>
        <p:txBody>
          <a:bodyPr/>
          <a:lstStyle/>
          <a:p>
            <a:pPr eaLnBrk="1" hangingPunct="1">
              <a:defRPr/>
            </a:pPr>
            <a:endParaRPr lang="en-US" altLang="en-US"/>
          </a:p>
        </p:txBody>
      </p:sp>
      <p:pic>
        <p:nvPicPr>
          <p:cNvPr id="164868" name="Picture 3">
            <a:extLst>
              <a:ext uri="{FF2B5EF4-FFF2-40B4-BE49-F238E27FC236}">
                <a16:creationId xmlns:a16="http://schemas.microsoft.com/office/drawing/2014/main" id="{6917734C-8D5E-2A5B-B88F-A2B6F82231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BD3D4569-8184-6139-6F48-DF29626EE02F}"/>
              </a:ext>
            </a:extLst>
          </p:cNvPr>
          <p:cNvSpPr>
            <a:spLocks noGrp="1" noChangeArrowheads="1"/>
          </p:cNvSpPr>
          <p:nvPr>
            <p:ph type="title"/>
          </p:nvPr>
        </p:nvSpPr>
        <p:spPr/>
        <p:txBody>
          <a:bodyPr/>
          <a:lstStyle/>
          <a:p>
            <a:pPr eaLnBrk="1" hangingPunct="1">
              <a:defRPr/>
            </a:pPr>
            <a:r>
              <a:rPr lang="en-US" altLang="en-US" dirty="0"/>
              <a:t>Drug Companies’ Cost Structure</a:t>
            </a:r>
          </a:p>
        </p:txBody>
      </p:sp>
      <p:sp>
        <p:nvSpPr>
          <p:cNvPr id="225283" name="Rectangle 3">
            <a:extLst>
              <a:ext uri="{FF2B5EF4-FFF2-40B4-BE49-F238E27FC236}">
                <a16:creationId xmlns:a16="http://schemas.microsoft.com/office/drawing/2014/main" id="{FEAE4D2E-CAD0-1616-EF30-2960E518DF03}"/>
              </a:ext>
            </a:extLst>
          </p:cNvPr>
          <p:cNvSpPr>
            <a:spLocks noGrp="1" noChangeArrowheads="1"/>
          </p:cNvSpPr>
          <p:nvPr>
            <p:ph type="body" idx="1"/>
          </p:nvPr>
        </p:nvSpPr>
        <p:spPr/>
        <p:txBody>
          <a:bodyPr/>
          <a:lstStyle/>
          <a:p>
            <a:pPr eaLnBrk="1" hangingPunct="1">
              <a:defRPr/>
            </a:pPr>
            <a:endParaRPr lang="en-US" altLang="en-US"/>
          </a:p>
        </p:txBody>
      </p:sp>
      <p:pic>
        <p:nvPicPr>
          <p:cNvPr id="165892" name="Picture 4" descr="drugpie">
            <a:extLst>
              <a:ext uri="{FF2B5EF4-FFF2-40B4-BE49-F238E27FC236}">
                <a16:creationId xmlns:a16="http://schemas.microsoft.com/office/drawing/2014/main" id="{FAF3878B-842A-CAC7-4170-C7EFBC24B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a:extLst>
              <a:ext uri="{FF2B5EF4-FFF2-40B4-BE49-F238E27FC236}">
                <a16:creationId xmlns:a16="http://schemas.microsoft.com/office/drawing/2014/main" id="{824FC748-34B6-51E6-3609-91CBD416027A}"/>
              </a:ext>
            </a:extLst>
          </p:cNvPr>
          <p:cNvSpPr>
            <a:spLocks noGrp="1" noRot="1" noChangeArrowheads="1"/>
          </p:cNvSpPr>
          <p:nvPr>
            <p:ph type="title" idx="4294967295"/>
          </p:nvPr>
        </p:nvSpPr>
        <p:spPr/>
        <p:txBody>
          <a:bodyPr lIns="0" rIns="0" bIns="0" anchor="b"/>
          <a:lstStyle/>
          <a:p>
            <a:pPr eaLnBrk="1" hangingPunct="1">
              <a:defRPr/>
            </a:pPr>
            <a:r>
              <a:rPr lang="en-US" dirty="0"/>
              <a:t>Innovation:</a:t>
            </a:r>
            <a:br>
              <a:rPr lang="en-US" dirty="0"/>
            </a:br>
            <a:r>
              <a:rPr lang="en-US" sz="2300" dirty="0"/>
              <a:t>Published Research Leading to Drugs</a:t>
            </a:r>
          </a:p>
        </p:txBody>
      </p:sp>
      <p:graphicFrame>
        <p:nvGraphicFramePr>
          <p:cNvPr id="166915" name="Object 2">
            <a:extLst>
              <a:ext uri="{FF2B5EF4-FFF2-40B4-BE49-F238E27FC236}">
                <a16:creationId xmlns:a16="http://schemas.microsoft.com/office/drawing/2014/main" id="{D2191B7F-21E0-FD17-3278-AB237068D67C}"/>
              </a:ext>
            </a:extLst>
          </p:cNvPr>
          <p:cNvGraphicFramePr>
            <a:graphicFrameLocks noGrp="1" noChangeAspect="1"/>
          </p:cNvGraphicFramePr>
          <p:nvPr>
            <p:ph type="chart" idx="4294967295"/>
          </p:nvPr>
        </p:nvGraphicFramePr>
        <p:xfrm>
          <a:off x="609600" y="1066800"/>
          <a:ext cx="7694613" cy="4800600"/>
        </p:xfrm>
        <a:graphic>
          <a:graphicData uri="http://schemas.openxmlformats.org/presentationml/2006/ole">
            <mc:AlternateContent xmlns:mc="http://schemas.openxmlformats.org/markup-compatibility/2006">
              <mc:Choice xmlns:v="urn:schemas-microsoft-com:vml" Requires="v">
                <p:oleObj r:id="rId3" imgW="7698612" imgH="4803251" progId="Excel.Chart.8">
                  <p:embed/>
                </p:oleObj>
              </mc:Choice>
              <mc:Fallback>
                <p:oleObj r:id="rId3" imgW="7698612" imgH="4803251" progId="Excel.Chart.8">
                  <p:embed/>
                  <p:pic>
                    <p:nvPicPr>
                      <p:cNvPr id="166915" name="Object 2">
                        <a:extLst>
                          <a:ext uri="{FF2B5EF4-FFF2-40B4-BE49-F238E27FC236}">
                            <a16:creationId xmlns:a16="http://schemas.microsoft.com/office/drawing/2014/main" id="{D2191B7F-21E0-FD17-3278-AB237068D67C}"/>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66800"/>
                        <a:ext cx="76946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6916" name="Text Box 7">
            <a:extLst>
              <a:ext uri="{FF2B5EF4-FFF2-40B4-BE49-F238E27FC236}">
                <a16:creationId xmlns:a16="http://schemas.microsoft.com/office/drawing/2014/main" id="{67EB94D5-90F1-109C-E483-D795667C6163}"/>
              </a:ext>
            </a:extLst>
          </p:cNvPr>
          <p:cNvSpPr txBox="1">
            <a:spLocks noChangeArrowheads="1"/>
          </p:cNvSpPr>
          <p:nvPr/>
        </p:nvSpPr>
        <p:spPr bwMode="auto">
          <a:xfrm>
            <a:off x="1066800" y="54102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000">
              <a:solidFill>
                <a:schemeClr val="hlink"/>
              </a:solidFill>
              <a:latin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CAE2A-ECF6-FE90-0260-1B65B24EB9D4}"/>
              </a:ext>
            </a:extLst>
          </p:cNvPr>
          <p:cNvSpPr>
            <a:spLocks noGrp="1"/>
          </p:cNvSpPr>
          <p:nvPr>
            <p:ph type="title"/>
          </p:nvPr>
        </p:nvSpPr>
        <p:spPr/>
        <p:txBody>
          <a:bodyPr/>
          <a:lstStyle/>
          <a:p>
            <a:pPr>
              <a:defRPr/>
            </a:pPr>
            <a:r>
              <a:rPr lang="en-US" dirty="0"/>
              <a:t>Pharmaceutical Industry</a:t>
            </a:r>
          </a:p>
        </p:txBody>
      </p:sp>
      <p:sp>
        <p:nvSpPr>
          <p:cNvPr id="3" name="Content Placeholder 2">
            <a:extLst>
              <a:ext uri="{FF2B5EF4-FFF2-40B4-BE49-F238E27FC236}">
                <a16:creationId xmlns:a16="http://schemas.microsoft.com/office/drawing/2014/main" id="{45DDBB55-DFFF-1FDB-C91C-E1F3525A6944}"/>
              </a:ext>
            </a:extLst>
          </p:cNvPr>
          <p:cNvSpPr>
            <a:spLocks noGrp="1"/>
          </p:cNvSpPr>
          <p:nvPr>
            <p:ph idx="1"/>
          </p:nvPr>
        </p:nvSpPr>
        <p:spPr/>
        <p:txBody>
          <a:bodyPr/>
          <a:lstStyle/>
          <a:p>
            <a:pPr>
              <a:defRPr/>
            </a:pPr>
            <a:r>
              <a:rPr lang="en-US" sz="2800" dirty="0"/>
              <a:t>Only 10% of new drugs treat life-threatening conditions</a:t>
            </a:r>
          </a:p>
          <a:p>
            <a:pPr>
              <a:defRPr/>
            </a:pPr>
            <a:r>
              <a:rPr lang="en-US" sz="2800" dirty="0"/>
              <a:t>92% of new drugs little or no better than pre-existing agents (or cause harm)</a:t>
            </a:r>
          </a:p>
          <a:p>
            <a:pPr>
              <a:defRPr/>
            </a:pPr>
            <a:r>
              <a:rPr lang="en-US" sz="2800" dirty="0"/>
              <a:t>Thus only 1% of new drugs “life-saving”</a:t>
            </a:r>
          </a:p>
          <a:p>
            <a:pPr>
              <a:defRPr/>
            </a:pPr>
            <a:r>
              <a:rPr lang="en-US" sz="2800" dirty="0"/>
              <a:t>Drug trials run by primary investigators with industry ties more then 3X likely to report positive results (after adjustment for multiple variables)</a:t>
            </a:r>
          </a:p>
          <a:p>
            <a:pPr>
              <a:defRPr/>
            </a:pP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46DA61E-4FEB-6955-BE58-C27ABE1D21C1}"/>
              </a:ext>
            </a:extLst>
          </p:cNvPr>
          <p:cNvSpPr>
            <a:spLocks noGrp="1"/>
          </p:cNvSpPr>
          <p:nvPr>
            <p:ph type="title" idx="4294967295"/>
          </p:nvPr>
        </p:nvSpPr>
        <p:spPr/>
        <p:txBody>
          <a:bodyPr lIns="0" rIns="0" bIns="0" anchor="b"/>
          <a:lstStyle/>
          <a:p>
            <a:pPr eaLnBrk="1" hangingPunct="1">
              <a:defRPr/>
            </a:pPr>
            <a:endParaRPr lang="en-US"/>
          </a:p>
        </p:txBody>
      </p:sp>
      <p:pic>
        <p:nvPicPr>
          <p:cNvPr id="37891" name="Picture 2">
            <a:extLst>
              <a:ext uri="{FF2B5EF4-FFF2-40B4-BE49-F238E27FC236}">
                <a16:creationId xmlns:a16="http://schemas.microsoft.com/office/drawing/2014/main" id="{27171EC1-E0C2-37DC-4570-2038267936C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04800" y="762000"/>
            <a:ext cx="8610600" cy="58674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C7772-6EDC-B9D6-BC3B-31AF9CF73FAA}"/>
              </a:ext>
            </a:extLst>
          </p:cNvPr>
          <p:cNvSpPr>
            <a:spLocks noGrp="1"/>
          </p:cNvSpPr>
          <p:nvPr>
            <p:ph type="title"/>
          </p:nvPr>
        </p:nvSpPr>
        <p:spPr/>
        <p:txBody>
          <a:bodyPr/>
          <a:lstStyle/>
          <a:p>
            <a:pPr>
              <a:defRPr/>
            </a:pPr>
            <a:r>
              <a:rPr lang="en-US" dirty="0">
                <a:solidFill>
                  <a:srgbClr val="E5E5FF"/>
                </a:solidFill>
              </a:rPr>
              <a:t>Pharmaceutical Industry</a:t>
            </a:r>
            <a:endParaRPr lang="en-US" dirty="0"/>
          </a:p>
        </p:txBody>
      </p:sp>
      <p:sp>
        <p:nvSpPr>
          <p:cNvPr id="3" name="Content Placeholder 2">
            <a:extLst>
              <a:ext uri="{FF2B5EF4-FFF2-40B4-BE49-F238E27FC236}">
                <a16:creationId xmlns:a16="http://schemas.microsoft.com/office/drawing/2014/main" id="{F28F15A8-2B6B-145D-5172-54A3503597AC}"/>
              </a:ext>
            </a:extLst>
          </p:cNvPr>
          <p:cNvSpPr>
            <a:spLocks noGrp="1"/>
          </p:cNvSpPr>
          <p:nvPr>
            <p:ph idx="1"/>
          </p:nvPr>
        </p:nvSpPr>
        <p:spPr/>
        <p:txBody>
          <a:bodyPr/>
          <a:lstStyle/>
          <a:p>
            <a:pPr>
              <a:defRPr/>
            </a:pPr>
            <a:r>
              <a:rPr lang="en-US" sz="2800" dirty="0"/>
              <a:t>40% of finished drugs and 80% of active drug ingredients made overseas</a:t>
            </a:r>
          </a:p>
          <a:p>
            <a:pPr lvl="1">
              <a:defRPr/>
            </a:pPr>
            <a:r>
              <a:rPr lang="en-US" dirty="0"/>
              <a:t>FDA oversight inadequate per GAO</a:t>
            </a:r>
          </a:p>
          <a:p>
            <a:pPr lvl="1">
              <a:defRPr/>
            </a:pPr>
            <a:r>
              <a:rPr lang="en-US" dirty="0"/>
              <a:t>FDA oversight also inadequate for medical devices</a:t>
            </a:r>
          </a:p>
          <a:p>
            <a:pPr>
              <a:defRPr/>
            </a:pPr>
            <a:r>
              <a:rPr lang="en-US" sz="2800" dirty="0"/>
              <a:t>Falsified and substandard drugs account for up to 10% of all medicines in low- and middle-income countries</a:t>
            </a:r>
          </a:p>
          <a:p>
            <a:pPr lvl="1">
              <a:defRPr/>
            </a:pPr>
            <a:r>
              <a:rPr lang="en-US" dirty="0"/>
              <a:t>300,000 children die each year due to poor-quality or outright fake medicines</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76AF-28AE-561F-2F5F-0F60C494932A}"/>
              </a:ext>
            </a:extLst>
          </p:cNvPr>
          <p:cNvSpPr>
            <a:spLocks noGrp="1"/>
          </p:cNvSpPr>
          <p:nvPr>
            <p:ph type="title"/>
          </p:nvPr>
        </p:nvSpPr>
        <p:spPr/>
        <p:txBody>
          <a:bodyPr/>
          <a:lstStyle/>
          <a:p>
            <a:pPr>
              <a:defRPr/>
            </a:pPr>
            <a:r>
              <a:rPr lang="en-US" dirty="0">
                <a:solidFill>
                  <a:srgbClr val="E5E5FF"/>
                </a:solidFill>
              </a:rPr>
              <a:t>Pharmaceutical Industry</a:t>
            </a:r>
            <a:endParaRPr lang="en-US" dirty="0"/>
          </a:p>
        </p:txBody>
      </p:sp>
      <p:sp>
        <p:nvSpPr>
          <p:cNvPr id="3" name="Content Placeholder 2">
            <a:extLst>
              <a:ext uri="{FF2B5EF4-FFF2-40B4-BE49-F238E27FC236}">
                <a16:creationId xmlns:a16="http://schemas.microsoft.com/office/drawing/2014/main" id="{B1260760-E5C3-307A-06B7-CAE05C2F9ECB}"/>
              </a:ext>
            </a:extLst>
          </p:cNvPr>
          <p:cNvSpPr>
            <a:spLocks noGrp="1"/>
          </p:cNvSpPr>
          <p:nvPr>
            <p:ph idx="1"/>
          </p:nvPr>
        </p:nvSpPr>
        <p:spPr/>
        <p:txBody>
          <a:bodyPr/>
          <a:lstStyle/>
          <a:p>
            <a:pPr>
              <a:defRPr/>
            </a:pPr>
            <a:r>
              <a:rPr lang="en-US" altLang="en-US" dirty="0"/>
              <a:t>Pay-for-delay costs consumers and taxpayers $3.5 billion in additional drug costs/</a:t>
            </a:r>
            <a:r>
              <a:rPr lang="en-US" altLang="en-US" dirty="0" err="1"/>
              <a:t>yr</a:t>
            </a:r>
            <a:endParaRPr lang="en-US" altLang="en-US" dirty="0"/>
          </a:p>
          <a:p>
            <a:pPr>
              <a:defRPr/>
            </a:pPr>
            <a:r>
              <a:rPr lang="en-US" altLang="en-US" dirty="0"/>
              <a:t>Patent trolls delay access to medications (by not developing drugs but suing companies for copyright infringement)</a:t>
            </a:r>
          </a:p>
          <a:p>
            <a:pPr lvl="1">
              <a:defRPr/>
            </a:pPr>
            <a:r>
              <a:rPr lang="en-US" altLang="en-US" sz="3200" dirty="0"/>
              <a:t>PATENT act awaiting vote in Congress</a:t>
            </a:r>
          </a:p>
          <a:p>
            <a:pPr>
              <a:defRPr/>
            </a:pPr>
            <a:r>
              <a:rPr lang="en-US" altLang="en-US" dirty="0"/>
              <a:t>Selling patents to Native American tribes to delay market entry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A7C7-5625-29F3-B66C-2F937AFAE746}"/>
              </a:ext>
            </a:extLst>
          </p:cNvPr>
          <p:cNvSpPr>
            <a:spLocks noGrp="1"/>
          </p:cNvSpPr>
          <p:nvPr>
            <p:ph type="title"/>
          </p:nvPr>
        </p:nvSpPr>
        <p:spPr/>
        <p:txBody>
          <a:bodyPr/>
          <a:lstStyle/>
          <a:p>
            <a:pPr>
              <a:defRPr/>
            </a:pPr>
            <a:r>
              <a:rPr lang="en-US" dirty="0">
                <a:solidFill>
                  <a:srgbClr val="E5E5FF"/>
                </a:solidFill>
              </a:rPr>
              <a:t>Pharmaceutical Industry</a:t>
            </a:r>
            <a:endParaRPr lang="en-US" dirty="0"/>
          </a:p>
        </p:txBody>
      </p:sp>
      <p:sp>
        <p:nvSpPr>
          <p:cNvPr id="3" name="Content Placeholder 2">
            <a:extLst>
              <a:ext uri="{FF2B5EF4-FFF2-40B4-BE49-F238E27FC236}">
                <a16:creationId xmlns:a16="http://schemas.microsoft.com/office/drawing/2014/main" id="{9EBFF0BF-AC42-01F7-E6A2-AB798E3A08E2}"/>
              </a:ext>
            </a:extLst>
          </p:cNvPr>
          <p:cNvSpPr>
            <a:spLocks noGrp="1"/>
          </p:cNvSpPr>
          <p:nvPr>
            <p:ph idx="1"/>
          </p:nvPr>
        </p:nvSpPr>
        <p:spPr/>
        <p:txBody>
          <a:bodyPr/>
          <a:lstStyle/>
          <a:p>
            <a:pPr>
              <a:defRPr/>
            </a:pPr>
            <a:r>
              <a:rPr lang="en-US" altLang="en-US" dirty="0"/>
              <a:t>Salami slicing (obtaining multiple “orphan drug” status approvals helps increase profits by prolonging market exclusivity (e.g., 33 for IFN, 7 for Gleevec)</a:t>
            </a:r>
          </a:p>
          <a:p>
            <a:pPr lvl="1">
              <a:defRPr/>
            </a:pPr>
            <a:r>
              <a:rPr lang="en-US" altLang="en-US" sz="3200" dirty="0"/>
              <a:t>GAO estimates nearly 1/3 of all pharmaceutical spending in U.S. will be on so-called orphan drugs by 2020</a:t>
            </a:r>
          </a:p>
          <a:p>
            <a:pPr>
              <a:defRPr/>
            </a:pPr>
            <a:r>
              <a:rPr lang="en-US" altLang="en-US" dirty="0"/>
              <a:t>Over 40,000 drug-related deaths not reported to FDA, as required, over last decade</a:t>
            </a:r>
          </a:p>
          <a:p>
            <a:pPr>
              <a:defRPr/>
            </a:pPr>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EC1396-99C7-0439-3D99-A8B9118F0904}"/>
              </a:ext>
            </a:extLst>
          </p:cNvPr>
          <p:cNvSpPr>
            <a:spLocks noGrp="1"/>
          </p:cNvSpPr>
          <p:nvPr>
            <p:ph type="title"/>
          </p:nvPr>
        </p:nvSpPr>
        <p:spPr/>
        <p:txBody>
          <a:bodyPr/>
          <a:lstStyle/>
          <a:p>
            <a:pPr>
              <a:defRPr/>
            </a:pPr>
            <a:r>
              <a:rPr lang="en-US" dirty="0">
                <a:solidFill>
                  <a:srgbClr val="E5E5FF"/>
                </a:solidFill>
              </a:rPr>
              <a:t>Pharmaceutical Industry</a:t>
            </a:r>
            <a:endParaRPr lang="en-US" dirty="0"/>
          </a:p>
        </p:txBody>
      </p:sp>
      <p:sp>
        <p:nvSpPr>
          <p:cNvPr id="5" name="Content Placeholder 4">
            <a:extLst>
              <a:ext uri="{FF2B5EF4-FFF2-40B4-BE49-F238E27FC236}">
                <a16:creationId xmlns:a16="http://schemas.microsoft.com/office/drawing/2014/main" id="{AA5D0611-AE10-5489-07B2-2FFAC6334D7D}"/>
              </a:ext>
            </a:extLst>
          </p:cNvPr>
          <p:cNvSpPr>
            <a:spLocks noGrp="1"/>
          </p:cNvSpPr>
          <p:nvPr>
            <p:ph idx="1"/>
          </p:nvPr>
        </p:nvSpPr>
        <p:spPr/>
        <p:txBody>
          <a:bodyPr/>
          <a:lstStyle/>
          <a:p>
            <a:pPr>
              <a:defRPr/>
            </a:pPr>
            <a:r>
              <a:rPr lang="en-US" dirty="0"/>
              <a:t>Often quoted cost of developing new drugs (Tufts study) based on myriad biased/unreal assumptions =$1.3 billion</a:t>
            </a:r>
          </a:p>
          <a:p>
            <a:pPr lvl="1">
              <a:defRPr/>
            </a:pPr>
            <a:r>
              <a:rPr lang="en-US" sz="3200" dirty="0"/>
              <a:t>Actual median cost to drug company = $60 million (DW Light, Biosciences 2011;6:1-17)</a:t>
            </a:r>
          </a:p>
          <a:p>
            <a:pPr lvl="1">
              <a:defRPr/>
            </a:pPr>
            <a:r>
              <a:rPr lang="en-US" sz="3200" dirty="0" err="1"/>
              <a:t>Medicins</a:t>
            </a:r>
            <a:r>
              <a:rPr lang="en-US" sz="3200" dirty="0"/>
              <a:t> sans </a:t>
            </a:r>
            <a:r>
              <a:rPr lang="en-US" sz="3200" dirty="0" err="1"/>
              <a:t>Frontiere</a:t>
            </a:r>
            <a:r>
              <a:rPr lang="en-US" sz="3200" dirty="0"/>
              <a:t> estimates $50 million, $186 million if failed drug candidate costs included</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370F-350C-E722-0DF4-DB56052CED20}"/>
              </a:ext>
            </a:extLst>
          </p:cNvPr>
          <p:cNvSpPr>
            <a:spLocks noGrp="1"/>
          </p:cNvSpPr>
          <p:nvPr>
            <p:ph type="title"/>
          </p:nvPr>
        </p:nvSpPr>
        <p:spPr/>
        <p:txBody>
          <a:bodyPr/>
          <a:lstStyle/>
          <a:p>
            <a:pPr>
              <a:defRPr/>
            </a:pPr>
            <a:r>
              <a:rPr lang="en-US" dirty="0"/>
              <a:t>Pharmaceutical Industry</a:t>
            </a:r>
          </a:p>
        </p:txBody>
      </p:sp>
      <p:sp>
        <p:nvSpPr>
          <p:cNvPr id="3" name="Content Placeholder 2">
            <a:extLst>
              <a:ext uri="{FF2B5EF4-FFF2-40B4-BE49-F238E27FC236}">
                <a16:creationId xmlns:a16="http://schemas.microsoft.com/office/drawing/2014/main" id="{7DFE0C26-A71D-64B8-91A6-B229CA1E2FFF}"/>
              </a:ext>
            </a:extLst>
          </p:cNvPr>
          <p:cNvSpPr>
            <a:spLocks noGrp="1"/>
          </p:cNvSpPr>
          <p:nvPr>
            <p:ph idx="1"/>
          </p:nvPr>
        </p:nvSpPr>
        <p:spPr/>
        <p:txBody>
          <a:bodyPr/>
          <a:lstStyle/>
          <a:p>
            <a:pPr>
              <a:defRPr/>
            </a:pPr>
            <a:r>
              <a:rPr lang="en-US" sz="2800" dirty="0"/>
              <a:t>Some drug prices have gone up dramatically</a:t>
            </a:r>
          </a:p>
          <a:p>
            <a:pPr lvl="1">
              <a:defRPr/>
            </a:pPr>
            <a:r>
              <a:rPr lang="en-US" dirty="0"/>
              <a:t>Others: Epi-pen [although generic now available], metformin, propranolol, colchicine, doxycycline, hepatitis C drugs, hydroxychloroquine</a:t>
            </a:r>
          </a:p>
          <a:p>
            <a:pPr lvl="1">
              <a:defRPr/>
            </a:pPr>
            <a:r>
              <a:rPr lang="en-US" dirty="0"/>
              <a:t>Oncology drugs (financial conflict of interest for oncologists, who are reimbursed additional 6% by Medicare Part B for “variations in acquisition price and overhead”</a:t>
            </a:r>
          </a:p>
          <a:p>
            <a:pPr lvl="2">
              <a:defRPr/>
            </a:pPr>
            <a:r>
              <a:rPr lang="en-US" sz="2800" dirty="0"/>
              <a:t>Problem compounded by oncology drug shortages</a:t>
            </a:r>
          </a:p>
          <a:p>
            <a:pPr>
              <a:defRPr/>
            </a:pPr>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1CEE-D0AC-5D6A-BB88-A125482F0695}"/>
              </a:ext>
            </a:extLst>
          </p:cNvPr>
          <p:cNvSpPr>
            <a:spLocks noGrp="1"/>
          </p:cNvSpPr>
          <p:nvPr>
            <p:ph type="title"/>
          </p:nvPr>
        </p:nvSpPr>
        <p:spPr/>
        <p:txBody>
          <a:bodyPr/>
          <a:lstStyle/>
          <a:p>
            <a:pPr>
              <a:defRPr/>
            </a:pPr>
            <a:r>
              <a:rPr lang="en-US" dirty="0">
                <a:solidFill>
                  <a:srgbClr val="E5E5FF"/>
                </a:solidFill>
              </a:rPr>
              <a:t>Pharmaceutical Industry</a:t>
            </a:r>
            <a:endParaRPr lang="en-US" dirty="0"/>
          </a:p>
        </p:txBody>
      </p:sp>
      <p:sp>
        <p:nvSpPr>
          <p:cNvPr id="3" name="Content Placeholder 2">
            <a:extLst>
              <a:ext uri="{FF2B5EF4-FFF2-40B4-BE49-F238E27FC236}">
                <a16:creationId xmlns:a16="http://schemas.microsoft.com/office/drawing/2014/main" id="{175B8569-3669-CCF1-F2C9-7C04A1059DC6}"/>
              </a:ext>
            </a:extLst>
          </p:cNvPr>
          <p:cNvSpPr>
            <a:spLocks noGrp="1"/>
          </p:cNvSpPr>
          <p:nvPr>
            <p:ph idx="1"/>
          </p:nvPr>
        </p:nvSpPr>
        <p:spPr/>
        <p:txBody>
          <a:bodyPr/>
          <a:lstStyle/>
          <a:p>
            <a:pPr>
              <a:defRPr/>
            </a:pPr>
            <a:r>
              <a:rPr lang="en-US" sz="2800" dirty="0"/>
              <a:t>Cancer drugs increasingly expensive</a:t>
            </a:r>
          </a:p>
          <a:p>
            <a:pPr lvl="1">
              <a:defRPr/>
            </a:pPr>
            <a:r>
              <a:rPr lang="en-US" dirty="0"/>
              <a:t>11/12 FDA approved anti-cancer agents cost over $100,000/</a:t>
            </a:r>
            <a:r>
              <a:rPr lang="en-US" dirty="0" err="1"/>
              <a:t>yr</a:t>
            </a:r>
            <a:r>
              <a:rPr lang="en-US" dirty="0"/>
              <a:t> (2014)</a:t>
            </a:r>
          </a:p>
          <a:p>
            <a:pPr lvl="1">
              <a:defRPr/>
            </a:pPr>
            <a:r>
              <a:rPr lang="en-US" dirty="0"/>
              <a:t>High profile cancer patient advocacy organizations have a median of 7 biopharmaceutical funders (money buys silence)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557E7-55B1-4D6A-DD95-B2143F0ECD38}"/>
              </a:ext>
            </a:extLst>
          </p:cNvPr>
          <p:cNvSpPr>
            <a:spLocks noGrp="1"/>
          </p:cNvSpPr>
          <p:nvPr>
            <p:ph type="title"/>
          </p:nvPr>
        </p:nvSpPr>
        <p:spPr/>
        <p:txBody>
          <a:bodyPr/>
          <a:lstStyle/>
          <a:p>
            <a:pPr>
              <a:defRPr/>
            </a:pPr>
            <a:r>
              <a:rPr lang="en-US" dirty="0"/>
              <a:t>Pharmaceutical Industry</a:t>
            </a:r>
          </a:p>
        </p:txBody>
      </p:sp>
      <p:sp>
        <p:nvSpPr>
          <p:cNvPr id="3" name="Content Placeholder 2">
            <a:extLst>
              <a:ext uri="{FF2B5EF4-FFF2-40B4-BE49-F238E27FC236}">
                <a16:creationId xmlns:a16="http://schemas.microsoft.com/office/drawing/2014/main" id="{4EA85436-4F06-1C0F-4C87-A1EBDAFCF346}"/>
              </a:ext>
            </a:extLst>
          </p:cNvPr>
          <p:cNvSpPr>
            <a:spLocks noGrp="1"/>
          </p:cNvSpPr>
          <p:nvPr>
            <p:ph idx="1"/>
          </p:nvPr>
        </p:nvSpPr>
        <p:spPr/>
        <p:txBody>
          <a:bodyPr/>
          <a:lstStyle/>
          <a:p>
            <a:pPr>
              <a:defRPr/>
            </a:pPr>
            <a:r>
              <a:rPr lang="en-US" sz="2800" dirty="0"/>
              <a:t>Cancer drugs increasingly expensive</a:t>
            </a:r>
          </a:p>
          <a:p>
            <a:pPr lvl="1">
              <a:defRPr/>
            </a:pPr>
            <a:r>
              <a:rPr lang="en-US" dirty="0"/>
              <a:t>Many U.S. cancer centers exploit false hope through misleading advertising</a:t>
            </a:r>
          </a:p>
          <a:p>
            <a:pPr lvl="1">
              <a:defRPr/>
            </a:pPr>
            <a:r>
              <a:rPr lang="en-US" dirty="0"/>
              <a:t>42% of patients diagnosed with cancer between 2000 and 2012 depleted their assets within 2 </a:t>
            </a:r>
            <a:r>
              <a:rPr lang="en-US" dirty="0" err="1"/>
              <a:t>yrs</a:t>
            </a:r>
            <a:r>
              <a:rPr lang="en-US" dirty="0"/>
              <a:t> (</a:t>
            </a:r>
            <a:r>
              <a:rPr lang="en-US" i="1" dirty="0"/>
              <a:t>before</a:t>
            </a:r>
            <a:r>
              <a:rPr lang="en-US" dirty="0"/>
              <a:t> most of the newer, more expensive drugs available)</a:t>
            </a:r>
          </a:p>
          <a:p>
            <a:pPr lvl="1">
              <a:defRPr/>
            </a:pPr>
            <a:r>
              <a:rPr lang="en-US" dirty="0"/>
              <a:t>Drugs without overall survival benefit account for 52% of spending (2018)</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EB6B-C4C1-FCE9-3789-4B7AE4A1680D}"/>
              </a:ext>
            </a:extLst>
          </p:cNvPr>
          <p:cNvSpPr>
            <a:spLocks noGrp="1"/>
          </p:cNvSpPr>
          <p:nvPr>
            <p:ph type="title"/>
          </p:nvPr>
        </p:nvSpPr>
        <p:spPr/>
        <p:txBody>
          <a:bodyPr/>
          <a:lstStyle/>
          <a:p>
            <a:pPr>
              <a:defRPr/>
            </a:pPr>
            <a:r>
              <a:rPr lang="en-US" dirty="0"/>
              <a:t>Pharmaceutical Industry</a:t>
            </a:r>
          </a:p>
        </p:txBody>
      </p:sp>
      <p:sp>
        <p:nvSpPr>
          <p:cNvPr id="3" name="Content Placeholder 2">
            <a:extLst>
              <a:ext uri="{FF2B5EF4-FFF2-40B4-BE49-F238E27FC236}">
                <a16:creationId xmlns:a16="http://schemas.microsoft.com/office/drawing/2014/main" id="{23D0F661-72B0-EBB1-156C-9BF2C81C2EF7}"/>
              </a:ext>
            </a:extLst>
          </p:cNvPr>
          <p:cNvSpPr>
            <a:spLocks noGrp="1"/>
          </p:cNvSpPr>
          <p:nvPr>
            <p:ph idx="1"/>
          </p:nvPr>
        </p:nvSpPr>
        <p:spPr/>
        <p:txBody>
          <a:bodyPr/>
          <a:lstStyle/>
          <a:p>
            <a:pPr>
              <a:defRPr/>
            </a:pPr>
            <a:r>
              <a:rPr lang="en-US" dirty="0" err="1"/>
              <a:t>Adacanumab</a:t>
            </a:r>
            <a:r>
              <a:rPr lang="en-US" dirty="0"/>
              <a:t> approved for Alzheimer’s Disease (2021), yet limited evidence of efficacy and risk of side effect</a:t>
            </a:r>
          </a:p>
          <a:p>
            <a:pPr lvl="1">
              <a:defRPr/>
            </a:pPr>
            <a:r>
              <a:rPr lang="en-US" sz="3200" dirty="0"/>
              <a:t>Annual cost $56,000 = annual cost of home health aide</a:t>
            </a:r>
          </a:p>
          <a:p>
            <a:pPr>
              <a:defRPr/>
            </a:pPr>
            <a:endParaRPr 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a:extLst>
              <a:ext uri="{FF2B5EF4-FFF2-40B4-BE49-F238E27FC236}">
                <a16:creationId xmlns:a16="http://schemas.microsoft.com/office/drawing/2014/main" id="{A9F73CD5-7BA1-C33E-79E3-57D3A4CF0955}"/>
              </a:ext>
            </a:extLst>
          </p:cNvPr>
          <p:cNvSpPr>
            <a:spLocks noGrp="1" noChangeArrowheads="1"/>
          </p:cNvSpPr>
          <p:nvPr>
            <p:ph type="title" idx="4294967295"/>
          </p:nvPr>
        </p:nvSpPr>
        <p:spPr/>
        <p:txBody>
          <a:bodyPr lIns="0" tIns="0" rIns="0" bIns="0"/>
          <a:lstStyle/>
          <a:p>
            <a:pPr eaLnBrk="1" hangingPunct="1">
              <a:defRPr/>
            </a:pPr>
            <a:endParaRPr lang="en-US" altLang="en-US"/>
          </a:p>
        </p:txBody>
      </p:sp>
      <p:graphicFrame>
        <p:nvGraphicFramePr>
          <p:cNvPr id="178179" name="Object 2">
            <a:extLst>
              <a:ext uri="{FF2B5EF4-FFF2-40B4-BE49-F238E27FC236}">
                <a16:creationId xmlns:a16="http://schemas.microsoft.com/office/drawing/2014/main" id="{A7E3A046-434C-CB77-24B8-B8454EF00853}"/>
              </a:ext>
            </a:extLst>
          </p:cNvPr>
          <p:cNvGraphicFramePr>
            <a:graphicFrameLocks noChangeAspect="1"/>
          </p:cNvGraphicFramePr>
          <p:nvPr/>
        </p:nvGraphicFramePr>
        <p:xfrm>
          <a:off x="0" y="0"/>
          <a:ext cx="9140825" cy="6853238"/>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178179" name="Object 2">
                        <a:extLst>
                          <a:ext uri="{FF2B5EF4-FFF2-40B4-BE49-F238E27FC236}">
                            <a16:creationId xmlns:a16="http://schemas.microsoft.com/office/drawing/2014/main" id="{A7E3A046-434C-CB77-24B8-B8454EF00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73A8-459D-7BDB-962D-420DF9587C84}"/>
              </a:ext>
            </a:extLst>
          </p:cNvPr>
          <p:cNvSpPr>
            <a:spLocks noGrp="1"/>
          </p:cNvSpPr>
          <p:nvPr>
            <p:ph type="title"/>
          </p:nvPr>
        </p:nvSpPr>
        <p:spPr/>
        <p:txBody>
          <a:bodyPr/>
          <a:lstStyle/>
          <a:p>
            <a:pPr>
              <a:defRPr/>
            </a:pPr>
            <a:r>
              <a:rPr lang="en-US" dirty="0">
                <a:solidFill>
                  <a:srgbClr val="E5E5FF"/>
                </a:solidFill>
              </a:rPr>
              <a:t>Pharmaceutical Industry</a:t>
            </a:r>
            <a:endParaRPr lang="en-US" dirty="0"/>
          </a:p>
        </p:txBody>
      </p:sp>
      <p:sp>
        <p:nvSpPr>
          <p:cNvPr id="3" name="Content Placeholder 2">
            <a:extLst>
              <a:ext uri="{FF2B5EF4-FFF2-40B4-BE49-F238E27FC236}">
                <a16:creationId xmlns:a16="http://schemas.microsoft.com/office/drawing/2014/main" id="{A044892A-FEA9-023D-3D8B-ECD7324E1206}"/>
              </a:ext>
            </a:extLst>
          </p:cNvPr>
          <p:cNvSpPr>
            <a:spLocks noGrp="1"/>
          </p:cNvSpPr>
          <p:nvPr>
            <p:ph idx="1"/>
          </p:nvPr>
        </p:nvSpPr>
        <p:spPr/>
        <p:txBody>
          <a:bodyPr/>
          <a:lstStyle/>
          <a:p>
            <a:pPr>
              <a:defRPr/>
            </a:pPr>
            <a:r>
              <a:rPr lang="en-US" sz="2800" dirty="0"/>
              <a:t>Some drug prices have gone up dramatically</a:t>
            </a:r>
          </a:p>
          <a:p>
            <a:pPr lvl="1">
              <a:defRPr/>
            </a:pPr>
            <a:r>
              <a:rPr lang="en-US" dirty="0"/>
              <a:t>Price of insulin tripled between 2006 and 2013</a:t>
            </a:r>
          </a:p>
          <a:p>
            <a:pPr lvl="2">
              <a:defRPr/>
            </a:pPr>
            <a:r>
              <a:rPr lang="en-US" sz="2800" dirty="0"/>
              <a:t>Even though original patent sold by discoverers to University of Toronto for $1</a:t>
            </a:r>
          </a:p>
          <a:p>
            <a:pPr lvl="2">
              <a:defRPr/>
            </a:pPr>
            <a:r>
              <a:rPr lang="en-US" sz="2800" dirty="0"/>
              <a:t>Insulin analogues have largely replaced NPH/Regular insulins, yet cost up to 10X more than, yet offer no better control and same risk of sever hypoglycemia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B25268B6-7B01-8966-8A51-595A27700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0A59-D5E6-A5BB-62AA-E67AE15125B9}"/>
              </a:ext>
            </a:extLst>
          </p:cNvPr>
          <p:cNvSpPr>
            <a:spLocks noGrp="1"/>
          </p:cNvSpPr>
          <p:nvPr>
            <p:ph type="title"/>
          </p:nvPr>
        </p:nvSpPr>
        <p:spPr/>
        <p:txBody>
          <a:bodyPr/>
          <a:lstStyle/>
          <a:p>
            <a:pPr>
              <a:defRPr/>
            </a:pPr>
            <a:r>
              <a:rPr lang="en-US" dirty="0">
                <a:solidFill>
                  <a:srgbClr val="E5E5FF"/>
                </a:solidFill>
              </a:rPr>
              <a:t>Pharmaceutical Industry</a:t>
            </a:r>
            <a:endParaRPr lang="en-US" dirty="0"/>
          </a:p>
        </p:txBody>
      </p:sp>
      <p:sp>
        <p:nvSpPr>
          <p:cNvPr id="3" name="Content Placeholder 2">
            <a:extLst>
              <a:ext uri="{FF2B5EF4-FFF2-40B4-BE49-F238E27FC236}">
                <a16:creationId xmlns:a16="http://schemas.microsoft.com/office/drawing/2014/main" id="{0CEC92EB-19D5-A230-41F0-56BE34A2EA0E}"/>
              </a:ext>
            </a:extLst>
          </p:cNvPr>
          <p:cNvSpPr>
            <a:spLocks noGrp="1"/>
          </p:cNvSpPr>
          <p:nvPr>
            <p:ph idx="1"/>
          </p:nvPr>
        </p:nvSpPr>
        <p:spPr/>
        <p:txBody>
          <a:bodyPr/>
          <a:lstStyle/>
          <a:p>
            <a:pPr>
              <a:defRPr/>
            </a:pPr>
            <a:r>
              <a:rPr lang="en-US" sz="2800" dirty="0"/>
              <a:t>Some drug prices have gone up dramatically</a:t>
            </a:r>
          </a:p>
          <a:p>
            <a:pPr lvl="1">
              <a:defRPr/>
            </a:pPr>
            <a:r>
              <a:rPr lang="en-US" dirty="0"/>
              <a:t>Price of insulin tripled between 2006 and 2013</a:t>
            </a:r>
          </a:p>
          <a:p>
            <a:pPr lvl="2">
              <a:defRPr/>
            </a:pPr>
            <a:r>
              <a:rPr lang="en-US" sz="2800" dirty="0"/>
              <a:t>¼ diabetics rations or skips doses due to cost</a:t>
            </a:r>
          </a:p>
          <a:p>
            <a:pPr lvl="2">
              <a:defRPr/>
            </a:pPr>
            <a:r>
              <a:rPr lang="en-US" sz="2800" dirty="0"/>
              <a:t>2022: consortium of hospitals, insurers and philanthropists announce plan to manufacture and sell less expensive insulin</a:t>
            </a:r>
          </a:p>
          <a:p>
            <a:pPr lvl="2">
              <a:defRPr/>
            </a:pPr>
            <a:r>
              <a:rPr lang="en-US" sz="2800" dirty="0"/>
              <a:t>2023: CA begins to manufacture its own insulin</a:t>
            </a:r>
          </a:p>
          <a:p>
            <a:pPr lvl="2">
              <a:defRPr/>
            </a:pPr>
            <a:r>
              <a:rPr lang="en-US" dirty="0"/>
              <a:t>2025: Medicare Part D costs capped at $2,000/year</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28C5D-BBF0-3430-E2DE-BCA52F0D1FE3}"/>
              </a:ext>
            </a:extLst>
          </p:cNvPr>
          <p:cNvSpPr>
            <a:spLocks noGrp="1"/>
          </p:cNvSpPr>
          <p:nvPr>
            <p:ph type="title"/>
          </p:nvPr>
        </p:nvSpPr>
        <p:spPr>
          <a:xfrm>
            <a:off x="628650" y="365125"/>
            <a:ext cx="7886700" cy="1325563"/>
          </a:xfrm>
        </p:spPr>
        <p:txBody>
          <a:bodyPr>
            <a:noAutofit/>
          </a:bodyPr>
          <a:lstStyle/>
          <a:p>
            <a:pPr>
              <a:defRPr/>
            </a:pPr>
            <a:r>
              <a:rPr lang="en-US" sz="2100" dirty="0"/>
              <a:t>1.3 million American adults in 2021 </a:t>
            </a:r>
            <a:br>
              <a:rPr lang="en-US" dirty="0"/>
            </a:br>
            <a:r>
              <a:rPr lang="en-US" dirty="0"/>
              <a:t>Rationed Insulin Due to Cost</a:t>
            </a:r>
          </a:p>
        </p:txBody>
      </p:sp>
      <p:sp>
        <p:nvSpPr>
          <p:cNvPr id="6" name="Text Placeholder 5">
            <a:extLst>
              <a:ext uri="{FF2B5EF4-FFF2-40B4-BE49-F238E27FC236}">
                <a16:creationId xmlns:a16="http://schemas.microsoft.com/office/drawing/2014/main" id="{3CA84A06-8894-448F-7754-32F96FA32038}"/>
              </a:ext>
            </a:extLst>
          </p:cNvPr>
          <p:cNvSpPr>
            <a:spLocks noGrp="1"/>
          </p:cNvSpPr>
          <p:nvPr>
            <p:ph type="body" idx="10"/>
          </p:nvPr>
        </p:nvSpPr>
        <p:spPr>
          <a:xfrm>
            <a:off x="0" y="5370513"/>
            <a:ext cx="6400800" cy="630237"/>
          </a:xfrm>
        </p:spPr>
        <p:txBody>
          <a:bodyPr>
            <a:normAutofit lnSpcReduction="10000"/>
          </a:bodyPr>
          <a:lstStyle/>
          <a:p>
            <a:pPr>
              <a:spcBef>
                <a:spcPts val="0"/>
              </a:spcBef>
              <a:defRPr/>
            </a:pPr>
            <a:r>
              <a:rPr lang="en-US" dirty="0"/>
              <a:t>Data inclusive of all adults with diabetes who use insulin in 2021</a:t>
            </a:r>
          </a:p>
          <a:p>
            <a:pPr>
              <a:spcBef>
                <a:spcPts val="0"/>
              </a:spcBef>
              <a:defRPr/>
            </a:pPr>
            <a:r>
              <a:rPr lang="en-US" dirty="0"/>
              <a:t>Gaffney A, Himmelstein DU, Woolhandler S. Prevalence and Correlates of Patient Rationing of Insulin in the United States: A National Survey. Ann Intern Med [Internet]. 2022 Oct 18 [cited 2022 Oct 17]; </a:t>
            </a:r>
          </a:p>
          <a:p>
            <a:pPr>
              <a:spcBef>
                <a:spcPts val="0"/>
              </a:spcBef>
              <a:defRPr/>
            </a:pPr>
            <a:r>
              <a:rPr lang="en-US" dirty="0"/>
              <a:t>http://www.acpjournals.org/doi/10.7326/M22-2477</a:t>
            </a:r>
          </a:p>
        </p:txBody>
      </p:sp>
      <p:graphicFrame>
        <p:nvGraphicFramePr>
          <p:cNvPr id="181252" name="Chart 7">
            <a:extLst>
              <a:ext uri="{FF2B5EF4-FFF2-40B4-BE49-F238E27FC236}">
                <a16:creationId xmlns:a16="http://schemas.microsoft.com/office/drawing/2014/main" id="{62BD6DF1-7C81-054B-7CE3-75D38D4AA43F}"/>
              </a:ext>
            </a:extLst>
          </p:cNvPr>
          <p:cNvGraphicFramePr>
            <a:graphicFrameLocks/>
          </p:cNvGraphicFramePr>
          <p:nvPr/>
        </p:nvGraphicFramePr>
        <p:xfrm>
          <a:off x="476250" y="2074863"/>
          <a:ext cx="8231188" cy="3255962"/>
        </p:xfrm>
        <a:graphic>
          <a:graphicData uri="http://schemas.openxmlformats.org/presentationml/2006/ole">
            <mc:AlternateContent xmlns:mc="http://schemas.openxmlformats.org/markup-compatibility/2006">
              <mc:Choice xmlns:v="urn:schemas-microsoft-com:vml" Requires="v">
                <p:oleObj name="Chart" r:id="rId2" imgW="8236410" imgH="3261643" progId="Excel.Chart.8">
                  <p:embed/>
                </p:oleObj>
              </mc:Choice>
              <mc:Fallback>
                <p:oleObj name="Chart" r:id="rId2" imgW="8236410" imgH="3261643" progId="Excel.Chart.8">
                  <p:embed/>
                  <p:pic>
                    <p:nvPicPr>
                      <p:cNvPr id="181252" name="Chart 7">
                        <a:extLst>
                          <a:ext uri="{FF2B5EF4-FFF2-40B4-BE49-F238E27FC236}">
                            <a16:creationId xmlns:a16="http://schemas.microsoft.com/office/drawing/2014/main" id="{62BD6DF1-7C81-054B-7CE3-75D38D4AA43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074863"/>
                        <a:ext cx="8231188"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a:extLst>
              <a:ext uri="{FF2B5EF4-FFF2-40B4-BE49-F238E27FC236}">
                <a16:creationId xmlns:a16="http://schemas.microsoft.com/office/drawing/2014/main" id="{26076804-0D56-7E10-12BC-3AB5BF8A9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EABD432-CA60-8C2A-C8D3-E2E8B8CA1250}"/>
              </a:ext>
            </a:extLst>
          </p:cNvPr>
          <p:cNvSpPr>
            <a:spLocks noGrp="1" noChangeArrowheads="1"/>
          </p:cNvSpPr>
          <p:nvPr>
            <p:ph type="title"/>
          </p:nvPr>
        </p:nvSpPr>
        <p:spPr>
          <a:xfrm>
            <a:off x="628650" y="400050"/>
            <a:ext cx="7886700" cy="1325563"/>
          </a:xfrm>
        </p:spPr>
        <p:txBody>
          <a:bodyPr>
            <a:normAutofit fontScale="90000"/>
          </a:bodyPr>
          <a:lstStyle/>
          <a:p>
            <a:pPr>
              <a:defRPr/>
            </a:pPr>
            <a:r>
              <a:rPr lang="en-US" altLang="en-US" sz="6000" dirty="0">
                <a:solidFill>
                  <a:srgbClr val="FFFF00"/>
                </a:solidFill>
              </a:rPr>
              <a:t>Government Paid Twice for Vaccines</a:t>
            </a:r>
          </a:p>
        </p:txBody>
      </p:sp>
      <p:sp>
        <p:nvSpPr>
          <p:cNvPr id="14339" name="Rectangle 3">
            <a:extLst>
              <a:ext uri="{FF2B5EF4-FFF2-40B4-BE49-F238E27FC236}">
                <a16:creationId xmlns:a16="http://schemas.microsoft.com/office/drawing/2014/main" id="{3D2C65C6-FB63-20C3-5432-5A437706B9B4}"/>
              </a:ext>
            </a:extLst>
          </p:cNvPr>
          <p:cNvSpPr>
            <a:spLocks noGrp="1" noChangeArrowheads="1"/>
          </p:cNvSpPr>
          <p:nvPr>
            <p:ph idx="1"/>
          </p:nvPr>
        </p:nvSpPr>
        <p:spPr>
          <a:xfrm>
            <a:off x="173038" y="2006600"/>
            <a:ext cx="8797925" cy="4587875"/>
          </a:xfrm>
        </p:spPr>
        <p:txBody>
          <a:bodyPr>
            <a:normAutofit fontScale="85000" lnSpcReduction="20000"/>
          </a:bodyPr>
          <a:lstStyle/>
          <a:p>
            <a:pPr>
              <a:defRPr/>
            </a:pPr>
            <a:r>
              <a:rPr lang="en-US" altLang="en-US" dirty="0">
                <a:effectLst/>
              </a:rPr>
              <a:t>Funded most of the basic science research underlying mRNA vaccines and that characterized the spike protein. </a:t>
            </a:r>
          </a:p>
          <a:p>
            <a:pPr>
              <a:defRPr/>
            </a:pPr>
            <a:r>
              <a:rPr lang="en-US" altLang="en-US" dirty="0">
                <a:effectLst/>
              </a:rPr>
              <a:t>Spent at least $18 billion subsidizing vaccine makers’ research and production, purchased all doses used in US.</a:t>
            </a:r>
          </a:p>
          <a:p>
            <a:pPr>
              <a:defRPr/>
            </a:pPr>
            <a:r>
              <a:rPr lang="en-US" altLang="en-US" dirty="0">
                <a:effectLst/>
              </a:rPr>
              <a:t>Firms refused to share vaccine recipe, limiting global production capacity and leaving billions unprotected.</a:t>
            </a:r>
          </a:p>
          <a:p>
            <a:pPr>
              <a:defRPr/>
            </a:pPr>
            <a:r>
              <a:rPr lang="en-US" altLang="en-US" dirty="0">
                <a:effectLst/>
              </a:rPr>
              <a:t>Cost to manufacture mRNA vaccine:  ~$2/dose for Moderna, ~$1/dose for Pfizer.  Sale price ~$25/dose. </a:t>
            </a:r>
            <a:r>
              <a:rPr lang="en-US" altLang="en-US" sz="1700" dirty="0">
                <a:effectLst/>
              </a:rPr>
              <a:t>(J Royal Soc Med 2021;114:502)</a:t>
            </a:r>
            <a:endParaRPr lang="en-US" altLang="en-US" dirty="0">
              <a:effectLst/>
            </a:endParaRPr>
          </a:p>
          <a:p>
            <a:pPr>
              <a:defRPr/>
            </a:pPr>
            <a:r>
              <a:rPr lang="en-US" altLang="en-US" dirty="0">
                <a:effectLst/>
              </a:rPr>
              <a:t> “Pfizer, BioNTech and Moderna will make pre-tax profits of $34 billion this year between them, which works out as over a thousand dollars a second.” </a:t>
            </a:r>
            <a:r>
              <a:rPr lang="en-US" altLang="en-US" sz="1800" dirty="0">
                <a:effectLst/>
              </a:rPr>
              <a:t>(Peoples Vaccine Alliance)</a:t>
            </a:r>
          </a:p>
          <a:p>
            <a:pPr>
              <a:defRPr/>
            </a:pPr>
            <a:endParaRPr lang="en-US" altLang="en-US" dirty="0">
              <a:solidFill>
                <a:schemeClr val="bg1">
                  <a:lumMod val="95000"/>
                </a:schemeClr>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22" name="Object 1">
            <a:extLst>
              <a:ext uri="{FF2B5EF4-FFF2-40B4-BE49-F238E27FC236}">
                <a16:creationId xmlns:a16="http://schemas.microsoft.com/office/drawing/2014/main" id="{06E6D633-4FCD-814E-4945-1D16377B8DD1}"/>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184322" name="Object 1">
                        <a:extLst>
                          <a:ext uri="{FF2B5EF4-FFF2-40B4-BE49-F238E27FC236}">
                            <a16:creationId xmlns:a16="http://schemas.microsoft.com/office/drawing/2014/main" id="{06E6D633-4FCD-814E-4945-1D16377B8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972AA-B9E0-F8AE-9129-35246B593669}"/>
              </a:ext>
            </a:extLst>
          </p:cNvPr>
          <p:cNvSpPr>
            <a:spLocks noGrp="1"/>
          </p:cNvSpPr>
          <p:nvPr>
            <p:ph type="title"/>
          </p:nvPr>
        </p:nvSpPr>
        <p:spPr/>
        <p:txBody>
          <a:bodyPr/>
          <a:lstStyle/>
          <a:p>
            <a:pPr>
              <a:defRPr/>
            </a:pPr>
            <a:r>
              <a:rPr lang="en-US" dirty="0">
                <a:solidFill>
                  <a:srgbClr val="E5E5FF"/>
                </a:solidFill>
              </a:rPr>
              <a:t>Pharmaceutical Industry</a:t>
            </a:r>
            <a:endParaRPr lang="en-US" dirty="0"/>
          </a:p>
        </p:txBody>
      </p:sp>
      <p:sp>
        <p:nvSpPr>
          <p:cNvPr id="3" name="Content Placeholder 2">
            <a:extLst>
              <a:ext uri="{FF2B5EF4-FFF2-40B4-BE49-F238E27FC236}">
                <a16:creationId xmlns:a16="http://schemas.microsoft.com/office/drawing/2014/main" id="{F55EA2E7-8993-0705-ADC1-B59B47D60861}"/>
              </a:ext>
            </a:extLst>
          </p:cNvPr>
          <p:cNvSpPr>
            <a:spLocks noGrp="1"/>
          </p:cNvSpPr>
          <p:nvPr>
            <p:ph idx="1"/>
          </p:nvPr>
        </p:nvSpPr>
        <p:spPr/>
        <p:txBody>
          <a:bodyPr/>
          <a:lstStyle/>
          <a:p>
            <a:pPr>
              <a:defRPr/>
            </a:pPr>
            <a:r>
              <a:rPr lang="en-US" dirty="0"/>
              <a:t>There is little correlation between the price of a particular drug and a company’s R&amp;D investment, nor between a drug’s price and the cost of its production</a:t>
            </a:r>
          </a:p>
          <a:p>
            <a:pPr>
              <a:defRPr/>
            </a:pPr>
            <a:r>
              <a:rPr lang="en-US" dirty="0"/>
              <a:t>Drug prices rising despite Trump tax cut lowering permanent tax rate from 35% to 21%</a:t>
            </a:r>
          </a:p>
          <a:p>
            <a:pPr>
              <a:defRPr/>
            </a:pPr>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766B-3FA3-E110-5C47-7585A5754946}"/>
              </a:ext>
            </a:extLst>
          </p:cNvPr>
          <p:cNvSpPr>
            <a:spLocks noGrp="1"/>
          </p:cNvSpPr>
          <p:nvPr>
            <p:ph type="title"/>
          </p:nvPr>
        </p:nvSpPr>
        <p:spPr/>
        <p:txBody>
          <a:bodyPr/>
          <a:lstStyle/>
          <a:p>
            <a:pPr>
              <a:defRPr/>
            </a:pPr>
            <a:r>
              <a:rPr lang="en-US" dirty="0">
                <a:solidFill>
                  <a:srgbClr val="E5E5FF"/>
                </a:solidFill>
              </a:rPr>
              <a:t>Pharmaceutical Industry</a:t>
            </a:r>
            <a:endParaRPr lang="en-US" dirty="0"/>
          </a:p>
        </p:txBody>
      </p:sp>
      <p:sp>
        <p:nvSpPr>
          <p:cNvPr id="3" name="Content Placeholder 2">
            <a:extLst>
              <a:ext uri="{FF2B5EF4-FFF2-40B4-BE49-F238E27FC236}">
                <a16:creationId xmlns:a16="http://schemas.microsoft.com/office/drawing/2014/main" id="{68F85D81-9A3A-184B-AE01-BB2849C7EF20}"/>
              </a:ext>
            </a:extLst>
          </p:cNvPr>
          <p:cNvSpPr>
            <a:spLocks noGrp="1"/>
          </p:cNvSpPr>
          <p:nvPr>
            <p:ph idx="1"/>
          </p:nvPr>
        </p:nvSpPr>
        <p:spPr/>
        <p:txBody>
          <a:bodyPr/>
          <a:lstStyle/>
          <a:p>
            <a:pPr>
              <a:defRPr/>
            </a:pPr>
            <a:r>
              <a:rPr lang="en-US" dirty="0"/>
              <a:t>Universal drug coverage with tiered pricing would be cost-saving</a:t>
            </a:r>
          </a:p>
          <a:p>
            <a:pPr>
              <a:defRPr/>
            </a:pPr>
            <a:r>
              <a:rPr lang="en-US" dirty="0"/>
              <a:t>Many states allow drug donation, but little invested in programs, so hundreds of millions of dollars wasted on unused nursing home medications alone</a:t>
            </a:r>
          </a:p>
          <a:p>
            <a:pPr>
              <a:defRPr/>
            </a:pPr>
            <a:r>
              <a:rPr lang="en-US" dirty="0"/>
              <a:t>Inflation Reduction Act (2022) allows US government to negotiate prices on a small number of select drugs</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a:extLst>
              <a:ext uri="{FF2B5EF4-FFF2-40B4-BE49-F238E27FC236}">
                <a16:creationId xmlns:a16="http://schemas.microsoft.com/office/drawing/2014/main" id="{F3878ECF-8E64-915F-1BFE-AE5B12D21539}"/>
              </a:ext>
            </a:extLst>
          </p:cNvPr>
          <p:cNvSpPr>
            <a:spLocks noGrp="1"/>
          </p:cNvSpPr>
          <p:nvPr>
            <p:ph type="title"/>
          </p:nvPr>
        </p:nvSpPr>
        <p:spPr/>
        <p:txBody>
          <a:bodyPr/>
          <a:lstStyle/>
          <a:p>
            <a:pPr>
              <a:defRPr/>
            </a:pPr>
            <a:r>
              <a:rPr lang="en-US" altLang="en-US" dirty="0">
                <a:solidFill>
                  <a:srgbClr val="DBF5F9"/>
                </a:solidFill>
              </a:rPr>
              <a:t>Pharmaceutical Industry</a:t>
            </a:r>
            <a:endParaRPr lang="en-US" altLang="en-US" dirty="0"/>
          </a:p>
        </p:txBody>
      </p:sp>
      <p:sp>
        <p:nvSpPr>
          <p:cNvPr id="276483" name="Content Placeholder 2">
            <a:extLst>
              <a:ext uri="{FF2B5EF4-FFF2-40B4-BE49-F238E27FC236}">
                <a16:creationId xmlns:a16="http://schemas.microsoft.com/office/drawing/2014/main" id="{1BD6F23E-BED0-05DF-CA4E-C68C76890A7E}"/>
              </a:ext>
            </a:extLst>
          </p:cNvPr>
          <p:cNvSpPr>
            <a:spLocks noGrp="1"/>
          </p:cNvSpPr>
          <p:nvPr>
            <p:ph idx="1"/>
          </p:nvPr>
        </p:nvSpPr>
        <p:spPr/>
        <p:txBody>
          <a:bodyPr/>
          <a:lstStyle/>
          <a:p>
            <a:pPr eaLnBrk="1" hangingPunct="1">
              <a:defRPr/>
            </a:pPr>
            <a:r>
              <a:rPr lang="en-US" altLang="en-US" sz="2800" dirty="0"/>
              <a:t>Takeover of generic drug industry</a:t>
            </a:r>
          </a:p>
          <a:p>
            <a:pPr lvl="1" eaLnBrk="1" hangingPunct="1">
              <a:defRPr/>
            </a:pPr>
            <a:r>
              <a:rPr lang="en-US" altLang="en-US" dirty="0"/>
              <a:t>Drug companies now largely control the generic market through “authorized generics”</a:t>
            </a:r>
          </a:p>
          <a:p>
            <a:pPr lvl="2" eaLnBrk="1" hangingPunct="1">
              <a:defRPr/>
            </a:pPr>
            <a:r>
              <a:rPr lang="en-US" altLang="en-US" sz="2800" dirty="0"/>
              <a:t>Generics account for 84% of drugs sold in US, but only 12% of drug costs</a:t>
            </a:r>
          </a:p>
          <a:p>
            <a:pPr lvl="1" eaLnBrk="1" hangingPunct="1">
              <a:defRPr/>
            </a:pPr>
            <a:r>
              <a:rPr lang="en-US" altLang="en-US" dirty="0"/>
              <a:t>Broad investigation of illegal price-fixing by at least 16 companies involving 300 drugs underway</a:t>
            </a:r>
          </a:p>
          <a:p>
            <a:pPr lvl="1" eaLnBrk="1" hangingPunct="1">
              <a:defRPr/>
            </a:pPr>
            <a:r>
              <a:rPr lang="en-US" altLang="en-US" dirty="0"/>
              <a:t>May be largest cartel in U.S. history</a:t>
            </a:r>
          </a:p>
          <a:p>
            <a:pPr>
              <a:defRPr/>
            </a:pPr>
            <a:endParaRPr lang="en-US" altLang="en-US"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9C58-1642-26E2-8C97-B758D56241FA}"/>
              </a:ext>
            </a:extLst>
          </p:cNvPr>
          <p:cNvSpPr>
            <a:spLocks noGrp="1"/>
          </p:cNvSpPr>
          <p:nvPr>
            <p:ph type="title"/>
          </p:nvPr>
        </p:nvSpPr>
        <p:spPr/>
        <p:txBody>
          <a:bodyPr/>
          <a:lstStyle/>
          <a:p>
            <a:pPr>
              <a:defRPr/>
            </a:pPr>
            <a:r>
              <a:rPr lang="en-US" dirty="0"/>
              <a:t>Pharmaceutical Industry</a:t>
            </a:r>
          </a:p>
        </p:txBody>
      </p:sp>
      <p:sp>
        <p:nvSpPr>
          <p:cNvPr id="3" name="Content Placeholder 2">
            <a:extLst>
              <a:ext uri="{FF2B5EF4-FFF2-40B4-BE49-F238E27FC236}">
                <a16:creationId xmlns:a16="http://schemas.microsoft.com/office/drawing/2014/main" id="{8837B3C7-E42F-336C-DD4D-9793B3CF56FB}"/>
              </a:ext>
            </a:extLst>
          </p:cNvPr>
          <p:cNvSpPr>
            <a:spLocks noGrp="1"/>
          </p:cNvSpPr>
          <p:nvPr>
            <p:ph idx="1"/>
          </p:nvPr>
        </p:nvSpPr>
        <p:spPr/>
        <p:txBody>
          <a:bodyPr/>
          <a:lstStyle/>
          <a:p>
            <a:pPr>
              <a:defRPr/>
            </a:pPr>
            <a:r>
              <a:rPr lang="en-US" sz="2800" dirty="0"/>
              <a:t>Some insurance/PBM plans prohibited pharmacists from telling patients about cheaper alternatives</a:t>
            </a:r>
          </a:p>
          <a:p>
            <a:pPr lvl="1">
              <a:defRPr/>
            </a:pPr>
            <a:r>
              <a:rPr lang="en-US" dirty="0"/>
              <a:t>Prohibited in a 20 states, federal legislation banned (2018)</a:t>
            </a:r>
          </a:p>
          <a:p>
            <a:pPr>
              <a:defRPr/>
            </a:pPr>
            <a:r>
              <a:rPr lang="en-US" sz="2800" dirty="0"/>
              <a:t>Many states passing Drug Price Transparency Laws</a:t>
            </a:r>
          </a:p>
          <a:p>
            <a:pPr>
              <a:defRPr/>
            </a:pPr>
            <a:r>
              <a:rPr lang="en-US" sz="2800" dirty="0"/>
              <a:t>2018: Many major hospitals/hospital systems join together to create non-profit generic drug company, </a:t>
            </a:r>
            <a:r>
              <a:rPr lang="en-US" sz="2800" dirty="0" err="1"/>
              <a:t>Civica</a:t>
            </a:r>
            <a:r>
              <a:rPr lang="en-US" sz="2800" dirty="0"/>
              <a:t> Rx</a:t>
            </a:r>
          </a:p>
          <a:p>
            <a:pPr lvl="1">
              <a:defRPr/>
            </a:pPr>
            <a:r>
              <a:rPr lang="en-US" dirty="0"/>
              <a:t>VA considering same</a:t>
            </a:r>
          </a:p>
          <a:p>
            <a:pPr>
              <a:defRPr/>
            </a:pPr>
            <a:endParaRPr lang="en-US"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B91D-2CF5-DF23-5A3B-63D7F00C5A26}"/>
              </a:ext>
            </a:extLst>
          </p:cNvPr>
          <p:cNvSpPr>
            <a:spLocks noGrp="1"/>
          </p:cNvSpPr>
          <p:nvPr>
            <p:ph type="title"/>
          </p:nvPr>
        </p:nvSpPr>
        <p:spPr/>
        <p:txBody>
          <a:bodyPr/>
          <a:lstStyle/>
          <a:p>
            <a:pPr>
              <a:defRPr/>
            </a:pPr>
            <a:r>
              <a:rPr lang="en-US" dirty="0"/>
              <a:t>Drug Company Malfeasance</a:t>
            </a:r>
          </a:p>
        </p:txBody>
      </p:sp>
      <p:sp>
        <p:nvSpPr>
          <p:cNvPr id="3" name="Content Placeholder 2">
            <a:extLst>
              <a:ext uri="{FF2B5EF4-FFF2-40B4-BE49-F238E27FC236}">
                <a16:creationId xmlns:a16="http://schemas.microsoft.com/office/drawing/2014/main" id="{A4F31A2B-2F5D-0020-0078-D74A44351090}"/>
              </a:ext>
            </a:extLst>
          </p:cNvPr>
          <p:cNvSpPr>
            <a:spLocks noGrp="1"/>
          </p:cNvSpPr>
          <p:nvPr>
            <p:ph idx="1"/>
          </p:nvPr>
        </p:nvSpPr>
        <p:spPr/>
        <p:txBody>
          <a:bodyPr/>
          <a:lstStyle/>
          <a:p>
            <a:pPr>
              <a:defRPr/>
            </a:pPr>
            <a:r>
              <a:rPr lang="en-US" sz="2800" dirty="0"/>
              <a:t>The pharmaceutical industry is the biggest defrauder of the federal government, as determined by payments made for violations of the federal False Claims Act (FCA)</a:t>
            </a:r>
          </a:p>
          <a:p>
            <a:pPr lvl="1">
              <a:defRPr/>
            </a:pPr>
            <a:r>
              <a:rPr lang="en-US" dirty="0"/>
              <a:t>Accounted for 25% of all FCA payouts between 2000 and 2010</a:t>
            </a:r>
          </a:p>
          <a:p>
            <a:pPr lvl="1">
              <a:defRPr/>
            </a:pPr>
            <a:r>
              <a:rPr lang="en-US" dirty="0"/>
              <a:t>Defense industry – 11%</a:t>
            </a:r>
          </a:p>
          <a:p>
            <a:pPr>
              <a:defRPr/>
            </a:pPr>
            <a:r>
              <a:rPr lang="en-US" sz="2800" dirty="0"/>
              <a:t>Federal criminal penalties decreased by 88% between 2012-13 and 2016-17: $2.7 billion to $317 million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87EC157-8A6F-9CA3-BE5B-DF89972D0126}"/>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altLang="en-US"/>
          </a:p>
        </p:txBody>
      </p:sp>
      <p:pic>
        <p:nvPicPr>
          <p:cNvPr id="39939" name="Picture 3">
            <a:extLst>
              <a:ext uri="{FF2B5EF4-FFF2-40B4-BE49-F238E27FC236}">
                <a16:creationId xmlns:a16="http://schemas.microsoft.com/office/drawing/2014/main" id="{1D31E554-768F-3548-6511-D0C013B15CE4}"/>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0" y="4763"/>
            <a:ext cx="9144000" cy="68532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4">
            <a:extLst>
              <a:ext uri="{FF2B5EF4-FFF2-40B4-BE49-F238E27FC236}">
                <a16:creationId xmlns:a16="http://schemas.microsoft.com/office/drawing/2014/main" id="{7CF280CE-0C5B-E194-730E-FB04407D6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39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C656-39CD-951E-DE79-93F86E67D887}"/>
              </a:ext>
            </a:extLst>
          </p:cNvPr>
          <p:cNvSpPr>
            <a:spLocks noGrp="1"/>
          </p:cNvSpPr>
          <p:nvPr>
            <p:ph type="title"/>
          </p:nvPr>
        </p:nvSpPr>
        <p:spPr/>
        <p:txBody>
          <a:bodyPr/>
          <a:lstStyle/>
          <a:p>
            <a:pPr>
              <a:defRPr/>
            </a:pPr>
            <a:r>
              <a:rPr lang="en-US" dirty="0"/>
              <a:t>Drug Company Penalties for Illegal Activities </a:t>
            </a:r>
            <a:r>
              <a:rPr lang="en-US" sz="2400" dirty="0"/>
              <a:t>(JAMA Nov 20, 2020:1995)</a:t>
            </a:r>
          </a:p>
        </p:txBody>
      </p:sp>
      <p:pic>
        <p:nvPicPr>
          <p:cNvPr id="191491" name="Content Placeholder 3">
            <a:extLst>
              <a:ext uri="{FF2B5EF4-FFF2-40B4-BE49-F238E27FC236}">
                <a16:creationId xmlns:a16="http://schemas.microsoft.com/office/drawing/2014/main" id="{97A4D23A-CAEE-EFF6-CC99-707EB16CF3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0775" y="1524000"/>
            <a:ext cx="6902450" cy="5257800"/>
          </a:xfr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itle 1">
            <a:extLst>
              <a:ext uri="{FF2B5EF4-FFF2-40B4-BE49-F238E27FC236}">
                <a16:creationId xmlns:a16="http://schemas.microsoft.com/office/drawing/2014/main" id="{12683F50-D0F2-AB9B-E54A-7276B93B05CB}"/>
              </a:ext>
            </a:extLst>
          </p:cNvPr>
          <p:cNvSpPr>
            <a:spLocks noGrp="1"/>
          </p:cNvSpPr>
          <p:nvPr>
            <p:ph type="title"/>
          </p:nvPr>
        </p:nvSpPr>
        <p:spPr/>
        <p:txBody>
          <a:bodyPr/>
          <a:lstStyle/>
          <a:p>
            <a:pPr>
              <a:defRPr/>
            </a:pPr>
            <a:r>
              <a:rPr lang="en-US" altLang="en-US" dirty="0">
                <a:solidFill>
                  <a:srgbClr val="FFFFFF"/>
                </a:solidFill>
              </a:rPr>
              <a:t>Pharmaceutical Industry</a:t>
            </a:r>
            <a:endParaRPr lang="en-US" altLang="en-US" dirty="0"/>
          </a:p>
        </p:txBody>
      </p:sp>
      <p:sp>
        <p:nvSpPr>
          <p:cNvPr id="269315" name="Content Placeholder 2">
            <a:extLst>
              <a:ext uri="{FF2B5EF4-FFF2-40B4-BE49-F238E27FC236}">
                <a16:creationId xmlns:a16="http://schemas.microsoft.com/office/drawing/2014/main" id="{235E574C-3F6F-5177-34E7-2B5086914B8E}"/>
              </a:ext>
            </a:extLst>
          </p:cNvPr>
          <p:cNvSpPr>
            <a:spLocks noGrp="1"/>
          </p:cNvSpPr>
          <p:nvPr>
            <p:ph idx="1"/>
          </p:nvPr>
        </p:nvSpPr>
        <p:spPr/>
        <p:txBody>
          <a:bodyPr/>
          <a:lstStyle/>
          <a:p>
            <a:pPr eaLnBrk="1" hangingPunct="1">
              <a:defRPr/>
            </a:pPr>
            <a:r>
              <a:rPr lang="en-US" altLang="en-US" sz="2800" dirty="0"/>
              <a:t>Influence over physicians through control of CME, gifts, research funding</a:t>
            </a:r>
          </a:p>
          <a:p>
            <a:pPr lvl="1" eaLnBrk="1" hangingPunct="1">
              <a:defRPr/>
            </a:pPr>
            <a:r>
              <a:rPr lang="en-US" altLang="en-US" dirty="0"/>
              <a:t>Physician Payments Sunshine Act – reporting requirements</a:t>
            </a:r>
          </a:p>
          <a:p>
            <a:pPr lvl="2" eaLnBrk="1" hangingPunct="1">
              <a:defRPr/>
            </a:pPr>
            <a:r>
              <a:rPr lang="en-US" altLang="en-US" sz="2800" dirty="0"/>
              <a:t>Report accuracy good, but many physicians do not mention in publications, guidelines</a:t>
            </a:r>
          </a:p>
          <a:p>
            <a:pPr lvl="1" eaLnBrk="1" hangingPunct="1">
              <a:defRPr/>
            </a:pPr>
            <a:r>
              <a:rPr lang="en-US" altLang="en-US" dirty="0"/>
              <a:t>$10 billion paid to physicians and teaching hospitals in 2019</a:t>
            </a:r>
          </a:p>
          <a:p>
            <a:pPr lvl="1" eaLnBrk="1" hangingPunct="1">
              <a:defRPr/>
            </a:pPr>
            <a:r>
              <a:rPr lang="en-US" altLang="en-US" dirty="0"/>
              <a:t>Leaders of medical societies receive large amounts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2AAFE-DB8E-5F14-C40A-C16ADC194719}"/>
              </a:ext>
            </a:extLst>
          </p:cNvPr>
          <p:cNvSpPr>
            <a:spLocks noGrp="1"/>
          </p:cNvSpPr>
          <p:nvPr>
            <p:ph type="title"/>
          </p:nvPr>
        </p:nvSpPr>
        <p:spPr/>
        <p:txBody>
          <a:bodyPr/>
          <a:lstStyle/>
          <a:p>
            <a:pPr>
              <a:defRPr/>
            </a:pPr>
            <a:r>
              <a:rPr lang="en-US" altLang="en-US" dirty="0">
                <a:solidFill>
                  <a:srgbClr val="FFFFFF"/>
                </a:solidFill>
              </a:rPr>
              <a:t>Pharmaceutical Industry</a:t>
            </a:r>
            <a:endParaRPr lang="en-US" dirty="0"/>
          </a:p>
        </p:txBody>
      </p:sp>
      <p:sp>
        <p:nvSpPr>
          <p:cNvPr id="3" name="Content Placeholder 2">
            <a:extLst>
              <a:ext uri="{FF2B5EF4-FFF2-40B4-BE49-F238E27FC236}">
                <a16:creationId xmlns:a16="http://schemas.microsoft.com/office/drawing/2014/main" id="{EDEE10A1-EA5B-4A4E-24F3-29B232BEAEC1}"/>
              </a:ext>
            </a:extLst>
          </p:cNvPr>
          <p:cNvSpPr>
            <a:spLocks noGrp="1"/>
          </p:cNvSpPr>
          <p:nvPr>
            <p:ph idx="1"/>
          </p:nvPr>
        </p:nvSpPr>
        <p:spPr/>
        <p:txBody>
          <a:bodyPr/>
          <a:lstStyle/>
          <a:p>
            <a:pPr eaLnBrk="1" hangingPunct="1">
              <a:defRPr/>
            </a:pPr>
            <a:r>
              <a:rPr lang="en-US" altLang="en-US" sz="2800" dirty="0"/>
              <a:t>Influence over physicians through control of CME, gifts, research funding</a:t>
            </a:r>
          </a:p>
          <a:p>
            <a:pPr lvl="1" eaLnBrk="1" hangingPunct="1">
              <a:defRPr/>
            </a:pPr>
            <a:r>
              <a:rPr lang="en-US" altLang="en-US" dirty="0"/>
              <a:t>48% of physicians received $2.4 billion in industry payments in 2015, of which only $75 million were for research</a:t>
            </a:r>
          </a:p>
          <a:p>
            <a:pPr lvl="1" eaLnBrk="1" hangingPunct="1">
              <a:defRPr/>
            </a:pPr>
            <a:r>
              <a:rPr lang="en-US" altLang="en-US" dirty="0"/>
              <a:t>Physicians with relationships/funding more likely to prescribe companies’ drugs (temporal and dose-response relationship)</a:t>
            </a:r>
          </a:p>
          <a:p>
            <a:pPr lvl="1" eaLnBrk="1" hangingPunct="1">
              <a:defRPr/>
            </a:pPr>
            <a:r>
              <a:rPr lang="en-US" altLang="en-US" dirty="0"/>
              <a:t>Close to 50% of physicians do not permit access to medical industry salespeople</a:t>
            </a:r>
          </a:p>
          <a:p>
            <a:pPr>
              <a:defRPr/>
            </a:pPr>
            <a:endParaRPr lang="en-US"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BDA626-9CA5-AA7A-1CDA-DB093D5DBDA8}"/>
              </a:ext>
            </a:extLst>
          </p:cNvPr>
          <p:cNvSpPr>
            <a:spLocks noGrp="1"/>
          </p:cNvSpPr>
          <p:nvPr>
            <p:ph type="title"/>
          </p:nvPr>
        </p:nvSpPr>
        <p:spPr/>
        <p:txBody>
          <a:bodyPr/>
          <a:lstStyle/>
          <a:p>
            <a:pPr>
              <a:defRPr/>
            </a:pPr>
            <a:r>
              <a:rPr lang="en-US" dirty="0"/>
              <a:t>Open Payments, CMS, 2019</a:t>
            </a:r>
          </a:p>
        </p:txBody>
      </p:sp>
      <p:sp>
        <p:nvSpPr>
          <p:cNvPr id="7" name="Content Placeholder 6">
            <a:extLst>
              <a:ext uri="{FF2B5EF4-FFF2-40B4-BE49-F238E27FC236}">
                <a16:creationId xmlns:a16="http://schemas.microsoft.com/office/drawing/2014/main" id="{93B3A98E-84E4-4CDA-D840-8B6227984F0A}"/>
              </a:ext>
            </a:extLst>
          </p:cNvPr>
          <p:cNvSpPr>
            <a:spLocks noGrp="1"/>
          </p:cNvSpPr>
          <p:nvPr>
            <p:ph idx="1"/>
          </p:nvPr>
        </p:nvSpPr>
        <p:spPr/>
        <p:txBody>
          <a:bodyPr/>
          <a:lstStyle/>
          <a:p>
            <a:pPr>
              <a:defRPr/>
            </a:pPr>
            <a:r>
              <a:rPr lang="en-US" dirty="0"/>
              <a:t>Physicians receiving payments: 615,000</a:t>
            </a:r>
          </a:p>
          <a:p>
            <a:pPr lvl="1">
              <a:defRPr/>
            </a:pPr>
            <a:r>
              <a:rPr lang="en-US" sz="3200" dirty="0"/>
              <a:t>General Payments: $2.29 Billion</a:t>
            </a:r>
          </a:p>
          <a:p>
            <a:pPr lvl="1">
              <a:defRPr/>
            </a:pPr>
            <a:r>
              <a:rPr lang="en-US" sz="3200" dirty="0"/>
              <a:t>Value of Ownership: $1.24 Billion</a:t>
            </a:r>
          </a:p>
          <a:p>
            <a:pPr lvl="1">
              <a:defRPr/>
            </a:pPr>
            <a:r>
              <a:rPr lang="en-US" sz="3200" dirty="0"/>
              <a:t>Research Payments: $72.13 Million</a:t>
            </a:r>
          </a:p>
          <a:p>
            <a:pPr>
              <a:defRPr/>
            </a:pPr>
            <a:r>
              <a:rPr lang="en-US" dirty="0"/>
              <a:t>Top 1% of oncologists paid average $150K/</a:t>
            </a:r>
            <a:r>
              <a:rPr lang="en-US"/>
              <a:t>yr</a:t>
            </a:r>
          </a:p>
          <a:p>
            <a:pPr>
              <a:defRPr/>
            </a:pPr>
            <a:r>
              <a:rPr lang="en-US" dirty="0"/>
              <a:t>Majority of physicians receiving highest payments do not disclose industry ties in their publications </a:t>
            </a:r>
            <a:r>
              <a:rPr lang="en-US" sz="2800" dirty="0"/>
              <a:t>(JAMA Surg. 2018;153(11):997-1002)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D41A-79FF-F7E7-DF60-AA48D39E5031}"/>
              </a:ext>
            </a:extLst>
          </p:cNvPr>
          <p:cNvSpPr>
            <a:spLocks noGrp="1"/>
          </p:cNvSpPr>
          <p:nvPr>
            <p:ph type="title"/>
          </p:nvPr>
        </p:nvSpPr>
        <p:spPr/>
        <p:txBody>
          <a:bodyPr/>
          <a:lstStyle/>
          <a:p>
            <a:pPr>
              <a:defRPr/>
            </a:pPr>
            <a:r>
              <a:rPr lang="en-US" dirty="0">
                <a:solidFill>
                  <a:srgbClr val="E5E5FF"/>
                </a:solidFill>
              </a:rPr>
              <a:t>Drug Company Malfeasance</a:t>
            </a:r>
            <a:endParaRPr lang="en-US" dirty="0"/>
          </a:p>
        </p:txBody>
      </p:sp>
      <p:sp>
        <p:nvSpPr>
          <p:cNvPr id="3" name="Content Placeholder 2">
            <a:extLst>
              <a:ext uri="{FF2B5EF4-FFF2-40B4-BE49-F238E27FC236}">
                <a16:creationId xmlns:a16="http://schemas.microsoft.com/office/drawing/2014/main" id="{755475A7-90A4-391B-4884-1FD127417CC3}"/>
              </a:ext>
            </a:extLst>
          </p:cNvPr>
          <p:cNvSpPr>
            <a:spLocks noGrp="1"/>
          </p:cNvSpPr>
          <p:nvPr>
            <p:ph idx="1"/>
          </p:nvPr>
        </p:nvSpPr>
        <p:spPr/>
        <p:txBody>
          <a:bodyPr/>
          <a:lstStyle/>
          <a:p>
            <a:pPr>
              <a:defRPr/>
            </a:pPr>
            <a:r>
              <a:rPr lang="en-US" sz="2800" dirty="0"/>
              <a:t>The pharmaceutical industry gives billions in gifts, speaking fees, and research grants to about ¾ of physicians</a:t>
            </a:r>
          </a:p>
          <a:p>
            <a:pPr>
              <a:defRPr/>
            </a:pPr>
            <a:r>
              <a:rPr lang="en-US" sz="2800" dirty="0"/>
              <a:t>Donates over $100 million to patient advocacy groups (AHA&lt; ACS, ADA, Komen Foundation, rare disease foundations) – may contribute to higher drug costs</a:t>
            </a:r>
          </a:p>
          <a:p>
            <a:pPr lvl="1">
              <a:defRPr/>
            </a:pPr>
            <a:r>
              <a:rPr lang="en-US" dirty="0"/>
              <a:t>See Women’s Health page of phsj.org for slide show entitled, “</a:t>
            </a:r>
            <a:r>
              <a:rPr lang="en-US" dirty="0" err="1"/>
              <a:t>rBGH</a:t>
            </a:r>
            <a:r>
              <a:rPr lang="en-US" dirty="0"/>
              <a:t>, hormones in meat and milk, breast cancer, and pink ribbons,” which explores the Komen Foundation</a:t>
            </a:r>
          </a:p>
          <a:p>
            <a:pPr>
              <a:defRPr/>
            </a:pPr>
            <a:endParaRPr lang="en-US" sz="2800"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a:extLst>
              <a:ext uri="{FF2B5EF4-FFF2-40B4-BE49-F238E27FC236}">
                <a16:creationId xmlns:a16="http://schemas.microsoft.com/office/drawing/2014/main" id="{9EE47F14-E6EA-0345-917D-437647537F24}"/>
              </a:ext>
            </a:extLst>
          </p:cNvPr>
          <p:cNvSpPr>
            <a:spLocks noGrp="1"/>
          </p:cNvSpPr>
          <p:nvPr>
            <p:ph type="title"/>
          </p:nvPr>
        </p:nvSpPr>
        <p:spPr/>
        <p:txBody>
          <a:bodyPr/>
          <a:lstStyle/>
          <a:p>
            <a:pPr>
              <a:defRPr/>
            </a:pPr>
            <a:r>
              <a:rPr lang="en-US" altLang="en-US" dirty="0"/>
              <a:t>Pharmaceutical Industry</a:t>
            </a:r>
          </a:p>
        </p:txBody>
      </p:sp>
      <p:sp>
        <p:nvSpPr>
          <p:cNvPr id="270339" name="Content Placeholder 2">
            <a:extLst>
              <a:ext uri="{FF2B5EF4-FFF2-40B4-BE49-F238E27FC236}">
                <a16:creationId xmlns:a16="http://schemas.microsoft.com/office/drawing/2014/main" id="{2BC7E103-F625-4127-2ECA-3B7A7C0C4C72}"/>
              </a:ext>
            </a:extLst>
          </p:cNvPr>
          <p:cNvSpPr>
            <a:spLocks noGrp="1"/>
          </p:cNvSpPr>
          <p:nvPr>
            <p:ph idx="1"/>
          </p:nvPr>
        </p:nvSpPr>
        <p:spPr/>
        <p:txBody>
          <a:bodyPr/>
          <a:lstStyle/>
          <a:p>
            <a:pPr eaLnBrk="1" hangingPunct="1">
              <a:defRPr/>
            </a:pPr>
            <a:r>
              <a:rPr lang="en-US" altLang="en-US" dirty="0"/>
              <a:t>60% of US physicians serving as panel and task force members of the DSM-5-TR received over $14 million in publicly-undisclosed funding</a:t>
            </a:r>
          </a:p>
          <a:p>
            <a:pPr eaLnBrk="1" hangingPunct="1">
              <a:defRPr/>
            </a:pPr>
            <a:endParaRPr lang="en-US" altLang="en-US" dirty="0"/>
          </a:p>
          <a:p>
            <a:pPr eaLnBrk="1" hangingPunct="1">
              <a:defRPr/>
            </a:pPr>
            <a:r>
              <a:rPr lang="en-US" altLang="en-US" dirty="0"/>
              <a:t>Conduct seeding trials to alter prescribing patterns</a:t>
            </a:r>
          </a:p>
          <a:p>
            <a:pPr eaLnBrk="1" hangingPunct="1">
              <a:defRPr/>
            </a:pPr>
            <a:endParaRPr lang="en-US" altLang="en-US" i="1"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7955-2C7E-1A0E-CF2D-4D18A954D351}"/>
              </a:ext>
            </a:extLst>
          </p:cNvPr>
          <p:cNvSpPr>
            <a:spLocks noGrp="1"/>
          </p:cNvSpPr>
          <p:nvPr>
            <p:ph type="title"/>
          </p:nvPr>
        </p:nvSpPr>
        <p:spPr/>
        <p:txBody>
          <a:bodyPr/>
          <a:lstStyle/>
          <a:p>
            <a:pPr>
              <a:defRPr/>
            </a:pPr>
            <a:r>
              <a:rPr lang="en-US" altLang="en-US" dirty="0">
                <a:solidFill>
                  <a:srgbClr val="E5E5FF"/>
                </a:solidFill>
              </a:rPr>
              <a:t>Pharmaceutical Industry</a:t>
            </a:r>
            <a:endParaRPr lang="en-US" dirty="0"/>
          </a:p>
        </p:txBody>
      </p:sp>
      <p:sp>
        <p:nvSpPr>
          <p:cNvPr id="3" name="Content Placeholder 2">
            <a:extLst>
              <a:ext uri="{FF2B5EF4-FFF2-40B4-BE49-F238E27FC236}">
                <a16:creationId xmlns:a16="http://schemas.microsoft.com/office/drawing/2014/main" id="{40E301CC-CF8F-65F4-96FC-CCCA225379CB}"/>
              </a:ext>
            </a:extLst>
          </p:cNvPr>
          <p:cNvSpPr>
            <a:spLocks noGrp="1"/>
          </p:cNvSpPr>
          <p:nvPr>
            <p:ph idx="1"/>
          </p:nvPr>
        </p:nvSpPr>
        <p:spPr/>
        <p:txBody>
          <a:bodyPr/>
          <a:lstStyle/>
          <a:p>
            <a:pPr eaLnBrk="1" hangingPunct="1">
              <a:defRPr/>
            </a:pPr>
            <a:r>
              <a:rPr lang="en-US" altLang="en-US" sz="2800" dirty="0"/>
              <a:t>Secrecy, statistical torturing of data sets, selective publication</a:t>
            </a:r>
          </a:p>
          <a:p>
            <a:pPr lvl="1" eaLnBrk="1" hangingPunct="1">
              <a:defRPr/>
            </a:pPr>
            <a:r>
              <a:rPr lang="en-US" altLang="en-US" dirty="0"/>
              <a:t>Industry-sponsored cost effectiveness analyses twice as likely to be positive as independent studies</a:t>
            </a:r>
          </a:p>
          <a:p>
            <a:pPr eaLnBrk="1" hangingPunct="1">
              <a:defRPr/>
            </a:pPr>
            <a:r>
              <a:rPr lang="en-US" altLang="en-US" sz="2800" dirty="0"/>
              <a:t>Data mining of prescribing practices</a:t>
            </a:r>
          </a:p>
          <a:p>
            <a:pPr lvl="1" eaLnBrk="1" hangingPunct="1">
              <a:defRPr/>
            </a:pPr>
            <a:r>
              <a:rPr lang="en-US" altLang="en-US" dirty="0"/>
              <a:t>OK’d by SCOTUS in </a:t>
            </a:r>
            <a:r>
              <a:rPr lang="en-US" altLang="en-US" i="1" dirty="0"/>
              <a:t>Sorrell v. IMS Health</a:t>
            </a:r>
            <a:endParaRPr lang="en-US" altLang="en-US" dirty="0"/>
          </a:p>
          <a:p>
            <a:pPr eaLnBrk="1" hangingPunct="1">
              <a:defRPr/>
            </a:pPr>
            <a:r>
              <a:rPr lang="en-US" altLang="en-US" sz="2800" dirty="0"/>
              <a:t>Unethical trials in developing world</a:t>
            </a:r>
          </a:p>
          <a:p>
            <a:pPr>
              <a:defRPr/>
            </a:pPr>
            <a:endParaRPr 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78B98-FB3D-D259-E43D-6731A65411BD}"/>
              </a:ext>
            </a:extLst>
          </p:cNvPr>
          <p:cNvSpPr>
            <a:spLocks noGrp="1"/>
          </p:cNvSpPr>
          <p:nvPr>
            <p:ph type="title"/>
          </p:nvPr>
        </p:nvSpPr>
        <p:spPr/>
        <p:txBody>
          <a:bodyPr/>
          <a:lstStyle/>
          <a:p>
            <a:pPr>
              <a:defRPr/>
            </a:pPr>
            <a:r>
              <a:rPr lang="en-US" dirty="0"/>
              <a:t>Pharmaceutical Industry</a:t>
            </a:r>
          </a:p>
        </p:txBody>
      </p:sp>
      <p:sp>
        <p:nvSpPr>
          <p:cNvPr id="3" name="Content Placeholder 2">
            <a:extLst>
              <a:ext uri="{FF2B5EF4-FFF2-40B4-BE49-F238E27FC236}">
                <a16:creationId xmlns:a16="http://schemas.microsoft.com/office/drawing/2014/main" id="{249D3202-5C6B-2AC3-177C-E9313C29E18D}"/>
              </a:ext>
            </a:extLst>
          </p:cNvPr>
          <p:cNvSpPr>
            <a:spLocks noGrp="1"/>
          </p:cNvSpPr>
          <p:nvPr>
            <p:ph idx="1"/>
          </p:nvPr>
        </p:nvSpPr>
        <p:spPr/>
        <p:txBody>
          <a:bodyPr/>
          <a:lstStyle/>
          <a:p>
            <a:pPr>
              <a:defRPr/>
            </a:pPr>
            <a:r>
              <a:rPr lang="en-US" dirty="0"/>
              <a:t>Inappropriate donations of nearly-expired, unnecessary drugs to poor countries, disaster areas, conflict zones to get tax </a:t>
            </a:r>
            <a:r>
              <a:rPr lang="en-US" dirty="0" err="1"/>
              <a:t>writeoffs</a:t>
            </a:r>
            <a:endParaRPr lang="en-US" dirty="0"/>
          </a:p>
          <a:p>
            <a:pPr lvl="1">
              <a:defRPr/>
            </a:pPr>
            <a:r>
              <a:rPr lang="en-US" sz="3200" dirty="0"/>
              <a:t>Aid organizations responsible for security/disposal</a:t>
            </a:r>
          </a:p>
          <a:p>
            <a:pPr>
              <a:defRPr/>
            </a:pPr>
            <a:r>
              <a:rPr lang="en-US" dirty="0"/>
              <a:t>Sending drug-spiked water to treatment plants, which are not designed to degrade drugs, leading to increased levels in water supply</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D2B2-1DC0-FBED-AA94-467C40D5E637}"/>
              </a:ext>
            </a:extLst>
          </p:cNvPr>
          <p:cNvSpPr>
            <a:spLocks noGrp="1"/>
          </p:cNvSpPr>
          <p:nvPr>
            <p:ph type="title"/>
          </p:nvPr>
        </p:nvSpPr>
        <p:spPr/>
        <p:txBody>
          <a:bodyPr/>
          <a:lstStyle/>
          <a:p>
            <a:pPr>
              <a:defRPr/>
            </a:pPr>
            <a:r>
              <a:rPr lang="en-US" dirty="0">
                <a:solidFill>
                  <a:srgbClr val="E5E5FF"/>
                </a:solidFill>
              </a:rPr>
              <a:t>Pharmaceutical Industry</a:t>
            </a:r>
            <a:endParaRPr lang="en-US" dirty="0"/>
          </a:p>
        </p:txBody>
      </p:sp>
      <p:sp>
        <p:nvSpPr>
          <p:cNvPr id="3" name="Content Placeholder 2">
            <a:extLst>
              <a:ext uri="{FF2B5EF4-FFF2-40B4-BE49-F238E27FC236}">
                <a16:creationId xmlns:a16="http://schemas.microsoft.com/office/drawing/2014/main" id="{0BD8F2B5-A579-2DCF-78AD-F54BF52858C9}"/>
              </a:ext>
            </a:extLst>
          </p:cNvPr>
          <p:cNvSpPr>
            <a:spLocks noGrp="1"/>
          </p:cNvSpPr>
          <p:nvPr>
            <p:ph idx="1"/>
          </p:nvPr>
        </p:nvSpPr>
        <p:spPr/>
        <p:txBody>
          <a:bodyPr/>
          <a:lstStyle/>
          <a:p>
            <a:pPr>
              <a:defRPr/>
            </a:pPr>
            <a:r>
              <a:rPr lang="en-US" sz="2400" dirty="0"/>
              <a:t>Patient Assistance Programs “independent charitable organizations” funded by drug companies</a:t>
            </a:r>
          </a:p>
          <a:p>
            <a:pPr lvl="1">
              <a:defRPr/>
            </a:pPr>
            <a:r>
              <a:rPr lang="en-US" sz="2400" dirty="0"/>
              <a:t>Almost all require insurance coverage</a:t>
            </a:r>
          </a:p>
          <a:p>
            <a:pPr lvl="1">
              <a:defRPr/>
            </a:pPr>
            <a:r>
              <a:rPr lang="en-US" sz="2400" dirty="0"/>
              <a:t>Annual cost of covered drugs per beneficiary much higher than non-covered drugs (steer patients toward profitable agents)</a:t>
            </a:r>
          </a:p>
          <a:p>
            <a:pPr lvl="1">
              <a:defRPr/>
            </a:pPr>
            <a:r>
              <a:rPr lang="en-US" sz="2400" dirty="0"/>
              <a:t>Fund off-patent brand name drugs much more than equivalent generic drugs</a:t>
            </a:r>
          </a:p>
          <a:p>
            <a:pPr lvl="1">
              <a:defRPr/>
            </a:pPr>
            <a:r>
              <a:rPr lang="en-US" sz="2400" dirty="0"/>
              <a:t>Increase pharmaceutical industry profits</a:t>
            </a:r>
          </a:p>
          <a:p>
            <a:pPr lvl="1">
              <a:defRPr/>
            </a:pPr>
            <a:r>
              <a:rPr lang="en-US" sz="2400" dirty="0"/>
              <a:t>May violate anti-kickback laws (similar to pharmaceutical rebates to PBMs and insurance companies)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BKPTCPIE">
            <a:extLst>
              <a:ext uri="{FF2B5EF4-FFF2-40B4-BE49-F238E27FC236}">
                <a16:creationId xmlns:a16="http://schemas.microsoft.com/office/drawing/2014/main" id="{C3AD8F13-39A0-4ABF-01ED-CA39C9860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DA40B-7C71-4E5E-87F1-19260CB79B15}"/>
              </a:ext>
            </a:extLst>
          </p:cNvPr>
          <p:cNvSpPr>
            <a:spLocks noGrp="1"/>
          </p:cNvSpPr>
          <p:nvPr>
            <p:ph type="title"/>
          </p:nvPr>
        </p:nvSpPr>
        <p:spPr/>
        <p:txBody>
          <a:bodyPr/>
          <a:lstStyle/>
          <a:p>
            <a:pPr>
              <a:defRPr/>
            </a:pPr>
            <a:r>
              <a:rPr lang="en-US" altLang="en-US" dirty="0">
                <a:solidFill>
                  <a:srgbClr val="DBF5F9"/>
                </a:solidFill>
              </a:rPr>
              <a:t>Pharmaceutical Industry</a:t>
            </a:r>
            <a:endParaRPr lang="en-US" dirty="0"/>
          </a:p>
        </p:txBody>
      </p:sp>
      <p:sp>
        <p:nvSpPr>
          <p:cNvPr id="3" name="Content Placeholder 2">
            <a:extLst>
              <a:ext uri="{FF2B5EF4-FFF2-40B4-BE49-F238E27FC236}">
                <a16:creationId xmlns:a16="http://schemas.microsoft.com/office/drawing/2014/main" id="{CDC03B14-5521-A939-B2E5-FBCD1B8B4C7F}"/>
              </a:ext>
            </a:extLst>
          </p:cNvPr>
          <p:cNvSpPr>
            <a:spLocks noGrp="1"/>
          </p:cNvSpPr>
          <p:nvPr>
            <p:ph idx="1"/>
          </p:nvPr>
        </p:nvSpPr>
        <p:spPr/>
        <p:txBody>
          <a:bodyPr/>
          <a:lstStyle/>
          <a:p>
            <a:pPr>
              <a:defRPr/>
            </a:pPr>
            <a:r>
              <a:rPr lang="en-US" dirty="0"/>
              <a:t>Opposes Improving Access to Affordable Prescription Drugs Act, which would increase transparency around drug prices and R and D, reduce monopoly power for corporations that defraud the government, allow Medicare to negotiate lower prices for seniors, and curb monopoly abuses</a:t>
            </a:r>
          </a:p>
          <a:p>
            <a:pPr lvl="1">
              <a:defRPr/>
            </a:pPr>
            <a:r>
              <a:rPr lang="en-US" sz="3200" dirty="0"/>
              <a:t>AKA Affordable Meds Act</a:t>
            </a:r>
          </a:p>
          <a:p>
            <a:pPr>
              <a:defRPr/>
            </a:pPr>
            <a:endParaRPr lang="en-US" sz="2800"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1607-6D97-DB06-58FD-6EF6D35F7221}"/>
              </a:ext>
            </a:extLst>
          </p:cNvPr>
          <p:cNvSpPr>
            <a:spLocks noGrp="1"/>
          </p:cNvSpPr>
          <p:nvPr>
            <p:ph type="title"/>
          </p:nvPr>
        </p:nvSpPr>
        <p:spPr/>
        <p:txBody>
          <a:bodyPr/>
          <a:lstStyle/>
          <a:p>
            <a:pPr>
              <a:defRPr/>
            </a:pPr>
            <a:r>
              <a:rPr lang="en-US" altLang="en-US" dirty="0">
                <a:solidFill>
                  <a:srgbClr val="DBF5F9"/>
                </a:solidFill>
              </a:rPr>
              <a:t>Pharmaceutical Industry</a:t>
            </a:r>
            <a:endParaRPr lang="en-US" dirty="0"/>
          </a:p>
        </p:txBody>
      </p:sp>
      <p:sp>
        <p:nvSpPr>
          <p:cNvPr id="3" name="Content Placeholder 2">
            <a:extLst>
              <a:ext uri="{FF2B5EF4-FFF2-40B4-BE49-F238E27FC236}">
                <a16:creationId xmlns:a16="http://schemas.microsoft.com/office/drawing/2014/main" id="{9CA3F66B-D822-F467-0BE9-0558016972DE}"/>
              </a:ext>
            </a:extLst>
          </p:cNvPr>
          <p:cNvSpPr>
            <a:spLocks noGrp="1"/>
          </p:cNvSpPr>
          <p:nvPr>
            <p:ph idx="1"/>
          </p:nvPr>
        </p:nvSpPr>
        <p:spPr/>
        <p:txBody>
          <a:bodyPr/>
          <a:lstStyle/>
          <a:p>
            <a:pPr>
              <a:defRPr/>
            </a:pPr>
            <a:r>
              <a:rPr lang="en-US" dirty="0"/>
              <a:t>Opposes Stop Price Gouging Act, which would prohibit dramatic medication price increases</a:t>
            </a:r>
          </a:p>
          <a:p>
            <a:pPr>
              <a:defRPr/>
            </a:pPr>
            <a:endParaRPr lang="en-US" altLang="en-US" dirty="0"/>
          </a:p>
          <a:p>
            <a:pPr>
              <a:defRPr/>
            </a:pPr>
            <a:r>
              <a:rPr lang="en-US" altLang="en-US" dirty="0"/>
              <a:t>Avoided $7 billion in US taxes in 2012 by shifting profits overseas</a:t>
            </a:r>
          </a:p>
          <a:p>
            <a:pPr>
              <a:defRPr/>
            </a:pPr>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a:extLst>
              <a:ext uri="{FF2B5EF4-FFF2-40B4-BE49-F238E27FC236}">
                <a16:creationId xmlns:a16="http://schemas.microsoft.com/office/drawing/2014/main" id="{476B0169-B8BE-5271-ECFD-20CD9BFC4AAA}"/>
              </a:ext>
            </a:extLst>
          </p:cNvPr>
          <p:cNvSpPr>
            <a:spLocks noGrp="1"/>
          </p:cNvSpPr>
          <p:nvPr>
            <p:ph type="title"/>
          </p:nvPr>
        </p:nvSpPr>
        <p:spPr/>
        <p:txBody>
          <a:bodyPr/>
          <a:lstStyle/>
          <a:p>
            <a:pPr eaLnBrk="1" hangingPunct="1">
              <a:defRPr/>
            </a:pPr>
            <a:r>
              <a:rPr lang="en-US" altLang="en-US"/>
              <a:t>Pharmaceutical Industry</a:t>
            </a:r>
          </a:p>
        </p:txBody>
      </p:sp>
      <p:sp>
        <p:nvSpPr>
          <p:cNvPr id="273411" name="Content Placeholder 2">
            <a:extLst>
              <a:ext uri="{FF2B5EF4-FFF2-40B4-BE49-F238E27FC236}">
                <a16:creationId xmlns:a16="http://schemas.microsoft.com/office/drawing/2014/main" id="{6E80BE1B-C984-1F4E-1858-C227CD4F8062}"/>
              </a:ext>
            </a:extLst>
          </p:cNvPr>
          <p:cNvSpPr>
            <a:spLocks noGrp="1"/>
          </p:cNvSpPr>
          <p:nvPr>
            <p:ph idx="1"/>
          </p:nvPr>
        </p:nvSpPr>
        <p:spPr/>
        <p:txBody>
          <a:bodyPr/>
          <a:lstStyle/>
          <a:p>
            <a:pPr eaLnBrk="1" hangingPunct="1">
              <a:defRPr/>
            </a:pPr>
            <a:r>
              <a:rPr lang="en-US" altLang="en-US" dirty="0"/>
              <a:t>Opposes Federal Research Public Access Act, which would require federal agencies that fund over $100 million in external research per year to make their study results publicly available online</a:t>
            </a:r>
          </a:p>
          <a:p>
            <a:pPr eaLnBrk="1" hangingPunct="1">
              <a:defRPr/>
            </a:pPr>
            <a:r>
              <a:rPr lang="en-US" altLang="en-US" dirty="0"/>
              <a:t>Poor compliance with Clinical Trials Registry rules</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EDF7B-BA98-305B-60EA-4E8F40C2934B}"/>
              </a:ext>
            </a:extLst>
          </p:cNvPr>
          <p:cNvSpPr>
            <a:spLocks noGrp="1"/>
          </p:cNvSpPr>
          <p:nvPr>
            <p:ph type="title"/>
          </p:nvPr>
        </p:nvSpPr>
        <p:spPr/>
        <p:txBody>
          <a:bodyPr/>
          <a:lstStyle/>
          <a:p>
            <a:pPr>
              <a:defRPr/>
            </a:pPr>
            <a:r>
              <a:rPr lang="en-US" dirty="0"/>
              <a:t>Pharmaceutical Industry</a:t>
            </a:r>
          </a:p>
        </p:txBody>
      </p:sp>
      <p:sp>
        <p:nvSpPr>
          <p:cNvPr id="3" name="Content Placeholder 2">
            <a:extLst>
              <a:ext uri="{FF2B5EF4-FFF2-40B4-BE49-F238E27FC236}">
                <a16:creationId xmlns:a16="http://schemas.microsoft.com/office/drawing/2014/main" id="{C6EDF624-DA1B-54F7-986F-67EE69D96C6D}"/>
              </a:ext>
            </a:extLst>
          </p:cNvPr>
          <p:cNvSpPr>
            <a:spLocks noGrp="1"/>
          </p:cNvSpPr>
          <p:nvPr>
            <p:ph idx="1"/>
          </p:nvPr>
        </p:nvSpPr>
        <p:spPr/>
        <p:txBody>
          <a:bodyPr/>
          <a:lstStyle/>
          <a:p>
            <a:pPr eaLnBrk="1" hangingPunct="1">
              <a:defRPr/>
            </a:pPr>
            <a:r>
              <a:rPr lang="en-US" sz="2400" dirty="0"/>
              <a:t>Drug companies spent $5.9 billion on prescription drug advertising in 2019 (including $4.5 billion on television ads), $8.1 billion in 2022</a:t>
            </a:r>
          </a:p>
          <a:p>
            <a:pPr lvl="1" eaLnBrk="1" hangingPunct="1">
              <a:defRPr/>
            </a:pPr>
            <a:r>
              <a:rPr lang="en-US" sz="2400" dirty="0"/>
              <a:t>Often steers patients to high-cost drugs of limited (additional) value</a:t>
            </a:r>
          </a:p>
          <a:p>
            <a:pPr eaLnBrk="1" hangingPunct="1">
              <a:defRPr/>
            </a:pPr>
            <a:r>
              <a:rPr lang="en-US" sz="2400" dirty="0"/>
              <a:t>Average American TV viewer sees 9 drug ads/day (30 </a:t>
            </a:r>
            <a:r>
              <a:rPr lang="en-US" sz="2400" dirty="0" err="1"/>
              <a:t>hrs</a:t>
            </a:r>
            <a:r>
              <a:rPr lang="en-US" sz="2400" dirty="0"/>
              <a:t>/</a:t>
            </a:r>
            <a:r>
              <a:rPr lang="en-US" sz="2400" dirty="0" err="1"/>
              <a:t>yr</a:t>
            </a:r>
            <a:r>
              <a:rPr lang="en-US" sz="2400" dirty="0"/>
              <a:t>)</a:t>
            </a:r>
          </a:p>
          <a:p>
            <a:pPr eaLnBrk="1" hangingPunct="1">
              <a:defRPr/>
            </a:pPr>
            <a:r>
              <a:rPr lang="en-US" sz="2400" dirty="0"/>
              <a:t>Trump administration rule (2019) would have required drug companies to include cost information in TV ads (for drugs costing $35 or more for a course of treatment or for a month’s supply for long-term medications)</a:t>
            </a:r>
          </a:p>
          <a:p>
            <a:pPr lvl="1" eaLnBrk="1" hangingPunct="1">
              <a:defRPr/>
            </a:pPr>
            <a:r>
              <a:rPr lang="en-US" sz="2400" dirty="0"/>
              <a:t>Federal judge blocked implementation (2019)</a:t>
            </a:r>
          </a:p>
          <a:p>
            <a:pPr>
              <a:defRPr/>
            </a:pPr>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03D7C60-D296-5C31-9173-F6DB9F10D6B1}"/>
              </a:ext>
            </a:extLst>
          </p:cNvPr>
          <p:cNvSpPr>
            <a:spLocks noGrp="1" noChangeArrowheads="1"/>
          </p:cNvSpPr>
          <p:nvPr>
            <p:ph type="title" idx="4294967295"/>
          </p:nvPr>
        </p:nvSpPr>
        <p:spPr/>
        <p:txBody>
          <a:bodyPr lIns="0" rIns="0" bIns="0" anchor="b"/>
          <a:lstStyle/>
          <a:p>
            <a:pPr eaLnBrk="1" hangingPunct="1">
              <a:defRPr/>
            </a:pPr>
            <a:r>
              <a:rPr lang="en-US" dirty="0"/>
              <a:t>Lobbying</a:t>
            </a:r>
          </a:p>
        </p:txBody>
      </p:sp>
      <p:sp>
        <p:nvSpPr>
          <p:cNvPr id="36867" name="Rectangle 3">
            <a:extLst>
              <a:ext uri="{FF2B5EF4-FFF2-40B4-BE49-F238E27FC236}">
                <a16:creationId xmlns:a16="http://schemas.microsoft.com/office/drawing/2014/main" id="{9A948035-573E-DCC9-9668-B4C0CA3CFAA5}"/>
              </a:ext>
            </a:extLst>
          </p:cNvPr>
          <p:cNvSpPr>
            <a:spLocks noGrp="1" noChangeArrowheads="1"/>
          </p:cNvSpPr>
          <p:nvPr>
            <p:ph idx="4294967295"/>
          </p:nvPr>
        </p:nvSpPr>
        <p:spPr/>
        <p:txBody>
          <a:bodyPr/>
          <a:lstStyle/>
          <a:p>
            <a:pPr eaLnBrk="1" hangingPunct="1">
              <a:defRPr/>
            </a:pPr>
            <a:r>
              <a:rPr lang="en-US" sz="2800" dirty="0"/>
              <a:t>Health insurance ($11.3 million), pharmaceutical industry ($30 million), American Hospital Association ($20 million), and organized medicine (AMA – $19 million) spend huge sums of money to influence legislation and policy (2021)</a:t>
            </a:r>
          </a:p>
          <a:p>
            <a:pPr lvl="1" eaLnBrk="1" hangingPunct="1">
              <a:defRPr/>
            </a:pPr>
            <a:r>
              <a:rPr lang="en-US" dirty="0"/>
              <a:t>More than twice the amount spent by the defense, aerospace, and oil and gas industries combined</a:t>
            </a:r>
          </a:p>
          <a:p>
            <a:pPr lvl="1" eaLnBrk="1" hangingPunct="1">
              <a:defRPr/>
            </a:pPr>
            <a:r>
              <a:rPr lang="en-US" dirty="0"/>
              <a:t>More than 1/3 of state legislators take pharmaceutical industry contributions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E16AF-065E-9315-B479-4D687D954BA7}"/>
              </a:ext>
            </a:extLst>
          </p:cNvPr>
          <p:cNvSpPr>
            <a:spLocks noGrp="1"/>
          </p:cNvSpPr>
          <p:nvPr>
            <p:ph type="title"/>
          </p:nvPr>
        </p:nvSpPr>
        <p:spPr/>
        <p:txBody>
          <a:bodyPr/>
          <a:lstStyle/>
          <a:p>
            <a:pPr>
              <a:defRPr/>
            </a:pPr>
            <a:r>
              <a:rPr lang="en-US" dirty="0"/>
              <a:t>Health Care Fraud</a:t>
            </a:r>
          </a:p>
        </p:txBody>
      </p:sp>
      <p:sp>
        <p:nvSpPr>
          <p:cNvPr id="3" name="Content Placeholder 2">
            <a:extLst>
              <a:ext uri="{FF2B5EF4-FFF2-40B4-BE49-F238E27FC236}">
                <a16:creationId xmlns:a16="http://schemas.microsoft.com/office/drawing/2014/main" id="{FEEB27A1-2A31-28AA-1FD6-7D4C173C9839}"/>
              </a:ext>
            </a:extLst>
          </p:cNvPr>
          <p:cNvSpPr>
            <a:spLocks noGrp="1"/>
          </p:cNvSpPr>
          <p:nvPr>
            <p:ph idx="1"/>
          </p:nvPr>
        </p:nvSpPr>
        <p:spPr/>
        <p:txBody>
          <a:bodyPr/>
          <a:lstStyle/>
          <a:p>
            <a:pPr>
              <a:defRPr/>
            </a:pPr>
            <a:r>
              <a:rPr lang="en-US" sz="3600" dirty="0"/>
              <a:t>Examples beyond the pharmaceutical industry:</a:t>
            </a:r>
          </a:p>
          <a:p>
            <a:pPr lvl="1">
              <a:defRPr/>
            </a:pPr>
            <a:r>
              <a:rPr lang="en-US" sz="3600" dirty="0"/>
              <a:t>Clinician-run pill mills, false claims, kickbacks for prescribing drugs, medically-unnecessary tests, hospital/nursing home/hospice/dialysis/equipment manufacturer overcharges</a:t>
            </a:r>
          </a:p>
          <a:p>
            <a:pPr>
              <a:defRPr/>
            </a:pPr>
            <a:endParaRPr lang="en-US"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a:extLst>
              <a:ext uri="{FF2B5EF4-FFF2-40B4-BE49-F238E27FC236}">
                <a16:creationId xmlns:a16="http://schemas.microsoft.com/office/drawing/2014/main" id="{459D8E34-3AD8-2611-7051-5A197666464A}"/>
              </a:ext>
            </a:extLst>
          </p:cNvPr>
          <p:cNvSpPr>
            <a:spLocks noGrp="1"/>
          </p:cNvSpPr>
          <p:nvPr>
            <p:ph type="title"/>
          </p:nvPr>
        </p:nvSpPr>
        <p:spPr/>
        <p:txBody>
          <a:bodyPr rtlCol="0">
            <a:normAutofit fontScale="90000"/>
          </a:bodyPr>
          <a:lstStyle/>
          <a:p>
            <a:pPr eaLnBrk="1" fontAlgn="auto" hangingPunct="1">
              <a:spcAft>
                <a:spcPts val="0"/>
              </a:spcAft>
              <a:defRPr/>
            </a:pPr>
            <a:r>
              <a:rPr lang="en-US" sz="3600" dirty="0"/>
              <a:t>Corporations Dominate the Global Economy</a:t>
            </a:r>
          </a:p>
        </p:txBody>
      </p:sp>
      <p:sp>
        <p:nvSpPr>
          <p:cNvPr id="8195" name="Rectangle 3">
            <a:extLst>
              <a:ext uri="{FF2B5EF4-FFF2-40B4-BE49-F238E27FC236}">
                <a16:creationId xmlns:a16="http://schemas.microsoft.com/office/drawing/2014/main" id="{81F537AC-F647-64D6-A0FD-E217EA00BE50}"/>
              </a:ext>
            </a:extLst>
          </p:cNvPr>
          <p:cNvSpPr>
            <a:spLocks noGrp="1"/>
          </p:cNvSpPr>
          <p:nvPr>
            <p:ph idx="1"/>
          </p:nvPr>
        </p:nvSpPr>
        <p:spPr/>
        <p:txBody>
          <a:bodyPr/>
          <a:lstStyle/>
          <a:p>
            <a:pPr eaLnBrk="1" hangingPunct="1">
              <a:defRPr/>
            </a:pPr>
            <a:r>
              <a:rPr lang="en-US" altLang="en-US" dirty="0"/>
              <a:t>69 of the world’s 100 largest economies are private corporations; 31 are countries</a:t>
            </a:r>
          </a:p>
          <a:p>
            <a:pPr lvl="1" eaLnBrk="1" hangingPunct="1">
              <a:defRPr/>
            </a:pPr>
            <a:r>
              <a:rPr lang="en-US" altLang="en-US" sz="3200" dirty="0"/>
              <a:t>Wal-Mart has more annual revenue than Spain and Australia</a:t>
            </a:r>
          </a:p>
          <a:p>
            <a:pPr lvl="1" eaLnBrk="1" hangingPunct="1">
              <a:defRPr/>
            </a:pPr>
            <a:r>
              <a:rPr lang="en-US" altLang="en-US" sz="3200" dirty="0"/>
              <a:t>Royal Dutch Shell &gt; Mexico</a:t>
            </a:r>
          </a:p>
          <a:p>
            <a:pPr lvl="1" eaLnBrk="1" hangingPunct="1">
              <a:defRPr/>
            </a:pPr>
            <a:r>
              <a:rPr lang="en-US" altLang="en-US" sz="3200" dirty="0"/>
              <a:t>United Health Group &gt; Denmark and Saudi Arabia</a:t>
            </a:r>
          </a:p>
          <a:p>
            <a:pPr lvl="1" eaLnBrk="1" hangingPunct="1">
              <a:defRPr/>
            </a:pPr>
            <a:endParaRPr lang="en-US" altLang="en-US" sz="3600" dirty="0"/>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E1CA-6592-043B-4A91-12E8600C097F}"/>
              </a:ext>
            </a:extLst>
          </p:cNvPr>
          <p:cNvSpPr>
            <a:spLocks noGrp="1"/>
          </p:cNvSpPr>
          <p:nvPr>
            <p:ph type="title"/>
          </p:nvPr>
        </p:nvSpPr>
        <p:spPr/>
        <p:txBody>
          <a:bodyPr/>
          <a:lstStyle/>
          <a:p>
            <a:pPr>
              <a:defRPr/>
            </a:pPr>
            <a:r>
              <a:rPr lang="en-US" dirty="0"/>
              <a:t>Premature Deaths in the U.S.</a:t>
            </a:r>
          </a:p>
        </p:txBody>
      </p:sp>
      <p:sp>
        <p:nvSpPr>
          <p:cNvPr id="3" name="Content Placeholder 2">
            <a:extLst>
              <a:ext uri="{FF2B5EF4-FFF2-40B4-BE49-F238E27FC236}">
                <a16:creationId xmlns:a16="http://schemas.microsoft.com/office/drawing/2014/main" id="{D69B117C-4B39-45F1-381D-D6EC8E5184A1}"/>
              </a:ext>
            </a:extLst>
          </p:cNvPr>
          <p:cNvSpPr>
            <a:spLocks noGrp="1"/>
          </p:cNvSpPr>
          <p:nvPr>
            <p:ph idx="1"/>
          </p:nvPr>
        </p:nvSpPr>
        <p:spPr/>
        <p:txBody>
          <a:bodyPr/>
          <a:lstStyle/>
          <a:p>
            <a:pPr>
              <a:defRPr/>
            </a:pPr>
            <a:r>
              <a:rPr lang="en-US" sz="4000" dirty="0"/>
              <a:t>10% due to inadequate medical care</a:t>
            </a:r>
          </a:p>
          <a:p>
            <a:pPr>
              <a:defRPr/>
            </a:pPr>
            <a:endParaRPr lang="en-US" sz="4000" dirty="0"/>
          </a:p>
          <a:p>
            <a:pPr>
              <a:defRPr/>
            </a:pPr>
            <a:r>
              <a:rPr lang="en-US" sz="4000" dirty="0"/>
              <a:t>60% due to behaviors, social circumstances, and environmental exposures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B2CB7-B034-70D8-BD2D-41C36A96C920}"/>
              </a:ext>
            </a:extLst>
          </p:cNvPr>
          <p:cNvSpPr>
            <a:spLocks noGrp="1"/>
          </p:cNvSpPr>
          <p:nvPr>
            <p:ph type="title"/>
          </p:nvPr>
        </p:nvSpPr>
        <p:spPr/>
        <p:txBody>
          <a:bodyPr/>
          <a:lstStyle/>
          <a:p>
            <a:pPr>
              <a:defRPr/>
            </a:pPr>
            <a:r>
              <a:rPr lang="en-US" sz="3600" dirty="0"/>
              <a:t>Address Social Factors Responsible for Illness and Death</a:t>
            </a:r>
          </a:p>
        </p:txBody>
      </p:sp>
      <p:sp>
        <p:nvSpPr>
          <p:cNvPr id="3" name="Content Placeholder 2">
            <a:extLst>
              <a:ext uri="{FF2B5EF4-FFF2-40B4-BE49-F238E27FC236}">
                <a16:creationId xmlns:a16="http://schemas.microsoft.com/office/drawing/2014/main" id="{6A51D215-849C-5D95-B783-2E26251B1F31}"/>
              </a:ext>
            </a:extLst>
          </p:cNvPr>
          <p:cNvSpPr>
            <a:spLocks noGrp="1"/>
          </p:cNvSpPr>
          <p:nvPr>
            <p:ph idx="1"/>
          </p:nvPr>
        </p:nvSpPr>
        <p:spPr/>
        <p:txBody>
          <a:bodyPr/>
          <a:lstStyle/>
          <a:p>
            <a:pPr>
              <a:defRPr/>
            </a:pPr>
            <a:r>
              <a:rPr lang="en-US" sz="3600" dirty="0"/>
              <a:t>Deaths in 2000 attributable to:</a:t>
            </a:r>
          </a:p>
          <a:p>
            <a:pPr lvl="1">
              <a:defRPr/>
            </a:pPr>
            <a:r>
              <a:rPr lang="en-US" sz="3600" dirty="0"/>
              <a:t>Low education: 245,000</a:t>
            </a:r>
          </a:p>
          <a:p>
            <a:pPr lvl="1">
              <a:defRPr/>
            </a:pPr>
            <a:r>
              <a:rPr lang="en-US" sz="3600" dirty="0"/>
              <a:t>Racial segregation: 176,000</a:t>
            </a:r>
          </a:p>
          <a:p>
            <a:pPr lvl="1">
              <a:defRPr/>
            </a:pPr>
            <a:r>
              <a:rPr lang="en-US" sz="3600" dirty="0"/>
              <a:t>Low social support: 162,000</a:t>
            </a:r>
          </a:p>
          <a:p>
            <a:pPr lvl="1">
              <a:defRPr/>
            </a:pPr>
            <a:r>
              <a:rPr lang="en-US" sz="3600" dirty="0"/>
              <a:t>Individual-level poverty: 133,000</a:t>
            </a:r>
          </a:p>
          <a:p>
            <a:pPr lvl="1" algn="r">
              <a:defRPr/>
            </a:pPr>
            <a:r>
              <a:rPr lang="en-US" dirty="0"/>
              <a:t>AJPH 2011;101:1456-1465</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54539-2139-96DD-A7EF-B3683A4E8C6B}"/>
              </a:ext>
            </a:extLst>
          </p:cNvPr>
          <p:cNvSpPr>
            <a:spLocks noGrp="1"/>
          </p:cNvSpPr>
          <p:nvPr>
            <p:ph type="title"/>
          </p:nvPr>
        </p:nvSpPr>
        <p:spPr/>
        <p:txBody>
          <a:bodyPr/>
          <a:lstStyle/>
          <a:p>
            <a:pPr>
              <a:defRPr/>
            </a:pPr>
            <a:r>
              <a:rPr lang="en-US" sz="3600" dirty="0"/>
              <a:t>Address Social Factors Responsible for Illness and Death</a:t>
            </a:r>
          </a:p>
        </p:txBody>
      </p:sp>
      <p:sp>
        <p:nvSpPr>
          <p:cNvPr id="3" name="Content Placeholder 2">
            <a:extLst>
              <a:ext uri="{FF2B5EF4-FFF2-40B4-BE49-F238E27FC236}">
                <a16:creationId xmlns:a16="http://schemas.microsoft.com/office/drawing/2014/main" id="{74FC7E05-40AF-0CED-2D15-60F0FBC3326E}"/>
              </a:ext>
            </a:extLst>
          </p:cNvPr>
          <p:cNvSpPr>
            <a:spLocks noGrp="1"/>
          </p:cNvSpPr>
          <p:nvPr>
            <p:ph idx="1"/>
          </p:nvPr>
        </p:nvSpPr>
        <p:spPr/>
        <p:txBody>
          <a:bodyPr/>
          <a:lstStyle/>
          <a:p>
            <a:pPr>
              <a:defRPr/>
            </a:pPr>
            <a:r>
              <a:rPr lang="en-US" sz="3600" dirty="0"/>
              <a:t>Deaths in 2000 attributable to:</a:t>
            </a:r>
          </a:p>
          <a:p>
            <a:pPr lvl="1">
              <a:defRPr/>
            </a:pPr>
            <a:r>
              <a:rPr lang="en-US" sz="3600" dirty="0"/>
              <a:t>Income inequality: 119,000 (population-attributable mortality – 5.1%)</a:t>
            </a:r>
          </a:p>
          <a:p>
            <a:pPr lvl="1">
              <a:defRPr/>
            </a:pPr>
            <a:r>
              <a:rPr lang="en-US" sz="3600" dirty="0"/>
              <a:t>Area-level poverty: 39,000 (population-attributable mortality – 1.7%)</a:t>
            </a:r>
          </a:p>
          <a:p>
            <a:pPr lvl="1" algn="r">
              <a:defRPr/>
            </a:pPr>
            <a:r>
              <a:rPr lang="en-US" dirty="0"/>
              <a:t>AJPH 2011;101:1456-1465</a:t>
            </a:r>
          </a:p>
          <a:p>
            <a:pPr>
              <a:defRPr/>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66D03DD-94E4-F052-D8D9-DDDE7EAD3285}"/>
              </a:ext>
            </a:extLst>
          </p:cNvPr>
          <p:cNvSpPr>
            <a:spLocks noGrp="1" noRot="1" noChangeArrowheads="1"/>
          </p:cNvSpPr>
          <p:nvPr>
            <p:ph type="title" idx="4294967295"/>
          </p:nvPr>
        </p:nvSpPr>
        <p:spPr/>
        <p:txBody>
          <a:bodyPr lIns="0" rIns="0" bIns="0" anchor="b"/>
          <a:lstStyle/>
          <a:p>
            <a:pPr eaLnBrk="1" hangingPunct="1">
              <a:defRPr/>
            </a:pPr>
            <a:r>
              <a:rPr lang="en-US" dirty="0"/>
              <a:t>The State of U.S. Health Care</a:t>
            </a:r>
          </a:p>
        </p:txBody>
      </p:sp>
      <p:sp>
        <p:nvSpPr>
          <p:cNvPr id="12291" name="Rectangle 3">
            <a:extLst>
              <a:ext uri="{FF2B5EF4-FFF2-40B4-BE49-F238E27FC236}">
                <a16:creationId xmlns:a16="http://schemas.microsoft.com/office/drawing/2014/main" id="{00CA512E-2F4C-7BB1-528A-225F137FCE09}"/>
              </a:ext>
            </a:extLst>
          </p:cNvPr>
          <p:cNvSpPr>
            <a:spLocks noGrp="1" noChangeArrowheads="1"/>
          </p:cNvSpPr>
          <p:nvPr>
            <p:ph idx="4294967295"/>
          </p:nvPr>
        </p:nvSpPr>
        <p:spPr/>
        <p:txBody>
          <a:bodyPr>
            <a:normAutofit/>
          </a:bodyPr>
          <a:lstStyle/>
          <a:p>
            <a:pPr eaLnBrk="1" hangingPunct="1">
              <a:lnSpc>
                <a:spcPct val="90000"/>
              </a:lnSpc>
              <a:defRPr/>
            </a:pPr>
            <a:r>
              <a:rPr lang="en-US" sz="3600" dirty="0"/>
              <a:t>US ranks near the bottom among westernized nations in overall population health, life expectancy, infant and maternal mortality, etc.</a:t>
            </a:r>
          </a:p>
          <a:p>
            <a:pPr lvl="1" eaLnBrk="1" hangingPunct="1">
              <a:lnSpc>
                <a:spcPct val="90000"/>
              </a:lnSpc>
              <a:defRPr/>
            </a:pPr>
            <a:r>
              <a:rPr lang="en-US" sz="3600" dirty="0"/>
              <a:t>60</a:t>
            </a:r>
            <a:r>
              <a:rPr lang="en-US" sz="3600" baseline="30000" dirty="0"/>
              <a:t>th</a:t>
            </a:r>
            <a:r>
              <a:rPr lang="en-US" sz="3600" dirty="0"/>
              <a:t> in life expectancy (76.5 </a:t>
            </a:r>
            <a:r>
              <a:rPr lang="en-US" sz="3600" dirty="0" err="1"/>
              <a:t>yrs</a:t>
            </a:r>
            <a:r>
              <a:rPr lang="en-US" sz="3600" dirty="0"/>
              <a:t>)</a:t>
            </a:r>
          </a:p>
          <a:p>
            <a:pPr lvl="1" eaLnBrk="1" hangingPunct="1">
              <a:lnSpc>
                <a:spcPct val="90000"/>
              </a:lnSpc>
              <a:defRPr/>
            </a:pPr>
            <a:r>
              <a:rPr lang="en-US" sz="3600" dirty="0"/>
              <a:t>Infant mortality 76% higher than in other wealthy countries</a:t>
            </a:r>
          </a:p>
          <a:p>
            <a:pPr eaLnBrk="1" hangingPunct="1">
              <a:lnSpc>
                <a:spcPct val="90000"/>
              </a:lnSpc>
              <a:defRPr/>
            </a:pPr>
            <a:endParaRPr lang="en-US" sz="4400"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EAC-2AE5-5200-EE74-BB8CCCDE8A60}"/>
              </a:ext>
            </a:extLst>
          </p:cNvPr>
          <p:cNvSpPr>
            <a:spLocks noGrp="1"/>
          </p:cNvSpPr>
          <p:nvPr>
            <p:ph type="title"/>
          </p:nvPr>
        </p:nvSpPr>
        <p:spPr/>
        <p:txBody>
          <a:bodyPr/>
          <a:lstStyle/>
          <a:p>
            <a:pPr>
              <a:defRPr/>
            </a:pPr>
            <a:r>
              <a:rPr lang="en-US" sz="3600" dirty="0"/>
              <a:t>Address Social Factors Responsible for Illness and Death</a:t>
            </a:r>
          </a:p>
        </p:txBody>
      </p:sp>
      <p:sp>
        <p:nvSpPr>
          <p:cNvPr id="3" name="Content Placeholder 2">
            <a:extLst>
              <a:ext uri="{FF2B5EF4-FFF2-40B4-BE49-F238E27FC236}">
                <a16:creationId xmlns:a16="http://schemas.microsoft.com/office/drawing/2014/main" id="{695FB065-F0A6-9D2C-D227-07990B18967E}"/>
              </a:ext>
            </a:extLst>
          </p:cNvPr>
          <p:cNvSpPr>
            <a:spLocks noGrp="1"/>
          </p:cNvSpPr>
          <p:nvPr>
            <p:ph idx="1"/>
          </p:nvPr>
        </p:nvSpPr>
        <p:spPr/>
        <p:txBody>
          <a:bodyPr/>
          <a:lstStyle/>
          <a:p>
            <a:pPr>
              <a:defRPr/>
            </a:pPr>
            <a:r>
              <a:rPr lang="en-US" sz="3600" dirty="0"/>
              <a:t>Deaths in 2000 attributable to:</a:t>
            </a:r>
          </a:p>
          <a:p>
            <a:pPr lvl="1">
              <a:defRPr/>
            </a:pPr>
            <a:r>
              <a:rPr lang="en-US" sz="3600" dirty="0"/>
              <a:t>AMI – 193,000</a:t>
            </a:r>
          </a:p>
          <a:p>
            <a:pPr lvl="1">
              <a:defRPr/>
            </a:pPr>
            <a:r>
              <a:rPr lang="en-US" sz="3600" dirty="0"/>
              <a:t>CVD – 168,000</a:t>
            </a:r>
          </a:p>
          <a:p>
            <a:pPr lvl="1">
              <a:defRPr/>
            </a:pPr>
            <a:r>
              <a:rPr lang="en-US" sz="3600" dirty="0"/>
              <a:t>Lung CA – 156,000</a:t>
            </a:r>
          </a:p>
          <a:p>
            <a:pPr lvl="1" algn="r">
              <a:defRPr/>
            </a:pPr>
            <a:r>
              <a:rPr lang="en-US" dirty="0"/>
              <a:t>AJPH 2011;101:1456-1465</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F3BE-6183-5AA9-EB40-329DFEFEB8CE}"/>
              </a:ext>
            </a:extLst>
          </p:cNvPr>
          <p:cNvSpPr>
            <a:spLocks noGrp="1"/>
          </p:cNvSpPr>
          <p:nvPr>
            <p:ph type="title"/>
          </p:nvPr>
        </p:nvSpPr>
        <p:spPr/>
        <p:txBody>
          <a:bodyPr/>
          <a:lstStyle/>
          <a:p>
            <a:pPr>
              <a:defRPr/>
            </a:pPr>
            <a:r>
              <a:rPr lang="en-US" dirty="0"/>
              <a:t>Deaths per year</a:t>
            </a:r>
          </a:p>
        </p:txBody>
      </p:sp>
      <p:sp>
        <p:nvSpPr>
          <p:cNvPr id="3" name="Content Placeholder 2">
            <a:extLst>
              <a:ext uri="{FF2B5EF4-FFF2-40B4-BE49-F238E27FC236}">
                <a16:creationId xmlns:a16="http://schemas.microsoft.com/office/drawing/2014/main" id="{A3909F06-7485-9C5F-A928-00946DA4F05E}"/>
              </a:ext>
            </a:extLst>
          </p:cNvPr>
          <p:cNvSpPr>
            <a:spLocks noGrp="1"/>
          </p:cNvSpPr>
          <p:nvPr>
            <p:ph idx="1"/>
          </p:nvPr>
        </p:nvSpPr>
        <p:spPr/>
        <p:txBody>
          <a:bodyPr/>
          <a:lstStyle/>
          <a:p>
            <a:pPr>
              <a:defRPr/>
            </a:pPr>
            <a:r>
              <a:rPr lang="en-US" sz="2800" dirty="0"/>
              <a:t>Tobacco = 438,000 (+ 42,000 ETS)</a:t>
            </a:r>
          </a:p>
          <a:p>
            <a:pPr>
              <a:defRPr/>
            </a:pPr>
            <a:r>
              <a:rPr lang="en-US" sz="2800" dirty="0"/>
              <a:t>Obesity = 300,000</a:t>
            </a:r>
          </a:p>
          <a:p>
            <a:pPr>
              <a:defRPr/>
            </a:pPr>
            <a:r>
              <a:rPr lang="en-US" sz="2800" dirty="0"/>
              <a:t>Alcohol = 100,000</a:t>
            </a:r>
          </a:p>
          <a:p>
            <a:pPr>
              <a:defRPr/>
            </a:pPr>
            <a:r>
              <a:rPr lang="en-US" sz="2800" dirty="0"/>
              <a:t>Microbial agents = 90,000</a:t>
            </a:r>
          </a:p>
          <a:p>
            <a:pPr>
              <a:defRPr/>
            </a:pPr>
            <a:r>
              <a:rPr lang="en-US" sz="2800" dirty="0"/>
              <a:t>Toxic agents = 60,000 (likely higher)</a:t>
            </a:r>
          </a:p>
          <a:p>
            <a:pPr>
              <a:defRPr/>
            </a:pPr>
            <a:r>
              <a:rPr lang="en-US" sz="2800" dirty="0"/>
              <a:t>Firearms = 35,000</a:t>
            </a:r>
          </a:p>
          <a:p>
            <a:pPr>
              <a:defRPr/>
            </a:pPr>
            <a:r>
              <a:rPr lang="en-US" sz="2800" dirty="0"/>
              <a:t>Sexual behaviors = 30,000</a:t>
            </a:r>
          </a:p>
          <a:p>
            <a:pPr>
              <a:defRPr/>
            </a:pPr>
            <a:r>
              <a:rPr lang="en-US" sz="2800" dirty="0"/>
              <a:t>Motor vehicles = 25,000</a:t>
            </a:r>
          </a:p>
          <a:p>
            <a:pPr>
              <a:defRPr/>
            </a:pPr>
            <a:r>
              <a:rPr lang="en-US" sz="2800" dirty="0"/>
              <a:t>Illicit drug use = 20,000</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6EA847F9-2917-7B5E-702A-59B66BF04183}"/>
              </a:ext>
            </a:extLst>
          </p:cNvPr>
          <p:cNvSpPr>
            <a:spLocks noGrp="1"/>
          </p:cNvSpPr>
          <p:nvPr>
            <p:ph type="title" idx="4294967295"/>
          </p:nvPr>
        </p:nvSpPr>
        <p:spPr/>
        <p:txBody>
          <a:bodyPr lIns="0" rIns="0" bIns="0" anchor="b"/>
          <a:lstStyle/>
          <a:p>
            <a:pPr eaLnBrk="1" hangingPunct="1">
              <a:defRPr/>
            </a:pPr>
            <a:r>
              <a:rPr lang="en-US"/>
              <a:t>Major Contributors to Illness and Death</a:t>
            </a:r>
          </a:p>
        </p:txBody>
      </p:sp>
      <p:sp>
        <p:nvSpPr>
          <p:cNvPr id="38915" name="Content Placeholder 2">
            <a:extLst>
              <a:ext uri="{FF2B5EF4-FFF2-40B4-BE49-F238E27FC236}">
                <a16:creationId xmlns:a16="http://schemas.microsoft.com/office/drawing/2014/main" id="{C9D26072-96F6-EE12-1E33-220AD951B124}"/>
              </a:ext>
            </a:extLst>
          </p:cNvPr>
          <p:cNvSpPr>
            <a:spLocks noGrp="1"/>
          </p:cNvSpPr>
          <p:nvPr>
            <p:ph idx="4294967295"/>
          </p:nvPr>
        </p:nvSpPr>
        <p:spPr/>
        <p:txBody>
          <a:bodyPr/>
          <a:lstStyle/>
          <a:p>
            <a:pPr eaLnBrk="1" hangingPunct="1">
              <a:buClr>
                <a:srgbClr val="FFCC00"/>
              </a:buClr>
              <a:defRPr/>
            </a:pPr>
            <a:r>
              <a:rPr lang="en-US" sz="2800" dirty="0">
                <a:solidFill>
                  <a:srgbClr val="FFFFFF"/>
                </a:solidFill>
              </a:rPr>
              <a:t>Estimated that medical care accounts for only 10% of overall health</a:t>
            </a:r>
          </a:p>
          <a:p>
            <a:pPr lvl="1" eaLnBrk="1" hangingPunct="1">
              <a:buClr>
                <a:srgbClr val="A886E0"/>
              </a:buClr>
              <a:defRPr/>
            </a:pPr>
            <a:r>
              <a:rPr lang="en-US" dirty="0">
                <a:solidFill>
                  <a:srgbClr val="FFFFFF"/>
                </a:solidFill>
              </a:rPr>
              <a:t>Social, environmental, behavioral, and genetic factors = 90%</a:t>
            </a:r>
          </a:p>
          <a:p>
            <a:pPr lvl="1" eaLnBrk="1" hangingPunct="1">
              <a:buClr>
                <a:srgbClr val="A886E0"/>
              </a:buClr>
              <a:defRPr/>
            </a:pPr>
            <a:r>
              <a:rPr lang="en-US" dirty="0">
                <a:solidFill>
                  <a:srgbClr val="FFFFFF"/>
                </a:solidFill>
              </a:rPr>
              <a:t>Few physicians screen for SDOH</a:t>
            </a:r>
          </a:p>
          <a:p>
            <a:pPr eaLnBrk="1" hangingPunct="1">
              <a:buClr>
                <a:srgbClr val="FFCC00"/>
              </a:buClr>
              <a:defRPr/>
            </a:pPr>
            <a:r>
              <a:rPr lang="en-US" sz="2800" dirty="0">
                <a:solidFill>
                  <a:srgbClr val="FFFFFF"/>
                </a:solidFill>
              </a:rPr>
              <a:t>40% of US mortality due to tobacco, poor diet, physical inactivity, and misuse of alcohol</a:t>
            </a:r>
          </a:p>
          <a:p>
            <a:pPr lvl="1" eaLnBrk="1" hangingPunct="1">
              <a:buClr>
                <a:srgbClr val="A886E0"/>
              </a:buClr>
              <a:defRPr/>
            </a:pPr>
            <a:r>
              <a:rPr lang="en-US" dirty="0">
                <a:solidFill>
                  <a:srgbClr val="FFFFFF"/>
                </a:solidFill>
              </a:rPr>
              <a:t>Every $1 invested in programs covering above items saves $5.60 in health care costs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8F80D-B9C2-9699-87AC-D7AE128F988E}"/>
              </a:ext>
            </a:extLst>
          </p:cNvPr>
          <p:cNvSpPr>
            <a:spLocks noGrp="1"/>
          </p:cNvSpPr>
          <p:nvPr>
            <p:ph type="title"/>
          </p:nvPr>
        </p:nvSpPr>
        <p:spPr/>
        <p:txBody>
          <a:bodyPr/>
          <a:lstStyle/>
          <a:p>
            <a:pPr>
              <a:defRPr/>
            </a:pPr>
            <a:r>
              <a:rPr lang="en-US" dirty="0"/>
              <a:t>Prevention</a:t>
            </a:r>
          </a:p>
        </p:txBody>
      </p:sp>
      <p:sp>
        <p:nvSpPr>
          <p:cNvPr id="3" name="Content Placeholder 2">
            <a:extLst>
              <a:ext uri="{FF2B5EF4-FFF2-40B4-BE49-F238E27FC236}">
                <a16:creationId xmlns:a16="http://schemas.microsoft.com/office/drawing/2014/main" id="{810CF5B9-F706-12B6-1706-984EAA5BED51}"/>
              </a:ext>
            </a:extLst>
          </p:cNvPr>
          <p:cNvSpPr>
            <a:spLocks noGrp="1"/>
          </p:cNvSpPr>
          <p:nvPr>
            <p:ph idx="1"/>
          </p:nvPr>
        </p:nvSpPr>
        <p:spPr/>
        <p:txBody>
          <a:bodyPr/>
          <a:lstStyle/>
          <a:p>
            <a:pPr>
              <a:defRPr/>
            </a:pPr>
            <a:r>
              <a:rPr lang="en-US" sz="2400" dirty="0"/>
              <a:t>2-4% of national health care expenditures</a:t>
            </a:r>
          </a:p>
          <a:p>
            <a:pPr>
              <a:defRPr/>
            </a:pPr>
            <a:r>
              <a:rPr lang="en-US" sz="2400" dirty="0"/>
              <a:t>Every $1 spent on building biking trails and walking paths would save nearly $3 in medical expenses</a:t>
            </a:r>
          </a:p>
          <a:p>
            <a:pPr>
              <a:defRPr/>
            </a:pPr>
            <a:r>
              <a:rPr lang="en-US" sz="2400" dirty="0"/>
              <a:t>Every $1 spent on wellness programs, companies would save over $3 in medical costs and almost $3 in absenteeism costs by some estimates</a:t>
            </a:r>
          </a:p>
          <a:p>
            <a:pPr lvl="1">
              <a:defRPr/>
            </a:pPr>
            <a:r>
              <a:rPr lang="en-US" sz="2400" dirty="0"/>
              <a:t>Another study showed increased health behaviors but no differences in self-reported health, health care markers/use/spending, absenteeism, economic, or employment outcomes</a:t>
            </a:r>
          </a:p>
          <a:p>
            <a:pPr>
              <a:defRPr/>
            </a:pPr>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36804-8BEA-331C-6309-C9174D8BC387}"/>
              </a:ext>
            </a:extLst>
          </p:cNvPr>
          <p:cNvSpPr>
            <a:spLocks noGrp="1"/>
          </p:cNvSpPr>
          <p:nvPr>
            <p:ph type="title"/>
          </p:nvPr>
        </p:nvSpPr>
        <p:spPr/>
        <p:txBody>
          <a:bodyPr/>
          <a:lstStyle/>
          <a:p>
            <a:pPr>
              <a:defRPr/>
            </a:pPr>
            <a:r>
              <a:rPr lang="en-US" dirty="0"/>
              <a:t>Public Health Spending</a:t>
            </a:r>
          </a:p>
        </p:txBody>
      </p:sp>
      <p:sp>
        <p:nvSpPr>
          <p:cNvPr id="3" name="Content Placeholder 2">
            <a:extLst>
              <a:ext uri="{FF2B5EF4-FFF2-40B4-BE49-F238E27FC236}">
                <a16:creationId xmlns:a16="http://schemas.microsoft.com/office/drawing/2014/main" id="{4F4F9ECD-AB95-F30B-24AD-D6DC616463BD}"/>
              </a:ext>
            </a:extLst>
          </p:cNvPr>
          <p:cNvSpPr>
            <a:spLocks noGrp="1"/>
          </p:cNvSpPr>
          <p:nvPr>
            <p:ph idx="1"/>
          </p:nvPr>
        </p:nvSpPr>
        <p:spPr/>
        <p:txBody>
          <a:bodyPr/>
          <a:lstStyle/>
          <a:p>
            <a:pPr>
              <a:defRPr/>
            </a:pPr>
            <a:r>
              <a:rPr lang="en-US" sz="2800" dirty="0"/>
              <a:t>Public health spending minimal</a:t>
            </a:r>
          </a:p>
          <a:p>
            <a:pPr lvl="1">
              <a:buClr>
                <a:srgbClr val="FFCC00"/>
              </a:buClr>
              <a:defRPr/>
            </a:pPr>
            <a:r>
              <a:rPr lang="en-US" dirty="0">
                <a:solidFill>
                  <a:srgbClr val="FFFFFF"/>
                </a:solidFill>
              </a:rPr>
              <a:t>1.4% in 1960, 3.2% in 2002, 2.4% in 2019</a:t>
            </a:r>
          </a:p>
          <a:p>
            <a:pPr>
              <a:defRPr/>
            </a:pPr>
            <a:r>
              <a:rPr lang="en-US" sz="2800" dirty="0"/>
              <a:t>Other wealthy OECD countries spend average of $2 on social services for every $1 spent on medical care (U.S. = $0.55)</a:t>
            </a:r>
          </a:p>
          <a:p>
            <a:pPr>
              <a:defRPr/>
            </a:pPr>
            <a:r>
              <a:rPr lang="en-US" sz="2800" dirty="0"/>
              <a:t>Mortality rates fall 1-7% for every 10% increase in public health spending</a:t>
            </a:r>
          </a:p>
          <a:p>
            <a:pPr>
              <a:defRPr/>
            </a:pPr>
            <a:r>
              <a:rPr lang="en-US" sz="2800" dirty="0"/>
              <a:t>If US welfare state was average (c/w OECD countries), life expectancy would be 3.8 </a:t>
            </a:r>
            <a:r>
              <a:rPr lang="en-US" sz="2800" dirty="0" err="1"/>
              <a:t>yrs</a:t>
            </a:r>
            <a:r>
              <a:rPr lang="en-US" sz="2800" dirty="0"/>
              <a:t> longer</a:t>
            </a:r>
          </a:p>
          <a:p>
            <a:pPr>
              <a:defRPr/>
            </a:pPr>
            <a:endParaRPr lang="en-US" sz="2800" dirty="0"/>
          </a:p>
          <a:p>
            <a:pPr>
              <a:defRPr/>
            </a:pPr>
            <a:endParaRPr 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7BB-C6F2-D309-1BE3-03A5F0F162BB}"/>
              </a:ext>
            </a:extLst>
          </p:cNvPr>
          <p:cNvSpPr>
            <a:spLocks noGrp="1"/>
          </p:cNvSpPr>
          <p:nvPr>
            <p:ph type="title"/>
          </p:nvPr>
        </p:nvSpPr>
        <p:spPr/>
        <p:txBody>
          <a:bodyPr/>
          <a:lstStyle/>
          <a:p>
            <a:pPr>
              <a:defRPr/>
            </a:pPr>
            <a:r>
              <a:rPr lang="en-US" dirty="0"/>
              <a:t>Public Health Spending</a:t>
            </a:r>
          </a:p>
        </p:txBody>
      </p:sp>
      <p:sp>
        <p:nvSpPr>
          <p:cNvPr id="3" name="Content Placeholder 2">
            <a:extLst>
              <a:ext uri="{FF2B5EF4-FFF2-40B4-BE49-F238E27FC236}">
                <a16:creationId xmlns:a16="http://schemas.microsoft.com/office/drawing/2014/main" id="{3B895EEE-945B-661F-2CB8-449316F9CC18}"/>
              </a:ext>
            </a:extLst>
          </p:cNvPr>
          <p:cNvSpPr>
            <a:spLocks noGrp="1"/>
          </p:cNvSpPr>
          <p:nvPr>
            <p:ph idx="1"/>
          </p:nvPr>
        </p:nvSpPr>
        <p:spPr/>
        <p:txBody>
          <a:bodyPr/>
          <a:lstStyle/>
          <a:p>
            <a:pPr>
              <a:defRPr/>
            </a:pPr>
            <a:r>
              <a:rPr lang="en-US" dirty="0"/>
              <a:t>Covid global death toll (through 4-24) = 7.1 billion (1.1 billion in US)</a:t>
            </a:r>
          </a:p>
          <a:p>
            <a:pPr>
              <a:defRPr/>
            </a:pPr>
            <a:r>
              <a:rPr lang="en-US" dirty="0"/>
              <a:t>The US and the world are not prepared for future pandemics</a:t>
            </a:r>
          </a:p>
          <a:p>
            <a:pPr>
              <a:defRPr/>
            </a:pPr>
            <a:r>
              <a:rPr lang="en-US" dirty="0"/>
              <a:t>Experts estimate $20 billion/</a:t>
            </a:r>
            <a:r>
              <a:rPr lang="en-US" dirty="0" err="1"/>
              <a:t>yr</a:t>
            </a:r>
            <a:r>
              <a:rPr lang="en-US" dirty="0"/>
              <a:t> cost to “pandemic proof the planet;” cost of covid pandemic to US through 8-21 = $16 trillion = approximately 90% of annual GDP</a:t>
            </a:r>
          </a:p>
          <a:p>
            <a:pPr lvl="1">
              <a:defRPr/>
            </a:pPr>
            <a:r>
              <a:rPr lang="en-US" dirty="0"/>
              <a:t>$29 trillion global cost (as of 1-23)</a:t>
            </a:r>
          </a:p>
          <a:p>
            <a:pPr>
              <a:defRPr/>
            </a:pPr>
            <a:endParaRPr lang="en-US"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42572-BF80-2822-CE03-5E5655808876}"/>
              </a:ext>
            </a:extLst>
          </p:cNvPr>
          <p:cNvSpPr>
            <a:spLocks noGrp="1"/>
          </p:cNvSpPr>
          <p:nvPr>
            <p:ph type="title"/>
          </p:nvPr>
        </p:nvSpPr>
        <p:spPr/>
        <p:txBody>
          <a:bodyPr/>
          <a:lstStyle/>
          <a:p>
            <a:pPr>
              <a:defRPr/>
            </a:pPr>
            <a:r>
              <a:rPr lang="en-US" dirty="0"/>
              <a:t>Compliance</a:t>
            </a:r>
          </a:p>
        </p:txBody>
      </p:sp>
      <p:sp>
        <p:nvSpPr>
          <p:cNvPr id="3" name="Content Placeholder 2">
            <a:extLst>
              <a:ext uri="{FF2B5EF4-FFF2-40B4-BE49-F238E27FC236}">
                <a16:creationId xmlns:a16="http://schemas.microsoft.com/office/drawing/2014/main" id="{92BC9F05-6C01-E6A1-7F06-B89216B3F9DA}"/>
              </a:ext>
            </a:extLst>
          </p:cNvPr>
          <p:cNvSpPr>
            <a:spLocks noGrp="1"/>
          </p:cNvSpPr>
          <p:nvPr>
            <p:ph idx="1"/>
          </p:nvPr>
        </p:nvSpPr>
        <p:spPr/>
        <p:txBody>
          <a:bodyPr/>
          <a:lstStyle/>
          <a:p>
            <a:pPr>
              <a:defRPr/>
            </a:pPr>
            <a:r>
              <a:rPr lang="en-US" sz="2800" dirty="0"/>
              <a:t>33% of prescriptions go unfilled</a:t>
            </a:r>
          </a:p>
          <a:p>
            <a:pPr>
              <a:defRPr/>
            </a:pPr>
            <a:r>
              <a:rPr lang="en-US" sz="2800" dirty="0"/>
              <a:t>Only 50-65% of patients take medicines as prescribed</a:t>
            </a:r>
          </a:p>
          <a:p>
            <a:pPr>
              <a:defRPr/>
            </a:pPr>
            <a:r>
              <a:rPr lang="en-US" sz="2800" dirty="0"/>
              <a:t>Noncompliant patients more likely to be hospitalized and to die</a:t>
            </a:r>
          </a:p>
          <a:p>
            <a:pPr>
              <a:defRPr/>
            </a:pPr>
            <a:r>
              <a:rPr lang="en-US" sz="2800" dirty="0"/>
              <a:t>Noncompliant patients have twice the annual medical care costs of those who are compliant</a:t>
            </a:r>
          </a:p>
          <a:p>
            <a:pPr>
              <a:defRPr/>
            </a:pPr>
            <a:r>
              <a:rPr lang="en-US" sz="2800" dirty="0"/>
              <a:t>Cost, health literacy contribute to noncompliance</a:t>
            </a:r>
          </a:p>
          <a:p>
            <a:pPr lvl="1">
              <a:defRPr/>
            </a:pPr>
            <a:r>
              <a:rPr lang="en-US" sz="2400" dirty="0"/>
              <a:t>25% of Americans functionally illiterate; large majority health care-illiterate</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678BA98D-6BAE-273D-8BCC-DD05D8D7CA23}"/>
              </a:ext>
            </a:extLst>
          </p:cNvPr>
          <p:cNvSpPr>
            <a:spLocks noGrp="1"/>
          </p:cNvSpPr>
          <p:nvPr>
            <p:ph type="title" idx="4294967295"/>
          </p:nvPr>
        </p:nvSpPr>
        <p:spPr/>
        <p:txBody>
          <a:bodyPr lIns="0" rIns="0" bIns="0" anchor="b"/>
          <a:lstStyle/>
          <a:p>
            <a:pPr eaLnBrk="1" hangingPunct="1">
              <a:defRPr/>
            </a:pPr>
            <a:r>
              <a:rPr lang="en-US" dirty="0"/>
              <a:t>Poverty and Hunger</a:t>
            </a:r>
          </a:p>
        </p:txBody>
      </p:sp>
      <p:sp>
        <p:nvSpPr>
          <p:cNvPr id="39939" name="Content Placeholder 2">
            <a:extLst>
              <a:ext uri="{FF2B5EF4-FFF2-40B4-BE49-F238E27FC236}">
                <a16:creationId xmlns:a16="http://schemas.microsoft.com/office/drawing/2014/main" id="{87A83F1C-3B46-625B-AC26-C2E2D5B86CD4}"/>
              </a:ext>
            </a:extLst>
          </p:cNvPr>
          <p:cNvSpPr>
            <a:spLocks noGrp="1"/>
          </p:cNvSpPr>
          <p:nvPr>
            <p:ph idx="4294967295"/>
          </p:nvPr>
        </p:nvSpPr>
        <p:spPr/>
        <p:txBody>
          <a:bodyPr/>
          <a:lstStyle/>
          <a:p>
            <a:pPr eaLnBrk="1" hangingPunct="1">
              <a:defRPr/>
            </a:pPr>
            <a:r>
              <a:rPr lang="en-US" sz="2800" dirty="0"/>
              <a:t>US: 14% of residents and 19% of children live in poverty</a:t>
            </a:r>
          </a:p>
          <a:p>
            <a:pPr eaLnBrk="1" hangingPunct="1">
              <a:defRPr/>
            </a:pPr>
            <a:r>
              <a:rPr lang="en-US" sz="2800" dirty="0"/>
              <a:t>Rates of poverty in Blacks and Hispanics = 2.5X Whites</a:t>
            </a:r>
          </a:p>
          <a:p>
            <a:pPr eaLnBrk="1" hangingPunct="1">
              <a:defRPr/>
            </a:pPr>
            <a:r>
              <a:rPr lang="en-US" sz="2800" dirty="0"/>
              <a:t>Poverty associated with worse physical and mental health</a:t>
            </a:r>
          </a:p>
          <a:p>
            <a:pPr lvl="1" eaLnBrk="1" hangingPunct="1">
              <a:defRPr/>
            </a:pPr>
            <a:r>
              <a:rPr lang="en-US" sz="2400" dirty="0"/>
              <a:t>Poverty = fourth leading cause of death in US, after heart disease, cancer, and smoking</a:t>
            </a:r>
          </a:p>
          <a:p>
            <a:pPr eaLnBrk="1" hangingPunct="1">
              <a:defRPr/>
            </a:pPr>
            <a:r>
              <a:rPr lang="en-US" sz="2800" dirty="0"/>
              <a:t>Income inequality associated with higher death rates among those at low end of economic spectrum</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04A2523-F6DB-54FE-629E-21743A93ADED}"/>
              </a:ext>
            </a:extLst>
          </p:cNvPr>
          <p:cNvSpPr>
            <a:spLocks noGrp="1" noRot="1" noChangeArrowheads="1"/>
          </p:cNvSpPr>
          <p:nvPr>
            <p:ph type="title" idx="4294967295"/>
          </p:nvPr>
        </p:nvSpPr>
        <p:spPr/>
        <p:txBody>
          <a:bodyPr lIns="0" rIns="0" bIns="0" anchor="b"/>
          <a:lstStyle/>
          <a:p>
            <a:pPr eaLnBrk="1" hangingPunct="1">
              <a:defRPr/>
            </a:pPr>
            <a:r>
              <a:rPr lang="en-US" dirty="0"/>
              <a:t>Economic Disparities</a:t>
            </a:r>
          </a:p>
        </p:txBody>
      </p:sp>
      <p:sp>
        <p:nvSpPr>
          <p:cNvPr id="35843" name="Rectangle 3">
            <a:extLst>
              <a:ext uri="{FF2B5EF4-FFF2-40B4-BE49-F238E27FC236}">
                <a16:creationId xmlns:a16="http://schemas.microsoft.com/office/drawing/2014/main" id="{EDCFD610-728A-3620-7254-E2B2518236B0}"/>
              </a:ext>
            </a:extLst>
          </p:cNvPr>
          <p:cNvSpPr>
            <a:spLocks noGrp="1" noChangeArrowheads="1"/>
          </p:cNvSpPr>
          <p:nvPr>
            <p:ph idx="4294967295"/>
          </p:nvPr>
        </p:nvSpPr>
        <p:spPr/>
        <p:txBody>
          <a:bodyPr>
            <a:normAutofit fontScale="77500" lnSpcReduction="20000"/>
          </a:bodyPr>
          <a:lstStyle/>
          <a:p>
            <a:pPr eaLnBrk="1" hangingPunct="1">
              <a:defRPr/>
            </a:pPr>
            <a:r>
              <a:rPr lang="en-US" sz="5000" dirty="0"/>
              <a:t>Women 75 cents</a:t>
            </a:r>
            <a:r>
              <a:rPr lang="en-US" sz="5000" dirty="0">
                <a:cs typeface="Times New Roman" pitchFamily="18" charset="0"/>
              </a:rPr>
              <a:t>/$1 Men</a:t>
            </a:r>
            <a:endParaRPr lang="en-US" sz="5000" dirty="0"/>
          </a:p>
          <a:p>
            <a:pPr eaLnBrk="1" hangingPunct="1">
              <a:defRPr/>
            </a:pPr>
            <a:r>
              <a:rPr lang="en-US" sz="5000" dirty="0"/>
              <a:t>Median income of black U.S. families as a percent of white U.S. families </a:t>
            </a:r>
            <a:r>
              <a:rPr lang="en-US" sz="5400" dirty="0"/>
              <a:t>62%</a:t>
            </a:r>
          </a:p>
          <a:p>
            <a:pPr lvl="1" eaLnBrk="1" hangingPunct="1">
              <a:defRPr/>
            </a:pPr>
            <a:r>
              <a:rPr lang="en-US" sz="4600" dirty="0"/>
              <a:t>60% in 1968</a:t>
            </a:r>
          </a:p>
          <a:p>
            <a:pPr eaLnBrk="1" hangingPunct="1">
              <a:defRPr/>
            </a:pPr>
            <a:r>
              <a:rPr lang="en-US" sz="5000" dirty="0"/>
              <a:t>63% for Hispanic families</a:t>
            </a:r>
          </a:p>
          <a:p>
            <a:pPr eaLnBrk="1" hangingPunct="1">
              <a:defRPr/>
            </a:pPr>
            <a:r>
              <a:rPr lang="en-US" sz="4800" dirty="0"/>
              <a:t>Median net worth of white households 13X higher than black households; 10X higher than Latino households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AE09E79D-546C-D612-F7B1-23B454F7A899}"/>
              </a:ext>
            </a:extLst>
          </p:cNvPr>
          <p:cNvSpPr>
            <a:spLocks noGrp="1"/>
          </p:cNvSpPr>
          <p:nvPr>
            <p:ph type="title"/>
          </p:nvPr>
        </p:nvSpPr>
        <p:spPr/>
        <p:txBody>
          <a:bodyPr/>
          <a:lstStyle/>
          <a:p>
            <a:pPr>
              <a:defRPr/>
            </a:pPr>
            <a:endParaRPr lang="en-US"/>
          </a:p>
        </p:txBody>
      </p:sp>
      <p:pic>
        <p:nvPicPr>
          <p:cNvPr id="223235" name="Picture 2">
            <a:extLst>
              <a:ext uri="{FF2B5EF4-FFF2-40B4-BE49-F238E27FC236}">
                <a16:creationId xmlns:a16="http://schemas.microsoft.com/office/drawing/2014/main" id="{99109E0B-2A3D-6087-C602-A2FD1DF995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304800"/>
            <a:ext cx="8686800" cy="6553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B407-3321-7A91-0E94-7041A3266AF2}"/>
              </a:ext>
            </a:extLst>
          </p:cNvPr>
          <p:cNvSpPr>
            <a:spLocks noGrp="1"/>
          </p:cNvSpPr>
          <p:nvPr>
            <p:ph type="title"/>
          </p:nvPr>
        </p:nvSpPr>
        <p:spPr/>
        <p:txBody>
          <a:bodyPr/>
          <a:lstStyle/>
          <a:p>
            <a:pPr>
              <a:defRPr/>
            </a:pPr>
            <a:r>
              <a:rPr lang="en-US" dirty="0">
                <a:solidFill>
                  <a:srgbClr val="E5E5FF"/>
                </a:solidFill>
              </a:rPr>
              <a:t>The State of U.S. Health Care</a:t>
            </a:r>
            <a:endParaRPr lang="en-US" dirty="0"/>
          </a:p>
        </p:txBody>
      </p:sp>
      <p:sp>
        <p:nvSpPr>
          <p:cNvPr id="3" name="Content Placeholder 2">
            <a:extLst>
              <a:ext uri="{FF2B5EF4-FFF2-40B4-BE49-F238E27FC236}">
                <a16:creationId xmlns:a16="http://schemas.microsoft.com/office/drawing/2014/main" id="{6E5103C4-8AD3-416E-9C1C-3E4CE6ECD5E5}"/>
              </a:ext>
            </a:extLst>
          </p:cNvPr>
          <p:cNvSpPr>
            <a:spLocks noGrp="1"/>
          </p:cNvSpPr>
          <p:nvPr>
            <p:ph idx="1"/>
          </p:nvPr>
        </p:nvSpPr>
        <p:spPr/>
        <p:txBody>
          <a:bodyPr/>
          <a:lstStyle/>
          <a:p>
            <a:pPr eaLnBrk="1" hangingPunct="1">
              <a:lnSpc>
                <a:spcPct val="90000"/>
              </a:lnSpc>
              <a:defRPr/>
            </a:pPr>
            <a:r>
              <a:rPr lang="en-US" dirty="0"/>
              <a:t>U.S. health care system ranks 69</a:t>
            </a:r>
            <a:r>
              <a:rPr lang="en-US" baseline="30000" dirty="0"/>
              <a:t>th</a:t>
            </a:r>
            <a:r>
              <a:rPr lang="en-US" dirty="0"/>
              <a:t>/191 countries (between Armenia and Algeria)</a:t>
            </a:r>
          </a:p>
          <a:p>
            <a:pPr eaLnBrk="1" hangingPunct="1">
              <a:lnSpc>
                <a:spcPct val="90000"/>
              </a:lnSpc>
              <a:defRPr/>
            </a:pPr>
            <a:r>
              <a:rPr lang="en-US" dirty="0"/>
              <a:t>U.S. has poorest health among all rich nations</a:t>
            </a:r>
          </a:p>
          <a:p>
            <a:pPr eaLnBrk="1" hangingPunct="1">
              <a:lnSpc>
                <a:spcPct val="90000"/>
              </a:lnSpc>
              <a:defRPr/>
            </a:pPr>
            <a:r>
              <a:rPr lang="en-US" dirty="0"/>
              <a:t>Red states have worse health care/outcomes than Blue states</a:t>
            </a:r>
          </a:p>
          <a:p>
            <a:pPr eaLnBrk="1" hangingPunct="1">
              <a:lnSpc>
                <a:spcPct val="90000"/>
              </a:lnSpc>
              <a:defRPr/>
            </a:pPr>
            <a:r>
              <a:rPr lang="en-US" dirty="0"/>
              <a:t>12% of Americans live in poverty (including 1.7 million health care workers and their children)</a:t>
            </a:r>
          </a:p>
          <a:p>
            <a:pPr eaLnBrk="1" hangingPunct="1">
              <a:lnSpc>
                <a:spcPct val="90000"/>
              </a:lnSpc>
              <a:defRPr/>
            </a:pPr>
            <a:r>
              <a:rPr lang="en-US" dirty="0"/>
              <a:t>16% of US children live in poverty</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a:extLst>
              <a:ext uri="{FF2B5EF4-FFF2-40B4-BE49-F238E27FC236}">
                <a16:creationId xmlns:a16="http://schemas.microsoft.com/office/drawing/2014/main" id="{1000A199-D1B8-662B-ABE1-BFA811D37D2E}"/>
              </a:ext>
            </a:extLst>
          </p:cNvPr>
          <p:cNvSpPr>
            <a:spLocks noGrp="1"/>
          </p:cNvSpPr>
          <p:nvPr>
            <p:ph type="title"/>
          </p:nvPr>
        </p:nvSpPr>
        <p:spPr/>
        <p:txBody>
          <a:bodyPr/>
          <a:lstStyle/>
          <a:p>
            <a:pPr>
              <a:defRPr/>
            </a:pPr>
            <a:r>
              <a:rPr lang="en-US" dirty="0"/>
              <a:t>Educational Apartheid</a:t>
            </a:r>
          </a:p>
        </p:txBody>
      </p:sp>
      <p:sp>
        <p:nvSpPr>
          <p:cNvPr id="13315" name="Content Placeholder 4">
            <a:extLst>
              <a:ext uri="{FF2B5EF4-FFF2-40B4-BE49-F238E27FC236}">
                <a16:creationId xmlns:a16="http://schemas.microsoft.com/office/drawing/2014/main" id="{FE6A50D9-66FE-8DCF-4472-CF70596AE1C0}"/>
              </a:ext>
            </a:extLst>
          </p:cNvPr>
          <p:cNvSpPr>
            <a:spLocks noGrp="1"/>
          </p:cNvSpPr>
          <p:nvPr>
            <p:ph idx="1"/>
          </p:nvPr>
        </p:nvSpPr>
        <p:spPr/>
        <p:txBody>
          <a:bodyPr/>
          <a:lstStyle/>
          <a:p>
            <a:pPr>
              <a:defRPr/>
            </a:pPr>
            <a:r>
              <a:rPr lang="en-US" dirty="0"/>
              <a:t>High levels of de facto school segregation by race and SES</a:t>
            </a:r>
          </a:p>
          <a:p>
            <a:pPr>
              <a:defRPr/>
            </a:pPr>
            <a:r>
              <a:rPr lang="en-US" dirty="0"/>
              <a:t>Gross discrepancies in per-pupil spending and teacher salaries</a:t>
            </a:r>
          </a:p>
          <a:p>
            <a:pPr>
              <a:defRPr/>
            </a:pPr>
            <a:r>
              <a:rPr lang="en-US" dirty="0"/>
              <a:t>Achievement and graduation gaps growing</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670C-2033-8423-1681-8FEE87D80DAA}"/>
              </a:ext>
            </a:extLst>
          </p:cNvPr>
          <p:cNvSpPr>
            <a:spLocks noGrp="1"/>
          </p:cNvSpPr>
          <p:nvPr>
            <p:ph type="title"/>
          </p:nvPr>
        </p:nvSpPr>
        <p:spPr/>
        <p:txBody>
          <a:bodyPr/>
          <a:lstStyle/>
          <a:p>
            <a:pPr>
              <a:defRPr/>
            </a:pPr>
            <a:r>
              <a:rPr lang="en-US" dirty="0"/>
              <a:t>Patient Education</a:t>
            </a:r>
          </a:p>
        </p:txBody>
      </p:sp>
      <p:sp>
        <p:nvSpPr>
          <p:cNvPr id="3" name="Content Placeholder 2">
            <a:extLst>
              <a:ext uri="{FF2B5EF4-FFF2-40B4-BE49-F238E27FC236}">
                <a16:creationId xmlns:a16="http://schemas.microsoft.com/office/drawing/2014/main" id="{DE21D500-5C3A-ED99-5DEB-3199FCCFD506}"/>
              </a:ext>
            </a:extLst>
          </p:cNvPr>
          <p:cNvSpPr>
            <a:spLocks noGrp="1"/>
          </p:cNvSpPr>
          <p:nvPr>
            <p:ph idx="1"/>
          </p:nvPr>
        </p:nvSpPr>
        <p:spPr/>
        <p:txBody>
          <a:bodyPr/>
          <a:lstStyle/>
          <a:p>
            <a:pPr>
              <a:buClr>
                <a:srgbClr val="FFCC00"/>
              </a:buClr>
              <a:defRPr/>
            </a:pPr>
            <a:r>
              <a:rPr lang="en-US" sz="3600" dirty="0">
                <a:solidFill>
                  <a:srgbClr val="FFFFFF"/>
                </a:solidFill>
              </a:rPr>
              <a:t>Patient education materials typically written at 10</a:t>
            </a:r>
            <a:r>
              <a:rPr lang="en-US" sz="3600" baseline="30000" dirty="0">
                <a:solidFill>
                  <a:srgbClr val="FFFFFF"/>
                </a:solidFill>
              </a:rPr>
              <a:t>th</a:t>
            </a:r>
            <a:r>
              <a:rPr lang="en-US" sz="3600" dirty="0">
                <a:solidFill>
                  <a:srgbClr val="FFFFFF"/>
                </a:solidFill>
              </a:rPr>
              <a:t>-14</a:t>
            </a:r>
            <a:r>
              <a:rPr lang="en-US" sz="3600" baseline="30000" dirty="0">
                <a:solidFill>
                  <a:srgbClr val="FFFFFF"/>
                </a:solidFill>
              </a:rPr>
              <a:t>th</a:t>
            </a:r>
            <a:r>
              <a:rPr lang="en-US" sz="3600" dirty="0">
                <a:solidFill>
                  <a:srgbClr val="FFFFFF"/>
                </a:solidFill>
              </a:rPr>
              <a:t> grade level</a:t>
            </a:r>
          </a:p>
          <a:p>
            <a:pPr lvl="1">
              <a:buClr>
                <a:srgbClr val="FFCC00"/>
              </a:buClr>
              <a:defRPr/>
            </a:pPr>
            <a:r>
              <a:rPr lang="en-US" sz="3600" dirty="0">
                <a:solidFill>
                  <a:srgbClr val="FFFFFF"/>
                </a:solidFill>
              </a:rPr>
              <a:t>Average patient reads at 8</a:t>
            </a:r>
            <a:r>
              <a:rPr lang="en-US" sz="3600" baseline="30000" dirty="0">
                <a:solidFill>
                  <a:srgbClr val="FFFFFF"/>
                </a:solidFill>
              </a:rPr>
              <a:t>th</a:t>
            </a:r>
            <a:r>
              <a:rPr lang="en-US" sz="3600" dirty="0">
                <a:solidFill>
                  <a:srgbClr val="FFFFFF"/>
                </a:solidFill>
              </a:rPr>
              <a:t> grade level</a:t>
            </a:r>
          </a:p>
          <a:p>
            <a:pPr>
              <a:buClr>
                <a:srgbClr val="FFCC00"/>
              </a:buClr>
              <a:defRPr/>
            </a:pPr>
            <a:endParaRPr lang="en-US" sz="3600" dirty="0">
              <a:solidFill>
                <a:srgbClr val="FFFFFF"/>
              </a:solidFill>
            </a:endParaRPr>
          </a:p>
          <a:p>
            <a:pPr>
              <a:buClr>
                <a:srgbClr val="FFCC00"/>
              </a:buClr>
              <a:defRPr/>
            </a:pPr>
            <a:r>
              <a:rPr lang="en-US" sz="3600" dirty="0">
                <a:solidFill>
                  <a:srgbClr val="FFFFFF"/>
                </a:solidFill>
              </a:rPr>
              <a:t>&lt;50% of visits for major illnesses involve health education (across all provider types)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7FA92E23-2875-DB7D-742F-2C2E8B3444FA}"/>
              </a:ext>
            </a:extLst>
          </p:cNvPr>
          <p:cNvSpPr>
            <a:spLocks noGrp="1" noChangeArrowheads="1"/>
          </p:cNvSpPr>
          <p:nvPr>
            <p:ph type="title"/>
          </p:nvPr>
        </p:nvSpPr>
        <p:spPr/>
        <p:txBody>
          <a:bodyPr/>
          <a:lstStyle/>
          <a:p>
            <a:pPr>
              <a:defRPr/>
            </a:pPr>
            <a:r>
              <a:rPr lang="en-US" altLang="en-US" dirty="0"/>
              <a:t>Language Barriers</a:t>
            </a:r>
          </a:p>
        </p:txBody>
      </p:sp>
      <p:sp>
        <p:nvSpPr>
          <p:cNvPr id="59395" name="Content Placeholder 2">
            <a:extLst>
              <a:ext uri="{FF2B5EF4-FFF2-40B4-BE49-F238E27FC236}">
                <a16:creationId xmlns:a16="http://schemas.microsoft.com/office/drawing/2014/main" id="{7E3D8DFD-116B-7735-F5D5-F3A48CEB2741}"/>
              </a:ext>
            </a:extLst>
          </p:cNvPr>
          <p:cNvSpPr>
            <a:spLocks noGrp="1" noChangeArrowheads="1"/>
          </p:cNvSpPr>
          <p:nvPr>
            <p:ph idx="1"/>
          </p:nvPr>
        </p:nvSpPr>
        <p:spPr/>
        <p:txBody>
          <a:bodyPr/>
          <a:lstStyle/>
          <a:p>
            <a:pPr>
              <a:defRPr/>
            </a:pPr>
            <a:r>
              <a:rPr lang="en-US" altLang="en-US" sz="2800" dirty="0"/>
              <a:t>2011 Communities Survey: </a:t>
            </a:r>
          </a:p>
          <a:p>
            <a:pPr lvl="1">
              <a:defRPr/>
            </a:pPr>
            <a:r>
              <a:rPr lang="en-US" altLang="en-US" dirty="0"/>
              <a:t>More than 60 million people in the U.S. speak a language at home other than English</a:t>
            </a:r>
          </a:p>
          <a:p>
            <a:pPr lvl="1">
              <a:defRPr/>
            </a:pPr>
            <a:r>
              <a:rPr lang="en-US" altLang="en-US" dirty="0"/>
              <a:t>42% of these speak English less than “very well”</a:t>
            </a:r>
          </a:p>
          <a:p>
            <a:pPr>
              <a:defRPr/>
            </a:pPr>
            <a:r>
              <a:rPr lang="en-US" altLang="en-US" sz="2800" dirty="0"/>
              <a:t>Limited English proficiency associated with more liberal use of medical testing and higher rates of unplanned visits to the ER after hospital discharge</a:t>
            </a:r>
          </a:p>
          <a:p>
            <a:pPr>
              <a:defRPr/>
            </a:pPr>
            <a:r>
              <a:rPr lang="en-US" altLang="en-US" sz="2800" dirty="0"/>
              <a:t>Civil Rights Act requires hospitals receiving federal money to provide language assistance, but underutilized</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C6A85-3029-CD1A-85E0-677F49552237}"/>
              </a:ext>
            </a:extLst>
          </p:cNvPr>
          <p:cNvSpPr>
            <a:spLocks noGrp="1"/>
          </p:cNvSpPr>
          <p:nvPr>
            <p:ph type="title"/>
          </p:nvPr>
        </p:nvSpPr>
        <p:spPr/>
        <p:txBody>
          <a:bodyPr/>
          <a:lstStyle/>
          <a:p>
            <a:pPr>
              <a:defRPr/>
            </a:pPr>
            <a:r>
              <a:rPr lang="en-US" dirty="0"/>
              <a:t>Education</a:t>
            </a:r>
          </a:p>
        </p:txBody>
      </p:sp>
      <p:sp>
        <p:nvSpPr>
          <p:cNvPr id="3" name="Content Placeholder 2">
            <a:extLst>
              <a:ext uri="{FF2B5EF4-FFF2-40B4-BE49-F238E27FC236}">
                <a16:creationId xmlns:a16="http://schemas.microsoft.com/office/drawing/2014/main" id="{8B4E41A2-DCAA-61F9-A6A2-15962930802C}"/>
              </a:ext>
            </a:extLst>
          </p:cNvPr>
          <p:cNvSpPr>
            <a:spLocks noGrp="1"/>
          </p:cNvSpPr>
          <p:nvPr>
            <p:ph idx="1"/>
          </p:nvPr>
        </p:nvSpPr>
        <p:spPr/>
        <p:txBody>
          <a:bodyPr/>
          <a:lstStyle/>
          <a:p>
            <a:pPr>
              <a:defRPr/>
            </a:pPr>
            <a:r>
              <a:rPr lang="en-US" sz="3600" dirty="0"/>
              <a:t>Medical advances averted a maximum of 178,000 deaths between 1996 and 2002</a:t>
            </a:r>
          </a:p>
          <a:p>
            <a:pPr>
              <a:defRPr/>
            </a:pPr>
            <a:r>
              <a:rPr lang="en-US" sz="3600" dirty="0"/>
              <a:t>Correcting disparities in education-associated mortality would have save 1.3 million lives during the same period</a:t>
            </a:r>
          </a:p>
          <a:p>
            <a:pPr algn="r">
              <a:defRPr/>
            </a:pPr>
            <a:r>
              <a:rPr lang="en-US" sz="3600" dirty="0"/>
              <a:t>AJPH 2007;97:679-83</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0332B9FD-E0BF-B133-D5D4-ADD506C34D0B}"/>
              </a:ext>
            </a:extLst>
          </p:cNvPr>
          <p:cNvSpPr>
            <a:spLocks noGrp="1"/>
          </p:cNvSpPr>
          <p:nvPr>
            <p:ph type="title"/>
          </p:nvPr>
        </p:nvSpPr>
        <p:spPr/>
        <p:txBody>
          <a:bodyPr/>
          <a:lstStyle/>
          <a:p>
            <a:pPr>
              <a:defRPr/>
            </a:pPr>
            <a:r>
              <a:rPr lang="en-US" altLang="en-US"/>
              <a:t>Benefits of Education</a:t>
            </a:r>
          </a:p>
        </p:txBody>
      </p:sp>
      <p:sp>
        <p:nvSpPr>
          <p:cNvPr id="30723" name="Content Placeholder 2">
            <a:extLst>
              <a:ext uri="{FF2B5EF4-FFF2-40B4-BE49-F238E27FC236}">
                <a16:creationId xmlns:a16="http://schemas.microsoft.com/office/drawing/2014/main" id="{FA2582B3-0C78-8FD1-3955-4258F413A2DF}"/>
              </a:ext>
            </a:extLst>
          </p:cNvPr>
          <p:cNvSpPr>
            <a:spLocks noGrp="1"/>
          </p:cNvSpPr>
          <p:nvPr>
            <p:ph idx="1"/>
          </p:nvPr>
        </p:nvSpPr>
        <p:spPr/>
        <p:txBody>
          <a:bodyPr/>
          <a:lstStyle/>
          <a:p>
            <a:pPr>
              <a:defRPr/>
            </a:pPr>
            <a:r>
              <a:rPr lang="en-US" altLang="en-US" dirty="0"/>
              <a:t>For every $1 spent on early childhood education, up to $17 are saved from increased school achievement, improved health, reduced crime, and reduced reliance on public assistance</a:t>
            </a:r>
          </a:p>
          <a:p>
            <a:pPr>
              <a:defRPr/>
            </a:pPr>
            <a:r>
              <a:rPr lang="en-US" altLang="en-US" dirty="0"/>
              <a:t>Income increases 11% for every year of education</a:t>
            </a:r>
          </a:p>
          <a:p>
            <a:pPr>
              <a:buClr>
                <a:srgbClr val="FFCC00"/>
              </a:buClr>
              <a:defRPr/>
            </a:pPr>
            <a:r>
              <a:rPr lang="en-US" altLang="en-US" dirty="0">
                <a:solidFill>
                  <a:srgbClr val="FFFFFF"/>
                </a:solidFill>
              </a:rPr>
              <a:t>College graduates live 5 years longer than high school dropouts</a:t>
            </a:r>
          </a:p>
          <a:p>
            <a:pPr>
              <a:defRPr/>
            </a:pPr>
            <a:endParaRPr lang="en-US" altLang="en-US" sz="3600"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ECCE2-8360-B5E8-9A63-8BD6A718266B}"/>
              </a:ext>
            </a:extLst>
          </p:cNvPr>
          <p:cNvSpPr>
            <a:spLocks noGrp="1"/>
          </p:cNvSpPr>
          <p:nvPr>
            <p:ph type="title"/>
          </p:nvPr>
        </p:nvSpPr>
        <p:spPr/>
        <p:txBody>
          <a:bodyPr/>
          <a:lstStyle/>
          <a:p>
            <a:pPr>
              <a:defRPr/>
            </a:pPr>
            <a:r>
              <a:rPr lang="en-US" dirty="0"/>
              <a:t>Harms of Pseudoscience/Misinformation</a:t>
            </a:r>
          </a:p>
        </p:txBody>
      </p:sp>
      <p:sp>
        <p:nvSpPr>
          <p:cNvPr id="3" name="Content Placeholder 2">
            <a:extLst>
              <a:ext uri="{FF2B5EF4-FFF2-40B4-BE49-F238E27FC236}">
                <a16:creationId xmlns:a16="http://schemas.microsoft.com/office/drawing/2014/main" id="{EC34F129-F5ED-3C0E-B992-B2D7DB9FE8D1}"/>
              </a:ext>
            </a:extLst>
          </p:cNvPr>
          <p:cNvSpPr>
            <a:spLocks noGrp="1"/>
          </p:cNvSpPr>
          <p:nvPr>
            <p:ph idx="1"/>
          </p:nvPr>
        </p:nvSpPr>
        <p:spPr/>
        <p:txBody>
          <a:bodyPr/>
          <a:lstStyle/>
          <a:p>
            <a:pPr>
              <a:defRPr/>
            </a:pPr>
            <a:r>
              <a:rPr lang="en-US" dirty="0"/>
              <a:t>Dramatic rise under Trump</a:t>
            </a:r>
          </a:p>
          <a:p>
            <a:pPr>
              <a:defRPr/>
            </a:pPr>
            <a:r>
              <a:rPr lang="en-US" dirty="0"/>
              <a:t>Increasing polarization of U.S. society</a:t>
            </a:r>
          </a:p>
          <a:p>
            <a:pPr>
              <a:defRPr/>
            </a:pPr>
            <a:r>
              <a:rPr lang="en-US" dirty="0"/>
              <a:t>Politicians, the media, religions all play role</a:t>
            </a:r>
          </a:p>
          <a:p>
            <a:pPr>
              <a:defRPr/>
            </a:pPr>
            <a:r>
              <a:rPr lang="en-US" dirty="0"/>
              <a:t>Lack of health education at all levels</a:t>
            </a:r>
          </a:p>
          <a:p>
            <a:pPr>
              <a:defRPr/>
            </a:pPr>
            <a:endParaRPr lang="en-US" dirty="0"/>
          </a:p>
          <a:p>
            <a:pPr>
              <a:defRPr/>
            </a:pPr>
            <a:r>
              <a:rPr lang="en-US" dirty="0"/>
              <a:t>Especially notable during Covid epidemic</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5FF0-AD33-CA72-AA15-2DB720EFB891}"/>
              </a:ext>
            </a:extLst>
          </p:cNvPr>
          <p:cNvSpPr>
            <a:spLocks noGrp="1"/>
          </p:cNvSpPr>
          <p:nvPr>
            <p:ph type="title"/>
          </p:nvPr>
        </p:nvSpPr>
        <p:spPr/>
        <p:txBody>
          <a:bodyPr/>
          <a:lstStyle/>
          <a:p>
            <a:pPr>
              <a:defRPr/>
            </a:pPr>
            <a:r>
              <a:rPr lang="en-US" sz="3200" dirty="0"/>
              <a:t>Mortality/Incidence of Covid vs Community Vaccine Uptake (pre-delta variant)</a:t>
            </a:r>
          </a:p>
        </p:txBody>
      </p:sp>
      <p:pic>
        <p:nvPicPr>
          <p:cNvPr id="230403" name="Content Placeholder 3">
            <a:extLst>
              <a:ext uri="{FF2B5EF4-FFF2-40B4-BE49-F238E27FC236}">
                <a16:creationId xmlns:a16="http://schemas.microsoft.com/office/drawing/2014/main" id="{7A0B7E06-C2C1-48C8-E1E4-2CE558E8A8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3575" y="1524000"/>
            <a:ext cx="8020050" cy="4800600"/>
          </a:xfr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D6080-64BD-A5FA-CB0E-B09D0633522F}"/>
              </a:ext>
            </a:extLst>
          </p:cNvPr>
          <p:cNvSpPr>
            <a:spLocks noGrp="1"/>
          </p:cNvSpPr>
          <p:nvPr>
            <p:ph type="title"/>
          </p:nvPr>
        </p:nvSpPr>
        <p:spPr/>
        <p:txBody>
          <a:bodyPr/>
          <a:lstStyle/>
          <a:p>
            <a:pPr>
              <a:defRPr/>
            </a:pPr>
            <a:r>
              <a:rPr lang="en-US" sz="3200" dirty="0">
                <a:solidFill>
                  <a:srgbClr val="E5E5FF"/>
                </a:solidFill>
              </a:rPr>
              <a:t>Mortality/Incidence of Covid vs Community Vaccine Uptake (including delta variant)</a:t>
            </a:r>
            <a:endParaRPr lang="en-US" dirty="0"/>
          </a:p>
        </p:txBody>
      </p:sp>
      <p:pic>
        <p:nvPicPr>
          <p:cNvPr id="231427" name="Content Placeholder 3">
            <a:extLst>
              <a:ext uri="{FF2B5EF4-FFF2-40B4-BE49-F238E27FC236}">
                <a16:creationId xmlns:a16="http://schemas.microsoft.com/office/drawing/2014/main" id="{A1D52DEE-7DFB-44F8-B6A6-C428B94773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676400"/>
            <a:ext cx="8153400" cy="4879975"/>
          </a:xfr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1E5F-EEB0-B01F-9268-AFCCE7DF5C3F}"/>
              </a:ext>
            </a:extLst>
          </p:cNvPr>
          <p:cNvSpPr>
            <a:spLocks noGrp="1"/>
          </p:cNvSpPr>
          <p:nvPr>
            <p:ph type="title"/>
          </p:nvPr>
        </p:nvSpPr>
        <p:spPr/>
        <p:txBody>
          <a:bodyPr/>
          <a:lstStyle/>
          <a:p>
            <a:pPr>
              <a:defRPr/>
            </a:pPr>
            <a:r>
              <a:rPr lang="en-US" dirty="0"/>
              <a:t>Urban/Rural Disparities</a:t>
            </a:r>
          </a:p>
        </p:txBody>
      </p:sp>
      <p:sp>
        <p:nvSpPr>
          <p:cNvPr id="3" name="Content Placeholder 2">
            <a:extLst>
              <a:ext uri="{FF2B5EF4-FFF2-40B4-BE49-F238E27FC236}">
                <a16:creationId xmlns:a16="http://schemas.microsoft.com/office/drawing/2014/main" id="{DB9AEBBF-25DE-9173-E03D-D0DBE544F37B}"/>
              </a:ext>
            </a:extLst>
          </p:cNvPr>
          <p:cNvSpPr>
            <a:spLocks noGrp="1"/>
          </p:cNvSpPr>
          <p:nvPr>
            <p:ph idx="1"/>
          </p:nvPr>
        </p:nvSpPr>
        <p:spPr/>
        <p:txBody>
          <a:bodyPr/>
          <a:lstStyle/>
          <a:p>
            <a:pPr>
              <a:defRPr/>
            </a:pPr>
            <a:r>
              <a:rPr lang="en-US" sz="4000" dirty="0"/>
              <a:t>25% of the U.S. population lives in rural areas</a:t>
            </a:r>
          </a:p>
          <a:p>
            <a:pPr>
              <a:defRPr/>
            </a:pPr>
            <a:r>
              <a:rPr lang="en-US" sz="4000" dirty="0"/>
              <a:t>Only 10% of U.S. physicians practice in rural areas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755D158-A972-DAC5-3F21-0D4BBBB3D790}"/>
              </a:ext>
            </a:extLst>
          </p:cNvPr>
          <p:cNvSpPr>
            <a:spLocks noGrp="1" noRot="1" noChangeArrowheads="1"/>
          </p:cNvSpPr>
          <p:nvPr>
            <p:ph type="title"/>
          </p:nvPr>
        </p:nvSpPr>
        <p:spPr/>
        <p:txBody>
          <a:bodyPr/>
          <a:lstStyle/>
          <a:p>
            <a:pPr eaLnBrk="1" hangingPunct="1">
              <a:defRPr/>
            </a:pPr>
            <a:r>
              <a:rPr lang="en-US" altLang="en-US" dirty="0"/>
              <a:t>Racial Disparities: Health Care</a:t>
            </a:r>
          </a:p>
        </p:txBody>
      </p:sp>
      <p:sp>
        <p:nvSpPr>
          <p:cNvPr id="36867" name="Rectangle 3">
            <a:extLst>
              <a:ext uri="{FF2B5EF4-FFF2-40B4-BE49-F238E27FC236}">
                <a16:creationId xmlns:a16="http://schemas.microsoft.com/office/drawing/2014/main" id="{621B52A5-2BAD-2956-23DE-7AC8201E7067}"/>
              </a:ext>
            </a:extLst>
          </p:cNvPr>
          <p:cNvSpPr>
            <a:spLocks noGrp="1" noChangeArrowheads="1"/>
          </p:cNvSpPr>
          <p:nvPr>
            <p:ph type="body" idx="1"/>
          </p:nvPr>
        </p:nvSpPr>
        <p:spPr/>
        <p:txBody>
          <a:bodyPr/>
          <a:lstStyle/>
          <a:p>
            <a:pPr eaLnBrk="1" hangingPunct="1">
              <a:defRPr/>
            </a:pPr>
            <a:r>
              <a:rPr lang="en-US" altLang="en-US" dirty="0"/>
              <a:t>Higher maternal and infant mortality</a:t>
            </a:r>
          </a:p>
          <a:p>
            <a:pPr eaLnBrk="1" hangingPunct="1">
              <a:defRPr/>
            </a:pPr>
            <a:r>
              <a:rPr lang="en-US" altLang="en-US" dirty="0"/>
              <a:t>Higher death rates for most diseases</a:t>
            </a:r>
          </a:p>
          <a:p>
            <a:pPr eaLnBrk="1" hangingPunct="1">
              <a:defRPr/>
            </a:pPr>
            <a:r>
              <a:rPr lang="en-US" altLang="en-US" dirty="0"/>
              <a:t>Shorter life expectancies for African-Americans</a:t>
            </a:r>
          </a:p>
          <a:p>
            <a:pPr lvl="1" eaLnBrk="1" hangingPunct="1">
              <a:defRPr/>
            </a:pPr>
            <a:r>
              <a:rPr lang="en-US" altLang="en-US" sz="3200" dirty="0"/>
              <a:t>Not for Hispanic Americans (healthy immigrant effect and Hispanic paradox may be relevant, but largely due to decreased tobacco use)</a:t>
            </a:r>
          </a:p>
          <a:p>
            <a:pPr eaLnBrk="1" hangingPunct="1">
              <a:defRPr/>
            </a:pPr>
            <a:r>
              <a:rPr lang="en-US" altLang="en-US" dirty="0"/>
              <a:t>Discrimination still common</a:t>
            </a:r>
          </a:p>
          <a:p>
            <a:pPr eaLnBrk="1" hangingPunct="1">
              <a:defRPr/>
            </a:pPr>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2C659D6-4CF3-4515-94C9-C8843C136B6B}"/>
              </a:ext>
            </a:extLst>
          </p:cNvPr>
          <p:cNvSpPr>
            <a:spLocks noGrp="1"/>
          </p:cNvSpPr>
          <p:nvPr>
            <p:ph type="title" idx="4294967295"/>
          </p:nvPr>
        </p:nvSpPr>
        <p:spPr/>
        <p:txBody>
          <a:bodyPr lIns="0" rIns="0" bIns="0" anchor="b"/>
          <a:lstStyle/>
          <a:p>
            <a:pPr eaLnBrk="1" hangingPunct="1">
              <a:defRPr/>
            </a:pPr>
            <a:r>
              <a:rPr lang="en-US"/>
              <a:t>Determinants of Health</a:t>
            </a:r>
          </a:p>
        </p:txBody>
      </p:sp>
      <p:sp>
        <p:nvSpPr>
          <p:cNvPr id="6147" name="Content Placeholder 2">
            <a:extLst>
              <a:ext uri="{FF2B5EF4-FFF2-40B4-BE49-F238E27FC236}">
                <a16:creationId xmlns:a16="http://schemas.microsoft.com/office/drawing/2014/main" id="{4AF06FE3-C4A8-5DD3-F644-9B354D34A346}"/>
              </a:ext>
            </a:extLst>
          </p:cNvPr>
          <p:cNvSpPr>
            <a:spLocks noGrp="1"/>
          </p:cNvSpPr>
          <p:nvPr>
            <p:ph idx="4294967295"/>
          </p:nvPr>
        </p:nvSpPr>
        <p:spPr/>
        <p:txBody>
          <a:bodyPr>
            <a:normAutofit fontScale="92500" lnSpcReduction="20000"/>
          </a:bodyPr>
          <a:lstStyle/>
          <a:p>
            <a:pPr eaLnBrk="1" hangingPunct="1">
              <a:lnSpc>
                <a:spcPct val="90000"/>
              </a:lnSpc>
              <a:defRPr/>
            </a:pPr>
            <a:r>
              <a:rPr lang="en-US" sz="3300" dirty="0"/>
              <a:t>Era</a:t>
            </a:r>
          </a:p>
          <a:p>
            <a:pPr eaLnBrk="1" hangingPunct="1">
              <a:lnSpc>
                <a:spcPct val="90000"/>
              </a:lnSpc>
              <a:defRPr/>
            </a:pPr>
            <a:r>
              <a:rPr lang="en-US" sz="3300" dirty="0"/>
              <a:t>Socioeconomic status</a:t>
            </a:r>
          </a:p>
          <a:p>
            <a:pPr eaLnBrk="1" hangingPunct="1">
              <a:lnSpc>
                <a:spcPct val="90000"/>
              </a:lnSpc>
              <a:defRPr/>
            </a:pPr>
            <a:r>
              <a:rPr lang="en-US" sz="3300" dirty="0"/>
              <a:t>Sex</a:t>
            </a:r>
          </a:p>
          <a:p>
            <a:pPr eaLnBrk="1" hangingPunct="1">
              <a:lnSpc>
                <a:spcPct val="90000"/>
              </a:lnSpc>
              <a:defRPr/>
            </a:pPr>
            <a:r>
              <a:rPr lang="en-US" sz="3300" dirty="0"/>
              <a:t>Race</a:t>
            </a:r>
          </a:p>
          <a:p>
            <a:pPr eaLnBrk="1" hangingPunct="1">
              <a:lnSpc>
                <a:spcPct val="90000"/>
              </a:lnSpc>
              <a:defRPr/>
            </a:pPr>
            <a:r>
              <a:rPr lang="en-US" sz="3300" dirty="0"/>
              <a:t>Location</a:t>
            </a:r>
          </a:p>
          <a:p>
            <a:pPr eaLnBrk="1" hangingPunct="1">
              <a:lnSpc>
                <a:spcPct val="90000"/>
              </a:lnSpc>
              <a:defRPr/>
            </a:pPr>
            <a:r>
              <a:rPr lang="en-US" sz="3300" dirty="0"/>
              <a:t>Environment</a:t>
            </a:r>
          </a:p>
          <a:p>
            <a:pPr eaLnBrk="1" hangingPunct="1">
              <a:lnSpc>
                <a:spcPct val="90000"/>
              </a:lnSpc>
              <a:defRPr/>
            </a:pPr>
            <a:r>
              <a:rPr lang="en-US" sz="3300" dirty="0"/>
              <a:t>Genetics</a:t>
            </a:r>
          </a:p>
          <a:p>
            <a:pPr eaLnBrk="1" hangingPunct="1">
              <a:lnSpc>
                <a:spcPct val="90000"/>
              </a:lnSpc>
              <a:defRPr/>
            </a:pPr>
            <a:r>
              <a:rPr lang="en-US" sz="3300" dirty="0"/>
              <a:t>Health Habits</a:t>
            </a:r>
          </a:p>
          <a:p>
            <a:pPr eaLnBrk="1" hangingPunct="1">
              <a:lnSpc>
                <a:spcPct val="90000"/>
              </a:lnSpc>
              <a:defRPr/>
            </a:pPr>
            <a:r>
              <a:rPr lang="en-US" sz="3300" dirty="0"/>
              <a:t>Access to Care</a:t>
            </a:r>
          </a:p>
          <a:p>
            <a:pPr eaLnBrk="1" hangingPunct="1">
              <a:lnSpc>
                <a:spcPct val="90000"/>
              </a:lnSpc>
              <a:defRPr/>
            </a:pPr>
            <a:r>
              <a:rPr lang="en-US" sz="3300" dirty="0"/>
              <a:t>Quality of Care</a:t>
            </a:r>
          </a:p>
          <a:p>
            <a:pPr eaLnBrk="1" hangingPunct="1">
              <a:lnSpc>
                <a:spcPct val="90000"/>
              </a:lnSpc>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E83B-A7A1-AF17-B62E-E9F1135FAD21}"/>
              </a:ext>
            </a:extLst>
          </p:cNvPr>
          <p:cNvSpPr>
            <a:spLocks noGrp="1"/>
          </p:cNvSpPr>
          <p:nvPr>
            <p:ph type="title"/>
          </p:nvPr>
        </p:nvSpPr>
        <p:spPr/>
        <p:txBody>
          <a:bodyPr/>
          <a:lstStyle/>
          <a:p>
            <a:pPr>
              <a:defRPr/>
            </a:pPr>
            <a:r>
              <a:rPr lang="en-US" dirty="0"/>
              <a:t>The State of U.S. Health Care</a:t>
            </a:r>
          </a:p>
        </p:txBody>
      </p:sp>
      <p:sp>
        <p:nvSpPr>
          <p:cNvPr id="3" name="Content Placeholder 2">
            <a:extLst>
              <a:ext uri="{FF2B5EF4-FFF2-40B4-BE49-F238E27FC236}">
                <a16:creationId xmlns:a16="http://schemas.microsoft.com/office/drawing/2014/main" id="{0085592A-5656-93E0-F174-1346842FE5DE}"/>
              </a:ext>
            </a:extLst>
          </p:cNvPr>
          <p:cNvSpPr>
            <a:spLocks noGrp="1"/>
          </p:cNvSpPr>
          <p:nvPr>
            <p:ph idx="1"/>
          </p:nvPr>
        </p:nvSpPr>
        <p:spPr/>
        <p:txBody>
          <a:bodyPr/>
          <a:lstStyle/>
          <a:p>
            <a:pPr>
              <a:defRPr/>
            </a:pPr>
            <a:r>
              <a:rPr lang="en-US" dirty="0"/>
              <a:t>US has highest chronic disease burden, suicide rate, number of preventable hospitalizations, and the highest rate of avoidable deaths c/w other OECD countries</a:t>
            </a:r>
          </a:p>
          <a:p>
            <a:pPr>
              <a:defRPr/>
            </a:pPr>
            <a:r>
              <a:rPr lang="en-US" dirty="0"/>
              <a:t>We outperform other countries in vaccination rates (#2, UK #1), and breast cancer screening (#1), yet CDC funding for state vaccination programs decreased in 2023</a:t>
            </a:r>
          </a:p>
          <a:p>
            <a:pPr>
              <a:defRPr/>
            </a:pPr>
            <a:endParaRPr lang="en-US"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915AEC01-3969-18FC-7C82-6EDA2D63F6CD}"/>
              </a:ext>
            </a:extLst>
          </p:cNvPr>
          <p:cNvSpPr>
            <a:spLocks noGrp="1"/>
          </p:cNvSpPr>
          <p:nvPr>
            <p:ph type="title"/>
          </p:nvPr>
        </p:nvSpPr>
        <p:spPr/>
        <p:txBody>
          <a:bodyPr/>
          <a:lstStyle/>
          <a:p>
            <a:pPr>
              <a:defRPr/>
            </a:pPr>
            <a:r>
              <a:rPr lang="en-US" altLang="en-US">
                <a:solidFill>
                  <a:srgbClr val="FFFFFF"/>
                </a:solidFill>
              </a:rPr>
              <a:t>Racial Disparities: Health Care</a:t>
            </a:r>
            <a:endParaRPr lang="en-US" altLang="en-US"/>
          </a:p>
        </p:txBody>
      </p:sp>
      <p:sp>
        <p:nvSpPr>
          <p:cNvPr id="38915" name="Content Placeholder 2">
            <a:extLst>
              <a:ext uri="{FF2B5EF4-FFF2-40B4-BE49-F238E27FC236}">
                <a16:creationId xmlns:a16="http://schemas.microsoft.com/office/drawing/2014/main" id="{5C888D64-DD7A-78C5-EB93-6C75C330EFCD}"/>
              </a:ext>
            </a:extLst>
          </p:cNvPr>
          <p:cNvSpPr>
            <a:spLocks noGrp="1"/>
          </p:cNvSpPr>
          <p:nvPr>
            <p:ph idx="1"/>
          </p:nvPr>
        </p:nvSpPr>
        <p:spPr/>
        <p:txBody>
          <a:bodyPr/>
          <a:lstStyle/>
          <a:p>
            <a:pPr eaLnBrk="1" hangingPunct="1">
              <a:defRPr/>
            </a:pPr>
            <a:r>
              <a:rPr lang="en-US" altLang="en-US" sz="3600" dirty="0"/>
              <a:t>Shorter visits/fewer diagnostic tests / therapeutic procedures / pain medications</a:t>
            </a:r>
          </a:p>
          <a:p>
            <a:pPr eaLnBrk="1" hangingPunct="1">
              <a:defRPr/>
            </a:pPr>
            <a:r>
              <a:rPr lang="en-US" altLang="en-US" sz="3600" dirty="0"/>
              <a:t>US spending on cystic fibrosis R &amp; D/patient advocacy = 3X spending on sickle cell disease</a:t>
            </a:r>
          </a:p>
          <a:p>
            <a:pPr lvl="1" eaLnBrk="1" hangingPunct="1">
              <a:defRPr/>
            </a:pPr>
            <a:r>
              <a:rPr lang="en-US" altLang="en-US" sz="3600" dirty="0"/>
              <a:t>CF afflicts 1/3 as many US citizens as SCD</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20FD1FC2-DC28-67AA-7A11-40F9E10F6221}"/>
              </a:ext>
            </a:extLst>
          </p:cNvPr>
          <p:cNvSpPr>
            <a:spLocks noGrp="1" noChangeArrowheads="1"/>
          </p:cNvSpPr>
          <p:nvPr>
            <p:ph type="title"/>
          </p:nvPr>
        </p:nvSpPr>
        <p:spPr/>
        <p:txBody>
          <a:bodyPr/>
          <a:lstStyle/>
          <a:p>
            <a:pPr eaLnBrk="1" hangingPunct="1">
              <a:defRPr/>
            </a:pPr>
            <a:endParaRPr lang="en-US" altLang="en-US"/>
          </a:p>
        </p:txBody>
      </p:sp>
      <p:pic>
        <p:nvPicPr>
          <p:cNvPr id="236547" name="Picture 5">
            <a:extLst>
              <a:ext uri="{FF2B5EF4-FFF2-40B4-BE49-F238E27FC236}">
                <a16:creationId xmlns:a16="http://schemas.microsoft.com/office/drawing/2014/main" id="{AADB5EF0-2835-DFB3-C183-3F69D5049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a:extLst>
              <a:ext uri="{FF2B5EF4-FFF2-40B4-BE49-F238E27FC236}">
                <a16:creationId xmlns:a16="http://schemas.microsoft.com/office/drawing/2014/main" id="{75EC408A-59E8-2B1C-D8EE-74900A191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5E65CD60-F181-A70F-028B-3D0CAED801F6}"/>
              </a:ext>
            </a:extLst>
          </p:cNvPr>
          <p:cNvSpPr>
            <a:spLocks noGrp="1"/>
          </p:cNvSpPr>
          <p:nvPr>
            <p:ph type="title"/>
          </p:nvPr>
        </p:nvSpPr>
        <p:spPr/>
        <p:txBody>
          <a:bodyPr/>
          <a:lstStyle/>
          <a:p>
            <a:pPr>
              <a:defRPr/>
            </a:pPr>
            <a:r>
              <a:rPr lang="en-US" altLang="en-US"/>
              <a:t>Health Disparities Among Latinos</a:t>
            </a:r>
          </a:p>
        </p:txBody>
      </p:sp>
      <p:sp>
        <p:nvSpPr>
          <p:cNvPr id="40963" name="Content Placeholder 2">
            <a:extLst>
              <a:ext uri="{FF2B5EF4-FFF2-40B4-BE49-F238E27FC236}">
                <a16:creationId xmlns:a16="http://schemas.microsoft.com/office/drawing/2014/main" id="{87F6B735-6B35-F257-774C-519A8E841E5E}"/>
              </a:ext>
            </a:extLst>
          </p:cNvPr>
          <p:cNvSpPr>
            <a:spLocks noGrp="1"/>
          </p:cNvSpPr>
          <p:nvPr>
            <p:ph idx="1"/>
          </p:nvPr>
        </p:nvSpPr>
        <p:spPr/>
        <p:txBody>
          <a:bodyPr/>
          <a:lstStyle/>
          <a:p>
            <a:pPr>
              <a:defRPr/>
            </a:pPr>
            <a:r>
              <a:rPr lang="en-US" altLang="en-US" sz="2800" dirty="0"/>
              <a:t>Higher rates of:</a:t>
            </a:r>
          </a:p>
          <a:p>
            <a:pPr lvl="1">
              <a:defRPr/>
            </a:pPr>
            <a:r>
              <a:rPr lang="en-US" altLang="en-US" dirty="0"/>
              <a:t>Overweight and obesity</a:t>
            </a:r>
          </a:p>
          <a:p>
            <a:pPr lvl="1">
              <a:defRPr/>
            </a:pPr>
            <a:r>
              <a:rPr lang="en-US" altLang="en-US" dirty="0"/>
              <a:t>Certain cancers</a:t>
            </a:r>
          </a:p>
          <a:p>
            <a:pPr lvl="1">
              <a:defRPr/>
            </a:pPr>
            <a:r>
              <a:rPr lang="en-US" altLang="en-US" dirty="0"/>
              <a:t>Stroke</a:t>
            </a:r>
          </a:p>
          <a:p>
            <a:pPr lvl="1">
              <a:defRPr/>
            </a:pPr>
            <a:r>
              <a:rPr lang="en-US" altLang="en-US" dirty="0"/>
              <a:t>Diabetes</a:t>
            </a:r>
          </a:p>
          <a:p>
            <a:pPr lvl="1">
              <a:defRPr/>
            </a:pPr>
            <a:r>
              <a:rPr lang="en-US" altLang="en-US" dirty="0"/>
              <a:t>Asthma/COPD</a:t>
            </a:r>
          </a:p>
          <a:p>
            <a:pPr lvl="1">
              <a:defRPr/>
            </a:pPr>
            <a:r>
              <a:rPr lang="en-US" altLang="en-US" dirty="0"/>
              <a:t>Chronic liver disease/cirrhosis</a:t>
            </a:r>
          </a:p>
          <a:p>
            <a:pPr lvl="1">
              <a:defRPr/>
            </a:pPr>
            <a:r>
              <a:rPr lang="en-US" altLang="en-US" dirty="0"/>
              <a:t>HIV/AIDS</a:t>
            </a:r>
          </a:p>
          <a:p>
            <a:pPr lvl="1">
              <a:defRPr/>
            </a:pPr>
            <a:r>
              <a:rPr lang="en-US" altLang="en-US" dirty="0"/>
              <a:t>Homicide</a:t>
            </a:r>
          </a:p>
          <a:p>
            <a:pPr>
              <a:defRPr/>
            </a:pPr>
            <a:endParaRPr lang="en-US" altLang="en-US" dirty="0"/>
          </a:p>
          <a:p>
            <a:pPr>
              <a:defRPr/>
            </a:pPr>
            <a:endParaRPr lang="en-US" altLang="en-US"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3">
            <a:extLst>
              <a:ext uri="{FF2B5EF4-FFF2-40B4-BE49-F238E27FC236}">
                <a16:creationId xmlns:a16="http://schemas.microsoft.com/office/drawing/2014/main" id="{D2D6D3E7-6951-EF7D-A996-3F8669B03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01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E7AE543-909D-1F3F-2EDC-3D4A74B7CD38}"/>
              </a:ext>
            </a:extLst>
          </p:cNvPr>
          <p:cNvSpPr>
            <a:spLocks noGrp="1" noChangeArrowheads="1"/>
          </p:cNvSpPr>
          <p:nvPr>
            <p:ph type="title" idx="4294967295"/>
          </p:nvPr>
        </p:nvSpPr>
        <p:spPr/>
        <p:txBody>
          <a:bodyPr lIns="0" rIns="0" bIns="0" anchor="b"/>
          <a:lstStyle/>
          <a:p>
            <a:pPr eaLnBrk="1" hangingPunct="1">
              <a:defRPr/>
            </a:pPr>
            <a:r>
              <a:rPr lang="en-US" altLang="en-US" sz="4000" dirty="0"/>
              <a:t>Racial Disparities in Health Care:</a:t>
            </a:r>
            <a:br>
              <a:rPr lang="en-US" altLang="en-US" sz="4000" dirty="0"/>
            </a:br>
            <a:r>
              <a:rPr lang="en-US" altLang="en-US" sz="4000" dirty="0"/>
              <a:t>African-Americans</a:t>
            </a:r>
          </a:p>
        </p:txBody>
      </p:sp>
      <p:sp>
        <p:nvSpPr>
          <p:cNvPr id="41987" name="Rectangle 3">
            <a:extLst>
              <a:ext uri="{FF2B5EF4-FFF2-40B4-BE49-F238E27FC236}">
                <a16:creationId xmlns:a16="http://schemas.microsoft.com/office/drawing/2014/main" id="{9DF7AA76-6741-60D2-337B-8BB17712DBE8}"/>
              </a:ext>
            </a:extLst>
          </p:cNvPr>
          <p:cNvSpPr>
            <a:spLocks noGrp="1" noChangeArrowheads="1"/>
          </p:cNvSpPr>
          <p:nvPr>
            <p:ph idx="4294967295"/>
          </p:nvPr>
        </p:nvSpPr>
        <p:spPr/>
        <p:txBody>
          <a:bodyPr/>
          <a:lstStyle/>
          <a:p>
            <a:pPr marL="273050" indent="-273050" eaLnBrk="1" hangingPunct="1">
              <a:defRPr/>
            </a:pPr>
            <a:r>
              <a:rPr lang="en-US" altLang="en-US" sz="4100" dirty="0"/>
              <a:t>Equalizing the mortality rates of whites and African-Americans would have averted 686,202 deaths between 1991 and 2000</a:t>
            </a:r>
          </a:p>
          <a:p>
            <a:pPr marL="639763" lvl="1" indent="-246063" eaLnBrk="1" hangingPunct="1">
              <a:defRPr/>
            </a:pPr>
            <a:r>
              <a:rPr lang="en-US" altLang="en-US" sz="4000" dirty="0"/>
              <a:t>Whereas medical advances averted 176,633 deaths</a:t>
            </a:r>
          </a:p>
          <a:p>
            <a:pPr marL="914400" lvl="2" indent="-246063" eaLnBrk="1" hangingPunct="1">
              <a:defRPr/>
            </a:pPr>
            <a:r>
              <a:rPr lang="en-US" altLang="en-US" dirty="0"/>
              <a:t>AJPH 2004;94:2078-2081</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a:extLst>
              <a:ext uri="{FF2B5EF4-FFF2-40B4-BE49-F238E27FC236}">
                <a16:creationId xmlns:a16="http://schemas.microsoft.com/office/drawing/2014/main" id="{6AD65AB2-91A1-8A62-5CFB-CBFD9F5AC266}"/>
              </a:ext>
            </a:extLst>
          </p:cNvPr>
          <p:cNvSpPr>
            <a:spLocks noGrp="1"/>
          </p:cNvSpPr>
          <p:nvPr>
            <p:ph type="title" idx="4294967295"/>
          </p:nvPr>
        </p:nvSpPr>
        <p:spPr/>
        <p:txBody>
          <a:bodyPr/>
          <a:lstStyle/>
          <a:p>
            <a:pPr eaLnBrk="1" hangingPunct="1">
              <a:defRPr/>
            </a:pPr>
            <a:r>
              <a:rPr lang="en-US" dirty="0"/>
              <a:t>Racial Disparities in Health Care Coverage</a:t>
            </a:r>
          </a:p>
        </p:txBody>
      </p:sp>
      <p:sp>
        <p:nvSpPr>
          <p:cNvPr id="17411" name="Content Placeholder 3">
            <a:extLst>
              <a:ext uri="{FF2B5EF4-FFF2-40B4-BE49-F238E27FC236}">
                <a16:creationId xmlns:a16="http://schemas.microsoft.com/office/drawing/2014/main" id="{677EEBBE-8D65-F519-46EA-0CF039105BE9}"/>
              </a:ext>
            </a:extLst>
          </p:cNvPr>
          <p:cNvSpPr>
            <a:spLocks noGrp="1"/>
          </p:cNvSpPr>
          <p:nvPr>
            <p:ph idx="4294967295"/>
          </p:nvPr>
        </p:nvSpPr>
        <p:spPr/>
        <p:txBody>
          <a:bodyPr/>
          <a:lstStyle/>
          <a:p>
            <a:pPr eaLnBrk="1" hangingPunct="1">
              <a:defRPr/>
            </a:pPr>
            <a:r>
              <a:rPr lang="en-US" dirty="0"/>
              <a:t>Percent uninsured:</a:t>
            </a:r>
          </a:p>
          <a:p>
            <a:pPr lvl="1" eaLnBrk="1" hangingPunct="1">
              <a:defRPr/>
            </a:pPr>
            <a:r>
              <a:rPr lang="en-US" sz="3200" dirty="0"/>
              <a:t>Whites = 7%</a:t>
            </a:r>
          </a:p>
          <a:p>
            <a:pPr lvl="1" eaLnBrk="1" hangingPunct="1">
              <a:defRPr/>
            </a:pPr>
            <a:r>
              <a:rPr lang="en-US" sz="3200" dirty="0"/>
              <a:t>Asians = 8%</a:t>
            </a:r>
          </a:p>
          <a:p>
            <a:pPr lvl="1" eaLnBrk="1" hangingPunct="1">
              <a:defRPr/>
            </a:pPr>
            <a:r>
              <a:rPr lang="en-US" sz="3200" dirty="0"/>
              <a:t>African-Americans = 11%</a:t>
            </a:r>
          </a:p>
          <a:p>
            <a:pPr lvl="1" eaLnBrk="1" hangingPunct="1">
              <a:defRPr/>
            </a:pPr>
            <a:r>
              <a:rPr lang="en-US" sz="3200" dirty="0"/>
              <a:t>Hispanics = 16%</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830C8-7428-0725-28B3-AC98C83B11A5}"/>
              </a:ext>
            </a:extLst>
          </p:cNvPr>
          <p:cNvSpPr>
            <a:spLocks noGrp="1"/>
          </p:cNvSpPr>
          <p:nvPr>
            <p:ph type="title"/>
          </p:nvPr>
        </p:nvSpPr>
        <p:spPr/>
        <p:txBody>
          <a:bodyPr/>
          <a:lstStyle/>
          <a:p>
            <a:pPr>
              <a:defRPr/>
            </a:pPr>
            <a:r>
              <a:rPr lang="en-US" dirty="0">
                <a:solidFill>
                  <a:srgbClr val="E5E5FF"/>
                </a:solidFill>
              </a:rPr>
              <a:t>Racial Disparities in Health Care Coverage</a:t>
            </a:r>
            <a:endParaRPr lang="en-US" dirty="0"/>
          </a:p>
        </p:txBody>
      </p:sp>
      <p:sp>
        <p:nvSpPr>
          <p:cNvPr id="3" name="Content Placeholder 2">
            <a:extLst>
              <a:ext uri="{FF2B5EF4-FFF2-40B4-BE49-F238E27FC236}">
                <a16:creationId xmlns:a16="http://schemas.microsoft.com/office/drawing/2014/main" id="{5A924108-8A33-8D92-4553-83B4BDDECC08}"/>
              </a:ext>
            </a:extLst>
          </p:cNvPr>
          <p:cNvSpPr>
            <a:spLocks noGrp="1"/>
          </p:cNvSpPr>
          <p:nvPr>
            <p:ph idx="1"/>
          </p:nvPr>
        </p:nvSpPr>
        <p:spPr/>
        <p:txBody>
          <a:bodyPr/>
          <a:lstStyle/>
          <a:p>
            <a:pPr eaLnBrk="1" hangingPunct="1">
              <a:defRPr/>
            </a:pPr>
            <a:r>
              <a:rPr lang="en-US" sz="2800" dirty="0"/>
              <a:t>Percent uninsured:</a:t>
            </a:r>
          </a:p>
          <a:p>
            <a:pPr lvl="1" eaLnBrk="1" hangingPunct="1">
              <a:defRPr/>
            </a:pPr>
            <a:r>
              <a:rPr lang="en-US" dirty="0"/>
              <a:t>Undocumented immigrants = 40% (emergency care exception)</a:t>
            </a:r>
          </a:p>
          <a:p>
            <a:pPr lvl="2" eaLnBrk="1" hangingPunct="1">
              <a:defRPr/>
            </a:pPr>
            <a:r>
              <a:rPr lang="en-US" sz="2800" dirty="0"/>
              <a:t>CA Proposition 189 (1994) – sought to limit care to undocumented immigrants by requiring health care providers to report patients’ citizenship status; over-ruled by courts</a:t>
            </a:r>
          </a:p>
          <a:p>
            <a:pPr lvl="2" eaLnBrk="1" hangingPunct="1">
              <a:defRPr/>
            </a:pPr>
            <a:r>
              <a:rPr lang="en-US" sz="2800" dirty="0"/>
              <a:t>2024: CA to provide health care coverage to all undocumented immigrants</a:t>
            </a:r>
          </a:p>
          <a:p>
            <a:pPr>
              <a:defRPr/>
            </a:pPr>
            <a:endParaRPr lang="en-US"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7D0001E-2F0D-4CB6-13A2-6F08E63FA774}"/>
              </a:ext>
            </a:extLst>
          </p:cNvPr>
          <p:cNvSpPr>
            <a:spLocks noGrp="1" noChangeArrowheads="1"/>
          </p:cNvSpPr>
          <p:nvPr>
            <p:ph type="title"/>
          </p:nvPr>
        </p:nvSpPr>
        <p:spPr/>
        <p:txBody>
          <a:bodyPr/>
          <a:lstStyle/>
          <a:p>
            <a:pPr>
              <a:defRPr/>
            </a:pPr>
            <a:r>
              <a:rPr lang="en-US" altLang="en-US" dirty="0"/>
              <a:t>Physicians and Dentists</a:t>
            </a:r>
          </a:p>
        </p:txBody>
      </p:sp>
      <p:sp>
        <p:nvSpPr>
          <p:cNvPr id="49155" name="Content Placeholder 2">
            <a:extLst>
              <a:ext uri="{FF2B5EF4-FFF2-40B4-BE49-F238E27FC236}">
                <a16:creationId xmlns:a16="http://schemas.microsoft.com/office/drawing/2014/main" id="{09BB2091-874B-9E07-199A-EB594E4DD752}"/>
              </a:ext>
            </a:extLst>
          </p:cNvPr>
          <p:cNvSpPr>
            <a:spLocks noGrp="1" noChangeArrowheads="1"/>
          </p:cNvSpPr>
          <p:nvPr>
            <p:ph idx="1"/>
          </p:nvPr>
        </p:nvSpPr>
        <p:spPr/>
        <p:txBody>
          <a:bodyPr/>
          <a:lstStyle/>
          <a:p>
            <a:pPr>
              <a:defRPr/>
            </a:pPr>
            <a:r>
              <a:rPr lang="en-US" altLang="en-US" dirty="0"/>
              <a:t>5% of doctors and 3% of dentists are African-Americans (12% of U.S. workforce)</a:t>
            </a:r>
          </a:p>
          <a:p>
            <a:pPr>
              <a:defRPr/>
            </a:pPr>
            <a:r>
              <a:rPr lang="en-US" altLang="en-US" dirty="0"/>
              <a:t>6% of doctors and dentists are Hispanic (16% of U.S. workforce)</a:t>
            </a:r>
          </a:p>
          <a:p>
            <a:pPr>
              <a:defRPr/>
            </a:pPr>
            <a:r>
              <a:rPr lang="en-US" altLang="en-US" dirty="0"/>
              <a:t>FMGs account for 22% of U.S. doctors, 18% of academic physicians, and lead 18% of clinical trials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46D0-62B2-58FB-CFE7-EF4A681D0D74}"/>
              </a:ext>
            </a:extLst>
          </p:cNvPr>
          <p:cNvSpPr>
            <a:spLocks noGrp="1"/>
          </p:cNvSpPr>
          <p:nvPr>
            <p:ph type="title"/>
          </p:nvPr>
        </p:nvSpPr>
        <p:spPr/>
        <p:txBody>
          <a:bodyPr/>
          <a:lstStyle/>
          <a:p>
            <a:pPr>
              <a:defRPr/>
            </a:pPr>
            <a:r>
              <a:rPr lang="en-US" dirty="0"/>
              <a:t>Physician Salary Discrepancies</a:t>
            </a:r>
          </a:p>
        </p:txBody>
      </p:sp>
      <p:sp>
        <p:nvSpPr>
          <p:cNvPr id="3" name="Content Placeholder 2">
            <a:extLst>
              <a:ext uri="{FF2B5EF4-FFF2-40B4-BE49-F238E27FC236}">
                <a16:creationId xmlns:a16="http://schemas.microsoft.com/office/drawing/2014/main" id="{5703C22B-C561-AE9A-DFF9-9A81D14F9B25}"/>
              </a:ext>
            </a:extLst>
          </p:cNvPr>
          <p:cNvSpPr>
            <a:spLocks noGrp="1"/>
          </p:cNvSpPr>
          <p:nvPr>
            <p:ph idx="1"/>
          </p:nvPr>
        </p:nvSpPr>
        <p:spPr/>
        <p:txBody>
          <a:bodyPr/>
          <a:lstStyle/>
          <a:p>
            <a:pPr>
              <a:defRPr/>
            </a:pPr>
            <a:r>
              <a:rPr lang="en-US" altLang="en-US" sz="3600" dirty="0"/>
              <a:t>White/black female physicians earn similar salaries (less than men), but white physicians make average 25% more than  black physicians (after adjustment for specialty and years in practice)</a:t>
            </a:r>
          </a:p>
          <a:p>
            <a:pPr lvl="1">
              <a:defRPr/>
            </a:pPr>
            <a:r>
              <a:rPr lang="en-US" altLang="en-US" sz="3600" dirty="0"/>
              <a:t>May be due to racism, practice location, patient population, etc.</a:t>
            </a:r>
          </a:p>
          <a:p>
            <a:pPr>
              <a:defRPr/>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2EAA-8E5B-6259-D6E0-C0CDFE3E3251}"/>
              </a:ext>
            </a:extLst>
          </p:cNvPr>
          <p:cNvSpPr>
            <a:spLocks noGrp="1"/>
          </p:cNvSpPr>
          <p:nvPr>
            <p:ph type="title"/>
          </p:nvPr>
        </p:nvSpPr>
        <p:spPr/>
        <p:txBody>
          <a:bodyPr/>
          <a:lstStyle/>
          <a:p>
            <a:pPr>
              <a:defRPr/>
            </a:pPr>
            <a:r>
              <a:rPr lang="en-US" dirty="0">
                <a:solidFill>
                  <a:srgbClr val="E5E5FF"/>
                </a:solidFill>
              </a:rPr>
              <a:t>The State of U.S. Health Care</a:t>
            </a:r>
            <a:endParaRPr lang="en-US" dirty="0"/>
          </a:p>
        </p:txBody>
      </p:sp>
      <p:sp>
        <p:nvSpPr>
          <p:cNvPr id="3" name="Content Placeholder 2">
            <a:extLst>
              <a:ext uri="{FF2B5EF4-FFF2-40B4-BE49-F238E27FC236}">
                <a16:creationId xmlns:a16="http://schemas.microsoft.com/office/drawing/2014/main" id="{ED32F559-0CDA-F838-F634-6DC5D4615BF9}"/>
              </a:ext>
            </a:extLst>
          </p:cNvPr>
          <p:cNvSpPr>
            <a:spLocks noGrp="1"/>
          </p:cNvSpPr>
          <p:nvPr>
            <p:ph idx="1"/>
          </p:nvPr>
        </p:nvSpPr>
        <p:spPr/>
        <p:txBody>
          <a:bodyPr/>
          <a:lstStyle/>
          <a:p>
            <a:pPr>
              <a:defRPr/>
            </a:pPr>
            <a:r>
              <a:rPr lang="en-US" sz="2800" dirty="0"/>
              <a:t>Covid vaccination in U.S. prevented over 18 million hospitalizations and 3 million deaths, but low vaccination rates relative to other countries means much unnecessary suffering and death</a:t>
            </a:r>
          </a:p>
          <a:p>
            <a:pPr lvl="2">
              <a:defRPr/>
            </a:pPr>
            <a:r>
              <a:rPr lang="en-US" sz="2800" dirty="0"/>
              <a:t>Surge in excess mortality (450,000 in 2021)</a:t>
            </a:r>
          </a:p>
          <a:p>
            <a:pPr lvl="2">
              <a:defRPr/>
            </a:pPr>
            <a:r>
              <a:rPr lang="en-US" sz="2800"/>
              <a:t>Decreased screening tests during pandemic</a:t>
            </a:r>
          </a:p>
          <a:p>
            <a:pPr>
              <a:defRPr/>
            </a:pPr>
            <a:r>
              <a:rPr lang="en-US" sz="2800"/>
              <a:t>Single </a:t>
            </a:r>
            <a:r>
              <a:rPr lang="en-US" sz="2800" dirty="0"/>
              <a:t>payer health care would have prevented 338,000 lives from covid alone between start of pandemic and 3/22 (+ $106 billion in covid-hospitalization costs + $438 billion savings from non-pandemic benefits</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774E6AD4-812D-5F4F-49DF-804900E847DC}"/>
              </a:ext>
            </a:extLst>
          </p:cNvPr>
          <p:cNvSpPr>
            <a:spLocks noGrp="1" noChangeArrowheads="1"/>
          </p:cNvSpPr>
          <p:nvPr>
            <p:ph type="title"/>
          </p:nvPr>
        </p:nvSpPr>
        <p:spPr/>
        <p:txBody>
          <a:bodyPr/>
          <a:lstStyle/>
          <a:p>
            <a:pPr>
              <a:defRPr/>
            </a:pPr>
            <a:r>
              <a:rPr lang="en-US" altLang="en-US"/>
              <a:t>Undocumented Immigrants</a:t>
            </a:r>
          </a:p>
        </p:txBody>
      </p:sp>
      <p:sp>
        <p:nvSpPr>
          <p:cNvPr id="52227" name="Content Placeholder 2">
            <a:extLst>
              <a:ext uri="{FF2B5EF4-FFF2-40B4-BE49-F238E27FC236}">
                <a16:creationId xmlns:a16="http://schemas.microsoft.com/office/drawing/2014/main" id="{CA894B0D-5A2D-F3D8-5635-36194B9005DC}"/>
              </a:ext>
            </a:extLst>
          </p:cNvPr>
          <p:cNvSpPr>
            <a:spLocks noGrp="1" noChangeArrowheads="1"/>
          </p:cNvSpPr>
          <p:nvPr>
            <p:ph idx="1"/>
          </p:nvPr>
        </p:nvSpPr>
        <p:spPr/>
        <p:txBody>
          <a:bodyPr/>
          <a:lstStyle/>
          <a:p>
            <a:pPr>
              <a:defRPr/>
            </a:pPr>
            <a:r>
              <a:rPr lang="en-US" altLang="en-US" sz="2400"/>
              <a:t>21 million non-citizens in U.S.</a:t>
            </a:r>
          </a:p>
          <a:p>
            <a:pPr lvl="1">
              <a:defRPr/>
            </a:pPr>
            <a:r>
              <a:rPr lang="en-US" altLang="en-US" sz="2400"/>
              <a:t>11-12 million undocumented</a:t>
            </a:r>
          </a:p>
          <a:p>
            <a:pPr lvl="2">
              <a:defRPr/>
            </a:pPr>
            <a:r>
              <a:rPr lang="en-US" altLang="en-US"/>
              <a:t>80% of these in labor force</a:t>
            </a:r>
          </a:p>
          <a:p>
            <a:pPr lvl="2">
              <a:defRPr/>
            </a:pPr>
            <a:r>
              <a:rPr lang="en-US" altLang="en-US"/>
              <a:t>Constitute 30-50% of agricultural and 20% of meat processing/food service workforce</a:t>
            </a:r>
          </a:p>
          <a:p>
            <a:pPr lvl="1">
              <a:defRPr/>
            </a:pPr>
            <a:r>
              <a:rPr lang="en-US" altLang="en-US" sz="2400"/>
              <a:t>2/3 have been in the U.S. for more than 10 yrs.</a:t>
            </a:r>
          </a:p>
          <a:p>
            <a:pPr lvl="1">
              <a:defRPr/>
            </a:pPr>
            <a:r>
              <a:rPr lang="en-US" altLang="en-US" sz="2400"/>
              <a:t>40% lack health insurance, 2/3 lack source of non-emergency care (and many afraid to visit emergency rooms)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35C4DBED-75DF-B001-2900-F24624CC91C3}"/>
              </a:ext>
            </a:extLst>
          </p:cNvPr>
          <p:cNvSpPr>
            <a:spLocks noGrp="1" noChangeArrowheads="1"/>
          </p:cNvSpPr>
          <p:nvPr>
            <p:ph type="title"/>
          </p:nvPr>
        </p:nvSpPr>
        <p:spPr/>
        <p:txBody>
          <a:bodyPr/>
          <a:lstStyle/>
          <a:p>
            <a:pPr>
              <a:defRPr/>
            </a:pPr>
            <a:r>
              <a:rPr lang="en-US" altLang="en-US"/>
              <a:t>Undocumented Immigrants</a:t>
            </a:r>
          </a:p>
        </p:txBody>
      </p:sp>
      <p:sp>
        <p:nvSpPr>
          <p:cNvPr id="53251" name="Content Placeholder 2">
            <a:extLst>
              <a:ext uri="{FF2B5EF4-FFF2-40B4-BE49-F238E27FC236}">
                <a16:creationId xmlns:a16="http://schemas.microsoft.com/office/drawing/2014/main" id="{45D59268-A591-B6BD-503E-A9FA6CD0AFAF}"/>
              </a:ext>
            </a:extLst>
          </p:cNvPr>
          <p:cNvSpPr>
            <a:spLocks noGrp="1" noChangeArrowheads="1"/>
          </p:cNvSpPr>
          <p:nvPr>
            <p:ph idx="1"/>
          </p:nvPr>
        </p:nvSpPr>
        <p:spPr/>
        <p:txBody>
          <a:bodyPr/>
          <a:lstStyle/>
          <a:p>
            <a:pPr>
              <a:defRPr/>
            </a:pPr>
            <a:r>
              <a:rPr lang="en-US" altLang="en-US" sz="2400"/>
              <a:t>25% of documented and 46% of undocumented immigrants uninsured</a:t>
            </a:r>
          </a:p>
          <a:p>
            <a:pPr>
              <a:defRPr/>
            </a:pPr>
            <a:r>
              <a:rPr lang="en-US" altLang="en-US" sz="2400"/>
              <a:t>5 year wait for Medicaid eligibility</a:t>
            </a:r>
          </a:p>
          <a:p>
            <a:pPr>
              <a:defRPr/>
            </a:pPr>
            <a:r>
              <a:rPr lang="en-US" altLang="en-US" sz="2400"/>
              <a:t>FQHCs/charitable organizations help</a:t>
            </a:r>
          </a:p>
          <a:p>
            <a:pPr>
              <a:defRPr/>
            </a:pPr>
            <a:r>
              <a:rPr lang="en-US" altLang="en-US" sz="2400"/>
              <a:t>Some states have waived Medicaid requirements</a:t>
            </a:r>
          </a:p>
          <a:p>
            <a:pPr lvl="1">
              <a:defRPr/>
            </a:pPr>
            <a:r>
              <a:rPr lang="en-US" altLang="en-US" sz="2400"/>
              <a:t>Problem – immigrant laborers more mobile</a:t>
            </a:r>
          </a:p>
          <a:p>
            <a:pPr>
              <a:defRPr/>
            </a:pPr>
            <a:r>
              <a:rPr lang="en-US" altLang="en-US" sz="2400"/>
              <a:t>California offering low-income residents free or low-cost health care, regardless of immigration status </a:t>
            </a:r>
          </a:p>
          <a:p>
            <a:pPr>
              <a:defRPr/>
            </a:pPr>
            <a:r>
              <a:rPr lang="en-US" altLang="en-US" sz="2400"/>
              <a:t>Florida requires hospitals accepting Medicaid to ask all patients on admission if they are US citizens or in the country lawfully</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D697EEA3-6FA2-CE27-D85E-7DF562084E8B}"/>
              </a:ext>
            </a:extLst>
          </p:cNvPr>
          <p:cNvSpPr>
            <a:spLocks noGrp="1" noChangeArrowheads="1"/>
          </p:cNvSpPr>
          <p:nvPr>
            <p:ph type="title"/>
          </p:nvPr>
        </p:nvSpPr>
        <p:spPr/>
        <p:txBody>
          <a:bodyPr/>
          <a:lstStyle/>
          <a:p>
            <a:pPr>
              <a:defRPr/>
            </a:pPr>
            <a:r>
              <a:rPr lang="en-US" altLang="en-US"/>
              <a:t>Immigrants</a:t>
            </a:r>
          </a:p>
        </p:txBody>
      </p:sp>
      <p:sp>
        <p:nvSpPr>
          <p:cNvPr id="55299" name="Content Placeholder 2">
            <a:extLst>
              <a:ext uri="{FF2B5EF4-FFF2-40B4-BE49-F238E27FC236}">
                <a16:creationId xmlns:a16="http://schemas.microsoft.com/office/drawing/2014/main" id="{DED23896-824D-16DB-3128-04351F96FB1B}"/>
              </a:ext>
            </a:extLst>
          </p:cNvPr>
          <p:cNvSpPr>
            <a:spLocks noGrp="1" noChangeArrowheads="1"/>
          </p:cNvSpPr>
          <p:nvPr>
            <p:ph idx="1"/>
          </p:nvPr>
        </p:nvSpPr>
        <p:spPr/>
        <p:txBody>
          <a:bodyPr/>
          <a:lstStyle/>
          <a:p>
            <a:pPr>
              <a:defRPr/>
            </a:pPr>
            <a:r>
              <a:rPr lang="en-US" altLang="en-US"/>
              <a:t>Immigrants (documented plus undocumented) account for 12.6% of premiums paid to private insurers, but only 9.1% of insurer expenditures (2014)</a:t>
            </a:r>
          </a:p>
          <a:p>
            <a:pPr lvl="1">
              <a:defRPr/>
            </a:pPr>
            <a:r>
              <a:rPr lang="en-US" altLang="en-US"/>
              <a:t>Annual premiums exceed care expenditures by $1,123/enrollee, which offsets a deficit of $163/U.S.-born enrollee</a:t>
            </a:r>
          </a:p>
          <a:p>
            <a:pPr>
              <a:defRPr/>
            </a:pPr>
            <a:r>
              <a:rPr lang="en-US" altLang="en-US"/>
              <a:t>Surplus premiums of immigrants = $174 billion (for period 2008-2014)</a:t>
            </a:r>
          </a:p>
          <a:p>
            <a:pPr>
              <a:defRPr/>
            </a:pPr>
            <a:endParaRPr lang="en-US" altLang="en-US"/>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IMIGRANT">
            <a:extLst>
              <a:ext uri="{FF2B5EF4-FFF2-40B4-BE49-F238E27FC236}">
                <a16:creationId xmlns:a16="http://schemas.microsoft.com/office/drawing/2014/main" id="{9489351D-9E45-9E81-9EF9-2419FAC13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08F8B690-A04A-080E-2FBE-614A2DF1D60B}"/>
              </a:ext>
            </a:extLst>
          </p:cNvPr>
          <p:cNvSpPr>
            <a:spLocks noGrp="1" noChangeArrowheads="1"/>
          </p:cNvSpPr>
          <p:nvPr>
            <p:ph type="title"/>
          </p:nvPr>
        </p:nvSpPr>
        <p:spPr/>
        <p:txBody>
          <a:bodyPr/>
          <a:lstStyle/>
          <a:p>
            <a:pPr>
              <a:defRPr/>
            </a:pPr>
            <a:r>
              <a:rPr lang="en-US" altLang="en-US"/>
              <a:t>Undocumented Immigrants</a:t>
            </a:r>
          </a:p>
        </p:txBody>
      </p:sp>
      <p:sp>
        <p:nvSpPr>
          <p:cNvPr id="56323" name="Content Placeholder 2">
            <a:extLst>
              <a:ext uri="{FF2B5EF4-FFF2-40B4-BE49-F238E27FC236}">
                <a16:creationId xmlns:a16="http://schemas.microsoft.com/office/drawing/2014/main" id="{8C15BBC8-2388-D722-6F9D-95594F8F8D1D}"/>
              </a:ext>
            </a:extLst>
          </p:cNvPr>
          <p:cNvSpPr>
            <a:spLocks noGrp="1" noChangeArrowheads="1"/>
          </p:cNvSpPr>
          <p:nvPr>
            <p:ph idx="1"/>
          </p:nvPr>
        </p:nvSpPr>
        <p:spPr/>
        <p:txBody>
          <a:bodyPr/>
          <a:lstStyle/>
          <a:p>
            <a:pPr>
              <a:defRPr/>
            </a:pPr>
            <a:r>
              <a:rPr lang="en-US" altLang="en-US"/>
              <a:t>Between 2012 and 2018, immigrants contributed $201 billion more in private insurance premiums than insurers spent on their care</a:t>
            </a:r>
          </a:p>
          <a:p>
            <a:pPr lvl="1">
              <a:defRPr/>
            </a:pPr>
            <a:r>
              <a:rPr lang="en-US" altLang="en-US" sz="3200"/>
              <a:t>Non-citizen immigrants accounted for nearly $117 billion of that surplus.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5DF3AFF-6ECA-ACD8-2D18-FA60284EC33A}"/>
              </a:ext>
            </a:extLst>
          </p:cNvPr>
          <p:cNvSpPr>
            <a:spLocks noGrp="1" noChangeArrowheads="1"/>
          </p:cNvSpPr>
          <p:nvPr>
            <p:ph type="title"/>
          </p:nvPr>
        </p:nvSpPr>
        <p:spPr/>
        <p:txBody>
          <a:bodyPr/>
          <a:lstStyle/>
          <a:p>
            <a:pPr>
              <a:defRPr/>
            </a:pPr>
            <a:r>
              <a:rPr lang="en-US" altLang="en-US"/>
              <a:t>Immigrants and Health Care</a:t>
            </a:r>
            <a:br>
              <a:rPr lang="en-US" altLang="en-US"/>
            </a:br>
            <a:r>
              <a:rPr lang="en-US" altLang="en-US" sz="2400"/>
              <a:t>JAMA Netw Open. 2022;5(11):e2241166</a:t>
            </a:r>
          </a:p>
        </p:txBody>
      </p:sp>
      <p:sp>
        <p:nvSpPr>
          <p:cNvPr id="57347" name="Content Placeholder 2">
            <a:extLst>
              <a:ext uri="{FF2B5EF4-FFF2-40B4-BE49-F238E27FC236}">
                <a16:creationId xmlns:a16="http://schemas.microsoft.com/office/drawing/2014/main" id="{35DCD541-030C-76FD-982B-24EE06911744}"/>
              </a:ext>
            </a:extLst>
          </p:cNvPr>
          <p:cNvSpPr>
            <a:spLocks noGrp="1" noChangeArrowheads="1"/>
          </p:cNvSpPr>
          <p:nvPr>
            <p:ph idx="1"/>
          </p:nvPr>
        </p:nvSpPr>
        <p:spPr/>
        <p:txBody>
          <a:bodyPr/>
          <a:lstStyle/>
          <a:p>
            <a:pPr>
              <a:defRPr/>
            </a:pPr>
            <a:r>
              <a:rPr lang="en-US" altLang="en-US"/>
              <a:t>Immigrants contributed $58.3 billion more in premiums and taxes in 2017 than insurers and government paid for their health care</a:t>
            </a:r>
          </a:p>
          <a:p>
            <a:pPr lvl="1">
              <a:defRPr/>
            </a:pPr>
            <a:r>
              <a:rPr lang="en-US" altLang="en-US"/>
              <a:t>Undocumented immigrants accounted for most (89.0%) of the surplus</a:t>
            </a:r>
          </a:p>
          <a:p>
            <a:pPr lvl="1">
              <a:defRPr/>
            </a:pPr>
            <a:r>
              <a:rPr lang="en-US" altLang="en-US"/>
              <a:t>US-born citizens incurred a net deficit of $67.2 billion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54D65860-2E2B-F88B-8E27-ECC0B5BFA35E}"/>
              </a:ext>
            </a:extLst>
          </p:cNvPr>
          <p:cNvSpPr>
            <a:spLocks noGrp="1" noChangeArrowheads="1"/>
          </p:cNvSpPr>
          <p:nvPr>
            <p:ph type="title"/>
          </p:nvPr>
        </p:nvSpPr>
        <p:spPr/>
        <p:txBody>
          <a:bodyPr/>
          <a:lstStyle/>
          <a:p>
            <a:pPr>
              <a:defRPr/>
            </a:pPr>
            <a:r>
              <a:rPr lang="en-US" altLang="en-US"/>
              <a:t>Immigrants and Health Care</a:t>
            </a:r>
            <a:br>
              <a:rPr lang="en-US" altLang="en-US"/>
            </a:br>
            <a:r>
              <a:rPr lang="en-US" altLang="en-US" sz="3200" i="1"/>
              <a:t>Intl J Hlth Serv 2018;48(4)</a:t>
            </a:r>
          </a:p>
        </p:txBody>
      </p:sp>
      <p:sp>
        <p:nvSpPr>
          <p:cNvPr id="58371" name="Content Placeholder 2">
            <a:extLst>
              <a:ext uri="{FF2B5EF4-FFF2-40B4-BE49-F238E27FC236}">
                <a16:creationId xmlns:a16="http://schemas.microsoft.com/office/drawing/2014/main" id="{0AA20D6C-5E7F-F40B-A1BE-30392DB83E2A}"/>
              </a:ext>
            </a:extLst>
          </p:cNvPr>
          <p:cNvSpPr>
            <a:spLocks noGrp="1" noChangeArrowheads="1"/>
          </p:cNvSpPr>
          <p:nvPr>
            <p:ph idx="1"/>
          </p:nvPr>
        </p:nvSpPr>
        <p:spPr/>
        <p:txBody>
          <a:bodyPr/>
          <a:lstStyle/>
          <a:p>
            <a:pPr>
              <a:defRPr/>
            </a:pPr>
            <a:r>
              <a:rPr lang="en-US" altLang="en-US" sz="2800"/>
              <a:t>Immigrants use far less health care than non-immigrants (1/2 to 2/3 across all age groups) and make larger out-of-pocket payments</a:t>
            </a:r>
          </a:p>
          <a:p>
            <a:pPr>
              <a:defRPr/>
            </a:pPr>
            <a:r>
              <a:rPr lang="en-US" altLang="en-US" sz="2800"/>
              <a:t>Immigrants effectively subsidize private insurance and some public insurance programs such as Medicare because they constitute a low-risk pool that pays more into the system (by way of premiums and tax contributions) than is paid out for their care</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a:extLst>
              <a:ext uri="{FF2B5EF4-FFF2-40B4-BE49-F238E27FC236}">
                <a16:creationId xmlns:a16="http://schemas.microsoft.com/office/drawing/2014/main" id="{EF53E04A-D10E-F3C4-23C4-A38F097B5155}"/>
              </a:ext>
            </a:extLst>
          </p:cNvPr>
          <p:cNvSpPr>
            <a:spLocks noGrp="1" noChangeArrowheads="1"/>
          </p:cNvSpPr>
          <p:nvPr>
            <p:ph type="title"/>
          </p:nvPr>
        </p:nvSpPr>
        <p:spPr/>
        <p:txBody>
          <a:bodyPr/>
          <a:lstStyle/>
          <a:p>
            <a:pPr>
              <a:defRPr/>
            </a:pPr>
            <a:endParaRPr lang="en-US" altLang="en-US"/>
          </a:p>
        </p:txBody>
      </p:sp>
      <p:pic>
        <p:nvPicPr>
          <p:cNvPr id="252931" name="Picture 3">
            <a:extLst>
              <a:ext uri="{FF2B5EF4-FFF2-40B4-BE49-F238E27FC236}">
                <a16:creationId xmlns:a16="http://schemas.microsoft.com/office/drawing/2014/main" id="{AE2425AB-2B3B-CC54-D108-05713509F77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a:extLst>
              <a:ext uri="{FF2B5EF4-FFF2-40B4-BE49-F238E27FC236}">
                <a16:creationId xmlns:a16="http://schemas.microsoft.com/office/drawing/2014/main" id="{0C8DB692-1CC8-C6A0-2191-42F524F1D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8F983C4-554A-B87E-F378-83D847A24151}"/>
              </a:ext>
            </a:extLst>
          </p:cNvPr>
          <p:cNvSpPr>
            <a:spLocks noGrp="1" noRot="1" noChangeArrowheads="1"/>
          </p:cNvSpPr>
          <p:nvPr>
            <p:ph type="title" idx="4294967295"/>
          </p:nvPr>
        </p:nvSpPr>
        <p:spPr/>
        <p:txBody>
          <a:bodyPr lIns="0" rIns="0" bIns="0" anchor="b"/>
          <a:lstStyle/>
          <a:p>
            <a:pPr eaLnBrk="1" hangingPunct="1">
              <a:defRPr/>
            </a:pPr>
            <a:r>
              <a:rPr lang="en-US"/>
              <a:t>Outside the US</a:t>
            </a:r>
          </a:p>
        </p:txBody>
      </p:sp>
      <p:sp>
        <p:nvSpPr>
          <p:cNvPr id="44035" name="Rectangle 3">
            <a:extLst>
              <a:ext uri="{FF2B5EF4-FFF2-40B4-BE49-F238E27FC236}">
                <a16:creationId xmlns:a16="http://schemas.microsoft.com/office/drawing/2014/main" id="{900F1AFB-B47D-DC2D-B801-6D7AA9FF7ACB}"/>
              </a:ext>
            </a:extLst>
          </p:cNvPr>
          <p:cNvSpPr>
            <a:spLocks noGrp="1" noChangeArrowheads="1"/>
          </p:cNvSpPr>
          <p:nvPr>
            <p:ph idx="4294967295"/>
          </p:nvPr>
        </p:nvSpPr>
        <p:spPr/>
        <p:txBody>
          <a:bodyPr/>
          <a:lstStyle/>
          <a:p>
            <a:pPr eaLnBrk="1" hangingPunct="1">
              <a:defRPr/>
            </a:pPr>
            <a:r>
              <a:rPr lang="en-US" sz="3600" dirty="0"/>
              <a:t>2 billion people lack clean drinking water and 3.6 billion lack adequate sanitation</a:t>
            </a:r>
          </a:p>
          <a:p>
            <a:pPr lvl="1" eaLnBrk="1" hangingPunct="1">
              <a:defRPr/>
            </a:pPr>
            <a:r>
              <a:rPr lang="en-US" sz="3600" dirty="0"/>
              <a:t>13,000-15,000 deaths per day worldwide from water-related diseases</a:t>
            </a:r>
          </a:p>
          <a:p>
            <a:pPr eaLnBrk="1" hangingPunct="1">
              <a:defRPr/>
            </a:pPr>
            <a:r>
              <a:rPr lang="en-US" sz="3600" dirty="0"/>
              <a:t>Hunger kills as many individuals in eight days as died during the atomic bombing of Hiroshima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a:extLst>
              <a:ext uri="{FF2B5EF4-FFF2-40B4-BE49-F238E27FC236}">
                <a16:creationId xmlns:a16="http://schemas.microsoft.com/office/drawing/2014/main" id="{2E19F7AA-75FF-9AAF-882F-F791126C7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6D2FF52-76E1-D63D-C5B0-E057D177837D}"/>
              </a:ext>
            </a:extLst>
          </p:cNvPr>
          <p:cNvSpPr>
            <a:spLocks noGrp="1" noRot="1" noChangeArrowheads="1"/>
          </p:cNvSpPr>
          <p:nvPr>
            <p:ph type="title" idx="4294967295"/>
          </p:nvPr>
        </p:nvSpPr>
        <p:spPr/>
        <p:txBody>
          <a:bodyPr lIns="0" rIns="0" bIns="0" anchor="b"/>
          <a:lstStyle/>
          <a:p>
            <a:pPr eaLnBrk="1" hangingPunct="1">
              <a:defRPr/>
            </a:pPr>
            <a:r>
              <a:rPr lang="en-US"/>
              <a:t>Water</a:t>
            </a:r>
          </a:p>
        </p:txBody>
      </p:sp>
      <p:sp>
        <p:nvSpPr>
          <p:cNvPr id="45059" name="Rectangle 3">
            <a:extLst>
              <a:ext uri="{FF2B5EF4-FFF2-40B4-BE49-F238E27FC236}">
                <a16:creationId xmlns:a16="http://schemas.microsoft.com/office/drawing/2014/main" id="{3EF59E8A-285B-CAF3-A55C-BE45D6534DFE}"/>
              </a:ext>
            </a:extLst>
          </p:cNvPr>
          <p:cNvSpPr>
            <a:spLocks noGrp="1" noChangeArrowheads="1"/>
          </p:cNvSpPr>
          <p:nvPr>
            <p:ph idx="4294967295"/>
          </p:nvPr>
        </p:nvSpPr>
        <p:spPr/>
        <p:txBody>
          <a:bodyPr/>
          <a:lstStyle/>
          <a:p>
            <a:pPr eaLnBrk="1" hangingPunct="1">
              <a:defRPr/>
            </a:pPr>
            <a:r>
              <a:rPr lang="en-US" sz="3600" dirty="0"/>
              <a:t>Amount of money needed each year (in addition to current expenditures) to provide water and sanitation for all people in developing nations = $9 billion</a:t>
            </a:r>
          </a:p>
          <a:p>
            <a:pPr eaLnBrk="1" hangingPunct="1">
              <a:defRPr/>
            </a:pPr>
            <a:r>
              <a:rPr lang="en-US" sz="3600" dirty="0"/>
              <a:t>Amount of money spent annually on cosmetics in the U.S. = $8 billion</a:t>
            </a:r>
          </a:p>
          <a:p>
            <a:pPr eaLnBrk="1" hangingPunct="1">
              <a:buFont typeface="Wingdings" panose="05000000000000000000" pitchFamily="2" charset="2"/>
              <a:buNone/>
              <a:defRPr/>
            </a:pPr>
            <a:endParaRPr lang="en-US"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66D791FD-999D-8A2C-8EC1-1FA84F8D947E}"/>
              </a:ext>
            </a:extLst>
          </p:cNvPr>
          <p:cNvSpPr>
            <a:spLocks noGrp="1" noRot="1" noChangeArrowheads="1"/>
          </p:cNvSpPr>
          <p:nvPr>
            <p:ph type="title" idx="4294967295"/>
          </p:nvPr>
        </p:nvSpPr>
        <p:spPr/>
        <p:txBody>
          <a:bodyPr lIns="0" rIns="0" bIns="0" anchor="b"/>
          <a:lstStyle/>
          <a:p>
            <a:pPr eaLnBrk="1" hangingPunct="1">
              <a:defRPr/>
            </a:pPr>
            <a:r>
              <a:rPr lang="en-US" dirty="0"/>
              <a:t>Human Poverty</a:t>
            </a:r>
          </a:p>
        </p:txBody>
      </p:sp>
      <p:sp>
        <p:nvSpPr>
          <p:cNvPr id="46083" name="Rectangle 3">
            <a:extLst>
              <a:ext uri="{FF2B5EF4-FFF2-40B4-BE49-F238E27FC236}">
                <a16:creationId xmlns:a16="http://schemas.microsoft.com/office/drawing/2014/main" id="{1C837BC6-8892-F1E4-18AF-3C9359A55D0F}"/>
              </a:ext>
            </a:extLst>
          </p:cNvPr>
          <p:cNvSpPr>
            <a:spLocks noGrp="1" noChangeArrowheads="1"/>
          </p:cNvSpPr>
          <p:nvPr>
            <p:ph idx="4294967295"/>
          </p:nvPr>
        </p:nvSpPr>
        <p:spPr/>
        <p:txBody>
          <a:bodyPr/>
          <a:lstStyle/>
          <a:p>
            <a:pPr eaLnBrk="1" hangingPunct="1">
              <a:defRPr/>
            </a:pPr>
            <a:endParaRPr lang="en-US"/>
          </a:p>
        </p:txBody>
      </p:sp>
      <p:pic>
        <p:nvPicPr>
          <p:cNvPr id="257028" name="Picture 4" descr="174">
            <a:hlinkClick r:id="rId2"/>
            <a:extLst>
              <a:ext uri="{FF2B5EF4-FFF2-40B4-BE49-F238E27FC236}">
                <a16:creationId xmlns:a16="http://schemas.microsoft.com/office/drawing/2014/main" id="{21E14210-E49D-BE49-5754-38605AE1D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1200"/>
            <a:ext cx="6858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FAB5-FB7D-AE26-5097-F9B601CB889B}"/>
              </a:ext>
            </a:extLst>
          </p:cNvPr>
          <p:cNvSpPr>
            <a:spLocks noGrp="1"/>
          </p:cNvSpPr>
          <p:nvPr>
            <p:ph type="title" idx="4294967295"/>
          </p:nvPr>
        </p:nvSpPr>
        <p:spPr/>
        <p:txBody>
          <a:bodyPr lIns="0" rIns="0" bIns="0" anchor="b">
            <a:normAutofit fontScale="90000"/>
          </a:bodyPr>
          <a:lstStyle/>
          <a:p>
            <a:pPr eaLnBrk="1" hangingPunct="1">
              <a:defRPr/>
            </a:pPr>
            <a:r>
              <a:rPr lang="en-US" sz="3900"/>
              <a:t>Percentage of population living on less than one dollar per day</a:t>
            </a:r>
          </a:p>
        </p:txBody>
      </p:sp>
      <p:pic>
        <p:nvPicPr>
          <p:cNvPr id="258051" name="Picture 2">
            <a:extLst>
              <a:ext uri="{FF2B5EF4-FFF2-40B4-BE49-F238E27FC236}">
                <a16:creationId xmlns:a16="http://schemas.microsoft.com/office/drawing/2014/main" id="{51CE0A42-CA27-797D-BB2A-088F7CAECDA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19200" y="1676400"/>
            <a:ext cx="6553200" cy="4572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EF05B50-359C-35C6-C4C5-313B915524DD}"/>
              </a:ext>
            </a:extLst>
          </p:cNvPr>
          <p:cNvSpPr>
            <a:spLocks noGrp="1" noRot="1" noChangeArrowheads="1"/>
          </p:cNvSpPr>
          <p:nvPr>
            <p:ph type="title" idx="4294967295"/>
          </p:nvPr>
        </p:nvSpPr>
        <p:spPr/>
        <p:txBody>
          <a:bodyPr lIns="0" rIns="0" bIns="0" anchor="b"/>
          <a:lstStyle/>
          <a:p>
            <a:pPr eaLnBrk="1" hangingPunct="1">
              <a:defRPr/>
            </a:pPr>
            <a:r>
              <a:rPr lang="en-US" dirty="0"/>
              <a:t>HIV Prevalence</a:t>
            </a:r>
          </a:p>
        </p:txBody>
      </p:sp>
      <p:sp>
        <p:nvSpPr>
          <p:cNvPr id="48131" name="Rectangle 3">
            <a:extLst>
              <a:ext uri="{FF2B5EF4-FFF2-40B4-BE49-F238E27FC236}">
                <a16:creationId xmlns:a16="http://schemas.microsoft.com/office/drawing/2014/main" id="{D9AC1CAE-72A6-F9EE-DBE7-8353D0ABA11B}"/>
              </a:ext>
            </a:extLst>
          </p:cNvPr>
          <p:cNvSpPr>
            <a:spLocks noGrp="1" noChangeArrowheads="1"/>
          </p:cNvSpPr>
          <p:nvPr>
            <p:ph idx="4294967295"/>
          </p:nvPr>
        </p:nvSpPr>
        <p:spPr/>
        <p:txBody>
          <a:bodyPr/>
          <a:lstStyle/>
          <a:p>
            <a:pPr eaLnBrk="1" hangingPunct="1">
              <a:defRPr/>
            </a:pPr>
            <a:endParaRPr lang="en-US"/>
          </a:p>
        </p:txBody>
      </p:sp>
      <p:pic>
        <p:nvPicPr>
          <p:cNvPr id="259076" name="Picture 4" descr="227">
            <a:hlinkClick r:id="rId2"/>
            <a:extLst>
              <a:ext uri="{FF2B5EF4-FFF2-40B4-BE49-F238E27FC236}">
                <a16:creationId xmlns:a16="http://schemas.microsoft.com/office/drawing/2014/main" id="{4692A303-4CA1-5AA8-3113-F2A82D137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05000"/>
            <a:ext cx="6629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7EECC55-42F7-B97B-4C8D-18737FDE7D59}"/>
              </a:ext>
            </a:extLst>
          </p:cNvPr>
          <p:cNvSpPr>
            <a:spLocks noGrp="1" noRot="1" noChangeArrowheads="1"/>
          </p:cNvSpPr>
          <p:nvPr>
            <p:ph type="title" idx="4294967295"/>
          </p:nvPr>
        </p:nvSpPr>
        <p:spPr/>
        <p:txBody>
          <a:bodyPr lIns="0" rIns="0" bIns="0" anchor="b"/>
          <a:lstStyle/>
          <a:p>
            <a:pPr eaLnBrk="1" hangingPunct="1">
              <a:defRPr/>
            </a:pPr>
            <a:r>
              <a:rPr lang="en-US"/>
              <a:t>Malaria Deaths</a:t>
            </a:r>
          </a:p>
        </p:txBody>
      </p:sp>
      <p:sp>
        <p:nvSpPr>
          <p:cNvPr id="49155" name="Rectangle 3">
            <a:extLst>
              <a:ext uri="{FF2B5EF4-FFF2-40B4-BE49-F238E27FC236}">
                <a16:creationId xmlns:a16="http://schemas.microsoft.com/office/drawing/2014/main" id="{1F49ED47-945C-A7D3-BAB6-274279C4DD2A}"/>
              </a:ext>
            </a:extLst>
          </p:cNvPr>
          <p:cNvSpPr>
            <a:spLocks noGrp="1" noChangeArrowheads="1"/>
          </p:cNvSpPr>
          <p:nvPr>
            <p:ph idx="4294967295"/>
          </p:nvPr>
        </p:nvSpPr>
        <p:spPr/>
        <p:txBody>
          <a:bodyPr/>
          <a:lstStyle/>
          <a:p>
            <a:pPr eaLnBrk="1" hangingPunct="1">
              <a:defRPr/>
            </a:pPr>
            <a:endParaRPr lang="en-US"/>
          </a:p>
        </p:txBody>
      </p:sp>
      <p:pic>
        <p:nvPicPr>
          <p:cNvPr id="260100" name="Picture 4" descr="230">
            <a:hlinkClick r:id="rId2"/>
            <a:extLst>
              <a:ext uri="{FF2B5EF4-FFF2-40B4-BE49-F238E27FC236}">
                <a16:creationId xmlns:a16="http://schemas.microsoft.com/office/drawing/2014/main" id="{3349B16F-E0EE-AD6C-3F10-C3DB20F9F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553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FE324CA9-89CD-69A7-F659-85D910FDEBC2}"/>
              </a:ext>
            </a:extLst>
          </p:cNvPr>
          <p:cNvSpPr>
            <a:spLocks noGrp="1"/>
          </p:cNvSpPr>
          <p:nvPr>
            <p:ph type="title" idx="4294967295"/>
          </p:nvPr>
        </p:nvSpPr>
        <p:spPr/>
        <p:txBody>
          <a:bodyPr lIns="0" rIns="0" bIns="0" anchor="b"/>
          <a:lstStyle/>
          <a:p>
            <a:pPr eaLnBrk="1" hangingPunct="1">
              <a:defRPr/>
            </a:pPr>
            <a:r>
              <a:rPr lang="en-US" dirty="0"/>
              <a:t>Overpopulation</a:t>
            </a:r>
          </a:p>
        </p:txBody>
      </p:sp>
      <p:sp>
        <p:nvSpPr>
          <p:cNvPr id="50179" name="Content Placeholder 2">
            <a:extLst>
              <a:ext uri="{FF2B5EF4-FFF2-40B4-BE49-F238E27FC236}">
                <a16:creationId xmlns:a16="http://schemas.microsoft.com/office/drawing/2014/main" id="{DCD889E3-1B4D-27C1-B2DF-27A237B2F3F9}"/>
              </a:ext>
            </a:extLst>
          </p:cNvPr>
          <p:cNvSpPr>
            <a:spLocks noGrp="1"/>
          </p:cNvSpPr>
          <p:nvPr>
            <p:ph idx="4294967295"/>
          </p:nvPr>
        </p:nvSpPr>
        <p:spPr/>
        <p:txBody>
          <a:bodyPr/>
          <a:lstStyle/>
          <a:p>
            <a:pPr eaLnBrk="1" hangingPunct="1">
              <a:defRPr/>
            </a:pPr>
            <a:r>
              <a:rPr lang="en-US" sz="3600" dirty="0"/>
              <a:t>World population - exponential growth</a:t>
            </a:r>
          </a:p>
          <a:p>
            <a:pPr eaLnBrk="1" hangingPunct="1">
              <a:defRPr/>
            </a:pPr>
            <a:r>
              <a:rPr lang="en-US" sz="3600" dirty="0"/>
              <a:t>1 billion in 1800</a:t>
            </a:r>
          </a:p>
          <a:p>
            <a:pPr eaLnBrk="1" hangingPunct="1">
              <a:defRPr/>
            </a:pPr>
            <a:r>
              <a:rPr lang="en-US" sz="3600" dirty="0"/>
              <a:t>2.5 billion in 1950</a:t>
            </a:r>
          </a:p>
          <a:p>
            <a:pPr eaLnBrk="1" hangingPunct="1">
              <a:defRPr/>
            </a:pPr>
            <a:r>
              <a:rPr lang="en-US" sz="3600" dirty="0"/>
              <a:t>6 billion in 2000</a:t>
            </a:r>
          </a:p>
          <a:p>
            <a:pPr eaLnBrk="1" hangingPunct="1">
              <a:defRPr/>
            </a:pPr>
            <a:r>
              <a:rPr lang="en-US" sz="3600" dirty="0"/>
              <a:t>8.1 billion in 2024</a:t>
            </a:r>
          </a:p>
          <a:p>
            <a:pPr eaLnBrk="1" hangingPunct="1">
              <a:defRPr/>
            </a:pPr>
            <a:r>
              <a:rPr lang="en-US" sz="3600" dirty="0"/>
              <a:t>est. 9.8 billion by 2050</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9186CCF-55E8-20CE-A733-ADB795955D90}"/>
              </a:ext>
            </a:extLst>
          </p:cNvPr>
          <p:cNvSpPr>
            <a:spLocks noGrp="1" noChangeArrowheads="1"/>
          </p:cNvSpPr>
          <p:nvPr>
            <p:ph type="title" idx="4294967295"/>
          </p:nvPr>
        </p:nvSpPr>
        <p:spPr/>
        <p:txBody>
          <a:bodyPr lIns="0" rIns="0" bIns="0" anchor="b"/>
          <a:lstStyle/>
          <a:p>
            <a:pPr eaLnBrk="1" hangingPunct="1">
              <a:defRPr/>
            </a:pPr>
            <a:r>
              <a:rPr lang="en-US"/>
              <a:t>Status of Women</a:t>
            </a:r>
          </a:p>
        </p:txBody>
      </p:sp>
      <p:sp>
        <p:nvSpPr>
          <p:cNvPr id="51203" name="Rectangle 3">
            <a:extLst>
              <a:ext uri="{FF2B5EF4-FFF2-40B4-BE49-F238E27FC236}">
                <a16:creationId xmlns:a16="http://schemas.microsoft.com/office/drawing/2014/main" id="{6F6D825F-90B0-D1A0-E90A-2E674B51FA3E}"/>
              </a:ext>
            </a:extLst>
          </p:cNvPr>
          <p:cNvSpPr>
            <a:spLocks noGrp="1" noChangeArrowheads="1"/>
          </p:cNvSpPr>
          <p:nvPr>
            <p:ph idx="4294967295"/>
          </p:nvPr>
        </p:nvSpPr>
        <p:spPr/>
        <p:txBody>
          <a:bodyPr/>
          <a:lstStyle/>
          <a:p>
            <a:pPr eaLnBrk="1" hangingPunct="1">
              <a:defRPr/>
            </a:pPr>
            <a:r>
              <a:rPr lang="en-US" sz="5000" dirty="0"/>
              <a:t>Women do 67% of the world’s work</a:t>
            </a:r>
          </a:p>
          <a:p>
            <a:pPr eaLnBrk="1" hangingPunct="1">
              <a:defRPr/>
            </a:pPr>
            <a:r>
              <a:rPr lang="en-US" sz="5000" dirty="0"/>
              <a:t>Receive 10% of global income</a:t>
            </a:r>
          </a:p>
          <a:p>
            <a:pPr eaLnBrk="1" hangingPunct="1">
              <a:defRPr/>
            </a:pPr>
            <a:r>
              <a:rPr lang="en-US" sz="5000" dirty="0"/>
              <a:t>Own 1% of all property</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91769D2-568C-50FE-CA7F-2762E6D47787}"/>
              </a:ext>
            </a:extLst>
          </p:cNvPr>
          <p:cNvSpPr>
            <a:spLocks noGrp="1" noRot="1" noChangeArrowheads="1"/>
          </p:cNvSpPr>
          <p:nvPr>
            <p:ph type="title" idx="4294967295"/>
          </p:nvPr>
        </p:nvSpPr>
        <p:spPr/>
        <p:txBody>
          <a:bodyPr lIns="0" rIns="0" bIns="0" anchor="b"/>
          <a:lstStyle/>
          <a:p>
            <a:pPr eaLnBrk="1" hangingPunct="1">
              <a:defRPr/>
            </a:pPr>
            <a:r>
              <a:rPr lang="en-US"/>
              <a:t>Worldwide, every minute</a:t>
            </a:r>
          </a:p>
        </p:txBody>
      </p:sp>
      <p:sp>
        <p:nvSpPr>
          <p:cNvPr id="52227" name="Rectangle 3">
            <a:extLst>
              <a:ext uri="{FF2B5EF4-FFF2-40B4-BE49-F238E27FC236}">
                <a16:creationId xmlns:a16="http://schemas.microsoft.com/office/drawing/2014/main" id="{629743E7-5DEE-F3B3-DC82-7ED80D99270D}"/>
              </a:ext>
            </a:extLst>
          </p:cNvPr>
          <p:cNvSpPr>
            <a:spLocks noGrp="1" noChangeArrowheads="1"/>
          </p:cNvSpPr>
          <p:nvPr>
            <p:ph idx="4294967295"/>
          </p:nvPr>
        </p:nvSpPr>
        <p:spPr/>
        <p:txBody>
          <a:bodyPr/>
          <a:lstStyle/>
          <a:p>
            <a:pPr eaLnBrk="1" hangingPunct="1">
              <a:defRPr/>
            </a:pPr>
            <a:r>
              <a:rPr lang="en-US" sz="2800" dirty="0"/>
              <a:t>380 women become pregnant (190 unplanned or unwanted)</a:t>
            </a:r>
          </a:p>
          <a:p>
            <a:pPr eaLnBrk="1" hangingPunct="1">
              <a:defRPr/>
            </a:pPr>
            <a:r>
              <a:rPr lang="en-US" sz="2800" dirty="0"/>
              <a:t>110 women experience pregnancy-related complications</a:t>
            </a:r>
          </a:p>
          <a:p>
            <a:pPr eaLnBrk="1" hangingPunct="1">
              <a:defRPr/>
            </a:pPr>
            <a:r>
              <a:rPr lang="en-US" sz="2800" dirty="0"/>
              <a:t>40 women have unsafe abortions</a:t>
            </a:r>
          </a:p>
          <a:p>
            <a:pPr eaLnBrk="1" hangingPunct="1">
              <a:defRPr/>
            </a:pPr>
            <a:r>
              <a:rPr lang="en-US" sz="2800" dirty="0"/>
              <a:t>1 woman dies from childbirth or unsafe abortion</a:t>
            </a:r>
          </a:p>
          <a:p>
            <a:pPr eaLnBrk="1" hangingPunct="1">
              <a:defRPr/>
            </a:pPr>
            <a:endParaRPr lang="en-US" sz="2800" dirty="0"/>
          </a:p>
          <a:p>
            <a:pPr eaLnBrk="1" hangingPunct="1">
              <a:defRPr/>
            </a:pPr>
            <a:r>
              <a:rPr lang="en-US" sz="2800" dirty="0"/>
              <a:t>Reason: Lack of access to reproductive health services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6259AB1-87C5-DA73-428F-45D68EF42A4A}"/>
              </a:ext>
            </a:extLst>
          </p:cNvPr>
          <p:cNvSpPr>
            <a:spLocks noGrp="1" noChangeArrowheads="1"/>
          </p:cNvSpPr>
          <p:nvPr>
            <p:ph type="title" idx="4294967295"/>
          </p:nvPr>
        </p:nvSpPr>
        <p:spPr/>
        <p:txBody>
          <a:bodyPr lIns="0" rIns="0" bIns="0" anchor="b"/>
          <a:lstStyle/>
          <a:p>
            <a:pPr eaLnBrk="1" hangingPunct="1">
              <a:defRPr/>
            </a:pPr>
            <a:r>
              <a:rPr lang="en-US"/>
              <a:t>Deaths in War</a:t>
            </a:r>
          </a:p>
        </p:txBody>
      </p:sp>
      <p:sp>
        <p:nvSpPr>
          <p:cNvPr id="53251" name="Rectangle 3">
            <a:extLst>
              <a:ext uri="{FF2B5EF4-FFF2-40B4-BE49-F238E27FC236}">
                <a16:creationId xmlns:a16="http://schemas.microsoft.com/office/drawing/2014/main" id="{0EA02E10-4E19-1D30-2AF3-F41C3ED605BE}"/>
              </a:ext>
            </a:extLst>
          </p:cNvPr>
          <p:cNvSpPr>
            <a:spLocks noGrp="1" noChangeArrowheads="1"/>
          </p:cNvSpPr>
          <p:nvPr>
            <p:ph idx="4294967295"/>
          </p:nvPr>
        </p:nvSpPr>
        <p:spPr/>
        <p:txBody>
          <a:bodyPr/>
          <a:lstStyle/>
          <a:p>
            <a:pPr eaLnBrk="1" hangingPunct="1">
              <a:lnSpc>
                <a:spcPct val="90000"/>
              </a:lnSpc>
              <a:defRPr/>
            </a:pPr>
            <a:r>
              <a:rPr lang="en-US" sz="4100" dirty="0"/>
              <a:t>18</a:t>
            </a:r>
            <a:r>
              <a:rPr lang="en-US" sz="4100" baseline="30000" dirty="0"/>
              <a:t>th</a:t>
            </a:r>
            <a:r>
              <a:rPr lang="en-US" sz="4100" dirty="0"/>
              <a:t> Century = 19/million population</a:t>
            </a:r>
          </a:p>
          <a:p>
            <a:pPr eaLnBrk="1" hangingPunct="1">
              <a:lnSpc>
                <a:spcPct val="90000"/>
              </a:lnSpc>
              <a:defRPr/>
            </a:pPr>
            <a:r>
              <a:rPr lang="en-US" sz="4100" dirty="0"/>
              <a:t>19</a:t>
            </a:r>
            <a:r>
              <a:rPr lang="en-US" sz="4100" baseline="30000" dirty="0"/>
              <a:t>th</a:t>
            </a:r>
            <a:r>
              <a:rPr lang="en-US" sz="4100" dirty="0"/>
              <a:t> Century = 11/million population</a:t>
            </a:r>
          </a:p>
          <a:p>
            <a:pPr eaLnBrk="1" hangingPunct="1">
              <a:lnSpc>
                <a:spcPct val="90000"/>
              </a:lnSpc>
              <a:defRPr/>
            </a:pPr>
            <a:r>
              <a:rPr lang="en-US" sz="4100" dirty="0"/>
              <a:t>20</a:t>
            </a:r>
            <a:r>
              <a:rPr lang="en-US" sz="4100" baseline="30000" dirty="0"/>
              <a:t>th</a:t>
            </a:r>
            <a:r>
              <a:rPr lang="en-US" sz="4100" dirty="0"/>
              <a:t> Century = 183/million population</a:t>
            </a:r>
          </a:p>
          <a:p>
            <a:pPr eaLnBrk="1" hangingPunct="1">
              <a:lnSpc>
                <a:spcPct val="90000"/>
              </a:lnSpc>
              <a:defRPr/>
            </a:pPr>
            <a:r>
              <a:rPr lang="en-US" sz="4100" dirty="0"/>
              <a:t>Civilian Casualties:</a:t>
            </a:r>
          </a:p>
          <a:p>
            <a:pPr lvl="1" eaLnBrk="1" hangingPunct="1">
              <a:lnSpc>
                <a:spcPct val="90000"/>
              </a:lnSpc>
              <a:defRPr/>
            </a:pPr>
            <a:r>
              <a:rPr lang="en-US" sz="4000" dirty="0"/>
              <a:t>10% late 19</a:t>
            </a:r>
            <a:r>
              <a:rPr lang="en-US" sz="4000" baseline="30000" dirty="0"/>
              <a:t>th</a:t>
            </a:r>
            <a:r>
              <a:rPr lang="en-US" sz="4000" dirty="0"/>
              <a:t> Century</a:t>
            </a:r>
          </a:p>
          <a:p>
            <a:pPr lvl="1" eaLnBrk="1" hangingPunct="1">
              <a:lnSpc>
                <a:spcPct val="90000"/>
              </a:lnSpc>
              <a:defRPr/>
            </a:pPr>
            <a:r>
              <a:rPr lang="en-US" sz="4000" dirty="0"/>
              <a:t>85-90% in 20</a:t>
            </a:r>
            <a:r>
              <a:rPr lang="en-US" sz="4000" baseline="30000" dirty="0"/>
              <a:t>th</a:t>
            </a:r>
            <a:r>
              <a:rPr lang="en-US" sz="4000" dirty="0"/>
              <a:t> Century</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7633067-DDAB-0F3C-B721-E1020B42D3DC}"/>
              </a:ext>
            </a:extLst>
          </p:cNvPr>
          <p:cNvSpPr>
            <a:spLocks noGrp="1" noChangeArrowheads="1"/>
          </p:cNvSpPr>
          <p:nvPr>
            <p:ph type="title" idx="4294967295"/>
          </p:nvPr>
        </p:nvSpPr>
        <p:spPr/>
        <p:txBody>
          <a:bodyPr lIns="0" rIns="0" bIns="0" anchor="b"/>
          <a:lstStyle/>
          <a:p>
            <a:pPr eaLnBrk="1" hangingPunct="1">
              <a:defRPr/>
            </a:pPr>
            <a:r>
              <a:rPr lang="en-US" sz="4000" dirty="0"/>
              <a:t>Contemporary Wars/Gun Violence</a:t>
            </a:r>
          </a:p>
        </p:txBody>
      </p:sp>
      <p:sp>
        <p:nvSpPr>
          <p:cNvPr id="54275" name="Rectangle 3">
            <a:extLst>
              <a:ext uri="{FF2B5EF4-FFF2-40B4-BE49-F238E27FC236}">
                <a16:creationId xmlns:a16="http://schemas.microsoft.com/office/drawing/2014/main" id="{802B8E9B-CA72-F6B9-E261-F7ECF2D0A0FD}"/>
              </a:ext>
            </a:extLst>
          </p:cNvPr>
          <p:cNvSpPr>
            <a:spLocks noGrp="1" noChangeArrowheads="1"/>
          </p:cNvSpPr>
          <p:nvPr>
            <p:ph idx="4294967295"/>
          </p:nvPr>
        </p:nvSpPr>
        <p:spPr/>
        <p:txBody>
          <a:bodyPr/>
          <a:lstStyle/>
          <a:p>
            <a:pPr eaLnBrk="1" hangingPunct="1">
              <a:defRPr/>
            </a:pPr>
            <a:r>
              <a:rPr lang="en-US" sz="2800" dirty="0"/>
              <a:t>250 wars in the 20</a:t>
            </a:r>
            <a:r>
              <a:rPr lang="en-US" sz="2800" baseline="30000" dirty="0"/>
              <a:t>th</a:t>
            </a:r>
            <a:r>
              <a:rPr lang="en-US" sz="2800" dirty="0"/>
              <a:t> Century</a:t>
            </a:r>
          </a:p>
          <a:p>
            <a:pPr eaLnBrk="1" hangingPunct="1">
              <a:defRPr/>
            </a:pPr>
            <a:r>
              <a:rPr lang="en-US" sz="2800" dirty="0"/>
              <a:t>Most conflicts within poor states</a:t>
            </a:r>
          </a:p>
          <a:p>
            <a:pPr lvl="1" eaLnBrk="1" hangingPunct="1">
              <a:buFont typeface="Arial" charset="0"/>
              <a:buChar char="•"/>
              <a:defRPr/>
            </a:pPr>
            <a:r>
              <a:rPr lang="en-US" dirty="0"/>
              <a:t>Many over oil</a:t>
            </a:r>
          </a:p>
          <a:p>
            <a:pPr eaLnBrk="1" hangingPunct="1">
              <a:defRPr/>
            </a:pPr>
            <a:r>
              <a:rPr lang="en-US" sz="2800" dirty="0"/>
              <a:t>Increasing incidents of violence, shootings, deaths in hospitals</a:t>
            </a:r>
          </a:p>
          <a:p>
            <a:pPr lvl="1" eaLnBrk="1" hangingPunct="1">
              <a:defRPr/>
            </a:pPr>
            <a:r>
              <a:rPr lang="en-US" dirty="0"/>
              <a:t>Increase security costs, psychiatric stress among providers</a:t>
            </a:r>
          </a:p>
          <a:p>
            <a:pPr lvl="1" eaLnBrk="1" hangingPunct="1">
              <a:defRPr/>
            </a:pPr>
            <a:r>
              <a:rPr lang="en-US" dirty="0"/>
              <a:t>Safety from Violence for Healthcare Employees (SAVE) Act tied up in Congress (mid 2024)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C4A332E5-CD57-5BFE-D261-4F3CE5019C29}"/>
              </a:ext>
            </a:extLst>
          </p:cNvPr>
          <p:cNvSpPr>
            <a:spLocks noGrp="1" noChangeArrowheads="1"/>
          </p:cNvSpPr>
          <p:nvPr>
            <p:ph type="title"/>
          </p:nvPr>
        </p:nvSpPr>
        <p:spPr/>
        <p:txBody>
          <a:bodyPr/>
          <a:lstStyle/>
          <a:p>
            <a:pPr eaLnBrk="1" hangingPunct="1"/>
            <a:r>
              <a:rPr lang="en-US" altLang="en-US" sz="3200"/>
              <a:t>Comparative Health Care System Performance Scores (2021, Commonwealth Fund)</a:t>
            </a:r>
          </a:p>
        </p:txBody>
      </p:sp>
      <p:pic>
        <p:nvPicPr>
          <p:cNvPr id="47107" name="Content Placeholder 3">
            <a:extLst>
              <a:ext uri="{FF2B5EF4-FFF2-40B4-BE49-F238E27FC236}">
                <a16:creationId xmlns:a16="http://schemas.microsoft.com/office/drawing/2014/main" id="{BA235F00-D74C-B616-BF3C-570A7C550B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0138" y="1825625"/>
            <a:ext cx="6943725" cy="4351338"/>
          </a:xfrm>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987D9CA1-C0C4-BB0A-6BF7-A3EF6A15BA18}"/>
              </a:ext>
            </a:extLst>
          </p:cNvPr>
          <p:cNvSpPr>
            <a:spLocks noGrp="1" noChangeArrowheads="1"/>
          </p:cNvSpPr>
          <p:nvPr>
            <p:ph type="title" idx="4294967295"/>
          </p:nvPr>
        </p:nvSpPr>
        <p:spPr/>
        <p:txBody>
          <a:bodyPr lIns="0" rIns="0" bIns="0" anchor="b"/>
          <a:lstStyle/>
          <a:p>
            <a:pPr eaLnBrk="1" hangingPunct="1">
              <a:defRPr/>
            </a:pPr>
            <a:r>
              <a:rPr lang="en-US"/>
              <a:t>War Deaths, 1945-2000</a:t>
            </a:r>
          </a:p>
        </p:txBody>
      </p:sp>
      <p:sp>
        <p:nvSpPr>
          <p:cNvPr id="55299" name="Rectangle 3">
            <a:extLst>
              <a:ext uri="{FF2B5EF4-FFF2-40B4-BE49-F238E27FC236}">
                <a16:creationId xmlns:a16="http://schemas.microsoft.com/office/drawing/2014/main" id="{54C0E3FE-51B9-4BFA-99D9-F6DA198D1232}"/>
              </a:ext>
            </a:extLst>
          </p:cNvPr>
          <p:cNvSpPr>
            <a:spLocks noGrp="1" noChangeArrowheads="1"/>
          </p:cNvSpPr>
          <p:nvPr>
            <p:ph idx="4294967295"/>
          </p:nvPr>
        </p:nvSpPr>
        <p:spPr/>
        <p:txBody>
          <a:bodyPr/>
          <a:lstStyle/>
          <a:p>
            <a:pPr eaLnBrk="1" hangingPunct="1">
              <a:defRPr/>
            </a:pPr>
            <a:endParaRPr lang="en-US"/>
          </a:p>
        </p:txBody>
      </p:sp>
      <p:pic>
        <p:nvPicPr>
          <p:cNvPr id="266244" name="Picture 4" descr="287">
            <a:hlinkClick r:id="rId2"/>
            <a:extLst>
              <a:ext uri="{FF2B5EF4-FFF2-40B4-BE49-F238E27FC236}">
                <a16:creationId xmlns:a16="http://schemas.microsoft.com/office/drawing/2014/main" id="{9DAF1921-B221-4452-0EAB-9CC746626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57400"/>
            <a:ext cx="6705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F425112C-C23F-4744-A25F-656466C747D7}"/>
              </a:ext>
            </a:extLst>
          </p:cNvPr>
          <p:cNvSpPr>
            <a:spLocks noGrp="1" noRot="1" noChangeArrowheads="1"/>
          </p:cNvSpPr>
          <p:nvPr>
            <p:ph type="title"/>
          </p:nvPr>
        </p:nvSpPr>
        <p:spPr/>
        <p:txBody>
          <a:bodyPr/>
          <a:lstStyle/>
          <a:p>
            <a:pPr eaLnBrk="1" hangingPunct="1">
              <a:defRPr/>
            </a:pPr>
            <a:r>
              <a:rPr lang="en-US" dirty="0"/>
              <a:t>The Medical Brain Drain</a:t>
            </a:r>
          </a:p>
        </p:txBody>
      </p:sp>
      <p:sp>
        <p:nvSpPr>
          <p:cNvPr id="97283" name="Rectangle 3">
            <a:extLst>
              <a:ext uri="{FF2B5EF4-FFF2-40B4-BE49-F238E27FC236}">
                <a16:creationId xmlns:a16="http://schemas.microsoft.com/office/drawing/2014/main" id="{D3A2CE38-54F5-236E-3942-034596776A4B}"/>
              </a:ext>
            </a:extLst>
          </p:cNvPr>
          <p:cNvSpPr>
            <a:spLocks noGrp="1" noChangeArrowheads="1"/>
          </p:cNvSpPr>
          <p:nvPr>
            <p:ph type="body" idx="1"/>
          </p:nvPr>
        </p:nvSpPr>
        <p:spPr/>
        <p:txBody>
          <a:bodyPr/>
          <a:lstStyle/>
          <a:p>
            <a:pPr eaLnBrk="1" hangingPunct="1">
              <a:lnSpc>
                <a:spcPct val="90000"/>
              </a:lnSpc>
              <a:defRPr/>
            </a:pPr>
            <a:r>
              <a:rPr lang="en-US" dirty="0"/>
              <a:t>U.S. is largest consumer of health care personnel</a:t>
            </a:r>
          </a:p>
          <a:p>
            <a:pPr eaLnBrk="1" hangingPunct="1">
              <a:lnSpc>
                <a:spcPct val="90000"/>
              </a:lnSpc>
              <a:defRPr/>
            </a:pPr>
            <a:r>
              <a:rPr lang="en-US" dirty="0"/>
              <a:t>U.S. (4.5% of world’s population) accounts for 42% of global health care spending, has 8% of world’s doctors and 7% of world’s nurses</a:t>
            </a:r>
          </a:p>
          <a:p>
            <a:pPr eaLnBrk="1" hangingPunct="1">
              <a:lnSpc>
                <a:spcPct val="90000"/>
              </a:lnSpc>
              <a:defRPr/>
            </a:pPr>
            <a:r>
              <a:rPr lang="en-US" dirty="0"/>
              <a:t>Five times as many migrating doctors flow from developing to developed nations than in the opposite direction</a:t>
            </a:r>
          </a:p>
          <a:p>
            <a:pPr lvl="1" eaLnBrk="1" hangingPunct="1">
              <a:lnSpc>
                <a:spcPct val="90000"/>
              </a:lnSpc>
              <a:defRPr/>
            </a:pPr>
            <a:r>
              <a:rPr lang="en-US" sz="3200" dirty="0"/>
              <a:t>Even greater imbalance for nurses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9A684D1-7C94-216E-B798-9C9032DD43DF}"/>
              </a:ext>
            </a:extLst>
          </p:cNvPr>
          <p:cNvSpPr>
            <a:spLocks noGrp="1" noRot="1" noChangeArrowheads="1"/>
          </p:cNvSpPr>
          <p:nvPr>
            <p:ph type="title"/>
          </p:nvPr>
        </p:nvSpPr>
        <p:spPr/>
        <p:txBody>
          <a:bodyPr/>
          <a:lstStyle/>
          <a:p>
            <a:pPr eaLnBrk="1" hangingPunct="1">
              <a:defRPr/>
            </a:pPr>
            <a:r>
              <a:rPr lang="en-US"/>
              <a:t>The Medical Brain Drain</a:t>
            </a:r>
          </a:p>
        </p:txBody>
      </p:sp>
      <p:sp>
        <p:nvSpPr>
          <p:cNvPr id="91139" name="Rectangle 3">
            <a:extLst>
              <a:ext uri="{FF2B5EF4-FFF2-40B4-BE49-F238E27FC236}">
                <a16:creationId xmlns:a16="http://schemas.microsoft.com/office/drawing/2014/main" id="{9F4F880E-936A-B854-E399-CA77B722C4DF}"/>
              </a:ext>
            </a:extLst>
          </p:cNvPr>
          <p:cNvSpPr>
            <a:spLocks noGrp="1" noChangeArrowheads="1"/>
          </p:cNvSpPr>
          <p:nvPr>
            <p:ph type="body" idx="1"/>
          </p:nvPr>
        </p:nvSpPr>
        <p:spPr/>
        <p:txBody>
          <a:bodyPr/>
          <a:lstStyle/>
          <a:p>
            <a:pPr eaLnBrk="1" hangingPunct="1">
              <a:defRPr/>
            </a:pPr>
            <a:r>
              <a:rPr lang="en-US" dirty="0"/>
              <a:t>2022: WHO estimates developing world shortage of 6.4 million doctors</a:t>
            </a:r>
          </a:p>
          <a:p>
            <a:pPr lvl="1" eaLnBrk="1" hangingPunct="1">
              <a:defRPr/>
            </a:pPr>
            <a:r>
              <a:rPr lang="en-US" sz="3200" dirty="0"/>
              <a:t>Europe: 310 physicians/100K population</a:t>
            </a:r>
          </a:p>
          <a:p>
            <a:pPr lvl="1" eaLnBrk="1" hangingPunct="1">
              <a:defRPr/>
            </a:pPr>
            <a:r>
              <a:rPr lang="en-US" sz="3200" dirty="0"/>
              <a:t>US and Canada: 260/100K</a:t>
            </a:r>
          </a:p>
          <a:p>
            <a:pPr lvl="1" eaLnBrk="1" hangingPunct="1">
              <a:defRPr/>
            </a:pPr>
            <a:r>
              <a:rPr lang="en-US" sz="3200" dirty="0"/>
              <a:t>Australia: 460/100K</a:t>
            </a:r>
          </a:p>
          <a:p>
            <a:pPr lvl="1" eaLnBrk="1" hangingPunct="1">
              <a:defRPr/>
            </a:pPr>
            <a:r>
              <a:rPr lang="en-US" sz="3200" dirty="0"/>
              <a:t>India: 70/100K</a:t>
            </a:r>
          </a:p>
          <a:p>
            <a:pPr lvl="1" eaLnBrk="1" hangingPunct="1">
              <a:defRPr/>
            </a:pPr>
            <a:r>
              <a:rPr lang="en-US" sz="3200" dirty="0"/>
              <a:t>Sub-Saharan Africa: 10-30/100K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7538-ECFA-0FFF-B9F0-D9B5CE023FF9}"/>
              </a:ext>
            </a:extLst>
          </p:cNvPr>
          <p:cNvSpPr>
            <a:spLocks noGrp="1"/>
          </p:cNvSpPr>
          <p:nvPr>
            <p:ph type="title"/>
          </p:nvPr>
        </p:nvSpPr>
        <p:spPr/>
        <p:txBody>
          <a:bodyPr/>
          <a:lstStyle/>
          <a:p>
            <a:pPr>
              <a:defRPr/>
            </a:pPr>
            <a:r>
              <a:rPr lang="en-US" dirty="0">
                <a:solidFill>
                  <a:srgbClr val="E5E5FF"/>
                </a:solidFill>
              </a:rPr>
              <a:t>The Medical Brain Drain</a:t>
            </a:r>
            <a:endParaRPr lang="en-US" dirty="0"/>
          </a:p>
        </p:txBody>
      </p:sp>
      <p:sp>
        <p:nvSpPr>
          <p:cNvPr id="3" name="Content Placeholder 2">
            <a:extLst>
              <a:ext uri="{FF2B5EF4-FFF2-40B4-BE49-F238E27FC236}">
                <a16:creationId xmlns:a16="http://schemas.microsoft.com/office/drawing/2014/main" id="{B86EB7C6-4A43-05B9-FA26-34FF058C5474}"/>
              </a:ext>
            </a:extLst>
          </p:cNvPr>
          <p:cNvSpPr>
            <a:spLocks noGrp="1"/>
          </p:cNvSpPr>
          <p:nvPr>
            <p:ph idx="1"/>
          </p:nvPr>
        </p:nvSpPr>
        <p:spPr/>
        <p:txBody>
          <a:bodyPr/>
          <a:lstStyle/>
          <a:p>
            <a:pPr>
              <a:defRPr/>
            </a:pPr>
            <a:r>
              <a:rPr lang="en-US" dirty="0"/>
              <a:t>Sub-Saharan Africa:</a:t>
            </a:r>
          </a:p>
          <a:p>
            <a:pPr lvl="1">
              <a:defRPr/>
            </a:pPr>
            <a:r>
              <a:rPr lang="en-US" dirty="0"/>
              <a:t>Almost all of the countries within this region have significantly less than 2.3 physicians or nurses per 1,000 people, which is widely regarded as the minimum threshold required to deliver basic health services</a:t>
            </a:r>
          </a:p>
          <a:p>
            <a:pPr lvl="1">
              <a:defRPr/>
            </a:pPr>
            <a:r>
              <a:rPr lang="en-US" dirty="0"/>
              <a:t>This region carries nearly 24% of the world’s disease burden while containing only 3% of its healthcare workforce and only 1% of its financial resources for healthcare</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A5D3FEE-702A-108C-5BB1-C8E09A34EE77}"/>
              </a:ext>
            </a:extLst>
          </p:cNvPr>
          <p:cNvSpPr>
            <a:spLocks noGrp="1" noRot="1" noChangeArrowheads="1"/>
          </p:cNvSpPr>
          <p:nvPr>
            <p:ph type="title"/>
          </p:nvPr>
        </p:nvSpPr>
        <p:spPr/>
        <p:txBody>
          <a:bodyPr/>
          <a:lstStyle/>
          <a:p>
            <a:pPr eaLnBrk="1" hangingPunct="1">
              <a:defRPr/>
            </a:pPr>
            <a:r>
              <a:rPr lang="en-US"/>
              <a:t>The Medical Brain Drain</a:t>
            </a:r>
          </a:p>
        </p:txBody>
      </p:sp>
      <p:sp>
        <p:nvSpPr>
          <p:cNvPr id="92163" name="Rectangle 3">
            <a:extLst>
              <a:ext uri="{FF2B5EF4-FFF2-40B4-BE49-F238E27FC236}">
                <a16:creationId xmlns:a16="http://schemas.microsoft.com/office/drawing/2014/main" id="{BE84FA79-7856-72B8-D625-170BE9166F1F}"/>
              </a:ext>
            </a:extLst>
          </p:cNvPr>
          <p:cNvSpPr>
            <a:spLocks noGrp="1" noChangeArrowheads="1"/>
          </p:cNvSpPr>
          <p:nvPr>
            <p:ph type="body" idx="1"/>
          </p:nvPr>
        </p:nvSpPr>
        <p:spPr/>
        <p:txBody>
          <a:bodyPr/>
          <a:lstStyle/>
          <a:p>
            <a:pPr eaLnBrk="1" hangingPunct="1">
              <a:defRPr/>
            </a:pPr>
            <a:r>
              <a:rPr lang="en-US" sz="3600" dirty="0"/>
              <a:t>Example of “inverse care law”:</a:t>
            </a:r>
          </a:p>
          <a:p>
            <a:pPr lvl="1" eaLnBrk="1" hangingPunct="1">
              <a:defRPr/>
            </a:pPr>
            <a:r>
              <a:rPr lang="en-US" sz="3600" dirty="0"/>
              <a:t>Those countries that need the most health care resources are getting the least</a:t>
            </a:r>
          </a:p>
          <a:p>
            <a:pPr eaLnBrk="1" hangingPunct="1">
              <a:defRPr/>
            </a:pPr>
            <a:r>
              <a:rPr lang="en-US" sz="3600" dirty="0"/>
              <a:t>Voluntary WHO Global Code of Practice on the International Recruitment of Health Care Personnel (adopted 2010)</a:t>
            </a:r>
          </a:p>
          <a:p>
            <a:pPr lvl="1" eaLnBrk="1" hangingPunct="1">
              <a:defRPr/>
            </a:pPr>
            <a:r>
              <a:rPr lang="en-US" sz="3600" dirty="0"/>
              <a:t>U.S. working on implementing</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20D9E48-108D-B049-B2FF-9307661C949A}"/>
              </a:ext>
            </a:extLst>
          </p:cNvPr>
          <p:cNvSpPr>
            <a:spLocks noGrp="1" noChangeArrowheads="1"/>
          </p:cNvSpPr>
          <p:nvPr>
            <p:ph type="title" idx="4294967295"/>
          </p:nvPr>
        </p:nvSpPr>
        <p:spPr/>
        <p:txBody>
          <a:bodyPr lIns="0" rIns="0" bIns="0" anchor="b"/>
          <a:lstStyle/>
          <a:p>
            <a:pPr eaLnBrk="1" hangingPunct="1">
              <a:defRPr/>
            </a:pPr>
            <a:r>
              <a:rPr lang="en-US" dirty="0"/>
              <a:t>Tobacco</a:t>
            </a:r>
          </a:p>
        </p:txBody>
      </p:sp>
      <p:sp>
        <p:nvSpPr>
          <p:cNvPr id="58371" name="Rectangle 3">
            <a:extLst>
              <a:ext uri="{FF2B5EF4-FFF2-40B4-BE49-F238E27FC236}">
                <a16:creationId xmlns:a16="http://schemas.microsoft.com/office/drawing/2014/main" id="{D0E29191-70ED-CA60-3DE8-35BFF38E9E55}"/>
              </a:ext>
            </a:extLst>
          </p:cNvPr>
          <p:cNvSpPr>
            <a:spLocks noGrp="1" noChangeArrowheads="1"/>
          </p:cNvSpPr>
          <p:nvPr>
            <p:ph idx="4294967295"/>
          </p:nvPr>
        </p:nvSpPr>
        <p:spPr/>
        <p:txBody>
          <a:bodyPr/>
          <a:lstStyle/>
          <a:p>
            <a:pPr eaLnBrk="1" hangingPunct="1">
              <a:lnSpc>
                <a:spcPct val="80000"/>
              </a:lnSpc>
              <a:defRPr/>
            </a:pPr>
            <a:r>
              <a:rPr lang="en-US" sz="5000" dirty="0"/>
              <a:t>Cigarettes most heavily marketed products in the world</a:t>
            </a:r>
          </a:p>
          <a:p>
            <a:pPr lvl="1" eaLnBrk="1" hangingPunct="1">
              <a:lnSpc>
                <a:spcPct val="80000"/>
              </a:lnSpc>
              <a:defRPr/>
            </a:pPr>
            <a:r>
              <a:rPr lang="en-US" sz="4800" dirty="0"/>
              <a:t>$9.1 billion/year in the U.S. (2018)</a:t>
            </a:r>
          </a:p>
          <a:p>
            <a:pPr lvl="1" eaLnBrk="1" hangingPunct="1">
              <a:lnSpc>
                <a:spcPct val="80000"/>
              </a:lnSpc>
              <a:defRPr/>
            </a:pPr>
            <a:r>
              <a:rPr lang="en-US" sz="4800" dirty="0"/>
              <a:t>U.S. leading exporter of cigarettes</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6FA5A27-C9CC-4214-5497-0041E825A9F0}"/>
              </a:ext>
            </a:extLst>
          </p:cNvPr>
          <p:cNvSpPr>
            <a:spLocks noGrp="1" noChangeArrowheads="1"/>
          </p:cNvSpPr>
          <p:nvPr>
            <p:ph type="title"/>
          </p:nvPr>
        </p:nvSpPr>
        <p:spPr/>
        <p:txBody>
          <a:bodyPr/>
          <a:lstStyle/>
          <a:p>
            <a:pPr eaLnBrk="1" hangingPunct="1">
              <a:defRPr/>
            </a:pPr>
            <a:r>
              <a:rPr lang="en-US" sz="4000"/>
              <a:t>Tobacco – Weapon of Mass Destruction</a:t>
            </a:r>
          </a:p>
        </p:txBody>
      </p:sp>
      <p:sp>
        <p:nvSpPr>
          <p:cNvPr id="4099" name="Rectangle 3">
            <a:extLst>
              <a:ext uri="{FF2B5EF4-FFF2-40B4-BE49-F238E27FC236}">
                <a16:creationId xmlns:a16="http://schemas.microsoft.com/office/drawing/2014/main" id="{468CEC4D-F395-F447-9F01-DC6BA439BA76}"/>
              </a:ext>
            </a:extLst>
          </p:cNvPr>
          <p:cNvSpPr>
            <a:spLocks noGrp="1" noChangeArrowheads="1"/>
          </p:cNvSpPr>
          <p:nvPr>
            <p:ph type="body" idx="1"/>
          </p:nvPr>
        </p:nvSpPr>
        <p:spPr/>
        <p:txBody>
          <a:bodyPr/>
          <a:lstStyle/>
          <a:p>
            <a:pPr eaLnBrk="1" hangingPunct="1">
              <a:defRPr/>
            </a:pPr>
            <a:r>
              <a:rPr lang="en-US" sz="4000" dirty="0"/>
              <a:t>Direct medical costs = $170 billion/</a:t>
            </a:r>
            <a:r>
              <a:rPr lang="en-US" sz="4000" dirty="0" err="1"/>
              <a:t>yr</a:t>
            </a:r>
            <a:r>
              <a:rPr lang="en-US" sz="4000" dirty="0"/>
              <a:t> (worldwide $1.4 trillion) </a:t>
            </a:r>
          </a:p>
          <a:p>
            <a:pPr eaLnBrk="1" hangingPunct="1">
              <a:defRPr/>
            </a:pPr>
            <a:r>
              <a:rPr lang="en-US" sz="4000" dirty="0"/>
              <a:t>Lost productivity = $156 billion/</a:t>
            </a:r>
            <a:r>
              <a:rPr lang="en-US" sz="4000" dirty="0" err="1"/>
              <a:t>yr</a:t>
            </a:r>
            <a:endParaRPr lang="en-US" sz="4000" dirty="0"/>
          </a:p>
          <a:p>
            <a:pPr eaLnBrk="1" hangingPunct="1">
              <a:defRPr/>
            </a:pPr>
            <a:r>
              <a:rPr lang="en-US" sz="4000" dirty="0"/>
              <a:t>Medical care and lost productivity due to tobacco use costs each U.S. citizen approximately $1,020/</a:t>
            </a:r>
            <a:r>
              <a:rPr lang="en-US" sz="4000" dirty="0" err="1"/>
              <a:t>yr</a:t>
            </a:r>
            <a:endParaRPr lang="en-US" sz="4000"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5803F94-E880-0D36-8226-E73C78C8080B}"/>
              </a:ext>
            </a:extLst>
          </p:cNvPr>
          <p:cNvSpPr>
            <a:spLocks noGrp="1" noChangeArrowheads="1"/>
          </p:cNvSpPr>
          <p:nvPr>
            <p:ph type="title" idx="4294967295"/>
          </p:nvPr>
        </p:nvSpPr>
        <p:spPr/>
        <p:txBody>
          <a:bodyPr lIns="0" rIns="0" bIns="0" anchor="b"/>
          <a:lstStyle/>
          <a:p>
            <a:pPr eaLnBrk="1" hangingPunct="1">
              <a:defRPr/>
            </a:pPr>
            <a:r>
              <a:rPr lang="en-US" sz="3500" dirty="0"/>
              <a:t>Consequences of Environmental Destruction</a:t>
            </a:r>
          </a:p>
        </p:txBody>
      </p:sp>
      <p:sp>
        <p:nvSpPr>
          <p:cNvPr id="59395" name="Rectangle 3">
            <a:extLst>
              <a:ext uri="{FF2B5EF4-FFF2-40B4-BE49-F238E27FC236}">
                <a16:creationId xmlns:a16="http://schemas.microsoft.com/office/drawing/2014/main" id="{4DA0B2F7-6941-2699-3FFA-E5BEDF2BA9A0}"/>
              </a:ext>
            </a:extLst>
          </p:cNvPr>
          <p:cNvSpPr>
            <a:spLocks noGrp="1" noChangeArrowheads="1"/>
          </p:cNvSpPr>
          <p:nvPr>
            <p:ph idx="4294967295"/>
          </p:nvPr>
        </p:nvSpPr>
        <p:spPr/>
        <p:txBody>
          <a:bodyPr/>
          <a:lstStyle/>
          <a:p>
            <a:pPr eaLnBrk="1" hangingPunct="1">
              <a:lnSpc>
                <a:spcPct val="90000"/>
              </a:lnSpc>
              <a:defRPr/>
            </a:pPr>
            <a:r>
              <a:rPr lang="en-US" sz="4400" dirty="0"/>
              <a:t>Global warming: 160,000 deaths and 5.5 million disability-adjusted life years lost per year (will double by 2020)</a:t>
            </a:r>
          </a:p>
          <a:p>
            <a:pPr eaLnBrk="1" hangingPunct="1">
              <a:buClr>
                <a:srgbClr val="FAFD00"/>
              </a:buClr>
              <a:defRPr/>
            </a:pPr>
            <a:r>
              <a:rPr lang="en-US" sz="4000" dirty="0"/>
              <a:t>Causes 200,000 premature deaths/yr. in U.S. (8.9 million worldwide = 1/8 deaths)</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26D89F4F-BAFD-6A42-0E3A-370F29618B8C}"/>
              </a:ext>
            </a:extLst>
          </p:cNvPr>
          <p:cNvSpPr>
            <a:spLocks noGrp="1"/>
          </p:cNvSpPr>
          <p:nvPr>
            <p:ph type="title" idx="4294967295"/>
          </p:nvPr>
        </p:nvSpPr>
        <p:spPr/>
        <p:txBody>
          <a:bodyPr lIns="0" rIns="0" bIns="0" anchor="b"/>
          <a:lstStyle/>
          <a:p>
            <a:pPr eaLnBrk="1" hangingPunct="1">
              <a:defRPr/>
            </a:pPr>
            <a:r>
              <a:rPr lang="en-US" dirty="0"/>
              <a:t>Consequences of Environmental Destruction</a:t>
            </a:r>
          </a:p>
        </p:txBody>
      </p:sp>
      <p:sp>
        <p:nvSpPr>
          <p:cNvPr id="60419" name="Content Placeholder 2">
            <a:extLst>
              <a:ext uri="{FF2B5EF4-FFF2-40B4-BE49-F238E27FC236}">
                <a16:creationId xmlns:a16="http://schemas.microsoft.com/office/drawing/2014/main" id="{A59FE729-6FF7-6A57-D234-F95AF68B2B33}"/>
              </a:ext>
            </a:extLst>
          </p:cNvPr>
          <p:cNvSpPr>
            <a:spLocks noGrp="1"/>
          </p:cNvSpPr>
          <p:nvPr>
            <p:ph idx="4294967295"/>
          </p:nvPr>
        </p:nvSpPr>
        <p:spPr/>
        <p:txBody>
          <a:bodyPr/>
          <a:lstStyle/>
          <a:p>
            <a:pPr eaLnBrk="1" hangingPunct="1">
              <a:defRPr/>
            </a:pPr>
            <a:r>
              <a:rPr lang="en-US" dirty="0"/>
              <a:t>Pesticides in food </a:t>
            </a:r>
            <a:r>
              <a:rPr lang="en-US" dirty="0">
                <a:latin typeface="Times New Roman" pitchFamily="18" charset="0"/>
                <a:cs typeface="Times New Roman" pitchFamily="18" charset="0"/>
              </a:rPr>
              <a:t>→ </a:t>
            </a:r>
            <a:r>
              <a:rPr lang="en-US" dirty="0"/>
              <a:t>1,000,000 deaths over the last 6 years; 1 million cancers in current generation of Americans</a:t>
            </a:r>
          </a:p>
          <a:p>
            <a:pPr eaLnBrk="1" hangingPunct="1">
              <a:defRPr/>
            </a:pPr>
            <a:r>
              <a:rPr lang="en-US" dirty="0"/>
              <a:t>Lead and mercury exposure multi-billion dollar problems</a:t>
            </a:r>
          </a:p>
          <a:p>
            <a:pPr eaLnBrk="1" hangingPunct="1">
              <a:defRPr/>
            </a:pPr>
            <a:r>
              <a:rPr lang="en-US" dirty="0"/>
              <a:t>Other toxins – linked with heart disease, asthma, cancer, infertility, Parkinson’s disease, Alzheimer’s, autism, etc.</a:t>
            </a:r>
          </a:p>
          <a:p>
            <a:pPr eaLnBrk="1" hangingPunct="1">
              <a:defRPr/>
            </a:pPr>
            <a:endParaRPr lang="en-US"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FE273065-C7B7-F56B-15B2-7B4B96DD6875}"/>
              </a:ext>
            </a:extLst>
          </p:cNvPr>
          <p:cNvSpPr>
            <a:spLocks noGrp="1" noRot="1" noChangeArrowheads="1"/>
          </p:cNvSpPr>
          <p:nvPr>
            <p:ph type="title" idx="4294967295"/>
          </p:nvPr>
        </p:nvSpPr>
        <p:spPr/>
        <p:txBody>
          <a:bodyPr lIns="0" rIns="0" bIns="0" anchor="b"/>
          <a:lstStyle/>
          <a:p>
            <a:pPr eaLnBrk="1" hangingPunct="1">
              <a:defRPr/>
            </a:pPr>
            <a:r>
              <a:rPr lang="en-US" sz="3500"/>
              <a:t>Toxic Pollutants</a:t>
            </a:r>
          </a:p>
        </p:txBody>
      </p:sp>
      <p:sp>
        <p:nvSpPr>
          <p:cNvPr id="61443" name="Rectangle 3">
            <a:extLst>
              <a:ext uri="{FF2B5EF4-FFF2-40B4-BE49-F238E27FC236}">
                <a16:creationId xmlns:a16="http://schemas.microsoft.com/office/drawing/2014/main" id="{55579810-3B27-DEEF-8C3F-71F6BA844C59}"/>
              </a:ext>
            </a:extLst>
          </p:cNvPr>
          <p:cNvSpPr>
            <a:spLocks noGrp="1" noChangeArrowheads="1"/>
          </p:cNvSpPr>
          <p:nvPr>
            <p:ph idx="4294967295"/>
          </p:nvPr>
        </p:nvSpPr>
        <p:spPr/>
        <p:txBody>
          <a:bodyPr/>
          <a:lstStyle/>
          <a:p>
            <a:pPr eaLnBrk="1" hangingPunct="1">
              <a:defRPr/>
            </a:pPr>
            <a:r>
              <a:rPr lang="en-US" sz="3600" dirty="0"/>
              <a:t>¼ US citizens live within 4 miles of a Superfund site</a:t>
            </a:r>
          </a:p>
          <a:p>
            <a:pPr eaLnBrk="1" hangingPunct="1">
              <a:defRPr/>
            </a:pPr>
            <a:r>
              <a:rPr lang="en-US" sz="3600" dirty="0"/>
              <a:t>Environmental Racism</a:t>
            </a:r>
          </a:p>
          <a:p>
            <a:pPr lvl="1" eaLnBrk="1" hangingPunct="1">
              <a:defRPr/>
            </a:pPr>
            <a:r>
              <a:rPr lang="en-US" sz="3600" dirty="0"/>
              <a:t>Waste dumps/incinerators more common in lower SES neighborhoods</a:t>
            </a:r>
          </a:p>
          <a:p>
            <a:pPr lvl="1" eaLnBrk="1" hangingPunct="1">
              <a:defRPr/>
            </a:pPr>
            <a:r>
              <a:rPr lang="en-US" sz="3600" dirty="0"/>
              <a:t>e.g., “Cancer Belt” (Baton Rouge to New Orleans)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41236966-03AE-E5B5-D8DC-991380FAC6F5}"/>
              </a:ext>
            </a:extLst>
          </p:cNvPr>
          <p:cNvSpPr>
            <a:spLocks noGrp="1" noChangeArrowheads="1"/>
          </p:cNvSpPr>
          <p:nvPr>
            <p:ph type="title"/>
          </p:nvPr>
        </p:nvSpPr>
        <p:spPr/>
        <p:txBody>
          <a:bodyPr/>
          <a:lstStyle/>
          <a:p>
            <a:pPr eaLnBrk="1" hangingPunct="1"/>
            <a:r>
              <a:rPr lang="en-US" altLang="en-US" sz="3200"/>
              <a:t>Health Care System Performance Compared to Spending, (2021, Commonwealth Fund)</a:t>
            </a:r>
          </a:p>
        </p:txBody>
      </p:sp>
      <p:pic>
        <p:nvPicPr>
          <p:cNvPr id="48131" name="Content Placeholder 5">
            <a:extLst>
              <a:ext uri="{FF2B5EF4-FFF2-40B4-BE49-F238E27FC236}">
                <a16:creationId xmlns:a16="http://schemas.microsoft.com/office/drawing/2014/main" id="{A0D5611C-73BB-F95F-890B-824FD4532E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28700" y="2147888"/>
            <a:ext cx="7086600" cy="3705225"/>
          </a:xfr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E5D3DE6-CD67-EBE1-AF3F-9E9AAA66E695}"/>
              </a:ext>
            </a:extLst>
          </p:cNvPr>
          <p:cNvSpPr>
            <a:spLocks noGrp="1" noChangeArrowheads="1"/>
          </p:cNvSpPr>
          <p:nvPr>
            <p:ph type="title" idx="4294967295"/>
          </p:nvPr>
        </p:nvSpPr>
        <p:spPr/>
        <p:txBody>
          <a:bodyPr lIns="0" rIns="0" bIns="0" anchor="b"/>
          <a:lstStyle/>
          <a:p>
            <a:pPr eaLnBrk="1" hangingPunct="1">
              <a:defRPr/>
            </a:pPr>
            <a:r>
              <a:rPr lang="en-US" sz="3500"/>
              <a:t>Extinction/Species Loss</a:t>
            </a:r>
          </a:p>
        </p:txBody>
      </p:sp>
      <p:sp>
        <p:nvSpPr>
          <p:cNvPr id="62467" name="Rectangle 3">
            <a:extLst>
              <a:ext uri="{FF2B5EF4-FFF2-40B4-BE49-F238E27FC236}">
                <a16:creationId xmlns:a16="http://schemas.microsoft.com/office/drawing/2014/main" id="{F9E30D83-9E16-061D-1FBB-2986F65296D4}"/>
              </a:ext>
            </a:extLst>
          </p:cNvPr>
          <p:cNvSpPr>
            <a:spLocks noGrp="1" noChangeArrowheads="1"/>
          </p:cNvSpPr>
          <p:nvPr>
            <p:ph idx="4294967295"/>
          </p:nvPr>
        </p:nvSpPr>
        <p:spPr/>
        <p:txBody>
          <a:bodyPr/>
          <a:lstStyle/>
          <a:p>
            <a:pPr eaLnBrk="1" hangingPunct="1">
              <a:defRPr/>
            </a:pPr>
            <a:r>
              <a:rPr lang="en-US" sz="3600" dirty="0"/>
              <a:t>Mass Extinction</a:t>
            </a:r>
          </a:p>
          <a:p>
            <a:pPr eaLnBrk="1" hangingPunct="1">
              <a:defRPr/>
            </a:pPr>
            <a:r>
              <a:rPr lang="en-US" sz="3600" dirty="0"/>
              <a:t>More than 1/2 of the top 150 prescription drugs from plants, other living organisms</a:t>
            </a:r>
          </a:p>
          <a:p>
            <a:pPr eaLnBrk="1" hangingPunct="1">
              <a:defRPr/>
            </a:pPr>
            <a:r>
              <a:rPr lang="en-US" sz="3600" dirty="0"/>
              <a:t>More than 250,000 known flowering species</a:t>
            </a:r>
          </a:p>
          <a:p>
            <a:pPr lvl="1" eaLnBrk="1" hangingPunct="1">
              <a:defRPr/>
            </a:pPr>
            <a:r>
              <a:rPr lang="en-US" sz="3600" dirty="0"/>
              <a:t>  &lt;0.5% surveyed for medicinal value</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C9A7E4E-445D-EE59-7304-F170F650887E}"/>
              </a:ext>
            </a:extLst>
          </p:cNvPr>
          <p:cNvSpPr>
            <a:spLocks noGrp="1" noChangeArrowheads="1"/>
          </p:cNvSpPr>
          <p:nvPr>
            <p:ph type="title" idx="4294967295"/>
          </p:nvPr>
        </p:nvSpPr>
        <p:spPr/>
        <p:txBody>
          <a:bodyPr lIns="0" rIns="0" bIns="0" anchor="b"/>
          <a:lstStyle/>
          <a:p>
            <a:pPr eaLnBrk="1" hangingPunct="1">
              <a:defRPr/>
            </a:pPr>
            <a:r>
              <a:rPr lang="en-US" dirty="0"/>
              <a:t>Overconsumption (“</a:t>
            </a:r>
            <a:r>
              <a:rPr lang="en-US" dirty="0" err="1"/>
              <a:t>Affluenza</a:t>
            </a:r>
            <a:r>
              <a:rPr lang="en-US" dirty="0"/>
              <a:t>”)</a:t>
            </a:r>
          </a:p>
        </p:txBody>
      </p:sp>
      <p:sp>
        <p:nvSpPr>
          <p:cNvPr id="63491" name="Rectangle 3">
            <a:extLst>
              <a:ext uri="{FF2B5EF4-FFF2-40B4-BE49-F238E27FC236}">
                <a16:creationId xmlns:a16="http://schemas.microsoft.com/office/drawing/2014/main" id="{6F212379-FD36-5157-2B2B-F6C37AE66FE0}"/>
              </a:ext>
            </a:extLst>
          </p:cNvPr>
          <p:cNvSpPr>
            <a:spLocks noGrp="1" noChangeArrowheads="1"/>
          </p:cNvSpPr>
          <p:nvPr>
            <p:ph idx="4294967295"/>
          </p:nvPr>
        </p:nvSpPr>
        <p:spPr/>
        <p:txBody>
          <a:bodyPr/>
          <a:lstStyle/>
          <a:p>
            <a:pPr eaLnBrk="1" hangingPunct="1">
              <a:defRPr/>
            </a:pPr>
            <a:r>
              <a:rPr lang="en-US" sz="4100" dirty="0"/>
              <a:t>U.S. = 4.5% of world’s population</a:t>
            </a:r>
          </a:p>
          <a:p>
            <a:pPr lvl="1" eaLnBrk="1" hangingPunct="1">
              <a:defRPr/>
            </a:pPr>
            <a:r>
              <a:rPr lang="en-US" sz="4000" dirty="0"/>
              <a:t>Owns 50% of the world’s wealth</a:t>
            </a:r>
          </a:p>
          <a:p>
            <a:pPr eaLnBrk="1" hangingPunct="1">
              <a:defRPr/>
            </a:pPr>
            <a:r>
              <a:rPr lang="en-US" sz="4100" dirty="0"/>
              <a:t>U.S. responsible for:</a:t>
            </a:r>
          </a:p>
          <a:p>
            <a:pPr lvl="1" eaLnBrk="1" hangingPunct="1">
              <a:defRPr/>
            </a:pPr>
            <a:r>
              <a:rPr lang="en-US" sz="4000" dirty="0"/>
              <a:t>25% of world’s energy consumption</a:t>
            </a:r>
          </a:p>
          <a:p>
            <a:pPr lvl="1" eaLnBrk="1" hangingPunct="1">
              <a:defRPr/>
            </a:pPr>
            <a:r>
              <a:rPr lang="en-US" sz="4000" dirty="0"/>
              <a:t>33% of paper use</a:t>
            </a:r>
          </a:p>
          <a:p>
            <a:pPr lvl="1" eaLnBrk="1" hangingPunct="1">
              <a:defRPr/>
            </a:pPr>
            <a:r>
              <a:rPr lang="en-US" sz="4000" dirty="0"/>
              <a:t>72% of hazardous waste production</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60ABB5BE-EC1D-CCCC-48BE-3F19A231D284}"/>
              </a:ext>
            </a:extLst>
          </p:cNvPr>
          <p:cNvSpPr>
            <a:spLocks noGrp="1"/>
          </p:cNvSpPr>
          <p:nvPr>
            <p:ph type="title" idx="4294967295"/>
          </p:nvPr>
        </p:nvSpPr>
        <p:spPr>
          <a:xfrm>
            <a:off x="457200" y="274638"/>
            <a:ext cx="8229600" cy="2163762"/>
          </a:xfrm>
        </p:spPr>
        <p:txBody>
          <a:bodyPr lIns="0" rIns="0" bIns="0" anchor="b"/>
          <a:lstStyle/>
          <a:p>
            <a:pPr eaLnBrk="1" hangingPunct="1">
              <a:defRPr/>
            </a:pPr>
            <a:r>
              <a:rPr lang="en-US" sz="2300" dirty="0"/>
              <a:t>New Remote Control Can Be Operated by Remote: No More Leaning Forward To Get Remote From Coffee Table Means Greater Convenience For TV Viewers</a:t>
            </a:r>
          </a:p>
        </p:txBody>
      </p:sp>
      <p:pic>
        <p:nvPicPr>
          <p:cNvPr id="280579" name="Picture 5" descr="remotecontrol">
            <a:extLst>
              <a:ext uri="{FF2B5EF4-FFF2-40B4-BE49-F238E27FC236}">
                <a16:creationId xmlns:a16="http://schemas.microsoft.com/office/drawing/2014/main" id="{F6B22D66-C4C6-A16B-A2CF-F5A7AABF07A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14600" y="2590800"/>
            <a:ext cx="3810000" cy="4038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312118F6-0FA1-96A3-545B-C04B5DAE5284}"/>
              </a:ext>
            </a:extLst>
          </p:cNvPr>
          <p:cNvSpPr>
            <a:spLocks noGrp="1" noRot="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a:effectLst/>
                <a:latin typeface="Arial" panose="020B0604020202020204" pitchFamily="34" charset="0"/>
              </a:rPr>
              <a:t>But Are We Happier?</a:t>
            </a:r>
          </a:p>
        </p:txBody>
      </p:sp>
      <p:sp>
        <p:nvSpPr>
          <p:cNvPr id="281603" name="Rectangle 3">
            <a:extLst>
              <a:ext uri="{FF2B5EF4-FFF2-40B4-BE49-F238E27FC236}">
                <a16:creationId xmlns:a16="http://schemas.microsoft.com/office/drawing/2014/main" id="{1E01F337-C499-CACA-BA92-0C6C3B6A07F3}"/>
              </a:ext>
            </a:extLst>
          </p:cNvPr>
          <p:cNvSpPr>
            <a:spLocks noGrp="1" noChangeArrowheads="1"/>
          </p:cNvSpPr>
          <p:nvPr>
            <p:ph idx="4294967295"/>
          </p:nvPr>
        </p:nvSpPr>
        <p:spPr>
          <a:xfrm>
            <a:off x="685800" y="2120900"/>
            <a:ext cx="7772400" cy="4159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effectLst/>
              </a:rPr>
              <a:t>Stress up / satisfaction with life down</a:t>
            </a:r>
          </a:p>
          <a:p>
            <a:pPr lvl="1" eaLnBrk="1" hangingPunct="1"/>
            <a:r>
              <a:rPr lang="en-US" altLang="en-US" sz="3200">
                <a:effectLst/>
              </a:rPr>
              <a:t>U.S. ranks 24</a:t>
            </a:r>
            <a:r>
              <a:rPr lang="en-US" altLang="en-US" sz="3200" baseline="30000">
                <a:effectLst/>
              </a:rPr>
              <a:t>th</a:t>
            </a:r>
            <a:r>
              <a:rPr lang="en-US" altLang="en-US" sz="3200">
                <a:effectLst/>
              </a:rPr>
              <a:t> in citizen satisfaction with quality of life</a:t>
            </a:r>
          </a:p>
          <a:p>
            <a:pPr eaLnBrk="1" hangingPunct="1"/>
            <a:r>
              <a:rPr lang="en-US" altLang="en-US" sz="3600">
                <a:effectLst/>
              </a:rPr>
              <a:t>Average American works 200 more hrs/yr than in 1960 (#1 in world)</a:t>
            </a:r>
          </a:p>
          <a:p>
            <a:pPr eaLnBrk="1" hangingPunct="1"/>
            <a:r>
              <a:rPr lang="en-US" altLang="en-US" sz="3600">
                <a:effectLst/>
              </a:rPr>
              <a:t>Vacations shorter</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a:extLst>
              <a:ext uri="{FF2B5EF4-FFF2-40B4-BE49-F238E27FC236}">
                <a16:creationId xmlns:a16="http://schemas.microsoft.com/office/drawing/2014/main" id="{C3106912-1215-1E8F-EC4C-69AA8B6FB6A1}"/>
              </a:ext>
            </a:extLst>
          </p:cNvPr>
          <p:cNvSpPr>
            <a:spLocks noGrp="1" noChangeArrowheads="1"/>
          </p:cNvSpPr>
          <p:nvPr>
            <p:ph type="title"/>
          </p:nvPr>
        </p:nvSpPr>
        <p:spPr/>
        <p:txBody>
          <a:bodyPr/>
          <a:lstStyle/>
          <a:p>
            <a:r>
              <a:rPr lang="en-US" altLang="en-US" b="0">
                <a:effectLst/>
                <a:latin typeface="Arial" panose="020B0604020202020204" pitchFamily="34" charset="0"/>
              </a:rPr>
              <a:t>But Are We Happier?</a:t>
            </a:r>
            <a:endParaRPr lang="en-US" altLang="en-US" b="0">
              <a:effectLst/>
            </a:endParaRPr>
          </a:p>
        </p:txBody>
      </p:sp>
      <p:sp>
        <p:nvSpPr>
          <p:cNvPr id="3" name="Content Placeholder 2">
            <a:extLst>
              <a:ext uri="{FF2B5EF4-FFF2-40B4-BE49-F238E27FC236}">
                <a16:creationId xmlns:a16="http://schemas.microsoft.com/office/drawing/2014/main" id="{7A66DE93-CF3A-1BC0-388B-223124076557}"/>
              </a:ext>
            </a:extLst>
          </p:cNvPr>
          <p:cNvSpPr>
            <a:spLocks noGrp="1"/>
          </p:cNvSpPr>
          <p:nvPr>
            <p:ph idx="1"/>
          </p:nvPr>
        </p:nvSpPr>
        <p:spPr/>
        <p:txBody>
          <a:bodyPr/>
          <a:lstStyle/>
          <a:p>
            <a:pPr eaLnBrk="1" hangingPunct="1">
              <a:defRPr/>
            </a:pPr>
            <a:r>
              <a:rPr lang="en-US" sz="3600" dirty="0">
                <a:effectLst>
                  <a:outerShdw blurRad="38100" dist="38100" dir="2700000" algn="tl">
                    <a:srgbClr val="1F497D"/>
                  </a:outerShdw>
                </a:effectLst>
              </a:rPr>
              <a:t>No guaranteed paid sick or maternity leave</a:t>
            </a:r>
          </a:p>
          <a:p>
            <a:pPr lvl="1" eaLnBrk="1" hangingPunct="1">
              <a:defRPr/>
            </a:pPr>
            <a:r>
              <a:rPr lang="en-US" sz="3600" dirty="0">
                <a:effectLst>
                  <a:outerShdw blurRad="38100" dist="38100" dir="2700000" algn="tl">
                    <a:srgbClr val="1F497D"/>
                  </a:outerShdw>
                </a:effectLst>
              </a:rPr>
              <a:t>Although many cities, some states now guarantee</a:t>
            </a:r>
          </a:p>
          <a:p>
            <a:pPr eaLnBrk="1" hangingPunct="1">
              <a:defRPr/>
            </a:pPr>
            <a:r>
              <a:rPr lang="en-US" sz="3600" dirty="0">
                <a:effectLst>
                  <a:outerShdw blurRad="38100" dist="38100" dir="2700000" algn="tl">
                    <a:srgbClr val="1F497D"/>
                  </a:outerShdw>
                </a:effectLst>
              </a:rPr>
              <a:t>8/10 Americans want a new job</a:t>
            </a:r>
          </a:p>
          <a:p>
            <a:pPr>
              <a:defRPr/>
            </a:pPr>
            <a:endParaRPr lang="en-US" sz="3600"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0A85-62F5-62EC-0CC5-96CF38B3F426}"/>
              </a:ext>
            </a:extLst>
          </p:cNvPr>
          <p:cNvSpPr>
            <a:spLocks noGrp="1"/>
          </p:cNvSpPr>
          <p:nvPr>
            <p:ph type="title"/>
          </p:nvPr>
        </p:nvSpPr>
        <p:spPr/>
        <p:txBody>
          <a:bodyPr/>
          <a:lstStyle/>
          <a:p>
            <a:pPr>
              <a:defRPr/>
            </a:pPr>
            <a:r>
              <a:rPr lang="en-US" altLang="en-US" b="0" dirty="0">
                <a:solidFill>
                  <a:srgbClr val="E5E5FF"/>
                </a:solidFill>
                <a:effectLst/>
                <a:latin typeface="Arial" panose="020B0604020202020204" pitchFamily="34" charset="0"/>
              </a:rPr>
              <a:t>But Are We Happier?</a:t>
            </a:r>
            <a:endParaRPr lang="en-US" dirty="0"/>
          </a:p>
        </p:txBody>
      </p:sp>
      <p:sp>
        <p:nvSpPr>
          <p:cNvPr id="3" name="Content Placeholder 2">
            <a:extLst>
              <a:ext uri="{FF2B5EF4-FFF2-40B4-BE49-F238E27FC236}">
                <a16:creationId xmlns:a16="http://schemas.microsoft.com/office/drawing/2014/main" id="{8F3F7E0C-5933-09B5-6BB4-DA1913EC3D9E}"/>
              </a:ext>
            </a:extLst>
          </p:cNvPr>
          <p:cNvSpPr>
            <a:spLocks noGrp="1"/>
          </p:cNvSpPr>
          <p:nvPr>
            <p:ph idx="1"/>
          </p:nvPr>
        </p:nvSpPr>
        <p:spPr/>
        <p:txBody>
          <a:bodyPr/>
          <a:lstStyle/>
          <a:p>
            <a:pPr eaLnBrk="1" hangingPunct="1">
              <a:defRPr/>
            </a:pPr>
            <a:r>
              <a:rPr lang="en-US" sz="3600" dirty="0">
                <a:effectLst>
                  <a:outerShdw blurRad="38100" dist="38100" dir="2700000" algn="tl">
                    <a:srgbClr val="000000">
                      <a:alpha val="43137"/>
                    </a:srgbClr>
                  </a:outerShdw>
                </a:effectLst>
              </a:rPr>
              <a:t>Fewer close friends</a:t>
            </a:r>
          </a:p>
          <a:p>
            <a:pPr eaLnBrk="1" hangingPunct="1">
              <a:defRPr/>
            </a:pPr>
            <a:r>
              <a:rPr lang="en-US" sz="3600" dirty="0">
                <a:effectLst>
                  <a:outerShdw blurRad="38100" dist="38100" dir="2700000" algn="tl">
                    <a:srgbClr val="000000">
                      <a:alpha val="43137"/>
                    </a:srgbClr>
                  </a:outerShdw>
                </a:effectLst>
              </a:rPr>
              <a:t>Loneliness - common among the elderly</a:t>
            </a:r>
          </a:p>
          <a:p>
            <a:pPr lvl="1" eaLnBrk="1" hangingPunct="1">
              <a:defRPr/>
            </a:pPr>
            <a:r>
              <a:rPr lang="en-US" sz="3600" dirty="0">
                <a:effectLst>
                  <a:outerShdw blurRad="38100" dist="38100" dir="2700000" algn="tl">
                    <a:srgbClr val="000000">
                      <a:alpha val="43137"/>
                    </a:srgbClr>
                  </a:outerShdw>
                </a:effectLst>
              </a:rPr>
              <a:t>Linked to physical and cognitive decline and eclipses obesity as a predictor of early death</a:t>
            </a:r>
          </a:p>
          <a:p>
            <a:pPr eaLnBrk="1" hangingPunct="1">
              <a:defRPr/>
            </a:pPr>
            <a:r>
              <a:rPr lang="en-US" sz="3600" dirty="0">
                <a:effectLst>
                  <a:outerShdw blurRad="38100" dist="38100" dir="2700000" algn="tl">
                    <a:srgbClr val="000000">
                      <a:alpha val="43137"/>
                    </a:srgbClr>
                  </a:outerShdw>
                </a:effectLst>
              </a:rPr>
              <a:t>Pharmaceutical fixes</a:t>
            </a:r>
          </a:p>
          <a:p>
            <a:pPr>
              <a:defRPr/>
            </a:pPr>
            <a:endParaRPr lang="en-US"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7C1D-7F2D-1ECA-538F-F2A18E75C983}"/>
              </a:ext>
            </a:extLst>
          </p:cNvPr>
          <p:cNvSpPr>
            <a:spLocks noGrp="1"/>
          </p:cNvSpPr>
          <p:nvPr>
            <p:ph type="title"/>
          </p:nvPr>
        </p:nvSpPr>
        <p:spPr/>
        <p:txBody>
          <a:bodyPr/>
          <a:lstStyle/>
          <a:p>
            <a:pPr>
              <a:defRPr/>
            </a:pPr>
            <a:r>
              <a:rPr lang="en-US" dirty="0"/>
              <a:t>But are we happier?</a:t>
            </a:r>
          </a:p>
        </p:txBody>
      </p:sp>
      <p:sp>
        <p:nvSpPr>
          <p:cNvPr id="3" name="Content Placeholder 2">
            <a:extLst>
              <a:ext uri="{FF2B5EF4-FFF2-40B4-BE49-F238E27FC236}">
                <a16:creationId xmlns:a16="http://schemas.microsoft.com/office/drawing/2014/main" id="{27B25F60-F3C8-5821-6A58-94402B6968AA}"/>
              </a:ext>
            </a:extLst>
          </p:cNvPr>
          <p:cNvSpPr>
            <a:spLocks noGrp="1"/>
          </p:cNvSpPr>
          <p:nvPr>
            <p:ph idx="1"/>
          </p:nvPr>
        </p:nvSpPr>
        <p:spPr/>
        <p:txBody>
          <a:bodyPr/>
          <a:lstStyle/>
          <a:p>
            <a:pPr eaLnBrk="1" hangingPunct="1">
              <a:defRPr/>
            </a:pPr>
            <a:r>
              <a:rPr lang="en-US" sz="3600" dirty="0"/>
              <a:t>8% of U.S. population suffers from depression</a:t>
            </a:r>
          </a:p>
          <a:p>
            <a:pPr eaLnBrk="1" hangingPunct="1">
              <a:defRPr/>
            </a:pPr>
            <a:endParaRPr lang="en-US" sz="3600" dirty="0"/>
          </a:p>
          <a:p>
            <a:pPr eaLnBrk="1" hangingPunct="1">
              <a:defRPr/>
            </a:pPr>
            <a:r>
              <a:rPr lang="en-US" sz="3600" dirty="0"/>
              <a:t>Anti-depressant use doubled between 1993 and 2005</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2162498-30A6-F814-EACF-194C7CED6375}"/>
              </a:ext>
            </a:extLst>
          </p:cNvPr>
          <p:cNvSpPr>
            <a:spLocks noGrp="1" noChangeArrowheads="1"/>
          </p:cNvSpPr>
          <p:nvPr>
            <p:ph type="title" idx="4294967295"/>
          </p:nvPr>
        </p:nvSpPr>
        <p:spPr/>
        <p:txBody>
          <a:bodyPr lIns="0" rIns="0" bIns="0" anchor="b"/>
          <a:lstStyle/>
          <a:p>
            <a:pPr eaLnBrk="1" hangingPunct="1">
              <a:defRPr/>
            </a:pPr>
            <a:r>
              <a:rPr lang="en-US" dirty="0"/>
              <a:t>Foreign Aid</a:t>
            </a:r>
          </a:p>
        </p:txBody>
      </p:sp>
      <p:sp>
        <p:nvSpPr>
          <p:cNvPr id="66563" name="Rectangle 3">
            <a:extLst>
              <a:ext uri="{FF2B5EF4-FFF2-40B4-BE49-F238E27FC236}">
                <a16:creationId xmlns:a16="http://schemas.microsoft.com/office/drawing/2014/main" id="{A579F114-2A37-9523-2D41-471E309C0B30}"/>
              </a:ext>
            </a:extLst>
          </p:cNvPr>
          <p:cNvSpPr>
            <a:spLocks noGrp="1" noChangeArrowheads="1"/>
          </p:cNvSpPr>
          <p:nvPr>
            <p:ph idx="4294967295"/>
          </p:nvPr>
        </p:nvSpPr>
        <p:spPr/>
        <p:txBody>
          <a:bodyPr/>
          <a:lstStyle/>
          <a:p>
            <a:pPr eaLnBrk="1" hangingPunct="1">
              <a:lnSpc>
                <a:spcPct val="90000"/>
              </a:lnSpc>
              <a:defRPr/>
            </a:pPr>
            <a:r>
              <a:rPr lang="en-US" sz="4000" dirty="0"/>
              <a:t>US ranks 21</a:t>
            </a:r>
            <a:r>
              <a:rPr lang="en-US" sz="4000" baseline="30000" dirty="0"/>
              <a:t>st</a:t>
            </a:r>
            <a:r>
              <a:rPr lang="en-US" sz="4000" dirty="0"/>
              <a:t> in the world in foreign aid as a percentage of Gross National Income (0.16%)</a:t>
            </a:r>
          </a:p>
          <a:p>
            <a:pPr eaLnBrk="1" hangingPunct="1">
              <a:lnSpc>
                <a:spcPct val="90000"/>
              </a:lnSpc>
              <a:defRPr/>
            </a:pPr>
            <a:r>
              <a:rPr lang="en-US" sz="4000" dirty="0"/>
              <a:t>Foreign Aid:</a:t>
            </a:r>
          </a:p>
          <a:p>
            <a:pPr lvl="1" eaLnBrk="1" hangingPunct="1">
              <a:lnSpc>
                <a:spcPct val="90000"/>
              </a:lnSpc>
              <a:defRPr/>
            </a:pPr>
            <a:r>
              <a:rPr lang="en-US" sz="4000" dirty="0"/>
              <a:t>1/3 military</a:t>
            </a:r>
          </a:p>
          <a:p>
            <a:pPr lvl="1" eaLnBrk="1" hangingPunct="1">
              <a:lnSpc>
                <a:spcPct val="90000"/>
              </a:lnSpc>
              <a:defRPr/>
            </a:pPr>
            <a:r>
              <a:rPr lang="en-US" sz="4000" dirty="0"/>
              <a:t>1/3 economic</a:t>
            </a:r>
          </a:p>
          <a:p>
            <a:pPr lvl="1" eaLnBrk="1" hangingPunct="1">
              <a:lnSpc>
                <a:spcPct val="90000"/>
              </a:lnSpc>
              <a:defRPr/>
            </a:pPr>
            <a:r>
              <a:rPr lang="en-US" sz="4000" dirty="0"/>
              <a:t>1/3 food and development</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FFB7-679D-CD02-D4F7-D3D23F7F1A68}"/>
              </a:ext>
            </a:extLst>
          </p:cNvPr>
          <p:cNvSpPr>
            <a:spLocks noGrp="1"/>
          </p:cNvSpPr>
          <p:nvPr>
            <p:ph type="title"/>
          </p:nvPr>
        </p:nvSpPr>
        <p:spPr/>
        <p:txBody>
          <a:bodyPr/>
          <a:lstStyle/>
          <a:p>
            <a:pPr>
              <a:defRPr/>
            </a:pPr>
            <a:r>
              <a:rPr lang="en-US" dirty="0"/>
              <a:t>Charitable Donations (2019)</a:t>
            </a:r>
          </a:p>
        </p:txBody>
      </p:sp>
      <p:sp>
        <p:nvSpPr>
          <p:cNvPr id="3" name="Content Placeholder 2">
            <a:extLst>
              <a:ext uri="{FF2B5EF4-FFF2-40B4-BE49-F238E27FC236}">
                <a16:creationId xmlns:a16="http://schemas.microsoft.com/office/drawing/2014/main" id="{81A86B82-7954-1834-4E71-DA6AAC826190}"/>
              </a:ext>
            </a:extLst>
          </p:cNvPr>
          <p:cNvSpPr>
            <a:spLocks noGrp="1"/>
          </p:cNvSpPr>
          <p:nvPr>
            <p:ph idx="1"/>
          </p:nvPr>
        </p:nvSpPr>
        <p:spPr/>
        <p:txBody>
          <a:bodyPr/>
          <a:lstStyle/>
          <a:p>
            <a:pPr>
              <a:defRPr/>
            </a:pPr>
            <a:r>
              <a:rPr lang="en-US" dirty="0"/>
              <a:t>Giving by individuals = $309.66 billion</a:t>
            </a:r>
          </a:p>
          <a:p>
            <a:pPr lvl="1">
              <a:defRPr/>
            </a:pPr>
            <a:r>
              <a:rPr lang="en-US" dirty="0"/>
              <a:t>0.1% of GNI</a:t>
            </a:r>
          </a:p>
          <a:p>
            <a:pPr lvl="1" eaLnBrk="1" hangingPunct="1">
              <a:defRPr/>
            </a:pPr>
            <a:r>
              <a:rPr lang="en-US" dirty="0"/>
              <a:t>Poor donate higher percentage of their incomes than rich; blacks more than whites</a:t>
            </a:r>
          </a:p>
          <a:p>
            <a:pPr lvl="1" eaLnBrk="1" hangingPunct="1">
              <a:defRPr/>
            </a:pPr>
            <a:r>
              <a:rPr lang="en-US" dirty="0"/>
              <a:t>Most stays in US</a:t>
            </a:r>
          </a:p>
          <a:p>
            <a:pPr>
              <a:defRPr/>
            </a:pPr>
            <a:r>
              <a:rPr lang="en-US" dirty="0"/>
              <a:t>Giving by foundations = $75.69 billion </a:t>
            </a:r>
          </a:p>
          <a:p>
            <a:pPr>
              <a:defRPr/>
            </a:pPr>
            <a:r>
              <a:rPr lang="en-US" dirty="0"/>
              <a:t>Giving by bequest = $43.21 billion </a:t>
            </a:r>
          </a:p>
          <a:p>
            <a:pPr>
              <a:defRPr/>
            </a:pPr>
            <a:r>
              <a:rPr lang="en-US" dirty="0"/>
              <a:t>Giving by corporations = $21.09 billion</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53CD-5550-5228-8CB8-DECD8C20F38A}"/>
              </a:ext>
            </a:extLst>
          </p:cNvPr>
          <p:cNvSpPr>
            <a:spLocks noGrp="1"/>
          </p:cNvSpPr>
          <p:nvPr>
            <p:ph type="title"/>
          </p:nvPr>
        </p:nvSpPr>
        <p:spPr/>
        <p:txBody>
          <a:bodyPr/>
          <a:lstStyle/>
          <a:p>
            <a:pPr>
              <a:defRPr/>
            </a:pPr>
            <a:r>
              <a:rPr lang="en-US" dirty="0"/>
              <a:t>US Charity Care Suffering</a:t>
            </a:r>
          </a:p>
        </p:txBody>
      </p:sp>
      <p:sp>
        <p:nvSpPr>
          <p:cNvPr id="3" name="Content Placeholder 2">
            <a:extLst>
              <a:ext uri="{FF2B5EF4-FFF2-40B4-BE49-F238E27FC236}">
                <a16:creationId xmlns:a16="http://schemas.microsoft.com/office/drawing/2014/main" id="{C10FF970-6957-0F76-F1C0-8B29D352E746}"/>
              </a:ext>
            </a:extLst>
          </p:cNvPr>
          <p:cNvSpPr>
            <a:spLocks noGrp="1"/>
          </p:cNvSpPr>
          <p:nvPr>
            <p:ph idx="1"/>
          </p:nvPr>
        </p:nvSpPr>
        <p:spPr/>
        <p:txBody>
          <a:bodyPr/>
          <a:lstStyle/>
          <a:p>
            <a:pPr eaLnBrk="1" hangingPunct="1">
              <a:lnSpc>
                <a:spcPct val="90000"/>
              </a:lnSpc>
              <a:defRPr/>
            </a:pPr>
            <a:r>
              <a:rPr lang="en-US" sz="2800" dirty="0">
                <a:solidFill>
                  <a:srgbClr val="FFFFFF"/>
                </a:solidFill>
              </a:rPr>
              <a:t>Hospitals provide very little charitable care (&lt;1% when adjusted for Medicare charges; includes bad debt)</a:t>
            </a:r>
          </a:p>
          <a:p>
            <a:pPr eaLnBrk="1" hangingPunct="1">
              <a:lnSpc>
                <a:spcPct val="90000"/>
              </a:lnSpc>
              <a:defRPr/>
            </a:pPr>
            <a:r>
              <a:rPr lang="en-US" sz="2800" dirty="0"/>
              <a:t>Total hospital profit = $88 billion = amount Americans borrowed to pay for health care (2018)</a:t>
            </a:r>
          </a:p>
          <a:p>
            <a:pPr eaLnBrk="1" hangingPunct="1">
              <a:lnSpc>
                <a:spcPct val="90000"/>
              </a:lnSpc>
              <a:defRPr/>
            </a:pPr>
            <a:r>
              <a:rPr lang="en-US" sz="2800" dirty="0"/>
              <a:t>Non-profit hospitals flourishing</a:t>
            </a:r>
          </a:p>
          <a:p>
            <a:pPr lvl="1" eaLnBrk="1" hangingPunct="1">
              <a:lnSpc>
                <a:spcPct val="90000"/>
              </a:lnSpc>
              <a:defRPr/>
            </a:pPr>
            <a:r>
              <a:rPr lang="en-US" dirty="0"/>
              <a:t>Tax breaks; net income up; subsidized care as low as 1.4% of total expenses in many (or 1/2 of profits)</a:t>
            </a:r>
          </a:p>
          <a:p>
            <a:pPr lvl="1" eaLnBrk="1" hangingPunct="1">
              <a:lnSpc>
                <a:spcPct val="90000"/>
              </a:lnSpc>
              <a:defRPr/>
            </a:pPr>
            <a:r>
              <a:rPr lang="en-US" dirty="0"/>
              <a:t>Early 2020s: Mayo Clinic CEO wrote memo prodding staff to prioritize care for patients with the best paying insurance</a:t>
            </a:r>
          </a:p>
          <a:p>
            <a:pPr lvl="1" eaLnBrk="1" hangingPunct="1">
              <a:lnSpc>
                <a:spcPct val="90000"/>
              </a:lnSpc>
              <a:defRPr/>
            </a:pPr>
            <a:endParaRPr lang="en-US" sz="3200" dirty="0"/>
          </a:p>
          <a:p>
            <a:pPr>
              <a:defRPr/>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3430FE9C-0D28-5CD1-25E5-C44A536C5EDB}"/>
              </a:ext>
            </a:extLst>
          </p:cNvPr>
          <p:cNvSpPr>
            <a:spLocks noGrp="1" noChangeArrowheads="1"/>
          </p:cNvSpPr>
          <p:nvPr>
            <p:ph type="title"/>
          </p:nvPr>
        </p:nvSpPr>
        <p:spPr/>
        <p:txBody>
          <a:bodyPr/>
          <a:lstStyle/>
          <a:p>
            <a:pPr eaLnBrk="1" hangingPunct="1"/>
            <a:r>
              <a:rPr lang="en-US" altLang="en-US" sz="3200"/>
              <a:t>Health Care System Performance Scores: Affordability (2021, Commonwealth Fund)</a:t>
            </a:r>
          </a:p>
        </p:txBody>
      </p:sp>
      <p:pic>
        <p:nvPicPr>
          <p:cNvPr id="49155" name="Content Placeholder 3">
            <a:extLst>
              <a:ext uri="{FF2B5EF4-FFF2-40B4-BE49-F238E27FC236}">
                <a16:creationId xmlns:a16="http://schemas.microsoft.com/office/drawing/2014/main" id="{F0411536-85A1-7D4B-4E4C-EAE1663A9B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2401888"/>
            <a:ext cx="6858000" cy="3200400"/>
          </a:xfr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1">
            <a:extLst>
              <a:ext uri="{FF2B5EF4-FFF2-40B4-BE49-F238E27FC236}">
                <a16:creationId xmlns:a16="http://schemas.microsoft.com/office/drawing/2014/main" id="{13C64794-D3DF-50F7-0718-EB9007A45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12A998CD-BFA0-6C25-E7A2-20593F49900F}"/>
              </a:ext>
            </a:extLst>
          </p:cNvPr>
          <p:cNvSpPr>
            <a:spLocks noGrp="1"/>
          </p:cNvSpPr>
          <p:nvPr>
            <p:ph type="title" idx="4294967295"/>
          </p:nvPr>
        </p:nvSpPr>
        <p:spPr/>
        <p:txBody>
          <a:bodyPr lIns="0" rIns="0" bIns="0" anchor="b"/>
          <a:lstStyle/>
          <a:p>
            <a:pPr eaLnBrk="1" hangingPunct="1">
              <a:defRPr/>
            </a:pPr>
            <a:r>
              <a:rPr lang="en-US" dirty="0"/>
              <a:t>US Charity Care Suffering</a:t>
            </a:r>
          </a:p>
        </p:txBody>
      </p:sp>
      <p:sp>
        <p:nvSpPr>
          <p:cNvPr id="76803" name="Content Placeholder 2">
            <a:extLst>
              <a:ext uri="{FF2B5EF4-FFF2-40B4-BE49-F238E27FC236}">
                <a16:creationId xmlns:a16="http://schemas.microsoft.com/office/drawing/2014/main" id="{BA745713-06D9-9684-2647-FB64C5A29E44}"/>
              </a:ext>
            </a:extLst>
          </p:cNvPr>
          <p:cNvSpPr>
            <a:spLocks noGrp="1"/>
          </p:cNvSpPr>
          <p:nvPr>
            <p:ph idx="4294967295"/>
          </p:nvPr>
        </p:nvSpPr>
        <p:spPr/>
        <p:txBody>
          <a:bodyPr/>
          <a:lstStyle/>
          <a:p>
            <a:pPr marL="273050" indent="-273050" eaLnBrk="1" hangingPunct="1">
              <a:defRPr/>
            </a:pPr>
            <a:r>
              <a:rPr lang="en-US" dirty="0"/>
              <a:t>Only 42% notify patients about their charity care policies before trying to collect unpaid bills</a:t>
            </a:r>
          </a:p>
          <a:p>
            <a:pPr marL="273050" indent="-273050" eaLnBrk="1" hangingPunct="1">
              <a:defRPr/>
            </a:pPr>
            <a:r>
              <a:rPr lang="en-US" dirty="0"/>
              <a:t>Public hospitals and ERs closing</a:t>
            </a:r>
          </a:p>
          <a:p>
            <a:pPr marL="673100" lvl="1" indent="-273050" eaLnBrk="1" hangingPunct="1">
              <a:defRPr/>
            </a:pPr>
            <a:r>
              <a:rPr lang="en-US" sz="3200" dirty="0"/>
              <a:t>Long waits mean many leave before being seen</a:t>
            </a:r>
          </a:p>
          <a:p>
            <a:pPr marL="673100" lvl="1" indent="-273050" eaLnBrk="1" hangingPunct="1">
              <a:defRPr/>
            </a:pPr>
            <a:r>
              <a:rPr lang="en-US" sz="3200" dirty="0"/>
              <a:t>Pediatric hospitals and bed availability decreasing (children less lucrative)</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9D7FF-8E8A-8627-246A-E9708F353AAC}"/>
              </a:ext>
            </a:extLst>
          </p:cNvPr>
          <p:cNvSpPr>
            <a:spLocks noGrp="1"/>
          </p:cNvSpPr>
          <p:nvPr>
            <p:ph type="title"/>
          </p:nvPr>
        </p:nvSpPr>
        <p:spPr/>
        <p:txBody>
          <a:bodyPr/>
          <a:lstStyle/>
          <a:p>
            <a:pPr>
              <a:defRPr/>
            </a:pPr>
            <a:r>
              <a:rPr lang="en-US" dirty="0"/>
              <a:t>US Charity Care Suffering</a:t>
            </a:r>
          </a:p>
        </p:txBody>
      </p:sp>
      <p:sp>
        <p:nvSpPr>
          <p:cNvPr id="3" name="Content Placeholder 2">
            <a:extLst>
              <a:ext uri="{FF2B5EF4-FFF2-40B4-BE49-F238E27FC236}">
                <a16:creationId xmlns:a16="http://schemas.microsoft.com/office/drawing/2014/main" id="{4FA94054-86B1-21DA-5B05-340B44F13141}"/>
              </a:ext>
            </a:extLst>
          </p:cNvPr>
          <p:cNvSpPr>
            <a:spLocks noGrp="1"/>
          </p:cNvSpPr>
          <p:nvPr>
            <p:ph idx="1"/>
          </p:nvPr>
        </p:nvSpPr>
        <p:spPr/>
        <p:txBody>
          <a:bodyPr/>
          <a:lstStyle/>
          <a:p>
            <a:pPr marL="273050" indent="-273050" eaLnBrk="1" hangingPunct="1">
              <a:defRPr/>
            </a:pPr>
            <a:r>
              <a:rPr lang="en-US" sz="2800" dirty="0"/>
              <a:t>Free clinic demand increasing, more patients being turned away</a:t>
            </a:r>
          </a:p>
          <a:p>
            <a:pPr marL="273050" indent="-273050" eaLnBrk="1" hangingPunct="1">
              <a:defRPr/>
            </a:pPr>
            <a:r>
              <a:rPr lang="en-US" sz="2800" dirty="0"/>
              <a:t>Hospitals consolidating</a:t>
            </a:r>
          </a:p>
          <a:p>
            <a:pPr marL="673100" lvl="1" indent="-273050" eaLnBrk="1" hangingPunct="1">
              <a:defRPr/>
            </a:pPr>
            <a:r>
              <a:rPr lang="en-US" dirty="0"/>
              <a:t>Decreases competition, can increase costs</a:t>
            </a:r>
          </a:p>
          <a:p>
            <a:pPr marL="273050" indent="-273050" eaLnBrk="1" hangingPunct="1">
              <a:defRPr/>
            </a:pPr>
            <a:r>
              <a:rPr lang="en-US" sz="2800" dirty="0"/>
              <a:t>Hospitals turning to lucrative initiatives to improve financial situation</a:t>
            </a:r>
          </a:p>
          <a:p>
            <a:pPr marL="639763" lvl="1" indent="-246063" eaLnBrk="1" hangingPunct="1">
              <a:defRPr/>
            </a:pPr>
            <a:r>
              <a:rPr lang="en-US" dirty="0"/>
              <a:t>Cosmetic surgery, luxury clinics, aggressive billing practices (including charging uninsured more than insured and employing harsh debt collection practices), recruiting wealthy foreign patients</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51A588E3-C2A1-78CA-1958-BF7B426C2645}"/>
              </a:ext>
            </a:extLst>
          </p:cNvPr>
          <p:cNvSpPr>
            <a:spLocks noGrp="1"/>
          </p:cNvSpPr>
          <p:nvPr>
            <p:ph type="title" idx="4294967295"/>
          </p:nvPr>
        </p:nvSpPr>
        <p:spPr/>
        <p:txBody>
          <a:bodyPr lIns="0" rIns="0" bIns="0" anchor="b"/>
          <a:lstStyle/>
          <a:p>
            <a:pPr eaLnBrk="1" hangingPunct="1">
              <a:defRPr/>
            </a:pPr>
            <a:r>
              <a:rPr lang="en-US" dirty="0" err="1"/>
              <a:t>Maldistribution</a:t>
            </a:r>
            <a:r>
              <a:rPr lang="en-US" dirty="0"/>
              <a:t> of Wealth</a:t>
            </a:r>
          </a:p>
        </p:txBody>
      </p:sp>
      <p:sp>
        <p:nvSpPr>
          <p:cNvPr id="69635" name="Content Placeholder 2">
            <a:extLst>
              <a:ext uri="{FF2B5EF4-FFF2-40B4-BE49-F238E27FC236}">
                <a16:creationId xmlns:a16="http://schemas.microsoft.com/office/drawing/2014/main" id="{AB3FC289-A902-7C4C-4CD1-A4E11F44BABC}"/>
              </a:ext>
            </a:extLst>
          </p:cNvPr>
          <p:cNvSpPr>
            <a:spLocks noGrp="1"/>
          </p:cNvSpPr>
          <p:nvPr>
            <p:ph idx="4294967295"/>
          </p:nvPr>
        </p:nvSpPr>
        <p:spPr/>
        <p:txBody>
          <a:bodyPr/>
          <a:lstStyle/>
          <a:p>
            <a:pPr eaLnBrk="1" hangingPunct="1">
              <a:defRPr/>
            </a:pPr>
            <a:r>
              <a:rPr lang="en-US" sz="3600" dirty="0">
                <a:effectLst>
                  <a:outerShdw blurRad="38100" dist="38100" dir="2700000" algn="tl">
                    <a:srgbClr val="000000">
                      <a:alpha val="43137"/>
                    </a:srgbClr>
                  </a:outerShdw>
                </a:effectLst>
              </a:rPr>
              <a:t>Top 62 billionaires worldwide worth $1.8 trillion, the combined income of bottom 3.5 billion people (1/2 of world’s population)</a:t>
            </a:r>
          </a:p>
          <a:p>
            <a:pPr eaLnBrk="1" hangingPunct="1">
              <a:defRPr/>
            </a:pPr>
            <a:r>
              <a:rPr lang="en-US" sz="3600" dirty="0">
                <a:effectLst>
                  <a:outerShdw blurRad="38100" dist="38100" dir="2700000" algn="tl">
                    <a:srgbClr val="000000">
                      <a:alpha val="43137"/>
                    </a:srgbClr>
                  </a:outerShdw>
                </a:effectLst>
              </a:rPr>
              <a:t>U.S:  Richest 1% of the population owns 50% of the country’s wealth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-poorest 90% own 30%</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-widest gap of any industrialized nation</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a:extLst>
              <a:ext uri="{FF2B5EF4-FFF2-40B4-BE49-F238E27FC236}">
                <a16:creationId xmlns:a16="http://schemas.microsoft.com/office/drawing/2014/main" id="{3C5DDAF1-9DF7-BEA9-F58F-F9C713D37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F7C2A29A-D9F1-13A5-CEB5-B8A553FAE0A5}"/>
              </a:ext>
            </a:extLst>
          </p:cNvPr>
          <p:cNvSpPr>
            <a:spLocks noGrp="1" noChangeArrowheads="1"/>
          </p:cNvSpPr>
          <p:nvPr>
            <p:ph type="title"/>
          </p:nvPr>
        </p:nvSpPr>
        <p:spPr/>
        <p:txBody>
          <a:bodyPr anchor="t"/>
          <a:lstStyle/>
          <a:p>
            <a:pPr>
              <a:defRPr/>
            </a:pPr>
            <a:endParaRPr lang="en-US" altLang="en-US"/>
          </a:p>
        </p:txBody>
      </p:sp>
      <p:pic>
        <p:nvPicPr>
          <p:cNvPr id="294915" name="Picture 3">
            <a:extLst>
              <a:ext uri="{FF2B5EF4-FFF2-40B4-BE49-F238E27FC236}">
                <a16:creationId xmlns:a16="http://schemas.microsoft.com/office/drawing/2014/main" id="{B03CFFCE-D9E4-9863-1ED4-07BD52136380}"/>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7A3A1589-C9B3-26B4-13CE-27E215119180}"/>
              </a:ext>
            </a:extLst>
          </p:cNvPr>
          <p:cNvSpPr>
            <a:spLocks noGrp="1"/>
          </p:cNvSpPr>
          <p:nvPr>
            <p:ph type="title"/>
          </p:nvPr>
        </p:nvSpPr>
        <p:spPr/>
        <p:txBody>
          <a:bodyPr/>
          <a:lstStyle/>
          <a:p>
            <a:pPr eaLnBrk="1" hangingPunct="1">
              <a:defRPr/>
            </a:pPr>
            <a:r>
              <a:rPr lang="en-US" dirty="0"/>
              <a:t>Income Inequality</a:t>
            </a:r>
          </a:p>
        </p:txBody>
      </p:sp>
      <p:sp>
        <p:nvSpPr>
          <p:cNvPr id="23555" name="Content Placeholder 2">
            <a:extLst>
              <a:ext uri="{FF2B5EF4-FFF2-40B4-BE49-F238E27FC236}">
                <a16:creationId xmlns:a16="http://schemas.microsoft.com/office/drawing/2014/main" id="{276804EA-64CC-5259-8EFC-68805187AE8B}"/>
              </a:ext>
            </a:extLst>
          </p:cNvPr>
          <p:cNvSpPr>
            <a:spLocks noGrp="1"/>
          </p:cNvSpPr>
          <p:nvPr>
            <p:ph idx="1"/>
          </p:nvPr>
        </p:nvSpPr>
        <p:spPr/>
        <p:txBody>
          <a:bodyPr/>
          <a:lstStyle/>
          <a:p>
            <a:pPr eaLnBrk="1" hangingPunct="1">
              <a:defRPr/>
            </a:pPr>
            <a:r>
              <a:rPr lang="en-US" dirty="0"/>
              <a:t>Lower life expectancy</a:t>
            </a:r>
          </a:p>
          <a:p>
            <a:pPr eaLnBrk="1" hangingPunct="1">
              <a:defRPr/>
            </a:pPr>
            <a:r>
              <a:rPr lang="en-US" dirty="0"/>
              <a:t>Higher rates of infant and child mortality</a:t>
            </a:r>
          </a:p>
          <a:p>
            <a:pPr eaLnBrk="1" hangingPunct="1">
              <a:defRPr/>
            </a:pPr>
            <a:r>
              <a:rPr lang="en-US" dirty="0"/>
              <a:t>20 million deaths per year worldwide</a:t>
            </a:r>
          </a:p>
          <a:p>
            <a:pPr eaLnBrk="1" hangingPunct="1">
              <a:defRPr/>
            </a:pPr>
            <a:r>
              <a:rPr lang="en-US" dirty="0"/>
              <a:t>Short height</a:t>
            </a:r>
          </a:p>
          <a:p>
            <a:pPr eaLnBrk="1" hangingPunct="1">
              <a:defRPr/>
            </a:pPr>
            <a:r>
              <a:rPr lang="en-US" dirty="0"/>
              <a:t>Poor self-reported health</a:t>
            </a:r>
          </a:p>
          <a:p>
            <a:pPr eaLnBrk="1" hangingPunct="1">
              <a:defRPr/>
            </a:pPr>
            <a:r>
              <a:rPr lang="en-US" dirty="0"/>
              <a:t>AIDS</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212A4-0EA9-4148-6050-7FE404C0EBD9}"/>
              </a:ext>
            </a:extLst>
          </p:cNvPr>
          <p:cNvSpPr>
            <a:spLocks noGrp="1"/>
          </p:cNvSpPr>
          <p:nvPr>
            <p:ph type="title"/>
          </p:nvPr>
        </p:nvSpPr>
        <p:spPr>
          <a:xfrm>
            <a:off x="628650" y="365125"/>
            <a:ext cx="7886700" cy="1325563"/>
          </a:xfrm>
        </p:spPr>
        <p:txBody>
          <a:bodyPr>
            <a:normAutofit/>
          </a:bodyPr>
          <a:lstStyle/>
          <a:p>
            <a:pPr>
              <a:defRPr/>
            </a:pPr>
            <a:r>
              <a:rPr lang="en-US" sz="2700" dirty="0"/>
              <a:t>Steady Rise in US Life Expectancy </a:t>
            </a:r>
            <a:r>
              <a:rPr lang="en-US" sz="2700" i="1" dirty="0"/>
              <a:t>Until 2020</a:t>
            </a:r>
            <a:endParaRPr lang="en-US" sz="1800" i="1" dirty="0"/>
          </a:p>
        </p:txBody>
      </p:sp>
      <p:graphicFrame>
        <p:nvGraphicFramePr>
          <p:cNvPr id="7" name="Content Placeholder 6">
            <a:extLst>
              <a:ext uri="{FF2B5EF4-FFF2-40B4-BE49-F238E27FC236}">
                <a16:creationId xmlns:a16="http://schemas.microsoft.com/office/drawing/2014/main" id="{68D60467-BA1B-8F40-37F7-227F471771E8}"/>
              </a:ext>
            </a:extLst>
          </p:cNvPr>
          <p:cNvGraphicFramePr>
            <a:graphicFrameLocks noGrp="1"/>
          </p:cNvGraphicFramePr>
          <p:nvPr>
            <p:ph idx="1"/>
          </p:nvPr>
        </p:nvGraphicFramePr>
        <p:xfrm>
          <a:off x="824947" y="1904903"/>
          <a:ext cx="8079023" cy="346491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44A558C2-895E-394A-3F4E-D4566B657ACD}"/>
              </a:ext>
            </a:extLst>
          </p:cNvPr>
          <p:cNvSpPr>
            <a:spLocks noGrp="1"/>
          </p:cNvSpPr>
          <p:nvPr>
            <p:ph type="body" idx="10"/>
          </p:nvPr>
        </p:nvSpPr>
        <p:spPr>
          <a:xfrm>
            <a:off x="0" y="5370513"/>
            <a:ext cx="6353175" cy="630237"/>
          </a:xfrm>
        </p:spPr>
        <p:txBody>
          <a:bodyPr>
            <a:normAutofit lnSpcReduction="10000"/>
          </a:bodyPr>
          <a:lstStyle/>
          <a:p>
            <a:pPr>
              <a:lnSpc>
                <a:spcPct val="120000"/>
              </a:lnSpc>
              <a:spcBef>
                <a:spcPts val="0"/>
              </a:spcBef>
              <a:defRPr/>
            </a:pPr>
            <a:r>
              <a:rPr lang="en-US" sz="750" dirty="0"/>
              <a:t>1960-2018:NCHS Data Visualization Gallery - Mortality Trends in the United States. 2020. https://www.cdc.gov/nchs/data-visualization/mortality-trends/index.htm</a:t>
            </a:r>
          </a:p>
          <a:p>
            <a:pPr>
              <a:lnSpc>
                <a:spcPct val="120000"/>
              </a:lnSpc>
              <a:spcBef>
                <a:spcPts val="0"/>
              </a:spcBef>
              <a:defRPr/>
            </a:pPr>
            <a:r>
              <a:rPr lang="en-US" sz="750" dirty="0"/>
              <a:t>2019: </a:t>
            </a:r>
            <a:r>
              <a:rPr lang="en-US" sz="750" dirty="0" err="1"/>
              <a:t>Kochanek</a:t>
            </a:r>
            <a:r>
              <a:rPr lang="en-US" sz="750" dirty="0"/>
              <a:t> KD, Xu J, Arias E. Mortality in the United States, 2019. 2020 Dec;(395):8.</a:t>
            </a:r>
          </a:p>
          <a:p>
            <a:pPr>
              <a:lnSpc>
                <a:spcPct val="120000"/>
              </a:lnSpc>
              <a:spcBef>
                <a:spcPts val="0"/>
              </a:spcBef>
              <a:defRPr/>
            </a:pPr>
            <a:r>
              <a:rPr lang="en-US" sz="750" dirty="0"/>
              <a:t>2020-2021: Arias E, Tejada-Vera B, </a:t>
            </a:r>
            <a:r>
              <a:rPr lang="en-US" sz="750" dirty="0" err="1"/>
              <a:t>Kochanek</a:t>
            </a:r>
            <a:r>
              <a:rPr lang="en-US" sz="750" dirty="0"/>
              <a:t> K, Ahmad F. Provisional Life Expectancy Estimates for 2021. </a:t>
            </a:r>
          </a:p>
          <a:p>
            <a:pPr>
              <a:lnSpc>
                <a:spcPct val="120000"/>
              </a:lnSpc>
              <a:spcBef>
                <a:spcPts val="0"/>
              </a:spcBef>
              <a:defRPr/>
            </a:pPr>
            <a:r>
              <a:rPr lang="en-US" sz="750" dirty="0"/>
              <a:t>NVSS Vital Statistics Rapid Release. 2022 Aug;(23):16.</a:t>
            </a:r>
          </a:p>
        </p:txBody>
      </p:sp>
      <p:sp>
        <p:nvSpPr>
          <p:cNvPr id="297989" name="TextBox 5">
            <a:extLst>
              <a:ext uri="{FF2B5EF4-FFF2-40B4-BE49-F238E27FC236}">
                <a16:creationId xmlns:a16="http://schemas.microsoft.com/office/drawing/2014/main" id="{C99B941E-9922-87DA-2CD5-341DC3052941}"/>
              </a:ext>
            </a:extLst>
          </p:cNvPr>
          <p:cNvSpPr txBox="1">
            <a:spLocks noChangeArrowheads="1"/>
          </p:cNvSpPr>
          <p:nvPr/>
        </p:nvSpPr>
        <p:spPr bwMode="auto">
          <a:xfrm>
            <a:off x="125413" y="2844800"/>
            <a:ext cx="174307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spcAft>
                <a:spcPts val="900"/>
              </a:spcAft>
              <a:buClrTx/>
              <a:buSzTx/>
              <a:buFontTx/>
              <a:buNone/>
            </a:pPr>
            <a:r>
              <a:rPr lang="en-US" altLang="en-US" sz="2100">
                <a:solidFill>
                  <a:schemeClr val="bg1"/>
                </a:solidFill>
                <a:latin typeface="Arial" panose="020B0604020202020204" pitchFamily="34" charset="0"/>
              </a:rPr>
              <a:t>USA Life Expectancy at Birth</a:t>
            </a:r>
          </a:p>
          <a:p>
            <a:pPr>
              <a:spcBef>
                <a:spcPct val="0"/>
              </a:spcBef>
              <a:spcAft>
                <a:spcPts val="900"/>
              </a:spcAft>
              <a:buClrTx/>
              <a:buSzTx/>
              <a:buFontTx/>
              <a:buNone/>
            </a:pPr>
            <a:r>
              <a:rPr lang="en-US" altLang="en-US" sz="2100">
                <a:solidFill>
                  <a:schemeClr val="bg1"/>
                </a:solidFill>
                <a:latin typeface="Arial" panose="020B0604020202020204" pitchFamily="34" charset="0"/>
              </a:rPr>
              <a:t>(Years)</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Placeholder 1">
            <a:extLst>
              <a:ext uri="{FF2B5EF4-FFF2-40B4-BE49-F238E27FC236}">
                <a16:creationId xmlns:a16="http://schemas.microsoft.com/office/drawing/2014/main" id="{B26AA629-D35F-D4F4-A07E-B5E2460CC3ED}"/>
              </a:ext>
            </a:extLst>
          </p:cNvPr>
          <p:cNvSpPr>
            <a:spLocks noGrp="1" noChangeArrowheads="1"/>
          </p:cNvSpPr>
          <p:nvPr>
            <p:ph type="body" idx="10"/>
          </p:nvPr>
        </p:nvSpPr>
        <p:spPr>
          <a:xfrm>
            <a:off x="0" y="6016625"/>
            <a:ext cx="6172200" cy="841375"/>
          </a:xfrm>
        </p:spPr>
        <p:txBody>
          <a:bodyPr/>
          <a:lstStyle/>
          <a:p>
            <a:pPr eaLnBrk="1" hangingPunct="1"/>
            <a:r>
              <a:rPr lang="en-US" altLang="en-US">
                <a:latin typeface="Arial" panose="020B0604020202020204" pitchFamily="34" charset="0"/>
                <a:cs typeface="Arial" panose="020B0604020202020204" pitchFamily="34" charset="0"/>
              </a:rPr>
              <a:t>Source of data: OECD.Stat, Accessed December 29, 2023. </a:t>
            </a:r>
          </a:p>
        </p:txBody>
      </p:sp>
      <p:sp>
        <p:nvSpPr>
          <p:cNvPr id="11" name="Title 1">
            <a:extLst>
              <a:ext uri="{FF2B5EF4-FFF2-40B4-BE49-F238E27FC236}">
                <a16:creationId xmlns:a16="http://schemas.microsoft.com/office/drawing/2014/main" id="{62F105E8-1166-71E4-17DE-C1573DB1B0CC}"/>
              </a:ext>
            </a:extLst>
          </p:cNvPr>
          <p:cNvSpPr>
            <a:spLocks noGrp="1"/>
          </p:cNvSpPr>
          <p:nvPr>
            <p:ph type="title"/>
          </p:nvPr>
        </p:nvSpPr>
        <p:spPr>
          <a:xfrm>
            <a:off x="628650" y="365125"/>
            <a:ext cx="7886700" cy="1325563"/>
          </a:xfrm>
        </p:spPr>
        <p:txBody>
          <a:bodyPr rtlCol="0">
            <a:normAutofit/>
          </a:bodyPr>
          <a:lstStyle/>
          <a:p>
            <a:pPr eaLnBrk="1" fontAlgn="auto" hangingPunct="1">
              <a:spcAft>
                <a:spcPts val="0"/>
              </a:spcAft>
              <a:defRPr/>
            </a:pPr>
            <a:r>
              <a:rPr lang="en-US" sz="2100" dirty="0">
                <a:latin typeface="+mn-lt"/>
              </a:rPr>
              <a:t>USA life expectancy continues to </a:t>
            </a:r>
            <a:br>
              <a:rPr lang="en-US" sz="2700" dirty="0">
                <a:latin typeface="+mn-lt"/>
              </a:rPr>
            </a:br>
            <a:r>
              <a:rPr lang="en-US" sz="2700" dirty="0">
                <a:latin typeface="+mn-lt"/>
              </a:rPr>
              <a:t>Fall Behind Other Wealthy Nations</a:t>
            </a:r>
            <a:endParaRPr lang="en-US" sz="2700" dirty="0"/>
          </a:p>
        </p:txBody>
      </p:sp>
      <p:graphicFrame>
        <p:nvGraphicFramePr>
          <p:cNvPr id="299012" name="Chart 5">
            <a:extLst>
              <a:ext uri="{FF2B5EF4-FFF2-40B4-BE49-F238E27FC236}">
                <a16:creationId xmlns:a16="http://schemas.microsoft.com/office/drawing/2014/main" id="{7D8458E2-0C27-4292-2B9A-9BC614134826}"/>
              </a:ext>
            </a:extLst>
          </p:cNvPr>
          <p:cNvGraphicFramePr>
            <a:graphicFrameLocks/>
          </p:cNvGraphicFramePr>
          <p:nvPr/>
        </p:nvGraphicFramePr>
        <p:xfrm>
          <a:off x="434975" y="1827213"/>
          <a:ext cx="8253413" cy="3594100"/>
        </p:xfrm>
        <a:graphic>
          <a:graphicData uri="http://schemas.openxmlformats.org/presentationml/2006/ole">
            <mc:AlternateContent xmlns:mc="http://schemas.openxmlformats.org/markup-compatibility/2006">
              <mc:Choice xmlns:v="urn:schemas-microsoft-com:vml" Requires="v">
                <p:oleObj name="Chart" r:id="rId2" imgW="8260796" imgH="3603048" progId="Excel.Chart.8">
                  <p:embed/>
                </p:oleObj>
              </mc:Choice>
              <mc:Fallback>
                <p:oleObj name="Chart" r:id="rId2" imgW="8260796" imgH="3603048" progId="Excel.Chart.8">
                  <p:embed/>
                  <p:pic>
                    <p:nvPicPr>
                      <p:cNvPr id="299012" name="Chart 5">
                        <a:extLst>
                          <a:ext uri="{FF2B5EF4-FFF2-40B4-BE49-F238E27FC236}">
                            <a16:creationId xmlns:a16="http://schemas.microsoft.com/office/drawing/2014/main" id="{7D8458E2-0C27-4292-2B9A-9BC61413482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827213"/>
                        <a:ext cx="8253413"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CEB39061-CC47-57BB-F58B-172AD6394E49}"/>
              </a:ext>
            </a:extLst>
          </p:cNvPr>
          <p:cNvSpPr txBox="1"/>
          <p:nvPr/>
        </p:nvSpPr>
        <p:spPr>
          <a:xfrm>
            <a:off x="506413" y="2341563"/>
            <a:ext cx="1419225" cy="922337"/>
          </a:xfrm>
          <a:prstGeom prst="rect">
            <a:avLst/>
          </a:prstGeom>
          <a:noFill/>
        </p:spPr>
        <p:txBody>
          <a:bodyPr>
            <a:spAutoFit/>
          </a:bodyPr>
          <a:lstStyle/>
          <a:p>
            <a:pPr defTabSz="685800" eaLnBrk="1" fontAlgn="auto" hangingPunct="1">
              <a:spcBef>
                <a:spcPts val="0"/>
              </a:spcBef>
              <a:spcAft>
                <a:spcPts val="900"/>
              </a:spcAft>
              <a:defRPr/>
            </a:pPr>
            <a:r>
              <a:rPr lang="en-US" dirty="0">
                <a:solidFill>
                  <a:srgbClr val="FFFFFF"/>
                </a:solidFill>
                <a:latin typeface="Arial" panose="020B0604020202020204"/>
                <a:cs typeface="+mn-cs"/>
              </a:rPr>
              <a:t>Life expectancy at birth</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153B-9C28-EE5C-7572-9A356EE82FBA}"/>
              </a:ext>
            </a:extLst>
          </p:cNvPr>
          <p:cNvSpPr>
            <a:spLocks noGrp="1"/>
          </p:cNvSpPr>
          <p:nvPr>
            <p:ph type="title"/>
          </p:nvPr>
        </p:nvSpPr>
        <p:spPr>
          <a:xfrm>
            <a:off x="628650" y="365125"/>
            <a:ext cx="7886700" cy="1325563"/>
          </a:xfrm>
        </p:spPr>
        <p:txBody>
          <a:bodyPr rtlCol="0">
            <a:normAutofit/>
          </a:bodyPr>
          <a:lstStyle/>
          <a:p>
            <a:pPr eaLnBrk="1" fontAlgn="auto" hangingPunct="1">
              <a:spcAft>
                <a:spcPts val="0"/>
              </a:spcAft>
              <a:defRPr/>
            </a:pPr>
            <a:r>
              <a:rPr lang="en-US" sz="2100" dirty="0"/>
              <a:t>US improvement in "Treatable Mortality" </a:t>
            </a:r>
            <a:br>
              <a:rPr lang="en-US" sz="3000" dirty="0"/>
            </a:br>
            <a:r>
              <a:rPr lang="en-US" sz="3000" dirty="0">
                <a:latin typeface="+mn-lt"/>
              </a:rPr>
              <a:t>Continues to Lag Other Wealthy Nations</a:t>
            </a:r>
            <a:endParaRPr lang="en-US" sz="3000" dirty="0"/>
          </a:p>
        </p:txBody>
      </p:sp>
      <p:sp>
        <p:nvSpPr>
          <p:cNvPr id="300035" name="Text Placeholder 2">
            <a:extLst>
              <a:ext uri="{FF2B5EF4-FFF2-40B4-BE49-F238E27FC236}">
                <a16:creationId xmlns:a16="http://schemas.microsoft.com/office/drawing/2014/main" id="{17D1D804-5AB5-3F84-9EE2-8F5571DD0B05}"/>
              </a:ext>
            </a:extLst>
          </p:cNvPr>
          <p:cNvSpPr>
            <a:spLocks noGrp="1" noChangeArrowheads="1"/>
          </p:cNvSpPr>
          <p:nvPr>
            <p:ph type="body" idx="10"/>
          </p:nvPr>
        </p:nvSpPr>
        <p:spPr>
          <a:xfrm>
            <a:off x="0" y="6016625"/>
            <a:ext cx="6172200" cy="841375"/>
          </a:xfrm>
        </p:spPr>
        <p:txBody>
          <a:bodyPr/>
          <a:lstStyle/>
          <a:p>
            <a:pPr eaLnBrk="1" hangingPunct="1"/>
            <a:r>
              <a:rPr lang="en-US" altLang="en-US">
                <a:latin typeface="Arial" panose="020B0604020202020204" pitchFamily="34" charset="0"/>
                <a:cs typeface="Arial" panose="020B0604020202020204" pitchFamily="34" charset="0"/>
              </a:rPr>
              <a:t>Source: OECD.Stat, Accessed October 1, 2023. https://stats.oecd.org/Index.aspx?DataSetCode=HEALTH_STAT#</a:t>
            </a:r>
          </a:p>
        </p:txBody>
      </p:sp>
      <p:graphicFrame>
        <p:nvGraphicFramePr>
          <p:cNvPr id="7" name="Content Placeholder 6">
            <a:extLst>
              <a:ext uri="{FF2B5EF4-FFF2-40B4-BE49-F238E27FC236}">
                <a16:creationId xmlns:a16="http://schemas.microsoft.com/office/drawing/2014/main" id="{B688C9FC-A90E-694E-CF68-370974F65E91}"/>
              </a:ext>
            </a:extLst>
          </p:cNvPr>
          <p:cNvGraphicFramePr>
            <a:graphicFrameLocks noGrp="1"/>
          </p:cNvGraphicFramePr>
          <p:nvPr>
            <p:ph idx="4294967295"/>
          </p:nvPr>
        </p:nvGraphicFramePr>
        <p:xfrm>
          <a:off x="439807" y="1975343"/>
          <a:ext cx="8341415" cy="339447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3">
            <a:extLst>
              <a:ext uri="{FF2B5EF4-FFF2-40B4-BE49-F238E27FC236}">
                <a16:creationId xmlns:a16="http://schemas.microsoft.com/office/drawing/2014/main" id="{C4439810-6215-72C5-568A-9E6E4A08C8A3}"/>
              </a:ext>
            </a:extLst>
          </p:cNvPr>
          <p:cNvSpPr>
            <a:spLocks noGrp="1" noChangeArrowheads="1"/>
          </p:cNvSpPr>
          <p:nvPr>
            <p:ph type="title"/>
          </p:nvPr>
        </p:nvSpPr>
        <p:spPr/>
        <p:txBody>
          <a:bodyPr/>
          <a:lstStyle/>
          <a:p>
            <a:r>
              <a:rPr lang="en-US" altLang="en-US"/>
              <a:t>World Bank, 2021 Data</a:t>
            </a:r>
          </a:p>
        </p:txBody>
      </p:sp>
      <p:pic>
        <p:nvPicPr>
          <p:cNvPr id="50179" name="Content Placeholder 5">
            <a:extLst>
              <a:ext uri="{FF2B5EF4-FFF2-40B4-BE49-F238E27FC236}">
                <a16:creationId xmlns:a16="http://schemas.microsoft.com/office/drawing/2014/main" id="{F8463865-970F-0DF8-9ED2-907C532112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5738" y="1674813"/>
            <a:ext cx="8772525" cy="4710112"/>
          </a:xfrm>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6527-CD20-76A4-7284-8621B2F6909E}"/>
              </a:ext>
            </a:extLst>
          </p:cNvPr>
          <p:cNvSpPr>
            <a:spLocks noGrp="1"/>
          </p:cNvSpPr>
          <p:nvPr>
            <p:ph type="title"/>
          </p:nvPr>
        </p:nvSpPr>
        <p:spPr>
          <a:xfrm>
            <a:off x="628650" y="365125"/>
            <a:ext cx="7886700" cy="1325563"/>
          </a:xfrm>
        </p:spPr>
        <p:txBody>
          <a:bodyPr rtlCol="0">
            <a:normAutofit/>
          </a:bodyPr>
          <a:lstStyle/>
          <a:p>
            <a:pPr eaLnBrk="1" fontAlgn="auto" hangingPunct="1">
              <a:spcAft>
                <a:spcPts val="0"/>
              </a:spcAft>
              <a:defRPr/>
            </a:pPr>
            <a:r>
              <a:rPr lang="en-US" sz="2100" dirty="0">
                <a:latin typeface="+mn-lt"/>
              </a:rPr>
              <a:t>USA healthcare spending continues to </a:t>
            </a:r>
            <a:br>
              <a:rPr lang="en-US" dirty="0">
                <a:latin typeface="+mn-lt"/>
              </a:rPr>
            </a:br>
            <a:r>
              <a:rPr lang="en-US" dirty="0">
                <a:latin typeface="+mn-lt"/>
              </a:rPr>
              <a:t>Outpace Other Wealthy Nations</a:t>
            </a:r>
          </a:p>
        </p:txBody>
      </p:sp>
      <p:sp>
        <p:nvSpPr>
          <p:cNvPr id="301059" name="Text Placeholder 2">
            <a:extLst>
              <a:ext uri="{FF2B5EF4-FFF2-40B4-BE49-F238E27FC236}">
                <a16:creationId xmlns:a16="http://schemas.microsoft.com/office/drawing/2014/main" id="{C6A1A3F4-8FBE-FB79-A658-D78440B3CA17}"/>
              </a:ext>
            </a:extLst>
          </p:cNvPr>
          <p:cNvSpPr>
            <a:spLocks noGrp="1" noChangeArrowheads="1"/>
          </p:cNvSpPr>
          <p:nvPr>
            <p:ph type="body" idx="10"/>
          </p:nvPr>
        </p:nvSpPr>
        <p:spPr>
          <a:xfrm>
            <a:off x="0" y="6016625"/>
            <a:ext cx="6172200" cy="841375"/>
          </a:xfrm>
        </p:spPr>
        <p:txBody>
          <a:bodyPr/>
          <a:lstStyle/>
          <a:p>
            <a:pPr eaLnBrk="1" hangingPunct="1"/>
            <a:r>
              <a:rPr lang="en-US" altLang="en-US">
                <a:latin typeface="Arial" panose="020B0604020202020204" pitchFamily="34" charset="0"/>
                <a:cs typeface="Arial" panose="020B0604020202020204" pitchFamily="34" charset="0"/>
              </a:rPr>
              <a:t>Source: OECD.stat. Available at: https://stats.oecd.org/Index.aspx?DataSetCode=SHA#. Accessed 09-29-23.</a:t>
            </a:r>
            <a:endParaRPr lang="en-US" altLang="en-US">
              <a:solidFill>
                <a:srgbClr val="000000"/>
              </a:solidFill>
              <a:latin typeface="Calibri" panose="020F050202020403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15891ED0-F3DD-D7D3-C704-876FFA602065}"/>
              </a:ext>
            </a:extLst>
          </p:cNvPr>
          <p:cNvGraphicFramePr>
            <a:graphicFrameLocks noGrp="1"/>
          </p:cNvGraphicFramePr>
          <p:nvPr>
            <p:ph idx="4294967295"/>
          </p:nvPr>
        </p:nvGraphicFramePr>
        <p:xfrm>
          <a:off x="408398" y="2055770"/>
          <a:ext cx="8327204" cy="33140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E859CAA-8AFF-ACF1-6D35-5DD1ABF6C568}"/>
              </a:ext>
            </a:extLst>
          </p:cNvPr>
          <p:cNvSpPr txBox="1"/>
          <p:nvPr/>
        </p:nvSpPr>
        <p:spPr>
          <a:xfrm>
            <a:off x="407988" y="2397125"/>
            <a:ext cx="1471612" cy="923925"/>
          </a:xfrm>
          <a:prstGeom prst="rect">
            <a:avLst/>
          </a:prstGeom>
          <a:noFill/>
        </p:spPr>
        <p:txBody>
          <a:bodyPr>
            <a:spAutoFit/>
          </a:bodyPr>
          <a:lstStyle/>
          <a:p>
            <a:pPr defTabSz="685800" eaLnBrk="1" fontAlgn="auto" hangingPunct="1">
              <a:spcBef>
                <a:spcPts val="0"/>
              </a:spcBef>
              <a:spcAft>
                <a:spcPts val="900"/>
              </a:spcAft>
              <a:defRPr/>
            </a:pPr>
            <a:r>
              <a:rPr lang="en-US" dirty="0">
                <a:solidFill>
                  <a:srgbClr val="FFFFFF"/>
                </a:solidFill>
                <a:latin typeface="Arial" panose="020B0604020202020204"/>
                <a:cs typeface="+mn-cs"/>
              </a:rPr>
              <a:t>Healthcare spending as a % of GDP</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BAEA-34D0-0625-9789-3D5928CBFDF9}"/>
              </a:ext>
            </a:extLst>
          </p:cNvPr>
          <p:cNvSpPr>
            <a:spLocks noGrp="1"/>
          </p:cNvSpPr>
          <p:nvPr>
            <p:ph type="title"/>
          </p:nvPr>
        </p:nvSpPr>
        <p:spPr/>
        <p:txBody>
          <a:bodyPr/>
          <a:lstStyle/>
          <a:p>
            <a:pPr>
              <a:defRPr/>
            </a:pPr>
            <a:r>
              <a:rPr lang="en-US" dirty="0"/>
              <a:t>Income Inequality</a:t>
            </a:r>
          </a:p>
        </p:txBody>
      </p:sp>
      <p:sp>
        <p:nvSpPr>
          <p:cNvPr id="3" name="Content Placeholder 2">
            <a:extLst>
              <a:ext uri="{FF2B5EF4-FFF2-40B4-BE49-F238E27FC236}">
                <a16:creationId xmlns:a16="http://schemas.microsoft.com/office/drawing/2014/main" id="{B937677C-004D-A4C5-67F3-FA9B6F523C7B}"/>
              </a:ext>
            </a:extLst>
          </p:cNvPr>
          <p:cNvSpPr>
            <a:spLocks noGrp="1"/>
          </p:cNvSpPr>
          <p:nvPr>
            <p:ph idx="1"/>
          </p:nvPr>
        </p:nvSpPr>
        <p:spPr/>
        <p:txBody>
          <a:bodyPr/>
          <a:lstStyle/>
          <a:p>
            <a:pPr eaLnBrk="1" hangingPunct="1">
              <a:defRPr/>
            </a:pPr>
            <a:r>
              <a:rPr lang="en-US" dirty="0"/>
              <a:t>Depression</a:t>
            </a:r>
          </a:p>
          <a:p>
            <a:pPr eaLnBrk="1" hangingPunct="1">
              <a:defRPr/>
            </a:pPr>
            <a:r>
              <a:rPr lang="en-US" dirty="0"/>
              <a:t>Mental Illness</a:t>
            </a:r>
          </a:p>
          <a:p>
            <a:pPr eaLnBrk="1" hangingPunct="1">
              <a:defRPr/>
            </a:pPr>
            <a:r>
              <a:rPr lang="en-US" dirty="0"/>
              <a:t>Obesity</a:t>
            </a:r>
          </a:p>
          <a:p>
            <a:pPr eaLnBrk="1" hangingPunct="1">
              <a:defRPr/>
            </a:pPr>
            <a:r>
              <a:rPr lang="en-US" dirty="0"/>
              <a:t>Crime</a:t>
            </a:r>
          </a:p>
          <a:p>
            <a:pPr eaLnBrk="1" hangingPunct="1">
              <a:defRPr/>
            </a:pPr>
            <a:r>
              <a:rPr lang="en-US" dirty="0"/>
              <a:t>Diminished trust in people and institutions</a:t>
            </a:r>
          </a:p>
          <a:p>
            <a:pPr>
              <a:defRPr/>
            </a:pPr>
            <a:endParaRPr lang="en-US" dirty="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8CD7-25ED-DAE3-9704-D2465A5A4D74}"/>
              </a:ext>
            </a:extLst>
          </p:cNvPr>
          <p:cNvSpPr>
            <a:spLocks noGrp="1"/>
          </p:cNvSpPr>
          <p:nvPr>
            <p:ph type="title"/>
          </p:nvPr>
        </p:nvSpPr>
        <p:spPr/>
        <p:txBody>
          <a:bodyPr/>
          <a:lstStyle/>
          <a:p>
            <a:pPr>
              <a:defRPr/>
            </a:pPr>
            <a:r>
              <a:rPr lang="en-US" dirty="0" err="1"/>
              <a:t>Maldistribution</a:t>
            </a:r>
            <a:r>
              <a:rPr lang="en-US" dirty="0"/>
              <a:t> of Wealth is Deadly</a:t>
            </a:r>
          </a:p>
        </p:txBody>
      </p:sp>
      <p:sp>
        <p:nvSpPr>
          <p:cNvPr id="3" name="Content Placeholder 2">
            <a:extLst>
              <a:ext uri="{FF2B5EF4-FFF2-40B4-BE49-F238E27FC236}">
                <a16:creationId xmlns:a16="http://schemas.microsoft.com/office/drawing/2014/main" id="{3406E968-7629-4A71-7C7E-FEEBA2A91038}"/>
              </a:ext>
            </a:extLst>
          </p:cNvPr>
          <p:cNvSpPr>
            <a:spLocks noGrp="1"/>
          </p:cNvSpPr>
          <p:nvPr>
            <p:ph idx="1"/>
          </p:nvPr>
        </p:nvSpPr>
        <p:spPr/>
        <p:txBody>
          <a:bodyPr/>
          <a:lstStyle/>
          <a:p>
            <a:pPr>
              <a:defRPr/>
            </a:pPr>
            <a:r>
              <a:rPr lang="en-US" sz="4000" dirty="0"/>
              <a:t>880,000 deaths/yr in U.S. would be averted if the country had an income gap like Western European nations, with their stronger social safety nets</a:t>
            </a:r>
          </a:p>
          <a:p>
            <a:pPr algn="r">
              <a:defRPr/>
            </a:pPr>
            <a:endParaRPr lang="en-US" sz="2800" dirty="0"/>
          </a:p>
          <a:p>
            <a:pPr algn="r">
              <a:defRPr/>
            </a:pPr>
            <a:r>
              <a:rPr lang="en-US" sz="2800" dirty="0"/>
              <a:t>BMJ 2009;339:b4471</a:t>
            </a:r>
            <a:endParaRPr lang="en-US" sz="4000" dirty="0"/>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3">
            <a:extLst>
              <a:ext uri="{FF2B5EF4-FFF2-40B4-BE49-F238E27FC236}">
                <a16:creationId xmlns:a16="http://schemas.microsoft.com/office/drawing/2014/main" id="{555D6130-4716-3C76-DF07-8321F9EFE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123825"/>
            <a:ext cx="7153275"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BEB155E4-C6C7-CB99-D4DD-B7261892E941}"/>
              </a:ext>
            </a:extLst>
          </p:cNvPr>
          <p:cNvSpPr>
            <a:spLocks noGrp="1" noRot="1" noChangeArrowheads="1"/>
          </p:cNvSpPr>
          <p:nvPr>
            <p:ph type="title"/>
          </p:nvPr>
        </p:nvSpPr>
        <p:spPr/>
        <p:txBody>
          <a:bodyPr/>
          <a:lstStyle/>
          <a:p>
            <a:pPr eaLnBrk="1" hangingPunct="1">
              <a:defRPr/>
            </a:pPr>
            <a:r>
              <a:rPr lang="en-US" dirty="0"/>
              <a:t>Maldistribution of Wealth</a:t>
            </a:r>
          </a:p>
        </p:txBody>
      </p:sp>
      <p:sp>
        <p:nvSpPr>
          <p:cNvPr id="239619" name="Rectangle 3">
            <a:extLst>
              <a:ext uri="{FF2B5EF4-FFF2-40B4-BE49-F238E27FC236}">
                <a16:creationId xmlns:a16="http://schemas.microsoft.com/office/drawing/2014/main" id="{8889F264-D95E-9B8E-E583-372B7FBE8B61}"/>
              </a:ext>
            </a:extLst>
          </p:cNvPr>
          <p:cNvSpPr>
            <a:spLocks noGrp="1" noChangeArrowheads="1"/>
          </p:cNvSpPr>
          <p:nvPr>
            <p:ph type="body" idx="1"/>
          </p:nvPr>
        </p:nvSpPr>
        <p:spPr/>
        <p:txBody>
          <a:bodyPr/>
          <a:lstStyle/>
          <a:p>
            <a:pPr eaLnBrk="1" hangingPunct="1">
              <a:defRPr/>
            </a:pPr>
            <a:r>
              <a:rPr lang="en-US" dirty="0"/>
              <a:t>In countries with moderate levels of wealth, happiness is highest where income inequalities lowest and taxes most progressive</a:t>
            </a:r>
          </a:p>
          <a:p>
            <a:pPr lvl="1" eaLnBrk="1" hangingPunct="1">
              <a:defRPr/>
            </a:pPr>
            <a:r>
              <a:rPr lang="en-US" sz="3200" dirty="0"/>
              <a:t>Major League Baseball: teams are more successful when players’ salaries are more equitably distributed</a:t>
            </a:r>
          </a:p>
          <a:p>
            <a:pPr lvl="1" eaLnBrk="1" hangingPunct="1">
              <a:defRPr/>
            </a:pPr>
            <a:r>
              <a:rPr lang="en-US" sz="3200" dirty="0"/>
              <a:t>In more equal societies, people attend more cultural events, read more books</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D5F1-4791-48F6-48CC-66DCCC15E396}"/>
              </a:ext>
            </a:extLst>
          </p:cNvPr>
          <p:cNvSpPr>
            <a:spLocks noGrp="1"/>
          </p:cNvSpPr>
          <p:nvPr>
            <p:ph type="title"/>
          </p:nvPr>
        </p:nvSpPr>
        <p:spPr/>
        <p:txBody>
          <a:bodyPr/>
          <a:lstStyle/>
          <a:p>
            <a:pPr>
              <a:defRPr/>
            </a:pPr>
            <a:r>
              <a:rPr lang="en-US" dirty="0">
                <a:solidFill>
                  <a:srgbClr val="E5E5FF"/>
                </a:solidFill>
              </a:rPr>
              <a:t>Maldistribution of wealth</a:t>
            </a:r>
            <a:endParaRPr lang="en-US" dirty="0"/>
          </a:p>
        </p:txBody>
      </p:sp>
      <p:sp>
        <p:nvSpPr>
          <p:cNvPr id="3" name="Content Placeholder 2">
            <a:extLst>
              <a:ext uri="{FF2B5EF4-FFF2-40B4-BE49-F238E27FC236}">
                <a16:creationId xmlns:a16="http://schemas.microsoft.com/office/drawing/2014/main" id="{AA784EFF-AB67-3829-4786-B3DFD21E9383}"/>
              </a:ext>
            </a:extLst>
          </p:cNvPr>
          <p:cNvSpPr>
            <a:spLocks noGrp="1"/>
          </p:cNvSpPr>
          <p:nvPr>
            <p:ph idx="1"/>
          </p:nvPr>
        </p:nvSpPr>
        <p:spPr/>
        <p:txBody>
          <a:bodyPr/>
          <a:lstStyle/>
          <a:p>
            <a:pPr>
              <a:defRPr/>
            </a:pPr>
            <a:r>
              <a:rPr lang="en-US" sz="2800" dirty="0"/>
              <a:t>Less than 4% of the combined wealth of the 225 richest individuals in the world would pay for ongoing access to basic education, health care (including reproductive health care), adequate food, safe water, and adequate sanitation for all humans</a:t>
            </a:r>
          </a:p>
          <a:p>
            <a:pPr>
              <a:lnSpc>
                <a:spcPct val="90000"/>
              </a:lnSpc>
              <a:defRPr/>
            </a:pPr>
            <a:r>
              <a:rPr lang="en-US" sz="2800" dirty="0"/>
              <a:t>US citizens consume 80% of all opioid-based pain killers</a:t>
            </a:r>
          </a:p>
          <a:p>
            <a:pPr>
              <a:lnSpc>
                <a:spcPct val="90000"/>
              </a:lnSpc>
              <a:defRPr/>
            </a:pPr>
            <a:r>
              <a:rPr lang="en-US" sz="2800" dirty="0"/>
              <a:t>50% of the world’s population live in countries that receive only 1% of the world’s opioid analgesics</a:t>
            </a:r>
          </a:p>
          <a:p>
            <a:pPr>
              <a:defRPr/>
            </a:pPr>
            <a:endParaRPr lang="en-US" dirty="0"/>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0FBEB12-C91D-D459-3E44-029D4EBD94D0}"/>
              </a:ext>
            </a:extLst>
          </p:cNvPr>
          <p:cNvSpPr>
            <a:spLocks noGrp="1" noChangeArrowheads="1"/>
          </p:cNvSpPr>
          <p:nvPr>
            <p:ph type="title" idx="4294967295"/>
          </p:nvPr>
        </p:nvSpPr>
        <p:spPr/>
        <p:txBody>
          <a:bodyPr lIns="0" rIns="0" bIns="0" anchor="b"/>
          <a:lstStyle/>
          <a:p>
            <a:pPr eaLnBrk="1" hangingPunct="1">
              <a:defRPr/>
            </a:pPr>
            <a:r>
              <a:rPr lang="en-US"/>
              <a:t>Health Requires Equality</a:t>
            </a:r>
          </a:p>
        </p:txBody>
      </p:sp>
      <p:sp>
        <p:nvSpPr>
          <p:cNvPr id="73731" name="Rectangle 3">
            <a:extLst>
              <a:ext uri="{FF2B5EF4-FFF2-40B4-BE49-F238E27FC236}">
                <a16:creationId xmlns:a16="http://schemas.microsoft.com/office/drawing/2014/main" id="{39E73764-0753-EEBF-7ACB-513F6B5C8850}"/>
              </a:ext>
            </a:extLst>
          </p:cNvPr>
          <p:cNvSpPr>
            <a:spLocks noGrp="1" noChangeArrowheads="1"/>
          </p:cNvSpPr>
          <p:nvPr>
            <p:ph idx="4294967295"/>
          </p:nvPr>
        </p:nvSpPr>
        <p:spPr/>
        <p:txBody>
          <a:bodyPr/>
          <a:lstStyle/>
          <a:p>
            <a:pPr eaLnBrk="1" hangingPunct="1">
              <a:defRPr/>
            </a:pPr>
            <a:r>
              <a:rPr lang="en-US" sz="5000"/>
              <a:t>“All men are created equal”</a:t>
            </a:r>
          </a:p>
          <a:p>
            <a:pPr lvl="1" eaLnBrk="1" hangingPunct="1">
              <a:defRPr/>
            </a:pPr>
            <a:r>
              <a:rPr lang="en-US" sz="4400"/>
              <a:t>Declaration of Independence</a:t>
            </a:r>
          </a:p>
          <a:p>
            <a:pPr eaLnBrk="1" hangingPunct="1">
              <a:defRPr/>
            </a:pPr>
            <a:r>
              <a:rPr lang="en-US" sz="5000"/>
              <a:t>“Some people are more equal than others”</a:t>
            </a:r>
          </a:p>
          <a:p>
            <a:pPr lvl="1" eaLnBrk="1" hangingPunct="1">
              <a:defRPr/>
            </a:pPr>
            <a:r>
              <a:rPr lang="en-US" sz="4400"/>
              <a:t>George Orwell</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E682F441-E22A-7189-609B-7ADC117028D8}"/>
              </a:ext>
            </a:extLst>
          </p:cNvPr>
          <p:cNvSpPr>
            <a:spLocks noGrp="1" noChangeArrowheads="1"/>
          </p:cNvSpPr>
          <p:nvPr>
            <p:ph type="title" idx="4294967295"/>
          </p:nvPr>
        </p:nvSpPr>
        <p:spPr/>
        <p:txBody>
          <a:bodyPr lIns="0" rIns="0" bIns="0" anchor="b"/>
          <a:lstStyle/>
          <a:p>
            <a:pPr eaLnBrk="1" hangingPunct="1">
              <a:defRPr/>
            </a:pPr>
            <a:r>
              <a:rPr lang="en-US"/>
              <a:t>Hudson River, 2009</a:t>
            </a:r>
          </a:p>
        </p:txBody>
      </p:sp>
      <p:pic>
        <p:nvPicPr>
          <p:cNvPr id="310275" name="Picture 3" descr="!cid_1AB14417CDF4489F9A0D7712CA50E85F@DFR188C1">
            <a:extLst>
              <a:ext uri="{FF2B5EF4-FFF2-40B4-BE49-F238E27FC236}">
                <a16:creationId xmlns:a16="http://schemas.microsoft.com/office/drawing/2014/main" id="{DF5E4761-6D09-0750-A2D6-995BCA78665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0" y="2170113"/>
            <a:ext cx="4572000" cy="338772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383FD5F5-06E3-BD0E-3055-0241033A5072}"/>
              </a:ext>
            </a:extLst>
          </p:cNvPr>
          <p:cNvSpPr>
            <a:spLocks noGrp="1" noRot="1" noChangeArrowheads="1"/>
          </p:cNvSpPr>
          <p:nvPr>
            <p:ph type="title" idx="4294967295"/>
          </p:nvPr>
        </p:nvSpPr>
        <p:spPr/>
        <p:txBody>
          <a:bodyPr lIns="0" rIns="0" bIns="0" anchor="b"/>
          <a:lstStyle/>
          <a:p>
            <a:pPr eaLnBrk="1" hangingPunct="1">
              <a:defRPr/>
            </a:pPr>
            <a:r>
              <a:rPr lang="en-US" sz="3500"/>
              <a:t>U.N. Declaration of Human Rights</a:t>
            </a:r>
          </a:p>
        </p:txBody>
      </p:sp>
      <p:sp>
        <p:nvSpPr>
          <p:cNvPr id="75779" name="Rectangle 3">
            <a:extLst>
              <a:ext uri="{FF2B5EF4-FFF2-40B4-BE49-F238E27FC236}">
                <a16:creationId xmlns:a16="http://schemas.microsoft.com/office/drawing/2014/main" id="{CAB0749E-AEF3-8514-8A58-52CDFEFA0A0A}"/>
              </a:ext>
            </a:extLst>
          </p:cNvPr>
          <p:cNvSpPr>
            <a:spLocks noGrp="1" noChangeArrowheads="1"/>
          </p:cNvSpPr>
          <p:nvPr>
            <p:ph idx="4294967295"/>
          </p:nvPr>
        </p:nvSpPr>
        <p:spPr/>
        <p:txBody>
          <a:bodyPr/>
          <a:lstStyle/>
          <a:p>
            <a:pPr eaLnBrk="1" hangingPunct="1">
              <a:buFont typeface="Wingdings" panose="05000000000000000000" pitchFamily="2" charset="2"/>
              <a:buNone/>
              <a:defRPr/>
            </a:pPr>
            <a:r>
              <a:rPr lang="en-US" dirty="0"/>
              <a:t>	</a:t>
            </a:r>
            <a:r>
              <a:rPr lang="en-US" sz="5000" dirty="0"/>
              <a:t>“Everyone has the right to a standard of living adequate for the health and well-being of himself and of his family, including food, clothing, housing and medical care”</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F960873F-2FC2-7CC3-3FD6-C584697AA0FF}"/>
              </a:ext>
            </a:extLst>
          </p:cNvPr>
          <p:cNvSpPr>
            <a:spLocks noGrp="1"/>
          </p:cNvSpPr>
          <p:nvPr>
            <p:ph type="title" idx="4294967295"/>
          </p:nvPr>
        </p:nvSpPr>
        <p:spPr/>
        <p:txBody>
          <a:bodyPr lIns="0" rIns="0" bIns="0" anchor="b"/>
          <a:lstStyle/>
          <a:p>
            <a:pPr eaLnBrk="1" hangingPunct="1">
              <a:defRPr/>
            </a:pPr>
            <a:r>
              <a:rPr lang="en-US"/>
              <a:t>Solutions</a:t>
            </a:r>
          </a:p>
        </p:txBody>
      </p:sp>
      <p:sp>
        <p:nvSpPr>
          <p:cNvPr id="135171" name="Content Placeholder 2">
            <a:extLst>
              <a:ext uri="{FF2B5EF4-FFF2-40B4-BE49-F238E27FC236}">
                <a16:creationId xmlns:a16="http://schemas.microsoft.com/office/drawing/2014/main" id="{F165217D-4830-670D-3D80-922C58AB582F}"/>
              </a:ext>
            </a:extLst>
          </p:cNvPr>
          <p:cNvSpPr>
            <a:spLocks noGrp="1"/>
          </p:cNvSpPr>
          <p:nvPr>
            <p:ph idx="4294967295"/>
          </p:nvPr>
        </p:nvSpPr>
        <p:spPr/>
        <p:txBody>
          <a:bodyPr/>
          <a:lstStyle/>
          <a:p>
            <a:pPr marL="273050" indent="-273050" eaLnBrk="1" hangingPunct="1">
              <a:defRPr/>
            </a:pPr>
            <a:r>
              <a:rPr lang="en-US" sz="3600" dirty="0"/>
              <a:t>Pay as you go</a:t>
            </a:r>
          </a:p>
          <a:p>
            <a:pPr marL="273050" indent="-273050" eaLnBrk="1" hangingPunct="1">
              <a:defRPr/>
            </a:pPr>
            <a:r>
              <a:rPr lang="en-US" sz="3600" dirty="0"/>
              <a:t>Insurance</a:t>
            </a:r>
          </a:p>
          <a:p>
            <a:pPr marL="273050" indent="-273050" eaLnBrk="1" hangingPunct="1">
              <a:defRPr/>
            </a:pPr>
            <a:r>
              <a:rPr lang="en-US" sz="3600" dirty="0"/>
              <a:t>Government-run program</a:t>
            </a:r>
          </a:p>
          <a:p>
            <a:pPr marL="639763" lvl="1" indent="-246063" eaLnBrk="1" hangingPunct="1">
              <a:defRPr/>
            </a:pPr>
            <a:r>
              <a:rPr lang="en-US" sz="3600" dirty="0"/>
              <a:t>VA, HIS</a:t>
            </a:r>
          </a:p>
          <a:p>
            <a:pPr marL="273050" indent="-273050" eaLnBrk="1" hangingPunct="1">
              <a:defRPr/>
            </a:pPr>
            <a:r>
              <a:rPr lang="en-US" sz="3600" dirty="0"/>
              <a:t>PPACA</a:t>
            </a:r>
          </a:p>
          <a:p>
            <a:pPr marL="273050" indent="-273050" eaLnBrk="1" hangingPunct="1">
              <a:defRPr/>
            </a:pPr>
            <a:r>
              <a:rPr lang="en-US" sz="3600" dirty="0"/>
              <a:t>Single Payer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a:extLst>
              <a:ext uri="{FF2B5EF4-FFF2-40B4-BE49-F238E27FC236}">
                <a16:creationId xmlns:a16="http://schemas.microsoft.com/office/drawing/2014/main" id="{13B812FE-CFE2-BF57-1B19-9EF586930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1014413"/>
            <a:ext cx="7808912"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2CDCC76A-3471-8B6E-9E11-69D81757D3E4}"/>
              </a:ext>
            </a:extLst>
          </p:cNvPr>
          <p:cNvSpPr>
            <a:spLocks noGrp="1" noRot="1" noChangeArrowheads="1"/>
          </p:cNvSpPr>
          <p:nvPr>
            <p:ph type="title"/>
          </p:nvPr>
        </p:nvSpPr>
        <p:spPr/>
        <p:txBody>
          <a:bodyPr/>
          <a:lstStyle/>
          <a:p>
            <a:pPr eaLnBrk="1" hangingPunct="1">
              <a:defRPr/>
            </a:pPr>
            <a:r>
              <a:rPr lang="en-US" sz="3200" dirty="0"/>
              <a:t>PPACA</a:t>
            </a:r>
            <a:br>
              <a:rPr lang="en-US" sz="3200" dirty="0"/>
            </a:br>
            <a:r>
              <a:rPr lang="en-US" sz="3200" dirty="0"/>
              <a:t>Patient Protection and Affordability Care Act</a:t>
            </a:r>
          </a:p>
        </p:txBody>
      </p:sp>
      <p:sp>
        <p:nvSpPr>
          <p:cNvPr id="119811" name="Rectangle 3">
            <a:extLst>
              <a:ext uri="{FF2B5EF4-FFF2-40B4-BE49-F238E27FC236}">
                <a16:creationId xmlns:a16="http://schemas.microsoft.com/office/drawing/2014/main" id="{8CD0FD65-31C2-F3DF-51CE-CDF2CA2B9FC4}"/>
              </a:ext>
            </a:extLst>
          </p:cNvPr>
          <p:cNvSpPr>
            <a:spLocks noGrp="1" noChangeArrowheads="1"/>
          </p:cNvSpPr>
          <p:nvPr>
            <p:ph type="body" idx="1"/>
          </p:nvPr>
        </p:nvSpPr>
        <p:spPr/>
        <p:txBody>
          <a:bodyPr/>
          <a:lstStyle/>
          <a:p>
            <a:pPr eaLnBrk="1" hangingPunct="1">
              <a:defRPr/>
            </a:pPr>
            <a:r>
              <a:rPr lang="en-US" sz="3600" dirty="0"/>
              <a:t>2010: Health plans must provide preventive services without cost-sharing</a:t>
            </a:r>
          </a:p>
          <a:p>
            <a:pPr eaLnBrk="1" hangingPunct="1">
              <a:defRPr/>
            </a:pPr>
            <a:r>
              <a:rPr lang="en-US" sz="3600" dirty="0"/>
              <a:t>50% cost-sharing discount for seniors in Medicare “donut hole”</a:t>
            </a:r>
          </a:p>
          <a:p>
            <a:pPr eaLnBrk="1" hangingPunct="1">
              <a:defRPr/>
            </a:pPr>
            <a:r>
              <a:rPr lang="en-US" sz="3600" dirty="0"/>
              <a:t>Prevents hospitals from overbilling the uninsured</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D4B58986-4490-28DC-0147-BD9D536AB4E6}"/>
              </a:ext>
            </a:extLst>
          </p:cNvPr>
          <p:cNvSpPr>
            <a:spLocks noGrp="1" noRot="1" noChangeArrowheads="1"/>
          </p:cNvSpPr>
          <p:nvPr>
            <p:ph type="title"/>
          </p:nvPr>
        </p:nvSpPr>
        <p:spPr/>
        <p:txBody>
          <a:bodyPr/>
          <a:lstStyle/>
          <a:p>
            <a:pPr eaLnBrk="1" hangingPunct="1">
              <a:defRPr/>
            </a:pPr>
            <a:r>
              <a:rPr lang="en-US" sz="3200" dirty="0"/>
              <a:t>PPACA</a:t>
            </a:r>
            <a:br>
              <a:rPr lang="en-US" sz="3200" dirty="0"/>
            </a:br>
            <a:r>
              <a:rPr lang="en-US" sz="3200" dirty="0"/>
              <a:t>Patient Protection and Affordability Care Act</a:t>
            </a:r>
          </a:p>
        </p:txBody>
      </p:sp>
      <p:sp>
        <p:nvSpPr>
          <p:cNvPr id="117763" name="Rectangle 3">
            <a:extLst>
              <a:ext uri="{FF2B5EF4-FFF2-40B4-BE49-F238E27FC236}">
                <a16:creationId xmlns:a16="http://schemas.microsoft.com/office/drawing/2014/main" id="{8F2CF384-DF95-1B91-E8E0-E518288A1A0F}"/>
              </a:ext>
            </a:extLst>
          </p:cNvPr>
          <p:cNvSpPr>
            <a:spLocks noGrp="1" noChangeArrowheads="1"/>
          </p:cNvSpPr>
          <p:nvPr>
            <p:ph type="body" idx="1"/>
          </p:nvPr>
        </p:nvSpPr>
        <p:spPr/>
        <p:txBody>
          <a:bodyPr/>
          <a:lstStyle/>
          <a:p>
            <a:pPr eaLnBrk="1" hangingPunct="1">
              <a:defRPr/>
            </a:pPr>
            <a:r>
              <a:rPr lang="en-US" dirty="0"/>
              <a:t>2010: Young adults up to age 26 may stay on parents’ health plan</a:t>
            </a:r>
          </a:p>
          <a:p>
            <a:pPr eaLnBrk="1" hangingPunct="1">
              <a:defRPr/>
            </a:pPr>
            <a:r>
              <a:rPr lang="en-US" dirty="0"/>
              <a:t>2010: Small business tax credits to offset costs of insuring employees</a:t>
            </a:r>
          </a:p>
          <a:p>
            <a:pPr eaLnBrk="1" hangingPunct="1">
              <a:defRPr/>
            </a:pPr>
            <a:r>
              <a:rPr lang="en-US" dirty="0"/>
              <a:t>2010: Insurers cannot deny coverage to children with preexisting conditions</a:t>
            </a:r>
          </a:p>
          <a:p>
            <a:pPr eaLnBrk="1" hangingPunct="1">
              <a:defRPr/>
            </a:pPr>
            <a:r>
              <a:rPr lang="en-US" dirty="0"/>
              <a:t>2010: No lifetime benefit limits and no rescissions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11D67073-4D8A-8FF4-FE6D-137B4C043E6C}"/>
              </a:ext>
            </a:extLst>
          </p:cNvPr>
          <p:cNvSpPr>
            <a:spLocks noGrp="1" noRot="1" noChangeArrowheads="1"/>
          </p:cNvSpPr>
          <p:nvPr>
            <p:ph type="title"/>
          </p:nvPr>
        </p:nvSpPr>
        <p:spPr/>
        <p:txBody>
          <a:bodyPr/>
          <a:lstStyle/>
          <a:p>
            <a:pPr eaLnBrk="1" hangingPunct="1">
              <a:defRPr/>
            </a:pPr>
            <a:r>
              <a:rPr lang="en-US" sz="3200" dirty="0"/>
              <a:t>PPACA</a:t>
            </a:r>
            <a:br>
              <a:rPr lang="en-US" sz="3200" dirty="0"/>
            </a:br>
            <a:r>
              <a:rPr lang="en-US" sz="3200" dirty="0"/>
              <a:t>Patient Protection and Affordability Care Act</a:t>
            </a:r>
          </a:p>
        </p:txBody>
      </p:sp>
      <p:sp>
        <p:nvSpPr>
          <p:cNvPr id="116739" name="Rectangle 3">
            <a:extLst>
              <a:ext uri="{FF2B5EF4-FFF2-40B4-BE49-F238E27FC236}">
                <a16:creationId xmlns:a16="http://schemas.microsoft.com/office/drawing/2014/main" id="{26E0EBFF-9AC7-3BC7-C1B2-14B0952AB14F}"/>
              </a:ext>
            </a:extLst>
          </p:cNvPr>
          <p:cNvSpPr>
            <a:spLocks noGrp="1" noChangeArrowheads="1"/>
          </p:cNvSpPr>
          <p:nvPr>
            <p:ph type="body" idx="1"/>
          </p:nvPr>
        </p:nvSpPr>
        <p:spPr/>
        <p:txBody>
          <a:bodyPr/>
          <a:lstStyle/>
          <a:p>
            <a:pPr eaLnBrk="1" hangingPunct="1">
              <a:defRPr/>
            </a:pPr>
            <a:r>
              <a:rPr lang="en-US" dirty="0"/>
              <a:t>2010: Uninsured with preexisting conditions eligible for special insurance plans after 6 months without insurance</a:t>
            </a:r>
          </a:p>
          <a:p>
            <a:pPr eaLnBrk="1" hangingPunct="1">
              <a:defRPr/>
            </a:pPr>
            <a:r>
              <a:rPr lang="en-US" dirty="0"/>
              <a:t>2011: Insurers must spend at least 80-85% of premium dollars on health care</a:t>
            </a:r>
          </a:p>
          <a:p>
            <a:pPr lvl="1" eaLnBrk="1" hangingPunct="1">
              <a:buClr>
                <a:srgbClr val="A886E0"/>
              </a:buClr>
              <a:defRPr/>
            </a:pPr>
            <a:r>
              <a:rPr lang="en-US" sz="3200" dirty="0">
                <a:solidFill>
                  <a:srgbClr val="FFFFFF"/>
                </a:solidFill>
              </a:rPr>
              <a:t>Even so, no impact on percentage of insurer expenditures spent on administration and marketing, or on profits over first 3 </a:t>
            </a:r>
            <a:r>
              <a:rPr lang="en-US" sz="3200" dirty="0" err="1">
                <a:solidFill>
                  <a:srgbClr val="FFFFFF"/>
                </a:solidFill>
              </a:rPr>
              <a:t>yrs</a:t>
            </a:r>
            <a:endParaRPr lang="en-US" sz="3200" dirty="0">
              <a:solidFill>
                <a:srgbClr val="FFFFFF"/>
              </a:solidFill>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E60CEC3F-B1C0-A87A-1343-3CF32FD4AB53}"/>
              </a:ext>
            </a:extLst>
          </p:cNvPr>
          <p:cNvSpPr>
            <a:spLocks noGrp="1" noRot="1" noChangeArrowheads="1"/>
          </p:cNvSpPr>
          <p:nvPr>
            <p:ph type="title"/>
          </p:nvPr>
        </p:nvSpPr>
        <p:spPr/>
        <p:txBody>
          <a:bodyPr/>
          <a:lstStyle/>
          <a:p>
            <a:pPr eaLnBrk="1" hangingPunct="1">
              <a:defRPr/>
            </a:pPr>
            <a:r>
              <a:rPr lang="en-US" sz="3200" dirty="0"/>
              <a:t>PPACA</a:t>
            </a:r>
            <a:br>
              <a:rPr lang="en-US" sz="3200" dirty="0"/>
            </a:br>
            <a:r>
              <a:rPr lang="en-US" sz="3200" dirty="0"/>
              <a:t>Patient Protection and Affordability Care Act</a:t>
            </a:r>
          </a:p>
        </p:txBody>
      </p:sp>
      <p:sp>
        <p:nvSpPr>
          <p:cNvPr id="115715" name="Rectangle 3">
            <a:extLst>
              <a:ext uri="{FF2B5EF4-FFF2-40B4-BE49-F238E27FC236}">
                <a16:creationId xmlns:a16="http://schemas.microsoft.com/office/drawing/2014/main" id="{8DCBC74D-4AEA-E55A-B766-934FE9BA0ED1}"/>
              </a:ext>
            </a:extLst>
          </p:cNvPr>
          <p:cNvSpPr>
            <a:spLocks noGrp="1" noChangeArrowheads="1"/>
          </p:cNvSpPr>
          <p:nvPr>
            <p:ph type="body" idx="1"/>
          </p:nvPr>
        </p:nvSpPr>
        <p:spPr/>
        <p:txBody>
          <a:bodyPr/>
          <a:lstStyle/>
          <a:p>
            <a:pPr eaLnBrk="1" hangingPunct="1">
              <a:lnSpc>
                <a:spcPct val="90000"/>
              </a:lnSpc>
              <a:defRPr/>
            </a:pPr>
            <a:r>
              <a:rPr lang="en-US" dirty="0"/>
              <a:t>2014: 26 million uninsured adults with incomes under $29,327 will gain coverage through Medicaid with little or no premium or cost sharing</a:t>
            </a:r>
          </a:p>
          <a:p>
            <a:pPr eaLnBrk="1" hangingPunct="1">
              <a:lnSpc>
                <a:spcPct val="90000"/>
              </a:lnSpc>
              <a:defRPr/>
            </a:pPr>
            <a:r>
              <a:rPr lang="en-US" dirty="0"/>
              <a:t>2014: Up to 17 million adults with incomes between $29,327 and $88,200 for a family of 4 will get tax credits to help purchase private health plans through new state insurance exchanges (sliding scale)</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49F2-7181-2FDE-FB02-A449D4DCF848}"/>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Patient Protection and Affordability Care Act</a:t>
            </a:r>
            <a:endParaRPr lang="en-US" dirty="0"/>
          </a:p>
        </p:txBody>
      </p:sp>
      <p:sp>
        <p:nvSpPr>
          <p:cNvPr id="3" name="Content Placeholder 2">
            <a:extLst>
              <a:ext uri="{FF2B5EF4-FFF2-40B4-BE49-F238E27FC236}">
                <a16:creationId xmlns:a16="http://schemas.microsoft.com/office/drawing/2014/main" id="{774462C7-60E4-BC98-2C11-3BF678523D97}"/>
              </a:ext>
            </a:extLst>
          </p:cNvPr>
          <p:cNvSpPr>
            <a:spLocks noGrp="1"/>
          </p:cNvSpPr>
          <p:nvPr>
            <p:ph idx="1"/>
          </p:nvPr>
        </p:nvSpPr>
        <p:spPr/>
        <p:txBody>
          <a:bodyPr/>
          <a:lstStyle/>
          <a:p>
            <a:pPr eaLnBrk="1" hangingPunct="1">
              <a:defRPr/>
            </a:pPr>
            <a:r>
              <a:rPr lang="en-US" dirty="0"/>
              <a:t>2014: No denial of coverage or higher premiums for preexisting conditions</a:t>
            </a:r>
          </a:p>
          <a:p>
            <a:pPr lvl="1" eaLnBrk="1" hangingPunct="1">
              <a:defRPr/>
            </a:pPr>
            <a:r>
              <a:rPr lang="en-US" sz="3200" dirty="0"/>
              <a:t>Up to ½ of Americans have preexisting conditions</a:t>
            </a:r>
          </a:p>
          <a:p>
            <a:pPr lvl="1" eaLnBrk="1" hangingPunct="1">
              <a:defRPr/>
            </a:pPr>
            <a:r>
              <a:rPr lang="en-US" sz="3200" dirty="0"/>
              <a:t>Deadline for compliance extended to 2017</a:t>
            </a:r>
          </a:p>
          <a:p>
            <a:pPr marL="342900" lvl="1" indent="-342900" eaLnBrk="1" hangingPunct="1">
              <a:buClr>
                <a:schemeClr val="hlink"/>
              </a:buClr>
              <a:defRPr/>
            </a:pPr>
            <a:r>
              <a:rPr lang="en-US" sz="3200" dirty="0"/>
              <a:t>2014: Premiums vary 3-fold across country for those not getting coverage through employer</a:t>
            </a:r>
          </a:p>
          <a:p>
            <a:pPr eaLnBrk="1" hangingPunct="1">
              <a:defRPr/>
            </a:pPr>
            <a:endParaRPr lang="en-US" sz="3600" dirty="0"/>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6700-EACE-2E30-3FA3-88600EFE9992}"/>
              </a:ext>
            </a:extLst>
          </p:cNvPr>
          <p:cNvSpPr>
            <a:spLocks noGrp="1"/>
          </p:cNvSpPr>
          <p:nvPr>
            <p:ph type="title"/>
          </p:nvPr>
        </p:nvSpPr>
        <p:spPr/>
        <p:txBody>
          <a:bodyPr/>
          <a:lstStyle/>
          <a:p>
            <a:pPr>
              <a:defRPr/>
            </a:pPr>
            <a:r>
              <a:rPr lang="en-US" sz="3200" dirty="0"/>
              <a:t>PPACA</a:t>
            </a:r>
            <a:br>
              <a:rPr lang="en-US" sz="3200" dirty="0"/>
            </a:br>
            <a:r>
              <a:rPr lang="en-US" sz="3200" dirty="0"/>
              <a:t>Patient Protection and Affordability Care Act</a:t>
            </a:r>
          </a:p>
        </p:txBody>
      </p:sp>
      <p:sp>
        <p:nvSpPr>
          <p:cNvPr id="3" name="Content Placeholder 2">
            <a:extLst>
              <a:ext uri="{FF2B5EF4-FFF2-40B4-BE49-F238E27FC236}">
                <a16:creationId xmlns:a16="http://schemas.microsoft.com/office/drawing/2014/main" id="{5580F9D7-7AC5-6267-4A7B-B150FF30E8A5}"/>
              </a:ext>
            </a:extLst>
          </p:cNvPr>
          <p:cNvSpPr>
            <a:spLocks noGrp="1"/>
          </p:cNvSpPr>
          <p:nvPr>
            <p:ph idx="1"/>
          </p:nvPr>
        </p:nvSpPr>
        <p:spPr/>
        <p:txBody>
          <a:bodyPr/>
          <a:lstStyle/>
          <a:p>
            <a:pPr>
              <a:defRPr/>
            </a:pPr>
            <a:r>
              <a:rPr lang="en-US" dirty="0"/>
              <a:t>American Rescue Plan Act (2021):</a:t>
            </a:r>
          </a:p>
          <a:p>
            <a:pPr lvl="1">
              <a:defRPr/>
            </a:pPr>
            <a:r>
              <a:rPr lang="en-US" dirty="0"/>
              <a:t>Expands coverage to estimated 2.5 million people</a:t>
            </a:r>
          </a:p>
          <a:p>
            <a:pPr lvl="1">
              <a:defRPr/>
            </a:pPr>
            <a:r>
              <a:rPr lang="en-US" dirty="0"/>
              <a:t>Reduces premiums for low-income Americans</a:t>
            </a:r>
          </a:p>
          <a:p>
            <a:pPr lvl="1">
              <a:defRPr/>
            </a:pPr>
            <a:r>
              <a:rPr lang="en-US" dirty="0"/>
              <a:t>Covers COBRA for those employees displaced by covid</a:t>
            </a:r>
          </a:p>
          <a:p>
            <a:pPr lvl="1">
              <a:defRPr/>
            </a:pPr>
            <a:r>
              <a:rPr lang="en-US" dirty="0"/>
              <a:t>Expands care to states which have not yet expanded their own Medicaid programs</a:t>
            </a:r>
          </a:p>
          <a:p>
            <a:pPr lvl="1">
              <a:defRPr/>
            </a:pPr>
            <a:endParaRPr lang="en-US" dirty="0"/>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6BC06-9689-B6E8-0A5D-3B4F5A192893}"/>
              </a:ext>
            </a:extLst>
          </p:cNvPr>
          <p:cNvSpPr>
            <a:spLocks noGrp="1"/>
          </p:cNvSpPr>
          <p:nvPr>
            <p:ph type="title"/>
          </p:nvPr>
        </p:nvSpPr>
        <p:spPr/>
        <p:txBody>
          <a:bodyPr/>
          <a:lstStyle/>
          <a:p>
            <a:pPr>
              <a:defRPr/>
            </a:pPr>
            <a:r>
              <a:rPr lang="en-US" sz="3200" dirty="0"/>
              <a:t>PPACA</a:t>
            </a:r>
            <a:br>
              <a:rPr lang="en-US" sz="3200" dirty="0"/>
            </a:br>
            <a:r>
              <a:rPr lang="en-US" sz="3200" dirty="0"/>
              <a:t>Patient Protection and Affordability Care Act</a:t>
            </a:r>
          </a:p>
        </p:txBody>
      </p:sp>
      <p:sp>
        <p:nvSpPr>
          <p:cNvPr id="3" name="Content Placeholder 2">
            <a:extLst>
              <a:ext uri="{FF2B5EF4-FFF2-40B4-BE49-F238E27FC236}">
                <a16:creationId xmlns:a16="http://schemas.microsoft.com/office/drawing/2014/main" id="{C0178D02-2609-ACFF-FE1C-0C7E2A510F41}"/>
              </a:ext>
            </a:extLst>
          </p:cNvPr>
          <p:cNvSpPr>
            <a:spLocks noGrp="1"/>
          </p:cNvSpPr>
          <p:nvPr>
            <p:ph idx="1"/>
          </p:nvPr>
        </p:nvSpPr>
        <p:spPr/>
        <p:txBody>
          <a:bodyPr/>
          <a:lstStyle/>
          <a:p>
            <a:pPr>
              <a:defRPr/>
            </a:pPr>
            <a:r>
              <a:rPr lang="en-US" sz="2800" dirty="0"/>
              <a:t>Creates public website listing payments from drug, device, biological, and medical products companies to physicians</a:t>
            </a:r>
          </a:p>
          <a:p>
            <a:pPr lvl="1">
              <a:defRPr/>
            </a:pPr>
            <a:r>
              <a:rPr lang="en-US" dirty="0"/>
              <a:t>48% of physicians received $2.4 billion in 2015, of which only $75 million were for research</a:t>
            </a:r>
          </a:p>
          <a:p>
            <a:pPr>
              <a:defRPr/>
            </a:pPr>
            <a:r>
              <a:rPr lang="en-US" sz="2800" dirty="0"/>
              <a:t>Levies 2.3% medical device excise tax on manufacturers</a:t>
            </a:r>
          </a:p>
          <a:p>
            <a:pPr>
              <a:defRPr/>
            </a:pPr>
            <a:r>
              <a:rPr lang="en-US" sz="2800" dirty="0"/>
              <a:t>Establishes 10% tanning salon tax</a:t>
            </a:r>
          </a:p>
          <a:p>
            <a:pPr>
              <a:defRPr/>
            </a:pPr>
            <a:r>
              <a:rPr lang="en-US" sz="2800" dirty="0"/>
              <a:t>Employers must provide time and space for mothers to nurse babies up to age 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972AFCDA-1CF0-0877-1A89-446735569538}"/>
              </a:ext>
            </a:extLst>
          </p:cNvPr>
          <p:cNvSpPr>
            <a:spLocks noGrp="1" noRot="1" noChangeArrowheads="1"/>
          </p:cNvSpPr>
          <p:nvPr>
            <p:ph type="title"/>
          </p:nvPr>
        </p:nvSpPr>
        <p:spPr/>
        <p:txBody>
          <a:bodyPr/>
          <a:lstStyle/>
          <a:p>
            <a:pPr eaLnBrk="1" hangingPunct="1">
              <a:defRPr/>
            </a:pPr>
            <a:r>
              <a:rPr lang="en-US" sz="3200" dirty="0"/>
              <a:t>PPACA</a:t>
            </a:r>
            <a:br>
              <a:rPr lang="en-US" sz="3200" dirty="0"/>
            </a:br>
            <a:r>
              <a:rPr lang="en-US" sz="3200" dirty="0"/>
              <a:t>Patient Protection and Affordability Care Act</a:t>
            </a:r>
          </a:p>
        </p:txBody>
      </p:sp>
      <p:sp>
        <p:nvSpPr>
          <p:cNvPr id="118787" name="Rectangle 3">
            <a:extLst>
              <a:ext uri="{FF2B5EF4-FFF2-40B4-BE49-F238E27FC236}">
                <a16:creationId xmlns:a16="http://schemas.microsoft.com/office/drawing/2014/main" id="{5787DE09-91F8-92D5-89AC-D628AD286AEF}"/>
              </a:ext>
            </a:extLst>
          </p:cNvPr>
          <p:cNvSpPr>
            <a:spLocks noGrp="1" noChangeArrowheads="1"/>
          </p:cNvSpPr>
          <p:nvPr>
            <p:ph type="body" idx="1"/>
          </p:nvPr>
        </p:nvSpPr>
        <p:spPr/>
        <p:txBody>
          <a:bodyPr/>
          <a:lstStyle/>
          <a:p>
            <a:pPr eaLnBrk="1" hangingPunct="1">
              <a:defRPr/>
            </a:pPr>
            <a:r>
              <a:rPr lang="en-US" sz="3600" dirty="0"/>
              <a:t>Problems:</a:t>
            </a:r>
          </a:p>
          <a:p>
            <a:pPr lvl="1" eaLnBrk="1" hangingPunct="1">
              <a:defRPr/>
            </a:pPr>
            <a:r>
              <a:rPr lang="en-US" sz="3600" dirty="0"/>
              <a:t>Complex, increases bureaucracy</a:t>
            </a:r>
          </a:p>
          <a:p>
            <a:pPr lvl="2" eaLnBrk="1" hangingPunct="1">
              <a:defRPr/>
            </a:pPr>
            <a:r>
              <a:rPr lang="en-US" sz="3600" dirty="0"/>
              <a:t>906-page bill</a:t>
            </a:r>
          </a:p>
          <a:p>
            <a:pPr lvl="2" eaLnBrk="1" hangingPunct="1">
              <a:defRPr/>
            </a:pPr>
            <a:r>
              <a:rPr lang="en-US" sz="3600" dirty="0"/>
              <a:t>Computer problems</a:t>
            </a:r>
          </a:p>
          <a:p>
            <a:pPr lvl="1" eaLnBrk="1" hangingPunct="1">
              <a:defRPr/>
            </a:pPr>
            <a:r>
              <a:rPr lang="en-US" sz="3600" dirty="0"/>
              <a:t>19 states have opted out</a:t>
            </a:r>
          </a:p>
          <a:p>
            <a:pPr lvl="1" eaLnBrk="1" hangingPunct="1">
              <a:defRPr/>
            </a:pPr>
            <a:r>
              <a:rPr lang="en-US" sz="3600" dirty="0"/>
              <a:t>Delays in implementation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F8F94-6A2D-6A0E-65BF-4920FC86DACC}"/>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Patient Protection and Affordability Care Act</a:t>
            </a:r>
            <a:endParaRPr lang="en-US" dirty="0"/>
          </a:p>
        </p:txBody>
      </p:sp>
      <p:sp>
        <p:nvSpPr>
          <p:cNvPr id="3" name="Content Placeholder 2">
            <a:extLst>
              <a:ext uri="{FF2B5EF4-FFF2-40B4-BE49-F238E27FC236}">
                <a16:creationId xmlns:a16="http://schemas.microsoft.com/office/drawing/2014/main" id="{EE23927A-9DE1-E34B-598D-440DF6B5D4A0}"/>
              </a:ext>
            </a:extLst>
          </p:cNvPr>
          <p:cNvSpPr>
            <a:spLocks noGrp="1"/>
          </p:cNvSpPr>
          <p:nvPr>
            <p:ph idx="1"/>
          </p:nvPr>
        </p:nvSpPr>
        <p:spPr/>
        <p:txBody>
          <a:bodyPr/>
          <a:lstStyle/>
          <a:p>
            <a:pPr>
              <a:defRPr/>
            </a:pPr>
            <a:r>
              <a:rPr lang="en-US" dirty="0">
                <a:solidFill>
                  <a:srgbClr val="FFFFFF"/>
                </a:solidFill>
              </a:rPr>
              <a:t>Problems:</a:t>
            </a:r>
          </a:p>
          <a:p>
            <a:pPr lvl="1">
              <a:defRPr/>
            </a:pPr>
            <a:r>
              <a:rPr lang="en-US" sz="3200" dirty="0">
                <a:solidFill>
                  <a:srgbClr val="FFFFFF"/>
                </a:solidFill>
              </a:rPr>
              <a:t>Leaves 28 million without insurance</a:t>
            </a:r>
          </a:p>
          <a:p>
            <a:pPr lvl="2" eaLnBrk="1" hangingPunct="1">
              <a:buClr>
                <a:srgbClr val="E5E5FF"/>
              </a:buClr>
              <a:defRPr/>
            </a:pPr>
            <a:r>
              <a:rPr lang="en-US" sz="3200" dirty="0">
                <a:solidFill>
                  <a:srgbClr val="FFFFFF"/>
                </a:solidFill>
              </a:rPr>
              <a:t>40% of these eligible for, but not enrolled in, Medicaid or CHIP (unaware of availability)</a:t>
            </a:r>
          </a:p>
          <a:p>
            <a:pPr lvl="2" eaLnBrk="1" hangingPunct="1">
              <a:buClr>
                <a:srgbClr val="E5E5FF"/>
              </a:buClr>
              <a:defRPr/>
            </a:pPr>
            <a:r>
              <a:rPr lang="en-US" sz="3200" dirty="0">
                <a:solidFill>
                  <a:srgbClr val="FFFFFF"/>
                </a:solidFill>
              </a:rPr>
              <a:t>22% undocumented immigrants</a:t>
            </a:r>
          </a:p>
          <a:p>
            <a:pPr lvl="2" eaLnBrk="1" hangingPunct="1">
              <a:buClr>
                <a:srgbClr val="E5E5FF"/>
              </a:buClr>
              <a:defRPr/>
            </a:pPr>
            <a:r>
              <a:rPr lang="en-US" sz="3200" dirty="0">
                <a:solidFill>
                  <a:srgbClr val="FFFFFF"/>
                </a:solidFill>
              </a:rPr>
              <a:t>Translates into 29,000 excess annual deaths</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2562" name="Object 3">
            <a:extLst>
              <a:ext uri="{FF2B5EF4-FFF2-40B4-BE49-F238E27FC236}">
                <a16:creationId xmlns:a16="http://schemas.microsoft.com/office/drawing/2014/main" id="{CA604DC5-CD54-0B1B-D49B-5020A3B3D177}"/>
              </a:ext>
            </a:extLst>
          </p:cNvPr>
          <p:cNvGraphicFramePr>
            <a:graphicFrameLocks noChangeAspect="1"/>
          </p:cNvGraphicFramePr>
          <p:nvPr/>
        </p:nvGraphicFramePr>
        <p:xfrm>
          <a:off x="0" y="15240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322562" name="Object 3">
                        <a:extLst>
                          <a:ext uri="{FF2B5EF4-FFF2-40B4-BE49-F238E27FC236}">
                            <a16:creationId xmlns:a16="http://schemas.microsoft.com/office/drawing/2014/main" id="{CA604DC5-CD54-0B1B-D49B-5020A3B3D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2C6DFE0B-DBD6-AA39-E0E2-3AFAB1312633}"/>
              </a:ext>
            </a:extLst>
          </p:cNvPr>
          <p:cNvSpPr>
            <a:spLocks noGrp="1"/>
          </p:cNvSpPr>
          <p:nvPr>
            <p:ph type="ctrTitle"/>
          </p:nvPr>
        </p:nvSpPr>
        <p:spPr/>
        <p:txBody>
          <a:bodyPr/>
          <a:lstStyle/>
          <a:p>
            <a:pPr eaLnBrk="1" hangingPunct="1">
              <a:defRPr/>
            </a:pPr>
            <a:endParaRPr lang="en-US" altLang="en-US"/>
          </a:p>
        </p:txBody>
      </p:sp>
      <p:sp>
        <p:nvSpPr>
          <p:cNvPr id="88067" name="Subtitle 2">
            <a:extLst>
              <a:ext uri="{FF2B5EF4-FFF2-40B4-BE49-F238E27FC236}">
                <a16:creationId xmlns:a16="http://schemas.microsoft.com/office/drawing/2014/main" id="{410D6A9D-FE7B-EF82-00E6-2D05DE4672EA}"/>
              </a:ext>
            </a:extLst>
          </p:cNvPr>
          <p:cNvSpPr>
            <a:spLocks noGrp="1"/>
          </p:cNvSpPr>
          <p:nvPr>
            <p:ph type="subTitle" idx="1"/>
          </p:nvPr>
        </p:nvSpPr>
        <p:spPr/>
        <p:txBody>
          <a:bodyPr/>
          <a:lstStyle/>
          <a:p>
            <a:pPr eaLnBrk="1" hangingPunct="1">
              <a:defRPr/>
            </a:pPr>
            <a:endParaRPr lang="en-US" altLang="en-US"/>
          </a:p>
        </p:txBody>
      </p:sp>
      <p:pic>
        <p:nvPicPr>
          <p:cNvPr id="52228" name="Picture 3">
            <a:extLst>
              <a:ext uri="{FF2B5EF4-FFF2-40B4-BE49-F238E27FC236}">
                <a16:creationId xmlns:a16="http://schemas.microsoft.com/office/drawing/2014/main" id="{2E569FEE-C5E9-621D-4D9A-228FB4866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6772-B5BD-8B31-32B2-EEB36C1A1CCE}"/>
              </a:ext>
            </a:extLst>
          </p:cNvPr>
          <p:cNvSpPr>
            <a:spLocks noGrp="1"/>
          </p:cNvSpPr>
          <p:nvPr>
            <p:ph type="title"/>
          </p:nvPr>
        </p:nvSpPr>
        <p:spPr/>
        <p:txBody>
          <a:bodyPr/>
          <a:lstStyle/>
          <a:p>
            <a:pPr>
              <a:defRPr/>
            </a:pPr>
            <a:r>
              <a:rPr lang="en-US" sz="3200" dirty="0"/>
              <a:t>PPACA</a:t>
            </a:r>
            <a:br>
              <a:rPr lang="en-US" sz="3200" dirty="0"/>
            </a:br>
            <a:r>
              <a:rPr lang="en-US" sz="3200" dirty="0"/>
              <a:t>Patient Protection and Affordability Care Act</a:t>
            </a:r>
          </a:p>
        </p:txBody>
      </p:sp>
      <p:sp>
        <p:nvSpPr>
          <p:cNvPr id="3" name="Content Placeholder 2">
            <a:extLst>
              <a:ext uri="{FF2B5EF4-FFF2-40B4-BE49-F238E27FC236}">
                <a16:creationId xmlns:a16="http://schemas.microsoft.com/office/drawing/2014/main" id="{00A6F3A0-AE42-C417-D06E-EDC416A48385}"/>
              </a:ext>
            </a:extLst>
          </p:cNvPr>
          <p:cNvSpPr>
            <a:spLocks noGrp="1"/>
          </p:cNvSpPr>
          <p:nvPr>
            <p:ph idx="1"/>
          </p:nvPr>
        </p:nvSpPr>
        <p:spPr/>
        <p:txBody>
          <a:bodyPr/>
          <a:lstStyle/>
          <a:p>
            <a:pPr eaLnBrk="1" hangingPunct="1">
              <a:defRPr/>
            </a:pPr>
            <a:r>
              <a:rPr lang="en-US" sz="2800" dirty="0"/>
              <a:t>Problems:</a:t>
            </a:r>
          </a:p>
          <a:p>
            <a:pPr lvl="1" eaLnBrk="1" hangingPunct="1">
              <a:defRPr/>
            </a:pPr>
            <a:r>
              <a:rPr lang="en-US" dirty="0"/>
              <a:t>No effective cost control measures (e.g., no authority for federal government to negotiate drug prices; continues federal prohibition on importation of lower priced prescription drugs from many foreign countries)</a:t>
            </a:r>
          </a:p>
          <a:p>
            <a:pPr lvl="1" eaLnBrk="1" hangingPunct="1">
              <a:defRPr/>
            </a:pPr>
            <a:r>
              <a:rPr lang="en-US" dirty="0"/>
              <a:t>Will not reduce medical bankruptcies</a:t>
            </a:r>
          </a:p>
          <a:p>
            <a:pPr lvl="1" eaLnBrk="1" hangingPunct="1">
              <a:defRPr/>
            </a:pPr>
            <a:r>
              <a:rPr lang="en-US" dirty="0"/>
              <a:t>Only 6 states provide online information regarding cots of medical tests and procedures (19 more developing databases)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97CF-396F-BBC5-C7EC-2A3806AB66F6}"/>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Patient Protection and Affordability Care Act</a:t>
            </a:r>
            <a:endParaRPr lang="en-US" dirty="0"/>
          </a:p>
        </p:txBody>
      </p:sp>
      <p:sp>
        <p:nvSpPr>
          <p:cNvPr id="3" name="Content Placeholder 2">
            <a:extLst>
              <a:ext uri="{FF2B5EF4-FFF2-40B4-BE49-F238E27FC236}">
                <a16:creationId xmlns:a16="http://schemas.microsoft.com/office/drawing/2014/main" id="{AC8FABA6-E9CC-EDF3-4A4D-BF2E37A568A6}"/>
              </a:ext>
            </a:extLst>
          </p:cNvPr>
          <p:cNvSpPr>
            <a:spLocks noGrp="1"/>
          </p:cNvSpPr>
          <p:nvPr>
            <p:ph idx="1"/>
          </p:nvPr>
        </p:nvSpPr>
        <p:spPr/>
        <p:txBody>
          <a:bodyPr/>
          <a:lstStyle/>
          <a:p>
            <a:pPr>
              <a:buClr>
                <a:srgbClr val="FFCC00"/>
              </a:buClr>
              <a:defRPr/>
            </a:pPr>
            <a:r>
              <a:rPr lang="en-US" sz="2800" dirty="0">
                <a:solidFill>
                  <a:srgbClr val="FFFFFF"/>
                </a:solidFill>
              </a:rPr>
              <a:t>Problems:</a:t>
            </a:r>
          </a:p>
          <a:p>
            <a:pPr lvl="1" eaLnBrk="1" hangingPunct="1">
              <a:defRPr/>
            </a:pPr>
            <a:r>
              <a:rPr lang="en-US" dirty="0"/>
              <a:t>Will drain $billions from Medicare payments to safety net clinics, threatening the remaining uninsured</a:t>
            </a:r>
          </a:p>
          <a:p>
            <a:pPr lvl="1" eaLnBrk="1" hangingPunct="1">
              <a:defRPr/>
            </a:pPr>
            <a:r>
              <a:rPr lang="en-US" dirty="0"/>
              <a:t>$716 billion cut in Medicare payments used to help fund PPACA</a:t>
            </a:r>
          </a:p>
          <a:p>
            <a:pPr lvl="2" eaLnBrk="1" hangingPunct="1">
              <a:defRPr/>
            </a:pPr>
            <a:r>
              <a:rPr lang="en-US" sz="2800" dirty="0"/>
              <a:t>Medicare payments to doctors and hospitals to decrease by 11% by 2021</a:t>
            </a:r>
          </a:p>
          <a:p>
            <a:pPr lvl="2" eaLnBrk="1" hangingPunct="1">
              <a:defRPr/>
            </a:pPr>
            <a:r>
              <a:rPr lang="en-US" sz="2800" dirty="0"/>
              <a:t>Medicare payments penalize hospitals treating medically-complex patients</a:t>
            </a:r>
          </a:p>
          <a:p>
            <a:pPr>
              <a:defRPr/>
            </a:pPr>
            <a:endParaRPr lang="en-US" sz="3600"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60E027EF-A33E-9814-1149-58AB88FDD570}"/>
              </a:ext>
            </a:extLst>
          </p:cNvPr>
          <p:cNvSpPr>
            <a:spLocks noGrp="1" noRot="1" noChangeArrowheads="1"/>
          </p:cNvSpPr>
          <p:nvPr>
            <p:ph type="title"/>
          </p:nvPr>
        </p:nvSpPr>
        <p:spPr/>
        <p:txBody>
          <a:bodyPr/>
          <a:lstStyle/>
          <a:p>
            <a:pPr>
              <a:defRPr/>
            </a:pPr>
            <a:r>
              <a:rPr lang="en-US" sz="3200" dirty="0"/>
              <a:t>PPACA</a:t>
            </a:r>
            <a:br>
              <a:rPr lang="en-US" sz="3200" dirty="0"/>
            </a:br>
            <a:r>
              <a:rPr lang="en-US" sz="3200" dirty="0"/>
              <a:t>Patient Protection and Affordability Care Act</a:t>
            </a:r>
          </a:p>
        </p:txBody>
      </p:sp>
      <p:sp>
        <p:nvSpPr>
          <p:cNvPr id="133123" name="Rectangle 3">
            <a:extLst>
              <a:ext uri="{FF2B5EF4-FFF2-40B4-BE49-F238E27FC236}">
                <a16:creationId xmlns:a16="http://schemas.microsoft.com/office/drawing/2014/main" id="{0CE7A359-F072-7368-8DDD-4110EDAFADAD}"/>
              </a:ext>
            </a:extLst>
          </p:cNvPr>
          <p:cNvSpPr>
            <a:spLocks noGrp="1" noChangeArrowheads="1"/>
          </p:cNvSpPr>
          <p:nvPr>
            <p:ph type="body" idx="1"/>
          </p:nvPr>
        </p:nvSpPr>
        <p:spPr/>
        <p:txBody>
          <a:bodyPr/>
          <a:lstStyle/>
          <a:p>
            <a:pPr>
              <a:buClr>
                <a:srgbClr val="FFCC00"/>
              </a:buClr>
              <a:defRPr/>
            </a:pPr>
            <a:r>
              <a:rPr lang="en-US" sz="2400" dirty="0">
                <a:solidFill>
                  <a:srgbClr val="FFFFFF"/>
                </a:solidFill>
              </a:rPr>
              <a:t>Problems:</a:t>
            </a:r>
          </a:p>
          <a:p>
            <a:pPr lvl="1" eaLnBrk="1" hangingPunct="1">
              <a:defRPr/>
            </a:pPr>
            <a:r>
              <a:rPr lang="en-US" sz="2400" dirty="0"/>
              <a:t>Estimated 7,000 – 17,000 deaths estimated due to lack of Medicaid expansion in opt-out states</a:t>
            </a:r>
          </a:p>
          <a:p>
            <a:pPr lvl="1" eaLnBrk="1" hangingPunct="1">
              <a:defRPr/>
            </a:pPr>
            <a:r>
              <a:rPr lang="en-US" sz="2400" dirty="0"/>
              <a:t>Unfair to women - segregation of abortion funding, may affect contraceptive coverage</a:t>
            </a:r>
          </a:p>
          <a:p>
            <a:pPr lvl="1" eaLnBrk="1" hangingPunct="1">
              <a:defRPr/>
            </a:pPr>
            <a:r>
              <a:rPr lang="en-US" sz="2400" dirty="0"/>
              <a:t>Poor likely to purchase less expensive plans with worse coverage and higher deductibles and copayments (and deductibles are increasing)</a:t>
            </a:r>
          </a:p>
          <a:p>
            <a:pPr lvl="2" eaLnBrk="1" hangingPunct="1">
              <a:defRPr/>
            </a:pPr>
            <a:r>
              <a:rPr lang="en-US" dirty="0"/>
              <a:t>Copayments of any size reduce necessary care</a:t>
            </a:r>
          </a:p>
          <a:p>
            <a:pPr lvl="1" eaLnBrk="1" hangingPunct="1">
              <a:defRPr/>
            </a:pPr>
            <a:r>
              <a:rPr lang="en-US" sz="2400" dirty="0"/>
              <a:t>?Penalties if poor do not buy insurance?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270C-1F4B-27AC-ADBE-39E88A9D767F}"/>
              </a:ext>
            </a:extLst>
          </p:cNvPr>
          <p:cNvSpPr>
            <a:spLocks noGrp="1"/>
          </p:cNvSpPr>
          <p:nvPr>
            <p:ph type="title"/>
          </p:nvPr>
        </p:nvSpPr>
        <p:spPr>
          <a:xfrm>
            <a:off x="628650" y="1131888"/>
            <a:ext cx="8232775" cy="993775"/>
          </a:xfrm>
        </p:spPr>
        <p:txBody>
          <a:bodyPr>
            <a:normAutofit fontScale="90000"/>
          </a:bodyPr>
          <a:lstStyle/>
          <a:p>
            <a:pPr>
              <a:defRPr/>
            </a:pPr>
            <a:r>
              <a:rPr lang="en-US" sz="2100" dirty="0"/>
              <a:t>Among workers with employer-sponsored single coverage, </a:t>
            </a:r>
            <a:br>
              <a:rPr lang="en-US" sz="2325" dirty="0"/>
            </a:br>
            <a:r>
              <a:rPr lang="en-US" dirty="0"/>
              <a:t>Deductibles Are Now the Norm</a:t>
            </a:r>
            <a:endParaRPr lang="en-US" sz="2100" dirty="0"/>
          </a:p>
        </p:txBody>
      </p:sp>
      <p:graphicFrame>
        <p:nvGraphicFramePr>
          <p:cNvPr id="6" name="Content Placeholder 5">
            <a:extLst>
              <a:ext uri="{FF2B5EF4-FFF2-40B4-BE49-F238E27FC236}">
                <a16:creationId xmlns:a16="http://schemas.microsoft.com/office/drawing/2014/main" id="{A167236B-2940-1369-1689-DE9F4986E797}"/>
              </a:ext>
            </a:extLst>
          </p:cNvPr>
          <p:cNvGraphicFramePr>
            <a:graphicFrameLocks noGrp="1"/>
          </p:cNvGraphicFramePr>
          <p:nvPr>
            <p:ph idx="1"/>
          </p:nvPr>
        </p:nvGraphicFramePr>
        <p:xfrm>
          <a:off x="391885" y="2011136"/>
          <a:ext cx="8469086" cy="335024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DD543EFF-AE7E-7A8B-2A63-7200DCEA684E}"/>
              </a:ext>
            </a:extLst>
          </p:cNvPr>
          <p:cNvSpPr>
            <a:spLocks noGrp="1"/>
          </p:cNvSpPr>
          <p:nvPr>
            <p:ph type="body" idx="10"/>
          </p:nvPr>
        </p:nvSpPr>
        <p:spPr>
          <a:xfrm>
            <a:off x="0" y="5370513"/>
            <a:ext cx="6367463" cy="630237"/>
          </a:xfrm>
        </p:spPr>
        <p:txBody>
          <a:bodyPr/>
          <a:lstStyle/>
          <a:p>
            <a:pPr>
              <a:spcBef>
                <a:spcPts val="0"/>
              </a:spcBef>
              <a:defRPr/>
            </a:pPr>
            <a:r>
              <a:rPr lang="en-US" dirty="0"/>
              <a:t>Kaiser Family Foundation Annual Survey, 2006-22</a:t>
            </a:r>
          </a:p>
          <a:p>
            <a:pPr>
              <a:spcBef>
                <a:spcPts val="0"/>
              </a:spcBef>
              <a:defRPr/>
            </a:pPr>
            <a:r>
              <a:rPr lang="en-US" dirty="0"/>
              <a:t>Oct 27 P, 2022. 2022 Employer Health Benefits Survey [Internet]. KFF. 2022 [cited 2022 Nov 2]. </a:t>
            </a:r>
          </a:p>
          <a:p>
            <a:pPr>
              <a:spcBef>
                <a:spcPts val="0"/>
              </a:spcBef>
              <a:defRPr/>
            </a:pPr>
            <a:r>
              <a:rPr lang="en-US" dirty="0"/>
              <a:t>Available from: https://www.kff.org/health-costs/report/2022-employer-health-benefits-survey/</a:t>
            </a:r>
          </a:p>
        </p:txBody>
      </p:sp>
      <p:sp>
        <p:nvSpPr>
          <p:cNvPr id="5" name="TextBox 4">
            <a:extLst>
              <a:ext uri="{FF2B5EF4-FFF2-40B4-BE49-F238E27FC236}">
                <a16:creationId xmlns:a16="http://schemas.microsoft.com/office/drawing/2014/main" id="{48B64F73-D053-F975-5353-4ED8777BF78D}"/>
              </a:ext>
            </a:extLst>
          </p:cNvPr>
          <p:cNvSpPr txBox="1"/>
          <p:nvPr/>
        </p:nvSpPr>
        <p:spPr>
          <a:xfrm>
            <a:off x="282575" y="2578100"/>
            <a:ext cx="1973263" cy="946150"/>
          </a:xfrm>
          <a:prstGeom prst="rect">
            <a:avLst/>
          </a:prstGeom>
          <a:noFill/>
        </p:spPr>
        <p:txBody>
          <a:bodyPr>
            <a:spAutoFit/>
          </a:bodyPr>
          <a:lstStyle/>
          <a:p>
            <a:pPr>
              <a:defRPr sz="2800" b="0" i="0" u="none" strike="noStrike" kern="1200" baseline="0">
                <a:solidFill>
                  <a:srgbClr val="FFFFFF"/>
                </a:solidFill>
                <a:latin typeface="+mn-lt"/>
                <a:ea typeface="+mn-ea"/>
                <a:cs typeface="+mn-cs"/>
              </a:defRPr>
            </a:pPr>
            <a:r>
              <a:rPr lang="en-US" sz="1500" dirty="0">
                <a:solidFill>
                  <a:srgbClr val="FFFFFF"/>
                </a:solidFill>
                <a:latin typeface="+mn-lt"/>
                <a:cs typeface="+mn-cs"/>
              </a:rPr>
              <a:t>Percentage of workers with single coverage and a general deductible </a:t>
            </a:r>
          </a:p>
          <a:p>
            <a:pPr>
              <a:spcAft>
                <a:spcPts val="900"/>
              </a:spcAft>
              <a:defRPr/>
            </a:pPr>
            <a:endParaRPr lang="en-US" sz="1050" dirty="0">
              <a:solidFill>
                <a:schemeClr val="bg1"/>
              </a:solidFill>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31DF-33D4-9EF9-7079-A010E96BA7F3}"/>
              </a:ext>
            </a:extLst>
          </p:cNvPr>
          <p:cNvSpPr>
            <a:spLocks noGrp="1"/>
          </p:cNvSpPr>
          <p:nvPr>
            <p:ph type="title"/>
          </p:nvPr>
        </p:nvSpPr>
        <p:spPr>
          <a:xfrm>
            <a:off x="628650" y="365125"/>
            <a:ext cx="7886700" cy="1325563"/>
          </a:xfrm>
        </p:spPr>
        <p:txBody>
          <a:bodyPr>
            <a:normAutofit/>
          </a:bodyPr>
          <a:lstStyle/>
          <a:p>
            <a:pPr>
              <a:defRPr/>
            </a:pPr>
            <a:r>
              <a:rPr lang="en-US" sz="2100" dirty="0"/>
              <a:t>Among workers with employer-sponsored single coverage</a:t>
            </a:r>
            <a:br>
              <a:rPr lang="en-US" sz="2100" dirty="0"/>
            </a:br>
            <a:r>
              <a:rPr lang="en-US" dirty="0"/>
              <a:t>Deductibles Are Steadily Rising</a:t>
            </a:r>
            <a:endParaRPr lang="en-US" sz="2100" dirty="0"/>
          </a:p>
        </p:txBody>
      </p:sp>
      <p:graphicFrame>
        <p:nvGraphicFramePr>
          <p:cNvPr id="10" name="Content Placeholder 9">
            <a:extLst>
              <a:ext uri="{FF2B5EF4-FFF2-40B4-BE49-F238E27FC236}">
                <a16:creationId xmlns:a16="http://schemas.microsoft.com/office/drawing/2014/main" id="{129B5F77-ACC7-4F74-23C5-6D5516BC0393}"/>
              </a:ext>
            </a:extLst>
          </p:cNvPr>
          <p:cNvGraphicFramePr>
            <a:graphicFrameLocks noGrp="1"/>
          </p:cNvGraphicFramePr>
          <p:nvPr>
            <p:ph idx="1"/>
          </p:nvPr>
        </p:nvGraphicFramePr>
        <p:xfrm>
          <a:off x="397329" y="2000250"/>
          <a:ext cx="8349342" cy="336113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90E642C9-922F-0D7B-CE55-8E8B6E9BAF72}"/>
              </a:ext>
            </a:extLst>
          </p:cNvPr>
          <p:cNvSpPr>
            <a:spLocks noGrp="1"/>
          </p:cNvSpPr>
          <p:nvPr>
            <p:ph type="body" idx="10"/>
          </p:nvPr>
        </p:nvSpPr>
        <p:spPr>
          <a:xfrm>
            <a:off x="0" y="6016625"/>
            <a:ext cx="6172200" cy="841375"/>
          </a:xfrm>
        </p:spPr>
        <p:txBody>
          <a:bodyPr/>
          <a:lstStyle/>
          <a:p>
            <a:pPr>
              <a:spcBef>
                <a:spcPts val="0"/>
              </a:spcBef>
              <a:defRPr/>
            </a:pPr>
            <a:r>
              <a:rPr lang="en-US" dirty="0"/>
              <a:t>Data source: Kaiser Family Foundation. 2020 Employer Health Benefits Survey [Internet]. 2020 [cited 2021 Jan 22]. Available from: https://www.kff.org/health-costs/report/2020-employer-health-benefits-survey/. </a:t>
            </a:r>
          </a:p>
          <a:p>
            <a:pPr>
              <a:spcBef>
                <a:spcPts val="0"/>
              </a:spcBef>
              <a:defRPr/>
            </a:pPr>
            <a:r>
              <a:rPr lang="en-US" dirty="0"/>
              <a:t>Average general annual deductible for all covered workers (single coverage)</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FC88-030F-4F15-FFCB-C86DEFDA664F}"/>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Patient Protection and Affordability Care Act</a:t>
            </a:r>
            <a:endParaRPr lang="en-US" dirty="0"/>
          </a:p>
        </p:txBody>
      </p:sp>
      <p:sp>
        <p:nvSpPr>
          <p:cNvPr id="3" name="Content Placeholder 2">
            <a:extLst>
              <a:ext uri="{FF2B5EF4-FFF2-40B4-BE49-F238E27FC236}">
                <a16:creationId xmlns:a16="http://schemas.microsoft.com/office/drawing/2014/main" id="{21A6B03D-4165-1AAA-4AD3-07A7B81575DF}"/>
              </a:ext>
            </a:extLst>
          </p:cNvPr>
          <p:cNvSpPr>
            <a:spLocks noGrp="1"/>
          </p:cNvSpPr>
          <p:nvPr>
            <p:ph idx="1"/>
          </p:nvPr>
        </p:nvSpPr>
        <p:spPr/>
        <p:txBody>
          <a:bodyPr/>
          <a:lstStyle/>
          <a:p>
            <a:pPr>
              <a:defRPr/>
            </a:pPr>
            <a:r>
              <a:rPr lang="en-US" dirty="0"/>
              <a:t>Problems:</a:t>
            </a:r>
          </a:p>
          <a:p>
            <a:pPr lvl="1">
              <a:defRPr/>
            </a:pPr>
            <a:r>
              <a:rPr lang="en-US" dirty="0"/>
              <a:t>Only 39% of the 20% of Americans with a mental health or substance use disorder receive treatment</a:t>
            </a:r>
          </a:p>
          <a:p>
            <a:pPr lvl="1">
              <a:defRPr/>
            </a:pPr>
            <a:r>
              <a:rPr lang="en-US" dirty="0"/>
              <a:t>Mental Health Parity and Addiction Equity Act (2008) requires that health plans’ mental health services be at least as generous as medical/surgical services</a:t>
            </a:r>
          </a:p>
          <a:p>
            <a:pPr lvl="1">
              <a:defRPr/>
            </a:pPr>
            <a:r>
              <a:rPr lang="en-US" dirty="0"/>
              <a:t>Average PPACA provider network includes only 11% of all mental health providers in a given market</a:t>
            </a:r>
          </a:p>
          <a:p>
            <a:pPr>
              <a:defRPr/>
            </a:pPr>
            <a:endParaRPr lang="en-US" dirty="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809B-C28A-DD0B-D9EE-DF9EBE8F94B8}"/>
              </a:ext>
            </a:extLst>
          </p:cNvPr>
          <p:cNvSpPr>
            <a:spLocks noGrp="1"/>
          </p:cNvSpPr>
          <p:nvPr>
            <p:ph type="title"/>
          </p:nvPr>
        </p:nvSpPr>
        <p:spPr/>
        <p:txBody>
          <a:bodyPr/>
          <a:lstStyle/>
          <a:p>
            <a:pPr>
              <a:defRPr/>
            </a:pPr>
            <a:r>
              <a:rPr lang="en-US" sz="3200" dirty="0"/>
              <a:t>PPACA</a:t>
            </a:r>
            <a:br>
              <a:rPr lang="en-US" sz="3200" dirty="0"/>
            </a:br>
            <a:r>
              <a:rPr lang="en-US" sz="3200" dirty="0"/>
              <a:t>Patient Protection and Affordability Care Act</a:t>
            </a:r>
          </a:p>
        </p:txBody>
      </p:sp>
      <p:sp>
        <p:nvSpPr>
          <p:cNvPr id="3" name="Content Placeholder 2">
            <a:extLst>
              <a:ext uri="{FF2B5EF4-FFF2-40B4-BE49-F238E27FC236}">
                <a16:creationId xmlns:a16="http://schemas.microsoft.com/office/drawing/2014/main" id="{AE8739DF-C08F-B719-BE39-B8A11FFDE972}"/>
              </a:ext>
            </a:extLst>
          </p:cNvPr>
          <p:cNvSpPr>
            <a:spLocks noGrp="1"/>
          </p:cNvSpPr>
          <p:nvPr>
            <p:ph idx="1"/>
          </p:nvPr>
        </p:nvSpPr>
        <p:spPr/>
        <p:txBody>
          <a:bodyPr/>
          <a:lstStyle/>
          <a:p>
            <a:pPr eaLnBrk="1" hangingPunct="1">
              <a:defRPr/>
            </a:pPr>
            <a:r>
              <a:rPr lang="en-US" sz="2800" dirty="0"/>
              <a:t>Problems:</a:t>
            </a:r>
          </a:p>
          <a:p>
            <a:pPr lvl="1" eaLnBrk="1" hangingPunct="1">
              <a:defRPr/>
            </a:pPr>
            <a:r>
              <a:rPr lang="en-US" sz="2400" dirty="0"/>
              <a:t>Loopholes allow charges up to 3x higher for elderly, higher charges for large companies with predominantly female workforces</a:t>
            </a:r>
          </a:p>
          <a:p>
            <a:pPr lvl="1" eaLnBrk="1" hangingPunct="1">
              <a:defRPr/>
            </a:pPr>
            <a:r>
              <a:rPr lang="en-US" sz="2400" dirty="0"/>
              <a:t>Benefits insurance companies, continues present inefficiencies</a:t>
            </a:r>
          </a:p>
          <a:p>
            <a:pPr lvl="1" eaLnBrk="1" hangingPunct="1">
              <a:defRPr/>
            </a:pPr>
            <a:r>
              <a:rPr lang="en-US" sz="2400" dirty="0"/>
              <a:t>Administrative costs increasing</a:t>
            </a:r>
          </a:p>
          <a:p>
            <a:pPr lvl="2" eaLnBrk="1" hangingPunct="1">
              <a:defRPr/>
            </a:pPr>
            <a:r>
              <a:rPr lang="en-US" dirty="0">
                <a:effectLst>
                  <a:outerShdw blurRad="38100" dist="38100" dir="2700000" algn="tl">
                    <a:srgbClr val="000000">
                      <a:alpha val="43137"/>
                    </a:srgbClr>
                  </a:outerShdw>
                </a:effectLst>
              </a:rPr>
              <a:t>$billions just to enroll people</a:t>
            </a:r>
          </a:p>
          <a:p>
            <a:pPr lvl="2" eaLnBrk="1" hangingPunct="1">
              <a:defRPr/>
            </a:pPr>
            <a:r>
              <a:rPr lang="en-US" dirty="0">
                <a:effectLst>
                  <a:outerShdw blurRad="38100" dist="38100" dir="2700000" algn="tl">
                    <a:srgbClr val="000000">
                      <a:alpha val="43137"/>
                    </a:srgbClr>
                  </a:outerShdw>
                </a:effectLst>
              </a:rPr>
              <a:t>Projected $250 billion in extra insurance overhead between 2014 and 2022</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F412-D634-6E92-4D9C-C181C83E7435}"/>
              </a:ext>
            </a:extLst>
          </p:cNvPr>
          <p:cNvSpPr>
            <a:spLocks noGrp="1"/>
          </p:cNvSpPr>
          <p:nvPr>
            <p:ph type="title"/>
          </p:nvPr>
        </p:nvSpPr>
        <p:spPr>
          <a:xfrm>
            <a:off x="628650" y="365125"/>
            <a:ext cx="7886700" cy="1325563"/>
          </a:xfrm>
        </p:spPr>
        <p:txBody>
          <a:bodyPr rtlCol="0">
            <a:normAutofit/>
          </a:bodyPr>
          <a:lstStyle/>
          <a:p>
            <a:pPr eaLnBrk="1" fontAlgn="auto" hangingPunct="1">
              <a:spcAft>
                <a:spcPts val="0"/>
              </a:spcAft>
              <a:defRPr/>
            </a:pPr>
            <a:r>
              <a:rPr lang="en-US" sz="2100" dirty="0">
                <a:latin typeface="+mn-lt"/>
              </a:rPr>
              <a:t>USA healthcare spending continues to </a:t>
            </a:r>
            <a:br>
              <a:rPr lang="en-US" dirty="0">
                <a:latin typeface="+mn-lt"/>
              </a:rPr>
            </a:br>
            <a:r>
              <a:rPr lang="en-US" dirty="0">
                <a:latin typeface="+mn-lt"/>
              </a:rPr>
              <a:t>Outpace Other Wealthy Nations</a:t>
            </a:r>
          </a:p>
        </p:txBody>
      </p:sp>
      <p:sp>
        <p:nvSpPr>
          <p:cNvPr id="332803" name="Text Placeholder 2">
            <a:extLst>
              <a:ext uri="{FF2B5EF4-FFF2-40B4-BE49-F238E27FC236}">
                <a16:creationId xmlns:a16="http://schemas.microsoft.com/office/drawing/2014/main" id="{930DEAC6-056C-239C-2EBB-5C3DE61CAC89}"/>
              </a:ext>
            </a:extLst>
          </p:cNvPr>
          <p:cNvSpPr>
            <a:spLocks noGrp="1" noChangeArrowheads="1"/>
          </p:cNvSpPr>
          <p:nvPr>
            <p:ph type="body" idx="10"/>
          </p:nvPr>
        </p:nvSpPr>
        <p:spPr>
          <a:xfrm>
            <a:off x="0" y="6016625"/>
            <a:ext cx="6172200" cy="841375"/>
          </a:xfrm>
        </p:spPr>
        <p:txBody>
          <a:bodyPr/>
          <a:lstStyle/>
          <a:p>
            <a:pPr eaLnBrk="1" hangingPunct="1"/>
            <a:r>
              <a:rPr lang="en-US" altLang="en-US">
                <a:latin typeface="Arial" panose="020B0604020202020204" pitchFamily="34" charset="0"/>
                <a:cs typeface="Arial" panose="020B0604020202020204" pitchFamily="34" charset="0"/>
              </a:rPr>
              <a:t>Source: OECD.stat. Available at: https://stats.oecd.org/Index.aspx?DataSetCode=SHA#. Accessed 09-29-23.</a:t>
            </a:r>
            <a:endParaRPr lang="en-US" altLang="en-US">
              <a:solidFill>
                <a:srgbClr val="000000"/>
              </a:solidFill>
              <a:latin typeface="Calibri" panose="020F050202020403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C802351F-4F36-73D1-4140-3141C5CC757C}"/>
              </a:ext>
            </a:extLst>
          </p:cNvPr>
          <p:cNvGraphicFramePr>
            <a:graphicFrameLocks noGrp="1"/>
          </p:cNvGraphicFramePr>
          <p:nvPr>
            <p:ph idx="4294967295"/>
          </p:nvPr>
        </p:nvGraphicFramePr>
        <p:xfrm>
          <a:off x="408398" y="2055770"/>
          <a:ext cx="8327204" cy="33140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7C5DA3E-0763-7341-6E7B-F050F4BAB361}"/>
              </a:ext>
            </a:extLst>
          </p:cNvPr>
          <p:cNvSpPr txBox="1"/>
          <p:nvPr/>
        </p:nvSpPr>
        <p:spPr>
          <a:xfrm>
            <a:off x="407988" y="2397125"/>
            <a:ext cx="1471612" cy="923925"/>
          </a:xfrm>
          <a:prstGeom prst="rect">
            <a:avLst/>
          </a:prstGeom>
          <a:noFill/>
        </p:spPr>
        <p:txBody>
          <a:bodyPr>
            <a:spAutoFit/>
          </a:bodyPr>
          <a:lstStyle/>
          <a:p>
            <a:pPr defTabSz="685800" eaLnBrk="1" fontAlgn="auto" hangingPunct="1">
              <a:spcBef>
                <a:spcPts val="0"/>
              </a:spcBef>
              <a:spcAft>
                <a:spcPts val="900"/>
              </a:spcAft>
              <a:defRPr/>
            </a:pPr>
            <a:r>
              <a:rPr lang="en-US" dirty="0">
                <a:solidFill>
                  <a:srgbClr val="FFFFFF"/>
                </a:solidFill>
                <a:latin typeface="Arial" panose="020B0604020202020204"/>
                <a:cs typeface="+mn-cs"/>
              </a:rPr>
              <a:t>Healthcare spending as a % of GDP</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8661792-4559-1031-D64D-836FD40D574E}"/>
              </a:ext>
            </a:extLst>
          </p:cNvPr>
          <p:cNvSpPr>
            <a:spLocks noGrp="1" noRot="1" noChangeArrowheads="1"/>
          </p:cNvSpPr>
          <p:nvPr>
            <p:ph type="title"/>
          </p:nvPr>
        </p:nvSpPr>
        <p:spPr/>
        <p:txBody>
          <a:bodyPr/>
          <a:lstStyle/>
          <a:p>
            <a:pPr>
              <a:defRPr/>
            </a:pPr>
            <a:r>
              <a:rPr lang="en-US" sz="3200" dirty="0"/>
              <a:t>PPACA</a:t>
            </a:r>
            <a:br>
              <a:rPr lang="en-US" sz="3200" dirty="0"/>
            </a:br>
            <a:r>
              <a:rPr lang="en-US" sz="3200" dirty="0"/>
              <a:t>Patient Protection and Affordability Care Act</a:t>
            </a:r>
          </a:p>
        </p:txBody>
      </p:sp>
      <p:sp>
        <p:nvSpPr>
          <p:cNvPr id="134147" name="Rectangle 3">
            <a:extLst>
              <a:ext uri="{FF2B5EF4-FFF2-40B4-BE49-F238E27FC236}">
                <a16:creationId xmlns:a16="http://schemas.microsoft.com/office/drawing/2014/main" id="{6338B5F4-5F3B-B211-B91E-3D87533DC5E9}"/>
              </a:ext>
            </a:extLst>
          </p:cNvPr>
          <p:cNvSpPr>
            <a:spLocks noGrp="1" noChangeArrowheads="1"/>
          </p:cNvSpPr>
          <p:nvPr>
            <p:ph type="body" idx="1"/>
          </p:nvPr>
        </p:nvSpPr>
        <p:spPr/>
        <p:txBody>
          <a:bodyPr/>
          <a:lstStyle/>
          <a:p>
            <a:pPr>
              <a:defRPr/>
            </a:pPr>
            <a:r>
              <a:rPr lang="en-US" sz="2800" dirty="0">
                <a:effectLst/>
              </a:rPr>
              <a:t>Problems:</a:t>
            </a:r>
          </a:p>
          <a:p>
            <a:pPr lvl="1" eaLnBrk="1" hangingPunct="1">
              <a:defRPr/>
            </a:pPr>
            <a:r>
              <a:rPr lang="en-US" dirty="0"/>
              <a:t>Pay for Performance likely to backfire per behavioral economics research, incentivizes greed</a:t>
            </a:r>
          </a:p>
          <a:p>
            <a:pPr lvl="1" eaLnBrk="1" hangingPunct="1">
              <a:defRPr/>
            </a:pPr>
            <a:r>
              <a:rPr lang="en-US" dirty="0"/>
              <a:t>Accountable care organizations (ACOs) failing to deliver promised improvements in care, instead contributing to upcoding/overdiagnosis arms race and increased costs</a:t>
            </a:r>
          </a:p>
          <a:p>
            <a:pPr lvl="1" eaLnBrk="1" hangingPunct="1">
              <a:defRPr/>
            </a:pPr>
            <a:r>
              <a:rPr lang="en-US" dirty="0"/>
              <a:t>Limits provider discussions re gun ownership and safety</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B059-D96F-4C50-E230-4E94097B5300}"/>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Electronic Health Records</a:t>
            </a:r>
            <a:endParaRPr lang="en-US" dirty="0"/>
          </a:p>
        </p:txBody>
      </p:sp>
      <p:sp>
        <p:nvSpPr>
          <p:cNvPr id="3" name="Content Placeholder 2">
            <a:extLst>
              <a:ext uri="{FF2B5EF4-FFF2-40B4-BE49-F238E27FC236}">
                <a16:creationId xmlns:a16="http://schemas.microsoft.com/office/drawing/2014/main" id="{93218E90-A36D-6250-D92D-CAFCFA720456}"/>
              </a:ext>
            </a:extLst>
          </p:cNvPr>
          <p:cNvSpPr>
            <a:spLocks noGrp="1"/>
          </p:cNvSpPr>
          <p:nvPr>
            <p:ph idx="1"/>
          </p:nvPr>
        </p:nvSpPr>
        <p:spPr/>
        <p:txBody>
          <a:bodyPr/>
          <a:lstStyle/>
          <a:p>
            <a:pPr>
              <a:defRPr/>
            </a:pPr>
            <a:r>
              <a:rPr lang="en-US" sz="2800" dirty="0">
                <a:solidFill>
                  <a:srgbClr val="FFFFFF"/>
                </a:solidFill>
              </a:rPr>
              <a:t>Electronic health records mandated, but no evidence of cost savings (indeed one study showed increased costs)</a:t>
            </a:r>
          </a:p>
          <a:p>
            <a:pPr>
              <a:defRPr/>
            </a:pPr>
            <a:r>
              <a:rPr lang="en-US" sz="2800" dirty="0">
                <a:solidFill>
                  <a:srgbClr val="FFFFFF"/>
                </a:solidFill>
              </a:rPr>
              <a:t>EHRs associated with improvement in some clinical outcomes/decrease in medication errors and adverse drug events</a:t>
            </a:r>
          </a:p>
          <a:p>
            <a:pPr lvl="1">
              <a:defRPr/>
            </a:pPr>
            <a:r>
              <a:rPr lang="en-US" dirty="0">
                <a:solidFill>
                  <a:srgbClr val="FFFFFF"/>
                </a:solidFill>
              </a:rPr>
              <a:t>However, drug lists often incomplete, as more than ½ of drugs triggering drug-drug interactions not listed in EHR (opioids and diazepam most common); 26% of drugs detected in ERs not listed; many potential medication errors missed</a:t>
            </a:r>
          </a:p>
          <a:p>
            <a:pPr>
              <a:defRP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a:extLst>
              <a:ext uri="{FF2B5EF4-FFF2-40B4-BE49-F238E27FC236}">
                <a16:creationId xmlns:a16="http://schemas.microsoft.com/office/drawing/2014/main" id="{60E15A53-81D1-D69B-EF1C-48B8512FA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6225"/>
            <a:ext cx="8799513"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AE37C-3988-DA45-F338-1AFE653F8E61}"/>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Electronic Health Records</a:t>
            </a:r>
            <a:endParaRPr lang="en-US" dirty="0"/>
          </a:p>
        </p:txBody>
      </p:sp>
      <p:sp>
        <p:nvSpPr>
          <p:cNvPr id="3" name="Content Placeholder 2">
            <a:extLst>
              <a:ext uri="{FF2B5EF4-FFF2-40B4-BE49-F238E27FC236}">
                <a16:creationId xmlns:a16="http://schemas.microsoft.com/office/drawing/2014/main" id="{B7310E2E-EE7B-42C2-B1C4-36F3C19FEC1B}"/>
              </a:ext>
            </a:extLst>
          </p:cNvPr>
          <p:cNvSpPr>
            <a:spLocks noGrp="1"/>
          </p:cNvSpPr>
          <p:nvPr>
            <p:ph idx="1"/>
          </p:nvPr>
        </p:nvSpPr>
        <p:spPr/>
        <p:txBody>
          <a:bodyPr/>
          <a:lstStyle/>
          <a:p>
            <a:pPr>
              <a:defRPr/>
            </a:pPr>
            <a:r>
              <a:rPr lang="en-US" sz="2800" dirty="0">
                <a:solidFill>
                  <a:srgbClr val="FFFFFF"/>
                </a:solidFill>
              </a:rPr>
              <a:t>Problems with EHRs:</a:t>
            </a:r>
          </a:p>
          <a:p>
            <a:pPr lvl="1">
              <a:defRPr/>
            </a:pPr>
            <a:r>
              <a:rPr lang="en-US" dirty="0">
                <a:solidFill>
                  <a:srgbClr val="FFFFFF"/>
                </a:solidFill>
              </a:rPr>
              <a:t>$13 billion-a-year industry; US government spent $36 billion 2009-2019 on EHRs; adopted by 96% of hospitals by 2019 (up from 9% in 2008)</a:t>
            </a:r>
          </a:p>
          <a:p>
            <a:pPr lvl="2">
              <a:defRPr/>
            </a:pPr>
            <a:r>
              <a:rPr lang="en-US" sz="2800" dirty="0">
                <a:solidFill>
                  <a:srgbClr val="FFFFFF"/>
                </a:solidFill>
              </a:rPr>
              <a:t>Hundreds of millions of dollars paid by Medicare and Medicaid to doctors and health systems that overstated their use of EHRs</a:t>
            </a:r>
          </a:p>
          <a:p>
            <a:pPr lvl="1">
              <a:defRPr/>
            </a:pPr>
            <a:r>
              <a:rPr lang="en-US" dirty="0">
                <a:solidFill>
                  <a:srgbClr val="FFFFFF"/>
                </a:solidFill>
              </a:rPr>
              <a:t>Designed more for billing and coding than for patient care</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DF662-DC75-1FEC-C57A-B8E34AAE481C}"/>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Electronic Health Records</a:t>
            </a:r>
            <a:endParaRPr lang="en-US" dirty="0"/>
          </a:p>
        </p:txBody>
      </p:sp>
      <p:sp>
        <p:nvSpPr>
          <p:cNvPr id="3" name="Content Placeholder 2">
            <a:extLst>
              <a:ext uri="{FF2B5EF4-FFF2-40B4-BE49-F238E27FC236}">
                <a16:creationId xmlns:a16="http://schemas.microsoft.com/office/drawing/2014/main" id="{538BEE94-C891-D716-C4C8-592FA3565492}"/>
              </a:ext>
            </a:extLst>
          </p:cNvPr>
          <p:cNvSpPr>
            <a:spLocks noGrp="1"/>
          </p:cNvSpPr>
          <p:nvPr>
            <p:ph idx="1"/>
          </p:nvPr>
        </p:nvSpPr>
        <p:spPr/>
        <p:txBody>
          <a:bodyPr/>
          <a:lstStyle/>
          <a:p>
            <a:pPr>
              <a:defRPr/>
            </a:pPr>
            <a:r>
              <a:rPr lang="en-US" dirty="0">
                <a:solidFill>
                  <a:srgbClr val="FFFFFF"/>
                </a:solidFill>
              </a:rPr>
              <a:t>Problems with EHRs:</a:t>
            </a:r>
          </a:p>
          <a:p>
            <a:pPr lvl="1">
              <a:defRPr/>
            </a:pPr>
            <a:r>
              <a:rPr lang="en-US" sz="3200" dirty="0">
                <a:solidFill>
                  <a:srgbClr val="FFFFFF"/>
                </a:solidFill>
              </a:rPr>
              <a:t>Lack of communication between systems (proprietary systems made by over 700 vendors)</a:t>
            </a:r>
          </a:p>
          <a:p>
            <a:pPr lvl="1">
              <a:defRPr/>
            </a:pPr>
            <a:r>
              <a:rPr lang="en-US" sz="3200" dirty="0">
                <a:solidFill>
                  <a:srgbClr val="FFFFFF"/>
                </a:solidFill>
              </a:rPr>
              <a:t>Patients’ stories lost in templated notes</a:t>
            </a:r>
          </a:p>
          <a:p>
            <a:pPr lvl="1">
              <a:defRPr/>
            </a:pPr>
            <a:r>
              <a:rPr lang="en-US" sz="3200" dirty="0">
                <a:solidFill>
                  <a:srgbClr val="FFFFFF"/>
                </a:solidFill>
              </a:rPr>
              <a:t>Excessive cutting and pasting makes notes less readable, creates liability problems</a:t>
            </a:r>
          </a:p>
          <a:p>
            <a:pPr>
              <a:defRPr/>
            </a:pPr>
            <a:endParaRPr lang="en-US" dirty="0"/>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568E1-A7D4-5EB3-D855-D1B30BD04608}"/>
              </a:ext>
            </a:extLst>
          </p:cNvPr>
          <p:cNvSpPr>
            <a:spLocks noGrp="1"/>
          </p:cNvSpPr>
          <p:nvPr>
            <p:ph type="title"/>
          </p:nvPr>
        </p:nvSpPr>
        <p:spPr>
          <a:xfrm>
            <a:off x="628650" y="914400"/>
            <a:ext cx="7886700" cy="914400"/>
          </a:xfrm>
        </p:spPr>
        <p:txBody>
          <a:bodyPr>
            <a:normAutofit/>
          </a:bodyPr>
          <a:lstStyle/>
          <a:p>
            <a:pPr>
              <a:defRPr/>
            </a:pPr>
            <a:r>
              <a:rPr lang="en-US" sz="3200" dirty="0" err="1"/>
              <a:t>Steinkamp</a:t>
            </a:r>
            <a:r>
              <a:rPr lang="en-US" sz="3200" dirty="0"/>
              <a:t> et al. JAMA Open Network 9-22</a:t>
            </a:r>
            <a:br>
              <a:rPr lang="en-US" sz="1800" dirty="0"/>
            </a:br>
            <a:r>
              <a:rPr lang="en-US" sz="1800" dirty="0">
                <a:hlinkClick r:id="rId2"/>
              </a:rPr>
              <a:t>https://jamanetwork.com/journals/jamanetworkopen/fullarticle/2796664</a:t>
            </a:r>
            <a:r>
              <a:rPr lang="en-US" sz="1800" dirty="0"/>
              <a:t> </a:t>
            </a:r>
          </a:p>
        </p:txBody>
      </p:sp>
      <p:pic>
        <p:nvPicPr>
          <p:cNvPr id="337923" name="Content Placeholder 3">
            <a:extLst>
              <a:ext uri="{FF2B5EF4-FFF2-40B4-BE49-F238E27FC236}">
                <a16:creationId xmlns:a16="http://schemas.microsoft.com/office/drawing/2014/main" id="{B40E5EDA-1218-015A-40CC-CF2A8188EC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3200" y="2179638"/>
            <a:ext cx="8789988" cy="4144962"/>
          </a:xfrm>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9C3A8-043A-EE3D-4820-98C15D80AED8}"/>
              </a:ext>
            </a:extLst>
          </p:cNvPr>
          <p:cNvSpPr>
            <a:spLocks noGrp="1"/>
          </p:cNvSpPr>
          <p:nvPr>
            <p:ph type="title"/>
          </p:nvPr>
        </p:nvSpPr>
        <p:spPr>
          <a:xfrm>
            <a:off x="628650" y="1066800"/>
            <a:ext cx="7886700" cy="1065213"/>
          </a:xfrm>
        </p:spPr>
        <p:txBody>
          <a:bodyPr>
            <a:normAutofit/>
          </a:bodyPr>
          <a:lstStyle/>
          <a:p>
            <a:pPr>
              <a:defRPr/>
            </a:pPr>
            <a:r>
              <a:rPr lang="en-US" sz="3200" dirty="0" err="1"/>
              <a:t>Steinkamp</a:t>
            </a:r>
            <a:r>
              <a:rPr lang="en-US" sz="3200" dirty="0"/>
              <a:t> et al. JAMA Open Network, 9-22</a:t>
            </a:r>
            <a:br>
              <a:rPr lang="en-US" sz="1800" dirty="0"/>
            </a:br>
            <a:r>
              <a:rPr lang="en-US" sz="1800" dirty="0">
                <a:hlinkClick r:id="rId2"/>
              </a:rPr>
              <a:t>https://jamanetwork.com/journals/jamanetworkopen/fullarticle/2796664</a:t>
            </a:r>
            <a:r>
              <a:rPr lang="en-US" sz="1800" dirty="0"/>
              <a:t> </a:t>
            </a:r>
          </a:p>
        </p:txBody>
      </p:sp>
      <p:pic>
        <p:nvPicPr>
          <p:cNvPr id="338947" name="Content Placeholder 3">
            <a:extLst>
              <a:ext uri="{FF2B5EF4-FFF2-40B4-BE49-F238E27FC236}">
                <a16:creationId xmlns:a16="http://schemas.microsoft.com/office/drawing/2014/main" id="{45F69A41-847B-430B-E577-CAF7C2C7325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42988" y="2132013"/>
            <a:ext cx="7058025" cy="4521200"/>
          </a:xfrm>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8BB55-884C-77C2-D77D-6238615D067E}"/>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Electronic Health Records</a:t>
            </a:r>
            <a:endParaRPr lang="en-US" dirty="0"/>
          </a:p>
        </p:txBody>
      </p:sp>
      <p:sp>
        <p:nvSpPr>
          <p:cNvPr id="3" name="Content Placeholder 2">
            <a:extLst>
              <a:ext uri="{FF2B5EF4-FFF2-40B4-BE49-F238E27FC236}">
                <a16:creationId xmlns:a16="http://schemas.microsoft.com/office/drawing/2014/main" id="{D29019C3-CD7D-F723-65C3-8163D0CDF5BE}"/>
              </a:ext>
            </a:extLst>
          </p:cNvPr>
          <p:cNvSpPr>
            <a:spLocks noGrp="1"/>
          </p:cNvSpPr>
          <p:nvPr>
            <p:ph idx="1"/>
          </p:nvPr>
        </p:nvSpPr>
        <p:spPr/>
        <p:txBody>
          <a:bodyPr/>
          <a:lstStyle/>
          <a:p>
            <a:pPr>
              <a:defRPr/>
            </a:pPr>
            <a:r>
              <a:rPr lang="en-US" dirty="0">
                <a:solidFill>
                  <a:srgbClr val="FFFFFF"/>
                </a:solidFill>
              </a:rPr>
              <a:t>Problems with EHRs:</a:t>
            </a:r>
          </a:p>
          <a:p>
            <a:pPr lvl="1">
              <a:defRPr/>
            </a:pPr>
            <a:r>
              <a:rPr lang="en-US" sz="3200" dirty="0">
                <a:solidFill>
                  <a:srgbClr val="FFFFFF"/>
                </a:solidFill>
              </a:rPr>
              <a:t>Increase workload</a:t>
            </a:r>
          </a:p>
          <a:p>
            <a:pPr lvl="2">
              <a:defRPr/>
            </a:pPr>
            <a:r>
              <a:rPr lang="en-US" sz="3200" dirty="0">
                <a:solidFill>
                  <a:srgbClr val="FFFFFF"/>
                </a:solidFill>
              </a:rPr>
              <a:t>US physicians spend 1.5 times as much time on EHRs as physicians in other Western countries using same EHR </a:t>
            </a:r>
          </a:p>
          <a:p>
            <a:pPr lvl="3">
              <a:defRPr/>
            </a:pPr>
            <a:r>
              <a:rPr lang="en-US" sz="3200" dirty="0">
                <a:solidFill>
                  <a:srgbClr val="FFFFFF"/>
                </a:solidFill>
              </a:rPr>
              <a:t>US interns spend much more time on EHRs than on direct patient care</a:t>
            </a:r>
          </a:p>
          <a:p>
            <a:pPr>
              <a:defRPr/>
            </a:pPr>
            <a:endParaRPr lang="en-US" dirty="0"/>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AE4A-3E50-286B-C676-E8EEFEB201BE}"/>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Electronic Health Records</a:t>
            </a:r>
            <a:endParaRPr lang="en-US" dirty="0"/>
          </a:p>
        </p:txBody>
      </p:sp>
      <p:sp>
        <p:nvSpPr>
          <p:cNvPr id="3" name="Content Placeholder 2">
            <a:extLst>
              <a:ext uri="{FF2B5EF4-FFF2-40B4-BE49-F238E27FC236}">
                <a16:creationId xmlns:a16="http://schemas.microsoft.com/office/drawing/2014/main" id="{2CA94A29-5007-4BA2-5955-A1A680990CE1}"/>
              </a:ext>
            </a:extLst>
          </p:cNvPr>
          <p:cNvSpPr>
            <a:spLocks noGrp="1"/>
          </p:cNvSpPr>
          <p:nvPr>
            <p:ph idx="1"/>
          </p:nvPr>
        </p:nvSpPr>
        <p:spPr/>
        <p:txBody>
          <a:bodyPr/>
          <a:lstStyle/>
          <a:p>
            <a:pPr>
              <a:defRPr/>
            </a:pPr>
            <a:r>
              <a:rPr lang="en-US" sz="2400" dirty="0">
                <a:solidFill>
                  <a:srgbClr val="FFFFFF"/>
                </a:solidFill>
              </a:rPr>
              <a:t>Problems with EHRs:</a:t>
            </a:r>
          </a:p>
          <a:p>
            <a:pPr lvl="1">
              <a:defRPr/>
            </a:pPr>
            <a:r>
              <a:rPr lang="en-US" sz="2400" dirty="0">
                <a:solidFill>
                  <a:srgbClr val="FFFFFF"/>
                </a:solidFill>
              </a:rPr>
              <a:t>Increase workload</a:t>
            </a:r>
          </a:p>
          <a:p>
            <a:pPr lvl="2">
              <a:defRPr/>
            </a:pPr>
            <a:r>
              <a:rPr lang="en-US" dirty="0">
                <a:solidFill>
                  <a:srgbClr val="FFFFFF"/>
                </a:solidFill>
              </a:rPr>
              <a:t>2018 Family Medicine study shows primary care physicians spend less time interacting face-to-face with patients than they do working on EHRs</a:t>
            </a:r>
          </a:p>
          <a:p>
            <a:pPr lvl="2">
              <a:defRPr/>
            </a:pPr>
            <a:r>
              <a:rPr lang="en-US" dirty="0">
                <a:solidFill>
                  <a:srgbClr val="FFFFFF"/>
                </a:solidFill>
              </a:rPr>
              <a:t>US physicians spend significantly more time than their European counterparts using the same EHRs, including chart review, notes, orders, and in-basket messages</a:t>
            </a:r>
          </a:p>
          <a:p>
            <a:pPr lvl="2">
              <a:defRPr/>
            </a:pPr>
            <a:r>
              <a:rPr lang="en-US" dirty="0">
                <a:solidFill>
                  <a:srgbClr val="FFFFFF"/>
                </a:solidFill>
              </a:rPr>
              <a:t>US physicians’ notes almost 4 times longer than those of MDs in other countries, and twice as long as they were in 2010</a:t>
            </a:r>
          </a:p>
          <a:p>
            <a:pPr>
              <a:defRPr/>
            </a:pPr>
            <a:endParaRPr lang="en-US" dirty="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D1ED-ABC6-CDDF-33D9-6C0BC26F5C9D}"/>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Electronic Health Records</a:t>
            </a:r>
            <a:endParaRPr lang="en-US" dirty="0"/>
          </a:p>
        </p:txBody>
      </p:sp>
      <p:sp>
        <p:nvSpPr>
          <p:cNvPr id="3" name="Content Placeholder 2">
            <a:extLst>
              <a:ext uri="{FF2B5EF4-FFF2-40B4-BE49-F238E27FC236}">
                <a16:creationId xmlns:a16="http://schemas.microsoft.com/office/drawing/2014/main" id="{203B3024-1961-0513-47F9-F8843243C7FD}"/>
              </a:ext>
            </a:extLst>
          </p:cNvPr>
          <p:cNvSpPr>
            <a:spLocks noGrp="1"/>
          </p:cNvSpPr>
          <p:nvPr>
            <p:ph idx="1"/>
          </p:nvPr>
        </p:nvSpPr>
        <p:spPr/>
        <p:txBody>
          <a:bodyPr/>
          <a:lstStyle/>
          <a:p>
            <a:pPr>
              <a:defRPr/>
            </a:pPr>
            <a:r>
              <a:rPr lang="en-US" sz="2800" dirty="0"/>
              <a:t>Problems with EHRs</a:t>
            </a:r>
          </a:p>
          <a:p>
            <a:pPr lvl="1">
              <a:defRPr/>
            </a:pPr>
            <a:r>
              <a:rPr lang="en-US" dirty="0">
                <a:solidFill>
                  <a:srgbClr val="FFFFFF"/>
                </a:solidFill>
              </a:rPr>
              <a:t>False alarms (about 90%) lead to alarm fatigue</a:t>
            </a:r>
          </a:p>
          <a:p>
            <a:pPr lvl="1">
              <a:defRPr/>
            </a:pPr>
            <a:r>
              <a:rPr lang="en-US" dirty="0">
                <a:solidFill>
                  <a:srgbClr val="FFFFFF"/>
                </a:solidFill>
              </a:rPr>
              <a:t>About ½ of physicians feel that EHRs have detracted from their professional satisfaction , as well as their clinical effectiveness</a:t>
            </a:r>
          </a:p>
          <a:p>
            <a:pPr lvl="1">
              <a:defRPr/>
            </a:pPr>
            <a:r>
              <a:rPr lang="en-US" dirty="0">
                <a:solidFill>
                  <a:srgbClr val="FFFFFF"/>
                </a:solidFill>
              </a:rPr>
              <a:t>Not all patients able to access EHRs, many institutions have opaque policies for accessing medical records, some patient </a:t>
            </a:r>
            <a:r>
              <a:rPr lang="en-US" dirty="0" err="1">
                <a:solidFill>
                  <a:srgbClr val="FFFFFF"/>
                </a:solidFill>
              </a:rPr>
              <a:t>scharged</a:t>
            </a:r>
            <a:r>
              <a:rPr lang="en-US" dirty="0">
                <a:solidFill>
                  <a:srgbClr val="FFFFFF"/>
                </a:solidFill>
              </a:rPr>
              <a:t> inappropriately high amounts for access </a:t>
            </a:r>
            <a:endParaRPr lang="en-US" sz="3600" dirty="0">
              <a:solidFill>
                <a:srgbClr val="FFFFFF"/>
              </a:solidFill>
            </a:endParaRPr>
          </a:p>
          <a:p>
            <a:pPr>
              <a:defRPr/>
            </a:pPr>
            <a:endParaRPr lang="en-US" dirty="0"/>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792F-1569-8DDE-660D-20C14355AEC2}"/>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Electronic Health Records</a:t>
            </a:r>
            <a:endParaRPr lang="en-US" dirty="0"/>
          </a:p>
        </p:txBody>
      </p:sp>
      <p:sp>
        <p:nvSpPr>
          <p:cNvPr id="3" name="Content Placeholder 2">
            <a:extLst>
              <a:ext uri="{FF2B5EF4-FFF2-40B4-BE49-F238E27FC236}">
                <a16:creationId xmlns:a16="http://schemas.microsoft.com/office/drawing/2014/main" id="{4B45BBB5-C300-287A-A5EF-73553550FAC4}"/>
              </a:ext>
            </a:extLst>
          </p:cNvPr>
          <p:cNvSpPr>
            <a:spLocks noGrp="1"/>
          </p:cNvSpPr>
          <p:nvPr>
            <p:ph idx="1"/>
          </p:nvPr>
        </p:nvSpPr>
        <p:spPr/>
        <p:txBody>
          <a:bodyPr/>
          <a:lstStyle/>
          <a:p>
            <a:pPr>
              <a:defRPr/>
            </a:pPr>
            <a:r>
              <a:rPr lang="en-US" sz="2800" dirty="0"/>
              <a:t>Problems with EHRs</a:t>
            </a:r>
          </a:p>
          <a:p>
            <a:pPr lvl="1">
              <a:defRPr/>
            </a:pPr>
            <a:r>
              <a:rPr lang="en-US" dirty="0">
                <a:solidFill>
                  <a:srgbClr val="FFFFFF"/>
                </a:solidFill>
              </a:rPr>
              <a:t>Contracts may leave vendors unaccountable for medical errors, down time (“hold harmless clauses”)</a:t>
            </a:r>
          </a:p>
          <a:p>
            <a:pPr lvl="1">
              <a:defRPr/>
            </a:pPr>
            <a:r>
              <a:rPr lang="en-US" dirty="0">
                <a:solidFill>
                  <a:srgbClr val="FFFFFF"/>
                </a:solidFill>
              </a:rPr>
              <a:t>Physicians can be locked out during pay disputes</a:t>
            </a:r>
          </a:p>
          <a:p>
            <a:pPr lvl="1">
              <a:defRPr/>
            </a:pPr>
            <a:r>
              <a:rPr lang="en-US" dirty="0">
                <a:solidFill>
                  <a:srgbClr val="FFFFFF"/>
                </a:solidFill>
              </a:rPr>
              <a:t>Vendors could block patient data or terminate service over payment/contract disputes via kill switch</a:t>
            </a:r>
          </a:p>
          <a:p>
            <a:pPr lvl="1">
              <a:defRPr/>
            </a:pPr>
            <a:endParaRPr lang="en-US" sz="3600" dirty="0">
              <a:solidFill>
                <a:srgbClr val="FFFFFF"/>
              </a:solidFill>
            </a:endParaRPr>
          </a:p>
          <a:p>
            <a:pPr>
              <a:defRPr/>
            </a:pPr>
            <a:endParaRPr lang="en-US" dirty="0"/>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94CF6-28D2-DDE5-19D3-2453C20DA1EE}"/>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Electronic Health Records</a:t>
            </a:r>
            <a:endParaRPr lang="en-US" dirty="0"/>
          </a:p>
        </p:txBody>
      </p:sp>
      <p:sp>
        <p:nvSpPr>
          <p:cNvPr id="3" name="Content Placeholder 2">
            <a:extLst>
              <a:ext uri="{FF2B5EF4-FFF2-40B4-BE49-F238E27FC236}">
                <a16:creationId xmlns:a16="http://schemas.microsoft.com/office/drawing/2014/main" id="{5D840552-4E7B-0B2B-6E0A-C1571A2E4799}"/>
              </a:ext>
            </a:extLst>
          </p:cNvPr>
          <p:cNvSpPr>
            <a:spLocks noGrp="1"/>
          </p:cNvSpPr>
          <p:nvPr>
            <p:ph idx="1"/>
          </p:nvPr>
        </p:nvSpPr>
        <p:spPr/>
        <p:txBody>
          <a:bodyPr/>
          <a:lstStyle/>
          <a:p>
            <a:pPr>
              <a:defRPr/>
            </a:pPr>
            <a:r>
              <a:rPr lang="en-US" sz="2800" dirty="0">
                <a:solidFill>
                  <a:srgbClr val="FFFFFF"/>
                </a:solidFill>
              </a:rPr>
              <a:t>Problems with EHRs:</a:t>
            </a:r>
          </a:p>
          <a:p>
            <a:pPr lvl="1">
              <a:defRPr/>
            </a:pPr>
            <a:r>
              <a:rPr lang="en-US" dirty="0">
                <a:solidFill>
                  <a:srgbClr val="FFFFFF"/>
                </a:solidFill>
              </a:rPr>
              <a:t>Gag clauses prevent physicians from sharing suability or safety issues with 3</a:t>
            </a:r>
            <a:r>
              <a:rPr lang="en-US" baseline="30000" dirty="0">
                <a:solidFill>
                  <a:srgbClr val="FFFFFF"/>
                </a:solidFill>
              </a:rPr>
              <a:t>rd</a:t>
            </a:r>
            <a:r>
              <a:rPr lang="en-US" dirty="0">
                <a:solidFill>
                  <a:srgbClr val="FFFFFF"/>
                </a:solidFill>
              </a:rPr>
              <a:t> parties (e.g., patient safety groups), using information in research, or even making disparaging remarks about the technology</a:t>
            </a:r>
          </a:p>
          <a:p>
            <a:pPr lvl="1">
              <a:defRPr/>
            </a:pPr>
            <a:r>
              <a:rPr lang="en-US" dirty="0">
                <a:solidFill>
                  <a:srgbClr val="FFFFFF"/>
                </a:solidFill>
              </a:rPr>
              <a:t>Multiple EHR companies fined hundreds of millions of dollars, under investigation by Justice Department for software defects, fraud</a:t>
            </a:r>
          </a:p>
          <a:p>
            <a:pPr>
              <a:defRPr/>
            </a:pPr>
            <a:endParaRPr lang="en-US"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27A01AED-7766-87DC-ECB7-1488A0DB744D}"/>
              </a:ext>
            </a:extLst>
          </p:cNvPr>
          <p:cNvSpPr>
            <a:spLocks noGrp="1" noChangeArrowheads="1"/>
          </p:cNvSpPr>
          <p:nvPr>
            <p:ph type="title"/>
          </p:nvPr>
        </p:nvSpPr>
        <p:spPr/>
        <p:txBody>
          <a:bodyPr/>
          <a:lstStyle/>
          <a:p>
            <a:pPr eaLnBrk="1" hangingPunct="1">
              <a:defRPr/>
            </a:pPr>
            <a:endParaRPr lang="en-US" altLang="en-US" dirty="0"/>
          </a:p>
        </p:txBody>
      </p:sp>
      <p:pic>
        <p:nvPicPr>
          <p:cNvPr id="345091" name="Picture 3">
            <a:extLst>
              <a:ext uri="{FF2B5EF4-FFF2-40B4-BE49-F238E27FC236}">
                <a16:creationId xmlns:a16="http://schemas.microsoft.com/office/drawing/2014/main" id="{0FA164E6-3FA2-4D90-C443-C07DE784370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8223C2B-3B72-C08A-BC38-D476B7136603}"/>
              </a:ext>
            </a:extLst>
          </p:cNvPr>
          <p:cNvSpPr>
            <a:spLocks noGrp="1"/>
          </p:cNvSpPr>
          <p:nvPr>
            <p:ph type="title" idx="4294967295"/>
          </p:nvPr>
        </p:nvSpPr>
        <p:spPr/>
        <p:txBody>
          <a:bodyPr lIns="0" rIns="0" bIns="0" anchor="b"/>
          <a:lstStyle/>
          <a:p>
            <a:pPr eaLnBrk="1" hangingPunct="1">
              <a:defRPr/>
            </a:pPr>
            <a:r>
              <a:rPr lang="en-US" dirty="0"/>
              <a:t>Health Care</a:t>
            </a:r>
          </a:p>
        </p:txBody>
      </p:sp>
      <p:sp>
        <p:nvSpPr>
          <p:cNvPr id="10243" name="Content Placeholder 2">
            <a:extLst>
              <a:ext uri="{FF2B5EF4-FFF2-40B4-BE49-F238E27FC236}">
                <a16:creationId xmlns:a16="http://schemas.microsoft.com/office/drawing/2014/main" id="{C708F403-C0A2-13D9-E606-3480B064C8C4}"/>
              </a:ext>
            </a:extLst>
          </p:cNvPr>
          <p:cNvSpPr>
            <a:spLocks noGrp="1"/>
          </p:cNvSpPr>
          <p:nvPr>
            <p:ph idx="4294967295"/>
          </p:nvPr>
        </p:nvSpPr>
        <p:spPr/>
        <p:txBody>
          <a:bodyPr/>
          <a:lstStyle/>
          <a:p>
            <a:pPr eaLnBrk="1" hangingPunct="1">
              <a:defRPr/>
            </a:pPr>
            <a:r>
              <a:rPr lang="en-US" sz="5500" dirty="0"/>
              <a:t>Prevention</a:t>
            </a:r>
          </a:p>
          <a:p>
            <a:pPr eaLnBrk="1" hangingPunct="1">
              <a:defRPr/>
            </a:pPr>
            <a:r>
              <a:rPr lang="en-US" sz="5500" dirty="0"/>
              <a:t>Diagnosis</a:t>
            </a:r>
          </a:p>
          <a:p>
            <a:pPr eaLnBrk="1" hangingPunct="1">
              <a:defRPr/>
            </a:pPr>
            <a:r>
              <a:rPr lang="en-US" sz="5500" dirty="0"/>
              <a:t>Treatment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D47462F8-0ED0-4F7F-43F9-F5337CA2F053}"/>
              </a:ext>
            </a:extLst>
          </p:cNvPr>
          <p:cNvSpPr>
            <a:spLocks noGrp="1" noChangeArrowheads="1"/>
          </p:cNvSpPr>
          <p:nvPr>
            <p:ph type="title"/>
          </p:nvPr>
        </p:nvSpPr>
        <p:spPr>
          <a:xfrm>
            <a:off x="628650" y="365125"/>
            <a:ext cx="7886700" cy="1325563"/>
          </a:xfrm>
        </p:spPr>
        <p:txBody>
          <a:bodyPr/>
          <a:lstStyle/>
          <a:p>
            <a:pPr eaLnBrk="1" hangingPunct="1"/>
            <a:r>
              <a:rPr lang="en-US" altLang="en-US" sz="2700">
                <a:latin typeface="Arial" panose="020B0604020202020204" pitchFamily="34" charset="0"/>
                <a:cs typeface="Arial" panose="020B0604020202020204" pitchFamily="34" charset="0"/>
              </a:rPr>
              <a:t>National Health Expenditures Rose by </a:t>
            </a:r>
            <a:br>
              <a:rPr lang="en-US" altLang="en-US" sz="2700">
                <a:latin typeface="Arial" panose="020B0604020202020204" pitchFamily="34" charset="0"/>
                <a:cs typeface="Arial" panose="020B0604020202020204" pitchFamily="34" charset="0"/>
              </a:rPr>
            </a:br>
            <a:r>
              <a:rPr lang="en-US" altLang="en-US" sz="2700">
                <a:latin typeface="Arial" panose="020B0604020202020204" pitchFamily="34" charset="0"/>
                <a:cs typeface="Arial" panose="020B0604020202020204" pitchFamily="34" charset="0"/>
              </a:rPr>
              <a:t>$365 Billion to $4.1 Trillion from 2019 to 2020</a:t>
            </a:r>
          </a:p>
        </p:txBody>
      </p:sp>
      <p:graphicFrame>
        <p:nvGraphicFramePr>
          <p:cNvPr id="4" name="Content Placeholder 3">
            <a:extLst>
              <a:ext uri="{FF2B5EF4-FFF2-40B4-BE49-F238E27FC236}">
                <a16:creationId xmlns:a16="http://schemas.microsoft.com/office/drawing/2014/main" id="{7FAC6839-8FF9-586D-DF8B-D18F0C2FAEB7}"/>
              </a:ext>
            </a:extLst>
          </p:cNvPr>
          <p:cNvGraphicFramePr>
            <a:graphicFrameLocks noGrp="1"/>
          </p:cNvGraphicFramePr>
          <p:nvPr>
            <p:ph idx="1"/>
          </p:nvPr>
        </p:nvGraphicFramePr>
        <p:xfrm>
          <a:off x="320040" y="2000250"/>
          <a:ext cx="8481060" cy="336113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4637CBB3-4DE9-F6CE-5444-D190FB57F4A6}"/>
              </a:ext>
            </a:extLst>
          </p:cNvPr>
          <p:cNvSpPr>
            <a:spLocks noGrp="1"/>
          </p:cNvSpPr>
          <p:nvPr>
            <p:ph type="body" idx="10"/>
          </p:nvPr>
        </p:nvSpPr>
        <p:spPr>
          <a:xfrm>
            <a:off x="0" y="6016625"/>
            <a:ext cx="6172200" cy="841375"/>
          </a:xfrm>
        </p:spPr>
        <p:txBody>
          <a:bodyPr rtlCol="0"/>
          <a:lstStyle/>
          <a:p>
            <a:pPr eaLnBrk="1" fontAlgn="auto" hangingPunct="1">
              <a:spcAft>
                <a:spcPts val="0"/>
              </a:spcAft>
              <a:buFont typeface="Arial"/>
              <a:buNone/>
              <a:defRPr/>
            </a:pPr>
            <a:r>
              <a:rPr lang="en-US" dirty="0">
                <a:latin typeface="+mn-lt"/>
              </a:rPr>
              <a:t>Center for Medicare and Medicaid Services, National Health Expenditures Account.   </a:t>
            </a:r>
          </a:p>
        </p:txBody>
      </p:sp>
      <p:grpSp>
        <p:nvGrpSpPr>
          <p:cNvPr id="54277" name="Group 8">
            <a:extLst>
              <a:ext uri="{FF2B5EF4-FFF2-40B4-BE49-F238E27FC236}">
                <a16:creationId xmlns:a16="http://schemas.microsoft.com/office/drawing/2014/main" id="{A7899791-E3A1-25CC-54FA-D541F9EE2D2A}"/>
              </a:ext>
            </a:extLst>
          </p:cNvPr>
          <p:cNvGrpSpPr>
            <a:grpSpLocks/>
          </p:cNvGrpSpPr>
          <p:nvPr/>
        </p:nvGrpSpPr>
        <p:grpSpPr bwMode="auto">
          <a:xfrm>
            <a:off x="730250" y="4773613"/>
            <a:ext cx="2438400" cy="322262"/>
            <a:chOff x="4575031" y="3337178"/>
            <a:chExt cx="2955428" cy="430886"/>
          </a:xfrm>
        </p:grpSpPr>
        <p:sp>
          <p:nvSpPr>
            <p:cNvPr id="7" name="Rectangle 6">
              <a:extLst>
                <a:ext uri="{FF2B5EF4-FFF2-40B4-BE49-F238E27FC236}">
                  <a16:creationId xmlns:a16="http://schemas.microsoft.com/office/drawing/2014/main" id="{B53EFBFA-37E8-37E5-77A0-534C773E593D}"/>
                </a:ext>
              </a:extLst>
            </p:cNvPr>
            <p:cNvSpPr/>
            <p:nvPr/>
          </p:nvSpPr>
          <p:spPr>
            <a:xfrm>
              <a:off x="4575031" y="3400856"/>
              <a:ext cx="302085" cy="303530"/>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500">
                <a:solidFill>
                  <a:srgbClr val="FFFFFF"/>
                </a:solidFill>
              </a:endParaRPr>
            </a:p>
          </p:txBody>
        </p:sp>
        <p:sp>
          <p:nvSpPr>
            <p:cNvPr id="8" name="TextBox 7">
              <a:extLst>
                <a:ext uri="{FF2B5EF4-FFF2-40B4-BE49-F238E27FC236}">
                  <a16:creationId xmlns:a16="http://schemas.microsoft.com/office/drawing/2014/main" id="{C40DE62E-B682-3F91-1CC6-9405684A34D5}"/>
                </a:ext>
              </a:extLst>
            </p:cNvPr>
            <p:cNvSpPr txBox="1"/>
            <p:nvPr/>
          </p:nvSpPr>
          <p:spPr>
            <a:xfrm>
              <a:off x="4861724" y="3337178"/>
              <a:ext cx="2668735" cy="430886"/>
            </a:xfrm>
            <a:prstGeom prst="rect">
              <a:avLst/>
            </a:prstGeom>
            <a:noFill/>
          </p:spPr>
          <p:txBody>
            <a:bodyPr wrap="none" anchor="ctr">
              <a:spAutoFit/>
            </a:bodyPr>
            <a:lstStyle/>
            <a:p>
              <a:pPr defTabSz="685800" eaLnBrk="1" fontAlgn="auto" hangingPunct="1">
                <a:spcBef>
                  <a:spcPts val="0"/>
                </a:spcBef>
                <a:spcAft>
                  <a:spcPts val="900"/>
                </a:spcAft>
                <a:defRPr/>
              </a:pPr>
              <a:r>
                <a:rPr lang="en-US" sz="1500" dirty="0">
                  <a:solidFill>
                    <a:srgbClr val="FFFFFF"/>
                  </a:solidFill>
                  <a:latin typeface="Arial" panose="020B0604020202020204"/>
                  <a:cs typeface="+mn-cs"/>
                </a:rPr>
                <a:t>Structures + Equipment</a:t>
              </a:r>
            </a:p>
          </p:txBody>
        </p:sp>
      </p:grpSp>
      <p:grpSp>
        <p:nvGrpSpPr>
          <p:cNvPr id="54278" name="Group 9">
            <a:extLst>
              <a:ext uri="{FF2B5EF4-FFF2-40B4-BE49-F238E27FC236}">
                <a16:creationId xmlns:a16="http://schemas.microsoft.com/office/drawing/2014/main" id="{D8222176-0269-D507-D355-AE4BE0204D63}"/>
              </a:ext>
            </a:extLst>
          </p:cNvPr>
          <p:cNvGrpSpPr>
            <a:grpSpLocks/>
          </p:cNvGrpSpPr>
          <p:nvPr/>
        </p:nvGrpSpPr>
        <p:grpSpPr bwMode="auto">
          <a:xfrm>
            <a:off x="741363" y="5153025"/>
            <a:ext cx="2209800" cy="323850"/>
            <a:chOff x="4575031" y="3337178"/>
            <a:chExt cx="2678274" cy="430886"/>
          </a:xfrm>
        </p:grpSpPr>
        <p:sp>
          <p:nvSpPr>
            <p:cNvPr id="11" name="Rectangle 10">
              <a:extLst>
                <a:ext uri="{FF2B5EF4-FFF2-40B4-BE49-F238E27FC236}">
                  <a16:creationId xmlns:a16="http://schemas.microsoft.com/office/drawing/2014/main" id="{DF823464-E839-C829-2897-4BC26CF789CE}"/>
                </a:ext>
              </a:extLst>
            </p:cNvPr>
            <p:cNvSpPr/>
            <p:nvPr/>
          </p:nvSpPr>
          <p:spPr>
            <a:xfrm>
              <a:off x="4575031" y="3402656"/>
              <a:ext cx="302075" cy="29993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500">
                <a:solidFill>
                  <a:srgbClr val="FFFFFF"/>
                </a:solidFill>
              </a:endParaRPr>
            </a:p>
          </p:txBody>
        </p:sp>
        <p:sp>
          <p:nvSpPr>
            <p:cNvPr id="12" name="TextBox 11">
              <a:extLst>
                <a:ext uri="{FF2B5EF4-FFF2-40B4-BE49-F238E27FC236}">
                  <a16:creationId xmlns:a16="http://schemas.microsoft.com/office/drawing/2014/main" id="{FC6FBB1C-EF7C-4EC4-CF99-3226F3B313B8}"/>
                </a:ext>
              </a:extLst>
            </p:cNvPr>
            <p:cNvSpPr txBox="1"/>
            <p:nvPr/>
          </p:nvSpPr>
          <p:spPr>
            <a:xfrm>
              <a:off x="4861713" y="3337178"/>
              <a:ext cx="2391592" cy="430886"/>
            </a:xfrm>
            <a:prstGeom prst="rect">
              <a:avLst/>
            </a:prstGeom>
            <a:noFill/>
          </p:spPr>
          <p:txBody>
            <a:bodyPr wrap="none" anchor="ctr">
              <a:spAutoFit/>
            </a:bodyPr>
            <a:lstStyle/>
            <a:p>
              <a:pPr defTabSz="685800" eaLnBrk="1" fontAlgn="auto" hangingPunct="1">
                <a:spcBef>
                  <a:spcPts val="0"/>
                </a:spcBef>
                <a:spcAft>
                  <a:spcPts val="900"/>
                </a:spcAft>
                <a:defRPr/>
              </a:pPr>
              <a:r>
                <a:rPr lang="en-US" sz="1500" dirty="0">
                  <a:solidFill>
                    <a:srgbClr val="FFFFFF"/>
                  </a:solidFill>
                  <a:latin typeface="Arial" panose="020B0604020202020204"/>
                  <a:cs typeface="+mn-cs"/>
                </a:rPr>
                <a:t>Public Health Activity</a:t>
              </a:r>
            </a:p>
          </p:txBody>
        </p:sp>
      </p:grpSp>
      <p:grpSp>
        <p:nvGrpSpPr>
          <p:cNvPr id="54279" name="Group 12">
            <a:extLst>
              <a:ext uri="{FF2B5EF4-FFF2-40B4-BE49-F238E27FC236}">
                <a16:creationId xmlns:a16="http://schemas.microsoft.com/office/drawing/2014/main" id="{F13492E1-9EF0-113D-B5D3-4A50707A162E}"/>
              </a:ext>
            </a:extLst>
          </p:cNvPr>
          <p:cNvGrpSpPr>
            <a:grpSpLocks/>
          </p:cNvGrpSpPr>
          <p:nvPr/>
        </p:nvGrpSpPr>
        <p:grpSpPr bwMode="auto">
          <a:xfrm>
            <a:off x="3576638" y="4773613"/>
            <a:ext cx="2146300" cy="322262"/>
            <a:chOff x="4575031" y="3337178"/>
            <a:chExt cx="2863173" cy="430886"/>
          </a:xfrm>
        </p:grpSpPr>
        <p:sp>
          <p:nvSpPr>
            <p:cNvPr id="14" name="Rectangle 13">
              <a:extLst>
                <a:ext uri="{FF2B5EF4-FFF2-40B4-BE49-F238E27FC236}">
                  <a16:creationId xmlns:a16="http://schemas.microsoft.com/office/drawing/2014/main" id="{32792533-2284-F556-FE6F-67516A5E53A3}"/>
                </a:ext>
              </a:extLst>
            </p:cNvPr>
            <p:cNvSpPr/>
            <p:nvPr/>
          </p:nvSpPr>
          <p:spPr>
            <a:xfrm>
              <a:off x="4575031" y="3400856"/>
              <a:ext cx="300718" cy="30353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500">
                <a:solidFill>
                  <a:srgbClr val="FFFFFF"/>
                </a:solidFill>
              </a:endParaRPr>
            </a:p>
          </p:txBody>
        </p:sp>
        <p:sp>
          <p:nvSpPr>
            <p:cNvPr id="15" name="TextBox 14">
              <a:extLst>
                <a:ext uri="{FF2B5EF4-FFF2-40B4-BE49-F238E27FC236}">
                  <a16:creationId xmlns:a16="http://schemas.microsoft.com/office/drawing/2014/main" id="{605AB85C-53B1-72A5-0AC2-17186B1399B8}"/>
                </a:ext>
              </a:extLst>
            </p:cNvPr>
            <p:cNvSpPr txBox="1"/>
            <p:nvPr/>
          </p:nvSpPr>
          <p:spPr>
            <a:xfrm>
              <a:off x="4863042" y="3337178"/>
              <a:ext cx="2575162" cy="430886"/>
            </a:xfrm>
            <a:prstGeom prst="rect">
              <a:avLst/>
            </a:prstGeom>
            <a:noFill/>
          </p:spPr>
          <p:txBody>
            <a:bodyPr wrap="none" anchor="ctr">
              <a:spAutoFit/>
            </a:bodyPr>
            <a:lstStyle/>
            <a:p>
              <a:pPr defTabSz="685800" eaLnBrk="1" fontAlgn="auto" hangingPunct="1">
                <a:spcBef>
                  <a:spcPts val="0"/>
                </a:spcBef>
                <a:spcAft>
                  <a:spcPts val="900"/>
                </a:spcAft>
                <a:defRPr/>
              </a:pPr>
              <a:r>
                <a:rPr lang="en-US" sz="1500" dirty="0">
                  <a:solidFill>
                    <a:srgbClr val="FFFFFF"/>
                  </a:solidFill>
                  <a:latin typeface="Arial" panose="020B0604020202020204"/>
                  <a:cs typeface="+mn-cs"/>
                </a:rPr>
                <a:t>Personal Healthcare</a:t>
              </a:r>
            </a:p>
          </p:txBody>
        </p:sp>
      </p:grpSp>
      <p:grpSp>
        <p:nvGrpSpPr>
          <p:cNvPr id="54280" name="Group 15">
            <a:extLst>
              <a:ext uri="{FF2B5EF4-FFF2-40B4-BE49-F238E27FC236}">
                <a16:creationId xmlns:a16="http://schemas.microsoft.com/office/drawing/2014/main" id="{F5C59396-0CA3-EF3C-2FB8-5483EE7F46AC}"/>
              </a:ext>
            </a:extLst>
          </p:cNvPr>
          <p:cNvGrpSpPr>
            <a:grpSpLocks/>
          </p:cNvGrpSpPr>
          <p:nvPr/>
        </p:nvGrpSpPr>
        <p:grpSpPr bwMode="auto">
          <a:xfrm>
            <a:off x="3576638" y="5153025"/>
            <a:ext cx="1225550" cy="323850"/>
            <a:chOff x="4575031" y="3337178"/>
            <a:chExt cx="1634206" cy="430886"/>
          </a:xfrm>
        </p:grpSpPr>
        <p:sp>
          <p:nvSpPr>
            <p:cNvPr id="17" name="Rectangle 16">
              <a:extLst>
                <a:ext uri="{FF2B5EF4-FFF2-40B4-BE49-F238E27FC236}">
                  <a16:creationId xmlns:a16="http://schemas.microsoft.com/office/drawing/2014/main" id="{E0152CC4-8675-2D47-E1B3-072507113341}"/>
                </a:ext>
              </a:extLst>
            </p:cNvPr>
            <p:cNvSpPr/>
            <p:nvPr/>
          </p:nvSpPr>
          <p:spPr>
            <a:xfrm>
              <a:off x="4575031" y="3402656"/>
              <a:ext cx="302708" cy="299930"/>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500">
                <a:solidFill>
                  <a:srgbClr val="FFFFFF"/>
                </a:solidFill>
              </a:endParaRPr>
            </a:p>
          </p:txBody>
        </p:sp>
        <p:sp>
          <p:nvSpPr>
            <p:cNvPr id="18" name="TextBox 17">
              <a:extLst>
                <a:ext uri="{FF2B5EF4-FFF2-40B4-BE49-F238E27FC236}">
                  <a16:creationId xmlns:a16="http://schemas.microsoft.com/office/drawing/2014/main" id="{6ABC9792-1231-6F3A-DE20-CBE76F0377B5}"/>
                </a:ext>
              </a:extLst>
            </p:cNvPr>
            <p:cNvSpPr txBox="1"/>
            <p:nvPr/>
          </p:nvSpPr>
          <p:spPr>
            <a:xfrm>
              <a:off x="4862922" y="3337178"/>
              <a:ext cx="1346315" cy="430886"/>
            </a:xfrm>
            <a:prstGeom prst="rect">
              <a:avLst/>
            </a:prstGeom>
            <a:noFill/>
          </p:spPr>
          <p:txBody>
            <a:bodyPr wrap="none" anchor="ctr">
              <a:spAutoFit/>
            </a:bodyPr>
            <a:lstStyle/>
            <a:p>
              <a:pPr defTabSz="685800" eaLnBrk="1" fontAlgn="auto" hangingPunct="1">
                <a:spcBef>
                  <a:spcPts val="0"/>
                </a:spcBef>
                <a:spcAft>
                  <a:spcPts val="900"/>
                </a:spcAft>
                <a:defRPr/>
              </a:pPr>
              <a:r>
                <a:rPr lang="en-US" sz="1500" dirty="0">
                  <a:solidFill>
                    <a:srgbClr val="FFFFFF"/>
                  </a:solidFill>
                  <a:latin typeface="Arial" panose="020B0604020202020204"/>
                  <a:cs typeface="+mn-cs"/>
                </a:rPr>
                <a:t>Research</a:t>
              </a:r>
            </a:p>
          </p:txBody>
        </p:sp>
      </p:grpSp>
      <p:grpSp>
        <p:nvGrpSpPr>
          <p:cNvPr id="54281" name="Group 18">
            <a:extLst>
              <a:ext uri="{FF2B5EF4-FFF2-40B4-BE49-F238E27FC236}">
                <a16:creationId xmlns:a16="http://schemas.microsoft.com/office/drawing/2014/main" id="{6D2E1137-8C4D-2914-32AB-D95A199824F8}"/>
              </a:ext>
            </a:extLst>
          </p:cNvPr>
          <p:cNvGrpSpPr>
            <a:grpSpLocks/>
          </p:cNvGrpSpPr>
          <p:nvPr/>
        </p:nvGrpSpPr>
        <p:grpSpPr bwMode="auto">
          <a:xfrm>
            <a:off x="6045200" y="4773613"/>
            <a:ext cx="2822575" cy="554037"/>
            <a:chOff x="4575031" y="3278360"/>
            <a:chExt cx="3764040" cy="738663"/>
          </a:xfrm>
        </p:grpSpPr>
        <p:sp>
          <p:nvSpPr>
            <p:cNvPr id="20" name="Rectangle 19">
              <a:extLst>
                <a:ext uri="{FF2B5EF4-FFF2-40B4-BE49-F238E27FC236}">
                  <a16:creationId xmlns:a16="http://schemas.microsoft.com/office/drawing/2014/main" id="{07031A5E-2FC3-4894-CB7C-5173B732B940}"/>
                </a:ext>
              </a:extLst>
            </p:cNvPr>
            <p:cNvSpPr/>
            <p:nvPr/>
          </p:nvSpPr>
          <p:spPr>
            <a:xfrm>
              <a:off x="4575031" y="3496360"/>
              <a:ext cx="302733" cy="302662"/>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500">
                <a:solidFill>
                  <a:srgbClr val="FFFFFF"/>
                </a:solidFill>
              </a:endParaRPr>
            </a:p>
          </p:txBody>
        </p:sp>
        <p:sp>
          <p:nvSpPr>
            <p:cNvPr id="21" name="TextBox 20">
              <a:extLst>
                <a:ext uri="{FF2B5EF4-FFF2-40B4-BE49-F238E27FC236}">
                  <a16:creationId xmlns:a16="http://schemas.microsoft.com/office/drawing/2014/main" id="{9D6BA127-1545-1971-CEE6-813D9ACD6112}"/>
                </a:ext>
              </a:extLst>
            </p:cNvPr>
            <p:cNvSpPr txBox="1"/>
            <p:nvPr/>
          </p:nvSpPr>
          <p:spPr>
            <a:xfrm>
              <a:off x="4862944" y="3278360"/>
              <a:ext cx="3476127" cy="738663"/>
            </a:xfrm>
            <a:prstGeom prst="rect">
              <a:avLst/>
            </a:prstGeom>
            <a:noFill/>
          </p:spPr>
          <p:txBody>
            <a:bodyPr anchor="ctr">
              <a:spAutoFit/>
            </a:bodyPr>
            <a:lstStyle/>
            <a:p>
              <a:pPr defTabSz="685800" eaLnBrk="1" fontAlgn="auto" hangingPunct="1">
                <a:spcBef>
                  <a:spcPts val="0"/>
                </a:spcBef>
                <a:spcAft>
                  <a:spcPts val="0"/>
                </a:spcAft>
                <a:defRPr/>
              </a:pPr>
              <a:r>
                <a:rPr lang="en-US" sz="1500" dirty="0">
                  <a:solidFill>
                    <a:srgbClr val="FFFFFF"/>
                  </a:solidFill>
                  <a:latin typeface="Arial" panose="020B0604020202020204"/>
                  <a:cs typeface="+mn-cs"/>
                </a:rPr>
                <a:t>Total Admin + Net Cost of Health Insurance</a:t>
              </a:r>
            </a:p>
          </p:txBody>
        </p:sp>
      </p:grpSp>
      <p:graphicFrame>
        <p:nvGraphicFramePr>
          <p:cNvPr id="3" name="Table 4">
            <a:extLst>
              <a:ext uri="{FF2B5EF4-FFF2-40B4-BE49-F238E27FC236}">
                <a16:creationId xmlns:a16="http://schemas.microsoft.com/office/drawing/2014/main" id="{9285CA64-B41B-DCA2-80DC-E3BE0ABA4C60}"/>
              </a:ext>
            </a:extLst>
          </p:cNvPr>
          <p:cNvGraphicFramePr>
            <a:graphicFrameLocks noGrp="1"/>
          </p:cNvGraphicFramePr>
          <p:nvPr/>
        </p:nvGraphicFramePr>
        <p:xfrm>
          <a:off x="320675" y="2025650"/>
          <a:ext cx="1208088" cy="2463800"/>
        </p:xfrm>
        <a:graphic>
          <a:graphicData uri="http://schemas.openxmlformats.org/drawingml/2006/table">
            <a:tbl>
              <a:tblPr>
                <a:tableStyleId>{5C22544A-7EE6-4342-B048-85BDC9FD1C3A}</a:tableStyleId>
              </a:tblPr>
              <a:tblGrid>
                <a:gridCol w="1208088">
                  <a:extLst>
                    <a:ext uri="{9D8B030D-6E8A-4147-A177-3AD203B41FA5}">
                      <a16:colId xmlns:a16="http://schemas.microsoft.com/office/drawing/2014/main" val="20000"/>
                    </a:ext>
                  </a:extLst>
                </a:gridCol>
              </a:tblGrid>
              <a:tr h="492760">
                <a:tc>
                  <a:txBody>
                    <a:bodyPr/>
                    <a:lstStyle/>
                    <a:p>
                      <a:pPr algn="r"/>
                      <a:r>
                        <a:rPr lang="en-US" sz="1500" dirty="0">
                          <a:solidFill>
                            <a:schemeClr val="bg1"/>
                          </a:solidFill>
                        </a:rPr>
                        <a:t>$4 Trillion</a:t>
                      </a:r>
                    </a:p>
                  </a:txBody>
                  <a:tcPr marL="68567" marR="68567" marT="34293" marB="3429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2760">
                <a:tc>
                  <a:txBody>
                    <a:bodyPr/>
                    <a:lstStyle/>
                    <a:p>
                      <a:pPr algn="r"/>
                      <a:r>
                        <a:rPr lang="en-US" sz="1500" dirty="0">
                          <a:solidFill>
                            <a:schemeClr val="bg1"/>
                          </a:solidFill>
                        </a:rPr>
                        <a:t>$3 Trillion</a:t>
                      </a:r>
                    </a:p>
                  </a:txBody>
                  <a:tcPr marL="68567" marR="68567" marT="34293" marB="3429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2760">
                <a:tc>
                  <a:txBody>
                    <a:bodyPr/>
                    <a:lstStyle/>
                    <a:p>
                      <a:pPr algn="r"/>
                      <a:r>
                        <a:rPr lang="en-US" sz="1500" dirty="0">
                          <a:solidFill>
                            <a:schemeClr val="bg1"/>
                          </a:solidFill>
                        </a:rPr>
                        <a:t>$2 Trillion</a:t>
                      </a:r>
                    </a:p>
                  </a:txBody>
                  <a:tcPr marL="68567" marR="68567" marT="34293" marB="3429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2760">
                <a:tc>
                  <a:txBody>
                    <a:bodyPr/>
                    <a:lstStyle/>
                    <a:p>
                      <a:pPr algn="r"/>
                      <a:r>
                        <a:rPr lang="en-US" sz="1500" dirty="0">
                          <a:solidFill>
                            <a:schemeClr val="bg1"/>
                          </a:solidFill>
                        </a:rPr>
                        <a:t>$1 Trillion</a:t>
                      </a:r>
                    </a:p>
                  </a:txBody>
                  <a:tcPr marL="68567" marR="68567" marT="34293" marB="3429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2760">
                <a:tc>
                  <a:txBody>
                    <a:bodyPr/>
                    <a:lstStyle/>
                    <a:p>
                      <a:pPr algn="r"/>
                      <a:r>
                        <a:rPr lang="en-US" sz="1500" dirty="0">
                          <a:solidFill>
                            <a:schemeClr val="bg1"/>
                          </a:solidFill>
                        </a:rPr>
                        <a:t> </a:t>
                      </a:r>
                    </a:p>
                  </a:txBody>
                  <a:tcPr marL="68567" marR="68567" marT="34293" marB="3429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a:extLst>
              <a:ext uri="{FF2B5EF4-FFF2-40B4-BE49-F238E27FC236}">
                <a16:creationId xmlns:a16="http://schemas.microsoft.com/office/drawing/2014/main" id="{FD478373-D7E9-2F6F-DBC8-6AC8A77E18F5}"/>
              </a:ext>
            </a:extLst>
          </p:cNvPr>
          <p:cNvSpPr>
            <a:spLocks noGrp="1" noChangeArrowheads="1"/>
          </p:cNvSpPr>
          <p:nvPr>
            <p:ph type="title"/>
          </p:nvPr>
        </p:nvSpPr>
        <p:spPr/>
        <p:txBody>
          <a:bodyPr/>
          <a:lstStyle/>
          <a:p>
            <a:pPr>
              <a:defRPr/>
            </a:pPr>
            <a:r>
              <a:rPr lang="en-US" altLang="en-US" sz="2800" dirty="0">
                <a:solidFill>
                  <a:srgbClr val="FFFF00"/>
                </a:solidFill>
              </a:rPr>
              <a:t>EPIC EHR Notes Longer in US</a:t>
            </a:r>
            <a:br>
              <a:rPr lang="en-US" altLang="en-US" sz="2800" dirty="0">
                <a:solidFill>
                  <a:srgbClr val="FFFF00"/>
                </a:solidFill>
              </a:rPr>
            </a:br>
            <a:r>
              <a:rPr lang="en-US" altLang="en-US" sz="2800" dirty="0">
                <a:solidFill>
                  <a:srgbClr val="FFFF00"/>
                </a:solidFill>
              </a:rPr>
              <a:t>Documentation Driven by Payment Complexity</a:t>
            </a:r>
            <a:r>
              <a:rPr lang="en-US" altLang="en-US" sz="2800" dirty="0"/>
              <a:t>   </a:t>
            </a:r>
          </a:p>
        </p:txBody>
      </p:sp>
      <p:sp>
        <p:nvSpPr>
          <p:cNvPr id="508931" name="Rectangle 3">
            <a:extLst>
              <a:ext uri="{FF2B5EF4-FFF2-40B4-BE49-F238E27FC236}">
                <a16:creationId xmlns:a16="http://schemas.microsoft.com/office/drawing/2014/main" id="{5735A0AC-D962-8221-80F3-700FC99D6660}"/>
              </a:ext>
            </a:extLst>
          </p:cNvPr>
          <p:cNvSpPr>
            <a:spLocks noGrp="1" noChangeArrowheads="1"/>
          </p:cNvSpPr>
          <p:nvPr>
            <p:ph type="body" idx="1"/>
          </p:nvPr>
        </p:nvSpPr>
        <p:spPr/>
        <p:txBody>
          <a:bodyPr/>
          <a:lstStyle/>
          <a:p>
            <a:pPr>
              <a:defRPr/>
            </a:pPr>
            <a:endParaRPr lang="en-US" altLang="en-US"/>
          </a:p>
        </p:txBody>
      </p:sp>
      <p:sp>
        <p:nvSpPr>
          <p:cNvPr id="346116" name="AutoShape 4" descr="M180139ff1_Figure_Average_characters_per_ambulatory_progress_note_in_US_and_international_health">
            <a:extLst>
              <a:ext uri="{FF2B5EF4-FFF2-40B4-BE49-F238E27FC236}">
                <a16:creationId xmlns:a16="http://schemas.microsoft.com/office/drawing/2014/main" id="{174ED1DD-6F09-B026-E13E-BC83E2678471}"/>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latin typeface="Arial" panose="020B0604020202020204" pitchFamily="34" charset="0"/>
            </a:endParaRPr>
          </a:p>
        </p:txBody>
      </p:sp>
      <p:sp>
        <p:nvSpPr>
          <p:cNvPr id="346117" name="AutoShape 5" descr="M180139ff1_Figure_Average_characters_per_ambulatory_progress_note_in_US_and_international_health">
            <a:extLst>
              <a:ext uri="{FF2B5EF4-FFF2-40B4-BE49-F238E27FC236}">
                <a16:creationId xmlns:a16="http://schemas.microsoft.com/office/drawing/2014/main" id="{0F5EFF50-EC8F-0336-5B12-C7C68979C044}"/>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latin typeface="Arial" panose="020B0604020202020204" pitchFamily="34" charset="0"/>
            </a:endParaRPr>
          </a:p>
        </p:txBody>
      </p:sp>
      <p:pic>
        <p:nvPicPr>
          <p:cNvPr id="346118" name="Picture 6" descr="M180139ff1_Figure_Average_characters_per_ambulatory_progress_note_in_US_and_international_health">
            <a:extLst>
              <a:ext uri="{FF2B5EF4-FFF2-40B4-BE49-F238E27FC236}">
                <a16:creationId xmlns:a16="http://schemas.microsoft.com/office/drawing/2014/main" id="{468B401F-A1FA-A113-450D-644E01AD3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8570913"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9" name="Text Box 7">
            <a:extLst>
              <a:ext uri="{FF2B5EF4-FFF2-40B4-BE49-F238E27FC236}">
                <a16:creationId xmlns:a16="http://schemas.microsoft.com/office/drawing/2014/main" id="{BB6A2DCB-1C35-88A3-5C23-43905A4530D9}"/>
              </a:ext>
            </a:extLst>
          </p:cNvPr>
          <p:cNvSpPr txBox="1">
            <a:spLocks noChangeArrowheads="1"/>
          </p:cNvSpPr>
          <p:nvPr/>
        </p:nvSpPr>
        <p:spPr bwMode="auto">
          <a:xfrm>
            <a:off x="609600" y="6553200"/>
            <a:ext cx="3284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400" b="1">
                <a:latin typeface="Arial" panose="020B0604020202020204" pitchFamily="34" charset="0"/>
              </a:rPr>
              <a:t>Source: Ann Intern Med 2018; 169:51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ED66-C613-B3F4-8B4B-CBBC34D4676D}"/>
              </a:ext>
            </a:extLst>
          </p:cNvPr>
          <p:cNvSpPr>
            <a:spLocks noGrp="1"/>
          </p:cNvSpPr>
          <p:nvPr>
            <p:ph type="title"/>
          </p:nvPr>
        </p:nvSpPr>
        <p:spPr/>
        <p:txBody>
          <a:bodyPr/>
          <a:lstStyle/>
          <a:p>
            <a:pPr>
              <a:defRPr/>
            </a:pPr>
            <a:r>
              <a:rPr lang="en-US" sz="3200" dirty="0">
                <a:solidFill>
                  <a:srgbClr val="FFFF00"/>
                </a:solidFill>
              </a:rPr>
              <a:t>Privacy/Confidentiality</a:t>
            </a:r>
            <a:endParaRPr lang="en-US" dirty="0"/>
          </a:p>
        </p:txBody>
      </p:sp>
      <p:sp>
        <p:nvSpPr>
          <p:cNvPr id="3" name="Content Placeholder 2">
            <a:extLst>
              <a:ext uri="{FF2B5EF4-FFF2-40B4-BE49-F238E27FC236}">
                <a16:creationId xmlns:a16="http://schemas.microsoft.com/office/drawing/2014/main" id="{AE831882-D100-306F-7F3F-A874E2BC6400}"/>
              </a:ext>
            </a:extLst>
          </p:cNvPr>
          <p:cNvSpPr>
            <a:spLocks noGrp="1"/>
          </p:cNvSpPr>
          <p:nvPr>
            <p:ph idx="1"/>
          </p:nvPr>
        </p:nvSpPr>
        <p:spPr/>
        <p:txBody>
          <a:bodyPr/>
          <a:lstStyle/>
          <a:p>
            <a:pPr>
              <a:defRPr/>
            </a:pPr>
            <a:r>
              <a:rPr lang="en-US" sz="2400" dirty="0"/>
              <a:t>90% of US healthcare organizations exposed their patients’ data or were the victim of a security breach in 2012 and 2013</a:t>
            </a:r>
          </a:p>
          <a:p>
            <a:pPr>
              <a:defRPr/>
            </a:pPr>
            <a:r>
              <a:rPr lang="en-US" sz="2400" dirty="0"/>
              <a:t>Pharmaceutical company data mining</a:t>
            </a:r>
          </a:p>
          <a:p>
            <a:pPr lvl="1">
              <a:defRPr/>
            </a:pPr>
            <a:r>
              <a:rPr lang="en-US" sz="2400" dirty="0"/>
              <a:t>NH, ME now limit</a:t>
            </a:r>
          </a:p>
          <a:p>
            <a:pPr lvl="1">
              <a:defRPr/>
            </a:pPr>
            <a:r>
              <a:rPr lang="en-US" sz="2400" dirty="0"/>
              <a:t>CVS offers up to $50 annual savings on medications to patients willing to give up HIPAA privacy rights</a:t>
            </a:r>
          </a:p>
          <a:p>
            <a:pPr lvl="1">
              <a:defRPr/>
            </a:pPr>
            <a:r>
              <a:rPr lang="en-US" sz="2400" dirty="0"/>
              <a:t>Drug companies, drug benefit managers contacting patients to encourage use of lower cost narcotics (which carry higher abuse potential)</a:t>
            </a:r>
          </a:p>
          <a:p>
            <a:pPr lvl="1">
              <a:defRPr/>
            </a:pPr>
            <a:endParaRPr lang="en-US" dirty="0"/>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9AA31-6D98-9BD2-EC75-0460978B37AF}"/>
              </a:ext>
            </a:extLst>
          </p:cNvPr>
          <p:cNvSpPr>
            <a:spLocks noGrp="1"/>
          </p:cNvSpPr>
          <p:nvPr>
            <p:ph type="title"/>
          </p:nvPr>
        </p:nvSpPr>
        <p:spPr/>
        <p:txBody>
          <a:bodyPr/>
          <a:lstStyle/>
          <a:p>
            <a:pPr>
              <a:defRPr/>
            </a:pPr>
            <a:r>
              <a:rPr lang="en-US" dirty="0"/>
              <a:t>Health Insurance Data Mining</a:t>
            </a:r>
          </a:p>
        </p:txBody>
      </p:sp>
      <p:sp>
        <p:nvSpPr>
          <p:cNvPr id="3" name="Content Placeholder 2">
            <a:extLst>
              <a:ext uri="{FF2B5EF4-FFF2-40B4-BE49-F238E27FC236}">
                <a16:creationId xmlns:a16="http://schemas.microsoft.com/office/drawing/2014/main" id="{6FF35CBD-B2D1-B1F9-1369-E640E6304BF7}"/>
              </a:ext>
            </a:extLst>
          </p:cNvPr>
          <p:cNvSpPr>
            <a:spLocks noGrp="1"/>
          </p:cNvSpPr>
          <p:nvPr>
            <p:ph idx="1"/>
          </p:nvPr>
        </p:nvSpPr>
        <p:spPr/>
        <p:txBody>
          <a:bodyPr/>
          <a:lstStyle/>
          <a:p>
            <a:pPr>
              <a:defRPr/>
            </a:pPr>
            <a:r>
              <a:rPr lang="en-US" dirty="0"/>
              <a:t>Health insurance industry has long history of “cherry picking” and “lemon dropping”</a:t>
            </a:r>
          </a:p>
          <a:p>
            <a:pPr>
              <a:defRPr/>
            </a:pPr>
            <a:r>
              <a:rPr lang="en-US" dirty="0"/>
              <a:t>HIPAA protects medical information, but not demographic, economic, or lifestyle information</a:t>
            </a:r>
          </a:p>
          <a:p>
            <a:pPr>
              <a:defRPr/>
            </a:pPr>
            <a:r>
              <a:rPr lang="en-US" dirty="0"/>
              <a:t>Thus, insurance companies mine data before deciding on insurability</a:t>
            </a:r>
          </a:p>
          <a:p>
            <a:pPr>
              <a:defRPr/>
            </a:pPr>
            <a:endParaRPr lang="en-US" dirty="0"/>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C70E-4BCC-07F9-B63F-E0CCD3992B75}"/>
              </a:ext>
            </a:extLst>
          </p:cNvPr>
          <p:cNvSpPr>
            <a:spLocks noGrp="1"/>
          </p:cNvSpPr>
          <p:nvPr>
            <p:ph type="title"/>
          </p:nvPr>
        </p:nvSpPr>
        <p:spPr/>
        <p:txBody>
          <a:bodyPr/>
          <a:lstStyle/>
          <a:p>
            <a:pPr>
              <a:defRPr/>
            </a:pPr>
            <a:r>
              <a:rPr lang="en-US" dirty="0">
                <a:solidFill>
                  <a:srgbClr val="FFFF00"/>
                </a:solidFill>
              </a:rPr>
              <a:t>Health Insurance Data Mining</a:t>
            </a:r>
            <a:endParaRPr lang="en-US" dirty="0"/>
          </a:p>
        </p:txBody>
      </p:sp>
      <p:sp>
        <p:nvSpPr>
          <p:cNvPr id="3" name="Content Placeholder 2">
            <a:extLst>
              <a:ext uri="{FF2B5EF4-FFF2-40B4-BE49-F238E27FC236}">
                <a16:creationId xmlns:a16="http://schemas.microsoft.com/office/drawing/2014/main" id="{F57A3506-F432-84D7-4A47-E665BDA14BB3}"/>
              </a:ext>
            </a:extLst>
          </p:cNvPr>
          <p:cNvSpPr>
            <a:spLocks noGrp="1"/>
          </p:cNvSpPr>
          <p:nvPr>
            <p:ph idx="1"/>
          </p:nvPr>
        </p:nvSpPr>
        <p:spPr/>
        <p:txBody>
          <a:bodyPr/>
          <a:lstStyle/>
          <a:p>
            <a:pPr>
              <a:defRPr/>
            </a:pPr>
            <a:r>
              <a:rPr lang="en-US" dirty="0"/>
              <a:t>Examples:</a:t>
            </a:r>
          </a:p>
          <a:p>
            <a:pPr lvl="1">
              <a:defRPr/>
            </a:pPr>
            <a:r>
              <a:rPr lang="en-US" dirty="0"/>
              <a:t>Optum: Owned by United Health Group; has collected data on medical diagnoses, tests, prescriptions, costs, and socioeconomic data on 150 million Americans back to 1993</a:t>
            </a:r>
          </a:p>
          <a:p>
            <a:pPr lvl="1">
              <a:defRPr/>
            </a:pPr>
            <a:r>
              <a:rPr lang="en-US" dirty="0"/>
              <a:t>LexisNexis: uses “442 non-medical attributes to predict a person’s medical costs” (e.g., cell phone numbers, criminal records, bankruptcies, property records, neighborhood safety, etc.)</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C35F3-202B-ADFD-DD22-39D4080DCF37}"/>
              </a:ext>
            </a:extLst>
          </p:cNvPr>
          <p:cNvSpPr>
            <a:spLocks noGrp="1"/>
          </p:cNvSpPr>
          <p:nvPr>
            <p:ph type="title"/>
          </p:nvPr>
        </p:nvSpPr>
        <p:spPr/>
        <p:txBody>
          <a:bodyPr/>
          <a:lstStyle/>
          <a:p>
            <a:pPr>
              <a:defRPr/>
            </a:pPr>
            <a:r>
              <a:rPr lang="en-US" dirty="0">
                <a:solidFill>
                  <a:srgbClr val="FFFF00"/>
                </a:solidFill>
              </a:rPr>
              <a:t>Health Insurance Data Mining</a:t>
            </a:r>
            <a:endParaRPr lang="en-US" dirty="0"/>
          </a:p>
        </p:txBody>
      </p:sp>
      <p:sp>
        <p:nvSpPr>
          <p:cNvPr id="3" name="Content Placeholder 2">
            <a:extLst>
              <a:ext uri="{FF2B5EF4-FFF2-40B4-BE49-F238E27FC236}">
                <a16:creationId xmlns:a16="http://schemas.microsoft.com/office/drawing/2014/main" id="{2873FC01-161F-ED31-1F5D-35FEC3B6AB11}"/>
              </a:ext>
            </a:extLst>
          </p:cNvPr>
          <p:cNvSpPr>
            <a:spLocks noGrp="1"/>
          </p:cNvSpPr>
          <p:nvPr>
            <p:ph idx="1"/>
          </p:nvPr>
        </p:nvSpPr>
        <p:spPr/>
        <p:txBody>
          <a:bodyPr/>
          <a:lstStyle/>
          <a:p>
            <a:pPr>
              <a:defRPr/>
            </a:pPr>
            <a:r>
              <a:rPr lang="en-US" dirty="0"/>
              <a:t>Algorithms used to create “health scores” (like credit scores, but individuals cannot access)</a:t>
            </a:r>
          </a:p>
          <a:p>
            <a:pPr>
              <a:defRPr/>
            </a:pPr>
            <a:r>
              <a:rPr lang="en-US" dirty="0"/>
              <a:t>Employers could use to select job candidates</a:t>
            </a:r>
          </a:p>
          <a:p>
            <a:pPr>
              <a:defRPr/>
            </a:pPr>
            <a:r>
              <a:rPr lang="en-US" dirty="0"/>
              <a:t>Trump administration promoted short-term health plans, which allow insurers to deny coverage to sick patients</a:t>
            </a:r>
          </a:p>
          <a:p>
            <a:pPr>
              <a:defRPr/>
            </a:pPr>
            <a:endParaRPr lang="en-US" dirty="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DD2BD-1757-C054-2A4A-E7BCDA6E928F}"/>
              </a:ext>
            </a:extLst>
          </p:cNvPr>
          <p:cNvSpPr>
            <a:spLocks noGrp="1"/>
          </p:cNvSpPr>
          <p:nvPr>
            <p:ph type="title"/>
          </p:nvPr>
        </p:nvSpPr>
        <p:spPr/>
        <p:txBody>
          <a:bodyPr/>
          <a:lstStyle/>
          <a:p>
            <a:pPr>
              <a:defRPr/>
            </a:pPr>
            <a:r>
              <a:rPr lang="en-US" altLang="en-US" dirty="0">
                <a:solidFill>
                  <a:schemeClr val="tx1"/>
                </a:solidFill>
              </a:rPr>
              <a:t>Health Care Privacy Breaches</a:t>
            </a:r>
            <a:endParaRPr lang="en-US" dirty="0">
              <a:solidFill>
                <a:schemeClr val="tx1"/>
              </a:solidFill>
            </a:endParaRPr>
          </a:p>
        </p:txBody>
      </p:sp>
      <p:sp>
        <p:nvSpPr>
          <p:cNvPr id="3" name="Content Placeholder 2">
            <a:extLst>
              <a:ext uri="{FF2B5EF4-FFF2-40B4-BE49-F238E27FC236}">
                <a16:creationId xmlns:a16="http://schemas.microsoft.com/office/drawing/2014/main" id="{AC8CAAFF-74DB-4A2A-2E13-7CFCED4C762C}"/>
              </a:ext>
            </a:extLst>
          </p:cNvPr>
          <p:cNvSpPr>
            <a:spLocks noGrp="1"/>
          </p:cNvSpPr>
          <p:nvPr>
            <p:ph idx="1"/>
          </p:nvPr>
        </p:nvSpPr>
        <p:spPr/>
        <p:txBody>
          <a:bodyPr>
            <a:normAutofit fontScale="92500"/>
          </a:bodyPr>
          <a:lstStyle/>
          <a:p>
            <a:pPr>
              <a:defRPr/>
            </a:pPr>
            <a:r>
              <a:rPr lang="en-US" sz="2700" dirty="0"/>
              <a:t>Ransomware attacks on hospitals</a:t>
            </a:r>
          </a:p>
          <a:p>
            <a:pPr lvl="1">
              <a:defRPr/>
            </a:pPr>
            <a:r>
              <a:rPr lang="en-US" sz="2700" dirty="0"/>
              <a:t>Increasing dramatically (1,400% from 2018 to 2019)</a:t>
            </a:r>
          </a:p>
          <a:p>
            <a:pPr lvl="1">
              <a:defRPr/>
            </a:pPr>
            <a:r>
              <a:rPr lang="en-US" sz="2700" dirty="0"/>
              <a:t>Hundreds of hospitals affected (in the US and worldwide)</a:t>
            </a:r>
          </a:p>
          <a:p>
            <a:pPr lvl="2">
              <a:defRPr/>
            </a:pPr>
            <a:r>
              <a:rPr lang="en-US" sz="2300" dirty="0"/>
              <a:t>Huge breach involving United Health Care in 2024, affecting up to 1/3 of Americans</a:t>
            </a:r>
          </a:p>
          <a:p>
            <a:pPr lvl="1">
              <a:defRPr/>
            </a:pPr>
            <a:r>
              <a:rPr lang="en-US" sz="2700" dirty="0"/>
              <a:t>Many hospitals delayed technology upgrades to avoid attacks</a:t>
            </a:r>
          </a:p>
          <a:p>
            <a:pPr lvl="1">
              <a:defRPr/>
            </a:pPr>
            <a:r>
              <a:rPr lang="en-US" sz="2700" dirty="0"/>
              <a:t>Some hospitals have paid ransom to unlock clinical data</a:t>
            </a:r>
          </a:p>
          <a:p>
            <a:pPr lvl="2">
              <a:defRPr/>
            </a:pPr>
            <a:r>
              <a:rPr lang="en-US" sz="2300" dirty="0"/>
              <a:t>Security experts recommend not paying, as this rewards cybercrime and does not fix security vulnerability</a:t>
            </a:r>
          </a:p>
          <a:p>
            <a:pPr>
              <a:defRPr/>
            </a:pPr>
            <a:endParaRPr lang="en-US" sz="2700" dirty="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9CAD-01C0-2ECF-A307-FEDFA0B9129E}"/>
              </a:ext>
            </a:extLst>
          </p:cNvPr>
          <p:cNvSpPr>
            <a:spLocks noGrp="1"/>
          </p:cNvSpPr>
          <p:nvPr>
            <p:ph type="title"/>
          </p:nvPr>
        </p:nvSpPr>
        <p:spPr/>
        <p:txBody>
          <a:bodyPr/>
          <a:lstStyle/>
          <a:p>
            <a:pPr>
              <a:defRPr/>
            </a:pPr>
            <a:r>
              <a:rPr lang="en-US" altLang="en-US" dirty="0">
                <a:solidFill>
                  <a:srgbClr val="FFFFFF"/>
                </a:solidFill>
              </a:rPr>
              <a:t>Health Care Privacy Breaches</a:t>
            </a:r>
            <a:endParaRPr lang="en-US" dirty="0"/>
          </a:p>
        </p:txBody>
      </p:sp>
      <p:sp>
        <p:nvSpPr>
          <p:cNvPr id="3" name="Content Placeholder 2">
            <a:extLst>
              <a:ext uri="{FF2B5EF4-FFF2-40B4-BE49-F238E27FC236}">
                <a16:creationId xmlns:a16="http://schemas.microsoft.com/office/drawing/2014/main" id="{1628A635-2644-DA0A-8DC9-04FBD1A2D1D3}"/>
              </a:ext>
            </a:extLst>
          </p:cNvPr>
          <p:cNvSpPr>
            <a:spLocks noGrp="1"/>
          </p:cNvSpPr>
          <p:nvPr>
            <p:ph idx="1"/>
          </p:nvPr>
        </p:nvSpPr>
        <p:spPr/>
        <p:txBody>
          <a:bodyPr/>
          <a:lstStyle/>
          <a:p>
            <a:pPr>
              <a:defRPr/>
            </a:pPr>
            <a:r>
              <a:rPr lang="en-US" dirty="0"/>
              <a:t>Ransomware attacks on hospitals</a:t>
            </a:r>
          </a:p>
          <a:p>
            <a:pPr lvl="1">
              <a:defRPr/>
            </a:pPr>
            <a:r>
              <a:rPr lang="en-US" sz="3200" dirty="0"/>
              <a:t>Back up systems helpful</a:t>
            </a:r>
          </a:p>
          <a:p>
            <a:pPr lvl="1">
              <a:defRPr/>
            </a:pPr>
            <a:r>
              <a:rPr lang="en-US" sz="3200" dirty="0"/>
              <a:t>Hospital spend small portion of their IT budgets on cybersecurity</a:t>
            </a:r>
          </a:p>
          <a:p>
            <a:pPr lvl="1">
              <a:defRPr/>
            </a:pPr>
            <a:r>
              <a:rPr lang="en-US" sz="3200" dirty="0"/>
              <a:t>Concerns raised over draining batteries or malicious reprogramming of implanted medical devices</a:t>
            </a:r>
          </a:p>
          <a:p>
            <a:pPr>
              <a:defRPr/>
            </a:pPr>
            <a:endParaRPr lang="en-US"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0B1D-3B6E-5B3B-441E-60223B04D1D8}"/>
              </a:ext>
            </a:extLst>
          </p:cNvPr>
          <p:cNvSpPr>
            <a:spLocks noGrp="1"/>
          </p:cNvSpPr>
          <p:nvPr>
            <p:ph type="title"/>
          </p:nvPr>
        </p:nvSpPr>
        <p:spPr/>
        <p:txBody>
          <a:bodyPr/>
          <a:lstStyle/>
          <a:p>
            <a:pPr>
              <a:defRPr/>
            </a:pPr>
            <a:r>
              <a:rPr lang="en-US" dirty="0"/>
              <a:t>ECRI’s Top Ten Health Technology Hazards for 2025</a:t>
            </a:r>
          </a:p>
        </p:txBody>
      </p:sp>
      <p:sp>
        <p:nvSpPr>
          <p:cNvPr id="3" name="Content Placeholder 2">
            <a:extLst>
              <a:ext uri="{FF2B5EF4-FFF2-40B4-BE49-F238E27FC236}">
                <a16:creationId xmlns:a16="http://schemas.microsoft.com/office/drawing/2014/main" id="{2502E3C1-B77F-B8C6-85B6-EFF76516EBB1}"/>
              </a:ext>
            </a:extLst>
          </p:cNvPr>
          <p:cNvSpPr>
            <a:spLocks noGrp="1"/>
          </p:cNvSpPr>
          <p:nvPr>
            <p:ph idx="1"/>
          </p:nvPr>
        </p:nvSpPr>
        <p:spPr/>
        <p:txBody>
          <a:bodyPr/>
          <a:lstStyle/>
          <a:p>
            <a:pPr>
              <a:defRPr/>
            </a:pPr>
            <a:r>
              <a:rPr lang="en-US" dirty="0"/>
              <a:t>Risks with AI-enabled health technologies</a:t>
            </a:r>
          </a:p>
          <a:p>
            <a:pPr>
              <a:defRPr/>
            </a:pPr>
            <a:r>
              <a:rPr lang="en-US" dirty="0"/>
              <a:t>Unmet technology support needs for home care patients</a:t>
            </a:r>
          </a:p>
          <a:p>
            <a:pPr>
              <a:defRPr/>
            </a:pPr>
            <a:r>
              <a:rPr lang="en-US" dirty="0"/>
              <a:t>Vulnerable technology vendors and cybersecurity threats</a:t>
            </a:r>
          </a:p>
          <a:p>
            <a:pPr>
              <a:defRPr/>
            </a:pPr>
            <a:r>
              <a:rPr lang="en-US" dirty="0"/>
              <a:t>Substandard or fraudulent medical devices and supplies</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7F696-F871-44B3-3D70-980D9FD058EA}"/>
              </a:ext>
            </a:extLst>
          </p:cNvPr>
          <p:cNvSpPr>
            <a:spLocks noGrp="1"/>
          </p:cNvSpPr>
          <p:nvPr>
            <p:ph type="title"/>
          </p:nvPr>
        </p:nvSpPr>
        <p:spPr/>
        <p:txBody>
          <a:bodyPr/>
          <a:lstStyle/>
          <a:p>
            <a:pPr>
              <a:defRPr/>
            </a:pPr>
            <a:r>
              <a:rPr lang="en-US"/>
              <a:t>ECRI’s Top Ten Health Technology Hazards for 2025</a:t>
            </a:r>
          </a:p>
        </p:txBody>
      </p:sp>
      <p:sp>
        <p:nvSpPr>
          <p:cNvPr id="3" name="Content Placeholder 2">
            <a:extLst>
              <a:ext uri="{FF2B5EF4-FFF2-40B4-BE49-F238E27FC236}">
                <a16:creationId xmlns:a16="http://schemas.microsoft.com/office/drawing/2014/main" id="{32F118F2-A1EC-4874-9020-06823994D872}"/>
              </a:ext>
            </a:extLst>
          </p:cNvPr>
          <p:cNvSpPr>
            <a:spLocks noGrp="1"/>
          </p:cNvSpPr>
          <p:nvPr>
            <p:ph idx="1"/>
          </p:nvPr>
        </p:nvSpPr>
        <p:spPr/>
        <p:txBody>
          <a:bodyPr/>
          <a:lstStyle/>
          <a:p>
            <a:pPr>
              <a:defRPr/>
            </a:pPr>
            <a:r>
              <a:rPr lang="en-US" sz="2800" dirty="0"/>
              <a:t>Fire risk from supplemental oxygen</a:t>
            </a:r>
          </a:p>
          <a:p>
            <a:pPr>
              <a:defRPr/>
            </a:pPr>
            <a:r>
              <a:rPr lang="en-US" sz="2800" dirty="0"/>
              <a:t>Dangerously low default alarm limits on anesthesia units</a:t>
            </a:r>
          </a:p>
          <a:p>
            <a:pPr>
              <a:defRPr/>
            </a:pPr>
            <a:r>
              <a:rPr lang="en-US" sz="2800" dirty="0"/>
              <a:t>Mishandled temporary holds on medication orders</a:t>
            </a:r>
          </a:p>
          <a:p>
            <a:pPr>
              <a:defRPr/>
            </a:pPr>
            <a:r>
              <a:rPr lang="en-US" sz="2800" dirty="0"/>
              <a:t>Poorly managed infusion lines</a:t>
            </a:r>
          </a:p>
          <a:p>
            <a:pPr>
              <a:defRPr/>
            </a:pPr>
            <a:r>
              <a:rPr lang="en-US" sz="2800" dirty="0"/>
              <a:t>Harmful medical adhesive products</a:t>
            </a:r>
          </a:p>
          <a:p>
            <a:pPr>
              <a:defRPr/>
            </a:pPr>
            <a:r>
              <a:rPr lang="en-US" sz="2800" dirty="0"/>
              <a:t>Incomplete investigations of infusion system incidents</a:t>
            </a:r>
          </a:p>
          <a:p>
            <a:pPr>
              <a:defRPr/>
            </a:pPr>
            <a:endParaRPr lang="en-US" dirty="0"/>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4A9C-FF10-BCBC-8C1C-37BF59371B7C}"/>
              </a:ext>
            </a:extLst>
          </p:cNvPr>
          <p:cNvSpPr>
            <a:spLocks noGrp="1"/>
          </p:cNvSpPr>
          <p:nvPr>
            <p:ph type="title"/>
          </p:nvPr>
        </p:nvSpPr>
        <p:spPr/>
        <p:txBody>
          <a:bodyPr/>
          <a:lstStyle/>
          <a:p>
            <a:pPr>
              <a:defRPr/>
            </a:pPr>
            <a:r>
              <a:rPr lang="en-US" sz="3200" dirty="0"/>
              <a:t>PPACA</a:t>
            </a:r>
            <a:br>
              <a:rPr lang="en-US" sz="3200" dirty="0"/>
            </a:br>
            <a:r>
              <a:rPr lang="en-US" sz="3200" dirty="0"/>
              <a:t>Patient Protection and Affordability Care Act</a:t>
            </a:r>
          </a:p>
        </p:txBody>
      </p:sp>
      <p:sp>
        <p:nvSpPr>
          <p:cNvPr id="3" name="Content Placeholder 2">
            <a:extLst>
              <a:ext uri="{FF2B5EF4-FFF2-40B4-BE49-F238E27FC236}">
                <a16:creationId xmlns:a16="http://schemas.microsoft.com/office/drawing/2014/main" id="{61B8B4D1-F294-958F-B4EB-2DD64CB847A2}"/>
              </a:ext>
            </a:extLst>
          </p:cNvPr>
          <p:cNvSpPr>
            <a:spLocks noGrp="1"/>
          </p:cNvSpPr>
          <p:nvPr>
            <p:ph idx="1"/>
          </p:nvPr>
        </p:nvSpPr>
        <p:spPr/>
        <p:txBody>
          <a:bodyPr/>
          <a:lstStyle/>
          <a:p>
            <a:pPr>
              <a:defRPr/>
            </a:pPr>
            <a:r>
              <a:rPr lang="en-US" sz="2800" dirty="0"/>
              <a:t>Problems:</a:t>
            </a:r>
          </a:p>
          <a:p>
            <a:pPr lvl="1">
              <a:defRPr/>
            </a:pPr>
            <a:r>
              <a:rPr lang="en-US" dirty="0"/>
              <a:t>Inadequate numbers of primary care providers</a:t>
            </a:r>
          </a:p>
          <a:p>
            <a:pPr lvl="2">
              <a:defRPr/>
            </a:pPr>
            <a:r>
              <a:rPr lang="en-US" sz="2800" dirty="0"/>
              <a:t>Less than ½ of adult Americans have a long-standing relationship with a PCP</a:t>
            </a:r>
          </a:p>
          <a:p>
            <a:pPr lvl="2">
              <a:defRPr/>
            </a:pPr>
            <a:r>
              <a:rPr lang="en-US" sz="2800" dirty="0"/>
              <a:t>33% of US doctors are primary care doctors (vs. 50-70% in other countries); 40% of doctors-in-training (2017)</a:t>
            </a:r>
          </a:p>
          <a:p>
            <a:pPr lvl="2">
              <a:defRPr/>
            </a:pPr>
            <a:r>
              <a:rPr lang="en-US" sz="2800" dirty="0"/>
              <a:t>Primary care panels average 2,000 patients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B0116F5A-4583-D10C-E171-D1D12D24B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DA49-F3A7-09F3-8AEB-4007DEFA571D}"/>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Patient Protection and Affordability Care Act</a:t>
            </a:r>
            <a:endParaRPr lang="en-US" dirty="0"/>
          </a:p>
        </p:txBody>
      </p:sp>
      <p:sp>
        <p:nvSpPr>
          <p:cNvPr id="3" name="Content Placeholder 2">
            <a:extLst>
              <a:ext uri="{FF2B5EF4-FFF2-40B4-BE49-F238E27FC236}">
                <a16:creationId xmlns:a16="http://schemas.microsoft.com/office/drawing/2014/main" id="{91CE74FA-4B9F-0A4F-B238-BBE5A2CF8B0C}"/>
              </a:ext>
            </a:extLst>
          </p:cNvPr>
          <p:cNvSpPr>
            <a:spLocks noGrp="1"/>
          </p:cNvSpPr>
          <p:nvPr>
            <p:ph idx="1"/>
          </p:nvPr>
        </p:nvSpPr>
        <p:spPr/>
        <p:txBody>
          <a:bodyPr/>
          <a:lstStyle/>
          <a:p>
            <a:pPr>
              <a:defRPr/>
            </a:pPr>
            <a:r>
              <a:rPr lang="en-US" sz="2800" dirty="0"/>
              <a:t>Problems:</a:t>
            </a:r>
          </a:p>
          <a:p>
            <a:pPr lvl="2">
              <a:defRPr/>
            </a:pPr>
            <a:r>
              <a:rPr lang="en-US" sz="2800" dirty="0"/>
              <a:t>Fewer primary care doctors leads to more (and sometimes unnecessary) use of more-expensive specialists</a:t>
            </a:r>
          </a:p>
          <a:p>
            <a:pPr lvl="2">
              <a:defRPr/>
            </a:pPr>
            <a:r>
              <a:rPr lang="en-US" sz="2800" dirty="0"/>
              <a:t>Large shortages in both primary and specialty physicians forecast for coming decade</a:t>
            </a:r>
          </a:p>
          <a:p>
            <a:pPr lvl="2">
              <a:defRPr/>
            </a:pPr>
            <a:r>
              <a:rPr lang="en-US" sz="2800" dirty="0"/>
              <a:t>Interest in primary care declining</a:t>
            </a:r>
          </a:p>
          <a:p>
            <a:pPr lvl="2">
              <a:defRPr/>
            </a:pPr>
            <a:r>
              <a:rPr lang="en-US" sz="2800" dirty="0"/>
              <a:t>5% of health care budget goes to primary care (vs. 10% in European countries)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7DD42-A408-6E49-9EC3-E54D3C3D09B1}"/>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Patient Protection and Affordability Care Act</a:t>
            </a:r>
            <a:endParaRPr lang="en-US" dirty="0"/>
          </a:p>
        </p:txBody>
      </p:sp>
      <p:sp>
        <p:nvSpPr>
          <p:cNvPr id="3" name="Content Placeholder 2">
            <a:extLst>
              <a:ext uri="{FF2B5EF4-FFF2-40B4-BE49-F238E27FC236}">
                <a16:creationId xmlns:a16="http://schemas.microsoft.com/office/drawing/2014/main" id="{15437586-81FB-4B81-EAF5-CE393E6CB743}"/>
              </a:ext>
            </a:extLst>
          </p:cNvPr>
          <p:cNvSpPr>
            <a:spLocks noGrp="1"/>
          </p:cNvSpPr>
          <p:nvPr>
            <p:ph idx="1"/>
          </p:nvPr>
        </p:nvSpPr>
        <p:spPr/>
        <p:txBody>
          <a:bodyPr/>
          <a:lstStyle/>
          <a:p>
            <a:pPr>
              <a:defRPr/>
            </a:pPr>
            <a:r>
              <a:rPr lang="en-US" sz="2800" dirty="0"/>
              <a:t>Problems:</a:t>
            </a:r>
          </a:p>
          <a:p>
            <a:pPr lvl="1">
              <a:defRPr/>
            </a:pPr>
            <a:r>
              <a:rPr lang="en-US" dirty="0"/>
              <a:t>Inadequate numbers of primary care providers</a:t>
            </a:r>
          </a:p>
          <a:p>
            <a:pPr lvl="2">
              <a:defRPr/>
            </a:pPr>
            <a:r>
              <a:rPr lang="en-US" sz="2800" dirty="0"/>
              <a:t>1/3 of practicing primary care doctors would choose different specialty if starting over (vs. 90-95% of subspecialists)</a:t>
            </a:r>
          </a:p>
          <a:p>
            <a:pPr lvl="2">
              <a:defRPr/>
            </a:pPr>
            <a:r>
              <a:rPr lang="en-US" sz="2800" dirty="0"/>
              <a:t>2019: first year that number of osteopathic and foreign-trained doctors surpassed the percentage of US-trained doctors matching into primary care positions</a:t>
            </a:r>
          </a:p>
          <a:p>
            <a:pPr>
              <a:defRPr/>
            </a:pPr>
            <a:endParaRPr lang="en-US" dirty="0"/>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70950-4069-3B99-7BC1-0FA69D244E70}"/>
              </a:ext>
            </a:extLst>
          </p:cNvPr>
          <p:cNvSpPr>
            <a:spLocks noGrp="1"/>
          </p:cNvSpPr>
          <p:nvPr>
            <p:ph type="title"/>
          </p:nvPr>
        </p:nvSpPr>
        <p:spPr/>
        <p:txBody>
          <a:bodyPr/>
          <a:lstStyle/>
          <a:p>
            <a:pPr>
              <a:defRPr/>
            </a:pPr>
            <a:r>
              <a:rPr lang="en-US" dirty="0"/>
              <a:t>Primary Care: </a:t>
            </a:r>
            <a:br>
              <a:rPr lang="en-US" dirty="0"/>
            </a:br>
            <a:r>
              <a:rPr lang="en-US" dirty="0"/>
              <a:t>Impossible Standards</a:t>
            </a:r>
          </a:p>
        </p:txBody>
      </p:sp>
      <p:sp>
        <p:nvSpPr>
          <p:cNvPr id="3" name="Content Placeholder 2">
            <a:extLst>
              <a:ext uri="{FF2B5EF4-FFF2-40B4-BE49-F238E27FC236}">
                <a16:creationId xmlns:a16="http://schemas.microsoft.com/office/drawing/2014/main" id="{E97D32EE-C14D-8319-A3DB-8DE9E3CF80FD}"/>
              </a:ext>
            </a:extLst>
          </p:cNvPr>
          <p:cNvSpPr>
            <a:spLocks noGrp="1"/>
          </p:cNvSpPr>
          <p:nvPr>
            <p:ph idx="1"/>
          </p:nvPr>
        </p:nvSpPr>
        <p:spPr/>
        <p:txBody>
          <a:bodyPr/>
          <a:lstStyle/>
          <a:p>
            <a:pPr>
              <a:defRPr/>
            </a:pPr>
            <a:r>
              <a:rPr lang="en-US" dirty="0"/>
              <a:t>Visit lengths too short (average 18 minutes)</a:t>
            </a:r>
          </a:p>
          <a:p>
            <a:pPr lvl="1">
              <a:defRPr/>
            </a:pPr>
            <a:r>
              <a:rPr lang="en-US" dirty="0"/>
              <a:t>Shorter visits associated with higher rate of inappropriate prescribing</a:t>
            </a:r>
          </a:p>
          <a:p>
            <a:pPr>
              <a:defRPr/>
            </a:pPr>
            <a:r>
              <a:rPr lang="en-US" dirty="0"/>
              <a:t>Mean time for PCP to provide guideline recommended preventive, chronic disease, and acute care for a hypothetical panel of 2500 patients = 26.7 </a:t>
            </a:r>
            <a:r>
              <a:rPr lang="en-US" dirty="0" err="1"/>
              <a:t>hrs</a:t>
            </a:r>
            <a:r>
              <a:rPr lang="en-US" dirty="0"/>
              <a:t>/d</a:t>
            </a:r>
          </a:p>
          <a:p>
            <a:pPr lvl="1">
              <a:defRPr/>
            </a:pPr>
            <a:r>
              <a:rPr lang="sv-SE" dirty="0"/>
              <a:t>J Gen Intern Med. 2023 Jan;38(1):147-155</a:t>
            </a:r>
            <a:endParaRPr lang="en-US"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569FD-E345-DA33-03FF-69275C66AA68}"/>
              </a:ext>
            </a:extLst>
          </p:cNvPr>
          <p:cNvSpPr>
            <a:spLocks noGrp="1"/>
          </p:cNvSpPr>
          <p:nvPr>
            <p:ph type="title"/>
          </p:nvPr>
        </p:nvSpPr>
        <p:spPr/>
        <p:txBody>
          <a:bodyPr/>
          <a:lstStyle/>
          <a:p>
            <a:pPr>
              <a:defRPr/>
            </a:pPr>
            <a:r>
              <a:rPr lang="en-US" dirty="0">
                <a:solidFill>
                  <a:srgbClr val="E5E5FF"/>
                </a:solidFill>
              </a:rPr>
              <a:t>Problems</a:t>
            </a:r>
            <a:endParaRPr lang="en-US" sz="4000" dirty="0"/>
          </a:p>
        </p:txBody>
      </p:sp>
      <p:sp>
        <p:nvSpPr>
          <p:cNvPr id="3" name="Content Placeholder 2">
            <a:extLst>
              <a:ext uri="{FF2B5EF4-FFF2-40B4-BE49-F238E27FC236}">
                <a16:creationId xmlns:a16="http://schemas.microsoft.com/office/drawing/2014/main" id="{2D71FB95-92A5-E95A-FECA-50B55FEBBDBE}"/>
              </a:ext>
            </a:extLst>
          </p:cNvPr>
          <p:cNvSpPr>
            <a:spLocks noGrp="1"/>
          </p:cNvSpPr>
          <p:nvPr>
            <p:ph idx="1"/>
          </p:nvPr>
        </p:nvSpPr>
        <p:spPr/>
        <p:txBody>
          <a:bodyPr/>
          <a:lstStyle/>
          <a:p>
            <a:pPr>
              <a:defRPr/>
            </a:pPr>
            <a:r>
              <a:rPr lang="en-US" sz="2800" dirty="0"/>
              <a:t>Average wait time in large metro areas for a new patient appointment = 24 days in 2017 (up 30% from 2014)</a:t>
            </a:r>
          </a:p>
          <a:p>
            <a:pPr>
              <a:defRPr/>
            </a:pPr>
            <a:r>
              <a:rPr lang="en-US" sz="2800" dirty="0"/>
              <a:t>Communities with a high number of PCPs per capita have longer life expectancy, better outcomes, and lower medical costs (effect of more specialists in a community similar but lower)</a:t>
            </a:r>
          </a:p>
          <a:p>
            <a:pPr lvl="1">
              <a:defRPr/>
            </a:pPr>
            <a:r>
              <a:rPr lang="en-US" dirty="0"/>
              <a:t>But only 51% of physician visits in 2017 were with primary care doctors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F57A-9681-C525-5905-8C478FDB46AC}"/>
              </a:ext>
            </a:extLst>
          </p:cNvPr>
          <p:cNvSpPr>
            <a:spLocks noGrp="1"/>
          </p:cNvSpPr>
          <p:nvPr>
            <p:ph type="title"/>
          </p:nvPr>
        </p:nvSpPr>
        <p:spPr/>
        <p:txBody>
          <a:bodyPr/>
          <a:lstStyle/>
          <a:p>
            <a:pPr>
              <a:defRPr/>
            </a:pPr>
            <a:r>
              <a:rPr lang="en-US" dirty="0"/>
              <a:t>Problems</a:t>
            </a:r>
          </a:p>
        </p:txBody>
      </p:sp>
      <p:sp>
        <p:nvSpPr>
          <p:cNvPr id="3" name="Content Placeholder 2">
            <a:extLst>
              <a:ext uri="{FF2B5EF4-FFF2-40B4-BE49-F238E27FC236}">
                <a16:creationId xmlns:a16="http://schemas.microsoft.com/office/drawing/2014/main" id="{D19AD814-FBC2-335C-493C-D8B19BD5AC43}"/>
              </a:ext>
            </a:extLst>
          </p:cNvPr>
          <p:cNvSpPr>
            <a:spLocks noGrp="1"/>
          </p:cNvSpPr>
          <p:nvPr>
            <p:ph idx="1"/>
          </p:nvPr>
        </p:nvSpPr>
        <p:spPr/>
        <p:txBody>
          <a:bodyPr/>
          <a:lstStyle/>
          <a:p>
            <a:pPr>
              <a:defRPr/>
            </a:pPr>
            <a:r>
              <a:rPr lang="en-US" sz="2800" dirty="0"/>
              <a:t>Among 359,000 Medicare beneficiaries who visited a primary care physician between 2008 and 2017, the loss of a PCP was associated with decreased use of primary care; increased use of specialty, urgent, and emergency department care; and increased spending</a:t>
            </a:r>
          </a:p>
          <a:p>
            <a:pPr lvl="1">
              <a:defRPr/>
            </a:pPr>
            <a:r>
              <a:rPr lang="en-US" dirty="0"/>
              <a:t>ERs reducing MDs, increasing NPs and PAs to cut costs</a:t>
            </a:r>
          </a:p>
          <a:p>
            <a:pPr>
              <a:defRPr/>
            </a:pPr>
            <a:r>
              <a:rPr lang="en-US" sz="2800" dirty="0">
                <a:effectLst>
                  <a:outerShdw blurRad="38100" dist="38100" dir="2700000" algn="tl">
                    <a:srgbClr val="000000">
                      <a:alpha val="43137"/>
                    </a:srgbClr>
                  </a:outerShdw>
                </a:effectLst>
              </a:rPr>
              <a:t>No logical reason primary care physicians should be paid less than other physicians</a:t>
            </a:r>
          </a:p>
          <a:p>
            <a:pPr>
              <a:defRPr/>
            </a:pPr>
            <a:endParaRPr lang="en-US" dirty="0"/>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1861A-9446-599A-B360-5BD791C0BD69}"/>
              </a:ext>
            </a:extLst>
          </p:cNvPr>
          <p:cNvSpPr>
            <a:spLocks noGrp="1"/>
          </p:cNvSpPr>
          <p:nvPr>
            <p:ph type="title"/>
          </p:nvPr>
        </p:nvSpPr>
        <p:spPr/>
        <p:txBody>
          <a:bodyPr/>
          <a:lstStyle/>
          <a:p>
            <a:pPr>
              <a:defRPr/>
            </a:pPr>
            <a:r>
              <a:rPr lang="en-US" dirty="0"/>
              <a:t>Problems</a:t>
            </a:r>
          </a:p>
        </p:txBody>
      </p:sp>
      <p:sp>
        <p:nvSpPr>
          <p:cNvPr id="3" name="Content Placeholder 2">
            <a:extLst>
              <a:ext uri="{FF2B5EF4-FFF2-40B4-BE49-F238E27FC236}">
                <a16:creationId xmlns:a16="http://schemas.microsoft.com/office/drawing/2014/main" id="{E169484D-9C17-3EBF-0B15-D51F10D42FEE}"/>
              </a:ext>
            </a:extLst>
          </p:cNvPr>
          <p:cNvSpPr>
            <a:spLocks noGrp="1"/>
          </p:cNvSpPr>
          <p:nvPr>
            <p:ph idx="1"/>
          </p:nvPr>
        </p:nvSpPr>
        <p:spPr/>
        <p:txBody>
          <a:bodyPr/>
          <a:lstStyle/>
          <a:p>
            <a:pPr>
              <a:defRPr/>
            </a:pPr>
            <a:r>
              <a:rPr lang="en-US" sz="2400" dirty="0">
                <a:effectLst>
                  <a:outerShdw blurRad="38100" dist="38100" dir="2700000" algn="tl">
                    <a:srgbClr val="000000">
                      <a:alpha val="43137"/>
                    </a:srgbClr>
                  </a:outerShdw>
                </a:effectLst>
              </a:rPr>
              <a:t>High levels of burnout (better described as moral injury), career dissatisfaction, PTSD, depression, and suicide</a:t>
            </a:r>
          </a:p>
          <a:p>
            <a:pPr lvl="1">
              <a:defRPr/>
            </a:pPr>
            <a:r>
              <a:rPr lang="en-US" sz="2400" dirty="0">
                <a:effectLst>
                  <a:outerShdw blurRad="38100" dist="38100" dir="2700000" algn="tl">
                    <a:srgbClr val="000000">
                      <a:alpha val="43137"/>
                    </a:srgbClr>
                  </a:outerShdw>
                </a:effectLst>
              </a:rPr>
              <a:t>Physicians have highest suicide rate of any profession (40%/130% (not typo) for men/women c/w general population)</a:t>
            </a:r>
          </a:p>
          <a:p>
            <a:pPr lvl="1">
              <a:defRPr/>
            </a:pPr>
            <a:r>
              <a:rPr lang="en-US" sz="2400" dirty="0">
                <a:effectLst>
                  <a:outerShdw blurRad="38100" dist="38100" dir="2700000" algn="tl">
                    <a:srgbClr val="000000">
                      <a:alpha val="43137"/>
                    </a:srgbClr>
                  </a:outerShdw>
                </a:effectLst>
              </a:rPr>
              <a:t>Almost 50% of medical students during training – increases risk for depression and dropping out of school</a:t>
            </a:r>
          </a:p>
          <a:p>
            <a:pPr lvl="1">
              <a:defRPr/>
            </a:pPr>
            <a:r>
              <a:rPr lang="en-US" sz="2400" dirty="0">
                <a:effectLst>
                  <a:outerShdw blurRad="38100" dist="38100" dir="2700000" algn="tl">
                    <a:srgbClr val="000000">
                      <a:alpha val="43137"/>
                    </a:srgbClr>
                  </a:outerShdw>
                </a:effectLst>
              </a:rPr>
              <a:t>Prevalence of depression (27%) and suicidal ideation (11%) high in medical students</a:t>
            </a:r>
          </a:p>
          <a:p>
            <a:pPr lvl="1">
              <a:defRPr/>
            </a:pPr>
            <a:r>
              <a:rPr lang="en-US" sz="2400" dirty="0">
                <a:effectLst>
                  <a:outerShdw blurRad="38100" dist="38100" dir="2700000" algn="tl">
                    <a:srgbClr val="000000">
                      <a:alpha val="43137"/>
                    </a:srgbClr>
                  </a:outerShdw>
                </a:effectLst>
              </a:rPr>
              <a:t>Violence against health care providers increasing dramatically</a:t>
            </a:r>
          </a:p>
          <a:p>
            <a:pPr>
              <a:defRPr/>
            </a:pPr>
            <a:endParaRPr lang="en-US"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B926-753E-7518-8BEB-EA19CE3013B5}"/>
              </a:ext>
            </a:extLst>
          </p:cNvPr>
          <p:cNvSpPr>
            <a:spLocks noGrp="1"/>
          </p:cNvSpPr>
          <p:nvPr>
            <p:ph type="title"/>
          </p:nvPr>
        </p:nvSpPr>
        <p:spPr/>
        <p:txBody>
          <a:bodyPr/>
          <a:lstStyle/>
          <a:p>
            <a:pPr>
              <a:defRPr/>
            </a:pPr>
            <a:r>
              <a:rPr lang="en-US" dirty="0"/>
              <a:t>Problems</a:t>
            </a:r>
          </a:p>
        </p:txBody>
      </p:sp>
      <p:sp>
        <p:nvSpPr>
          <p:cNvPr id="3" name="Content Placeholder 2">
            <a:extLst>
              <a:ext uri="{FF2B5EF4-FFF2-40B4-BE49-F238E27FC236}">
                <a16:creationId xmlns:a16="http://schemas.microsoft.com/office/drawing/2014/main" id="{54D4E449-1FE7-3667-F368-757B31E038B7}"/>
              </a:ext>
            </a:extLst>
          </p:cNvPr>
          <p:cNvSpPr>
            <a:spLocks noGrp="1"/>
          </p:cNvSpPr>
          <p:nvPr>
            <p:ph idx="1"/>
          </p:nvPr>
        </p:nvSpPr>
        <p:spPr/>
        <p:txBody>
          <a:bodyPr/>
          <a:lstStyle/>
          <a:p>
            <a:pPr>
              <a:defRPr/>
            </a:pPr>
            <a:r>
              <a:rPr lang="en-US" sz="2800" dirty="0">
                <a:effectLst>
                  <a:outerShdw blurRad="38100" dist="38100" dir="2700000" algn="tl">
                    <a:srgbClr val="000000">
                      <a:alpha val="43137"/>
                    </a:srgbClr>
                  </a:outerShdw>
                </a:effectLst>
              </a:rPr>
              <a:t>High levels of burnout, career dissatisfaction, depression, and suicide</a:t>
            </a:r>
          </a:p>
          <a:p>
            <a:pPr lvl="1">
              <a:defRPr/>
            </a:pPr>
            <a:r>
              <a:rPr lang="en-US" dirty="0">
                <a:effectLst>
                  <a:outerShdw blurRad="38100" dist="38100" dir="2700000" algn="tl">
                    <a:srgbClr val="000000">
                      <a:alpha val="43137"/>
                    </a:srgbClr>
                  </a:outerShdw>
                </a:effectLst>
              </a:rPr>
              <a:t>Majority of physicians take fewer vacation days than allowed, work during vacations, and only ½ have someone to cover their inbox while away</a:t>
            </a:r>
          </a:p>
          <a:p>
            <a:pPr lvl="1">
              <a:defRPr/>
            </a:pPr>
            <a:r>
              <a:rPr lang="en-US" dirty="0">
                <a:effectLst>
                  <a:outerShdw blurRad="38100" dist="38100" dir="2700000" algn="tl">
                    <a:srgbClr val="000000">
                      <a:alpha val="43137"/>
                    </a:srgbClr>
                  </a:outerShdw>
                </a:effectLst>
              </a:rPr>
              <a:t>Resident burnout rates vary from 34% to 64%, depending on specialty (40% for primary care)</a:t>
            </a:r>
          </a:p>
          <a:p>
            <a:pPr>
              <a:defRPr/>
            </a:pPr>
            <a:endParaRPr lang="en-US"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97BA8-189D-C388-1C0A-CFF42DD814CB}"/>
              </a:ext>
            </a:extLst>
          </p:cNvPr>
          <p:cNvSpPr>
            <a:spLocks noGrp="1"/>
          </p:cNvSpPr>
          <p:nvPr>
            <p:ph type="title"/>
          </p:nvPr>
        </p:nvSpPr>
        <p:spPr/>
        <p:txBody>
          <a:bodyPr/>
          <a:lstStyle/>
          <a:p>
            <a:pPr>
              <a:defRPr/>
            </a:pPr>
            <a:r>
              <a:rPr lang="en-US" dirty="0"/>
              <a:t>Problems</a:t>
            </a:r>
          </a:p>
        </p:txBody>
      </p:sp>
      <p:sp>
        <p:nvSpPr>
          <p:cNvPr id="3" name="Content Placeholder 2">
            <a:extLst>
              <a:ext uri="{FF2B5EF4-FFF2-40B4-BE49-F238E27FC236}">
                <a16:creationId xmlns:a16="http://schemas.microsoft.com/office/drawing/2014/main" id="{78A44D61-4C4C-4303-3595-9B0CE90C426A}"/>
              </a:ext>
            </a:extLst>
          </p:cNvPr>
          <p:cNvSpPr>
            <a:spLocks noGrp="1"/>
          </p:cNvSpPr>
          <p:nvPr>
            <p:ph idx="1"/>
          </p:nvPr>
        </p:nvSpPr>
        <p:spPr/>
        <p:txBody>
          <a:bodyPr/>
          <a:lstStyle/>
          <a:p>
            <a:pPr>
              <a:defRPr/>
            </a:pPr>
            <a:r>
              <a:rPr lang="en-US" sz="2800" dirty="0">
                <a:effectLst>
                  <a:outerShdw blurRad="38100" dist="38100" dir="2700000" algn="tl">
                    <a:srgbClr val="000000">
                      <a:alpha val="43137"/>
                    </a:srgbClr>
                  </a:outerShdw>
                </a:effectLst>
              </a:rPr>
              <a:t>High levels of burnout, career dissatisfaction, depression, and suicide</a:t>
            </a:r>
          </a:p>
          <a:p>
            <a:pPr lvl="1">
              <a:defRPr/>
            </a:pPr>
            <a:r>
              <a:rPr lang="en-US" dirty="0">
                <a:effectLst>
                  <a:outerShdw blurRad="38100" dist="38100" dir="2700000" algn="tl">
                    <a:srgbClr val="000000">
                      <a:alpha val="43137"/>
                    </a:srgbClr>
                  </a:outerShdw>
                </a:effectLst>
              </a:rPr>
              <a:t>Burnout associated with patient safety, professionalism, and patient satisfaction</a:t>
            </a:r>
          </a:p>
          <a:p>
            <a:pPr lvl="1">
              <a:defRPr/>
            </a:pPr>
            <a:r>
              <a:rPr lang="en-US" dirty="0">
                <a:effectLst>
                  <a:outerShdw blurRad="38100" dist="38100" dir="2700000" algn="tl">
                    <a:srgbClr val="000000">
                      <a:alpha val="43137"/>
                    </a:srgbClr>
                  </a:outerShdw>
                </a:effectLst>
              </a:rPr>
              <a:t>Cost of burnout = $4.6 billion annually (turnover, reduced clinical hours, etc.)</a:t>
            </a:r>
          </a:p>
          <a:p>
            <a:pPr>
              <a:defRPr/>
            </a:pPr>
            <a:r>
              <a:rPr lang="en-US" sz="2800" dirty="0"/>
              <a:t>Meanwhile, many physicians leaving the profession, retiring early, aging out</a:t>
            </a:r>
          </a:p>
          <a:p>
            <a:pPr lvl="1">
              <a:defRPr/>
            </a:pPr>
            <a:r>
              <a:rPr lang="en-US" dirty="0"/>
              <a:t>AAMC predicts shortage of 124,000 MDs by 2034</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a:extLst>
              <a:ext uri="{FF2B5EF4-FFF2-40B4-BE49-F238E27FC236}">
                <a16:creationId xmlns:a16="http://schemas.microsoft.com/office/drawing/2014/main" id="{6B3CBBEF-7D5D-BA7C-3C98-A19BD12A9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48B1-C144-C195-2D4D-42AC5A9FEE4F}"/>
              </a:ext>
            </a:extLst>
          </p:cNvPr>
          <p:cNvSpPr>
            <a:spLocks noGrp="1"/>
          </p:cNvSpPr>
          <p:nvPr>
            <p:ph type="title"/>
          </p:nvPr>
        </p:nvSpPr>
        <p:spPr/>
        <p:txBody>
          <a:bodyPr/>
          <a:lstStyle/>
          <a:p>
            <a:pPr>
              <a:defRPr/>
            </a:pPr>
            <a:r>
              <a:rPr lang="en-US" sz="3200" dirty="0"/>
              <a:t>PPACA</a:t>
            </a:r>
            <a:br>
              <a:rPr lang="en-US" sz="3200" dirty="0"/>
            </a:br>
            <a:r>
              <a:rPr lang="en-US" sz="3200" dirty="0"/>
              <a:t>Patient Protection and Affordability Care Act</a:t>
            </a:r>
          </a:p>
        </p:txBody>
      </p:sp>
      <p:sp>
        <p:nvSpPr>
          <p:cNvPr id="3" name="Content Placeholder 2">
            <a:extLst>
              <a:ext uri="{FF2B5EF4-FFF2-40B4-BE49-F238E27FC236}">
                <a16:creationId xmlns:a16="http://schemas.microsoft.com/office/drawing/2014/main" id="{FD3EFF33-6F9A-DFFD-F05E-0DC1BB4382B3}"/>
              </a:ext>
            </a:extLst>
          </p:cNvPr>
          <p:cNvSpPr>
            <a:spLocks noGrp="1"/>
          </p:cNvSpPr>
          <p:nvPr>
            <p:ph idx="1"/>
          </p:nvPr>
        </p:nvSpPr>
        <p:spPr/>
        <p:txBody>
          <a:bodyPr/>
          <a:lstStyle/>
          <a:p>
            <a:pPr>
              <a:defRPr/>
            </a:pPr>
            <a:r>
              <a:rPr lang="en-US" sz="2400" dirty="0"/>
              <a:t>Problems:</a:t>
            </a:r>
          </a:p>
          <a:p>
            <a:pPr lvl="1">
              <a:defRPr/>
            </a:pPr>
            <a:r>
              <a:rPr lang="en-US" sz="2400" dirty="0"/>
              <a:t>30% of physicians are not accepting new Medicaid patients, and ¼ see no Medicaid patients</a:t>
            </a:r>
          </a:p>
          <a:p>
            <a:pPr lvl="2">
              <a:defRPr/>
            </a:pPr>
            <a:r>
              <a:rPr lang="en-US" dirty="0"/>
              <a:t>Due to low reimbursements, multiple social needs</a:t>
            </a:r>
          </a:p>
          <a:p>
            <a:pPr lvl="3">
              <a:defRPr/>
            </a:pPr>
            <a:r>
              <a:rPr lang="en-US" sz="2400" dirty="0"/>
              <a:t>2019: Medicaid’s physician fees average 72% of Medicare’s for procedures (67% for primary care, 80% for obstetric care)</a:t>
            </a:r>
          </a:p>
          <a:p>
            <a:pPr lvl="2">
              <a:defRPr/>
            </a:pPr>
            <a:r>
              <a:rPr lang="en-US" dirty="0"/>
              <a:t>2019: CA launches program to repay young doctors’ medical school loans </a:t>
            </a:r>
            <a:r>
              <a:rPr lang="en-US" dirty="0" err="1"/>
              <a:t>upt</a:t>
            </a:r>
            <a:r>
              <a:rPr lang="en-US" dirty="0"/>
              <a:t> to $300,000 over 5 </a:t>
            </a:r>
            <a:r>
              <a:rPr lang="en-US" dirty="0" err="1"/>
              <a:t>yrs</a:t>
            </a:r>
            <a:r>
              <a:rPr lang="en-US" dirty="0"/>
              <a:t> if they carry a caseload of at least 30% Medi-Cal patients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EF1D71DC-8B19-460E-6100-3FE73D64F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024C-0329-E8AC-2555-7AD90E907595}"/>
              </a:ext>
            </a:extLst>
          </p:cNvPr>
          <p:cNvSpPr>
            <a:spLocks noGrp="1"/>
          </p:cNvSpPr>
          <p:nvPr>
            <p:ph type="title"/>
          </p:nvPr>
        </p:nvSpPr>
        <p:spPr/>
        <p:txBody>
          <a:bodyPr/>
          <a:lstStyle/>
          <a:p>
            <a:pPr>
              <a:defRPr/>
            </a:pPr>
            <a:r>
              <a:rPr lang="en-US" sz="3200" dirty="0"/>
              <a:t>PPACA</a:t>
            </a:r>
            <a:br>
              <a:rPr lang="en-US" sz="3200" dirty="0"/>
            </a:br>
            <a:r>
              <a:rPr lang="en-US" sz="3200" dirty="0"/>
              <a:t>Patient Protection and Affordability Care Act</a:t>
            </a:r>
          </a:p>
        </p:txBody>
      </p:sp>
      <p:sp>
        <p:nvSpPr>
          <p:cNvPr id="3" name="Content Placeholder 2">
            <a:extLst>
              <a:ext uri="{FF2B5EF4-FFF2-40B4-BE49-F238E27FC236}">
                <a16:creationId xmlns:a16="http://schemas.microsoft.com/office/drawing/2014/main" id="{E94C578D-E7AF-EE22-8538-A17228E2F8EE}"/>
              </a:ext>
            </a:extLst>
          </p:cNvPr>
          <p:cNvSpPr>
            <a:spLocks noGrp="1"/>
          </p:cNvSpPr>
          <p:nvPr>
            <p:ph idx="1"/>
          </p:nvPr>
        </p:nvSpPr>
        <p:spPr/>
        <p:txBody>
          <a:bodyPr/>
          <a:lstStyle/>
          <a:p>
            <a:pPr>
              <a:defRPr/>
            </a:pPr>
            <a:r>
              <a:rPr lang="en-US" dirty="0"/>
              <a:t>Problems:</a:t>
            </a:r>
          </a:p>
          <a:p>
            <a:pPr lvl="1">
              <a:defRPr/>
            </a:pPr>
            <a:r>
              <a:rPr lang="en-US" sz="3200" dirty="0"/>
              <a:t>Overall physician acceptance rates (2014)</a:t>
            </a:r>
          </a:p>
          <a:p>
            <a:pPr lvl="2">
              <a:defRPr/>
            </a:pPr>
            <a:r>
              <a:rPr lang="en-US" sz="3200" dirty="0"/>
              <a:t>Medicaid: PCPs - 71%; specialists – 73% (2018)</a:t>
            </a:r>
          </a:p>
          <a:p>
            <a:pPr lvl="2">
              <a:defRPr/>
            </a:pPr>
            <a:r>
              <a:rPr lang="en-US" sz="3200" dirty="0"/>
              <a:t>Medicare: 76% (2014)</a:t>
            </a:r>
          </a:p>
          <a:p>
            <a:pPr lvl="2">
              <a:defRPr/>
            </a:pPr>
            <a:r>
              <a:rPr lang="en-US" sz="3200" dirty="0"/>
              <a:t>Varies by region of country</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F53B-9E28-E21D-7B80-268FD89FAE93}"/>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Patient Protection and Affordability Care Act</a:t>
            </a:r>
            <a:endParaRPr lang="en-US" dirty="0"/>
          </a:p>
        </p:txBody>
      </p:sp>
      <p:sp>
        <p:nvSpPr>
          <p:cNvPr id="3" name="Content Placeholder 2">
            <a:extLst>
              <a:ext uri="{FF2B5EF4-FFF2-40B4-BE49-F238E27FC236}">
                <a16:creationId xmlns:a16="http://schemas.microsoft.com/office/drawing/2014/main" id="{DE360A42-0968-6947-B624-7310EC9CD2F8}"/>
              </a:ext>
            </a:extLst>
          </p:cNvPr>
          <p:cNvSpPr>
            <a:spLocks noGrp="1"/>
          </p:cNvSpPr>
          <p:nvPr>
            <p:ph idx="1"/>
          </p:nvPr>
        </p:nvSpPr>
        <p:spPr/>
        <p:txBody>
          <a:bodyPr/>
          <a:lstStyle/>
          <a:p>
            <a:pPr>
              <a:defRPr/>
            </a:pPr>
            <a:r>
              <a:rPr lang="en-US" sz="2800" dirty="0"/>
              <a:t>Problems:</a:t>
            </a:r>
          </a:p>
          <a:p>
            <a:pPr lvl="1">
              <a:defRPr/>
            </a:pPr>
            <a:r>
              <a:rPr lang="en-US" dirty="0"/>
              <a:t>Until 2024 FTC ban, noncompete clauses limited continuity of care by preventing physicians from keeping patients when they moved jobs</a:t>
            </a:r>
          </a:p>
          <a:p>
            <a:pPr lvl="1">
              <a:defRPr/>
            </a:pPr>
            <a:r>
              <a:rPr lang="en-US" dirty="0"/>
              <a:t>Availability of some subspecialists extremely limited</a:t>
            </a:r>
          </a:p>
          <a:p>
            <a:pPr lvl="2">
              <a:defRPr/>
            </a:pPr>
            <a:r>
              <a:rPr lang="en-US" sz="2800" dirty="0"/>
              <a:t>e.g., no psychiatrist – ½ of US counties; no child/adolescent psychiatrist – ¾ of all counties (2024)</a:t>
            </a:r>
          </a:p>
          <a:p>
            <a:pPr>
              <a:defRPr/>
            </a:pPr>
            <a:endParaRPr lang="en-US" dirty="0"/>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C281E-DF5C-7951-0917-B6999A130D1B}"/>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Patient Protection and Affordability Care Act</a:t>
            </a:r>
            <a:endParaRPr lang="en-US" dirty="0"/>
          </a:p>
        </p:txBody>
      </p:sp>
      <p:sp>
        <p:nvSpPr>
          <p:cNvPr id="3" name="Content Placeholder 2">
            <a:extLst>
              <a:ext uri="{FF2B5EF4-FFF2-40B4-BE49-F238E27FC236}">
                <a16:creationId xmlns:a16="http://schemas.microsoft.com/office/drawing/2014/main" id="{7E7A950A-3B97-5636-6E7F-728B9DDE4ED0}"/>
              </a:ext>
            </a:extLst>
          </p:cNvPr>
          <p:cNvSpPr>
            <a:spLocks noGrp="1"/>
          </p:cNvSpPr>
          <p:nvPr>
            <p:ph idx="1"/>
          </p:nvPr>
        </p:nvSpPr>
        <p:spPr/>
        <p:txBody>
          <a:bodyPr/>
          <a:lstStyle/>
          <a:p>
            <a:pPr>
              <a:defRPr/>
            </a:pPr>
            <a:r>
              <a:rPr lang="en-US" dirty="0"/>
              <a:t>Problems:</a:t>
            </a:r>
          </a:p>
          <a:p>
            <a:pPr lvl="1">
              <a:defRPr/>
            </a:pPr>
            <a:r>
              <a:rPr lang="en-US" sz="3200" dirty="0"/>
              <a:t>Many plans exclude services for children with special needs (e.g., autism)</a:t>
            </a:r>
          </a:p>
          <a:p>
            <a:pPr lvl="1">
              <a:defRPr/>
            </a:pPr>
            <a:r>
              <a:rPr lang="en-US" sz="3200" dirty="0"/>
              <a:t>Some plans limit access to medications for certain high-cost conditions</a:t>
            </a:r>
          </a:p>
          <a:p>
            <a:pPr lvl="1">
              <a:defRPr/>
            </a:pPr>
            <a:r>
              <a:rPr lang="en-US" sz="3200" dirty="0"/>
              <a:t>Some insurers pulling out of cooperatives, leaving future of health insurance exchanges in doubt</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2C5E9-707E-759E-03CB-7962743C734A}"/>
              </a:ext>
            </a:extLst>
          </p:cNvPr>
          <p:cNvSpPr>
            <a:spLocks noGrp="1"/>
          </p:cNvSpPr>
          <p:nvPr>
            <p:ph type="title"/>
          </p:nvPr>
        </p:nvSpPr>
        <p:spPr/>
        <p:txBody>
          <a:bodyPr/>
          <a:lstStyle/>
          <a:p>
            <a:pPr>
              <a:defRPr/>
            </a:pPr>
            <a:r>
              <a:rPr lang="en-US" sz="3200" dirty="0">
                <a:solidFill>
                  <a:srgbClr val="E5E5FF"/>
                </a:solidFill>
              </a:rPr>
              <a:t>PPACA</a:t>
            </a:r>
            <a:br>
              <a:rPr lang="en-US" sz="3200" dirty="0">
                <a:solidFill>
                  <a:srgbClr val="E5E5FF"/>
                </a:solidFill>
              </a:rPr>
            </a:br>
            <a:r>
              <a:rPr lang="en-US" sz="3200" dirty="0">
                <a:solidFill>
                  <a:srgbClr val="E5E5FF"/>
                </a:solidFill>
              </a:rPr>
              <a:t>Patient Protection and Affordability Care Act</a:t>
            </a:r>
            <a:endParaRPr lang="en-US" dirty="0"/>
          </a:p>
        </p:txBody>
      </p:sp>
      <p:sp>
        <p:nvSpPr>
          <p:cNvPr id="3" name="Content Placeholder 2">
            <a:extLst>
              <a:ext uri="{FF2B5EF4-FFF2-40B4-BE49-F238E27FC236}">
                <a16:creationId xmlns:a16="http://schemas.microsoft.com/office/drawing/2014/main" id="{9F6C88F4-F466-0084-19F8-B4517F979D8F}"/>
              </a:ext>
            </a:extLst>
          </p:cNvPr>
          <p:cNvSpPr>
            <a:spLocks noGrp="1"/>
          </p:cNvSpPr>
          <p:nvPr>
            <p:ph idx="1"/>
          </p:nvPr>
        </p:nvSpPr>
        <p:spPr/>
        <p:txBody>
          <a:bodyPr/>
          <a:lstStyle/>
          <a:p>
            <a:pPr>
              <a:defRPr/>
            </a:pPr>
            <a:r>
              <a:rPr lang="en-US" dirty="0"/>
              <a:t>Problems:</a:t>
            </a:r>
          </a:p>
          <a:p>
            <a:pPr lvl="1">
              <a:defRPr/>
            </a:pPr>
            <a:r>
              <a:rPr lang="en-US" dirty="0"/>
              <a:t>Expanded role of patient satisfaction as payment incentive through HCAHPS (Hospital Consumers of Healthcare Providers and Systems) Survey scores</a:t>
            </a:r>
          </a:p>
          <a:p>
            <a:pPr lvl="1">
              <a:defRPr/>
            </a:pPr>
            <a:r>
              <a:rPr lang="en-US" dirty="0"/>
              <a:t>Patient satisfaction scores correlate with adherence to treatment recommendations, but do not relate to quality of care or to significantly improved outcomes</a:t>
            </a:r>
          </a:p>
          <a:p>
            <a:pPr lvl="1">
              <a:defRPr/>
            </a:pPr>
            <a:r>
              <a:rPr lang="en-US" dirty="0"/>
              <a:t>Note business lingo in HCAHPS terminology</a:t>
            </a:r>
          </a:p>
          <a:p>
            <a:pPr lvl="1">
              <a:defRPr/>
            </a:pPr>
            <a:r>
              <a:rPr lang="en-US" dirty="0"/>
              <a:t>Health care plans spending lots of money on metrics to improve marketing, rather than quality of care</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D83F0F50-F215-7FCA-1DF7-47BB7A582729}"/>
              </a:ext>
            </a:extLst>
          </p:cNvPr>
          <p:cNvSpPr>
            <a:spLocks noGrp="1" noChangeArrowheads="1"/>
          </p:cNvSpPr>
          <p:nvPr>
            <p:ph type="title" idx="4294967295"/>
          </p:nvPr>
        </p:nvSpPr>
        <p:spPr>
          <a:xfrm>
            <a:off x="0" y="609600"/>
            <a:ext cx="9144000" cy="1143000"/>
          </a:xfrm>
        </p:spPr>
        <p:txBody>
          <a:bodyPr/>
          <a:lstStyle/>
          <a:p>
            <a:pPr eaLnBrk="1" hangingPunct="1">
              <a:defRPr/>
            </a:pPr>
            <a:r>
              <a:rPr lang="en-US" altLang="en-US">
                <a:solidFill>
                  <a:schemeClr val="folHlink"/>
                </a:solidFill>
              </a:rPr>
              <a:t>ACOs and  P4P:</a:t>
            </a:r>
            <a:br>
              <a:rPr lang="en-US" altLang="en-US">
                <a:solidFill>
                  <a:schemeClr val="folHlink"/>
                </a:solidFill>
              </a:rPr>
            </a:br>
            <a:r>
              <a:rPr lang="en-US" altLang="en-US">
                <a:solidFill>
                  <a:schemeClr val="folHlink"/>
                </a:solidFill>
              </a:rPr>
              <a:t>Implementation Without Evidence</a:t>
            </a:r>
          </a:p>
        </p:txBody>
      </p:sp>
      <p:sp>
        <p:nvSpPr>
          <p:cNvPr id="386051" name="Rectangle 3">
            <a:extLst>
              <a:ext uri="{FF2B5EF4-FFF2-40B4-BE49-F238E27FC236}">
                <a16:creationId xmlns:a16="http://schemas.microsoft.com/office/drawing/2014/main" id="{48E1E601-BDDF-77CD-C10A-0B1414BABA14}"/>
              </a:ext>
            </a:extLst>
          </p:cNvPr>
          <p:cNvSpPr>
            <a:spLocks noGrp="1" noChangeArrowheads="1"/>
          </p:cNvSpPr>
          <p:nvPr>
            <p:ph type="body" idx="4294967295"/>
          </p:nvPr>
        </p:nvSpPr>
        <p:spPr>
          <a:xfrm>
            <a:off x="0" y="2362200"/>
            <a:ext cx="9144000" cy="4495800"/>
          </a:xfrm>
        </p:spPr>
        <p:txBody>
          <a:bodyPr/>
          <a:lstStyle/>
          <a:p>
            <a:pPr eaLnBrk="1" hangingPunct="1">
              <a:lnSpc>
                <a:spcPct val="80000"/>
              </a:lnSpc>
              <a:defRPr/>
            </a:pPr>
            <a:r>
              <a:rPr lang="en-US" altLang="en-US" sz="2400" dirty="0">
                <a:solidFill>
                  <a:srgbClr val="FFFF66"/>
                </a:solidFill>
              </a:rPr>
              <a:t>P-4-P – Official Medicare policy, widely adopted by private payers</a:t>
            </a:r>
          </a:p>
          <a:p>
            <a:pPr lvl="1" eaLnBrk="1" hangingPunct="1">
              <a:lnSpc>
                <a:spcPct val="80000"/>
              </a:lnSpc>
              <a:defRPr/>
            </a:pPr>
            <a:r>
              <a:rPr lang="en-US" altLang="en-US" sz="2400" dirty="0"/>
              <a:t>No RCTs showing improved outcomes.</a:t>
            </a:r>
          </a:p>
          <a:p>
            <a:pPr lvl="1" eaLnBrk="1" hangingPunct="1">
              <a:lnSpc>
                <a:spcPct val="80000"/>
              </a:lnSpc>
              <a:defRPr/>
            </a:pPr>
            <a:r>
              <a:rPr lang="en-US" altLang="en-US" sz="2400" dirty="0"/>
              <a:t>No improvement in 3 largest programs.</a:t>
            </a:r>
          </a:p>
          <a:p>
            <a:pPr lvl="1" eaLnBrk="1" hangingPunct="1">
              <a:lnSpc>
                <a:spcPct val="80000"/>
              </a:lnSpc>
              <a:defRPr/>
            </a:pPr>
            <a:r>
              <a:rPr lang="en-US" altLang="en-US" sz="2400" dirty="0"/>
              <a:t>Negative side effects likely, e.g. increased CHF deaths.</a:t>
            </a:r>
          </a:p>
          <a:p>
            <a:pPr lvl="1" eaLnBrk="1" hangingPunct="1">
              <a:lnSpc>
                <a:spcPct val="80000"/>
              </a:lnSpc>
              <a:defRPr/>
            </a:pPr>
            <a:r>
              <a:rPr lang="en-US" altLang="en-US" sz="2400" dirty="0"/>
              <a:t>VA (no P4P) has better quality than hospitals paid P4P</a:t>
            </a:r>
          </a:p>
          <a:p>
            <a:pPr eaLnBrk="1" hangingPunct="1">
              <a:lnSpc>
                <a:spcPct val="80000"/>
              </a:lnSpc>
              <a:defRPr/>
            </a:pPr>
            <a:r>
              <a:rPr lang="en-US" altLang="en-US" sz="2400" dirty="0">
                <a:solidFill>
                  <a:srgbClr val="FFFF66"/>
                </a:solidFill>
              </a:rPr>
              <a:t>ACOs – Newest health policy panacea</a:t>
            </a:r>
          </a:p>
          <a:p>
            <a:pPr eaLnBrk="1" hangingPunct="1">
              <a:lnSpc>
                <a:spcPct val="80000"/>
              </a:lnSpc>
              <a:buFontTx/>
              <a:buNone/>
              <a:defRPr/>
            </a:pPr>
            <a:r>
              <a:rPr lang="en-US" altLang="en-US" sz="2400" dirty="0"/>
              <a:t>       – No RCTs.</a:t>
            </a:r>
          </a:p>
          <a:p>
            <a:pPr eaLnBrk="1" hangingPunct="1">
              <a:lnSpc>
                <a:spcPct val="80000"/>
              </a:lnSpc>
              <a:buFontTx/>
              <a:buNone/>
              <a:defRPr/>
            </a:pPr>
            <a:r>
              <a:rPr lang="en-US" altLang="en-US" sz="2400" dirty="0"/>
              <a:t>       – No savings once bonuses factored in.</a:t>
            </a:r>
          </a:p>
          <a:p>
            <a:pPr eaLnBrk="1" hangingPunct="1">
              <a:lnSpc>
                <a:spcPct val="80000"/>
              </a:lnSpc>
              <a:buFontTx/>
              <a:buNone/>
              <a:defRPr/>
            </a:pPr>
            <a:r>
              <a:rPr lang="en-US" altLang="en-US" sz="2400" dirty="0"/>
              <a:t>       – Disturbing HMO experience.</a:t>
            </a:r>
          </a:p>
          <a:p>
            <a:pPr eaLnBrk="1" hangingPunct="1">
              <a:lnSpc>
                <a:spcPct val="80000"/>
              </a:lnSpc>
              <a:buFontTx/>
              <a:buNone/>
              <a:defRPr/>
            </a:pPr>
            <a:r>
              <a:rPr lang="en-US" altLang="en-US" sz="2400" dirty="0"/>
              <a:t>   </a:t>
            </a:r>
          </a:p>
          <a:p>
            <a:pPr algn="ctr" eaLnBrk="1" hangingPunct="1">
              <a:lnSpc>
                <a:spcPct val="80000"/>
              </a:lnSpc>
              <a:buFontTx/>
              <a:buNone/>
              <a:defRPr/>
            </a:pPr>
            <a:r>
              <a:rPr lang="en-US" altLang="en-US" sz="2800" dirty="0">
                <a:solidFill>
                  <a:srgbClr val="FFCC66"/>
                </a:solidFill>
              </a:rPr>
              <a:t>Implementing everywhere interventions which have been proven nowhere risks failure on a colossal scale</a:t>
            </a:r>
            <a:r>
              <a:rPr lang="en-US" altLang="en-US" sz="2000" dirty="0">
                <a:solidFill>
                  <a:schemeClr val="folHlink"/>
                </a:solidFill>
              </a:rPr>
              <a:t>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F552E-AD2D-DA0D-7875-76534075108D}"/>
              </a:ext>
            </a:extLst>
          </p:cNvPr>
          <p:cNvSpPr>
            <a:spLocks noGrp="1"/>
          </p:cNvSpPr>
          <p:nvPr>
            <p:ph type="title"/>
          </p:nvPr>
        </p:nvSpPr>
        <p:spPr/>
        <p:txBody>
          <a:bodyPr/>
          <a:lstStyle/>
          <a:p>
            <a:pPr>
              <a:defRPr/>
            </a:pPr>
            <a:r>
              <a:rPr lang="en-US" sz="3200" dirty="0"/>
              <a:t>PPACA</a:t>
            </a:r>
            <a:br>
              <a:rPr lang="en-US" sz="3200" dirty="0"/>
            </a:br>
            <a:r>
              <a:rPr lang="en-US" sz="3200" dirty="0"/>
              <a:t>Patient Protection and Affordability Care Act</a:t>
            </a:r>
          </a:p>
        </p:txBody>
      </p:sp>
      <p:sp>
        <p:nvSpPr>
          <p:cNvPr id="3" name="Content Placeholder 2">
            <a:extLst>
              <a:ext uri="{FF2B5EF4-FFF2-40B4-BE49-F238E27FC236}">
                <a16:creationId xmlns:a16="http://schemas.microsoft.com/office/drawing/2014/main" id="{B2881058-7732-2E71-F953-1E75122B6836}"/>
              </a:ext>
            </a:extLst>
          </p:cNvPr>
          <p:cNvSpPr>
            <a:spLocks noGrp="1"/>
          </p:cNvSpPr>
          <p:nvPr>
            <p:ph idx="1"/>
          </p:nvPr>
        </p:nvSpPr>
        <p:spPr/>
        <p:txBody>
          <a:bodyPr/>
          <a:lstStyle/>
          <a:p>
            <a:pPr>
              <a:defRPr/>
            </a:pPr>
            <a:r>
              <a:rPr lang="en-US" dirty="0"/>
              <a:t>Career arc of Elizabeth Fowler (architect of plan):</a:t>
            </a:r>
          </a:p>
          <a:p>
            <a:pPr lvl="1">
              <a:defRPr/>
            </a:pPr>
            <a:r>
              <a:rPr lang="en-US" dirty="0"/>
              <a:t>VP for Public Policy and External Affairs (informal lobbying) at WellPoint (nation’s largest insurer)</a:t>
            </a:r>
          </a:p>
          <a:p>
            <a:pPr lvl="1">
              <a:defRPr/>
            </a:pPr>
            <a:r>
              <a:rPr lang="en-US" dirty="0"/>
              <a:t>Chief health policy counsel to Senator Max Baucus (who drafted legislation)</a:t>
            </a:r>
          </a:p>
          <a:p>
            <a:pPr lvl="1">
              <a:defRPr/>
            </a:pPr>
            <a:r>
              <a:rPr lang="en-US" dirty="0"/>
              <a:t>Head of Global Health Policy at pharmaceutical giant Johnson and Johnson</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971C7-9C74-AF31-30D1-374555303E16}"/>
              </a:ext>
            </a:extLst>
          </p:cNvPr>
          <p:cNvSpPr>
            <a:spLocks noGrp="1"/>
          </p:cNvSpPr>
          <p:nvPr>
            <p:ph type="title"/>
          </p:nvPr>
        </p:nvSpPr>
        <p:spPr/>
        <p:txBody>
          <a:bodyPr/>
          <a:lstStyle/>
          <a:p>
            <a:pPr>
              <a:defRPr/>
            </a:pPr>
            <a:r>
              <a:rPr lang="en-US" dirty="0"/>
              <a:t>Trump Administration</a:t>
            </a:r>
          </a:p>
        </p:txBody>
      </p:sp>
      <p:sp>
        <p:nvSpPr>
          <p:cNvPr id="3" name="Content Placeholder 2">
            <a:extLst>
              <a:ext uri="{FF2B5EF4-FFF2-40B4-BE49-F238E27FC236}">
                <a16:creationId xmlns:a16="http://schemas.microsoft.com/office/drawing/2014/main" id="{CCC31293-518D-19B0-3890-488B97A3A260}"/>
              </a:ext>
            </a:extLst>
          </p:cNvPr>
          <p:cNvSpPr>
            <a:spLocks noGrp="1"/>
          </p:cNvSpPr>
          <p:nvPr>
            <p:ph idx="1"/>
          </p:nvPr>
        </p:nvSpPr>
        <p:spPr/>
        <p:txBody>
          <a:bodyPr/>
          <a:lstStyle/>
          <a:p>
            <a:pPr>
              <a:defRPr/>
            </a:pPr>
            <a:r>
              <a:rPr lang="en-US" sz="3600" dirty="0"/>
              <a:t>Trump: narcissistic, sociopathic, xenophobic, racist, ignorant, anti-science, </a:t>
            </a:r>
            <a:r>
              <a:rPr lang="en-US" sz="3600" dirty="0" err="1"/>
              <a:t>ecocidal</a:t>
            </a:r>
            <a:r>
              <a:rPr lang="en-US" sz="3600" dirty="0"/>
              <a:t>, misogynistic, admitted sex offender/sexual predator</a:t>
            </a:r>
          </a:p>
          <a:p>
            <a:pPr>
              <a:defRPr/>
            </a:pPr>
            <a:r>
              <a:rPr lang="en-US" sz="3600" dirty="0"/>
              <a:t>President, agency heads, and Congress undoing many public health initiatives</a:t>
            </a:r>
          </a:p>
          <a:p>
            <a:pPr lvl="1">
              <a:defRPr/>
            </a:pPr>
            <a:r>
              <a:rPr lang="en-US" sz="3200" dirty="0"/>
              <a:t>Large exodus of public health workers</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0C1E-6697-5B5E-C457-8EFDDDF4B52F}"/>
              </a:ext>
            </a:extLst>
          </p:cNvPr>
          <p:cNvSpPr>
            <a:spLocks noGrp="1"/>
          </p:cNvSpPr>
          <p:nvPr>
            <p:ph type="title"/>
          </p:nvPr>
        </p:nvSpPr>
        <p:spPr/>
        <p:txBody>
          <a:bodyPr/>
          <a:lstStyle/>
          <a:p>
            <a:pPr>
              <a:defRPr/>
            </a:pPr>
            <a:r>
              <a:rPr lang="en-US" dirty="0">
                <a:solidFill>
                  <a:srgbClr val="E5E5FF"/>
                </a:solidFill>
              </a:rPr>
              <a:t>Trump Administration</a:t>
            </a:r>
            <a:endParaRPr lang="en-US" dirty="0"/>
          </a:p>
        </p:txBody>
      </p:sp>
      <p:sp>
        <p:nvSpPr>
          <p:cNvPr id="3" name="Content Placeholder 2">
            <a:extLst>
              <a:ext uri="{FF2B5EF4-FFF2-40B4-BE49-F238E27FC236}">
                <a16:creationId xmlns:a16="http://schemas.microsoft.com/office/drawing/2014/main" id="{FD99CF2E-37C6-5F0D-D08C-9CF046F8C23E}"/>
              </a:ext>
            </a:extLst>
          </p:cNvPr>
          <p:cNvSpPr>
            <a:spLocks noGrp="1"/>
          </p:cNvSpPr>
          <p:nvPr>
            <p:ph idx="1"/>
          </p:nvPr>
        </p:nvSpPr>
        <p:spPr/>
        <p:txBody>
          <a:bodyPr/>
          <a:lstStyle/>
          <a:p>
            <a:pPr>
              <a:defRPr/>
            </a:pPr>
            <a:r>
              <a:rPr lang="en-US" sz="2800" dirty="0"/>
              <a:t>Trump/Republicans may overturn PPACA</a:t>
            </a:r>
          </a:p>
          <a:p>
            <a:pPr>
              <a:defRPr/>
            </a:pPr>
            <a:r>
              <a:rPr lang="en-US" sz="2800" dirty="0"/>
              <a:t>2017: Trump eliminates CHIP program</a:t>
            </a:r>
          </a:p>
          <a:p>
            <a:pPr>
              <a:defRPr/>
            </a:pPr>
            <a:r>
              <a:rPr lang="en-US" sz="2800" dirty="0"/>
              <a:t>2017: Trump places numerous restrictions on reproductive health care funding nationally and internationally (see Obstacles to Abortion and Comprehensive Reproductive Health Care slide show on Women’s Health page of </a:t>
            </a:r>
            <a:r>
              <a:rPr lang="en-US" sz="2800" dirty="0" err="1"/>
              <a:t>phsj</a:t>
            </a:r>
            <a:r>
              <a:rPr lang="en-US" sz="2800" dirty="0"/>
              <a:t> website)</a:t>
            </a:r>
          </a:p>
          <a:p>
            <a:pPr>
              <a:defRPr/>
            </a:pPr>
            <a:r>
              <a:rPr lang="en-US" sz="2800" dirty="0"/>
              <a:t>2017: Trump stops reimbursing private insurers for reducing out-of-pocket expenses for lower-income individuals (previously part of PPACA)</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84D84-CFDF-2D62-C0C5-24F68E87C1B3}"/>
              </a:ext>
            </a:extLst>
          </p:cNvPr>
          <p:cNvSpPr>
            <a:spLocks noGrp="1"/>
          </p:cNvSpPr>
          <p:nvPr>
            <p:ph type="title"/>
          </p:nvPr>
        </p:nvSpPr>
        <p:spPr/>
        <p:txBody>
          <a:bodyPr/>
          <a:lstStyle/>
          <a:p>
            <a:pPr>
              <a:defRPr/>
            </a:pPr>
            <a:r>
              <a:rPr lang="en-US" dirty="0"/>
              <a:t>Trump Administration</a:t>
            </a:r>
          </a:p>
        </p:txBody>
      </p:sp>
      <p:sp>
        <p:nvSpPr>
          <p:cNvPr id="3" name="Content Placeholder 2">
            <a:extLst>
              <a:ext uri="{FF2B5EF4-FFF2-40B4-BE49-F238E27FC236}">
                <a16:creationId xmlns:a16="http://schemas.microsoft.com/office/drawing/2014/main" id="{FA2A1AED-CDE2-A088-2CF9-FB8F21A84248}"/>
              </a:ext>
            </a:extLst>
          </p:cNvPr>
          <p:cNvSpPr>
            <a:spLocks noGrp="1"/>
          </p:cNvSpPr>
          <p:nvPr>
            <p:ph idx="1"/>
          </p:nvPr>
        </p:nvSpPr>
        <p:spPr/>
        <p:txBody>
          <a:bodyPr/>
          <a:lstStyle/>
          <a:p>
            <a:pPr>
              <a:defRPr/>
            </a:pPr>
            <a:r>
              <a:rPr lang="en-US" dirty="0"/>
              <a:t>CDC:</a:t>
            </a:r>
          </a:p>
          <a:p>
            <a:pPr lvl="1">
              <a:defRPr/>
            </a:pPr>
            <a:r>
              <a:rPr lang="en-US" dirty="0"/>
              <a:t>Director Robert Redfield (2018-): Previous chair of Children’s AIDS Fund International (advocated abstinence-only education)</a:t>
            </a:r>
          </a:p>
          <a:p>
            <a:pPr lvl="1">
              <a:defRPr/>
            </a:pPr>
            <a:r>
              <a:rPr lang="en-US" dirty="0"/>
              <a:t>Director Brenda Fitzgerald (2017-18): Resigned when investments in tobacco and for-profit health care entities revealed</a:t>
            </a:r>
          </a:p>
          <a:p>
            <a:pPr lvl="1">
              <a:defRPr/>
            </a:pPr>
            <a:r>
              <a:rPr lang="en-US" dirty="0"/>
              <a:t>Thomas Frieden (2009-2017, Obama Appointee): Awaiting trial on sexual abuse and harassment charges</a:t>
            </a:r>
          </a:p>
          <a:p>
            <a:pPr>
              <a:defRPr/>
            </a:pPr>
            <a:endParaRPr lang="en-US" dirty="0"/>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7DA9B-AA6E-579D-CE3E-99BB76D2B849}"/>
              </a:ext>
            </a:extLst>
          </p:cNvPr>
          <p:cNvSpPr>
            <a:spLocks noGrp="1"/>
          </p:cNvSpPr>
          <p:nvPr>
            <p:ph type="title"/>
          </p:nvPr>
        </p:nvSpPr>
        <p:spPr/>
        <p:txBody>
          <a:bodyPr/>
          <a:lstStyle/>
          <a:p>
            <a:pPr>
              <a:defRPr/>
            </a:pPr>
            <a:r>
              <a:rPr lang="en-US" dirty="0"/>
              <a:t>Trump Administration</a:t>
            </a:r>
          </a:p>
        </p:txBody>
      </p:sp>
      <p:sp>
        <p:nvSpPr>
          <p:cNvPr id="3" name="Content Placeholder 2">
            <a:extLst>
              <a:ext uri="{FF2B5EF4-FFF2-40B4-BE49-F238E27FC236}">
                <a16:creationId xmlns:a16="http://schemas.microsoft.com/office/drawing/2014/main" id="{425373E1-FC40-1A98-E882-7349F42882A5}"/>
              </a:ext>
            </a:extLst>
          </p:cNvPr>
          <p:cNvSpPr>
            <a:spLocks noGrp="1"/>
          </p:cNvSpPr>
          <p:nvPr>
            <p:ph idx="1"/>
          </p:nvPr>
        </p:nvSpPr>
        <p:spPr/>
        <p:txBody>
          <a:bodyPr/>
          <a:lstStyle/>
          <a:p>
            <a:pPr>
              <a:defRPr/>
            </a:pPr>
            <a:r>
              <a:rPr lang="en-US" sz="2800" dirty="0"/>
              <a:t>National Guidelines Clearinghouse briefly shut down by Agency for Healthcare Research and Quality due to funding cuts</a:t>
            </a:r>
          </a:p>
          <a:p>
            <a:pPr>
              <a:defRPr/>
            </a:pPr>
            <a:r>
              <a:rPr lang="en-US" sz="2800" dirty="0"/>
              <a:t>Trump’s Health and Human Services directors:</a:t>
            </a:r>
          </a:p>
          <a:p>
            <a:pPr lvl="1">
              <a:defRPr/>
            </a:pPr>
            <a:r>
              <a:rPr lang="en-US" dirty="0"/>
              <a:t>Tom Price: resigned after facing criticism for taking government trips on charter and military aircraft when less expensive commercial flights were available</a:t>
            </a:r>
          </a:p>
          <a:p>
            <a:pPr lvl="1">
              <a:defRPr/>
            </a:pPr>
            <a:r>
              <a:rPr lang="en-US" dirty="0"/>
              <a:t>Alex Azar: previously president of Eli Lilly drug company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BD2B94-41D8-E37C-1EFE-7EA3571AFAAE}"/>
              </a:ext>
            </a:extLst>
          </p:cNvPr>
          <p:cNvSpPr>
            <a:spLocks noGrp="1"/>
          </p:cNvSpPr>
          <p:nvPr>
            <p:ph type="title"/>
          </p:nvPr>
        </p:nvSpPr>
        <p:spPr>
          <a:xfrm>
            <a:off x="457200" y="274638"/>
            <a:ext cx="8229600" cy="182562"/>
          </a:xfrm>
        </p:spPr>
        <p:txBody>
          <a:bodyPr/>
          <a:lstStyle/>
          <a:p>
            <a:pPr>
              <a:defRPr/>
            </a:pPr>
            <a:endParaRPr lang="en-US" dirty="0"/>
          </a:p>
        </p:txBody>
      </p:sp>
      <p:pic>
        <p:nvPicPr>
          <p:cNvPr id="57347" name="Picture 3">
            <a:extLst>
              <a:ext uri="{FF2B5EF4-FFF2-40B4-BE49-F238E27FC236}">
                <a16:creationId xmlns:a16="http://schemas.microsoft.com/office/drawing/2014/main" id="{66A3911D-7A25-04BD-1B0F-2C52F6E4B7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FFD2-B03F-75C2-D260-53016BD69BEC}"/>
              </a:ext>
            </a:extLst>
          </p:cNvPr>
          <p:cNvSpPr>
            <a:spLocks noGrp="1"/>
          </p:cNvSpPr>
          <p:nvPr>
            <p:ph type="title"/>
          </p:nvPr>
        </p:nvSpPr>
        <p:spPr/>
        <p:txBody>
          <a:bodyPr/>
          <a:lstStyle/>
          <a:p>
            <a:pPr>
              <a:defRPr/>
            </a:pPr>
            <a:r>
              <a:rPr lang="en-US" dirty="0">
                <a:solidFill>
                  <a:srgbClr val="E5E5FF"/>
                </a:solidFill>
              </a:rPr>
              <a:t>Trump Administration</a:t>
            </a:r>
            <a:endParaRPr lang="en-US" dirty="0"/>
          </a:p>
        </p:txBody>
      </p:sp>
      <p:sp>
        <p:nvSpPr>
          <p:cNvPr id="3" name="Content Placeholder 2">
            <a:extLst>
              <a:ext uri="{FF2B5EF4-FFF2-40B4-BE49-F238E27FC236}">
                <a16:creationId xmlns:a16="http://schemas.microsoft.com/office/drawing/2014/main" id="{B0E6BF27-2636-0FF1-02A7-A260336A949C}"/>
              </a:ext>
            </a:extLst>
          </p:cNvPr>
          <p:cNvSpPr>
            <a:spLocks noGrp="1"/>
          </p:cNvSpPr>
          <p:nvPr>
            <p:ph idx="1"/>
          </p:nvPr>
        </p:nvSpPr>
        <p:spPr/>
        <p:txBody>
          <a:bodyPr/>
          <a:lstStyle/>
          <a:p>
            <a:pPr>
              <a:defRPr/>
            </a:pPr>
            <a:r>
              <a:rPr lang="en-US" sz="2400" dirty="0"/>
              <a:t>VA Secretary Shulkin involved in travel expenses scandal, ousted by Trump in favor of Ronny Jackson (Trump’s personal physician, who was not confirmed due to reports of harassment of co-workers, excessive drinking on the job, and improperly dispensing controlled substances)</a:t>
            </a:r>
          </a:p>
          <a:p>
            <a:pPr>
              <a:defRPr/>
            </a:pPr>
            <a:r>
              <a:rPr lang="en-US" sz="2400" dirty="0"/>
              <a:t>VA now spends 30% of its clinical budget on outsourced care to private sector providers who cost more to deliver lower quality care</a:t>
            </a:r>
          </a:p>
          <a:p>
            <a:pPr>
              <a:defRPr/>
            </a:pPr>
            <a:endParaRPr lang="en-US"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9AB6-F15E-AA5D-7C30-525C3D6D449E}"/>
              </a:ext>
            </a:extLst>
          </p:cNvPr>
          <p:cNvSpPr>
            <a:spLocks noGrp="1"/>
          </p:cNvSpPr>
          <p:nvPr>
            <p:ph type="title"/>
          </p:nvPr>
        </p:nvSpPr>
        <p:spPr/>
        <p:txBody>
          <a:bodyPr/>
          <a:lstStyle/>
          <a:p>
            <a:pPr>
              <a:defRPr/>
            </a:pPr>
            <a:r>
              <a:rPr lang="en-US" dirty="0">
                <a:solidFill>
                  <a:srgbClr val="E5E5FF"/>
                </a:solidFill>
              </a:rPr>
              <a:t>Trump Administration</a:t>
            </a:r>
            <a:endParaRPr lang="en-US" dirty="0"/>
          </a:p>
        </p:txBody>
      </p:sp>
      <p:sp>
        <p:nvSpPr>
          <p:cNvPr id="3" name="Content Placeholder 2">
            <a:extLst>
              <a:ext uri="{FF2B5EF4-FFF2-40B4-BE49-F238E27FC236}">
                <a16:creationId xmlns:a16="http://schemas.microsoft.com/office/drawing/2014/main" id="{997B37A9-F00B-3208-A158-0008FF22572D}"/>
              </a:ext>
            </a:extLst>
          </p:cNvPr>
          <p:cNvSpPr>
            <a:spLocks noGrp="1"/>
          </p:cNvSpPr>
          <p:nvPr>
            <p:ph idx="1"/>
          </p:nvPr>
        </p:nvSpPr>
        <p:spPr/>
        <p:txBody>
          <a:bodyPr/>
          <a:lstStyle/>
          <a:p>
            <a:pPr>
              <a:defRPr/>
            </a:pPr>
            <a:r>
              <a:rPr lang="en-US" dirty="0"/>
              <a:t>Concierge physician Bruce Moskowitz, Marvel Entertainment CEO Ike Perlmutter, and attorney Mark Sherman (the Mar-a-Lago Crowd) form Trump’s inner circle of advisors on VA health care policy</a:t>
            </a:r>
          </a:p>
          <a:p>
            <a:pPr lvl="1">
              <a:defRPr/>
            </a:pPr>
            <a:r>
              <a:rPr lang="en-US" sz="3200" dirty="0"/>
              <a:t>Conflicts of interest uncovered by ProPublica Report, 2018</a:t>
            </a:r>
          </a:p>
          <a:p>
            <a:pPr>
              <a:defRPr/>
            </a:pPr>
            <a:endParaRPr lang="en-US" dirty="0"/>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A265-BA85-3DA4-6A1B-857E1D20B93E}"/>
              </a:ext>
            </a:extLst>
          </p:cNvPr>
          <p:cNvSpPr>
            <a:spLocks noGrp="1"/>
          </p:cNvSpPr>
          <p:nvPr>
            <p:ph type="title"/>
          </p:nvPr>
        </p:nvSpPr>
        <p:spPr/>
        <p:txBody>
          <a:bodyPr/>
          <a:lstStyle/>
          <a:p>
            <a:pPr>
              <a:defRPr/>
            </a:pPr>
            <a:r>
              <a:rPr lang="en-US" dirty="0"/>
              <a:t>Trump Administration</a:t>
            </a:r>
          </a:p>
        </p:txBody>
      </p:sp>
      <p:sp>
        <p:nvSpPr>
          <p:cNvPr id="3" name="Content Placeholder 2">
            <a:extLst>
              <a:ext uri="{FF2B5EF4-FFF2-40B4-BE49-F238E27FC236}">
                <a16:creationId xmlns:a16="http://schemas.microsoft.com/office/drawing/2014/main" id="{908C72F7-9396-250C-E265-5DC7A9A8F379}"/>
              </a:ext>
            </a:extLst>
          </p:cNvPr>
          <p:cNvSpPr>
            <a:spLocks noGrp="1"/>
          </p:cNvSpPr>
          <p:nvPr>
            <p:ph idx="1"/>
          </p:nvPr>
        </p:nvSpPr>
        <p:spPr/>
        <p:txBody>
          <a:bodyPr/>
          <a:lstStyle/>
          <a:p>
            <a:pPr>
              <a:defRPr/>
            </a:pPr>
            <a:r>
              <a:rPr lang="en-US" sz="2800" dirty="0"/>
              <a:t>2018: Open to proposals for work requirements for Medicaid</a:t>
            </a:r>
          </a:p>
          <a:p>
            <a:pPr lvl="1">
              <a:defRPr/>
            </a:pPr>
            <a:r>
              <a:rPr lang="en-US" dirty="0"/>
              <a:t>However, 80% of Medicaid patients are from working families, 60% work already</a:t>
            </a:r>
          </a:p>
          <a:p>
            <a:pPr lvl="1">
              <a:defRPr/>
            </a:pPr>
            <a:r>
              <a:rPr lang="en-US" dirty="0"/>
              <a:t>Of those who do not work, 35% are unable to due to disability or illness; 28% are taking care of family members; 18% are students; 8% are looking for work but cannot find it: 8% are retired: only 3% can possibly be defined as “able-bodied” not choosing not to work</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9389-C1FF-C538-E6A9-B0843E4EA0FF}"/>
              </a:ext>
            </a:extLst>
          </p:cNvPr>
          <p:cNvSpPr>
            <a:spLocks noGrp="1"/>
          </p:cNvSpPr>
          <p:nvPr>
            <p:ph type="title"/>
          </p:nvPr>
        </p:nvSpPr>
        <p:spPr/>
        <p:txBody>
          <a:bodyPr/>
          <a:lstStyle/>
          <a:p>
            <a:pPr>
              <a:defRPr/>
            </a:pPr>
            <a:r>
              <a:rPr lang="en-US" dirty="0"/>
              <a:t>Trump Administration</a:t>
            </a:r>
          </a:p>
        </p:txBody>
      </p:sp>
      <p:sp>
        <p:nvSpPr>
          <p:cNvPr id="3" name="Content Placeholder 2">
            <a:extLst>
              <a:ext uri="{FF2B5EF4-FFF2-40B4-BE49-F238E27FC236}">
                <a16:creationId xmlns:a16="http://schemas.microsoft.com/office/drawing/2014/main" id="{EAC86161-88F3-0CB2-AB90-D3254CD86437}"/>
              </a:ext>
            </a:extLst>
          </p:cNvPr>
          <p:cNvSpPr>
            <a:spLocks noGrp="1"/>
          </p:cNvSpPr>
          <p:nvPr>
            <p:ph idx="1"/>
          </p:nvPr>
        </p:nvSpPr>
        <p:spPr/>
        <p:txBody>
          <a:bodyPr/>
          <a:lstStyle/>
          <a:p>
            <a:pPr>
              <a:defRPr/>
            </a:pPr>
            <a:r>
              <a:rPr lang="en-US" sz="2800" dirty="0"/>
              <a:t>2020: Trump announces US to withdraw from World Health Organization</a:t>
            </a:r>
          </a:p>
          <a:p>
            <a:pPr>
              <a:defRPr/>
            </a:pPr>
            <a:r>
              <a:rPr lang="en-US" sz="2800" dirty="0"/>
              <a:t>Absolute botching of coronavirus pandemic (US deaths could have been 40% lower had our rates mirrored those of other high-income nations, meaning 180,000 fewer lives lost – </a:t>
            </a:r>
            <a:r>
              <a:rPr lang="en-US" sz="2800" i="1" dirty="0"/>
              <a:t>Lancet, 2-10-2021)</a:t>
            </a:r>
          </a:p>
          <a:p>
            <a:pPr>
              <a:defRPr/>
            </a:pPr>
            <a:r>
              <a:rPr lang="en-US" sz="2800" dirty="0"/>
              <a:t>Proliferation of fake news, false claims by Republicans related to protecting those with pre-existing conditions</a:t>
            </a:r>
          </a:p>
          <a:p>
            <a:pPr>
              <a:defRPr/>
            </a:pPr>
            <a:endParaRPr lang="en-US" dirty="0"/>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2199-A588-3B08-BDD0-9E344DBA7462}"/>
              </a:ext>
            </a:extLst>
          </p:cNvPr>
          <p:cNvSpPr>
            <a:spLocks noGrp="1"/>
          </p:cNvSpPr>
          <p:nvPr>
            <p:ph type="title"/>
          </p:nvPr>
        </p:nvSpPr>
        <p:spPr/>
        <p:txBody>
          <a:bodyPr/>
          <a:lstStyle/>
          <a:p>
            <a:pPr>
              <a:defRPr/>
            </a:pPr>
            <a:r>
              <a:rPr lang="en-US" dirty="0"/>
              <a:t>Biden Administration</a:t>
            </a:r>
          </a:p>
        </p:txBody>
      </p:sp>
      <p:sp>
        <p:nvSpPr>
          <p:cNvPr id="3" name="Content Placeholder 2">
            <a:extLst>
              <a:ext uri="{FF2B5EF4-FFF2-40B4-BE49-F238E27FC236}">
                <a16:creationId xmlns:a16="http://schemas.microsoft.com/office/drawing/2014/main" id="{44DD436F-E645-29A9-DB40-3ECA5046BED9}"/>
              </a:ext>
            </a:extLst>
          </p:cNvPr>
          <p:cNvSpPr>
            <a:spLocks noGrp="1"/>
          </p:cNvSpPr>
          <p:nvPr>
            <p:ph idx="1"/>
          </p:nvPr>
        </p:nvSpPr>
        <p:spPr/>
        <p:txBody>
          <a:bodyPr/>
          <a:lstStyle/>
          <a:p>
            <a:pPr>
              <a:defRPr/>
            </a:pPr>
            <a:r>
              <a:rPr lang="en-US" sz="2400" dirty="0"/>
              <a:t>Committed to PPACA</a:t>
            </a:r>
          </a:p>
          <a:p>
            <a:pPr>
              <a:defRPr/>
            </a:pPr>
            <a:r>
              <a:rPr lang="en-US" sz="2400" dirty="0"/>
              <a:t>New “Medicare-like” Public Option</a:t>
            </a:r>
          </a:p>
          <a:p>
            <a:pPr lvl="1">
              <a:defRPr/>
            </a:pPr>
            <a:r>
              <a:rPr lang="en-US" sz="2400" dirty="0"/>
              <a:t>Increase exchange subsidies to cap premiums at 8.5% of income</a:t>
            </a:r>
          </a:p>
          <a:p>
            <a:pPr lvl="1">
              <a:defRPr/>
            </a:pPr>
            <a:r>
              <a:rPr lang="en-US" sz="2400" dirty="0"/>
              <a:t>Increase ACA subsidies</a:t>
            </a:r>
          </a:p>
          <a:p>
            <a:pPr lvl="1">
              <a:defRPr/>
            </a:pPr>
            <a:r>
              <a:rPr lang="en-US" sz="2400" dirty="0"/>
              <a:t>Lower Medicare age to 60</a:t>
            </a:r>
          </a:p>
          <a:p>
            <a:pPr lvl="1">
              <a:defRPr/>
            </a:pPr>
            <a:r>
              <a:rPr lang="en-US" sz="2400" dirty="0"/>
              <a:t>Free enrollment in public option for persons &lt;138% of FPL in non-expansion state</a:t>
            </a:r>
          </a:p>
          <a:p>
            <a:pPr>
              <a:defRPr/>
            </a:pPr>
            <a:r>
              <a:rPr lang="en-US" sz="2400" dirty="0"/>
              <a:t>Undoes many Trump policies (restores ties with WHO, overturns global gag rule, etc.), replaces Trump appointees</a:t>
            </a:r>
          </a:p>
          <a:p>
            <a:pPr>
              <a:defRPr/>
            </a:pPr>
            <a:endParaRPr lang="en-US" dirty="0"/>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EC695E4E-B738-D846-A815-95A3A0CE4DF3}"/>
              </a:ext>
            </a:extLst>
          </p:cNvPr>
          <p:cNvSpPr>
            <a:spLocks noGrp="1"/>
          </p:cNvSpPr>
          <p:nvPr>
            <p:ph type="title" idx="4294967295"/>
          </p:nvPr>
        </p:nvSpPr>
        <p:spPr/>
        <p:txBody>
          <a:bodyPr lIns="0" rIns="0" bIns="0" anchor="b"/>
          <a:lstStyle/>
          <a:p>
            <a:pPr eaLnBrk="1" hangingPunct="1">
              <a:defRPr/>
            </a:pPr>
            <a:endParaRPr lang="en-US" dirty="0"/>
          </a:p>
        </p:txBody>
      </p:sp>
      <p:sp>
        <p:nvSpPr>
          <p:cNvPr id="77827" name="Content Placeholder 2">
            <a:extLst>
              <a:ext uri="{FF2B5EF4-FFF2-40B4-BE49-F238E27FC236}">
                <a16:creationId xmlns:a16="http://schemas.microsoft.com/office/drawing/2014/main" id="{E1D78F0E-B74E-92C2-128F-37B706363E06}"/>
              </a:ext>
            </a:extLst>
          </p:cNvPr>
          <p:cNvSpPr>
            <a:spLocks noGrp="1"/>
          </p:cNvSpPr>
          <p:nvPr>
            <p:ph idx="4294967295"/>
          </p:nvPr>
        </p:nvSpPr>
        <p:spPr/>
        <p:txBody>
          <a:bodyPr/>
          <a:lstStyle/>
          <a:p>
            <a:pPr eaLnBrk="1" hangingPunct="1">
              <a:defRPr/>
            </a:pPr>
            <a:r>
              <a:rPr lang="en-US" dirty="0"/>
              <a:t>"If anyone...has a better approach that will bring down premiums, bring</a:t>
            </a:r>
            <a:br>
              <a:rPr lang="en-US" dirty="0"/>
            </a:br>
            <a:r>
              <a:rPr lang="en-US" dirty="0"/>
              <a:t>down the deficit, cover the uninsured, strengthen Medicare for seniors,</a:t>
            </a:r>
            <a:br>
              <a:rPr lang="en-US" dirty="0"/>
            </a:br>
            <a:r>
              <a:rPr lang="en-US" dirty="0"/>
              <a:t>and stop insurance company abuses, let me know."</a:t>
            </a:r>
            <a:br>
              <a:rPr lang="en-US" dirty="0"/>
            </a:br>
            <a:r>
              <a:rPr lang="en-US" dirty="0"/>
              <a:t>-- President Obama, State of the Union, 1/27/10 (challenge repeated at Farewell Address)</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3DD5D3DA-D941-3854-6CA9-1D0FDD17FF67}"/>
              </a:ext>
            </a:extLst>
          </p:cNvPr>
          <p:cNvSpPr>
            <a:spLocks noGrp="1"/>
          </p:cNvSpPr>
          <p:nvPr>
            <p:ph type="title" idx="4294967295"/>
          </p:nvPr>
        </p:nvSpPr>
        <p:spPr/>
        <p:txBody>
          <a:bodyPr lIns="0" rIns="0" bIns="0" anchor="b"/>
          <a:lstStyle/>
          <a:p>
            <a:pPr eaLnBrk="1" hangingPunct="1">
              <a:defRPr/>
            </a:pPr>
            <a:r>
              <a:rPr lang="en-US" dirty="0"/>
              <a:t>Single Payer</a:t>
            </a:r>
          </a:p>
        </p:txBody>
      </p:sp>
      <p:sp>
        <p:nvSpPr>
          <p:cNvPr id="91139" name="Content Placeholder 2">
            <a:extLst>
              <a:ext uri="{FF2B5EF4-FFF2-40B4-BE49-F238E27FC236}">
                <a16:creationId xmlns:a16="http://schemas.microsoft.com/office/drawing/2014/main" id="{8917F727-D2D0-07CD-96F9-356080F3E626}"/>
              </a:ext>
            </a:extLst>
          </p:cNvPr>
          <p:cNvSpPr>
            <a:spLocks noGrp="1"/>
          </p:cNvSpPr>
          <p:nvPr>
            <p:ph idx="4294967295"/>
          </p:nvPr>
        </p:nvSpPr>
        <p:spPr/>
        <p:txBody>
          <a:bodyPr/>
          <a:lstStyle/>
          <a:p>
            <a:pPr marL="273050" indent="-273050" eaLnBrk="1" hangingPunct="1">
              <a:defRPr/>
            </a:pPr>
            <a:r>
              <a:rPr lang="en-US" sz="2800" dirty="0"/>
              <a:t>Cradle to grave, portable insurance for everyone</a:t>
            </a:r>
          </a:p>
          <a:p>
            <a:pPr marL="273050" indent="-273050" eaLnBrk="1" hangingPunct="1">
              <a:defRPr/>
            </a:pPr>
            <a:r>
              <a:rPr lang="en-US" sz="2800" dirty="0"/>
              <a:t>All medically-necessary services covered</a:t>
            </a:r>
          </a:p>
          <a:p>
            <a:pPr marL="273050" indent="-273050" eaLnBrk="1" hangingPunct="1">
              <a:defRPr/>
            </a:pPr>
            <a:r>
              <a:rPr lang="en-US" sz="2800" dirty="0"/>
              <a:t>Free choice of doctor and hospital</a:t>
            </a:r>
          </a:p>
          <a:p>
            <a:pPr marL="273050" indent="-273050" eaLnBrk="1" hangingPunct="1">
              <a:defRPr/>
            </a:pPr>
            <a:r>
              <a:rPr lang="en-US" sz="2800" dirty="0"/>
              <a:t>Global and local budgeting determined by physicians, patients, other health professionals</a:t>
            </a:r>
          </a:p>
          <a:p>
            <a:pPr marL="273050" indent="-273050" eaLnBrk="1" hangingPunct="1">
              <a:defRPr/>
            </a:pPr>
            <a:r>
              <a:rPr lang="en-US" sz="2800" dirty="0"/>
              <a:t>Cost saving, job-creating</a:t>
            </a:r>
          </a:p>
          <a:p>
            <a:pPr marL="273050" indent="-273050" eaLnBrk="1" hangingPunct="1">
              <a:defRPr/>
            </a:pPr>
            <a:r>
              <a:rPr lang="en-US" sz="2800" dirty="0"/>
              <a:t>Public accountability</a:t>
            </a:r>
          </a:p>
          <a:p>
            <a:pPr marL="273050" indent="-273050" eaLnBrk="1" hangingPunct="1">
              <a:defRPr/>
            </a:pPr>
            <a:r>
              <a:rPr lang="en-US" sz="2800" dirty="0"/>
              <a:t>Broad support (among general public [large majority favor, 4-2020], physicians, medical school deans, others)</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1">
            <a:extLst>
              <a:ext uri="{FF2B5EF4-FFF2-40B4-BE49-F238E27FC236}">
                <a16:creationId xmlns:a16="http://schemas.microsoft.com/office/drawing/2014/main" id="{2D7AEB4E-55F4-912A-46A3-33CA5A106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408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1026">
            <a:extLst>
              <a:ext uri="{FF2B5EF4-FFF2-40B4-BE49-F238E27FC236}">
                <a16:creationId xmlns:a16="http://schemas.microsoft.com/office/drawing/2014/main" id="{765FB0ED-0375-620D-AE59-5BECC6B935E3}"/>
              </a:ext>
            </a:extLst>
          </p:cNvPr>
          <p:cNvSpPr>
            <a:spLocks noGrp="1" noChangeArrowheads="1"/>
          </p:cNvSpPr>
          <p:nvPr>
            <p:ph type="title"/>
          </p:nvPr>
        </p:nvSpPr>
        <p:spPr>
          <a:xfrm>
            <a:off x="0" y="0"/>
            <a:ext cx="9144000" cy="1981200"/>
          </a:xfrm>
        </p:spPr>
        <p:txBody>
          <a:bodyPr/>
          <a:lstStyle/>
          <a:p>
            <a:pPr>
              <a:defRPr/>
            </a:pPr>
            <a:r>
              <a:rPr lang="en-US" sz="3600" dirty="0"/>
              <a:t>How Single Payer Could Be Paid For: </a:t>
            </a:r>
            <a:br>
              <a:rPr lang="en-US" sz="3600" dirty="0"/>
            </a:br>
            <a:r>
              <a:rPr lang="en-US" sz="3600" dirty="0"/>
              <a:t>One Example from a Recent Study of a California Plan</a:t>
            </a:r>
          </a:p>
        </p:txBody>
      </p:sp>
      <p:graphicFrame>
        <p:nvGraphicFramePr>
          <p:cNvPr id="385027" name="Object 1027">
            <a:extLst>
              <a:ext uri="{FF2B5EF4-FFF2-40B4-BE49-F238E27FC236}">
                <a16:creationId xmlns:a16="http://schemas.microsoft.com/office/drawing/2014/main" id="{A74F00C4-F825-3FAA-17BD-640A0DA1AFF7}"/>
              </a:ext>
            </a:extLst>
          </p:cNvPr>
          <p:cNvGraphicFramePr>
            <a:graphicFrameLocks noChangeAspect="1"/>
          </p:cNvGraphicFramePr>
          <p:nvPr/>
        </p:nvGraphicFramePr>
        <p:xfrm>
          <a:off x="0" y="304800"/>
          <a:ext cx="9144000" cy="6400800"/>
        </p:xfrm>
        <a:graphic>
          <a:graphicData uri="http://schemas.openxmlformats.org/presentationml/2006/ole">
            <mc:AlternateContent xmlns:mc="http://schemas.openxmlformats.org/markup-compatibility/2006">
              <mc:Choice xmlns:v="urn:schemas-microsoft-com:vml" Requires="v">
                <p:oleObj name="Worksheet" r:id="rId3" imgW="8563300" imgH="5429464" progId="Excel.Sheet.8">
                  <p:embed/>
                </p:oleObj>
              </mc:Choice>
              <mc:Fallback>
                <p:oleObj name="Worksheet" r:id="rId3" imgW="8563300" imgH="5429464" progId="Excel.Sheet.8">
                  <p:embed/>
                  <p:pic>
                    <p:nvPicPr>
                      <p:cNvPr id="385027" name="Object 1027">
                        <a:extLst>
                          <a:ext uri="{FF2B5EF4-FFF2-40B4-BE49-F238E27FC236}">
                            <a16:creationId xmlns:a16="http://schemas.microsoft.com/office/drawing/2014/main" id="{A74F00C4-F825-3FAA-17BD-640A0DA1A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4000" cy="640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DF59C6CD-2529-0A36-38B1-73AE4A6CA848}"/>
              </a:ext>
            </a:extLst>
          </p:cNvPr>
          <p:cNvSpPr>
            <a:spLocks noGrp="1" noChangeArrowheads="1"/>
          </p:cNvSpPr>
          <p:nvPr>
            <p:ph type="title"/>
          </p:nvPr>
        </p:nvSpPr>
        <p:spPr>
          <a:xfrm>
            <a:off x="0" y="0"/>
            <a:ext cx="9144000" cy="1295400"/>
          </a:xfrm>
        </p:spPr>
        <p:txBody>
          <a:bodyPr/>
          <a:lstStyle/>
          <a:p>
            <a:pPr>
              <a:defRPr/>
            </a:pPr>
            <a:r>
              <a:rPr lang="en-US" dirty="0"/>
              <a:t>Covering Everyone with</a:t>
            </a:r>
            <a:br>
              <a:rPr lang="en-US" dirty="0"/>
            </a:br>
            <a:r>
              <a:rPr lang="en-US" dirty="0"/>
              <a:t> No Additional Spending</a:t>
            </a:r>
          </a:p>
        </p:txBody>
      </p:sp>
      <p:sp>
        <p:nvSpPr>
          <p:cNvPr id="329731" name="Rectangle 3">
            <a:extLst>
              <a:ext uri="{FF2B5EF4-FFF2-40B4-BE49-F238E27FC236}">
                <a16:creationId xmlns:a16="http://schemas.microsoft.com/office/drawing/2014/main" id="{FF14BB20-EA64-356A-632C-7A5D678647C0}"/>
              </a:ext>
            </a:extLst>
          </p:cNvPr>
          <p:cNvSpPr>
            <a:spLocks noGrp="1" noChangeArrowheads="1"/>
          </p:cNvSpPr>
          <p:nvPr>
            <p:ph type="body" idx="1"/>
          </p:nvPr>
        </p:nvSpPr>
        <p:spPr>
          <a:xfrm>
            <a:off x="381000" y="1143000"/>
            <a:ext cx="8763000" cy="5715000"/>
          </a:xfrm>
        </p:spPr>
        <p:txBody>
          <a:bodyPr/>
          <a:lstStyle/>
          <a:p>
            <a:pPr>
              <a:buFontTx/>
              <a:buNone/>
              <a:defRPr/>
            </a:pPr>
            <a:r>
              <a:rPr lang="en-US" sz="2800" u="sng" dirty="0"/>
              <a:t>Additional costs</a:t>
            </a:r>
          </a:p>
          <a:p>
            <a:pPr>
              <a:buFontTx/>
              <a:buNone/>
              <a:defRPr/>
            </a:pPr>
            <a:r>
              <a:rPr lang="en-US" sz="2800" dirty="0"/>
              <a:t>Covering the uninsured and poorly-insured         +6.4%</a:t>
            </a:r>
          </a:p>
          <a:p>
            <a:pPr>
              <a:buFontTx/>
              <a:buNone/>
              <a:defRPr/>
            </a:pPr>
            <a:r>
              <a:rPr lang="en-US" sz="2800" dirty="0"/>
              <a:t>Elimination of cost-sharing and co-pays              </a:t>
            </a:r>
            <a:r>
              <a:rPr lang="en-US" sz="2800" u="sng" dirty="0"/>
              <a:t>+5.1%</a:t>
            </a:r>
          </a:p>
          <a:p>
            <a:pPr>
              <a:buFontTx/>
              <a:buNone/>
              <a:defRPr/>
            </a:pPr>
            <a:r>
              <a:rPr lang="en-US" sz="2800" u="sng" dirty="0"/>
              <a:t>Savings</a:t>
            </a:r>
          </a:p>
          <a:p>
            <a:pPr>
              <a:buFontTx/>
              <a:buNone/>
              <a:defRPr/>
            </a:pPr>
            <a:r>
              <a:rPr lang="en-US" sz="2800" dirty="0"/>
              <a:t>Reduced insurance administrative costs               -5.3%</a:t>
            </a:r>
          </a:p>
          <a:p>
            <a:pPr>
              <a:buFontTx/>
              <a:buNone/>
              <a:defRPr/>
            </a:pPr>
            <a:r>
              <a:rPr lang="en-US" sz="2800" dirty="0"/>
              <a:t>Reduced hospital billing costs    		      	    -1.9%</a:t>
            </a:r>
          </a:p>
          <a:p>
            <a:pPr>
              <a:buFontTx/>
              <a:buNone/>
              <a:defRPr/>
            </a:pPr>
            <a:r>
              <a:rPr lang="en-US" sz="2800" dirty="0"/>
              <a:t>Reduced physician office costs                             -3.6%</a:t>
            </a:r>
          </a:p>
          <a:p>
            <a:pPr>
              <a:buFontTx/>
              <a:buNone/>
              <a:defRPr/>
            </a:pPr>
            <a:r>
              <a:rPr lang="en-US" sz="2800" dirty="0"/>
              <a:t>Bulk purchasing of drugs &amp; equipment                -2.8%</a:t>
            </a:r>
          </a:p>
          <a:p>
            <a:pPr>
              <a:buFontTx/>
              <a:buNone/>
              <a:defRPr/>
            </a:pPr>
            <a:r>
              <a:rPr lang="en-US" sz="2800" dirty="0"/>
              <a:t>Primary care emphasis &amp; reduce fraud                 </a:t>
            </a:r>
            <a:r>
              <a:rPr lang="en-US" sz="2800" u="sng" dirty="0"/>
              <a:t>-2.2%</a:t>
            </a:r>
          </a:p>
          <a:p>
            <a:pPr>
              <a:buFontTx/>
              <a:buNone/>
              <a:defRPr/>
            </a:pPr>
            <a:endParaRPr lang="en-US" sz="2800" b="1" dirty="0">
              <a:solidFill>
                <a:srgbClr val="FFFF66"/>
              </a:solidFill>
            </a:endParaRPr>
          </a:p>
        </p:txBody>
      </p:sp>
      <p:sp>
        <p:nvSpPr>
          <p:cNvPr id="387076" name="Text Box 4">
            <a:extLst>
              <a:ext uri="{FF2B5EF4-FFF2-40B4-BE49-F238E27FC236}">
                <a16:creationId xmlns:a16="http://schemas.microsoft.com/office/drawing/2014/main" id="{41F77E8F-3BD6-FCD3-E7C0-26CB10585731}"/>
              </a:ext>
            </a:extLst>
          </p:cNvPr>
          <p:cNvSpPr txBox="1">
            <a:spLocks noChangeArrowheads="1"/>
          </p:cNvSpPr>
          <p:nvPr/>
        </p:nvSpPr>
        <p:spPr bwMode="auto">
          <a:xfrm>
            <a:off x="762000" y="6521450"/>
            <a:ext cx="784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en-US" sz="1600" b="1">
                <a:solidFill>
                  <a:srgbClr val="FFFF66"/>
                </a:solidFill>
                <a:latin typeface="Arial" panose="020B0604020202020204" pitchFamily="34" charset="0"/>
              </a:rPr>
              <a:t>Source: Health Care for All Californians Plan, Lewin Group, January 2005</a:t>
            </a:r>
          </a:p>
        </p:txBody>
      </p:sp>
      <p:sp>
        <p:nvSpPr>
          <p:cNvPr id="387077" name="Text Box 8">
            <a:extLst>
              <a:ext uri="{FF2B5EF4-FFF2-40B4-BE49-F238E27FC236}">
                <a16:creationId xmlns:a16="http://schemas.microsoft.com/office/drawing/2014/main" id="{4D2C057B-B661-84AA-A45D-1DB6109AE146}"/>
              </a:ext>
            </a:extLst>
          </p:cNvPr>
          <p:cNvSpPr txBox="1">
            <a:spLocks noChangeArrowheads="1"/>
          </p:cNvSpPr>
          <p:nvPr/>
        </p:nvSpPr>
        <p:spPr bwMode="auto">
          <a:xfrm>
            <a:off x="4419600" y="2667000"/>
            <a:ext cx="441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800" b="1">
                <a:latin typeface="Arial" panose="020B0604020202020204" pitchFamily="34" charset="0"/>
              </a:rPr>
              <a:t>Total Costs           +11.5%</a:t>
            </a:r>
          </a:p>
        </p:txBody>
      </p:sp>
      <p:sp>
        <p:nvSpPr>
          <p:cNvPr id="387078" name="Text Box 9">
            <a:extLst>
              <a:ext uri="{FF2B5EF4-FFF2-40B4-BE49-F238E27FC236}">
                <a16:creationId xmlns:a16="http://schemas.microsoft.com/office/drawing/2014/main" id="{D0AAEB23-F0B9-A65F-7851-BB0B90C8ABA4}"/>
              </a:ext>
            </a:extLst>
          </p:cNvPr>
          <p:cNvSpPr txBox="1">
            <a:spLocks noChangeArrowheads="1"/>
          </p:cNvSpPr>
          <p:nvPr/>
        </p:nvSpPr>
        <p:spPr bwMode="auto">
          <a:xfrm>
            <a:off x="4572000" y="5638800"/>
            <a:ext cx="434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800" b="1">
                <a:latin typeface="Arial" panose="020B0604020202020204" pitchFamily="34" charset="0"/>
              </a:rPr>
              <a:t>Total Savings      -15.8%</a:t>
            </a:r>
          </a:p>
        </p:txBody>
      </p:sp>
      <p:sp>
        <p:nvSpPr>
          <p:cNvPr id="387079" name="Text Box 10">
            <a:extLst>
              <a:ext uri="{FF2B5EF4-FFF2-40B4-BE49-F238E27FC236}">
                <a16:creationId xmlns:a16="http://schemas.microsoft.com/office/drawing/2014/main" id="{37FDA71F-9AC7-E04D-A304-4E0E8A9157B9}"/>
              </a:ext>
            </a:extLst>
          </p:cNvPr>
          <p:cNvSpPr txBox="1">
            <a:spLocks noChangeArrowheads="1"/>
          </p:cNvSpPr>
          <p:nvPr/>
        </p:nvSpPr>
        <p:spPr bwMode="auto">
          <a:xfrm>
            <a:off x="4572000" y="6096000"/>
            <a:ext cx="426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en-US" sz="2800" b="1">
                <a:solidFill>
                  <a:srgbClr val="FFFF66"/>
                </a:solidFill>
                <a:latin typeface="Arial" panose="020B0604020202020204" pitchFamily="34" charset="0"/>
              </a:rPr>
              <a:t>   Net Savings       - 4.3%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a:extLst>
              <a:ext uri="{FF2B5EF4-FFF2-40B4-BE49-F238E27FC236}">
                <a16:creationId xmlns:a16="http://schemas.microsoft.com/office/drawing/2014/main" id="{F3E83A8D-8BB9-1ECD-4122-0D6687A81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0"/>
            <a:ext cx="6045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EB4CC-AB9F-6147-F817-428B06611924}"/>
              </a:ext>
            </a:extLst>
          </p:cNvPr>
          <p:cNvSpPr>
            <a:spLocks noGrp="1"/>
          </p:cNvSpPr>
          <p:nvPr>
            <p:ph type="title"/>
          </p:nvPr>
        </p:nvSpPr>
        <p:spPr/>
        <p:txBody>
          <a:bodyPr/>
          <a:lstStyle/>
          <a:p>
            <a:pPr>
              <a:defRPr/>
            </a:pPr>
            <a:r>
              <a:rPr lang="en-US" dirty="0"/>
              <a:t>Lancet, 5-30-2020</a:t>
            </a:r>
          </a:p>
        </p:txBody>
      </p:sp>
      <p:sp>
        <p:nvSpPr>
          <p:cNvPr id="3" name="Content Placeholder 2">
            <a:extLst>
              <a:ext uri="{FF2B5EF4-FFF2-40B4-BE49-F238E27FC236}">
                <a16:creationId xmlns:a16="http://schemas.microsoft.com/office/drawing/2014/main" id="{C11675A8-F9D5-29DF-7723-FB73546EDAB6}"/>
              </a:ext>
            </a:extLst>
          </p:cNvPr>
          <p:cNvSpPr>
            <a:spLocks noGrp="1"/>
          </p:cNvSpPr>
          <p:nvPr>
            <p:ph idx="1"/>
          </p:nvPr>
        </p:nvSpPr>
        <p:spPr/>
        <p:txBody>
          <a:bodyPr/>
          <a:lstStyle/>
          <a:p>
            <a:pPr>
              <a:defRPr/>
            </a:pPr>
            <a:r>
              <a:rPr lang="en-US" dirty="0"/>
              <a:t>Single-payer, universal health care system in the US would lead to a 13% savings in national health care expenditures ($450 billion/</a:t>
            </a:r>
            <a:r>
              <a:rPr lang="en-US" dirty="0" err="1"/>
              <a:t>yr</a:t>
            </a:r>
            <a:r>
              <a:rPr lang="en-US" dirty="0"/>
              <a:t>, in 2017 dollars)</a:t>
            </a:r>
          </a:p>
          <a:p>
            <a:pPr lvl="1">
              <a:defRPr/>
            </a:pPr>
            <a:r>
              <a:rPr lang="en-US" dirty="0"/>
              <a:t>Medicare for All bill</a:t>
            </a:r>
          </a:p>
          <a:p>
            <a:pPr>
              <a:defRPr/>
            </a:pPr>
            <a:r>
              <a:rPr lang="en-US" dirty="0"/>
              <a:t>Would save more than 68,000 lives and 1.73 million life years </a:t>
            </a:r>
            <a:r>
              <a:rPr lang="en-US" i="1" dirty="0"/>
              <a:t>every year</a:t>
            </a:r>
            <a:r>
              <a:rPr lang="en-US" dirty="0"/>
              <a:t> c/w that status quo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0DECC49B-E720-E5F2-9BC5-00B9D2630351}"/>
              </a:ext>
            </a:extLst>
          </p:cNvPr>
          <p:cNvSpPr>
            <a:spLocks noGrp="1"/>
          </p:cNvSpPr>
          <p:nvPr>
            <p:ph type="title" idx="4294967295"/>
          </p:nvPr>
        </p:nvSpPr>
        <p:spPr/>
        <p:txBody>
          <a:bodyPr lIns="0" rIns="0" bIns="0" anchor="b"/>
          <a:lstStyle/>
          <a:p>
            <a:pPr eaLnBrk="1" hangingPunct="1">
              <a:defRPr/>
            </a:pPr>
            <a:r>
              <a:rPr lang="en-US" dirty="0"/>
              <a:t>Single Payer</a:t>
            </a:r>
          </a:p>
        </p:txBody>
      </p:sp>
      <p:sp>
        <p:nvSpPr>
          <p:cNvPr id="79875" name="Content Placeholder 2">
            <a:extLst>
              <a:ext uri="{FF2B5EF4-FFF2-40B4-BE49-F238E27FC236}">
                <a16:creationId xmlns:a16="http://schemas.microsoft.com/office/drawing/2014/main" id="{AAD437CD-1D35-B9C0-F57F-85A5224D920D}"/>
              </a:ext>
            </a:extLst>
          </p:cNvPr>
          <p:cNvSpPr>
            <a:spLocks noGrp="1"/>
          </p:cNvSpPr>
          <p:nvPr>
            <p:ph idx="4294967295"/>
          </p:nvPr>
        </p:nvSpPr>
        <p:spPr/>
        <p:txBody>
          <a:bodyPr/>
          <a:lstStyle/>
          <a:p>
            <a:pPr eaLnBrk="1" hangingPunct="1">
              <a:defRPr/>
            </a:pPr>
            <a:r>
              <a:rPr lang="en-US" sz="2800" dirty="0"/>
              <a:t>Not socialism any more than having a police force and fire department which serve everyone or offering free public education to children through grade twelve is socialism</a:t>
            </a:r>
          </a:p>
          <a:p>
            <a:pPr lvl="1" eaLnBrk="1" hangingPunct="1">
              <a:defRPr/>
            </a:pPr>
            <a:r>
              <a:rPr lang="en-US" dirty="0"/>
              <a:t>Imagine if insurance companies ran the fire department</a:t>
            </a:r>
          </a:p>
          <a:p>
            <a:pPr eaLnBrk="1" hangingPunct="1">
              <a:defRPr/>
            </a:pPr>
            <a:r>
              <a:rPr lang="en-US" sz="2800" dirty="0"/>
              <a:t>Would not increase overall utilization (increased utilization by previously uninsured offset by small decreases in utilization among those previously covered, based on Canadian experience)</a:t>
            </a:r>
          </a:p>
          <a:p>
            <a:pPr eaLnBrk="1" hangingPunct="1">
              <a:defRPr/>
            </a:pPr>
            <a:endParaRPr lang="en-US" sz="3600" dirty="0"/>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EFBED-8930-BB07-2B4F-1D9E10CB54E5}"/>
              </a:ext>
            </a:extLst>
          </p:cNvPr>
          <p:cNvSpPr>
            <a:spLocks noGrp="1"/>
          </p:cNvSpPr>
          <p:nvPr>
            <p:ph type="title"/>
          </p:nvPr>
        </p:nvSpPr>
        <p:spPr/>
        <p:txBody>
          <a:bodyPr/>
          <a:lstStyle/>
          <a:p>
            <a:pPr>
              <a:defRPr/>
            </a:pPr>
            <a:r>
              <a:rPr lang="en-US" dirty="0"/>
              <a:t>Recommendations for Medical Education and Practice</a:t>
            </a:r>
          </a:p>
        </p:txBody>
      </p:sp>
      <p:sp>
        <p:nvSpPr>
          <p:cNvPr id="3" name="Content Placeholder 2">
            <a:extLst>
              <a:ext uri="{FF2B5EF4-FFF2-40B4-BE49-F238E27FC236}">
                <a16:creationId xmlns:a16="http://schemas.microsoft.com/office/drawing/2014/main" id="{1472014D-E264-EB07-EBE9-F6FD44482AA0}"/>
              </a:ext>
            </a:extLst>
          </p:cNvPr>
          <p:cNvSpPr>
            <a:spLocks noGrp="1"/>
          </p:cNvSpPr>
          <p:nvPr>
            <p:ph idx="1"/>
          </p:nvPr>
        </p:nvSpPr>
        <p:spPr/>
        <p:txBody>
          <a:bodyPr/>
          <a:lstStyle/>
          <a:p>
            <a:pPr>
              <a:defRPr/>
            </a:pPr>
            <a:r>
              <a:rPr lang="en-US" dirty="0"/>
              <a:t>Increased focus on the patient (bedside teaching, patient education)</a:t>
            </a:r>
          </a:p>
          <a:p>
            <a:pPr>
              <a:defRPr/>
            </a:pPr>
            <a:r>
              <a:rPr lang="en-US" dirty="0"/>
              <a:t>Increased chart note quality</a:t>
            </a:r>
          </a:p>
          <a:p>
            <a:pPr lvl="1">
              <a:defRPr/>
            </a:pPr>
            <a:r>
              <a:rPr lang="en-US" sz="3200" dirty="0"/>
              <a:t>Most notes now templated, clinically important items buried in morass of cut-and-pasted gobbledygook</a:t>
            </a:r>
          </a:p>
          <a:p>
            <a:pPr lvl="1">
              <a:defRPr/>
            </a:pPr>
            <a:r>
              <a:rPr lang="en-US" sz="3200" dirty="0"/>
              <a:t>Individual patients’ stories lost</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0AB08-47EA-E26B-D097-27675ABF1C5D}"/>
              </a:ext>
            </a:extLst>
          </p:cNvPr>
          <p:cNvSpPr>
            <a:spLocks noGrp="1"/>
          </p:cNvSpPr>
          <p:nvPr>
            <p:ph type="title"/>
          </p:nvPr>
        </p:nvSpPr>
        <p:spPr/>
        <p:txBody>
          <a:bodyPr/>
          <a:lstStyle/>
          <a:p>
            <a:pPr>
              <a:defRPr/>
            </a:pPr>
            <a:r>
              <a:rPr lang="en-US" dirty="0">
                <a:solidFill>
                  <a:srgbClr val="E5E5FF"/>
                </a:solidFill>
              </a:rPr>
              <a:t>Recommendations for Medical Education and Practice</a:t>
            </a:r>
            <a:endParaRPr lang="en-US" dirty="0"/>
          </a:p>
        </p:txBody>
      </p:sp>
      <p:sp>
        <p:nvSpPr>
          <p:cNvPr id="3" name="Content Placeholder 2">
            <a:extLst>
              <a:ext uri="{FF2B5EF4-FFF2-40B4-BE49-F238E27FC236}">
                <a16:creationId xmlns:a16="http://schemas.microsoft.com/office/drawing/2014/main" id="{A3BA0626-2CC0-FEA8-7558-4F4871ADB17D}"/>
              </a:ext>
            </a:extLst>
          </p:cNvPr>
          <p:cNvSpPr>
            <a:spLocks noGrp="1"/>
          </p:cNvSpPr>
          <p:nvPr>
            <p:ph idx="1"/>
          </p:nvPr>
        </p:nvSpPr>
        <p:spPr/>
        <p:txBody>
          <a:bodyPr/>
          <a:lstStyle/>
          <a:p>
            <a:pPr>
              <a:defRPr/>
            </a:pPr>
            <a:r>
              <a:rPr lang="en-US" dirty="0"/>
              <a:t>Decrease disparities in pay between generalists and subspecialists; increase pay for cognitive work; improve communication between PCPs and specialists</a:t>
            </a:r>
          </a:p>
          <a:p>
            <a:pPr>
              <a:defRPr/>
            </a:pPr>
            <a:r>
              <a:rPr lang="en-US" dirty="0"/>
              <a:t>Uniform, centralized state licensing and credentialing processes</a:t>
            </a:r>
          </a:p>
          <a:p>
            <a:pPr>
              <a:defRPr/>
            </a:pPr>
            <a:endParaRPr lang="en-US" dirty="0"/>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335D-F06F-405B-A8B5-C5F52868DF64}"/>
              </a:ext>
            </a:extLst>
          </p:cNvPr>
          <p:cNvSpPr>
            <a:spLocks noGrp="1"/>
          </p:cNvSpPr>
          <p:nvPr>
            <p:ph type="title"/>
          </p:nvPr>
        </p:nvSpPr>
        <p:spPr/>
        <p:txBody>
          <a:bodyPr/>
          <a:lstStyle/>
          <a:p>
            <a:pPr>
              <a:defRPr/>
            </a:pPr>
            <a:r>
              <a:rPr lang="en-US" dirty="0">
                <a:solidFill>
                  <a:srgbClr val="E5E5FF"/>
                </a:solidFill>
              </a:rPr>
              <a:t>Recommendations for Medical Education and Practice</a:t>
            </a:r>
            <a:endParaRPr lang="en-US" dirty="0"/>
          </a:p>
        </p:txBody>
      </p:sp>
      <p:sp>
        <p:nvSpPr>
          <p:cNvPr id="3" name="Content Placeholder 2">
            <a:extLst>
              <a:ext uri="{FF2B5EF4-FFF2-40B4-BE49-F238E27FC236}">
                <a16:creationId xmlns:a16="http://schemas.microsoft.com/office/drawing/2014/main" id="{513A53C2-113F-1745-2C0B-F576B296780E}"/>
              </a:ext>
            </a:extLst>
          </p:cNvPr>
          <p:cNvSpPr>
            <a:spLocks noGrp="1"/>
          </p:cNvSpPr>
          <p:nvPr>
            <p:ph idx="1"/>
          </p:nvPr>
        </p:nvSpPr>
        <p:spPr/>
        <p:txBody>
          <a:bodyPr/>
          <a:lstStyle/>
          <a:p>
            <a:pPr>
              <a:defRPr/>
            </a:pPr>
            <a:r>
              <a:rPr lang="en-US" dirty="0"/>
              <a:t>Improve prevention, identification, and treatment of mental illness and moral injury (burnout)</a:t>
            </a:r>
          </a:p>
          <a:p>
            <a:pPr>
              <a:defRPr/>
            </a:pPr>
            <a:r>
              <a:rPr lang="en-US" dirty="0"/>
              <a:t>Eliminate socioeconomic/racial disparities (among faculty and students) and student mistreatment</a:t>
            </a:r>
          </a:p>
          <a:p>
            <a:pPr>
              <a:defRPr/>
            </a:pPr>
            <a:r>
              <a:rPr lang="en-US" dirty="0"/>
              <a:t>Greater attention to public health and social justice, coordination of care with community social services</a:t>
            </a:r>
          </a:p>
          <a:p>
            <a:pPr>
              <a:defRPr/>
            </a:pPr>
            <a:endParaRPr lang="en-US" dirty="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EC4E-D3E2-7E68-27B1-284BD3A90461}"/>
              </a:ext>
            </a:extLst>
          </p:cNvPr>
          <p:cNvSpPr>
            <a:spLocks noGrp="1"/>
          </p:cNvSpPr>
          <p:nvPr>
            <p:ph type="title"/>
          </p:nvPr>
        </p:nvSpPr>
        <p:spPr/>
        <p:txBody>
          <a:bodyPr/>
          <a:lstStyle/>
          <a:p>
            <a:pPr>
              <a:defRPr/>
            </a:pPr>
            <a:r>
              <a:rPr lang="en-US" dirty="0"/>
              <a:t>Recommendations for Medical Education and Practice</a:t>
            </a:r>
          </a:p>
        </p:txBody>
      </p:sp>
      <p:sp>
        <p:nvSpPr>
          <p:cNvPr id="3" name="Content Placeholder 2">
            <a:extLst>
              <a:ext uri="{FF2B5EF4-FFF2-40B4-BE49-F238E27FC236}">
                <a16:creationId xmlns:a16="http://schemas.microsoft.com/office/drawing/2014/main" id="{49ABCB4A-33B5-8A0E-B887-4D0F29CEB1B6}"/>
              </a:ext>
            </a:extLst>
          </p:cNvPr>
          <p:cNvSpPr>
            <a:spLocks noGrp="1"/>
          </p:cNvSpPr>
          <p:nvPr>
            <p:ph idx="1"/>
          </p:nvPr>
        </p:nvSpPr>
        <p:spPr/>
        <p:txBody>
          <a:bodyPr/>
          <a:lstStyle/>
          <a:p>
            <a:pPr>
              <a:defRPr/>
            </a:pPr>
            <a:r>
              <a:rPr lang="en-US" dirty="0"/>
              <a:t>Increased focus on the arts and humanities, including the rich history of medicine</a:t>
            </a:r>
          </a:p>
          <a:p>
            <a:pPr>
              <a:defRPr/>
            </a:pPr>
            <a:r>
              <a:rPr lang="en-US" dirty="0"/>
              <a:t>Free/less expensive, possibly with service commitment</a:t>
            </a:r>
          </a:p>
          <a:p>
            <a:pPr lvl="1">
              <a:defRPr/>
            </a:pPr>
            <a:r>
              <a:rPr lang="en-US" sz="3200" dirty="0"/>
              <a:t>¾ of medical school graduates have loans; average debt = $203,000 ($258,000 for graduating DOs)</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438398-A66D-44F5-A480-C2824AA882D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0536712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1FEC2-1FAA-252B-9C8D-8242ABF6E653}"/>
              </a:ext>
            </a:extLst>
          </p:cNvPr>
          <p:cNvSpPr>
            <a:spLocks noGrp="1"/>
          </p:cNvSpPr>
          <p:nvPr>
            <p:ph type="title"/>
          </p:nvPr>
        </p:nvSpPr>
        <p:spPr/>
        <p:txBody>
          <a:bodyPr/>
          <a:lstStyle/>
          <a:p>
            <a:pPr>
              <a:defRPr/>
            </a:pPr>
            <a:r>
              <a:rPr lang="en-US" dirty="0"/>
              <a:t>Recommendations for Medical Education and Practice</a:t>
            </a:r>
          </a:p>
        </p:txBody>
      </p:sp>
      <p:sp>
        <p:nvSpPr>
          <p:cNvPr id="3" name="Content Placeholder 2">
            <a:extLst>
              <a:ext uri="{FF2B5EF4-FFF2-40B4-BE49-F238E27FC236}">
                <a16:creationId xmlns:a16="http://schemas.microsoft.com/office/drawing/2014/main" id="{A76E4774-2487-9649-AFAE-0AA50486E248}"/>
              </a:ext>
            </a:extLst>
          </p:cNvPr>
          <p:cNvSpPr>
            <a:spLocks noGrp="1"/>
          </p:cNvSpPr>
          <p:nvPr>
            <p:ph idx="1"/>
          </p:nvPr>
        </p:nvSpPr>
        <p:spPr/>
        <p:txBody>
          <a:bodyPr/>
          <a:lstStyle/>
          <a:p>
            <a:pPr>
              <a:defRPr/>
            </a:pPr>
            <a:r>
              <a:rPr lang="en-US" dirty="0"/>
              <a:t>No further for-profit medical schools (6 already, opacity re ownership, higher student debt, fewer job prospects, concerns re educational quality)</a:t>
            </a:r>
          </a:p>
          <a:p>
            <a:pPr>
              <a:defRPr/>
            </a:pPr>
            <a:r>
              <a:rPr lang="en-US" dirty="0"/>
              <a:t>Unionization of residents (1/7 represented by CIR, numbers increasing, successful negotiations have led to job and patient care improvements)</a:t>
            </a:r>
          </a:p>
          <a:p>
            <a:pPr>
              <a:defRPr/>
            </a:pPr>
            <a:endParaRPr lang="en-US"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DA61BF87-ECF8-6CE7-FC1D-03BB4172F6AA}"/>
              </a:ext>
            </a:extLst>
          </p:cNvPr>
          <p:cNvSpPr>
            <a:spLocks noGrp="1"/>
          </p:cNvSpPr>
          <p:nvPr>
            <p:ph type="title" idx="4294967295"/>
          </p:nvPr>
        </p:nvSpPr>
        <p:spPr/>
        <p:txBody>
          <a:bodyPr lIns="0" rIns="0" bIns="0" anchor="b"/>
          <a:lstStyle/>
          <a:p>
            <a:pPr eaLnBrk="1" hangingPunct="1">
              <a:defRPr/>
            </a:pPr>
            <a:r>
              <a:rPr lang="en-US" dirty="0"/>
              <a:t>What You Can Do</a:t>
            </a:r>
          </a:p>
        </p:txBody>
      </p:sp>
      <p:sp>
        <p:nvSpPr>
          <p:cNvPr id="80899" name="Content Placeholder 2">
            <a:extLst>
              <a:ext uri="{FF2B5EF4-FFF2-40B4-BE49-F238E27FC236}">
                <a16:creationId xmlns:a16="http://schemas.microsoft.com/office/drawing/2014/main" id="{4EA0EE93-BDE4-7147-669A-169E45F12517}"/>
              </a:ext>
            </a:extLst>
          </p:cNvPr>
          <p:cNvSpPr>
            <a:spLocks noGrp="1"/>
          </p:cNvSpPr>
          <p:nvPr>
            <p:ph idx="4294967295"/>
          </p:nvPr>
        </p:nvSpPr>
        <p:spPr/>
        <p:txBody>
          <a:bodyPr/>
          <a:lstStyle/>
          <a:p>
            <a:pPr eaLnBrk="1" hangingPunct="1">
              <a:defRPr/>
            </a:pPr>
            <a:r>
              <a:rPr lang="en-US" dirty="0"/>
              <a:t>Educate yourselves and others</a:t>
            </a:r>
          </a:p>
          <a:p>
            <a:pPr lvl="1" eaLnBrk="1" hangingPunct="1">
              <a:defRPr/>
            </a:pPr>
            <a:r>
              <a:rPr lang="en-US" sz="3200" dirty="0"/>
              <a:t>“Information is the currency of democracy” (Thomas Jefferson)</a:t>
            </a:r>
          </a:p>
          <a:p>
            <a:pPr eaLnBrk="1" hangingPunct="1">
              <a:defRPr/>
            </a:pPr>
            <a:r>
              <a:rPr lang="en-US" dirty="0"/>
              <a:t>Take care of your body – you only get one (no trade-ins)</a:t>
            </a:r>
          </a:p>
          <a:p>
            <a:pPr eaLnBrk="1" hangingPunct="1">
              <a:defRPr/>
            </a:pPr>
            <a:r>
              <a:rPr lang="en-US" dirty="0"/>
              <a:t>Live, laugh, and love – life is short</a:t>
            </a:r>
          </a:p>
          <a:p>
            <a:pPr eaLnBrk="1" hangingPunct="1">
              <a:defRPr/>
            </a:pPr>
            <a:r>
              <a:rPr lang="en-US" dirty="0"/>
              <a:t>Join groups working to improve health care</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99CDB4AF-6CFF-B182-3F8D-E9E25D5FA5BA}"/>
              </a:ext>
            </a:extLst>
          </p:cNvPr>
          <p:cNvSpPr>
            <a:spLocks noGrp="1" noChangeArrowheads="1"/>
          </p:cNvSpPr>
          <p:nvPr>
            <p:ph type="title" idx="4294967295"/>
          </p:nvPr>
        </p:nvSpPr>
        <p:spPr/>
        <p:txBody>
          <a:bodyPr lIns="0" rIns="0" bIns="0" anchor="b"/>
          <a:lstStyle/>
          <a:p>
            <a:pPr eaLnBrk="1" hangingPunct="1">
              <a:defRPr/>
            </a:pPr>
            <a:r>
              <a:rPr lang="en-US" dirty="0"/>
              <a:t>Act Now!</a:t>
            </a:r>
          </a:p>
        </p:txBody>
      </p:sp>
      <p:sp>
        <p:nvSpPr>
          <p:cNvPr id="81923" name="Rectangle 3">
            <a:extLst>
              <a:ext uri="{FF2B5EF4-FFF2-40B4-BE49-F238E27FC236}">
                <a16:creationId xmlns:a16="http://schemas.microsoft.com/office/drawing/2014/main" id="{6E10313B-ABEB-6C6A-7163-9948607D5F48}"/>
              </a:ext>
            </a:extLst>
          </p:cNvPr>
          <p:cNvSpPr>
            <a:spLocks noGrp="1" noChangeArrowheads="1"/>
          </p:cNvSpPr>
          <p:nvPr>
            <p:ph idx="4294967295"/>
          </p:nvPr>
        </p:nvSpPr>
        <p:spPr/>
        <p:txBody>
          <a:bodyPr/>
          <a:lstStyle/>
          <a:p>
            <a:pPr eaLnBrk="1" hangingPunct="1">
              <a:buFontTx/>
              <a:buNone/>
              <a:defRPr/>
            </a:pPr>
            <a:r>
              <a:rPr lang="en-US" dirty="0"/>
              <a:t>	</a:t>
            </a:r>
            <a:r>
              <a:rPr lang="en-US" sz="5000" dirty="0"/>
              <a:t>"If you think you are too small to have an impact, try going to bed with a mosquito in your tent“</a:t>
            </a:r>
          </a:p>
          <a:p>
            <a:pPr algn="r" eaLnBrk="1" hangingPunct="1">
              <a:buFontTx/>
              <a:buNone/>
              <a:defRPr/>
            </a:pPr>
            <a:r>
              <a:rPr lang="en-US" sz="5000" dirty="0"/>
              <a:t>- African Proverb</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56B5C5C-592F-B7C5-3727-586EB093EAA0}"/>
              </a:ext>
            </a:extLst>
          </p:cNvPr>
          <p:cNvSpPr>
            <a:spLocks noGrp="1"/>
          </p:cNvSpPr>
          <p:nvPr>
            <p:ph type="title" idx="4294967295"/>
          </p:nvPr>
        </p:nvSpPr>
        <p:spPr/>
        <p:txBody>
          <a:bodyPr lIns="0" rIns="0" bIns="0" anchor="b"/>
          <a:lstStyle/>
          <a:p>
            <a:pPr eaLnBrk="1" hangingPunct="1">
              <a:defRPr/>
            </a:pPr>
            <a:r>
              <a:rPr lang="en-US" dirty="0"/>
              <a:t>Who Pays for Health Care?</a:t>
            </a:r>
          </a:p>
        </p:txBody>
      </p:sp>
      <p:sp>
        <p:nvSpPr>
          <p:cNvPr id="19459" name="Content Placeholder 2">
            <a:extLst>
              <a:ext uri="{FF2B5EF4-FFF2-40B4-BE49-F238E27FC236}">
                <a16:creationId xmlns:a16="http://schemas.microsoft.com/office/drawing/2014/main" id="{51DE6569-0219-507D-DD31-8F5F7CF23AA9}"/>
              </a:ext>
            </a:extLst>
          </p:cNvPr>
          <p:cNvSpPr>
            <a:spLocks noGrp="1"/>
          </p:cNvSpPr>
          <p:nvPr>
            <p:ph idx="4294967295"/>
          </p:nvPr>
        </p:nvSpPr>
        <p:spPr/>
        <p:txBody>
          <a:bodyPr/>
          <a:lstStyle/>
          <a:p>
            <a:pPr marL="273050" indent="-273050" eaLnBrk="1" hangingPunct="1">
              <a:defRPr/>
            </a:pPr>
            <a:r>
              <a:rPr lang="en-US" sz="2400" dirty="0"/>
              <a:t>Government (federal, state, and local)</a:t>
            </a:r>
          </a:p>
          <a:p>
            <a:pPr marL="639763" lvl="1" indent="-246063" eaLnBrk="1" hangingPunct="1">
              <a:defRPr/>
            </a:pPr>
            <a:r>
              <a:rPr lang="en-US" sz="2400" dirty="0"/>
              <a:t>Medicare, Medicaid, VA, IHS, jails and prisons</a:t>
            </a:r>
          </a:p>
          <a:p>
            <a:pPr marL="273050" indent="-273050" eaLnBrk="1" hangingPunct="1">
              <a:defRPr/>
            </a:pPr>
            <a:r>
              <a:rPr lang="en-US" sz="2400" dirty="0"/>
              <a:t>Private insurance:</a:t>
            </a:r>
          </a:p>
          <a:p>
            <a:pPr marL="673100" lvl="1" indent="-273050" eaLnBrk="1" hangingPunct="1">
              <a:defRPr/>
            </a:pPr>
            <a:r>
              <a:rPr lang="en-US" sz="2400" dirty="0"/>
              <a:t>Over 800 companies, each with an assortment of plans</a:t>
            </a:r>
          </a:p>
          <a:p>
            <a:pPr marL="673100" lvl="1" indent="-273050" eaLnBrk="1" hangingPunct="1">
              <a:defRPr/>
            </a:pPr>
            <a:r>
              <a:rPr lang="en-US" sz="2400" dirty="0"/>
              <a:t>Just 2 companies control over 50% of the market in 45 states, 5 control 83% of US market</a:t>
            </a:r>
          </a:p>
          <a:p>
            <a:pPr marL="639763" lvl="1" indent="-246063" eaLnBrk="1" hangingPunct="1">
              <a:defRPr/>
            </a:pPr>
            <a:r>
              <a:rPr lang="en-US" sz="2400" dirty="0"/>
              <a:t>Primarily employer-based</a:t>
            </a:r>
          </a:p>
          <a:p>
            <a:pPr marL="1039813" lvl="2" indent="-246063" eaLnBrk="1" hangingPunct="1">
              <a:defRPr/>
            </a:pPr>
            <a:r>
              <a:rPr lang="en-US" dirty="0"/>
              <a:t>¼ of patients not on same plan after one year in one study</a:t>
            </a:r>
          </a:p>
          <a:p>
            <a:pPr marL="1039813" lvl="2" indent="-246063" eaLnBrk="1" hangingPunct="1">
              <a:defRPr/>
            </a:pPr>
            <a:r>
              <a:rPr lang="en-US" dirty="0"/>
              <a:t>Benefits brokers incentivized by insurance companies</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F0E3F720-D013-07A0-6D13-C7773D6995F8}"/>
              </a:ext>
            </a:extLst>
          </p:cNvPr>
          <p:cNvSpPr>
            <a:spLocks noGrp="1" noRot="1" noChangeArrowheads="1"/>
          </p:cNvSpPr>
          <p:nvPr>
            <p:ph type="title" idx="4294967295"/>
          </p:nvPr>
        </p:nvSpPr>
        <p:spPr/>
        <p:txBody>
          <a:bodyPr lIns="0" rIns="0" bIns="0" anchor="b"/>
          <a:lstStyle/>
          <a:p>
            <a:pPr eaLnBrk="1" hangingPunct="1">
              <a:defRPr/>
            </a:pPr>
            <a:r>
              <a:rPr lang="en-US" sz="3500" dirty="0"/>
              <a:t>Further Info/References/Contact Info</a:t>
            </a:r>
          </a:p>
        </p:txBody>
      </p:sp>
      <p:sp>
        <p:nvSpPr>
          <p:cNvPr id="82947" name="Rectangle 3">
            <a:extLst>
              <a:ext uri="{FF2B5EF4-FFF2-40B4-BE49-F238E27FC236}">
                <a16:creationId xmlns:a16="http://schemas.microsoft.com/office/drawing/2014/main" id="{92A868C7-8CC7-A693-D5D7-B44514A7BA6F}"/>
              </a:ext>
            </a:extLst>
          </p:cNvPr>
          <p:cNvSpPr>
            <a:spLocks noGrp="1" noChangeArrowheads="1"/>
          </p:cNvSpPr>
          <p:nvPr>
            <p:ph idx="4294967295"/>
          </p:nvPr>
        </p:nvSpPr>
        <p:spPr/>
        <p:txBody>
          <a:bodyPr/>
          <a:lstStyle/>
          <a:p>
            <a:pPr algn="ctr" eaLnBrk="1" hangingPunct="1">
              <a:buFont typeface="Wingdings" panose="05000000000000000000" pitchFamily="2" charset="2"/>
              <a:buNone/>
              <a:defRPr/>
            </a:pPr>
            <a:r>
              <a:rPr lang="en-US" dirty="0"/>
              <a:t>Public Health and Social Justice Website</a:t>
            </a:r>
          </a:p>
          <a:p>
            <a:pPr algn="ctr" eaLnBrk="1" hangingPunct="1">
              <a:buFont typeface="Wingdings" panose="05000000000000000000" pitchFamily="2" charset="2"/>
              <a:buNone/>
              <a:defRPr/>
            </a:pPr>
            <a:r>
              <a:rPr lang="en-US" dirty="0">
                <a:hlinkClick r:id="rId2"/>
              </a:rPr>
              <a:t>http://www.phsj.org</a:t>
            </a:r>
            <a:endParaRPr lang="en-US" dirty="0"/>
          </a:p>
          <a:p>
            <a:pPr algn="ctr" eaLnBrk="1" hangingPunct="1">
              <a:buFont typeface="Wingdings" panose="05000000000000000000" pitchFamily="2" charset="2"/>
              <a:buNone/>
              <a:defRPr/>
            </a:pPr>
            <a:r>
              <a:rPr lang="en-US" dirty="0"/>
              <a:t>Physicians for a National Health Plan</a:t>
            </a:r>
          </a:p>
          <a:p>
            <a:pPr algn="ctr" eaLnBrk="1" hangingPunct="1">
              <a:buFont typeface="Wingdings" panose="05000000000000000000" pitchFamily="2" charset="2"/>
              <a:buNone/>
              <a:defRPr/>
            </a:pPr>
            <a:r>
              <a:rPr lang="en-US" dirty="0">
                <a:hlinkClick r:id="rId3"/>
              </a:rPr>
              <a:t>http://www.pnhp.org/</a:t>
            </a:r>
            <a:endParaRPr lang="en-US" dirty="0"/>
          </a:p>
          <a:p>
            <a:pPr algn="ctr" eaLnBrk="1" hangingPunct="1">
              <a:buFont typeface="Wingdings" panose="05000000000000000000" pitchFamily="2" charset="2"/>
              <a:buNone/>
              <a:defRPr/>
            </a:pPr>
            <a:r>
              <a:rPr lang="en-US" dirty="0"/>
              <a:t>Kaiser Family Foundation</a:t>
            </a:r>
          </a:p>
          <a:p>
            <a:pPr algn="ctr" eaLnBrk="1" hangingPunct="1">
              <a:buFont typeface="Wingdings" panose="05000000000000000000" pitchFamily="2" charset="2"/>
              <a:buNone/>
              <a:defRPr/>
            </a:pPr>
            <a:r>
              <a:rPr lang="en-US" dirty="0">
                <a:hlinkClick r:id="rId4"/>
              </a:rPr>
              <a:t>http://www.kff.org/</a:t>
            </a:r>
            <a:endParaRPr lang="en-US" dirty="0"/>
          </a:p>
          <a:p>
            <a:pPr algn="ctr" eaLnBrk="1" hangingPunct="1">
              <a:buFont typeface="Wingdings" panose="05000000000000000000" pitchFamily="2" charset="2"/>
              <a:buNone/>
              <a:defRPr/>
            </a:pPr>
            <a:r>
              <a:rPr lang="en-US" dirty="0"/>
              <a:t>Martin Donohoe</a:t>
            </a:r>
          </a:p>
          <a:p>
            <a:pPr algn="ctr" eaLnBrk="1" hangingPunct="1">
              <a:buFont typeface="Wingdings" panose="05000000000000000000" pitchFamily="2" charset="2"/>
              <a:buNone/>
              <a:defRPr/>
            </a:pPr>
            <a:r>
              <a:rPr lang="en-US" dirty="0">
                <a:hlinkClick r:id="rId5"/>
              </a:rPr>
              <a:t>martindonohoe@phsj.org</a:t>
            </a:r>
            <a:endParaRPr lang="en-US" dirty="0"/>
          </a:p>
          <a:p>
            <a:pPr eaLnBrk="1" hangingPunct="1">
              <a:buFont typeface="Wingdings" panose="05000000000000000000" pitchFamily="2" charset="2"/>
              <a:buNone/>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8A94-1CF3-8AC1-2FBF-B86FC010BB9A}"/>
              </a:ext>
            </a:extLst>
          </p:cNvPr>
          <p:cNvSpPr>
            <a:spLocks noGrp="1"/>
          </p:cNvSpPr>
          <p:nvPr>
            <p:ph type="title"/>
          </p:nvPr>
        </p:nvSpPr>
        <p:spPr/>
        <p:txBody>
          <a:bodyPr/>
          <a:lstStyle/>
          <a:p>
            <a:pPr>
              <a:defRPr/>
            </a:pPr>
            <a:r>
              <a:rPr lang="en-US" dirty="0">
                <a:solidFill>
                  <a:srgbClr val="E5E5FF"/>
                </a:solidFill>
              </a:rPr>
              <a:t>Who Pays for Health Care?</a:t>
            </a:r>
            <a:endParaRPr lang="en-US" dirty="0"/>
          </a:p>
        </p:txBody>
      </p:sp>
      <p:sp>
        <p:nvSpPr>
          <p:cNvPr id="3" name="Content Placeholder 2">
            <a:extLst>
              <a:ext uri="{FF2B5EF4-FFF2-40B4-BE49-F238E27FC236}">
                <a16:creationId xmlns:a16="http://schemas.microsoft.com/office/drawing/2014/main" id="{293AD702-4EA0-6027-0473-C963FE56917B}"/>
              </a:ext>
            </a:extLst>
          </p:cNvPr>
          <p:cNvSpPr>
            <a:spLocks noGrp="1"/>
          </p:cNvSpPr>
          <p:nvPr>
            <p:ph idx="1"/>
          </p:nvPr>
        </p:nvSpPr>
        <p:spPr/>
        <p:txBody>
          <a:bodyPr/>
          <a:lstStyle/>
          <a:p>
            <a:pPr marL="273050" indent="-273050" eaLnBrk="1" hangingPunct="1">
              <a:defRPr/>
            </a:pPr>
            <a:r>
              <a:rPr lang="en-US" dirty="0"/>
              <a:t>Out-of-pocket</a:t>
            </a:r>
          </a:p>
          <a:p>
            <a:pPr marL="673100" lvl="1" indent="-273050" eaLnBrk="1" hangingPunct="1">
              <a:defRPr/>
            </a:pPr>
            <a:r>
              <a:rPr lang="en-US" sz="3200" dirty="0"/>
              <a:t>¾ of hospitals use point-of-service collections (i.e., prepay before non-emergent treatment)</a:t>
            </a:r>
          </a:p>
          <a:p>
            <a:pPr marL="673100" lvl="1" indent="-273050" eaLnBrk="1" hangingPunct="1">
              <a:defRPr/>
            </a:pPr>
            <a:r>
              <a:rPr lang="en-US" sz="3200" dirty="0"/>
              <a:t>Hits poor hardest</a:t>
            </a:r>
          </a:p>
          <a:p>
            <a:pPr marL="673100" lvl="1" indent="-273050" eaLnBrk="1" hangingPunct="1">
              <a:defRPr/>
            </a:pPr>
            <a:r>
              <a:rPr lang="en-US" sz="3200" dirty="0"/>
              <a:t>Health insurance premiums third highest living expense (after housing and childcare)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CBDC0-8E76-1FC6-2DC1-FF5404C06B4E}"/>
              </a:ext>
            </a:extLst>
          </p:cNvPr>
          <p:cNvSpPr>
            <a:spLocks noGrp="1"/>
          </p:cNvSpPr>
          <p:nvPr>
            <p:ph type="title"/>
          </p:nvPr>
        </p:nvSpPr>
        <p:spPr/>
        <p:txBody>
          <a:bodyPr/>
          <a:lstStyle/>
          <a:p>
            <a:pPr>
              <a:defRPr/>
            </a:pPr>
            <a:r>
              <a:rPr lang="en-US" dirty="0"/>
              <a:t>Who Pays for Health Care?</a:t>
            </a:r>
          </a:p>
        </p:txBody>
      </p:sp>
      <p:sp>
        <p:nvSpPr>
          <p:cNvPr id="3" name="Content Placeholder 2">
            <a:extLst>
              <a:ext uri="{FF2B5EF4-FFF2-40B4-BE49-F238E27FC236}">
                <a16:creationId xmlns:a16="http://schemas.microsoft.com/office/drawing/2014/main" id="{BDA71282-5A4F-FD82-5C02-B99DE7408F79}"/>
              </a:ext>
            </a:extLst>
          </p:cNvPr>
          <p:cNvSpPr>
            <a:spLocks noGrp="1"/>
          </p:cNvSpPr>
          <p:nvPr>
            <p:ph idx="1"/>
          </p:nvPr>
        </p:nvSpPr>
        <p:spPr/>
        <p:txBody>
          <a:bodyPr/>
          <a:lstStyle/>
          <a:p>
            <a:pPr marL="273050" indent="-273050" eaLnBrk="1" hangingPunct="1">
              <a:defRPr/>
            </a:pPr>
            <a:r>
              <a:rPr lang="en-US" sz="2800" dirty="0"/>
              <a:t>Out-of-pocket</a:t>
            </a:r>
          </a:p>
          <a:p>
            <a:pPr marL="673100" lvl="1" indent="-273050" eaLnBrk="1" hangingPunct="1">
              <a:defRPr/>
            </a:pPr>
            <a:r>
              <a:rPr lang="en-US" dirty="0"/>
              <a:t>Medical debt constitutes majority of American’s debt ($195 billion, 41% of Americans/57% of those with household incomes under $40,000/</a:t>
            </a:r>
            <a:r>
              <a:rPr lang="en-US" dirty="0" err="1"/>
              <a:t>yr</a:t>
            </a:r>
            <a:r>
              <a:rPr lang="en-US" dirty="0"/>
              <a:t>, 2022)</a:t>
            </a:r>
          </a:p>
          <a:p>
            <a:pPr marL="673100" lvl="1" indent="-273050" eaLnBrk="1" hangingPunct="1">
              <a:defRPr/>
            </a:pPr>
            <a:r>
              <a:rPr lang="en-US" dirty="0"/>
              <a:t>Mean debt $22,000; median debt $2,000 (per person, 2023)</a:t>
            </a:r>
          </a:p>
          <a:p>
            <a:pPr marL="673100" lvl="1" indent="-273050" eaLnBrk="1" hangingPunct="1">
              <a:defRPr/>
            </a:pPr>
            <a:r>
              <a:rPr lang="en-US" dirty="0"/>
              <a:t>Medical credit cards (common for cosmetic surgery) prey on poor, charge high interest rates</a:t>
            </a:r>
          </a:p>
          <a:p>
            <a:pPr marL="673100" lvl="1" indent="-273050" eaLnBrk="1" hangingPunct="1">
              <a:defRPr/>
            </a:pPr>
            <a:r>
              <a:rPr lang="en-US" dirty="0"/>
              <a:t>2022: Credit reporting agencies drop medical debt from reports</a:t>
            </a:r>
          </a:p>
          <a:p>
            <a:pPr>
              <a:defRPr/>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930D-7965-C634-00FE-6EA133898187}"/>
              </a:ext>
            </a:extLst>
          </p:cNvPr>
          <p:cNvSpPr>
            <a:spLocks noGrp="1"/>
          </p:cNvSpPr>
          <p:nvPr>
            <p:ph type="title"/>
          </p:nvPr>
        </p:nvSpPr>
        <p:spPr>
          <a:xfrm>
            <a:off x="628650" y="365125"/>
            <a:ext cx="7886700" cy="1325563"/>
          </a:xfrm>
        </p:spPr>
        <p:txBody>
          <a:bodyPr rtlCol="0">
            <a:normAutofit/>
          </a:bodyPr>
          <a:lstStyle/>
          <a:p>
            <a:pPr eaLnBrk="1" fontAlgn="auto" hangingPunct="1">
              <a:spcAft>
                <a:spcPts val="0"/>
              </a:spcAft>
              <a:defRPr/>
            </a:pPr>
            <a:r>
              <a:rPr lang="en-US" sz="2100" dirty="0"/>
              <a:t>In 2022, nearly half of Americans between ages 19 and 64 had </a:t>
            </a:r>
            <a:br>
              <a:rPr lang="en-US" sz="2100" dirty="0"/>
            </a:br>
            <a:r>
              <a:rPr lang="en-US" dirty="0"/>
              <a:t>Medical Bills or Debt</a:t>
            </a:r>
            <a:endParaRPr lang="en-US" sz="2250" dirty="0"/>
          </a:p>
        </p:txBody>
      </p:sp>
      <p:sp>
        <p:nvSpPr>
          <p:cNvPr id="62467" name="Text Placeholder 2">
            <a:extLst>
              <a:ext uri="{FF2B5EF4-FFF2-40B4-BE49-F238E27FC236}">
                <a16:creationId xmlns:a16="http://schemas.microsoft.com/office/drawing/2014/main" id="{16EDFEC4-3D7F-C030-7917-6D34C415A34D}"/>
              </a:ext>
            </a:extLst>
          </p:cNvPr>
          <p:cNvSpPr>
            <a:spLocks noGrp="1" noChangeArrowheads="1"/>
          </p:cNvSpPr>
          <p:nvPr>
            <p:ph type="body" idx="10"/>
          </p:nvPr>
        </p:nvSpPr>
        <p:spPr>
          <a:xfrm>
            <a:off x="0" y="5370513"/>
            <a:ext cx="6375400" cy="630237"/>
          </a:xfrm>
        </p:spPr>
        <p:txBody>
          <a:bodyPr/>
          <a:lstStyle/>
          <a:p>
            <a:pPr eaLnBrk="1" hangingPunct="1">
              <a:lnSpc>
                <a:spcPct val="100000"/>
              </a:lnSpc>
            </a:pPr>
            <a:r>
              <a:rPr lang="en-US" altLang="en-US">
                <a:latin typeface="Arial" panose="020B0604020202020204" pitchFamily="34" charset="0"/>
                <a:cs typeface="Arial" panose="020B0604020202020204" pitchFamily="34" charset="0"/>
              </a:rPr>
              <a:t>Source: Collins S, Haynes L, Masitha R. The State of U.S. Health Insurance in 2022. Commonwealth Fund [Internet]. 2022 Sep 29 [cited 2022 Nov 2]; Available from: https://www.commonwealthfund.org/publications/issue-briefs/2022/sep/state-us-health-insurance-2022-biennial-survey</a:t>
            </a:r>
          </a:p>
        </p:txBody>
      </p:sp>
      <p:graphicFrame>
        <p:nvGraphicFramePr>
          <p:cNvPr id="62468" name="Chart 4">
            <a:extLst>
              <a:ext uri="{FF2B5EF4-FFF2-40B4-BE49-F238E27FC236}">
                <a16:creationId xmlns:a16="http://schemas.microsoft.com/office/drawing/2014/main" id="{8FC7FA7F-BC89-A02D-342F-C59BA8F00A25}"/>
              </a:ext>
            </a:extLst>
          </p:cNvPr>
          <p:cNvGraphicFramePr>
            <a:graphicFrameLocks/>
          </p:cNvGraphicFramePr>
          <p:nvPr/>
        </p:nvGraphicFramePr>
        <p:xfrm>
          <a:off x="577850" y="1889125"/>
          <a:ext cx="7988300" cy="3532188"/>
        </p:xfrm>
        <a:graphic>
          <a:graphicData uri="http://schemas.openxmlformats.org/presentationml/2006/ole">
            <mc:AlternateContent xmlns:mc="http://schemas.openxmlformats.org/markup-compatibility/2006">
              <mc:Choice xmlns:v="urn:schemas-microsoft-com:vml" Requires="v">
                <p:oleObj name="Chart" r:id="rId2" imgW="7998645" imgH="3542083" progId="Excel.Chart.8">
                  <p:embed/>
                </p:oleObj>
              </mc:Choice>
              <mc:Fallback>
                <p:oleObj name="Chart" r:id="rId2" imgW="7998645" imgH="3542083" progId="Excel.Chart.8">
                  <p:embed/>
                  <p:pic>
                    <p:nvPicPr>
                      <p:cNvPr id="62468" name="Chart 4">
                        <a:extLst>
                          <a:ext uri="{FF2B5EF4-FFF2-40B4-BE49-F238E27FC236}">
                            <a16:creationId xmlns:a16="http://schemas.microsoft.com/office/drawing/2014/main" id="{8FC7FA7F-BC89-A02D-342F-C59BA8F00A2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1889125"/>
                        <a:ext cx="798830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useBgFill="1">
        <p:nvSpPr>
          <p:cNvPr id="4" name="TextBox 3">
            <a:extLst>
              <a:ext uri="{FF2B5EF4-FFF2-40B4-BE49-F238E27FC236}">
                <a16:creationId xmlns:a16="http://schemas.microsoft.com/office/drawing/2014/main" id="{58524CE8-C034-837E-F533-D2E386DDE418}"/>
              </a:ext>
            </a:extLst>
          </p:cNvPr>
          <p:cNvSpPr txBox="1"/>
          <p:nvPr/>
        </p:nvSpPr>
        <p:spPr>
          <a:xfrm>
            <a:off x="366713" y="2125663"/>
            <a:ext cx="3152775" cy="3117850"/>
          </a:xfrm>
          <a:prstGeom prst="rect">
            <a:avLst/>
          </a:prstGeom>
        </p:spPr>
        <p:txBody>
          <a:bodyPr>
            <a:spAutoFit/>
          </a:bodyPr>
          <a:lstStyle/>
          <a:p>
            <a:pPr algn="r" defTabSz="685800" eaLnBrk="1" fontAlgn="auto" hangingPunct="1">
              <a:spcBef>
                <a:spcPts val="0"/>
              </a:spcBef>
              <a:spcAft>
                <a:spcPts val="0"/>
              </a:spcAft>
              <a:defRPr/>
            </a:pPr>
            <a:r>
              <a:rPr lang="en-US" sz="1500" dirty="0">
                <a:solidFill>
                  <a:srgbClr val="FFFFFF"/>
                </a:solidFill>
                <a:latin typeface="Arial" panose="020B0604020202020204"/>
                <a:cs typeface="+mn-cs"/>
              </a:rPr>
              <a:t>Any medical bill </a:t>
            </a:r>
          </a:p>
          <a:p>
            <a:pPr algn="r" defTabSz="685800" eaLnBrk="1" fontAlgn="auto" hangingPunct="1">
              <a:spcBef>
                <a:spcPts val="0"/>
              </a:spcBef>
              <a:spcAft>
                <a:spcPts val="1425"/>
              </a:spcAft>
              <a:defRPr/>
            </a:pPr>
            <a:r>
              <a:rPr lang="en-US" sz="1500" dirty="0">
                <a:solidFill>
                  <a:srgbClr val="FFFFFF"/>
                </a:solidFill>
                <a:latin typeface="Arial" panose="020B0604020202020204"/>
                <a:cs typeface="+mn-cs"/>
              </a:rPr>
              <a:t>or debt problem</a:t>
            </a:r>
          </a:p>
          <a:p>
            <a:pPr algn="r" defTabSz="685800" eaLnBrk="1" fontAlgn="auto" hangingPunct="1">
              <a:spcBef>
                <a:spcPts val="0"/>
              </a:spcBef>
              <a:spcAft>
                <a:spcPts val="0"/>
              </a:spcAft>
              <a:defRPr/>
            </a:pPr>
            <a:r>
              <a:rPr lang="en-US" sz="1500" dirty="0">
                <a:solidFill>
                  <a:srgbClr val="FFFFFF"/>
                </a:solidFill>
                <a:latin typeface="Arial" panose="020B0604020202020204"/>
                <a:cs typeface="+mn-cs"/>
              </a:rPr>
              <a:t>“Had problems paying or </a:t>
            </a:r>
          </a:p>
          <a:p>
            <a:pPr algn="r" defTabSz="685800" eaLnBrk="1" fontAlgn="auto" hangingPunct="1">
              <a:spcBef>
                <a:spcPts val="0"/>
              </a:spcBef>
              <a:spcAft>
                <a:spcPts val="1425"/>
              </a:spcAft>
              <a:defRPr/>
            </a:pPr>
            <a:r>
              <a:rPr lang="en-US" sz="1500" dirty="0">
                <a:solidFill>
                  <a:srgbClr val="FFFFFF"/>
                </a:solidFill>
                <a:latin typeface="Arial" panose="020B0604020202020204"/>
                <a:cs typeface="+mn-cs"/>
              </a:rPr>
              <a:t>unable to pay medical bills”</a:t>
            </a:r>
          </a:p>
          <a:p>
            <a:pPr algn="r" defTabSz="685800" eaLnBrk="1" fontAlgn="auto" hangingPunct="1">
              <a:spcBef>
                <a:spcPts val="0"/>
              </a:spcBef>
              <a:spcAft>
                <a:spcPts val="0"/>
              </a:spcAft>
              <a:defRPr/>
            </a:pPr>
            <a:r>
              <a:rPr lang="en-US" sz="1500" dirty="0">
                <a:solidFill>
                  <a:srgbClr val="FFFFFF"/>
                </a:solidFill>
                <a:latin typeface="Arial" panose="020B0604020202020204"/>
                <a:cs typeface="+mn-cs"/>
              </a:rPr>
              <a:t>“Medical bills/debt </a:t>
            </a:r>
          </a:p>
          <a:p>
            <a:pPr algn="r" defTabSz="685800" eaLnBrk="1" fontAlgn="auto" hangingPunct="1">
              <a:spcBef>
                <a:spcPts val="0"/>
              </a:spcBef>
              <a:spcAft>
                <a:spcPts val="1425"/>
              </a:spcAft>
              <a:defRPr/>
            </a:pPr>
            <a:r>
              <a:rPr lang="en-US" sz="1500" dirty="0">
                <a:solidFill>
                  <a:srgbClr val="FFFFFF"/>
                </a:solidFill>
                <a:latin typeface="Arial" panose="020B0604020202020204"/>
                <a:cs typeface="+mn-cs"/>
              </a:rPr>
              <a:t>being paid over time”</a:t>
            </a:r>
          </a:p>
          <a:p>
            <a:pPr algn="r" defTabSz="685800" eaLnBrk="1" fontAlgn="auto" hangingPunct="1">
              <a:spcBef>
                <a:spcPts val="0"/>
              </a:spcBef>
              <a:spcAft>
                <a:spcPts val="0"/>
              </a:spcAft>
              <a:defRPr/>
            </a:pPr>
            <a:r>
              <a:rPr lang="en-US" sz="1500" dirty="0">
                <a:solidFill>
                  <a:srgbClr val="FFFFFF"/>
                </a:solidFill>
                <a:latin typeface="Arial" panose="020B0604020202020204"/>
                <a:cs typeface="+mn-cs"/>
              </a:rPr>
              <a:t>“Contacted by collection agency</a:t>
            </a:r>
          </a:p>
          <a:p>
            <a:pPr algn="r" defTabSz="685800" eaLnBrk="1" fontAlgn="auto" hangingPunct="1">
              <a:spcBef>
                <a:spcPts val="0"/>
              </a:spcBef>
              <a:spcAft>
                <a:spcPts val="1425"/>
              </a:spcAft>
              <a:defRPr/>
            </a:pPr>
            <a:r>
              <a:rPr lang="en-US" sz="1500" dirty="0">
                <a:solidFill>
                  <a:srgbClr val="FFFFFF"/>
                </a:solidFill>
                <a:latin typeface="Arial" panose="020B0604020202020204"/>
                <a:cs typeface="+mn-cs"/>
              </a:rPr>
              <a:t> for unpaid medical bills”</a:t>
            </a:r>
          </a:p>
          <a:p>
            <a:pPr algn="r" defTabSz="685800" eaLnBrk="1" fontAlgn="auto" hangingPunct="1">
              <a:spcBef>
                <a:spcPts val="0"/>
              </a:spcBef>
              <a:spcAft>
                <a:spcPts val="0"/>
              </a:spcAft>
              <a:defRPr/>
            </a:pPr>
            <a:r>
              <a:rPr lang="en-US" sz="1500" dirty="0">
                <a:solidFill>
                  <a:srgbClr val="FFFFFF"/>
                </a:solidFill>
                <a:latin typeface="Arial" panose="020B0604020202020204"/>
                <a:cs typeface="+mn-cs"/>
              </a:rPr>
              <a:t>“Had to change way of life </a:t>
            </a:r>
          </a:p>
          <a:p>
            <a:pPr algn="r" defTabSz="685800" eaLnBrk="1" fontAlgn="auto" hangingPunct="1">
              <a:spcBef>
                <a:spcPts val="0"/>
              </a:spcBef>
              <a:spcAft>
                <a:spcPts val="1425"/>
              </a:spcAft>
              <a:defRPr/>
            </a:pPr>
            <a:r>
              <a:rPr lang="en-US" sz="1500" dirty="0">
                <a:solidFill>
                  <a:srgbClr val="FFFFFF"/>
                </a:solidFill>
                <a:latin typeface="Arial" panose="020B0604020202020204"/>
                <a:cs typeface="+mn-cs"/>
              </a:rPr>
              <a:t>to pay medical bills”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F41C0-6D00-B9A1-7945-5662ADD1E226}"/>
              </a:ext>
            </a:extLst>
          </p:cNvPr>
          <p:cNvSpPr>
            <a:spLocks noGrp="1"/>
          </p:cNvSpPr>
          <p:nvPr>
            <p:ph type="title"/>
          </p:nvPr>
        </p:nvSpPr>
        <p:spPr/>
        <p:txBody>
          <a:bodyPr/>
          <a:lstStyle/>
          <a:p>
            <a:pPr>
              <a:defRPr/>
            </a:pPr>
            <a:r>
              <a:rPr lang="en-US" dirty="0"/>
              <a:t>Who Pays for Health Care?</a:t>
            </a:r>
          </a:p>
        </p:txBody>
      </p:sp>
      <p:sp>
        <p:nvSpPr>
          <p:cNvPr id="3" name="Content Placeholder 2">
            <a:extLst>
              <a:ext uri="{FF2B5EF4-FFF2-40B4-BE49-F238E27FC236}">
                <a16:creationId xmlns:a16="http://schemas.microsoft.com/office/drawing/2014/main" id="{4464C21D-5D03-B6BF-1D71-FC4637CA87B0}"/>
              </a:ext>
            </a:extLst>
          </p:cNvPr>
          <p:cNvSpPr>
            <a:spLocks noGrp="1"/>
          </p:cNvSpPr>
          <p:nvPr>
            <p:ph idx="1"/>
          </p:nvPr>
        </p:nvSpPr>
        <p:spPr/>
        <p:txBody>
          <a:bodyPr/>
          <a:lstStyle/>
          <a:p>
            <a:pPr marL="273050" indent="-273050" eaLnBrk="1" hangingPunct="1">
              <a:defRPr/>
            </a:pPr>
            <a:r>
              <a:rPr lang="en-US" sz="2400" dirty="0"/>
              <a:t>Out-of-pocket</a:t>
            </a:r>
          </a:p>
          <a:p>
            <a:pPr marL="673100" lvl="1" indent="-273050" eaLnBrk="1" hangingPunct="1">
              <a:defRPr/>
            </a:pPr>
            <a:r>
              <a:rPr lang="en-US" sz="2400" dirty="0"/>
              <a:t>Many turning to crowdfunding platforms to pay for medical care (8 million patients and 12 million relatives/friends as of early 2020)</a:t>
            </a:r>
          </a:p>
          <a:p>
            <a:pPr marL="1073150" lvl="2" indent="-273050" eaLnBrk="1" hangingPunct="1">
              <a:defRPr/>
            </a:pPr>
            <a:r>
              <a:rPr lang="en-US" dirty="0"/>
              <a:t>RIP Medical Debt company profits by buying back debt for pennies on the dollar</a:t>
            </a:r>
          </a:p>
          <a:p>
            <a:pPr marL="273050" indent="-273050" eaLnBrk="1" hangingPunct="1">
              <a:defRPr/>
            </a:pPr>
            <a:r>
              <a:rPr lang="en-US" sz="2400" dirty="0"/>
              <a:t>Huge variability in charges</a:t>
            </a:r>
          </a:p>
          <a:p>
            <a:pPr marL="673100" lvl="1" indent="-273050" eaLnBrk="1" hangingPunct="1">
              <a:defRPr/>
            </a:pPr>
            <a:r>
              <a:rPr lang="en-US" sz="2400" dirty="0"/>
              <a:t>Hospital charges 2.5X higher for self-pay patients than insured patients charged, nearly 3X amount allowed by Medicare </a:t>
            </a:r>
          </a:p>
          <a:p>
            <a:pPr marL="673100" lvl="1" indent="-273050" eaLnBrk="1" hangingPunct="1">
              <a:defRPr/>
            </a:pPr>
            <a:r>
              <a:rPr lang="en-US" sz="2400" dirty="0"/>
              <a:t>Chargemaster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BE9ECC1B-1798-BF77-6CB8-1C44A6926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088" y="6145213"/>
            <a:ext cx="22812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a:extLst>
              <a:ext uri="{FF2B5EF4-FFF2-40B4-BE49-F238E27FC236}">
                <a16:creationId xmlns:a16="http://schemas.microsoft.com/office/drawing/2014/main" id="{1571FB66-5545-EDF9-30DB-F08B985E2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163" y="979488"/>
            <a:ext cx="6288087"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3">
            <a:extLst>
              <a:ext uri="{FF2B5EF4-FFF2-40B4-BE49-F238E27FC236}">
                <a16:creationId xmlns:a16="http://schemas.microsoft.com/office/drawing/2014/main" id="{82C6D249-C1CE-40D3-D846-04BE9FBAF996}"/>
              </a:ext>
            </a:extLst>
          </p:cNvPr>
          <p:cNvSpPr txBox="1">
            <a:spLocks noChangeArrowheads="1"/>
          </p:cNvSpPr>
          <p:nvPr/>
        </p:nvSpPr>
        <p:spPr bwMode="auto">
          <a:xfrm>
            <a:off x="163513" y="6694488"/>
            <a:ext cx="8816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0820" rIns="81639" bIns="40820">
            <a:spAutoFit/>
          </a:bodyPr>
          <a:lstStyle>
            <a:lvl1pPr>
              <a:spcBef>
                <a:spcPct val="20000"/>
              </a:spcBef>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9pPr>
          </a:lstStyle>
          <a:p>
            <a:pPr eaLnBrk="1" hangingPunct="1">
              <a:lnSpc>
                <a:spcPct val="97000"/>
              </a:lnSpc>
              <a:spcBef>
                <a:spcPct val="0"/>
              </a:spcBef>
              <a:buClr>
                <a:srgbClr val="000000"/>
              </a:buClr>
              <a:buSzPct val="100000"/>
              <a:buFontTx/>
              <a:buNone/>
            </a:pPr>
            <a:r>
              <a:rPr lang="en-GB" altLang="en-US" sz="700">
                <a:latin typeface="Arial" panose="020B0604020202020204" pitchFamily="34" charset="0"/>
              </a:rPr>
              <a:t>Copyright ©2010 American Public Health Association</a:t>
            </a:r>
          </a:p>
        </p:txBody>
      </p:sp>
      <p:sp>
        <p:nvSpPr>
          <p:cNvPr id="26629" name="Text Box 4">
            <a:extLst>
              <a:ext uri="{FF2B5EF4-FFF2-40B4-BE49-F238E27FC236}">
                <a16:creationId xmlns:a16="http://schemas.microsoft.com/office/drawing/2014/main" id="{FF55DA83-9BCF-9F7E-6F55-85DF72F98E8B}"/>
              </a:ext>
            </a:extLst>
          </p:cNvPr>
          <p:cNvSpPr txBox="1">
            <a:spLocks noChangeArrowheads="1"/>
          </p:cNvSpPr>
          <p:nvPr/>
        </p:nvSpPr>
        <p:spPr bwMode="auto">
          <a:xfrm>
            <a:off x="1427163" y="5976938"/>
            <a:ext cx="6611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0820" rIns="81639" bIns="40820">
            <a:spAutoFit/>
          </a:bodyPr>
          <a:lstStyle>
            <a:lvl1pPr>
              <a:spcBef>
                <a:spcPct val="20000"/>
              </a:spcBef>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9pPr>
          </a:lstStyle>
          <a:p>
            <a:pPr eaLnBrk="1" hangingPunct="1">
              <a:lnSpc>
                <a:spcPct val="97000"/>
              </a:lnSpc>
              <a:spcBef>
                <a:spcPct val="0"/>
              </a:spcBef>
              <a:buClr>
                <a:srgbClr val="000000"/>
              </a:buClr>
              <a:buSzPct val="100000"/>
              <a:buFontTx/>
              <a:buNone/>
            </a:pPr>
            <a:r>
              <a:rPr lang="en-GB" altLang="en-US" sz="1100" b="1">
                <a:latin typeface="Arial" panose="020B0604020202020204" pitchFamily="34" charset="0"/>
              </a:rPr>
              <a:t>Frieden, T. R. Am J Public Health 2010;100:590-595</a:t>
            </a:r>
          </a:p>
        </p:txBody>
      </p:sp>
      <p:sp>
        <p:nvSpPr>
          <p:cNvPr id="26630" name="Text Box 5">
            <a:extLst>
              <a:ext uri="{FF2B5EF4-FFF2-40B4-BE49-F238E27FC236}">
                <a16:creationId xmlns:a16="http://schemas.microsoft.com/office/drawing/2014/main" id="{7AF643E0-0516-96F1-EBD0-73F3DF6F33E0}"/>
              </a:ext>
            </a:extLst>
          </p:cNvPr>
          <p:cNvSpPr txBox="1">
            <a:spLocks noChangeArrowheads="1"/>
          </p:cNvSpPr>
          <p:nvPr/>
        </p:nvSpPr>
        <p:spPr bwMode="auto">
          <a:xfrm>
            <a:off x="163513" y="336550"/>
            <a:ext cx="88169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0820" rIns="81639" bIns="40820" anchor="ctr" anchorCtr="1">
            <a:spAutoFit/>
          </a:bodyPr>
          <a:lstStyle>
            <a:lvl1pPr>
              <a:spcBef>
                <a:spcPct val="20000"/>
              </a:spcBef>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828675" algn="l"/>
                <a:tab pos="1657350" algn="l"/>
                <a:tab pos="2487613" algn="l"/>
                <a:tab pos="3316288" algn="l"/>
                <a:tab pos="4146550" algn="l"/>
                <a:tab pos="4975225" algn="l"/>
                <a:tab pos="5805488" algn="l"/>
                <a:tab pos="6634163" algn="l"/>
                <a:tab pos="7464425" algn="l"/>
                <a:tab pos="8293100" algn="l"/>
                <a:tab pos="9123363" algn="l"/>
              </a:tabLst>
              <a:defRPr sz="2000">
                <a:solidFill>
                  <a:schemeClr val="tx1"/>
                </a:solidFill>
                <a:latin typeface="Garamond" panose="02020404030301010803" pitchFamily="18" charset="0"/>
              </a:defRPr>
            </a:lvl9pPr>
          </a:lstStyle>
          <a:p>
            <a:pPr algn="ctr" eaLnBrk="1" hangingPunct="1">
              <a:lnSpc>
                <a:spcPct val="97000"/>
              </a:lnSpc>
              <a:spcBef>
                <a:spcPct val="0"/>
              </a:spcBef>
              <a:buClr>
                <a:srgbClr val="000000"/>
              </a:buClr>
              <a:buSzPct val="100000"/>
              <a:buFontTx/>
              <a:buNone/>
            </a:pPr>
            <a:r>
              <a:rPr lang="en-GB" altLang="en-US" sz="1500" b="1">
                <a:latin typeface="Arial" panose="020B0604020202020204" pitchFamily="34" charset="0"/>
              </a:rPr>
              <a:t>The health impact pyramid</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a:extLst>
              <a:ext uri="{FF2B5EF4-FFF2-40B4-BE49-F238E27FC236}">
                <a16:creationId xmlns:a16="http://schemas.microsoft.com/office/drawing/2014/main" id="{984D04C8-DC51-DAFF-0934-F54E41E9D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0396B263-65CB-6033-5F0F-AACE5E60B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1101EB0C-3161-FD6A-1D2E-2EFB0A9D5F33}"/>
              </a:ext>
            </a:extLst>
          </p:cNvPr>
          <p:cNvSpPr>
            <a:spLocks noGrp="1"/>
          </p:cNvSpPr>
          <p:nvPr>
            <p:ph type="ctrTitle"/>
          </p:nvPr>
        </p:nvSpPr>
        <p:spPr/>
        <p:txBody>
          <a:bodyPr/>
          <a:lstStyle/>
          <a:p>
            <a:pPr eaLnBrk="1" hangingPunct="1">
              <a:defRPr/>
            </a:pPr>
            <a:endParaRPr lang="en-US" altLang="en-US"/>
          </a:p>
        </p:txBody>
      </p:sp>
      <p:sp>
        <p:nvSpPr>
          <p:cNvPr id="61443" name="Subtitle 2">
            <a:extLst>
              <a:ext uri="{FF2B5EF4-FFF2-40B4-BE49-F238E27FC236}">
                <a16:creationId xmlns:a16="http://schemas.microsoft.com/office/drawing/2014/main" id="{77B15CFE-F9D5-35A1-B43A-43051945F405}"/>
              </a:ext>
            </a:extLst>
          </p:cNvPr>
          <p:cNvSpPr>
            <a:spLocks noGrp="1"/>
          </p:cNvSpPr>
          <p:nvPr>
            <p:ph type="subTitle" idx="1"/>
          </p:nvPr>
        </p:nvSpPr>
        <p:spPr/>
        <p:txBody>
          <a:bodyPr/>
          <a:lstStyle/>
          <a:p>
            <a:pPr eaLnBrk="1" hangingPunct="1">
              <a:defRPr/>
            </a:pPr>
            <a:endParaRPr lang="en-US" altLang="en-US"/>
          </a:p>
        </p:txBody>
      </p:sp>
      <p:graphicFrame>
        <p:nvGraphicFramePr>
          <p:cNvPr id="66564" name="Object 7">
            <a:extLst>
              <a:ext uri="{FF2B5EF4-FFF2-40B4-BE49-F238E27FC236}">
                <a16:creationId xmlns:a16="http://schemas.microsoft.com/office/drawing/2014/main" id="{00FC8AC9-B7DE-9C1F-C149-A0DA7C23B0D0}"/>
              </a:ext>
            </a:extLst>
          </p:cNvPr>
          <p:cNvGraphicFramePr>
            <a:graphicFrameLocks noChangeAspect="1"/>
          </p:cNvGraphicFramePr>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66564" name="Object 7">
                        <a:extLst>
                          <a:ext uri="{FF2B5EF4-FFF2-40B4-BE49-F238E27FC236}">
                            <a16:creationId xmlns:a16="http://schemas.microsoft.com/office/drawing/2014/main" id="{00FC8AC9-B7DE-9C1F-C149-A0DA7C23B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
            <a:extLst>
              <a:ext uri="{FF2B5EF4-FFF2-40B4-BE49-F238E27FC236}">
                <a16:creationId xmlns:a16="http://schemas.microsoft.com/office/drawing/2014/main" id="{D4979ECA-40FC-88C8-BD8E-19A515A4E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313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Section 1: Cost of Health Insurance – 9540 | KFF">
            <a:extLst>
              <a:ext uri="{FF2B5EF4-FFF2-40B4-BE49-F238E27FC236}">
                <a16:creationId xmlns:a16="http://schemas.microsoft.com/office/drawing/2014/main" id="{3216FD46-BB75-33E7-1ADF-DD52CE770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762000"/>
            <a:ext cx="91900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2CC31567-060B-985E-A214-614D7A2EA223}"/>
              </a:ext>
            </a:extLst>
          </p:cNvPr>
          <p:cNvSpPr>
            <a:spLocks noGrp="1" noChangeArrowheads="1"/>
          </p:cNvSpPr>
          <p:nvPr>
            <p:ph type="title"/>
          </p:nvPr>
        </p:nvSpPr>
        <p:spPr>
          <a:xfrm>
            <a:off x="628650" y="365125"/>
            <a:ext cx="7886700" cy="1325563"/>
          </a:xfrm>
        </p:spPr>
        <p:txBody>
          <a:bodyPr/>
          <a:lstStyle/>
          <a:p>
            <a:pPr eaLnBrk="1" hangingPunct="1"/>
            <a:r>
              <a:rPr lang="en-US" altLang="en-US">
                <a:latin typeface="Arial" panose="020B0604020202020204" pitchFamily="34" charset="0"/>
                <a:cs typeface="Arial" panose="020B0604020202020204" pitchFamily="34" charset="0"/>
              </a:rPr>
              <a:t>Almost All Workers Now Have </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An Annual Deductible</a:t>
            </a:r>
          </a:p>
        </p:txBody>
      </p:sp>
      <p:sp>
        <p:nvSpPr>
          <p:cNvPr id="69635" name="Text Placeholder 2">
            <a:extLst>
              <a:ext uri="{FF2B5EF4-FFF2-40B4-BE49-F238E27FC236}">
                <a16:creationId xmlns:a16="http://schemas.microsoft.com/office/drawing/2014/main" id="{F46D0244-CE92-D0DC-C70D-9D2E2F46F514}"/>
              </a:ext>
            </a:extLst>
          </p:cNvPr>
          <p:cNvSpPr>
            <a:spLocks noGrp="1" noChangeArrowheads="1"/>
          </p:cNvSpPr>
          <p:nvPr>
            <p:ph type="body" idx="10"/>
          </p:nvPr>
        </p:nvSpPr>
        <p:spPr>
          <a:xfrm>
            <a:off x="0" y="6016625"/>
            <a:ext cx="6172200" cy="841375"/>
          </a:xfrm>
        </p:spPr>
        <p:txBody>
          <a:bodyPr/>
          <a:lstStyle/>
          <a:p>
            <a:pPr eaLnBrk="1" hangingPunct="1">
              <a:lnSpc>
                <a:spcPct val="100000"/>
              </a:lnSpc>
              <a:spcBef>
                <a:spcPct val="0"/>
              </a:spcBef>
            </a:pPr>
            <a:r>
              <a:rPr lang="en-US" altLang="en-US">
                <a:latin typeface="Arial" panose="020B0604020202020204" pitchFamily="34" charset="0"/>
                <a:cs typeface="Arial" panose="020B0604020202020204" pitchFamily="34" charset="0"/>
              </a:rPr>
              <a:t>Employer Health Benefits 2019 Annual Survey. The Kaiser Family Foundation. 2019. </a:t>
            </a:r>
          </a:p>
          <a:p>
            <a:pPr eaLnBrk="1" hangingPunct="1">
              <a:lnSpc>
                <a:spcPct val="100000"/>
              </a:lnSpc>
              <a:spcBef>
                <a:spcPct val="0"/>
              </a:spcBef>
            </a:pPr>
            <a:r>
              <a:rPr lang="en-US" altLang="en-US">
                <a:latin typeface="Arial" panose="020B0604020202020204" pitchFamily="34" charset="0"/>
                <a:cs typeface="Arial" panose="020B0604020202020204" pitchFamily="34" charset="0"/>
              </a:rPr>
              <a:t>Available at: http://files.kff.org/attachment/Report-Employer-Health-Benefits-Annual-Survey-2019</a:t>
            </a:r>
          </a:p>
        </p:txBody>
      </p:sp>
      <p:sp>
        <p:nvSpPr>
          <p:cNvPr id="4" name="TextBox 3">
            <a:extLst>
              <a:ext uri="{FF2B5EF4-FFF2-40B4-BE49-F238E27FC236}">
                <a16:creationId xmlns:a16="http://schemas.microsoft.com/office/drawing/2014/main" id="{27B14DC1-8CE1-2C50-CD2D-B04F0D39F205}"/>
              </a:ext>
            </a:extLst>
          </p:cNvPr>
          <p:cNvSpPr txBox="1"/>
          <p:nvPr/>
        </p:nvSpPr>
        <p:spPr>
          <a:xfrm>
            <a:off x="100013" y="2741613"/>
            <a:ext cx="2130425" cy="1476375"/>
          </a:xfrm>
          <a:prstGeom prst="rect">
            <a:avLst/>
          </a:prstGeom>
          <a:noFill/>
        </p:spPr>
        <p:txBody>
          <a:bodyPr>
            <a:spAutoFit/>
          </a:bodyPr>
          <a:lstStyle/>
          <a:p>
            <a:pPr defTabSz="685800" eaLnBrk="1" fontAlgn="auto" hangingPunct="1">
              <a:spcBef>
                <a:spcPts val="0"/>
              </a:spcBef>
              <a:spcAft>
                <a:spcPts val="900"/>
              </a:spcAft>
              <a:defRPr/>
            </a:pPr>
            <a:r>
              <a:rPr lang="en-US" dirty="0">
                <a:solidFill>
                  <a:srgbClr val="FFFFFF"/>
                </a:solidFill>
                <a:latin typeface="Arial" panose="020B0604020202020204"/>
                <a:cs typeface="+mn-cs"/>
              </a:rPr>
              <a:t>Average general annual deductible for all covered workers (single coverage)</a:t>
            </a:r>
          </a:p>
        </p:txBody>
      </p:sp>
      <p:graphicFrame>
        <p:nvGraphicFramePr>
          <p:cNvPr id="69637" name="Chart 5">
            <a:extLst>
              <a:ext uri="{FF2B5EF4-FFF2-40B4-BE49-F238E27FC236}">
                <a16:creationId xmlns:a16="http://schemas.microsoft.com/office/drawing/2014/main" id="{62A802B3-23DB-72EF-9B14-B995C777B15E}"/>
              </a:ext>
            </a:extLst>
          </p:cNvPr>
          <p:cNvGraphicFramePr>
            <a:graphicFrameLocks/>
          </p:cNvGraphicFramePr>
          <p:nvPr/>
        </p:nvGraphicFramePr>
        <p:xfrm>
          <a:off x="1960563" y="2058988"/>
          <a:ext cx="6934200" cy="3362325"/>
        </p:xfrm>
        <a:graphic>
          <a:graphicData uri="http://schemas.openxmlformats.org/presentationml/2006/ole">
            <mc:AlternateContent xmlns:mc="http://schemas.openxmlformats.org/markup-compatibility/2006">
              <mc:Choice xmlns:v="urn:schemas-microsoft-com:vml" Requires="v">
                <p:oleObj name="Chart" r:id="rId3" imgW="6943946" imgH="3371380" progId="Excel.Chart.8">
                  <p:embed/>
                </p:oleObj>
              </mc:Choice>
              <mc:Fallback>
                <p:oleObj name="Chart" r:id="rId3" imgW="6943946" imgH="3371380" progId="Excel.Chart.8">
                  <p:embed/>
                  <p:pic>
                    <p:nvPicPr>
                      <p:cNvPr id="69637" name="Chart 5">
                        <a:extLst>
                          <a:ext uri="{FF2B5EF4-FFF2-40B4-BE49-F238E27FC236}">
                            <a16:creationId xmlns:a16="http://schemas.microsoft.com/office/drawing/2014/main" id="{62A802B3-23DB-72EF-9B14-B995C777B15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563" y="2058988"/>
                        <a:ext cx="69342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B04A2D93-1B68-BAE6-EE0E-22A4E6B7C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9B80F225-90E8-848C-1288-017BBD1685F3}"/>
              </a:ext>
            </a:extLst>
          </p:cNvPr>
          <p:cNvSpPr>
            <a:spLocks noGrp="1"/>
          </p:cNvSpPr>
          <p:nvPr>
            <p:ph type="ctrTitle"/>
          </p:nvPr>
        </p:nvSpPr>
        <p:spPr/>
        <p:txBody>
          <a:bodyPr/>
          <a:lstStyle/>
          <a:p>
            <a:pPr eaLnBrk="1" hangingPunct="1">
              <a:defRPr/>
            </a:pPr>
            <a:endParaRPr lang="en-US" altLang="en-US"/>
          </a:p>
        </p:txBody>
      </p:sp>
      <p:sp>
        <p:nvSpPr>
          <p:cNvPr id="66563" name="Subtitle 2">
            <a:extLst>
              <a:ext uri="{FF2B5EF4-FFF2-40B4-BE49-F238E27FC236}">
                <a16:creationId xmlns:a16="http://schemas.microsoft.com/office/drawing/2014/main" id="{649B0F93-90A2-A735-2072-56D2F81F93AF}"/>
              </a:ext>
            </a:extLst>
          </p:cNvPr>
          <p:cNvSpPr>
            <a:spLocks noGrp="1"/>
          </p:cNvSpPr>
          <p:nvPr>
            <p:ph type="subTitle" idx="1"/>
          </p:nvPr>
        </p:nvSpPr>
        <p:spPr/>
        <p:txBody>
          <a:bodyPr/>
          <a:lstStyle/>
          <a:p>
            <a:pPr eaLnBrk="1" hangingPunct="1">
              <a:defRPr/>
            </a:pPr>
            <a:endParaRPr lang="en-US" altLang="en-US"/>
          </a:p>
        </p:txBody>
      </p:sp>
      <p:graphicFrame>
        <p:nvGraphicFramePr>
          <p:cNvPr id="72708" name="Object 7">
            <a:extLst>
              <a:ext uri="{FF2B5EF4-FFF2-40B4-BE49-F238E27FC236}">
                <a16:creationId xmlns:a16="http://schemas.microsoft.com/office/drawing/2014/main" id="{61C1A093-3D56-0950-3036-AADF9E4E83E5}"/>
              </a:ext>
            </a:extLst>
          </p:cNvPr>
          <p:cNvGraphicFramePr>
            <a:graphicFrameLocks noChangeAspect="1"/>
          </p:cNvGraphicFramePr>
          <p:nvPr/>
        </p:nvGraphicFramePr>
        <p:xfrm>
          <a:off x="0" y="0"/>
          <a:ext cx="9185275" cy="6886575"/>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72708" name="Object 7">
                        <a:extLst>
                          <a:ext uri="{FF2B5EF4-FFF2-40B4-BE49-F238E27FC236}">
                            <a16:creationId xmlns:a16="http://schemas.microsoft.com/office/drawing/2014/main" id="{61C1A093-3D56-0950-3036-AADF9E4E8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5275"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8EF2CEBA-AE46-3D16-8932-1695007CC798}"/>
              </a:ext>
            </a:extLst>
          </p:cNvPr>
          <p:cNvSpPr>
            <a:spLocks noGrp="1"/>
          </p:cNvSpPr>
          <p:nvPr>
            <p:ph type="ctrTitle"/>
          </p:nvPr>
        </p:nvSpPr>
        <p:spPr/>
        <p:txBody>
          <a:bodyPr/>
          <a:lstStyle/>
          <a:p>
            <a:pPr eaLnBrk="1" hangingPunct="1">
              <a:defRPr/>
            </a:pPr>
            <a:endParaRPr lang="en-US" altLang="en-US"/>
          </a:p>
        </p:txBody>
      </p:sp>
      <p:sp>
        <p:nvSpPr>
          <p:cNvPr id="86019" name="Subtitle 2">
            <a:extLst>
              <a:ext uri="{FF2B5EF4-FFF2-40B4-BE49-F238E27FC236}">
                <a16:creationId xmlns:a16="http://schemas.microsoft.com/office/drawing/2014/main" id="{2A0CEC34-F04B-C7A8-6972-B2F438A3DE22}"/>
              </a:ext>
            </a:extLst>
          </p:cNvPr>
          <p:cNvSpPr>
            <a:spLocks noGrp="1"/>
          </p:cNvSpPr>
          <p:nvPr>
            <p:ph type="subTitle" idx="1"/>
          </p:nvPr>
        </p:nvSpPr>
        <p:spPr/>
        <p:txBody>
          <a:bodyPr/>
          <a:lstStyle/>
          <a:p>
            <a:pPr eaLnBrk="1" hangingPunct="1">
              <a:defRPr/>
            </a:pPr>
            <a:endParaRPr lang="en-US" altLang="en-US"/>
          </a:p>
        </p:txBody>
      </p:sp>
      <p:pic>
        <p:nvPicPr>
          <p:cNvPr id="73732" name="Picture 3">
            <a:extLst>
              <a:ext uri="{FF2B5EF4-FFF2-40B4-BE49-F238E27FC236}">
                <a16:creationId xmlns:a16="http://schemas.microsoft.com/office/drawing/2014/main" id="{6F5FE107-2E29-C253-002E-845235DE94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3688952A-E748-0579-0586-5906AB4BF66A}"/>
              </a:ext>
            </a:extLst>
          </p:cNvPr>
          <p:cNvSpPr>
            <a:spLocks noGrp="1" noChangeArrowheads="1"/>
          </p:cNvSpPr>
          <p:nvPr>
            <p:ph type="title"/>
          </p:nvPr>
        </p:nvSpPr>
        <p:spPr/>
        <p:txBody>
          <a:bodyPr/>
          <a:lstStyle/>
          <a:p>
            <a:pPr>
              <a:defRPr/>
            </a:pPr>
            <a:endParaRPr lang="en-US" altLang="en-US"/>
          </a:p>
        </p:txBody>
      </p:sp>
      <p:pic>
        <p:nvPicPr>
          <p:cNvPr id="74755" name="Picture 3">
            <a:extLst>
              <a:ext uri="{FF2B5EF4-FFF2-40B4-BE49-F238E27FC236}">
                <a16:creationId xmlns:a16="http://schemas.microsoft.com/office/drawing/2014/main" id="{196461FD-CB24-64AE-8ADD-922C7D93538D}"/>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1896A2C-9EC2-4561-64E7-D27452293AA1}"/>
              </a:ext>
            </a:extLst>
          </p:cNvPr>
          <p:cNvSpPr>
            <a:spLocks noGrp="1" noRot="1" noChangeArrowheads="1"/>
          </p:cNvSpPr>
          <p:nvPr>
            <p:ph type="title" idx="4294967295"/>
          </p:nvPr>
        </p:nvSpPr>
        <p:spPr/>
        <p:txBody>
          <a:bodyPr lIns="0" rIns="0" bIns="0" anchor="b"/>
          <a:lstStyle/>
          <a:p>
            <a:pPr eaLnBrk="1" hangingPunct="1">
              <a:defRPr/>
            </a:pPr>
            <a:r>
              <a:rPr lang="en-US" dirty="0"/>
              <a:t>The State of U.S. Health Care</a:t>
            </a:r>
          </a:p>
        </p:txBody>
      </p:sp>
      <p:sp>
        <p:nvSpPr>
          <p:cNvPr id="9219" name="Rectangle 3">
            <a:extLst>
              <a:ext uri="{FF2B5EF4-FFF2-40B4-BE49-F238E27FC236}">
                <a16:creationId xmlns:a16="http://schemas.microsoft.com/office/drawing/2014/main" id="{27FC60C1-5F5A-5587-8175-7F1999522A47}"/>
              </a:ext>
            </a:extLst>
          </p:cNvPr>
          <p:cNvSpPr>
            <a:spLocks noGrp="1" noChangeArrowheads="1"/>
          </p:cNvSpPr>
          <p:nvPr>
            <p:ph idx="4294967295"/>
          </p:nvPr>
        </p:nvSpPr>
        <p:spPr/>
        <p:txBody>
          <a:bodyPr/>
          <a:lstStyle/>
          <a:p>
            <a:pPr marL="273050" indent="-273050" eaLnBrk="1" hangingPunct="1">
              <a:defRPr/>
            </a:pPr>
            <a:r>
              <a:rPr lang="en-US" sz="3600" dirty="0"/>
              <a:t>Before PPACA: 42 million (13%) uninsured and 45,000 deaths/year</a:t>
            </a:r>
          </a:p>
          <a:p>
            <a:pPr marL="639763" lvl="1" indent="-246063" eaLnBrk="1" hangingPunct="1">
              <a:defRPr/>
            </a:pPr>
            <a:r>
              <a:rPr lang="en-US" sz="3600" dirty="0"/>
              <a:t>Now 26 million uninsured (8%, 2023)</a:t>
            </a:r>
          </a:p>
          <a:p>
            <a:pPr marL="639763" lvl="1" indent="-246063" eaLnBrk="1" hangingPunct="1">
              <a:defRPr/>
            </a:pPr>
            <a:r>
              <a:rPr lang="en-US" sz="3600" dirty="0"/>
              <a:t>Estimated 45,500 deaths/</a:t>
            </a:r>
            <a:r>
              <a:rPr lang="en-US" sz="3600" dirty="0" err="1"/>
              <a:t>yr</a:t>
            </a:r>
            <a:r>
              <a:rPr lang="en-US" sz="3600" dirty="0"/>
              <a:t> (2023)</a:t>
            </a:r>
          </a:p>
          <a:p>
            <a:pPr marL="1039813" lvl="2" indent="-246063" eaLnBrk="1" hangingPunct="1">
              <a:defRPr/>
            </a:pPr>
            <a:r>
              <a:rPr lang="en-US" sz="3200" dirty="0"/>
              <a:t>Much of rise due to US mishandling of Covid pandemic</a:t>
            </a:r>
          </a:p>
          <a:p>
            <a:pPr marL="1039813" lvl="2" indent="-246063" eaLnBrk="1" hangingPunct="1">
              <a:defRPr/>
            </a:pPr>
            <a:r>
              <a:rPr lang="en-US" sz="3200" dirty="0"/>
              <a:t>US mortality rate 3</a:t>
            </a:r>
            <a:r>
              <a:rPr lang="en-US" sz="3200" baseline="30000" dirty="0"/>
              <a:t>rd</a:t>
            </a:r>
            <a:r>
              <a:rPr lang="en-US" sz="3200" dirty="0"/>
              <a:t> worst in world, over 1 million victims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DA5A576A-DF15-168B-FE8B-C19029D3F09E}"/>
              </a:ext>
            </a:extLst>
          </p:cNvPr>
          <p:cNvSpPr>
            <a:spLocks noGrp="1"/>
          </p:cNvSpPr>
          <p:nvPr>
            <p:ph type="title" idx="4294967295"/>
          </p:nvPr>
        </p:nvSpPr>
        <p:spPr/>
        <p:txBody>
          <a:bodyPr lIns="0" rIns="0" bIns="0" anchor="b"/>
          <a:lstStyle/>
          <a:p>
            <a:pPr eaLnBrk="1" hangingPunct="1">
              <a:defRPr/>
            </a:pPr>
            <a:r>
              <a:rPr lang="en-US" dirty="0"/>
              <a:t>Health Insurance Industry</a:t>
            </a:r>
          </a:p>
        </p:txBody>
      </p:sp>
      <p:sp>
        <p:nvSpPr>
          <p:cNvPr id="28675" name="Content Placeholder 2">
            <a:extLst>
              <a:ext uri="{FF2B5EF4-FFF2-40B4-BE49-F238E27FC236}">
                <a16:creationId xmlns:a16="http://schemas.microsoft.com/office/drawing/2014/main" id="{19842547-2ADA-4F22-33AB-7AE325B0E105}"/>
              </a:ext>
            </a:extLst>
          </p:cNvPr>
          <p:cNvSpPr>
            <a:spLocks noGrp="1"/>
          </p:cNvSpPr>
          <p:nvPr>
            <p:ph idx="4294967295"/>
          </p:nvPr>
        </p:nvSpPr>
        <p:spPr/>
        <p:txBody>
          <a:bodyPr/>
          <a:lstStyle/>
          <a:p>
            <a:pPr eaLnBrk="1" hangingPunct="1">
              <a:defRPr/>
            </a:pPr>
            <a:r>
              <a:rPr lang="en-US" sz="2400" dirty="0"/>
              <a:t>Consolidation leading to higher prices</a:t>
            </a:r>
          </a:p>
          <a:p>
            <a:pPr eaLnBrk="1" hangingPunct="1">
              <a:defRPr/>
            </a:pPr>
            <a:r>
              <a:rPr lang="en-US" sz="2400" dirty="0"/>
              <a:t>Pre-existing conditions (illegal under PPACA)</a:t>
            </a:r>
          </a:p>
          <a:p>
            <a:pPr eaLnBrk="1" hangingPunct="1">
              <a:defRPr/>
            </a:pPr>
            <a:r>
              <a:rPr lang="en-US" sz="2400" dirty="0"/>
              <a:t>Delisting</a:t>
            </a:r>
          </a:p>
          <a:p>
            <a:pPr eaLnBrk="1" hangingPunct="1">
              <a:defRPr/>
            </a:pPr>
            <a:r>
              <a:rPr lang="en-US" sz="2400" dirty="0"/>
              <a:t>“Cherry picking” (since 5% of people account for 50% of health care costs, and 1% account for 20%); “lemon dropping”</a:t>
            </a:r>
          </a:p>
          <a:p>
            <a:pPr lvl="1" eaLnBrk="1" hangingPunct="1">
              <a:defRPr/>
            </a:pPr>
            <a:r>
              <a:rPr lang="en-US" sz="2400" dirty="0"/>
              <a:t>E.g., have no specialist in network for a given specialty; limit access to needed meds (e.g., anti-HIV or chemo drugs)</a:t>
            </a:r>
          </a:p>
          <a:p>
            <a:pPr lvl="1" eaLnBrk="1" hangingPunct="1">
              <a:defRPr/>
            </a:pPr>
            <a:r>
              <a:rPr lang="en-US" sz="2400" dirty="0"/>
              <a:t>Doctors being forced out of “narrow networks”</a:t>
            </a:r>
          </a:p>
          <a:p>
            <a:pPr lvl="2" eaLnBrk="1" hangingPunct="1">
              <a:defRPr/>
            </a:pPr>
            <a:r>
              <a:rPr lang="en-US" dirty="0"/>
              <a:t>In response, many states have passed “any willing provider” laws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8149-9DFF-5485-8D08-5657143D45A3}"/>
              </a:ext>
            </a:extLst>
          </p:cNvPr>
          <p:cNvSpPr>
            <a:spLocks noGrp="1"/>
          </p:cNvSpPr>
          <p:nvPr>
            <p:ph type="title"/>
          </p:nvPr>
        </p:nvSpPr>
        <p:spPr/>
        <p:txBody>
          <a:bodyPr/>
          <a:lstStyle/>
          <a:p>
            <a:pPr>
              <a:defRPr/>
            </a:pPr>
            <a:r>
              <a:rPr lang="en-US" dirty="0"/>
              <a:t>Surprise Medical Bills</a:t>
            </a:r>
          </a:p>
        </p:txBody>
      </p:sp>
      <p:sp>
        <p:nvSpPr>
          <p:cNvPr id="3" name="Content Placeholder 2">
            <a:extLst>
              <a:ext uri="{FF2B5EF4-FFF2-40B4-BE49-F238E27FC236}">
                <a16:creationId xmlns:a16="http://schemas.microsoft.com/office/drawing/2014/main" id="{53D9567A-DD05-8725-FB1B-9995D2823495}"/>
              </a:ext>
            </a:extLst>
          </p:cNvPr>
          <p:cNvSpPr>
            <a:spLocks noGrp="1"/>
          </p:cNvSpPr>
          <p:nvPr>
            <p:ph idx="1"/>
          </p:nvPr>
        </p:nvSpPr>
        <p:spPr/>
        <p:txBody>
          <a:bodyPr/>
          <a:lstStyle/>
          <a:p>
            <a:pPr>
              <a:defRPr/>
            </a:pPr>
            <a:r>
              <a:rPr lang="en-US" sz="2800" dirty="0"/>
              <a:t>Millions of Americans receive each year from health care providers that they are not able to select (e.g., ER physicians, anesthesiologists, ambulances)</a:t>
            </a:r>
          </a:p>
          <a:p>
            <a:pPr lvl="1">
              <a:defRPr/>
            </a:pPr>
            <a:r>
              <a:rPr lang="en-US" dirty="0"/>
              <a:t>Including 1/5 elective surgeries, 1/5 ER visits, 1/6 in-network hospitalizations</a:t>
            </a:r>
          </a:p>
          <a:p>
            <a:pPr>
              <a:defRPr/>
            </a:pPr>
            <a:r>
              <a:rPr lang="en-US" sz="2800" dirty="0"/>
              <a:t>Average charge $1,200 - $2,000, can be as high as $100,000</a:t>
            </a:r>
          </a:p>
          <a:p>
            <a:pPr>
              <a:defRPr/>
            </a:pPr>
            <a:r>
              <a:rPr lang="en-US" sz="2800" dirty="0"/>
              <a:t>High “trauma” fees for ER visits for minor injuries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768C-C00E-5613-69AD-DAEB50168112}"/>
              </a:ext>
            </a:extLst>
          </p:cNvPr>
          <p:cNvSpPr>
            <a:spLocks noGrp="1"/>
          </p:cNvSpPr>
          <p:nvPr>
            <p:ph type="title"/>
          </p:nvPr>
        </p:nvSpPr>
        <p:spPr/>
        <p:txBody>
          <a:bodyPr/>
          <a:lstStyle/>
          <a:p>
            <a:pPr>
              <a:defRPr/>
            </a:pPr>
            <a:r>
              <a:rPr lang="en-US" dirty="0">
                <a:solidFill>
                  <a:srgbClr val="E5E5FF"/>
                </a:solidFill>
              </a:rPr>
              <a:t>Private Equity Takeover of Medicine</a:t>
            </a:r>
            <a:endParaRPr lang="en-US" dirty="0"/>
          </a:p>
        </p:txBody>
      </p:sp>
      <p:sp>
        <p:nvSpPr>
          <p:cNvPr id="3" name="Content Placeholder 2">
            <a:extLst>
              <a:ext uri="{FF2B5EF4-FFF2-40B4-BE49-F238E27FC236}">
                <a16:creationId xmlns:a16="http://schemas.microsoft.com/office/drawing/2014/main" id="{DFF8E6D6-28AF-67A2-F8A7-6E118841FE8C}"/>
              </a:ext>
            </a:extLst>
          </p:cNvPr>
          <p:cNvSpPr>
            <a:spLocks noGrp="1"/>
          </p:cNvSpPr>
          <p:nvPr>
            <p:ph idx="1"/>
          </p:nvPr>
        </p:nvSpPr>
        <p:spPr/>
        <p:txBody>
          <a:bodyPr/>
          <a:lstStyle/>
          <a:p>
            <a:pPr>
              <a:defRPr/>
            </a:pPr>
            <a:r>
              <a:rPr lang="en-US" sz="2800" dirty="0"/>
              <a:t>Private equity firms buying hospitals, physician practices, hospices, and ER doctor groups and moving the providers out of network to bill larger fees (then cut costs, “increase efficiencies” (often by staffing cuts and replacing MDs with mid-level providers), and sell in avg. 5 </a:t>
            </a:r>
            <a:r>
              <a:rPr lang="en-US" sz="2800" dirty="0" err="1"/>
              <a:t>yrs</a:t>
            </a:r>
            <a:r>
              <a:rPr lang="en-US" sz="2800" dirty="0"/>
              <a:t> for profit)</a:t>
            </a:r>
          </a:p>
          <a:p>
            <a:pPr lvl="1">
              <a:defRPr/>
            </a:pPr>
            <a:r>
              <a:rPr lang="en-US" dirty="0"/>
              <a:t>Investments tripled over 2010s</a:t>
            </a:r>
          </a:p>
          <a:p>
            <a:pPr>
              <a:defRPr/>
            </a:pPr>
            <a:r>
              <a:rPr lang="en-US" sz="2800" dirty="0"/>
              <a:t>Patchwork of state laws</a:t>
            </a:r>
          </a:p>
          <a:p>
            <a:pPr>
              <a:defRPr/>
            </a:pPr>
            <a:r>
              <a:rPr lang="en-US" sz="2800" dirty="0"/>
              <a:t>Inferior care</a:t>
            </a:r>
          </a:p>
          <a:p>
            <a:pPr>
              <a:defRPr/>
            </a:pP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E188-290F-C433-DA40-8D1573A4A8C8}"/>
              </a:ext>
            </a:extLst>
          </p:cNvPr>
          <p:cNvSpPr>
            <a:spLocks noGrp="1"/>
          </p:cNvSpPr>
          <p:nvPr>
            <p:ph type="title"/>
          </p:nvPr>
        </p:nvSpPr>
        <p:spPr>
          <a:xfrm>
            <a:off x="628650" y="365125"/>
            <a:ext cx="7886700" cy="1325563"/>
          </a:xfrm>
        </p:spPr>
        <p:txBody>
          <a:bodyPr>
            <a:noAutofit/>
          </a:bodyPr>
          <a:lstStyle/>
          <a:p>
            <a:pPr>
              <a:defRPr/>
            </a:pPr>
            <a:r>
              <a:rPr lang="en-US" sz="2100" dirty="0"/>
              <a:t>Likelihood of offering a profitable (vs. unprofitable) </a:t>
            </a:r>
            <a:r>
              <a:rPr lang="en-US" sz="2700" dirty="0"/>
              <a:t>Service by Hospital Ownership</a:t>
            </a:r>
          </a:p>
        </p:txBody>
      </p:sp>
      <p:sp>
        <p:nvSpPr>
          <p:cNvPr id="5" name="Text Placeholder 4">
            <a:extLst>
              <a:ext uri="{FF2B5EF4-FFF2-40B4-BE49-F238E27FC236}">
                <a16:creationId xmlns:a16="http://schemas.microsoft.com/office/drawing/2014/main" id="{255375A3-1212-C746-948A-D208863951B2}"/>
              </a:ext>
            </a:extLst>
          </p:cNvPr>
          <p:cNvSpPr>
            <a:spLocks noGrp="1"/>
          </p:cNvSpPr>
          <p:nvPr>
            <p:ph type="body" idx="10"/>
          </p:nvPr>
        </p:nvSpPr>
        <p:spPr>
          <a:xfrm>
            <a:off x="0" y="6016625"/>
            <a:ext cx="6172200" cy="841375"/>
          </a:xfrm>
        </p:spPr>
        <p:txBody>
          <a:bodyPr/>
          <a:lstStyle/>
          <a:p>
            <a:pPr>
              <a:spcBef>
                <a:spcPts val="0"/>
              </a:spcBef>
              <a:defRPr/>
            </a:pPr>
            <a:r>
              <a:rPr lang="en-US" dirty="0"/>
              <a:t>Data from: Horwitz JR, Nichols A. Hospital Service Offerings Still Differ Substantially By Ownership Type. </a:t>
            </a:r>
          </a:p>
          <a:p>
            <a:pPr>
              <a:spcBef>
                <a:spcPts val="0"/>
              </a:spcBef>
              <a:defRPr/>
            </a:pPr>
            <a:r>
              <a:rPr lang="en-US" dirty="0"/>
              <a:t>Health Affairs. 2022 Mar;41(3):331–40.</a:t>
            </a:r>
          </a:p>
        </p:txBody>
      </p:sp>
      <p:graphicFrame>
        <p:nvGraphicFramePr>
          <p:cNvPr id="78852" name="Chart 6">
            <a:extLst>
              <a:ext uri="{FF2B5EF4-FFF2-40B4-BE49-F238E27FC236}">
                <a16:creationId xmlns:a16="http://schemas.microsoft.com/office/drawing/2014/main" id="{B917CE09-72CB-C8FA-41C5-8E76869D4DA7}"/>
              </a:ext>
            </a:extLst>
          </p:cNvPr>
          <p:cNvGraphicFramePr>
            <a:graphicFrameLocks/>
          </p:cNvGraphicFramePr>
          <p:nvPr/>
        </p:nvGraphicFramePr>
        <p:xfrm>
          <a:off x="577850" y="2074863"/>
          <a:ext cx="7988300" cy="3346450"/>
        </p:xfrm>
        <a:graphic>
          <a:graphicData uri="http://schemas.openxmlformats.org/presentationml/2006/ole">
            <mc:AlternateContent xmlns:mc="http://schemas.openxmlformats.org/markup-compatibility/2006">
              <mc:Choice xmlns:v="urn:schemas-microsoft-com:vml" Requires="v">
                <p:oleObj name="Chart" r:id="rId2" imgW="7998645" imgH="3353091" progId="Excel.Chart.8">
                  <p:embed/>
                </p:oleObj>
              </mc:Choice>
              <mc:Fallback>
                <p:oleObj name="Chart" r:id="rId2" imgW="7998645" imgH="3353091" progId="Excel.Chart.8">
                  <p:embed/>
                  <p:pic>
                    <p:nvPicPr>
                      <p:cNvPr id="78852" name="Chart 6">
                        <a:extLst>
                          <a:ext uri="{FF2B5EF4-FFF2-40B4-BE49-F238E27FC236}">
                            <a16:creationId xmlns:a16="http://schemas.microsoft.com/office/drawing/2014/main" id="{B917CE09-72CB-C8FA-41C5-8E76869D4DA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2074863"/>
                        <a:ext cx="79883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BE84-5DF4-54F8-E054-D88D50BE7ED1}"/>
              </a:ext>
            </a:extLst>
          </p:cNvPr>
          <p:cNvSpPr>
            <a:spLocks noGrp="1"/>
          </p:cNvSpPr>
          <p:nvPr>
            <p:ph type="title"/>
          </p:nvPr>
        </p:nvSpPr>
        <p:spPr>
          <a:xfrm>
            <a:off x="628650" y="365125"/>
            <a:ext cx="7886700" cy="1325563"/>
          </a:xfrm>
        </p:spPr>
        <p:txBody>
          <a:bodyPr>
            <a:noAutofit/>
          </a:bodyPr>
          <a:lstStyle/>
          <a:p>
            <a:pPr>
              <a:defRPr/>
            </a:pPr>
            <a:r>
              <a:rPr lang="en-US" sz="2100" dirty="0"/>
              <a:t>Percent of health systems with high relative levels of </a:t>
            </a:r>
            <a:r>
              <a:rPr lang="en-US" sz="3000" dirty="0"/>
              <a:t>“Overuse” of Low-Value Services</a:t>
            </a:r>
            <a:endParaRPr lang="en-US" sz="2100" i="1" dirty="0"/>
          </a:p>
        </p:txBody>
      </p:sp>
      <p:sp>
        <p:nvSpPr>
          <p:cNvPr id="3" name="Text Placeholder 2">
            <a:extLst>
              <a:ext uri="{FF2B5EF4-FFF2-40B4-BE49-F238E27FC236}">
                <a16:creationId xmlns:a16="http://schemas.microsoft.com/office/drawing/2014/main" id="{59FDF4CA-B192-3927-080D-B160AAB75CB5}"/>
              </a:ext>
            </a:extLst>
          </p:cNvPr>
          <p:cNvSpPr>
            <a:spLocks noGrp="1"/>
          </p:cNvSpPr>
          <p:nvPr>
            <p:ph type="body" idx="10"/>
          </p:nvPr>
        </p:nvSpPr>
        <p:spPr>
          <a:xfrm>
            <a:off x="0" y="5370513"/>
            <a:ext cx="6383338" cy="630237"/>
          </a:xfrm>
        </p:spPr>
        <p:txBody>
          <a:bodyPr>
            <a:normAutofit fontScale="92500" lnSpcReduction="10000"/>
          </a:bodyPr>
          <a:lstStyle/>
          <a:p>
            <a:pPr>
              <a:spcBef>
                <a:spcPts val="0"/>
              </a:spcBef>
              <a:spcAft>
                <a:spcPts val="450"/>
              </a:spcAft>
              <a:defRPr/>
            </a:pPr>
            <a:r>
              <a:rPr lang="en-US" dirty="0"/>
              <a:t>”High” levels of overuse as defined by following authors, who noted that hospitals in the fourth and fifth category of their overuse index (&gt;=0.5 SD over mean) can be considered to be “health systems that are overusing relative to the average health system.”</a:t>
            </a:r>
          </a:p>
          <a:p>
            <a:pPr>
              <a:spcBef>
                <a:spcPts val="0"/>
              </a:spcBef>
              <a:spcAft>
                <a:spcPts val="450"/>
              </a:spcAft>
              <a:defRPr/>
            </a:pPr>
            <a:r>
              <a:rPr lang="en-US" dirty="0"/>
              <a:t>Segal JB, Sen AP, </a:t>
            </a:r>
            <a:r>
              <a:rPr lang="en-US" dirty="0" err="1"/>
              <a:t>Glanzberg-Krainin</a:t>
            </a:r>
            <a:r>
              <a:rPr lang="en-US" dirty="0"/>
              <a:t> E, </a:t>
            </a:r>
            <a:r>
              <a:rPr lang="en-US" dirty="0" err="1"/>
              <a:t>Hutfless</a:t>
            </a:r>
            <a:r>
              <a:rPr lang="en-US" dirty="0"/>
              <a:t> S. Factors Associated With Overuse of Health Care Within US Health Systems: A Cross-sectional Analysis of Medicare Beneficiaries From 2016 to 2018. JAMA Health Forum. 2022 Jan 14;3(1):e214543.</a:t>
            </a:r>
          </a:p>
        </p:txBody>
      </p:sp>
      <p:graphicFrame>
        <p:nvGraphicFramePr>
          <p:cNvPr id="6" name="Chart 5">
            <a:extLst>
              <a:ext uri="{FF2B5EF4-FFF2-40B4-BE49-F238E27FC236}">
                <a16:creationId xmlns:a16="http://schemas.microsoft.com/office/drawing/2014/main" id="{8BD0D422-69D3-B50D-175D-26966E56395B}"/>
              </a:ext>
            </a:extLst>
          </p:cNvPr>
          <p:cNvGraphicFramePr>
            <a:graphicFrameLocks/>
          </p:cNvGraphicFramePr>
          <p:nvPr/>
        </p:nvGraphicFramePr>
        <p:xfrm>
          <a:off x="374650" y="1643063"/>
          <a:ext cx="8682038" cy="3981450"/>
        </p:xfrm>
        <a:graphic>
          <a:graphicData uri="http://schemas.openxmlformats.org/drawingml/2006/chart">
            <c:chart xmlns:c="http://schemas.openxmlformats.org/drawingml/2006/chart" xmlns:r="http://schemas.openxmlformats.org/officeDocument/2006/relationships" r:id="rId2"/>
          </a:graphicData>
        </a:graphic>
      </p:graphicFrame>
      <p:sp useBgFill="1">
        <p:nvSpPr>
          <p:cNvPr id="9" name="Rectangle 8">
            <a:extLst>
              <a:ext uri="{FF2B5EF4-FFF2-40B4-BE49-F238E27FC236}">
                <a16:creationId xmlns:a16="http://schemas.microsoft.com/office/drawing/2014/main" id="{ABCDD26B-B90C-F06E-F1DB-1FE34F947DA6}"/>
              </a:ext>
            </a:extLst>
          </p:cNvPr>
          <p:cNvSpPr/>
          <p:nvPr/>
        </p:nvSpPr>
        <p:spPr>
          <a:xfrm>
            <a:off x="2532063" y="2047875"/>
            <a:ext cx="369887" cy="2690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fade">
                                      <p:cBhvr>
                                        <p:cTn id="7" dur="500"/>
                                        <p:tgtEl>
                                          <p:spTgt spid="6">
                                            <p:graphicEl>
                                              <a:chart seriesIdx="-4" categoryIdx="1" bldStep="category"/>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fade">
                                      <p:cBhvr>
                                        <p:cTn id="11" dur="500"/>
                                        <p:tgtEl>
                                          <p:spTgt spid="6">
                                            <p:graphicEl>
                                              <a:chart seriesIdx="-4" categoryIdx="2" bldStep="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fade">
                                      <p:cBhvr>
                                        <p:cTn id="15" dur="500"/>
                                        <p:tgtEl>
                                          <p:spTgt spid="6">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F4E66-19E2-98B7-8C19-CE7E5FAB3815}"/>
              </a:ext>
            </a:extLst>
          </p:cNvPr>
          <p:cNvSpPr>
            <a:spLocks noGrp="1"/>
          </p:cNvSpPr>
          <p:nvPr>
            <p:ph type="title"/>
          </p:nvPr>
        </p:nvSpPr>
        <p:spPr/>
        <p:txBody>
          <a:bodyPr/>
          <a:lstStyle/>
          <a:p>
            <a:pPr>
              <a:defRPr/>
            </a:pPr>
            <a:r>
              <a:rPr lang="en-US" dirty="0"/>
              <a:t>Surprise Medical Bills</a:t>
            </a:r>
          </a:p>
        </p:txBody>
      </p:sp>
      <p:sp>
        <p:nvSpPr>
          <p:cNvPr id="3" name="Content Placeholder 2">
            <a:extLst>
              <a:ext uri="{FF2B5EF4-FFF2-40B4-BE49-F238E27FC236}">
                <a16:creationId xmlns:a16="http://schemas.microsoft.com/office/drawing/2014/main" id="{CA1363D0-E1E0-7C13-9696-A30559FB82C4}"/>
              </a:ext>
            </a:extLst>
          </p:cNvPr>
          <p:cNvSpPr>
            <a:spLocks noGrp="1"/>
          </p:cNvSpPr>
          <p:nvPr>
            <p:ph idx="1"/>
          </p:nvPr>
        </p:nvSpPr>
        <p:spPr/>
        <p:txBody>
          <a:bodyPr/>
          <a:lstStyle/>
          <a:p>
            <a:pPr>
              <a:defRPr/>
            </a:pPr>
            <a:r>
              <a:rPr lang="en-US" sz="2800" dirty="0"/>
              <a:t>2020 federal No Surprises Law requires health care providers to work with insurers to settle on a fair price, limits patient responsibility for out-of-network care (implementation 2022, ground ambulances exempt)</a:t>
            </a:r>
          </a:p>
          <a:p>
            <a:pPr>
              <a:defRPr/>
            </a:pPr>
            <a:r>
              <a:rPr lang="en-US" sz="2800" dirty="0"/>
              <a:t>Federal law (2021) requires hospitals to disclose prices they quietly negotiate with insurers (prices vary greatly, most patients unaware, many hospitals have ignored law since penalties minimal)</a:t>
            </a:r>
          </a:p>
          <a:p>
            <a:pPr>
              <a:defRPr/>
            </a:pPr>
            <a:r>
              <a:rPr lang="en-US" sz="2800" dirty="0"/>
              <a:t>2022 : only 1/5 hospitals compliant; only 2 fined as required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3A5AB-AFB5-9E8B-A299-CB36FBA0E50A}"/>
              </a:ext>
            </a:extLst>
          </p:cNvPr>
          <p:cNvSpPr>
            <a:spLocks noGrp="1"/>
          </p:cNvSpPr>
          <p:nvPr>
            <p:ph type="title"/>
          </p:nvPr>
        </p:nvSpPr>
        <p:spPr/>
        <p:txBody>
          <a:bodyPr/>
          <a:lstStyle/>
          <a:p>
            <a:pPr>
              <a:defRPr/>
            </a:pPr>
            <a:r>
              <a:rPr lang="en-US" dirty="0"/>
              <a:t>Prior Authorization</a:t>
            </a:r>
          </a:p>
        </p:txBody>
      </p:sp>
      <p:sp>
        <p:nvSpPr>
          <p:cNvPr id="3" name="Content Placeholder 2">
            <a:extLst>
              <a:ext uri="{FF2B5EF4-FFF2-40B4-BE49-F238E27FC236}">
                <a16:creationId xmlns:a16="http://schemas.microsoft.com/office/drawing/2014/main" id="{EFA79EED-0EF9-6C62-E06A-EA76ABA925E4}"/>
              </a:ext>
            </a:extLst>
          </p:cNvPr>
          <p:cNvSpPr>
            <a:spLocks noGrp="1"/>
          </p:cNvSpPr>
          <p:nvPr>
            <p:ph idx="1"/>
          </p:nvPr>
        </p:nvSpPr>
        <p:spPr/>
        <p:txBody>
          <a:bodyPr/>
          <a:lstStyle/>
          <a:p>
            <a:pPr>
              <a:defRPr/>
            </a:pPr>
            <a:r>
              <a:rPr lang="en-US" sz="2400" dirty="0"/>
              <a:t>Onerous prior authorization requirements also delay (and deny) care</a:t>
            </a:r>
          </a:p>
          <a:p>
            <a:pPr lvl="1">
              <a:defRPr/>
            </a:pPr>
            <a:r>
              <a:rPr lang="en-US" sz="2400" dirty="0"/>
              <a:t>2022: 90%/97% of oncology/radiation oncology services required prior authorization under Medicare Advantage</a:t>
            </a:r>
          </a:p>
          <a:p>
            <a:pPr>
              <a:defRPr/>
            </a:pPr>
            <a:r>
              <a:rPr lang="en-US" sz="2400" dirty="0"/>
              <a:t>2024: CMS rule requires prior authorization decisions be sent to patients and providers within 72 hours for expedited requests and within 7 calendar days for standard requests</a:t>
            </a:r>
          </a:p>
          <a:p>
            <a:pPr>
              <a:defRPr/>
            </a:pPr>
            <a:r>
              <a:rPr lang="en-US" sz="2400" dirty="0"/>
              <a:t>Utilization management costs approximately $100 billion/</a:t>
            </a:r>
            <a:r>
              <a:rPr lang="en-US" sz="2400" dirty="0" err="1"/>
              <a:t>yr</a:t>
            </a:r>
            <a:r>
              <a:rPr lang="en-US" sz="2400" dirty="0"/>
              <a:t>, patients pay most of this</a:t>
            </a:r>
          </a:p>
          <a:p>
            <a:pPr>
              <a:defRPr/>
            </a:pP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39A3-A1F0-F240-6688-E15431DF9BF9}"/>
              </a:ext>
            </a:extLst>
          </p:cNvPr>
          <p:cNvSpPr>
            <a:spLocks noGrp="1"/>
          </p:cNvSpPr>
          <p:nvPr>
            <p:ph type="title"/>
          </p:nvPr>
        </p:nvSpPr>
        <p:spPr/>
        <p:txBody>
          <a:bodyPr/>
          <a:lstStyle/>
          <a:p>
            <a:pPr>
              <a:defRPr/>
            </a:pPr>
            <a:r>
              <a:rPr lang="en-US" dirty="0"/>
              <a:t>Denials of Claims</a:t>
            </a:r>
          </a:p>
        </p:txBody>
      </p:sp>
      <p:sp>
        <p:nvSpPr>
          <p:cNvPr id="3" name="Content Placeholder 2">
            <a:extLst>
              <a:ext uri="{FF2B5EF4-FFF2-40B4-BE49-F238E27FC236}">
                <a16:creationId xmlns:a16="http://schemas.microsoft.com/office/drawing/2014/main" id="{DE1A49A2-D2B6-A346-ED08-582D9F9CB747}"/>
              </a:ext>
            </a:extLst>
          </p:cNvPr>
          <p:cNvSpPr>
            <a:spLocks noGrp="1"/>
          </p:cNvSpPr>
          <p:nvPr>
            <p:ph idx="1"/>
          </p:nvPr>
        </p:nvSpPr>
        <p:spPr/>
        <p:txBody>
          <a:bodyPr/>
          <a:lstStyle/>
          <a:p>
            <a:pPr>
              <a:defRPr/>
            </a:pPr>
            <a:r>
              <a:rPr lang="en-US" sz="2800" dirty="0"/>
              <a:t>Millions/</a:t>
            </a:r>
            <a:r>
              <a:rPr lang="en-US" sz="2800" dirty="0" err="1"/>
              <a:t>yr</a:t>
            </a:r>
            <a:endParaRPr lang="en-US" sz="2800" dirty="0"/>
          </a:p>
          <a:p>
            <a:pPr>
              <a:defRPr/>
            </a:pPr>
            <a:r>
              <a:rPr lang="en-US" sz="2800" dirty="0"/>
              <a:t>Insurance company medical directors can rule on 10,000+ requests/</a:t>
            </a:r>
            <a:r>
              <a:rPr lang="en-US" sz="2800" dirty="0" err="1"/>
              <a:t>yr</a:t>
            </a:r>
            <a:endParaRPr lang="en-US" sz="2800" dirty="0"/>
          </a:p>
          <a:p>
            <a:pPr lvl="1">
              <a:defRPr/>
            </a:pPr>
            <a:r>
              <a:rPr lang="en-US" dirty="0"/>
              <a:t>Identities often hidden, experience and qualifications sketchy, </a:t>
            </a:r>
            <a:r>
              <a:rPr lang="en-US" dirty="0" err="1"/>
              <a:t>hx</a:t>
            </a:r>
            <a:r>
              <a:rPr lang="en-US" dirty="0"/>
              <a:t> malpractice claims hound many</a:t>
            </a:r>
          </a:p>
          <a:p>
            <a:pPr lvl="1">
              <a:defRPr/>
            </a:pPr>
            <a:r>
              <a:rPr lang="en-US" dirty="0"/>
              <a:t>Often “unfightable,” except for later malpractice lawsuits (cost of doing business)</a:t>
            </a:r>
          </a:p>
          <a:p>
            <a:pPr lvl="1">
              <a:defRPr/>
            </a:pPr>
            <a:r>
              <a:rPr lang="en-US" dirty="0"/>
              <a:t>Cigna used algorithm to reject 300,000 claims over 2 months (without any MD review)</a:t>
            </a:r>
          </a:p>
          <a:p>
            <a:pPr>
              <a:defRPr/>
            </a:pP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3C869-2315-37B0-C0B2-B15CF89961AD}"/>
              </a:ext>
            </a:extLst>
          </p:cNvPr>
          <p:cNvSpPr>
            <a:spLocks noGrp="1"/>
          </p:cNvSpPr>
          <p:nvPr>
            <p:ph type="title"/>
          </p:nvPr>
        </p:nvSpPr>
        <p:spPr/>
        <p:txBody>
          <a:bodyPr/>
          <a:lstStyle/>
          <a:p>
            <a:pPr>
              <a:defRPr/>
            </a:pPr>
            <a:r>
              <a:rPr lang="en-US" dirty="0"/>
              <a:t>Health Insurance Industry</a:t>
            </a:r>
          </a:p>
        </p:txBody>
      </p:sp>
      <p:sp>
        <p:nvSpPr>
          <p:cNvPr id="3" name="Content Placeholder 2">
            <a:extLst>
              <a:ext uri="{FF2B5EF4-FFF2-40B4-BE49-F238E27FC236}">
                <a16:creationId xmlns:a16="http://schemas.microsoft.com/office/drawing/2014/main" id="{0BF98B4F-2740-1FD2-50DF-F6121832ABA4}"/>
              </a:ext>
            </a:extLst>
          </p:cNvPr>
          <p:cNvSpPr>
            <a:spLocks noGrp="1"/>
          </p:cNvSpPr>
          <p:nvPr>
            <p:ph idx="1"/>
          </p:nvPr>
        </p:nvSpPr>
        <p:spPr/>
        <p:txBody>
          <a:bodyPr/>
          <a:lstStyle/>
          <a:p>
            <a:pPr eaLnBrk="1" hangingPunct="1">
              <a:defRPr/>
            </a:pPr>
            <a:r>
              <a:rPr lang="en-US" dirty="0"/>
              <a:t>Drug </a:t>
            </a:r>
            <a:r>
              <a:rPr lang="en-US" dirty="0" err="1"/>
              <a:t>tiering</a:t>
            </a:r>
            <a:r>
              <a:rPr lang="en-US" dirty="0"/>
              <a:t> (keeps sickest patients away)</a:t>
            </a:r>
          </a:p>
          <a:p>
            <a:pPr eaLnBrk="1" hangingPunct="1">
              <a:defRPr/>
            </a:pPr>
            <a:endParaRPr lang="en-US" dirty="0"/>
          </a:p>
          <a:p>
            <a:pPr eaLnBrk="1" hangingPunct="1">
              <a:defRPr/>
            </a:pPr>
            <a:r>
              <a:rPr lang="en-US" dirty="0"/>
              <a:t>Charging uninsured 2-3X more</a:t>
            </a:r>
          </a:p>
          <a:p>
            <a:pPr eaLnBrk="1" hangingPunct="1">
              <a:defRPr/>
            </a:pPr>
            <a:endParaRPr lang="en-US" dirty="0"/>
          </a:p>
          <a:p>
            <a:pPr eaLnBrk="1" hangingPunct="1">
              <a:defRPr/>
            </a:pPr>
            <a:r>
              <a:rPr lang="en-US" dirty="0"/>
              <a:t>Hiring debt collection agencies, which sometimes hound patients in the ER (in violation of EMTALA)</a:t>
            </a:r>
          </a:p>
          <a:p>
            <a:pPr>
              <a:defRPr/>
            </a:pP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AA9D5-F06A-CFC8-72AF-0A3B48BF2CED}"/>
              </a:ext>
            </a:extLst>
          </p:cNvPr>
          <p:cNvSpPr>
            <a:spLocks noGrp="1"/>
          </p:cNvSpPr>
          <p:nvPr>
            <p:ph type="title"/>
          </p:nvPr>
        </p:nvSpPr>
        <p:spPr/>
        <p:txBody>
          <a:bodyPr/>
          <a:lstStyle/>
          <a:p>
            <a:pPr>
              <a:defRPr/>
            </a:pPr>
            <a:r>
              <a:rPr lang="en-US" dirty="0"/>
              <a:t>Health Insurance Industry/Bureaucracy</a:t>
            </a:r>
          </a:p>
        </p:txBody>
      </p:sp>
      <p:sp>
        <p:nvSpPr>
          <p:cNvPr id="3" name="Content Placeholder 2">
            <a:extLst>
              <a:ext uri="{FF2B5EF4-FFF2-40B4-BE49-F238E27FC236}">
                <a16:creationId xmlns:a16="http://schemas.microsoft.com/office/drawing/2014/main" id="{3E5BAC35-D7CB-87A3-2380-97735A99F8FA}"/>
              </a:ext>
            </a:extLst>
          </p:cNvPr>
          <p:cNvSpPr>
            <a:spLocks noGrp="1"/>
          </p:cNvSpPr>
          <p:nvPr>
            <p:ph idx="1"/>
          </p:nvPr>
        </p:nvSpPr>
        <p:spPr/>
        <p:txBody>
          <a:bodyPr/>
          <a:lstStyle/>
          <a:p>
            <a:pPr>
              <a:defRPr/>
            </a:pPr>
            <a:r>
              <a:rPr lang="en-US" dirty="0"/>
              <a:t>Multiple transaction nodes: hospitals, physicians, insurance companies, middlemen, fees charged to providers for accepting electronic payment</a:t>
            </a:r>
          </a:p>
          <a:p>
            <a:pPr>
              <a:defRPr/>
            </a:pPr>
            <a:r>
              <a:rPr lang="en-US" dirty="0"/>
              <a:t>Typical service industry has 0.85 administrative workers per specialized workers (e.g., education, law, financial industry)</a:t>
            </a:r>
          </a:p>
          <a:p>
            <a:pPr lvl="1">
              <a:defRPr/>
            </a:pPr>
            <a:r>
              <a:rPr lang="en-US" dirty="0"/>
              <a:t>Twice as many administrators as physicians</a:t>
            </a:r>
          </a:p>
          <a:p>
            <a:pPr>
              <a:defRPr/>
            </a:pPr>
            <a:r>
              <a:rPr lang="en-US" dirty="0"/>
              <a:t>In health care, as opposed to say widget production, inefficiency is profitable</a:t>
            </a:r>
          </a:p>
          <a:p>
            <a:pPr>
              <a:defRPr/>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A6C738C2-8BF2-43CC-D283-DFE303EC98AC}"/>
              </a:ext>
            </a:extLst>
          </p:cNvPr>
          <p:cNvSpPr>
            <a:spLocks noGrp="1"/>
          </p:cNvSpPr>
          <p:nvPr>
            <p:ph type="ctrTitle"/>
          </p:nvPr>
        </p:nvSpPr>
        <p:spPr/>
        <p:txBody>
          <a:bodyPr/>
          <a:lstStyle/>
          <a:p>
            <a:pPr eaLnBrk="1" hangingPunct="1">
              <a:defRPr/>
            </a:pPr>
            <a:endParaRPr lang="en-US" altLang="en-US"/>
          </a:p>
        </p:txBody>
      </p:sp>
      <p:sp>
        <p:nvSpPr>
          <p:cNvPr id="21507" name="Subtitle 2">
            <a:extLst>
              <a:ext uri="{FF2B5EF4-FFF2-40B4-BE49-F238E27FC236}">
                <a16:creationId xmlns:a16="http://schemas.microsoft.com/office/drawing/2014/main" id="{1EA253ED-34E0-2257-64D5-97A1B7CB40AA}"/>
              </a:ext>
            </a:extLst>
          </p:cNvPr>
          <p:cNvSpPr>
            <a:spLocks noGrp="1"/>
          </p:cNvSpPr>
          <p:nvPr>
            <p:ph type="subTitle" idx="1"/>
          </p:nvPr>
        </p:nvSpPr>
        <p:spPr/>
        <p:txBody>
          <a:bodyPr/>
          <a:lstStyle/>
          <a:p>
            <a:pPr eaLnBrk="1" hangingPunct="1">
              <a:defRPr/>
            </a:pPr>
            <a:endParaRPr lang="en-US" altLang="en-US"/>
          </a:p>
        </p:txBody>
      </p:sp>
      <p:pic>
        <p:nvPicPr>
          <p:cNvPr id="29700" name="Picture 4">
            <a:extLst>
              <a:ext uri="{FF2B5EF4-FFF2-40B4-BE49-F238E27FC236}">
                <a16:creationId xmlns:a16="http://schemas.microsoft.com/office/drawing/2014/main" id="{86DF8816-7E95-AC95-214E-15C6DBCE7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8E39-E53C-729F-6EF8-374CF8997B55}"/>
              </a:ext>
            </a:extLst>
          </p:cNvPr>
          <p:cNvSpPr>
            <a:spLocks noGrp="1"/>
          </p:cNvSpPr>
          <p:nvPr>
            <p:ph type="title"/>
          </p:nvPr>
        </p:nvSpPr>
        <p:spPr/>
        <p:txBody>
          <a:bodyPr/>
          <a:lstStyle/>
          <a:p>
            <a:pPr>
              <a:defRPr/>
            </a:pPr>
            <a:r>
              <a:rPr lang="en-US" dirty="0"/>
              <a:t>Health Insurance Industry/Bureaucracy</a:t>
            </a:r>
          </a:p>
        </p:txBody>
      </p:sp>
      <p:sp>
        <p:nvSpPr>
          <p:cNvPr id="3" name="Content Placeholder 2">
            <a:extLst>
              <a:ext uri="{FF2B5EF4-FFF2-40B4-BE49-F238E27FC236}">
                <a16:creationId xmlns:a16="http://schemas.microsoft.com/office/drawing/2014/main" id="{7CE84EF8-8172-63D3-4630-B6661A01AFD2}"/>
              </a:ext>
            </a:extLst>
          </p:cNvPr>
          <p:cNvSpPr>
            <a:spLocks noGrp="1"/>
          </p:cNvSpPr>
          <p:nvPr>
            <p:ph idx="1"/>
          </p:nvPr>
        </p:nvSpPr>
        <p:spPr/>
        <p:txBody>
          <a:bodyPr/>
          <a:lstStyle/>
          <a:p>
            <a:pPr eaLnBrk="1" hangingPunct="1">
              <a:defRPr/>
            </a:pPr>
            <a:r>
              <a:rPr lang="en-US" sz="2400" dirty="0"/>
              <a:t>High administrative costs</a:t>
            </a:r>
          </a:p>
          <a:p>
            <a:pPr lvl="1" eaLnBrk="1" hangingPunct="1">
              <a:defRPr/>
            </a:pPr>
            <a:r>
              <a:rPr lang="en-US" sz="2400" dirty="0"/>
              <a:t>34% in 2020 (vs. 2-3% for Medicare and Medicaid; private Medicare plans = 14%)</a:t>
            </a:r>
          </a:p>
          <a:p>
            <a:pPr lvl="1" eaLnBrk="1" hangingPunct="1">
              <a:defRPr/>
            </a:pPr>
            <a:r>
              <a:rPr lang="en-US" sz="2400" dirty="0"/>
              <a:t>$471 billion/</a:t>
            </a:r>
            <a:r>
              <a:rPr lang="en-US" sz="2400" dirty="0" err="1"/>
              <a:t>yr</a:t>
            </a:r>
            <a:r>
              <a:rPr lang="en-US" sz="2400" dirty="0"/>
              <a:t> for billing and insurance related costs alone</a:t>
            </a:r>
          </a:p>
          <a:p>
            <a:pPr lvl="1" eaLnBrk="1" hangingPunct="1">
              <a:defRPr/>
            </a:pPr>
            <a:r>
              <a:rPr lang="en-US" sz="2400" dirty="0"/>
              <a:t>No change with PPACA</a:t>
            </a:r>
          </a:p>
          <a:p>
            <a:pPr lvl="1" eaLnBrk="1" hangingPunct="1">
              <a:defRPr/>
            </a:pPr>
            <a:r>
              <a:rPr lang="en-US" sz="2400" dirty="0"/>
              <a:t>Hospital bureaucracy consumes just over ¼ of hospital budgets</a:t>
            </a:r>
          </a:p>
          <a:p>
            <a:pPr lvl="2" eaLnBrk="1" hangingPunct="1">
              <a:defRPr/>
            </a:pPr>
            <a:r>
              <a:rPr lang="en-US" dirty="0"/>
              <a:t>Highest at for-profit hospitals</a:t>
            </a:r>
          </a:p>
          <a:p>
            <a:pPr lvl="2" eaLnBrk="1" hangingPunct="1">
              <a:defRPr/>
            </a:pPr>
            <a:r>
              <a:rPr lang="en-US" dirty="0"/>
              <a:t>No effect on quality of care</a:t>
            </a:r>
          </a:p>
          <a:p>
            <a:pPr>
              <a:defRPr/>
            </a:pP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2CE258-ED4E-CF81-39F3-81A9E82655A5}"/>
              </a:ext>
            </a:extLst>
          </p:cNvPr>
          <p:cNvSpPr>
            <a:spLocks noGrp="1"/>
          </p:cNvSpPr>
          <p:nvPr>
            <p:ph type="title"/>
          </p:nvPr>
        </p:nvSpPr>
        <p:spPr/>
        <p:txBody>
          <a:bodyPr/>
          <a:lstStyle/>
          <a:p>
            <a:pPr>
              <a:defRPr/>
            </a:pPr>
            <a:r>
              <a:rPr lang="en-US" dirty="0"/>
              <a:t>Medicare Advantage</a:t>
            </a:r>
            <a:br>
              <a:rPr lang="en-US" dirty="0"/>
            </a:br>
            <a:r>
              <a:rPr lang="en-US" sz="1350" u="sng" dirty="0">
                <a:solidFill>
                  <a:srgbClr val="0563C1"/>
                </a:solidFill>
                <a:effectLst/>
                <a:latin typeface="Calibri" panose="020F0502020204030204" pitchFamily="34" charset="0"/>
                <a:ea typeface="Calibri" panose="020F0502020204030204" pitchFamily="34" charset="0"/>
                <a:hlinkClick r:id="rId2"/>
              </a:rPr>
              <a:t>https://www.nytimes.com/2022/10/08/upshot/medicare-advantage-fraud-allegations.html</a:t>
            </a:r>
            <a:br>
              <a:rPr lang="en-US" sz="1350" u="sng" dirty="0">
                <a:solidFill>
                  <a:srgbClr val="0563C1"/>
                </a:solidFill>
                <a:effectLst/>
                <a:latin typeface="Calibri" panose="020F0502020204030204" pitchFamily="34" charset="0"/>
                <a:ea typeface="Calibri" panose="020F0502020204030204" pitchFamily="34" charset="0"/>
              </a:rPr>
            </a:br>
            <a:r>
              <a:rPr lang="en-US" sz="2800" b="0" dirty="0">
                <a:solidFill>
                  <a:schemeClr val="tx1"/>
                </a:solidFill>
                <a:effectLst/>
                <a:latin typeface="Calibri" panose="020F0502020204030204" pitchFamily="34" charset="0"/>
                <a:ea typeface="Calibri" panose="020F0502020204030204" pitchFamily="34" charset="0"/>
              </a:rPr>
              <a:t>As of 2023, covers half of all eligible beneficiaries</a:t>
            </a:r>
            <a:endParaRPr lang="en-US" sz="2800" b="0" dirty="0">
              <a:solidFill>
                <a:schemeClr val="tx1"/>
              </a:solidFill>
            </a:endParaRPr>
          </a:p>
        </p:txBody>
      </p:sp>
      <p:pic>
        <p:nvPicPr>
          <p:cNvPr id="87043" name="Content Placeholder 6">
            <a:extLst>
              <a:ext uri="{FF2B5EF4-FFF2-40B4-BE49-F238E27FC236}">
                <a16:creationId xmlns:a16="http://schemas.microsoft.com/office/drawing/2014/main" id="{40CF596B-266E-BA49-7A4A-7A195AC762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09700" y="1600200"/>
            <a:ext cx="6324600" cy="515461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F1FB4-3352-CCBD-0776-31B525834410}"/>
              </a:ext>
            </a:extLst>
          </p:cNvPr>
          <p:cNvSpPr>
            <a:spLocks noGrp="1"/>
          </p:cNvSpPr>
          <p:nvPr>
            <p:ph type="title"/>
          </p:nvPr>
        </p:nvSpPr>
        <p:spPr/>
        <p:txBody>
          <a:bodyPr/>
          <a:lstStyle/>
          <a:p>
            <a:pPr>
              <a:defRPr/>
            </a:pPr>
            <a:r>
              <a:rPr lang="en-US" dirty="0"/>
              <a:t>Medicare Advantage</a:t>
            </a:r>
          </a:p>
        </p:txBody>
      </p:sp>
      <p:sp>
        <p:nvSpPr>
          <p:cNvPr id="3" name="Content Placeholder 2">
            <a:extLst>
              <a:ext uri="{FF2B5EF4-FFF2-40B4-BE49-F238E27FC236}">
                <a16:creationId xmlns:a16="http://schemas.microsoft.com/office/drawing/2014/main" id="{161ADC18-F7DA-D9A7-4666-19B34ECB9ECC}"/>
              </a:ext>
            </a:extLst>
          </p:cNvPr>
          <p:cNvSpPr>
            <a:spLocks noGrp="1"/>
          </p:cNvSpPr>
          <p:nvPr>
            <p:ph idx="1"/>
          </p:nvPr>
        </p:nvSpPr>
        <p:spPr/>
        <p:txBody>
          <a:bodyPr/>
          <a:lstStyle/>
          <a:p>
            <a:pPr>
              <a:defRPr/>
            </a:pPr>
            <a:r>
              <a:rPr lang="en-US" sz="2800" dirty="0"/>
              <a:t>Run by private companies</a:t>
            </a:r>
          </a:p>
          <a:p>
            <a:pPr>
              <a:defRPr/>
            </a:pPr>
            <a:r>
              <a:rPr lang="en-US" sz="2800" dirty="0"/>
              <a:t>Over 40% of Americans enrolled in 2021, number rising</a:t>
            </a:r>
          </a:p>
          <a:p>
            <a:pPr>
              <a:defRPr/>
            </a:pPr>
            <a:r>
              <a:rPr lang="en-US" sz="2800" dirty="0"/>
              <a:t>More expensive than traditional Medicare</a:t>
            </a:r>
          </a:p>
          <a:p>
            <a:pPr>
              <a:defRPr/>
            </a:pPr>
            <a:r>
              <a:rPr lang="en-US" sz="2800" dirty="0"/>
              <a:t>2024: overcharges taxpayers between $88 billion and $140 billion annually</a:t>
            </a:r>
          </a:p>
          <a:p>
            <a:pPr>
              <a:defRPr/>
            </a:pPr>
            <a:r>
              <a:rPr lang="en-US" sz="2800" dirty="0"/>
              <a:t>CMS audits have highlighted widespread and persistent denials of service and payment, disenrollment of dying patients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a:extLst>
              <a:ext uri="{FF2B5EF4-FFF2-40B4-BE49-F238E27FC236}">
                <a16:creationId xmlns:a16="http://schemas.microsoft.com/office/drawing/2014/main" id="{9D13F372-D781-EFDC-F2C9-51AA87AE8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457200"/>
            <a:ext cx="8940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6094E5-C5F4-ACB9-C2FA-AA37110CBC5B}"/>
              </a:ext>
            </a:extLst>
          </p:cNvPr>
          <p:cNvSpPr>
            <a:spLocks noGrp="1"/>
          </p:cNvSpPr>
          <p:nvPr>
            <p:ph type="title"/>
          </p:nvPr>
        </p:nvSpPr>
        <p:spPr/>
        <p:txBody>
          <a:bodyPr/>
          <a:lstStyle/>
          <a:p>
            <a:pPr>
              <a:defRPr/>
            </a:pPr>
            <a:r>
              <a:rPr lang="en-US" sz="3200" dirty="0"/>
              <a:t>Insurers Have Exploited Medicare for Billions</a:t>
            </a:r>
            <a:br>
              <a:rPr lang="en-US" dirty="0"/>
            </a:br>
            <a:r>
              <a:rPr lang="en-US" sz="1350" u="sng" dirty="0">
                <a:solidFill>
                  <a:srgbClr val="0563C1"/>
                </a:solidFill>
                <a:effectLst/>
                <a:latin typeface="Calibri" panose="020F0502020204030204" pitchFamily="34" charset="0"/>
                <a:ea typeface="Calibri" panose="020F0502020204030204" pitchFamily="34" charset="0"/>
                <a:hlinkClick r:id="rId2"/>
              </a:rPr>
              <a:t>https://www.nytimes.com/2022/10/08/upshot/medicare-advantage-fraud-allegations.html</a:t>
            </a:r>
            <a:endParaRPr lang="en-US" dirty="0"/>
          </a:p>
        </p:txBody>
      </p:sp>
      <p:pic>
        <p:nvPicPr>
          <p:cNvPr id="90115" name="Content Placeholder 6">
            <a:extLst>
              <a:ext uri="{FF2B5EF4-FFF2-40B4-BE49-F238E27FC236}">
                <a16:creationId xmlns:a16="http://schemas.microsoft.com/office/drawing/2014/main" id="{C63CB733-816F-7F87-B13F-CF3565F967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384300"/>
            <a:ext cx="8458200" cy="53975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a:extLst>
              <a:ext uri="{FF2B5EF4-FFF2-40B4-BE49-F238E27FC236}">
                <a16:creationId xmlns:a16="http://schemas.microsoft.com/office/drawing/2014/main" id="{3F8FF2F8-D6C8-33C5-EA6B-4C08FF75D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990600"/>
            <a:ext cx="90963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BE6C-EE84-E5A5-ACD8-67C30CF9A398}"/>
              </a:ext>
            </a:extLst>
          </p:cNvPr>
          <p:cNvSpPr>
            <a:spLocks noGrp="1"/>
          </p:cNvSpPr>
          <p:nvPr>
            <p:ph type="title"/>
          </p:nvPr>
        </p:nvSpPr>
        <p:spPr/>
        <p:txBody>
          <a:bodyPr/>
          <a:lstStyle/>
          <a:p>
            <a:pPr>
              <a:defRPr/>
            </a:pPr>
            <a:r>
              <a:rPr lang="en-US" dirty="0">
                <a:solidFill>
                  <a:srgbClr val="E5E5FF"/>
                </a:solidFill>
              </a:rPr>
              <a:t>Health Insurance Industry/Bureaucracy</a:t>
            </a:r>
            <a:endParaRPr lang="en-US" dirty="0"/>
          </a:p>
        </p:txBody>
      </p:sp>
      <p:sp>
        <p:nvSpPr>
          <p:cNvPr id="3" name="Content Placeholder 2">
            <a:extLst>
              <a:ext uri="{FF2B5EF4-FFF2-40B4-BE49-F238E27FC236}">
                <a16:creationId xmlns:a16="http://schemas.microsoft.com/office/drawing/2014/main" id="{F2CFAB03-54D8-3890-19D1-C3E7C1028388}"/>
              </a:ext>
            </a:extLst>
          </p:cNvPr>
          <p:cNvSpPr>
            <a:spLocks noGrp="1"/>
          </p:cNvSpPr>
          <p:nvPr>
            <p:ph idx="1"/>
          </p:nvPr>
        </p:nvSpPr>
        <p:spPr/>
        <p:txBody>
          <a:bodyPr/>
          <a:lstStyle/>
          <a:p>
            <a:pPr>
              <a:defRPr/>
            </a:pPr>
            <a:r>
              <a:rPr lang="en-US" dirty="0"/>
              <a:t>High administrative costs</a:t>
            </a:r>
          </a:p>
          <a:p>
            <a:pPr lvl="1" eaLnBrk="1" hangingPunct="1">
              <a:defRPr/>
            </a:pPr>
            <a:r>
              <a:rPr lang="en-US" sz="3200" dirty="0"/>
              <a:t>Average full-time physician spends nearly $100,000/</a:t>
            </a:r>
            <a:r>
              <a:rPr lang="en-US" sz="3200" dirty="0" err="1"/>
              <a:t>yr</a:t>
            </a:r>
            <a:r>
              <a:rPr lang="en-US" sz="3200" dirty="0"/>
              <a:t> on billing and insurance functions</a:t>
            </a:r>
          </a:p>
          <a:p>
            <a:pPr lvl="1" eaLnBrk="1" hangingPunct="1">
              <a:defRPr/>
            </a:pPr>
            <a:r>
              <a:rPr lang="en-US" sz="3200" dirty="0"/>
              <a:t>17,849 different billing codes (in 2011) - now 141,058</a:t>
            </a:r>
          </a:p>
          <a:p>
            <a:pPr lvl="1" eaLnBrk="1" hangingPunct="1">
              <a:defRPr/>
            </a:pPr>
            <a:r>
              <a:rPr lang="en-US" sz="3200" dirty="0"/>
              <a:t>Administrative costs vary by type of visit/procedure</a:t>
            </a:r>
          </a:p>
          <a:p>
            <a:pPr>
              <a:defRPr/>
            </a:pPr>
            <a:endParaRPr lang="en-US" sz="36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A2FD-C7A1-19B8-94E8-20FA200D40AF}"/>
              </a:ext>
            </a:extLst>
          </p:cNvPr>
          <p:cNvSpPr>
            <a:spLocks noGrp="1"/>
          </p:cNvSpPr>
          <p:nvPr>
            <p:ph type="title"/>
          </p:nvPr>
        </p:nvSpPr>
        <p:spPr/>
        <p:txBody>
          <a:bodyPr/>
          <a:lstStyle/>
          <a:p>
            <a:pPr>
              <a:defRPr/>
            </a:pPr>
            <a:r>
              <a:rPr lang="en-US" dirty="0"/>
              <a:t>Administrative Work</a:t>
            </a:r>
          </a:p>
        </p:txBody>
      </p:sp>
      <p:sp>
        <p:nvSpPr>
          <p:cNvPr id="3" name="Content Placeholder 2">
            <a:extLst>
              <a:ext uri="{FF2B5EF4-FFF2-40B4-BE49-F238E27FC236}">
                <a16:creationId xmlns:a16="http://schemas.microsoft.com/office/drawing/2014/main" id="{64C0C947-5DAB-E1BA-2CFC-558C802DD83C}"/>
              </a:ext>
            </a:extLst>
          </p:cNvPr>
          <p:cNvSpPr>
            <a:spLocks noGrp="1"/>
          </p:cNvSpPr>
          <p:nvPr>
            <p:ph idx="1"/>
          </p:nvPr>
        </p:nvSpPr>
        <p:spPr/>
        <p:txBody>
          <a:bodyPr/>
          <a:lstStyle/>
          <a:p>
            <a:pPr>
              <a:defRPr/>
            </a:pPr>
            <a:r>
              <a:rPr lang="en-US" sz="2800" dirty="0"/>
              <a:t>Average doctor spends 17% of working hours (8.7 </a:t>
            </a:r>
            <a:r>
              <a:rPr lang="en-US" sz="2800" dirty="0" err="1"/>
              <a:t>hrs</a:t>
            </a:r>
            <a:r>
              <a:rPr lang="en-US" sz="2800" dirty="0"/>
              <a:t>/</a:t>
            </a:r>
            <a:r>
              <a:rPr lang="en-US" sz="2800" dirty="0" err="1"/>
              <a:t>wk</a:t>
            </a:r>
            <a:r>
              <a:rPr lang="en-US" sz="2800" dirty="0"/>
              <a:t>) on administration (not including charting, patient phone calls, usual care)</a:t>
            </a:r>
          </a:p>
          <a:p>
            <a:pPr>
              <a:defRPr/>
            </a:pPr>
            <a:r>
              <a:rPr lang="en-US" sz="2800" dirty="0"/>
              <a:t>IM residents spent 5 </a:t>
            </a:r>
            <a:r>
              <a:rPr lang="en-US" sz="2800" dirty="0" err="1"/>
              <a:t>hrs</a:t>
            </a:r>
            <a:r>
              <a:rPr lang="en-US" sz="2800" dirty="0"/>
              <a:t>/d on e-charting; e-charting can decrease productivity</a:t>
            </a:r>
          </a:p>
          <a:p>
            <a:pPr lvl="1">
              <a:defRPr/>
            </a:pPr>
            <a:r>
              <a:rPr lang="en-US" dirty="0"/>
              <a:t>But specialist e-consultations can save time and costs</a:t>
            </a:r>
          </a:p>
          <a:p>
            <a:pPr>
              <a:defRPr/>
            </a:pPr>
            <a:r>
              <a:rPr lang="en-US" sz="2800" dirty="0"/>
              <a:t>Doctors spending more time on administration have lower career satisfaction (and primary care doctors have the highest administrative loads, as well as the lowest salaries and highest rates of burnout)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DE7F6BA2-C4ED-77F9-776E-36F8D5107CAA}"/>
              </a:ext>
            </a:extLst>
          </p:cNvPr>
          <p:cNvSpPr>
            <a:spLocks noGrp="1" noChangeArrowheads="1"/>
          </p:cNvSpPr>
          <p:nvPr>
            <p:ph type="title"/>
          </p:nvPr>
        </p:nvSpPr>
        <p:spPr/>
        <p:txBody>
          <a:bodyPr/>
          <a:lstStyle/>
          <a:p>
            <a:pPr eaLnBrk="1" hangingPunct="1">
              <a:defRPr/>
            </a:pPr>
            <a:endParaRPr lang="en-US" altLang="en-US"/>
          </a:p>
        </p:txBody>
      </p:sp>
      <p:pic>
        <p:nvPicPr>
          <p:cNvPr id="94211" name="Picture 3">
            <a:extLst>
              <a:ext uri="{FF2B5EF4-FFF2-40B4-BE49-F238E27FC236}">
                <a16:creationId xmlns:a16="http://schemas.microsoft.com/office/drawing/2014/main" id="{22F829AA-863C-B2F2-6E15-3490B2133B2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AF3FB03A-977B-27F9-CD32-8D70052CAD0D}"/>
              </a:ext>
            </a:extLst>
          </p:cNvPr>
          <p:cNvSpPr>
            <a:spLocks noGrp="1"/>
          </p:cNvSpPr>
          <p:nvPr>
            <p:ph type="ctrTitle"/>
          </p:nvPr>
        </p:nvSpPr>
        <p:spPr/>
        <p:txBody>
          <a:bodyPr/>
          <a:lstStyle/>
          <a:p>
            <a:pPr eaLnBrk="1" hangingPunct="1">
              <a:defRPr/>
            </a:pPr>
            <a:endParaRPr lang="en-US" altLang="en-US"/>
          </a:p>
        </p:txBody>
      </p:sp>
      <p:sp>
        <p:nvSpPr>
          <p:cNvPr id="45059" name="Subtitle 2">
            <a:extLst>
              <a:ext uri="{FF2B5EF4-FFF2-40B4-BE49-F238E27FC236}">
                <a16:creationId xmlns:a16="http://schemas.microsoft.com/office/drawing/2014/main" id="{0C8B3DCA-C2CA-4ED9-5B89-548022143775}"/>
              </a:ext>
            </a:extLst>
          </p:cNvPr>
          <p:cNvSpPr>
            <a:spLocks noGrp="1"/>
          </p:cNvSpPr>
          <p:nvPr>
            <p:ph type="subTitle" idx="1"/>
          </p:nvPr>
        </p:nvSpPr>
        <p:spPr/>
        <p:txBody>
          <a:bodyPr/>
          <a:lstStyle/>
          <a:p>
            <a:pPr eaLnBrk="1" hangingPunct="1">
              <a:defRPr/>
            </a:pPr>
            <a:endParaRPr lang="en-US" altLang="en-US"/>
          </a:p>
        </p:txBody>
      </p:sp>
      <p:graphicFrame>
        <p:nvGraphicFramePr>
          <p:cNvPr id="95236" name="Object 7">
            <a:extLst>
              <a:ext uri="{FF2B5EF4-FFF2-40B4-BE49-F238E27FC236}">
                <a16:creationId xmlns:a16="http://schemas.microsoft.com/office/drawing/2014/main" id="{6B4D4E7C-4914-F625-BA4B-C50BC72C7E43}"/>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95236" name="Object 7">
                        <a:extLst>
                          <a:ext uri="{FF2B5EF4-FFF2-40B4-BE49-F238E27FC236}">
                            <a16:creationId xmlns:a16="http://schemas.microsoft.com/office/drawing/2014/main" id="{6B4D4E7C-4914-F625-BA4B-C50BC72C7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0139A-9B16-8A81-5D9C-F19FE317166D}"/>
              </a:ext>
            </a:extLst>
          </p:cNvPr>
          <p:cNvSpPr>
            <a:spLocks noGrp="1"/>
          </p:cNvSpPr>
          <p:nvPr>
            <p:ph type="title"/>
          </p:nvPr>
        </p:nvSpPr>
        <p:spPr/>
        <p:txBody>
          <a:bodyPr/>
          <a:lstStyle/>
          <a:p>
            <a:pPr>
              <a:defRPr/>
            </a:pPr>
            <a:r>
              <a:rPr lang="en-US" dirty="0">
                <a:solidFill>
                  <a:srgbClr val="E5E5FF"/>
                </a:solidFill>
              </a:rPr>
              <a:t>The State of U.S. Health Care</a:t>
            </a:r>
            <a:endParaRPr lang="en-US" dirty="0"/>
          </a:p>
        </p:txBody>
      </p:sp>
      <p:sp>
        <p:nvSpPr>
          <p:cNvPr id="3" name="Content Placeholder 2">
            <a:extLst>
              <a:ext uri="{FF2B5EF4-FFF2-40B4-BE49-F238E27FC236}">
                <a16:creationId xmlns:a16="http://schemas.microsoft.com/office/drawing/2014/main" id="{9AE3E5E3-5643-0E2E-C066-28F74BC3A61F}"/>
              </a:ext>
            </a:extLst>
          </p:cNvPr>
          <p:cNvSpPr>
            <a:spLocks noGrp="1"/>
          </p:cNvSpPr>
          <p:nvPr>
            <p:ph idx="1"/>
          </p:nvPr>
        </p:nvSpPr>
        <p:spPr/>
        <p:txBody>
          <a:bodyPr/>
          <a:lstStyle/>
          <a:p>
            <a:pPr marL="273050" indent="-273050" eaLnBrk="1" hangingPunct="1">
              <a:defRPr/>
            </a:pPr>
            <a:r>
              <a:rPr lang="en-US" sz="3600" dirty="0"/>
              <a:t>43% of individuals aged 19-64 are underinsured</a:t>
            </a:r>
          </a:p>
          <a:p>
            <a:pPr marL="639763" lvl="1" indent="-246063" eaLnBrk="1" hangingPunct="1">
              <a:defRPr/>
            </a:pPr>
            <a:r>
              <a:rPr lang="en-US" sz="3600" dirty="0"/>
              <a:t>Remain in dead-end jobs</a:t>
            </a:r>
          </a:p>
          <a:p>
            <a:pPr marL="639763" lvl="1" indent="-246063" eaLnBrk="1" hangingPunct="1">
              <a:defRPr/>
            </a:pPr>
            <a:r>
              <a:rPr lang="en-US" sz="3600" dirty="0"/>
              <a:t>Go without needed care and/or prescriptions</a:t>
            </a:r>
          </a:p>
          <a:p>
            <a:pPr marL="639763" lvl="1" indent="-246063" eaLnBrk="1" hangingPunct="1">
              <a:defRPr/>
            </a:pPr>
            <a:r>
              <a:rPr lang="en-US" sz="3600" dirty="0"/>
              <a:t>Marry</a:t>
            </a:r>
          </a:p>
          <a:p>
            <a:pPr lvl="1">
              <a:defRPr/>
            </a:pPr>
            <a:endParaRPr lang="en-US" sz="32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769DBFD1-1CC4-1509-29BF-1AC1208FE48C}"/>
              </a:ext>
            </a:extLst>
          </p:cNvPr>
          <p:cNvSpPr>
            <a:spLocks noGrp="1"/>
          </p:cNvSpPr>
          <p:nvPr>
            <p:ph type="ctrTitle"/>
          </p:nvPr>
        </p:nvSpPr>
        <p:spPr/>
        <p:txBody>
          <a:bodyPr/>
          <a:lstStyle/>
          <a:p>
            <a:pPr eaLnBrk="1" hangingPunct="1">
              <a:defRPr/>
            </a:pPr>
            <a:endParaRPr lang="en-US" altLang="en-US"/>
          </a:p>
        </p:txBody>
      </p:sp>
      <p:sp>
        <p:nvSpPr>
          <p:cNvPr id="100355" name="Subtitle 2">
            <a:extLst>
              <a:ext uri="{FF2B5EF4-FFF2-40B4-BE49-F238E27FC236}">
                <a16:creationId xmlns:a16="http://schemas.microsoft.com/office/drawing/2014/main" id="{CE0D5CC0-C9A8-B2A7-69F8-2D7EEF7B6A6D}"/>
              </a:ext>
            </a:extLst>
          </p:cNvPr>
          <p:cNvSpPr>
            <a:spLocks noGrp="1"/>
          </p:cNvSpPr>
          <p:nvPr>
            <p:ph type="subTitle" idx="1"/>
          </p:nvPr>
        </p:nvSpPr>
        <p:spPr/>
        <p:txBody>
          <a:bodyPr/>
          <a:lstStyle/>
          <a:p>
            <a:pPr eaLnBrk="1" hangingPunct="1">
              <a:defRPr/>
            </a:pPr>
            <a:endParaRPr lang="en-US" altLang="en-US"/>
          </a:p>
        </p:txBody>
      </p:sp>
      <p:pic>
        <p:nvPicPr>
          <p:cNvPr id="96260" name="Picture 3">
            <a:extLst>
              <a:ext uri="{FF2B5EF4-FFF2-40B4-BE49-F238E27FC236}">
                <a16:creationId xmlns:a16="http://schemas.microsoft.com/office/drawing/2014/main" id="{7952BF7E-F648-EF86-5DB0-2AFF32B0A3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C9EFF61D-BBB2-E8B0-D5FD-E027856C2AE1}"/>
              </a:ext>
            </a:extLst>
          </p:cNvPr>
          <p:cNvSpPr>
            <a:spLocks noGrp="1"/>
          </p:cNvSpPr>
          <p:nvPr>
            <p:ph type="ctrTitle"/>
          </p:nvPr>
        </p:nvSpPr>
        <p:spPr/>
        <p:txBody>
          <a:bodyPr/>
          <a:lstStyle/>
          <a:p>
            <a:pPr eaLnBrk="1" hangingPunct="1">
              <a:defRPr/>
            </a:pPr>
            <a:endParaRPr lang="en-US" altLang="en-US"/>
          </a:p>
        </p:txBody>
      </p:sp>
      <p:sp>
        <p:nvSpPr>
          <p:cNvPr id="102403" name="Subtitle 2">
            <a:extLst>
              <a:ext uri="{FF2B5EF4-FFF2-40B4-BE49-F238E27FC236}">
                <a16:creationId xmlns:a16="http://schemas.microsoft.com/office/drawing/2014/main" id="{13B6DB0D-6C0D-F439-CFA9-DD24A378881E}"/>
              </a:ext>
            </a:extLst>
          </p:cNvPr>
          <p:cNvSpPr>
            <a:spLocks noGrp="1"/>
          </p:cNvSpPr>
          <p:nvPr>
            <p:ph type="subTitle" idx="1"/>
          </p:nvPr>
        </p:nvSpPr>
        <p:spPr/>
        <p:txBody>
          <a:bodyPr/>
          <a:lstStyle/>
          <a:p>
            <a:pPr eaLnBrk="1" hangingPunct="1">
              <a:defRPr/>
            </a:pPr>
            <a:endParaRPr lang="en-US" altLang="en-US"/>
          </a:p>
        </p:txBody>
      </p:sp>
      <p:graphicFrame>
        <p:nvGraphicFramePr>
          <p:cNvPr id="97284" name="Object 7">
            <a:extLst>
              <a:ext uri="{FF2B5EF4-FFF2-40B4-BE49-F238E27FC236}">
                <a16:creationId xmlns:a16="http://schemas.microsoft.com/office/drawing/2014/main" id="{EEC4819F-9FD0-18D5-6EE9-58B0A864BF18}"/>
              </a:ext>
            </a:extLst>
          </p:cNvPr>
          <p:cNvGraphicFramePr>
            <a:graphicFrameLocks noChangeAspect="1"/>
          </p:cNvGraphicFramePr>
          <p:nvPr/>
        </p:nvGraphicFramePr>
        <p:xfrm>
          <a:off x="0" y="1588"/>
          <a:ext cx="9144000" cy="6856412"/>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97284" name="Object 7">
                        <a:extLst>
                          <a:ext uri="{FF2B5EF4-FFF2-40B4-BE49-F238E27FC236}">
                            <a16:creationId xmlns:a16="http://schemas.microsoft.com/office/drawing/2014/main" id="{EEC4819F-9FD0-18D5-6EE9-58B0A864B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0DA74B3F-66C7-A55F-1EC3-AE348B608CE6}"/>
              </a:ext>
            </a:extLst>
          </p:cNvPr>
          <p:cNvSpPr>
            <a:spLocks noGrp="1" noChangeArrowheads="1"/>
          </p:cNvSpPr>
          <p:nvPr>
            <p:ph type="title"/>
          </p:nvPr>
        </p:nvSpPr>
        <p:spPr/>
        <p:txBody>
          <a:bodyPr/>
          <a:lstStyle/>
          <a:p>
            <a:pPr eaLnBrk="1" hangingPunct="1">
              <a:defRPr/>
            </a:pPr>
            <a:endParaRPr lang="en-US" altLang="en-US"/>
          </a:p>
        </p:txBody>
      </p:sp>
      <p:pic>
        <p:nvPicPr>
          <p:cNvPr id="98307" name="Picture 3">
            <a:extLst>
              <a:ext uri="{FF2B5EF4-FFF2-40B4-BE49-F238E27FC236}">
                <a16:creationId xmlns:a16="http://schemas.microsoft.com/office/drawing/2014/main" id="{064991FB-E647-3A06-B75F-E6F8AB18282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794A922-74FB-8D9F-8DC6-A90E2A77641D}"/>
              </a:ext>
            </a:extLst>
          </p:cNvPr>
          <p:cNvSpPr>
            <a:spLocks noGrp="1" noChangeArrowheads="1"/>
          </p:cNvSpPr>
          <p:nvPr>
            <p:ph type="ctrTitle"/>
          </p:nvPr>
        </p:nvSpPr>
        <p:spPr>
          <a:xfrm>
            <a:off x="685800" y="2130425"/>
            <a:ext cx="7772400" cy="1470025"/>
          </a:xfrm>
        </p:spPr>
        <p:txBody>
          <a:bodyPr/>
          <a:lstStyle/>
          <a:p>
            <a:pPr eaLnBrk="1" hangingPunct="1">
              <a:defRPr/>
            </a:pPr>
            <a:endParaRPr lang="en-US" altLang="en-US" sz="4400"/>
          </a:p>
        </p:txBody>
      </p:sp>
      <p:sp>
        <p:nvSpPr>
          <p:cNvPr id="5123" name="Rectangle 3">
            <a:extLst>
              <a:ext uri="{FF2B5EF4-FFF2-40B4-BE49-F238E27FC236}">
                <a16:creationId xmlns:a16="http://schemas.microsoft.com/office/drawing/2014/main" id="{F7629842-6D0C-7762-F96A-AE65C87F7102}"/>
              </a:ext>
            </a:extLst>
          </p:cNvPr>
          <p:cNvSpPr>
            <a:spLocks noGrp="1" noChangeArrowheads="1"/>
          </p:cNvSpPr>
          <p:nvPr>
            <p:ph type="subTitle" idx="1"/>
          </p:nvPr>
        </p:nvSpPr>
        <p:spPr/>
        <p:txBody>
          <a:bodyPr/>
          <a:lstStyle/>
          <a:p>
            <a:pPr eaLnBrk="1" hangingPunct="1">
              <a:defRPr/>
            </a:pPr>
            <a:endParaRPr lang="en-US" altLang="en-US"/>
          </a:p>
        </p:txBody>
      </p:sp>
      <p:graphicFrame>
        <p:nvGraphicFramePr>
          <p:cNvPr id="99332" name="Object 1">
            <a:extLst>
              <a:ext uri="{FF2B5EF4-FFF2-40B4-BE49-F238E27FC236}">
                <a16:creationId xmlns:a16="http://schemas.microsoft.com/office/drawing/2014/main" id="{F2829A18-1BDB-06B6-A189-021C16BC7457}"/>
              </a:ext>
            </a:extLst>
          </p:cNvPr>
          <p:cNvGraphicFramePr>
            <a:graphicFrameLocks noChangeAspect="1"/>
          </p:cNvGraphicFramePr>
          <p:nvPr/>
        </p:nvGraphicFramePr>
        <p:xfrm>
          <a:off x="0" y="-1588"/>
          <a:ext cx="9144000" cy="6856413"/>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99332" name="Object 1">
                        <a:extLst>
                          <a:ext uri="{FF2B5EF4-FFF2-40B4-BE49-F238E27FC236}">
                            <a16:creationId xmlns:a16="http://schemas.microsoft.com/office/drawing/2014/main" id="{F2829A18-1BDB-06B6-A189-021C16BC7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2312-FC95-55FE-ED0F-F31B5C1BA812}"/>
              </a:ext>
            </a:extLst>
          </p:cNvPr>
          <p:cNvSpPr>
            <a:spLocks noGrp="1"/>
          </p:cNvSpPr>
          <p:nvPr>
            <p:ph type="title"/>
          </p:nvPr>
        </p:nvSpPr>
        <p:spPr/>
        <p:txBody>
          <a:bodyPr/>
          <a:lstStyle/>
          <a:p>
            <a:pPr>
              <a:defRPr/>
            </a:pPr>
            <a:r>
              <a:rPr lang="en-US" dirty="0"/>
              <a:t>Health Insurance Industry</a:t>
            </a:r>
          </a:p>
        </p:txBody>
      </p:sp>
      <p:sp>
        <p:nvSpPr>
          <p:cNvPr id="3" name="Content Placeholder 2">
            <a:extLst>
              <a:ext uri="{FF2B5EF4-FFF2-40B4-BE49-F238E27FC236}">
                <a16:creationId xmlns:a16="http://schemas.microsoft.com/office/drawing/2014/main" id="{2E5CD24F-E098-68C5-E085-116C419DACDB}"/>
              </a:ext>
            </a:extLst>
          </p:cNvPr>
          <p:cNvSpPr>
            <a:spLocks noGrp="1"/>
          </p:cNvSpPr>
          <p:nvPr>
            <p:ph idx="1"/>
          </p:nvPr>
        </p:nvSpPr>
        <p:spPr/>
        <p:txBody>
          <a:bodyPr/>
          <a:lstStyle/>
          <a:p>
            <a:pPr eaLnBrk="1" hangingPunct="1">
              <a:defRPr/>
            </a:pPr>
            <a:r>
              <a:rPr lang="en-US" dirty="0"/>
              <a:t>Large profit margins</a:t>
            </a:r>
          </a:p>
          <a:p>
            <a:pPr eaLnBrk="1" hangingPunct="1">
              <a:defRPr/>
            </a:pPr>
            <a:r>
              <a:rPr lang="en-US" dirty="0"/>
              <a:t>Nation’s 5 largest health insurers control 83% of the insured market</a:t>
            </a:r>
          </a:p>
          <a:p>
            <a:pPr eaLnBrk="1" hangingPunct="1">
              <a:defRPr/>
            </a:pPr>
            <a:r>
              <a:rPr lang="en-US" dirty="0"/>
              <a:t>Corruption</a:t>
            </a:r>
          </a:p>
          <a:p>
            <a:pPr eaLnBrk="1" hangingPunct="1">
              <a:defRPr/>
            </a:pPr>
            <a:r>
              <a:rPr lang="en-US" dirty="0"/>
              <a:t>Loyalty: shareholders (not patients)</a:t>
            </a:r>
          </a:p>
          <a:p>
            <a:pPr eaLnBrk="1" hangingPunct="1">
              <a:defRPr/>
            </a:pPr>
            <a:r>
              <a:rPr lang="en-US" dirty="0">
                <a:effectLst>
                  <a:outerShdw blurRad="38100" dist="38100" dir="2700000" algn="tl">
                    <a:srgbClr val="000000">
                      <a:alpha val="43137"/>
                    </a:srgbClr>
                  </a:outerShdw>
                </a:effectLst>
              </a:rPr>
              <a:t>Amount actually spent on patient care referred to as “medical loss ratio”</a:t>
            </a:r>
          </a:p>
          <a:p>
            <a:pPr>
              <a:defRPr/>
            </a:pP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a:extLst>
              <a:ext uri="{FF2B5EF4-FFF2-40B4-BE49-F238E27FC236}">
                <a16:creationId xmlns:a16="http://schemas.microsoft.com/office/drawing/2014/main" id="{C37A4397-805C-76F6-07B9-C77D768AB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304800"/>
            <a:ext cx="831056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BB1A-050A-EF58-355B-D06FFA54C504}"/>
              </a:ext>
            </a:extLst>
          </p:cNvPr>
          <p:cNvSpPr>
            <a:spLocks noGrp="1"/>
          </p:cNvSpPr>
          <p:nvPr>
            <p:ph type="title"/>
          </p:nvPr>
        </p:nvSpPr>
        <p:spPr/>
        <p:txBody>
          <a:bodyPr/>
          <a:lstStyle/>
          <a:p>
            <a:pPr>
              <a:defRPr/>
            </a:pPr>
            <a:r>
              <a:rPr lang="en-US" sz="3600" dirty="0"/>
              <a:t>Largest Federal Lobbying Organizations, 1999-2018 </a:t>
            </a:r>
            <a:r>
              <a:rPr lang="en-US" sz="3200" dirty="0"/>
              <a:t>(JAMA May 2020:68)</a:t>
            </a:r>
          </a:p>
        </p:txBody>
      </p:sp>
      <p:sp>
        <p:nvSpPr>
          <p:cNvPr id="3" name="Content Placeholder 2">
            <a:extLst>
              <a:ext uri="{FF2B5EF4-FFF2-40B4-BE49-F238E27FC236}">
                <a16:creationId xmlns:a16="http://schemas.microsoft.com/office/drawing/2014/main" id="{C7116919-7C4E-E7BC-112E-834C3DCF4802}"/>
              </a:ext>
            </a:extLst>
          </p:cNvPr>
          <p:cNvSpPr>
            <a:spLocks noGrp="1"/>
          </p:cNvSpPr>
          <p:nvPr>
            <p:ph idx="1"/>
          </p:nvPr>
        </p:nvSpPr>
        <p:spPr/>
        <p:txBody>
          <a:bodyPr/>
          <a:lstStyle/>
          <a:p>
            <a:pPr>
              <a:defRPr/>
            </a:pPr>
            <a:r>
              <a:rPr lang="en-US" dirty="0"/>
              <a:t>US Chamber of Commerce</a:t>
            </a:r>
          </a:p>
          <a:p>
            <a:pPr>
              <a:defRPr/>
            </a:pPr>
            <a:r>
              <a:rPr lang="en-US" dirty="0"/>
              <a:t>National Assn of Realtors</a:t>
            </a:r>
          </a:p>
          <a:p>
            <a:pPr>
              <a:defRPr/>
            </a:pPr>
            <a:r>
              <a:rPr lang="en-US" dirty="0"/>
              <a:t>American Hospital Association</a:t>
            </a:r>
          </a:p>
          <a:p>
            <a:pPr>
              <a:defRPr/>
            </a:pPr>
            <a:r>
              <a:rPr lang="en-US" dirty="0"/>
              <a:t>General Electric</a:t>
            </a:r>
          </a:p>
          <a:p>
            <a:pPr>
              <a:defRPr/>
            </a:pPr>
            <a:r>
              <a:rPr lang="en-US" dirty="0"/>
              <a:t>PhRMA</a:t>
            </a:r>
          </a:p>
          <a:p>
            <a:pPr>
              <a:defRPr/>
            </a:pPr>
            <a:r>
              <a:rPr lang="en-US" dirty="0"/>
              <a:t>Blue Cross Blue Shield Assn</a:t>
            </a:r>
          </a:p>
          <a:p>
            <a:pPr>
              <a:defRPr/>
            </a:pPr>
            <a:r>
              <a:rPr lang="en-US" dirty="0"/>
              <a:t>AARP</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7E30-B621-2062-3026-619EBFA34DB8}"/>
              </a:ext>
            </a:extLst>
          </p:cNvPr>
          <p:cNvSpPr>
            <a:spLocks noGrp="1"/>
          </p:cNvSpPr>
          <p:nvPr>
            <p:ph type="title"/>
          </p:nvPr>
        </p:nvSpPr>
        <p:spPr/>
        <p:txBody>
          <a:bodyPr/>
          <a:lstStyle/>
          <a:p>
            <a:pPr>
              <a:defRPr/>
            </a:pPr>
            <a:r>
              <a:rPr lang="en-US" dirty="0"/>
              <a:t>Health Insurance Industry</a:t>
            </a:r>
          </a:p>
        </p:txBody>
      </p:sp>
      <p:sp>
        <p:nvSpPr>
          <p:cNvPr id="3" name="Content Placeholder 2">
            <a:extLst>
              <a:ext uri="{FF2B5EF4-FFF2-40B4-BE49-F238E27FC236}">
                <a16:creationId xmlns:a16="http://schemas.microsoft.com/office/drawing/2014/main" id="{2459EC91-7845-FAD5-1261-007CB105B051}"/>
              </a:ext>
            </a:extLst>
          </p:cNvPr>
          <p:cNvSpPr>
            <a:spLocks noGrp="1"/>
          </p:cNvSpPr>
          <p:nvPr>
            <p:ph idx="1"/>
          </p:nvPr>
        </p:nvSpPr>
        <p:spPr/>
        <p:txBody>
          <a:bodyPr/>
          <a:lstStyle/>
          <a:p>
            <a:pPr eaLnBrk="1" hangingPunct="1">
              <a:defRPr/>
            </a:pPr>
            <a:r>
              <a:rPr lang="en-US" sz="2400" dirty="0">
                <a:effectLst>
                  <a:outerShdw blurRad="38100" dist="38100" dir="2700000" algn="tl">
                    <a:srgbClr val="000000">
                      <a:alpha val="43137"/>
                    </a:srgbClr>
                  </a:outerShdw>
                </a:effectLst>
              </a:rPr>
              <a:t>Excessive CEO pay</a:t>
            </a:r>
          </a:p>
          <a:p>
            <a:pPr lvl="1" eaLnBrk="1" hangingPunct="1">
              <a:defRPr/>
            </a:pPr>
            <a:r>
              <a:rPr lang="en-US" sz="2400" dirty="0">
                <a:effectLst>
                  <a:outerShdw blurRad="38100" dist="38100" dir="2700000" algn="tl">
                    <a:srgbClr val="000000">
                      <a:alpha val="43137"/>
                    </a:srgbClr>
                  </a:outerShdw>
                </a:effectLst>
              </a:rPr>
              <a:t>Median compensation of health care CEOs = $7.7 million (2018); 14 CEOs made more than $46 million each</a:t>
            </a:r>
          </a:p>
          <a:p>
            <a:pPr lvl="2" eaLnBrk="1" hangingPunct="1">
              <a:defRPr/>
            </a:pPr>
            <a:r>
              <a:rPr lang="en-US" dirty="0">
                <a:effectLst>
                  <a:outerShdw blurRad="38100" dist="38100" dir="2700000" algn="tl">
                    <a:srgbClr val="000000">
                      <a:alpha val="43137"/>
                    </a:srgbClr>
                  </a:outerShdw>
                </a:effectLst>
              </a:rPr>
              <a:t>Highest in the S and P 500</a:t>
            </a:r>
          </a:p>
          <a:p>
            <a:pPr lvl="2" eaLnBrk="1" hangingPunct="1">
              <a:defRPr/>
            </a:pPr>
            <a:r>
              <a:rPr lang="en-US" dirty="0">
                <a:effectLst>
                  <a:outerShdw blurRad="38100" dist="38100" dir="2700000" algn="tl">
                    <a:srgbClr val="000000">
                      <a:alpha val="43137"/>
                    </a:srgbClr>
                  </a:outerShdw>
                </a:effectLst>
              </a:rPr>
              <a:t>Up 50% over last 10 years (vs. 10% for physicians)</a:t>
            </a:r>
          </a:p>
          <a:p>
            <a:pPr lvl="1" eaLnBrk="1" hangingPunct="1">
              <a:defRPr/>
            </a:pPr>
            <a:r>
              <a:rPr lang="en-US" sz="2400" dirty="0">
                <a:effectLst>
                  <a:outerShdw blurRad="38100" dist="38100" dir="2700000" algn="tl">
                    <a:srgbClr val="000000">
                      <a:alpha val="43137"/>
                    </a:srgbClr>
                  </a:outerShdw>
                </a:effectLst>
              </a:rPr>
              <a:t>Cumulatively, the 113 heads of 70 of the largest U.S. health care companies earned $10 billion between 2010 (when the ACA was enacted) and 2016 (109 men, 4 women )</a:t>
            </a:r>
          </a:p>
          <a:p>
            <a:pPr lvl="1" eaLnBrk="1" hangingPunct="1">
              <a:defRPr/>
            </a:pPr>
            <a:r>
              <a:rPr lang="en-US" sz="2400" dirty="0">
                <a:effectLst>
                  <a:outerShdw blurRad="38100" dist="38100" dir="2700000" algn="tl">
                    <a:srgbClr val="000000">
                      <a:alpha val="43137"/>
                    </a:srgbClr>
                  </a:outerShdw>
                </a:effectLst>
              </a:rPr>
              <a:t>Healthcare CEOs passed bankers as best paid (2011)</a:t>
            </a:r>
          </a:p>
          <a:p>
            <a:pPr lvl="1" eaLnBrk="1" hangingPunct="1">
              <a:defRPr/>
            </a:pPr>
            <a:endParaRPr lang="en-US" sz="2400" dirty="0"/>
          </a:p>
          <a:p>
            <a:pPr eaLnBrk="1" hangingPunct="1">
              <a:defRPr/>
            </a:pP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a:extLst>
              <a:ext uri="{FF2B5EF4-FFF2-40B4-BE49-F238E27FC236}">
                <a16:creationId xmlns:a16="http://schemas.microsoft.com/office/drawing/2014/main" id="{079254D8-8D3C-EF30-FFE0-0AC9F55E8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8113"/>
            <a:ext cx="762000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FB720-352A-6672-6106-FE4708106EF3}"/>
              </a:ext>
            </a:extLst>
          </p:cNvPr>
          <p:cNvSpPr>
            <a:spLocks noGrp="1"/>
          </p:cNvSpPr>
          <p:nvPr>
            <p:ph type="title"/>
          </p:nvPr>
        </p:nvSpPr>
        <p:spPr/>
        <p:txBody>
          <a:bodyPr/>
          <a:lstStyle/>
          <a:p>
            <a:r>
              <a:rPr lang="en-US" dirty="0"/>
              <a:t>Health Care </a:t>
            </a:r>
            <a:r>
              <a:rPr lang="en-US"/>
              <a:t>CEO Compensation, 2024</a:t>
            </a:r>
          </a:p>
        </p:txBody>
      </p:sp>
      <p:pic>
        <p:nvPicPr>
          <p:cNvPr id="4" name="Content Placeholder 3">
            <a:extLst>
              <a:ext uri="{FF2B5EF4-FFF2-40B4-BE49-F238E27FC236}">
                <a16:creationId xmlns:a16="http://schemas.microsoft.com/office/drawing/2014/main" id="{0481D417-99BA-BB1D-D7F9-713E993609DE}"/>
              </a:ext>
            </a:extLst>
          </p:cNvPr>
          <p:cNvPicPr>
            <a:picLocks noGrp="1" noChangeAspect="1"/>
          </p:cNvPicPr>
          <p:nvPr>
            <p:ph idx="1"/>
          </p:nvPr>
        </p:nvPicPr>
        <p:blipFill>
          <a:blip r:embed="rId2"/>
          <a:stretch>
            <a:fillRect/>
          </a:stretch>
        </p:blipFill>
        <p:spPr>
          <a:xfrm>
            <a:off x="1066800" y="1524000"/>
            <a:ext cx="6934200" cy="5246060"/>
          </a:xfrm>
          <a:prstGeom prst="rect">
            <a:avLst/>
          </a:prstGeom>
        </p:spPr>
      </p:pic>
    </p:spTree>
    <p:extLst>
      <p:ext uri="{BB962C8B-B14F-4D97-AF65-F5344CB8AC3E}">
        <p14:creationId xmlns:p14="http://schemas.microsoft.com/office/powerpoint/2010/main" val="428996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E81FD3C-BA91-1684-6142-CD0FF7FF5F9A}"/>
              </a:ext>
            </a:extLst>
          </p:cNvPr>
          <p:cNvSpPr>
            <a:spLocks noGrp="1"/>
          </p:cNvSpPr>
          <p:nvPr>
            <p:ph type="ctrTitle"/>
          </p:nvPr>
        </p:nvSpPr>
        <p:spPr/>
        <p:txBody>
          <a:bodyPr/>
          <a:lstStyle/>
          <a:p>
            <a:pPr eaLnBrk="1" hangingPunct="1">
              <a:defRPr/>
            </a:pPr>
            <a:endParaRPr lang="en-US" altLang="en-US"/>
          </a:p>
        </p:txBody>
      </p:sp>
      <p:sp>
        <p:nvSpPr>
          <p:cNvPr id="19459" name="Subtitle 2">
            <a:extLst>
              <a:ext uri="{FF2B5EF4-FFF2-40B4-BE49-F238E27FC236}">
                <a16:creationId xmlns:a16="http://schemas.microsoft.com/office/drawing/2014/main" id="{70CE718E-6869-038C-4DB3-CDD16B5E6AA1}"/>
              </a:ext>
            </a:extLst>
          </p:cNvPr>
          <p:cNvSpPr>
            <a:spLocks noGrp="1"/>
          </p:cNvSpPr>
          <p:nvPr>
            <p:ph type="subTitle" idx="1"/>
          </p:nvPr>
        </p:nvSpPr>
        <p:spPr/>
        <p:txBody>
          <a:bodyPr/>
          <a:lstStyle/>
          <a:p>
            <a:pPr eaLnBrk="1" hangingPunct="1">
              <a:defRPr/>
            </a:pPr>
            <a:endParaRPr lang="en-US" altLang="en-US"/>
          </a:p>
        </p:txBody>
      </p:sp>
      <p:pic>
        <p:nvPicPr>
          <p:cNvPr id="31748" name="Picture 4">
            <a:extLst>
              <a:ext uri="{FF2B5EF4-FFF2-40B4-BE49-F238E27FC236}">
                <a16:creationId xmlns:a16="http://schemas.microsoft.com/office/drawing/2014/main" id="{768779CC-3F21-4B05-3386-D5FCB56F6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8741C953-C295-417E-F31D-88417C86199F}"/>
              </a:ext>
            </a:extLst>
          </p:cNvPr>
          <p:cNvSpPr>
            <a:spLocks noGrp="1"/>
          </p:cNvSpPr>
          <p:nvPr>
            <p:ph type="ctrTitle"/>
          </p:nvPr>
        </p:nvSpPr>
        <p:spPr/>
        <p:txBody>
          <a:bodyPr/>
          <a:lstStyle/>
          <a:p>
            <a:pPr eaLnBrk="1" hangingPunct="1">
              <a:defRPr/>
            </a:pPr>
            <a:endParaRPr lang="en-US" altLang="en-US"/>
          </a:p>
        </p:txBody>
      </p:sp>
      <p:sp>
        <p:nvSpPr>
          <p:cNvPr id="48131" name="Subtitle 2">
            <a:extLst>
              <a:ext uri="{FF2B5EF4-FFF2-40B4-BE49-F238E27FC236}">
                <a16:creationId xmlns:a16="http://schemas.microsoft.com/office/drawing/2014/main" id="{35210F18-AF85-2BDD-D445-60A8E0A5E407}"/>
              </a:ext>
            </a:extLst>
          </p:cNvPr>
          <p:cNvSpPr>
            <a:spLocks noGrp="1"/>
          </p:cNvSpPr>
          <p:nvPr>
            <p:ph type="subTitle" idx="1"/>
          </p:nvPr>
        </p:nvSpPr>
        <p:spPr/>
        <p:txBody>
          <a:bodyPr/>
          <a:lstStyle/>
          <a:p>
            <a:pPr eaLnBrk="1" hangingPunct="1">
              <a:defRPr/>
            </a:pPr>
            <a:endParaRPr lang="en-US" altLang="en-US"/>
          </a:p>
        </p:txBody>
      </p:sp>
      <p:pic>
        <p:nvPicPr>
          <p:cNvPr id="105476" name="Picture 3">
            <a:extLst>
              <a:ext uri="{FF2B5EF4-FFF2-40B4-BE49-F238E27FC236}">
                <a16:creationId xmlns:a16="http://schemas.microsoft.com/office/drawing/2014/main" id="{D74BA01F-ECA5-CCAA-0942-E1D6F87D5A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3F20CC42-1DB0-2533-DA1B-7E9D3892A45E}"/>
              </a:ext>
            </a:extLst>
          </p:cNvPr>
          <p:cNvSpPr>
            <a:spLocks noGrp="1"/>
          </p:cNvSpPr>
          <p:nvPr>
            <p:ph type="ctrTitle"/>
          </p:nvPr>
        </p:nvSpPr>
        <p:spPr/>
        <p:txBody>
          <a:bodyPr/>
          <a:lstStyle/>
          <a:p>
            <a:pPr eaLnBrk="1" hangingPunct="1">
              <a:defRPr/>
            </a:pPr>
            <a:endParaRPr lang="en-US" altLang="en-US"/>
          </a:p>
        </p:txBody>
      </p:sp>
      <p:sp>
        <p:nvSpPr>
          <p:cNvPr id="49155" name="Subtitle 2">
            <a:extLst>
              <a:ext uri="{FF2B5EF4-FFF2-40B4-BE49-F238E27FC236}">
                <a16:creationId xmlns:a16="http://schemas.microsoft.com/office/drawing/2014/main" id="{8F645396-FCA9-B081-3949-BA68ABCCE9C4}"/>
              </a:ext>
            </a:extLst>
          </p:cNvPr>
          <p:cNvSpPr>
            <a:spLocks noGrp="1"/>
          </p:cNvSpPr>
          <p:nvPr>
            <p:ph type="subTitle" idx="1"/>
          </p:nvPr>
        </p:nvSpPr>
        <p:spPr/>
        <p:txBody>
          <a:bodyPr/>
          <a:lstStyle/>
          <a:p>
            <a:pPr eaLnBrk="1" hangingPunct="1">
              <a:defRPr/>
            </a:pPr>
            <a:endParaRPr lang="en-US" altLang="en-US"/>
          </a:p>
        </p:txBody>
      </p:sp>
      <p:pic>
        <p:nvPicPr>
          <p:cNvPr id="106500" name="Picture 3">
            <a:extLst>
              <a:ext uri="{FF2B5EF4-FFF2-40B4-BE49-F238E27FC236}">
                <a16:creationId xmlns:a16="http://schemas.microsoft.com/office/drawing/2014/main" id="{4268C706-0992-B851-DAEC-A86582CB86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1">
            <a:extLst>
              <a:ext uri="{FF2B5EF4-FFF2-40B4-BE49-F238E27FC236}">
                <a16:creationId xmlns:a16="http://schemas.microsoft.com/office/drawing/2014/main" id="{66A07EF8-7281-6587-6414-D459E210EC6B}"/>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107522" name="Object 1">
                        <a:extLst>
                          <a:ext uri="{FF2B5EF4-FFF2-40B4-BE49-F238E27FC236}">
                            <a16:creationId xmlns:a16="http://schemas.microsoft.com/office/drawing/2014/main" id="{66A07EF8-7281-6587-6414-D459E210E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F0EDD5-6022-2E31-EF5F-426F19314695}"/>
              </a:ext>
            </a:extLst>
          </p:cNvPr>
          <p:cNvSpPr>
            <a:spLocks noGrp="1"/>
          </p:cNvSpPr>
          <p:nvPr>
            <p:ph type="title"/>
          </p:nvPr>
        </p:nvSpPr>
        <p:spPr/>
        <p:txBody>
          <a:bodyPr/>
          <a:lstStyle/>
          <a:p>
            <a:r>
              <a:rPr lang="en-US" dirty="0"/>
              <a:t>Health Insurance Company Profits</a:t>
            </a:r>
          </a:p>
        </p:txBody>
      </p:sp>
      <p:pic>
        <p:nvPicPr>
          <p:cNvPr id="5" name="Content Placeholder 4">
            <a:extLst>
              <a:ext uri="{FF2B5EF4-FFF2-40B4-BE49-F238E27FC236}">
                <a16:creationId xmlns:a16="http://schemas.microsoft.com/office/drawing/2014/main" id="{B1C2DC3B-94A1-8C9C-83DB-98F806E7A77B}"/>
              </a:ext>
            </a:extLst>
          </p:cNvPr>
          <p:cNvPicPr>
            <a:picLocks noGrp="1" noChangeAspect="1"/>
          </p:cNvPicPr>
          <p:nvPr>
            <p:ph idx="1"/>
          </p:nvPr>
        </p:nvPicPr>
        <p:blipFill>
          <a:blip r:embed="rId2"/>
          <a:stretch>
            <a:fillRect/>
          </a:stretch>
        </p:blipFill>
        <p:spPr>
          <a:xfrm>
            <a:off x="116205" y="1994816"/>
            <a:ext cx="8941241" cy="4786984"/>
          </a:xfrm>
          <a:prstGeom prst="rect">
            <a:avLst/>
          </a:prstGeom>
        </p:spPr>
      </p:pic>
    </p:spTree>
    <p:extLst>
      <p:ext uri="{BB962C8B-B14F-4D97-AF65-F5344CB8AC3E}">
        <p14:creationId xmlns:p14="http://schemas.microsoft.com/office/powerpoint/2010/main" val="25265451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6" name="Object 1">
            <a:extLst>
              <a:ext uri="{FF2B5EF4-FFF2-40B4-BE49-F238E27FC236}">
                <a16:creationId xmlns:a16="http://schemas.microsoft.com/office/drawing/2014/main" id="{6BF64D2B-EB91-1848-7E48-F871091F9AE1}"/>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108546" name="Object 1">
                        <a:extLst>
                          <a:ext uri="{FF2B5EF4-FFF2-40B4-BE49-F238E27FC236}">
                            <a16:creationId xmlns:a16="http://schemas.microsoft.com/office/drawing/2014/main" id="{6BF64D2B-EB91-1848-7E48-F871091F9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C617258E-0B5E-F7D7-1F8F-62733B89F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F4308FE7-F446-E80D-38AD-FC8605DA5B96}"/>
              </a:ext>
            </a:extLst>
          </p:cNvPr>
          <p:cNvSpPr>
            <a:spLocks noGrp="1" noChangeArrowheads="1"/>
          </p:cNvSpPr>
          <p:nvPr>
            <p:ph type="title"/>
          </p:nvPr>
        </p:nvSpPr>
        <p:spPr/>
        <p:txBody>
          <a:bodyPr/>
          <a:lstStyle/>
          <a:p>
            <a:pPr eaLnBrk="1" hangingPunct="1">
              <a:defRPr/>
            </a:pPr>
            <a:r>
              <a:rPr lang="en-US" altLang="en-US" sz="4000" dirty="0">
                <a:solidFill>
                  <a:schemeClr val="folHlink"/>
                </a:solidFill>
              </a:rPr>
              <a:t>Academic Leaders on For-Profit Health Corporations’ Boards</a:t>
            </a:r>
            <a:r>
              <a:rPr lang="en-US" altLang="en-US" sz="4000" dirty="0"/>
              <a:t> </a:t>
            </a:r>
          </a:p>
        </p:txBody>
      </p:sp>
      <p:graphicFrame>
        <p:nvGraphicFramePr>
          <p:cNvPr id="1372163" name="Group 3">
            <a:extLst>
              <a:ext uri="{FF2B5EF4-FFF2-40B4-BE49-F238E27FC236}">
                <a16:creationId xmlns:a16="http://schemas.microsoft.com/office/drawing/2014/main" id="{A21C29A8-C517-967D-456C-1D4763F73946}"/>
              </a:ext>
            </a:extLst>
          </p:cNvPr>
          <p:cNvGraphicFramePr>
            <a:graphicFrameLocks noGrp="1"/>
          </p:cNvGraphicFramePr>
          <p:nvPr>
            <p:ph type="tbl" idx="1"/>
          </p:nvPr>
        </p:nvGraphicFramePr>
        <p:xfrm>
          <a:off x="457200" y="1600200"/>
          <a:ext cx="8229600" cy="4910139"/>
        </p:xfrm>
        <a:graphic>
          <a:graphicData uri="http://schemas.openxmlformats.org/drawingml/2006/table">
            <a:tbl>
              <a:tblPr/>
              <a:tblGrid>
                <a:gridCol w="2362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1188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a:ln>
                            <a:noFill/>
                          </a:ln>
                          <a:solidFill>
                            <a:schemeClr val="folHlink"/>
                          </a:solidFill>
                          <a:effectLst/>
                          <a:latin typeface="Arial" panose="020B0604020202020204" pitchFamily="34" charset="0"/>
                          <a:cs typeface="Arial" panose="020B0604020202020204" pitchFamily="34" charset="0"/>
                        </a:rPr>
                        <a:t>Academic Position</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folHlink"/>
                          </a:solidFill>
                          <a:effectLst/>
                          <a:latin typeface="Arial" panose="020B0604020202020204" pitchFamily="34" charset="0"/>
                          <a:cs typeface="Arial" panose="020B0604020202020204" pitchFamily="34" charset="0"/>
                        </a:rPr>
                        <a:t># of Directorships</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folHlink"/>
                          </a:solidFill>
                          <a:effectLst/>
                          <a:latin typeface="Arial" panose="020B0604020202020204" pitchFamily="34" charset="0"/>
                          <a:cs typeface="Arial" panose="020B0604020202020204" pitchFamily="34" charset="0"/>
                        </a:rPr>
                        <a:t>Pay per Directorship (median)</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folHlink"/>
                          </a:solidFill>
                          <a:effectLst/>
                          <a:latin typeface="Arial" panose="020B0604020202020204" pitchFamily="34" charset="0"/>
                          <a:cs typeface="Arial" panose="020B0604020202020204" pitchFamily="34" charset="0"/>
                        </a:rPr>
                        <a:t>Shares Owned (mean)</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48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Hosp/system CEO</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21</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$221,000</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42,445</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500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Dean</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17</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$268,000</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32,113</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500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Dept. Chair</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18</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$103,000</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65,574</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342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Professor</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131</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$160,000</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171,856</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500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Trustee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83</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$227,000</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342,198</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1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2"/>
                          </a:solidFill>
                          <a:effectLst/>
                          <a:latin typeface="Arial" panose="020B0604020202020204" pitchFamily="34" charset="0"/>
                          <a:cs typeface="Arial" panose="020B0604020202020204" pitchFamily="34" charset="0"/>
                        </a:rPr>
                        <a:t>Any</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2"/>
                          </a:solidFill>
                          <a:effectLst/>
                          <a:latin typeface="Arial" panose="020B0604020202020204" pitchFamily="34" charset="0"/>
                          <a:cs typeface="Arial" panose="020B0604020202020204" pitchFamily="34" charset="0"/>
                        </a:rPr>
                        <a:t>309</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2"/>
                          </a:solidFill>
                          <a:effectLst/>
                          <a:latin typeface="Arial" panose="020B0604020202020204" pitchFamily="34" charset="0"/>
                          <a:cs typeface="Arial" panose="020B0604020202020204" pitchFamily="34" charset="0"/>
                        </a:rPr>
                        <a:t>$193,000</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457200">
                        <a:spcBef>
                          <a:spcPct val="20000"/>
                        </a:spcBef>
                        <a:defRPr sz="2400">
                          <a:solidFill>
                            <a:schemeClr val="tx1"/>
                          </a:solidFill>
                          <a:latin typeface="Arial" panose="020B0604020202020204" pitchFamily="34" charset="0"/>
                          <a:cs typeface="Arial" panose="020B0604020202020204" pitchFamily="34" charset="0"/>
                        </a:defRPr>
                      </a:lvl2pPr>
                      <a:lvl3pPr marL="914400">
                        <a:spcBef>
                          <a:spcPct val="20000"/>
                        </a:spcBef>
                        <a:defRPr sz="2000">
                          <a:solidFill>
                            <a:schemeClr val="tx1"/>
                          </a:solidFill>
                          <a:latin typeface="Arial" panose="020B0604020202020204" pitchFamily="34" charset="0"/>
                          <a:cs typeface="Arial" panose="020B0604020202020204" pitchFamily="34" charset="0"/>
                        </a:defRPr>
                      </a:lvl3pPr>
                      <a:lvl4pPr marL="1371600">
                        <a:spcBef>
                          <a:spcPct val="20000"/>
                        </a:spcBef>
                        <a:defRPr>
                          <a:solidFill>
                            <a:schemeClr val="tx1"/>
                          </a:solidFill>
                          <a:latin typeface="Arial" panose="020B0604020202020204" pitchFamily="34" charset="0"/>
                          <a:cs typeface="Arial" panose="020B0604020202020204" pitchFamily="34" charset="0"/>
                        </a:defRPr>
                      </a:lvl4pPr>
                      <a:lvl5pPr marL="1828800">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2"/>
                          </a:solidFill>
                          <a:effectLst/>
                          <a:latin typeface="Arial" panose="020B0604020202020204" pitchFamily="34" charset="0"/>
                          <a:cs typeface="Arial" panose="020B0604020202020204" pitchFamily="34" charset="0"/>
                        </a:rPr>
                        <a:t>193,629</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0637" name="Text Box 45">
            <a:extLst>
              <a:ext uri="{FF2B5EF4-FFF2-40B4-BE49-F238E27FC236}">
                <a16:creationId xmlns:a16="http://schemas.microsoft.com/office/drawing/2014/main" id="{4166C0C4-9A1A-8FC8-04CE-9309017E9EE3}"/>
              </a:ext>
            </a:extLst>
          </p:cNvPr>
          <p:cNvSpPr txBox="1">
            <a:spLocks noChangeArrowheads="1"/>
          </p:cNvSpPr>
          <p:nvPr/>
        </p:nvSpPr>
        <p:spPr bwMode="auto">
          <a:xfrm>
            <a:off x="990600" y="6629400"/>
            <a:ext cx="640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endParaRPr lang="en-US" altLang="en-US" sz="1800">
              <a:latin typeface="Arial" panose="020B0604020202020204" pitchFamily="34" charset="0"/>
            </a:endParaRPr>
          </a:p>
        </p:txBody>
      </p:sp>
      <p:sp>
        <p:nvSpPr>
          <p:cNvPr id="110638" name="Text Box 46">
            <a:extLst>
              <a:ext uri="{FF2B5EF4-FFF2-40B4-BE49-F238E27FC236}">
                <a16:creationId xmlns:a16="http://schemas.microsoft.com/office/drawing/2014/main" id="{9718DCEF-8A16-AE11-A8BB-498140BAA934}"/>
              </a:ext>
            </a:extLst>
          </p:cNvPr>
          <p:cNvSpPr txBox="1">
            <a:spLocks noChangeArrowheads="1"/>
          </p:cNvSpPr>
          <p:nvPr/>
        </p:nvSpPr>
        <p:spPr bwMode="auto">
          <a:xfrm>
            <a:off x="990600" y="6553200"/>
            <a:ext cx="624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en-US" sz="1800">
                <a:solidFill>
                  <a:schemeClr val="folHlink"/>
                </a:solidFill>
                <a:latin typeface="Arial" panose="020B0604020202020204" pitchFamily="34" charset="0"/>
              </a:rPr>
              <a:t>Source: BMJ 2015;351:H4826</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4F86C159-2A3C-EE68-6F85-6444AC102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5213"/>
            <a:ext cx="91440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a:extLst>
              <a:ext uri="{FF2B5EF4-FFF2-40B4-BE49-F238E27FC236}">
                <a16:creationId xmlns:a16="http://schemas.microsoft.com/office/drawing/2014/main" id="{CDB58174-9EF9-4D3E-7864-D69801A5B110}"/>
              </a:ext>
            </a:extLst>
          </p:cNvPr>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4000" b="1">
                <a:solidFill>
                  <a:srgbClr val="FFFF66"/>
                </a:solidFill>
                <a:latin typeface="Times New Roman" panose="02020603050405020304" pitchFamily="18" charset="0"/>
              </a:rPr>
              <a:t>For-Profit Hospitals Cost 19% More</a:t>
            </a:r>
          </a:p>
        </p:txBody>
      </p:sp>
      <p:sp>
        <p:nvSpPr>
          <p:cNvPr id="111620" name="Text Box 4">
            <a:extLst>
              <a:ext uri="{FF2B5EF4-FFF2-40B4-BE49-F238E27FC236}">
                <a16:creationId xmlns:a16="http://schemas.microsoft.com/office/drawing/2014/main" id="{FA6AA1D1-AB8B-EE01-E90F-B6744D340AF6}"/>
              </a:ext>
            </a:extLst>
          </p:cNvPr>
          <p:cNvSpPr txBox="1">
            <a:spLocks noChangeArrowheads="1"/>
          </p:cNvSpPr>
          <p:nvPr/>
        </p:nvSpPr>
        <p:spPr bwMode="auto">
          <a:xfrm>
            <a:off x="5181600" y="6858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1600" b="1">
                <a:solidFill>
                  <a:srgbClr val="FFFF66"/>
                </a:solidFill>
                <a:latin typeface="Times New Roman" panose="02020603050405020304" pitchFamily="18" charset="0"/>
              </a:rPr>
              <a:t>Source: CMAJ 2004;170:1817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0C1AB47C-FD22-213F-3535-3B7D5F4E5683}"/>
              </a:ext>
            </a:extLst>
          </p:cNvPr>
          <p:cNvSpPr>
            <a:spLocks noGrp="1" noChangeArrowheads="1"/>
          </p:cNvSpPr>
          <p:nvPr>
            <p:ph type="title"/>
          </p:nvPr>
        </p:nvSpPr>
        <p:spPr/>
        <p:txBody>
          <a:bodyPr/>
          <a:lstStyle/>
          <a:p>
            <a:pPr>
              <a:defRPr/>
            </a:pPr>
            <a:endParaRPr lang="en-US" altLang="en-US" dirty="0"/>
          </a:p>
        </p:txBody>
      </p:sp>
      <p:pic>
        <p:nvPicPr>
          <p:cNvPr id="113667" name="Picture 3">
            <a:extLst>
              <a:ext uri="{FF2B5EF4-FFF2-40B4-BE49-F238E27FC236}">
                <a16:creationId xmlns:a16="http://schemas.microsoft.com/office/drawing/2014/main" id="{26869174-03D8-7C59-9890-FD96CF2D3546}"/>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1">
            <a:extLst>
              <a:ext uri="{FF2B5EF4-FFF2-40B4-BE49-F238E27FC236}">
                <a16:creationId xmlns:a16="http://schemas.microsoft.com/office/drawing/2014/main" id="{2BFFCF3F-6298-D2CA-08F2-D48FC9EB3229}"/>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114690" name="Object 1">
                        <a:extLst>
                          <a:ext uri="{FF2B5EF4-FFF2-40B4-BE49-F238E27FC236}">
                            <a16:creationId xmlns:a16="http://schemas.microsoft.com/office/drawing/2014/main" id="{2BFFCF3F-6298-D2CA-08F2-D48FC9EB3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F769-99D6-4F47-CAD8-2A9A34A71430}"/>
              </a:ext>
            </a:extLst>
          </p:cNvPr>
          <p:cNvSpPr>
            <a:spLocks noGrp="1"/>
          </p:cNvSpPr>
          <p:nvPr>
            <p:ph type="title"/>
          </p:nvPr>
        </p:nvSpPr>
        <p:spPr/>
        <p:txBody>
          <a:bodyPr/>
          <a:lstStyle/>
          <a:p>
            <a:pPr>
              <a:defRPr/>
            </a:pPr>
            <a:r>
              <a:rPr lang="en-US" dirty="0">
                <a:solidFill>
                  <a:srgbClr val="E5E5FF"/>
                </a:solidFill>
              </a:rPr>
              <a:t>The State of U.S. Health Care</a:t>
            </a:r>
            <a:endParaRPr lang="en-US" dirty="0"/>
          </a:p>
        </p:txBody>
      </p:sp>
      <p:sp>
        <p:nvSpPr>
          <p:cNvPr id="3" name="Content Placeholder 2">
            <a:extLst>
              <a:ext uri="{FF2B5EF4-FFF2-40B4-BE49-F238E27FC236}">
                <a16:creationId xmlns:a16="http://schemas.microsoft.com/office/drawing/2014/main" id="{A363AF4A-39A7-EAEC-6E7B-5A2F6B71668E}"/>
              </a:ext>
            </a:extLst>
          </p:cNvPr>
          <p:cNvSpPr>
            <a:spLocks noGrp="1"/>
          </p:cNvSpPr>
          <p:nvPr>
            <p:ph idx="1"/>
          </p:nvPr>
        </p:nvSpPr>
        <p:spPr/>
        <p:txBody>
          <a:bodyPr/>
          <a:lstStyle/>
          <a:p>
            <a:pPr>
              <a:defRPr/>
            </a:pPr>
            <a:r>
              <a:rPr lang="en-US" sz="2800" dirty="0"/>
              <a:t>106 million Americans lack dental insurance</a:t>
            </a:r>
          </a:p>
          <a:p>
            <a:pPr lvl="1">
              <a:defRPr/>
            </a:pPr>
            <a:r>
              <a:rPr lang="en-US" dirty="0"/>
              <a:t>¼ U.S. adults has untreated dental caries</a:t>
            </a:r>
          </a:p>
          <a:p>
            <a:pPr lvl="1">
              <a:defRPr/>
            </a:pPr>
            <a:r>
              <a:rPr lang="en-US" dirty="0"/>
              <a:t>¼ Americans cannot pay for needed dental care</a:t>
            </a:r>
          </a:p>
          <a:p>
            <a:pPr lvl="1">
              <a:defRPr/>
            </a:pPr>
            <a:r>
              <a:rPr lang="en-US" dirty="0"/>
              <a:t>Only 20% of dentists treat Medicaid patients</a:t>
            </a:r>
          </a:p>
          <a:p>
            <a:pPr>
              <a:defRPr/>
            </a:pPr>
            <a:r>
              <a:rPr lang="en-US" sz="2800" dirty="0"/>
              <a:t>Fewer than 20% of adults with hearing loss report hearing aid use; many cannot afford up-to-date eyeglasses</a:t>
            </a:r>
          </a:p>
          <a:p>
            <a:pPr lvl="1">
              <a:defRPr/>
            </a:pPr>
            <a:r>
              <a:rPr lang="en-US" dirty="0"/>
              <a:t>2022: Hearing aids now can be sold OTC, prices drop</a:t>
            </a:r>
          </a:p>
          <a:p>
            <a:pPr>
              <a:defRPr/>
            </a:pP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E9AB-4596-06F0-2A06-804274421CD2}"/>
              </a:ext>
            </a:extLst>
          </p:cNvPr>
          <p:cNvSpPr>
            <a:spLocks noGrp="1"/>
          </p:cNvSpPr>
          <p:nvPr>
            <p:ph type="title"/>
          </p:nvPr>
        </p:nvSpPr>
        <p:spPr/>
        <p:txBody>
          <a:bodyPr/>
          <a:lstStyle/>
          <a:p>
            <a:pPr>
              <a:defRPr/>
            </a:pPr>
            <a:endParaRPr lang="en-US"/>
          </a:p>
        </p:txBody>
      </p:sp>
      <p:pic>
        <p:nvPicPr>
          <p:cNvPr id="115715" name="Content Placeholder 3">
            <a:extLst>
              <a:ext uri="{FF2B5EF4-FFF2-40B4-BE49-F238E27FC236}">
                <a16:creationId xmlns:a16="http://schemas.microsoft.com/office/drawing/2014/main" id="{531600F6-FF6E-945D-982A-AA6EDA045B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9EDE317A-6E07-1A95-58EE-3DAFA6A1F0C2}"/>
              </a:ext>
            </a:extLst>
          </p:cNvPr>
          <p:cNvSpPr>
            <a:spLocks noGrp="1" noChangeArrowheads="1"/>
          </p:cNvSpPr>
          <p:nvPr>
            <p:ph type="title"/>
          </p:nvPr>
        </p:nvSpPr>
        <p:spPr/>
        <p:txBody>
          <a:bodyPr/>
          <a:lstStyle/>
          <a:p>
            <a:pPr>
              <a:defRPr/>
            </a:pPr>
            <a:endParaRPr lang="en-US" altLang="en-US" dirty="0"/>
          </a:p>
        </p:txBody>
      </p:sp>
      <p:pic>
        <p:nvPicPr>
          <p:cNvPr id="116739" name="Picture 3">
            <a:extLst>
              <a:ext uri="{FF2B5EF4-FFF2-40B4-BE49-F238E27FC236}">
                <a16:creationId xmlns:a16="http://schemas.microsoft.com/office/drawing/2014/main" id="{BF47B372-F1DA-53F1-14F6-D1EE496D302A}"/>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89F7BB50-3147-0930-2D25-3E061BC456A6}"/>
              </a:ext>
            </a:extLst>
          </p:cNvPr>
          <p:cNvSpPr>
            <a:spLocks noChangeArrowheads="1"/>
          </p:cNvSpPr>
          <p:nvPr/>
        </p:nvSpPr>
        <p:spPr bwMode="auto">
          <a:xfrm>
            <a:off x="-304800" y="6248400"/>
            <a:ext cx="100584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sp>
        <p:nvSpPr>
          <p:cNvPr id="117763" name="Rectangle 4">
            <a:extLst>
              <a:ext uri="{FF2B5EF4-FFF2-40B4-BE49-F238E27FC236}">
                <a16:creationId xmlns:a16="http://schemas.microsoft.com/office/drawing/2014/main" id="{342AE88B-ED97-251A-EED0-313BCB7B3BF4}"/>
              </a:ext>
            </a:extLst>
          </p:cNvPr>
          <p:cNvSpPr>
            <a:spLocks noChangeArrowheads="1"/>
          </p:cNvSpPr>
          <p:nvPr/>
        </p:nvSpPr>
        <p:spPr bwMode="auto">
          <a:xfrm>
            <a:off x="9372600" y="0"/>
            <a:ext cx="381000" cy="6248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sp>
        <p:nvSpPr>
          <p:cNvPr id="117764" name="Rectangle 5">
            <a:extLst>
              <a:ext uri="{FF2B5EF4-FFF2-40B4-BE49-F238E27FC236}">
                <a16:creationId xmlns:a16="http://schemas.microsoft.com/office/drawing/2014/main" id="{FA1BED4B-A941-4CD2-F1C0-4B448A84E8F6}"/>
              </a:ext>
            </a:extLst>
          </p:cNvPr>
          <p:cNvSpPr>
            <a:spLocks noChangeArrowheads="1"/>
          </p:cNvSpPr>
          <p:nvPr/>
        </p:nvSpPr>
        <p:spPr bwMode="auto">
          <a:xfrm>
            <a:off x="0" y="0"/>
            <a:ext cx="95250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sp>
        <p:nvSpPr>
          <p:cNvPr id="117765" name="Text Box 6">
            <a:extLst>
              <a:ext uri="{FF2B5EF4-FFF2-40B4-BE49-F238E27FC236}">
                <a16:creationId xmlns:a16="http://schemas.microsoft.com/office/drawing/2014/main" id="{4AF33D07-567E-46E7-7CB9-69FDC2A59DE9}"/>
              </a:ext>
            </a:extLst>
          </p:cNvPr>
          <p:cNvSpPr txBox="1">
            <a:spLocks noChangeArrowheads="1"/>
          </p:cNvSpPr>
          <p:nvPr/>
        </p:nvSpPr>
        <p:spPr bwMode="auto">
          <a:xfrm>
            <a:off x="-533400" y="325438"/>
            <a:ext cx="1028700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b="1">
                <a:solidFill>
                  <a:srgbClr val="FFFF00"/>
                </a:solidFill>
                <a:latin typeface="Times New Roman" panose="02020603050405020304" pitchFamily="18" charset="0"/>
              </a:rPr>
              <a:t>FFor-Profit Dialysis Clinics’ Death Rates are 7% Higher</a:t>
            </a:r>
          </a:p>
          <a:p>
            <a:pPr algn="ctr">
              <a:spcBef>
                <a:spcPct val="0"/>
              </a:spcBef>
              <a:buClrTx/>
              <a:buSzTx/>
              <a:buFontTx/>
              <a:buNone/>
            </a:pPr>
            <a:r>
              <a:rPr lang="en-US" altLang="en-US" sz="2800" b="1">
                <a:solidFill>
                  <a:srgbClr val="FFFF00"/>
                </a:solidFill>
                <a:latin typeface="Times New Roman" panose="02020603050405020304" pitchFamily="18" charset="0"/>
              </a:rPr>
              <a:t>3800 Excess Death Annually</a:t>
            </a:r>
            <a:endParaRPr lang="en-US" altLang="en-US" sz="1200">
              <a:solidFill>
                <a:srgbClr val="FFFF00"/>
              </a:solidFill>
              <a:latin typeface="Times New Roman" panose="02020603050405020304" pitchFamily="18" charset="0"/>
            </a:endParaRPr>
          </a:p>
        </p:txBody>
      </p:sp>
      <p:sp>
        <p:nvSpPr>
          <p:cNvPr id="117766" name="Text Box 7">
            <a:extLst>
              <a:ext uri="{FF2B5EF4-FFF2-40B4-BE49-F238E27FC236}">
                <a16:creationId xmlns:a16="http://schemas.microsoft.com/office/drawing/2014/main" id="{CDEB2541-CE09-4BAE-5BCC-AE019684AC8E}"/>
              </a:ext>
            </a:extLst>
          </p:cNvPr>
          <p:cNvSpPr txBox="1">
            <a:spLocks noChangeArrowheads="1"/>
          </p:cNvSpPr>
          <p:nvPr/>
        </p:nvSpPr>
        <p:spPr bwMode="auto">
          <a:xfrm>
            <a:off x="461963" y="6491288"/>
            <a:ext cx="84613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1800" b="1">
                <a:solidFill>
                  <a:srgbClr val="FFFF00"/>
                </a:solidFill>
                <a:latin typeface="Times New Roman" panose="02020603050405020304" pitchFamily="18" charset="0"/>
              </a:rPr>
              <a:t>Source: Dickman, Mirza et al. Int J Health Serv 2021;51:371</a:t>
            </a:r>
            <a:endParaRPr lang="en-US" altLang="en-US" sz="1400">
              <a:solidFill>
                <a:srgbClr val="FFFF00"/>
              </a:solidFill>
              <a:latin typeface="Times New Roman" panose="02020603050405020304" pitchFamily="18" charset="0"/>
            </a:endParaRPr>
          </a:p>
        </p:txBody>
      </p:sp>
      <p:sp>
        <p:nvSpPr>
          <p:cNvPr id="117767" name="Rectangle 8">
            <a:extLst>
              <a:ext uri="{FF2B5EF4-FFF2-40B4-BE49-F238E27FC236}">
                <a16:creationId xmlns:a16="http://schemas.microsoft.com/office/drawing/2014/main" id="{8387B76D-5444-3FD1-5470-718A2FAE2CE9}"/>
              </a:ext>
            </a:extLst>
          </p:cNvPr>
          <p:cNvSpPr>
            <a:spLocks noChangeArrowheads="1"/>
          </p:cNvSpPr>
          <p:nvPr/>
        </p:nvSpPr>
        <p:spPr bwMode="auto">
          <a:xfrm>
            <a:off x="9144000" y="4343400"/>
            <a:ext cx="76200" cy="198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sp>
        <p:nvSpPr>
          <p:cNvPr id="117768" name="Rectangle 9">
            <a:extLst>
              <a:ext uri="{FF2B5EF4-FFF2-40B4-BE49-F238E27FC236}">
                <a16:creationId xmlns:a16="http://schemas.microsoft.com/office/drawing/2014/main" id="{63627CD2-1B0E-31F7-F4F1-F6D5F30CDBD3}"/>
              </a:ext>
            </a:extLst>
          </p:cNvPr>
          <p:cNvSpPr>
            <a:spLocks noChangeArrowheads="1"/>
          </p:cNvSpPr>
          <p:nvPr/>
        </p:nvSpPr>
        <p:spPr bwMode="auto">
          <a:xfrm>
            <a:off x="8839200" y="838200"/>
            <a:ext cx="685800" cy="5486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sp>
        <p:nvSpPr>
          <p:cNvPr id="117769" name="Rectangle 10">
            <a:extLst>
              <a:ext uri="{FF2B5EF4-FFF2-40B4-BE49-F238E27FC236}">
                <a16:creationId xmlns:a16="http://schemas.microsoft.com/office/drawing/2014/main" id="{0E7D5AA0-542F-50E2-CDF2-7236E33896EF}"/>
              </a:ext>
            </a:extLst>
          </p:cNvPr>
          <p:cNvSpPr>
            <a:spLocks noChangeArrowheads="1"/>
          </p:cNvSpPr>
          <p:nvPr/>
        </p:nvSpPr>
        <p:spPr bwMode="auto">
          <a:xfrm>
            <a:off x="-552450" y="0"/>
            <a:ext cx="533400" cy="6858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1800">
              <a:solidFill>
                <a:srgbClr val="0000FF"/>
              </a:solidFill>
              <a:latin typeface="Times New Roman" panose="02020603050405020304" pitchFamily="18" charset="0"/>
            </a:endParaRPr>
          </a:p>
        </p:txBody>
      </p:sp>
      <p:pic>
        <p:nvPicPr>
          <p:cNvPr id="117770" name="Picture 10">
            <a:extLst>
              <a:ext uri="{FF2B5EF4-FFF2-40B4-BE49-F238E27FC236}">
                <a16:creationId xmlns:a16="http://schemas.microsoft.com/office/drawing/2014/main" id="{EA9B41E5-85E2-651B-7910-76C609090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574800"/>
            <a:ext cx="1007745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a:extLst>
              <a:ext uri="{FF2B5EF4-FFF2-40B4-BE49-F238E27FC236}">
                <a16:creationId xmlns:a16="http://schemas.microsoft.com/office/drawing/2014/main" id="{7F4E794F-D08F-ACF1-B487-711B30126C6E}"/>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118786" name="Object 2">
                        <a:extLst>
                          <a:ext uri="{FF2B5EF4-FFF2-40B4-BE49-F238E27FC236}">
                            <a16:creationId xmlns:a16="http://schemas.microsoft.com/office/drawing/2014/main" id="{7F4E794F-D08F-ACF1-B487-711B30126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2F9F-048B-74D4-E0A5-4153EF6696D6}"/>
              </a:ext>
            </a:extLst>
          </p:cNvPr>
          <p:cNvSpPr>
            <a:spLocks noGrp="1"/>
          </p:cNvSpPr>
          <p:nvPr>
            <p:ph type="title"/>
          </p:nvPr>
        </p:nvSpPr>
        <p:spPr/>
        <p:txBody>
          <a:bodyPr/>
          <a:lstStyle/>
          <a:p>
            <a:pPr>
              <a:defRPr/>
            </a:pPr>
            <a:r>
              <a:rPr lang="en-US" dirty="0"/>
              <a:t>Most Influential People in Health Care (Modern Healthcare, 2023)</a:t>
            </a:r>
          </a:p>
        </p:txBody>
      </p:sp>
      <p:sp>
        <p:nvSpPr>
          <p:cNvPr id="3" name="Content Placeholder 2">
            <a:extLst>
              <a:ext uri="{FF2B5EF4-FFF2-40B4-BE49-F238E27FC236}">
                <a16:creationId xmlns:a16="http://schemas.microsoft.com/office/drawing/2014/main" id="{73812BE3-307C-6D00-85A4-117E2D5784DB}"/>
              </a:ext>
            </a:extLst>
          </p:cNvPr>
          <p:cNvSpPr>
            <a:spLocks noGrp="1"/>
          </p:cNvSpPr>
          <p:nvPr>
            <p:ph idx="1"/>
          </p:nvPr>
        </p:nvSpPr>
        <p:spPr/>
        <p:txBody>
          <a:bodyPr/>
          <a:lstStyle/>
          <a:p>
            <a:pPr>
              <a:defRPr/>
            </a:pPr>
            <a:r>
              <a:rPr lang="en-US" sz="2800" dirty="0"/>
              <a:t>Chosen for leadership skills and impact</a:t>
            </a:r>
          </a:p>
          <a:p>
            <a:pPr>
              <a:defRPr/>
            </a:pPr>
            <a:r>
              <a:rPr lang="en-US" sz="2800" dirty="0"/>
              <a:t>Vast majority heads of insurance companies, pharmaceutical companies, and large hospital systems</a:t>
            </a:r>
          </a:p>
          <a:p>
            <a:pPr>
              <a:defRPr/>
            </a:pPr>
            <a:r>
              <a:rPr lang="en-US" sz="2800" dirty="0"/>
              <a:t>A few legislators</a:t>
            </a:r>
          </a:p>
          <a:p>
            <a:pPr>
              <a:defRPr/>
            </a:pPr>
            <a:r>
              <a:rPr lang="en-US" sz="2800" dirty="0"/>
              <a:t>A few researchers</a:t>
            </a:r>
          </a:p>
          <a:p>
            <a:pPr>
              <a:defRPr/>
            </a:pPr>
            <a:r>
              <a:rPr lang="en-US" sz="2800" dirty="0"/>
              <a:t>Head of APHA (#47) and NIH (#53) and National Academy of Medicine (#97) lower on list</a:t>
            </a:r>
          </a:p>
          <a:p>
            <a:pPr>
              <a:defRPr/>
            </a:pPr>
            <a:r>
              <a:rPr lang="en-US" sz="2800" dirty="0"/>
              <a:t>Very few health policy experts, advocates for patients, social justice issues, etc.</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61BA10F1-DA47-4D32-B6B6-8F175D8B179A}"/>
              </a:ext>
            </a:extLst>
          </p:cNvPr>
          <p:cNvSpPr>
            <a:spLocks noGrp="1"/>
          </p:cNvSpPr>
          <p:nvPr>
            <p:ph type="ctrTitle"/>
          </p:nvPr>
        </p:nvSpPr>
        <p:spPr/>
        <p:txBody>
          <a:bodyPr/>
          <a:lstStyle/>
          <a:p>
            <a:pPr eaLnBrk="1" hangingPunct="1">
              <a:defRPr/>
            </a:pPr>
            <a:endParaRPr lang="en-US" altLang="en-US"/>
          </a:p>
        </p:txBody>
      </p:sp>
      <p:sp>
        <p:nvSpPr>
          <p:cNvPr id="43011" name="Subtitle 2">
            <a:extLst>
              <a:ext uri="{FF2B5EF4-FFF2-40B4-BE49-F238E27FC236}">
                <a16:creationId xmlns:a16="http://schemas.microsoft.com/office/drawing/2014/main" id="{CE22A048-36D6-FE61-2AD5-90D146D75C69}"/>
              </a:ext>
            </a:extLst>
          </p:cNvPr>
          <p:cNvSpPr>
            <a:spLocks noGrp="1"/>
          </p:cNvSpPr>
          <p:nvPr>
            <p:ph type="subTitle" idx="1"/>
          </p:nvPr>
        </p:nvSpPr>
        <p:spPr/>
        <p:txBody>
          <a:bodyPr/>
          <a:lstStyle/>
          <a:p>
            <a:pPr eaLnBrk="1" hangingPunct="1">
              <a:defRPr/>
            </a:pPr>
            <a:endParaRPr lang="en-US" altLang="en-US"/>
          </a:p>
        </p:txBody>
      </p:sp>
      <p:graphicFrame>
        <p:nvGraphicFramePr>
          <p:cNvPr id="120836" name="Object 7">
            <a:extLst>
              <a:ext uri="{FF2B5EF4-FFF2-40B4-BE49-F238E27FC236}">
                <a16:creationId xmlns:a16="http://schemas.microsoft.com/office/drawing/2014/main" id="{11F1A00C-E9EC-0AA4-390D-E34DCBF8F3ED}"/>
              </a:ext>
            </a:extLst>
          </p:cNvPr>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name="Picture" r:id="rId2" imgW="6096851" imgH="4572638" progId="PhotoDraw.Document.2">
                  <p:embed/>
                </p:oleObj>
              </mc:Choice>
              <mc:Fallback>
                <p:oleObj name="Picture" r:id="rId2" imgW="6096851" imgH="4572638" progId="PhotoDraw.Document.2">
                  <p:embed/>
                  <p:pic>
                    <p:nvPicPr>
                      <p:cNvPr id="120836" name="Object 7">
                        <a:extLst>
                          <a:ext uri="{FF2B5EF4-FFF2-40B4-BE49-F238E27FC236}">
                            <a16:creationId xmlns:a16="http://schemas.microsoft.com/office/drawing/2014/main" id="{11F1A00C-E9EC-0AA4-390D-E34DCBF8F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BD7E173-7274-00FC-16C1-920C88D0B0EB}"/>
              </a:ext>
            </a:extLst>
          </p:cNvPr>
          <p:cNvSpPr>
            <a:spLocks noGrp="1" noChangeArrowheads="1"/>
          </p:cNvSpPr>
          <p:nvPr>
            <p:ph type="title"/>
          </p:nvPr>
        </p:nvSpPr>
        <p:spPr/>
        <p:txBody>
          <a:bodyPr/>
          <a:lstStyle/>
          <a:p>
            <a:pPr eaLnBrk="1" hangingPunct="1">
              <a:defRPr/>
            </a:pPr>
            <a:endParaRPr lang="en-US" altLang="en-US"/>
          </a:p>
        </p:txBody>
      </p:sp>
      <p:pic>
        <p:nvPicPr>
          <p:cNvPr id="121859" name="Picture 3">
            <a:extLst>
              <a:ext uri="{FF2B5EF4-FFF2-40B4-BE49-F238E27FC236}">
                <a16:creationId xmlns:a16="http://schemas.microsoft.com/office/drawing/2014/main" id="{B00F925E-B53F-D111-B3EA-C361D5181F0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id="{87255056-CA83-9028-E6D0-C87AC4BB3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2050"/>
            <a:ext cx="9144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3">
            <a:extLst>
              <a:ext uri="{FF2B5EF4-FFF2-40B4-BE49-F238E27FC236}">
                <a16:creationId xmlns:a16="http://schemas.microsoft.com/office/drawing/2014/main" id="{5BF9FDF4-FFC4-7A7A-7603-0FA096C118AB}"/>
              </a:ext>
            </a:extLst>
          </p:cNvPr>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b="1">
                <a:solidFill>
                  <a:srgbClr val="FFFF00"/>
                </a:solidFill>
                <a:latin typeface="Times New Roman" panose="02020603050405020304" pitchFamily="18" charset="0"/>
              </a:rPr>
              <a:t>For-Profit Hospitals’ Death Rates are 2% Higher</a:t>
            </a:r>
            <a:endParaRPr lang="en-US" altLang="en-US" sz="1400">
              <a:latin typeface="Times New Roman" panose="02020603050405020304" pitchFamily="18" charset="0"/>
            </a:endParaRPr>
          </a:p>
        </p:txBody>
      </p:sp>
      <p:sp>
        <p:nvSpPr>
          <p:cNvPr id="122884" name="Text Box 4">
            <a:extLst>
              <a:ext uri="{FF2B5EF4-FFF2-40B4-BE49-F238E27FC236}">
                <a16:creationId xmlns:a16="http://schemas.microsoft.com/office/drawing/2014/main" id="{544D4C61-F634-2E76-DFC8-CB8FC36F4B2B}"/>
              </a:ext>
            </a:extLst>
          </p:cNvPr>
          <p:cNvSpPr txBox="1">
            <a:spLocks noChangeArrowheads="1"/>
          </p:cNvSpPr>
          <p:nvPr/>
        </p:nvSpPr>
        <p:spPr bwMode="auto">
          <a:xfrm>
            <a:off x="4114800" y="685800"/>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2000" b="1">
                <a:solidFill>
                  <a:srgbClr val="FFFF66"/>
                </a:solidFill>
                <a:latin typeface="Times New Roman" panose="02020603050405020304" pitchFamily="18" charset="0"/>
              </a:rPr>
              <a:t>Source: CMAJ 2002;166:1399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a:extLst>
              <a:ext uri="{FF2B5EF4-FFF2-40B4-BE49-F238E27FC236}">
                <a16:creationId xmlns:a16="http://schemas.microsoft.com/office/drawing/2014/main" id="{EC1230FC-E89C-44BE-9E70-5A1E4A319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5213"/>
            <a:ext cx="91440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a:extLst>
              <a:ext uri="{FF2B5EF4-FFF2-40B4-BE49-F238E27FC236}">
                <a16:creationId xmlns:a16="http://schemas.microsoft.com/office/drawing/2014/main" id="{B91362DD-A355-269C-0578-F8F12866A607}"/>
              </a:ext>
            </a:extLst>
          </p:cNvPr>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4000" b="1">
                <a:solidFill>
                  <a:srgbClr val="FFFF66"/>
                </a:solidFill>
                <a:latin typeface="Times New Roman" panose="02020603050405020304" pitchFamily="18" charset="0"/>
              </a:rPr>
              <a:t>For-Profit Hospitals Cost 19% More</a:t>
            </a:r>
          </a:p>
        </p:txBody>
      </p:sp>
      <p:sp>
        <p:nvSpPr>
          <p:cNvPr id="124932" name="Text Box 4">
            <a:extLst>
              <a:ext uri="{FF2B5EF4-FFF2-40B4-BE49-F238E27FC236}">
                <a16:creationId xmlns:a16="http://schemas.microsoft.com/office/drawing/2014/main" id="{42D18817-9D3A-AB57-E1CC-47B1795AD428}"/>
              </a:ext>
            </a:extLst>
          </p:cNvPr>
          <p:cNvSpPr txBox="1">
            <a:spLocks noChangeArrowheads="1"/>
          </p:cNvSpPr>
          <p:nvPr/>
        </p:nvSpPr>
        <p:spPr bwMode="auto">
          <a:xfrm>
            <a:off x="5181600" y="6858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1600" b="1">
                <a:solidFill>
                  <a:srgbClr val="FFFF66"/>
                </a:solidFill>
                <a:latin typeface="Times New Roman" panose="02020603050405020304" pitchFamily="18" charset="0"/>
              </a:rPr>
              <a:t>Source: CMAJ 2004;170:1817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a:extLst>
              <a:ext uri="{FF2B5EF4-FFF2-40B4-BE49-F238E27FC236}">
                <a16:creationId xmlns:a16="http://schemas.microsoft.com/office/drawing/2014/main" id="{5BD13938-BA95-6F84-44BF-4B3DA68701C0}"/>
              </a:ext>
            </a:extLst>
          </p:cNvPr>
          <p:cNvSpPr>
            <a:spLocks noGrp="1" noChangeArrowheads="1"/>
          </p:cNvSpPr>
          <p:nvPr>
            <p:ph type="title"/>
          </p:nvPr>
        </p:nvSpPr>
        <p:spPr/>
        <p:txBody>
          <a:bodyPr/>
          <a:lstStyle/>
          <a:p>
            <a:pPr>
              <a:defRPr/>
            </a:pPr>
            <a:endParaRPr lang="en-US" altLang="en-US"/>
          </a:p>
        </p:txBody>
      </p:sp>
      <p:pic>
        <p:nvPicPr>
          <p:cNvPr id="126979" name="Picture 3">
            <a:extLst>
              <a:ext uri="{FF2B5EF4-FFF2-40B4-BE49-F238E27FC236}">
                <a16:creationId xmlns:a16="http://schemas.microsoft.com/office/drawing/2014/main" id="{7AA32878-4597-322C-6787-FBFEA7BB1AC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6953</TotalTime>
  <Words>13248</Words>
  <Application>Microsoft Office PowerPoint</Application>
  <PresentationFormat>On-screen Show (4:3)</PresentationFormat>
  <Paragraphs>1299</Paragraphs>
  <Slides>350</Slides>
  <Notes>21</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4</vt:i4>
      </vt:variant>
      <vt:variant>
        <vt:lpstr>Slide Titles</vt:lpstr>
      </vt:variant>
      <vt:variant>
        <vt:i4>350</vt:i4>
      </vt:variant>
    </vt:vector>
  </HeadingPairs>
  <TitlesOfParts>
    <vt:vector size="365" baseType="lpstr">
      <vt:lpstr>Arial</vt:lpstr>
      <vt:lpstr>Calibri</vt:lpstr>
      <vt:lpstr>Calibri Light</vt:lpstr>
      <vt:lpstr>Garamond</vt:lpstr>
      <vt:lpstr>Times New Roman</vt:lpstr>
      <vt:lpstr>Wingdings</vt:lpstr>
      <vt:lpstr>Stream</vt:lpstr>
      <vt:lpstr>Office Theme</vt:lpstr>
      <vt:lpstr>1_Office Theme</vt:lpstr>
      <vt:lpstr>2_Office Theme</vt:lpstr>
      <vt:lpstr>3_Office Theme</vt:lpstr>
      <vt:lpstr>Chart</vt:lpstr>
      <vt:lpstr>Picture</vt:lpstr>
      <vt:lpstr>Microsoft Excel Chart</vt:lpstr>
      <vt:lpstr>Worksheet</vt:lpstr>
      <vt:lpstr>Health Care: U.S. and Worldwide</vt:lpstr>
      <vt:lpstr>Determinants of Health</vt:lpstr>
      <vt:lpstr>Health Care</vt:lpstr>
      <vt:lpstr>PowerPoint Presentation</vt:lpstr>
      <vt:lpstr>The State of U.S. Health Care</vt:lpstr>
      <vt:lpstr>PowerPoint Presentation</vt:lpstr>
      <vt:lpstr>The State of U.S. Health Care</vt:lpstr>
      <vt:lpstr>PowerPoint Presentation</vt:lpstr>
      <vt:lpstr>The State of U.S. Health Care</vt:lpstr>
      <vt:lpstr>Reasons for No Health Insurance Coverage (2009, pre-PPACA)</vt:lpstr>
      <vt:lpstr>Underinsured Non-Elderly Adults: Number and proportion among those insured all year</vt:lpstr>
      <vt:lpstr>Difficulty Paying Medical Bills (2018 Survey)</vt:lpstr>
      <vt:lpstr>PowerPoint Presentation</vt:lpstr>
      <vt:lpstr>PowerPoint Presentation</vt:lpstr>
      <vt:lpstr>PowerPoint Presentation</vt:lpstr>
      <vt:lpstr>PowerPoint Presentation</vt:lpstr>
      <vt:lpstr>PowerPoint Presentation</vt:lpstr>
      <vt:lpstr>The State of U.S. Health Care</vt:lpstr>
      <vt:lpstr>The State of U.S. Health Care</vt:lpstr>
      <vt:lpstr>The State of U.S. Health Care</vt:lpstr>
      <vt:lpstr>The State of U.S. Health Care</vt:lpstr>
      <vt:lpstr>PowerPoint Presentation</vt:lpstr>
      <vt:lpstr>Comparative Health Care System Performance Scores (2021, Commonwealth Fund)</vt:lpstr>
      <vt:lpstr>Health Care System Performance Compared to Spending, (2021, Commonwealth Fund)</vt:lpstr>
      <vt:lpstr>Health Care System Performance Scores: Affordability (2021, Commonwealth Fund)</vt:lpstr>
      <vt:lpstr>World Bank, 2021 Data</vt:lpstr>
      <vt:lpstr>PowerPoint Presentation</vt:lpstr>
      <vt:lpstr>PowerPoint Presentation</vt:lpstr>
      <vt:lpstr>PowerPoint Presentation</vt:lpstr>
      <vt:lpstr>National Health Expenditures Rose by  $365 Billion to $4.1 Trillion from 2019 to 2020</vt:lpstr>
      <vt:lpstr>PowerPoint Presentation</vt:lpstr>
      <vt:lpstr>PowerPoint Presentation</vt:lpstr>
      <vt:lpstr>PowerPoint Presentation</vt:lpstr>
      <vt:lpstr>PowerPoint Presentation</vt:lpstr>
      <vt:lpstr>Who Pays for Health Care?</vt:lpstr>
      <vt:lpstr>Who Pays for Health Care?</vt:lpstr>
      <vt:lpstr>Who Pays for Health Care?</vt:lpstr>
      <vt:lpstr>In 2022, nearly half of Americans between ages 19 and 64 had  Medical Bills or Debt</vt:lpstr>
      <vt:lpstr>Who Pays for Health Care?</vt:lpstr>
      <vt:lpstr>PowerPoint Presentation</vt:lpstr>
      <vt:lpstr>PowerPoint Presentation</vt:lpstr>
      <vt:lpstr>PowerPoint Presentation</vt:lpstr>
      <vt:lpstr>PowerPoint Presentation</vt:lpstr>
      <vt:lpstr>PowerPoint Presentation</vt:lpstr>
      <vt:lpstr>Almost All Workers Now Have  An Annual Deductible</vt:lpstr>
      <vt:lpstr>PowerPoint Presentation</vt:lpstr>
      <vt:lpstr>PowerPoint Presentation</vt:lpstr>
      <vt:lpstr>PowerPoint Presentation</vt:lpstr>
      <vt:lpstr>PowerPoint Presentation</vt:lpstr>
      <vt:lpstr>Health Insurance Industry</vt:lpstr>
      <vt:lpstr>Surprise Medical Bills</vt:lpstr>
      <vt:lpstr>Private Equity Takeover of Medicine</vt:lpstr>
      <vt:lpstr>Likelihood of offering a profitable (vs. unprofitable) Service by Hospital Ownership</vt:lpstr>
      <vt:lpstr>Percent of health systems with high relative levels of “Overuse” of Low-Value Services</vt:lpstr>
      <vt:lpstr>Surprise Medical Bills</vt:lpstr>
      <vt:lpstr>Prior Authorization</vt:lpstr>
      <vt:lpstr>Denials of Claims</vt:lpstr>
      <vt:lpstr>Health Insurance Industry</vt:lpstr>
      <vt:lpstr>Health Insurance Industry/Bureaucracy</vt:lpstr>
      <vt:lpstr>Health Insurance Industry/Bureaucracy</vt:lpstr>
      <vt:lpstr>Medicare Advantage https://www.nytimes.com/2022/10/08/upshot/medicare-advantage-fraud-allegations.html As of 2023, covers half of all eligible beneficiaries</vt:lpstr>
      <vt:lpstr>Medicare Advantage</vt:lpstr>
      <vt:lpstr>PowerPoint Presentation</vt:lpstr>
      <vt:lpstr>Insurers Have Exploited Medicare for Billions https://www.nytimes.com/2022/10/08/upshot/medicare-advantage-fraud-allegations.html</vt:lpstr>
      <vt:lpstr>PowerPoint Presentation</vt:lpstr>
      <vt:lpstr>Health Insurance Industry/Bureaucracy</vt:lpstr>
      <vt:lpstr>Administrative Work</vt:lpstr>
      <vt:lpstr>PowerPoint Presentation</vt:lpstr>
      <vt:lpstr>PowerPoint Presentation</vt:lpstr>
      <vt:lpstr>PowerPoint Presentation</vt:lpstr>
      <vt:lpstr>PowerPoint Presentation</vt:lpstr>
      <vt:lpstr>PowerPoint Presentation</vt:lpstr>
      <vt:lpstr>PowerPoint Presentation</vt:lpstr>
      <vt:lpstr>Health Insurance Industry</vt:lpstr>
      <vt:lpstr>PowerPoint Presentation</vt:lpstr>
      <vt:lpstr>Largest Federal Lobbying Organizations, 1999-2018 (JAMA May 2020:68)</vt:lpstr>
      <vt:lpstr>Health Insurance Industry</vt:lpstr>
      <vt:lpstr>PowerPoint Presentation</vt:lpstr>
      <vt:lpstr>Health Care CEO Compensation, 2024</vt:lpstr>
      <vt:lpstr>PowerPoint Presentation</vt:lpstr>
      <vt:lpstr>PowerPoint Presentation</vt:lpstr>
      <vt:lpstr>PowerPoint Presentation</vt:lpstr>
      <vt:lpstr>Health Insurance Company Profits</vt:lpstr>
      <vt:lpstr>PowerPoint Presentation</vt:lpstr>
      <vt:lpstr>PowerPoint Presentation</vt:lpstr>
      <vt:lpstr>Academic Leaders on For-Profit Health Corporations’ Boards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Influential People in Health Care (Modern Healthcare, 2023)</vt:lpstr>
      <vt:lpstr>PowerPoint Presentation</vt:lpstr>
      <vt:lpstr>PowerPoint Presentation</vt:lpstr>
      <vt:lpstr>PowerPoint Presentation</vt:lpstr>
      <vt:lpstr>PowerPoint Presentation</vt:lpstr>
      <vt:lpstr>PowerPoint Presentation</vt:lpstr>
      <vt:lpstr>PowerPoint Presentation</vt:lpstr>
      <vt:lpstr>Dialysis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Reasons for Rising Health Care Costs</vt:lpstr>
      <vt:lpstr>Complex Patients</vt:lpstr>
      <vt:lpstr>PowerPoint Presentation</vt:lpstr>
      <vt:lpstr>Wasteful Health Care Spending Annual Median Estimate (AJPH Dec 2020:1746)</vt:lpstr>
      <vt:lpstr>Overuse</vt:lpstr>
      <vt:lpstr>PowerPoint Presentation</vt:lpstr>
      <vt:lpstr>PowerPoint Presentation</vt:lpstr>
      <vt:lpstr>PowerPoint Presentation</vt:lpstr>
      <vt:lpstr>Distribution of National Health Expenditures</vt:lpstr>
      <vt:lpstr>PowerPoint Presentation</vt:lpstr>
      <vt:lpstr>Corporatization of Medical Boards</vt:lpstr>
      <vt:lpstr>Corporate Structure of American Board of Internal Medicine (member of ABMS)</vt:lpstr>
      <vt:lpstr>Corporate Structure of American Board of Internal Medicine</vt:lpstr>
      <vt:lpstr>Corporate Structure of American Board of Internal Medicine</vt:lpstr>
      <vt:lpstr>Corporate Structure of American Board of Internal Medicine</vt:lpstr>
      <vt:lpstr>Pharmaceutical Industry</vt:lpstr>
      <vt:lpstr>Pharmaceutical Industry</vt:lpstr>
      <vt:lpstr>PowerPoint Presentation</vt:lpstr>
      <vt:lpstr>PowerPoint Presentation</vt:lpstr>
      <vt:lpstr>PowerPoint Presentation</vt:lpstr>
      <vt:lpstr>PowerPoint Presentation</vt:lpstr>
      <vt:lpstr>Drug Companies’ Cost Structure</vt:lpstr>
      <vt:lpstr>Innovation: Published Research Leading to Drugs</vt:lpstr>
      <vt:lpstr>Pharmaceutical Industry</vt:lpstr>
      <vt:lpstr>Pharmaceutical Industry</vt:lpstr>
      <vt:lpstr>Pharmaceutical Industry</vt:lpstr>
      <vt:lpstr>Pharmaceutical Industry</vt:lpstr>
      <vt:lpstr>Pharmaceutical Industry</vt:lpstr>
      <vt:lpstr>Pharmaceutical Industry</vt:lpstr>
      <vt:lpstr>Pharmaceutical Industry</vt:lpstr>
      <vt:lpstr>Pharmaceutical Industry</vt:lpstr>
      <vt:lpstr>Pharmaceutical Industry</vt:lpstr>
      <vt:lpstr>PowerPoint Presentation</vt:lpstr>
      <vt:lpstr>Pharmaceutical Industry</vt:lpstr>
      <vt:lpstr>Pharmaceutical Industry</vt:lpstr>
      <vt:lpstr>1.3 million American adults in 2021  Rationed Insulin Due to Cost</vt:lpstr>
      <vt:lpstr>PowerPoint Presentation</vt:lpstr>
      <vt:lpstr>Government Paid Twice for Vaccines</vt:lpstr>
      <vt:lpstr>PowerPoint Presentation</vt:lpstr>
      <vt:lpstr>Pharmaceutical Industry</vt:lpstr>
      <vt:lpstr>Pharmaceutical Industry</vt:lpstr>
      <vt:lpstr>Pharmaceutical Industry</vt:lpstr>
      <vt:lpstr>Pharmaceutical Industry</vt:lpstr>
      <vt:lpstr>Drug Company Malfeasance</vt:lpstr>
      <vt:lpstr>PowerPoint Presentation</vt:lpstr>
      <vt:lpstr>Drug Company Penalties for Illegal Activities (JAMA Nov 20, 2020:1995)</vt:lpstr>
      <vt:lpstr>Pharmaceutical Industry</vt:lpstr>
      <vt:lpstr>Pharmaceutical Industry</vt:lpstr>
      <vt:lpstr>Open Payments, CMS, 2019</vt:lpstr>
      <vt:lpstr>Drug Company Malfeasance</vt:lpstr>
      <vt:lpstr>Pharmaceutical Industry</vt:lpstr>
      <vt:lpstr>Pharmaceutical Industry</vt:lpstr>
      <vt:lpstr>Pharmaceutical Industry</vt:lpstr>
      <vt:lpstr>Pharmaceutical Industry</vt:lpstr>
      <vt:lpstr>Pharmaceutical Industry</vt:lpstr>
      <vt:lpstr>Pharmaceutical Industry</vt:lpstr>
      <vt:lpstr>Pharmaceutical Industry</vt:lpstr>
      <vt:lpstr>Pharmaceutical Industry</vt:lpstr>
      <vt:lpstr>Lobbying</vt:lpstr>
      <vt:lpstr>Health Care Fraud</vt:lpstr>
      <vt:lpstr>Corporations Dominate the Global Economy</vt:lpstr>
      <vt:lpstr>Premature Deaths in the U.S.</vt:lpstr>
      <vt:lpstr>Address Social Factors Responsible for Illness and Death</vt:lpstr>
      <vt:lpstr>Address Social Factors Responsible for Illness and Death</vt:lpstr>
      <vt:lpstr>Address Social Factors Responsible for Illness and Death</vt:lpstr>
      <vt:lpstr>Deaths per year</vt:lpstr>
      <vt:lpstr>Major Contributors to Illness and Death</vt:lpstr>
      <vt:lpstr>Prevention</vt:lpstr>
      <vt:lpstr>Public Health Spending</vt:lpstr>
      <vt:lpstr>Public Health Spending</vt:lpstr>
      <vt:lpstr>Compliance</vt:lpstr>
      <vt:lpstr>Poverty and Hunger</vt:lpstr>
      <vt:lpstr>Economic Disparities</vt:lpstr>
      <vt:lpstr>PowerPoint Presentation</vt:lpstr>
      <vt:lpstr>Educational Apartheid</vt:lpstr>
      <vt:lpstr>Patient Education</vt:lpstr>
      <vt:lpstr>Language Barriers</vt:lpstr>
      <vt:lpstr>Education</vt:lpstr>
      <vt:lpstr>Benefits of Education</vt:lpstr>
      <vt:lpstr>Harms of Pseudoscience/Misinformation</vt:lpstr>
      <vt:lpstr>Mortality/Incidence of Covid vs Community Vaccine Uptake (pre-delta variant)</vt:lpstr>
      <vt:lpstr>Mortality/Incidence of Covid vs Community Vaccine Uptake (including delta variant)</vt:lpstr>
      <vt:lpstr>Urban/Rural Disparities</vt:lpstr>
      <vt:lpstr>Racial Disparities: Health Care</vt:lpstr>
      <vt:lpstr>Racial Disparities: Health Care</vt:lpstr>
      <vt:lpstr>PowerPoint Presentation</vt:lpstr>
      <vt:lpstr>PowerPoint Presentation</vt:lpstr>
      <vt:lpstr>Health Disparities Among Latinos</vt:lpstr>
      <vt:lpstr>PowerPoint Presentation</vt:lpstr>
      <vt:lpstr>Racial Disparities in Health Care: African-Americans</vt:lpstr>
      <vt:lpstr>Racial Disparities in Health Care Coverage</vt:lpstr>
      <vt:lpstr>Racial Disparities in Health Care Coverage</vt:lpstr>
      <vt:lpstr>Physicians and Dentists</vt:lpstr>
      <vt:lpstr>Physician Salary Discrepancies</vt:lpstr>
      <vt:lpstr>Undocumented Immigrants</vt:lpstr>
      <vt:lpstr>Undocumented Immigrants</vt:lpstr>
      <vt:lpstr>Immigrants</vt:lpstr>
      <vt:lpstr>PowerPoint Presentation</vt:lpstr>
      <vt:lpstr>Undocumented Immigrants</vt:lpstr>
      <vt:lpstr>Immigrants and Health Care JAMA Netw Open. 2022;5(11):e2241166</vt:lpstr>
      <vt:lpstr>Immigrants and Health Care Intl J Hlth Serv 2018;48(4)</vt:lpstr>
      <vt:lpstr>PowerPoint Presentation</vt:lpstr>
      <vt:lpstr>PowerPoint Presentation</vt:lpstr>
      <vt:lpstr>Outside the US</vt:lpstr>
      <vt:lpstr>Water</vt:lpstr>
      <vt:lpstr>Human Poverty</vt:lpstr>
      <vt:lpstr>Percentage of population living on less than one dollar per day</vt:lpstr>
      <vt:lpstr>HIV Prevalence</vt:lpstr>
      <vt:lpstr>Malaria Deaths</vt:lpstr>
      <vt:lpstr>Overpopulation</vt:lpstr>
      <vt:lpstr>Status of Women</vt:lpstr>
      <vt:lpstr>Worldwide, every minute</vt:lpstr>
      <vt:lpstr>Deaths in War</vt:lpstr>
      <vt:lpstr>Contemporary Wars/Gun Violence</vt:lpstr>
      <vt:lpstr>War Deaths, 1945-2000</vt:lpstr>
      <vt:lpstr>The Medical Brain Drain</vt:lpstr>
      <vt:lpstr>The Medical Brain Drain</vt:lpstr>
      <vt:lpstr>The Medical Brain Drain</vt:lpstr>
      <vt:lpstr>The Medical Brain Drain</vt:lpstr>
      <vt:lpstr>Tobacco</vt:lpstr>
      <vt:lpstr>Tobacco – Weapon of Mass Destruction</vt:lpstr>
      <vt:lpstr>Consequences of Environmental Destruction</vt:lpstr>
      <vt:lpstr>Consequences of Environmental Destruction</vt:lpstr>
      <vt:lpstr>Toxic Pollutants</vt:lpstr>
      <vt:lpstr>Extinction/Species Loss</vt:lpstr>
      <vt:lpstr>Overconsumption (“Affluenza”)</vt:lpstr>
      <vt:lpstr>New Remote Control Can Be Operated by Remote: No More Leaning Forward To Get Remote From Coffee Table Means Greater Convenience For TV Viewers</vt:lpstr>
      <vt:lpstr>But Are We Happier?</vt:lpstr>
      <vt:lpstr>But Are We Happier?</vt:lpstr>
      <vt:lpstr>But Are We Happier?</vt:lpstr>
      <vt:lpstr>But are we happier?</vt:lpstr>
      <vt:lpstr>Foreign Aid</vt:lpstr>
      <vt:lpstr>Charitable Donations (2019)</vt:lpstr>
      <vt:lpstr>US Charity Care Suffering</vt:lpstr>
      <vt:lpstr>PowerPoint Presentation</vt:lpstr>
      <vt:lpstr>US Charity Care Suffering</vt:lpstr>
      <vt:lpstr>US Charity Care Suffering</vt:lpstr>
      <vt:lpstr>Maldistribution of Wealth</vt:lpstr>
      <vt:lpstr>PowerPoint Presentation</vt:lpstr>
      <vt:lpstr>PowerPoint Presentation</vt:lpstr>
      <vt:lpstr>Income Inequality</vt:lpstr>
      <vt:lpstr>Steady Rise in US Life Expectancy Until 2020</vt:lpstr>
      <vt:lpstr>USA life expectancy continues to  Fall Behind Other Wealthy Nations</vt:lpstr>
      <vt:lpstr>US improvement in "Treatable Mortality"  Continues to Lag Other Wealthy Nations</vt:lpstr>
      <vt:lpstr>USA healthcare spending continues to  Outpace Other Wealthy Nations</vt:lpstr>
      <vt:lpstr>Income Inequality</vt:lpstr>
      <vt:lpstr>Maldistribution of Wealth is Deadly</vt:lpstr>
      <vt:lpstr>PowerPoint Presentation</vt:lpstr>
      <vt:lpstr>Maldistribution of Wealth</vt:lpstr>
      <vt:lpstr>Maldistribution of wealth</vt:lpstr>
      <vt:lpstr>Health Requires Equality</vt:lpstr>
      <vt:lpstr>Hudson River, 2009</vt:lpstr>
      <vt:lpstr>U.N. Declaration of Human Rights</vt:lpstr>
      <vt:lpstr>Solutions</vt:lpstr>
      <vt:lpstr>PPACA Patient Protection and Affordability Care Act</vt:lpstr>
      <vt:lpstr>PPACA Patient Protection and Affordability Care Act</vt:lpstr>
      <vt:lpstr>PPACA Patient Protection and Affordability Care Act</vt:lpstr>
      <vt:lpstr>PPACA Patient Protection and Affordability Care Act</vt:lpstr>
      <vt:lpstr>PPACA Patient Protection and Affordability Care Act</vt:lpstr>
      <vt:lpstr>PPACA Patient Protection and Affordability Care Act</vt:lpstr>
      <vt:lpstr>PPACA Patient Protection and Affordability Care Act</vt:lpstr>
      <vt:lpstr>PPACA Patient Protection and Affordability Care Act</vt:lpstr>
      <vt:lpstr>PPACA Patient Protection and Affordability Care Act</vt:lpstr>
      <vt:lpstr>PowerPoint Presentation</vt:lpstr>
      <vt:lpstr>PPACA Patient Protection and Affordability Care Act</vt:lpstr>
      <vt:lpstr>PPACA Patient Protection and Affordability Care Act</vt:lpstr>
      <vt:lpstr>PPACA Patient Protection and Affordability Care Act</vt:lpstr>
      <vt:lpstr>Among workers with employer-sponsored single coverage,  Deductibles Are Now the Norm</vt:lpstr>
      <vt:lpstr>Among workers with employer-sponsored single coverage Deductibles Are Steadily Rising</vt:lpstr>
      <vt:lpstr>PPACA Patient Protection and Affordability Care Act</vt:lpstr>
      <vt:lpstr>PPACA Patient Protection and Affordability Care Act</vt:lpstr>
      <vt:lpstr>USA healthcare spending continues to  Outpace Other Wealthy Nations</vt:lpstr>
      <vt:lpstr>PPACA Patient Protection and Affordability Care Act</vt:lpstr>
      <vt:lpstr>PPACA Electronic Health Records</vt:lpstr>
      <vt:lpstr>PPACA Electronic Health Records</vt:lpstr>
      <vt:lpstr>PPACA Electronic Health Records</vt:lpstr>
      <vt:lpstr>Steinkamp et al. JAMA Open Network 9-22 https://jamanetwork.com/journals/jamanetworkopen/fullarticle/2796664 </vt:lpstr>
      <vt:lpstr>Steinkamp et al. JAMA Open Network, 9-22 https://jamanetwork.com/journals/jamanetworkopen/fullarticle/2796664 </vt:lpstr>
      <vt:lpstr>PPACA Electronic Health Records</vt:lpstr>
      <vt:lpstr>PPACA Electronic Health Records</vt:lpstr>
      <vt:lpstr>PPACA Electronic Health Records</vt:lpstr>
      <vt:lpstr>PPACA Electronic Health Records</vt:lpstr>
      <vt:lpstr>PPACA Electronic Health Records</vt:lpstr>
      <vt:lpstr>PowerPoint Presentation</vt:lpstr>
      <vt:lpstr>EPIC EHR Notes Longer in US Documentation Driven by Payment Complexity   </vt:lpstr>
      <vt:lpstr>Privacy/Confidentiality</vt:lpstr>
      <vt:lpstr>Health Insurance Data Mining</vt:lpstr>
      <vt:lpstr>Health Insurance Data Mining</vt:lpstr>
      <vt:lpstr>Health Insurance Data Mining</vt:lpstr>
      <vt:lpstr>Health Care Privacy Breaches</vt:lpstr>
      <vt:lpstr>Health Care Privacy Breaches</vt:lpstr>
      <vt:lpstr>ECRI’s Top Ten Health Technology Hazards for 2025</vt:lpstr>
      <vt:lpstr>ECRI’s Top Ten Health Technology Hazards for 2025</vt:lpstr>
      <vt:lpstr>PPACA Patient Protection and Affordability Care Act</vt:lpstr>
      <vt:lpstr>PPACA Patient Protection and Affordability Care Act</vt:lpstr>
      <vt:lpstr>PPACA Patient Protection and Affordability Care Act</vt:lpstr>
      <vt:lpstr>Primary Care:  Impossible Standards</vt:lpstr>
      <vt:lpstr>Problems</vt:lpstr>
      <vt:lpstr>Problems</vt:lpstr>
      <vt:lpstr>Problems</vt:lpstr>
      <vt:lpstr>Problems</vt:lpstr>
      <vt:lpstr>Problems</vt:lpstr>
      <vt:lpstr>PowerPoint Presentation</vt:lpstr>
      <vt:lpstr>PPACA Patient Protection and Affordability Care Act</vt:lpstr>
      <vt:lpstr>PPACA Patient Protection and Affordability Care Act</vt:lpstr>
      <vt:lpstr>PPACA Patient Protection and Affordability Care Act</vt:lpstr>
      <vt:lpstr>PPACA Patient Protection and Affordability Care Act</vt:lpstr>
      <vt:lpstr>PPACA Patient Protection and Affordability Care Act</vt:lpstr>
      <vt:lpstr>ACOs and  P4P: Implementation Without Evidence</vt:lpstr>
      <vt:lpstr>PPACA Patient Protection and Affordability Care Act</vt:lpstr>
      <vt:lpstr>Trump Administration</vt:lpstr>
      <vt:lpstr>Trump Administration</vt:lpstr>
      <vt:lpstr>Trump Administration</vt:lpstr>
      <vt:lpstr>Trump Administration</vt:lpstr>
      <vt:lpstr>Trump Administration</vt:lpstr>
      <vt:lpstr>Trump Administration</vt:lpstr>
      <vt:lpstr>Trump Administration</vt:lpstr>
      <vt:lpstr>Trump Administration</vt:lpstr>
      <vt:lpstr>Biden Administration</vt:lpstr>
      <vt:lpstr>PowerPoint Presentation</vt:lpstr>
      <vt:lpstr>Single Payer</vt:lpstr>
      <vt:lpstr>PowerPoint Presentation</vt:lpstr>
      <vt:lpstr>How Single Payer Could Be Paid For:  One Example from a Recent Study of a California Plan</vt:lpstr>
      <vt:lpstr>Covering Everyone with  No Additional Spending</vt:lpstr>
      <vt:lpstr>Lancet, 5-30-2020</vt:lpstr>
      <vt:lpstr>Single Payer</vt:lpstr>
      <vt:lpstr>Recommendations for Medical Education and Practice</vt:lpstr>
      <vt:lpstr>Recommendations for Medical Education and Practice</vt:lpstr>
      <vt:lpstr>Recommendations for Medical Education and Practice</vt:lpstr>
      <vt:lpstr>Recommendations for Medical Education and Practice</vt:lpstr>
      <vt:lpstr>PowerPoint Presentation</vt:lpstr>
      <vt:lpstr>Recommendations for Medical Education and Practice</vt:lpstr>
      <vt:lpstr>What You Can Do</vt:lpstr>
      <vt:lpstr>Act Now!</vt:lpstr>
      <vt:lpstr>Further Info/References/Contact Info</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martin donohoe</cp:lastModifiedBy>
  <cp:revision>373</cp:revision>
  <cp:lastPrinted>2019-01-30T11:43:12Z</cp:lastPrinted>
  <dcterms:created xsi:type="dcterms:W3CDTF">2010-01-30T09:48:26Z</dcterms:created>
  <dcterms:modified xsi:type="dcterms:W3CDTF">2025-11-27T16:27:08Z</dcterms:modified>
</cp:coreProperties>
</file>