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03"/>
  </p:notesMasterIdLst>
  <p:sldIdLst>
    <p:sldId id="256" r:id="rId3"/>
    <p:sldId id="2027" r:id="rId4"/>
    <p:sldId id="2028" r:id="rId5"/>
    <p:sldId id="2029" r:id="rId6"/>
    <p:sldId id="2042" r:id="rId7"/>
    <p:sldId id="2041" r:id="rId8"/>
    <p:sldId id="257" r:id="rId9"/>
    <p:sldId id="2021" r:id="rId10"/>
    <p:sldId id="263" r:id="rId11"/>
    <p:sldId id="2031" r:id="rId12"/>
    <p:sldId id="262" r:id="rId13"/>
    <p:sldId id="2030" r:id="rId14"/>
    <p:sldId id="2007" r:id="rId15"/>
    <p:sldId id="2008" r:id="rId16"/>
    <p:sldId id="2009" r:id="rId17"/>
    <p:sldId id="2010" r:id="rId18"/>
    <p:sldId id="344" r:id="rId19"/>
    <p:sldId id="498" r:id="rId20"/>
    <p:sldId id="2032" r:id="rId21"/>
    <p:sldId id="271" r:id="rId22"/>
    <p:sldId id="279" r:id="rId23"/>
    <p:sldId id="280" r:id="rId24"/>
    <p:sldId id="1361" r:id="rId25"/>
    <p:sldId id="2015" r:id="rId26"/>
    <p:sldId id="2045" r:id="rId27"/>
    <p:sldId id="2271" r:id="rId28"/>
    <p:sldId id="2263" r:id="rId29"/>
    <p:sldId id="2264" r:id="rId30"/>
    <p:sldId id="497" r:id="rId31"/>
    <p:sldId id="2023" r:id="rId32"/>
    <p:sldId id="2022" r:id="rId33"/>
    <p:sldId id="2033" r:id="rId34"/>
    <p:sldId id="294" r:id="rId35"/>
    <p:sldId id="2046" r:id="rId36"/>
    <p:sldId id="931" r:id="rId37"/>
    <p:sldId id="2269" r:id="rId38"/>
    <p:sldId id="786" r:id="rId39"/>
    <p:sldId id="1339" r:id="rId40"/>
    <p:sldId id="1030" r:id="rId41"/>
    <p:sldId id="2017" r:id="rId42"/>
    <p:sldId id="1362" r:id="rId43"/>
    <p:sldId id="2016" r:id="rId44"/>
    <p:sldId id="636" r:id="rId45"/>
    <p:sldId id="2273" r:id="rId46"/>
    <p:sldId id="2274" r:id="rId47"/>
    <p:sldId id="272" r:id="rId48"/>
    <p:sldId id="2272" r:id="rId49"/>
    <p:sldId id="403" r:id="rId50"/>
    <p:sldId id="965" r:id="rId51"/>
    <p:sldId id="2036" r:id="rId52"/>
    <p:sldId id="284" r:id="rId53"/>
    <p:sldId id="1145" r:id="rId54"/>
    <p:sldId id="1177" r:id="rId55"/>
    <p:sldId id="904" r:id="rId56"/>
    <p:sldId id="905" r:id="rId57"/>
    <p:sldId id="639" r:id="rId58"/>
    <p:sldId id="641" r:id="rId59"/>
    <p:sldId id="642" r:id="rId60"/>
    <p:sldId id="1367" r:id="rId61"/>
    <p:sldId id="643" r:id="rId62"/>
    <p:sldId id="999" r:id="rId63"/>
    <p:sldId id="2076" r:id="rId64"/>
    <p:sldId id="2077" r:id="rId65"/>
    <p:sldId id="840" r:id="rId66"/>
    <p:sldId id="2079" r:id="rId67"/>
    <p:sldId id="2080" r:id="rId68"/>
    <p:sldId id="2081" r:id="rId69"/>
    <p:sldId id="1316" r:id="rId70"/>
    <p:sldId id="2082" r:id="rId71"/>
    <p:sldId id="2083" r:id="rId72"/>
    <p:sldId id="1975" r:id="rId73"/>
    <p:sldId id="943" r:id="rId74"/>
    <p:sldId id="1315" r:id="rId75"/>
    <p:sldId id="312" r:id="rId76"/>
    <p:sldId id="2044" r:id="rId77"/>
    <p:sldId id="321" r:id="rId78"/>
    <p:sldId id="2038" r:id="rId79"/>
    <p:sldId id="2262" r:id="rId80"/>
    <p:sldId id="2267" r:id="rId81"/>
    <p:sldId id="2266" r:id="rId82"/>
    <p:sldId id="2270" r:id="rId83"/>
    <p:sldId id="2265" r:id="rId84"/>
    <p:sldId id="2043" r:id="rId85"/>
    <p:sldId id="315" r:id="rId86"/>
    <p:sldId id="2024" r:id="rId87"/>
    <p:sldId id="316" r:id="rId88"/>
    <p:sldId id="268" r:id="rId89"/>
    <p:sldId id="269" r:id="rId90"/>
    <p:sldId id="2018" r:id="rId91"/>
    <p:sldId id="453" r:id="rId92"/>
    <p:sldId id="496" r:id="rId93"/>
    <p:sldId id="454" r:id="rId94"/>
    <p:sldId id="288" r:id="rId95"/>
    <p:sldId id="2020" r:id="rId96"/>
    <p:sldId id="2025" r:id="rId97"/>
    <p:sldId id="258" r:id="rId98"/>
    <p:sldId id="2039" r:id="rId99"/>
    <p:sldId id="2026" r:id="rId100"/>
    <p:sldId id="1065" r:id="rId101"/>
    <p:sldId id="307" r:id="rId10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C61869-E269-4ED6-8B0C-01808DE14EB3}" v="1" dt="2025-09-11T01:19:57.2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2" d="100"/>
          <a:sy n="102" d="100"/>
        </p:scale>
        <p:origin x="894"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07" Type="http://schemas.openxmlformats.org/officeDocument/2006/relationships/tableStyles" Target="tableStyles.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notesMaster" Target="notesMasters/notesMaster1.xml"/><Relationship Id="rId108" Type="http://schemas.microsoft.com/office/2016/11/relationships/changesInfo" Target="changesInfos/changesInfo1.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microsoft.com/office/2015/10/relationships/revisionInfo" Target="revisionInfo.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presProps" Target="pres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donohoe" userId="e511bf18e2bab176" providerId="LiveId" clId="{6941BD73-BA39-4FB3-88EF-6631D9E8A642}"/>
    <pc:docChg chg="custSel addSld modSld">
      <pc:chgData name="martin donohoe" userId="e511bf18e2bab176" providerId="LiveId" clId="{6941BD73-BA39-4FB3-88EF-6631D9E8A642}" dt="2024-02-28T08:32:23.394" v="929" actId="255"/>
      <pc:docMkLst>
        <pc:docMk/>
      </pc:docMkLst>
      <pc:sldChg chg="modSp mod">
        <pc:chgData name="martin donohoe" userId="e511bf18e2bab176" providerId="LiveId" clId="{6941BD73-BA39-4FB3-88EF-6631D9E8A642}" dt="2024-02-28T08:21:52.995" v="489" actId="20577"/>
        <pc:sldMkLst>
          <pc:docMk/>
          <pc:sldMk cId="0" sldId="1362"/>
        </pc:sldMkLst>
      </pc:sldChg>
      <pc:sldChg chg="modSp mod">
        <pc:chgData name="martin donohoe" userId="e511bf18e2bab176" providerId="LiveId" clId="{6941BD73-BA39-4FB3-88EF-6631D9E8A642}" dt="2024-02-28T08:20:23.306" v="401" actId="20577"/>
        <pc:sldMkLst>
          <pc:docMk/>
          <pc:sldMk cId="464959714" sldId="2015"/>
        </pc:sldMkLst>
      </pc:sldChg>
      <pc:sldChg chg="modSp mod">
        <pc:chgData name="martin donohoe" userId="e511bf18e2bab176" providerId="LiveId" clId="{6941BD73-BA39-4FB3-88EF-6631D9E8A642}" dt="2024-02-28T08:18:39.686" v="364" actId="20577"/>
        <pc:sldMkLst>
          <pc:docMk/>
          <pc:sldMk cId="1178047063" sldId="2266"/>
        </pc:sldMkLst>
      </pc:sldChg>
      <pc:sldChg chg="modSp mod">
        <pc:chgData name="martin donohoe" userId="e511bf18e2bab176" providerId="LiveId" clId="{6941BD73-BA39-4FB3-88EF-6631D9E8A642}" dt="2024-02-28T08:23:52.421" v="576" actId="255"/>
        <pc:sldMkLst>
          <pc:docMk/>
          <pc:sldMk cId="3098011469" sldId="2267"/>
        </pc:sldMkLst>
      </pc:sldChg>
      <pc:sldChg chg="modSp mod">
        <pc:chgData name="martin donohoe" userId="e511bf18e2bab176" providerId="LiveId" clId="{6941BD73-BA39-4FB3-88EF-6631D9E8A642}" dt="2024-02-28T08:19:43.263" v="366" actId="255"/>
        <pc:sldMkLst>
          <pc:docMk/>
          <pc:sldMk cId="3021057926" sldId="2270"/>
        </pc:sldMkLst>
      </pc:sldChg>
      <pc:sldChg chg="modSp new mod">
        <pc:chgData name="martin donohoe" userId="e511bf18e2bab176" providerId="LiveId" clId="{6941BD73-BA39-4FB3-88EF-6631D9E8A642}" dt="2024-02-28T08:28:44.729" v="699" actId="20577"/>
        <pc:sldMkLst>
          <pc:docMk/>
          <pc:sldMk cId="3814824591" sldId="2273"/>
        </pc:sldMkLst>
      </pc:sldChg>
      <pc:sldChg chg="modSp new mod">
        <pc:chgData name="martin donohoe" userId="e511bf18e2bab176" providerId="LiveId" clId="{6941BD73-BA39-4FB3-88EF-6631D9E8A642}" dt="2024-02-28T08:32:23.394" v="929" actId="255"/>
        <pc:sldMkLst>
          <pc:docMk/>
          <pc:sldMk cId="269700197" sldId="2274"/>
        </pc:sldMkLst>
      </pc:sldChg>
    </pc:docChg>
  </pc:docChgLst>
  <pc:docChgLst>
    <pc:chgData name="martin donohoe" userId="e511bf18e2bab176" providerId="LiveId" clId="{2A679FF4-B80A-46A6-BFD4-E8A2164CFC6C}"/>
    <pc:docChg chg="modSld">
      <pc:chgData name="martin donohoe" userId="e511bf18e2bab176" providerId="LiveId" clId="{2A679FF4-B80A-46A6-BFD4-E8A2164CFC6C}" dt="2024-12-17T12:30:51.489" v="51" actId="20577"/>
      <pc:docMkLst>
        <pc:docMk/>
      </pc:docMkLst>
      <pc:sldChg chg="modSp mod">
        <pc:chgData name="martin donohoe" userId="e511bf18e2bab176" providerId="LiveId" clId="{2A679FF4-B80A-46A6-BFD4-E8A2164CFC6C}" dt="2024-12-17T12:30:51.489" v="51" actId="20577"/>
        <pc:sldMkLst>
          <pc:docMk/>
          <pc:sldMk cId="2728788683" sldId="2265"/>
        </pc:sldMkLst>
      </pc:sldChg>
    </pc:docChg>
  </pc:docChgLst>
  <pc:docChgLst>
    <pc:chgData name="martin donohoe" userId="e511bf18e2bab176" providerId="LiveId" clId="{46C61869-E269-4ED6-8B0C-01808DE14EB3}"/>
    <pc:docChg chg="modSld">
      <pc:chgData name="martin donohoe" userId="e511bf18e2bab176" providerId="LiveId" clId="{46C61869-E269-4ED6-8B0C-01808DE14EB3}" dt="2025-09-11T01:19:32.172" v="4" actId="255"/>
      <pc:docMkLst>
        <pc:docMk/>
      </pc:docMkLst>
      <pc:sldChg chg="modSp mod">
        <pc:chgData name="martin donohoe" userId="e511bf18e2bab176" providerId="LiveId" clId="{46C61869-E269-4ED6-8B0C-01808DE14EB3}" dt="2025-09-11T01:19:32.172" v="4" actId="255"/>
        <pc:sldMkLst>
          <pc:docMk/>
          <pc:sldMk cId="2391363438" sldId="307"/>
        </pc:sldMkLst>
        <pc:spChg chg="mod">
          <ac:chgData name="martin donohoe" userId="e511bf18e2bab176" providerId="LiveId" clId="{46C61869-E269-4ED6-8B0C-01808DE14EB3}" dt="2025-09-11T01:19:32.172" v="4" actId="255"/>
          <ac:spMkLst>
            <pc:docMk/>
            <pc:sldMk cId="2391363438" sldId="307"/>
            <ac:spMk id="4" creationId="{C2C24D32-25F4-4715-8822-ABF6DB8EF6A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6D23AC9-C305-4FA1-890F-2A42FC8E19DC}" type="datetimeFigureOut">
              <a:rPr lang="en-US" smtClean="0"/>
              <a:t>9/11/2025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A39B00-6ADB-4837-AAB4-314AEBA197F3}" type="slidenum">
              <a:rPr lang="en-US" smtClean="0"/>
              <a:t>‹#›</a:t>
            </a:fld>
            <a:endParaRPr lang="en-US"/>
          </a:p>
        </p:txBody>
      </p:sp>
    </p:spTree>
    <p:extLst>
      <p:ext uri="{BB962C8B-B14F-4D97-AF65-F5344CB8AC3E}">
        <p14:creationId xmlns:p14="http://schemas.microsoft.com/office/powerpoint/2010/main" val="3165769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4194" name="Rectangle 7">
            <a:extLst>
              <a:ext uri="{FF2B5EF4-FFF2-40B4-BE49-F238E27FC236}">
                <a16:creationId xmlns:a16="http://schemas.microsoft.com/office/drawing/2014/main" id="{B327B42A-DC92-457D-AD1F-658D19AB6FA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B5590A9-65F2-4995-8388-ABA92E1863CF}" type="slidenum">
              <a:rPr lang="en-US" altLang="en-US" smtClean="0"/>
              <a:pPr>
                <a:spcBef>
                  <a:spcPct val="0"/>
                </a:spcBef>
              </a:pPr>
              <a:t>57</a:t>
            </a:fld>
            <a:endParaRPr lang="en-US" altLang="en-US"/>
          </a:p>
        </p:txBody>
      </p:sp>
      <p:sp>
        <p:nvSpPr>
          <p:cNvPr id="904195" name="Rectangle 2">
            <a:extLst>
              <a:ext uri="{FF2B5EF4-FFF2-40B4-BE49-F238E27FC236}">
                <a16:creationId xmlns:a16="http://schemas.microsoft.com/office/drawing/2014/main" id="{85712DE3-F96C-489F-AFE6-03337162574B}"/>
              </a:ext>
            </a:extLst>
          </p:cNvPr>
          <p:cNvSpPr>
            <a:spLocks noGrp="1" noChangeArrowheads="1"/>
          </p:cNvSpPr>
          <p:nvPr>
            <p:ph type="body" idx="1"/>
          </p:nvPr>
        </p:nvSpPr>
        <p:spPr>
          <a:xfrm>
            <a:off x="927100" y="4421188"/>
            <a:ext cx="5100638" cy="41894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963" tIns="45175" rIns="91963" bIns="45175"/>
          <a:lstStyle/>
          <a:p>
            <a:pPr eaLnBrk="1" hangingPunct="1"/>
            <a:endParaRPr lang="en-US" altLang="en-US">
              <a:latin typeface="Arial" panose="020B0604020202020204" pitchFamily="34" charset="0"/>
            </a:endParaRPr>
          </a:p>
        </p:txBody>
      </p:sp>
      <p:sp>
        <p:nvSpPr>
          <p:cNvPr id="904196" name="Rectangle 3">
            <a:extLst>
              <a:ext uri="{FF2B5EF4-FFF2-40B4-BE49-F238E27FC236}">
                <a16:creationId xmlns:a16="http://schemas.microsoft.com/office/drawing/2014/main" id="{E0D5A1F1-4167-4D66-B725-A47E2D9F2BD0}"/>
              </a:ext>
            </a:extLst>
          </p:cNvPr>
          <p:cNvSpPr>
            <a:spLocks noGrp="1" noRot="1" noChangeAspect="1" noChangeArrowheads="1" noTextEdit="1"/>
          </p:cNvSpPr>
          <p:nvPr>
            <p:ph type="sldImg"/>
          </p:nvPr>
        </p:nvSpPr>
        <p:spPr>
          <a:xfrm>
            <a:off x="449263" y="739775"/>
            <a:ext cx="6056312" cy="3406775"/>
          </a:xfrm>
          <a:ln w="12700" cap="flat">
            <a:solidFill>
              <a:schemeClr val="tx1"/>
            </a:solidFill>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9250" name="Rectangle 7">
            <a:extLst>
              <a:ext uri="{FF2B5EF4-FFF2-40B4-BE49-F238E27FC236}">
                <a16:creationId xmlns:a16="http://schemas.microsoft.com/office/drawing/2014/main" id="{349790B6-2524-4582-B4D4-AF6C992872F4}"/>
              </a:ext>
            </a:extLst>
          </p:cNvPr>
          <p:cNvSpPr>
            <a:spLocks noGrp="1" noChangeArrowheads="1"/>
          </p:cNvSpPr>
          <p:nvPr>
            <p:ph type="sldNum" sz="quarter" idx="5"/>
          </p:nvPr>
        </p:nvSpPr>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fontAlgn="auto">
              <a:spcBef>
                <a:spcPct val="0"/>
              </a:spcBef>
              <a:spcAft>
                <a:spcPts val="0"/>
              </a:spcAft>
              <a:defRPr/>
            </a:pPr>
            <a:fld id="{52E2E68A-D408-47C7-8E1E-4E430CAFAF36}" type="slidenum">
              <a:rPr lang="en-US" altLang="en-US" smtClean="0">
                <a:solidFill>
                  <a:prstClr val="black"/>
                </a:solidFill>
                <a:latin typeface="Calibri" panose="020F0502020204030204" pitchFamily="34" charset="0"/>
                <a:cs typeface="+mn-cs"/>
              </a:rPr>
              <a:pPr fontAlgn="auto">
                <a:spcBef>
                  <a:spcPct val="0"/>
                </a:spcBef>
                <a:spcAft>
                  <a:spcPts val="0"/>
                </a:spcAft>
                <a:defRPr/>
              </a:pPr>
              <a:t>62</a:t>
            </a:fld>
            <a:endParaRPr lang="en-US" altLang="en-US">
              <a:solidFill>
                <a:prstClr val="black"/>
              </a:solidFill>
              <a:latin typeface="Calibri" panose="020F0502020204030204" pitchFamily="34" charset="0"/>
              <a:cs typeface="+mn-cs"/>
            </a:endParaRPr>
          </a:p>
        </p:txBody>
      </p:sp>
      <p:sp>
        <p:nvSpPr>
          <p:cNvPr id="166915" name="Rectangle 2">
            <a:extLst>
              <a:ext uri="{FF2B5EF4-FFF2-40B4-BE49-F238E27FC236}">
                <a16:creationId xmlns:a16="http://schemas.microsoft.com/office/drawing/2014/main" id="{4FB29BF6-5F1F-4F18-9574-78516978D30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6916" name="Rectangle 3">
            <a:extLst>
              <a:ext uri="{FF2B5EF4-FFF2-40B4-BE49-F238E27FC236}">
                <a16:creationId xmlns:a16="http://schemas.microsoft.com/office/drawing/2014/main" id="{398FA33A-20E2-4CE7-822D-ED44625AED0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8514" name="Rectangle 7">
            <a:extLst>
              <a:ext uri="{FF2B5EF4-FFF2-40B4-BE49-F238E27FC236}">
                <a16:creationId xmlns:a16="http://schemas.microsoft.com/office/drawing/2014/main" id="{ED6B182E-65ED-4343-B815-980915C99D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54063" indent="-288925">
              <a:spcBef>
                <a:spcPct val="30000"/>
              </a:spcBef>
              <a:defRPr sz="1200">
                <a:solidFill>
                  <a:schemeClr val="tx1"/>
                </a:solidFill>
                <a:latin typeface="Arial" panose="020B0604020202020204" pitchFamily="34" charset="0"/>
              </a:defRPr>
            </a:lvl2pPr>
            <a:lvl3pPr marL="1160463" indent="-231775">
              <a:spcBef>
                <a:spcPct val="30000"/>
              </a:spcBef>
              <a:defRPr sz="1200">
                <a:solidFill>
                  <a:schemeClr val="tx1"/>
                </a:solidFill>
                <a:latin typeface="Arial" panose="020B0604020202020204" pitchFamily="34" charset="0"/>
              </a:defRPr>
            </a:lvl3pPr>
            <a:lvl4pPr marL="1625600" indent="-231775">
              <a:spcBef>
                <a:spcPct val="30000"/>
              </a:spcBef>
              <a:defRPr sz="1200">
                <a:solidFill>
                  <a:schemeClr val="tx1"/>
                </a:solidFill>
                <a:latin typeface="Arial" panose="020B0604020202020204" pitchFamily="34" charset="0"/>
              </a:defRPr>
            </a:lvl4pPr>
            <a:lvl5pPr marL="2090738" indent="-231775">
              <a:spcBef>
                <a:spcPct val="30000"/>
              </a:spcBef>
              <a:defRPr sz="1200">
                <a:solidFill>
                  <a:schemeClr val="tx1"/>
                </a:solidFill>
                <a:latin typeface="Arial" panose="020B0604020202020204" pitchFamily="34" charset="0"/>
              </a:defRPr>
            </a:lvl5pPr>
            <a:lvl6pPr marL="2547938" indent="-231775" eaLnBrk="0" fontAlgn="base" hangingPunct="0">
              <a:spcBef>
                <a:spcPct val="30000"/>
              </a:spcBef>
              <a:spcAft>
                <a:spcPct val="0"/>
              </a:spcAft>
              <a:defRPr sz="1200">
                <a:solidFill>
                  <a:schemeClr val="tx1"/>
                </a:solidFill>
                <a:latin typeface="Arial" panose="020B0604020202020204" pitchFamily="34" charset="0"/>
              </a:defRPr>
            </a:lvl6pPr>
            <a:lvl7pPr marL="3005138" indent="-231775" eaLnBrk="0" fontAlgn="base" hangingPunct="0">
              <a:spcBef>
                <a:spcPct val="30000"/>
              </a:spcBef>
              <a:spcAft>
                <a:spcPct val="0"/>
              </a:spcAft>
              <a:defRPr sz="1200">
                <a:solidFill>
                  <a:schemeClr val="tx1"/>
                </a:solidFill>
                <a:latin typeface="Arial" panose="020B0604020202020204" pitchFamily="34" charset="0"/>
              </a:defRPr>
            </a:lvl7pPr>
            <a:lvl8pPr marL="3462338" indent="-231775" eaLnBrk="0" fontAlgn="base" hangingPunct="0">
              <a:spcBef>
                <a:spcPct val="30000"/>
              </a:spcBef>
              <a:spcAft>
                <a:spcPct val="0"/>
              </a:spcAft>
              <a:defRPr sz="1200">
                <a:solidFill>
                  <a:schemeClr val="tx1"/>
                </a:solidFill>
                <a:latin typeface="Arial" panose="020B0604020202020204" pitchFamily="34" charset="0"/>
              </a:defRPr>
            </a:lvl8pPr>
            <a:lvl9pPr marL="3919538" indent="-23177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5938DBB-F9C4-4812-A611-4FE396C3E172}" type="slidenum">
              <a:rPr lang="en-US" altLang="en-US" smtClean="0"/>
              <a:pPr>
                <a:spcBef>
                  <a:spcPct val="0"/>
                </a:spcBef>
              </a:pPr>
              <a:t>99</a:t>
            </a:fld>
            <a:endParaRPr lang="en-US" altLang="en-US"/>
          </a:p>
        </p:txBody>
      </p:sp>
      <p:sp>
        <p:nvSpPr>
          <p:cNvPr id="1088515" name="Rectangle 2">
            <a:extLst>
              <a:ext uri="{FF2B5EF4-FFF2-40B4-BE49-F238E27FC236}">
                <a16:creationId xmlns:a16="http://schemas.microsoft.com/office/drawing/2014/main" id="{8B352909-913A-4277-B9CE-F076FE043D29}"/>
              </a:ext>
            </a:extLst>
          </p:cNvPr>
          <p:cNvSpPr>
            <a:spLocks noGrp="1" noRot="1" noChangeAspect="1" noChangeArrowheads="1" noTextEdit="1"/>
          </p:cNvSpPr>
          <p:nvPr>
            <p:ph type="sldImg"/>
          </p:nvPr>
        </p:nvSpPr>
        <p:spPr>
          <a:ln/>
        </p:spPr>
      </p:sp>
      <p:sp>
        <p:nvSpPr>
          <p:cNvPr id="1088516" name="Rectangle 3">
            <a:extLst>
              <a:ext uri="{FF2B5EF4-FFF2-40B4-BE49-F238E27FC236}">
                <a16:creationId xmlns:a16="http://schemas.microsoft.com/office/drawing/2014/main" id="{30E34AA6-6633-4CBD-8F65-2881202AFED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AF9FD726-C414-45E4-ACED-4E942550924A}"/>
              </a:ext>
            </a:extLst>
          </p:cNvPr>
          <p:cNvGrpSpPr>
            <a:grpSpLocks/>
          </p:cNvGrpSpPr>
          <p:nvPr/>
        </p:nvGrpSpPr>
        <p:grpSpPr bwMode="auto">
          <a:xfrm>
            <a:off x="1" y="1"/>
            <a:ext cx="12187767" cy="6850063"/>
            <a:chOff x="0" y="0"/>
            <a:chExt cx="5758" cy="4315"/>
          </a:xfrm>
        </p:grpSpPr>
        <p:grpSp>
          <p:nvGrpSpPr>
            <p:cNvPr id="5" name="Group 3">
              <a:extLst>
                <a:ext uri="{FF2B5EF4-FFF2-40B4-BE49-F238E27FC236}">
                  <a16:creationId xmlns:a16="http://schemas.microsoft.com/office/drawing/2014/main" id="{E7056D4F-CB04-41B9-BBDF-DEE7F8AEA276}"/>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A464F211-794B-470E-9D71-F2D1AE7BD3DE}"/>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a:cs typeface="+mn-cs"/>
                </a:endParaRPr>
              </a:p>
            </p:txBody>
          </p:sp>
          <p:sp>
            <p:nvSpPr>
              <p:cNvPr id="9" name="Freeform 5">
                <a:extLst>
                  <a:ext uri="{FF2B5EF4-FFF2-40B4-BE49-F238E27FC236}">
                    <a16:creationId xmlns:a16="http://schemas.microsoft.com/office/drawing/2014/main" id="{F7FFD570-3F04-4FAB-B06F-267BE96B8120}"/>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a:cs typeface="+mn-cs"/>
                </a:endParaRPr>
              </a:p>
            </p:txBody>
          </p:sp>
          <p:sp>
            <p:nvSpPr>
              <p:cNvPr id="10" name="Freeform 6">
                <a:extLst>
                  <a:ext uri="{FF2B5EF4-FFF2-40B4-BE49-F238E27FC236}">
                    <a16:creationId xmlns:a16="http://schemas.microsoft.com/office/drawing/2014/main" id="{9EC50B8D-E429-482A-AA75-38DE6000D543}"/>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a:cs typeface="+mn-cs"/>
                </a:endParaRPr>
              </a:p>
            </p:txBody>
          </p:sp>
          <p:sp>
            <p:nvSpPr>
              <p:cNvPr id="11" name="Freeform 7">
                <a:extLst>
                  <a:ext uri="{FF2B5EF4-FFF2-40B4-BE49-F238E27FC236}">
                    <a16:creationId xmlns:a16="http://schemas.microsoft.com/office/drawing/2014/main" id="{9869F626-8B36-49A9-A7C0-EAB5DCEEEECA}"/>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2" name="Freeform 8">
                <a:extLst>
                  <a:ext uri="{FF2B5EF4-FFF2-40B4-BE49-F238E27FC236}">
                    <a16:creationId xmlns:a16="http://schemas.microsoft.com/office/drawing/2014/main" id="{C7B62C56-CD4A-416C-8607-92FB1DACC965}"/>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a:cs typeface="+mn-cs"/>
                </a:endParaRPr>
              </a:p>
            </p:txBody>
          </p:sp>
        </p:grpSp>
        <p:sp>
          <p:nvSpPr>
            <p:cNvPr id="6" name="Freeform 9">
              <a:extLst>
                <a:ext uri="{FF2B5EF4-FFF2-40B4-BE49-F238E27FC236}">
                  <a16:creationId xmlns:a16="http://schemas.microsoft.com/office/drawing/2014/main" id="{A4339188-5FA3-491C-9F73-349FDB5A65D4}"/>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cs typeface="+mn-cs"/>
              </a:endParaRPr>
            </a:p>
          </p:txBody>
        </p:sp>
        <p:sp>
          <p:nvSpPr>
            <p:cNvPr id="7" name="Freeform 10">
              <a:extLst>
                <a:ext uri="{FF2B5EF4-FFF2-40B4-BE49-F238E27FC236}">
                  <a16:creationId xmlns:a16="http://schemas.microsoft.com/office/drawing/2014/main" id="{98877B61-E93E-42F2-8F41-9FB71E1C04BA}"/>
                </a:ext>
              </a:extLst>
            </p:cNvPr>
            <p:cNvSpPr>
              <a:spLocks/>
            </p:cNvSpPr>
            <p:nvPr/>
          </p:nvSpPr>
          <p:spPr bwMode="hidden">
            <a:xfrm>
              <a:off x="0" y="0"/>
              <a:ext cx="5758" cy="1776"/>
            </a:xfrm>
            <a:custGeom>
              <a:avLst/>
              <a:gdLst>
                <a:gd name="T0" fmla="*/ 0 w 5740"/>
                <a:gd name="T1" fmla="*/ 0 h 1906"/>
                <a:gd name="T2" fmla="*/ 0 w 5740"/>
                <a:gd name="T3" fmla="*/ 7 h 1906"/>
                <a:gd name="T4" fmla="*/ 7351 w 5740"/>
                <a:gd name="T5" fmla="*/ 7 h 1906"/>
                <a:gd name="T6" fmla="*/ 735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507915" name="Rectangle 11"/>
          <p:cNvSpPr>
            <a:spLocks noGrp="1" noChangeArrowheads="1"/>
          </p:cNvSpPr>
          <p:nvPr>
            <p:ph type="ctrTitle" sz="quarter"/>
          </p:nvPr>
        </p:nvSpPr>
        <p:spPr>
          <a:xfrm>
            <a:off x="914400" y="1736726"/>
            <a:ext cx="10363200" cy="1920875"/>
          </a:xfrm>
        </p:spPr>
        <p:txBody>
          <a:bodyPr/>
          <a:lstStyle>
            <a:lvl1pPr>
              <a:defRPr sz="6000"/>
            </a:lvl1pPr>
          </a:lstStyle>
          <a:p>
            <a:r>
              <a:rPr lang="en-US"/>
              <a:t>Click to edit Master title style</a:t>
            </a:r>
          </a:p>
        </p:txBody>
      </p:sp>
      <p:sp>
        <p:nvSpPr>
          <p:cNvPr id="507916"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A930E90B-19A2-4BAE-AD55-9234134153E4}"/>
              </a:ext>
            </a:extLst>
          </p:cNvPr>
          <p:cNvSpPr>
            <a:spLocks noGrp="1" noChangeArrowheads="1"/>
          </p:cNvSpPr>
          <p:nvPr>
            <p:ph type="dt" sz="quarter" idx="10"/>
          </p:nvPr>
        </p:nvSpPr>
        <p:spPr>
          <a:xfrm>
            <a:off x="609600" y="6248400"/>
            <a:ext cx="2844800" cy="476250"/>
          </a:xfrm>
        </p:spPr>
        <p:txBody>
          <a:bodyPr/>
          <a:lstStyle>
            <a:lvl1pPr>
              <a:defRPr/>
            </a:lvl1pPr>
          </a:lstStyle>
          <a:p>
            <a:pPr>
              <a:defRPr/>
            </a:pPr>
            <a:endParaRPr lang="en-US"/>
          </a:p>
        </p:txBody>
      </p:sp>
      <p:sp>
        <p:nvSpPr>
          <p:cNvPr id="14" name="Rectangle 14">
            <a:extLst>
              <a:ext uri="{FF2B5EF4-FFF2-40B4-BE49-F238E27FC236}">
                <a16:creationId xmlns:a16="http://schemas.microsoft.com/office/drawing/2014/main" id="{56EDD094-34E6-4CD3-9A55-3510A8978657}"/>
              </a:ext>
            </a:extLst>
          </p:cNvPr>
          <p:cNvSpPr>
            <a:spLocks noGrp="1" noChangeArrowheads="1"/>
          </p:cNvSpPr>
          <p:nvPr>
            <p:ph type="ftr" sz="quarter" idx="11"/>
          </p:nvPr>
        </p:nvSpPr>
        <p:spPr>
          <a:xfrm>
            <a:off x="4165600" y="6251575"/>
            <a:ext cx="3860800" cy="47625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9D875157-871A-4199-8041-2497EF0E80AF}"/>
              </a:ext>
            </a:extLst>
          </p:cNvPr>
          <p:cNvSpPr>
            <a:spLocks noGrp="1" noChangeArrowheads="1"/>
          </p:cNvSpPr>
          <p:nvPr>
            <p:ph type="sldNum" sz="quarter" idx="12"/>
          </p:nvPr>
        </p:nvSpPr>
        <p:spPr>
          <a:xfrm>
            <a:off x="8737600" y="6254750"/>
            <a:ext cx="2844800" cy="476250"/>
          </a:xfrm>
        </p:spPr>
        <p:txBody>
          <a:bodyPr/>
          <a:lstStyle>
            <a:lvl1pPr>
              <a:defRPr/>
            </a:lvl1pPr>
          </a:lstStyle>
          <a:p>
            <a:pPr>
              <a:defRPr/>
            </a:pPr>
            <a:fld id="{B90BB463-6832-40B1-9082-EB07CFBEC680}" type="slidenum">
              <a:rPr lang="en-US"/>
              <a:pPr>
                <a:defRPr/>
              </a:pPr>
              <a:t>‹#›</a:t>
            </a:fld>
            <a:endParaRPr lang="en-US"/>
          </a:p>
        </p:txBody>
      </p:sp>
    </p:spTree>
    <p:extLst>
      <p:ext uri="{BB962C8B-B14F-4D97-AF65-F5344CB8AC3E}">
        <p14:creationId xmlns:p14="http://schemas.microsoft.com/office/powerpoint/2010/main" val="858704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E0E4893-67CE-4141-9B73-F207B39D18B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FAD8C42-E2EF-432D-B1AD-9AC2C98C1E6C}"/>
              </a:ext>
            </a:extLst>
          </p:cNvPr>
          <p:cNvSpPr>
            <a:spLocks noGrp="1" noChangeArrowheads="1"/>
          </p:cNvSpPr>
          <p:nvPr>
            <p:ph type="sldNum" sz="quarter" idx="11"/>
          </p:nvPr>
        </p:nvSpPr>
        <p:spPr>
          <a:ln/>
        </p:spPr>
        <p:txBody>
          <a:bodyPr/>
          <a:lstStyle>
            <a:lvl1pPr>
              <a:defRPr/>
            </a:lvl1pPr>
          </a:lstStyle>
          <a:p>
            <a:pPr>
              <a:defRPr/>
            </a:pPr>
            <a:fld id="{DB130512-C05D-4C1F-A0ED-149386F3614B}" type="slidenum">
              <a:rPr lang="en-US"/>
              <a:pPr>
                <a:defRPr/>
              </a:pPr>
              <a:t>‹#›</a:t>
            </a:fld>
            <a:endParaRPr lang="en-US"/>
          </a:p>
        </p:txBody>
      </p:sp>
      <p:sp>
        <p:nvSpPr>
          <p:cNvPr id="6" name="Rectangle 14">
            <a:extLst>
              <a:ext uri="{FF2B5EF4-FFF2-40B4-BE49-F238E27FC236}">
                <a16:creationId xmlns:a16="http://schemas.microsoft.com/office/drawing/2014/main" id="{36CFF39A-E1F8-4ADF-B340-F712CADFA3D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2632476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422447D7-833B-4C3C-955C-163D3B59C26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31F943F-7E15-43F2-8863-A8B17632A0DF}"/>
              </a:ext>
            </a:extLst>
          </p:cNvPr>
          <p:cNvSpPr>
            <a:spLocks noGrp="1" noChangeArrowheads="1"/>
          </p:cNvSpPr>
          <p:nvPr>
            <p:ph type="sldNum" sz="quarter" idx="11"/>
          </p:nvPr>
        </p:nvSpPr>
        <p:spPr>
          <a:ln/>
        </p:spPr>
        <p:txBody>
          <a:bodyPr/>
          <a:lstStyle>
            <a:lvl1pPr>
              <a:defRPr/>
            </a:lvl1pPr>
          </a:lstStyle>
          <a:p>
            <a:pPr>
              <a:defRPr/>
            </a:pPr>
            <a:fld id="{E5220FD8-8CE7-4214-B860-F754DEFCDD76}" type="slidenum">
              <a:rPr lang="en-US"/>
              <a:pPr>
                <a:defRPr/>
              </a:pPr>
              <a:t>‹#›</a:t>
            </a:fld>
            <a:endParaRPr lang="en-US"/>
          </a:p>
        </p:txBody>
      </p:sp>
      <p:sp>
        <p:nvSpPr>
          <p:cNvPr id="6" name="Rectangle 14">
            <a:extLst>
              <a:ext uri="{FF2B5EF4-FFF2-40B4-BE49-F238E27FC236}">
                <a16:creationId xmlns:a16="http://schemas.microsoft.com/office/drawing/2014/main" id="{61CBCA89-FF22-41DE-8892-7468421302C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543076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3571BBE2-4D5A-9BF7-5FCA-802EDA27DEA5}"/>
              </a:ext>
            </a:extLst>
          </p:cNvPr>
          <p:cNvGrpSpPr>
            <a:grpSpLocks/>
          </p:cNvGrpSpPr>
          <p:nvPr/>
        </p:nvGrpSpPr>
        <p:grpSpPr bwMode="auto">
          <a:xfrm>
            <a:off x="1" y="1"/>
            <a:ext cx="12187767" cy="6850063"/>
            <a:chOff x="0" y="0"/>
            <a:chExt cx="5758" cy="4315"/>
          </a:xfrm>
        </p:grpSpPr>
        <p:grpSp>
          <p:nvGrpSpPr>
            <p:cNvPr id="5" name="Group 3">
              <a:extLst>
                <a:ext uri="{FF2B5EF4-FFF2-40B4-BE49-F238E27FC236}">
                  <a16:creationId xmlns:a16="http://schemas.microsoft.com/office/drawing/2014/main" id="{E35B5E5E-E5AB-9A19-A6EF-3E5F1E919F01}"/>
                </a:ext>
              </a:extLst>
            </p:cNvPr>
            <p:cNvGrpSpPr>
              <a:grpSpLocks/>
            </p:cNvGrpSpPr>
            <p:nvPr userDrawn="1"/>
          </p:nvGrpSpPr>
          <p:grpSpPr bwMode="auto">
            <a:xfrm>
              <a:off x="1728" y="2230"/>
              <a:ext cx="4027" cy="2085"/>
              <a:chOff x="1728" y="2230"/>
              <a:chExt cx="4027" cy="2085"/>
            </a:xfrm>
          </p:grpSpPr>
          <p:sp>
            <p:nvSpPr>
              <p:cNvPr id="8" name="Freeform 4">
                <a:extLst>
                  <a:ext uri="{FF2B5EF4-FFF2-40B4-BE49-F238E27FC236}">
                    <a16:creationId xmlns:a16="http://schemas.microsoft.com/office/drawing/2014/main" id="{5C284491-EC34-7317-4286-A906A7D1C471}"/>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sz="1800">
                  <a:latin typeface="Arial" charset="0"/>
                  <a:cs typeface="Arial" charset="0"/>
                </a:endParaRPr>
              </a:p>
            </p:txBody>
          </p:sp>
          <p:sp>
            <p:nvSpPr>
              <p:cNvPr id="9" name="Freeform 5">
                <a:extLst>
                  <a:ext uri="{FF2B5EF4-FFF2-40B4-BE49-F238E27FC236}">
                    <a16:creationId xmlns:a16="http://schemas.microsoft.com/office/drawing/2014/main" id="{7BF9A4D9-D34B-6A8F-4BFE-8BC51ACA1C4D}"/>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 name="Freeform 6">
                <a:extLst>
                  <a:ext uri="{FF2B5EF4-FFF2-40B4-BE49-F238E27FC236}">
                    <a16:creationId xmlns:a16="http://schemas.microsoft.com/office/drawing/2014/main" id="{6F2EE855-B085-90C0-314B-D2AED2C55537}"/>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1" name="Freeform 7">
                <a:extLst>
                  <a:ext uri="{FF2B5EF4-FFF2-40B4-BE49-F238E27FC236}">
                    <a16:creationId xmlns:a16="http://schemas.microsoft.com/office/drawing/2014/main" id="{BA85EE4D-4B70-D00A-D112-6EEC8EF67F85}"/>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2" name="Freeform 8">
                <a:extLst>
                  <a:ext uri="{FF2B5EF4-FFF2-40B4-BE49-F238E27FC236}">
                    <a16:creationId xmlns:a16="http://schemas.microsoft.com/office/drawing/2014/main" id="{3BC17821-F3BE-057A-03D2-FF3A41B560D2}"/>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grpSp>
        <p:sp>
          <p:nvSpPr>
            <p:cNvPr id="6" name="Freeform 9">
              <a:extLst>
                <a:ext uri="{FF2B5EF4-FFF2-40B4-BE49-F238E27FC236}">
                  <a16:creationId xmlns:a16="http://schemas.microsoft.com/office/drawing/2014/main" id="{761431DF-03D9-3166-2B14-0AF281B85F1B}"/>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7" name="Freeform 10">
              <a:extLst>
                <a:ext uri="{FF2B5EF4-FFF2-40B4-BE49-F238E27FC236}">
                  <a16:creationId xmlns:a16="http://schemas.microsoft.com/office/drawing/2014/main" id="{E19ADEDF-119C-01AE-6CD0-8A04444AFDD3}"/>
                </a:ext>
              </a:extLst>
            </p:cNvPr>
            <p:cNvSpPr>
              <a:spLocks/>
            </p:cNvSpPr>
            <p:nvPr/>
          </p:nvSpPr>
          <p:spPr bwMode="hidden">
            <a:xfrm>
              <a:off x="0" y="0"/>
              <a:ext cx="5758" cy="1776"/>
            </a:xfrm>
            <a:custGeom>
              <a:avLst/>
              <a:gdLst>
                <a:gd name="T0" fmla="*/ 0 w 5740"/>
                <a:gd name="T1" fmla="*/ 0 h 1906"/>
                <a:gd name="T2" fmla="*/ 0 w 5740"/>
                <a:gd name="T3" fmla="*/ 18 h 1906"/>
                <a:gd name="T4" fmla="*/ 7058 w 5740"/>
                <a:gd name="T5" fmla="*/ 18 h 1906"/>
                <a:gd name="T6" fmla="*/ 70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119819" name="Rectangle 11"/>
          <p:cNvSpPr>
            <a:spLocks noGrp="1" noChangeArrowheads="1"/>
          </p:cNvSpPr>
          <p:nvPr>
            <p:ph type="ctrTitle" sz="quarter"/>
          </p:nvPr>
        </p:nvSpPr>
        <p:spPr>
          <a:xfrm>
            <a:off x="914400" y="1736726"/>
            <a:ext cx="10363200" cy="1920875"/>
          </a:xfrm>
        </p:spPr>
        <p:txBody>
          <a:bodyPr/>
          <a:lstStyle>
            <a:lvl1pPr>
              <a:defRPr sz="6000"/>
            </a:lvl1pPr>
          </a:lstStyle>
          <a:p>
            <a:r>
              <a:rPr lang="en-US"/>
              <a:t>Click to edit Master title style</a:t>
            </a:r>
          </a:p>
        </p:txBody>
      </p:sp>
      <p:sp>
        <p:nvSpPr>
          <p:cNvPr id="119820"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a:extLst>
              <a:ext uri="{FF2B5EF4-FFF2-40B4-BE49-F238E27FC236}">
                <a16:creationId xmlns:a16="http://schemas.microsoft.com/office/drawing/2014/main" id="{EE24C759-E02B-ABDC-B87A-0DD73D6B5309}"/>
              </a:ext>
            </a:extLst>
          </p:cNvPr>
          <p:cNvSpPr>
            <a:spLocks noGrp="1" noChangeArrowheads="1"/>
          </p:cNvSpPr>
          <p:nvPr>
            <p:ph type="dt" sz="quarter" idx="10"/>
          </p:nvPr>
        </p:nvSpPr>
        <p:spPr>
          <a:xfrm>
            <a:off x="609600" y="6248400"/>
            <a:ext cx="2844800" cy="476250"/>
          </a:xfrm>
        </p:spPr>
        <p:txBody>
          <a:bodyPr/>
          <a:lstStyle>
            <a:lvl1pPr>
              <a:defRPr/>
            </a:lvl1pPr>
          </a:lstStyle>
          <a:p>
            <a:pPr>
              <a:defRPr/>
            </a:pPr>
            <a:fld id="{5ADA3B56-1363-4924-BAEA-4EF07476C4EB}" type="datetimeFigureOut">
              <a:rPr lang="en-US"/>
              <a:pPr>
                <a:defRPr/>
              </a:pPr>
              <a:t>9/11/2025</a:t>
            </a:fld>
            <a:endParaRPr lang="en-US"/>
          </a:p>
        </p:txBody>
      </p:sp>
      <p:sp>
        <p:nvSpPr>
          <p:cNvPr id="14" name="Rectangle 14">
            <a:extLst>
              <a:ext uri="{FF2B5EF4-FFF2-40B4-BE49-F238E27FC236}">
                <a16:creationId xmlns:a16="http://schemas.microsoft.com/office/drawing/2014/main" id="{1C5D3001-5EC7-4CEF-C3BE-A8309E7CF4A0}"/>
              </a:ext>
            </a:extLst>
          </p:cNvPr>
          <p:cNvSpPr>
            <a:spLocks noGrp="1" noChangeArrowheads="1"/>
          </p:cNvSpPr>
          <p:nvPr>
            <p:ph type="ftr" sz="quarter" idx="11"/>
          </p:nvPr>
        </p:nvSpPr>
        <p:spPr>
          <a:xfrm>
            <a:off x="4165600" y="6251575"/>
            <a:ext cx="3860800" cy="476250"/>
          </a:xfrm>
        </p:spPr>
        <p:txBody>
          <a:bodyPr/>
          <a:lstStyle>
            <a:lvl1pPr>
              <a:defRPr/>
            </a:lvl1pPr>
          </a:lstStyle>
          <a:p>
            <a:pPr>
              <a:defRPr/>
            </a:pPr>
            <a:endParaRPr lang="en-US"/>
          </a:p>
        </p:txBody>
      </p:sp>
      <p:sp>
        <p:nvSpPr>
          <p:cNvPr id="15" name="Rectangle 15">
            <a:extLst>
              <a:ext uri="{FF2B5EF4-FFF2-40B4-BE49-F238E27FC236}">
                <a16:creationId xmlns:a16="http://schemas.microsoft.com/office/drawing/2014/main" id="{DCE5551F-5068-2AE7-511C-7FEEF166C75D}"/>
              </a:ext>
            </a:extLst>
          </p:cNvPr>
          <p:cNvSpPr>
            <a:spLocks noGrp="1" noChangeArrowheads="1"/>
          </p:cNvSpPr>
          <p:nvPr>
            <p:ph type="sldNum" sz="quarter" idx="12"/>
          </p:nvPr>
        </p:nvSpPr>
        <p:spPr>
          <a:xfrm>
            <a:off x="8737600" y="6254750"/>
            <a:ext cx="2844800" cy="476250"/>
          </a:xfrm>
        </p:spPr>
        <p:txBody>
          <a:bodyPr/>
          <a:lstStyle>
            <a:lvl1pPr>
              <a:defRPr/>
            </a:lvl1pPr>
          </a:lstStyle>
          <a:p>
            <a:pPr>
              <a:defRPr/>
            </a:pPr>
            <a:fld id="{3D712EED-CE80-424D-A864-C807D174BCA2}" type="slidenum">
              <a:rPr lang="en-US" altLang="en-US"/>
              <a:pPr>
                <a:defRPr/>
              </a:pPr>
              <a:t>‹#›</a:t>
            </a:fld>
            <a:endParaRPr lang="en-US" altLang="en-US"/>
          </a:p>
        </p:txBody>
      </p:sp>
    </p:spTree>
    <p:extLst>
      <p:ext uri="{BB962C8B-B14F-4D97-AF65-F5344CB8AC3E}">
        <p14:creationId xmlns:p14="http://schemas.microsoft.com/office/powerpoint/2010/main" val="2704792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E36DD57D-BC35-B069-0FC5-083A4C2E0443}"/>
              </a:ext>
            </a:extLst>
          </p:cNvPr>
          <p:cNvSpPr>
            <a:spLocks noGrp="1" noChangeArrowheads="1"/>
          </p:cNvSpPr>
          <p:nvPr>
            <p:ph type="dt" sz="half" idx="10"/>
          </p:nvPr>
        </p:nvSpPr>
        <p:spPr>
          <a:ln/>
        </p:spPr>
        <p:txBody>
          <a:bodyPr/>
          <a:lstStyle>
            <a:lvl1pPr>
              <a:defRPr/>
            </a:lvl1pPr>
          </a:lstStyle>
          <a:p>
            <a:pPr>
              <a:defRPr/>
            </a:pPr>
            <a:fld id="{225F6960-2717-455D-9D04-6E297995AFD7}" type="datetimeFigureOut">
              <a:rPr lang="en-US"/>
              <a:pPr>
                <a:defRPr/>
              </a:pPr>
              <a:t>9/11/2025</a:t>
            </a:fld>
            <a:endParaRPr lang="en-US"/>
          </a:p>
        </p:txBody>
      </p:sp>
      <p:sp>
        <p:nvSpPr>
          <p:cNvPr id="5" name="Rectangle 3">
            <a:extLst>
              <a:ext uri="{FF2B5EF4-FFF2-40B4-BE49-F238E27FC236}">
                <a16:creationId xmlns:a16="http://schemas.microsoft.com/office/drawing/2014/main" id="{41A611E5-C58D-3EB6-CC11-BB323F398383}"/>
              </a:ext>
            </a:extLst>
          </p:cNvPr>
          <p:cNvSpPr>
            <a:spLocks noGrp="1" noChangeArrowheads="1"/>
          </p:cNvSpPr>
          <p:nvPr>
            <p:ph type="sldNum" sz="quarter" idx="11"/>
          </p:nvPr>
        </p:nvSpPr>
        <p:spPr>
          <a:ln/>
        </p:spPr>
        <p:txBody>
          <a:bodyPr/>
          <a:lstStyle>
            <a:lvl1pPr>
              <a:defRPr/>
            </a:lvl1pPr>
          </a:lstStyle>
          <a:p>
            <a:pPr>
              <a:defRPr/>
            </a:pPr>
            <a:fld id="{EB3D120A-D081-4BC7-8EB0-7BD1FC54ACBD}" type="slidenum">
              <a:rPr lang="en-US" altLang="en-US"/>
              <a:pPr>
                <a:defRPr/>
              </a:pPr>
              <a:t>‹#›</a:t>
            </a:fld>
            <a:endParaRPr lang="en-US" altLang="en-US"/>
          </a:p>
        </p:txBody>
      </p:sp>
      <p:sp>
        <p:nvSpPr>
          <p:cNvPr id="6" name="Rectangle 14">
            <a:extLst>
              <a:ext uri="{FF2B5EF4-FFF2-40B4-BE49-F238E27FC236}">
                <a16:creationId xmlns:a16="http://schemas.microsoft.com/office/drawing/2014/main" id="{FF07866E-ADED-19F0-5BB2-2584EDAC208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03132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ED626100-18F8-70A7-DE1B-049B66BEAEBC}"/>
              </a:ext>
            </a:extLst>
          </p:cNvPr>
          <p:cNvSpPr>
            <a:spLocks noGrp="1" noChangeArrowheads="1"/>
          </p:cNvSpPr>
          <p:nvPr>
            <p:ph type="dt" sz="half" idx="10"/>
          </p:nvPr>
        </p:nvSpPr>
        <p:spPr>
          <a:ln/>
        </p:spPr>
        <p:txBody>
          <a:bodyPr/>
          <a:lstStyle>
            <a:lvl1pPr>
              <a:defRPr/>
            </a:lvl1pPr>
          </a:lstStyle>
          <a:p>
            <a:pPr>
              <a:defRPr/>
            </a:pPr>
            <a:fld id="{2A22B713-22AD-4066-98B3-741BC9556A46}" type="datetimeFigureOut">
              <a:rPr lang="en-US"/>
              <a:pPr>
                <a:defRPr/>
              </a:pPr>
              <a:t>9/11/2025</a:t>
            </a:fld>
            <a:endParaRPr lang="en-US"/>
          </a:p>
        </p:txBody>
      </p:sp>
      <p:sp>
        <p:nvSpPr>
          <p:cNvPr id="5" name="Rectangle 3">
            <a:extLst>
              <a:ext uri="{FF2B5EF4-FFF2-40B4-BE49-F238E27FC236}">
                <a16:creationId xmlns:a16="http://schemas.microsoft.com/office/drawing/2014/main" id="{8D44318D-677B-FECE-C5A9-26F064890536}"/>
              </a:ext>
            </a:extLst>
          </p:cNvPr>
          <p:cNvSpPr>
            <a:spLocks noGrp="1" noChangeArrowheads="1"/>
          </p:cNvSpPr>
          <p:nvPr>
            <p:ph type="sldNum" sz="quarter" idx="11"/>
          </p:nvPr>
        </p:nvSpPr>
        <p:spPr>
          <a:ln/>
        </p:spPr>
        <p:txBody>
          <a:bodyPr/>
          <a:lstStyle>
            <a:lvl1pPr>
              <a:defRPr/>
            </a:lvl1pPr>
          </a:lstStyle>
          <a:p>
            <a:pPr>
              <a:defRPr/>
            </a:pPr>
            <a:fld id="{113FDE82-7A1E-404B-B309-852877D1CFC5}" type="slidenum">
              <a:rPr lang="en-US" altLang="en-US"/>
              <a:pPr>
                <a:defRPr/>
              </a:pPr>
              <a:t>‹#›</a:t>
            </a:fld>
            <a:endParaRPr lang="en-US" altLang="en-US"/>
          </a:p>
        </p:txBody>
      </p:sp>
      <p:sp>
        <p:nvSpPr>
          <p:cNvPr id="6" name="Rectangle 14">
            <a:extLst>
              <a:ext uri="{FF2B5EF4-FFF2-40B4-BE49-F238E27FC236}">
                <a16:creationId xmlns:a16="http://schemas.microsoft.com/office/drawing/2014/main" id="{89D99C8F-42AE-77F7-C4F4-BF6C3A828E3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163901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A1FB4DDF-90CF-85CD-5F39-25A7C0BCC444}"/>
              </a:ext>
            </a:extLst>
          </p:cNvPr>
          <p:cNvSpPr>
            <a:spLocks noGrp="1" noChangeArrowheads="1"/>
          </p:cNvSpPr>
          <p:nvPr>
            <p:ph type="dt" sz="half" idx="10"/>
          </p:nvPr>
        </p:nvSpPr>
        <p:spPr>
          <a:ln/>
        </p:spPr>
        <p:txBody>
          <a:bodyPr/>
          <a:lstStyle>
            <a:lvl1pPr>
              <a:defRPr/>
            </a:lvl1pPr>
          </a:lstStyle>
          <a:p>
            <a:pPr>
              <a:defRPr/>
            </a:pPr>
            <a:fld id="{4585BC76-1A16-4426-8571-B88C8BFB2DF0}" type="datetimeFigureOut">
              <a:rPr lang="en-US"/>
              <a:pPr>
                <a:defRPr/>
              </a:pPr>
              <a:t>9/11/2025</a:t>
            </a:fld>
            <a:endParaRPr lang="en-US"/>
          </a:p>
        </p:txBody>
      </p:sp>
      <p:sp>
        <p:nvSpPr>
          <p:cNvPr id="6" name="Rectangle 3">
            <a:extLst>
              <a:ext uri="{FF2B5EF4-FFF2-40B4-BE49-F238E27FC236}">
                <a16:creationId xmlns:a16="http://schemas.microsoft.com/office/drawing/2014/main" id="{10FC6E67-6157-1CBA-EA63-D50633C63D6C}"/>
              </a:ext>
            </a:extLst>
          </p:cNvPr>
          <p:cNvSpPr>
            <a:spLocks noGrp="1" noChangeArrowheads="1"/>
          </p:cNvSpPr>
          <p:nvPr>
            <p:ph type="sldNum" sz="quarter" idx="11"/>
          </p:nvPr>
        </p:nvSpPr>
        <p:spPr>
          <a:ln/>
        </p:spPr>
        <p:txBody>
          <a:bodyPr/>
          <a:lstStyle>
            <a:lvl1pPr>
              <a:defRPr/>
            </a:lvl1pPr>
          </a:lstStyle>
          <a:p>
            <a:pPr>
              <a:defRPr/>
            </a:pPr>
            <a:fld id="{BD25B8D0-9F1C-491E-9013-2CE86087EE07}" type="slidenum">
              <a:rPr lang="en-US" altLang="en-US"/>
              <a:pPr>
                <a:defRPr/>
              </a:pPr>
              <a:t>‹#›</a:t>
            </a:fld>
            <a:endParaRPr lang="en-US" altLang="en-US"/>
          </a:p>
        </p:txBody>
      </p:sp>
      <p:sp>
        <p:nvSpPr>
          <p:cNvPr id="7" name="Rectangle 14">
            <a:extLst>
              <a:ext uri="{FF2B5EF4-FFF2-40B4-BE49-F238E27FC236}">
                <a16:creationId xmlns:a16="http://schemas.microsoft.com/office/drawing/2014/main" id="{29055A1A-B13D-D8D1-6C1F-703E120BC5A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37317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BA0D8715-3EFE-75B1-41C7-F2A812CE593C}"/>
              </a:ext>
            </a:extLst>
          </p:cNvPr>
          <p:cNvSpPr>
            <a:spLocks noGrp="1" noChangeArrowheads="1"/>
          </p:cNvSpPr>
          <p:nvPr>
            <p:ph type="dt" sz="half" idx="10"/>
          </p:nvPr>
        </p:nvSpPr>
        <p:spPr>
          <a:ln/>
        </p:spPr>
        <p:txBody>
          <a:bodyPr/>
          <a:lstStyle>
            <a:lvl1pPr>
              <a:defRPr/>
            </a:lvl1pPr>
          </a:lstStyle>
          <a:p>
            <a:pPr>
              <a:defRPr/>
            </a:pPr>
            <a:fld id="{EB9FC6C8-3D89-437B-8518-C7873DD931EF}" type="datetimeFigureOut">
              <a:rPr lang="en-US"/>
              <a:pPr>
                <a:defRPr/>
              </a:pPr>
              <a:t>9/11/2025</a:t>
            </a:fld>
            <a:endParaRPr lang="en-US"/>
          </a:p>
        </p:txBody>
      </p:sp>
      <p:sp>
        <p:nvSpPr>
          <p:cNvPr id="8" name="Rectangle 3">
            <a:extLst>
              <a:ext uri="{FF2B5EF4-FFF2-40B4-BE49-F238E27FC236}">
                <a16:creationId xmlns:a16="http://schemas.microsoft.com/office/drawing/2014/main" id="{CABB537D-439C-8113-2CBA-B3BDC9064D6D}"/>
              </a:ext>
            </a:extLst>
          </p:cNvPr>
          <p:cNvSpPr>
            <a:spLocks noGrp="1" noChangeArrowheads="1"/>
          </p:cNvSpPr>
          <p:nvPr>
            <p:ph type="sldNum" sz="quarter" idx="11"/>
          </p:nvPr>
        </p:nvSpPr>
        <p:spPr>
          <a:ln/>
        </p:spPr>
        <p:txBody>
          <a:bodyPr/>
          <a:lstStyle>
            <a:lvl1pPr>
              <a:defRPr/>
            </a:lvl1pPr>
          </a:lstStyle>
          <a:p>
            <a:pPr>
              <a:defRPr/>
            </a:pPr>
            <a:fld id="{2224DF87-F7FC-4491-9080-0891FB5DC1FB}" type="slidenum">
              <a:rPr lang="en-US" altLang="en-US"/>
              <a:pPr>
                <a:defRPr/>
              </a:pPr>
              <a:t>‹#›</a:t>
            </a:fld>
            <a:endParaRPr lang="en-US" altLang="en-US"/>
          </a:p>
        </p:txBody>
      </p:sp>
      <p:sp>
        <p:nvSpPr>
          <p:cNvPr id="9" name="Rectangle 14">
            <a:extLst>
              <a:ext uri="{FF2B5EF4-FFF2-40B4-BE49-F238E27FC236}">
                <a16:creationId xmlns:a16="http://schemas.microsoft.com/office/drawing/2014/main" id="{85BBE24C-3337-7275-5A98-D6EA70FE76F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9798850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BFCE81D0-7B85-D5D4-EA94-8271F801D767}"/>
              </a:ext>
            </a:extLst>
          </p:cNvPr>
          <p:cNvSpPr>
            <a:spLocks noGrp="1" noChangeArrowheads="1"/>
          </p:cNvSpPr>
          <p:nvPr>
            <p:ph type="dt" sz="half" idx="10"/>
          </p:nvPr>
        </p:nvSpPr>
        <p:spPr>
          <a:ln/>
        </p:spPr>
        <p:txBody>
          <a:bodyPr/>
          <a:lstStyle>
            <a:lvl1pPr>
              <a:defRPr/>
            </a:lvl1pPr>
          </a:lstStyle>
          <a:p>
            <a:pPr>
              <a:defRPr/>
            </a:pPr>
            <a:fld id="{F7D86311-75FC-49F2-9FB7-B7CC0F7C566E}" type="datetimeFigureOut">
              <a:rPr lang="en-US"/>
              <a:pPr>
                <a:defRPr/>
              </a:pPr>
              <a:t>9/11/2025</a:t>
            </a:fld>
            <a:endParaRPr lang="en-US"/>
          </a:p>
        </p:txBody>
      </p:sp>
      <p:sp>
        <p:nvSpPr>
          <p:cNvPr id="4" name="Rectangle 3">
            <a:extLst>
              <a:ext uri="{FF2B5EF4-FFF2-40B4-BE49-F238E27FC236}">
                <a16:creationId xmlns:a16="http://schemas.microsoft.com/office/drawing/2014/main" id="{7D57FEA3-559A-4FCC-6287-2E8D26606386}"/>
              </a:ext>
            </a:extLst>
          </p:cNvPr>
          <p:cNvSpPr>
            <a:spLocks noGrp="1" noChangeArrowheads="1"/>
          </p:cNvSpPr>
          <p:nvPr>
            <p:ph type="sldNum" sz="quarter" idx="11"/>
          </p:nvPr>
        </p:nvSpPr>
        <p:spPr>
          <a:ln/>
        </p:spPr>
        <p:txBody>
          <a:bodyPr/>
          <a:lstStyle>
            <a:lvl1pPr>
              <a:defRPr/>
            </a:lvl1pPr>
          </a:lstStyle>
          <a:p>
            <a:pPr>
              <a:defRPr/>
            </a:pPr>
            <a:fld id="{0C57F2DD-EA87-430F-917B-01572447903B}" type="slidenum">
              <a:rPr lang="en-US" altLang="en-US"/>
              <a:pPr>
                <a:defRPr/>
              </a:pPr>
              <a:t>‹#›</a:t>
            </a:fld>
            <a:endParaRPr lang="en-US" altLang="en-US"/>
          </a:p>
        </p:txBody>
      </p:sp>
      <p:sp>
        <p:nvSpPr>
          <p:cNvPr id="5" name="Rectangle 14">
            <a:extLst>
              <a:ext uri="{FF2B5EF4-FFF2-40B4-BE49-F238E27FC236}">
                <a16:creationId xmlns:a16="http://schemas.microsoft.com/office/drawing/2014/main" id="{58B02386-58B2-9EB9-C166-B538B829CE87}"/>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907713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D6871A88-DFB9-1236-70A4-C22B36A92286}"/>
              </a:ext>
            </a:extLst>
          </p:cNvPr>
          <p:cNvSpPr>
            <a:spLocks noGrp="1" noChangeArrowheads="1"/>
          </p:cNvSpPr>
          <p:nvPr>
            <p:ph type="dt" sz="half" idx="10"/>
          </p:nvPr>
        </p:nvSpPr>
        <p:spPr>
          <a:ln/>
        </p:spPr>
        <p:txBody>
          <a:bodyPr/>
          <a:lstStyle>
            <a:lvl1pPr>
              <a:defRPr/>
            </a:lvl1pPr>
          </a:lstStyle>
          <a:p>
            <a:pPr>
              <a:defRPr/>
            </a:pPr>
            <a:fld id="{07622D4B-2350-4364-BCED-60E8769B2581}" type="datetimeFigureOut">
              <a:rPr lang="en-US"/>
              <a:pPr>
                <a:defRPr/>
              </a:pPr>
              <a:t>9/11/2025</a:t>
            </a:fld>
            <a:endParaRPr lang="en-US"/>
          </a:p>
        </p:txBody>
      </p:sp>
      <p:sp>
        <p:nvSpPr>
          <p:cNvPr id="3" name="Rectangle 3">
            <a:extLst>
              <a:ext uri="{FF2B5EF4-FFF2-40B4-BE49-F238E27FC236}">
                <a16:creationId xmlns:a16="http://schemas.microsoft.com/office/drawing/2014/main" id="{AB24BCF9-B088-E16C-C2F8-5ECF31038DEE}"/>
              </a:ext>
            </a:extLst>
          </p:cNvPr>
          <p:cNvSpPr>
            <a:spLocks noGrp="1" noChangeArrowheads="1"/>
          </p:cNvSpPr>
          <p:nvPr>
            <p:ph type="sldNum" sz="quarter" idx="11"/>
          </p:nvPr>
        </p:nvSpPr>
        <p:spPr>
          <a:ln/>
        </p:spPr>
        <p:txBody>
          <a:bodyPr/>
          <a:lstStyle>
            <a:lvl1pPr>
              <a:defRPr/>
            </a:lvl1pPr>
          </a:lstStyle>
          <a:p>
            <a:pPr>
              <a:defRPr/>
            </a:pPr>
            <a:fld id="{1A31EC99-D9CA-4AA2-802B-3C7C3B392C58}" type="slidenum">
              <a:rPr lang="en-US" altLang="en-US"/>
              <a:pPr>
                <a:defRPr/>
              </a:pPr>
              <a:t>‹#›</a:t>
            </a:fld>
            <a:endParaRPr lang="en-US" altLang="en-US"/>
          </a:p>
        </p:txBody>
      </p:sp>
      <p:sp>
        <p:nvSpPr>
          <p:cNvPr id="4" name="Rectangle 14">
            <a:extLst>
              <a:ext uri="{FF2B5EF4-FFF2-40B4-BE49-F238E27FC236}">
                <a16:creationId xmlns:a16="http://schemas.microsoft.com/office/drawing/2014/main" id="{4612C4CE-C6E2-04CB-2EBB-C5B905E93BCA}"/>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732256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FFDF7F81-FCF9-45F2-0952-CF13360D583B}"/>
              </a:ext>
            </a:extLst>
          </p:cNvPr>
          <p:cNvSpPr>
            <a:spLocks noGrp="1" noChangeArrowheads="1"/>
          </p:cNvSpPr>
          <p:nvPr>
            <p:ph type="dt" sz="half" idx="10"/>
          </p:nvPr>
        </p:nvSpPr>
        <p:spPr>
          <a:ln/>
        </p:spPr>
        <p:txBody>
          <a:bodyPr/>
          <a:lstStyle>
            <a:lvl1pPr>
              <a:defRPr/>
            </a:lvl1pPr>
          </a:lstStyle>
          <a:p>
            <a:pPr>
              <a:defRPr/>
            </a:pPr>
            <a:fld id="{35D2B201-1945-429D-A226-96084A07B963}" type="datetimeFigureOut">
              <a:rPr lang="en-US"/>
              <a:pPr>
                <a:defRPr/>
              </a:pPr>
              <a:t>9/11/2025</a:t>
            </a:fld>
            <a:endParaRPr lang="en-US"/>
          </a:p>
        </p:txBody>
      </p:sp>
      <p:sp>
        <p:nvSpPr>
          <p:cNvPr id="6" name="Rectangle 3">
            <a:extLst>
              <a:ext uri="{FF2B5EF4-FFF2-40B4-BE49-F238E27FC236}">
                <a16:creationId xmlns:a16="http://schemas.microsoft.com/office/drawing/2014/main" id="{A8C98D9E-B4F0-9D50-3509-4BDE7F456B94}"/>
              </a:ext>
            </a:extLst>
          </p:cNvPr>
          <p:cNvSpPr>
            <a:spLocks noGrp="1" noChangeArrowheads="1"/>
          </p:cNvSpPr>
          <p:nvPr>
            <p:ph type="sldNum" sz="quarter" idx="11"/>
          </p:nvPr>
        </p:nvSpPr>
        <p:spPr>
          <a:ln/>
        </p:spPr>
        <p:txBody>
          <a:bodyPr/>
          <a:lstStyle>
            <a:lvl1pPr>
              <a:defRPr/>
            </a:lvl1pPr>
          </a:lstStyle>
          <a:p>
            <a:pPr>
              <a:defRPr/>
            </a:pPr>
            <a:fld id="{F80A3B13-15E2-4A23-B01A-46CCF5A6CB40}" type="slidenum">
              <a:rPr lang="en-US" altLang="en-US"/>
              <a:pPr>
                <a:defRPr/>
              </a:pPr>
              <a:t>‹#›</a:t>
            </a:fld>
            <a:endParaRPr lang="en-US" altLang="en-US"/>
          </a:p>
        </p:txBody>
      </p:sp>
      <p:sp>
        <p:nvSpPr>
          <p:cNvPr id="7" name="Rectangle 14">
            <a:extLst>
              <a:ext uri="{FF2B5EF4-FFF2-40B4-BE49-F238E27FC236}">
                <a16:creationId xmlns:a16="http://schemas.microsoft.com/office/drawing/2014/main" id="{C7A86422-FAC6-8D23-2172-F4ADFAAB83F1}"/>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46474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A464E9A4-776C-4187-B4A2-BEACF2DB6FF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FBCFEB01-315F-4ACE-9897-2767422C0696}"/>
              </a:ext>
            </a:extLst>
          </p:cNvPr>
          <p:cNvSpPr>
            <a:spLocks noGrp="1" noChangeArrowheads="1"/>
          </p:cNvSpPr>
          <p:nvPr>
            <p:ph type="sldNum" sz="quarter" idx="11"/>
          </p:nvPr>
        </p:nvSpPr>
        <p:spPr>
          <a:ln/>
        </p:spPr>
        <p:txBody>
          <a:bodyPr/>
          <a:lstStyle>
            <a:lvl1pPr>
              <a:defRPr/>
            </a:lvl1pPr>
          </a:lstStyle>
          <a:p>
            <a:pPr>
              <a:defRPr/>
            </a:pPr>
            <a:fld id="{0CA85BBA-59F5-40C1-846B-E29227FD3FBF}" type="slidenum">
              <a:rPr lang="en-US"/>
              <a:pPr>
                <a:defRPr/>
              </a:pPr>
              <a:t>‹#›</a:t>
            </a:fld>
            <a:endParaRPr lang="en-US"/>
          </a:p>
        </p:txBody>
      </p:sp>
      <p:sp>
        <p:nvSpPr>
          <p:cNvPr id="6" name="Rectangle 14">
            <a:extLst>
              <a:ext uri="{FF2B5EF4-FFF2-40B4-BE49-F238E27FC236}">
                <a16:creationId xmlns:a16="http://schemas.microsoft.com/office/drawing/2014/main" id="{7FCE0050-73A5-4BD7-AC25-D99230D4037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0487933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44396D74-0754-5AF1-C80E-44EAD6DE7A2D}"/>
              </a:ext>
            </a:extLst>
          </p:cNvPr>
          <p:cNvSpPr>
            <a:spLocks noGrp="1" noChangeArrowheads="1"/>
          </p:cNvSpPr>
          <p:nvPr>
            <p:ph type="dt" sz="half" idx="10"/>
          </p:nvPr>
        </p:nvSpPr>
        <p:spPr>
          <a:ln/>
        </p:spPr>
        <p:txBody>
          <a:bodyPr/>
          <a:lstStyle>
            <a:lvl1pPr>
              <a:defRPr/>
            </a:lvl1pPr>
          </a:lstStyle>
          <a:p>
            <a:pPr>
              <a:defRPr/>
            </a:pPr>
            <a:fld id="{4C123DF6-A1B7-4E79-BBD7-E8DE0C1E6270}" type="datetimeFigureOut">
              <a:rPr lang="en-US"/>
              <a:pPr>
                <a:defRPr/>
              </a:pPr>
              <a:t>9/11/2025</a:t>
            </a:fld>
            <a:endParaRPr lang="en-US"/>
          </a:p>
        </p:txBody>
      </p:sp>
      <p:sp>
        <p:nvSpPr>
          <p:cNvPr id="6" name="Rectangle 3">
            <a:extLst>
              <a:ext uri="{FF2B5EF4-FFF2-40B4-BE49-F238E27FC236}">
                <a16:creationId xmlns:a16="http://schemas.microsoft.com/office/drawing/2014/main" id="{A98D4539-A05D-7165-B389-473834ADD089}"/>
              </a:ext>
            </a:extLst>
          </p:cNvPr>
          <p:cNvSpPr>
            <a:spLocks noGrp="1" noChangeArrowheads="1"/>
          </p:cNvSpPr>
          <p:nvPr>
            <p:ph type="sldNum" sz="quarter" idx="11"/>
          </p:nvPr>
        </p:nvSpPr>
        <p:spPr>
          <a:ln/>
        </p:spPr>
        <p:txBody>
          <a:bodyPr/>
          <a:lstStyle>
            <a:lvl1pPr>
              <a:defRPr/>
            </a:lvl1pPr>
          </a:lstStyle>
          <a:p>
            <a:pPr>
              <a:defRPr/>
            </a:pPr>
            <a:fld id="{4D9AA3EB-65C0-43AF-8CCD-14911286FA0E}" type="slidenum">
              <a:rPr lang="en-US" altLang="en-US"/>
              <a:pPr>
                <a:defRPr/>
              </a:pPr>
              <a:t>‹#›</a:t>
            </a:fld>
            <a:endParaRPr lang="en-US" altLang="en-US"/>
          </a:p>
        </p:txBody>
      </p:sp>
      <p:sp>
        <p:nvSpPr>
          <p:cNvPr id="7" name="Rectangle 14">
            <a:extLst>
              <a:ext uri="{FF2B5EF4-FFF2-40B4-BE49-F238E27FC236}">
                <a16:creationId xmlns:a16="http://schemas.microsoft.com/office/drawing/2014/main" id="{1A8B6002-86BD-7AED-EB93-C9E7F18D1D4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4726713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81A1A625-06DA-173F-04DA-F1942C9DAD61}"/>
              </a:ext>
            </a:extLst>
          </p:cNvPr>
          <p:cNvSpPr>
            <a:spLocks noGrp="1" noChangeArrowheads="1"/>
          </p:cNvSpPr>
          <p:nvPr>
            <p:ph type="dt" sz="half" idx="10"/>
          </p:nvPr>
        </p:nvSpPr>
        <p:spPr>
          <a:ln/>
        </p:spPr>
        <p:txBody>
          <a:bodyPr/>
          <a:lstStyle>
            <a:lvl1pPr>
              <a:defRPr/>
            </a:lvl1pPr>
          </a:lstStyle>
          <a:p>
            <a:pPr>
              <a:defRPr/>
            </a:pPr>
            <a:fld id="{BA4FA970-5091-4434-A468-FA2845E82067}" type="datetimeFigureOut">
              <a:rPr lang="en-US"/>
              <a:pPr>
                <a:defRPr/>
              </a:pPr>
              <a:t>9/11/2025</a:t>
            </a:fld>
            <a:endParaRPr lang="en-US"/>
          </a:p>
        </p:txBody>
      </p:sp>
      <p:sp>
        <p:nvSpPr>
          <p:cNvPr id="5" name="Rectangle 3">
            <a:extLst>
              <a:ext uri="{FF2B5EF4-FFF2-40B4-BE49-F238E27FC236}">
                <a16:creationId xmlns:a16="http://schemas.microsoft.com/office/drawing/2014/main" id="{71921E7F-D4F8-90FE-27D3-A31D3D95D1C6}"/>
              </a:ext>
            </a:extLst>
          </p:cNvPr>
          <p:cNvSpPr>
            <a:spLocks noGrp="1" noChangeArrowheads="1"/>
          </p:cNvSpPr>
          <p:nvPr>
            <p:ph type="sldNum" sz="quarter" idx="11"/>
          </p:nvPr>
        </p:nvSpPr>
        <p:spPr>
          <a:ln/>
        </p:spPr>
        <p:txBody>
          <a:bodyPr/>
          <a:lstStyle>
            <a:lvl1pPr>
              <a:defRPr/>
            </a:lvl1pPr>
          </a:lstStyle>
          <a:p>
            <a:pPr>
              <a:defRPr/>
            </a:pPr>
            <a:fld id="{FF173338-424E-4760-9BDA-25B9762D7C7E}" type="slidenum">
              <a:rPr lang="en-US" altLang="en-US"/>
              <a:pPr>
                <a:defRPr/>
              </a:pPr>
              <a:t>‹#›</a:t>
            </a:fld>
            <a:endParaRPr lang="en-US" altLang="en-US"/>
          </a:p>
        </p:txBody>
      </p:sp>
      <p:sp>
        <p:nvSpPr>
          <p:cNvPr id="6" name="Rectangle 14">
            <a:extLst>
              <a:ext uri="{FF2B5EF4-FFF2-40B4-BE49-F238E27FC236}">
                <a16:creationId xmlns:a16="http://schemas.microsoft.com/office/drawing/2014/main" id="{CA332E18-4962-62F4-D9D7-0002108DD439}"/>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189769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C345B416-7572-BAFF-27EC-133F4BE70D2D}"/>
              </a:ext>
            </a:extLst>
          </p:cNvPr>
          <p:cNvSpPr>
            <a:spLocks noGrp="1" noChangeArrowheads="1"/>
          </p:cNvSpPr>
          <p:nvPr>
            <p:ph type="dt" sz="half" idx="10"/>
          </p:nvPr>
        </p:nvSpPr>
        <p:spPr>
          <a:ln/>
        </p:spPr>
        <p:txBody>
          <a:bodyPr/>
          <a:lstStyle>
            <a:lvl1pPr>
              <a:defRPr/>
            </a:lvl1pPr>
          </a:lstStyle>
          <a:p>
            <a:pPr>
              <a:defRPr/>
            </a:pPr>
            <a:fld id="{3A5A8B98-412F-4B7B-900C-B31A32F6F114}" type="datetimeFigureOut">
              <a:rPr lang="en-US"/>
              <a:pPr>
                <a:defRPr/>
              </a:pPr>
              <a:t>9/11/2025</a:t>
            </a:fld>
            <a:endParaRPr lang="en-US"/>
          </a:p>
        </p:txBody>
      </p:sp>
      <p:sp>
        <p:nvSpPr>
          <p:cNvPr id="5" name="Rectangle 3">
            <a:extLst>
              <a:ext uri="{FF2B5EF4-FFF2-40B4-BE49-F238E27FC236}">
                <a16:creationId xmlns:a16="http://schemas.microsoft.com/office/drawing/2014/main" id="{D30F01A4-9ACA-9FCA-BFCB-96539FADE745}"/>
              </a:ext>
            </a:extLst>
          </p:cNvPr>
          <p:cNvSpPr>
            <a:spLocks noGrp="1" noChangeArrowheads="1"/>
          </p:cNvSpPr>
          <p:nvPr>
            <p:ph type="sldNum" sz="quarter" idx="11"/>
          </p:nvPr>
        </p:nvSpPr>
        <p:spPr>
          <a:ln/>
        </p:spPr>
        <p:txBody>
          <a:bodyPr/>
          <a:lstStyle>
            <a:lvl1pPr>
              <a:defRPr/>
            </a:lvl1pPr>
          </a:lstStyle>
          <a:p>
            <a:pPr>
              <a:defRPr/>
            </a:pPr>
            <a:fld id="{44953A75-487B-4E0A-8FBB-FFD205721B86}" type="slidenum">
              <a:rPr lang="en-US" altLang="en-US"/>
              <a:pPr>
                <a:defRPr/>
              </a:pPr>
              <a:t>‹#›</a:t>
            </a:fld>
            <a:endParaRPr lang="en-US" altLang="en-US"/>
          </a:p>
        </p:txBody>
      </p:sp>
      <p:sp>
        <p:nvSpPr>
          <p:cNvPr id="6" name="Rectangle 14">
            <a:extLst>
              <a:ext uri="{FF2B5EF4-FFF2-40B4-BE49-F238E27FC236}">
                <a16:creationId xmlns:a16="http://schemas.microsoft.com/office/drawing/2014/main" id="{A9427A7B-8D09-CB44-95F4-4BD8EDEDAB4F}"/>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683283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able Placeholder 2"/>
          <p:cNvSpPr>
            <a:spLocks noGrp="1"/>
          </p:cNvSpPr>
          <p:nvPr>
            <p:ph type="tbl" idx="1"/>
          </p:nvPr>
        </p:nvSpPr>
        <p:spPr>
          <a:xfrm>
            <a:off x="609600" y="1600201"/>
            <a:ext cx="10972800" cy="4525963"/>
          </a:xfrm>
        </p:spPr>
        <p:txBody>
          <a:bodyPr/>
          <a:lstStyle/>
          <a:p>
            <a:pPr lvl="0"/>
            <a:endParaRPr lang="en-US" noProof="0"/>
          </a:p>
        </p:txBody>
      </p:sp>
      <p:sp>
        <p:nvSpPr>
          <p:cNvPr id="4" name="Rectangle 2">
            <a:extLst>
              <a:ext uri="{FF2B5EF4-FFF2-40B4-BE49-F238E27FC236}">
                <a16:creationId xmlns:a16="http://schemas.microsoft.com/office/drawing/2014/main" id="{1904FD4A-0A39-12F6-86B4-D9E55614ECEE}"/>
              </a:ext>
            </a:extLst>
          </p:cNvPr>
          <p:cNvSpPr>
            <a:spLocks noGrp="1" noChangeArrowheads="1"/>
          </p:cNvSpPr>
          <p:nvPr>
            <p:ph type="dt" sz="half" idx="10"/>
          </p:nvPr>
        </p:nvSpPr>
        <p:spPr>
          <a:ln/>
        </p:spPr>
        <p:txBody>
          <a:bodyPr/>
          <a:lstStyle>
            <a:lvl1pPr>
              <a:defRPr/>
            </a:lvl1pPr>
          </a:lstStyle>
          <a:p>
            <a:pPr>
              <a:defRPr/>
            </a:pPr>
            <a:fld id="{7A4B8CFF-F5FB-4AFD-86EC-79C33731DEA1}" type="datetimeFigureOut">
              <a:rPr lang="en-US"/>
              <a:pPr>
                <a:defRPr/>
              </a:pPr>
              <a:t>9/11/2025</a:t>
            </a:fld>
            <a:endParaRPr lang="en-US"/>
          </a:p>
        </p:txBody>
      </p:sp>
      <p:sp>
        <p:nvSpPr>
          <p:cNvPr id="5" name="Rectangle 3">
            <a:extLst>
              <a:ext uri="{FF2B5EF4-FFF2-40B4-BE49-F238E27FC236}">
                <a16:creationId xmlns:a16="http://schemas.microsoft.com/office/drawing/2014/main" id="{3CABACE8-900C-E8DA-7D4E-F778282DAE9F}"/>
              </a:ext>
            </a:extLst>
          </p:cNvPr>
          <p:cNvSpPr>
            <a:spLocks noGrp="1" noChangeArrowheads="1"/>
          </p:cNvSpPr>
          <p:nvPr>
            <p:ph type="sldNum" sz="quarter" idx="11"/>
          </p:nvPr>
        </p:nvSpPr>
        <p:spPr>
          <a:ln/>
        </p:spPr>
        <p:txBody>
          <a:bodyPr/>
          <a:lstStyle>
            <a:lvl1pPr>
              <a:defRPr/>
            </a:lvl1pPr>
          </a:lstStyle>
          <a:p>
            <a:pPr>
              <a:defRPr/>
            </a:pPr>
            <a:fld id="{4CEA5098-6A7E-402F-A0CB-5ACC5433AE8C}" type="slidenum">
              <a:rPr lang="en-US" altLang="en-US"/>
              <a:pPr>
                <a:defRPr/>
              </a:pPr>
              <a:t>‹#›</a:t>
            </a:fld>
            <a:endParaRPr lang="en-US" altLang="en-US"/>
          </a:p>
        </p:txBody>
      </p:sp>
      <p:sp>
        <p:nvSpPr>
          <p:cNvPr id="6" name="Rectangle 14">
            <a:extLst>
              <a:ext uri="{FF2B5EF4-FFF2-40B4-BE49-F238E27FC236}">
                <a16:creationId xmlns:a16="http://schemas.microsoft.com/office/drawing/2014/main" id="{405DFCC4-E64F-5656-C4D5-DD3D731F46E5}"/>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81522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E5A05490-96A8-4C8A-AE6B-7C60AF8632DA}"/>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A87599C2-9CF0-4B33-82A9-82EE6D4569C1}"/>
              </a:ext>
            </a:extLst>
          </p:cNvPr>
          <p:cNvSpPr>
            <a:spLocks noGrp="1" noChangeArrowheads="1"/>
          </p:cNvSpPr>
          <p:nvPr>
            <p:ph type="sldNum" sz="quarter" idx="11"/>
          </p:nvPr>
        </p:nvSpPr>
        <p:spPr>
          <a:ln/>
        </p:spPr>
        <p:txBody>
          <a:bodyPr/>
          <a:lstStyle>
            <a:lvl1pPr>
              <a:defRPr/>
            </a:lvl1pPr>
          </a:lstStyle>
          <a:p>
            <a:pPr>
              <a:defRPr/>
            </a:pPr>
            <a:fld id="{94C8B6C5-7EEB-435F-9483-301CD1D09659}" type="slidenum">
              <a:rPr lang="en-US"/>
              <a:pPr>
                <a:defRPr/>
              </a:pPr>
              <a:t>‹#›</a:t>
            </a:fld>
            <a:endParaRPr lang="en-US"/>
          </a:p>
        </p:txBody>
      </p:sp>
      <p:sp>
        <p:nvSpPr>
          <p:cNvPr id="6" name="Rectangle 14">
            <a:extLst>
              <a:ext uri="{FF2B5EF4-FFF2-40B4-BE49-F238E27FC236}">
                <a16:creationId xmlns:a16="http://schemas.microsoft.com/office/drawing/2014/main" id="{AA76CE05-738C-4AB1-BF77-CB617A227EFD}"/>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85022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E374396C-4E71-4925-AA55-8AF08923067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6CC99B58-3EAC-4FEF-81FF-16825095DAE4}"/>
              </a:ext>
            </a:extLst>
          </p:cNvPr>
          <p:cNvSpPr>
            <a:spLocks noGrp="1" noChangeArrowheads="1"/>
          </p:cNvSpPr>
          <p:nvPr>
            <p:ph type="sldNum" sz="quarter" idx="11"/>
          </p:nvPr>
        </p:nvSpPr>
        <p:spPr>
          <a:ln/>
        </p:spPr>
        <p:txBody>
          <a:bodyPr/>
          <a:lstStyle>
            <a:lvl1pPr>
              <a:defRPr/>
            </a:lvl1pPr>
          </a:lstStyle>
          <a:p>
            <a:pPr>
              <a:defRPr/>
            </a:pPr>
            <a:fld id="{8D3BC268-4610-499E-8827-EB43D0F4A110}" type="slidenum">
              <a:rPr lang="en-US"/>
              <a:pPr>
                <a:defRPr/>
              </a:pPr>
              <a:t>‹#›</a:t>
            </a:fld>
            <a:endParaRPr lang="en-US"/>
          </a:p>
        </p:txBody>
      </p:sp>
      <p:sp>
        <p:nvSpPr>
          <p:cNvPr id="7" name="Rectangle 14">
            <a:extLst>
              <a:ext uri="{FF2B5EF4-FFF2-40B4-BE49-F238E27FC236}">
                <a16:creationId xmlns:a16="http://schemas.microsoft.com/office/drawing/2014/main" id="{C6546E78-0CF9-400C-8943-DA12BDD62012}"/>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5478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311AFE24-5E2E-4A48-A523-50F5543D3D7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3CD4FD8F-E44E-4AC1-AC4C-9813D8E6130B}"/>
              </a:ext>
            </a:extLst>
          </p:cNvPr>
          <p:cNvSpPr>
            <a:spLocks noGrp="1" noChangeArrowheads="1"/>
          </p:cNvSpPr>
          <p:nvPr>
            <p:ph type="sldNum" sz="quarter" idx="11"/>
          </p:nvPr>
        </p:nvSpPr>
        <p:spPr>
          <a:ln/>
        </p:spPr>
        <p:txBody>
          <a:bodyPr/>
          <a:lstStyle>
            <a:lvl1pPr>
              <a:defRPr/>
            </a:lvl1pPr>
          </a:lstStyle>
          <a:p>
            <a:pPr>
              <a:defRPr/>
            </a:pPr>
            <a:fld id="{74053AD2-4D18-46E3-9CBE-33B35A8A5CD9}" type="slidenum">
              <a:rPr lang="en-US"/>
              <a:pPr>
                <a:defRPr/>
              </a:pPr>
              <a:t>‹#›</a:t>
            </a:fld>
            <a:endParaRPr lang="en-US"/>
          </a:p>
        </p:txBody>
      </p:sp>
      <p:sp>
        <p:nvSpPr>
          <p:cNvPr id="9" name="Rectangle 14">
            <a:extLst>
              <a:ext uri="{FF2B5EF4-FFF2-40B4-BE49-F238E27FC236}">
                <a16:creationId xmlns:a16="http://schemas.microsoft.com/office/drawing/2014/main" id="{37BE27E2-DDDB-4C41-83D0-0211FEA9738C}"/>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2939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38B4C5FC-45A4-4929-81EE-9D2FD512C1B0}"/>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8EA9B94E-F98D-4FBA-83B9-9300B74896B2}"/>
              </a:ext>
            </a:extLst>
          </p:cNvPr>
          <p:cNvSpPr>
            <a:spLocks noGrp="1" noChangeArrowheads="1"/>
          </p:cNvSpPr>
          <p:nvPr>
            <p:ph type="sldNum" sz="quarter" idx="11"/>
          </p:nvPr>
        </p:nvSpPr>
        <p:spPr>
          <a:ln/>
        </p:spPr>
        <p:txBody>
          <a:bodyPr/>
          <a:lstStyle>
            <a:lvl1pPr>
              <a:defRPr/>
            </a:lvl1pPr>
          </a:lstStyle>
          <a:p>
            <a:pPr>
              <a:defRPr/>
            </a:pPr>
            <a:fld id="{98701E8F-F65B-4D0D-B59C-5FF07A2D9D8E}" type="slidenum">
              <a:rPr lang="en-US"/>
              <a:pPr>
                <a:defRPr/>
              </a:pPr>
              <a:t>‹#›</a:t>
            </a:fld>
            <a:endParaRPr lang="en-US"/>
          </a:p>
        </p:txBody>
      </p:sp>
      <p:sp>
        <p:nvSpPr>
          <p:cNvPr id="5" name="Rectangle 14">
            <a:extLst>
              <a:ext uri="{FF2B5EF4-FFF2-40B4-BE49-F238E27FC236}">
                <a16:creationId xmlns:a16="http://schemas.microsoft.com/office/drawing/2014/main" id="{B11F976A-33D7-4703-A588-B1E2E069B81E}"/>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3442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375C94C-E56C-4510-8E98-38DDFFE9B6FC}"/>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E2468B72-DBC0-4AC2-8101-FB1B5D21C970}"/>
              </a:ext>
            </a:extLst>
          </p:cNvPr>
          <p:cNvSpPr>
            <a:spLocks noGrp="1" noChangeArrowheads="1"/>
          </p:cNvSpPr>
          <p:nvPr>
            <p:ph type="sldNum" sz="quarter" idx="11"/>
          </p:nvPr>
        </p:nvSpPr>
        <p:spPr>
          <a:ln/>
        </p:spPr>
        <p:txBody>
          <a:bodyPr/>
          <a:lstStyle>
            <a:lvl1pPr>
              <a:defRPr/>
            </a:lvl1pPr>
          </a:lstStyle>
          <a:p>
            <a:pPr>
              <a:defRPr/>
            </a:pPr>
            <a:fld id="{F263229D-EB15-4A07-AA11-4EA81CA39563}" type="slidenum">
              <a:rPr lang="en-US"/>
              <a:pPr>
                <a:defRPr/>
              </a:pPr>
              <a:t>‹#›</a:t>
            </a:fld>
            <a:endParaRPr lang="en-US"/>
          </a:p>
        </p:txBody>
      </p:sp>
      <p:sp>
        <p:nvSpPr>
          <p:cNvPr id="4" name="Rectangle 14">
            <a:extLst>
              <a:ext uri="{FF2B5EF4-FFF2-40B4-BE49-F238E27FC236}">
                <a16:creationId xmlns:a16="http://schemas.microsoft.com/office/drawing/2014/main" id="{F9490A62-6B12-406C-84C6-5F68ABDA2AD8}"/>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1612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9A880C53-280C-497A-965B-98FDDD77B9B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634EF8CC-4919-4529-B19B-980C50649205}"/>
              </a:ext>
            </a:extLst>
          </p:cNvPr>
          <p:cNvSpPr>
            <a:spLocks noGrp="1" noChangeArrowheads="1"/>
          </p:cNvSpPr>
          <p:nvPr>
            <p:ph type="sldNum" sz="quarter" idx="11"/>
          </p:nvPr>
        </p:nvSpPr>
        <p:spPr>
          <a:ln/>
        </p:spPr>
        <p:txBody>
          <a:bodyPr/>
          <a:lstStyle>
            <a:lvl1pPr>
              <a:defRPr/>
            </a:lvl1pPr>
          </a:lstStyle>
          <a:p>
            <a:pPr>
              <a:defRPr/>
            </a:pPr>
            <a:fld id="{DCBF24EC-963B-4646-A244-9930BB2FC15F}" type="slidenum">
              <a:rPr lang="en-US"/>
              <a:pPr>
                <a:defRPr/>
              </a:pPr>
              <a:t>‹#›</a:t>
            </a:fld>
            <a:endParaRPr lang="en-US"/>
          </a:p>
        </p:txBody>
      </p:sp>
      <p:sp>
        <p:nvSpPr>
          <p:cNvPr id="7" name="Rectangle 14">
            <a:extLst>
              <a:ext uri="{FF2B5EF4-FFF2-40B4-BE49-F238E27FC236}">
                <a16:creationId xmlns:a16="http://schemas.microsoft.com/office/drawing/2014/main" id="{FD62244D-3DBE-4C00-B6C2-27695226C343}"/>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39265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C6E440A9-C93E-4CFE-A7D5-F94E062ED112}"/>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0197485F-9CB0-4D42-96B5-2B466B01AA1B}"/>
              </a:ext>
            </a:extLst>
          </p:cNvPr>
          <p:cNvSpPr>
            <a:spLocks noGrp="1" noChangeArrowheads="1"/>
          </p:cNvSpPr>
          <p:nvPr>
            <p:ph type="sldNum" sz="quarter" idx="11"/>
          </p:nvPr>
        </p:nvSpPr>
        <p:spPr>
          <a:ln/>
        </p:spPr>
        <p:txBody>
          <a:bodyPr/>
          <a:lstStyle>
            <a:lvl1pPr>
              <a:defRPr/>
            </a:lvl1pPr>
          </a:lstStyle>
          <a:p>
            <a:pPr>
              <a:defRPr/>
            </a:pPr>
            <a:fld id="{B9D4332A-83F9-4CF1-A2F2-FDB51771D7C5}" type="slidenum">
              <a:rPr lang="en-US"/>
              <a:pPr>
                <a:defRPr/>
              </a:pPr>
              <a:t>‹#›</a:t>
            </a:fld>
            <a:endParaRPr lang="en-US"/>
          </a:p>
        </p:txBody>
      </p:sp>
      <p:sp>
        <p:nvSpPr>
          <p:cNvPr id="7" name="Rectangle 14">
            <a:extLst>
              <a:ext uri="{FF2B5EF4-FFF2-40B4-BE49-F238E27FC236}">
                <a16:creationId xmlns:a16="http://schemas.microsoft.com/office/drawing/2014/main" id="{2C2AC15A-991F-4B92-944F-17884557D4CB}"/>
              </a:ext>
            </a:extLst>
          </p:cNvPr>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69003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6882" name="Rectangle 2">
            <a:extLst>
              <a:ext uri="{FF2B5EF4-FFF2-40B4-BE49-F238E27FC236}">
                <a16:creationId xmlns:a16="http://schemas.microsoft.com/office/drawing/2014/main" id="{D1243EDB-90DE-497C-94BD-778345A38AB2}"/>
              </a:ext>
            </a:extLst>
          </p:cNvPr>
          <p:cNvSpPr>
            <a:spLocks noGrp="1" noChangeArrowheads="1"/>
          </p:cNvSpPr>
          <p:nvPr>
            <p:ph type="dt" sz="half" idx="2"/>
          </p:nvPr>
        </p:nvSpPr>
        <p:spPr bwMode="auto">
          <a:xfrm>
            <a:off x="609600" y="625157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en-US"/>
          </a:p>
        </p:txBody>
      </p:sp>
      <p:sp>
        <p:nvSpPr>
          <p:cNvPr id="506883" name="Rectangle 3">
            <a:extLst>
              <a:ext uri="{FF2B5EF4-FFF2-40B4-BE49-F238E27FC236}">
                <a16:creationId xmlns:a16="http://schemas.microsoft.com/office/drawing/2014/main" id="{F7AD8D5C-1871-4AF8-9DB3-78EC8CFF8CD0}"/>
              </a:ext>
            </a:extLst>
          </p:cNvPr>
          <p:cNvSpPr>
            <a:spLocks noGrp="1" noChangeArrowheads="1"/>
          </p:cNvSpPr>
          <p:nvPr>
            <p:ph type="sldNum" sz="quarter" idx="4"/>
          </p:nvPr>
        </p:nvSpPr>
        <p:spPr bwMode="auto">
          <a:xfrm>
            <a:off x="8737600" y="6248400"/>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091BA086-5DAB-41CB-A80E-6462DDCF30D5}" type="slidenum">
              <a:rPr lang="en-US"/>
              <a:pPr>
                <a:defRPr/>
              </a:pPr>
              <a:t>‹#›</a:t>
            </a:fld>
            <a:endParaRPr lang="en-US"/>
          </a:p>
        </p:txBody>
      </p:sp>
      <p:grpSp>
        <p:nvGrpSpPr>
          <p:cNvPr id="1028" name="Group 4">
            <a:extLst>
              <a:ext uri="{FF2B5EF4-FFF2-40B4-BE49-F238E27FC236}">
                <a16:creationId xmlns:a16="http://schemas.microsoft.com/office/drawing/2014/main" id="{7EAA4EF1-1AC9-42FF-8CE0-E7E2B8374E87}"/>
              </a:ext>
            </a:extLst>
          </p:cNvPr>
          <p:cNvGrpSpPr>
            <a:grpSpLocks/>
          </p:cNvGrpSpPr>
          <p:nvPr/>
        </p:nvGrpSpPr>
        <p:grpSpPr bwMode="auto">
          <a:xfrm>
            <a:off x="1" y="1"/>
            <a:ext cx="12187767" cy="6850063"/>
            <a:chOff x="0" y="0"/>
            <a:chExt cx="5758" cy="4315"/>
          </a:xfrm>
        </p:grpSpPr>
        <p:grpSp>
          <p:nvGrpSpPr>
            <p:cNvPr id="1032" name="Group 5">
              <a:extLst>
                <a:ext uri="{FF2B5EF4-FFF2-40B4-BE49-F238E27FC236}">
                  <a16:creationId xmlns:a16="http://schemas.microsoft.com/office/drawing/2014/main" id="{507E9ED4-ED7C-4A8A-B957-00E441C97C82}"/>
                </a:ext>
              </a:extLst>
            </p:cNvPr>
            <p:cNvGrpSpPr>
              <a:grpSpLocks/>
            </p:cNvGrpSpPr>
            <p:nvPr userDrawn="1"/>
          </p:nvGrpSpPr>
          <p:grpSpPr bwMode="auto">
            <a:xfrm>
              <a:off x="1728" y="2230"/>
              <a:ext cx="4027" cy="2085"/>
              <a:chOff x="1728" y="2230"/>
              <a:chExt cx="4027" cy="2085"/>
            </a:xfrm>
          </p:grpSpPr>
          <p:sp>
            <p:nvSpPr>
              <p:cNvPr id="506886" name="Freeform 6">
                <a:extLst>
                  <a:ext uri="{FF2B5EF4-FFF2-40B4-BE49-F238E27FC236}">
                    <a16:creationId xmlns:a16="http://schemas.microsoft.com/office/drawing/2014/main" id="{23A53C6B-21D6-4C4B-A33E-958E8B9A2A76}"/>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sz="1800">
                  <a:cs typeface="+mn-cs"/>
                </a:endParaRPr>
              </a:p>
            </p:txBody>
          </p:sp>
          <p:sp>
            <p:nvSpPr>
              <p:cNvPr id="506887" name="Freeform 7">
                <a:extLst>
                  <a:ext uri="{FF2B5EF4-FFF2-40B4-BE49-F238E27FC236}">
                    <a16:creationId xmlns:a16="http://schemas.microsoft.com/office/drawing/2014/main" id="{5478E599-0B13-42E8-ABE5-892DBF3AA376}"/>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sz="1800">
                  <a:cs typeface="+mn-cs"/>
                </a:endParaRPr>
              </a:p>
            </p:txBody>
          </p:sp>
          <p:sp>
            <p:nvSpPr>
              <p:cNvPr id="506888" name="Freeform 8">
                <a:extLst>
                  <a:ext uri="{FF2B5EF4-FFF2-40B4-BE49-F238E27FC236}">
                    <a16:creationId xmlns:a16="http://schemas.microsoft.com/office/drawing/2014/main" id="{B847284F-9C55-448D-9697-305808E86C29}"/>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sz="1800">
                  <a:cs typeface="+mn-cs"/>
                </a:endParaRPr>
              </a:p>
            </p:txBody>
          </p:sp>
          <p:sp>
            <p:nvSpPr>
              <p:cNvPr id="1038" name="Freeform 9">
                <a:extLst>
                  <a:ext uri="{FF2B5EF4-FFF2-40B4-BE49-F238E27FC236}">
                    <a16:creationId xmlns:a16="http://schemas.microsoft.com/office/drawing/2014/main" id="{3665796F-B4B8-4CCA-9876-ABA841C4B374}"/>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506890" name="Freeform 10">
                <a:extLst>
                  <a:ext uri="{FF2B5EF4-FFF2-40B4-BE49-F238E27FC236}">
                    <a16:creationId xmlns:a16="http://schemas.microsoft.com/office/drawing/2014/main" id="{D8687242-A6F2-4006-9493-E8D77E1989E3}"/>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sz="1800">
                  <a:cs typeface="+mn-cs"/>
                </a:endParaRPr>
              </a:p>
            </p:txBody>
          </p:sp>
        </p:grpSp>
        <p:sp>
          <p:nvSpPr>
            <p:cNvPr id="506891" name="Freeform 11">
              <a:extLst>
                <a:ext uri="{FF2B5EF4-FFF2-40B4-BE49-F238E27FC236}">
                  <a16:creationId xmlns:a16="http://schemas.microsoft.com/office/drawing/2014/main" id="{BA856573-076C-4B55-8B8E-A69AE2EEE7D9}"/>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cs typeface="+mn-cs"/>
              </a:endParaRPr>
            </a:p>
          </p:txBody>
        </p:sp>
        <p:sp>
          <p:nvSpPr>
            <p:cNvPr id="1034" name="Freeform 12">
              <a:extLst>
                <a:ext uri="{FF2B5EF4-FFF2-40B4-BE49-F238E27FC236}">
                  <a16:creationId xmlns:a16="http://schemas.microsoft.com/office/drawing/2014/main" id="{2ED40BE5-F655-4D14-A5ED-965DD1E10A07}"/>
                </a:ext>
              </a:extLst>
            </p:cNvPr>
            <p:cNvSpPr>
              <a:spLocks/>
            </p:cNvSpPr>
            <p:nvPr/>
          </p:nvSpPr>
          <p:spPr bwMode="hidden">
            <a:xfrm>
              <a:off x="0" y="0"/>
              <a:ext cx="5758" cy="1776"/>
            </a:xfrm>
            <a:custGeom>
              <a:avLst/>
              <a:gdLst>
                <a:gd name="T0" fmla="*/ 0 w 5740"/>
                <a:gd name="T1" fmla="*/ 0 h 1906"/>
                <a:gd name="T2" fmla="*/ 0 w 5740"/>
                <a:gd name="T3" fmla="*/ 7 h 1906"/>
                <a:gd name="T4" fmla="*/ 7351 w 5740"/>
                <a:gd name="T5" fmla="*/ 7 h 1906"/>
                <a:gd name="T6" fmla="*/ 7351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506893" name="Rectangle 13">
            <a:extLst>
              <a:ext uri="{FF2B5EF4-FFF2-40B4-BE49-F238E27FC236}">
                <a16:creationId xmlns:a16="http://schemas.microsoft.com/office/drawing/2014/main" id="{20947B15-986A-4261-A04C-D0FDDDE05C15}"/>
              </a:ext>
            </a:extLst>
          </p:cNvPr>
          <p:cNvSpPr>
            <a:spLocks noGrp="1" noRot="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06894" name="Rectangle 14">
            <a:extLst>
              <a:ext uri="{FF2B5EF4-FFF2-40B4-BE49-F238E27FC236}">
                <a16:creationId xmlns:a16="http://schemas.microsoft.com/office/drawing/2014/main" id="{D460CFA4-E365-4349-AA25-59CF7DA7A640}"/>
              </a:ext>
            </a:extLst>
          </p:cNvPr>
          <p:cNvSpPr>
            <a:spLocks noGrp="1" noChangeArrowheads="1"/>
          </p:cNvSpPr>
          <p:nvPr>
            <p:ph type="ftr" sz="quarter" idx="3"/>
          </p:nvPr>
        </p:nvSpPr>
        <p:spPr bwMode="auto">
          <a:xfrm>
            <a:off x="4165600" y="6248400"/>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mn-cs"/>
              </a:defRPr>
            </a:lvl1pPr>
          </a:lstStyle>
          <a:p>
            <a:pPr>
              <a:defRPr/>
            </a:pPr>
            <a:endParaRPr lang="en-US"/>
          </a:p>
        </p:txBody>
      </p:sp>
      <p:sp>
        <p:nvSpPr>
          <p:cNvPr id="506895" name="Rectangle 15">
            <a:extLst>
              <a:ext uri="{FF2B5EF4-FFF2-40B4-BE49-F238E27FC236}">
                <a16:creationId xmlns:a16="http://schemas.microsoft.com/office/drawing/2014/main" id="{23284D35-472B-488F-9FA7-B6749EF71F24}"/>
              </a:ext>
            </a:extLst>
          </p:cNvPr>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87946537"/>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BCF7AEF3-12BA-481B-7234-87800C169270}"/>
              </a:ext>
            </a:extLst>
          </p:cNvPr>
          <p:cNvSpPr>
            <a:spLocks noGrp="1" noChangeArrowheads="1"/>
          </p:cNvSpPr>
          <p:nvPr>
            <p:ph type="dt" sz="half" idx="2"/>
          </p:nvPr>
        </p:nvSpPr>
        <p:spPr bwMode="auto">
          <a:xfrm>
            <a:off x="609600" y="625157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fld id="{57D905A2-033D-4DA4-ABFB-08AD86ACE57F}" type="datetimeFigureOut">
              <a:rPr lang="en-US"/>
              <a:pPr>
                <a:defRPr/>
              </a:pPr>
              <a:t>9/11/2025</a:t>
            </a:fld>
            <a:endParaRPr lang="en-US"/>
          </a:p>
        </p:txBody>
      </p:sp>
      <p:sp>
        <p:nvSpPr>
          <p:cNvPr id="118787" name="Rectangle 3">
            <a:extLst>
              <a:ext uri="{FF2B5EF4-FFF2-40B4-BE49-F238E27FC236}">
                <a16:creationId xmlns:a16="http://schemas.microsoft.com/office/drawing/2014/main" id="{60783CE0-98EB-5729-B69C-22D0A943920D}"/>
              </a:ext>
            </a:extLst>
          </p:cNvPr>
          <p:cNvSpPr>
            <a:spLocks noGrp="1" noChangeArrowheads="1"/>
          </p:cNvSpPr>
          <p:nvPr>
            <p:ph type="sldNum" sz="quarter" idx="4"/>
          </p:nvPr>
        </p:nvSpPr>
        <p:spPr bwMode="auto">
          <a:xfrm>
            <a:off x="8737600" y="6248400"/>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0422A02-5B0E-44ED-8891-1EEA43DA2CCC}" type="slidenum">
              <a:rPr lang="en-US" altLang="en-US"/>
              <a:pPr>
                <a:defRPr/>
              </a:pPr>
              <a:t>‹#›</a:t>
            </a:fld>
            <a:endParaRPr lang="en-US" altLang="en-US"/>
          </a:p>
        </p:txBody>
      </p:sp>
      <p:grpSp>
        <p:nvGrpSpPr>
          <p:cNvPr id="1028" name="Group 4">
            <a:extLst>
              <a:ext uri="{FF2B5EF4-FFF2-40B4-BE49-F238E27FC236}">
                <a16:creationId xmlns:a16="http://schemas.microsoft.com/office/drawing/2014/main" id="{4148EE5D-360A-3B91-3ED6-B1FC377F0437}"/>
              </a:ext>
            </a:extLst>
          </p:cNvPr>
          <p:cNvGrpSpPr>
            <a:grpSpLocks/>
          </p:cNvGrpSpPr>
          <p:nvPr/>
        </p:nvGrpSpPr>
        <p:grpSpPr bwMode="auto">
          <a:xfrm>
            <a:off x="1" y="1"/>
            <a:ext cx="12187767" cy="6850063"/>
            <a:chOff x="0" y="0"/>
            <a:chExt cx="5758" cy="4315"/>
          </a:xfrm>
        </p:grpSpPr>
        <p:grpSp>
          <p:nvGrpSpPr>
            <p:cNvPr id="1032" name="Group 5">
              <a:extLst>
                <a:ext uri="{FF2B5EF4-FFF2-40B4-BE49-F238E27FC236}">
                  <a16:creationId xmlns:a16="http://schemas.microsoft.com/office/drawing/2014/main" id="{841CADF5-4314-524F-FDF9-9E78F9A55FB9}"/>
                </a:ext>
              </a:extLst>
            </p:cNvPr>
            <p:cNvGrpSpPr>
              <a:grpSpLocks/>
            </p:cNvGrpSpPr>
            <p:nvPr userDrawn="1"/>
          </p:nvGrpSpPr>
          <p:grpSpPr bwMode="auto">
            <a:xfrm>
              <a:off x="1728" y="2230"/>
              <a:ext cx="4027" cy="2085"/>
              <a:chOff x="1728" y="2230"/>
              <a:chExt cx="4027" cy="2085"/>
            </a:xfrm>
          </p:grpSpPr>
          <p:sp>
            <p:nvSpPr>
              <p:cNvPr id="118790" name="Freeform 6">
                <a:extLst>
                  <a:ext uri="{FF2B5EF4-FFF2-40B4-BE49-F238E27FC236}">
                    <a16:creationId xmlns:a16="http://schemas.microsoft.com/office/drawing/2014/main" id="{0C525776-D59D-09E9-0265-95CFE80B780B}"/>
                  </a:ext>
                </a:extLst>
              </p:cNvPr>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1" hangingPunct="1">
                  <a:defRPr/>
                </a:pPr>
                <a:endParaRPr lang="en-US" sz="1800">
                  <a:latin typeface="Arial" charset="0"/>
                  <a:cs typeface="Arial" charset="0"/>
                </a:endParaRPr>
              </a:p>
            </p:txBody>
          </p:sp>
          <p:sp>
            <p:nvSpPr>
              <p:cNvPr id="118791" name="Freeform 7">
                <a:extLst>
                  <a:ext uri="{FF2B5EF4-FFF2-40B4-BE49-F238E27FC236}">
                    <a16:creationId xmlns:a16="http://schemas.microsoft.com/office/drawing/2014/main" id="{64DDDF31-6EE7-9730-BE1E-884CBAD8226B}"/>
                  </a:ext>
                </a:extLst>
              </p:cNvPr>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18792" name="Freeform 8">
                <a:extLst>
                  <a:ext uri="{FF2B5EF4-FFF2-40B4-BE49-F238E27FC236}">
                    <a16:creationId xmlns:a16="http://schemas.microsoft.com/office/drawing/2014/main" id="{78B638D4-9CE2-6D6C-20C9-1EF220AB6DED}"/>
                  </a:ext>
                </a:extLst>
              </p:cNvPr>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38" name="Freeform 9">
                <a:extLst>
                  <a:ext uri="{FF2B5EF4-FFF2-40B4-BE49-F238E27FC236}">
                    <a16:creationId xmlns:a16="http://schemas.microsoft.com/office/drawing/2014/main" id="{2167E088-0A29-0FF9-A465-CFBC8D1659FC}"/>
                  </a:ext>
                </a:extLst>
              </p:cNvPr>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sp>
            <p:nvSpPr>
              <p:cNvPr id="118794" name="Freeform 10">
                <a:extLst>
                  <a:ext uri="{FF2B5EF4-FFF2-40B4-BE49-F238E27FC236}">
                    <a16:creationId xmlns:a16="http://schemas.microsoft.com/office/drawing/2014/main" id="{2484F77E-015A-126A-536D-87F16ABB328C}"/>
                  </a:ext>
                </a:extLst>
              </p:cNvPr>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grpSp>
        <p:sp>
          <p:nvSpPr>
            <p:cNvPr id="118795" name="Freeform 11">
              <a:extLst>
                <a:ext uri="{FF2B5EF4-FFF2-40B4-BE49-F238E27FC236}">
                  <a16:creationId xmlns:a16="http://schemas.microsoft.com/office/drawing/2014/main" id="{4E01D3FB-A7EE-30A4-5AEF-02A1FF8C367F}"/>
                </a:ext>
              </a:extLst>
            </p:cNvPr>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1" hangingPunct="1">
                <a:defRPr/>
              </a:pPr>
              <a:endParaRPr lang="en-US" sz="1800">
                <a:latin typeface="Arial" charset="0"/>
                <a:cs typeface="Arial" charset="0"/>
              </a:endParaRPr>
            </a:p>
          </p:txBody>
        </p:sp>
        <p:sp>
          <p:nvSpPr>
            <p:cNvPr id="1034" name="Freeform 12">
              <a:extLst>
                <a:ext uri="{FF2B5EF4-FFF2-40B4-BE49-F238E27FC236}">
                  <a16:creationId xmlns:a16="http://schemas.microsoft.com/office/drawing/2014/main" id="{5DA2951F-B2F3-5283-876D-F497527E4DBE}"/>
                </a:ext>
              </a:extLst>
            </p:cNvPr>
            <p:cNvSpPr>
              <a:spLocks/>
            </p:cNvSpPr>
            <p:nvPr/>
          </p:nvSpPr>
          <p:spPr bwMode="hidden">
            <a:xfrm>
              <a:off x="0" y="0"/>
              <a:ext cx="5758" cy="1776"/>
            </a:xfrm>
            <a:custGeom>
              <a:avLst/>
              <a:gdLst>
                <a:gd name="T0" fmla="*/ 0 w 5740"/>
                <a:gd name="T1" fmla="*/ 0 h 1906"/>
                <a:gd name="T2" fmla="*/ 0 w 5740"/>
                <a:gd name="T3" fmla="*/ 18 h 1906"/>
                <a:gd name="T4" fmla="*/ 7058 w 5740"/>
                <a:gd name="T5" fmla="*/ 18 h 1906"/>
                <a:gd name="T6" fmla="*/ 7058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800"/>
            </a:p>
          </p:txBody>
        </p:sp>
      </p:grpSp>
      <p:sp>
        <p:nvSpPr>
          <p:cNvPr id="118797" name="Rectangle 13">
            <a:extLst>
              <a:ext uri="{FF2B5EF4-FFF2-40B4-BE49-F238E27FC236}">
                <a16:creationId xmlns:a16="http://schemas.microsoft.com/office/drawing/2014/main" id="{347A4630-05DF-F2B9-718C-0E199920EDB7}"/>
              </a:ext>
            </a:extLst>
          </p:cNvPr>
          <p:cNvSpPr>
            <a:spLocks noGrp="1" noRot="1" noChangeArrowheads="1"/>
          </p:cNvSpPr>
          <p:nvPr>
            <p:ph type="title"/>
          </p:nvPr>
        </p:nvSpPr>
        <p:spPr bwMode="auto">
          <a:xfrm>
            <a:off x="609600" y="274638"/>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18798" name="Rectangle 14">
            <a:extLst>
              <a:ext uri="{FF2B5EF4-FFF2-40B4-BE49-F238E27FC236}">
                <a16:creationId xmlns:a16="http://schemas.microsoft.com/office/drawing/2014/main" id="{0AE1818A-B478-E7C3-2C3B-413C22828312}"/>
              </a:ext>
            </a:extLst>
          </p:cNvPr>
          <p:cNvSpPr>
            <a:spLocks noGrp="1" noChangeArrowheads="1"/>
          </p:cNvSpPr>
          <p:nvPr>
            <p:ph type="ftr" sz="quarter" idx="3"/>
          </p:nvPr>
        </p:nvSpPr>
        <p:spPr bwMode="auto">
          <a:xfrm>
            <a:off x="4165600" y="6248400"/>
            <a:ext cx="3860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cs typeface="Arial" charset="0"/>
              </a:defRPr>
            </a:lvl1pPr>
          </a:lstStyle>
          <a:p>
            <a:pPr>
              <a:defRPr/>
            </a:pPr>
            <a:endParaRPr lang="en-US"/>
          </a:p>
        </p:txBody>
      </p:sp>
      <p:sp>
        <p:nvSpPr>
          <p:cNvPr id="118799" name="Rectangle 15">
            <a:extLst>
              <a:ext uri="{FF2B5EF4-FFF2-40B4-BE49-F238E27FC236}">
                <a16:creationId xmlns:a16="http://schemas.microsoft.com/office/drawing/2014/main" id="{AC24BE84-85ED-5226-6968-B43584760E50}"/>
              </a:ext>
            </a:extLst>
          </p:cNvPr>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87203228"/>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3" Type="http://schemas.openxmlformats.org/officeDocument/2006/relationships/hyperlink" Target="mailto:martindonohoe@phsj.org" TargetMode="External"/><Relationship Id="rId2" Type="http://schemas.openxmlformats.org/officeDocument/2006/relationships/hyperlink" Target="http://www.publichealthandsocialjustice.org/"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A462D-ABAA-453C-947C-17C5D4AB657A}"/>
              </a:ext>
            </a:extLst>
          </p:cNvPr>
          <p:cNvSpPr>
            <a:spLocks noGrp="1"/>
          </p:cNvSpPr>
          <p:nvPr>
            <p:ph type="ctrTitle" sz="quarter"/>
          </p:nvPr>
        </p:nvSpPr>
        <p:spPr/>
        <p:txBody>
          <a:bodyPr/>
          <a:lstStyle/>
          <a:p>
            <a:r>
              <a:rPr lang="en-US" dirty="0"/>
              <a:t>Ignorance, Pseudoscience, and Democracy</a:t>
            </a:r>
          </a:p>
        </p:txBody>
      </p:sp>
      <p:sp>
        <p:nvSpPr>
          <p:cNvPr id="3" name="Subtitle 2">
            <a:extLst>
              <a:ext uri="{FF2B5EF4-FFF2-40B4-BE49-F238E27FC236}">
                <a16:creationId xmlns:a16="http://schemas.microsoft.com/office/drawing/2014/main" id="{2441F1B5-BF5B-4D4E-B1E9-F462C911BC9F}"/>
              </a:ext>
            </a:extLst>
          </p:cNvPr>
          <p:cNvSpPr>
            <a:spLocks noGrp="1"/>
          </p:cNvSpPr>
          <p:nvPr>
            <p:ph type="subTitle" sz="quarter" idx="1"/>
          </p:nvPr>
        </p:nvSpPr>
        <p:spPr/>
        <p:txBody>
          <a:bodyPr/>
          <a:lstStyle/>
          <a:p>
            <a:r>
              <a:rPr lang="en-US" dirty="0"/>
              <a:t>Martin Donohoe</a:t>
            </a:r>
          </a:p>
        </p:txBody>
      </p:sp>
    </p:spTree>
    <p:extLst>
      <p:ext uri="{BB962C8B-B14F-4D97-AF65-F5344CB8AC3E}">
        <p14:creationId xmlns:p14="http://schemas.microsoft.com/office/powerpoint/2010/main" val="36817030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8BAD1-A408-4F95-88CC-37F82C77170F}"/>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E8246B68-1D65-4C78-A561-8F93740B617C}"/>
              </a:ext>
            </a:extLst>
          </p:cNvPr>
          <p:cNvSpPr>
            <a:spLocks noGrp="1"/>
          </p:cNvSpPr>
          <p:nvPr>
            <p:ph idx="1"/>
          </p:nvPr>
        </p:nvSpPr>
        <p:spPr/>
        <p:txBody>
          <a:bodyPr/>
          <a:lstStyle/>
          <a:p>
            <a:r>
              <a:rPr lang="en-US" sz="3600" dirty="0"/>
              <a:t>Examples:</a:t>
            </a:r>
          </a:p>
          <a:p>
            <a:pPr lvl="1"/>
            <a:r>
              <a:rPr lang="en-US" sz="3600" dirty="0"/>
              <a:t>Astronomy: astrology, Apollo moon landing hoax</a:t>
            </a:r>
          </a:p>
          <a:p>
            <a:pPr lvl="1"/>
            <a:r>
              <a:rPr lang="en-US" sz="3600" dirty="0"/>
              <a:t>Geography: Bermuda Triangle</a:t>
            </a:r>
          </a:p>
          <a:p>
            <a:pPr lvl="1"/>
            <a:r>
              <a:rPr lang="en-US" sz="3600" dirty="0"/>
              <a:t>Biology: cryptozoology (Bigfoot, Yeti, etc.)</a:t>
            </a:r>
          </a:p>
          <a:p>
            <a:pPr lvl="1"/>
            <a:r>
              <a:rPr lang="en-US" sz="3600" dirty="0"/>
              <a:t>Psychology: conversion therapy, polygraph</a:t>
            </a:r>
          </a:p>
          <a:p>
            <a:pPr lvl="1"/>
            <a:r>
              <a:rPr lang="en-US" sz="3600" dirty="0"/>
              <a:t>Paranormal: channeling, dowsing, ESP</a:t>
            </a:r>
          </a:p>
        </p:txBody>
      </p:sp>
    </p:spTree>
    <p:extLst>
      <p:ext uri="{BB962C8B-B14F-4D97-AF65-F5344CB8AC3E}">
        <p14:creationId xmlns:p14="http://schemas.microsoft.com/office/powerpoint/2010/main" val="55890667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2C24D32-25F4-4715-8822-ABF6DB8EF6AB}"/>
              </a:ext>
            </a:extLst>
          </p:cNvPr>
          <p:cNvSpPr/>
          <p:nvPr/>
        </p:nvSpPr>
        <p:spPr>
          <a:xfrm>
            <a:off x="1008669" y="329690"/>
            <a:ext cx="10096106" cy="4721292"/>
          </a:xfrm>
          <a:prstGeom prst="rect">
            <a:avLst/>
          </a:prstGeom>
        </p:spPr>
        <p:txBody>
          <a:bodyPr wrap="square">
            <a:spAutoFit/>
          </a:bodyPr>
          <a:lstStyle/>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Public Health and Social Justice Website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rId2">
                  <a:extLst>
                    <a:ext uri="{A12FA001-AC4F-418D-AE19-62706E023703}">
                      <ahyp:hlinkClr xmlns:ahyp="http://schemas.microsoft.com/office/drawing/2018/hyperlinkcolor" val="tx"/>
                    </a:ext>
                  </a:extLst>
                </a:hlinkClick>
              </a:rPr>
              <a:t>http://www.publichealthandsocialjustice.org</a:t>
            </a:r>
            <a:endParaRPr lang="en-US" altLang="en-US" sz="3200" kern="0" dirty="0">
              <a:solidFill>
                <a:srgbClr val="FFFFFF"/>
              </a:solidFill>
              <a:effectLst>
                <a:outerShdw blurRad="38100" dist="38100" dir="2700000" algn="tl">
                  <a:srgbClr val="000000"/>
                </a:outerShdw>
              </a:effectLst>
            </a:endParaRP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rPr>
              <a:t>or</a:t>
            </a:r>
            <a:endParaRPr lang="en-US" altLang="en-US" sz="3200" kern="0" dirty="0">
              <a:solidFill>
                <a:srgbClr val="FFFFFF"/>
              </a:solidFill>
              <a:effectLst>
                <a:outerShdw blurRad="38100" dist="38100" dir="2700000" algn="tl">
                  <a:srgbClr val="000000"/>
                </a:outerShdw>
              </a:effectLst>
              <a:hlinkClick r:id="" action="ppaction://noaction">
                <a:extLst>
                  <a:ext uri="{A12FA001-AC4F-418D-AE19-62706E023703}">
                    <ahyp:hlinkClr xmlns:ahyp="http://schemas.microsoft.com/office/drawing/2018/hyperlinkcolor" val="tx"/>
                  </a:ext>
                </a:extLst>
              </a:hlinkClick>
            </a:endParaRP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 action="ppaction://noaction">
                  <a:extLst>
                    <a:ext uri="{A12FA001-AC4F-418D-AE19-62706E023703}">
                      <ahyp:hlinkClr xmlns:ahyp="http://schemas.microsoft.com/office/drawing/2018/hyperlinkcolor" val="tx"/>
                    </a:ext>
                  </a:extLst>
                </a:hlinkClick>
              </a:rPr>
              <a:t>http://www.phsj.org</a:t>
            </a:r>
            <a:endParaRPr lang="en-US" altLang="en-US" sz="3200" kern="0" dirty="0">
              <a:solidFill>
                <a:srgbClr val="FFFFFF"/>
              </a:solidFill>
              <a:effectLst>
                <a:outerShdw blurRad="38100" dist="38100" dir="2700000" algn="tl">
                  <a:srgbClr val="000000"/>
                </a:outerShdw>
              </a:effectLst>
            </a:endParaRPr>
          </a:p>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Prescription for Justice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rPr>
              <a:t>TV, YouTube, KBOO Radio</a:t>
            </a:r>
          </a:p>
          <a:p>
            <a:pPr marL="342900" lvl="0" indent="-342900" algn="ctr" eaLnBrk="0" fontAlgn="base" hangingPunct="0">
              <a:spcBef>
                <a:spcPct val="20000"/>
              </a:spcBef>
              <a:spcAft>
                <a:spcPct val="0"/>
              </a:spcAft>
              <a:buClr>
                <a:srgbClr val="FFCC00"/>
              </a:buClr>
              <a:buSzPct val="70000"/>
            </a:pPr>
            <a:r>
              <a:rPr lang="en-US" altLang="en-US" sz="3200" b="1" kern="0" dirty="0">
                <a:solidFill>
                  <a:srgbClr val="FFFFFF"/>
                </a:solidFill>
                <a:effectLst>
                  <a:outerShdw blurRad="38100" dist="38100" dir="2700000" algn="tl">
                    <a:srgbClr val="000000"/>
                  </a:outerShdw>
                </a:effectLst>
              </a:rPr>
              <a:t>Martin Donohoe</a:t>
            </a:r>
          </a:p>
          <a:p>
            <a:pPr marL="342900" lvl="0" indent="-342900" algn="ctr" eaLnBrk="0" fontAlgn="base" hangingPunct="0">
              <a:spcBef>
                <a:spcPct val="20000"/>
              </a:spcBef>
              <a:spcAft>
                <a:spcPct val="0"/>
              </a:spcAft>
              <a:buClr>
                <a:srgbClr val="FFCC00"/>
              </a:buClr>
              <a:buSzPct val="70000"/>
            </a:pPr>
            <a:r>
              <a:rPr lang="en-US" altLang="en-US" sz="3200" kern="0" dirty="0">
                <a:solidFill>
                  <a:srgbClr val="FFFFFF"/>
                </a:solidFill>
                <a:effectLst>
                  <a:outerShdw blurRad="38100" dist="38100" dir="2700000" algn="tl">
                    <a:srgbClr val="000000"/>
                  </a:outerShdw>
                </a:effectLst>
                <a:hlinkClick r:id="rId3">
                  <a:extLst>
                    <a:ext uri="{A12FA001-AC4F-418D-AE19-62706E023703}">
                      <ahyp:hlinkClr xmlns:ahyp="http://schemas.microsoft.com/office/drawing/2018/hyperlinkcolor" val="tx"/>
                    </a:ext>
                  </a:extLst>
                </a:hlinkClick>
              </a:rPr>
              <a:t>martindonohoe@phsj.org</a:t>
            </a:r>
            <a:r>
              <a:rPr lang="en-US" altLang="en-US" sz="3200" kern="0" dirty="0">
                <a:solidFill>
                  <a:srgbClr val="FFFFFF"/>
                </a:solidFill>
                <a:effectLst>
                  <a:outerShdw blurRad="38100" dist="38100" dir="2700000" algn="tl">
                    <a:srgbClr val="000000"/>
                  </a:outerShdw>
                </a:effectLst>
              </a:rPr>
              <a:t> </a:t>
            </a:r>
            <a:endParaRPr lang="en-US" dirty="0"/>
          </a:p>
        </p:txBody>
      </p:sp>
    </p:spTree>
    <p:extLst>
      <p:ext uri="{BB962C8B-B14F-4D97-AF65-F5344CB8AC3E}">
        <p14:creationId xmlns:p14="http://schemas.microsoft.com/office/powerpoint/2010/main" val="2391363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CF60B-9EA4-4712-B130-A7D71E8BCDD8}"/>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5EA1CAF2-AB26-4512-B1C9-D6D7747FFC91}"/>
              </a:ext>
            </a:extLst>
          </p:cNvPr>
          <p:cNvSpPr>
            <a:spLocks noGrp="1"/>
          </p:cNvSpPr>
          <p:nvPr>
            <p:ph idx="1"/>
          </p:nvPr>
        </p:nvSpPr>
        <p:spPr/>
        <p:txBody>
          <a:bodyPr>
            <a:normAutofit/>
          </a:bodyPr>
          <a:lstStyle/>
          <a:p>
            <a:r>
              <a:rPr lang="en-US" sz="3600" dirty="0"/>
              <a:t>Characterized by contradictory, exaggerated or unfalsifiable claims</a:t>
            </a:r>
          </a:p>
          <a:p>
            <a:r>
              <a:rPr lang="en-US" sz="3600" dirty="0"/>
              <a:t>Rely on confirmation bias rather than rigorous attempts at refutation</a:t>
            </a:r>
          </a:p>
          <a:p>
            <a:r>
              <a:rPr lang="en-US" sz="3600" dirty="0"/>
              <a:t>Lack of openness to evaluation by other experts</a:t>
            </a:r>
          </a:p>
          <a:p>
            <a:endParaRPr lang="en-US" sz="3600" dirty="0"/>
          </a:p>
        </p:txBody>
      </p:sp>
    </p:spTree>
    <p:extLst>
      <p:ext uri="{BB962C8B-B14F-4D97-AF65-F5344CB8AC3E}">
        <p14:creationId xmlns:p14="http://schemas.microsoft.com/office/powerpoint/2010/main" val="4048955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6D2FD8-21CA-4145-86B1-B905F2A34BC9}"/>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6B854666-F708-4F99-8781-4449EB302FE2}"/>
              </a:ext>
            </a:extLst>
          </p:cNvPr>
          <p:cNvSpPr>
            <a:spLocks noGrp="1"/>
          </p:cNvSpPr>
          <p:nvPr>
            <p:ph idx="1"/>
          </p:nvPr>
        </p:nvSpPr>
        <p:spPr/>
        <p:txBody>
          <a:bodyPr/>
          <a:lstStyle/>
          <a:p>
            <a:r>
              <a:rPr lang="en-US" sz="4000" dirty="0"/>
              <a:t>Absence of systematic practices when developing hypotheses</a:t>
            </a:r>
          </a:p>
          <a:p>
            <a:r>
              <a:rPr lang="en-US" sz="4000" dirty="0"/>
              <a:t>Continued adherence long after experimentally discredited. </a:t>
            </a:r>
          </a:p>
          <a:p>
            <a:r>
              <a:rPr lang="en-US" sz="4000" dirty="0"/>
              <a:t>Underlying agenda (e.g., corporate profit, religion)</a:t>
            </a:r>
          </a:p>
          <a:p>
            <a:endParaRPr lang="en-US" dirty="0"/>
          </a:p>
        </p:txBody>
      </p:sp>
    </p:spTree>
    <p:extLst>
      <p:ext uri="{BB962C8B-B14F-4D97-AF65-F5344CB8AC3E}">
        <p14:creationId xmlns:p14="http://schemas.microsoft.com/office/powerpoint/2010/main" val="12261975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5BE61C1-0489-4B73-BE11-CBE143C1975C}"/>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4339" name="Rectangle 3">
            <a:extLst>
              <a:ext uri="{FF2B5EF4-FFF2-40B4-BE49-F238E27FC236}">
                <a16:creationId xmlns:a16="http://schemas.microsoft.com/office/drawing/2014/main" id="{81A2C744-6F4D-4A61-81BA-C875D56F98B7}"/>
              </a:ext>
            </a:extLst>
          </p:cNvPr>
          <p:cNvSpPr>
            <a:spLocks noGrp="1" noChangeArrowheads="1"/>
          </p:cNvSpPr>
          <p:nvPr>
            <p:ph idx="1"/>
          </p:nvPr>
        </p:nvSpPr>
        <p:spPr/>
        <p:txBody>
          <a:bodyPr/>
          <a:lstStyle/>
          <a:p>
            <a:pPr eaLnBrk="1" hangingPunct="1">
              <a:defRPr/>
            </a:pPr>
            <a:r>
              <a:rPr lang="en-US" sz="3600" dirty="0"/>
              <a:t>Indifferent to facts and valid evidence</a:t>
            </a:r>
          </a:p>
          <a:p>
            <a:pPr eaLnBrk="1" hangingPunct="1">
              <a:defRPr/>
            </a:pPr>
            <a:r>
              <a:rPr lang="en-US" sz="3600" dirty="0"/>
              <a:t>Looks only for evidence supporting hypothesis</a:t>
            </a:r>
          </a:p>
          <a:p>
            <a:pPr eaLnBrk="1" hangingPunct="1">
              <a:defRPr/>
            </a:pPr>
            <a:r>
              <a:rPr lang="en-US" sz="3600" dirty="0"/>
              <a:t>Relies heavily on subjective validation</a:t>
            </a:r>
          </a:p>
          <a:p>
            <a:pPr eaLnBrk="1" hangingPunct="1">
              <a:defRPr/>
            </a:pPr>
            <a:r>
              <a:rPr lang="en-US" sz="3600" dirty="0"/>
              <a:t>Depends on arbitrary conventions of human culture, rather than on unchanging regularities of nature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A9FAA61-29E6-4226-89AC-93F37B843376}"/>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5363" name="Rectangle 3">
            <a:extLst>
              <a:ext uri="{FF2B5EF4-FFF2-40B4-BE49-F238E27FC236}">
                <a16:creationId xmlns:a16="http://schemas.microsoft.com/office/drawing/2014/main" id="{2BA17273-6E8D-4F01-907D-B65C971351FB}"/>
              </a:ext>
            </a:extLst>
          </p:cNvPr>
          <p:cNvSpPr>
            <a:spLocks noGrp="1" noChangeArrowheads="1"/>
          </p:cNvSpPr>
          <p:nvPr>
            <p:ph idx="1"/>
          </p:nvPr>
        </p:nvSpPr>
        <p:spPr/>
        <p:txBody>
          <a:bodyPr/>
          <a:lstStyle/>
          <a:p>
            <a:pPr eaLnBrk="1" hangingPunct="1">
              <a:lnSpc>
                <a:spcPct val="90000"/>
              </a:lnSpc>
              <a:defRPr/>
            </a:pPr>
            <a:r>
              <a:rPr lang="en-US" sz="3600" dirty="0"/>
              <a:t>Avoids putting its claims to meaningful tests</a:t>
            </a:r>
          </a:p>
          <a:p>
            <a:pPr eaLnBrk="1" hangingPunct="1">
              <a:lnSpc>
                <a:spcPct val="90000"/>
              </a:lnSpc>
              <a:defRPr/>
            </a:pPr>
            <a:r>
              <a:rPr lang="en-US" sz="3600" dirty="0"/>
              <a:t>Often contradictory</a:t>
            </a:r>
          </a:p>
          <a:p>
            <a:pPr eaLnBrk="1" hangingPunct="1">
              <a:lnSpc>
                <a:spcPct val="90000"/>
              </a:lnSpc>
              <a:defRPr/>
            </a:pPr>
            <a:r>
              <a:rPr lang="en-US" sz="3600" dirty="0"/>
              <a:t>Deliberately creates mystery where none exists, sometimes by omitting important details</a:t>
            </a:r>
          </a:p>
          <a:p>
            <a:pPr eaLnBrk="1" hangingPunct="1">
              <a:lnSpc>
                <a:spcPct val="90000"/>
              </a:lnSpc>
              <a:defRPr/>
            </a:pPr>
            <a:r>
              <a:rPr lang="en-US" sz="3600" dirty="0"/>
              <a:t>Does not progress</a:t>
            </a:r>
          </a:p>
          <a:p>
            <a:pPr eaLnBrk="1" hangingPunct="1">
              <a:lnSpc>
                <a:spcPct val="90000"/>
              </a:lnSpc>
              <a:defRPr/>
            </a:pPr>
            <a:r>
              <a:rPr lang="en-US" sz="3600" dirty="0"/>
              <a:t>Attempts to persuade with rhetoric, propaganda and misrepresentation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9FA9BF9-789D-4B5B-BB02-B1F5CB35CA1C}"/>
              </a:ext>
            </a:extLst>
          </p:cNvPr>
          <p:cNvSpPr>
            <a:spLocks noGrp="1" noChangeArrowheads="1"/>
          </p:cNvSpPr>
          <p:nvPr>
            <p:ph type="title"/>
          </p:nvPr>
        </p:nvSpPr>
        <p:spPr/>
        <p:txBody>
          <a:bodyPr/>
          <a:lstStyle/>
          <a:p>
            <a:pPr eaLnBrk="1" hangingPunct="1">
              <a:defRPr/>
            </a:pPr>
            <a:r>
              <a:rPr lang="en-US" sz="4000"/>
              <a:t>Characteristics of Pseudoscience</a:t>
            </a:r>
          </a:p>
        </p:txBody>
      </p:sp>
      <p:sp>
        <p:nvSpPr>
          <p:cNvPr id="16387" name="Rectangle 3">
            <a:extLst>
              <a:ext uri="{FF2B5EF4-FFF2-40B4-BE49-F238E27FC236}">
                <a16:creationId xmlns:a16="http://schemas.microsoft.com/office/drawing/2014/main" id="{EF7E684D-6E4F-4CBF-B9B2-926BDC843D8E}"/>
              </a:ext>
            </a:extLst>
          </p:cNvPr>
          <p:cNvSpPr>
            <a:spLocks noGrp="1" noChangeArrowheads="1"/>
          </p:cNvSpPr>
          <p:nvPr>
            <p:ph idx="1"/>
          </p:nvPr>
        </p:nvSpPr>
        <p:spPr/>
        <p:txBody>
          <a:bodyPr/>
          <a:lstStyle/>
          <a:p>
            <a:pPr eaLnBrk="1" hangingPunct="1">
              <a:defRPr/>
            </a:pPr>
            <a:r>
              <a:rPr lang="en-US" sz="3600" dirty="0"/>
              <a:t>Appeals to false authority, emotion, sentiment, or distrust of established facts</a:t>
            </a:r>
          </a:p>
          <a:p>
            <a:pPr eaLnBrk="1" hangingPunct="1">
              <a:defRPr/>
            </a:pPr>
            <a:r>
              <a:rPr lang="en-US" sz="3600" dirty="0"/>
              <a:t>Extraordinary claims and fantastic theories</a:t>
            </a:r>
          </a:p>
          <a:p>
            <a:pPr eaLnBrk="1" hangingPunct="1">
              <a:defRPr/>
            </a:pPr>
            <a:r>
              <a:rPr lang="en-US" sz="3600" dirty="0"/>
              <a:t>Often described by an invented vocabulary of words with ambiguous meanings</a:t>
            </a:r>
          </a:p>
          <a:p>
            <a:pPr eaLnBrk="1" hangingPunct="1">
              <a:defRPr/>
            </a:pPr>
            <a:r>
              <a:rPr lang="en-US" sz="3600" dirty="0"/>
              <a:t>Relies on anachronistic thinking</a:t>
            </a:r>
          </a:p>
          <a:p>
            <a:pPr eaLnBrk="1" hangingPunct="1">
              <a:defRPr/>
            </a:pPr>
            <a:r>
              <a:rPr lang="en-US" sz="3600" dirty="0"/>
              <a:t>Appeals to vanity, fear, magical thinking or desperation</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F56F8182-72CE-4E63-90CF-C2D4D63C6D4D}"/>
              </a:ext>
            </a:extLst>
          </p:cNvPr>
          <p:cNvSpPr>
            <a:spLocks noGrp="1" noChangeArrowheads="1"/>
          </p:cNvSpPr>
          <p:nvPr>
            <p:ph type="title"/>
          </p:nvPr>
        </p:nvSpPr>
        <p:spPr/>
        <p:txBody>
          <a:bodyPr/>
          <a:lstStyle/>
          <a:p>
            <a:pPr eaLnBrk="1" hangingPunct="1">
              <a:defRPr/>
            </a:pPr>
            <a:r>
              <a:rPr lang="en-US" sz="4000" dirty="0"/>
              <a:t>Characteristics of Pseudoscience in Medicine</a:t>
            </a:r>
          </a:p>
        </p:txBody>
      </p:sp>
      <p:sp>
        <p:nvSpPr>
          <p:cNvPr id="17411" name="Rectangle 3">
            <a:extLst>
              <a:ext uri="{FF2B5EF4-FFF2-40B4-BE49-F238E27FC236}">
                <a16:creationId xmlns:a16="http://schemas.microsoft.com/office/drawing/2014/main" id="{A938E378-B415-4919-B366-478F88230806}"/>
              </a:ext>
            </a:extLst>
          </p:cNvPr>
          <p:cNvSpPr>
            <a:spLocks noGrp="1" noChangeArrowheads="1"/>
          </p:cNvSpPr>
          <p:nvPr>
            <p:ph idx="1"/>
          </p:nvPr>
        </p:nvSpPr>
        <p:spPr/>
        <p:txBody>
          <a:bodyPr/>
          <a:lstStyle/>
          <a:p>
            <a:pPr eaLnBrk="1" hangingPunct="1">
              <a:defRPr/>
            </a:pPr>
            <a:r>
              <a:rPr lang="en-US" sz="3600" dirty="0"/>
              <a:t>Relies on anecdotes and testimonials</a:t>
            </a:r>
          </a:p>
          <a:p>
            <a:pPr eaLnBrk="1" hangingPunct="1">
              <a:defRPr/>
            </a:pPr>
            <a:r>
              <a:rPr lang="en-US" sz="3600" dirty="0"/>
              <a:t>Products often claim to be effective against a wide range of unrelated diseases</a:t>
            </a:r>
          </a:p>
          <a:p>
            <a:pPr eaLnBrk="1" hangingPunct="1">
              <a:defRPr/>
            </a:pPr>
            <a:r>
              <a:rPr lang="en-US" sz="3600" dirty="0"/>
              <a:t>Quick, dramatic results promised for one-time therapies; frequent re-treatments/maintenance treatments required for ongoing therapies</a:t>
            </a:r>
          </a:p>
          <a:p>
            <a:pPr eaLnBrk="1" hangingPunct="1">
              <a:defRPr/>
            </a:pPr>
            <a:r>
              <a:rPr lang="en-US" sz="3600" dirty="0"/>
              <a:t>Expensive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B8E95F20-9086-4001-B52A-53D3FC0D21B6}"/>
              </a:ext>
            </a:extLst>
          </p:cNvPr>
          <p:cNvSpPr>
            <a:spLocks noGrp="1" noChangeArrowheads="1"/>
          </p:cNvSpPr>
          <p:nvPr>
            <p:ph type="title"/>
          </p:nvPr>
        </p:nvSpPr>
        <p:spPr/>
        <p:txBody>
          <a:bodyPr/>
          <a:lstStyle/>
          <a:p>
            <a:pPr eaLnBrk="1" hangingPunct="1">
              <a:defRPr/>
            </a:pPr>
            <a:r>
              <a:rPr lang="en-US" dirty="0"/>
              <a:t>Characteristics of Pseudoscience in Medicine</a:t>
            </a:r>
          </a:p>
        </p:txBody>
      </p:sp>
      <p:sp>
        <p:nvSpPr>
          <p:cNvPr id="116739" name="Rectangle 3">
            <a:extLst>
              <a:ext uri="{FF2B5EF4-FFF2-40B4-BE49-F238E27FC236}">
                <a16:creationId xmlns:a16="http://schemas.microsoft.com/office/drawing/2014/main" id="{5B7EC751-2E39-461E-9EAD-95EC51E5954D}"/>
              </a:ext>
            </a:extLst>
          </p:cNvPr>
          <p:cNvSpPr>
            <a:spLocks noGrp="1" noChangeArrowheads="1"/>
          </p:cNvSpPr>
          <p:nvPr>
            <p:ph idx="1"/>
          </p:nvPr>
        </p:nvSpPr>
        <p:spPr/>
        <p:txBody>
          <a:bodyPr/>
          <a:lstStyle/>
          <a:p>
            <a:pPr eaLnBrk="1" hangingPunct="1">
              <a:defRPr/>
            </a:pPr>
            <a:r>
              <a:rPr lang="en-US" sz="3600" dirty="0"/>
              <a:t>Disclaimers couched in pseudo-medical jargon</a:t>
            </a:r>
          </a:p>
          <a:p>
            <a:pPr eaLnBrk="1" hangingPunct="1">
              <a:defRPr/>
            </a:pPr>
            <a:r>
              <a:rPr lang="en-US" sz="3600" dirty="0"/>
              <a:t>Claims that “Western Medicine” is dangerous</a:t>
            </a:r>
          </a:p>
          <a:p>
            <a:pPr eaLnBrk="1" hangingPunct="1">
              <a:defRPr/>
            </a:pPr>
            <a:r>
              <a:rPr lang="en-US" sz="3600" dirty="0"/>
              <a:t>Practitioners advise, “Don’t trust your doctor”</a:t>
            </a:r>
          </a:p>
          <a:p>
            <a:pPr eaLnBrk="1" hangingPunct="1">
              <a:defRPr/>
            </a:pPr>
            <a:r>
              <a:rPr lang="en-US" sz="3600" dirty="0"/>
              <a:t>Claims of “no side effects”</a:t>
            </a:r>
          </a:p>
          <a:p>
            <a:pPr eaLnBrk="1" hangingPunct="1">
              <a:defRPr/>
            </a:pPr>
            <a:r>
              <a:rPr lang="en-US" sz="3600" dirty="0"/>
              <a:t>Products claimed to be “natural” – usually are not</a:t>
            </a:r>
          </a:p>
          <a:p>
            <a:pPr eaLnBrk="1" hangingPunct="1">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4B82D-3769-4D68-A60E-FE6F5F1AACAB}"/>
              </a:ext>
            </a:extLst>
          </p:cNvPr>
          <p:cNvSpPr>
            <a:spLocks noGrp="1"/>
          </p:cNvSpPr>
          <p:nvPr>
            <p:ph type="title"/>
          </p:nvPr>
        </p:nvSpPr>
        <p:spPr/>
        <p:txBody>
          <a:bodyPr/>
          <a:lstStyle/>
          <a:p>
            <a:r>
              <a:rPr lang="en-US" dirty="0"/>
              <a:t>Examples of Pseudoscience in Medicine</a:t>
            </a:r>
          </a:p>
        </p:txBody>
      </p:sp>
      <p:sp>
        <p:nvSpPr>
          <p:cNvPr id="3" name="Content Placeholder 2">
            <a:extLst>
              <a:ext uri="{FF2B5EF4-FFF2-40B4-BE49-F238E27FC236}">
                <a16:creationId xmlns:a16="http://schemas.microsoft.com/office/drawing/2014/main" id="{5FFAF329-AA3B-44CC-80C1-4DE8682B1330}"/>
              </a:ext>
            </a:extLst>
          </p:cNvPr>
          <p:cNvSpPr>
            <a:spLocks noGrp="1"/>
          </p:cNvSpPr>
          <p:nvPr>
            <p:ph idx="1"/>
          </p:nvPr>
        </p:nvSpPr>
        <p:spPr/>
        <p:txBody>
          <a:bodyPr/>
          <a:lstStyle/>
          <a:p>
            <a:r>
              <a:rPr lang="en-US" dirty="0"/>
              <a:t>Historical: bloodletting, purging, trephining, mercury for syphilis</a:t>
            </a:r>
          </a:p>
          <a:p>
            <a:r>
              <a:rPr lang="en-US" dirty="0"/>
              <a:t>Contemporary: therapeutic touch, psychosurgery, Reiki, homeopathy, most naturopathic remedies, stem cell and platelet injection clinics (unproven, lucrative, even major academic institutions)</a:t>
            </a:r>
          </a:p>
          <a:p>
            <a:pPr lvl="1"/>
            <a:r>
              <a:rPr lang="en-US" sz="3200" dirty="0"/>
              <a:t>Benefits often due to time with patients, active listening, emphasis on mental health, convincing practitioners, suggestible patients</a:t>
            </a:r>
          </a:p>
        </p:txBody>
      </p:sp>
    </p:spTree>
    <p:extLst>
      <p:ext uri="{BB962C8B-B14F-4D97-AF65-F5344CB8AC3E}">
        <p14:creationId xmlns:p14="http://schemas.microsoft.com/office/powerpoint/2010/main" val="3231676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DA9D3-DA06-4FF2-8448-5AF39AC691E0}"/>
              </a:ext>
            </a:extLst>
          </p:cNvPr>
          <p:cNvSpPr>
            <a:spLocks noGrp="1"/>
          </p:cNvSpPr>
          <p:nvPr>
            <p:ph type="title"/>
          </p:nvPr>
        </p:nvSpPr>
        <p:spPr/>
        <p:txBody>
          <a:bodyPr/>
          <a:lstStyle/>
          <a:p>
            <a:r>
              <a:rPr lang="en-US" dirty="0"/>
              <a:t>Examples of Pseudoscience in Medicine</a:t>
            </a:r>
          </a:p>
        </p:txBody>
      </p:sp>
      <p:sp>
        <p:nvSpPr>
          <p:cNvPr id="3" name="Content Placeholder 2">
            <a:extLst>
              <a:ext uri="{FF2B5EF4-FFF2-40B4-BE49-F238E27FC236}">
                <a16:creationId xmlns:a16="http://schemas.microsoft.com/office/drawing/2014/main" id="{2C77A50F-894D-4204-AF3E-0F13E8588F9A}"/>
              </a:ext>
            </a:extLst>
          </p:cNvPr>
          <p:cNvSpPr>
            <a:spLocks noGrp="1"/>
          </p:cNvSpPr>
          <p:nvPr>
            <p:ph idx="1"/>
          </p:nvPr>
        </p:nvSpPr>
        <p:spPr/>
        <p:txBody>
          <a:bodyPr/>
          <a:lstStyle/>
          <a:p>
            <a:r>
              <a:rPr lang="en-US" sz="3600" dirty="0"/>
              <a:t>Direct-to-consumer genetic testing</a:t>
            </a:r>
          </a:p>
          <a:p>
            <a:r>
              <a:rPr lang="en-US" sz="3600" dirty="0"/>
              <a:t>Whole body CT scans</a:t>
            </a:r>
          </a:p>
          <a:p>
            <a:r>
              <a:rPr lang="en-US" sz="3600" dirty="0"/>
              <a:t>Over-testing in concierge/luxury primary care</a:t>
            </a:r>
          </a:p>
          <a:p>
            <a:r>
              <a:rPr lang="en-US" sz="3600" dirty="0"/>
              <a:t>Celebrities:</a:t>
            </a:r>
          </a:p>
          <a:p>
            <a:pPr lvl="1"/>
            <a:r>
              <a:rPr lang="en-US" sz="3200" dirty="0"/>
              <a:t>Oprah Winfrey (large audience, promotes fake healers/whole body CT scans, mentored Dr Oz, who promulgates quackery)</a:t>
            </a:r>
          </a:p>
          <a:p>
            <a:pPr lvl="1"/>
            <a:r>
              <a:rPr lang="en-US" sz="3200" dirty="0"/>
              <a:t>Gwyneth Paltrow (GOOP)</a:t>
            </a:r>
          </a:p>
          <a:p>
            <a:endParaRPr lang="en-US" dirty="0"/>
          </a:p>
        </p:txBody>
      </p:sp>
    </p:spTree>
    <p:extLst>
      <p:ext uri="{BB962C8B-B14F-4D97-AF65-F5344CB8AC3E}">
        <p14:creationId xmlns:p14="http://schemas.microsoft.com/office/powerpoint/2010/main" val="14510858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72B03-952C-452C-B664-969FBD95E4D7}"/>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260950A7-FC09-4D2D-AF05-7A30DAB6F98C}"/>
              </a:ext>
            </a:extLst>
          </p:cNvPr>
          <p:cNvSpPr>
            <a:spLocks noGrp="1"/>
          </p:cNvSpPr>
          <p:nvPr>
            <p:ph idx="1"/>
          </p:nvPr>
        </p:nvSpPr>
        <p:spPr/>
        <p:txBody>
          <a:bodyPr/>
          <a:lstStyle/>
          <a:p>
            <a:r>
              <a:rPr lang="en-US" sz="3600" dirty="0">
                <a:effectLst/>
              </a:rPr>
              <a:t>“I have a foreboding of an America in my children's or grandchildren's time -- when the United States is a service and information economy; when nearly all the manufacturing industries have slipped away to other countries; when awesome technological powers are in the hands of a very few, and no one representing the public interest can even grasp the issues; </a:t>
            </a:r>
            <a:endParaRPr lang="en-US" sz="3600" dirty="0"/>
          </a:p>
        </p:txBody>
      </p:sp>
    </p:spTree>
    <p:extLst>
      <p:ext uri="{BB962C8B-B14F-4D97-AF65-F5344CB8AC3E}">
        <p14:creationId xmlns:p14="http://schemas.microsoft.com/office/powerpoint/2010/main" val="28763006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77E1CC4-2F3B-458D-A65C-0739690C32BB}"/>
              </a:ext>
            </a:extLst>
          </p:cNvPr>
          <p:cNvSpPr>
            <a:spLocks noGrp="1" noChangeArrowheads="1"/>
          </p:cNvSpPr>
          <p:nvPr>
            <p:ph type="title"/>
          </p:nvPr>
        </p:nvSpPr>
        <p:spPr/>
        <p:txBody>
          <a:bodyPr/>
          <a:lstStyle/>
          <a:p>
            <a:pPr eaLnBrk="1" hangingPunct="1">
              <a:defRPr/>
            </a:pPr>
            <a:r>
              <a:rPr lang="en-US"/>
              <a:t>How Quackery Harms</a:t>
            </a:r>
          </a:p>
        </p:txBody>
      </p:sp>
      <p:sp>
        <p:nvSpPr>
          <p:cNvPr id="18435" name="Rectangle 3">
            <a:extLst>
              <a:ext uri="{FF2B5EF4-FFF2-40B4-BE49-F238E27FC236}">
                <a16:creationId xmlns:a16="http://schemas.microsoft.com/office/drawing/2014/main" id="{DF3ACC8D-7D23-4591-BCD8-57704A63E45D}"/>
              </a:ext>
            </a:extLst>
          </p:cNvPr>
          <p:cNvSpPr>
            <a:spLocks noGrp="1" noChangeArrowheads="1"/>
          </p:cNvSpPr>
          <p:nvPr>
            <p:ph idx="1"/>
          </p:nvPr>
        </p:nvSpPr>
        <p:spPr/>
        <p:txBody>
          <a:bodyPr/>
          <a:lstStyle/>
          <a:p>
            <a:pPr eaLnBrk="1" hangingPunct="1">
              <a:defRPr/>
            </a:pPr>
            <a:r>
              <a:rPr lang="en-US" sz="3600" dirty="0"/>
              <a:t>Health dangers: cyanide toxicity from laetrile, electrolyte imbalances from coffee enemas, quadriplegia from cervical spine manipulations</a:t>
            </a:r>
          </a:p>
          <a:p>
            <a:pPr eaLnBrk="1" hangingPunct="1">
              <a:defRPr/>
            </a:pPr>
            <a:r>
              <a:rPr lang="en-US" sz="3600" dirty="0"/>
              <a:t>Cost</a:t>
            </a:r>
          </a:p>
          <a:p>
            <a:pPr eaLnBrk="1" hangingPunct="1">
              <a:defRPr/>
            </a:pPr>
            <a:r>
              <a:rPr lang="en-US" sz="3600" dirty="0"/>
              <a:t>Delays in seeking care</a:t>
            </a:r>
          </a:p>
          <a:p>
            <a:pPr eaLnBrk="1" hangingPunct="1">
              <a:defRPr/>
            </a:pPr>
            <a:r>
              <a:rPr lang="en-US" sz="3600" dirty="0"/>
              <a:t>Perpetuates pseudoscience, undermines scientific medicine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a16="http://schemas.microsoft.com/office/drawing/2014/main" id="{7055F328-47E9-4FBD-B4C3-C2263AC7EE9D}"/>
              </a:ext>
            </a:extLst>
          </p:cNvPr>
          <p:cNvSpPr>
            <a:spLocks noGrp="1" noChangeArrowheads="1"/>
          </p:cNvSpPr>
          <p:nvPr>
            <p:ph type="title"/>
          </p:nvPr>
        </p:nvSpPr>
        <p:spPr/>
        <p:txBody>
          <a:bodyPr/>
          <a:lstStyle/>
          <a:p>
            <a:pPr eaLnBrk="1" hangingPunct="1"/>
            <a:r>
              <a:rPr lang="en-US" altLang="en-US" dirty="0"/>
              <a:t>Recognizing Health Scams</a:t>
            </a:r>
          </a:p>
        </p:txBody>
      </p:sp>
      <p:sp>
        <p:nvSpPr>
          <p:cNvPr id="117763" name="Rectangle 3">
            <a:extLst>
              <a:ext uri="{FF2B5EF4-FFF2-40B4-BE49-F238E27FC236}">
                <a16:creationId xmlns:a16="http://schemas.microsoft.com/office/drawing/2014/main" id="{7FE1A180-87C0-465A-95EA-4BC325B2B5F5}"/>
              </a:ext>
            </a:extLst>
          </p:cNvPr>
          <p:cNvSpPr>
            <a:spLocks noGrp="1" noChangeArrowheads="1"/>
          </p:cNvSpPr>
          <p:nvPr>
            <p:ph type="body" idx="1"/>
          </p:nvPr>
        </p:nvSpPr>
        <p:spPr/>
        <p:txBody>
          <a:bodyPr/>
          <a:lstStyle/>
          <a:p>
            <a:pPr eaLnBrk="1" hangingPunct="1"/>
            <a:r>
              <a:rPr lang="en-US" altLang="en-US" sz="3600" dirty="0"/>
              <a:t>Claims pitched directly to the media, rather than via publication in peer-reviewed journals</a:t>
            </a:r>
          </a:p>
          <a:p>
            <a:pPr eaLnBrk="1" hangingPunct="1"/>
            <a:r>
              <a:rPr lang="en-US" altLang="en-US" sz="3600" dirty="0"/>
              <a:t>Discoverer says that a powerful establishment is trying to suppress his or her work</a:t>
            </a:r>
          </a:p>
          <a:p>
            <a:pPr eaLnBrk="1" hangingPunct="1"/>
            <a:r>
              <a:rPr lang="en-US" altLang="en-US" sz="3600" dirty="0"/>
              <a:t>Appeals to false authorities, emotion, or magical thinking</a:t>
            </a:r>
          </a:p>
          <a:p>
            <a:pPr eaLnBrk="1" hangingPunct="1"/>
            <a:r>
              <a:rPr lang="en-US" altLang="en-US" sz="3600" dirty="0"/>
              <a:t>Scientific effect involved at the very limits of detection</a:t>
            </a:r>
          </a:p>
        </p:txBody>
      </p:sp>
    </p:spTree>
    <p:extLst>
      <p:ext uri="{BB962C8B-B14F-4D97-AF65-F5344CB8AC3E}">
        <p14:creationId xmlns:p14="http://schemas.microsoft.com/office/powerpoint/2010/main" val="37707119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6F0F30CD-D472-4682-88AA-BDC581797376}"/>
              </a:ext>
            </a:extLst>
          </p:cNvPr>
          <p:cNvSpPr>
            <a:spLocks noGrp="1" noChangeArrowheads="1"/>
          </p:cNvSpPr>
          <p:nvPr>
            <p:ph type="title"/>
          </p:nvPr>
        </p:nvSpPr>
        <p:spPr/>
        <p:txBody>
          <a:bodyPr/>
          <a:lstStyle/>
          <a:p>
            <a:pPr eaLnBrk="1" hangingPunct="1"/>
            <a:r>
              <a:rPr lang="en-US" altLang="en-US"/>
              <a:t>Recognizing Health Scams</a:t>
            </a:r>
          </a:p>
        </p:txBody>
      </p:sp>
      <p:sp>
        <p:nvSpPr>
          <p:cNvPr id="118787" name="Rectangle 3">
            <a:extLst>
              <a:ext uri="{FF2B5EF4-FFF2-40B4-BE49-F238E27FC236}">
                <a16:creationId xmlns:a16="http://schemas.microsoft.com/office/drawing/2014/main" id="{8752ACD0-556A-40B2-A9F2-7366F357B33A}"/>
              </a:ext>
            </a:extLst>
          </p:cNvPr>
          <p:cNvSpPr>
            <a:spLocks noGrp="1" noChangeArrowheads="1"/>
          </p:cNvSpPr>
          <p:nvPr>
            <p:ph type="body" idx="1"/>
          </p:nvPr>
        </p:nvSpPr>
        <p:spPr/>
        <p:txBody>
          <a:bodyPr/>
          <a:lstStyle/>
          <a:p>
            <a:pPr eaLnBrk="1" hangingPunct="1"/>
            <a:r>
              <a:rPr lang="en-US" altLang="en-US" sz="3600" dirty="0"/>
              <a:t>Evidence for test or treatment anecdotal / relies on subjective validation</a:t>
            </a:r>
          </a:p>
          <a:p>
            <a:pPr eaLnBrk="1" hangingPunct="1"/>
            <a:r>
              <a:rPr lang="en-US" altLang="en-US" sz="3600" dirty="0"/>
              <a:t>Promoter states a belief is credible because it has endured for centuries</a:t>
            </a:r>
          </a:p>
          <a:p>
            <a:pPr eaLnBrk="1" hangingPunct="1"/>
            <a:r>
              <a:rPr lang="en-US" altLang="en-US" sz="3600" dirty="0"/>
              <a:t>Need to propose new laws of nature to explain an observation</a:t>
            </a:r>
          </a:p>
        </p:txBody>
      </p:sp>
    </p:spTree>
    <p:extLst>
      <p:ext uri="{BB962C8B-B14F-4D97-AF65-F5344CB8AC3E}">
        <p14:creationId xmlns:p14="http://schemas.microsoft.com/office/powerpoint/2010/main" val="35219795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24AA9-DB0D-4494-BB37-FFEAC0B90F43}"/>
              </a:ext>
            </a:extLst>
          </p:cNvPr>
          <p:cNvSpPr>
            <a:spLocks noGrp="1"/>
          </p:cNvSpPr>
          <p:nvPr>
            <p:ph type="title"/>
          </p:nvPr>
        </p:nvSpPr>
        <p:spPr/>
        <p:txBody>
          <a:bodyPr/>
          <a:lstStyle/>
          <a:p>
            <a:pPr>
              <a:defRPr/>
            </a:pPr>
            <a:r>
              <a:rPr lang="en-US" dirty="0"/>
              <a:t>Vaccination</a:t>
            </a:r>
          </a:p>
        </p:txBody>
      </p:sp>
      <p:sp>
        <p:nvSpPr>
          <p:cNvPr id="3" name="Content Placeholder 2">
            <a:extLst>
              <a:ext uri="{FF2B5EF4-FFF2-40B4-BE49-F238E27FC236}">
                <a16:creationId xmlns:a16="http://schemas.microsoft.com/office/drawing/2014/main" id="{63C9DC8D-A6F9-47ED-B51D-2E117FB8AAFC}"/>
              </a:ext>
            </a:extLst>
          </p:cNvPr>
          <p:cNvSpPr>
            <a:spLocks noGrp="1"/>
          </p:cNvSpPr>
          <p:nvPr>
            <p:ph idx="1"/>
          </p:nvPr>
        </p:nvSpPr>
        <p:spPr/>
        <p:txBody>
          <a:bodyPr/>
          <a:lstStyle/>
          <a:p>
            <a:pPr lvl="0">
              <a:buClr>
                <a:srgbClr val="FFCC00"/>
              </a:buClr>
              <a:defRPr/>
            </a:pPr>
            <a:r>
              <a:rPr lang="en-US" sz="3600" dirty="0"/>
              <a:t>Childhood vaccinations prevented more than 100 million cases of serious disease between 1924 and 2012 </a:t>
            </a:r>
          </a:p>
          <a:p>
            <a:pPr lvl="0">
              <a:buClr>
                <a:srgbClr val="FFCC00"/>
              </a:buClr>
              <a:defRPr/>
            </a:pPr>
            <a:r>
              <a:rPr lang="en-US" sz="3600" dirty="0"/>
              <a:t>Prevent 2-3 million deaths/</a:t>
            </a:r>
            <a:r>
              <a:rPr lang="en-US" sz="3600" dirty="0" err="1"/>
              <a:t>yr</a:t>
            </a:r>
            <a:endParaRPr lang="en-US" sz="3600" dirty="0"/>
          </a:p>
          <a:p>
            <a:pPr>
              <a:buClr>
                <a:srgbClr val="FFCC00"/>
              </a:buClr>
              <a:defRPr/>
            </a:pPr>
            <a:r>
              <a:rPr lang="en-US" sz="3600" dirty="0"/>
              <a:t>Over 30,000 doses/second worldwide</a:t>
            </a:r>
          </a:p>
          <a:p>
            <a:pPr lvl="0">
              <a:buClr>
                <a:srgbClr val="FFCC00"/>
              </a:buClr>
              <a:defRPr/>
            </a:pPr>
            <a:r>
              <a:rPr lang="en-US" sz="3600" dirty="0"/>
              <a:t>Serious adverse events extremely rare</a:t>
            </a:r>
          </a:p>
        </p:txBody>
      </p:sp>
    </p:spTree>
    <p:extLst>
      <p:ext uri="{BB962C8B-B14F-4D97-AF65-F5344CB8AC3E}">
        <p14:creationId xmlns:p14="http://schemas.microsoft.com/office/powerpoint/2010/main" val="20593389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5AF0-C791-4801-842D-14E2D5228719}"/>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4FBD59FE-C1AC-4E7F-A9A1-21BFDB847BC2}"/>
              </a:ext>
            </a:extLst>
          </p:cNvPr>
          <p:cNvSpPr>
            <a:spLocks noGrp="1"/>
          </p:cNvSpPr>
          <p:nvPr>
            <p:ph idx="1"/>
          </p:nvPr>
        </p:nvSpPr>
        <p:spPr/>
        <p:txBody>
          <a:bodyPr/>
          <a:lstStyle/>
          <a:p>
            <a:pPr>
              <a:buClr>
                <a:srgbClr val="FFCC00"/>
              </a:buClr>
              <a:defRPr/>
            </a:pPr>
            <a:r>
              <a:rPr lang="en-US" dirty="0">
                <a:effectLst/>
              </a:rPr>
              <a:t>53% of Americans think vaccines are safe and effective, 16% believe they are unsafe, and 1/3 oppose mandatory childhood vaccination (pre-covid)</a:t>
            </a:r>
          </a:p>
          <a:p>
            <a:pPr lvl="0">
              <a:buClr>
                <a:srgbClr val="FFCC00"/>
              </a:buClr>
              <a:defRPr/>
            </a:pPr>
            <a:endParaRPr lang="en-US" dirty="0">
              <a:effectLst/>
            </a:endParaRPr>
          </a:p>
          <a:p>
            <a:pPr lvl="0">
              <a:buClr>
                <a:srgbClr val="FFCC00"/>
              </a:buClr>
              <a:defRPr/>
            </a:pPr>
            <a:r>
              <a:rPr lang="en-US" dirty="0">
                <a:effectLst/>
              </a:rPr>
              <a:t>Discredited “research” linking vaccines to autism</a:t>
            </a:r>
          </a:p>
          <a:p>
            <a:pPr lvl="0">
              <a:buClr>
                <a:srgbClr val="FFCC00"/>
              </a:buClr>
              <a:defRPr/>
            </a:pPr>
            <a:endParaRPr lang="en-US" dirty="0">
              <a:effectLst/>
            </a:endParaRPr>
          </a:p>
          <a:p>
            <a:pPr lvl="0">
              <a:buClr>
                <a:srgbClr val="FFCC00"/>
              </a:buClr>
              <a:defRPr/>
            </a:pPr>
            <a:r>
              <a:rPr lang="en-US" dirty="0">
                <a:effectLst/>
              </a:rPr>
              <a:t>Measles outbreaks among unvaccinated, putting others at risk</a:t>
            </a:r>
          </a:p>
        </p:txBody>
      </p:sp>
    </p:spTree>
    <p:extLst>
      <p:ext uri="{BB962C8B-B14F-4D97-AF65-F5344CB8AC3E}">
        <p14:creationId xmlns:p14="http://schemas.microsoft.com/office/powerpoint/2010/main" val="4649597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B715D-B046-421D-A9F1-E8208E4BAD7D}"/>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077B009C-6893-4E37-9B5D-A1A755D4A9C9}"/>
              </a:ext>
            </a:extLst>
          </p:cNvPr>
          <p:cNvSpPr>
            <a:spLocks noGrp="1"/>
          </p:cNvSpPr>
          <p:nvPr>
            <p:ph idx="1"/>
          </p:nvPr>
        </p:nvSpPr>
        <p:spPr/>
        <p:txBody>
          <a:bodyPr/>
          <a:lstStyle/>
          <a:p>
            <a:pPr lvl="0">
              <a:buClr>
                <a:srgbClr val="FFCC00"/>
              </a:buClr>
              <a:defRPr/>
            </a:pPr>
            <a:r>
              <a:rPr lang="en-US" dirty="0">
                <a:effectLst/>
              </a:rPr>
              <a:t>All states require childhood vaccination for school entry</a:t>
            </a:r>
          </a:p>
          <a:p>
            <a:pPr lvl="1">
              <a:buClr>
                <a:srgbClr val="FFCC00"/>
              </a:buClr>
              <a:defRPr/>
            </a:pPr>
            <a:r>
              <a:rPr lang="en-US" sz="3200" dirty="0">
                <a:effectLst/>
              </a:rPr>
              <a:t>All states have medical exemptions</a:t>
            </a:r>
          </a:p>
          <a:p>
            <a:pPr lvl="1">
              <a:buClr>
                <a:srgbClr val="FFCC00"/>
              </a:buClr>
              <a:defRPr/>
            </a:pPr>
            <a:r>
              <a:rPr lang="en-US" sz="3200" dirty="0">
                <a:effectLst/>
              </a:rPr>
              <a:t>All states except CA, MS, and NY permit religious exemptions </a:t>
            </a:r>
          </a:p>
          <a:p>
            <a:pPr lvl="2">
              <a:buClr>
                <a:srgbClr val="FFCC00"/>
              </a:buClr>
              <a:defRPr/>
            </a:pPr>
            <a:r>
              <a:rPr lang="en-US" sz="3200" dirty="0">
                <a:effectLst/>
              </a:rPr>
              <a:t>MS has lowest rate of vaccine-preventable diseases</a:t>
            </a:r>
          </a:p>
          <a:p>
            <a:pPr lvl="1">
              <a:buClr>
                <a:srgbClr val="FFCC00"/>
              </a:buClr>
              <a:defRPr/>
            </a:pPr>
            <a:r>
              <a:rPr lang="en-US" sz="3200" dirty="0">
                <a:effectLst/>
              </a:rPr>
              <a:t>17 states permit philosophical exemptions based on “personal” or “moral” beliefs</a:t>
            </a:r>
          </a:p>
        </p:txBody>
      </p:sp>
    </p:spTree>
    <p:extLst>
      <p:ext uri="{BB962C8B-B14F-4D97-AF65-F5344CB8AC3E}">
        <p14:creationId xmlns:p14="http://schemas.microsoft.com/office/powerpoint/2010/main" val="30006680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ACC70-EDD5-95A9-6ABB-30D767AFB1C2}"/>
              </a:ext>
            </a:extLst>
          </p:cNvPr>
          <p:cNvSpPr>
            <a:spLocks noGrp="1"/>
          </p:cNvSpPr>
          <p:nvPr>
            <p:ph type="title"/>
          </p:nvPr>
        </p:nvSpPr>
        <p:spPr/>
        <p:txBody>
          <a:bodyPr/>
          <a:lstStyle/>
          <a:p>
            <a:r>
              <a:rPr lang="en-US" dirty="0"/>
              <a:t>Vaccination</a:t>
            </a:r>
          </a:p>
        </p:txBody>
      </p:sp>
      <p:sp>
        <p:nvSpPr>
          <p:cNvPr id="3" name="Content Placeholder 2">
            <a:extLst>
              <a:ext uri="{FF2B5EF4-FFF2-40B4-BE49-F238E27FC236}">
                <a16:creationId xmlns:a16="http://schemas.microsoft.com/office/drawing/2014/main" id="{9D28A112-6602-9FE8-3939-5FB78EEADF36}"/>
              </a:ext>
            </a:extLst>
          </p:cNvPr>
          <p:cNvSpPr>
            <a:spLocks noGrp="1"/>
          </p:cNvSpPr>
          <p:nvPr>
            <p:ph idx="1"/>
          </p:nvPr>
        </p:nvSpPr>
        <p:spPr/>
        <p:txBody>
          <a:bodyPr/>
          <a:lstStyle/>
          <a:p>
            <a:r>
              <a:rPr lang="en-US" dirty="0"/>
              <a:t>Supreme Court has consistently ruled that states are not constitutionally required to permit religious or philosophical exemptions </a:t>
            </a:r>
          </a:p>
          <a:p>
            <a:r>
              <a:rPr lang="en-US" dirty="0"/>
              <a:t>Many state bills proposing elimination of child vaccine requirements for school attendance</a:t>
            </a:r>
          </a:p>
          <a:p>
            <a:endParaRPr lang="en-US" dirty="0"/>
          </a:p>
        </p:txBody>
      </p:sp>
    </p:spTree>
    <p:extLst>
      <p:ext uri="{BB962C8B-B14F-4D97-AF65-F5344CB8AC3E}">
        <p14:creationId xmlns:p14="http://schemas.microsoft.com/office/powerpoint/2010/main" val="426011174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C37ED7-9DD2-950E-77FA-1ACA3D4436C5}"/>
              </a:ext>
            </a:extLst>
          </p:cNvPr>
          <p:cNvSpPr>
            <a:spLocks noGrp="1"/>
          </p:cNvSpPr>
          <p:nvPr>
            <p:ph type="title"/>
          </p:nvPr>
        </p:nvSpPr>
        <p:spPr/>
        <p:txBody>
          <a:bodyPr/>
          <a:lstStyle/>
          <a:p>
            <a:r>
              <a:rPr lang="en-US" sz="3200" dirty="0"/>
              <a:t>Mortality/Incidence of Covid vs Community Vaccine Uptake (pre-delta variant)</a:t>
            </a:r>
          </a:p>
        </p:txBody>
      </p:sp>
      <p:pic>
        <p:nvPicPr>
          <p:cNvPr id="4" name="Content Placeholder 3">
            <a:extLst>
              <a:ext uri="{FF2B5EF4-FFF2-40B4-BE49-F238E27FC236}">
                <a16:creationId xmlns:a16="http://schemas.microsoft.com/office/drawing/2014/main" id="{52064279-565C-2E58-25D4-2C10C4FCC002}"/>
              </a:ext>
            </a:extLst>
          </p:cNvPr>
          <p:cNvPicPr>
            <a:picLocks noGrp="1" noChangeAspect="1"/>
          </p:cNvPicPr>
          <p:nvPr>
            <p:ph idx="1"/>
          </p:nvPr>
        </p:nvPicPr>
        <p:blipFill>
          <a:blip r:embed="rId2"/>
          <a:stretch>
            <a:fillRect/>
          </a:stretch>
        </p:blipFill>
        <p:spPr>
          <a:xfrm>
            <a:off x="2187924" y="1524001"/>
            <a:ext cx="8020372" cy="4800599"/>
          </a:xfrm>
          <a:prstGeom prst="rect">
            <a:avLst/>
          </a:prstGeom>
        </p:spPr>
      </p:pic>
    </p:spTree>
    <p:extLst>
      <p:ext uri="{BB962C8B-B14F-4D97-AF65-F5344CB8AC3E}">
        <p14:creationId xmlns:p14="http://schemas.microsoft.com/office/powerpoint/2010/main" val="1789681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0C197-32A7-DC11-F5B7-D92926114E14}"/>
              </a:ext>
            </a:extLst>
          </p:cNvPr>
          <p:cNvSpPr>
            <a:spLocks noGrp="1"/>
          </p:cNvSpPr>
          <p:nvPr>
            <p:ph type="title"/>
          </p:nvPr>
        </p:nvSpPr>
        <p:spPr/>
        <p:txBody>
          <a:bodyPr/>
          <a:lstStyle/>
          <a:p>
            <a:r>
              <a:rPr lang="en-US" sz="3200" dirty="0">
                <a:solidFill>
                  <a:srgbClr val="E5E5FF"/>
                </a:solidFill>
                <a:latin typeface="Garamond"/>
              </a:rPr>
              <a:t>Mortality/Incidence of Covid vs Community Vaccine Uptake (including delta variant)</a:t>
            </a:r>
            <a:endParaRPr lang="en-US" dirty="0"/>
          </a:p>
        </p:txBody>
      </p:sp>
      <p:pic>
        <p:nvPicPr>
          <p:cNvPr id="4" name="Content Placeholder 3">
            <a:extLst>
              <a:ext uri="{FF2B5EF4-FFF2-40B4-BE49-F238E27FC236}">
                <a16:creationId xmlns:a16="http://schemas.microsoft.com/office/drawing/2014/main" id="{6A732983-94DB-0F42-C000-C003A8DFE08C}"/>
              </a:ext>
            </a:extLst>
          </p:cNvPr>
          <p:cNvPicPr>
            <a:picLocks noGrp="1" noChangeAspect="1"/>
          </p:cNvPicPr>
          <p:nvPr>
            <p:ph idx="1"/>
          </p:nvPr>
        </p:nvPicPr>
        <p:blipFill>
          <a:blip r:embed="rId2"/>
          <a:stretch>
            <a:fillRect/>
          </a:stretch>
        </p:blipFill>
        <p:spPr>
          <a:xfrm>
            <a:off x="2057401" y="1676401"/>
            <a:ext cx="8153399" cy="4880223"/>
          </a:xfrm>
          <a:prstGeom prst="rect">
            <a:avLst/>
          </a:prstGeom>
        </p:spPr>
      </p:pic>
    </p:spTree>
    <p:extLst>
      <p:ext uri="{BB962C8B-B14F-4D97-AF65-F5344CB8AC3E}">
        <p14:creationId xmlns:p14="http://schemas.microsoft.com/office/powerpoint/2010/main" val="306106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3DFA0-30EA-4627-9686-A1D3BD0A37A4}"/>
              </a:ext>
            </a:extLst>
          </p:cNvPr>
          <p:cNvSpPr>
            <a:spLocks noGrp="1"/>
          </p:cNvSpPr>
          <p:nvPr>
            <p:ph type="title"/>
          </p:nvPr>
        </p:nvSpPr>
        <p:spPr/>
        <p:txBody>
          <a:bodyPr/>
          <a:lstStyle/>
          <a:p>
            <a:r>
              <a:rPr lang="en-US" dirty="0"/>
              <a:t>Pseudoscience and Abortion</a:t>
            </a:r>
          </a:p>
        </p:txBody>
      </p:sp>
      <p:sp>
        <p:nvSpPr>
          <p:cNvPr id="3" name="Content Placeholder 2">
            <a:extLst>
              <a:ext uri="{FF2B5EF4-FFF2-40B4-BE49-F238E27FC236}">
                <a16:creationId xmlns:a16="http://schemas.microsoft.com/office/drawing/2014/main" id="{4BFF0B71-5E81-48A6-ACBD-45978A84520D}"/>
              </a:ext>
            </a:extLst>
          </p:cNvPr>
          <p:cNvSpPr>
            <a:spLocks noGrp="1"/>
          </p:cNvSpPr>
          <p:nvPr>
            <p:ph idx="1"/>
          </p:nvPr>
        </p:nvSpPr>
        <p:spPr/>
        <p:txBody>
          <a:bodyPr/>
          <a:lstStyle/>
          <a:p>
            <a:r>
              <a:rPr lang="en-US" dirty="0"/>
              <a:t>Over ½ of U.S. states have implemented at least 2 abortion restrictions not backed by scientific evidence</a:t>
            </a:r>
          </a:p>
          <a:p>
            <a:r>
              <a:rPr lang="en-US" dirty="0"/>
              <a:t>False links with breast cancer, infertility, and depression</a:t>
            </a:r>
          </a:p>
          <a:p>
            <a:r>
              <a:rPr lang="en-US" dirty="0"/>
              <a:t>Proposed anti-abortion bill in Ohio requiring doctors to re-implant ectopic pregnancies into the uterus</a:t>
            </a:r>
          </a:p>
          <a:p>
            <a:pPr lvl="1"/>
            <a:r>
              <a:rPr lang="en-US" sz="3200" dirty="0"/>
              <a:t>Physiologically impossible</a:t>
            </a:r>
          </a:p>
          <a:p>
            <a:pPr lvl="1"/>
            <a:r>
              <a:rPr lang="en-US" sz="3200" dirty="0"/>
              <a:t>Doctors not complying would face charges of “abortion murder,” punishable by life in prison </a:t>
            </a:r>
          </a:p>
          <a:p>
            <a:endParaRPr lang="en-US" dirty="0"/>
          </a:p>
        </p:txBody>
      </p:sp>
    </p:spTree>
    <p:extLst>
      <p:ext uri="{BB962C8B-B14F-4D97-AF65-F5344CB8AC3E}">
        <p14:creationId xmlns:p14="http://schemas.microsoft.com/office/powerpoint/2010/main" val="3518209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B0A22-EFDB-42A9-BF67-2A1366BE1596}"/>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A56BA97D-50DD-4EA5-A2E7-B68A58B962A8}"/>
              </a:ext>
            </a:extLst>
          </p:cNvPr>
          <p:cNvSpPr>
            <a:spLocks noGrp="1"/>
          </p:cNvSpPr>
          <p:nvPr>
            <p:ph idx="1"/>
          </p:nvPr>
        </p:nvSpPr>
        <p:spPr/>
        <p:txBody>
          <a:bodyPr/>
          <a:lstStyle/>
          <a:p>
            <a:r>
              <a:rPr lang="en-US" sz="3600" dirty="0">
                <a:effectLst/>
              </a:rPr>
              <a:t>when the people have lost the ability to set their own agendas or knowledgeably question those in authority; when, clutching our crystals and nervously consulting our horoscopes, our critical faculties in decline, unable to distinguish between what feels good and what's true, we slide, almost without noticing, back into superstition and darkness...</a:t>
            </a:r>
          </a:p>
          <a:p>
            <a:endParaRPr lang="en-US" dirty="0"/>
          </a:p>
        </p:txBody>
      </p:sp>
    </p:spTree>
    <p:extLst>
      <p:ext uri="{BB962C8B-B14F-4D97-AF65-F5344CB8AC3E}">
        <p14:creationId xmlns:p14="http://schemas.microsoft.com/office/powerpoint/2010/main" val="3537988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BD83BE-E6B4-4315-8E69-4D7146F4A205}"/>
              </a:ext>
            </a:extLst>
          </p:cNvPr>
          <p:cNvSpPr>
            <a:spLocks noGrp="1"/>
          </p:cNvSpPr>
          <p:nvPr>
            <p:ph type="title"/>
          </p:nvPr>
        </p:nvSpPr>
        <p:spPr/>
        <p:txBody>
          <a:bodyPr/>
          <a:lstStyle/>
          <a:p>
            <a:r>
              <a:rPr lang="en-US" dirty="0"/>
              <a:t>Pseudoscience and Abortion</a:t>
            </a:r>
          </a:p>
        </p:txBody>
      </p:sp>
      <p:sp>
        <p:nvSpPr>
          <p:cNvPr id="3" name="Content Placeholder 2">
            <a:extLst>
              <a:ext uri="{FF2B5EF4-FFF2-40B4-BE49-F238E27FC236}">
                <a16:creationId xmlns:a16="http://schemas.microsoft.com/office/drawing/2014/main" id="{22D4C994-7ABC-4BFE-A244-C66DDB1D0568}"/>
              </a:ext>
            </a:extLst>
          </p:cNvPr>
          <p:cNvSpPr>
            <a:spLocks noGrp="1"/>
          </p:cNvSpPr>
          <p:nvPr>
            <p:ph idx="1"/>
          </p:nvPr>
        </p:nvSpPr>
        <p:spPr/>
        <p:txBody>
          <a:bodyPr/>
          <a:lstStyle/>
          <a:p>
            <a:r>
              <a:rPr lang="en-US" sz="3600" dirty="0"/>
              <a:t>Crisis pregnancy clinics: peddle misinformation about abortion increasing risk of subsequent infertility and breast cancer, causing fetal pain</a:t>
            </a:r>
          </a:p>
          <a:p>
            <a:endParaRPr lang="en-US" dirty="0"/>
          </a:p>
        </p:txBody>
      </p:sp>
    </p:spTree>
    <p:extLst>
      <p:ext uri="{BB962C8B-B14F-4D97-AF65-F5344CB8AC3E}">
        <p14:creationId xmlns:p14="http://schemas.microsoft.com/office/powerpoint/2010/main" val="3600142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D8A1C-6A39-4E9B-B803-FC219F6E9D80}"/>
              </a:ext>
            </a:extLst>
          </p:cNvPr>
          <p:cNvSpPr>
            <a:spLocks noGrp="1"/>
          </p:cNvSpPr>
          <p:nvPr>
            <p:ph type="title"/>
          </p:nvPr>
        </p:nvSpPr>
        <p:spPr/>
        <p:txBody>
          <a:bodyPr/>
          <a:lstStyle/>
          <a:p>
            <a:r>
              <a:rPr lang="en-US" dirty="0">
                <a:solidFill>
                  <a:srgbClr val="E5E5FF"/>
                </a:solidFill>
              </a:rPr>
              <a:t>Pseudoscience and Abortion</a:t>
            </a:r>
            <a:endParaRPr lang="en-US" dirty="0"/>
          </a:p>
        </p:txBody>
      </p:sp>
      <p:sp>
        <p:nvSpPr>
          <p:cNvPr id="3" name="Content Placeholder 2">
            <a:extLst>
              <a:ext uri="{FF2B5EF4-FFF2-40B4-BE49-F238E27FC236}">
                <a16:creationId xmlns:a16="http://schemas.microsoft.com/office/drawing/2014/main" id="{8A3F2605-91B5-4ACA-9993-917B7961C622}"/>
              </a:ext>
            </a:extLst>
          </p:cNvPr>
          <p:cNvSpPr>
            <a:spLocks noGrp="1"/>
          </p:cNvSpPr>
          <p:nvPr>
            <p:ph idx="1"/>
          </p:nvPr>
        </p:nvSpPr>
        <p:spPr/>
        <p:txBody>
          <a:bodyPr/>
          <a:lstStyle/>
          <a:p>
            <a:r>
              <a:rPr lang="en-US" sz="3600" dirty="0"/>
              <a:t>Abortion very safe procedure/woman’s right</a:t>
            </a:r>
          </a:p>
          <a:p>
            <a:r>
              <a:rPr lang="en-US" sz="3600" dirty="0"/>
              <a:t>Restrictions limit access to abortion, raise costs, and increase unwanted pregnancies </a:t>
            </a:r>
          </a:p>
          <a:p>
            <a:r>
              <a:rPr lang="en-US" sz="3600" dirty="0"/>
              <a:t>Women denied abortion are more likely to:</a:t>
            </a:r>
          </a:p>
          <a:p>
            <a:pPr lvl="1"/>
            <a:r>
              <a:rPr lang="en-US" sz="3600" dirty="0"/>
              <a:t>Experience serious complications from the end of pregnancy including eclampsia and death</a:t>
            </a:r>
          </a:p>
          <a:p>
            <a:pPr lvl="1"/>
            <a:r>
              <a:rPr lang="en-US" sz="3600" dirty="0"/>
              <a:t>Stay tethered to abusive partners</a:t>
            </a:r>
          </a:p>
        </p:txBody>
      </p:sp>
    </p:spTree>
    <p:extLst>
      <p:ext uri="{BB962C8B-B14F-4D97-AF65-F5344CB8AC3E}">
        <p14:creationId xmlns:p14="http://schemas.microsoft.com/office/powerpoint/2010/main" val="18201339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DAA12-E420-4A78-A985-08CAF5015538}"/>
              </a:ext>
            </a:extLst>
          </p:cNvPr>
          <p:cNvSpPr>
            <a:spLocks noGrp="1"/>
          </p:cNvSpPr>
          <p:nvPr>
            <p:ph type="title"/>
          </p:nvPr>
        </p:nvSpPr>
        <p:spPr/>
        <p:txBody>
          <a:bodyPr/>
          <a:lstStyle/>
          <a:p>
            <a:r>
              <a:rPr lang="en-US" dirty="0"/>
              <a:t>Pseudoscience and Abortion</a:t>
            </a:r>
          </a:p>
        </p:txBody>
      </p:sp>
      <p:sp>
        <p:nvSpPr>
          <p:cNvPr id="3" name="Content Placeholder 2">
            <a:extLst>
              <a:ext uri="{FF2B5EF4-FFF2-40B4-BE49-F238E27FC236}">
                <a16:creationId xmlns:a16="http://schemas.microsoft.com/office/drawing/2014/main" id="{69D34B79-CD06-473B-8B89-7F08E37C99C9}"/>
              </a:ext>
            </a:extLst>
          </p:cNvPr>
          <p:cNvSpPr>
            <a:spLocks noGrp="1"/>
          </p:cNvSpPr>
          <p:nvPr>
            <p:ph idx="1"/>
          </p:nvPr>
        </p:nvSpPr>
        <p:spPr/>
        <p:txBody>
          <a:bodyPr/>
          <a:lstStyle/>
          <a:p>
            <a:r>
              <a:rPr lang="en-US" sz="3600" dirty="0"/>
              <a:t>Women denied abortion are more likely to suffer anxiety and loss of self-esteem in the short term</a:t>
            </a:r>
          </a:p>
          <a:p>
            <a:r>
              <a:rPr lang="en-US" sz="3600" dirty="0"/>
              <a:t>Less likely to have aspirational life plans for the coming year</a:t>
            </a:r>
          </a:p>
          <a:p>
            <a:r>
              <a:rPr lang="en-US" sz="3600" dirty="0"/>
              <a:t>Implications for offspring</a:t>
            </a:r>
          </a:p>
          <a:p>
            <a:r>
              <a:rPr lang="en-US" sz="3600" dirty="0"/>
              <a:t>Dobbs decision</a:t>
            </a:r>
          </a:p>
          <a:p>
            <a:endParaRPr lang="en-US" dirty="0"/>
          </a:p>
        </p:txBody>
      </p:sp>
    </p:spTree>
    <p:extLst>
      <p:ext uri="{BB962C8B-B14F-4D97-AF65-F5344CB8AC3E}">
        <p14:creationId xmlns:p14="http://schemas.microsoft.com/office/powerpoint/2010/main" val="270799925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6F132DAC-13D4-4F95-A393-B275AEECCAA5}"/>
              </a:ext>
            </a:extLst>
          </p:cNvPr>
          <p:cNvSpPr>
            <a:spLocks noGrp="1" noChangeArrowheads="1"/>
          </p:cNvSpPr>
          <p:nvPr>
            <p:ph type="title"/>
          </p:nvPr>
        </p:nvSpPr>
        <p:spPr/>
        <p:txBody>
          <a:bodyPr/>
          <a:lstStyle/>
          <a:p>
            <a:pPr eaLnBrk="1" hangingPunct="1"/>
            <a:r>
              <a:rPr lang="en-US" altLang="en-US" dirty="0"/>
              <a:t>Ignorance of Geography</a:t>
            </a:r>
          </a:p>
        </p:txBody>
      </p:sp>
      <p:sp>
        <p:nvSpPr>
          <p:cNvPr id="7171" name="Rectangle 3">
            <a:extLst>
              <a:ext uri="{FF2B5EF4-FFF2-40B4-BE49-F238E27FC236}">
                <a16:creationId xmlns:a16="http://schemas.microsoft.com/office/drawing/2014/main" id="{E92B69E4-C0FF-49D1-9144-AD7C95E4DEE5}"/>
              </a:ext>
            </a:extLst>
          </p:cNvPr>
          <p:cNvSpPr>
            <a:spLocks noGrp="1" noChangeArrowheads="1"/>
          </p:cNvSpPr>
          <p:nvPr>
            <p:ph idx="1"/>
          </p:nvPr>
        </p:nvSpPr>
        <p:spPr/>
        <p:txBody>
          <a:bodyPr/>
          <a:lstStyle/>
          <a:p>
            <a:pPr eaLnBrk="1" hangingPunct="1"/>
            <a:r>
              <a:rPr lang="en-US" altLang="en-US" sz="3600" dirty="0"/>
              <a:t>Percent of US teens unable to locate the following on a map:</a:t>
            </a:r>
          </a:p>
          <a:p>
            <a:pPr lvl="1" eaLnBrk="1" hangingPunct="1"/>
            <a:r>
              <a:rPr lang="en-US" altLang="en-US" sz="3600" dirty="0"/>
              <a:t>United States – 11%</a:t>
            </a:r>
          </a:p>
          <a:p>
            <a:pPr lvl="1" eaLnBrk="1" hangingPunct="1"/>
            <a:r>
              <a:rPr lang="en-US" altLang="en-US" sz="3600" dirty="0"/>
              <a:t>Pacific Ocean – 29%</a:t>
            </a:r>
          </a:p>
          <a:p>
            <a:pPr lvl="1" eaLnBrk="1" hangingPunct="1"/>
            <a:r>
              <a:rPr lang="en-US" altLang="en-US" sz="3600" dirty="0"/>
              <a:t>Japan – 58%</a:t>
            </a:r>
          </a:p>
          <a:p>
            <a:pPr lvl="1" eaLnBrk="1" hangingPunct="1"/>
            <a:r>
              <a:rPr lang="en-US" altLang="en-US" sz="3600" dirty="0"/>
              <a:t>United Kingdom – 68%</a:t>
            </a:r>
          </a:p>
          <a:p>
            <a:pPr eaLnBrk="1" hangingPunct="1"/>
            <a:endParaRPr lang="en-US" altLang="en-US" dirty="0"/>
          </a:p>
        </p:txBody>
      </p:sp>
    </p:spTree>
    <p:extLst>
      <p:ext uri="{BB962C8B-B14F-4D97-AF65-F5344CB8AC3E}">
        <p14:creationId xmlns:p14="http://schemas.microsoft.com/office/powerpoint/2010/main" val="224742034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a:extLst>
              <a:ext uri="{FF2B5EF4-FFF2-40B4-BE49-F238E27FC236}">
                <a16:creationId xmlns:a16="http://schemas.microsoft.com/office/drawing/2014/main" id="{03537E1F-6020-4DE7-9A20-8E7BF69FF9B7}"/>
              </a:ext>
            </a:extLst>
          </p:cNvPr>
          <p:cNvSpPr>
            <a:spLocks noGrp="1" noRot="1" noChangeArrowheads="1"/>
          </p:cNvSpPr>
          <p:nvPr>
            <p:ph type="title"/>
          </p:nvPr>
        </p:nvSpPr>
        <p:spPr/>
        <p:txBody>
          <a:bodyPr/>
          <a:lstStyle/>
          <a:p>
            <a:pPr eaLnBrk="1" hangingPunct="1">
              <a:defRPr/>
            </a:pPr>
            <a:r>
              <a:rPr lang="en-US" dirty="0">
                <a:solidFill>
                  <a:srgbClr val="FAFD00"/>
                </a:solidFill>
              </a:rPr>
              <a:t>Ignorance/Pseudoscientific Beliefs</a:t>
            </a:r>
          </a:p>
        </p:txBody>
      </p:sp>
      <p:sp>
        <p:nvSpPr>
          <p:cNvPr id="560131" name="Rectangle 3">
            <a:extLst>
              <a:ext uri="{FF2B5EF4-FFF2-40B4-BE49-F238E27FC236}">
                <a16:creationId xmlns:a16="http://schemas.microsoft.com/office/drawing/2014/main" id="{221BF3E2-1446-4A4A-9CC6-FDAFC5B23D4F}"/>
              </a:ext>
            </a:extLst>
          </p:cNvPr>
          <p:cNvSpPr>
            <a:spLocks noGrp="1" noChangeArrowheads="1"/>
          </p:cNvSpPr>
          <p:nvPr>
            <p:ph type="body" idx="1"/>
          </p:nvPr>
        </p:nvSpPr>
        <p:spPr/>
        <p:txBody>
          <a:bodyPr/>
          <a:lstStyle/>
          <a:p>
            <a:pPr eaLnBrk="1" hangingPunct="1">
              <a:defRPr/>
            </a:pPr>
            <a:r>
              <a:rPr lang="en-US" sz="3600" dirty="0"/>
              <a:t>40% of US citizens do not believe in evolution (2019) and do believe that humans and dinosaurs coexisted (2014)</a:t>
            </a:r>
          </a:p>
          <a:p>
            <a:pPr lvl="1" eaLnBrk="1" hangingPunct="1">
              <a:defRPr/>
            </a:pPr>
            <a:r>
              <a:rPr lang="en-US" sz="3600" dirty="0"/>
              <a:t>Only 12% of U.S. Protestant pastors believe in evolution</a:t>
            </a:r>
          </a:p>
          <a:p>
            <a:pPr lvl="1" eaLnBrk="1" hangingPunct="1">
              <a:defRPr/>
            </a:pPr>
            <a:r>
              <a:rPr lang="en-US" sz="3600" dirty="0"/>
              <a:t>20% of high school biology teachers are creationists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E9B45-641B-472B-8AC0-F6D470AFA7F9}"/>
              </a:ext>
            </a:extLst>
          </p:cNvPr>
          <p:cNvSpPr>
            <a:spLocks noGrp="1"/>
          </p:cNvSpPr>
          <p:nvPr>
            <p:ph type="title"/>
          </p:nvPr>
        </p:nvSpPr>
        <p:spPr/>
        <p:txBody>
          <a:bodyPr/>
          <a:lstStyle/>
          <a:p>
            <a:pPr>
              <a:defRPr/>
            </a:pPr>
            <a:r>
              <a:rPr lang="en-US" dirty="0">
                <a:solidFill>
                  <a:srgbClr val="FAFD00"/>
                </a:solidFill>
              </a:rPr>
              <a:t>Pseudoscientific Beliefs</a:t>
            </a:r>
            <a:endParaRPr lang="en-US" dirty="0"/>
          </a:p>
        </p:txBody>
      </p:sp>
      <p:sp>
        <p:nvSpPr>
          <p:cNvPr id="3" name="Content Placeholder 2">
            <a:extLst>
              <a:ext uri="{FF2B5EF4-FFF2-40B4-BE49-F238E27FC236}">
                <a16:creationId xmlns:a16="http://schemas.microsoft.com/office/drawing/2014/main" id="{C98ADF62-6213-408C-8BCB-6B27EAC3DFBB}"/>
              </a:ext>
            </a:extLst>
          </p:cNvPr>
          <p:cNvSpPr>
            <a:spLocks noGrp="1"/>
          </p:cNvSpPr>
          <p:nvPr>
            <p:ph idx="1"/>
          </p:nvPr>
        </p:nvSpPr>
        <p:spPr/>
        <p:txBody>
          <a:bodyPr/>
          <a:lstStyle/>
          <a:p>
            <a:pPr eaLnBrk="1" hangingPunct="1">
              <a:defRPr/>
            </a:pPr>
            <a:r>
              <a:rPr lang="en-US" sz="3600" dirty="0"/>
              <a:t>40% - 70% believed in global warming in the 2000s, now almost 90% (although only 60% alarmed or concerned)</a:t>
            </a:r>
          </a:p>
          <a:p>
            <a:pPr eaLnBrk="1" hangingPunct="1">
              <a:defRPr/>
            </a:pPr>
            <a:r>
              <a:rPr lang="en-US" sz="3600" dirty="0"/>
              <a:t>54% believe places can be haunted (2014)</a:t>
            </a:r>
          </a:p>
          <a:p>
            <a:pPr eaLnBrk="1" hangingPunct="1">
              <a:defRPr/>
            </a:pPr>
            <a:r>
              <a:rPr lang="en-US" sz="3600" dirty="0"/>
              <a:t>25% believe in UFOs (2007)</a:t>
            </a:r>
          </a:p>
          <a:p>
            <a:pPr eaLnBrk="1" hangingPunct="1">
              <a:defRPr/>
            </a:pPr>
            <a:r>
              <a:rPr lang="en-US" sz="3600" dirty="0"/>
              <a:t>24% believe in reincarnation (2014)</a:t>
            </a:r>
          </a:p>
          <a:p>
            <a:pPr eaLnBrk="1" hangingPunct="1">
              <a:defRPr/>
            </a:pPr>
            <a:r>
              <a:rPr lang="en-US" sz="3600" dirty="0"/>
              <a:t>24% believe in astrology (2009)</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A0539-62A9-855E-9921-0299F122FE6E}"/>
              </a:ext>
            </a:extLst>
          </p:cNvPr>
          <p:cNvSpPr>
            <a:spLocks noGrp="1"/>
          </p:cNvSpPr>
          <p:nvPr>
            <p:ph type="title"/>
          </p:nvPr>
        </p:nvSpPr>
        <p:spPr/>
        <p:txBody>
          <a:bodyPr/>
          <a:lstStyle/>
          <a:p>
            <a:r>
              <a:rPr lang="en-US" dirty="0">
                <a:solidFill>
                  <a:srgbClr val="FAFD00"/>
                </a:solidFill>
              </a:rPr>
              <a:t>Pseudoscientific Beliefs</a:t>
            </a:r>
            <a:endParaRPr lang="en-US" dirty="0"/>
          </a:p>
        </p:txBody>
      </p:sp>
      <p:sp>
        <p:nvSpPr>
          <p:cNvPr id="3" name="Content Placeholder 2">
            <a:extLst>
              <a:ext uri="{FF2B5EF4-FFF2-40B4-BE49-F238E27FC236}">
                <a16:creationId xmlns:a16="http://schemas.microsoft.com/office/drawing/2014/main" id="{9DE933A3-6007-3E3D-7213-F0C5FE51B4CF}"/>
              </a:ext>
            </a:extLst>
          </p:cNvPr>
          <p:cNvSpPr>
            <a:spLocks noGrp="1"/>
          </p:cNvSpPr>
          <p:nvPr>
            <p:ph idx="1"/>
          </p:nvPr>
        </p:nvSpPr>
        <p:spPr/>
        <p:txBody>
          <a:bodyPr/>
          <a:lstStyle/>
          <a:p>
            <a:r>
              <a:rPr lang="en-US" dirty="0"/>
              <a:t>2/3 of Americans believe they have had a paranormal experience</a:t>
            </a:r>
          </a:p>
          <a:p>
            <a:endParaRPr lang="en-US" dirty="0"/>
          </a:p>
          <a:p>
            <a:r>
              <a:rPr lang="en-US" dirty="0"/>
              <a:t>24% believe they can psychically sense others’ emotional “auras”</a:t>
            </a:r>
          </a:p>
          <a:p>
            <a:endParaRPr lang="en-US" dirty="0"/>
          </a:p>
          <a:p>
            <a:r>
              <a:rPr lang="en-US" dirty="0"/>
              <a:t>49% believe their homes are haunted (65% of </a:t>
            </a:r>
            <a:r>
              <a:rPr lang="en-US" dirty="0" err="1"/>
              <a:t>GenZ</a:t>
            </a:r>
            <a:r>
              <a:rPr lang="en-US" dirty="0"/>
              <a:t> homeowners)</a:t>
            </a:r>
          </a:p>
          <a:p>
            <a:pPr lvl="1"/>
            <a:endParaRPr lang="en-US" dirty="0"/>
          </a:p>
          <a:p>
            <a:pPr lvl="1"/>
            <a:r>
              <a:rPr lang="en-US" dirty="0"/>
              <a:t>All 2022 data</a:t>
            </a:r>
          </a:p>
        </p:txBody>
      </p:sp>
    </p:spTree>
    <p:extLst>
      <p:ext uri="{BB962C8B-B14F-4D97-AF65-F5344CB8AC3E}">
        <p14:creationId xmlns:p14="http://schemas.microsoft.com/office/powerpoint/2010/main" val="189106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a:extLst>
              <a:ext uri="{FF2B5EF4-FFF2-40B4-BE49-F238E27FC236}">
                <a16:creationId xmlns:a16="http://schemas.microsoft.com/office/drawing/2014/main" id="{2CD5C9B0-C7AD-41F8-A108-C761FF86CE5F}"/>
              </a:ext>
            </a:extLst>
          </p:cNvPr>
          <p:cNvSpPr>
            <a:spLocks noGrp="1" noRot="1" noChangeArrowheads="1"/>
          </p:cNvSpPr>
          <p:nvPr>
            <p:ph type="title"/>
          </p:nvPr>
        </p:nvSpPr>
        <p:spPr/>
        <p:txBody>
          <a:bodyPr/>
          <a:lstStyle/>
          <a:p>
            <a:pPr eaLnBrk="1" hangingPunct="1">
              <a:defRPr/>
            </a:pPr>
            <a:r>
              <a:rPr lang="en-US" dirty="0">
                <a:solidFill>
                  <a:srgbClr val="FAFD00"/>
                </a:solidFill>
              </a:rPr>
              <a:t>Ignorance/Pseudoscientific Beliefs</a:t>
            </a:r>
          </a:p>
        </p:txBody>
      </p:sp>
      <p:sp>
        <p:nvSpPr>
          <p:cNvPr id="566275" name="Rectangle 3">
            <a:extLst>
              <a:ext uri="{FF2B5EF4-FFF2-40B4-BE49-F238E27FC236}">
                <a16:creationId xmlns:a16="http://schemas.microsoft.com/office/drawing/2014/main" id="{AFFB9E75-4FD6-4265-9C23-38D861DA8A6C}"/>
              </a:ext>
            </a:extLst>
          </p:cNvPr>
          <p:cNvSpPr>
            <a:spLocks noGrp="1" noChangeArrowheads="1"/>
          </p:cNvSpPr>
          <p:nvPr>
            <p:ph type="body" idx="1"/>
          </p:nvPr>
        </p:nvSpPr>
        <p:spPr/>
        <p:txBody>
          <a:bodyPr/>
          <a:lstStyle/>
          <a:p>
            <a:pPr eaLnBrk="1" hangingPunct="1">
              <a:defRPr/>
            </a:pPr>
            <a:r>
              <a:rPr lang="en-US" sz="3600" dirty="0"/>
              <a:t>16% believe that people with the “evil eye” can cast curses or harmful spells</a:t>
            </a:r>
          </a:p>
          <a:p>
            <a:pPr eaLnBrk="1" hangingPunct="1">
              <a:defRPr/>
            </a:pPr>
            <a:r>
              <a:rPr lang="en-US" sz="3600" dirty="0"/>
              <a:t>22% of Americans don’t know whether an atomic bomb has ever been dropped (2000)</a:t>
            </a:r>
          </a:p>
          <a:p>
            <a:pPr eaLnBrk="1" hangingPunct="1">
              <a:defRPr/>
            </a:pPr>
            <a:r>
              <a:rPr lang="en-US" sz="3600" dirty="0"/>
              <a:t>25% of Americans don’t know the earth revolves around the sun (2014)</a:t>
            </a:r>
          </a:p>
          <a:p>
            <a:pPr lvl="1" eaLnBrk="1" hangingPunct="1">
              <a:defRPr/>
            </a:pPr>
            <a:r>
              <a:rPr lang="en-US" sz="3200" dirty="0"/>
              <a:t>Copernicus – 16</a:t>
            </a:r>
            <a:r>
              <a:rPr lang="en-US" sz="3200" baseline="30000" dirty="0"/>
              <a:t>th</a:t>
            </a:r>
            <a:r>
              <a:rPr lang="en-US" sz="3200" dirty="0"/>
              <a:t> Century</a:t>
            </a:r>
          </a:p>
          <a:p>
            <a:pPr eaLnBrk="1" hangingPunct="1">
              <a:defRPr/>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0CAC1-D46F-485E-89AD-BBB6C17E3BAD}"/>
              </a:ext>
            </a:extLst>
          </p:cNvPr>
          <p:cNvSpPr>
            <a:spLocks noGrp="1"/>
          </p:cNvSpPr>
          <p:nvPr>
            <p:ph type="title"/>
          </p:nvPr>
        </p:nvSpPr>
        <p:spPr/>
        <p:txBody>
          <a:bodyPr/>
          <a:lstStyle/>
          <a:p>
            <a:pPr>
              <a:defRPr/>
            </a:pPr>
            <a:r>
              <a:rPr lang="en-US" dirty="0">
                <a:solidFill>
                  <a:srgbClr val="FAFD00"/>
                </a:solidFill>
              </a:rPr>
              <a:t>Ignorance/Pseudoscientific Beliefs</a:t>
            </a:r>
            <a:endParaRPr lang="en-US" dirty="0"/>
          </a:p>
        </p:txBody>
      </p:sp>
      <p:sp>
        <p:nvSpPr>
          <p:cNvPr id="3" name="Content Placeholder 2">
            <a:extLst>
              <a:ext uri="{FF2B5EF4-FFF2-40B4-BE49-F238E27FC236}">
                <a16:creationId xmlns:a16="http://schemas.microsoft.com/office/drawing/2014/main" id="{D0A60FE4-925E-4ABC-96DA-71728BBD6831}"/>
              </a:ext>
            </a:extLst>
          </p:cNvPr>
          <p:cNvSpPr>
            <a:spLocks noGrp="1"/>
          </p:cNvSpPr>
          <p:nvPr>
            <p:ph idx="1"/>
          </p:nvPr>
        </p:nvSpPr>
        <p:spPr/>
        <p:txBody>
          <a:bodyPr/>
          <a:lstStyle/>
          <a:p>
            <a:pPr eaLnBrk="1" hangingPunct="1">
              <a:defRPr/>
            </a:pPr>
            <a:r>
              <a:rPr lang="en-US" sz="3600" dirty="0"/>
              <a:t>18% believe in Bigfoot and the Loch Ness Monster (2007)</a:t>
            </a:r>
          </a:p>
          <a:p>
            <a:pPr eaLnBrk="1" hangingPunct="1">
              <a:defRPr/>
            </a:pPr>
            <a:endParaRPr lang="en-US" sz="3600" dirty="0"/>
          </a:p>
          <a:p>
            <a:pPr eaLnBrk="1" hangingPunct="1">
              <a:defRPr/>
            </a:pPr>
            <a:r>
              <a:rPr lang="en-US" sz="3600" dirty="0"/>
              <a:t>8% of men / 18% of women believe in astrology and fortune tellers (2007)</a:t>
            </a:r>
          </a:p>
          <a:p>
            <a:pPr lvl="1" eaLnBrk="1" hangingPunct="1">
              <a:defRPr/>
            </a:pPr>
            <a:r>
              <a:rPr lang="en-US" sz="3600" dirty="0"/>
              <a:t>14% have consulted a psychic or fortune teller (2009)</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2E8216-2CB7-436A-8762-C422CAE9A332}"/>
              </a:ext>
            </a:extLst>
          </p:cNvPr>
          <p:cNvSpPr>
            <a:spLocks noGrp="1"/>
          </p:cNvSpPr>
          <p:nvPr>
            <p:ph type="title"/>
          </p:nvPr>
        </p:nvSpPr>
        <p:spPr/>
        <p:txBody>
          <a:bodyPr/>
          <a:lstStyle/>
          <a:p>
            <a:pPr>
              <a:defRPr/>
            </a:pPr>
            <a:r>
              <a:rPr lang="en-US" dirty="0">
                <a:solidFill>
                  <a:srgbClr val="FAFD00"/>
                </a:solidFill>
              </a:rPr>
              <a:t>Ignorance/Pseudoscientific Beliefs</a:t>
            </a:r>
            <a:endParaRPr lang="en-US" dirty="0"/>
          </a:p>
        </p:txBody>
      </p:sp>
      <p:sp>
        <p:nvSpPr>
          <p:cNvPr id="3" name="Content Placeholder 2">
            <a:extLst>
              <a:ext uri="{FF2B5EF4-FFF2-40B4-BE49-F238E27FC236}">
                <a16:creationId xmlns:a16="http://schemas.microsoft.com/office/drawing/2014/main" id="{55F3284C-D07F-4F51-A5F0-4499208665F0}"/>
              </a:ext>
            </a:extLst>
          </p:cNvPr>
          <p:cNvSpPr>
            <a:spLocks noGrp="1"/>
          </p:cNvSpPr>
          <p:nvPr>
            <p:ph idx="1"/>
          </p:nvPr>
        </p:nvSpPr>
        <p:spPr/>
        <p:txBody>
          <a:bodyPr/>
          <a:lstStyle/>
          <a:p>
            <a:pPr>
              <a:defRPr/>
            </a:pPr>
            <a:r>
              <a:rPr lang="en-US" dirty="0"/>
              <a:t>Some states require instructors to teach “creation science,” “intelligent design,” and “climate change skepticism”</a:t>
            </a:r>
          </a:p>
          <a:p>
            <a:pPr>
              <a:defRPr/>
            </a:pPr>
            <a:endParaRPr lang="en-US" dirty="0"/>
          </a:p>
          <a:p>
            <a:pPr>
              <a:defRPr/>
            </a:pPr>
            <a:r>
              <a:rPr lang="en-US" dirty="0"/>
              <a:t>Americans rank last overall in environmental attitudes and habits (survey of 20 developed countries, 2014)</a:t>
            </a:r>
          </a:p>
          <a:p>
            <a:pPr lvl="1">
              <a:defRPr/>
            </a:pPr>
            <a:r>
              <a:rPr lang="en-US" dirty="0"/>
              <a:t>Those who are less green feel less guilt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97AEDA-7C39-4B7A-AC55-D7C0115B6492}"/>
              </a:ext>
            </a:extLst>
          </p:cNvPr>
          <p:cNvSpPr>
            <a:spLocks noGrp="1"/>
          </p:cNvSpPr>
          <p:nvPr>
            <p:ph type="title"/>
          </p:nvPr>
        </p:nvSpPr>
        <p:spPr/>
        <p:txBody>
          <a:bodyPr/>
          <a:lstStyle/>
          <a:p>
            <a:r>
              <a:rPr lang="en-US" dirty="0"/>
              <a:t>Carl Sagan</a:t>
            </a:r>
          </a:p>
        </p:txBody>
      </p:sp>
      <p:sp>
        <p:nvSpPr>
          <p:cNvPr id="3" name="Content Placeholder 2">
            <a:extLst>
              <a:ext uri="{FF2B5EF4-FFF2-40B4-BE49-F238E27FC236}">
                <a16:creationId xmlns:a16="http://schemas.microsoft.com/office/drawing/2014/main" id="{384DE2A1-9743-4C9B-B14B-0FCB8FE8DF34}"/>
              </a:ext>
            </a:extLst>
          </p:cNvPr>
          <p:cNvSpPr>
            <a:spLocks noGrp="1"/>
          </p:cNvSpPr>
          <p:nvPr>
            <p:ph idx="1"/>
          </p:nvPr>
        </p:nvSpPr>
        <p:spPr/>
        <p:txBody>
          <a:bodyPr/>
          <a:lstStyle/>
          <a:p>
            <a:r>
              <a:rPr lang="en-US" sz="3600" dirty="0">
                <a:effectLst/>
              </a:rPr>
              <a:t>But if the citizens are educated and form their own opinions, then those in power work for us. In every country, we should be teaching our children the scientific method and the reasons for a Bill of Rights. With it comes a certain decency, humility and community spirit. In the demon-haunted world that we inhabit by virtue of being human, this may be all that stands between us and the enveloping darkness.”</a:t>
            </a:r>
          </a:p>
          <a:p>
            <a:endParaRPr lang="en-US" dirty="0"/>
          </a:p>
        </p:txBody>
      </p:sp>
    </p:spTree>
    <p:extLst>
      <p:ext uri="{BB962C8B-B14F-4D97-AF65-F5344CB8AC3E}">
        <p14:creationId xmlns:p14="http://schemas.microsoft.com/office/powerpoint/2010/main" val="18553981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7BFFA68-DBC1-47C5-B815-ECE187FF175E}"/>
              </a:ext>
            </a:extLst>
          </p:cNvPr>
          <p:cNvSpPr>
            <a:spLocks noGrp="1" noChangeArrowheads="1"/>
          </p:cNvSpPr>
          <p:nvPr>
            <p:ph type="title"/>
          </p:nvPr>
        </p:nvSpPr>
        <p:spPr/>
        <p:txBody>
          <a:bodyPr/>
          <a:lstStyle/>
          <a:p>
            <a:pPr eaLnBrk="1" hangingPunct="1"/>
            <a:r>
              <a:rPr lang="en-US" altLang="en-US"/>
              <a:t>Environmental Ignorance</a:t>
            </a:r>
            <a:endParaRPr lang="en-US" altLang="en-US" sz="3200"/>
          </a:p>
        </p:txBody>
      </p:sp>
      <p:sp>
        <p:nvSpPr>
          <p:cNvPr id="6147" name="Rectangle 3">
            <a:extLst>
              <a:ext uri="{FF2B5EF4-FFF2-40B4-BE49-F238E27FC236}">
                <a16:creationId xmlns:a16="http://schemas.microsoft.com/office/drawing/2014/main" id="{BDE3028F-455A-4E7B-806B-843435003D52}"/>
              </a:ext>
            </a:extLst>
          </p:cNvPr>
          <p:cNvSpPr>
            <a:spLocks noGrp="1" noChangeArrowheads="1"/>
          </p:cNvSpPr>
          <p:nvPr>
            <p:ph idx="1"/>
          </p:nvPr>
        </p:nvSpPr>
        <p:spPr/>
        <p:txBody>
          <a:bodyPr/>
          <a:lstStyle/>
          <a:p>
            <a:pPr eaLnBrk="1" hangingPunct="1">
              <a:lnSpc>
                <a:spcPct val="80000"/>
              </a:lnSpc>
            </a:pPr>
            <a:r>
              <a:rPr lang="en-US" altLang="en-US" sz="3600" dirty="0"/>
              <a:t>A majority of Americans believe that electricity in the U.S. is produced in nonpolluting ways</a:t>
            </a:r>
          </a:p>
          <a:p>
            <a:pPr lvl="1" eaLnBrk="1" hangingPunct="1">
              <a:lnSpc>
                <a:spcPct val="80000"/>
              </a:lnSpc>
            </a:pPr>
            <a:r>
              <a:rPr lang="en-US" altLang="en-US" sz="3600" dirty="0"/>
              <a:t>Only 25% know that majority (80%) comes from oil, natural gas, coal and wood</a:t>
            </a:r>
          </a:p>
          <a:p>
            <a:pPr eaLnBrk="1" hangingPunct="1">
              <a:lnSpc>
                <a:spcPct val="80000"/>
              </a:lnSpc>
            </a:pPr>
            <a:r>
              <a:rPr lang="en-US" altLang="en-US" sz="3600" dirty="0"/>
              <a:t>33% assume that spent nuclear fuel (from our 104 plants) is stored “in a deep underground facility in the West”</a:t>
            </a:r>
          </a:p>
          <a:p>
            <a:pPr lvl="1" eaLnBrk="1" hangingPunct="1">
              <a:lnSpc>
                <a:spcPct val="80000"/>
              </a:lnSpc>
            </a:pPr>
            <a:r>
              <a:rPr lang="en-US" altLang="en-US" sz="3600" dirty="0"/>
              <a:t>Only 17% are aware that it is mostly stored on-site at powerplants pending a long-term solution</a:t>
            </a:r>
          </a:p>
        </p:txBody>
      </p:sp>
    </p:spTree>
    <p:extLst>
      <p:ext uri="{BB962C8B-B14F-4D97-AF65-F5344CB8AC3E}">
        <p14:creationId xmlns:p14="http://schemas.microsoft.com/office/powerpoint/2010/main" val="32754696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A40D5-0239-496C-BD65-D163672B4B16}"/>
              </a:ext>
            </a:extLst>
          </p:cNvPr>
          <p:cNvSpPr>
            <a:spLocks noGrp="1"/>
          </p:cNvSpPr>
          <p:nvPr>
            <p:ph type="title"/>
          </p:nvPr>
        </p:nvSpPr>
        <p:spPr/>
        <p:txBody>
          <a:bodyPr/>
          <a:lstStyle/>
          <a:p>
            <a:pPr>
              <a:defRPr/>
            </a:pPr>
            <a:r>
              <a:rPr lang="en-US" dirty="0">
                <a:solidFill>
                  <a:srgbClr val="FAFD00"/>
                </a:solidFill>
              </a:rPr>
              <a:t>Ignorance/Pseudoscientific Beliefs</a:t>
            </a:r>
            <a:endParaRPr lang="en-US" dirty="0"/>
          </a:p>
        </p:txBody>
      </p:sp>
      <p:sp>
        <p:nvSpPr>
          <p:cNvPr id="3" name="Content Placeholder 2">
            <a:extLst>
              <a:ext uri="{FF2B5EF4-FFF2-40B4-BE49-F238E27FC236}">
                <a16:creationId xmlns:a16="http://schemas.microsoft.com/office/drawing/2014/main" id="{B4EF3A41-9299-4B22-BC2A-03809683A56E}"/>
              </a:ext>
            </a:extLst>
          </p:cNvPr>
          <p:cNvSpPr>
            <a:spLocks noGrp="1"/>
          </p:cNvSpPr>
          <p:nvPr>
            <p:ph idx="1"/>
          </p:nvPr>
        </p:nvSpPr>
        <p:spPr/>
        <p:txBody>
          <a:bodyPr/>
          <a:lstStyle/>
          <a:p>
            <a:pPr>
              <a:defRPr/>
            </a:pPr>
            <a:r>
              <a:rPr lang="en-US" dirty="0"/>
              <a:t>Use of dietary supplements common (1/3 adults and children took, although just over half were multivitamins and vitamin D; $55 billion spent in 2020; over 100,000 different products available, vs. 1,000+ prescription drugs), despite:</a:t>
            </a:r>
          </a:p>
          <a:p>
            <a:pPr lvl="1">
              <a:defRPr/>
            </a:pPr>
            <a:r>
              <a:rPr lang="en-US" sz="3200" dirty="0"/>
              <a:t>Lack of regulation by FDA</a:t>
            </a:r>
          </a:p>
          <a:p>
            <a:pPr lvl="1">
              <a:defRPr/>
            </a:pPr>
            <a:r>
              <a:rPr lang="en-US" sz="3200" dirty="0"/>
              <a:t>No to minimal data for many</a:t>
            </a:r>
          </a:p>
          <a:p>
            <a:pPr lvl="1">
              <a:defRPr/>
            </a:pPr>
            <a:r>
              <a:rPr lang="en-US" sz="3200" dirty="0"/>
              <a:t>Adverse reactions common</a:t>
            </a:r>
          </a:p>
          <a:p>
            <a:pPr lvl="2">
              <a:defRPr/>
            </a:pPr>
            <a:r>
              <a:rPr lang="en-US" sz="3200" dirty="0"/>
              <a:t>23,000 ER visits and over 2,000 hospitalizations annually</a:t>
            </a:r>
          </a:p>
          <a:p>
            <a:pPr lvl="1">
              <a:defRPr/>
            </a:pPr>
            <a:endParaRPr lang="en-US" dirty="0"/>
          </a:p>
          <a:p>
            <a:pPr>
              <a:defRPr/>
            </a:pP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F19D3F2-8E55-496A-B305-69A9BE69E597}"/>
              </a:ext>
            </a:extLst>
          </p:cNvPr>
          <p:cNvSpPr>
            <a:spLocks noGrp="1" noChangeArrowheads="1"/>
          </p:cNvSpPr>
          <p:nvPr>
            <p:ph type="title"/>
          </p:nvPr>
        </p:nvSpPr>
        <p:spPr>
          <a:noFill/>
        </p:spPr>
        <p:txBody>
          <a:bodyPr vert="horz" wrap="square" lIns="80962" tIns="39688" rIns="80962" bIns="39688" numCol="1" anchor="ctr" anchorCtr="0" compatLnSpc="1">
            <a:prstTxWarp prst="textNoShape">
              <a:avLst/>
            </a:prstTxWarp>
          </a:bodyPr>
          <a:lstStyle/>
          <a:p>
            <a:pPr defTabSz="806450" eaLnBrk="1" hangingPunct="1"/>
            <a:r>
              <a:rPr lang="en-US" altLang="en-US" sz="3900" dirty="0">
                <a:solidFill>
                  <a:schemeClr val="tx1"/>
                </a:solidFill>
              </a:rPr>
              <a:t>Scientific Ignorance</a:t>
            </a:r>
          </a:p>
        </p:txBody>
      </p:sp>
      <p:sp>
        <p:nvSpPr>
          <p:cNvPr id="5123" name="Rectangle 3">
            <a:extLst>
              <a:ext uri="{FF2B5EF4-FFF2-40B4-BE49-F238E27FC236}">
                <a16:creationId xmlns:a16="http://schemas.microsoft.com/office/drawing/2014/main" id="{10DDAB8E-452E-4B2B-90E7-CE407FA6B38F}"/>
              </a:ext>
            </a:extLst>
          </p:cNvPr>
          <p:cNvSpPr>
            <a:spLocks noGrp="1" noChangeArrowheads="1"/>
          </p:cNvSpPr>
          <p:nvPr>
            <p:ph idx="1"/>
          </p:nvPr>
        </p:nvSpPr>
        <p:spPr>
          <a:xfrm>
            <a:off x="881149" y="1255223"/>
            <a:ext cx="10341033" cy="5187142"/>
          </a:xfrm>
          <a:noFill/>
        </p:spPr>
        <p:txBody>
          <a:bodyPr vert="horz" wrap="square" lIns="80962" tIns="39688" rIns="80962" bIns="39688" numCol="1" anchor="t" anchorCtr="0" compatLnSpc="1">
            <a:prstTxWarp prst="textNoShape">
              <a:avLst/>
            </a:prstTxWarp>
          </a:bodyPr>
          <a:lstStyle/>
          <a:p>
            <a:pPr marL="303213" indent="-303213" defTabSz="806450" eaLnBrk="1" hangingPunct="1">
              <a:lnSpc>
                <a:spcPct val="130000"/>
              </a:lnSpc>
              <a:buNone/>
            </a:pPr>
            <a:r>
              <a:rPr lang="en-US" altLang="en-US" sz="2000" dirty="0"/>
              <a:t>	</a:t>
            </a:r>
            <a:r>
              <a:rPr lang="en-US" altLang="en-US" sz="2800" b="1" dirty="0"/>
              <a:t>Would you sign a petition to ban dihydrogen monoxide?</a:t>
            </a:r>
          </a:p>
          <a:p>
            <a:pPr marL="303213" indent="-303213" defTabSz="806450" eaLnBrk="1" hangingPunct="1">
              <a:lnSpc>
                <a:spcPct val="130000"/>
              </a:lnSpc>
              <a:buNone/>
            </a:pPr>
            <a:r>
              <a:rPr lang="en-US" altLang="en-US" sz="2800" dirty="0"/>
              <a:t>	1. It can cause excessive sweating and vomiting</a:t>
            </a:r>
            <a:br>
              <a:rPr lang="en-US" altLang="en-US" sz="2800" dirty="0"/>
            </a:br>
            <a:r>
              <a:rPr lang="en-US" altLang="en-US" sz="2800" dirty="0"/>
              <a:t>2. It is a major component in acid rain</a:t>
            </a:r>
            <a:br>
              <a:rPr lang="en-US" altLang="en-US" sz="2800" dirty="0"/>
            </a:br>
            <a:r>
              <a:rPr lang="en-US" altLang="en-US" sz="2800" dirty="0"/>
              <a:t>3. It can cause severe burns in its gaseous state</a:t>
            </a:r>
            <a:br>
              <a:rPr lang="en-US" altLang="en-US" sz="2800" dirty="0"/>
            </a:br>
            <a:r>
              <a:rPr lang="en-US" altLang="en-US" sz="2800" dirty="0"/>
              <a:t>4. It can kill you if accidentally inhaled</a:t>
            </a:r>
            <a:br>
              <a:rPr lang="en-US" altLang="en-US" sz="2800" dirty="0"/>
            </a:br>
            <a:r>
              <a:rPr lang="en-US" altLang="en-US" sz="2800" dirty="0"/>
              <a:t>5. It contributes to erosion</a:t>
            </a:r>
            <a:br>
              <a:rPr lang="en-US" altLang="en-US" sz="2800" dirty="0"/>
            </a:br>
            <a:r>
              <a:rPr lang="en-US" altLang="en-US" sz="2800" dirty="0"/>
              <a:t>6. It decreases effectiveness of automobile brakes</a:t>
            </a:r>
            <a:br>
              <a:rPr lang="en-US" altLang="en-US" sz="2800" dirty="0"/>
            </a:br>
            <a:r>
              <a:rPr lang="en-US" altLang="en-US" sz="2800" dirty="0"/>
              <a:t>7. It  has been found in tumors of terminal cancer  </a:t>
            </a:r>
            <a:br>
              <a:rPr lang="en-US" altLang="en-US" sz="2800" dirty="0"/>
            </a:br>
            <a:r>
              <a:rPr lang="en-US" altLang="en-US" sz="2800" dirty="0"/>
              <a:t>    patients</a:t>
            </a:r>
          </a:p>
        </p:txBody>
      </p:sp>
    </p:spTree>
    <p:extLst>
      <p:ext uri="{BB962C8B-B14F-4D97-AF65-F5344CB8AC3E}">
        <p14:creationId xmlns:p14="http://schemas.microsoft.com/office/powerpoint/2010/main" val="1731589687"/>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a:extLst>
              <a:ext uri="{FF2B5EF4-FFF2-40B4-BE49-F238E27FC236}">
                <a16:creationId xmlns:a16="http://schemas.microsoft.com/office/drawing/2014/main" id="{4D9879DA-BEBE-451D-9AD2-F58ED6143AD8}"/>
              </a:ext>
            </a:extLst>
          </p:cNvPr>
          <p:cNvSpPr>
            <a:spLocks noGrp="1" noRot="1" noChangeArrowheads="1"/>
          </p:cNvSpPr>
          <p:nvPr>
            <p:ph type="title"/>
          </p:nvPr>
        </p:nvSpPr>
        <p:spPr/>
        <p:txBody>
          <a:bodyPr/>
          <a:lstStyle/>
          <a:p>
            <a:pPr eaLnBrk="1" hangingPunct="1">
              <a:defRPr/>
            </a:pPr>
            <a:endParaRPr lang="en-US"/>
          </a:p>
        </p:txBody>
      </p:sp>
      <p:sp>
        <p:nvSpPr>
          <p:cNvPr id="397315" name="Rectangle 3">
            <a:extLst>
              <a:ext uri="{FF2B5EF4-FFF2-40B4-BE49-F238E27FC236}">
                <a16:creationId xmlns:a16="http://schemas.microsoft.com/office/drawing/2014/main" id="{F9690574-837D-4190-8A12-8A7F1E8C0346}"/>
              </a:ext>
            </a:extLst>
          </p:cNvPr>
          <p:cNvSpPr>
            <a:spLocks noGrp="1" noChangeArrowheads="1"/>
          </p:cNvSpPr>
          <p:nvPr>
            <p:ph type="body" idx="1"/>
          </p:nvPr>
        </p:nvSpPr>
        <p:spPr/>
        <p:txBody>
          <a:bodyPr/>
          <a:lstStyle/>
          <a:p>
            <a:pPr eaLnBrk="1" hangingPunct="1">
              <a:defRPr/>
            </a:pPr>
            <a:endParaRPr lang="en-US"/>
          </a:p>
        </p:txBody>
      </p:sp>
      <p:pic>
        <p:nvPicPr>
          <p:cNvPr id="936964" name="Picture 4" descr="Evangelical Scientists Refute Gravity With New 'Intelligent Falling' Theory">
            <a:extLst>
              <a:ext uri="{FF2B5EF4-FFF2-40B4-BE49-F238E27FC236}">
                <a16:creationId xmlns:a16="http://schemas.microsoft.com/office/drawing/2014/main" id="{4DA59C84-3198-421C-8E8A-D0E44425E0B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2286000"/>
            <a:ext cx="8451850" cy="190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D417-E060-6F2A-F1BD-FE9711E88FC8}"/>
              </a:ext>
            </a:extLst>
          </p:cNvPr>
          <p:cNvSpPr>
            <a:spLocks noGrp="1"/>
          </p:cNvSpPr>
          <p:nvPr>
            <p:ph type="title"/>
          </p:nvPr>
        </p:nvSpPr>
        <p:spPr/>
        <p:txBody>
          <a:bodyPr/>
          <a:lstStyle/>
          <a:p>
            <a:r>
              <a:rPr lang="en-US" dirty="0"/>
              <a:t>Many (Most?) Published Research Findings are False (PLOS Med 2005;2(8)e124)</a:t>
            </a:r>
          </a:p>
        </p:txBody>
      </p:sp>
      <p:sp>
        <p:nvSpPr>
          <p:cNvPr id="3" name="Content Placeholder 2">
            <a:extLst>
              <a:ext uri="{FF2B5EF4-FFF2-40B4-BE49-F238E27FC236}">
                <a16:creationId xmlns:a16="http://schemas.microsoft.com/office/drawing/2014/main" id="{E31DA97A-C70B-263E-FBA1-2F5CF327F1D6}"/>
              </a:ext>
            </a:extLst>
          </p:cNvPr>
          <p:cNvSpPr>
            <a:spLocks noGrp="1"/>
          </p:cNvSpPr>
          <p:nvPr>
            <p:ph idx="1"/>
          </p:nvPr>
        </p:nvSpPr>
        <p:spPr/>
        <p:txBody>
          <a:bodyPr/>
          <a:lstStyle/>
          <a:p>
            <a:r>
              <a:rPr lang="en-US" dirty="0"/>
              <a:t>Reasons:</a:t>
            </a:r>
          </a:p>
          <a:p>
            <a:pPr lvl="1"/>
            <a:r>
              <a:rPr lang="en-US" dirty="0"/>
              <a:t>The smaller the studies conducted in a scientific field, the less likely the research findings are to be true</a:t>
            </a:r>
          </a:p>
          <a:p>
            <a:pPr lvl="1"/>
            <a:r>
              <a:rPr lang="en-US" dirty="0"/>
              <a:t>The smaller the effect sizes in a scientific field, the less likely the research findings are to be true</a:t>
            </a:r>
          </a:p>
          <a:p>
            <a:pPr lvl="1"/>
            <a:r>
              <a:rPr lang="en-US" dirty="0"/>
              <a:t>The greater the number and the lesser the selection of tested relationships in a scientific field, the less likely the research findings are to be true</a:t>
            </a:r>
          </a:p>
          <a:p>
            <a:pPr lvl="1"/>
            <a:endParaRPr lang="en-US" dirty="0"/>
          </a:p>
          <a:p>
            <a:endParaRPr lang="en-US" dirty="0"/>
          </a:p>
          <a:p>
            <a:endParaRPr lang="en-US" dirty="0"/>
          </a:p>
        </p:txBody>
      </p:sp>
    </p:spTree>
    <p:extLst>
      <p:ext uri="{BB962C8B-B14F-4D97-AF65-F5344CB8AC3E}">
        <p14:creationId xmlns:p14="http://schemas.microsoft.com/office/powerpoint/2010/main" val="38148245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22606-17C4-32F8-BF24-9BEE09B01BE1}"/>
              </a:ext>
            </a:extLst>
          </p:cNvPr>
          <p:cNvSpPr>
            <a:spLocks noGrp="1"/>
          </p:cNvSpPr>
          <p:nvPr>
            <p:ph type="title"/>
          </p:nvPr>
        </p:nvSpPr>
        <p:spPr/>
        <p:txBody>
          <a:bodyPr/>
          <a:lstStyle/>
          <a:p>
            <a:r>
              <a:rPr lang="en-US" dirty="0"/>
              <a:t>Many (Most?) Published Research Findings are False (PLOS Med 2005;2(8)e124)</a:t>
            </a:r>
          </a:p>
        </p:txBody>
      </p:sp>
      <p:sp>
        <p:nvSpPr>
          <p:cNvPr id="3" name="Content Placeholder 2">
            <a:extLst>
              <a:ext uri="{FF2B5EF4-FFF2-40B4-BE49-F238E27FC236}">
                <a16:creationId xmlns:a16="http://schemas.microsoft.com/office/drawing/2014/main" id="{A639591A-F8F0-046D-1F9A-E37A0BD89865}"/>
              </a:ext>
            </a:extLst>
          </p:cNvPr>
          <p:cNvSpPr>
            <a:spLocks noGrp="1"/>
          </p:cNvSpPr>
          <p:nvPr>
            <p:ph idx="1"/>
          </p:nvPr>
        </p:nvSpPr>
        <p:spPr/>
        <p:txBody>
          <a:bodyPr/>
          <a:lstStyle/>
          <a:p>
            <a:r>
              <a:rPr lang="en-US" sz="2800" dirty="0"/>
              <a:t>Reasons:</a:t>
            </a:r>
          </a:p>
          <a:p>
            <a:pPr lvl="1"/>
            <a:r>
              <a:rPr lang="en-US" dirty="0"/>
              <a:t>The greater the flexibility in designs, definitions, outcomes, and analytical modes in a scientific field, the less likely the research findings are to be true.</a:t>
            </a:r>
          </a:p>
          <a:p>
            <a:pPr lvl="1"/>
            <a:r>
              <a:rPr lang="en-US" dirty="0"/>
              <a:t>The greater the financial and other interests and prejudices in a scientific field, the less likely the research findings are to be true</a:t>
            </a:r>
          </a:p>
          <a:p>
            <a:pPr lvl="1"/>
            <a:r>
              <a:rPr lang="en-US" dirty="0"/>
              <a:t>The hotter a scientific field (with more scientific teams involved), the less likely the research findings are to be true. </a:t>
            </a:r>
          </a:p>
          <a:p>
            <a:r>
              <a:rPr lang="en-US" sz="2800" dirty="0"/>
              <a:t>However, most medical interventions are helpful, and most scientific investigations lead to significant gains in practical knowledge</a:t>
            </a:r>
          </a:p>
        </p:txBody>
      </p:sp>
    </p:spTree>
    <p:extLst>
      <p:ext uri="{BB962C8B-B14F-4D97-AF65-F5344CB8AC3E}">
        <p14:creationId xmlns:p14="http://schemas.microsoft.com/office/powerpoint/2010/main" val="2697001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394ECCF-1403-420F-B910-0091856BC5C4}"/>
              </a:ext>
            </a:extLst>
          </p:cNvPr>
          <p:cNvSpPr>
            <a:spLocks noGrp="1" noChangeArrowheads="1"/>
          </p:cNvSpPr>
          <p:nvPr>
            <p:ph type="title"/>
          </p:nvPr>
        </p:nvSpPr>
        <p:spPr/>
        <p:txBody>
          <a:bodyPr/>
          <a:lstStyle/>
          <a:p>
            <a:pPr eaLnBrk="1" hangingPunct="1"/>
            <a:r>
              <a:rPr lang="en-US" altLang="en-US" dirty="0"/>
              <a:t>Public Education in Disarray</a:t>
            </a:r>
            <a:endParaRPr lang="en-US" altLang="en-US" sz="3200" dirty="0"/>
          </a:p>
        </p:txBody>
      </p:sp>
      <p:sp>
        <p:nvSpPr>
          <p:cNvPr id="15363" name="Rectangle 3">
            <a:extLst>
              <a:ext uri="{FF2B5EF4-FFF2-40B4-BE49-F238E27FC236}">
                <a16:creationId xmlns:a16="http://schemas.microsoft.com/office/drawing/2014/main" id="{D15BFF8C-B665-43FF-B792-A5AC7C63BE0C}"/>
              </a:ext>
            </a:extLst>
          </p:cNvPr>
          <p:cNvSpPr>
            <a:spLocks noGrp="1" noChangeArrowheads="1"/>
          </p:cNvSpPr>
          <p:nvPr>
            <p:ph idx="1"/>
          </p:nvPr>
        </p:nvSpPr>
        <p:spPr>
          <a:xfrm>
            <a:off x="609600" y="1658390"/>
            <a:ext cx="10972800" cy="4525963"/>
          </a:xfrm>
        </p:spPr>
        <p:txBody>
          <a:bodyPr/>
          <a:lstStyle/>
          <a:p>
            <a:pPr eaLnBrk="1" hangingPunct="1"/>
            <a:r>
              <a:rPr lang="en-US" altLang="en-US" sz="3600" dirty="0"/>
              <a:t>U.S. Schools ranked lowest among western nations</a:t>
            </a:r>
          </a:p>
          <a:p>
            <a:pPr eaLnBrk="1" hangingPunct="1"/>
            <a:r>
              <a:rPr lang="en-US" altLang="en-US" sz="3600" dirty="0">
                <a:cs typeface="Times New Roman" panose="02020603050405020304" pitchFamily="18" charset="0"/>
              </a:rPr>
              <a:t>Inadequate funding, decaying infrastructure</a:t>
            </a:r>
          </a:p>
          <a:p>
            <a:pPr eaLnBrk="1" hangingPunct="1"/>
            <a:r>
              <a:rPr lang="en-US" altLang="en-US" sz="3600" dirty="0">
                <a:cs typeface="Times New Roman" panose="02020603050405020304" pitchFamily="18" charset="0"/>
              </a:rPr>
              <a:t>Underpaid/undervalued teachers</a:t>
            </a:r>
          </a:p>
          <a:p>
            <a:pPr eaLnBrk="1" hangingPunct="1"/>
            <a:r>
              <a:rPr lang="en-US" altLang="en-US" sz="3600" dirty="0">
                <a:cs typeface="Times New Roman" panose="02020603050405020304" pitchFamily="18" charset="0"/>
              </a:rPr>
              <a:t>School boards censoring books, distorting history (e.g., slavery)</a:t>
            </a:r>
          </a:p>
          <a:p>
            <a:pPr eaLnBrk="1" hangingPunct="1"/>
            <a:r>
              <a:rPr lang="en-US" altLang="en-US" sz="3600" dirty="0">
                <a:cs typeface="Times New Roman" panose="02020603050405020304" pitchFamily="18" charset="0"/>
              </a:rPr>
              <a:t>Sex ed topics poorly taught or ignored altogether</a:t>
            </a:r>
          </a:p>
        </p:txBody>
      </p:sp>
    </p:spTree>
    <p:extLst>
      <p:ext uri="{BB962C8B-B14F-4D97-AF65-F5344CB8AC3E}">
        <p14:creationId xmlns:p14="http://schemas.microsoft.com/office/powerpoint/2010/main" val="241550874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60E4CF-A549-798B-980D-881E4010F251}"/>
              </a:ext>
            </a:extLst>
          </p:cNvPr>
          <p:cNvSpPr>
            <a:spLocks noGrp="1"/>
          </p:cNvSpPr>
          <p:nvPr>
            <p:ph type="title"/>
          </p:nvPr>
        </p:nvSpPr>
        <p:spPr/>
        <p:txBody>
          <a:bodyPr/>
          <a:lstStyle/>
          <a:p>
            <a:r>
              <a:rPr lang="en-US" dirty="0"/>
              <a:t>Public Education in Disarray</a:t>
            </a:r>
          </a:p>
        </p:txBody>
      </p:sp>
      <p:sp>
        <p:nvSpPr>
          <p:cNvPr id="3" name="Content Placeholder 2">
            <a:extLst>
              <a:ext uri="{FF2B5EF4-FFF2-40B4-BE49-F238E27FC236}">
                <a16:creationId xmlns:a16="http://schemas.microsoft.com/office/drawing/2014/main" id="{8E1F6508-BA01-78C2-B01F-D8459E6453D7}"/>
              </a:ext>
            </a:extLst>
          </p:cNvPr>
          <p:cNvSpPr>
            <a:spLocks noGrp="1"/>
          </p:cNvSpPr>
          <p:nvPr>
            <p:ph idx="1"/>
          </p:nvPr>
        </p:nvSpPr>
        <p:spPr/>
        <p:txBody>
          <a:bodyPr/>
          <a:lstStyle/>
          <a:p>
            <a:pPr eaLnBrk="1" hangingPunct="1"/>
            <a:r>
              <a:rPr lang="en-US" altLang="en-US" sz="3200" dirty="0">
                <a:cs typeface="Times New Roman" panose="02020603050405020304" pitchFamily="18" charset="0"/>
              </a:rPr>
              <a:t>Moms for Liberty and other groups hounding parents, teachers, and reasonable school board members</a:t>
            </a:r>
          </a:p>
          <a:p>
            <a:pPr lvl="1" eaLnBrk="1" hangingPunct="1"/>
            <a:r>
              <a:rPr lang="en-US" altLang="en-US" dirty="0">
                <a:cs typeface="Times New Roman" panose="02020603050405020304" pitchFamily="18" charset="0"/>
              </a:rPr>
              <a:t>MFL head and husband involved in threesome sex scandal, allegations of rape by husband; former Pennsylvania head registered sex offender</a:t>
            </a:r>
            <a:endParaRPr lang="en-US" altLang="en-US" dirty="0"/>
          </a:p>
          <a:p>
            <a:pPr eaLnBrk="1" hangingPunct="1"/>
            <a:r>
              <a:rPr lang="en-US" altLang="en-US" sz="3200" dirty="0"/>
              <a:t>National HS graduation rate stagnant at 65-70%</a:t>
            </a:r>
          </a:p>
          <a:p>
            <a:pPr eaLnBrk="1" hangingPunct="1"/>
            <a:r>
              <a:rPr lang="en-US" altLang="en-US" sz="3200" dirty="0"/>
              <a:t>College tuition costs rising</a:t>
            </a:r>
          </a:p>
          <a:p>
            <a:endParaRPr lang="en-US" dirty="0"/>
          </a:p>
        </p:txBody>
      </p:sp>
    </p:spTree>
    <p:extLst>
      <p:ext uri="{BB962C8B-B14F-4D97-AF65-F5344CB8AC3E}">
        <p14:creationId xmlns:p14="http://schemas.microsoft.com/office/powerpoint/2010/main" val="14250067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a16="http://schemas.microsoft.com/office/drawing/2014/main" id="{8453F3F4-85C0-43BA-A9F9-568160579A62}"/>
              </a:ext>
            </a:extLst>
          </p:cNvPr>
          <p:cNvSpPr>
            <a:spLocks noGrp="1"/>
          </p:cNvSpPr>
          <p:nvPr>
            <p:ph type="title"/>
          </p:nvPr>
        </p:nvSpPr>
        <p:spPr/>
        <p:txBody>
          <a:bodyPr/>
          <a:lstStyle/>
          <a:p>
            <a:pPr eaLnBrk="1" hangingPunct="1"/>
            <a:r>
              <a:rPr lang="en-US" altLang="en-US" dirty="0"/>
              <a:t>Television and the Media</a:t>
            </a:r>
          </a:p>
        </p:txBody>
      </p:sp>
      <p:sp>
        <p:nvSpPr>
          <p:cNvPr id="113667" name="Rectangle 3">
            <a:extLst>
              <a:ext uri="{FF2B5EF4-FFF2-40B4-BE49-F238E27FC236}">
                <a16:creationId xmlns:a16="http://schemas.microsoft.com/office/drawing/2014/main" id="{2E69AC18-0C89-472B-9A49-5E20443C72EA}"/>
              </a:ext>
            </a:extLst>
          </p:cNvPr>
          <p:cNvSpPr>
            <a:spLocks noGrp="1"/>
          </p:cNvSpPr>
          <p:nvPr>
            <p:ph idx="1"/>
          </p:nvPr>
        </p:nvSpPr>
        <p:spPr/>
        <p:txBody>
          <a:bodyPr/>
          <a:lstStyle/>
          <a:p>
            <a:pPr eaLnBrk="1" hangingPunct="1">
              <a:lnSpc>
                <a:spcPct val="80000"/>
              </a:lnSpc>
            </a:pPr>
            <a:r>
              <a:rPr lang="en-US" sz="3600" dirty="0"/>
              <a:t>Smartphones - Average US teen spends 9 </a:t>
            </a:r>
            <a:r>
              <a:rPr lang="en-US" sz="3600" dirty="0" err="1"/>
              <a:t>hrs</a:t>
            </a:r>
            <a:r>
              <a:rPr lang="en-US" sz="3600" dirty="0"/>
              <a:t>/d using social media (8-12 year </a:t>
            </a:r>
            <a:r>
              <a:rPr lang="en-US" sz="3600" dirty="0" err="1"/>
              <a:t>olds</a:t>
            </a:r>
            <a:r>
              <a:rPr lang="en-US" sz="3600" dirty="0"/>
              <a:t> = 6 </a:t>
            </a:r>
            <a:r>
              <a:rPr lang="en-US" sz="3600" dirty="0" err="1"/>
              <a:t>hrs</a:t>
            </a:r>
            <a:r>
              <a:rPr lang="en-US" sz="3600" dirty="0"/>
              <a:t>/d)</a:t>
            </a:r>
          </a:p>
          <a:p>
            <a:pPr eaLnBrk="1" hangingPunct="1">
              <a:lnSpc>
                <a:spcPct val="80000"/>
              </a:lnSpc>
            </a:pPr>
            <a:r>
              <a:rPr lang="en-US" altLang="en-US" sz="3600" dirty="0"/>
              <a:t>The average American youth spends 900 </a:t>
            </a:r>
            <a:r>
              <a:rPr lang="en-US" altLang="en-US" sz="3600" dirty="0" err="1"/>
              <a:t>hrs</a:t>
            </a:r>
            <a:r>
              <a:rPr lang="en-US" altLang="en-US" sz="3600" dirty="0"/>
              <a:t>/</a:t>
            </a:r>
            <a:r>
              <a:rPr lang="en-US" altLang="en-US" sz="3600" dirty="0" err="1"/>
              <a:t>yr</a:t>
            </a:r>
            <a:r>
              <a:rPr lang="en-US" altLang="en-US" sz="3600" dirty="0"/>
              <a:t> in school, 1,500 </a:t>
            </a:r>
            <a:r>
              <a:rPr lang="en-US" altLang="en-US" sz="3600" dirty="0" err="1"/>
              <a:t>hrs</a:t>
            </a:r>
            <a:r>
              <a:rPr lang="en-US" altLang="en-US" sz="3600" dirty="0"/>
              <a:t>/</a:t>
            </a:r>
            <a:r>
              <a:rPr lang="en-US" altLang="en-US" sz="3600" dirty="0" err="1"/>
              <a:t>yr</a:t>
            </a:r>
            <a:r>
              <a:rPr lang="en-US" altLang="en-US" sz="3600" dirty="0"/>
              <a:t> watching TV</a:t>
            </a:r>
          </a:p>
          <a:p>
            <a:pPr eaLnBrk="1" hangingPunct="1">
              <a:lnSpc>
                <a:spcPct val="80000"/>
              </a:lnSpc>
            </a:pPr>
            <a:r>
              <a:rPr lang="en-US" altLang="en-US" sz="3600" dirty="0"/>
              <a:t>By age 65, the average American will have spent 9 </a:t>
            </a:r>
            <a:r>
              <a:rPr lang="en-US" altLang="en-US" sz="3600" dirty="0" err="1"/>
              <a:t>yrs</a:t>
            </a:r>
            <a:r>
              <a:rPr lang="en-US" altLang="en-US" sz="3600" dirty="0"/>
              <a:t> watching TV</a:t>
            </a:r>
          </a:p>
          <a:p>
            <a:pPr eaLnBrk="1" hangingPunct="1">
              <a:lnSpc>
                <a:spcPct val="80000"/>
              </a:lnSpc>
            </a:pPr>
            <a:r>
              <a:rPr lang="en-US" altLang="en-US" sz="3600" dirty="0"/>
              <a:t>Facebook, Google, YouTube, Pinterest, Twitter, Instagram, Reddit, Match Group, Amazon, others</a:t>
            </a:r>
          </a:p>
          <a:p>
            <a:pPr eaLnBrk="1" hangingPunct="1">
              <a:lnSpc>
                <a:spcPct val="80000"/>
              </a:lnSpc>
            </a:pPr>
            <a:endParaRPr lang="en-US" altLang="en-US" sz="3600" dirty="0"/>
          </a:p>
        </p:txBody>
      </p:sp>
    </p:spTree>
    <p:extLst>
      <p:ext uri="{BB962C8B-B14F-4D97-AF65-F5344CB8AC3E}">
        <p14:creationId xmlns:p14="http://schemas.microsoft.com/office/powerpoint/2010/main" val="17384660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3266" name="Rectangle 2">
            <a:extLst>
              <a:ext uri="{FF2B5EF4-FFF2-40B4-BE49-F238E27FC236}">
                <a16:creationId xmlns:a16="http://schemas.microsoft.com/office/drawing/2014/main" id="{8ACD2AB1-EB37-4B00-9484-3C4B3C407944}"/>
              </a:ext>
            </a:extLst>
          </p:cNvPr>
          <p:cNvSpPr>
            <a:spLocks noGrp="1" noRot="1" noChangeArrowheads="1"/>
          </p:cNvSpPr>
          <p:nvPr>
            <p:ph type="title"/>
          </p:nvPr>
        </p:nvSpPr>
        <p:spPr/>
        <p:txBody>
          <a:bodyPr/>
          <a:lstStyle/>
          <a:p>
            <a:pPr eaLnBrk="1" hangingPunct="1">
              <a:defRPr/>
            </a:pPr>
            <a:r>
              <a:rPr lang="en-US" dirty="0"/>
              <a:t>Journalism</a:t>
            </a:r>
          </a:p>
        </p:txBody>
      </p:sp>
      <p:sp>
        <p:nvSpPr>
          <p:cNvPr id="523267" name="Rectangle 3">
            <a:extLst>
              <a:ext uri="{FF2B5EF4-FFF2-40B4-BE49-F238E27FC236}">
                <a16:creationId xmlns:a16="http://schemas.microsoft.com/office/drawing/2014/main" id="{2C771236-A617-4F7F-8CCA-C0A1E8E58012}"/>
              </a:ext>
            </a:extLst>
          </p:cNvPr>
          <p:cNvSpPr>
            <a:spLocks noGrp="1" noChangeArrowheads="1"/>
          </p:cNvSpPr>
          <p:nvPr>
            <p:ph idx="1"/>
          </p:nvPr>
        </p:nvSpPr>
        <p:spPr/>
        <p:txBody>
          <a:bodyPr/>
          <a:lstStyle/>
          <a:p>
            <a:pPr eaLnBrk="1" hangingPunct="1">
              <a:defRPr/>
            </a:pPr>
            <a:r>
              <a:rPr lang="en-US" altLang="en-US" sz="3600" dirty="0"/>
              <a:t>Local newspapers closing, consolidation of major media outlets</a:t>
            </a:r>
          </a:p>
          <a:p>
            <a:pPr lvl="1" eaLnBrk="1" hangingPunct="1">
              <a:defRPr/>
            </a:pPr>
            <a:r>
              <a:rPr lang="en-US" sz="3600" dirty="0">
                <a:sym typeface="PressWriter Symbols" pitchFamily="2" charset="2"/>
              </a:rPr>
              <a:t>5 corporations control majority of US media (down from 50 in 1983)</a:t>
            </a:r>
            <a:endParaRPr lang="en-US" sz="3600" dirty="0"/>
          </a:p>
          <a:p>
            <a:pPr eaLnBrk="1" hangingPunct="1">
              <a:lnSpc>
                <a:spcPct val="80000"/>
              </a:lnSpc>
            </a:pPr>
            <a:r>
              <a:rPr lang="en-US" altLang="en-US" sz="3600" dirty="0"/>
              <a:t>Most owned by multinational, multi-billion dollar corporations involved forestry, defense, real estate, fossil fuels, big agriculture, etc.</a:t>
            </a:r>
          </a:p>
          <a:p>
            <a:pPr lvl="1" eaLnBrk="1" hangingPunct="1">
              <a:lnSpc>
                <a:spcPct val="80000"/>
              </a:lnSpc>
            </a:pPr>
            <a:r>
              <a:rPr lang="en-US" altLang="en-US" sz="3600" dirty="0"/>
              <a:t>Stories suppressed</a:t>
            </a:r>
          </a:p>
          <a:p>
            <a:pPr eaLnBrk="1" hangingPunct="1">
              <a:defRPr/>
            </a:pPr>
            <a:endParaRPr lang="en-US" dirty="0"/>
          </a:p>
        </p:txBody>
      </p:sp>
    </p:spTree>
    <p:extLst>
      <p:ext uri="{BB962C8B-B14F-4D97-AF65-F5344CB8AC3E}">
        <p14:creationId xmlns:p14="http://schemas.microsoft.com/office/powerpoint/2010/main" val="2305087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D5EC02-7933-47EF-9271-63AD3A016867}"/>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FA3732E2-CDB1-4AB6-B523-CDC5AB0F65B8}"/>
              </a:ext>
            </a:extLst>
          </p:cNvPr>
          <p:cNvSpPr>
            <a:spLocks noGrp="1"/>
          </p:cNvSpPr>
          <p:nvPr>
            <p:ph idx="1"/>
          </p:nvPr>
        </p:nvSpPr>
        <p:spPr/>
        <p:txBody>
          <a:bodyPr/>
          <a:lstStyle/>
          <a:p>
            <a:r>
              <a:rPr lang="en-US" dirty="0"/>
              <a:t>Pseudoscience/Ignorance</a:t>
            </a:r>
          </a:p>
          <a:p>
            <a:r>
              <a:rPr lang="en-US" dirty="0"/>
              <a:t>Health, Environment</a:t>
            </a:r>
          </a:p>
          <a:p>
            <a:r>
              <a:rPr lang="en-US" dirty="0"/>
              <a:t>Public Education, Journalism, Advertising, Lobbying, Public Relations, Religion</a:t>
            </a:r>
          </a:p>
          <a:p>
            <a:r>
              <a:rPr lang="en-US" dirty="0"/>
              <a:t>Politics and Elections</a:t>
            </a:r>
          </a:p>
          <a:p>
            <a:r>
              <a:rPr lang="en-US" dirty="0"/>
              <a:t>Threat to Democracy</a:t>
            </a:r>
          </a:p>
        </p:txBody>
      </p:sp>
    </p:spTree>
    <p:extLst>
      <p:ext uri="{BB962C8B-B14F-4D97-AF65-F5344CB8AC3E}">
        <p14:creationId xmlns:p14="http://schemas.microsoft.com/office/powerpoint/2010/main" val="6256818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B56BA-11A8-42B2-81E7-4B30C884F4DF}"/>
              </a:ext>
            </a:extLst>
          </p:cNvPr>
          <p:cNvSpPr>
            <a:spLocks noGrp="1"/>
          </p:cNvSpPr>
          <p:nvPr>
            <p:ph type="title"/>
          </p:nvPr>
        </p:nvSpPr>
        <p:spPr/>
        <p:txBody>
          <a:bodyPr/>
          <a:lstStyle/>
          <a:p>
            <a:r>
              <a:rPr lang="en-US" dirty="0"/>
              <a:t>Journalism</a:t>
            </a:r>
          </a:p>
        </p:txBody>
      </p:sp>
      <p:sp>
        <p:nvSpPr>
          <p:cNvPr id="3" name="Content Placeholder 2">
            <a:extLst>
              <a:ext uri="{FF2B5EF4-FFF2-40B4-BE49-F238E27FC236}">
                <a16:creationId xmlns:a16="http://schemas.microsoft.com/office/drawing/2014/main" id="{C72E625D-C8AF-48B0-9817-02B0A18A1B6D}"/>
              </a:ext>
            </a:extLst>
          </p:cNvPr>
          <p:cNvSpPr>
            <a:spLocks noGrp="1"/>
          </p:cNvSpPr>
          <p:nvPr>
            <p:ph idx="1"/>
          </p:nvPr>
        </p:nvSpPr>
        <p:spPr/>
        <p:txBody>
          <a:bodyPr/>
          <a:lstStyle/>
          <a:p>
            <a:pPr eaLnBrk="1" hangingPunct="1">
              <a:defRPr/>
            </a:pPr>
            <a:r>
              <a:rPr lang="en-US" altLang="en-US" sz="3600" dirty="0"/>
              <a:t>40% fewer journalists than a decade ago</a:t>
            </a:r>
          </a:p>
          <a:p>
            <a:pPr>
              <a:defRPr/>
            </a:pPr>
            <a:r>
              <a:rPr lang="en-US" altLang="en-US" sz="3600" dirty="0"/>
              <a:t>“Fake news” epidemic; rent-a-crowds; deep fake videos; propaganda (Fox News)</a:t>
            </a:r>
          </a:p>
          <a:p>
            <a:pPr>
              <a:defRPr/>
            </a:pPr>
            <a:r>
              <a:rPr lang="en-US" altLang="en-US" sz="3600" dirty="0"/>
              <a:t>Journalists under attack</a:t>
            </a:r>
          </a:p>
          <a:p>
            <a:pPr lvl="1">
              <a:defRPr/>
            </a:pPr>
            <a:r>
              <a:rPr lang="en-US" altLang="en-US" sz="3600" dirty="0"/>
              <a:t>Guardians of the Truth named TIME Magazine’s Persons of the Year, 2018</a:t>
            </a:r>
          </a:p>
          <a:p>
            <a:pPr lvl="1">
              <a:defRPr/>
            </a:pPr>
            <a:r>
              <a:rPr lang="en-US" altLang="en-US" sz="3600" dirty="0"/>
              <a:t>Trump administration ridiculing, threatening journalists</a:t>
            </a:r>
          </a:p>
          <a:p>
            <a:endParaRPr lang="en-US" dirty="0"/>
          </a:p>
        </p:txBody>
      </p:sp>
    </p:spTree>
    <p:extLst>
      <p:ext uri="{BB962C8B-B14F-4D97-AF65-F5344CB8AC3E}">
        <p14:creationId xmlns:p14="http://schemas.microsoft.com/office/powerpoint/2010/main" val="255693066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AB53A7F0-28E3-4352-BBD6-74AF874222A7}"/>
              </a:ext>
            </a:extLst>
          </p:cNvPr>
          <p:cNvSpPr>
            <a:spLocks noGrp="1" noChangeArrowheads="1"/>
          </p:cNvSpPr>
          <p:nvPr>
            <p:ph type="title"/>
          </p:nvPr>
        </p:nvSpPr>
        <p:spPr/>
        <p:txBody>
          <a:bodyPr/>
          <a:lstStyle/>
          <a:p>
            <a:pPr eaLnBrk="1" hangingPunct="1"/>
            <a:r>
              <a:rPr lang="en-US" altLang="en-US"/>
              <a:t>Global Warming: Controversial?</a:t>
            </a:r>
          </a:p>
        </p:txBody>
      </p:sp>
      <p:sp>
        <p:nvSpPr>
          <p:cNvPr id="19459" name="Rectangle 3">
            <a:extLst>
              <a:ext uri="{FF2B5EF4-FFF2-40B4-BE49-F238E27FC236}">
                <a16:creationId xmlns:a16="http://schemas.microsoft.com/office/drawing/2014/main" id="{D24F6B10-8A41-471C-B1C3-D1FB3B375B0B}"/>
              </a:ext>
            </a:extLst>
          </p:cNvPr>
          <p:cNvSpPr>
            <a:spLocks noGrp="1" noChangeArrowheads="1"/>
          </p:cNvSpPr>
          <p:nvPr>
            <p:ph idx="1"/>
          </p:nvPr>
        </p:nvSpPr>
        <p:spPr/>
        <p:txBody>
          <a:bodyPr/>
          <a:lstStyle/>
          <a:p>
            <a:pPr eaLnBrk="1" hangingPunct="1">
              <a:lnSpc>
                <a:spcPct val="90000"/>
              </a:lnSpc>
            </a:pPr>
            <a:r>
              <a:rPr lang="en-US" altLang="en-US" dirty="0"/>
              <a:t>Of 928 articles in peer-reviewed scientific journals, 0% were in doubt as to the existence or cause of global warming</a:t>
            </a:r>
          </a:p>
          <a:p>
            <a:pPr eaLnBrk="1" hangingPunct="1">
              <a:lnSpc>
                <a:spcPct val="90000"/>
              </a:lnSpc>
            </a:pPr>
            <a:r>
              <a:rPr lang="en-US" altLang="en-US" dirty="0"/>
              <a:t>Of 636 articles in the popular press (NY Times, </a:t>
            </a:r>
            <a:r>
              <a:rPr lang="en-US" altLang="en-US" dirty="0" err="1"/>
              <a:t>WaPo</a:t>
            </a:r>
            <a:r>
              <a:rPr lang="en-US" altLang="en-US" dirty="0"/>
              <a:t>, LA Times, WSJ), 53% expressed doubt as to the existence (and primary cause) of global warming</a:t>
            </a:r>
          </a:p>
          <a:p>
            <a:pPr lvl="1" eaLnBrk="1" hangingPunct="1">
              <a:lnSpc>
                <a:spcPct val="90000"/>
              </a:lnSpc>
            </a:pPr>
            <a:r>
              <a:rPr lang="en-US" altLang="en-US" sz="3200" dirty="0"/>
              <a:t>Desire to appear “fair and balanced” creates false equivalency</a:t>
            </a:r>
          </a:p>
          <a:p>
            <a:pPr algn="r" eaLnBrk="1" hangingPunct="1">
              <a:lnSpc>
                <a:spcPct val="90000"/>
              </a:lnSpc>
              <a:buFontTx/>
              <a:buNone/>
            </a:pPr>
            <a:r>
              <a:rPr lang="en-US" altLang="en-US" i="1" dirty="0"/>
              <a:t>Science 2004;306:1686-7</a:t>
            </a:r>
          </a:p>
          <a:p>
            <a:pPr algn="r" eaLnBrk="1" hangingPunct="1">
              <a:lnSpc>
                <a:spcPct val="90000"/>
              </a:lnSpc>
              <a:buFontTx/>
              <a:buNone/>
            </a:pPr>
            <a:r>
              <a:rPr lang="en-US" altLang="en-US" i="1" dirty="0"/>
              <a:t>(Study covers 1993-2003)</a:t>
            </a:r>
          </a:p>
        </p:txBody>
      </p:sp>
    </p:spTree>
    <p:extLst>
      <p:ext uri="{BB962C8B-B14F-4D97-AF65-F5344CB8AC3E}">
        <p14:creationId xmlns:p14="http://schemas.microsoft.com/office/powerpoint/2010/main" val="40190458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356951BC-77B5-4586-83C7-60F75CD663CE}"/>
              </a:ext>
            </a:extLst>
          </p:cNvPr>
          <p:cNvSpPr>
            <a:spLocks noGrp="1" noRot="1" noChangeArrowheads="1"/>
          </p:cNvSpPr>
          <p:nvPr>
            <p:ph type="title"/>
          </p:nvPr>
        </p:nvSpPr>
        <p:spPr/>
        <p:txBody>
          <a:bodyPr/>
          <a:lstStyle/>
          <a:p>
            <a:pPr eaLnBrk="1" hangingPunct="1">
              <a:defRPr/>
            </a:pPr>
            <a:r>
              <a:rPr lang="en-US" dirty="0"/>
              <a:t>Corporations Spread Misinformation</a:t>
            </a:r>
          </a:p>
        </p:txBody>
      </p:sp>
      <p:sp>
        <p:nvSpPr>
          <p:cNvPr id="16387" name="Rectangle 3">
            <a:extLst>
              <a:ext uri="{FF2B5EF4-FFF2-40B4-BE49-F238E27FC236}">
                <a16:creationId xmlns:a16="http://schemas.microsoft.com/office/drawing/2014/main" id="{B44BAE4E-32BA-47A4-894D-7DF443031AA3}"/>
              </a:ext>
            </a:extLst>
          </p:cNvPr>
          <p:cNvSpPr>
            <a:spLocks noGrp="1" noChangeArrowheads="1"/>
          </p:cNvSpPr>
          <p:nvPr>
            <p:ph idx="1"/>
          </p:nvPr>
        </p:nvSpPr>
        <p:spPr/>
        <p:txBody>
          <a:bodyPr/>
          <a:lstStyle/>
          <a:p>
            <a:pPr eaLnBrk="1" hangingPunct="1">
              <a:defRPr/>
            </a:pPr>
            <a:r>
              <a:rPr lang="en-US" dirty="0"/>
              <a:t>Advertising:</a:t>
            </a:r>
          </a:p>
          <a:p>
            <a:pPr lvl="1" eaLnBrk="1" hangingPunct="1">
              <a:defRPr/>
            </a:pPr>
            <a:r>
              <a:rPr lang="en-US" sz="3200" dirty="0"/>
              <a:t>“The art of convincing people to spend money they don't have for something they don't need.” (Will Rogers)</a:t>
            </a:r>
          </a:p>
          <a:p>
            <a:pPr eaLnBrk="1" hangingPunct="1">
              <a:defRPr/>
            </a:pPr>
            <a:r>
              <a:rPr lang="en-US" dirty="0"/>
              <a:t>US: $781 billion/</a:t>
            </a:r>
            <a:r>
              <a:rPr lang="en-US" dirty="0" err="1"/>
              <a:t>yr</a:t>
            </a:r>
            <a:r>
              <a:rPr lang="en-US" dirty="0"/>
              <a:t> worldwide; $298 billion/</a:t>
            </a:r>
            <a:r>
              <a:rPr lang="en-US" dirty="0" err="1"/>
              <a:t>yr</a:t>
            </a:r>
            <a:r>
              <a:rPr lang="en-US" dirty="0"/>
              <a:t> in U.S. (2022)</a:t>
            </a:r>
          </a:p>
          <a:p>
            <a:pPr lvl="1" eaLnBrk="1" hangingPunct="1">
              <a:defRPr/>
            </a:pPr>
            <a:r>
              <a:rPr lang="en-US" dirty="0"/>
              <a:t>Worldwide spending estimated to exceed $100 billion in 2024</a:t>
            </a:r>
          </a:p>
          <a:p>
            <a:pPr eaLnBrk="1" hangingPunct="1">
              <a:defRPr/>
            </a:pPr>
            <a:r>
              <a:rPr lang="en-US" dirty="0"/>
              <a:t>10% of a two-year old’s nouns are brand names</a:t>
            </a:r>
          </a:p>
          <a:p>
            <a:pPr eaLnBrk="1" hangingPunct="1">
              <a:defRPr/>
            </a:pPr>
            <a:r>
              <a:rPr lang="en-US" dirty="0"/>
              <a:t>The average American can recognize over 1,000 corporate logos, but fewer than 10 local plants and animals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5E9E4-E0E1-4BC7-9BF7-814149D156EB}"/>
              </a:ext>
            </a:extLst>
          </p:cNvPr>
          <p:cNvSpPr>
            <a:spLocks noGrp="1"/>
          </p:cNvSpPr>
          <p:nvPr>
            <p:ph type="title"/>
          </p:nvPr>
        </p:nvSpPr>
        <p:spPr/>
        <p:txBody>
          <a:bodyPr/>
          <a:lstStyle/>
          <a:p>
            <a:pPr>
              <a:defRPr/>
            </a:pPr>
            <a:r>
              <a:rPr lang="en-US" dirty="0"/>
              <a:t>Corporate Spread Misinformation</a:t>
            </a:r>
          </a:p>
        </p:txBody>
      </p:sp>
      <p:sp>
        <p:nvSpPr>
          <p:cNvPr id="3" name="Content Placeholder 2">
            <a:extLst>
              <a:ext uri="{FF2B5EF4-FFF2-40B4-BE49-F238E27FC236}">
                <a16:creationId xmlns:a16="http://schemas.microsoft.com/office/drawing/2014/main" id="{DC6FC831-138D-4BB4-AAB3-242B2941B7BE}"/>
              </a:ext>
            </a:extLst>
          </p:cNvPr>
          <p:cNvSpPr>
            <a:spLocks noGrp="1"/>
          </p:cNvSpPr>
          <p:nvPr>
            <p:ph idx="1"/>
          </p:nvPr>
        </p:nvSpPr>
        <p:spPr/>
        <p:txBody>
          <a:bodyPr/>
          <a:lstStyle/>
          <a:p>
            <a:pPr eaLnBrk="1" hangingPunct="1">
              <a:defRPr/>
            </a:pPr>
            <a:r>
              <a:rPr lang="en-US" sz="3600" dirty="0"/>
              <a:t>Astroturf - artificially-created grassroots coalitions</a:t>
            </a:r>
          </a:p>
          <a:p>
            <a:pPr eaLnBrk="1" hangingPunct="1">
              <a:defRPr/>
            </a:pPr>
            <a:r>
              <a:rPr lang="en-US" sz="3600" dirty="0"/>
              <a:t>Corporate front groups</a:t>
            </a:r>
          </a:p>
          <a:p>
            <a:pPr eaLnBrk="1" hangingPunct="1">
              <a:defRPr/>
            </a:pPr>
            <a:r>
              <a:rPr lang="en-US" sz="3600" dirty="0"/>
              <a:t>Sponsored curricula (environmental health, nutrition)</a:t>
            </a:r>
          </a:p>
          <a:p>
            <a:pPr>
              <a:defRPr/>
            </a:pPr>
            <a:r>
              <a:rPr lang="en-US" altLang="en-US" sz="3600" dirty="0"/>
              <a:t>Public relations:</a:t>
            </a:r>
          </a:p>
          <a:p>
            <a:pPr lvl="1">
              <a:defRPr/>
            </a:pPr>
            <a:r>
              <a:rPr lang="en-US" altLang="en-US" sz="3600" dirty="0"/>
              <a:t>$88 billion worldwide industry (2020)</a:t>
            </a:r>
          </a:p>
          <a:p>
            <a:pPr lvl="1">
              <a:defRPr/>
            </a:pPr>
            <a:r>
              <a:rPr lang="en-US" altLang="en-US" sz="3600" dirty="0"/>
              <a:t>PR flacks outnumber journalists in the US</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6133A-5388-4B50-93D3-F6129C3318A3}"/>
              </a:ext>
            </a:extLst>
          </p:cNvPr>
          <p:cNvSpPr>
            <a:spLocks noGrp="1"/>
          </p:cNvSpPr>
          <p:nvPr>
            <p:ph type="title"/>
          </p:nvPr>
        </p:nvSpPr>
        <p:spPr/>
        <p:txBody>
          <a:bodyPr/>
          <a:lstStyle/>
          <a:p>
            <a:pPr>
              <a:defRPr/>
            </a:pPr>
            <a:r>
              <a:rPr lang="en-US" dirty="0"/>
              <a:t>Edward Bernays, Pioneer of Corporate PR and Propaganda</a:t>
            </a:r>
          </a:p>
        </p:txBody>
      </p:sp>
      <p:sp>
        <p:nvSpPr>
          <p:cNvPr id="3" name="Content Placeholder 2">
            <a:extLst>
              <a:ext uri="{FF2B5EF4-FFF2-40B4-BE49-F238E27FC236}">
                <a16:creationId xmlns:a16="http://schemas.microsoft.com/office/drawing/2014/main" id="{84BC9ADC-3AF2-4137-873F-87A6A332500E}"/>
              </a:ext>
            </a:extLst>
          </p:cNvPr>
          <p:cNvSpPr>
            <a:spLocks noGrp="1"/>
          </p:cNvSpPr>
          <p:nvPr>
            <p:ph idx="1"/>
          </p:nvPr>
        </p:nvSpPr>
        <p:spPr/>
        <p:txBody>
          <a:bodyPr/>
          <a:lstStyle/>
          <a:p>
            <a:pPr>
              <a:defRPr/>
            </a:pPr>
            <a:r>
              <a:rPr lang="en-US" sz="3600" dirty="0"/>
              <a:t>"Those who manipulate the unseen mechanism of society constitute an invisible government which is the true ruling power of our country. We are governed, our minds molded, our tastes formed, our ideas suggested largely by men we have never heard of. </a:t>
            </a:r>
            <a:r>
              <a:rPr lang="en-US" sz="3600" dirty="0">
                <a:latin typeface="Times New Roman"/>
                <a:cs typeface="Times New Roman"/>
              </a:rPr>
              <a:t>→</a:t>
            </a:r>
            <a:endParaRPr lang="en-US" sz="3600" dirty="0"/>
          </a:p>
          <a:p>
            <a:pPr>
              <a:defRPr/>
            </a:pPr>
            <a:endParaRPr lang="en-US" dirty="0"/>
          </a:p>
        </p:txBody>
      </p:sp>
    </p:spTree>
    <p:extLst>
      <p:ext uri="{BB962C8B-B14F-4D97-AF65-F5344CB8AC3E}">
        <p14:creationId xmlns:p14="http://schemas.microsoft.com/office/powerpoint/2010/main" val="424608787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CBBB4-67FF-400F-A72C-774BB2D32978}"/>
              </a:ext>
            </a:extLst>
          </p:cNvPr>
          <p:cNvSpPr>
            <a:spLocks noGrp="1"/>
          </p:cNvSpPr>
          <p:nvPr>
            <p:ph type="title"/>
          </p:nvPr>
        </p:nvSpPr>
        <p:spPr/>
        <p:txBody>
          <a:bodyPr/>
          <a:lstStyle/>
          <a:p>
            <a:pPr>
              <a:defRPr/>
            </a:pPr>
            <a:r>
              <a:rPr lang="en-US" dirty="0"/>
              <a:t>Edward Bernays, Pioneer of Corporate PR and Propaganda</a:t>
            </a:r>
          </a:p>
        </p:txBody>
      </p:sp>
      <p:sp>
        <p:nvSpPr>
          <p:cNvPr id="3" name="Content Placeholder 2">
            <a:extLst>
              <a:ext uri="{FF2B5EF4-FFF2-40B4-BE49-F238E27FC236}">
                <a16:creationId xmlns:a16="http://schemas.microsoft.com/office/drawing/2014/main" id="{7926CA2B-E133-40B8-8696-E0939F045DDB}"/>
              </a:ext>
            </a:extLst>
          </p:cNvPr>
          <p:cNvSpPr>
            <a:spLocks noGrp="1"/>
          </p:cNvSpPr>
          <p:nvPr>
            <p:ph idx="1"/>
          </p:nvPr>
        </p:nvSpPr>
        <p:spPr/>
        <p:txBody>
          <a:bodyPr/>
          <a:lstStyle/>
          <a:p>
            <a:pPr>
              <a:defRPr/>
            </a:pPr>
            <a:r>
              <a:rPr lang="en-US" sz="3600" dirty="0"/>
              <a:t>In almost every act of our lives, whether in the sphere of politics or business, in our social conduct or our ethical thinking, we are dominated by the relatively small number of persons who understand the mental processes and social patterns of the masses. It is they who pull the wires that control the public mind.”</a:t>
            </a:r>
          </a:p>
        </p:txBody>
      </p:sp>
    </p:spTree>
    <p:extLst>
      <p:ext uri="{BB962C8B-B14F-4D97-AF65-F5344CB8AC3E}">
        <p14:creationId xmlns:p14="http://schemas.microsoft.com/office/powerpoint/2010/main" val="312926905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a:extLst>
              <a:ext uri="{FF2B5EF4-FFF2-40B4-BE49-F238E27FC236}">
                <a16:creationId xmlns:a16="http://schemas.microsoft.com/office/drawing/2014/main" id="{DD722BF4-DA7A-4493-AACC-6096E25527DF}"/>
              </a:ext>
            </a:extLst>
          </p:cNvPr>
          <p:cNvSpPr>
            <a:spLocks noGrp="1" noRot="1" noChangeArrowheads="1"/>
          </p:cNvSpPr>
          <p:nvPr>
            <p:ph type="title"/>
          </p:nvPr>
        </p:nvSpPr>
        <p:spPr/>
        <p:txBody>
          <a:bodyPr/>
          <a:lstStyle/>
          <a:p>
            <a:pPr eaLnBrk="1" hangingPunct="1">
              <a:defRPr/>
            </a:pPr>
            <a:r>
              <a:rPr lang="en-US" dirty="0"/>
              <a:t>Corporate Front Groups</a:t>
            </a:r>
            <a:endParaRPr lang="en-US" sz="3200" dirty="0"/>
          </a:p>
        </p:txBody>
      </p:sp>
      <p:sp>
        <p:nvSpPr>
          <p:cNvPr id="400387" name="Rectangle 3">
            <a:extLst>
              <a:ext uri="{FF2B5EF4-FFF2-40B4-BE49-F238E27FC236}">
                <a16:creationId xmlns:a16="http://schemas.microsoft.com/office/drawing/2014/main" id="{A2302871-6A49-4C01-85EB-0CAD75F15F89}"/>
              </a:ext>
            </a:extLst>
          </p:cNvPr>
          <p:cNvSpPr>
            <a:spLocks noGrp="1" noChangeArrowheads="1"/>
          </p:cNvSpPr>
          <p:nvPr>
            <p:ph type="body" idx="1"/>
          </p:nvPr>
        </p:nvSpPr>
        <p:spPr/>
        <p:txBody>
          <a:bodyPr/>
          <a:lstStyle/>
          <a:p>
            <a:pPr eaLnBrk="1" hangingPunct="1">
              <a:lnSpc>
                <a:spcPct val="90000"/>
              </a:lnSpc>
              <a:defRPr/>
            </a:pPr>
            <a:r>
              <a:rPr lang="en-US" sz="3600" dirty="0"/>
              <a:t>The American Council on Science and Health</a:t>
            </a:r>
          </a:p>
          <a:p>
            <a:pPr eaLnBrk="1" hangingPunct="1">
              <a:lnSpc>
                <a:spcPct val="90000"/>
              </a:lnSpc>
              <a:defRPr/>
            </a:pPr>
            <a:r>
              <a:rPr lang="en-US" sz="3600" dirty="0"/>
              <a:t>Koch Institute</a:t>
            </a:r>
          </a:p>
          <a:p>
            <a:pPr eaLnBrk="1" hangingPunct="1">
              <a:lnSpc>
                <a:spcPct val="90000"/>
              </a:lnSpc>
              <a:defRPr/>
            </a:pPr>
            <a:r>
              <a:rPr lang="en-US" sz="3600" dirty="0"/>
              <a:t>American Legislative Exchange Council (ALEC)</a:t>
            </a:r>
          </a:p>
          <a:p>
            <a:pPr eaLnBrk="1" hangingPunct="1">
              <a:lnSpc>
                <a:spcPct val="90000"/>
              </a:lnSpc>
              <a:defRPr/>
            </a:pPr>
            <a:r>
              <a:rPr lang="en-US" sz="3600" dirty="0"/>
              <a:t>National Wilderness Institute</a:t>
            </a:r>
          </a:p>
          <a:p>
            <a:pPr eaLnBrk="1" hangingPunct="1">
              <a:lnSpc>
                <a:spcPct val="90000"/>
              </a:lnSpc>
              <a:defRPr/>
            </a:pPr>
            <a:r>
              <a:rPr lang="en-US" sz="3600" dirty="0"/>
              <a:t>The Foundation for Clean Air Progress</a:t>
            </a:r>
          </a:p>
          <a:p>
            <a:pPr eaLnBrk="1" hangingPunct="1">
              <a:lnSpc>
                <a:spcPct val="90000"/>
              </a:lnSpc>
              <a:defRPr/>
            </a:pPr>
            <a:r>
              <a:rPr lang="en-US" sz="3600" dirty="0"/>
              <a:t>Council for Biotechnology Information</a:t>
            </a:r>
          </a:p>
          <a:p>
            <a:pPr eaLnBrk="1" hangingPunct="1">
              <a:lnSpc>
                <a:spcPct val="90000"/>
              </a:lnSpc>
              <a:defRPr/>
            </a:pPr>
            <a:r>
              <a:rPr lang="en-US" sz="3600" dirty="0"/>
              <a:t>Sense About Science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2434" name="Rectangle 2">
            <a:extLst>
              <a:ext uri="{FF2B5EF4-FFF2-40B4-BE49-F238E27FC236}">
                <a16:creationId xmlns:a16="http://schemas.microsoft.com/office/drawing/2014/main" id="{B788DE31-3957-4485-9384-32B576267E26}"/>
              </a:ext>
            </a:extLst>
          </p:cNvPr>
          <p:cNvSpPr>
            <a:spLocks noGrp="1" noRot="1" noChangeArrowheads="1"/>
          </p:cNvSpPr>
          <p:nvPr>
            <p:ph type="title"/>
          </p:nvPr>
        </p:nvSpPr>
        <p:spPr>
          <a:xfrm>
            <a:off x="1903413" y="522289"/>
            <a:ext cx="8597900" cy="1139825"/>
          </a:xfrm>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Educational Materials</a:t>
            </a:r>
            <a:endParaRPr lang="en-US" sz="3600" b="0" dirty="0">
              <a:solidFill>
                <a:schemeClr val="tx1"/>
              </a:solidFill>
            </a:endParaRPr>
          </a:p>
        </p:txBody>
      </p:sp>
      <p:sp>
        <p:nvSpPr>
          <p:cNvPr id="402435" name="Rectangle 3">
            <a:extLst>
              <a:ext uri="{FF2B5EF4-FFF2-40B4-BE49-F238E27FC236}">
                <a16:creationId xmlns:a16="http://schemas.microsoft.com/office/drawing/2014/main" id="{40FF0814-EDF3-4E45-8A49-5EC1015AC2E7}"/>
              </a:ext>
            </a:extLst>
          </p:cNvPr>
          <p:cNvSpPr>
            <a:spLocks noGrp="1" noChangeArrowheads="1"/>
          </p:cNvSpPr>
          <p:nvPr>
            <p:ph type="body" idx="1"/>
          </p:nvPr>
        </p:nvSpPr>
        <p:spPr>
          <a:xfrm>
            <a:off x="1288473" y="1871664"/>
            <a:ext cx="9626138" cy="4333875"/>
          </a:xfrm>
        </p:spPr>
        <p:txBody>
          <a:bodyPr vert="horz" wrap="square" lIns="88900" tIns="46038" rIns="88900" bIns="46038" numCol="1" anchor="t" anchorCtr="0" compatLnSpc="1">
            <a:prstTxWarp prst="textNoShape">
              <a:avLst/>
            </a:prstTxWarp>
          </a:bodyPr>
          <a:lstStyle/>
          <a:p>
            <a:pPr marL="333375" indent="-333375" defTabSz="887413" eaLnBrk="1" hangingPunct="1">
              <a:defRPr/>
            </a:pPr>
            <a:r>
              <a:rPr lang="en-US" sz="4000" dirty="0"/>
              <a:t>Corporate-sponsored and supported by a loose coalition of antiregulatory zealots, corporate polluters, lapdog scientists and misguided parents</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4482" name="Rectangle 2">
            <a:extLst>
              <a:ext uri="{FF2B5EF4-FFF2-40B4-BE49-F238E27FC236}">
                <a16:creationId xmlns:a16="http://schemas.microsoft.com/office/drawing/2014/main" id="{C026B03C-BE01-4A9F-844D-2A1737191D3E}"/>
              </a:ext>
            </a:extLst>
          </p:cNvPr>
          <p:cNvSpPr>
            <a:spLocks noGrp="1" noRot="1" noChangeArrowheads="1"/>
          </p:cNvSpPr>
          <p:nvPr>
            <p:ph type="title"/>
          </p:nvPr>
        </p:nvSpPr>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endParaRPr lang="en-US" sz="3600" b="0" dirty="0">
              <a:solidFill>
                <a:schemeClr val="tx1"/>
              </a:solidFill>
            </a:endParaRPr>
          </a:p>
        </p:txBody>
      </p:sp>
      <p:sp>
        <p:nvSpPr>
          <p:cNvPr id="404483" name="Rectangle 3">
            <a:extLst>
              <a:ext uri="{FF2B5EF4-FFF2-40B4-BE49-F238E27FC236}">
                <a16:creationId xmlns:a16="http://schemas.microsoft.com/office/drawing/2014/main" id="{5E3C4915-45B4-4FDE-AB0C-A48C6962070A}"/>
              </a:ext>
            </a:extLst>
          </p:cNvPr>
          <p:cNvSpPr>
            <a:spLocks noGrp="1" noChangeArrowheads="1"/>
          </p:cNvSpPr>
          <p:nvPr>
            <p:ph type="body" idx="1"/>
          </p:nvPr>
        </p:nvSpPr>
        <p:spPr>
          <a:xfrm>
            <a:off x="2209800" y="1981201"/>
            <a:ext cx="8229600" cy="4098925"/>
          </a:xfrm>
        </p:spPr>
        <p:txBody>
          <a:bodyPr vert="horz" wrap="square" lIns="88900" tIns="46038" rIns="88900" bIns="46038" numCol="1" anchor="t" anchorCtr="0" compatLnSpc="1">
            <a:prstTxWarp prst="textNoShape">
              <a:avLst/>
            </a:prstTxWarp>
          </a:bodyPr>
          <a:lstStyle/>
          <a:p>
            <a:pPr marL="333375" indent="-333375" defTabSz="887413" eaLnBrk="1" hangingPunct="1">
              <a:defRPr/>
            </a:pPr>
            <a:r>
              <a:rPr lang="en-US" dirty="0"/>
              <a:t>Exxon’s “Energy Cube”</a:t>
            </a:r>
          </a:p>
          <a:p>
            <a:pPr marL="333375" indent="-333375" defTabSz="887413" eaLnBrk="1" hangingPunct="1">
              <a:buNone/>
              <a:defRPr/>
            </a:pPr>
            <a:r>
              <a:rPr lang="en-US" dirty="0"/>
              <a:t>	-“Gasoline is simply solar power hidden in decayed matter”</a:t>
            </a:r>
          </a:p>
          <a:p>
            <a:pPr marL="333375" indent="-333375" defTabSz="887413" eaLnBrk="1" hangingPunct="1">
              <a:buNone/>
              <a:defRPr/>
            </a:pPr>
            <a:r>
              <a:rPr lang="en-US" dirty="0"/>
              <a:t>	-“Offshore drilling creates reefs for fish”</a:t>
            </a:r>
          </a:p>
          <a:p>
            <a:pPr marL="333375" indent="-333375" defTabSz="887413" eaLnBrk="1" hangingPunct="1">
              <a:buNone/>
              <a:defRPr/>
            </a:pPr>
            <a:r>
              <a:rPr lang="en-US" dirty="0"/>
              <a:t>	- Exxon deliberately hid data showing fossil fuels can contribute to devastating climate change since the 1970s, instead spread disinformation</a:t>
            </a:r>
          </a:p>
          <a:p>
            <a:pPr marL="333375" indent="-333375" defTabSz="887413" eaLnBrk="1" hangingPunct="1">
              <a:buNone/>
              <a:defRPr/>
            </a:pPr>
            <a:endParaRPr lang="en-US" sz="1000" dirty="0"/>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319F78-7ABE-49CF-9D26-4B1BA4B598B3}"/>
              </a:ext>
            </a:extLst>
          </p:cNvPr>
          <p:cNvSpPr>
            <a:spLocks noGrp="1"/>
          </p:cNvSpPr>
          <p:nvPr>
            <p:ph type="title"/>
          </p:nvPr>
        </p:nvSpPr>
        <p:spPr/>
        <p:txBody>
          <a:bodyPr/>
          <a:lstStyle/>
          <a:p>
            <a:pPr>
              <a:defRPr/>
            </a:pPr>
            <a:r>
              <a:rPr lang="en-US" altLang="en-US" dirty="0">
                <a:solidFill>
                  <a:srgbClr val="E5E5FF"/>
                </a:solidFill>
              </a:rPr>
              <a:t>True Cost of Fossil Fuels</a:t>
            </a:r>
            <a:endParaRPr lang="en-US" dirty="0"/>
          </a:p>
        </p:txBody>
      </p:sp>
      <p:sp>
        <p:nvSpPr>
          <p:cNvPr id="3" name="Content Placeholder 2">
            <a:extLst>
              <a:ext uri="{FF2B5EF4-FFF2-40B4-BE49-F238E27FC236}">
                <a16:creationId xmlns:a16="http://schemas.microsoft.com/office/drawing/2014/main" id="{79DF60B7-C53E-406D-9187-BE4574038191}"/>
              </a:ext>
            </a:extLst>
          </p:cNvPr>
          <p:cNvSpPr>
            <a:spLocks noGrp="1"/>
          </p:cNvSpPr>
          <p:nvPr>
            <p:ph idx="1"/>
          </p:nvPr>
        </p:nvSpPr>
        <p:spPr/>
        <p:txBody>
          <a:bodyPr/>
          <a:lstStyle/>
          <a:p>
            <a:pPr>
              <a:defRPr/>
            </a:pPr>
            <a:r>
              <a:rPr lang="en-US" sz="3600" dirty="0"/>
              <a:t>Worldwide annual fossil fuel subsidies = $775 billion to $1 trillion (varies based on oil prices)</a:t>
            </a:r>
          </a:p>
          <a:p>
            <a:pPr lvl="1">
              <a:defRPr/>
            </a:pPr>
            <a:r>
              <a:rPr lang="en-US" sz="3600" dirty="0"/>
              <a:t>Does not include other costs of fossil fuels related to climate change, environmental impacts, military conflicts and spending, and health impacts. </a:t>
            </a:r>
          </a:p>
          <a:p>
            <a:pPr>
              <a:defRPr/>
            </a:pPr>
            <a:r>
              <a:rPr lang="en-US" sz="3600" dirty="0"/>
              <a:t>Including externalities, the unpaid costs of fossil fuels are upward of $5.3 trillion annually ($10 million/minute) </a:t>
            </a:r>
          </a:p>
        </p:txBody>
      </p:sp>
    </p:spTree>
    <p:extLst>
      <p:ext uri="{BB962C8B-B14F-4D97-AF65-F5344CB8AC3E}">
        <p14:creationId xmlns:p14="http://schemas.microsoft.com/office/powerpoint/2010/main" val="4228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FD5F-1C2E-4731-99A4-C026A71FBB57}"/>
              </a:ext>
            </a:extLst>
          </p:cNvPr>
          <p:cNvSpPr>
            <a:spLocks noGrp="1"/>
          </p:cNvSpPr>
          <p:nvPr>
            <p:ph type="title"/>
          </p:nvPr>
        </p:nvSpPr>
        <p:spPr/>
        <p:txBody>
          <a:bodyPr/>
          <a:lstStyle/>
          <a:p>
            <a:r>
              <a:rPr lang="en-US" dirty="0"/>
              <a:t>Thomas Jefferson</a:t>
            </a:r>
          </a:p>
        </p:txBody>
      </p:sp>
      <p:sp>
        <p:nvSpPr>
          <p:cNvPr id="3" name="Content Placeholder 2">
            <a:extLst>
              <a:ext uri="{FF2B5EF4-FFF2-40B4-BE49-F238E27FC236}">
                <a16:creationId xmlns:a16="http://schemas.microsoft.com/office/drawing/2014/main" id="{0CB08DAD-D32D-4272-9EA7-269E46C960FA}"/>
              </a:ext>
            </a:extLst>
          </p:cNvPr>
          <p:cNvSpPr>
            <a:spLocks noGrp="1"/>
          </p:cNvSpPr>
          <p:nvPr>
            <p:ph idx="1"/>
          </p:nvPr>
        </p:nvSpPr>
        <p:spPr/>
        <p:txBody>
          <a:bodyPr/>
          <a:lstStyle/>
          <a:p>
            <a:pPr marL="0" indent="0" algn="ctr">
              <a:buNone/>
            </a:pPr>
            <a:endParaRPr lang="en-US" sz="4400" dirty="0"/>
          </a:p>
          <a:p>
            <a:pPr marL="0" indent="0" algn="ctr">
              <a:buNone/>
            </a:pPr>
            <a:endParaRPr lang="en-US" sz="4400" dirty="0"/>
          </a:p>
          <a:p>
            <a:pPr marL="0" indent="0" algn="ctr">
              <a:buNone/>
            </a:pPr>
            <a:r>
              <a:rPr lang="en-US" sz="4400" dirty="0"/>
              <a:t>“Information is the currency of democracy”</a:t>
            </a:r>
          </a:p>
          <a:p>
            <a:endParaRPr lang="en-US" dirty="0"/>
          </a:p>
        </p:txBody>
      </p:sp>
    </p:spTree>
    <p:extLst>
      <p:ext uri="{BB962C8B-B14F-4D97-AF65-F5344CB8AC3E}">
        <p14:creationId xmlns:p14="http://schemas.microsoft.com/office/powerpoint/2010/main" val="4945365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5506" name="Rectangle 2">
            <a:extLst>
              <a:ext uri="{FF2B5EF4-FFF2-40B4-BE49-F238E27FC236}">
                <a16:creationId xmlns:a16="http://schemas.microsoft.com/office/drawing/2014/main" id="{CA6E2B7F-A424-4461-B7A9-606AC8E17FE6}"/>
              </a:ext>
            </a:extLst>
          </p:cNvPr>
          <p:cNvSpPr>
            <a:spLocks noGrp="1" noRot="1" noChangeArrowheads="1"/>
          </p:cNvSpPr>
          <p:nvPr>
            <p:ph type="title"/>
          </p:nvPr>
        </p:nvSpPr>
        <p:spPr/>
        <p:txBody>
          <a:bodyPr vert="horz" wrap="square" lIns="88900" tIns="46038" rIns="88900" bIns="46038" numCol="1" anchor="ctr" anchorCtr="0" compatLnSpc="1">
            <a:prstTxWarp prst="textNoShape">
              <a:avLst/>
            </a:prstTxWarp>
          </a:bodyPr>
          <a:lstStyle/>
          <a:p>
            <a:pPr defTabSz="887413" eaLnBrk="1" hangingPunct="1">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endParaRPr lang="en-US" sz="3600" b="0" dirty="0">
              <a:solidFill>
                <a:schemeClr val="tx1"/>
              </a:solidFill>
            </a:endParaRPr>
          </a:p>
        </p:txBody>
      </p:sp>
      <p:sp>
        <p:nvSpPr>
          <p:cNvPr id="405507" name="Rectangle 3">
            <a:extLst>
              <a:ext uri="{FF2B5EF4-FFF2-40B4-BE49-F238E27FC236}">
                <a16:creationId xmlns:a16="http://schemas.microsoft.com/office/drawing/2014/main" id="{CC2B0DF1-2C3E-44D4-B93A-98A349609C1B}"/>
              </a:ext>
            </a:extLst>
          </p:cNvPr>
          <p:cNvSpPr>
            <a:spLocks noGrp="1" noChangeArrowheads="1"/>
          </p:cNvSpPr>
          <p:nvPr>
            <p:ph type="body" idx="1"/>
          </p:nvPr>
        </p:nvSpPr>
        <p:spPr>
          <a:xfrm>
            <a:off x="831274" y="1600201"/>
            <a:ext cx="10532224" cy="4525963"/>
          </a:xfrm>
        </p:spPr>
        <p:txBody>
          <a:bodyPr vert="horz" wrap="square" lIns="88900" tIns="46038" rIns="88900" bIns="46038" numCol="1" anchor="t" anchorCtr="0" compatLnSpc="1">
            <a:prstTxWarp prst="textNoShape">
              <a:avLst/>
            </a:prstTxWarp>
          </a:bodyPr>
          <a:lstStyle/>
          <a:p>
            <a:pPr marL="501650" indent="-452438" defTabSz="887413" eaLnBrk="1" hangingPunct="1">
              <a:defRPr/>
            </a:pPr>
            <a:r>
              <a:rPr lang="en-US" dirty="0"/>
              <a:t>International Paper</a:t>
            </a:r>
          </a:p>
          <a:p>
            <a:pPr marL="501650" indent="-452438" defTabSz="887413" eaLnBrk="1" hangingPunct="1">
              <a:buNone/>
              <a:defRPr/>
            </a:pPr>
            <a:r>
              <a:rPr lang="en-US" dirty="0"/>
              <a:t>	-“</a:t>
            </a:r>
            <a:r>
              <a:rPr lang="en-US" dirty="0" err="1"/>
              <a:t>Clearcutting</a:t>
            </a:r>
            <a:r>
              <a:rPr lang="en-US" dirty="0"/>
              <a:t> promotes growth of trees that require full sunlight and allows efficient site preparation for the next crop”</a:t>
            </a:r>
          </a:p>
          <a:p>
            <a:pPr marL="333375" indent="-333375" defTabSz="887413" eaLnBrk="1" hangingPunct="1">
              <a:defRPr/>
            </a:pPr>
            <a:r>
              <a:rPr lang="en-US" dirty="0"/>
              <a:t>Pacific Lumber Company</a:t>
            </a:r>
          </a:p>
          <a:p>
            <a:pPr marL="333375" indent="-333375" defTabSz="887413" eaLnBrk="1" hangingPunct="1">
              <a:buNone/>
              <a:defRPr/>
            </a:pPr>
            <a:r>
              <a:rPr lang="en-US" dirty="0"/>
              <a:t>	-“The Great American Forest is. . . renewable forever”</a:t>
            </a:r>
          </a:p>
          <a:p>
            <a:pPr marL="501650" indent="-452438" defTabSz="887413" eaLnBrk="1" hangingPunct="1">
              <a:defRPr/>
            </a:pPr>
            <a:endParaRPr lang="en-US" dirty="0"/>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2BE26-2FF8-436F-A978-CE1743AD5184}"/>
              </a:ext>
            </a:extLst>
          </p:cNvPr>
          <p:cNvSpPr>
            <a:spLocks noGrp="1"/>
          </p:cNvSpPr>
          <p:nvPr>
            <p:ph type="title"/>
          </p:nvPr>
        </p:nvSpPr>
        <p:spPr/>
        <p:txBody>
          <a:bodyPr/>
          <a:lstStyle/>
          <a:p>
            <a:pPr>
              <a:defRPr/>
            </a:pPr>
            <a:r>
              <a:rPr lang="en-US" sz="3600" dirty="0">
                <a:solidFill>
                  <a:schemeClr val="tx1"/>
                </a:solidFill>
              </a:rPr>
              <a:t>Sponsored Environmental </a:t>
            </a:r>
            <a:br>
              <a:rPr lang="en-US" sz="3600" dirty="0">
                <a:solidFill>
                  <a:schemeClr val="tx1"/>
                </a:solidFill>
              </a:rPr>
            </a:br>
            <a:r>
              <a:rPr lang="en-US" sz="3600" dirty="0">
                <a:solidFill>
                  <a:schemeClr val="tx1"/>
                </a:solidFill>
              </a:rPr>
              <a:t>Education Materials (Examples)</a:t>
            </a:r>
          </a:p>
        </p:txBody>
      </p:sp>
      <p:sp>
        <p:nvSpPr>
          <p:cNvPr id="3" name="Content Placeholder 2">
            <a:extLst>
              <a:ext uri="{FF2B5EF4-FFF2-40B4-BE49-F238E27FC236}">
                <a16:creationId xmlns:a16="http://schemas.microsoft.com/office/drawing/2014/main" id="{1A1F9125-6E56-4DEB-8AD7-DDBC7C73BC30}"/>
              </a:ext>
            </a:extLst>
          </p:cNvPr>
          <p:cNvSpPr>
            <a:spLocks noGrp="1"/>
          </p:cNvSpPr>
          <p:nvPr>
            <p:ph idx="1"/>
          </p:nvPr>
        </p:nvSpPr>
        <p:spPr/>
        <p:txBody>
          <a:bodyPr/>
          <a:lstStyle/>
          <a:p>
            <a:pPr marL="501650" indent="-452438" defTabSz="887413" eaLnBrk="1" hangingPunct="1">
              <a:defRPr/>
            </a:pPr>
            <a:r>
              <a:rPr lang="en-US" dirty="0"/>
              <a:t>American Coal Foundation 4</a:t>
            </a:r>
            <a:r>
              <a:rPr lang="en-US" baseline="30000" dirty="0"/>
              <a:t>th</a:t>
            </a:r>
            <a:r>
              <a:rPr lang="en-US" dirty="0"/>
              <a:t> grade lesson packet entitled “The United States </a:t>
            </a:r>
            <a:r>
              <a:rPr lang="en-US"/>
              <a:t>of Energy”</a:t>
            </a:r>
            <a:endParaRPr lang="en-US" dirty="0"/>
          </a:p>
          <a:p>
            <a:pPr marL="901700" lvl="1" indent="-452438" defTabSz="887413" eaLnBrk="1" hangingPunct="1">
              <a:defRPr/>
            </a:pPr>
            <a:r>
              <a:rPr lang="en-US" sz="3200" dirty="0"/>
              <a:t>Omits mention of toxic waste, mountaintop removal, and greenhouse gasses</a:t>
            </a:r>
          </a:p>
          <a:p>
            <a:pPr marL="501650" indent="-452438" defTabSz="887413" eaLnBrk="1" hangingPunct="1">
              <a:defRPr/>
            </a:pPr>
            <a:r>
              <a:rPr lang="en-US" dirty="0"/>
              <a:t>American Nuclear Society’s “Activities with the Atoms Family”</a:t>
            </a:r>
          </a:p>
          <a:p>
            <a:pPr marL="501650" indent="-452438" defTabSz="887413" eaLnBrk="1" hangingPunct="1">
              <a:defRPr/>
            </a:pPr>
            <a:r>
              <a:rPr lang="en-US" dirty="0"/>
              <a:t>Dow’s “</a:t>
            </a:r>
            <a:r>
              <a:rPr lang="en-US" dirty="0" err="1"/>
              <a:t>Chemipalooza</a:t>
            </a:r>
            <a:r>
              <a:rPr lang="en-US" dirty="0"/>
              <a:t>”</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F25656F6-5FE7-460F-B152-7B6BAB1496D2}"/>
              </a:ext>
            </a:extLst>
          </p:cNvPr>
          <p:cNvSpPr>
            <a:spLocks noGrp="1"/>
          </p:cNvSpPr>
          <p:nvPr>
            <p:ph type="title"/>
          </p:nvPr>
        </p:nvSpPr>
        <p:spPr/>
        <p:txBody>
          <a:bodyPr/>
          <a:lstStyle/>
          <a:p>
            <a:pPr eaLnBrk="1" hangingPunct="1"/>
            <a:r>
              <a:rPr lang="en-US" altLang="en-US" dirty="0"/>
              <a:t>Lobbying</a:t>
            </a:r>
          </a:p>
        </p:txBody>
      </p:sp>
      <p:sp>
        <p:nvSpPr>
          <p:cNvPr id="165891" name="Rectangle 3">
            <a:extLst>
              <a:ext uri="{FF2B5EF4-FFF2-40B4-BE49-F238E27FC236}">
                <a16:creationId xmlns:a16="http://schemas.microsoft.com/office/drawing/2014/main" id="{69BBC72A-8212-4BE8-A62D-E41B94E0D9C1}"/>
              </a:ext>
            </a:extLst>
          </p:cNvPr>
          <p:cNvSpPr>
            <a:spLocks noGrp="1"/>
          </p:cNvSpPr>
          <p:nvPr>
            <p:ph idx="1"/>
          </p:nvPr>
        </p:nvSpPr>
        <p:spPr/>
        <p:txBody>
          <a:bodyPr/>
          <a:lstStyle/>
          <a:p>
            <a:pPr eaLnBrk="1" hangingPunct="1"/>
            <a:r>
              <a:rPr lang="en-US" altLang="en-US" dirty="0"/>
              <a:t>Approximately 12,644 full-time, registered lobbyists (2022)</a:t>
            </a:r>
          </a:p>
          <a:p>
            <a:pPr eaLnBrk="1" hangingPunct="1"/>
            <a:endParaRPr lang="en-US" altLang="en-US" dirty="0"/>
          </a:p>
          <a:p>
            <a:pPr eaLnBrk="1" hangingPunct="1"/>
            <a:r>
              <a:rPr lang="en-US" altLang="en-US" dirty="0"/>
              <a:t>24 per member of Congress</a:t>
            </a:r>
          </a:p>
          <a:p>
            <a:pPr eaLnBrk="1" hangingPunct="1"/>
            <a:endParaRPr lang="en-US" altLang="en-US" dirty="0"/>
          </a:p>
          <a:p>
            <a:pPr eaLnBrk="1" hangingPunct="1"/>
            <a:r>
              <a:rPr lang="en-US" altLang="en-US" dirty="0"/>
              <a:t>$4.1 billion annually</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Title 1">
            <a:extLst>
              <a:ext uri="{FF2B5EF4-FFF2-40B4-BE49-F238E27FC236}">
                <a16:creationId xmlns:a16="http://schemas.microsoft.com/office/drawing/2014/main" id="{182DE0B4-D993-456E-9051-56E3BBA5648D}"/>
              </a:ext>
            </a:extLst>
          </p:cNvPr>
          <p:cNvSpPr>
            <a:spLocks noGrp="1"/>
          </p:cNvSpPr>
          <p:nvPr>
            <p:ph type="title"/>
          </p:nvPr>
        </p:nvSpPr>
        <p:spPr/>
        <p:txBody>
          <a:bodyPr/>
          <a:lstStyle/>
          <a:p>
            <a:r>
              <a:rPr lang="en-US" altLang="en-US"/>
              <a:t>Lobbying</a:t>
            </a:r>
          </a:p>
        </p:txBody>
      </p:sp>
      <p:sp>
        <p:nvSpPr>
          <p:cNvPr id="167939" name="Content Placeholder 2">
            <a:extLst>
              <a:ext uri="{FF2B5EF4-FFF2-40B4-BE49-F238E27FC236}">
                <a16:creationId xmlns:a16="http://schemas.microsoft.com/office/drawing/2014/main" id="{CAF583B0-BDFB-4EE2-93BA-B3E11B1C5D55}"/>
              </a:ext>
            </a:extLst>
          </p:cNvPr>
          <p:cNvSpPr>
            <a:spLocks noGrp="1"/>
          </p:cNvSpPr>
          <p:nvPr>
            <p:ph idx="1"/>
          </p:nvPr>
        </p:nvSpPr>
        <p:spPr/>
        <p:txBody>
          <a:bodyPr/>
          <a:lstStyle/>
          <a:p>
            <a:pPr eaLnBrk="1" hangingPunct="1"/>
            <a:r>
              <a:rPr lang="en-US" altLang="en-US" dirty="0"/>
              <a:t>Estimates of return on lobbying range from $28 to $212 for every $1 spent (higher values more likely)</a:t>
            </a:r>
          </a:p>
          <a:p>
            <a:pPr eaLnBrk="1" hangingPunct="1"/>
            <a:r>
              <a:rPr lang="en-US" altLang="en-US" dirty="0"/>
              <a:t>Oxfam study (2008-14) of 50 major US corporations found return of $130 in tax breaks and $4,000 in tax subsidies for every $1 spent on lobbying</a:t>
            </a:r>
          </a:p>
          <a:p>
            <a:pPr eaLnBrk="1" hangingPunct="1"/>
            <a:r>
              <a:rPr lang="en-US" altLang="en-US" dirty="0"/>
              <a:t>Return on campaign contributions for elections for the most politically active companies = $760 per $1 spent</a:t>
            </a:r>
          </a:p>
          <a:p>
            <a:endParaRPr lang="en-US" altLang="en-US"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Title 1">
            <a:extLst>
              <a:ext uri="{FF2B5EF4-FFF2-40B4-BE49-F238E27FC236}">
                <a16:creationId xmlns:a16="http://schemas.microsoft.com/office/drawing/2014/main" id="{CDF6453C-F003-4D21-9245-573C5C5BABE2}"/>
              </a:ext>
            </a:extLst>
          </p:cNvPr>
          <p:cNvSpPr>
            <a:spLocks noGrp="1"/>
          </p:cNvSpPr>
          <p:nvPr>
            <p:ph type="title"/>
          </p:nvPr>
        </p:nvSpPr>
        <p:spPr/>
        <p:txBody>
          <a:bodyPr/>
          <a:lstStyle/>
          <a:p>
            <a:r>
              <a:rPr lang="en-US" altLang="en-US"/>
              <a:t>Polluting Industries’ Political Influence</a:t>
            </a:r>
          </a:p>
        </p:txBody>
      </p:sp>
      <p:sp>
        <p:nvSpPr>
          <p:cNvPr id="168963" name="Content Placeholder 2">
            <a:extLst>
              <a:ext uri="{FF2B5EF4-FFF2-40B4-BE49-F238E27FC236}">
                <a16:creationId xmlns:a16="http://schemas.microsoft.com/office/drawing/2014/main" id="{8B98BCB2-23C7-4B51-90BA-697DC1D857A2}"/>
              </a:ext>
            </a:extLst>
          </p:cNvPr>
          <p:cNvSpPr>
            <a:spLocks noGrp="1"/>
          </p:cNvSpPr>
          <p:nvPr>
            <p:ph idx="1"/>
          </p:nvPr>
        </p:nvSpPr>
        <p:spPr/>
        <p:txBody>
          <a:bodyPr/>
          <a:lstStyle/>
          <a:p>
            <a:r>
              <a:rPr lang="en-US" altLang="en-US" sz="3600"/>
              <a:t>Oil, gas, and coal companies spent $354 million in campaign contributions and lobbying and received $29 billion in federal subsidies over the 2015-16 election cycle</a:t>
            </a:r>
          </a:p>
          <a:p>
            <a:pPr lvl="1"/>
            <a:r>
              <a:rPr lang="en-US" altLang="en-US" sz="3600"/>
              <a:t>$8,200 return on investment</a:t>
            </a:r>
            <a:endParaRPr lang="en-US" alt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Title 1">
            <a:extLst>
              <a:ext uri="{FF2B5EF4-FFF2-40B4-BE49-F238E27FC236}">
                <a16:creationId xmlns:a16="http://schemas.microsoft.com/office/drawing/2014/main" id="{C091F049-FEB0-4E88-8991-9D129B6D9307}"/>
              </a:ext>
            </a:extLst>
          </p:cNvPr>
          <p:cNvSpPr>
            <a:spLocks noGrp="1"/>
          </p:cNvSpPr>
          <p:nvPr>
            <p:ph type="title"/>
          </p:nvPr>
        </p:nvSpPr>
        <p:spPr/>
        <p:txBody>
          <a:bodyPr/>
          <a:lstStyle/>
          <a:p>
            <a:r>
              <a:rPr lang="en-US" altLang="en-US" sz="3000"/>
              <a:t>Lobbying/Campaign Contributions</a:t>
            </a:r>
          </a:p>
        </p:txBody>
      </p:sp>
      <p:sp>
        <p:nvSpPr>
          <p:cNvPr id="171011" name="Content Placeholder 2">
            <a:extLst>
              <a:ext uri="{FF2B5EF4-FFF2-40B4-BE49-F238E27FC236}">
                <a16:creationId xmlns:a16="http://schemas.microsoft.com/office/drawing/2014/main" id="{756B9125-C5A9-4303-9642-FC33DB3413E9}"/>
              </a:ext>
            </a:extLst>
          </p:cNvPr>
          <p:cNvSpPr>
            <a:spLocks noGrp="1"/>
          </p:cNvSpPr>
          <p:nvPr>
            <p:ph idx="1"/>
          </p:nvPr>
        </p:nvSpPr>
        <p:spPr/>
        <p:txBody>
          <a:bodyPr/>
          <a:lstStyle/>
          <a:p>
            <a:pPr eaLnBrk="1" hangingPunct="1"/>
            <a:r>
              <a:rPr lang="en-US" altLang="en-US" dirty="0"/>
              <a:t>Corporations vastly outspend all single-issue ideological groups combined (e.g., labor, pro-choice, anti-abortion, feminist and consumer organizations, senior citizens, etc.)</a:t>
            </a:r>
          </a:p>
          <a:p>
            <a:pPr eaLnBrk="1" hangingPunct="1"/>
            <a:r>
              <a:rPr lang="en-US" altLang="en-US" dirty="0"/>
              <a:t>Richest 0.01% of American voters account for over 40% of political contributions; 0.5% for 50%</a:t>
            </a:r>
          </a:p>
          <a:p>
            <a:pPr eaLnBrk="1" hangingPunct="1"/>
            <a:r>
              <a:rPr lang="en-US" altLang="en-US" dirty="0"/>
              <a:t>Koch brothers spent $33 million (2023); Sheldon and Miriam Adelson shelled out over $113 million in support of Republican candidates (2018)</a:t>
            </a:r>
          </a:p>
          <a:p>
            <a:pPr eaLnBrk="1" hangingPunct="1"/>
            <a:endParaRPr lang="en-US" altLang="en-US" sz="27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Title 1">
            <a:extLst>
              <a:ext uri="{FF2B5EF4-FFF2-40B4-BE49-F238E27FC236}">
                <a16:creationId xmlns:a16="http://schemas.microsoft.com/office/drawing/2014/main" id="{8AF044E8-7C22-464D-8EB4-F862B6EC7299}"/>
              </a:ext>
            </a:extLst>
          </p:cNvPr>
          <p:cNvSpPr>
            <a:spLocks noGrp="1"/>
          </p:cNvSpPr>
          <p:nvPr>
            <p:ph type="title"/>
          </p:nvPr>
        </p:nvSpPr>
        <p:spPr/>
        <p:txBody>
          <a:bodyPr/>
          <a:lstStyle/>
          <a:p>
            <a:pPr eaLnBrk="1" hangingPunct="1"/>
            <a:r>
              <a:rPr lang="en-US" altLang="en-US"/>
              <a:t>Lobbying</a:t>
            </a:r>
          </a:p>
        </p:txBody>
      </p:sp>
      <p:sp>
        <p:nvSpPr>
          <p:cNvPr id="172035" name="Content Placeholder 2">
            <a:extLst>
              <a:ext uri="{FF2B5EF4-FFF2-40B4-BE49-F238E27FC236}">
                <a16:creationId xmlns:a16="http://schemas.microsoft.com/office/drawing/2014/main" id="{B708AAC9-8B1E-4479-BDA4-D1B9528F5D50}"/>
              </a:ext>
            </a:extLst>
          </p:cNvPr>
          <p:cNvSpPr>
            <a:spLocks noGrp="1"/>
          </p:cNvSpPr>
          <p:nvPr>
            <p:ph idx="1"/>
          </p:nvPr>
        </p:nvSpPr>
        <p:spPr/>
        <p:txBody>
          <a:bodyPr/>
          <a:lstStyle/>
          <a:p>
            <a:pPr eaLnBrk="1" hangingPunct="1"/>
            <a:r>
              <a:rPr lang="en-US" altLang="en-US" sz="3600" dirty="0"/>
              <a:t>Federal lobbying groups spent $3.2 billion in 2015</a:t>
            </a:r>
          </a:p>
          <a:p>
            <a:pPr eaLnBrk="1" hangingPunct="1"/>
            <a:r>
              <a:rPr lang="en-US" altLang="en-US" sz="3600" dirty="0"/>
              <a:t>All single-issue ideological groups combined (e.g., pro-choice, anti-abortion, feminist and consumer organizations, senior citizens, etc.) spent under $100 million</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Title 1">
            <a:extLst>
              <a:ext uri="{FF2B5EF4-FFF2-40B4-BE49-F238E27FC236}">
                <a16:creationId xmlns:a16="http://schemas.microsoft.com/office/drawing/2014/main" id="{D8F541B3-1D8B-4A90-8E93-6828229A0291}"/>
              </a:ext>
            </a:extLst>
          </p:cNvPr>
          <p:cNvSpPr>
            <a:spLocks noGrp="1"/>
          </p:cNvSpPr>
          <p:nvPr>
            <p:ph type="title"/>
          </p:nvPr>
        </p:nvSpPr>
        <p:spPr/>
        <p:txBody>
          <a:bodyPr/>
          <a:lstStyle/>
          <a:p>
            <a:r>
              <a:rPr lang="en-US" altLang="en-US"/>
              <a:t>Lobbying (2012)</a:t>
            </a:r>
          </a:p>
        </p:txBody>
      </p:sp>
      <p:sp>
        <p:nvSpPr>
          <p:cNvPr id="173059" name="Content Placeholder 2">
            <a:extLst>
              <a:ext uri="{FF2B5EF4-FFF2-40B4-BE49-F238E27FC236}">
                <a16:creationId xmlns:a16="http://schemas.microsoft.com/office/drawing/2014/main" id="{D485F8AD-52A8-4DF8-BEAA-47F08888C49E}"/>
              </a:ext>
            </a:extLst>
          </p:cNvPr>
          <p:cNvSpPr>
            <a:spLocks noGrp="1"/>
          </p:cNvSpPr>
          <p:nvPr>
            <p:ph idx="1"/>
          </p:nvPr>
        </p:nvSpPr>
        <p:spPr/>
        <p:txBody>
          <a:bodyPr/>
          <a:lstStyle/>
          <a:p>
            <a:r>
              <a:rPr lang="en-US" altLang="en-US" sz="3600"/>
              <a:t>Corporations spent $86 for every $1 spent by civic groups</a:t>
            </a:r>
          </a:p>
          <a:p>
            <a:endParaRPr lang="en-US" altLang="en-US" sz="3600"/>
          </a:p>
          <a:p>
            <a:r>
              <a:rPr lang="en-US" altLang="en-US" sz="3600"/>
              <a:t>Corporations spent $56 for every $1 spent by labor unions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a:extLst>
              <a:ext uri="{FF2B5EF4-FFF2-40B4-BE49-F238E27FC236}">
                <a16:creationId xmlns:a16="http://schemas.microsoft.com/office/drawing/2014/main" id="{18457913-7F19-4EE7-B5BE-2CD83A066419}"/>
              </a:ext>
            </a:extLst>
          </p:cNvPr>
          <p:cNvSpPr>
            <a:spLocks noGrp="1"/>
          </p:cNvSpPr>
          <p:nvPr>
            <p:ph type="title"/>
          </p:nvPr>
        </p:nvSpPr>
        <p:spPr/>
        <p:txBody>
          <a:bodyPr/>
          <a:lstStyle/>
          <a:p>
            <a:pPr>
              <a:defRPr/>
            </a:pPr>
            <a:r>
              <a:rPr lang="en-US" altLang="en-US" sz="4000" dirty="0"/>
              <a:t>Political Spending</a:t>
            </a:r>
            <a:br>
              <a:rPr lang="en-US" altLang="en-US" sz="4000" dirty="0"/>
            </a:br>
            <a:r>
              <a:rPr lang="en-US" altLang="en-US" sz="4000" dirty="0"/>
              <a:t>Corporations vs. Labor</a:t>
            </a:r>
          </a:p>
        </p:txBody>
      </p:sp>
      <p:sp>
        <p:nvSpPr>
          <p:cNvPr id="53251" name="Content Placeholder 2">
            <a:extLst>
              <a:ext uri="{FF2B5EF4-FFF2-40B4-BE49-F238E27FC236}">
                <a16:creationId xmlns:a16="http://schemas.microsoft.com/office/drawing/2014/main" id="{EE3E3DFE-CB86-402A-B32F-562307B1D0B8}"/>
              </a:ext>
            </a:extLst>
          </p:cNvPr>
          <p:cNvSpPr>
            <a:spLocks noGrp="1"/>
          </p:cNvSpPr>
          <p:nvPr>
            <p:ph idx="1"/>
          </p:nvPr>
        </p:nvSpPr>
        <p:spPr/>
        <p:txBody>
          <a:bodyPr/>
          <a:lstStyle/>
          <a:p>
            <a:pPr>
              <a:defRPr/>
            </a:pPr>
            <a:r>
              <a:rPr lang="en-US" altLang="en-US" sz="3600" dirty="0"/>
              <a:t>U.S. Chamber of Commerce spent $5.7 million on federal elections (2022);</a:t>
            </a:r>
            <a:r>
              <a:rPr lang="en-US" altLang="en-US" sz="3400" dirty="0"/>
              <a:t> $327 million on federal lobbying in 2022</a:t>
            </a:r>
          </a:p>
          <a:p>
            <a:pPr lvl="1">
              <a:defRPr/>
            </a:pPr>
            <a:r>
              <a:rPr lang="en-US" altLang="en-US" sz="3400" dirty="0"/>
              <a:t>Former CEO Tom Donahue was the highest-paid corporate trade group chief (2020 salary $7.1 million)</a:t>
            </a:r>
          </a:p>
          <a:p>
            <a:pPr>
              <a:defRPr/>
            </a:pPr>
            <a:r>
              <a:rPr lang="en-US" altLang="en-US" sz="3600" dirty="0"/>
              <a:t>AFL-CIO and SEIU (two largest labor unions) spend $6 million combined</a:t>
            </a:r>
          </a:p>
          <a:p>
            <a:pPr>
              <a:defRPr/>
            </a:pPr>
            <a:r>
              <a:rPr lang="en-US" altLang="en-US" sz="3600" dirty="0"/>
              <a:t>2023: All state and federal lobbying hits record $5.6 billion</a:t>
            </a:r>
          </a:p>
        </p:txBody>
      </p:sp>
    </p:spTree>
    <p:extLst>
      <p:ext uri="{BB962C8B-B14F-4D97-AF65-F5344CB8AC3E}">
        <p14:creationId xmlns:p14="http://schemas.microsoft.com/office/powerpoint/2010/main" val="274958851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Title 1">
            <a:extLst>
              <a:ext uri="{FF2B5EF4-FFF2-40B4-BE49-F238E27FC236}">
                <a16:creationId xmlns:a16="http://schemas.microsoft.com/office/drawing/2014/main" id="{0D9CCA7F-A6D7-430B-9FE2-55DA6686DD06}"/>
              </a:ext>
            </a:extLst>
          </p:cNvPr>
          <p:cNvSpPr>
            <a:spLocks noGrp="1"/>
          </p:cNvSpPr>
          <p:nvPr>
            <p:ph type="title"/>
          </p:nvPr>
        </p:nvSpPr>
        <p:spPr/>
        <p:txBody>
          <a:bodyPr/>
          <a:lstStyle/>
          <a:p>
            <a:r>
              <a:rPr lang="en-US" altLang="en-US" dirty="0"/>
              <a:t>Lobbying Expenses</a:t>
            </a:r>
            <a:br>
              <a:rPr lang="en-US" altLang="en-US" dirty="0"/>
            </a:br>
            <a:r>
              <a:rPr lang="en-US" altLang="en-US" sz="2700" dirty="0"/>
              <a:t>(2023, Open Secrets)</a:t>
            </a:r>
          </a:p>
        </p:txBody>
      </p:sp>
      <p:sp>
        <p:nvSpPr>
          <p:cNvPr id="3" name="Content Placeholder 2">
            <a:extLst>
              <a:ext uri="{FF2B5EF4-FFF2-40B4-BE49-F238E27FC236}">
                <a16:creationId xmlns:a16="http://schemas.microsoft.com/office/drawing/2014/main" id="{DD790EEC-649A-4FEB-A089-E86B857ED167}"/>
              </a:ext>
            </a:extLst>
          </p:cNvPr>
          <p:cNvSpPr>
            <a:spLocks noGrp="1"/>
          </p:cNvSpPr>
          <p:nvPr>
            <p:ph idx="1"/>
          </p:nvPr>
        </p:nvSpPr>
        <p:spPr/>
        <p:txBody>
          <a:bodyPr/>
          <a:lstStyle/>
          <a:p>
            <a:pPr>
              <a:defRPr/>
            </a:pPr>
            <a:r>
              <a:rPr lang="en-US" dirty="0"/>
              <a:t>Pharmaceuticals/Health Products: $379 million</a:t>
            </a:r>
          </a:p>
          <a:p>
            <a:pPr>
              <a:defRPr/>
            </a:pPr>
            <a:r>
              <a:rPr lang="en-US" dirty="0"/>
              <a:t>Electronics Manufacturing and Equipment: $238 million</a:t>
            </a:r>
          </a:p>
          <a:p>
            <a:pPr>
              <a:defRPr/>
            </a:pPr>
            <a:r>
              <a:rPr lang="en-US" dirty="0"/>
              <a:t>Insurance: $157 million</a:t>
            </a:r>
          </a:p>
          <a:p>
            <a:r>
              <a:rPr lang="en-US" dirty="0"/>
              <a:t>Hospitals and Nursing Homes: $131 million</a:t>
            </a:r>
          </a:p>
          <a:p>
            <a:r>
              <a:rPr lang="en-US" altLang="en-US" dirty="0"/>
              <a:t>Air Transport: $136 million</a:t>
            </a:r>
          </a:p>
          <a:p>
            <a:r>
              <a:rPr lang="en-US" dirty="0"/>
              <a:t>Oil &amp; Gas: $129 million</a:t>
            </a:r>
          </a:p>
          <a:p>
            <a:pPr marL="0" indent="0">
              <a:buNone/>
              <a:defRPr/>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C03E6-B8A3-4CD8-882E-B5E8B2EAAB57}"/>
              </a:ext>
            </a:extLst>
          </p:cNvPr>
          <p:cNvSpPr>
            <a:spLocks noGrp="1"/>
          </p:cNvSpPr>
          <p:nvPr>
            <p:ph type="title"/>
          </p:nvPr>
        </p:nvSpPr>
        <p:spPr/>
        <p:txBody>
          <a:bodyPr/>
          <a:lstStyle/>
          <a:p>
            <a:r>
              <a:rPr lang="en-US" dirty="0"/>
              <a:t>Lies and Manipulation</a:t>
            </a:r>
          </a:p>
        </p:txBody>
      </p:sp>
      <p:sp>
        <p:nvSpPr>
          <p:cNvPr id="3" name="Content Placeholder 2">
            <a:extLst>
              <a:ext uri="{FF2B5EF4-FFF2-40B4-BE49-F238E27FC236}">
                <a16:creationId xmlns:a16="http://schemas.microsoft.com/office/drawing/2014/main" id="{E092E700-19F8-4D77-8D67-87C99DD55832}"/>
              </a:ext>
            </a:extLst>
          </p:cNvPr>
          <p:cNvSpPr>
            <a:spLocks noGrp="1"/>
          </p:cNvSpPr>
          <p:nvPr>
            <p:ph idx="1"/>
          </p:nvPr>
        </p:nvSpPr>
        <p:spPr/>
        <p:txBody>
          <a:bodyPr>
            <a:normAutofit/>
          </a:bodyPr>
          <a:lstStyle/>
          <a:p>
            <a:r>
              <a:rPr lang="en-US" sz="3600" dirty="0"/>
              <a:t>Jonathan Swift: “Falsehood flies and the truth comes limping after it”</a:t>
            </a:r>
          </a:p>
          <a:p>
            <a:r>
              <a:rPr lang="en-US" sz="3600" dirty="0"/>
              <a:t>Adolf Hitler: “If you tell a big enough lie and tell it frequently enough, it will be believed.”</a:t>
            </a:r>
          </a:p>
          <a:p>
            <a:r>
              <a:rPr lang="en-US" sz="3600" dirty="0"/>
              <a:t>“Those who can make you believe absurdities can make you commit atrocities” - Voltaire</a:t>
            </a:r>
          </a:p>
          <a:p>
            <a:endParaRPr lang="en-US" sz="3600" dirty="0"/>
          </a:p>
        </p:txBody>
      </p:sp>
    </p:spTree>
    <p:extLst>
      <p:ext uri="{BB962C8B-B14F-4D97-AF65-F5344CB8AC3E}">
        <p14:creationId xmlns:p14="http://schemas.microsoft.com/office/powerpoint/2010/main" val="36740958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Title 1">
            <a:extLst>
              <a:ext uri="{FF2B5EF4-FFF2-40B4-BE49-F238E27FC236}">
                <a16:creationId xmlns:a16="http://schemas.microsoft.com/office/drawing/2014/main" id="{9AF05743-D7C7-4D42-90E1-CB7F49336AA4}"/>
              </a:ext>
            </a:extLst>
          </p:cNvPr>
          <p:cNvSpPr>
            <a:spLocks noGrp="1"/>
          </p:cNvSpPr>
          <p:nvPr>
            <p:ph type="title"/>
          </p:nvPr>
        </p:nvSpPr>
        <p:spPr/>
        <p:txBody>
          <a:bodyPr/>
          <a:lstStyle/>
          <a:p>
            <a:r>
              <a:rPr lang="en-US" altLang="en-US" dirty="0">
                <a:solidFill>
                  <a:srgbClr val="E5E5FF"/>
                </a:solidFill>
              </a:rPr>
              <a:t>Lobbying Expenses</a:t>
            </a:r>
            <a:br>
              <a:rPr lang="en-US" altLang="en-US" dirty="0">
                <a:solidFill>
                  <a:srgbClr val="E5E5FF"/>
                </a:solidFill>
              </a:rPr>
            </a:br>
            <a:r>
              <a:rPr lang="en-US" altLang="en-US" sz="2700" dirty="0">
                <a:solidFill>
                  <a:srgbClr val="E5E5FF"/>
                </a:solidFill>
              </a:rPr>
              <a:t>(2023, Open Secrets)</a:t>
            </a:r>
            <a:endParaRPr lang="en-US" altLang="en-US" sz="2100" dirty="0"/>
          </a:p>
        </p:txBody>
      </p:sp>
      <p:sp>
        <p:nvSpPr>
          <p:cNvPr id="175107" name="Content Placeholder 2">
            <a:extLst>
              <a:ext uri="{FF2B5EF4-FFF2-40B4-BE49-F238E27FC236}">
                <a16:creationId xmlns:a16="http://schemas.microsoft.com/office/drawing/2014/main" id="{DA9CE596-D7F1-44D3-AE5D-DE12F06E8BD9}"/>
              </a:ext>
            </a:extLst>
          </p:cNvPr>
          <p:cNvSpPr>
            <a:spLocks noGrp="1"/>
          </p:cNvSpPr>
          <p:nvPr>
            <p:ph idx="1"/>
          </p:nvPr>
        </p:nvSpPr>
        <p:spPr/>
        <p:txBody>
          <a:bodyPr/>
          <a:lstStyle/>
          <a:p>
            <a:pPr>
              <a:defRPr/>
            </a:pPr>
            <a:r>
              <a:rPr lang="en-US" sz="3200" dirty="0"/>
              <a:t>Business Associations: $119 million</a:t>
            </a:r>
          </a:p>
          <a:p>
            <a:r>
              <a:rPr lang="en-US" altLang="en-US" dirty="0"/>
              <a:t>Telecom Services: $117 million</a:t>
            </a:r>
          </a:p>
          <a:p>
            <a:r>
              <a:rPr lang="en-US" sz="3200" dirty="0"/>
              <a:t>Real Estate: $108 million</a:t>
            </a:r>
          </a:p>
          <a:p>
            <a:r>
              <a:rPr lang="en-US" altLang="en-US" dirty="0"/>
              <a:t>Education: $94 million</a:t>
            </a:r>
          </a:p>
          <a:p>
            <a:r>
              <a:rPr lang="en-US" altLang="en-US" dirty="0"/>
              <a:t>Health Professionals: $93 million</a:t>
            </a:r>
          </a:p>
          <a:p>
            <a:r>
              <a:rPr lang="en-US" altLang="en-US" dirty="0"/>
              <a:t>Non-profit institutions: $76 million</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A0223-061D-49C8-A49A-F53836111BE2}"/>
              </a:ext>
            </a:extLst>
          </p:cNvPr>
          <p:cNvSpPr>
            <a:spLocks noGrp="1"/>
          </p:cNvSpPr>
          <p:nvPr>
            <p:ph type="title"/>
          </p:nvPr>
        </p:nvSpPr>
        <p:spPr/>
        <p:txBody>
          <a:bodyPr/>
          <a:lstStyle/>
          <a:p>
            <a:pPr>
              <a:defRPr/>
            </a:pPr>
            <a:r>
              <a:rPr lang="en-US" sz="4000" dirty="0">
                <a:solidFill>
                  <a:srgbClr val="E5E5FF"/>
                </a:solidFill>
              </a:rPr>
              <a:t>Lobbying/Campaign Contributions</a:t>
            </a:r>
            <a:endParaRPr lang="en-US" dirty="0"/>
          </a:p>
        </p:txBody>
      </p:sp>
      <p:sp>
        <p:nvSpPr>
          <p:cNvPr id="3" name="Content Placeholder 2">
            <a:extLst>
              <a:ext uri="{FF2B5EF4-FFF2-40B4-BE49-F238E27FC236}">
                <a16:creationId xmlns:a16="http://schemas.microsoft.com/office/drawing/2014/main" id="{D63E84A0-EBDC-4E4C-9D4C-ABF929D0477C}"/>
              </a:ext>
            </a:extLst>
          </p:cNvPr>
          <p:cNvSpPr>
            <a:spLocks noGrp="1"/>
          </p:cNvSpPr>
          <p:nvPr>
            <p:ph idx="1"/>
          </p:nvPr>
        </p:nvSpPr>
        <p:spPr/>
        <p:txBody>
          <a:bodyPr/>
          <a:lstStyle/>
          <a:p>
            <a:pPr eaLnBrk="1" hangingPunct="1">
              <a:defRPr/>
            </a:pPr>
            <a:r>
              <a:rPr lang="en-US" altLang="en-US" dirty="0"/>
              <a:t>Congresspersons spend up to five </a:t>
            </a:r>
            <a:r>
              <a:rPr lang="en-US" altLang="en-US" dirty="0" err="1"/>
              <a:t>hrs</a:t>
            </a:r>
            <a:r>
              <a:rPr lang="en-US" altLang="en-US" dirty="0"/>
              <a:t>/d raising money, then many evenings at fundraisers</a:t>
            </a:r>
          </a:p>
          <a:p>
            <a:pPr eaLnBrk="1" hangingPunct="1">
              <a:defRPr/>
            </a:pPr>
            <a:r>
              <a:rPr lang="en-US" dirty="0"/>
              <a:t>More than 20 registered lobbyists per member of Congress</a:t>
            </a:r>
          </a:p>
          <a:p>
            <a:pPr eaLnBrk="1" hangingPunct="1">
              <a:defRPr/>
            </a:pPr>
            <a:r>
              <a:rPr lang="en-US" dirty="0"/>
              <a:t>50% of Senators and 42% of Representatives become lobbyists after leaving office</a:t>
            </a:r>
          </a:p>
          <a:p>
            <a:pPr eaLnBrk="1" hangingPunct="1">
              <a:defRPr/>
            </a:pPr>
            <a:r>
              <a:rPr lang="en-US" dirty="0"/>
              <a:t>Lobbying promotes international non-cooperation/isolationism</a:t>
            </a:r>
          </a:p>
          <a:p>
            <a:pPr>
              <a:defRPr/>
            </a:pP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B2F92-2344-441C-92E2-023C4E227726}"/>
              </a:ext>
            </a:extLst>
          </p:cNvPr>
          <p:cNvSpPr>
            <a:spLocks noGrp="1"/>
          </p:cNvSpPr>
          <p:nvPr>
            <p:ph type="title"/>
          </p:nvPr>
        </p:nvSpPr>
        <p:spPr/>
        <p:txBody>
          <a:bodyPr/>
          <a:lstStyle/>
          <a:p>
            <a:pPr>
              <a:defRPr/>
            </a:pPr>
            <a:r>
              <a:rPr lang="en-US" sz="3600" dirty="0"/>
              <a:t>U.S. Supreme Court Decisions</a:t>
            </a:r>
          </a:p>
        </p:txBody>
      </p:sp>
      <p:sp>
        <p:nvSpPr>
          <p:cNvPr id="3" name="Content Placeholder 2">
            <a:extLst>
              <a:ext uri="{FF2B5EF4-FFF2-40B4-BE49-F238E27FC236}">
                <a16:creationId xmlns:a16="http://schemas.microsoft.com/office/drawing/2014/main" id="{D7CE067B-875E-4147-8C0A-C4BC6E856D7D}"/>
              </a:ext>
            </a:extLst>
          </p:cNvPr>
          <p:cNvSpPr>
            <a:spLocks noGrp="1"/>
          </p:cNvSpPr>
          <p:nvPr>
            <p:ph idx="1"/>
          </p:nvPr>
        </p:nvSpPr>
        <p:spPr/>
        <p:txBody>
          <a:bodyPr/>
          <a:lstStyle/>
          <a:p>
            <a:pPr>
              <a:defRPr/>
            </a:pPr>
            <a:r>
              <a:rPr lang="en-US" sz="2800" i="1" dirty="0"/>
              <a:t>Citizens United v. Federal Election Commission </a:t>
            </a:r>
            <a:r>
              <a:rPr lang="en-US" sz="2800" dirty="0"/>
              <a:t>(2010): “Corporations are people”</a:t>
            </a:r>
          </a:p>
          <a:p>
            <a:pPr lvl="1">
              <a:defRPr/>
            </a:pPr>
            <a:r>
              <a:rPr lang="en-US" dirty="0"/>
              <a:t>No limits on corporate campaign spending</a:t>
            </a:r>
          </a:p>
          <a:p>
            <a:pPr lvl="1">
              <a:defRPr/>
            </a:pPr>
            <a:r>
              <a:rPr lang="en-US" dirty="0"/>
              <a:t>Yet corporations are not considered persons when it comes to liability for causing harm to the environment or the public’s health</a:t>
            </a:r>
            <a:endParaRPr lang="en-US" altLang="en-US" i="1" dirty="0"/>
          </a:p>
          <a:p>
            <a:pPr>
              <a:defRPr/>
            </a:pPr>
            <a:r>
              <a:rPr lang="en-US" altLang="en-US" sz="2800" i="1" dirty="0"/>
              <a:t>McCutcheon v. Federal Election Commission</a:t>
            </a:r>
          </a:p>
          <a:p>
            <a:pPr lvl="1">
              <a:defRPr/>
            </a:pPr>
            <a:r>
              <a:rPr lang="en-US" dirty="0"/>
              <a:t>Limits on individual contributions to national parties and federal candidate committees are unconstitutional</a:t>
            </a:r>
            <a:endParaRPr lang="en-US" altLang="en-US" i="1" dirty="0"/>
          </a:p>
          <a:p>
            <a:pPr>
              <a:defRPr/>
            </a:pPr>
            <a:r>
              <a:rPr lang="en-US" sz="2800" dirty="0"/>
              <a:t>“We have the best Congress money can buy” (Will Rogers)</a:t>
            </a:r>
          </a:p>
        </p:txBody>
      </p:sp>
    </p:spTree>
    <p:extLst>
      <p:ext uri="{BB962C8B-B14F-4D97-AF65-F5344CB8AC3E}">
        <p14:creationId xmlns:p14="http://schemas.microsoft.com/office/powerpoint/2010/main" val="127021290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46B97C5B-155A-405D-8EA5-FADE45A6C7D3}"/>
              </a:ext>
            </a:extLst>
          </p:cNvPr>
          <p:cNvSpPr>
            <a:spLocks noGrp="1"/>
          </p:cNvSpPr>
          <p:nvPr>
            <p:ph type="title"/>
          </p:nvPr>
        </p:nvSpPr>
        <p:spPr/>
        <p:txBody>
          <a:bodyPr/>
          <a:lstStyle/>
          <a:p>
            <a:r>
              <a:rPr lang="en-US" altLang="en-US" sz="4000" dirty="0"/>
              <a:t>Congressional Wealth and Influence</a:t>
            </a:r>
          </a:p>
        </p:txBody>
      </p:sp>
      <p:sp>
        <p:nvSpPr>
          <p:cNvPr id="25603" name="Content Placeholder 2">
            <a:extLst>
              <a:ext uri="{FF2B5EF4-FFF2-40B4-BE49-F238E27FC236}">
                <a16:creationId xmlns:a16="http://schemas.microsoft.com/office/drawing/2014/main" id="{A42035D7-DF93-4ECE-A337-0F6FD3DF51EA}"/>
              </a:ext>
            </a:extLst>
          </p:cNvPr>
          <p:cNvSpPr>
            <a:spLocks noGrp="1"/>
          </p:cNvSpPr>
          <p:nvPr>
            <p:ph idx="1"/>
          </p:nvPr>
        </p:nvSpPr>
        <p:spPr/>
        <p:txBody>
          <a:bodyPr/>
          <a:lstStyle/>
          <a:p>
            <a:pPr eaLnBrk="1" hangingPunct="1">
              <a:lnSpc>
                <a:spcPct val="90000"/>
              </a:lnSpc>
            </a:pPr>
            <a:r>
              <a:rPr lang="en-US" altLang="en-US" sz="3600" dirty="0"/>
              <a:t>Median wealth of Congressperson = $1 million (vs $193,000 for average American household) [2023]</a:t>
            </a:r>
          </a:p>
          <a:p>
            <a:pPr eaLnBrk="1" hangingPunct="1">
              <a:lnSpc>
                <a:spcPct val="90000"/>
              </a:lnSpc>
            </a:pPr>
            <a:r>
              <a:rPr lang="en-US" altLang="en-US" sz="3600" dirty="0"/>
              <a:t>½ of legislators are millionaires (vs. 1% of U.S. citizens)</a:t>
            </a:r>
          </a:p>
          <a:p>
            <a:pPr lvl="1" eaLnBrk="1" hangingPunct="1">
              <a:lnSpc>
                <a:spcPct val="90000"/>
              </a:lnSpc>
            </a:pPr>
            <a:r>
              <a:rPr lang="en-US" altLang="en-US" sz="3600" dirty="0"/>
              <a:t>10% of Congress owns 80% of Congressional wealth</a:t>
            </a:r>
          </a:p>
          <a:p>
            <a:pPr eaLnBrk="1" hangingPunct="1">
              <a:lnSpc>
                <a:spcPct val="90000"/>
              </a:lnSpc>
            </a:pPr>
            <a:r>
              <a:rPr lang="en-US" altLang="en-US" sz="3600" dirty="0"/>
              <a:t>Congress frequently grants itself cost of living increases in salary</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C422BF5B-C477-4ACE-B4A1-1C47068A1D13}"/>
              </a:ext>
            </a:extLst>
          </p:cNvPr>
          <p:cNvSpPr>
            <a:spLocks noGrp="1" noChangeArrowheads="1"/>
          </p:cNvSpPr>
          <p:nvPr>
            <p:ph type="title"/>
          </p:nvPr>
        </p:nvSpPr>
        <p:spPr/>
        <p:txBody>
          <a:bodyPr/>
          <a:lstStyle/>
          <a:p>
            <a:r>
              <a:rPr lang="en-US" altLang="en-US" dirty="0"/>
              <a:t>Anti-Science Legislators</a:t>
            </a:r>
          </a:p>
        </p:txBody>
      </p:sp>
      <p:sp>
        <p:nvSpPr>
          <p:cNvPr id="22531" name="Content Placeholder 2">
            <a:extLst>
              <a:ext uri="{FF2B5EF4-FFF2-40B4-BE49-F238E27FC236}">
                <a16:creationId xmlns:a16="http://schemas.microsoft.com/office/drawing/2014/main" id="{EAE55722-D78B-4869-8DCF-621A5DC835CF}"/>
              </a:ext>
            </a:extLst>
          </p:cNvPr>
          <p:cNvSpPr>
            <a:spLocks noGrp="1" noChangeArrowheads="1"/>
          </p:cNvSpPr>
          <p:nvPr>
            <p:ph idx="1"/>
          </p:nvPr>
        </p:nvSpPr>
        <p:spPr/>
        <p:txBody>
          <a:bodyPr/>
          <a:lstStyle/>
          <a:p>
            <a:r>
              <a:rPr lang="en-US" altLang="en-US" dirty="0"/>
              <a:t>Members of the House Science Committee (2012)</a:t>
            </a:r>
          </a:p>
          <a:p>
            <a:pPr lvl="1"/>
            <a:r>
              <a:rPr lang="en-US" altLang="en-US" sz="3200" dirty="0"/>
              <a:t>Paul Broun (R-GA): Evolution, embryology, and the Big Bang Theory are “lies straight from the pit of hell”</a:t>
            </a:r>
          </a:p>
          <a:p>
            <a:pPr lvl="1"/>
            <a:r>
              <a:rPr lang="en-US" altLang="en-US" sz="3200" dirty="0"/>
              <a:t>Ralph Hall (R-TX): Agreed with TX Governor Rick Perry (later US Energy Secretary) that climate scientists are involved in a conspiracy to receive research funding</a:t>
            </a:r>
          </a:p>
          <a:p>
            <a:pPr lvl="1"/>
            <a:r>
              <a:rPr lang="en-US" sz="3200" dirty="0"/>
              <a:t>Todd Akin (R-MO): “If it’s legitimate rape,” women will not get pregnant (lost 2012 election)</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D80B4B-800D-4EAE-BADE-06147940D2A0}"/>
              </a:ext>
            </a:extLst>
          </p:cNvPr>
          <p:cNvSpPr>
            <a:spLocks noGrp="1"/>
          </p:cNvSpPr>
          <p:nvPr>
            <p:ph type="title"/>
          </p:nvPr>
        </p:nvSpPr>
        <p:spPr/>
        <p:txBody>
          <a:bodyPr/>
          <a:lstStyle/>
          <a:p>
            <a:r>
              <a:rPr lang="en-US" dirty="0"/>
              <a:t>Infringements on Freedom of Speech</a:t>
            </a:r>
          </a:p>
        </p:txBody>
      </p:sp>
      <p:sp>
        <p:nvSpPr>
          <p:cNvPr id="3" name="Content Placeholder 2">
            <a:extLst>
              <a:ext uri="{FF2B5EF4-FFF2-40B4-BE49-F238E27FC236}">
                <a16:creationId xmlns:a16="http://schemas.microsoft.com/office/drawing/2014/main" id="{0A5F16E4-F0C6-42BC-B400-28B3FCAFDE05}"/>
              </a:ext>
            </a:extLst>
          </p:cNvPr>
          <p:cNvSpPr>
            <a:spLocks noGrp="1"/>
          </p:cNvSpPr>
          <p:nvPr>
            <p:ph idx="1"/>
          </p:nvPr>
        </p:nvSpPr>
        <p:spPr/>
        <p:txBody>
          <a:bodyPr/>
          <a:lstStyle/>
          <a:p>
            <a:r>
              <a:rPr lang="en-US" altLang="en-US" dirty="0"/>
              <a:t>35 states have considered or enacted legislation restricting the right to protest</a:t>
            </a:r>
          </a:p>
          <a:p>
            <a:pPr lvl="1"/>
            <a:r>
              <a:rPr lang="en-US" altLang="en-US" sz="3200" dirty="0"/>
              <a:t>Most relate to fossil fuel protests</a:t>
            </a:r>
          </a:p>
          <a:p>
            <a:pPr lvl="1"/>
            <a:r>
              <a:rPr lang="en-US" altLang="en-US" sz="3200" dirty="0"/>
              <a:t>Some involve race)</a:t>
            </a:r>
          </a:p>
          <a:p>
            <a:r>
              <a:rPr lang="en-US" altLang="en-US" dirty="0"/>
              <a:t>Similar to SLAPP Suits (Strategic Lawsuits Against Private Parties)</a:t>
            </a:r>
          </a:p>
          <a:p>
            <a:pPr lvl="1"/>
            <a:r>
              <a:rPr lang="en-US" altLang="en-US" sz="3200" dirty="0"/>
              <a:t>31 states and DC have anti-SLAPP laws</a:t>
            </a:r>
          </a:p>
          <a:p>
            <a:r>
              <a:rPr lang="en-US" altLang="en-US" dirty="0"/>
              <a:t>Food Disparagement Laws (13 states)</a:t>
            </a:r>
            <a:endParaRPr lang="en-US" dirty="0"/>
          </a:p>
        </p:txBody>
      </p:sp>
    </p:spTree>
    <p:extLst>
      <p:ext uri="{BB962C8B-B14F-4D97-AF65-F5344CB8AC3E}">
        <p14:creationId xmlns:p14="http://schemas.microsoft.com/office/powerpoint/2010/main" val="83183288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16AB9177-74CB-46AA-B93F-95449EEBE96D}"/>
              </a:ext>
            </a:extLst>
          </p:cNvPr>
          <p:cNvSpPr>
            <a:spLocks noGrp="1" noChangeArrowheads="1"/>
          </p:cNvSpPr>
          <p:nvPr>
            <p:ph type="title"/>
          </p:nvPr>
        </p:nvSpPr>
        <p:spPr/>
        <p:txBody>
          <a:bodyPr/>
          <a:lstStyle/>
          <a:p>
            <a:r>
              <a:rPr lang="en-US" altLang="en-US" dirty="0"/>
              <a:t>Trump Administration</a:t>
            </a:r>
          </a:p>
        </p:txBody>
      </p:sp>
      <p:sp>
        <p:nvSpPr>
          <p:cNvPr id="24579" name="Content Placeholder 2">
            <a:extLst>
              <a:ext uri="{FF2B5EF4-FFF2-40B4-BE49-F238E27FC236}">
                <a16:creationId xmlns:a16="http://schemas.microsoft.com/office/drawing/2014/main" id="{D9DF7A0A-A24C-4D99-B5BE-40ED4B1AF002}"/>
              </a:ext>
            </a:extLst>
          </p:cNvPr>
          <p:cNvSpPr>
            <a:spLocks noGrp="1" noChangeArrowheads="1"/>
          </p:cNvSpPr>
          <p:nvPr>
            <p:ph idx="1"/>
          </p:nvPr>
        </p:nvSpPr>
        <p:spPr/>
        <p:txBody>
          <a:bodyPr/>
          <a:lstStyle/>
          <a:p>
            <a:r>
              <a:rPr lang="en-US" altLang="en-US" sz="3600" dirty="0"/>
              <a:t>Trump: Prevaricator-in-Chief (30,573 lies/misstatements over 4-yr presidency)</a:t>
            </a:r>
          </a:p>
          <a:p>
            <a:r>
              <a:rPr lang="en-US" altLang="en-US" sz="3600" dirty="0"/>
              <a:t>Trump’s cabinet, advisors had extensive backgrounds and connections with polluting industries and little scientific expertise</a:t>
            </a:r>
          </a:p>
          <a:p>
            <a:r>
              <a:rPr lang="en-US" altLang="en-US" sz="3600" i="1" dirty="0"/>
              <a:t>de facto </a:t>
            </a:r>
            <a:r>
              <a:rPr lang="en-US" altLang="en-US" sz="3600" dirty="0"/>
              <a:t>science advisor Michael </a:t>
            </a:r>
            <a:r>
              <a:rPr lang="en-US" altLang="en-US" sz="3600" dirty="0" err="1"/>
              <a:t>Kratsios</a:t>
            </a:r>
            <a:r>
              <a:rPr lang="en-US" altLang="en-US" sz="3600" dirty="0"/>
              <a:t> was a 31 </a:t>
            </a:r>
            <a:r>
              <a:rPr lang="en-US" altLang="en-US" sz="3600" dirty="0" err="1"/>
              <a:t>yo</a:t>
            </a:r>
            <a:r>
              <a:rPr lang="en-US" altLang="en-US" sz="3600" dirty="0"/>
              <a:t> with a degree in political science and no scientific training</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1F3F4-8374-45A3-8EE8-202BFAABFE5F}"/>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8296CC2B-2984-4FE1-A902-E76A9CCE21FA}"/>
              </a:ext>
            </a:extLst>
          </p:cNvPr>
          <p:cNvSpPr>
            <a:spLocks noGrp="1"/>
          </p:cNvSpPr>
          <p:nvPr>
            <p:ph idx="1"/>
          </p:nvPr>
        </p:nvSpPr>
        <p:spPr/>
        <p:txBody>
          <a:bodyPr/>
          <a:lstStyle/>
          <a:p>
            <a:r>
              <a:rPr lang="en-US" altLang="en-US" dirty="0" err="1"/>
              <a:t>Ecocidal</a:t>
            </a:r>
            <a:r>
              <a:rPr lang="en-US" altLang="en-US" dirty="0"/>
              <a:t>/xenophobic/unjust policies</a:t>
            </a:r>
          </a:p>
          <a:p>
            <a:r>
              <a:rPr lang="en-US" altLang="en-US" dirty="0"/>
              <a:t>Eliminated numerous lifesaving and health-promoting federal regulations; halted research; silenced scientists</a:t>
            </a:r>
          </a:p>
          <a:p>
            <a:r>
              <a:rPr lang="en-US" altLang="en-US" dirty="0"/>
              <a:t>Thoroughly botched coronavirus pandemic response</a:t>
            </a:r>
          </a:p>
          <a:p>
            <a:r>
              <a:rPr lang="en-US" dirty="0"/>
              <a:t>Sewed mistrust of scientists, law enforcement and intelligence agencies</a:t>
            </a:r>
          </a:p>
          <a:p>
            <a:r>
              <a:rPr lang="en-US" dirty="0"/>
              <a:t>Wreaked havoc with judicial system</a:t>
            </a:r>
          </a:p>
          <a:p>
            <a:pPr lvl="1"/>
            <a:r>
              <a:rPr lang="en-US" sz="3200" dirty="0"/>
              <a:t>Pardoned convicted felons who happen to be loyal supporters</a:t>
            </a:r>
          </a:p>
          <a:p>
            <a:endParaRPr lang="en-US" dirty="0"/>
          </a:p>
        </p:txBody>
      </p:sp>
    </p:spTree>
    <p:extLst>
      <p:ext uri="{BB962C8B-B14F-4D97-AF65-F5344CB8AC3E}">
        <p14:creationId xmlns:p14="http://schemas.microsoft.com/office/powerpoint/2010/main" val="349703429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6E9F7-7BEE-93A2-ECA5-F6CEBA381A0A}"/>
              </a:ext>
            </a:extLst>
          </p:cNvPr>
          <p:cNvSpPr>
            <a:spLocks noGrp="1"/>
          </p:cNvSpPr>
          <p:nvPr>
            <p:ph type="title"/>
          </p:nvPr>
        </p:nvSpPr>
        <p:spPr/>
        <p:txBody>
          <a:bodyPr/>
          <a:lstStyle/>
          <a:p>
            <a:pPr>
              <a:defRPr/>
            </a:pPr>
            <a:r>
              <a:rPr lang="en-US" dirty="0"/>
              <a:t>Trump Administration and the Rise of Pseudoscience/Misinformation</a:t>
            </a:r>
          </a:p>
        </p:txBody>
      </p:sp>
      <p:sp>
        <p:nvSpPr>
          <p:cNvPr id="3" name="Content Placeholder 2">
            <a:extLst>
              <a:ext uri="{FF2B5EF4-FFF2-40B4-BE49-F238E27FC236}">
                <a16:creationId xmlns:a16="http://schemas.microsoft.com/office/drawing/2014/main" id="{2E6C24A5-FE27-0583-6062-8DFD4DFAFE7D}"/>
              </a:ext>
            </a:extLst>
          </p:cNvPr>
          <p:cNvSpPr>
            <a:spLocks noGrp="1"/>
          </p:cNvSpPr>
          <p:nvPr>
            <p:ph idx="1"/>
          </p:nvPr>
        </p:nvSpPr>
        <p:spPr/>
        <p:txBody>
          <a:bodyPr/>
          <a:lstStyle/>
          <a:p>
            <a:pPr>
              <a:defRPr/>
            </a:pPr>
            <a:r>
              <a:rPr lang="en-US" dirty="0"/>
              <a:t>Dramatic rise</a:t>
            </a:r>
          </a:p>
          <a:p>
            <a:pPr lvl="1">
              <a:defRPr/>
            </a:pPr>
            <a:r>
              <a:rPr lang="en-US" sz="3200" dirty="0"/>
              <a:t>Trump himself and un(der)qualified agency appointees</a:t>
            </a:r>
          </a:p>
          <a:p>
            <a:pPr>
              <a:defRPr/>
            </a:pPr>
            <a:endParaRPr lang="en-US" dirty="0"/>
          </a:p>
          <a:p>
            <a:pPr>
              <a:defRPr/>
            </a:pPr>
            <a:r>
              <a:rPr lang="en-US" dirty="0"/>
              <a:t>Increasing polarization of U.S. society</a:t>
            </a:r>
          </a:p>
          <a:p>
            <a:pPr>
              <a:defRPr/>
            </a:pPr>
            <a:endParaRPr lang="en-US" dirty="0"/>
          </a:p>
          <a:p>
            <a:pPr>
              <a:defRPr/>
            </a:pPr>
            <a:r>
              <a:rPr lang="en-US" dirty="0"/>
              <a:t>Politicians, the media, religions all play role</a:t>
            </a:r>
          </a:p>
          <a:p>
            <a:pPr>
              <a:defRPr/>
            </a:pPr>
            <a:endParaRPr lang="en-US" dirty="0"/>
          </a:p>
          <a:p>
            <a:pPr>
              <a:defRPr/>
            </a:pPr>
            <a:r>
              <a:rPr lang="en-US" dirty="0"/>
              <a:t>Lack of health education at all levels</a:t>
            </a:r>
          </a:p>
          <a:p>
            <a:pPr>
              <a:defRPr/>
            </a:pPr>
            <a:endParaRPr 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7F987-928E-98C7-620E-A2720880EB9C}"/>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18F52952-A7F7-ADBF-3788-F24F383A36D7}"/>
              </a:ext>
            </a:extLst>
          </p:cNvPr>
          <p:cNvSpPr>
            <a:spLocks noGrp="1"/>
          </p:cNvSpPr>
          <p:nvPr>
            <p:ph idx="1"/>
          </p:nvPr>
        </p:nvSpPr>
        <p:spPr/>
        <p:txBody>
          <a:bodyPr/>
          <a:lstStyle/>
          <a:p>
            <a:pPr>
              <a:defRPr/>
            </a:pPr>
            <a:r>
              <a:rPr lang="en-US" sz="2400" dirty="0"/>
              <a:t>Social media and “news” organizations complicit – e.g., Twitter (X), Facebook, Fox, etc.</a:t>
            </a:r>
          </a:p>
          <a:p>
            <a:pPr>
              <a:defRPr/>
            </a:pPr>
            <a:r>
              <a:rPr lang="en-US" sz="2400" dirty="0"/>
              <a:t>Especially notable during Covid epidemic (vaccine misinformation, hydroxychloroquine and ivermectin recommendations)</a:t>
            </a:r>
          </a:p>
          <a:p>
            <a:pPr lvl="1">
              <a:defRPr/>
            </a:pPr>
            <a:r>
              <a:rPr lang="en-US" sz="2400" dirty="0"/>
              <a:t>Insurance subsidized well over $100 million worth of ivermectin treatments</a:t>
            </a:r>
          </a:p>
          <a:p>
            <a:pPr lvl="1">
              <a:defRPr/>
            </a:pPr>
            <a:r>
              <a:rPr lang="en-US" sz="2400" dirty="0"/>
              <a:t>Estimated 17,000 deaths in 6 countries (including US) from hydroxychloroquine use during hospitalization in first wave of covid pandemic</a:t>
            </a:r>
          </a:p>
          <a:p>
            <a:pPr lvl="1"/>
            <a:r>
              <a:rPr lang="en-US" sz="2400" dirty="0"/>
              <a:t>US has highest per capital death rate from covid</a:t>
            </a:r>
          </a:p>
          <a:p>
            <a:pPr lvl="1"/>
            <a:r>
              <a:rPr lang="en-US" sz="2400" dirty="0"/>
              <a:t>Over 200,000 covid deaths in US due to shunning covid vaccine</a:t>
            </a:r>
          </a:p>
          <a:p>
            <a:r>
              <a:rPr lang="en-US" sz="2400" dirty="0"/>
              <a:t>2022: SCOTUS stops OSHA’s nationwide vaccinate-or-test policy</a:t>
            </a:r>
          </a:p>
        </p:txBody>
      </p:sp>
    </p:spTree>
    <p:extLst>
      <p:ext uri="{BB962C8B-B14F-4D97-AF65-F5344CB8AC3E}">
        <p14:creationId xmlns:p14="http://schemas.microsoft.com/office/powerpoint/2010/main" val="3098011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727EB-0F21-46B7-B949-3A672274B0B9}"/>
              </a:ext>
            </a:extLst>
          </p:cNvPr>
          <p:cNvSpPr>
            <a:spLocks noGrp="1"/>
          </p:cNvSpPr>
          <p:nvPr>
            <p:ph type="title"/>
          </p:nvPr>
        </p:nvSpPr>
        <p:spPr/>
        <p:txBody>
          <a:bodyPr/>
          <a:lstStyle/>
          <a:p>
            <a:r>
              <a:rPr lang="en-US" dirty="0"/>
              <a:t>Lies and Manipulation</a:t>
            </a:r>
          </a:p>
        </p:txBody>
      </p:sp>
      <p:sp>
        <p:nvSpPr>
          <p:cNvPr id="3" name="Content Placeholder 2">
            <a:extLst>
              <a:ext uri="{FF2B5EF4-FFF2-40B4-BE49-F238E27FC236}">
                <a16:creationId xmlns:a16="http://schemas.microsoft.com/office/drawing/2014/main" id="{DD7C6B3F-F454-471C-9708-34C338E4FADD}"/>
              </a:ext>
            </a:extLst>
          </p:cNvPr>
          <p:cNvSpPr>
            <a:spLocks noGrp="1"/>
          </p:cNvSpPr>
          <p:nvPr>
            <p:ph idx="1"/>
          </p:nvPr>
        </p:nvSpPr>
        <p:spPr/>
        <p:txBody>
          <a:bodyPr/>
          <a:lstStyle/>
          <a:p>
            <a:r>
              <a:rPr lang="en-US" sz="3600" dirty="0"/>
              <a:t>Herman Goering: “Of course, the people don’t want war…but…the[y] can always be brought to do the bidding of the leaders. That is easy. All you have to do is tell them they are being attacked and denounce the pacifists for lack of patriotism and exposing the country to danger. It works the same way in any country.”</a:t>
            </a:r>
          </a:p>
        </p:txBody>
      </p:sp>
    </p:spTree>
    <p:extLst>
      <p:ext uri="{BB962C8B-B14F-4D97-AF65-F5344CB8AC3E}">
        <p14:creationId xmlns:p14="http://schemas.microsoft.com/office/powerpoint/2010/main" val="2497276520"/>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B0E9E-B3DE-B391-769F-3A2A36F2A3DB}"/>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C5E57F5D-F118-EB4C-EAA5-3362D0722670}"/>
              </a:ext>
            </a:extLst>
          </p:cNvPr>
          <p:cNvSpPr>
            <a:spLocks noGrp="1"/>
          </p:cNvSpPr>
          <p:nvPr>
            <p:ph idx="1"/>
          </p:nvPr>
        </p:nvSpPr>
        <p:spPr/>
        <p:txBody>
          <a:bodyPr/>
          <a:lstStyle/>
          <a:p>
            <a:pPr>
              <a:defRPr/>
            </a:pPr>
            <a:r>
              <a:rPr lang="en-US" sz="3600" dirty="0"/>
              <a:t>Trust in CDC way down</a:t>
            </a:r>
          </a:p>
          <a:p>
            <a:pPr lvl="1">
              <a:defRPr/>
            </a:pPr>
            <a:r>
              <a:rPr lang="en-US" sz="3600" dirty="0"/>
              <a:t>White House pressured CDC to limit information regarding vaccine effectiveness</a:t>
            </a:r>
          </a:p>
          <a:p>
            <a:pPr>
              <a:defRPr/>
            </a:pPr>
            <a:r>
              <a:rPr lang="en-US" sz="3600" dirty="0"/>
              <a:t>½ of Americans believe in at least one major medical conspiracy (most common is the </a:t>
            </a:r>
            <a:r>
              <a:rPr lang="en-US" sz="3600" dirty="0" err="1"/>
              <a:t>the</a:t>
            </a:r>
            <a:r>
              <a:rPr lang="en-US" sz="3600" dirty="0"/>
              <a:t> FDA is suppressing “natural” cures for cancer to benefit drug companies)</a:t>
            </a:r>
          </a:p>
          <a:p>
            <a:r>
              <a:rPr lang="en-US" sz="3200" dirty="0"/>
              <a:t>States passing laws to limit public health interventions</a:t>
            </a:r>
          </a:p>
        </p:txBody>
      </p:sp>
    </p:spTree>
    <p:extLst>
      <p:ext uri="{BB962C8B-B14F-4D97-AF65-F5344CB8AC3E}">
        <p14:creationId xmlns:p14="http://schemas.microsoft.com/office/powerpoint/2010/main" val="11780470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302E3-605A-99BE-02C3-538EF82CD5A1}"/>
              </a:ext>
            </a:extLst>
          </p:cNvPr>
          <p:cNvSpPr>
            <a:spLocks noGrp="1"/>
          </p:cNvSpPr>
          <p:nvPr>
            <p:ph type="title"/>
          </p:nvPr>
        </p:nvSpPr>
        <p:spPr/>
        <p:txBody>
          <a:bodyPr/>
          <a:lstStyle/>
          <a:p>
            <a:r>
              <a:rPr lang="en-US" dirty="0"/>
              <a:t>Trump Administration</a:t>
            </a:r>
          </a:p>
        </p:txBody>
      </p:sp>
      <p:sp>
        <p:nvSpPr>
          <p:cNvPr id="3" name="Content Placeholder 2">
            <a:extLst>
              <a:ext uri="{FF2B5EF4-FFF2-40B4-BE49-F238E27FC236}">
                <a16:creationId xmlns:a16="http://schemas.microsoft.com/office/drawing/2014/main" id="{655E47E6-9A36-401D-ACD7-025D1F3242F5}"/>
              </a:ext>
            </a:extLst>
          </p:cNvPr>
          <p:cNvSpPr>
            <a:spLocks noGrp="1"/>
          </p:cNvSpPr>
          <p:nvPr>
            <p:ph idx="1"/>
          </p:nvPr>
        </p:nvSpPr>
        <p:spPr/>
        <p:txBody>
          <a:bodyPr/>
          <a:lstStyle/>
          <a:p>
            <a:pPr>
              <a:defRPr/>
            </a:pPr>
            <a:r>
              <a:rPr lang="en-US" dirty="0"/>
              <a:t>25% of population feels ok to harass public health officials because of businesses closing, 21% feel OK to threaten the, 50% trust science reporting “not much” or “not at all” (2021, post-vaccine rollout) – even though none actually closing businesses</a:t>
            </a:r>
          </a:p>
          <a:p>
            <a:pPr lvl="1">
              <a:defRPr/>
            </a:pPr>
            <a:r>
              <a:rPr lang="en-US" sz="3200" dirty="0"/>
              <a:t>Actual threats rose dramatically, many left the profession</a:t>
            </a:r>
          </a:p>
          <a:p>
            <a:pPr lvl="1">
              <a:defRPr/>
            </a:pPr>
            <a:r>
              <a:rPr lang="en-US" sz="3200" dirty="0"/>
              <a:t>Small group of about 50 individuals responsible for social media spread, news media complicit</a:t>
            </a:r>
          </a:p>
          <a:p>
            <a:endParaRPr lang="en-US" dirty="0"/>
          </a:p>
        </p:txBody>
      </p:sp>
    </p:spTree>
    <p:extLst>
      <p:ext uri="{BB962C8B-B14F-4D97-AF65-F5344CB8AC3E}">
        <p14:creationId xmlns:p14="http://schemas.microsoft.com/office/powerpoint/2010/main" val="302105792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96A63-8A5A-E798-B90F-3027B04BED15}"/>
              </a:ext>
            </a:extLst>
          </p:cNvPr>
          <p:cNvSpPr>
            <a:spLocks noGrp="1"/>
          </p:cNvSpPr>
          <p:nvPr>
            <p:ph type="title"/>
          </p:nvPr>
        </p:nvSpPr>
        <p:spPr/>
        <p:txBody>
          <a:bodyPr/>
          <a:lstStyle/>
          <a:p>
            <a:r>
              <a:rPr lang="en-US" dirty="0"/>
              <a:t>Biden Administration</a:t>
            </a:r>
          </a:p>
        </p:txBody>
      </p:sp>
      <p:sp>
        <p:nvSpPr>
          <p:cNvPr id="3" name="Content Placeholder 2">
            <a:extLst>
              <a:ext uri="{FF2B5EF4-FFF2-40B4-BE49-F238E27FC236}">
                <a16:creationId xmlns:a16="http://schemas.microsoft.com/office/drawing/2014/main" id="{EEF0D2BD-41AB-F594-8825-47158E0AAB2F}"/>
              </a:ext>
            </a:extLst>
          </p:cNvPr>
          <p:cNvSpPr>
            <a:spLocks noGrp="1"/>
          </p:cNvSpPr>
          <p:nvPr>
            <p:ph idx="1"/>
          </p:nvPr>
        </p:nvSpPr>
        <p:spPr/>
        <p:txBody>
          <a:bodyPr/>
          <a:lstStyle/>
          <a:p>
            <a:r>
              <a:rPr lang="en-US" dirty="0"/>
              <a:t>Trying to overcome laissez faire attitudes toward/persistent misinformation re covid vaccine (and other vaccines)</a:t>
            </a:r>
          </a:p>
          <a:p>
            <a:pPr lvl="1"/>
            <a:r>
              <a:rPr lang="en-US" dirty="0"/>
              <a:t>Vaccine </a:t>
            </a:r>
            <a:r>
              <a:rPr lang="en-US"/>
              <a:t>rates significantly down</a:t>
            </a:r>
            <a:endParaRPr lang="en-US" dirty="0"/>
          </a:p>
          <a:p>
            <a:r>
              <a:rPr lang="en-US" dirty="0"/>
              <a:t>WH Office of Science and Technology Policy issues new framework for scientific integrity protections</a:t>
            </a:r>
          </a:p>
          <a:p>
            <a:r>
              <a:rPr lang="en-US" dirty="0"/>
              <a:t>However, gag order on federal scientists issued in early 2023; already in place for USDA since 2013; requires scientists to seek agency approval before discussing findings; may be unconstitutional</a:t>
            </a:r>
          </a:p>
        </p:txBody>
      </p:sp>
    </p:spTree>
    <p:extLst>
      <p:ext uri="{BB962C8B-B14F-4D97-AF65-F5344CB8AC3E}">
        <p14:creationId xmlns:p14="http://schemas.microsoft.com/office/powerpoint/2010/main" val="272878868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80A25-4700-458C-BB7F-2FE3FE3D0819}"/>
              </a:ext>
            </a:extLst>
          </p:cNvPr>
          <p:cNvSpPr>
            <a:spLocks noGrp="1"/>
          </p:cNvSpPr>
          <p:nvPr>
            <p:ph type="title"/>
          </p:nvPr>
        </p:nvSpPr>
        <p:spPr/>
        <p:txBody>
          <a:bodyPr/>
          <a:lstStyle/>
          <a:p>
            <a:r>
              <a:rPr lang="en-US" dirty="0"/>
              <a:t>Words of Wisdom</a:t>
            </a:r>
          </a:p>
        </p:txBody>
      </p:sp>
      <p:sp>
        <p:nvSpPr>
          <p:cNvPr id="3" name="Content Placeholder 2">
            <a:extLst>
              <a:ext uri="{FF2B5EF4-FFF2-40B4-BE49-F238E27FC236}">
                <a16:creationId xmlns:a16="http://schemas.microsoft.com/office/drawing/2014/main" id="{F413A41A-34F4-4D33-A74C-A3BE3119D7A3}"/>
              </a:ext>
            </a:extLst>
          </p:cNvPr>
          <p:cNvSpPr>
            <a:spLocks noGrp="1"/>
          </p:cNvSpPr>
          <p:nvPr>
            <p:ph idx="1"/>
          </p:nvPr>
        </p:nvSpPr>
        <p:spPr/>
        <p:txBody>
          <a:bodyPr/>
          <a:lstStyle/>
          <a:p>
            <a:r>
              <a:rPr lang="en-US" sz="3600" dirty="0"/>
              <a:t>“Lies are cheap, the truth takes hard work”</a:t>
            </a:r>
          </a:p>
          <a:p>
            <a:r>
              <a:rPr lang="en-US" sz="3600" dirty="0"/>
              <a:t>“Nothing can keep (government) right but (the people’s) vigilant and distrustful superintendence” – Thomas Jefferson</a:t>
            </a:r>
          </a:p>
          <a:p>
            <a:r>
              <a:rPr lang="en-US" sz="3600" dirty="0"/>
              <a:t>“A nation of sheep will beget a government of wolves” – Edward R Murrow</a:t>
            </a:r>
          </a:p>
        </p:txBody>
      </p:sp>
    </p:spTree>
    <p:extLst>
      <p:ext uri="{BB962C8B-B14F-4D97-AF65-F5344CB8AC3E}">
        <p14:creationId xmlns:p14="http://schemas.microsoft.com/office/powerpoint/2010/main" val="42352020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03252350-065F-4EE8-B74F-05AFCD62BE8E}"/>
              </a:ext>
            </a:extLst>
          </p:cNvPr>
          <p:cNvSpPr>
            <a:spLocks noGrp="1" noChangeArrowheads="1"/>
          </p:cNvSpPr>
          <p:nvPr>
            <p:ph type="title"/>
          </p:nvPr>
        </p:nvSpPr>
        <p:spPr/>
        <p:txBody>
          <a:bodyPr/>
          <a:lstStyle/>
          <a:p>
            <a:r>
              <a:rPr lang="en-US" altLang="en-US"/>
              <a:t>Religion in the U.S.</a:t>
            </a:r>
          </a:p>
        </p:txBody>
      </p:sp>
      <p:sp>
        <p:nvSpPr>
          <p:cNvPr id="39939" name="Content Placeholder 2">
            <a:extLst>
              <a:ext uri="{FF2B5EF4-FFF2-40B4-BE49-F238E27FC236}">
                <a16:creationId xmlns:a16="http://schemas.microsoft.com/office/drawing/2014/main" id="{56E116D3-AD03-445A-853F-0E6BFC5AD8B6}"/>
              </a:ext>
            </a:extLst>
          </p:cNvPr>
          <p:cNvSpPr>
            <a:spLocks noGrp="1" noChangeArrowheads="1"/>
          </p:cNvSpPr>
          <p:nvPr>
            <p:ph idx="1"/>
          </p:nvPr>
        </p:nvSpPr>
        <p:spPr/>
        <p:txBody>
          <a:bodyPr/>
          <a:lstStyle/>
          <a:p>
            <a:r>
              <a:rPr lang="en-US" altLang="en-US" dirty="0"/>
              <a:t>85% of US citizens call themselves Christian</a:t>
            </a:r>
          </a:p>
          <a:p>
            <a:r>
              <a:rPr lang="en-US" altLang="en-US" dirty="0"/>
              <a:t>Misinterpretation of the Bible common</a:t>
            </a:r>
          </a:p>
          <a:p>
            <a:pPr lvl="1"/>
            <a:r>
              <a:rPr lang="en-US" altLang="en-US" sz="3200" dirty="0"/>
              <a:t>Only 40% of Americans can name more than 4 of the 10 commandments</a:t>
            </a:r>
          </a:p>
          <a:p>
            <a:pPr lvl="1"/>
            <a:r>
              <a:rPr lang="en-US" altLang="en-US" sz="3200" dirty="0"/>
              <a:t>50% can cite any of the four authors of the Gospels</a:t>
            </a:r>
          </a:p>
          <a:p>
            <a:pPr lvl="1"/>
            <a:r>
              <a:rPr lang="en-US" altLang="en-US" sz="3200" dirty="0"/>
              <a:t>12% believe Joan of Arc was Noah’s wife</a:t>
            </a:r>
          </a:p>
          <a:p>
            <a:r>
              <a:rPr lang="en-US" altLang="en-US" dirty="0"/>
              <a:t>Literal reading of Bible verses promotes magical thinking, misogyny, and  discrimination</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DD2E7-747C-4682-AF3C-74CB0380B404}"/>
              </a:ext>
            </a:extLst>
          </p:cNvPr>
          <p:cNvSpPr>
            <a:spLocks noGrp="1"/>
          </p:cNvSpPr>
          <p:nvPr>
            <p:ph type="title"/>
          </p:nvPr>
        </p:nvSpPr>
        <p:spPr/>
        <p:txBody>
          <a:bodyPr/>
          <a:lstStyle/>
          <a:p>
            <a:r>
              <a:rPr lang="en-US" dirty="0"/>
              <a:t>Disturbing Bible Quotes</a:t>
            </a:r>
          </a:p>
        </p:txBody>
      </p:sp>
      <p:sp>
        <p:nvSpPr>
          <p:cNvPr id="3" name="Content Placeholder 2">
            <a:extLst>
              <a:ext uri="{FF2B5EF4-FFF2-40B4-BE49-F238E27FC236}">
                <a16:creationId xmlns:a16="http://schemas.microsoft.com/office/drawing/2014/main" id="{4E80FF69-20D3-4692-9E97-E16D9F030C55}"/>
              </a:ext>
            </a:extLst>
          </p:cNvPr>
          <p:cNvSpPr>
            <a:spLocks noGrp="1"/>
          </p:cNvSpPr>
          <p:nvPr>
            <p:ph idx="1"/>
          </p:nvPr>
        </p:nvSpPr>
        <p:spPr/>
        <p:txBody>
          <a:bodyPr/>
          <a:lstStyle/>
          <a:p>
            <a:r>
              <a:rPr lang="en-US" sz="3600" dirty="0"/>
              <a:t>Non-virgins should be stoned – Deuteronomy 22:20-21</a:t>
            </a:r>
          </a:p>
          <a:p>
            <a:r>
              <a:rPr lang="en-US" sz="3600" dirty="0"/>
              <a:t>If you disobey God, you will eat your babies – Leviticus 26:27-30</a:t>
            </a:r>
          </a:p>
          <a:p>
            <a:r>
              <a:rPr lang="en-US" sz="3600" dirty="0"/>
              <a:t>No bastards may enter the church – Deuteronomy 23:2</a:t>
            </a:r>
          </a:p>
          <a:p>
            <a:r>
              <a:rPr lang="en-US" sz="3600" dirty="0"/>
              <a:t>Cursing at your parents warrants death – Leviticus 20:9</a:t>
            </a:r>
          </a:p>
        </p:txBody>
      </p:sp>
    </p:spTree>
    <p:extLst>
      <p:ext uri="{BB962C8B-B14F-4D97-AF65-F5344CB8AC3E}">
        <p14:creationId xmlns:p14="http://schemas.microsoft.com/office/powerpoint/2010/main" val="188567634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a:extLst>
              <a:ext uri="{FF2B5EF4-FFF2-40B4-BE49-F238E27FC236}">
                <a16:creationId xmlns:a16="http://schemas.microsoft.com/office/drawing/2014/main" id="{6C442E7F-FE99-4888-8E93-B0D02A09C768}"/>
              </a:ext>
            </a:extLst>
          </p:cNvPr>
          <p:cNvSpPr>
            <a:spLocks noGrp="1" noChangeArrowheads="1"/>
          </p:cNvSpPr>
          <p:nvPr>
            <p:ph type="title"/>
          </p:nvPr>
        </p:nvSpPr>
        <p:spPr/>
        <p:txBody>
          <a:bodyPr/>
          <a:lstStyle/>
          <a:p>
            <a:r>
              <a:rPr lang="en-US" altLang="en-US"/>
              <a:t>Religion in the U.S.</a:t>
            </a:r>
          </a:p>
        </p:txBody>
      </p:sp>
      <p:sp>
        <p:nvSpPr>
          <p:cNvPr id="40963" name="Content Placeholder 2">
            <a:extLst>
              <a:ext uri="{FF2B5EF4-FFF2-40B4-BE49-F238E27FC236}">
                <a16:creationId xmlns:a16="http://schemas.microsoft.com/office/drawing/2014/main" id="{CC5FB59D-DCEE-4E65-91CB-508A684D32AA}"/>
              </a:ext>
            </a:extLst>
          </p:cNvPr>
          <p:cNvSpPr>
            <a:spLocks noGrp="1" noChangeArrowheads="1"/>
          </p:cNvSpPr>
          <p:nvPr>
            <p:ph idx="1"/>
          </p:nvPr>
        </p:nvSpPr>
        <p:spPr/>
        <p:txBody>
          <a:bodyPr/>
          <a:lstStyle/>
          <a:p>
            <a:r>
              <a:rPr lang="en-US" altLang="en-US" dirty="0"/>
              <a:t>“Most Americans have replaced the Christianity of the Bible, with its call for deep sharing and personal sacrifice, with competing creeds”</a:t>
            </a:r>
          </a:p>
          <a:p>
            <a:pPr lvl="1" algn="r"/>
            <a:r>
              <a:rPr lang="en-US" altLang="en-US" sz="3200" dirty="0"/>
              <a:t>Bill McKibben</a:t>
            </a:r>
          </a:p>
          <a:p>
            <a:pPr lvl="1"/>
            <a:r>
              <a:rPr lang="en-US" altLang="en-US" sz="3200" dirty="0"/>
              <a:t>Stress personal responsibility over collective action and celebrate financial success</a:t>
            </a:r>
          </a:p>
          <a:p>
            <a:pPr lvl="1"/>
            <a:r>
              <a:rPr lang="en-US" altLang="en-US" sz="3200" dirty="0"/>
              <a:t>75% believe the Bible teaches that “God helps those who help themselves” (Ben Franklin)</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556D9-2F1D-4AE3-A56C-766821417478}"/>
              </a:ext>
            </a:extLst>
          </p:cNvPr>
          <p:cNvSpPr>
            <a:spLocks noGrp="1"/>
          </p:cNvSpPr>
          <p:nvPr>
            <p:ph type="title"/>
          </p:nvPr>
        </p:nvSpPr>
        <p:spPr/>
        <p:txBody>
          <a:bodyPr>
            <a:normAutofit fontScale="90000"/>
          </a:bodyPr>
          <a:lstStyle/>
          <a:p>
            <a:r>
              <a:rPr lang="en-US" dirty="0"/>
              <a:t>Defrauding and Undermining Trust in Democracy Via Election Rigging </a:t>
            </a:r>
            <a:r>
              <a:rPr lang="en-US" sz="2700" i="1" dirty="0"/>
              <a:t>(Sci Am, Sept, 2019, 67-71)</a:t>
            </a:r>
          </a:p>
        </p:txBody>
      </p:sp>
      <p:sp>
        <p:nvSpPr>
          <p:cNvPr id="3" name="Content Placeholder 2">
            <a:extLst>
              <a:ext uri="{FF2B5EF4-FFF2-40B4-BE49-F238E27FC236}">
                <a16:creationId xmlns:a16="http://schemas.microsoft.com/office/drawing/2014/main" id="{D59381C1-22F4-4201-8A74-A57DEE4CB774}"/>
              </a:ext>
            </a:extLst>
          </p:cNvPr>
          <p:cNvSpPr>
            <a:spLocks noGrp="1"/>
          </p:cNvSpPr>
          <p:nvPr>
            <p:ph idx="1"/>
          </p:nvPr>
        </p:nvSpPr>
        <p:spPr/>
        <p:txBody>
          <a:bodyPr>
            <a:normAutofit lnSpcReduction="10000"/>
          </a:bodyPr>
          <a:lstStyle/>
          <a:p>
            <a:r>
              <a:rPr lang="en-US" dirty="0"/>
              <a:t>Attempted Russian interference in 2016 and 2018 elections</a:t>
            </a:r>
          </a:p>
          <a:p>
            <a:pPr lvl="1"/>
            <a:r>
              <a:rPr lang="en-US" dirty="0"/>
              <a:t>Russia and China in 2020</a:t>
            </a:r>
          </a:p>
          <a:p>
            <a:r>
              <a:rPr lang="en-US" dirty="0"/>
              <a:t>40 states use voting machines over a decade old, with outdated, easily hackable software</a:t>
            </a:r>
          </a:p>
          <a:p>
            <a:r>
              <a:rPr lang="en-US" dirty="0"/>
              <a:t>25 states do not have complete paper trails; 38 states do not require post-election audit prior to certification of results</a:t>
            </a:r>
          </a:p>
          <a:p>
            <a:r>
              <a:rPr lang="en-US" dirty="0"/>
              <a:t>Ballot design outsourced to just a few vendors (e.g., one company programs machines for 2,000 jurisdictions across 34 states from a central location)</a:t>
            </a:r>
          </a:p>
          <a:p>
            <a:endParaRPr lang="en-US" dirty="0"/>
          </a:p>
        </p:txBody>
      </p:sp>
    </p:spTree>
    <p:extLst>
      <p:ext uri="{BB962C8B-B14F-4D97-AF65-F5344CB8AC3E}">
        <p14:creationId xmlns:p14="http://schemas.microsoft.com/office/powerpoint/2010/main" val="314060915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45DAD-FA31-4221-962B-996AD1AA3368}"/>
              </a:ext>
            </a:extLst>
          </p:cNvPr>
          <p:cNvSpPr>
            <a:spLocks noGrp="1"/>
          </p:cNvSpPr>
          <p:nvPr>
            <p:ph type="title"/>
          </p:nvPr>
        </p:nvSpPr>
        <p:spPr/>
        <p:txBody>
          <a:bodyPr>
            <a:normAutofit fontScale="90000"/>
          </a:bodyPr>
          <a:lstStyle/>
          <a:p>
            <a:r>
              <a:rPr lang="en-US" dirty="0"/>
              <a:t>Defrauding and Undermining Trust in Democracy Via Election Rigging </a:t>
            </a:r>
            <a:r>
              <a:rPr lang="en-US" sz="2700" i="1" dirty="0"/>
              <a:t>(Sci Am, Sept, 2019, 67-71)</a:t>
            </a:r>
          </a:p>
        </p:txBody>
      </p:sp>
      <p:sp>
        <p:nvSpPr>
          <p:cNvPr id="3" name="Content Placeholder 2">
            <a:extLst>
              <a:ext uri="{FF2B5EF4-FFF2-40B4-BE49-F238E27FC236}">
                <a16:creationId xmlns:a16="http://schemas.microsoft.com/office/drawing/2014/main" id="{55A2940B-3D5A-41C2-BAAC-C1E15AA3D8D2}"/>
              </a:ext>
            </a:extLst>
          </p:cNvPr>
          <p:cNvSpPr>
            <a:spLocks noGrp="1"/>
          </p:cNvSpPr>
          <p:nvPr>
            <p:ph idx="1"/>
          </p:nvPr>
        </p:nvSpPr>
        <p:spPr/>
        <p:txBody>
          <a:bodyPr/>
          <a:lstStyle/>
          <a:p>
            <a:r>
              <a:rPr lang="en-US" dirty="0"/>
              <a:t>Possible Outcomes of Interference:</a:t>
            </a:r>
          </a:p>
          <a:p>
            <a:pPr lvl="1"/>
            <a:r>
              <a:rPr lang="en-US" sz="3200" dirty="0"/>
              <a:t>Small changes in vote counts could swing elections and be statistically similar to polling results, especially with gerrymandering</a:t>
            </a:r>
          </a:p>
          <a:p>
            <a:pPr lvl="1"/>
            <a:r>
              <a:rPr lang="en-US" sz="3200" dirty="0"/>
              <a:t>Real-time manipulation of machines in just one state could swing presidential election without being recognized</a:t>
            </a:r>
          </a:p>
          <a:p>
            <a:pPr lvl="1"/>
            <a:r>
              <a:rPr lang="en-US" sz="3200" dirty="0"/>
              <a:t>Malicious code disabling voting machines on election day, requiring another election</a:t>
            </a:r>
          </a:p>
          <a:p>
            <a:endParaRPr lang="en-US" dirty="0"/>
          </a:p>
        </p:txBody>
      </p:sp>
    </p:spTree>
    <p:extLst>
      <p:ext uri="{BB962C8B-B14F-4D97-AF65-F5344CB8AC3E}">
        <p14:creationId xmlns:p14="http://schemas.microsoft.com/office/powerpoint/2010/main" val="202076606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A83F1-3DC1-4D81-BD4C-8EEB8961442C}"/>
              </a:ext>
            </a:extLst>
          </p:cNvPr>
          <p:cNvSpPr>
            <a:spLocks noGrp="1"/>
          </p:cNvSpPr>
          <p:nvPr>
            <p:ph type="title"/>
          </p:nvPr>
        </p:nvSpPr>
        <p:spPr/>
        <p:txBody>
          <a:bodyPr/>
          <a:lstStyle/>
          <a:p>
            <a:r>
              <a:rPr lang="en-US" sz="4000" dirty="0">
                <a:solidFill>
                  <a:srgbClr val="E5E5FF"/>
                </a:solidFill>
              </a:rPr>
              <a:t>Defrauding and Undermining Trust in Democracy Via Election Rigging </a:t>
            </a:r>
            <a:r>
              <a:rPr lang="en-US" sz="2400" i="1" dirty="0">
                <a:solidFill>
                  <a:srgbClr val="E5E5FF"/>
                </a:solidFill>
              </a:rPr>
              <a:t>(Sci Am, Sept, 2019, 67-71)</a:t>
            </a:r>
            <a:endParaRPr lang="en-US" dirty="0"/>
          </a:p>
        </p:txBody>
      </p:sp>
      <p:sp>
        <p:nvSpPr>
          <p:cNvPr id="3" name="Content Placeholder 2">
            <a:extLst>
              <a:ext uri="{FF2B5EF4-FFF2-40B4-BE49-F238E27FC236}">
                <a16:creationId xmlns:a16="http://schemas.microsoft.com/office/drawing/2014/main" id="{3B72763E-3B54-4DA0-98A2-2F433E354EEC}"/>
              </a:ext>
            </a:extLst>
          </p:cNvPr>
          <p:cNvSpPr>
            <a:spLocks noGrp="1"/>
          </p:cNvSpPr>
          <p:nvPr>
            <p:ph idx="1"/>
          </p:nvPr>
        </p:nvSpPr>
        <p:spPr/>
        <p:txBody>
          <a:bodyPr/>
          <a:lstStyle/>
          <a:p>
            <a:r>
              <a:rPr lang="en-US" sz="3600" dirty="0"/>
              <a:t>Imagine the consequences of false election results coming out after a new administration is in power</a:t>
            </a:r>
          </a:p>
          <a:p>
            <a:r>
              <a:rPr lang="en-US" sz="3600" dirty="0"/>
              <a:t>What if nation-state that engineered false results then blackmails president?</a:t>
            </a:r>
          </a:p>
          <a:p>
            <a:r>
              <a:rPr lang="en-US" altLang="en-US" dirty="0"/>
              <a:t>Only few hundred million dollars needed to safeguard elections with mandated paper trails</a:t>
            </a:r>
            <a:endParaRPr lang="en-US" dirty="0"/>
          </a:p>
        </p:txBody>
      </p:sp>
    </p:spTree>
    <p:extLst>
      <p:ext uri="{BB962C8B-B14F-4D97-AF65-F5344CB8AC3E}">
        <p14:creationId xmlns:p14="http://schemas.microsoft.com/office/powerpoint/2010/main" val="794906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AABAC-AB80-4996-8F09-AEF196A9A4E3}"/>
              </a:ext>
            </a:extLst>
          </p:cNvPr>
          <p:cNvSpPr>
            <a:spLocks noGrp="1"/>
          </p:cNvSpPr>
          <p:nvPr>
            <p:ph type="title"/>
          </p:nvPr>
        </p:nvSpPr>
        <p:spPr/>
        <p:txBody>
          <a:bodyPr/>
          <a:lstStyle/>
          <a:p>
            <a:r>
              <a:rPr lang="en-US" dirty="0"/>
              <a:t>Pseudoscience</a:t>
            </a:r>
          </a:p>
        </p:txBody>
      </p:sp>
      <p:sp>
        <p:nvSpPr>
          <p:cNvPr id="3" name="Content Placeholder 2">
            <a:extLst>
              <a:ext uri="{FF2B5EF4-FFF2-40B4-BE49-F238E27FC236}">
                <a16:creationId xmlns:a16="http://schemas.microsoft.com/office/drawing/2014/main" id="{7E454527-E574-4242-84E3-39938ED7D83C}"/>
              </a:ext>
            </a:extLst>
          </p:cNvPr>
          <p:cNvSpPr>
            <a:spLocks noGrp="1"/>
          </p:cNvSpPr>
          <p:nvPr>
            <p:ph idx="1"/>
          </p:nvPr>
        </p:nvSpPr>
        <p:spPr/>
        <p:txBody>
          <a:bodyPr>
            <a:normAutofit/>
          </a:bodyPr>
          <a:lstStyle/>
          <a:p>
            <a:r>
              <a:rPr lang="en-US" sz="3600" dirty="0"/>
              <a:t>Statements, beliefs, or practices that are claimed to be both scientific and factual but are incompatible with the scientific method</a:t>
            </a:r>
          </a:p>
          <a:p>
            <a:endParaRPr lang="en-US" dirty="0"/>
          </a:p>
        </p:txBody>
      </p:sp>
    </p:spTree>
    <p:extLst>
      <p:ext uri="{BB962C8B-B14F-4D97-AF65-F5344CB8AC3E}">
        <p14:creationId xmlns:p14="http://schemas.microsoft.com/office/powerpoint/2010/main" val="131786515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EC08A6DC-68F9-4B88-B057-6E82CFEA5768}"/>
              </a:ext>
            </a:extLst>
          </p:cNvPr>
          <p:cNvSpPr>
            <a:spLocks noGrp="1" noChangeArrowheads="1"/>
          </p:cNvSpPr>
          <p:nvPr>
            <p:ph type="title"/>
          </p:nvPr>
        </p:nvSpPr>
        <p:spPr/>
        <p:txBody>
          <a:bodyPr/>
          <a:lstStyle/>
          <a:p>
            <a:r>
              <a:rPr lang="en-US" altLang="en-US" sz="4000" dirty="0"/>
              <a:t>Manipulating Elections in Plain Site</a:t>
            </a:r>
          </a:p>
        </p:txBody>
      </p:sp>
      <p:sp>
        <p:nvSpPr>
          <p:cNvPr id="34819" name="Content Placeholder 2">
            <a:extLst>
              <a:ext uri="{FF2B5EF4-FFF2-40B4-BE49-F238E27FC236}">
                <a16:creationId xmlns:a16="http://schemas.microsoft.com/office/drawing/2014/main" id="{8EDA2F24-E8D5-4137-B7F6-A362F9CFAF58}"/>
              </a:ext>
            </a:extLst>
          </p:cNvPr>
          <p:cNvSpPr>
            <a:spLocks noGrp="1" noChangeArrowheads="1"/>
          </p:cNvSpPr>
          <p:nvPr>
            <p:ph idx="1"/>
          </p:nvPr>
        </p:nvSpPr>
        <p:spPr/>
        <p:txBody>
          <a:bodyPr>
            <a:normAutofit lnSpcReduction="10000"/>
          </a:bodyPr>
          <a:lstStyle/>
          <a:p>
            <a:r>
              <a:rPr lang="en-US" altLang="en-US" sz="3600" dirty="0"/>
              <a:t>Voter Restriction Measures:</a:t>
            </a:r>
          </a:p>
          <a:p>
            <a:pPr lvl="1"/>
            <a:r>
              <a:rPr lang="en-US" altLang="en-US" sz="3600" dirty="0"/>
              <a:t>Purging voter rolls of those who have not recently voted</a:t>
            </a:r>
          </a:p>
          <a:p>
            <a:pPr lvl="1"/>
            <a:r>
              <a:rPr lang="en-US" altLang="en-US" sz="3600" dirty="0"/>
              <a:t>Photo ID requirements</a:t>
            </a:r>
          </a:p>
          <a:p>
            <a:pPr lvl="1"/>
            <a:r>
              <a:rPr lang="en-US" altLang="en-US" sz="3600" dirty="0"/>
              <a:t>Limits on number of polling sites and poll hours</a:t>
            </a:r>
          </a:p>
          <a:p>
            <a:pPr lvl="1"/>
            <a:r>
              <a:rPr lang="en-US" altLang="en-US" sz="3600" dirty="0"/>
              <a:t>Elimination of Sunday voting</a:t>
            </a:r>
          </a:p>
          <a:p>
            <a:pPr lvl="1"/>
            <a:r>
              <a:rPr lang="en-US" altLang="en-US" sz="3600" dirty="0"/>
              <a:t>Long waits</a:t>
            </a:r>
          </a:p>
          <a:p>
            <a:pPr lvl="1"/>
            <a:r>
              <a:rPr lang="en-US" altLang="en-US" sz="3600" dirty="0"/>
              <a:t>Limits on early voting</a:t>
            </a:r>
          </a:p>
          <a:p>
            <a:endParaRPr lang="en-US" altLang="en-US" dirty="0"/>
          </a:p>
        </p:txBody>
      </p:sp>
    </p:spTree>
    <p:extLst>
      <p:ext uri="{BB962C8B-B14F-4D97-AF65-F5344CB8AC3E}">
        <p14:creationId xmlns:p14="http://schemas.microsoft.com/office/powerpoint/2010/main" val="513564073"/>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7F4AFABE-C3A5-49C9-B8B2-63BCDDA86E9E}"/>
              </a:ext>
            </a:extLst>
          </p:cNvPr>
          <p:cNvSpPr>
            <a:spLocks noGrp="1" noChangeArrowheads="1"/>
          </p:cNvSpPr>
          <p:nvPr>
            <p:ph type="title"/>
          </p:nvPr>
        </p:nvSpPr>
        <p:spPr/>
        <p:txBody>
          <a:bodyPr>
            <a:normAutofit/>
          </a:bodyPr>
          <a:lstStyle/>
          <a:p>
            <a:r>
              <a:rPr lang="en-US" altLang="en-US" sz="4000" dirty="0"/>
              <a:t>Manipulating Elections in Plain Site</a:t>
            </a:r>
            <a:endParaRPr lang="en-US" altLang="en-US" dirty="0"/>
          </a:p>
        </p:txBody>
      </p:sp>
      <p:sp>
        <p:nvSpPr>
          <p:cNvPr id="35843" name="Content Placeholder 2">
            <a:extLst>
              <a:ext uri="{FF2B5EF4-FFF2-40B4-BE49-F238E27FC236}">
                <a16:creationId xmlns:a16="http://schemas.microsoft.com/office/drawing/2014/main" id="{A57CD328-499B-410F-8F13-316E5ECA72B8}"/>
              </a:ext>
            </a:extLst>
          </p:cNvPr>
          <p:cNvSpPr>
            <a:spLocks noGrp="1" noChangeArrowheads="1"/>
          </p:cNvSpPr>
          <p:nvPr>
            <p:ph idx="1"/>
          </p:nvPr>
        </p:nvSpPr>
        <p:spPr/>
        <p:txBody>
          <a:bodyPr>
            <a:normAutofit/>
          </a:bodyPr>
          <a:lstStyle/>
          <a:p>
            <a:r>
              <a:rPr lang="en-US" altLang="en-US" sz="3600" dirty="0"/>
              <a:t>Voter Restriction Measures:</a:t>
            </a:r>
          </a:p>
          <a:p>
            <a:pPr lvl="1"/>
            <a:r>
              <a:rPr lang="en-US" altLang="en-US" sz="3600" dirty="0"/>
              <a:t>Requiring college students to vote in their parents’ (not their campus’) precincts</a:t>
            </a:r>
          </a:p>
          <a:p>
            <a:pPr lvl="1"/>
            <a:r>
              <a:rPr lang="en-US" altLang="en-US" sz="3600" dirty="0"/>
              <a:t>Gerrymandering districts </a:t>
            </a:r>
          </a:p>
          <a:p>
            <a:pPr lvl="1"/>
            <a:r>
              <a:rPr lang="en-US" altLang="en-US" sz="3600" dirty="0"/>
              <a:t>Intimidation and trickery</a:t>
            </a:r>
          </a:p>
        </p:txBody>
      </p:sp>
    </p:spTree>
    <p:extLst>
      <p:ext uri="{BB962C8B-B14F-4D97-AF65-F5344CB8AC3E}">
        <p14:creationId xmlns:p14="http://schemas.microsoft.com/office/powerpoint/2010/main" val="314616722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a:extLst>
              <a:ext uri="{FF2B5EF4-FFF2-40B4-BE49-F238E27FC236}">
                <a16:creationId xmlns:a16="http://schemas.microsoft.com/office/drawing/2014/main" id="{27771B79-A4A4-4B81-A8AD-40D91975DE4F}"/>
              </a:ext>
            </a:extLst>
          </p:cNvPr>
          <p:cNvSpPr>
            <a:spLocks noGrp="1" noChangeArrowheads="1"/>
          </p:cNvSpPr>
          <p:nvPr>
            <p:ph type="title"/>
          </p:nvPr>
        </p:nvSpPr>
        <p:spPr/>
        <p:txBody>
          <a:bodyPr>
            <a:normAutofit/>
          </a:bodyPr>
          <a:lstStyle/>
          <a:p>
            <a:r>
              <a:rPr lang="en-US" altLang="en-US" sz="4000" dirty="0"/>
              <a:t>Manipulating Elections in Plain Site</a:t>
            </a:r>
            <a:endParaRPr lang="en-US" altLang="en-US" dirty="0"/>
          </a:p>
        </p:txBody>
      </p:sp>
      <p:sp>
        <p:nvSpPr>
          <p:cNvPr id="36867" name="Content Placeholder 2">
            <a:extLst>
              <a:ext uri="{FF2B5EF4-FFF2-40B4-BE49-F238E27FC236}">
                <a16:creationId xmlns:a16="http://schemas.microsoft.com/office/drawing/2014/main" id="{24A2F1AB-8821-48D2-8E4C-69E32441202D}"/>
              </a:ext>
            </a:extLst>
          </p:cNvPr>
          <p:cNvSpPr>
            <a:spLocks noGrp="1" noChangeArrowheads="1"/>
          </p:cNvSpPr>
          <p:nvPr>
            <p:ph idx="1"/>
          </p:nvPr>
        </p:nvSpPr>
        <p:spPr/>
        <p:txBody>
          <a:bodyPr>
            <a:normAutofit fontScale="85000" lnSpcReduction="20000"/>
          </a:bodyPr>
          <a:lstStyle/>
          <a:p>
            <a:r>
              <a:rPr lang="en-US" altLang="en-US" sz="3600" dirty="0"/>
              <a:t>Stated aim: eliminate voter fraud</a:t>
            </a:r>
          </a:p>
          <a:p>
            <a:pPr lvl="1"/>
            <a:r>
              <a:rPr lang="en-US" altLang="en-US" sz="3600" dirty="0"/>
              <a:t>Yet, between 2000 and 2010: 643 million ballots cast in general elections, 441 killed by lightning, 13 credible cases of in-person voter impersonation</a:t>
            </a:r>
          </a:p>
          <a:p>
            <a:pPr lvl="1"/>
            <a:r>
              <a:rPr lang="en-US" altLang="en-US" sz="3600" dirty="0"/>
              <a:t>Recent study of 146 million registered voters found 10 cases of voter impersonation</a:t>
            </a:r>
          </a:p>
          <a:p>
            <a:pPr lvl="1"/>
            <a:r>
              <a:rPr lang="en-US" altLang="en-US" sz="3600" dirty="0"/>
              <a:t>No voter fraud in 2020 presidential election except a few attempts by Trump supporters</a:t>
            </a:r>
          </a:p>
          <a:p>
            <a:r>
              <a:rPr lang="en-US" altLang="en-US" sz="3600" dirty="0"/>
              <a:t>Result: disenfranchisement of tens of millions of voters, mostly poor, elderly, racial minorities, and college students</a:t>
            </a:r>
          </a:p>
        </p:txBody>
      </p:sp>
    </p:spTree>
    <p:extLst>
      <p:ext uri="{BB962C8B-B14F-4D97-AF65-F5344CB8AC3E}">
        <p14:creationId xmlns:p14="http://schemas.microsoft.com/office/powerpoint/2010/main" val="1548714920"/>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B6E98D81-15A0-4FC7-B667-B109DFEBDA66}"/>
              </a:ext>
            </a:extLst>
          </p:cNvPr>
          <p:cNvSpPr>
            <a:spLocks noGrp="1" noChangeArrowheads="1"/>
          </p:cNvSpPr>
          <p:nvPr>
            <p:ph type="title"/>
          </p:nvPr>
        </p:nvSpPr>
        <p:spPr/>
        <p:txBody>
          <a:bodyPr/>
          <a:lstStyle/>
          <a:p>
            <a:pPr eaLnBrk="1" hangingPunct="1"/>
            <a:r>
              <a:rPr lang="en-US" altLang="en-US"/>
              <a:t>Solutions</a:t>
            </a:r>
          </a:p>
        </p:txBody>
      </p:sp>
      <p:sp>
        <p:nvSpPr>
          <p:cNvPr id="41987" name="Rectangle 3">
            <a:extLst>
              <a:ext uri="{FF2B5EF4-FFF2-40B4-BE49-F238E27FC236}">
                <a16:creationId xmlns:a16="http://schemas.microsoft.com/office/drawing/2014/main" id="{DA94F529-0D0B-45A1-B4CC-B7A78FE222A0}"/>
              </a:ext>
            </a:extLst>
          </p:cNvPr>
          <p:cNvSpPr>
            <a:spLocks noGrp="1" noChangeArrowheads="1"/>
          </p:cNvSpPr>
          <p:nvPr>
            <p:ph idx="1"/>
          </p:nvPr>
        </p:nvSpPr>
        <p:spPr/>
        <p:txBody>
          <a:bodyPr/>
          <a:lstStyle/>
          <a:p>
            <a:pPr eaLnBrk="1" hangingPunct="1"/>
            <a:r>
              <a:rPr lang="en-US" altLang="en-US" sz="3600" dirty="0"/>
              <a:t>Increase funding of public education, higher salaries for teachers</a:t>
            </a:r>
          </a:p>
          <a:p>
            <a:pPr eaLnBrk="1" hangingPunct="1"/>
            <a:r>
              <a:rPr lang="en-US" altLang="en-US" sz="3600" dirty="0"/>
              <a:t>Independent scientific review of school curricula</a:t>
            </a:r>
          </a:p>
          <a:p>
            <a:pPr eaLnBrk="1" hangingPunct="1"/>
            <a:r>
              <a:rPr lang="en-US" altLang="en-US" sz="3600" dirty="0"/>
              <a:t>Accurate health curricula, especially sex education</a:t>
            </a:r>
          </a:p>
          <a:p>
            <a:pPr eaLnBrk="1" hangingPunct="1"/>
            <a:r>
              <a:rPr lang="en-US" altLang="en-US" sz="3600" dirty="0"/>
              <a:t>Stronger, better funded public health system</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A9DB7-20DF-4A6F-9F7F-68E265FD3B43}"/>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657D252D-44AC-4AC2-8BBF-35BA257E8AD2}"/>
              </a:ext>
            </a:extLst>
          </p:cNvPr>
          <p:cNvSpPr>
            <a:spLocks noGrp="1"/>
          </p:cNvSpPr>
          <p:nvPr>
            <p:ph idx="1"/>
          </p:nvPr>
        </p:nvSpPr>
        <p:spPr/>
        <p:txBody>
          <a:bodyPr/>
          <a:lstStyle/>
          <a:p>
            <a:pPr eaLnBrk="1" hangingPunct="1"/>
            <a:r>
              <a:rPr lang="en-US" altLang="en-US" sz="3600" dirty="0"/>
              <a:t>Campaign finance reform</a:t>
            </a:r>
          </a:p>
          <a:p>
            <a:pPr eaLnBrk="1" hangingPunct="1"/>
            <a:r>
              <a:rPr lang="en-US" altLang="en-US" sz="3600" dirty="0"/>
              <a:t>Greater public participation in democracy, research funding and agenda setting, and scientific decision-making</a:t>
            </a:r>
          </a:p>
          <a:p>
            <a:pPr eaLnBrk="1" hangingPunct="1"/>
            <a:r>
              <a:rPr lang="en-US" altLang="en-US" sz="3600" dirty="0"/>
              <a:t>Limits on corporate power</a:t>
            </a:r>
          </a:p>
          <a:p>
            <a:pPr eaLnBrk="1" hangingPunct="1"/>
            <a:r>
              <a:rPr lang="en-US" altLang="en-US" sz="3600" dirty="0"/>
              <a:t>Higher standards of journalism and cooperation of scientists with journalists</a:t>
            </a:r>
          </a:p>
          <a:p>
            <a:endParaRPr lang="en-US" dirty="0"/>
          </a:p>
        </p:txBody>
      </p:sp>
    </p:spTree>
    <p:extLst>
      <p:ext uri="{BB962C8B-B14F-4D97-AF65-F5344CB8AC3E}">
        <p14:creationId xmlns:p14="http://schemas.microsoft.com/office/powerpoint/2010/main" val="288961945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E67AB1-BA02-4F69-A6EA-44B49B1CEBE2}"/>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FA746029-C037-432B-AAF8-5697FD5671DF}"/>
              </a:ext>
            </a:extLst>
          </p:cNvPr>
          <p:cNvSpPr>
            <a:spLocks noGrp="1"/>
          </p:cNvSpPr>
          <p:nvPr>
            <p:ph idx="1"/>
          </p:nvPr>
        </p:nvSpPr>
        <p:spPr/>
        <p:txBody>
          <a:bodyPr/>
          <a:lstStyle/>
          <a:p>
            <a:pPr eaLnBrk="1" hangingPunct="1"/>
            <a:r>
              <a:rPr lang="en-US" altLang="en-US" sz="3600" dirty="0"/>
              <a:t>Recognition of personal biases, common fallacies, how to spot fake news –including required courses and integration into all subjects</a:t>
            </a:r>
          </a:p>
          <a:p>
            <a:pPr eaLnBrk="1" hangingPunct="1"/>
            <a:r>
              <a:rPr lang="en-US" altLang="en-US" sz="3600" dirty="0"/>
              <a:t>Combats Dunning-Kruger Effect (“ignorance begets confidence”)</a:t>
            </a:r>
          </a:p>
          <a:p>
            <a:endParaRPr lang="en-US" dirty="0"/>
          </a:p>
        </p:txBody>
      </p:sp>
    </p:spTree>
    <p:extLst>
      <p:ext uri="{BB962C8B-B14F-4D97-AF65-F5344CB8AC3E}">
        <p14:creationId xmlns:p14="http://schemas.microsoft.com/office/powerpoint/2010/main" val="70567577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1A07C4-5719-42CC-BE5A-C4E186014510}"/>
              </a:ext>
            </a:extLst>
          </p:cNvPr>
          <p:cNvSpPr>
            <a:spLocks noGrp="1"/>
          </p:cNvSpPr>
          <p:nvPr>
            <p:ph type="title"/>
          </p:nvPr>
        </p:nvSpPr>
        <p:spPr/>
        <p:txBody>
          <a:bodyPr/>
          <a:lstStyle/>
          <a:p>
            <a:r>
              <a:rPr lang="en-US" dirty="0"/>
              <a:t>Evaluating Potential Fake News</a:t>
            </a:r>
          </a:p>
        </p:txBody>
      </p:sp>
      <p:sp>
        <p:nvSpPr>
          <p:cNvPr id="3" name="Content Placeholder 2">
            <a:extLst>
              <a:ext uri="{FF2B5EF4-FFF2-40B4-BE49-F238E27FC236}">
                <a16:creationId xmlns:a16="http://schemas.microsoft.com/office/drawing/2014/main" id="{700CCB4E-F94C-414D-9ED0-F6E870BE71F1}"/>
              </a:ext>
            </a:extLst>
          </p:cNvPr>
          <p:cNvSpPr>
            <a:spLocks noGrp="1"/>
          </p:cNvSpPr>
          <p:nvPr>
            <p:ph idx="1"/>
          </p:nvPr>
        </p:nvSpPr>
        <p:spPr/>
        <p:txBody>
          <a:bodyPr/>
          <a:lstStyle/>
          <a:p>
            <a:r>
              <a:rPr lang="en-US" dirty="0"/>
              <a:t>Who is making claim? Credentials? Motives?</a:t>
            </a:r>
          </a:p>
          <a:p>
            <a:r>
              <a:rPr lang="en-US" dirty="0"/>
              <a:t>Premises of claim? Flaws?</a:t>
            </a:r>
          </a:p>
          <a:p>
            <a:r>
              <a:rPr lang="en-US" dirty="0"/>
              <a:t>Own assumptions? Flawed? </a:t>
            </a:r>
          </a:p>
          <a:p>
            <a:r>
              <a:rPr lang="en-US" dirty="0"/>
              <a:t>Alternative explanations? Consider the opposite</a:t>
            </a:r>
          </a:p>
          <a:p>
            <a:r>
              <a:rPr lang="en-US" dirty="0"/>
              <a:t>Evidence for claim?</a:t>
            </a:r>
          </a:p>
          <a:p>
            <a:r>
              <a:rPr lang="en-US" dirty="0"/>
              <a:t>Seek further information </a:t>
            </a:r>
          </a:p>
          <a:p>
            <a:r>
              <a:rPr lang="en-US" dirty="0"/>
              <a:t>Cross check on fact-checking websites (Snopes, </a:t>
            </a:r>
            <a:r>
              <a:rPr lang="en-US" dirty="0" err="1"/>
              <a:t>Politifact</a:t>
            </a:r>
            <a:r>
              <a:rPr lang="en-US" dirty="0"/>
              <a:t>, TruthOrFiction.com)</a:t>
            </a:r>
          </a:p>
        </p:txBody>
      </p:sp>
    </p:spTree>
    <p:extLst>
      <p:ext uri="{BB962C8B-B14F-4D97-AF65-F5344CB8AC3E}">
        <p14:creationId xmlns:p14="http://schemas.microsoft.com/office/powerpoint/2010/main" val="263847454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DC1E0A-4EB0-4624-954F-0A6C3D3F1642}"/>
              </a:ext>
            </a:extLst>
          </p:cNvPr>
          <p:cNvSpPr>
            <a:spLocks noGrp="1"/>
          </p:cNvSpPr>
          <p:nvPr>
            <p:ph type="title"/>
          </p:nvPr>
        </p:nvSpPr>
        <p:spPr/>
        <p:txBody>
          <a:bodyPr/>
          <a:lstStyle/>
          <a:p>
            <a:r>
              <a:rPr lang="en-US" dirty="0"/>
              <a:t>Solutions</a:t>
            </a:r>
          </a:p>
        </p:txBody>
      </p:sp>
      <p:sp>
        <p:nvSpPr>
          <p:cNvPr id="3" name="Content Placeholder 2">
            <a:extLst>
              <a:ext uri="{FF2B5EF4-FFF2-40B4-BE49-F238E27FC236}">
                <a16:creationId xmlns:a16="http://schemas.microsoft.com/office/drawing/2014/main" id="{DA545CE8-9C7F-4A8C-8D0F-2ECE286CC324}"/>
              </a:ext>
            </a:extLst>
          </p:cNvPr>
          <p:cNvSpPr>
            <a:spLocks noGrp="1"/>
          </p:cNvSpPr>
          <p:nvPr>
            <p:ph idx="1"/>
          </p:nvPr>
        </p:nvSpPr>
        <p:spPr/>
        <p:txBody>
          <a:bodyPr/>
          <a:lstStyle/>
          <a:p>
            <a:r>
              <a:rPr lang="en-US" altLang="en-US" dirty="0"/>
              <a:t>Safeguard elections</a:t>
            </a:r>
          </a:p>
          <a:p>
            <a:r>
              <a:rPr lang="en-US" dirty="0"/>
              <a:t>Safeguard democracy</a:t>
            </a:r>
          </a:p>
          <a:p>
            <a:r>
              <a:rPr lang="en-US" dirty="0"/>
              <a:t>Otherwise, pseudoscience, fake news, lies from those in authority, trials without witnesses, pardons of serious felons who happen to be major political donors, complicity by representatives with a narcissistic sociopath, and unsecured elections will undermine our faith in the basic institutions of civil government and, ultimately, destroy our country from within</a:t>
            </a:r>
          </a:p>
        </p:txBody>
      </p:sp>
    </p:spTree>
    <p:extLst>
      <p:ext uri="{BB962C8B-B14F-4D97-AF65-F5344CB8AC3E}">
        <p14:creationId xmlns:p14="http://schemas.microsoft.com/office/powerpoint/2010/main" val="2707726053"/>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C062E-4CB8-4ED7-8CB2-055400EA382E}"/>
              </a:ext>
            </a:extLst>
          </p:cNvPr>
          <p:cNvSpPr>
            <a:spLocks noGrp="1"/>
          </p:cNvSpPr>
          <p:nvPr>
            <p:ph type="title"/>
          </p:nvPr>
        </p:nvSpPr>
        <p:spPr/>
        <p:txBody>
          <a:bodyPr/>
          <a:lstStyle/>
          <a:p>
            <a:r>
              <a:rPr lang="en-US" dirty="0"/>
              <a:t>Words of Wisdom</a:t>
            </a:r>
          </a:p>
        </p:txBody>
      </p:sp>
      <p:sp>
        <p:nvSpPr>
          <p:cNvPr id="3" name="Content Placeholder 2">
            <a:extLst>
              <a:ext uri="{FF2B5EF4-FFF2-40B4-BE49-F238E27FC236}">
                <a16:creationId xmlns:a16="http://schemas.microsoft.com/office/drawing/2014/main" id="{FCCC4A0C-7595-485A-8F32-DCC828B1A6F6}"/>
              </a:ext>
            </a:extLst>
          </p:cNvPr>
          <p:cNvSpPr>
            <a:spLocks noGrp="1"/>
          </p:cNvSpPr>
          <p:nvPr>
            <p:ph idx="1"/>
          </p:nvPr>
        </p:nvSpPr>
        <p:spPr/>
        <p:txBody>
          <a:bodyPr/>
          <a:lstStyle/>
          <a:p>
            <a:r>
              <a:rPr lang="en-US" sz="3600" dirty="0"/>
              <a:t>“The most common way people give up their power is by thinking they don’t have any” – Award-winning writer Alice Walker</a:t>
            </a:r>
          </a:p>
          <a:p>
            <a:r>
              <a:rPr lang="en-US" sz="3600" dirty="0"/>
              <a:t>“I am no longer accepting the things I cannot change. I am changing the things I cannot accept.” – Activist Angela Davis</a:t>
            </a:r>
          </a:p>
        </p:txBody>
      </p:sp>
    </p:spTree>
    <p:extLst>
      <p:ext uri="{BB962C8B-B14F-4D97-AF65-F5344CB8AC3E}">
        <p14:creationId xmlns:p14="http://schemas.microsoft.com/office/powerpoint/2010/main" val="35330994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C5F6BD0B-DEA4-46DD-A9EA-FDC007467B84}"/>
              </a:ext>
            </a:extLst>
          </p:cNvPr>
          <p:cNvSpPr>
            <a:spLocks noGrp="1" noChangeArrowheads="1"/>
          </p:cNvSpPr>
          <p:nvPr>
            <p:ph type="title"/>
          </p:nvPr>
        </p:nvSpPr>
        <p:spPr/>
        <p:txBody>
          <a:bodyPr/>
          <a:lstStyle/>
          <a:p>
            <a:pPr eaLnBrk="1" hangingPunct="1">
              <a:defRPr/>
            </a:pPr>
            <a:r>
              <a:rPr lang="en-US" dirty="0"/>
              <a:t>African Proverb</a:t>
            </a:r>
          </a:p>
        </p:txBody>
      </p:sp>
      <p:sp>
        <p:nvSpPr>
          <p:cNvPr id="71683" name="Rectangle 3">
            <a:extLst>
              <a:ext uri="{FF2B5EF4-FFF2-40B4-BE49-F238E27FC236}">
                <a16:creationId xmlns:a16="http://schemas.microsoft.com/office/drawing/2014/main" id="{47CD82A4-DF33-474E-B2A9-707811FC5A24}"/>
              </a:ext>
            </a:extLst>
          </p:cNvPr>
          <p:cNvSpPr>
            <a:spLocks noGrp="1" noChangeArrowheads="1"/>
          </p:cNvSpPr>
          <p:nvPr>
            <p:ph type="body" idx="1"/>
          </p:nvPr>
        </p:nvSpPr>
        <p:spPr/>
        <p:txBody>
          <a:bodyPr/>
          <a:lstStyle/>
          <a:p>
            <a:pPr eaLnBrk="1" hangingPunct="1">
              <a:buFontTx/>
              <a:buNone/>
              <a:defRPr/>
            </a:pPr>
            <a:r>
              <a:rPr lang="en-US" dirty="0"/>
              <a:t>	</a:t>
            </a:r>
            <a:r>
              <a:rPr lang="en-US" sz="4800" dirty="0"/>
              <a:t>If you think you are too small to have an impact, try going to bed with a mosquito in your tent</a:t>
            </a:r>
            <a:br>
              <a:rPr lang="en-US" sz="4400" dirty="0"/>
            </a:br>
            <a:endParaRPr lang="en-US" sz="4400" dirty="0"/>
          </a:p>
        </p:txBody>
      </p:sp>
    </p:spTree>
  </p:cSld>
  <p:clrMapOvr>
    <a:masterClrMapping/>
  </p:clrMapOvr>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1583</TotalTime>
  <Words>5126</Words>
  <Application>Microsoft Office PowerPoint</Application>
  <PresentationFormat>Widescreen</PresentationFormat>
  <Paragraphs>490</Paragraphs>
  <Slides>100</Slides>
  <Notes>3</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100</vt:i4>
      </vt:variant>
    </vt:vector>
  </HeadingPairs>
  <TitlesOfParts>
    <vt:vector size="108" baseType="lpstr">
      <vt:lpstr>Arial</vt:lpstr>
      <vt:lpstr>Calibri</vt:lpstr>
      <vt:lpstr>Garamond</vt:lpstr>
      <vt:lpstr>PressWriter Symbols</vt:lpstr>
      <vt:lpstr>Times New Roman</vt:lpstr>
      <vt:lpstr>Wingdings</vt:lpstr>
      <vt:lpstr>Stream</vt:lpstr>
      <vt:lpstr>1_Stream</vt:lpstr>
      <vt:lpstr>Ignorance, Pseudoscience, and Democracy</vt:lpstr>
      <vt:lpstr>Carl Sagan</vt:lpstr>
      <vt:lpstr>Carl Sagan</vt:lpstr>
      <vt:lpstr>Carl Sagan</vt:lpstr>
      <vt:lpstr>Overview</vt:lpstr>
      <vt:lpstr>Thomas Jefferson</vt:lpstr>
      <vt:lpstr>Lies and Manipulation</vt:lpstr>
      <vt:lpstr>Lies and Manipulation</vt:lpstr>
      <vt:lpstr>Pseudoscience</vt:lpstr>
      <vt:lpstr>Pseudoscience</vt:lpstr>
      <vt:lpstr>Pseudoscience</vt:lpstr>
      <vt:lpstr>Pseudoscience</vt:lpstr>
      <vt:lpstr>Characteristics of Pseudoscience</vt:lpstr>
      <vt:lpstr>Characteristics of Pseudoscience</vt:lpstr>
      <vt:lpstr>Characteristics of Pseudoscience</vt:lpstr>
      <vt:lpstr>Characteristics of Pseudoscience in Medicine</vt:lpstr>
      <vt:lpstr>Characteristics of Pseudoscience in Medicine</vt:lpstr>
      <vt:lpstr>Examples of Pseudoscience in Medicine</vt:lpstr>
      <vt:lpstr>Examples of Pseudoscience in Medicine</vt:lpstr>
      <vt:lpstr>How Quackery Harms</vt:lpstr>
      <vt:lpstr>Recognizing Health Scams</vt:lpstr>
      <vt:lpstr>Recognizing Health Scams</vt:lpstr>
      <vt:lpstr>Vaccination</vt:lpstr>
      <vt:lpstr>Vaccination</vt:lpstr>
      <vt:lpstr>Vaccination</vt:lpstr>
      <vt:lpstr>Vaccination</vt:lpstr>
      <vt:lpstr>Mortality/Incidence of Covid vs Community Vaccine Uptake (pre-delta variant)</vt:lpstr>
      <vt:lpstr>Mortality/Incidence of Covid vs Community Vaccine Uptake (including delta variant)</vt:lpstr>
      <vt:lpstr>Pseudoscience and Abortion</vt:lpstr>
      <vt:lpstr>Pseudoscience and Abortion</vt:lpstr>
      <vt:lpstr>Pseudoscience and Abortion</vt:lpstr>
      <vt:lpstr>Pseudoscience and Abortion</vt:lpstr>
      <vt:lpstr>Ignorance of Geography</vt:lpstr>
      <vt:lpstr>Ignorance/Pseudoscientific Beliefs</vt:lpstr>
      <vt:lpstr>Pseudoscientific Beliefs</vt:lpstr>
      <vt:lpstr>Pseudoscientific Beliefs</vt:lpstr>
      <vt:lpstr>Ignorance/Pseudoscientific Beliefs</vt:lpstr>
      <vt:lpstr>Ignorance/Pseudoscientific Beliefs</vt:lpstr>
      <vt:lpstr>Ignorance/Pseudoscientific Beliefs</vt:lpstr>
      <vt:lpstr>Environmental Ignorance</vt:lpstr>
      <vt:lpstr>Ignorance/Pseudoscientific Beliefs</vt:lpstr>
      <vt:lpstr>Scientific Ignorance</vt:lpstr>
      <vt:lpstr>PowerPoint Presentation</vt:lpstr>
      <vt:lpstr>Many (Most?) Published Research Findings are False (PLOS Med 2005;2(8)e124)</vt:lpstr>
      <vt:lpstr>Many (Most?) Published Research Findings are False (PLOS Med 2005;2(8)e124)</vt:lpstr>
      <vt:lpstr>Public Education in Disarray</vt:lpstr>
      <vt:lpstr>Public Education in Disarray</vt:lpstr>
      <vt:lpstr>Television and the Media</vt:lpstr>
      <vt:lpstr>Journalism</vt:lpstr>
      <vt:lpstr>Journalism</vt:lpstr>
      <vt:lpstr>Global Warming: Controversial?</vt:lpstr>
      <vt:lpstr>Corporations Spread Misinformation</vt:lpstr>
      <vt:lpstr>Corporate Spread Misinformation</vt:lpstr>
      <vt:lpstr>Edward Bernays, Pioneer of Corporate PR and Propaganda</vt:lpstr>
      <vt:lpstr>Edward Bernays, Pioneer of Corporate PR and Propaganda</vt:lpstr>
      <vt:lpstr>Corporate Front Groups</vt:lpstr>
      <vt:lpstr>Sponsored Environmental  Educational Materials</vt:lpstr>
      <vt:lpstr>Sponsored Environmental  Education Materials (Examples)</vt:lpstr>
      <vt:lpstr>True Cost of Fossil Fuels</vt:lpstr>
      <vt:lpstr>Sponsored Environmental  Education Materials (Examples)</vt:lpstr>
      <vt:lpstr>Sponsored Environmental  Education Materials (Examples)</vt:lpstr>
      <vt:lpstr>Lobbying</vt:lpstr>
      <vt:lpstr>Lobbying</vt:lpstr>
      <vt:lpstr>Polluting Industries’ Political Influence</vt:lpstr>
      <vt:lpstr>Lobbying/Campaign Contributions</vt:lpstr>
      <vt:lpstr>Lobbying</vt:lpstr>
      <vt:lpstr>Lobbying (2012)</vt:lpstr>
      <vt:lpstr>Political Spending Corporations vs. Labor</vt:lpstr>
      <vt:lpstr>Lobbying Expenses (2023, Open Secrets)</vt:lpstr>
      <vt:lpstr>Lobbying Expenses (2023, Open Secrets)</vt:lpstr>
      <vt:lpstr>Lobbying/Campaign Contributions</vt:lpstr>
      <vt:lpstr>U.S. Supreme Court Decisions</vt:lpstr>
      <vt:lpstr>Congressional Wealth and Influence</vt:lpstr>
      <vt:lpstr>Anti-Science Legislators</vt:lpstr>
      <vt:lpstr>Infringements on Freedom of Speech</vt:lpstr>
      <vt:lpstr>Trump Administration</vt:lpstr>
      <vt:lpstr>Trump Administration</vt:lpstr>
      <vt:lpstr>Trump Administration and the Rise of Pseudoscience/Misinformation</vt:lpstr>
      <vt:lpstr>Trump Administration</vt:lpstr>
      <vt:lpstr>Trump Administration</vt:lpstr>
      <vt:lpstr>Trump Administration</vt:lpstr>
      <vt:lpstr>Biden Administration</vt:lpstr>
      <vt:lpstr>Words of Wisdom</vt:lpstr>
      <vt:lpstr>Religion in the U.S.</vt:lpstr>
      <vt:lpstr>Disturbing Bible Quotes</vt:lpstr>
      <vt:lpstr>Religion in the U.S.</vt:lpstr>
      <vt:lpstr>Defrauding and Undermining Trust in Democracy Via Election Rigging (Sci Am, Sept, 2019, 67-71)</vt:lpstr>
      <vt:lpstr>Defrauding and Undermining Trust in Democracy Via Election Rigging (Sci Am, Sept, 2019, 67-71)</vt:lpstr>
      <vt:lpstr>Defrauding and Undermining Trust in Democracy Via Election Rigging (Sci Am, Sept, 2019, 67-71)</vt:lpstr>
      <vt:lpstr>Manipulating Elections in Plain Site</vt:lpstr>
      <vt:lpstr>Manipulating Elections in Plain Site</vt:lpstr>
      <vt:lpstr>Manipulating Elections in Plain Site</vt:lpstr>
      <vt:lpstr>Solutions</vt:lpstr>
      <vt:lpstr>Solutions</vt:lpstr>
      <vt:lpstr>Solutions</vt:lpstr>
      <vt:lpstr>Evaluating Potential Fake News</vt:lpstr>
      <vt:lpstr>Solutions</vt:lpstr>
      <vt:lpstr>Words of Wisdom</vt:lpstr>
      <vt:lpstr>African Proverb</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T Donohoe</dc:creator>
  <cp:lastModifiedBy>martin donohoe</cp:lastModifiedBy>
  <cp:revision>84</cp:revision>
  <dcterms:created xsi:type="dcterms:W3CDTF">2019-10-11T07:32:12Z</dcterms:created>
  <dcterms:modified xsi:type="dcterms:W3CDTF">2025-09-11T01:19:57Z</dcterms:modified>
</cp:coreProperties>
</file>