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1" r:id="rId4"/>
  </p:sldMasterIdLst>
  <p:notesMasterIdLst>
    <p:notesMasterId r:id="rId159"/>
  </p:notesMasterIdLst>
  <p:sldIdLst>
    <p:sldId id="256" r:id="rId5"/>
    <p:sldId id="744" r:id="rId6"/>
    <p:sldId id="259" r:id="rId7"/>
    <p:sldId id="660" r:id="rId8"/>
    <p:sldId id="661" r:id="rId9"/>
    <p:sldId id="2051" r:id="rId10"/>
    <p:sldId id="1283" r:id="rId11"/>
    <p:sldId id="745" r:id="rId12"/>
    <p:sldId id="746" r:id="rId13"/>
    <p:sldId id="2912" r:id="rId14"/>
    <p:sldId id="2258" r:id="rId15"/>
    <p:sldId id="2259" r:id="rId16"/>
    <p:sldId id="2260" r:id="rId17"/>
    <p:sldId id="2905" r:id="rId18"/>
    <p:sldId id="339" r:id="rId19"/>
    <p:sldId id="2266" r:id="rId20"/>
    <p:sldId id="2232" r:id="rId21"/>
    <p:sldId id="2186" r:id="rId22"/>
    <p:sldId id="2227" r:id="rId23"/>
    <p:sldId id="262" r:id="rId24"/>
    <p:sldId id="605" r:id="rId25"/>
    <p:sldId id="480" r:id="rId26"/>
    <p:sldId id="271" r:id="rId27"/>
    <p:sldId id="336" r:id="rId28"/>
    <p:sldId id="656" r:id="rId29"/>
    <p:sldId id="2235" r:id="rId30"/>
    <p:sldId id="2240" r:id="rId31"/>
    <p:sldId id="2914" r:id="rId32"/>
    <p:sldId id="2915" r:id="rId33"/>
    <p:sldId id="2916" r:id="rId34"/>
    <p:sldId id="2920" r:id="rId35"/>
    <p:sldId id="2921" r:id="rId36"/>
    <p:sldId id="2922" r:id="rId37"/>
    <p:sldId id="2926" r:id="rId38"/>
    <p:sldId id="2927" r:id="rId39"/>
    <p:sldId id="2928" r:id="rId40"/>
    <p:sldId id="2929" r:id="rId41"/>
    <p:sldId id="2930" r:id="rId42"/>
    <p:sldId id="2931" r:id="rId43"/>
    <p:sldId id="2932" r:id="rId44"/>
    <p:sldId id="2935" r:id="rId45"/>
    <p:sldId id="2944" r:id="rId46"/>
    <p:sldId id="680" r:id="rId47"/>
    <p:sldId id="2924" r:id="rId48"/>
    <p:sldId id="571" r:id="rId49"/>
    <p:sldId id="649" r:id="rId50"/>
    <p:sldId id="340" r:id="rId51"/>
    <p:sldId id="545" r:id="rId52"/>
    <p:sldId id="2952" r:id="rId53"/>
    <p:sldId id="2951" r:id="rId54"/>
    <p:sldId id="2031" r:id="rId55"/>
    <p:sldId id="1487" r:id="rId56"/>
    <p:sldId id="2953" r:id="rId57"/>
    <p:sldId id="2327" r:id="rId58"/>
    <p:sldId id="2361" r:id="rId59"/>
    <p:sldId id="2954" r:id="rId60"/>
    <p:sldId id="2917" r:id="rId61"/>
    <p:sldId id="2279" r:id="rId62"/>
    <p:sldId id="2911" r:id="rId63"/>
    <p:sldId id="615" r:id="rId64"/>
    <p:sldId id="2308" r:id="rId65"/>
    <p:sldId id="1633" r:id="rId66"/>
    <p:sldId id="1634" r:id="rId67"/>
    <p:sldId id="886" r:id="rId68"/>
    <p:sldId id="1938" r:id="rId69"/>
    <p:sldId id="2278" r:id="rId70"/>
    <p:sldId id="1500" r:id="rId71"/>
    <p:sldId id="703" r:id="rId72"/>
    <p:sldId id="700" r:id="rId73"/>
    <p:sldId id="2302" r:id="rId74"/>
    <p:sldId id="2247" r:id="rId75"/>
    <p:sldId id="566" r:id="rId76"/>
    <p:sldId id="297" r:id="rId77"/>
    <p:sldId id="739" r:id="rId78"/>
    <p:sldId id="2919" r:id="rId79"/>
    <p:sldId id="346" r:id="rId80"/>
    <p:sldId id="540" r:id="rId81"/>
    <p:sldId id="1931" r:id="rId82"/>
    <p:sldId id="345" r:id="rId83"/>
    <p:sldId id="692" r:id="rId84"/>
    <p:sldId id="467" r:id="rId85"/>
    <p:sldId id="657" r:id="rId86"/>
    <p:sldId id="2331" r:id="rId87"/>
    <p:sldId id="2330" r:id="rId88"/>
    <p:sldId id="709" r:id="rId89"/>
    <p:sldId id="728" r:id="rId90"/>
    <p:sldId id="560" r:id="rId91"/>
    <p:sldId id="561" r:id="rId92"/>
    <p:sldId id="562" r:id="rId93"/>
    <p:sldId id="563" r:id="rId94"/>
    <p:sldId id="607" r:id="rId95"/>
    <p:sldId id="564" r:id="rId96"/>
    <p:sldId id="568" r:id="rId97"/>
    <p:sldId id="573" r:id="rId98"/>
    <p:sldId id="2955" r:id="rId99"/>
    <p:sldId id="569" r:id="rId100"/>
    <p:sldId id="483" r:id="rId101"/>
    <p:sldId id="550" r:id="rId102"/>
    <p:sldId id="557" r:id="rId103"/>
    <p:sldId id="556" r:id="rId104"/>
    <p:sldId id="643" r:id="rId105"/>
    <p:sldId id="477" r:id="rId106"/>
    <p:sldId id="622" r:id="rId107"/>
    <p:sldId id="708" r:id="rId108"/>
    <p:sldId id="2262" r:id="rId109"/>
    <p:sldId id="669" r:id="rId110"/>
    <p:sldId id="670" r:id="rId111"/>
    <p:sldId id="1926" r:id="rId112"/>
    <p:sldId id="673" r:id="rId113"/>
    <p:sldId id="450" r:id="rId114"/>
    <p:sldId id="2053" r:id="rId115"/>
    <p:sldId id="2030" r:id="rId116"/>
    <p:sldId id="2007" r:id="rId117"/>
    <p:sldId id="614" r:id="rId118"/>
    <p:sldId id="283" r:id="rId119"/>
    <p:sldId id="502" r:id="rId120"/>
    <p:sldId id="628" r:id="rId121"/>
    <p:sldId id="629" r:id="rId122"/>
    <p:sldId id="713" r:id="rId123"/>
    <p:sldId id="916" r:id="rId124"/>
    <p:sldId id="621" r:id="rId125"/>
    <p:sldId id="507" r:id="rId126"/>
    <p:sldId id="1825" r:id="rId127"/>
    <p:sldId id="559" r:id="rId128"/>
    <p:sldId id="617" r:id="rId129"/>
    <p:sldId id="623" r:id="rId130"/>
    <p:sldId id="2011" r:id="rId131"/>
    <p:sldId id="497" r:id="rId132"/>
    <p:sldId id="498" r:id="rId133"/>
    <p:sldId id="653" r:id="rId134"/>
    <p:sldId id="2934" r:id="rId135"/>
    <p:sldId id="2249" r:id="rId136"/>
    <p:sldId id="2956" r:id="rId137"/>
    <p:sldId id="2957" r:id="rId138"/>
    <p:sldId id="1947" r:id="rId139"/>
    <p:sldId id="1954" r:id="rId140"/>
    <p:sldId id="2947" r:id="rId141"/>
    <p:sldId id="1433" r:id="rId142"/>
    <p:sldId id="725" r:id="rId143"/>
    <p:sldId id="724" r:id="rId144"/>
    <p:sldId id="730" r:id="rId145"/>
    <p:sldId id="731" r:id="rId146"/>
    <p:sldId id="732" r:id="rId147"/>
    <p:sldId id="2269" r:id="rId148"/>
    <p:sldId id="733" r:id="rId149"/>
    <p:sldId id="734" r:id="rId150"/>
    <p:sldId id="2234" r:id="rId151"/>
    <p:sldId id="516" r:id="rId152"/>
    <p:sldId id="2252" r:id="rId153"/>
    <p:sldId id="723" r:id="rId154"/>
    <p:sldId id="258" r:id="rId155"/>
    <p:sldId id="503" r:id="rId156"/>
    <p:sldId id="268" r:id="rId157"/>
    <p:sldId id="2913" r:id="rId1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151" d="100"/>
          <a:sy n="151" d="100"/>
        </p:scale>
        <p:origin x="6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presProps" Target="pres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FC55-2232-447B-85B4-6B412CE2618D}" type="datetimeFigureOut">
              <a:rPr lang="en-AU" smtClean="0"/>
              <a:t>26/02/2026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1438E-3607-4E03-8831-5AE4CAA9A5D8}" type="slidenum">
              <a:rPr lang="en-AU" smtClean="0"/>
              <a:t>‹#›</a:t>
            </a:fld>
            <a:endParaRPr lang="en-AU"/>
          </a:p>
        </p:txBody>
      </p:sp>
    </p:spTree>
    <p:extLst>
      <p:ext uri="{BB962C8B-B14F-4D97-AF65-F5344CB8AC3E}">
        <p14:creationId xmlns:p14="http://schemas.microsoft.com/office/powerpoint/2010/main" val="2640550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E5B3A1EE-00DC-3CF3-4CB1-89791487F76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20427FF-279D-4CD1-9718-EC9A3DE7CB28}" type="slidenum">
              <a:rPr lang="en-US" altLang="en-US" sz="1200">
                <a:latin typeface="Times New Roman" panose="02020603050405020304" pitchFamily="18" charset="0"/>
              </a:rPr>
              <a:pPr algn="r"/>
              <a:t>52</a:t>
            </a:fld>
            <a:endParaRPr lang="en-US" altLang="en-US" sz="1200">
              <a:latin typeface="Times New Roman" panose="02020603050405020304" pitchFamily="18" charset="0"/>
            </a:endParaRPr>
          </a:p>
        </p:txBody>
      </p:sp>
      <p:sp>
        <p:nvSpPr>
          <p:cNvPr id="112643" name="Rectangle 2">
            <a:extLst>
              <a:ext uri="{FF2B5EF4-FFF2-40B4-BE49-F238E27FC236}">
                <a16:creationId xmlns:a16="http://schemas.microsoft.com/office/drawing/2014/main" id="{A2A625E0-07C4-2F8B-D2A8-3B18BA2D20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BE2635BD-95BE-92A3-C414-26802C37D1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3F13D56-C7AA-3410-0291-7816AFF176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A0EA6A-2571-4018-9376-1C44A147D98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B1EE45D5-3C0A-B8AF-C35F-64D60ADB94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7B9E4688-110A-E018-767C-F8C12C80F1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a:extLst>
              <a:ext uri="{FF2B5EF4-FFF2-40B4-BE49-F238E27FC236}">
                <a16:creationId xmlns:a16="http://schemas.microsoft.com/office/drawing/2014/main" id="{CE445168-56A1-2B38-9D97-3060739E2D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E1BE34-0F40-4BAE-9859-130C6C9E44BC}" type="slidenum">
              <a:rPr lang="en-US" altLang="en-US" smtClean="0"/>
              <a:pPr>
                <a:spcBef>
                  <a:spcPct val="0"/>
                </a:spcBef>
              </a:pPr>
              <a:t>153</a:t>
            </a:fld>
            <a:endParaRPr lang="en-US" altLang="en-US"/>
          </a:p>
        </p:txBody>
      </p:sp>
      <p:sp>
        <p:nvSpPr>
          <p:cNvPr id="398339" name="Rectangle 2">
            <a:extLst>
              <a:ext uri="{FF2B5EF4-FFF2-40B4-BE49-F238E27FC236}">
                <a16:creationId xmlns:a16="http://schemas.microsoft.com/office/drawing/2014/main" id="{16BAAC4C-5613-B96E-E07A-7F06183F8E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40" name="Rectangle 3">
            <a:extLst>
              <a:ext uri="{FF2B5EF4-FFF2-40B4-BE49-F238E27FC236}">
                <a16:creationId xmlns:a16="http://schemas.microsoft.com/office/drawing/2014/main" id="{D2794CBE-8301-34D5-4C9D-89EBDF9BBB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21A1717C-0EFF-074C-AD76-4CF27CBB54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308FEE-F2B3-4783-9FC9-948C05E59F06}" type="slidenum">
              <a:rPr lang="en-US" altLang="en-US" smtClean="0"/>
              <a:pPr>
                <a:spcBef>
                  <a:spcPct val="0"/>
                </a:spcBef>
              </a:pPr>
              <a:t>81</a:t>
            </a:fld>
            <a:endParaRPr lang="en-US" altLang="en-US"/>
          </a:p>
        </p:txBody>
      </p:sp>
      <p:sp>
        <p:nvSpPr>
          <p:cNvPr id="167939" name="Rectangle 2">
            <a:extLst>
              <a:ext uri="{FF2B5EF4-FFF2-40B4-BE49-F238E27FC236}">
                <a16:creationId xmlns:a16="http://schemas.microsoft.com/office/drawing/2014/main" id="{C2B82F84-4937-9D06-0224-3BBC416F13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0" name="Rectangle 3">
            <a:extLst>
              <a:ext uri="{FF2B5EF4-FFF2-40B4-BE49-F238E27FC236}">
                <a16:creationId xmlns:a16="http://schemas.microsoft.com/office/drawing/2014/main" id="{E5405900-435A-7CB0-4D2C-FA9C08D8FE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3DB72F01-A314-951B-BA2F-A5E1957078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C94A1F-BD96-439C-96F5-7DE5E7A151B9}" type="slidenum">
              <a:rPr lang="en-US" altLang="en-US" smtClean="0"/>
              <a:pPr>
                <a:spcBef>
                  <a:spcPct val="0"/>
                </a:spcBef>
              </a:pPr>
              <a:t>86</a:t>
            </a:fld>
            <a:endParaRPr lang="en-US" altLang="en-US"/>
          </a:p>
        </p:txBody>
      </p:sp>
      <p:sp>
        <p:nvSpPr>
          <p:cNvPr id="208899" name="Rectangle 2">
            <a:extLst>
              <a:ext uri="{FF2B5EF4-FFF2-40B4-BE49-F238E27FC236}">
                <a16:creationId xmlns:a16="http://schemas.microsoft.com/office/drawing/2014/main" id="{A8FF9685-C060-7AEF-1B09-3BFBDA598A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0" name="Rectangle 3">
            <a:extLst>
              <a:ext uri="{FF2B5EF4-FFF2-40B4-BE49-F238E27FC236}">
                <a16:creationId xmlns:a16="http://schemas.microsoft.com/office/drawing/2014/main" id="{DF2EAA75-A15E-0445-9034-7EA55FA299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0C9CA64-A50F-6A6C-1764-35ED25E7D8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328785-D00C-4328-97D8-9E33238B9BFD}" type="slidenum">
              <a:rPr lang="en-US" altLang="en-US" smtClean="0">
                <a:latin typeface="Arial" panose="020B0604020202020204" pitchFamily="34" charset="0"/>
              </a:rPr>
              <a:pPr>
                <a:spcBef>
                  <a:spcPct val="0"/>
                </a:spcBef>
              </a:pPr>
              <a:t>98</a:t>
            </a:fld>
            <a:endParaRPr lang="en-US" altLang="en-US">
              <a:latin typeface="Arial" panose="020B0604020202020204" pitchFamily="34" charset="0"/>
            </a:endParaRPr>
          </a:p>
        </p:txBody>
      </p:sp>
      <p:sp>
        <p:nvSpPr>
          <p:cNvPr id="222211" name="Rectangle 2">
            <a:extLst>
              <a:ext uri="{FF2B5EF4-FFF2-40B4-BE49-F238E27FC236}">
                <a16:creationId xmlns:a16="http://schemas.microsoft.com/office/drawing/2014/main" id="{37679006-E7E7-48B8-36C0-B210C721BF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a:extLst>
              <a:ext uri="{FF2B5EF4-FFF2-40B4-BE49-F238E27FC236}">
                <a16:creationId xmlns:a16="http://schemas.microsoft.com/office/drawing/2014/main" id="{54C1E85A-4CEC-D6F1-CB74-275A98D284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498B30C7-1B66-3244-A1C5-2B5DC33932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2718B3-1BD6-42AF-A179-F9830100C546}" type="slidenum">
              <a:rPr lang="en-US" altLang="en-US" smtClean="0">
                <a:latin typeface="Arial" panose="020B0604020202020204" pitchFamily="34" charset="0"/>
              </a:rPr>
              <a:pPr>
                <a:spcBef>
                  <a:spcPct val="0"/>
                </a:spcBef>
              </a:pPr>
              <a:t>106</a:t>
            </a:fld>
            <a:endParaRPr lang="en-US" altLang="en-US">
              <a:latin typeface="Arial" panose="020B0604020202020204" pitchFamily="34" charset="0"/>
            </a:endParaRPr>
          </a:p>
        </p:txBody>
      </p:sp>
      <p:sp>
        <p:nvSpPr>
          <p:cNvPr id="234499" name="Rectangle 2">
            <a:extLst>
              <a:ext uri="{FF2B5EF4-FFF2-40B4-BE49-F238E27FC236}">
                <a16:creationId xmlns:a16="http://schemas.microsoft.com/office/drawing/2014/main" id="{A5C98812-C8C5-2D29-E481-572A2DDA32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500" name="Rectangle 3">
            <a:extLst>
              <a:ext uri="{FF2B5EF4-FFF2-40B4-BE49-F238E27FC236}">
                <a16:creationId xmlns:a16="http://schemas.microsoft.com/office/drawing/2014/main" id="{5466532C-2D06-6291-EDF1-89D3B5693B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357CEE72-E253-EF26-6A72-6C15E61401D4}"/>
              </a:ext>
            </a:extLst>
          </p:cNvPr>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B2D520-C461-42F9-AC0B-6DE1DE8C6D3E}" type="slidenum">
              <a:rPr lang="en-US" altLang="en-US">
                <a:latin typeface="Arial" panose="020B0604020202020204" pitchFamily="34" charset="0"/>
              </a:rPr>
              <a:pPr algn="r" eaLnBrk="1" hangingPunct="1">
                <a:spcBef>
                  <a:spcPct val="0"/>
                </a:spcBef>
              </a:pPr>
              <a:t>117</a:t>
            </a:fld>
            <a:endParaRPr lang="en-US" altLang="en-US">
              <a:latin typeface="Arial" panose="020B0604020202020204" pitchFamily="34" charset="0"/>
            </a:endParaRPr>
          </a:p>
        </p:txBody>
      </p:sp>
      <p:sp>
        <p:nvSpPr>
          <p:cNvPr id="282627" name="Rectangle 7">
            <a:extLst>
              <a:ext uri="{FF2B5EF4-FFF2-40B4-BE49-F238E27FC236}">
                <a16:creationId xmlns:a16="http://schemas.microsoft.com/office/drawing/2014/main" id="{654D0DC8-97A3-23B6-D4A3-FF2E05216BF8}"/>
              </a:ext>
            </a:extLst>
          </p:cNvPr>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C4988BA-1036-4B82-AECD-9517F072E32A}" type="slidenum">
              <a:rPr lang="en-US" altLang="en-US">
                <a:latin typeface="Arial" panose="020B0604020202020204" pitchFamily="34" charset="0"/>
              </a:rPr>
              <a:pPr algn="r" eaLnBrk="1" hangingPunct="1">
                <a:spcBef>
                  <a:spcPct val="0"/>
                </a:spcBef>
              </a:pPr>
              <a:t>117</a:t>
            </a:fld>
            <a:endParaRPr lang="en-US" altLang="en-US">
              <a:latin typeface="Arial" panose="020B0604020202020204" pitchFamily="34" charset="0"/>
            </a:endParaRPr>
          </a:p>
        </p:txBody>
      </p:sp>
      <p:sp>
        <p:nvSpPr>
          <p:cNvPr id="282628" name="Rectangle 2">
            <a:extLst>
              <a:ext uri="{FF2B5EF4-FFF2-40B4-BE49-F238E27FC236}">
                <a16:creationId xmlns:a16="http://schemas.microsoft.com/office/drawing/2014/main" id="{A4CA232E-5992-BD7E-9352-23D3EA698E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9" name="Rectangle 3">
            <a:extLst>
              <a:ext uri="{FF2B5EF4-FFF2-40B4-BE49-F238E27FC236}">
                <a16:creationId xmlns:a16="http://schemas.microsoft.com/office/drawing/2014/main" id="{183DD8F8-0811-DF95-0E54-7C93615153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FBD4F75D-0873-B7E6-E640-736C5782DE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a:extLst>
              <a:ext uri="{FF2B5EF4-FFF2-40B4-BE49-F238E27FC236}">
                <a16:creationId xmlns:a16="http://schemas.microsoft.com/office/drawing/2014/main" id="{233993F9-DB71-C50F-F998-B87A3A72F8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5940" name="Slide Number Placeholder 3">
            <a:extLst>
              <a:ext uri="{FF2B5EF4-FFF2-40B4-BE49-F238E27FC236}">
                <a16:creationId xmlns:a16="http://schemas.microsoft.com/office/drawing/2014/main" id="{8E1D06BB-7A7A-B700-9F72-6DADC1BDF6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5F7352-0283-4881-8C3D-8670B7ACDD97}" type="slidenum">
              <a:rPr lang="en-US" altLang="en-US" smtClean="0">
                <a:latin typeface="Calibri" panose="020F0502020204030204" pitchFamily="34" charset="0"/>
              </a:rPr>
              <a:pPr/>
              <a:t>123</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DA6A261A-63CE-D91E-2CD4-83430B660B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80598A-6AC2-4CA3-8A6F-E4FE7898998E}" type="slidenum">
              <a:rPr lang="en-US" altLang="en-US" smtClean="0">
                <a:latin typeface="Arial" panose="020B0604020202020204" pitchFamily="34" charset="0"/>
              </a:rPr>
              <a:pPr>
                <a:spcBef>
                  <a:spcPct val="0"/>
                </a:spcBef>
              </a:pPr>
              <a:t>126</a:t>
            </a:fld>
            <a:endParaRPr lang="en-US" altLang="en-US">
              <a:latin typeface="Arial" panose="020B0604020202020204" pitchFamily="34" charset="0"/>
            </a:endParaRPr>
          </a:p>
        </p:txBody>
      </p:sp>
      <p:sp>
        <p:nvSpPr>
          <p:cNvPr id="306179" name="Rectangle 2">
            <a:extLst>
              <a:ext uri="{FF2B5EF4-FFF2-40B4-BE49-F238E27FC236}">
                <a16:creationId xmlns:a16="http://schemas.microsoft.com/office/drawing/2014/main" id="{68F2E595-4FBD-D7BD-886A-BDACDB4EFD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80" name="Rectangle 3">
            <a:extLst>
              <a:ext uri="{FF2B5EF4-FFF2-40B4-BE49-F238E27FC236}">
                <a16:creationId xmlns:a16="http://schemas.microsoft.com/office/drawing/2014/main" id="{C737D10B-1664-0D39-56AA-4090432B2D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1B687975-6CDA-4C71-1730-F99E67AAF8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eaLnBrk="0" fontAlgn="base" hangingPunct="0">
              <a:spcBef>
                <a:spcPct val="30000"/>
              </a:spcBef>
              <a:spcAft>
                <a:spcPct val="0"/>
              </a:spcAft>
              <a:defRPr sz="1200">
                <a:solidFill>
                  <a:schemeClr val="tx1"/>
                </a:solidFill>
                <a:latin typeface="Calibri" panose="020F0502020204030204" pitchFamily="34" charset="0"/>
              </a:defRPr>
            </a:lvl6pPr>
            <a:lvl7pPr marL="3005138" indent="-231775" eaLnBrk="0" fontAlgn="base" hangingPunct="0">
              <a:spcBef>
                <a:spcPct val="30000"/>
              </a:spcBef>
              <a:spcAft>
                <a:spcPct val="0"/>
              </a:spcAft>
              <a:defRPr sz="1200">
                <a:solidFill>
                  <a:schemeClr val="tx1"/>
                </a:solidFill>
                <a:latin typeface="Calibri" panose="020F0502020204030204" pitchFamily="34" charset="0"/>
              </a:defRPr>
            </a:lvl7pPr>
            <a:lvl8pPr marL="3462338" indent="-231775" eaLnBrk="0" fontAlgn="base" hangingPunct="0">
              <a:spcBef>
                <a:spcPct val="30000"/>
              </a:spcBef>
              <a:spcAft>
                <a:spcPct val="0"/>
              </a:spcAft>
              <a:defRPr sz="1200">
                <a:solidFill>
                  <a:schemeClr val="tx1"/>
                </a:solidFill>
                <a:latin typeface="Calibri" panose="020F0502020204030204" pitchFamily="34" charset="0"/>
              </a:defRPr>
            </a:lvl8pPr>
            <a:lvl9pPr marL="3919538"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115D4F-061E-4BB1-906B-87A52F3E6D91}" type="slidenum">
              <a:rPr lang="en-US" altLang="en-US" smtClean="0"/>
              <a:pPr>
                <a:spcBef>
                  <a:spcPct val="0"/>
                </a:spcBef>
              </a:pPr>
              <a:t>128</a:t>
            </a:fld>
            <a:endParaRPr lang="en-US" altLang="en-US"/>
          </a:p>
        </p:txBody>
      </p:sp>
      <p:sp>
        <p:nvSpPr>
          <p:cNvPr id="309251" name="Rectangle 2">
            <a:extLst>
              <a:ext uri="{FF2B5EF4-FFF2-40B4-BE49-F238E27FC236}">
                <a16:creationId xmlns:a16="http://schemas.microsoft.com/office/drawing/2014/main" id="{F2533A86-62EE-4FB0-4FC5-31813A356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2" name="Rectangle 3">
            <a:extLst>
              <a:ext uri="{FF2B5EF4-FFF2-40B4-BE49-F238E27FC236}">
                <a16:creationId xmlns:a16="http://schemas.microsoft.com/office/drawing/2014/main" id="{6870224C-87BB-0AE3-A4F5-6488EE7950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1948-CA4E-ED49-B911-4D8FC8B42F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0A30BEE-6B7E-30C0-095C-E0966B473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E3016DD-6A27-D3E6-E09A-EE9295E045DB}"/>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5" name="Footer Placeholder 4">
            <a:extLst>
              <a:ext uri="{FF2B5EF4-FFF2-40B4-BE49-F238E27FC236}">
                <a16:creationId xmlns:a16="http://schemas.microsoft.com/office/drawing/2014/main" id="{B0D8DAAE-F831-5BF4-5989-1C312DBC193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361A2AC-2A6C-D1EA-0D07-93F2859BAED3}"/>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86547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A48A-765A-D611-FCD4-C0374B18463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5A7A1D-C6FD-693D-873E-98B2B7394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CC78076-DE56-2C80-1A7B-6DB725F3B94D}"/>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5" name="Footer Placeholder 4">
            <a:extLst>
              <a:ext uri="{FF2B5EF4-FFF2-40B4-BE49-F238E27FC236}">
                <a16:creationId xmlns:a16="http://schemas.microsoft.com/office/drawing/2014/main" id="{101A6BB4-FD13-BD72-23AB-A302B41BC9C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D5B58A-7652-9EAD-2917-3C104CB8F390}"/>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351554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F8A23-9578-31EF-2A45-706C22ED90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2E7A6BE-A7F5-17B3-4711-5605A85CAA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7A35FFB-73EE-3E07-8671-33F5E30D57EC}"/>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5" name="Footer Placeholder 4">
            <a:extLst>
              <a:ext uri="{FF2B5EF4-FFF2-40B4-BE49-F238E27FC236}">
                <a16:creationId xmlns:a16="http://schemas.microsoft.com/office/drawing/2014/main" id="{AD93F8BF-05B7-518B-2C49-1D413E02227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C75DC9-DF39-668A-66E8-DA2A350A7F22}"/>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1914503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FE952F0-E73F-E74D-CE7E-856C9F0AC735}"/>
              </a:ext>
            </a:extLst>
          </p:cNvPr>
          <p:cNvGrpSpPr>
            <a:grpSpLocks/>
          </p:cNvGrpSpPr>
          <p:nvPr/>
        </p:nvGrpSpPr>
        <p:grpSpPr bwMode="auto">
          <a:xfrm>
            <a:off x="1" y="1"/>
            <a:ext cx="12187767" cy="6850063"/>
            <a:chOff x="0" y="0"/>
            <a:chExt cx="5758" cy="4315"/>
          </a:xfrm>
        </p:grpSpPr>
        <p:grpSp>
          <p:nvGrpSpPr>
            <p:cNvPr id="3" name="Group 3">
              <a:extLst>
                <a:ext uri="{FF2B5EF4-FFF2-40B4-BE49-F238E27FC236}">
                  <a16:creationId xmlns:a16="http://schemas.microsoft.com/office/drawing/2014/main" id="{103B6B0A-BEFB-E51F-13BC-7F87E18D4A2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765780AD-A711-171C-8AAE-6C00D577EA4A}"/>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sz="1800">
                  <a:latin typeface="Arial" charset="0"/>
                  <a:cs typeface="Arial" charset="0"/>
                </a:endParaRPr>
              </a:p>
            </p:txBody>
          </p:sp>
          <p:sp>
            <p:nvSpPr>
              <p:cNvPr id="7" name="Freeform 5">
                <a:extLst>
                  <a:ext uri="{FF2B5EF4-FFF2-40B4-BE49-F238E27FC236}">
                    <a16:creationId xmlns:a16="http://schemas.microsoft.com/office/drawing/2014/main" id="{366E69F6-705C-EBE8-CD7A-43DB2C69976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8" name="Freeform 6">
                <a:extLst>
                  <a:ext uri="{FF2B5EF4-FFF2-40B4-BE49-F238E27FC236}">
                    <a16:creationId xmlns:a16="http://schemas.microsoft.com/office/drawing/2014/main" id="{9850966F-366B-DDB2-6CBF-46158850A43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9" name="Freeform 7">
                <a:extLst>
                  <a:ext uri="{FF2B5EF4-FFF2-40B4-BE49-F238E27FC236}">
                    <a16:creationId xmlns:a16="http://schemas.microsoft.com/office/drawing/2014/main" id="{5BC78777-E0DB-8668-4E79-2B7710C5009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8">
                <a:extLst>
                  <a:ext uri="{FF2B5EF4-FFF2-40B4-BE49-F238E27FC236}">
                    <a16:creationId xmlns:a16="http://schemas.microsoft.com/office/drawing/2014/main" id="{43BB4B1B-9843-FCBE-E6A1-882224669D0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grpSp>
        <p:sp>
          <p:nvSpPr>
            <p:cNvPr id="4" name="Freeform 9">
              <a:extLst>
                <a:ext uri="{FF2B5EF4-FFF2-40B4-BE49-F238E27FC236}">
                  <a16:creationId xmlns:a16="http://schemas.microsoft.com/office/drawing/2014/main" id="{50E25FDF-4F93-64C2-4517-D67CDDF9621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5" name="Freeform 10">
              <a:extLst>
                <a:ext uri="{FF2B5EF4-FFF2-40B4-BE49-F238E27FC236}">
                  <a16:creationId xmlns:a16="http://schemas.microsoft.com/office/drawing/2014/main" id="{9FB01A47-3843-4E66-177B-2AE3AB814E16}"/>
                </a:ext>
              </a:extLst>
            </p:cNvPr>
            <p:cNvSpPr>
              <a:spLocks/>
            </p:cNvSpPr>
            <p:nvPr/>
          </p:nvSpPr>
          <p:spPr bwMode="hidden">
            <a:xfrm>
              <a:off x="0" y="0"/>
              <a:ext cx="5758" cy="1776"/>
            </a:xfrm>
            <a:custGeom>
              <a:avLst/>
              <a:gdLst>
                <a:gd name="T0" fmla="*/ 0 w 5740"/>
                <a:gd name="T1" fmla="*/ 0 h 1906"/>
                <a:gd name="T2" fmla="*/ 0 w 5740"/>
                <a:gd name="T3" fmla="*/ 7 h 1906"/>
                <a:gd name="T4" fmla="*/ 7489 w 5740"/>
                <a:gd name="T5" fmla="*/ 7 h 1906"/>
                <a:gd name="T6" fmla="*/ 748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19819"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11982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1" name="Rectangle 13">
            <a:extLst>
              <a:ext uri="{FF2B5EF4-FFF2-40B4-BE49-F238E27FC236}">
                <a16:creationId xmlns:a16="http://schemas.microsoft.com/office/drawing/2014/main" id="{D94A5D68-3B3C-3DC4-AEA0-6AA588CD260E}"/>
              </a:ext>
            </a:extLst>
          </p:cNvPr>
          <p:cNvSpPr>
            <a:spLocks noGrp="1" noChangeArrowheads="1"/>
          </p:cNvSpPr>
          <p:nvPr>
            <p:ph type="dt" sz="quarter" idx="10"/>
          </p:nvPr>
        </p:nvSpPr>
        <p:spPr>
          <a:xfrm>
            <a:off x="609600" y="6248400"/>
            <a:ext cx="2844800" cy="476250"/>
          </a:xfrm>
        </p:spPr>
        <p:txBody>
          <a:bodyPr/>
          <a:lstStyle>
            <a:lvl1pPr>
              <a:defRPr/>
            </a:lvl1pPr>
          </a:lstStyle>
          <a:p>
            <a:pPr>
              <a:defRPr/>
            </a:pPr>
            <a:fld id="{01BB0FCA-3E3A-4D19-B8B1-7BE6AE59BDD1}" type="datetimeFigureOut">
              <a:rPr lang="en-US"/>
              <a:pPr>
                <a:defRPr/>
              </a:pPr>
              <a:t>2/26/2026</a:t>
            </a:fld>
            <a:endParaRPr lang="en-US"/>
          </a:p>
        </p:txBody>
      </p:sp>
      <p:sp>
        <p:nvSpPr>
          <p:cNvPr id="12" name="Rectangle 14">
            <a:extLst>
              <a:ext uri="{FF2B5EF4-FFF2-40B4-BE49-F238E27FC236}">
                <a16:creationId xmlns:a16="http://schemas.microsoft.com/office/drawing/2014/main" id="{BC67CF35-1358-B52C-746C-EE28506D456F}"/>
              </a:ext>
            </a:extLst>
          </p:cNvPr>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3" name="Rectangle 15">
            <a:extLst>
              <a:ext uri="{FF2B5EF4-FFF2-40B4-BE49-F238E27FC236}">
                <a16:creationId xmlns:a16="http://schemas.microsoft.com/office/drawing/2014/main" id="{76A3830A-3299-0427-CC68-AD9EFBB6DDCC}"/>
              </a:ext>
            </a:extLst>
          </p:cNvPr>
          <p:cNvSpPr>
            <a:spLocks noGrp="1" noChangeArrowheads="1"/>
          </p:cNvSpPr>
          <p:nvPr>
            <p:ph type="sldNum" sz="quarter" idx="12"/>
          </p:nvPr>
        </p:nvSpPr>
        <p:spPr>
          <a:xfrm>
            <a:off x="8737600" y="6254750"/>
            <a:ext cx="2844800" cy="476250"/>
          </a:xfrm>
        </p:spPr>
        <p:txBody>
          <a:bodyPr/>
          <a:lstStyle>
            <a:lvl1pPr>
              <a:defRPr/>
            </a:lvl1pPr>
          </a:lstStyle>
          <a:p>
            <a:pPr>
              <a:defRPr/>
            </a:pPr>
            <a:fld id="{06BBB0D9-CF26-4305-9E60-F44A2496D61F}" type="slidenum">
              <a:rPr lang="en-US" altLang="en-US"/>
              <a:pPr>
                <a:defRPr/>
              </a:pPr>
              <a:t>‹#›</a:t>
            </a:fld>
            <a:endParaRPr lang="en-US" altLang="en-US"/>
          </a:p>
        </p:txBody>
      </p:sp>
    </p:spTree>
    <p:extLst>
      <p:ext uri="{BB962C8B-B14F-4D97-AF65-F5344CB8AC3E}">
        <p14:creationId xmlns:p14="http://schemas.microsoft.com/office/powerpoint/2010/main" val="215923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C882C7D-8FDC-BAAE-4AC6-30B0B5B792E4}"/>
              </a:ext>
            </a:extLst>
          </p:cNvPr>
          <p:cNvSpPr>
            <a:spLocks noGrp="1" noChangeArrowheads="1"/>
          </p:cNvSpPr>
          <p:nvPr>
            <p:ph type="dt" sz="half" idx="10"/>
          </p:nvPr>
        </p:nvSpPr>
        <p:spPr>
          <a:ln/>
        </p:spPr>
        <p:txBody>
          <a:bodyPr/>
          <a:lstStyle>
            <a:lvl1pPr>
              <a:defRPr/>
            </a:lvl1pPr>
          </a:lstStyle>
          <a:p>
            <a:pPr>
              <a:defRPr/>
            </a:pPr>
            <a:fld id="{6EC485F1-4EC8-4C3E-AB68-5BA02285DEA1}" type="datetimeFigureOut">
              <a:rPr lang="en-US"/>
              <a:pPr>
                <a:defRPr/>
              </a:pPr>
              <a:t>2/26/2026</a:t>
            </a:fld>
            <a:endParaRPr lang="en-US"/>
          </a:p>
        </p:txBody>
      </p:sp>
      <p:sp>
        <p:nvSpPr>
          <p:cNvPr id="5" name="Rectangle 3">
            <a:extLst>
              <a:ext uri="{FF2B5EF4-FFF2-40B4-BE49-F238E27FC236}">
                <a16:creationId xmlns:a16="http://schemas.microsoft.com/office/drawing/2014/main" id="{8E27BF52-2264-82F8-7354-D31CFA281316}"/>
              </a:ext>
            </a:extLst>
          </p:cNvPr>
          <p:cNvSpPr>
            <a:spLocks noGrp="1" noChangeArrowheads="1"/>
          </p:cNvSpPr>
          <p:nvPr>
            <p:ph type="sldNum" sz="quarter" idx="11"/>
          </p:nvPr>
        </p:nvSpPr>
        <p:spPr>
          <a:ln/>
        </p:spPr>
        <p:txBody>
          <a:bodyPr/>
          <a:lstStyle>
            <a:lvl1pPr>
              <a:defRPr/>
            </a:lvl1pPr>
          </a:lstStyle>
          <a:p>
            <a:pPr>
              <a:defRPr/>
            </a:pPr>
            <a:fld id="{6727E1F7-03E1-4215-989F-A3A06C660EF6}" type="slidenum">
              <a:rPr lang="en-US" altLang="en-US"/>
              <a:pPr>
                <a:defRPr/>
              </a:pPr>
              <a:t>‹#›</a:t>
            </a:fld>
            <a:endParaRPr lang="en-US" altLang="en-US"/>
          </a:p>
        </p:txBody>
      </p:sp>
      <p:sp>
        <p:nvSpPr>
          <p:cNvPr id="6" name="Rectangle 14">
            <a:extLst>
              <a:ext uri="{FF2B5EF4-FFF2-40B4-BE49-F238E27FC236}">
                <a16:creationId xmlns:a16="http://schemas.microsoft.com/office/drawing/2014/main" id="{F7FB2635-7BA1-969D-6DB4-29EC3130D70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035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FFC9FD96-450C-7289-F28E-7ED2736DF91A}"/>
              </a:ext>
            </a:extLst>
          </p:cNvPr>
          <p:cNvSpPr>
            <a:spLocks noGrp="1" noChangeArrowheads="1"/>
          </p:cNvSpPr>
          <p:nvPr>
            <p:ph type="dt" sz="half" idx="10"/>
          </p:nvPr>
        </p:nvSpPr>
        <p:spPr>
          <a:ln/>
        </p:spPr>
        <p:txBody>
          <a:bodyPr/>
          <a:lstStyle>
            <a:lvl1pPr>
              <a:defRPr/>
            </a:lvl1pPr>
          </a:lstStyle>
          <a:p>
            <a:pPr>
              <a:defRPr/>
            </a:pPr>
            <a:fld id="{3AC0AD17-55B5-4C50-B415-2A4843B773BC}" type="datetimeFigureOut">
              <a:rPr lang="en-US"/>
              <a:pPr>
                <a:defRPr/>
              </a:pPr>
              <a:t>2/26/2026</a:t>
            </a:fld>
            <a:endParaRPr lang="en-US"/>
          </a:p>
        </p:txBody>
      </p:sp>
      <p:sp>
        <p:nvSpPr>
          <p:cNvPr id="5" name="Rectangle 3">
            <a:extLst>
              <a:ext uri="{FF2B5EF4-FFF2-40B4-BE49-F238E27FC236}">
                <a16:creationId xmlns:a16="http://schemas.microsoft.com/office/drawing/2014/main" id="{9AC0EC07-F1B6-1A96-1FBA-71CB98F336BE}"/>
              </a:ext>
            </a:extLst>
          </p:cNvPr>
          <p:cNvSpPr>
            <a:spLocks noGrp="1" noChangeArrowheads="1"/>
          </p:cNvSpPr>
          <p:nvPr>
            <p:ph type="sldNum" sz="quarter" idx="11"/>
          </p:nvPr>
        </p:nvSpPr>
        <p:spPr>
          <a:ln/>
        </p:spPr>
        <p:txBody>
          <a:bodyPr/>
          <a:lstStyle>
            <a:lvl1pPr>
              <a:defRPr/>
            </a:lvl1pPr>
          </a:lstStyle>
          <a:p>
            <a:pPr>
              <a:defRPr/>
            </a:pPr>
            <a:fld id="{E43C39E9-8EF9-40D0-89AD-4E049CA37639}" type="slidenum">
              <a:rPr lang="en-US" altLang="en-US"/>
              <a:pPr>
                <a:defRPr/>
              </a:pPr>
              <a:t>‹#›</a:t>
            </a:fld>
            <a:endParaRPr lang="en-US" altLang="en-US"/>
          </a:p>
        </p:txBody>
      </p:sp>
      <p:sp>
        <p:nvSpPr>
          <p:cNvPr id="6" name="Rectangle 14">
            <a:extLst>
              <a:ext uri="{FF2B5EF4-FFF2-40B4-BE49-F238E27FC236}">
                <a16:creationId xmlns:a16="http://schemas.microsoft.com/office/drawing/2014/main" id="{DAA60460-3B4F-D18F-91A8-AA9F3181FF1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785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2DA1CA1-2C33-B401-AB8C-C5BB64BCC7D5}"/>
              </a:ext>
            </a:extLst>
          </p:cNvPr>
          <p:cNvSpPr>
            <a:spLocks noGrp="1" noChangeArrowheads="1"/>
          </p:cNvSpPr>
          <p:nvPr>
            <p:ph type="dt" sz="half" idx="10"/>
          </p:nvPr>
        </p:nvSpPr>
        <p:spPr>
          <a:ln/>
        </p:spPr>
        <p:txBody>
          <a:bodyPr/>
          <a:lstStyle>
            <a:lvl1pPr>
              <a:defRPr/>
            </a:lvl1pPr>
          </a:lstStyle>
          <a:p>
            <a:pPr>
              <a:defRPr/>
            </a:pPr>
            <a:fld id="{6DB1D037-60F3-48B4-9B00-F41C948FE60E}" type="datetimeFigureOut">
              <a:rPr lang="en-US"/>
              <a:pPr>
                <a:defRPr/>
              </a:pPr>
              <a:t>2/26/2026</a:t>
            </a:fld>
            <a:endParaRPr lang="en-US"/>
          </a:p>
        </p:txBody>
      </p:sp>
      <p:sp>
        <p:nvSpPr>
          <p:cNvPr id="6" name="Rectangle 3">
            <a:extLst>
              <a:ext uri="{FF2B5EF4-FFF2-40B4-BE49-F238E27FC236}">
                <a16:creationId xmlns:a16="http://schemas.microsoft.com/office/drawing/2014/main" id="{2F23E7ED-5EDD-ACD1-A916-34F23631EEE9}"/>
              </a:ext>
            </a:extLst>
          </p:cNvPr>
          <p:cNvSpPr>
            <a:spLocks noGrp="1" noChangeArrowheads="1"/>
          </p:cNvSpPr>
          <p:nvPr>
            <p:ph type="sldNum" sz="quarter" idx="11"/>
          </p:nvPr>
        </p:nvSpPr>
        <p:spPr>
          <a:ln/>
        </p:spPr>
        <p:txBody>
          <a:bodyPr/>
          <a:lstStyle>
            <a:lvl1pPr>
              <a:defRPr/>
            </a:lvl1pPr>
          </a:lstStyle>
          <a:p>
            <a:pPr>
              <a:defRPr/>
            </a:pPr>
            <a:fld id="{9F2987FD-9455-4EE9-9F4A-CCD5E08DCE12}" type="slidenum">
              <a:rPr lang="en-US" altLang="en-US"/>
              <a:pPr>
                <a:defRPr/>
              </a:pPr>
              <a:t>‹#›</a:t>
            </a:fld>
            <a:endParaRPr lang="en-US" altLang="en-US"/>
          </a:p>
        </p:txBody>
      </p:sp>
      <p:sp>
        <p:nvSpPr>
          <p:cNvPr id="7" name="Rectangle 14">
            <a:extLst>
              <a:ext uri="{FF2B5EF4-FFF2-40B4-BE49-F238E27FC236}">
                <a16:creationId xmlns:a16="http://schemas.microsoft.com/office/drawing/2014/main" id="{CABE6E8C-6C0F-90B0-5783-43F848646D1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7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4BC1BE3-CCC1-1D02-E268-CBCE231B3A26}"/>
              </a:ext>
            </a:extLst>
          </p:cNvPr>
          <p:cNvSpPr>
            <a:spLocks noGrp="1" noChangeArrowheads="1"/>
          </p:cNvSpPr>
          <p:nvPr>
            <p:ph type="dt" sz="half" idx="10"/>
          </p:nvPr>
        </p:nvSpPr>
        <p:spPr>
          <a:ln/>
        </p:spPr>
        <p:txBody>
          <a:bodyPr/>
          <a:lstStyle>
            <a:lvl1pPr>
              <a:defRPr/>
            </a:lvl1pPr>
          </a:lstStyle>
          <a:p>
            <a:pPr>
              <a:defRPr/>
            </a:pPr>
            <a:fld id="{A3B8EBA6-CF9C-418F-81E1-BF47235FCFCF}" type="datetimeFigureOut">
              <a:rPr lang="en-US"/>
              <a:pPr>
                <a:defRPr/>
              </a:pPr>
              <a:t>2/26/2026</a:t>
            </a:fld>
            <a:endParaRPr lang="en-US"/>
          </a:p>
        </p:txBody>
      </p:sp>
      <p:sp>
        <p:nvSpPr>
          <p:cNvPr id="8" name="Rectangle 3">
            <a:extLst>
              <a:ext uri="{FF2B5EF4-FFF2-40B4-BE49-F238E27FC236}">
                <a16:creationId xmlns:a16="http://schemas.microsoft.com/office/drawing/2014/main" id="{1B1BBC03-5022-719C-5E4F-FB3E04B2056B}"/>
              </a:ext>
            </a:extLst>
          </p:cNvPr>
          <p:cNvSpPr>
            <a:spLocks noGrp="1" noChangeArrowheads="1"/>
          </p:cNvSpPr>
          <p:nvPr>
            <p:ph type="sldNum" sz="quarter" idx="11"/>
          </p:nvPr>
        </p:nvSpPr>
        <p:spPr>
          <a:ln/>
        </p:spPr>
        <p:txBody>
          <a:bodyPr/>
          <a:lstStyle>
            <a:lvl1pPr>
              <a:defRPr/>
            </a:lvl1pPr>
          </a:lstStyle>
          <a:p>
            <a:pPr>
              <a:defRPr/>
            </a:pPr>
            <a:fld id="{07C7D2DE-881D-42D6-B799-F768154F1096}" type="slidenum">
              <a:rPr lang="en-US" altLang="en-US"/>
              <a:pPr>
                <a:defRPr/>
              </a:pPr>
              <a:t>‹#›</a:t>
            </a:fld>
            <a:endParaRPr lang="en-US" altLang="en-US"/>
          </a:p>
        </p:txBody>
      </p:sp>
      <p:sp>
        <p:nvSpPr>
          <p:cNvPr id="9" name="Rectangle 14">
            <a:extLst>
              <a:ext uri="{FF2B5EF4-FFF2-40B4-BE49-F238E27FC236}">
                <a16:creationId xmlns:a16="http://schemas.microsoft.com/office/drawing/2014/main" id="{9B5A0C1C-03E4-9A73-5402-4B8F07DCE4F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7837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E50E1E6C-6B45-8EAA-D709-FAE3A678E7BB}"/>
              </a:ext>
            </a:extLst>
          </p:cNvPr>
          <p:cNvSpPr>
            <a:spLocks noGrp="1" noChangeArrowheads="1"/>
          </p:cNvSpPr>
          <p:nvPr>
            <p:ph type="dt" sz="half" idx="10"/>
          </p:nvPr>
        </p:nvSpPr>
        <p:spPr>
          <a:ln/>
        </p:spPr>
        <p:txBody>
          <a:bodyPr/>
          <a:lstStyle>
            <a:lvl1pPr>
              <a:defRPr/>
            </a:lvl1pPr>
          </a:lstStyle>
          <a:p>
            <a:pPr>
              <a:defRPr/>
            </a:pPr>
            <a:fld id="{FC7D717A-AA81-407C-A7C8-40A6D99F2D05}" type="datetimeFigureOut">
              <a:rPr lang="en-US"/>
              <a:pPr>
                <a:defRPr/>
              </a:pPr>
              <a:t>2/26/2026</a:t>
            </a:fld>
            <a:endParaRPr lang="en-US"/>
          </a:p>
        </p:txBody>
      </p:sp>
      <p:sp>
        <p:nvSpPr>
          <p:cNvPr id="4" name="Rectangle 3">
            <a:extLst>
              <a:ext uri="{FF2B5EF4-FFF2-40B4-BE49-F238E27FC236}">
                <a16:creationId xmlns:a16="http://schemas.microsoft.com/office/drawing/2014/main" id="{5E49CA3C-5BA6-B9AA-6A4C-7CAAD7F3714A}"/>
              </a:ext>
            </a:extLst>
          </p:cNvPr>
          <p:cNvSpPr>
            <a:spLocks noGrp="1" noChangeArrowheads="1"/>
          </p:cNvSpPr>
          <p:nvPr>
            <p:ph type="sldNum" sz="quarter" idx="11"/>
          </p:nvPr>
        </p:nvSpPr>
        <p:spPr>
          <a:ln/>
        </p:spPr>
        <p:txBody>
          <a:bodyPr/>
          <a:lstStyle>
            <a:lvl1pPr>
              <a:defRPr/>
            </a:lvl1pPr>
          </a:lstStyle>
          <a:p>
            <a:pPr>
              <a:defRPr/>
            </a:pPr>
            <a:fld id="{9F09482A-CDC3-42EB-B690-3F42DFFA3A0B}" type="slidenum">
              <a:rPr lang="en-US" altLang="en-US"/>
              <a:pPr>
                <a:defRPr/>
              </a:pPr>
              <a:t>‹#›</a:t>
            </a:fld>
            <a:endParaRPr lang="en-US" altLang="en-US"/>
          </a:p>
        </p:txBody>
      </p:sp>
      <p:sp>
        <p:nvSpPr>
          <p:cNvPr id="5" name="Rectangle 14">
            <a:extLst>
              <a:ext uri="{FF2B5EF4-FFF2-40B4-BE49-F238E27FC236}">
                <a16:creationId xmlns:a16="http://schemas.microsoft.com/office/drawing/2014/main" id="{81B30E21-864B-D48F-4CFC-D1A1F1867E4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67932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C8B9FAB-078B-B139-51CC-82CC5042610E}"/>
              </a:ext>
            </a:extLst>
          </p:cNvPr>
          <p:cNvSpPr>
            <a:spLocks noGrp="1" noChangeArrowheads="1"/>
          </p:cNvSpPr>
          <p:nvPr>
            <p:ph type="dt" sz="half" idx="10"/>
          </p:nvPr>
        </p:nvSpPr>
        <p:spPr>
          <a:ln/>
        </p:spPr>
        <p:txBody>
          <a:bodyPr/>
          <a:lstStyle>
            <a:lvl1pPr>
              <a:defRPr/>
            </a:lvl1pPr>
          </a:lstStyle>
          <a:p>
            <a:pPr>
              <a:defRPr/>
            </a:pPr>
            <a:fld id="{6F18F61D-244E-4371-B8B3-CD66F2E08C72}" type="datetimeFigureOut">
              <a:rPr lang="en-US"/>
              <a:pPr>
                <a:defRPr/>
              </a:pPr>
              <a:t>2/26/2026</a:t>
            </a:fld>
            <a:endParaRPr lang="en-US"/>
          </a:p>
        </p:txBody>
      </p:sp>
      <p:sp>
        <p:nvSpPr>
          <p:cNvPr id="3" name="Rectangle 3">
            <a:extLst>
              <a:ext uri="{FF2B5EF4-FFF2-40B4-BE49-F238E27FC236}">
                <a16:creationId xmlns:a16="http://schemas.microsoft.com/office/drawing/2014/main" id="{3F9EC4EE-6FC8-C022-1AF2-2F5072B8FB57}"/>
              </a:ext>
            </a:extLst>
          </p:cNvPr>
          <p:cNvSpPr>
            <a:spLocks noGrp="1" noChangeArrowheads="1"/>
          </p:cNvSpPr>
          <p:nvPr>
            <p:ph type="sldNum" sz="quarter" idx="11"/>
          </p:nvPr>
        </p:nvSpPr>
        <p:spPr>
          <a:ln/>
        </p:spPr>
        <p:txBody>
          <a:bodyPr/>
          <a:lstStyle>
            <a:lvl1pPr>
              <a:defRPr/>
            </a:lvl1pPr>
          </a:lstStyle>
          <a:p>
            <a:pPr>
              <a:defRPr/>
            </a:pPr>
            <a:fld id="{711A6550-FB26-4E07-92B4-8FBB6D885552}" type="slidenum">
              <a:rPr lang="en-US" altLang="en-US"/>
              <a:pPr>
                <a:defRPr/>
              </a:pPr>
              <a:t>‹#›</a:t>
            </a:fld>
            <a:endParaRPr lang="en-US" altLang="en-US"/>
          </a:p>
        </p:txBody>
      </p:sp>
      <p:sp>
        <p:nvSpPr>
          <p:cNvPr id="4" name="Rectangle 14">
            <a:extLst>
              <a:ext uri="{FF2B5EF4-FFF2-40B4-BE49-F238E27FC236}">
                <a16:creationId xmlns:a16="http://schemas.microsoft.com/office/drawing/2014/main" id="{672F88E8-B70D-759D-C341-07D79B54F39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7436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308F9F14-69F6-9E51-3A22-20F8D7F4F680}"/>
              </a:ext>
            </a:extLst>
          </p:cNvPr>
          <p:cNvSpPr>
            <a:spLocks noGrp="1" noChangeArrowheads="1"/>
          </p:cNvSpPr>
          <p:nvPr>
            <p:ph type="dt" sz="half" idx="10"/>
          </p:nvPr>
        </p:nvSpPr>
        <p:spPr>
          <a:ln/>
        </p:spPr>
        <p:txBody>
          <a:bodyPr/>
          <a:lstStyle>
            <a:lvl1pPr>
              <a:defRPr/>
            </a:lvl1pPr>
          </a:lstStyle>
          <a:p>
            <a:pPr>
              <a:defRPr/>
            </a:pPr>
            <a:fld id="{2A8341B3-4A57-4144-9DF7-B940CB8EEAF3}" type="datetimeFigureOut">
              <a:rPr lang="en-US"/>
              <a:pPr>
                <a:defRPr/>
              </a:pPr>
              <a:t>2/26/2026</a:t>
            </a:fld>
            <a:endParaRPr lang="en-US"/>
          </a:p>
        </p:txBody>
      </p:sp>
      <p:sp>
        <p:nvSpPr>
          <p:cNvPr id="6" name="Rectangle 3">
            <a:extLst>
              <a:ext uri="{FF2B5EF4-FFF2-40B4-BE49-F238E27FC236}">
                <a16:creationId xmlns:a16="http://schemas.microsoft.com/office/drawing/2014/main" id="{F39C4399-9A46-E5BC-8AC2-FAE37EFED908}"/>
              </a:ext>
            </a:extLst>
          </p:cNvPr>
          <p:cNvSpPr>
            <a:spLocks noGrp="1" noChangeArrowheads="1"/>
          </p:cNvSpPr>
          <p:nvPr>
            <p:ph type="sldNum" sz="quarter" idx="11"/>
          </p:nvPr>
        </p:nvSpPr>
        <p:spPr>
          <a:ln/>
        </p:spPr>
        <p:txBody>
          <a:bodyPr/>
          <a:lstStyle>
            <a:lvl1pPr>
              <a:defRPr/>
            </a:lvl1pPr>
          </a:lstStyle>
          <a:p>
            <a:pPr>
              <a:defRPr/>
            </a:pPr>
            <a:fld id="{327AF78E-F6D5-45C5-AEF7-D7FDEEECCED3}" type="slidenum">
              <a:rPr lang="en-US" altLang="en-US"/>
              <a:pPr>
                <a:defRPr/>
              </a:pPr>
              <a:t>‹#›</a:t>
            </a:fld>
            <a:endParaRPr lang="en-US" altLang="en-US"/>
          </a:p>
        </p:txBody>
      </p:sp>
      <p:sp>
        <p:nvSpPr>
          <p:cNvPr id="7" name="Rectangle 14">
            <a:extLst>
              <a:ext uri="{FF2B5EF4-FFF2-40B4-BE49-F238E27FC236}">
                <a16:creationId xmlns:a16="http://schemas.microsoft.com/office/drawing/2014/main" id="{68FE6756-5FCD-C95F-576C-83C13D72C8F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114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A798-B4C5-4456-DB45-9B14419E5AF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5B58CD1-04D1-F992-52AB-211EC2979D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37330FD-CC93-817D-88E2-AE55BB8F0D17}"/>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5" name="Footer Placeholder 4">
            <a:extLst>
              <a:ext uri="{FF2B5EF4-FFF2-40B4-BE49-F238E27FC236}">
                <a16:creationId xmlns:a16="http://schemas.microsoft.com/office/drawing/2014/main" id="{7D097C5A-CE30-1BA4-6959-F721646327E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C876CD-4E25-A004-2EF9-6DFCF212253A}"/>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3918184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CA5B0D3-4282-9EA5-0E59-DF285E106966}"/>
              </a:ext>
            </a:extLst>
          </p:cNvPr>
          <p:cNvSpPr>
            <a:spLocks noGrp="1" noChangeArrowheads="1"/>
          </p:cNvSpPr>
          <p:nvPr>
            <p:ph type="dt" sz="half" idx="10"/>
          </p:nvPr>
        </p:nvSpPr>
        <p:spPr>
          <a:ln/>
        </p:spPr>
        <p:txBody>
          <a:bodyPr/>
          <a:lstStyle>
            <a:lvl1pPr>
              <a:defRPr/>
            </a:lvl1pPr>
          </a:lstStyle>
          <a:p>
            <a:pPr>
              <a:defRPr/>
            </a:pPr>
            <a:fld id="{9536145D-D7B3-4CD1-AB53-F621ECED9B74}" type="datetimeFigureOut">
              <a:rPr lang="en-US"/>
              <a:pPr>
                <a:defRPr/>
              </a:pPr>
              <a:t>2/26/2026</a:t>
            </a:fld>
            <a:endParaRPr lang="en-US"/>
          </a:p>
        </p:txBody>
      </p:sp>
      <p:sp>
        <p:nvSpPr>
          <p:cNvPr id="6" name="Rectangle 3">
            <a:extLst>
              <a:ext uri="{FF2B5EF4-FFF2-40B4-BE49-F238E27FC236}">
                <a16:creationId xmlns:a16="http://schemas.microsoft.com/office/drawing/2014/main" id="{A37BE632-A158-1135-8A30-8DE696EEA6BB}"/>
              </a:ext>
            </a:extLst>
          </p:cNvPr>
          <p:cNvSpPr>
            <a:spLocks noGrp="1" noChangeArrowheads="1"/>
          </p:cNvSpPr>
          <p:nvPr>
            <p:ph type="sldNum" sz="quarter" idx="11"/>
          </p:nvPr>
        </p:nvSpPr>
        <p:spPr>
          <a:ln/>
        </p:spPr>
        <p:txBody>
          <a:bodyPr/>
          <a:lstStyle>
            <a:lvl1pPr>
              <a:defRPr/>
            </a:lvl1pPr>
          </a:lstStyle>
          <a:p>
            <a:pPr>
              <a:defRPr/>
            </a:pPr>
            <a:fld id="{B61FC3C6-15A0-46E5-93DE-3793A542A028}" type="slidenum">
              <a:rPr lang="en-US" altLang="en-US"/>
              <a:pPr>
                <a:defRPr/>
              </a:pPr>
              <a:t>‹#›</a:t>
            </a:fld>
            <a:endParaRPr lang="en-US" altLang="en-US"/>
          </a:p>
        </p:txBody>
      </p:sp>
      <p:sp>
        <p:nvSpPr>
          <p:cNvPr id="7" name="Rectangle 14">
            <a:extLst>
              <a:ext uri="{FF2B5EF4-FFF2-40B4-BE49-F238E27FC236}">
                <a16:creationId xmlns:a16="http://schemas.microsoft.com/office/drawing/2014/main" id="{0030BC92-6089-5D8F-0E2E-F2536227514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3138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23FA44A-9C23-463F-3290-9D77DCFE438A}"/>
              </a:ext>
            </a:extLst>
          </p:cNvPr>
          <p:cNvSpPr>
            <a:spLocks noGrp="1" noChangeArrowheads="1"/>
          </p:cNvSpPr>
          <p:nvPr>
            <p:ph type="dt" sz="half" idx="10"/>
          </p:nvPr>
        </p:nvSpPr>
        <p:spPr>
          <a:ln/>
        </p:spPr>
        <p:txBody>
          <a:bodyPr/>
          <a:lstStyle>
            <a:lvl1pPr>
              <a:defRPr/>
            </a:lvl1pPr>
          </a:lstStyle>
          <a:p>
            <a:pPr>
              <a:defRPr/>
            </a:pPr>
            <a:fld id="{FC1D4AE3-5F72-436B-A075-4A0C67635CA1}" type="datetimeFigureOut">
              <a:rPr lang="en-US"/>
              <a:pPr>
                <a:defRPr/>
              </a:pPr>
              <a:t>2/26/2026</a:t>
            </a:fld>
            <a:endParaRPr lang="en-US"/>
          </a:p>
        </p:txBody>
      </p:sp>
      <p:sp>
        <p:nvSpPr>
          <p:cNvPr id="5" name="Rectangle 3">
            <a:extLst>
              <a:ext uri="{FF2B5EF4-FFF2-40B4-BE49-F238E27FC236}">
                <a16:creationId xmlns:a16="http://schemas.microsoft.com/office/drawing/2014/main" id="{DAEF87C1-850A-D988-D366-8BB117E98BB2}"/>
              </a:ext>
            </a:extLst>
          </p:cNvPr>
          <p:cNvSpPr>
            <a:spLocks noGrp="1" noChangeArrowheads="1"/>
          </p:cNvSpPr>
          <p:nvPr>
            <p:ph type="sldNum" sz="quarter" idx="11"/>
          </p:nvPr>
        </p:nvSpPr>
        <p:spPr>
          <a:ln/>
        </p:spPr>
        <p:txBody>
          <a:bodyPr/>
          <a:lstStyle>
            <a:lvl1pPr>
              <a:defRPr/>
            </a:lvl1pPr>
          </a:lstStyle>
          <a:p>
            <a:pPr>
              <a:defRPr/>
            </a:pPr>
            <a:fld id="{2CC12C3E-6EBF-4A71-AC57-08CCBB1D9B81}" type="slidenum">
              <a:rPr lang="en-US" altLang="en-US"/>
              <a:pPr>
                <a:defRPr/>
              </a:pPr>
              <a:t>‹#›</a:t>
            </a:fld>
            <a:endParaRPr lang="en-US" altLang="en-US"/>
          </a:p>
        </p:txBody>
      </p:sp>
      <p:sp>
        <p:nvSpPr>
          <p:cNvPr id="6" name="Rectangle 14">
            <a:extLst>
              <a:ext uri="{FF2B5EF4-FFF2-40B4-BE49-F238E27FC236}">
                <a16:creationId xmlns:a16="http://schemas.microsoft.com/office/drawing/2014/main" id="{96EA775B-5401-CC84-DA81-EBEA0122733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15204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03561A4-488E-410B-3580-38B36067EA1D}"/>
              </a:ext>
            </a:extLst>
          </p:cNvPr>
          <p:cNvSpPr>
            <a:spLocks noGrp="1" noChangeArrowheads="1"/>
          </p:cNvSpPr>
          <p:nvPr>
            <p:ph type="dt" sz="half" idx="10"/>
          </p:nvPr>
        </p:nvSpPr>
        <p:spPr>
          <a:ln/>
        </p:spPr>
        <p:txBody>
          <a:bodyPr/>
          <a:lstStyle>
            <a:lvl1pPr>
              <a:defRPr/>
            </a:lvl1pPr>
          </a:lstStyle>
          <a:p>
            <a:pPr>
              <a:defRPr/>
            </a:pPr>
            <a:fld id="{D5D10D2C-F9D5-4173-A45E-FC6D27A64E6E}" type="datetimeFigureOut">
              <a:rPr lang="en-US"/>
              <a:pPr>
                <a:defRPr/>
              </a:pPr>
              <a:t>2/26/2026</a:t>
            </a:fld>
            <a:endParaRPr lang="en-US"/>
          </a:p>
        </p:txBody>
      </p:sp>
      <p:sp>
        <p:nvSpPr>
          <p:cNvPr id="5" name="Rectangle 3">
            <a:extLst>
              <a:ext uri="{FF2B5EF4-FFF2-40B4-BE49-F238E27FC236}">
                <a16:creationId xmlns:a16="http://schemas.microsoft.com/office/drawing/2014/main" id="{53B622E4-2297-7098-6EF5-192F975DD875}"/>
              </a:ext>
            </a:extLst>
          </p:cNvPr>
          <p:cNvSpPr>
            <a:spLocks noGrp="1" noChangeArrowheads="1"/>
          </p:cNvSpPr>
          <p:nvPr>
            <p:ph type="sldNum" sz="quarter" idx="11"/>
          </p:nvPr>
        </p:nvSpPr>
        <p:spPr>
          <a:ln/>
        </p:spPr>
        <p:txBody>
          <a:bodyPr/>
          <a:lstStyle>
            <a:lvl1pPr>
              <a:defRPr/>
            </a:lvl1pPr>
          </a:lstStyle>
          <a:p>
            <a:pPr>
              <a:defRPr/>
            </a:pPr>
            <a:fld id="{B906E5DE-B973-4486-94AD-5682C81DD90F}" type="slidenum">
              <a:rPr lang="en-US" altLang="en-US"/>
              <a:pPr>
                <a:defRPr/>
              </a:pPr>
              <a:t>‹#›</a:t>
            </a:fld>
            <a:endParaRPr lang="en-US" altLang="en-US"/>
          </a:p>
        </p:txBody>
      </p:sp>
      <p:sp>
        <p:nvSpPr>
          <p:cNvPr id="6" name="Rectangle 14">
            <a:extLst>
              <a:ext uri="{FF2B5EF4-FFF2-40B4-BE49-F238E27FC236}">
                <a16:creationId xmlns:a16="http://schemas.microsoft.com/office/drawing/2014/main" id="{59AEB1E2-2AD9-521E-4A06-43FE825CDE9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25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2">
            <a:extLst>
              <a:ext uri="{FF2B5EF4-FFF2-40B4-BE49-F238E27FC236}">
                <a16:creationId xmlns:a16="http://schemas.microsoft.com/office/drawing/2014/main" id="{C656E26B-51CE-C087-0655-81B6F1FB9E08}"/>
              </a:ext>
            </a:extLst>
          </p:cNvPr>
          <p:cNvSpPr>
            <a:spLocks noGrp="1" noChangeArrowheads="1"/>
          </p:cNvSpPr>
          <p:nvPr>
            <p:ph type="dt" sz="half" idx="10"/>
          </p:nvPr>
        </p:nvSpPr>
        <p:spPr>
          <a:ln/>
        </p:spPr>
        <p:txBody>
          <a:bodyPr/>
          <a:lstStyle>
            <a:lvl1pPr>
              <a:defRPr/>
            </a:lvl1pPr>
          </a:lstStyle>
          <a:p>
            <a:pPr>
              <a:defRPr/>
            </a:pPr>
            <a:fld id="{6B51894F-F394-4013-AFBB-7520D0A29FEA}" type="datetimeFigureOut">
              <a:rPr lang="en-US"/>
              <a:pPr>
                <a:defRPr/>
              </a:pPr>
              <a:t>2/26/2026</a:t>
            </a:fld>
            <a:endParaRPr lang="en-US"/>
          </a:p>
        </p:txBody>
      </p:sp>
      <p:sp>
        <p:nvSpPr>
          <p:cNvPr id="5" name="Rectangle 3">
            <a:extLst>
              <a:ext uri="{FF2B5EF4-FFF2-40B4-BE49-F238E27FC236}">
                <a16:creationId xmlns:a16="http://schemas.microsoft.com/office/drawing/2014/main" id="{C8B25455-58F3-AC9F-4B79-863368EFEC87}"/>
              </a:ext>
            </a:extLst>
          </p:cNvPr>
          <p:cNvSpPr>
            <a:spLocks noGrp="1" noChangeArrowheads="1"/>
          </p:cNvSpPr>
          <p:nvPr>
            <p:ph type="sldNum" sz="quarter" idx="11"/>
          </p:nvPr>
        </p:nvSpPr>
        <p:spPr>
          <a:ln/>
        </p:spPr>
        <p:txBody>
          <a:bodyPr/>
          <a:lstStyle>
            <a:lvl1pPr>
              <a:defRPr/>
            </a:lvl1pPr>
          </a:lstStyle>
          <a:p>
            <a:pPr>
              <a:defRPr/>
            </a:pPr>
            <a:fld id="{28FD885D-C06A-4C95-B40D-B575303FC8CD}" type="slidenum">
              <a:rPr lang="en-US" altLang="en-US"/>
              <a:pPr>
                <a:defRPr/>
              </a:pPr>
              <a:t>‹#›</a:t>
            </a:fld>
            <a:endParaRPr lang="en-US" altLang="en-US"/>
          </a:p>
        </p:txBody>
      </p:sp>
      <p:sp>
        <p:nvSpPr>
          <p:cNvPr id="6" name="Rectangle 14">
            <a:extLst>
              <a:ext uri="{FF2B5EF4-FFF2-40B4-BE49-F238E27FC236}">
                <a16:creationId xmlns:a16="http://schemas.microsoft.com/office/drawing/2014/main" id="{20768037-8E36-24A2-473F-CA8A3BBBE30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0502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896385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3100938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1410384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728418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3346247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p:nvPr>
        </p:nvSpPr>
        <p:spPr>
          <a:xfrm>
            <a:off x="0" y="6016753"/>
            <a:ext cx="8229600" cy="841248"/>
          </a:xfrm>
        </p:spPr>
        <p:txBody>
          <a:bodyPr anchor="ctr">
            <a:normAutofit/>
          </a:bodyPr>
          <a:lstStyle>
            <a:lvl1pPr marL="0" indent="0">
              <a:buNone/>
              <a:defRPr sz="900" baseline="0"/>
            </a:lvl1pPr>
          </a:lstStyle>
          <a:p>
            <a:pPr lvl="0"/>
            <a:r>
              <a:rPr lang="en-US"/>
              <a:t>Click to edit Master text styles</a:t>
            </a:r>
          </a:p>
        </p:txBody>
      </p:sp>
    </p:spTree>
    <p:extLst>
      <p:ext uri="{BB962C8B-B14F-4D97-AF65-F5344CB8AC3E}">
        <p14:creationId xmlns:p14="http://schemas.microsoft.com/office/powerpoint/2010/main" val="190079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C7AB-87E2-CB34-B504-69BDF27A5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364D0F3-00C3-DD8C-3022-EBCA4EFAC0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E31C74-E04C-8EC1-9B72-C31BE540ADD8}"/>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5" name="Footer Placeholder 4">
            <a:extLst>
              <a:ext uri="{FF2B5EF4-FFF2-40B4-BE49-F238E27FC236}">
                <a16:creationId xmlns:a16="http://schemas.microsoft.com/office/drawing/2014/main" id="{55BAD35B-C038-66FF-AAD7-9B5C1CBC46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6D37F9-5CFD-AED4-588F-9D87EF92C571}"/>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330169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1218482-A518-63CF-63AF-F08D6E049E7D}"/>
              </a:ext>
            </a:extLst>
          </p:cNvPr>
          <p:cNvSpPr>
            <a:spLocks noGrp="1"/>
          </p:cNvSpPr>
          <p:nvPr>
            <p:ph type="dt" sz="half" idx="10"/>
          </p:nvPr>
        </p:nvSpPr>
        <p:spPr/>
        <p:txBody>
          <a:bodyPr/>
          <a:lstStyle>
            <a:lvl1pPr>
              <a:defRPr/>
            </a:lvl1pPr>
          </a:lstStyle>
          <a:p>
            <a:pPr>
              <a:defRPr/>
            </a:pPr>
            <a:fld id="{3BAC664C-10E2-4E46-8344-BB50CA3D3482}" type="datetimeFigureOut">
              <a:rPr lang="en-US"/>
              <a:pPr>
                <a:defRPr/>
              </a:pPr>
              <a:t>2/26/2026</a:t>
            </a:fld>
            <a:endParaRPr lang="en-US"/>
          </a:p>
        </p:txBody>
      </p:sp>
      <p:sp>
        <p:nvSpPr>
          <p:cNvPr id="5" name="Footer Placeholder 4">
            <a:extLst>
              <a:ext uri="{FF2B5EF4-FFF2-40B4-BE49-F238E27FC236}">
                <a16:creationId xmlns:a16="http://schemas.microsoft.com/office/drawing/2014/main" id="{998D6F19-7498-6E5F-1049-745D318C4C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D17E37-70F8-48E2-DA51-DBBFEB83EC53}"/>
              </a:ext>
            </a:extLst>
          </p:cNvPr>
          <p:cNvSpPr>
            <a:spLocks noGrp="1"/>
          </p:cNvSpPr>
          <p:nvPr>
            <p:ph type="sldNum" sz="quarter" idx="12"/>
          </p:nvPr>
        </p:nvSpPr>
        <p:spPr/>
        <p:txBody>
          <a:bodyPr/>
          <a:lstStyle>
            <a:lvl1pPr>
              <a:defRPr/>
            </a:lvl1pPr>
          </a:lstStyle>
          <a:p>
            <a:pPr>
              <a:defRPr/>
            </a:pPr>
            <a:fld id="{D46DC46D-3969-46AA-BC2F-9B536E3A8F65}" type="slidenum">
              <a:rPr lang="en-US" altLang="en-US"/>
              <a:pPr>
                <a:defRPr/>
              </a:pPr>
              <a:t>‹#›</a:t>
            </a:fld>
            <a:endParaRPr lang="en-US" altLang="en-US"/>
          </a:p>
        </p:txBody>
      </p:sp>
    </p:spTree>
    <p:extLst>
      <p:ext uri="{BB962C8B-B14F-4D97-AF65-F5344CB8AC3E}">
        <p14:creationId xmlns:p14="http://schemas.microsoft.com/office/powerpoint/2010/main" val="1383031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2D610-9DDA-321F-8ED8-D1621F2BCD13}"/>
              </a:ext>
            </a:extLst>
          </p:cNvPr>
          <p:cNvSpPr>
            <a:spLocks noGrp="1"/>
          </p:cNvSpPr>
          <p:nvPr>
            <p:ph type="dt" sz="half" idx="10"/>
          </p:nvPr>
        </p:nvSpPr>
        <p:spPr/>
        <p:txBody>
          <a:bodyPr/>
          <a:lstStyle>
            <a:lvl1pPr>
              <a:defRPr/>
            </a:lvl1pPr>
          </a:lstStyle>
          <a:p>
            <a:pPr>
              <a:defRPr/>
            </a:pPr>
            <a:fld id="{D6293AE7-B47C-4D47-9D79-88FB734B46FF}" type="datetimeFigureOut">
              <a:rPr lang="en-US"/>
              <a:pPr>
                <a:defRPr/>
              </a:pPr>
              <a:t>2/26/2026</a:t>
            </a:fld>
            <a:endParaRPr lang="en-US"/>
          </a:p>
        </p:txBody>
      </p:sp>
      <p:sp>
        <p:nvSpPr>
          <p:cNvPr id="5" name="Footer Placeholder 4">
            <a:extLst>
              <a:ext uri="{FF2B5EF4-FFF2-40B4-BE49-F238E27FC236}">
                <a16:creationId xmlns:a16="http://schemas.microsoft.com/office/drawing/2014/main" id="{FF229FB8-F892-4B01-2ABD-9B1F2E9987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1F0778-90A2-A522-524A-0038E3F6BC51}"/>
              </a:ext>
            </a:extLst>
          </p:cNvPr>
          <p:cNvSpPr>
            <a:spLocks noGrp="1"/>
          </p:cNvSpPr>
          <p:nvPr>
            <p:ph type="sldNum" sz="quarter" idx="12"/>
          </p:nvPr>
        </p:nvSpPr>
        <p:spPr/>
        <p:txBody>
          <a:bodyPr/>
          <a:lstStyle>
            <a:lvl1pPr>
              <a:defRPr/>
            </a:lvl1pPr>
          </a:lstStyle>
          <a:p>
            <a:pPr>
              <a:defRPr/>
            </a:pPr>
            <a:fld id="{0593C836-B54C-457B-88F9-A64AE7DD7840}" type="slidenum">
              <a:rPr lang="en-US" altLang="en-US"/>
              <a:pPr>
                <a:defRPr/>
              </a:pPr>
              <a:t>‹#›</a:t>
            </a:fld>
            <a:endParaRPr lang="en-US" altLang="en-US"/>
          </a:p>
        </p:txBody>
      </p:sp>
    </p:spTree>
    <p:extLst>
      <p:ext uri="{BB962C8B-B14F-4D97-AF65-F5344CB8AC3E}">
        <p14:creationId xmlns:p14="http://schemas.microsoft.com/office/powerpoint/2010/main" val="173910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F2BA4-D068-F9CB-138A-8FCC89DD70FC}"/>
              </a:ext>
            </a:extLst>
          </p:cNvPr>
          <p:cNvSpPr>
            <a:spLocks noGrp="1"/>
          </p:cNvSpPr>
          <p:nvPr>
            <p:ph type="dt" sz="half" idx="10"/>
          </p:nvPr>
        </p:nvSpPr>
        <p:spPr/>
        <p:txBody>
          <a:bodyPr/>
          <a:lstStyle>
            <a:lvl1pPr>
              <a:defRPr/>
            </a:lvl1pPr>
          </a:lstStyle>
          <a:p>
            <a:pPr>
              <a:defRPr/>
            </a:pPr>
            <a:fld id="{0C33A947-9B69-46D0-96F1-F87910B6B479}" type="datetimeFigureOut">
              <a:rPr lang="en-US"/>
              <a:pPr>
                <a:defRPr/>
              </a:pPr>
              <a:t>2/26/2026</a:t>
            </a:fld>
            <a:endParaRPr lang="en-US"/>
          </a:p>
        </p:txBody>
      </p:sp>
      <p:sp>
        <p:nvSpPr>
          <p:cNvPr id="5" name="Footer Placeholder 4">
            <a:extLst>
              <a:ext uri="{FF2B5EF4-FFF2-40B4-BE49-F238E27FC236}">
                <a16:creationId xmlns:a16="http://schemas.microsoft.com/office/drawing/2014/main" id="{644DE877-3CBF-2155-0209-148FA85D4A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53A8C1-FE86-DEBF-56E7-ED2916273667}"/>
              </a:ext>
            </a:extLst>
          </p:cNvPr>
          <p:cNvSpPr>
            <a:spLocks noGrp="1"/>
          </p:cNvSpPr>
          <p:nvPr>
            <p:ph type="sldNum" sz="quarter" idx="12"/>
          </p:nvPr>
        </p:nvSpPr>
        <p:spPr/>
        <p:txBody>
          <a:bodyPr/>
          <a:lstStyle>
            <a:lvl1pPr>
              <a:defRPr/>
            </a:lvl1pPr>
          </a:lstStyle>
          <a:p>
            <a:pPr>
              <a:defRPr/>
            </a:pPr>
            <a:fld id="{C51734A0-E06E-4E90-A6E6-BB8CAE8669A8}" type="slidenum">
              <a:rPr lang="en-US" altLang="en-US"/>
              <a:pPr>
                <a:defRPr/>
              </a:pPr>
              <a:t>‹#›</a:t>
            </a:fld>
            <a:endParaRPr lang="en-US" altLang="en-US"/>
          </a:p>
        </p:txBody>
      </p:sp>
    </p:spTree>
    <p:extLst>
      <p:ext uri="{BB962C8B-B14F-4D97-AF65-F5344CB8AC3E}">
        <p14:creationId xmlns:p14="http://schemas.microsoft.com/office/powerpoint/2010/main" val="1763076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B1DF445-F823-E5AC-31C6-3AB541BF1D25}"/>
              </a:ext>
            </a:extLst>
          </p:cNvPr>
          <p:cNvSpPr>
            <a:spLocks noGrp="1"/>
          </p:cNvSpPr>
          <p:nvPr>
            <p:ph type="dt" sz="half" idx="10"/>
          </p:nvPr>
        </p:nvSpPr>
        <p:spPr/>
        <p:txBody>
          <a:bodyPr/>
          <a:lstStyle>
            <a:lvl1pPr>
              <a:defRPr/>
            </a:lvl1pPr>
          </a:lstStyle>
          <a:p>
            <a:pPr>
              <a:defRPr/>
            </a:pPr>
            <a:fld id="{595382F1-A866-483B-B5C3-65D9E54797C9}" type="datetimeFigureOut">
              <a:rPr lang="en-US"/>
              <a:pPr>
                <a:defRPr/>
              </a:pPr>
              <a:t>2/26/2026</a:t>
            </a:fld>
            <a:endParaRPr lang="en-US"/>
          </a:p>
        </p:txBody>
      </p:sp>
      <p:sp>
        <p:nvSpPr>
          <p:cNvPr id="6" name="Footer Placeholder 4">
            <a:extLst>
              <a:ext uri="{FF2B5EF4-FFF2-40B4-BE49-F238E27FC236}">
                <a16:creationId xmlns:a16="http://schemas.microsoft.com/office/drawing/2014/main" id="{D2BB1D03-FC0C-8392-C743-5092C8CD33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815246-7337-191F-ABB8-EDA053659837}"/>
              </a:ext>
            </a:extLst>
          </p:cNvPr>
          <p:cNvSpPr>
            <a:spLocks noGrp="1"/>
          </p:cNvSpPr>
          <p:nvPr>
            <p:ph type="sldNum" sz="quarter" idx="12"/>
          </p:nvPr>
        </p:nvSpPr>
        <p:spPr/>
        <p:txBody>
          <a:bodyPr/>
          <a:lstStyle>
            <a:lvl1pPr>
              <a:defRPr/>
            </a:lvl1pPr>
          </a:lstStyle>
          <a:p>
            <a:pPr>
              <a:defRPr/>
            </a:pPr>
            <a:fld id="{DABD122C-DA3C-4B93-82FE-4E32D74E65EC}" type="slidenum">
              <a:rPr lang="en-US" altLang="en-US"/>
              <a:pPr>
                <a:defRPr/>
              </a:pPr>
              <a:t>‹#›</a:t>
            </a:fld>
            <a:endParaRPr lang="en-US" altLang="en-US"/>
          </a:p>
        </p:txBody>
      </p:sp>
    </p:spTree>
    <p:extLst>
      <p:ext uri="{BB962C8B-B14F-4D97-AF65-F5344CB8AC3E}">
        <p14:creationId xmlns:p14="http://schemas.microsoft.com/office/powerpoint/2010/main" val="1456941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295D1AC-86C8-A1B8-8F6F-686BAB21A66A}"/>
              </a:ext>
            </a:extLst>
          </p:cNvPr>
          <p:cNvSpPr>
            <a:spLocks noGrp="1"/>
          </p:cNvSpPr>
          <p:nvPr>
            <p:ph type="dt" sz="half" idx="10"/>
          </p:nvPr>
        </p:nvSpPr>
        <p:spPr/>
        <p:txBody>
          <a:bodyPr/>
          <a:lstStyle>
            <a:lvl1pPr>
              <a:defRPr/>
            </a:lvl1pPr>
          </a:lstStyle>
          <a:p>
            <a:pPr>
              <a:defRPr/>
            </a:pPr>
            <a:fld id="{3149FB4F-A82E-4439-8AAB-09D5FDBCF680}" type="datetimeFigureOut">
              <a:rPr lang="en-US"/>
              <a:pPr>
                <a:defRPr/>
              </a:pPr>
              <a:t>2/26/2026</a:t>
            </a:fld>
            <a:endParaRPr lang="en-US"/>
          </a:p>
        </p:txBody>
      </p:sp>
      <p:sp>
        <p:nvSpPr>
          <p:cNvPr id="8" name="Footer Placeholder 4">
            <a:extLst>
              <a:ext uri="{FF2B5EF4-FFF2-40B4-BE49-F238E27FC236}">
                <a16:creationId xmlns:a16="http://schemas.microsoft.com/office/drawing/2014/main" id="{827B0CAE-F8C8-DAD3-6C81-CDAAC6B8804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D1C425-113C-FB67-E534-48B3FBDA0F4E}"/>
              </a:ext>
            </a:extLst>
          </p:cNvPr>
          <p:cNvSpPr>
            <a:spLocks noGrp="1"/>
          </p:cNvSpPr>
          <p:nvPr>
            <p:ph type="sldNum" sz="quarter" idx="12"/>
          </p:nvPr>
        </p:nvSpPr>
        <p:spPr/>
        <p:txBody>
          <a:bodyPr/>
          <a:lstStyle>
            <a:lvl1pPr>
              <a:defRPr/>
            </a:lvl1pPr>
          </a:lstStyle>
          <a:p>
            <a:pPr>
              <a:defRPr/>
            </a:pPr>
            <a:fld id="{01453625-8BBC-4DBE-867C-23A241911816}" type="slidenum">
              <a:rPr lang="en-US" altLang="en-US"/>
              <a:pPr>
                <a:defRPr/>
              </a:pPr>
              <a:t>‹#›</a:t>
            </a:fld>
            <a:endParaRPr lang="en-US" altLang="en-US"/>
          </a:p>
        </p:txBody>
      </p:sp>
    </p:spTree>
    <p:extLst>
      <p:ext uri="{BB962C8B-B14F-4D97-AF65-F5344CB8AC3E}">
        <p14:creationId xmlns:p14="http://schemas.microsoft.com/office/powerpoint/2010/main" val="1149263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7541B55-A719-32D5-4A64-3B38519143E4}"/>
              </a:ext>
            </a:extLst>
          </p:cNvPr>
          <p:cNvSpPr>
            <a:spLocks noGrp="1"/>
          </p:cNvSpPr>
          <p:nvPr>
            <p:ph type="dt" sz="half" idx="10"/>
          </p:nvPr>
        </p:nvSpPr>
        <p:spPr/>
        <p:txBody>
          <a:bodyPr/>
          <a:lstStyle>
            <a:lvl1pPr>
              <a:defRPr/>
            </a:lvl1pPr>
          </a:lstStyle>
          <a:p>
            <a:pPr>
              <a:defRPr/>
            </a:pPr>
            <a:fld id="{D947064C-86A4-48DD-A3C0-1D9BB51532F7}" type="datetimeFigureOut">
              <a:rPr lang="en-US"/>
              <a:pPr>
                <a:defRPr/>
              </a:pPr>
              <a:t>2/26/2026</a:t>
            </a:fld>
            <a:endParaRPr lang="en-US"/>
          </a:p>
        </p:txBody>
      </p:sp>
      <p:sp>
        <p:nvSpPr>
          <p:cNvPr id="4" name="Footer Placeholder 4">
            <a:extLst>
              <a:ext uri="{FF2B5EF4-FFF2-40B4-BE49-F238E27FC236}">
                <a16:creationId xmlns:a16="http://schemas.microsoft.com/office/drawing/2014/main" id="{C212227D-517B-DCCE-0A1F-A0DC2751D6A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C1E866-E4EC-FF23-4E50-970BD7886B9C}"/>
              </a:ext>
            </a:extLst>
          </p:cNvPr>
          <p:cNvSpPr>
            <a:spLocks noGrp="1"/>
          </p:cNvSpPr>
          <p:nvPr>
            <p:ph type="sldNum" sz="quarter" idx="12"/>
          </p:nvPr>
        </p:nvSpPr>
        <p:spPr/>
        <p:txBody>
          <a:bodyPr/>
          <a:lstStyle>
            <a:lvl1pPr>
              <a:defRPr/>
            </a:lvl1pPr>
          </a:lstStyle>
          <a:p>
            <a:pPr>
              <a:defRPr/>
            </a:pPr>
            <a:fld id="{CF726603-6F7E-46CD-BE3C-3EA0CB907C87}" type="slidenum">
              <a:rPr lang="en-US" altLang="en-US"/>
              <a:pPr>
                <a:defRPr/>
              </a:pPr>
              <a:t>‹#›</a:t>
            </a:fld>
            <a:endParaRPr lang="en-US" altLang="en-US"/>
          </a:p>
        </p:txBody>
      </p:sp>
    </p:spTree>
    <p:extLst>
      <p:ext uri="{BB962C8B-B14F-4D97-AF65-F5344CB8AC3E}">
        <p14:creationId xmlns:p14="http://schemas.microsoft.com/office/powerpoint/2010/main" val="363999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A7EB4F-B175-06EA-B3A1-7E629A381900}"/>
              </a:ext>
            </a:extLst>
          </p:cNvPr>
          <p:cNvSpPr>
            <a:spLocks noGrp="1"/>
          </p:cNvSpPr>
          <p:nvPr>
            <p:ph type="dt" sz="half" idx="10"/>
          </p:nvPr>
        </p:nvSpPr>
        <p:spPr/>
        <p:txBody>
          <a:bodyPr/>
          <a:lstStyle>
            <a:lvl1pPr>
              <a:defRPr/>
            </a:lvl1pPr>
          </a:lstStyle>
          <a:p>
            <a:pPr>
              <a:defRPr/>
            </a:pPr>
            <a:fld id="{251CE3AB-7D4F-4296-B277-130242FF1C49}" type="datetimeFigureOut">
              <a:rPr lang="en-US"/>
              <a:pPr>
                <a:defRPr/>
              </a:pPr>
              <a:t>2/26/2026</a:t>
            </a:fld>
            <a:endParaRPr lang="en-US"/>
          </a:p>
        </p:txBody>
      </p:sp>
      <p:sp>
        <p:nvSpPr>
          <p:cNvPr id="3" name="Footer Placeholder 4">
            <a:extLst>
              <a:ext uri="{FF2B5EF4-FFF2-40B4-BE49-F238E27FC236}">
                <a16:creationId xmlns:a16="http://schemas.microsoft.com/office/drawing/2014/main" id="{70FA8F01-20DD-306B-3E37-A50836E32D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97D9275-0E85-41FA-65E4-61E3E7929F74}"/>
              </a:ext>
            </a:extLst>
          </p:cNvPr>
          <p:cNvSpPr>
            <a:spLocks noGrp="1"/>
          </p:cNvSpPr>
          <p:nvPr>
            <p:ph type="sldNum" sz="quarter" idx="12"/>
          </p:nvPr>
        </p:nvSpPr>
        <p:spPr/>
        <p:txBody>
          <a:bodyPr/>
          <a:lstStyle>
            <a:lvl1pPr>
              <a:defRPr/>
            </a:lvl1pPr>
          </a:lstStyle>
          <a:p>
            <a:pPr>
              <a:defRPr/>
            </a:pPr>
            <a:fld id="{D6B57CCA-7143-445F-9BEA-705E0F0381EE}" type="slidenum">
              <a:rPr lang="en-US" altLang="en-US"/>
              <a:pPr>
                <a:defRPr/>
              </a:pPr>
              <a:t>‹#›</a:t>
            </a:fld>
            <a:endParaRPr lang="en-US" altLang="en-US"/>
          </a:p>
        </p:txBody>
      </p:sp>
    </p:spTree>
    <p:extLst>
      <p:ext uri="{BB962C8B-B14F-4D97-AF65-F5344CB8AC3E}">
        <p14:creationId xmlns:p14="http://schemas.microsoft.com/office/powerpoint/2010/main" val="247707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85E3BA9-CBE0-0F0B-7AFB-1E4D7A43BCF8}"/>
              </a:ext>
            </a:extLst>
          </p:cNvPr>
          <p:cNvSpPr>
            <a:spLocks noGrp="1"/>
          </p:cNvSpPr>
          <p:nvPr>
            <p:ph type="dt" sz="half" idx="10"/>
          </p:nvPr>
        </p:nvSpPr>
        <p:spPr/>
        <p:txBody>
          <a:bodyPr/>
          <a:lstStyle>
            <a:lvl1pPr>
              <a:defRPr/>
            </a:lvl1pPr>
          </a:lstStyle>
          <a:p>
            <a:pPr>
              <a:defRPr/>
            </a:pPr>
            <a:fld id="{A83E085A-B3B9-4DD6-B34B-6C8C3C770F2B}" type="datetimeFigureOut">
              <a:rPr lang="en-US"/>
              <a:pPr>
                <a:defRPr/>
              </a:pPr>
              <a:t>2/26/2026</a:t>
            </a:fld>
            <a:endParaRPr lang="en-US"/>
          </a:p>
        </p:txBody>
      </p:sp>
      <p:sp>
        <p:nvSpPr>
          <p:cNvPr id="6" name="Footer Placeholder 4">
            <a:extLst>
              <a:ext uri="{FF2B5EF4-FFF2-40B4-BE49-F238E27FC236}">
                <a16:creationId xmlns:a16="http://schemas.microsoft.com/office/drawing/2014/main" id="{52610A65-0889-D8C3-53A0-9A323FC2B2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A96DCC-5B24-660F-108B-A86E94DB59E1}"/>
              </a:ext>
            </a:extLst>
          </p:cNvPr>
          <p:cNvSpPr>
            <a:spLocks noGrp="1"/>
          </p:cNvSpPr>
          <p:nvPr>
            <p:ph type="sldNum" sz="quarter" idx="12"/>
          </p:nvPr>
        </p:nvSpPr>
        <p:spPr/>
        <p:txBody>
          <a:bodyPr/>
          <a:lstStyle>
            <a:lvl1pPr>
              <a:defRPr/>
            </a:lvl1pPr>
          </a:lstStyle>
          <a:p>
            <a:pPr>
              <a:defRPr/>
            </a:pPr>
            <a:fld id="{89D85ECC-DA70-446D-8C17-56FD5BDB2733}" type="slidenum">
              <a:rPr lang="en-US" altLang="en-US"/>
              <a:pPr>
                <a:defRPr/>
              </a:pPr>
              <a:t>‹#›</a:t>
            </a:fld>
            <a:endParaRPr lang="en-US" altLang="en-US"/>
          </a:p>
        </p:txBody>
      </p:sp>
    </p:spTree>
    <p:extLst>
      <p:ext uri="{BB962C8B-B14F-4D97-AF65-F5344CB8AC3E}">
        <p14:creationId xmlns:p14="http://schemas.microsoft.com/office/powerpoint/2010/main" val="1418169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4E55FC5-B0E8-5BFA-0F8A-420E9B3DD403}"/>
              </a:ext>
            </a:extLst>
          </p:cNvPr>
          <p:cNvSpPr>
            <a:spLocks noGrp="1"/>
          </p:cNvSpPr>
          <p:nvPr>
            <p:ph type="dt" sz="half" idx="10"/>
          </p:nvPr>
        </p:nvSpPr>
        <p:spPr/>
        <p:txBody>
          <a:bodyPr/>
          <a:lstStyle>
            <a:lvl1pPr>
              <a:defRPr/>
            </a:lvl1pPr>
          </a:lstStyle>
          <a:p>
            <a:pPr>
              <a:defRPr/>
            </a:pPr>
            <a:fld id="{F93A389E-81D5-4E74-AF07-BEA7116B6547}" type="datetimeFigureOut">
              <a:rPr lang="en-US"/>
              <a:pPr>
                <a:defRPr/>
              </a:pPr>
              <a:t>2/26/2026</a:t>
            </a:fld>
            <a:endParaRPr lang="en-US"/>
          </a:p>
        </p:txBody>
      </p:sp>
      <p:sp>
        <p:nvSpPr>
          <p:cNvPr id="6" name="Footer Placeholder 4">
            <a:extLst>
              <a:ext uri="{FF2B5EF4-FFF2-40B4-BE49-F238E27FC236}">
                <a16:creationId xmlns:a16="http://schemas.microsoft.com/office/drawing/2014/main" id="{D7393C97-21CB-4D01-70C1-FCED453F3C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49EE15-DF3C-BDE3-8321-91913ABB19D7}"/>
              </a:ext>
            </a:extLst>
          </p:cNvPr>
          <p:cNvSpPr>
            <a:spLocks noGrp="1"/>
          </p:cNvSpPr>
          <p:nvPr>
            <p:ph type="sldNum" sz="quarter" idx="12"/>
          </p:nvPr>
        </p:nvSpPr>
        <p:spPr/>
        <p:txBody>
          <a:bodyPr/>
          <a:lstStyle>
            <a:lvl1pPr>
              <a:defRPr/>
            </a:lvl1pPr>
          </a:lstStyle>
          <a:p>
            <a:pPr>
              <a:defRPr/>
            </a:pPr>
            <a:fld id="{FCD95085-A675-485F-A6EE-2BBF157176A8}" type="slidenum">
              <a:rPr lang="en-US" altLang="en-US"/>
              <a:pPr>
                <a:defRPr/>
              </a:pPr>
              <a:t>‹#›</a:t>
            </a:fld>
            <a:endParaRPr lang="en-US" altLang="en-US"/>
          </a:p>
        </p:txBody>
      </p:sp>
    </p:spTree>
    <p:extLst>
      <p:ext uri="{BB962C8B-B14F-4D97-AF65-F5344CB8AC3E}">
        <p14:creationId xmlns:p14="http://schemas.microsoft.com/office/powerpoint/2010/main" val="3851435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B442B-67C8-E652-58DD-C716EB8556DB}"/>
              </a:ext>
            </a:extLst>
          </p:cNvPr>
          <p:cNvSpPr>
            <a:spLocks noGrp="1"/>
          </p:cNvSpPr>
          <p:nvPr>
            <p:ph type="dt" sz="half" idx="10"/>
          </p:nvPr>
        </p:nvSpPr>
        <p:spPr/>
        <p:txBody>
          <a:bodyPr/>
          <a:lstStyle>
            <a:lvl1pPr>
              <a:defRPr/>
            </a:lvl1pPr>
          </a:lstStyle>
          <a:p>
            <a:pPr>
              <a:defRPr/>
            </a:pPr>
            <a:fld id="{1F5C9AC5-B03A-4755-BC52-98D7E10AD451}" type="datetimeFigureOut">
              <a:rPr lang="en-US"/>
              <a:pPr>
                <a:defRPr/>
              </a:pPr>
              <a:t>2/26/2026</a:t>
            </a:fld>
            <a:endParaRPr lang="en-US"/>
          </a:p>
        </p:txBody>
      </p:sp>
      <p:sp>
        <p:nvSpPr>
          <p:cNvPr id="5" name="Footer Placeholder 4">
            <a:extLst>
              <a:ext uri="{FF2B5EF4-FFF2-40B4-BE49-F238E27FC236}">
                <a16:creationId xmlns:a16="http://schemas.microsoft.com/office/drawing/2014/main" id="{E567AB66-57B4-E4A3-E0AB-F751647BEC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6923D6-BF10-6AD1-847B-3E79B14D0114}"/>
              </a:ext>
            </a:extLst>
          </p:cNvPr>
          <p:cNvSpPr>
            <a:spLocks noGrp="1"/>
          </p:cNvSpPr>
          <p:nvPr>
            <p:ph type="sldNum" sz="quarter" idx="12"/>
          </p:nvPr>
        </p:nvSpPr>
        <p:spPr/>
        <p:txBody>
          <a:bodyPr/>
          <a:lstStyle>
            <a:lvl1pPr>
              <a:defRPr/>
            </a:lvl1pPr>
          </a:lstStyle>
          <a:p>
            <a:pPr>
              <a:defRPr/>
            </a:pPr>
            <a:fld id="{9F864C5B-B192-4F10-B1CE-2036A8B37516}" type="slidenum">
              <a:rPr lang="en-US" altLang="en-US"/>
              <a:pPr>
                <a:defRPr/>
              </a:pPr>
              <a:t>‹#›</a:t>
            </a:fld>
            <a:endParaRPr lang="en-US" altLang="en-US"/>
          </a:p>
        </p:txBody>
      </p:sp>
    </p:spTree>
    <p:extLst>
      <p:ext uri="{BB962C8B-B14F-4D97-AF65-F5344CB8AC3E}">
        <p14:creationId xmlns:p14="http://schemas.microsoft.com/office/powerpoint/2010/main" val="389967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ABBC-028E-7BB2-C6B7-2171EEAB35D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97E6E3-167B-3417-FACB-5063695CA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4415735-9833-FA5D-296F-6DCED7429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0584414-FAA4-8AFC-28DF-C178C2FEA8AD}"/>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6" name="Footer Placeholder 5">
            <a:extLst>
              <a:ext uri="{FF2B5EF4-FFF2-40B4-BE49-F238E27FC236}">
                <a16:creationId xmlns:a16="http://schemas.microsoft.com/office/drawing/2014/main" id="{05660900-9FC0-7ADC-1CC8-FEBD4D60C09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95BD86-43CE-12F3-0E53-CDCA4F019ACE}"/>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3897348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C4E7A-F4C1-5D9D-15A9-4F375C4EF81D}"/>
              </a:ext>
            </a:extLst>
          </p:cNvPr>
          <p:cNvSpPr>
            <a:spLocks noGrp="1"/>
          </p:cNvSpPr>
          <p:nvPr>
            <p:ph type="dt" sz="half" idx="10"/>
          </p:nvPr>
        </p:nvSpPr>
        <p:spPr/>
        <p:txBody>
          <a:bodyPr/>
          <a:lstStyle>
            <a:lvl1pPr>
              <a:defRPr/>
            </a:lvl1pPr>
          </a:lstStyle>
          <a:p>
            <a:pPr>
              <a:defRPr/>
            </a:pPr>
            <a:fld id="{F7151F66-10B1-4262-8A34-8E2DCB8BE0DD}" type="datetimeFigureOut">
              <a:rPr lang="en-US"/>
              <a:pPr>
                <a:defRPr/>
              </a:pPr>
              <a:t>2/26/2026</a:t>
            </a:fld>
            <a:endParaRPr lang="en-US"/>
          </a:p>
        </p:txBody>
      </p:sp>
      <p:sp>
        <p:nvSpPr>
          <p:cNvPr id="5" name="Footer Placeholder 4">
            <a:extLst>
              <a:ext uri="{FF2B5EF4-FFF2-40B4-BE49-F238E27FC236}">
                <a16:creationId xmlns:a16="http://schemas.microsoft.com/office/drawing/2014/main" id="{8CA3C227-0594-2CEC-68DC-36ABCB2FA6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27FA20-C179-0F37-784C-B74F7FBD327E}"/>
              </a:ext>
            </a:extLst>
          </p:cNvPr>
          <p:cNvSpPr>
            <a:spLocks noGrp="1"/>
          </p:cNvSpPr>
          <p:nvPr>
            <p:ph type="sldNum" sz="quarter" idx="12"/>
          </p:nvPr>
        </p:nvSpPr>
        <p:spPr/>
        <p:txBody>
          <a:bodyPr/>
          <a:lstStyle>
            <a:lvl1pPr>
              <a:defRPr/>
            </a:lvl1pPr>
          </a:lstStyle>
          <a:p>
            <a:pPr>
              <a:defRPr/>
            </a:pPr>
            <a:fld id="{BF7D5998-B4BD-4877-ABD5-C7758FD094AC}" type="slidenum">
              <a:rPr lang="en-US" altLang="en-US"/>
              <a:pPr>
                <a:defRPr/>
              </a:pPr>
              <a:t>‹#›</a:t>
            </a:fld>
            <a:endParaRPr lang="en-US" altLang="en-US"/>
          </a:p>
        </p:txBody>
      </p:sp>
    </p:spTree>
    <p:extLst>
      <p:ext uri="{BB962C8B-B14F-4D97-AF65-F5344CB8AC3E}">
        <p14:creationId xmlns:p14="http://schemas.microsoft.com/office/powerpoint/2010/main" val="38936486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299D3358-2E78-60E1-11B3-EE5A023F0B36}"/>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sp>
        <p:nvSpPr>
          <p:cNvPr id="3" name="Freeform 7">
            <a:extLst>
              <a:ext uri="{FF2B5EF4-FFF2-40B4-BE49-F238E27FC236}">
                <a16:creationId xmlns:a16="http://schemas.microsoft.com/office/drawing/2014/main" id="{43C33A5F-9425-63D0-C3BC-A79D3ECCB282}"/>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sz="1800">
              <a:latin typeface="+mn-lt"/>
              <a:cs typeface="+mn-cs"/>
            </a:endParaRPr>
          </a:p>
        </p:txBody>
      </p:sp>
      <p:grpSp>
        <p:nvGrpSpPr>
          <p:cNvPr id="4" name="Group 8">
            <a:extLst>
              <a:ext uri="{FF2B5EF4-FFF2-40B4-BE49-F238E27FC236}">
                <a16:creationId xmlns:a16="http://schemas.microsoft.com/office/drawing/2014/main" id="{9636F969-6FFB-5C67-A1DC-FF81B16CF4EF}"/>
              </a:ext>
            </a:extLst>
          </p:cNvPr>
          <p:cNvGrpSpPr>
            <a:grpSpLocks/>
          </p:cNvGrpSpPr>
          <p:nvPr/>
        </p:nvGrpSpPr>
        <p:grpSpPr bwMode="auto">
          <a:xfrm>
            <a:off x="-25399" y="203200"/>
            <a:ext cx="12240684" cy="647700"/>
            <a:chOff x="-19045" y="216550"/>
            <a:chExt cx="9180548" cy="649224"/>
          </a:xfrm>
        </p:grpSpPr>
        <p:sp>
          <p:nvSpPr>
            <p:cNvPr id="5" name="Freeform 9">
              <a:extLst>
                <a:ext uri="{FF2B5EF4-FFF2-40B4-BE49-F238E27FC236}">
                  <a16:creationId xmlns:a16="http://schemas.microsoft.com/office/drawing/2014/main" id="{1285BF67-B5AD-07AB-A152-400BABBB3A3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sz="1800"/>
            </a:p>
          </p:txBody>
        </p:sp>
        <p:sp>
          <p:nvSpPr>
            <p:cNvPr id="6" name="Freeform 10">
              <a:extLst>
                <a:ext uri="{FF2B5EF4-FFF2-40B4-BE49-F238E27FC236}">
                  <a16:creationId xmlns:a16="http://schemas.microsoft.com/office/drawing/2014/main" id="{460B9FB4-8BC1-063A-0394-A1DB90C962DE}"/>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sz="1800"/>
            </a:p>
          </p:txBody>
        </p:sp>
      </p:grpSp>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9">
            <a:extLst>
              <a:ext uri="{FF2B5EF4-FFF2-40B4-BE49-F238E27FC236}">
                <a16:creationId xmlns:a16="http://schemas.microsoft.com/office/drawing/2014/main" id="{E513AFD3-6C6C-9F69-6367-3F14008F5E04}"/>
              </a:ext>
            </a:extLst>
          </p:cNvPr>
          <p:cNvSpPr>
            <a:spLocks noGrp="1"/>
          </p:cNvSpPr>
          <p:nvPr>
            <p:ph type="dt" sz="half" idx="10"/>
          </p:nvPr>
        </p:nvSpPr>
        <p:spPr/>
        <p:txBody>
          <a:bodyPr/>
          <a:lstStyle>
            <a:lvl1pPr>
              <a:defRPr/>
            </a:lvl1pPr>
          </a:lstStyle>
          <a:p>
            <a:pPr>
              <a:defRPr/>
            </a:pPr>
            <a:fld id="{677C8274-CFAF-41DC-B8E1-033E7B981DB9}" type="datetimeFigureOut">
              <a:rPr lang="en-US"/>
              <a:pPr>
                <a:defRPr/>
              </a:pPr>
              <a:t>2/26/2026</a:t>
            </a:fld>
            <a:endParaRPr lang="en-US"/>
          </a:p>
        </p:txBody>
      </p:sp>
      <p:sp>
        <p:nvSpPr>
          <p:cNvPr id="8" name="Footer Placeholder 18">
            <a:extLst>
              <a:ext uri="{FF2B5EF4-FFF2-40B4-BE49-F238E27FC236}">
                <a16:creationId xmlns:a16="http://schemas.microsoft.com/office/drawing/2014/main" id="{F60FC169-556E-A2FE-31AD-CAD020126BD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26">
            <a:extLst>
              <a:ext uri="{FF2B5EF4-FFF2-40B4-BE49-F238E27FC236}">
                <a16:creationId xmlns:a16="http://schemas.microsoft.com/office/drawing/2014/main" id="{3E91EE05-4B03-B662-C9BE-7DDECE0F0D43}"/>
              </a:ext>
            </a:extLst>
          </p:cNvPr>
          <p:cNvSpPr>
            <a:spLocks noGrp="1"/>
          </p:cNvSpPr>
          <p:nvPr>
            <p:ph type="sldNum" sz="quarter" idx="12"/>
          </p:nvPr>
        </p:nvSpPr>
        <p:spPr/>
        <p:txBody>
          <a:bodyPr/>
          <a:lstStyle>
            <a:lvl1pPr>
              <a:defRPr/>
            </a:lvl1pPr>
          </a:lstStyle>
          <a:p>
            <a:pPr>
              <a:defRPr/>
            </a:pPr>
            <a:fld id="{2C06D938-F7EF-4325-8E81-A68CF9F9CB32}" type="slidenum">
              <a:rPr lang="en-US" altLang="en-US"/>
              <a:pPr>
                <a:defRPr/>
              </a:pPr>
              <a:t>‹#›</a:t>
            </a:fld>
            <a:endParaRPr lang="en-US" altLang="en-US"/>
          </a:p>
        </p:txBody>
      </p:sp>
    </p:spTree>
    <p:extLst>
      <p:ext uri="{BB962C8B-B14F-4D97-AF65-F5344CB8AC3E}">
        <p14:creationId xmlns:p14="http://schemas.microsoft.com/office/powerpoint/2010/main" val="3679348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9">
            <a:extLst>
              <a:ext uri="{FF2B5EF4-FFF2-40B4-BE49-F238E27FC236}">
                <a16:creationId xmlns:a16="http://schemas.microsoft.com/office/drawing/2014/main" id="{5F10CF17-5E1C-2111-3E8B-C62235FEA026}"/>
              </a:ext>
            </a:extLst>
          </p:cNvPr>
          <p:cNvSpPr>
            <a:spLocks noGrp="1"/>
          </p:cNvSpPr>
          <p:nvPr>
            <p:ph type="dt" sz="half" idx="10"/>
          </p:nvPr>
        </p:nvSpPr>
        <p:spPr/>
        <p:txBody>
          <a:bodyPr/>
          <a:lstStyle>
            <a:lvl1pPr>
              <a:defRPr/>
            </a:lvl1pPr>
          </a:lstStyle>
          <a:p>
            <a:pPr>
              <a:defRPr/>
            </a:pPr>
            <a:fld id="{11A3F2AA-A672-4B2B-8495-06C854FE39C8}" type="datetimeFigureOut">
              <a:rPr lang="en-US"/>
              <a:pPr>
                <a:defRPr/>
              </a:pPr>
              <a:t>2/26/2026</a:t>
            </a:fld>
            <a:endParaRPr lang="en-US"/>
          </a:p>
        </p:txBody>
      </p:sp>
      <p:sp>
        <p:nvSpPr>
          <p:cNvPr id="5" name="Footer Placeholder 18">
            <a:extLst>
              <a:ext uri="{FF2B5EF4-FFF2-40B4-BE49-F238E27FC236}">
                <a16:creationId xmlns:a16="http://schemas.microsoft.com/office/drawing/2014/main" id="{526A66F6-7C28-59B0-6E9D-A610F705DB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1803CC3E-EA50-BFF5-F641-A06986182BD7}"/>
              </a:ext>
            </a:extLst>
          </p:cNvPr>
          <p:cNvSpPr>
            <a:spLocks noGrp="1"/>
          </p:cNvSpPr>
          <p:nvPr>
            <p:ph type="sldNum" sz="quarter" idx="12"/>
          </p:nvPr>
        </p:nvSpPr>
        <p:spPr/>
        <p:txBody>
          <a:bodyPr/>
          <a:lstStyle>
            <a:lvl1pPr>
              <a:defRPr/>
            </a:lvl1pPr>
          </a:lstStyle>
          <a:p>
            <a:pPr>
              <a:defRPr/>
            </a:pPr>
            <a:fld id="{A0493051-5088-48FF-B12E-E9E8D7DDDB9E}" type="slidenum">
              <a:rPr lang="en-US" altLang="en-US"/>
              <a:pPr>
                <a:defRPr/>
              </a:pPr>
              <a:t>‹#›</a:t>
            </a:fld>
            <a:endParaRPr lang="en-US" altLang="en-US"/>
          </a:p>
        </p:txBody>
      </p:sp>
    </p:spTree>
    <p:extLst>
      <p:ext uri="{BB962C8B-B14F-4D97-AF65-F5344CB8AC3E}">
        <p14:creationId xmlns:p14="http://schemas.microsoft.com/office/powerpoint/2010/main" val="2420350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29">
            <a:extLst>
              <a:ext uri="{FF2B5EF4-FFF2-40B4-BE49-F238E27FC236}">
                <a16:creationId xmlns:a16="http://schemas.microsoft.com/office/drawing/2014/main" id="{922CFD6F-56A7-3399-B4B5-F6C5FE5AA88B}"/>
              </a:ext>
            </a:extLst>
          </p:cNvPr>
          <p:cNvSpPr>
            <a:spLocks noGrp="1"/>
          </p:cNvSpPr>
          <p:nvPr>
            <p:ph type="dt" sz="half" idx="10"/>
          </p:nvPr>
        </p:nvSpPr>
        <p:spPr/>
        <p:txBody>
          <a:bodyPr/>
          <a:lstStyle>
            <a:lvl1pPr>
              <a:defRPr/>
            </a:lvl1pPr>
          </a:lstStyle>
          <a:p>
            <a:pPr>
              <a:defRPr/>
            </a:pPr>
            <a:fld id="{7267FC45-F0B6-4395-A60C-D6D2DCD09287}" type="datetimeFigureOut">
              <a:rPr lang="en-US"/>
              <a:pPr>
                <a:defRPr/>
              </a:pPr>
              <a:t>2/26/2026</a:t>
            </a:fld>
            <a:endParaRPr lang="en-US"/>
          </a:p>
        </p:txBody>
      </p:sp>
      <p:sp>
        <p:nvSpPr>
          <p:cNvPr id="3" name="Footer Placeholder 18">
            <a:extLst>
              <a:ext uri="{FF2B5EF4-FFF2-40B4-BE49-F238E27FC236}">
                <a16:creationId xmlns:a16="http://schemas.microsoft.com/office/drawing/2014/main" id="{D537BBD7-1662-2CDE-D265-9354FAAD159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F1214BC1-0C5A-B92B-5F42-C6C7C4D51460}"/>
              </a:ext>
            </a:extLst>
          </p:cNvPr>
          <p:cNvSpPr>
            <a:spLocks noGrp="1"/>
          </p:cNvSpPr>
          <p:nvPr>
            <p:ph type="sldNum" sz="quarter" idx="12"/>
          </p:nvPr>
        </p:nvSpPr>
        <p:spPr/>
        <p:txBody>
          <a:bodyPr/>
          <a:lstStyle>
            <a:lvl1pPr>
              <a:defRPr/>
            </a:lvl1pPr>
          </a:lstStyle>
          <a:p>
            <a:pPr>
              <a:defRPr/>
            </a:pPr>
            <a:fld id="{2D68488D-95D2-4C7C-9459-715F70931B12}" type="slidenum">
              <a:rPr lang="en-US" altLang="en-US"/>
              <a:pPr>
                <a:defRPr/>
              </a:pPr>
              <a:t>‹#›</a:t>
            </a:fld>
            <a:endParaRPr lang="en-US" altLang="en-US"/>
          </a:p>
        </p:txBody>
      </p:sp>
    </p:spTree>
    <p:extLst>
      <p:ext uri="{BB962C8B-B14F-4D97-AF65-F5344CB8AC3E}">
        <p14:creationId xmlns:p14="http://schemas.microsoft.com/office/powerpoint/2010/main" val="1813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2B6D-B156-8073-5E3A-E54E8013396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3719298-B1F1-5CD9-9935-E44D6420D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8B5A8A-94DC-0E1A-E42D-FE382D30B9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248F164-3D86-B079-BC55-92AB34BC1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6E8B3-1876-B29E-EC83-090851348D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90EA44C-7109-02E6-A6F1-12F586737315}"/>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8" name="Footer Placeholder 7">
            <a:extLst>
              <a:ext uri="{FF2B5EF4-FFF2-40B4-BE49-F238E27FC236}">
                <a16:creationId xmlns:a16="http://schemas.microsoft.com/office/drawing/2014/main" id="{5BD6FB7E-F4FA-3E3A-DC12-2CC220F144A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3ADF37B-5019-6B29-FC1F-468BE7C7FB61}"/>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152131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E40EF-19A5-2F06-68F1-08589C2F081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505C796-B2A9-93F8-12C7-471F7E52634B}"/>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4" name="Footer Placeholder 3">
            <a:extLst>
              <a:ext uri="{FF2B5EF4-FFF2-40B4-BE49-F238E27FC236}">
                <a16:creationId xmlns:a16="http://schemas.microsoft.com/office/drawing/2014/main" id="{2A8E5926-2496-922F-DBB3-43205E3061A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243920C-CE28-2B42-6EBC-27B674B39130}"/>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67959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AC8649-907C-EB9C-3B16-67A6CECCD106}"/>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3" name="Footer Placeholder 2">
            <a:extLst>
              <a:ext uri="{FF2B5EF4-FFF2-40B4-BE49-F238E27FC236}">
                <a16:creationId xmlns:a16="http://schemas.microsoft.com/office/drawing/2014/main" id="{53DE0A20-EDB4-A300-E130-C4CA7364780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E86B239-BA23-F7DB-BDED-5659BF7FF607}"/>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131476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65B92-8FDE-12B0-AD77-E10479605D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A3E6730-F221-758B-E63C-4DE36FF0FF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C5D7757-D193-B65B-302A-61A94D5B8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D1FCF-BA4F-B7CB-0D39-081FE634B18C}"/>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6" name="Footer Placeholder 5">
            <a:extLst>
              <a:ext uri="{FF2B5EF4-FFF2-40B4-BE49-F238E27FC236}">
                <a16:creationId xmlns:a16="http://schemas.microsoft.com/office/drawing/2014/main" id="{6664BFFB-D514-D9ED-8053-CEB83F8D9B9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507BB7C-157B-99CC-4E8F-BF3D13B9E5FD}"/>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124494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C844-D859-C426-1AB3-862F0B9FE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FA3D541-4713-C3C2-41C8-800672BAE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B8C790D-529E-D849-52D4-7AC56C79E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91011-A32A-07E7-3F24-52A8974D0D0C}"/>
              </a:ext>
            </a:extLst>
          </p:cNvPr>
          <p:cNvSpPr>
            <a:spLocks noGrp="1"/>
          </p:cNvSpPr>
          <p:nvPr>
            <p:ph type="dt" sz="half" idx="10"/>
          </p:nvPr>
        </p:nvSpPr>
        <p:spPr/>
        <p:txBody>
          <a:bodyPr/>
          <a:lstStyle/>
          <a:p>
            <a:fld id="{9F717F98-D4CB-46D2-8188-CDF7B239C4A4}" type="datetimeFigureOut">
              <a:rPr lang="en-AU" smtClean="0"/>
              <a:t>26/02/2026</a:t>
            </a:fld>
            <a:endParaRPr lang="en-AU"/>
          </a:p>
        </p:txBody>
      </p:sp>
      <p:sp>
        <p:nvSpPr>
          <p:cNvPr id="6" name="Footer Placeholder 5">
            <a:extLst>
              <a:ext uri="{FF2B5EF4-FFF2-40B4-BE49-F238E27FC236}">
                <a16:creationId xmlns:a16="http://schemas.microsoft.com/office/drawing/2014/main" id="{4D3DE04D-3414-04DA-094D-1E1D2657A7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CB8EEC9-2AFE-0570-ADA1-07136AB333D1}"/>
              </a:ext>
            </a:extLst>
          </p:cNvPr>
          <p:cNvSpPr>
            <a:spLocks noGrp="1"/>
          </p:cNvSpPr>
          <p:nvPr>
            <p:ph type="sldNum" sz="quarter" idx="12"/>
          </p:nvPr>
        </p:nvSpPr>
        <p:spPr/>
        <p:txBody>
          <a:bodyPr/>
          <a:lstStyle/>
          <a:p>
            <a:fld id="{D09AFFB6-3E24-4628-B41E-9391E6836CE3}" type="slidenum">
              <a:rPr lang="en-AU" smtClean="0"/>
              <a:t>‹#›</a:t>
            </a:fld>
            <a:endParaRPr lang="en-AU"/>
          </a:p>
        </p:txBody>
      </p:sp>
    </p:spTree>
    <p:extLst>
      <p:ext uri="{BB962C8B-B14F-4D97-AF65-F5344CB8AC3E}">
        <p14:creationId xmlns:p14="http://schemas.microsoft.com/office/powerpoint/2010/main" val="239327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88825-E5B0-DD6C-87CE-3D6F6B9BD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A3A4654-3F79-D594-5B4D-7FD28C4C9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998127-F213-C749-9EAE-387F36258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717F98-D4CB-46D2-8188-CDF7B239C4A4}" type="datetimeFigureOut">
              <a:rPr lang="en-AU" smtClean="0"/>
              <a:t>26/02/2026</a:t>
            </a:fld>
            <a:endParaRPr lang="en-AU"/>
          </a:p>
        </p:txBody>
      </p:sp>
      <p:sp>
        <p:nvSpPr>
          <p:cNvPr id="5" name="Footer Placeholder 4">
            <a:extLst>
              <a:ext uri="{FF2B5EF4-FFF2-40B4-BE49-F238E27FC236}">
                <a16:creationId xmlns:a16="http://schemas.microsoft.com/office/drawing/2014/main" id="{D44FC139-60EA-DDA6-DFFE-35588EDAC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D9B323F8-57E8-99FF-84B2-52E2937FA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9AFFB6-3E24-4628-B41E-9391E6836CE3}" type="slidenum">
              <a:rPr lang="en-AU" smtClean="0"/>
              <a:t>‹#›</a:t>
            </a:fld>
            <a:endParaRPr lang="en-AU"/>
          </a:p>
        </p:txBody>
      </p:sp>
    </p:spTree>
    <p:extLst>
      <p:ext uri="{BB962C8B-B14F-4D97-AF65-F5344CB8AC3E}">
        <p14:creationId xmlns:p14="http://schemas.microsoft.com/office/powerpoint/2010/main" val="124764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5626D46-44A9-4DA0-967E-3A54D03EED63}"/>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fld id="{669F4BE9-D5F0-4466-A679-C5DBBDC80642}" type="datetimeFigureOut">
              <a:rPr lang="en-US"/>
              <a:pPr>
                <a:defRPr/>
              </a:pPr>
              <a:t>2/26/2026</a:t>
            </a:fld>
            <a:endParaRPr lang="en-US"/>
          </a:p>
        </p:txBody>
      </p:sp>
      <p:sp>
        <p:nvSpPr>
          <p:cNvPr id="118787" name="Rectangle 3">
            <a:extLst>
              <a:ext uri="{FF2B5EF4-FFF2-40B4-BE49-F238E27FC236}">
                <a16:creationId xmlns:a16="http://schemas.microsoft.com/office/drawing/2014/main" id="{CB675A3D-4A32-EF79-8C2F-54717F1B5C4A}"/>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44C72E-13B7-4A17-94C2-55A25210E664}" type="slidenum">
              <a:rPr lang="en-US" altLang="en-US"/>
              <a:pPr>
                <a:defRPr/>
              </a:pPr>
              <a:t>‹#›</a:t>
            </a:fld>
            <a:endParaRPr lang="en-US" altLang="en-US"/>
          </a:p>
        </p:txBody>
      </p:sp>
      <p:grpSp>
        <p:nvGrpSpPr>
          <p:cNvPr id="1028" name="Group 4">
            <a:extLst>
              <a:ext uri="{FF2B5EF4-FFF2-40B4-BE49-F238E27FC236}">
                <a16:creationId xmlns:a16="http://schemas.microsoft.com/office/drawing/2014/main" id="{65AE6EF1-EAC0-BCD2-1561-400F5D07389A}"/>
              </a:ext>
            </a:extLst>
          </p:cNvPr>
          <p:cNvGrpSpPr>
            <a:grpSpLocks/>
          </p:cNvGrpSpPr>
          <p:nvPr/>
        </p:nvGrpSpPr>
        <p:grpSpPr bwMode="auto">
          <a:xfrm>
            <a:off x="1" y="1"/>
            <a:ext cx="12187767" cy="6850063"/>
            <a:chOff x="0" y="0"/>
            <a:chExt cx="5758" cy="4315"/>
          </a:xfrm>
        </p:grpSpPr>
        <p:grpSp>
          <p:nvGrpSpPr>
            <p:cNvPr id="1032" name="Group 5">
              <a:extLst>
                <a:ext uri="{FF2B5EF4-FFF2-40B4-BE49-F238E27FC236}">
                  <a16:creationId xmlns:a16="http://schemas.microsoft.com/office/drawing/2014/main" id="{2F0DA94B-1E93-918B-9EC4-0B8458C7D74A}"/>
                </a:ext>
              </a:extLst>
            </p:cNvPr>
            <p:cNvGrpSpPr>
              <a:grpSpLocks/>
            </p:cNvGrpSpPr>
            <p:nvPr userDrawn="1"/>
          </p:nvGrpSpPr>
          <p:grpSpPr bwMode="auto">
            <a:xfrm>
              <a:off x="1728" y="2230"/>
              <a:ext cx="4027" cy="2085"/>
              <a:chOff x="1728" y="2230"/>
              <a:chExt cx="4027" cy="2085"/>
            </a:xfrm>
          </p:grpSpPr>
          <p:sp>
            <p:nvSpPr>
              <p:cNvPr id="118790" name="Freeform 6">
                <a:extLst>
                  <a:ext uri="{FF2B5EF4-FFF2-40B4-BE49-F238E27FC236}">
                    <a16:creationId xmlns:a16="http://schemas.microsoft.com/office/drawing/2014/main" id="{4DCE20D0-6E94-6045-66CA-F2A6D1EB68CA}"/>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sz="1800">
                  <a:latin typeface="Arial" charset="0"/>
                  <a:cs typeface="Arial" charset="0"/>
                </a:endParaRPr>
              </a:p>
            </p:txBody>
          </p:sp>
          <p:sp>
            <p:nvSpPr>
              <p:cNvPr id="118791" name="Freeform 7">
                <a:extLst>
                  <a:ext uri="{FF2B5EF4-FFF2-40B4-BE49-F238E27FC236}">
                    <a16:creationId xmlns:a16="http://schemas.microsoft.com/office/drawing/2014/main" id="{980F9ADC-AEF5-9BE7-A7A7-69DEF4160071}"/>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118792" name="Freeform 8">
                <a:extLst>
                  <a:ext uri="{FF2B5EF4-FFF2-40B4-BE49-F238E27FC236}">
                    <a16:creationId xmlns:a16="http://schemas.microsoft.com/office/drawing/2014/main" id="{935E9036-29A5-88E9-5354-96E62B5389A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1038" name="Freeform 9">
                <a:extLst>
                  <a:ext uri="{FF2B5EF4-FFF2-40B4-BE49-F238E27FC236}">
                    <a16:creationId xmlns:a16="http://schemas.microsoft.com/office/drawing/2014/main" id="{2A965F9F-123E-E8B3-A48A-232D787376C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8794" name="Freeform 10">
                <a:extLst>
                  <a:ext uri="{FF2B5EF4-FFF2-40B4-BE49-F238E27FC236}">
                    <a16:creationId xmlns:a16="http://schemas.microsoft.com/office/drawing/2014/main" id="{4F846A51-C4E6-3B52-5084-4764F55CB66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grpSp>
        <p:sp>
          <p:nvSpPr>
            <p:cNvPr id="118795" name="Freeform 11">
              <a:extLst>
                <a:ext uri="{FF2B5EF4-FFF2-40B4-BE49-F238E27FC236}">
                  <a16:creationId xmlns:a16="http://schemas.microsoft.com/office/drawing/2014/main" id="{2C574AF5-BA15-8994-535A-E02FE92EE82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cs typeface="Arial" charset="0"/>
              </a:endParaRPr>
            </a:p>
          </p:txBody>
        </p:sp>
        <p:sp>
          <p:nvSpPr>
            <p:cNvPr id="1034" name="Freeform 12">
              <a:extLst>
                <a:ext uri="{FF2B5EF4-FFF2-40B4-BE49-F238E27FC236}">
                  <a16:creationId xmlns:a16="http://schemas.microsoft.com/office/drawing/2014/main" id="{462E3E9D-7E90-80AA-C754-2B6717E91015}"/>
                </a:ext>
              </a:extLst>
            </p:cNvPr>
            <p:cNvSpPr>
              <a:spLocks/>
            </p:cNvSpPr>
            <p:nvPr/>
          </p:nvSpPr>
          <p:spPr bwMode="hidden">
            <a:xfrm>
              <a:off x="0" y="0"/>
              <a:ext cx="5758" cy="1776"/>
            </a:xfrm>
            <a:custGeom>
              <a:avLst/>
              <a:gdLst>
                <a:gd name="T0" fmla="*/ 0 w 5740"/>
                <a:gd name="T1" fmla="*/ 0 h 1906"/>
                <a:gd name="T2" fmla="*/ 0 w 5740"/>
                <a:gd name="T3" fmla="*/ 7 h 1906"/>
                <a:gd name="T4" fmla="*/ 7489 w 5740"/>
                <a:gd name="T5" fmla="*/ 7 h 1906"/>
                <a:gd name="T6" fmla="*/ 748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18797" name="Rectangle 13">
            <a:extLst>
              <a:ext uri="{FF2B5EF4-FFF2-40B4-BE49-F238E27FC236}">
                <a16:creationId xmlns:a16="http://schemas.microsoft.com/office/drawing/2014/main" id="{9A32841E-2B82-35E8-3C05-AB4A6ED802F7}"/>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8798" name="Rectangle 14">
            <a:extLst>
              <a:ext uri="{FF2B5EF4-FFF2-40B4-BE49-F238E27FC236}">
                <a16:creationId xmlns:a16="http://schemas.microsoft.com/office/drawing/2014/main" id="{AC680255-F75E-87F1-3D28-989922C60CBF}"/>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118799" name="Rectangle 15">
            <a:extLst>
              <a:ext uri="{FF2B5EF4-FFF2-40B4-BE49-F238E27FC236}">
                <a16:creationId xmlns:a16="http://schemas.microsoft.com/office/drawing/2014/main" id="{D14E66D9-FFD9-B87D-A3DC-FBCC92BCB194}"/>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31262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DE3B7EB-DC69-2C24-7454-42BEF5C8CAE5}"/>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043944E8-7DD9-544A-A4E6-0E3DD8F1F59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3EDFF2-1471-D44B-B370-71927647D0E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36732B8-7B97-405F-915B-CDB35ABF9092}" type="datetimeFigureOut">
              <a:rPr lang="en-US"/>
              <a:pPr>
                <a:defRPr/>
              </a:pPr>
              <a:t>2/26/2026</a:t>
            </a:fld>
            <a:endParaRPr lang="en-US"/>
          </a:p>
        </p:txBody>
      </p:sp>
      <p:sp>
        <p:nvSpPr>
          <p:cNvPr id="5" name="Footer Placeholder 4">
            <a:extLst>
              <a:ext uri="{FF2B5EF4-FFF2-40B4-BE49-F238E27FC236}">
                <a16:creationId xmlns:a16="http://schemas.microsoft.com/office/drawing/2014/main" id="{D39F4FE6-E1BF-8B9C-7245-E7C75A5A5CF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54AA049-5A5D-A45B-E612-8E0A16E0D51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1FB8B68-1E6C-47C5-96A6-3D47B5F159FE}" type="slidenum">
              <a:rPr lang="en-US" altLang="en-US"/>
              <a:pPr>
                <a:defRPr/>
              </a:pPr>
              <a:t>‹#›</a:t>
            </a:fld>
            <a:endParaRPr lang="en-US" altLang="en-US"/>
          </a:p>
        </p:txBody>
      </p:sp>
    </p:spTree>
    <p:extLst>
      <p:ext uri="{BB962C8B-B14F-4D97-AF65-F5344CB8AC3E}">
        <p14:creationId xmlns:p14="http://schemas.microsoft.com/office/powerpoint/2010/main" val="37150931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8">
            <a:extLst>
              <a:ext uri="{FF2B5EF4-FFF2-40B4-BE49-F238E27FC236}">
                <a16:creationId xmlns:a16="http://schemas.microsoft.com/office/drawing/2014/main" id="{CA9764AF-BCC2-E920-FB88-F2802BEB117F}"/>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7" name="Text Placeholder 29">
            <a:extLst>
              <a:ext uri="{FF2B5EF4-FFF2-40B4-BE49-F238E27FC236}">
                <a16:creationId xmlns:a16="http://schemas.microsoft.com/office/drawing/2014/main" id="{10574DE2-6D55-3115-CE1B-7584A4B2321D}"/>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29">
            <a:extLst>
              <a:ext uri="{FF2B5EF4-FFF2-40B4-BE49-F238E27FC236}">
                <a16:creationId xmlns:a16="http://schemas.microsoft.com/office/drawing/2014/main" id="{6DF566E4-A0D7-1E65-48A6-0CFD147426C2}"/>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eaLnBrk="1" hangingPunct="1">
              <a:defRPr sz="1200">
                <a:solidFill>
                  <a:schemeClr val="tx2">
                    <a:shade val="90000"/>
                  </a:schemeClr>
                </a:solidFill>
                <a:latin typeface="Arial" pitchFamily="34" charset="0"/>
                <a:cs typeface="Arial" pitchFamily="34" charset="0"/>
              </a:defRPr>
            </a:lvl1pPr>
          </a:lstStyle>
          <a:p>
            <a:pPr>
              <a:defRPr/>
            </a:pPr>
            <a:fld id="{1CE2BF69-C634-463E-A086-E5E39B6C20A2}" type="datetimeFigureOut">
              <a:rPr lang="en-US"/>
              <a:pPr>
                <a:defRPr/>
              </a:pPr>
              <a:t>2/26/2026</a:t>
            </a:fld>
            <a:endParaRPr lang="en-US"/>
          </a:p>
        </p:txBody>
      </p:sp>
      <p:sp>
        <p:nvSpPr>
          <p:cNvPr id="15" name="Footer Placeholder 18">
            <a:extLst>
              <a:ext uri="{FF2B5EF4-FFF2-40B4-BE49-F238E27FC236}">
                <a16:creationId xmlns:a16="http://schemas.microsoft.com/office/drawing/2014/main" id="{97400288-8C48-E603-02CA-2C27E737FEA4}"/>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eaLnBrk="1" hangingPunct="1">
              <a:defRPr sz="1200">
                <a:solidFill>
                  <a:schemeClr val="tx2">
                    <a:shade val="90000"/>
                  </a:schemeClr>
                </a:solidFill>
                <a:latin typeface="Arial" pitchFamily="34" charset="0"/>
                <a:cs typeface="Arial" pitchFamily="34" charset="0"/>
              </a:defRPr>
            </a:lvl1pPr>
          </a:lstStyle>
          <a:p>
            <a:pPr>
              <a:defRPr/>
            </a:pPr>
            <a:endParaRPr lang="en-US"/>
          </a:p>
        </p:txBody>
      </p:sp>
      <p:sp>
        <p:nvSpPr>
          <p:cNvPr id="16" name="Slide Number Placeholder 26">
            <a:extLst>
              <a:ext uri="{FF2B5EF4-FFF2-40B4-BE49-F238E27FC236}">
                <a16:creationId xmlns:a16="http://schemas.microsoft.com/office/drawing/2014/main" id="{1623A79C-68A8-1815-A7C8-B97899B71CEB}"/>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E3E1D7"/>
                </a:solidFill>
              </a:defRPr>
            </a:lvl1pPr>
          </a:lstStyle>
          <a:p>
            <a:pPr>
              <a:defRPr/>
            </a:pPr>
            <a:fld id="{39D8FA65-228D-439B-9B26-9F96B38206E6}" type="slidenum">
              <a:rPr lang="en-US" altLang="en-US"/>
              <a:pPr>
                <a:defRPr/>
              </a:pPr>
              <a:t>‹#›</a:t>
            </a:fld>
            <a:endParaRPr lang="en-US" altLang="en-US"/>
          </a:p>
        </p:txBody>
      </p:sp>
    </p:spTree>
    <p:extLst>
      <p:ext uri="{BB962C8B-B14F-4D97-AF65-F5344CB8AC3E}">
        <p14:creationId xmlns:p14="http://schemas.microsoft.com/office/powerpoint/2010/main" val="2036664056"/>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rtl="0" eaLnBrk="0" fontAlgn="base" hangingPunct="0">
        <a:spcBef>
          <a:spcPct val="0"/>
        </a:spcBef>
        <a:spcAft>
          <a:spcPct val="0"/>
        </a:spcAft>
        <a:defRPr sz="5000" kern="1200">
          <a:solidFill>
            <a:schemeClr val="tx2"/>
          </a:solidFill>
          <a:latin typeface="Arial" charset="0"/>
          <a:ea typeface="+mj-ea"/>
          <a:cs typeface="+mj-cs"/>
        </a:defRPr>
      </a:lvl1pPr>
      <a:lvl2pPr algn="l" rtl="0" eaLnBrk="0" fontAlgn="base" hangingPunct="0">
        <a:spcBef>
          <a:spcPct val="0"/>
        </a:spcBef>
        <a:spcAft>
          <a:spcPct val="0"/>
        </a:spcAft>
        <a:defRPr sz="5000">
          <a:solidFill>
            <a:schemeClr val="tx2"/>
          </a:solidFill>
          <a:latin typeface="Arial" charset="0"/>
        </a:defRPr>
      </a:lvl2pPr>
      <a:lvl3pPr algn="l" rtl="0" eaLnBrk="0" fontAlgn="base" hangingPunct="0">
        <a:spcBef>
          <a:spcPct val="0"/>
        </a:spcBef>
        <a:spcAft>
          <a:spcPct val="0"/>
        </a:spcAft>
        <a:defRPr sz="5000">
          <a:solidFill>
            <a:schemeClr val="tx2"/>
          </a:solidFill>
          <a:latin typeface="Arial" charset="0"/>
        </a:defRPr>
      </a:lvl3pPr>
      <a:lvl4pPr algn="l" rtl="0" eaLnBrk="0" fontAlgn="base" hangingPunct="0">
        <a:spcBef>
          <a:spcPct val="0"/>
        </a:spcBef>
        <a:spcAft>
          <a:spcPct val="0"/>
        </a:spcAft>
        <a:defRPr sz="5000">
          <a:solidFill>
            <a:schemeClr val="tx2"/>
          </a:solidFill>
          <a:latin typeface="Arial" charset="0"/>
        </a:defRPr>
      </a:lvl4pPr>
      <a:lvl5pPr algn="l" rtl="0" eaLnBrk="0" fontAlgn="base" hangingPunct="0">
        <a:spcBef>
          <a:spcPct val="0"/>
        </a:spcBef>
        <a:spcAft>
          <a:spcPct val="0"/>
        </a:spcAft>
        <a:defRPr sz="5000">
          <a:solidFill>
            <a:schemeClr val="tx2"/>
          </a:solidFill>
          <a:latin typeface="Arial"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2.bin"/><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2.bin"/><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2.bin"/><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oleObject" Target="../embeddings/oleObject3.bin"/><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4.bin"/><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oleObject" Target="../embeddings/oleObject5.bin"/><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oleObject" Target="../embeddings/oleObject6.bin"/><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oleObject" Target="../embeddings/oleObject8.bin"/><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E1A0-C1F2-DE7F-5732-31CFDD88704F}"/>
              </a:ext>
            </a:extLst>
          </p:cNvPr>
          <p:cNvSpPr>
            <a:spLocks noGrp="1"/>
          </p:cNvSpPr>
          <p:nvPr>
            <p:ph type="ctrTitle"/>
          </p:nvPr>
        </p:nvSpPr>
        <p:spPr/>
        <p:txBody>
          <a:bodyPr/>
          <a:lstStyle/>
          <a:p>
            <a:r>
              <a:rPr lang="en-AU" dirty="0"/>
              <a:t>US Health Care</a:t>
            </a:r>
            <a:br>
              <a:rPr lang="en-AU" dirty="0"/>
            </a:br>
            <a:r>
              <a:rPr lang="en-AU" dirty="0"/>
              <a:t>Crisis Without End</a:t>
            </a:r>
          </a:p>
        </p:txBody>
      </p:sp>
      <p:sp>
        <p:nvSpPr>
          <p:cNvPr id="3" name="Subtitle 2">
            <a:extLst>
              <a:ext uri="{FF2B5EF4-FFF2-40B4-BE49-F238E27FC236}">
                <a16:creationId xmlns:a16="http://schemas.microsoft.com/office/drawing/2014/main" id="{C2175900-F49D-E22A-FCE4-5FA332BA7792}"/>
              </a:ext>
            </a:extLst>
          </p:cNvPr>
          <p:cNvSpPr>
            <a:spLocks noGrp="1"/>
          </p:cNvSpPr>
          <p:nvPr>
            <p:ph type="subTitle" idx="1"/>
          </p:nvPr>
        </p:nvSpPr>
        <p:spPr/>
        <p:txBody>
          <a:bodyPr/>
          <a:lstStyle/>
          <a:p>
            <a:r>
              <a:rPr lang="en-AU" dirty="0"/>
              <a:t>Martin Donohoe</a:t>
            </a:r>
          </a:p>
          <a:p>
            <a:r>
              <a:rPr lang="en-AU" dirty="0"/>
              <a:t>TCH</a:t>
            </a:r>
          </a:p>
          <a:p>
            <a:r>
              <a:rPr lang="en-AU" dirty="0"/>
              <a:t>Gen Med/AMU</a:t>
            </a:r>
          </a:p>
        </p:txBody>
      </p:sp>
    </p:spTree>
    <p:extLst>
      <p:ext uri="{BB962C8B-B14F-4D97-AF65-F5344CB8AC3E}">
        <p14:creationId xmlns:p14="http://schemas.microsoft.com/office/powerpoint/2010/main" val="242588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2E19F7AA-75FF-9AAF-882F-F791126C7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1000A199-D1B8-662B-ABE1-BFA811D37D2E}"/>
              </a:ext>
            </a:extLst>
          </p:cNvPr>
          <p:cNvSpPr>
            <a:spLocks noGrp="1"/>
          </p:cNvSpPr>
          <p:nvPr>
            <p:ph type="title"/>
          </p:nvPr>
        </p:nvSpPr>
        <p:spPr/>
        <p:txBody>
          <a:bodyPr/>
          <a:lstStyle/>
          <a:p>
            <a:pPr>
              <a:defRPr/>
            </a:pPr>
            <a:r>
              <a:rPr lang="en-US" dirty="0"/>
              <a:t>Educational Apartheid</a:t>
            </a:r>
          </a:p>
        </p:txBody>
      </p:sp>
      <p:sp>
        <p:nvSpPr>
          <p:cNvPr id="13315" name="Content Placeholder 4">
            <a:extLst>
              <a:ext uri="{FF2B5EF4-FFF2-40B4-BE49-F238E27FC236}">
                <a16:creationId xmlns:a16="http://schemas.microsoft.com/office/drawing/2014/main" id="{FE6A50D9-66FE-8DCF-4472-CF70596AE1C0}"/>
              </a:ext>
            </a:extLst>
          </p:cNvPr>
          <p:cNvSpPr>
            <a:spLocks noGrp="1"/>
          </p:cNvSpPr>
          <p:nvPr>
            <p:ph idx="1"/>
          </p:nvPr>
        </p:nvSpPr>
        <p:spPr/>
        <p:txBody>
          <a:bodyPr/>
          <a:lstStyle/>
          <a:p>
            <a:pPr>
              <a:defRPr/>
            </a:pPr>
            <a:r>
              <a:rPr lang="en-US" dirty="0"/>
              <a:t>High levels of de facto school segregation by race and SES</a:t>
            </a:r>
          </a:p>
          <a:p>
            <a:pPr>
              <a:defRPr/>
            </a:pPr>
            <a:r>
              <a:rPr lang="en-US" dirty="0"/>
              <a:t>Gross discrepancies in per-pupil spending and teacher salaries</a:t>
            </a:r>
          </a:p>
          <a:p>
            <a:pPr>
              <a:defRPr/>
            </a:pPr>
            <a:r>
              <a:rPr lang="en-US" dirty="0"/>
              <a:t>Achievement and graduation gaps growing</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670C-2033-8423-1681-8FEE87D80DAA}"/>
              </a:ext>
            </a:extLst>
          </p:cNvPr>
          <p:cNvSpPr>
            <a:spLocks noGrp="1"/>
          </p:cNvSpPr>
          <p:nvPr>
            <p:ph type="title"/>
          </p:nvPr>
        </p:nvSpPr>
        <p:spPr/>
        <p:txBody>
          <a:bodyPr/>
          <a:lstStyle/>
          <a:p>
            <a:pPr>
              <a:defRPr/>
            </a:pPr>
            <a:r>
              <a:rPr lang="en-US" dirty="0"/>
              <a:t>Patient Education</a:t>
            </a:r>
          </a:p>
        </p:txBody>
      </p:sp>
      <p:sp>
        <p:nvSpPr>
          <p:cNvPr id="3" name="Content Placeholder 2">
            <a:extLst>
              <a:ext uri="{FF2B5EF4-FFF2-40B4-BE49-F238E27FC236}">
                <a16:creationId xmlns:a16="http://schemas.microsoft.com/office/drawing/2014/main" id="{DE21D500-5C3A-ED99-5DEB-3199FCCFD506}"/>
              </a:ext>
            </a:extLst>
          </p:cNvPr>
          <p:cNvSpPr>
            <a:spLocks noGrp="1"/>
          </p:cNvSpPr>
          <p:nvPr>
            <p:ph idx="1"/>
          </p:nvPr>
        </p:nvSpPr>
        <p:spPr/>
        <p:txBody>
          <a:bodyPr/>
          <a:lstStyle/>
          <a:p>
            <a:pPr>
              <a:buClr>
                <a:srgbClr val="FFCC00"/>
              </a:buClr>
              <a:defRPr/>
            </a:pPr>
            <a:r>
              <a:rPr lang="en-US" sz="3600" dirty="0">
                <a:solidFill>
                  <a:srgbClr val="FFFFFF"/>
                </a:solidFill>
              </a:rPr>
              <a:t>Patient education materials typically written at 10</a:t>
            </a:r>
            <a:r>
              <a:rPr lang="en-US" sz="3600" baseline="30000" dirty="0">
                <a:solidFill>
                  <a:srgbClr val="FFFFFF"/>
                </a:solidFill>
              </a:rPr>
              <a:t>th</a:t>
            </a:r>
            <a:r>
              <a:rPr lang="en-US" sz="3600" dirty="0">
                <a:solidFill>
                  <a:srgbClr val="FFFFFF"/>
                </a:solidFill>
              </a:rPr>
              <a:t>-14</a:t>
            </a:r>
            <a:r>
              <a:rPr lang="en-US" sz="3600" baseline="30000" dirty="0">
                <a:solidFill>
                  <a:srgbClr val="FFFFFF"/>
                </a:solidFill>
              </a:rPr>
              <a:t>th</a:t>
            </a:r>
            <a:r>
              <a:rPr lang="en-US" sz="3600" dirty="0">
                <a:solidFill>
                  <a:srgbClr val="FFFFFF"/>
                </a:solidFill>
              </a:rPr>
              <a:t> grade level</a:t>
            </a:r>
          </a:p>
          <a:p>
            <a:pPr lvl="1">
              <a:buClr>
                <a:srgbClr val="FFCC00"/>
              </a:buClr>
              <a:defRPr/>
            </a:pPr>
            <a:r>
              <a:rPr lang="en-US" sz="3600" dirty="0">
                <a:solidFill>
                  <a:srgbClr val="FFFFFF"/>
                </a:solidFill>
              </a:rPr>
              <a:t>Average patient reads at 8</a:t>
            </a:r>
            <a:r>
              <a:rPr lang="en-US" sz="3600" baseline="30000" dirty="0">
                <a:solidFill>
                  <a:srgbClr val="FFFFFF"/>
                </a:solidFill>
              </a:rPr>
              <a:t>th</a:t>
            </a:r>
            <a:r>
              <a:rPr lang="en-US" sz="3600" dirty="0">
                <a:solidFill>
                  <a:srgbClr val="FFFFFF"/>
                </a:solidFill>
              </a:rPr>
              <a:t> grade level</a:t>
            </a:r>
          </a:p>
          <a:p>
            <a:pPr>
              <a:buClr>
                <a:srgbClr val="FFCC00"/>
              </a:buClr>
              <a:defRPr/>
            </a:pPr>
            <a:endParaRPr lang="en-US" sz="3600" dirty="0">
              <a:solidFill>
                <a:srgbClr val="FFFFFF"/>
              </a:solidFill>
            </a:endParaRPr>
          </a:p>
          <a:p>
            <a:pPr>
              <a:buClr>
                <a:srgbClr val="FFCC00"/>
              </a:buClr>
              <a:defRPr/>
            </a:pPr>
            <a:r>
              <a:rPr lang="en-US" sz="3600" dirty="0">
                <a:solidFill>
                  <a:srgbClr val="FFFFFF"/>
                </a:solidFill>
              </a:rPr>
              <a:t>&lt;50% of visits for major illnesses involve health education (across all provider types)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7FA92E23-2875-DB7D-742F-2C2E8B3444FA}"/>
              </a:ext>
            </a:extLst>
          </p:cNvPr>
          <p:cNvSpPr>
            <a:spLocks noGrp="1" noChangeArrowheads="1"/>
          </p:cNvSpPr>
          <p:nvPr>
            <p:ph type="title"/>
          </p:nvPr>
        </p:nvSpPr>
        <p:spPr/>
        <p:txBody>
          <a:bodyPr/>
          <a:lstStyle/>
          <a:p>
            <a:pPr>
              <a:defRPr/>
            </a:pPr>
            <a:r>
              <a:rPr lang="en-US" altLang="en-US" dirty="0"/>
              <a:t>Language Barriers</a:t>
            </a:r>
          </a:p>
        </p:txBody>
      </p:sp>
      <p:sp>
        <p:nvSpPr>
          <p:cNvPr id="59395" name="Content Placeholder 2">
            <a:extLst>
              <a:ext uri="{FF2B5EF4-FFF2-40B4-BE49-F238E27FC236}">
                <a16:creationId xmlns:a16="http://schemas.microsoft.com/office/drawing/2014/main" id="{7E3D8DFD-116B-7735-F5D5-F3A48CEB2741}"/>
              </a:ext>
            </a:extLst>
          </p:cNvPr>
          <p:cNvSpPr>
            <a:spLocks noGrp="1" noChangeArrowheads="1"/>
          </p:cNvSpPr>
          <p:nvPr>
            <p:ph idx="1"/>
          </p:nvPr>
        </p:nvSpPr>
        <p:spPr/>
        <p:txBody>
          <a:bodyPr/>
          <a:lstStyle/>
          <a:p>
            <a:pPr>
              <a:defRPr/>
            </a:pPr>
            <a:r>
              <a:rPr lang="en-US" altLang="en-US" sz="2800" dirty="0"/>
              <a:t>2011 Communities Survey: </a:t>
            </a:r>
          </a:p>
          <a:p>
            <a:pPr lvl="1">
              <a:defRPr/>
            </a:pPr>
            <a:r>
              <a:rPr lang="en-US" altLang="en-US" dirty="0"/>
              <a:t>More than 60 million people in the U.S. speak a language at home other than English</a:t>
            </a:r>
          </a:p>
          <a:p>
            <a:pPr lvl="1">
              <a:defRPr/>
            </a:pPr>
            <a:r>
              <a:rPr lang="en-US" altLang="en-US" dirty="0"/>
              <a:t>42% of these speak English less than “very well”</a:t>
            </a:r>
          </a:p>
          <a:p>
            <a:pPr>
              <a:defRPr/>
            </a:pPr>
            <a:r>
              <a:rPr lang="en-US" altLang="en-US" sz="2800" dirty="0"/>
              <a:t>Limited English proficiency associated with more liberal use of medical testing and higher rates of unplanned visits to the ER after hospital discharge</a:t>
            </a:r>
          </a:p>
          <a:p>
            <a:pPr>
              <a:defRPr/>
            </a:pPr>
            <a:r>
              <a:rPr lang="en-US" altLang="en-US" sz="2800" dirty="0"/>
              <a:t>Civil Rights Act requires hospitals receiving federal money to provide language assistance, but underutilized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6A85-3029-CD1A-85E0-677F49552237}"/>
              </a:ext>
            </a:extLst>
          </p:cNvPr>
          <p:cNvSpPr>
            <a:spLocks noGrp="1"/>
          </p:cNvSpPr>
          <p:nvPr>
            <p:ph type="title"/>
          </p:nvPr>
        </p:nvSpPr>
        <p:spPr/>
        <p:txBody>
          <a:bodyPr/>
          <a:lstStyle/>
          <a:p>
            <a:pPr>
              <a:defRPr/>
            </a:pPr>
            <a:r>
              <a:rPr lang="en-US" dirty="0"/>
              <a:t>Education</a:t>
            </a:r>
          </a:p>
        </p:txBody>
      </p:sp>
      <p:sp>
        <p:nvSpPr>
          <p:cNvPr id="3" name="Content Placeholder 2">
            <a:extLst>
              <a:ext uri="{FF2B5EF4-FFF2-40B4-BE49-F238E27FC236}">
                <a16:creationId xmlns:a16="http://schemas.microsoft.com/office/drawing/2014/main" id="{8B4E41A2-DCAA-61F9-A6A2-15962930802C}"/>
              </a:ext>
            </a:extLst>
          </p:cNvPr>
          <p:cNvSpPr>
            <a:spLocks noGrp="1"/>
          </p:cNvSpPr>
          <p:nvPr>
            <p:ph idx="1"/>
          </p:nvPr>
        </p:nvSpPr>
        <p:spPr/>
        <p:txBody>
          <a:bodyPr/>
          <a:lstStyle/>
          <a:p>
            <a:pPr>
              <a:defRPr/>
            </a:pPr>
            <a:r>
              <a:rPr lang="en-US" sz="3600" dirty="0"/>
              <a:t>Medical advances averted a maximum of 178,000 deaths between 1996 and 2002</a:t>
            </a:r>
          </a:p>
          <a:p>
            <a:pPr>
              <a:defRPr/>
            </a:pPr>
            <a:r>
              <a:rPr lang="en-US" sz="3600" dirty="0"/>
              <a:t>Correcting disparities in education-associated mortality would have save 1.3 million lives during the same period</a:t>
            </a:r>
          </a:p>
          <a:p>
            <a:pPr algn="r">
              <a:defRPr/>
            </a:pPr>
            <a:r>
              <a:rPr lang="en-US" sz="3600" dirty="0"/>
              <a:t>AJPH 2007;97:679-83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332B9FD-E0BF-B133-D5D4-ADD506C34D0B}"/>
              </a:ext>
            </a:extLst>
          </p:cNvPr>
          <p:cNvSpPr>
            <a:spLocks noGrp="1"/>
          </p:cNvSpPr>
          <p:nvPr>
            <p:ph type="title"/>
          </p:nvPr>
        </p:nvSpPr>
        <p:spPr/>
        <p:txBody>
          <a:bodyPr/>
          <a:lstStyle/>
          <a:p>
            <a:pPr>
              <a:defRPr/>
            </a:pPr>
            <a:r>
              <a:rPr lang="en-US" altLang="en-US"/>
              <a:t>Benefits of Education</a:t>
            </a:r>
          </a:p>
        </p:txBody>
      </p:sp>
      <p:sp>
        <p:nvSpPr>
          <p:cNvPr id="30723" name="Content Placeholder 2">
            <a:extLst>
              <a:ext uri="{FF2B5EF4-FFF2-40B4-BE49-F238E27FC236}">
                <a16:creationId xmlns:a16="http://schemas.microsoft.com/office/drawing/2014/main" id="{FA2582B3-0C78-8FD1-3955-4258F413A2DF}"/>
              </a:ext>
            </a:extLst>
          </p:cNvPr>
          <p:cNvSpPr>
            <a:spLocks noGrp="1"/>
          </p:cNvSpPr>
          <p:nvPr>
            <p:ph idx="1"/>
          </p:nvPr>
        </p:nvSpPr>
        <p:spPr/>
        <p:txBody>
          <a:bodyPr/>
          <a:lstStyle/>
          <a:p>
            <a:pPr>
              <a:defRPr/>
            </a:pPr>
            <a:r>
              <a:rPr lang="en-US" altLang="en-US" dirty="0"/>
              <a:t>For every $1 spent on early childhood education, up to $17 are saved from increased school achievement, improved health, reduced crime, and reduced reliance on public assistance</a:t>
            </a:r>
          </a:p>
          <a:p>
            <a:pPr>
              <a:defRPr/>
            </a:pPr>
            <a:r>
              <a:rPr lang="en-US" altLang="en-US" dirty="0"/>
              <a:t>Income increases 11% for every year of education</a:t>
            </a:r>
          </a:p>
          <a:p>
            <a:pPr>
              <a:buClr>
                <a:srgbClr val="FFCC00"/>
              </a:buClr>
              <a:defRPr/>
            </a:pPr>
            <a:r>
              <a:rPr lang="en-US" altLang="en-US" dirty="0">
                <a:solidFill>
                  <a:srgbClr val="FFFFFF"/>
                </a:solidFill>
              </a:rPr>
              <a:t>College graduates live 5 years longer than high school dropouts</a:t>
            </a:r>
          </a:p>
          <a:p>
            <a:pPr>
              <a:defRPr/>
            </a:pPr>
            <a:endParaRPr lang="en-US" altLang="en-US" sz="36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ECCE2-8360-B5E8-9A63-8BD6A718266B}"/>
              </a:ext>
            </a:extLst>
          </p:cNvPr>
          <p:cNvSpPr>
            <a:spLocks noGrp="1"/>
          </p:cNvSpPr>
          <p:nvPr>
            <p:ph type="title"/>
          </p:nvPr>
        </p:nvSpPr>
        <p:spPr/>
        <p:txBody>
          <a:bodyPr/>
          <a:lstStyle/>
          <a:p>
            <a:pPr>
              <a:defRPr/>
            </a:pPr>
            <a:r>
              <a:rPr lang="en-US" dirty="0"/>
              <a:t>Harms of Pseudoscience/Misinformation</a:t>
            </a:r>
          </a:p>
        </p:txBody>
      </p:sp>
      <p:sp>
        <p:nvSpPr>
          <p:cNvPr id="3" name="Content Placeholder 2">
            <a:extLst>
              <a:ext uri="{FF2B5EF4-FFF2-40B4-BE49-F238E27FC236}">
                <a16:creationId xmlns:a16="http://schemas.microsoft.com/office/drawing/2014/main" id="{EC34F129-F5ED-3C0E-B992-B2D7DB9FE8D1}"/>
              </a:ext>
            </a:extLst>
          </p:cNvPr>
          <p:cNvSpPr>
            <a:spLocks noGrp="1"/>
          </p:cNvSpPr>
          <p:nvPr>
            <p:ph idx="1"/>
          </p:nvPr>
        </p:nvSpPr>
        <p:spPr/>
        <p:txBody>
          <a:bodyPr/>
          <a:lstStyle/>
          <a:p>
            <a:pPr>
              <a:defRPr/>
            </a:pPr>
            <a:r>
              <a:rPr lang="en-US" dirty="0"/>
              <a:t>Dramatic rise under Trump</a:t>
            </a:r>
          </a:p>
          <a:p>
            <a:pPr>
              <a:defRPr/>
            </a:pPr>
            <a:r>
              <a:rPr lang="en-US" dirty="0"/>
              <a:t>Increasing polarization of U.S. society</a:t>
            </a:r>
          </a:p>
          <a:p>
            <a:pPr>
              <a:defRPr/>
            </a:pPr>
            <a:r>
              <a:rPr lang="en-US" dirty="0"/>
              <a:t>Politicians, the media, religions all play role</a:t>
            </a:r>
          </a:p>
          <a:p>
            <a:pPr>
              <a:defRPr/>
            </a:pPr>
            <a:r>
              <a:rPr lang="en-US" dirty="0"/>
              <a:t>Lack of health education at all levels</a:t>
            </a:r>
          </a:p>
          <a:p>
            <a:pPr>
              <a:defRPr/>
            </a:pPr>
            <a:endParaRPr lang="en-US" dirty="0"/>
          </a:p>
          <a:p>
            <a:pPr>
              <a:defRPr/>
            </a:pPr>
            <a:r>
              <a:rPr lang="en-US" dirty="0"/>
              <a:t>Especially notable during Covid epidemic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755D158-A972-DAC5-3F21-0D4BBBB3D790}"/>
              </a:ext>
            </a:extLst>
          </p:cNvPr>
          <p:cNvSpPr>
            <a:spLocks noGrp="1" noRot="1" noChangeArrowheads="1"/>
          </p:cNvSpPr>
          <p:nvPr>
            <p:ph type="title"/>
          </p:nvPr>
        </p:nvSpPr>
        <p:spPr/>
        <p:txBody>
          <a:bodyPr/>
          <a:lstStyle/>
          <a:p>
            <a:pPr eaLnBrk="1" hangingPunct="1">
              <a:defRPr/>
            </a:pPr>
            <a:r>
              <a:rPr lang="en-US" altLang="en-US" dirty="0"/>
              <a:t>Racial Disparities: Health Care</a:t>
            </a:r>
          </a:p>
        </p:txBody>
      </p:sp>
      <p:sp>
        <p:nvSpPr>
          <p:cNvPr id="36867" name="Rectangle 3">
            <a:extLst>
              <a:ext uri="{FF2B5EF4-FFF2-40B4-BE49-F238E27FC236}">
                <a16:creationId xmlns:a16="http://schemas.microsoft.com/office/drawing/2014/main" id="{621B52A5-2BAD-2956-23DE-7AC8201E7067}"/>
              </a:ext>
            </a:extLst>
          </p:cNvPr>
          <p:cNvSpPr>
            <a:spLocks noGrp="1" noChangeArrowheads="1"/>
          </p:cNvSpPr>
          <p:nvPr>
            <p:ph type="body" idx="1"/>
          </p:nvPr>
        </p:nvSpPr>
        <p:spPr/>
        <p:txBody>
          <a:bodyPr/>
          <a:lstStyle/>
          <a:p>
            <a:pPr eaLnBrk="1" hangingPunct="1">
              <a:defRPr/>
            </a:pPr>
            <a:r>
              <a:rPr lang="en-US" altLang="en-US" dirty="0"/>
              <a:t>Higher maternal and infant mortality</a:t>
            </a:r>
          </a:p>
          <a:p>
            <a:pPr eaLnBrk="1" hangingPunct="1">
              <a:defRPr/>
            </a:pPr>
            <a:r>
              <a:rPr lang="en-US" altLang="en-US" dirty="0"/>
              <a:t>Higher death rates for most diseases</a:t>
            </a:r>
          </a:p>
          <a:p>
            <a:pPr eaLnBrk="1" hangingPunct="1">
              <a:defRPr/>
            </a:pPr>
            <a:r>
              <a:rPr lang="en-US" altLang="en-US" dirty="0"/>
              <a:t>Shorter life expectancies for African-Americans</a:t>
            </a:r>
          </a:p>
          <a:p>
            <a:pPr lvl="1" eaLnBrk="1" hangingPunct="1">
              <a:defRPr/>
            </a:pPr>
            <a:r>
              <a:rPr lang="en-US" altLang="en-US" sz="3200" dirty="0"/>
              <a:t>Not for Hispanic Americans (healthy immigrant effect and Hispanic paradox may be relevant, but largely due to decreased tobacco use)</a:t>
            </a:r>
          </a:p>
          <a:p>
            <a:pPr eaLnBrk="1" hangingPunct="1">
              <a:defRPr/>
            </a:pPr>
            <a:r>
              <a:rPr lang="en-US" altLang="en-US" dirty="0"/>
              <a:t>Discrimination still common</a:t>
            </a:r>
          </a:p>
          <a:p>
            <a:pPr eaLnBrk="1" hangingPunct="1">
              <a:defRPr/>
            </a:pPr>
            <a:endParaRPr lang="en-US"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15AEC01-3969-18FC-7C82-6EDA2D63F6CD}"/>
              </a:ext>
            </a:extLst>
          </p:cNvPr>
          <p:cNvSpPr>
            <a:spLocks noGrp="1"/>
          </p:cNvSpPr>
          <p:nvPr>
            <p:ph type="title"/>
          </p:nvPr>
        </p:nvSpPr>
        <p:spPr/>
        <p:txBody>
          <a:bodyPr/>
          <a:lstStyle/>
          <a:p>
            <a:pPr>
              <a:defRPr/>
            </a:pPr>
            <a:r>
              <a:rPr lang="en-US" altLang="en-US">
                <a:solidFill>
                  <a:srgbClr val="FFFFFF"/>
                </a:solidFill>
              </a:rPr>
              <a:t>Racial Disparities: Health Care</a:t>
            </a:r>
            <a:endParaRPr lang="en-US" altLang="en-US"/>
          </a:p>
        </p:txBody>
      </p:sp>
      <p:sp>
        <p:nvSpPr>
          <p:cNvPr id="38915" name="Content Placeholder 2">
            <a:extLst>
              <a:ext uri="{FF2B5EF4-FFF2-40B4-BE49-F238E27FC236}">
                <a16:creationId xmlns:a16="http://schemas.microsoft.com/office/drawing/2014/main" id="{5C888D64-DD7A-78C5-EB93-6C75C330EFCD}"/>
              </a:ext>
            </a:extLst>
          </p:cNvPr>
          <p:cNvSpPr>
            <a:spLocks noGrp="1"/>
          </p:cNvSpPr>
          <p:nvPr>
            <p:ph idx="1"/>
          </p:nvPr>
        </p:nvSpPr>
        <p:spPr/>
        <p:txBody>
          <a:bodyPr/>
          <a:lstStyle/>
          <a:p>
            <a:pPr eaLnBrk="1" hangingPunct="1">
              <a:defRPr/>
            </a:pPr>
            <a:r>
              <a:rPr lang="en-US" altLang="en-US" sz="3600" dirty="0"/>
              <a:t>Shorter visits/fewer diagnostic tests / therapeutic procedures / pain medications</a:t>
            </a:r>
          </a:p>
          <a:p>
            <a:pPr eaLnBrk="1" hangingPunct="1">
              <a:defRPr/>
            </a:pPr>
            <a:r>
              <a:rPr lang="en-US" altLang="en-US" sz="3600" dirty="0"/>
              <a:t>US spending on cystic fibrosis R &amp; D/patient advocacy = 3X spending on sickle cell disease</a:t>
            </a:r>
          </a:p>
          <a:p>
            <a:pPr lvl="1" eaLnBrk="1" hangingPunct="1">
              <a:defRPr/>
            </a:pPr>
            <a:r>
              <a:rPr lang="en-US" altLang="en-US" sz="3600" dirty="0"/>
              <a:t>CF afflicts 1/3 as many US citizens as SCD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20FD1FC2-DC28-67AA-7A11-40F9E10F6221}"/>
              </a:ext>
            </a:extLst>
          </p:cNvPr>
          <p:cNvSpPr>
            <a:spLocks noGrp="1" noChangeArrowheads="1"/>
          </p:cNvSpPr>
          <p:nvPr>
            <p:ph type="title"/>
          </p:nvPr>
        </p:nvSpPr>
        <p:spPr/>
        <p:txBody>
          <a:bodyPr/>
          <a:lstStyle/>
          <a:p>
            <a:pPr eaLnBrk="1" hangingPunct="1">
              <a:defRPr/>
            </a:pPr>
            <a:endParaRPr lang="en-US" altLang="en-US"/>
          </a:p>
        </p:txBody>
      </p:sp>
      <p:pic>
        <p:nvPicPr>
          <p:cNvPr id="236547" name="Picture 5">
            <a:extLst>
              <a:ext uri="{FF2B5EF4-FFF2-40B4-BE49-F238E27FC236}">
                <a16:creationId xmlns:a16="http://schemas.microsoft.com/office/drawing/2014/main" id="{AADB5EF0-2835-DFB3-C183-3F69D5049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E7AE543-909D-1F3F-2EDC-3D4A74B7CD38}"/>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altLang="en-US" sz="4000" dirty="0"/>
              <a:t>Racial Disparities in Health Care:</a:t>
            </a:r>
            <a:br>
              <a:rPr lang="en-US" altLang="en-US" sz="4000" dirty="0"/>
            </a:br>
            <a:r>
              <a:rPr lang="en-US" altLang="en-US" sz="4000" dirty="0"/>
              <a:t>African-Americans</a:t>
            </a:r>
          </a:p>
        </p:txBody>
      </p:sp>
      <p:sp>
        <p:nvSpPr>
          <p:cNvPr id="41987" name="Rectangle 3">
            <a:extLst>
              <a:ext uri="{FF2B5EF4-FFF2-40B4-BE49-F238E27FC236}">
                <a16:creationId xmlns:a16="http://schemas.microsoft.com/office/drawing/2014/main" id="{9DF7AA76-6741-60D2-337B-8BB17712DBE8}"/>
              </a:ext>
            </a:extLst>
          </p:cNvPr>
          <p:cNvSpPr>
            <a:spLocks noGrp="1" noChangeArrowheads="1"/>
          </p:cNvSpPr>
          <p:nvPr>
            <p:ph idx="4294967295"/>
          </p:nvPr>
        </p:nvSpPr>
        <p:spPr/>
        <p:txBody>
          <a:bodyPr/>
          <a:lstStyle/>
          <a:p>
            <a:pPr marL="273050" indent="-273050" eaLnBrk="1" hangingPunct="1">
              <a:defRPr/>
            </a:pPr>
            <a:r>
              <a:rPr lang="en-US" altLang="en-US" sz="4100" dirty="0"/>
              <a:t>Equalizing the mortality rates of whites and African-Americans would have averted 686,202 deaths between 1991 and 2000</a:t>
            </a:r>
          </a:p>
          <a:p>
            <a:pPr marL="639763" lvl="1" indent="-246063" eaLnBrk="1" hangingPunct="1">
              <a:defRPr/>
            </a:pPr>
            <a:r>
              <a:rPr lang="en-US" altLang="en-US" sz="4000" dirty="0"/>
              <a:t>Whereas medical advances averted 176,633 deaths</a:t>
            </a:r>
          </a:p>
          <a:p>
            <a:pPr marL="914400" lvl="2" indent="-246063" eaLnBrk="1" hangingPunct="1">
              <a:defRPr/>
            </a:pPr>
            <a:r>
              <a:rPr lang="en-US" altLang="en-US" dirty="0"/>
              <a:t>AJPH 2004;94:2078-2081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4A332E5-CD57-5BFE-D261-4F3CE5019C29}"/>
              </a:ext>
            </a:extLst>
          </p:cNvPr>
          <p:cNvSpPr>
            <a:spLocks noGrp="1" noChangeArrowheads="1"/>
          </p:cNvSpPr>
          <p:nvPr>
            <p:ph type="title"/>
          </p:nvPr>
        </p:nvSpPr>
        <p:spPr/>
        <p:txBody>
          <a:bodyPr/>
          <a:lstStyle/>
          <a:p>
            <a:pPr eaLnBrk="1" hangingPunct="1"/>
            <a:r>
              <a:rPr lang="en-US" altLang="en-US" sz="3200"/>
              <a:t>Comparative Health Care System Performance Scores (2021, Commonwealth Fund)</a:t>
            </a:r>
          </a:p>
        </p:txBody>
      </p:sp>
      <p:pic>
        <p:nvPicPr>
          <p:cNvPr id="47107" name="Content Placeholder 3">
            <a:extLst>
              <a:ext uri="{FF2B5EF4-FFF2-40B4-BE49-F238E27FC236}">
                <a16:creationId xmlns:a16="http://schemas.microsoft.com/office/drawing/2014/main" id="{BA235F00-D74C-B616-BF3C-570A7C550B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24139" y="1825625"/>
            <a:ext cx="6943725" cy="4351338"/>
          </a:xfr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IMIGRANT">
            <a:extLst>
              <a:ext uri="{FF2B5EF4-FFF2-40B4-BE49-F238E27FC236}">
                <a16:creationId xmlns:a16="http://schemas.microsoft.com/office/drawing/2014/main" id="{9489351D-9E45-9E81-9EF9-2419FAC13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8F8B690-A04A-080E-2FBE-614A2DF1D60B}"/>
              </a:ext>
            </a:extLst>
          </p:cNvPr>
          <p:cNvSpPr>
            <a:spLocks noGrp="1" noChangeArrowheads="1"/>
          </p:cNvSpPr>
          <p:nvPr>
            <p:ph type="title"/>
          </p:nvPr>
        </p:nvSpPr>
        <p:spPr/>
        <p:txBody>
          <a:bodyPr/>
          <a:lstStyle/>
          <a:p>
            <a:pPr>
              <a:defRPr/>
            </a:pPr>
            <a:r>
              <a:rPr lang="en-US" altLang="en-US"/>
              <a:t>Undocumented Immigrants</a:t>
            </a:r>
          </a:p>
        </p:txBody>
      </p:sp>
      <p:sp>
        <p:nvSpPr>
          <p:cNvPr id="56323" name="Content Placeholder 2">
            <a:extLst>
              <a:ext uri="{FF2B5EF4-FFF2-40B4-BE49-F238E27FC236}">
                <a16:creationId xmlns:a16="http://schemas.microsoft.com/office/drawing/2014/main" id="{8C15BBC8-2388-D722-6F9D-95594F8F8D1D}"/>
              </a:ext>
            </a:extLst>
          </p:cNvPr>
          <p:cNvSpPr>
            <a:spLocks noGrp="1" noChangeArrowheads="1"/>
          </p:cNvSpPr>
          <p:nvPr>
            <p:ph idx="1"/>
          </p:nvPr>
        </p:nvSpPr>
        <p:spPr/>
        <p:txBody>
          <a:bodyPr/>
          <a:lstStyle/>
          <a:p>
            <a:pPr>
              <a:defRPr/>
            </a:pPr>
            <a:r>
              <a:rPr lang="en-US" altLang="en-US"/>
              <a:t>Between 2012 and 2018, immigrants contributed $201 billion more in private insurance premiums than insurers spent on their care</a:t>
            </a:r>
          </a:p>
          <a:p>
            <a:pPr lvl="1">
              <a:defRPr/>
            </a:pPr>
            <a:r>
              <a:rPr lang="en-US" altLang="en-US" sz="3200"/>
              <a:t>Non-citizen immigrants accounted for nearly $117 billion of that surplus.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5DF3AFF-6ECA-ACD8-2D18-FA60284EC33A}"/>
              </a:ext>
            </a:extLst>
          </p:cNvPr>
          <p:cNvSpPr>
            <a:spLocks noGrp="1" noChangeArrowheads="1"/>
          </p:cNvSpPr>
          <p:nvPr>
            <p:ph type="title"/>
          </p:nvPr>
        </p:nvSpPr>
        <p:spPr/>
        <p:txBody>
          <a:bodyPr/>
          <a:lstStyle/>
          <a:p>
            <a:pPr>
              <a:defRPr/>
            </a:pPr>
            <a:r>
              <a:rPr lang="en-US" altLang="en-US"/>
              <a:t>Immigrants and Health Care</a:t>
            </a:r>
            <a:br>
              <a:rPr lang="en-US" altLang="en-US"/>
            </a:br>
            <a:r>
              <a:rPr lang="en-US" altLang="en-US" sz="2400"/>
              <a:t>JAMA Netw Open. 2022;5(11):e2241166</a:t>
            </a:r>
          </a:p>
        </p:txBody>
      </p:sp>
      <p:sp>
        <p:nvSpPr>
          <p:cNvPr id="57347" name="Content Placeholder 2">
            <a:extLst>
              <a:ext uri="{FF2B5EF4-FFF2-40B4-BE49-F238E27FC236}">
                <a16:creationId xmlns:a16="http://schemas.microsoft.com/office/drawing/2014/main" id="{35DCD541-030C-76FD-982B-24EE06911744}"/>
              </a:ext>
            </a:extLst>
          </p:cNvPr>
          <p:cNvSpPr>
            <a:spLocks noGrp="1" noChangeArrowheads="1"/>
          </p:cNvSpPr>
          <p:nvPr>
            <p:ph idx="1"/>
          </p:nvPr>
        </p:nvSpPr>
        <p:spPr/>
        <p:txBody>
          <a:bodyPr/>
          <a:lstStyle/>
          <a:p>
            <a:pPr>
              <a:defRPr/>
            </a:pPr>
            <a:r>
              <a:rPr lang="en-US" altLang="en-US"/>
              <a:t>Immigrants contributed $58.3 billion more in premiums and taxes in 2017 than insurers and government paid for their health care</a:t>
            </a:r>
          </a:p>
          <a:p>
            <a:pPr lvl="1">
              <a:defRPr/>
            </a:pPr>
            <a:r>
              <a:rPr lang="en-US" altLang="en-US"/>
              <a:t>Undocumented immigrants accounted for most (89.0%) of the surplus</a:t>
            </a:r>
          </a:p>
          <a:p>
            <a:pPr lvl="1">
              <a:defRPr/>
            </a:pPr>
            <a:r>
              <a:rPr lang="en-US" altLang="en-US"/>
              <a:t>US-born citizens incurred a net deficit of $67.2 billion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4D65860-2E2B-F88B-8E27-ECC0B5BFA35E}"/>
              </a:ext>
            </a:extLst>
          </p:cNvPr>
          <p:cNvSpPr>
            <a:spLocks noGrp="1" noChangeArrowheads="1"/>
          </p:cNvSpPr>
          <p:nvPr>
            <p:ph type="title"/>
          </p:nvPr>
        </p:nvSpPr>
        <p:spPr/>
        <p:txBody>
          <a:bodyPr/>
          <a:lstStyle/>
          <a:p>
            <a:pPr>
              <a:defRPr/>
            </a:pPr>
            <a:r>
              <a:rPr lang="en-US" altLang="en-US"/>
              <a:t>Immigrants and Health Care</a:t>
            </a:r>
            <a:br>
              <a:rPr lang="en-US" altLang="en-US"/>
            </a:br>
            <a:r>
              <a:rPr lang="en-US" altLang="en-US" sz="3200" i="1"/>
              <a:t>Intl J Hlth Serv 2018;48(4)</a:t>
            </a:r>
          </a:p>
        </p:txBody>
      </p:sp>
      <p:sp>
        <p:nvSpPr>
          <p:cNvPr id="58371" name="Content Placeholder 2">
            <a:extLst>
              <a:ext uri="{FF2B5EF4-FFF2-40B4-BE49-F238E27FC236}">
                <a16:creationId xmlns:a16="http://schemas.microsoft.com/office/drawing/2014/main" id="{0AA20D6C-5E7F-F40B-A1BE-30392DB83E2A}"/>
              </a:ext>
            </a:extLst>
          </p:cNvPr>
          <p:cNvSpPr>
            <a:spLocks noGrp="1" noChangeArrowheads="1"/>
          </p:cNvSpPr>
          <p:nvPr>
            <p:ph idx="1"/>
          </p:nvPr>
        </p:nvSpPr>
        <p:spPr/>
        <p:txBody>
          <a:bodyPr/>
          <a:lstStyle/>
          <a:p>
            <a:pPr>
              <a:defRPr/>
            </a:pPr>
            <a:r>
              <a:rPr lang="en-US" altLang="en-US" sz="2800"/>
              <a:t>Immigrants use far less health care than non-immigrants (1/2 to 2/3 across all age groups) and make larger out-of-pocket payments</a:t>
            </a:r>
          </a:p>
          <a:p>
            <a:pPr>
              <a:defRPr/>
            </a:pPr>
            <a:r>
              <a:rPr lang="en-US" altLang="en-US" sz="2800"/>
              <a:t>Immigrants effectively subsidize private insurance and some public insurance programs such as Medicare because they constitute a low-risk pool that pays more into the system (by way of premiums and tax contributions) than is paid out for their care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F425112C-C23F-4744-A25F-656466C747D7}"/>
              </a:ext>
            </a:extLst>
          </p:cNvPr>
          <p:cNvSpPr>
            <a:spLocks noGrp="1" noRot="1" noChangeArrowheads="1"/>
          </p:cNvSpPr>
          <p:nvPr>
            <p:ph type="title"/>
          </p:nvPr>
        </p:nvSpPr>
        <p:spPr/>
        <p:txBody>
          <a:bodyPr/>
          <a:lstStyle/>
          <a:p>
            <a:pPr eaLnBrk="1" hangingPunct="1">
              <a:defRPr/>
            </a:pPr>
            <a:r>
              <a:rPr lang="en-US" dirty="0"/>
              <a:t>The Medical Brain Drain</a:t>
            </a:r>
          </a:p>
        </p:txBody>
      </p:sp>
      <p:sp>
        <p:nvSpPr>
          <p:cNvPr id="97283" name="Rectangle 3">
            <a:extLst>
              <a:ext uri="{FF2B5EF4-FFF2-40B4-BE49-F238E27FC236}">
                <a16:creationId xmlns:a16="http://schemas.microsoft.com/office/drawing/2014/main" id="{D3A2CE38-54F5-236E-3942-034596776A4B}"/>
              </a:ext>
            </a:extLst>
          </p:cNvPr>
          <p:cNvSpPr>
            <a:spLocks noGrp="1" noChangeArrowheads="1"/>
          </p:cNvSpPr>
          <p:nvPr>
            <p:ph type="body" idx="1"/>
          </p:nvPr>
        </p:nvSpPr>
        <p:spPr/>
        <p:txBody>
          <a:bodyPr/>
          <a:lstStyle/>
          <a:p>
            <a:pPr eaLnBrk="1" hangingPunct="1">
              <a:lnSpc>
                <a:spcPct val="90000"/>
              </a:lnSpc>
              <a:defRPr/>
            </a:pPr>
            <a:r>
              <a:rPr lang="en-US" dirty="0"/>
              <a:t>U.S. is largest consumer of health care personnel</a:t>
            </a:r>
          </a:p>
          <a:p>
            <a:pPr eaLnBrk="1" hangingPunct="1">
              <a:lnSpc>
                <a:spcPct val="90000"/>
              </a:lnSpc>
              <a:defRPr/>
            </a:pPr>
            <a:r>
              <a:rPr lang="en-US" dirty="0"/>
              <a:t>U.S. (4.5% of world’s population) accounts for 42% of global health care spending, has 8% of world’s doctors and 7% of world’s nurses</a:t>
            </a:r>
          </a:p>
          <a:p>
            <a:pPr eaLnBrk="1" hangingPunct="1">
              <a:lnSpc>
                <a:spcPct val="90000"/>
              </a:lnSpc>
              <a:defRPr/>
            </a:pPr>
            <a:r>
              <a:rPr lang="en-US" dirty="0"/>
              <a:t>Five times as many migrating doctors flow from developing to developed nations than in the opposite direction</a:t>
            </a:r>
          </a:p>
          <a:p>
            <a:pPr lvl="1" eaLnBrk="1" hangingPunct="1">
              <a:lnSpc>
                <a:spcPct val="90000"/>
              </a:lnSpc>
              <a:defRPr/>
            </a:pPr>
            <a:r>
              <a:rPr lang="en-US" sz="3200" dirty="0"/>
              <a:t>Even greater imbalance for nurses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C9A7E4E-445D-EE59-7304-F170F650887E}"/>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Overconsumption (“</a:t>
            </a:r>
            <a:r>
              <a:rPr lang="en-US" dirty="0" err="1"/>
              <a:t>Affluenza</a:t>
            </a:r>
            <a:r>
              <a:rPr lang="en-US" dirty="0"/>
              <a:t>”)</a:t>
            </a:r>
          </a:p>
        </p:txBody>
      </p:sp>
      <p:sp>
        <p:nvSpPr>
          <p:cNvPr id="63491" name="Rectangle 3">
            <a:extLst>
              <a:ext uri="{FF2B5EF4-FFF2-40B4-BE49-F238E27FC236}">
                <a16:creationId xmlns:a16="http://schemas.microsoft.com/office/drawing/2014/main" id="{6F212379-FD36-5157-2B2B-F6C37AE66FE0}"/>
              </a:ext>
            </a:extLst>
          </p:cNvPr>
          <p:cNvSpPr>
            <a:spLocks noGrp="1" noChangeArrowheads="1"/>
          </p:cNvSpPr>
          <p:nvPr>
            <p:ph idx="4294967295"/>
          </p:nvPr>
        </p:nvSpPr>
        <p:spPr/>
        <p:txBody>
          <a:bodyPr/>
          <a:lstStyle/>
          <a:p>
            <a:pPr eaLnBrk="1" hangingPunct="1">
              <a:defRPr/>
            </a:pPr>
            <a:r>
              <a:rPr lang="en-US" sz="4100" dirty="0"/>
              <a:t>U.S. = 4.5% of world’s population</a:t>
            </a:r>
          </a:p>
          <a:p>
            <a:pPr lvl="1" eaLnBrk="1" hangingPunct="1">
              <a:defRPr/>
            </a:pPr>
            <a:r>
              <a:rPr lang="en-US" sz="4000" dirty="0"/>
              <a:t>Owns 50% of the world’s wealth</a:t>
            </a:r>
          </a:p>
          <a:p>
            <a:pPr eaLnBrk="1" hangingPunct="1">
              <a:defRPr/>
            </a:pPr>
            <a:r>
              <a:rPr lang="en-US" sz="4100" dirty="0"/>
              <a:t>U.S. responsible for:</a:t>
            </a:r>
          </a:p>
          <a:p>
            <a:pPr lvl="1" eaLnBrk="1" hangingPunct="1">
              <a:defRPr/>
            </a:pPr>
            <a:r>
              <a:rPr lang="en-US" sz="4000" dirty="0"/>
              <a:t>25% of world’s energy consumption</a:t>
            </a:r>
          </a:p>
          <a:p>
            <a:pPr lvl="1" eaLnBrk="1" hangingPunct="1">
              <a:defRPr/>
            </a:pPr>
            <a:r>
              <a:rPr lang="en-US" sz="4000" dirty="0"/>
              <a:t>33% of paper use</a:t>
            </a:r>
          </a:p>
          <a:p>
            <a:pPr lvl="1" eaLnBrk="1" hangingPunct="1">
              <a:defRPr/>
            </a:pPr>
            <a:r>
              <a:rPr lang="en-US" sz="4000" dirty="0"/>
              <a:t>72% of hazardous waste production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0ABB5BE-EC1D-CCCC-48BE-3F19A231D284}"/>
              </a:ext>
            </a:extLst>
          </p:cNvPr>
          <p:cNvSpPr>
            <a:spLocks noGrp="1"/>
          </p:cNvSpPr>
          <p:nvPr>
            <p:ph type="title" idx="4294967295"/>
          </p:nvPr>
        </p:nvSpPr>
        <p:spPr>
          <a:xfrm>
            <a:off x="1981200" y="274638"/>
            <a:ext cx="8229600" cy="2163762"/>
          </a:xfrm>
        </p:spPr>
        <p:txBody>
          <a:bodyPr vert="horz" wrap="square" lIns="0" tIns="45720" rIns="0" bIns="0" numCol="1" anchor="b" anchorCtr="0" compatLnSpc="1">
            <a:prstTxWarp prst="textNoShape">
              <a:avLst/>
            </a:prstTxWarp>
          </a:bodyPr>
          <a:lstStyle/>
          <a:p>
            <a:pPr eaLnBrk="1" hangingPunct="1">
              <a:defRPr/>
            </a:pPr>
            <a:r>
              <a:rPr lang="en-US" sz="2300" dirty="0"/>
              <a:t>New Remote Control Can Be Operated by Remote: No More Leaning Forward To Get Remote From Coffee Table Means Greater Convenience For TV Viewers</a:t>
            </a:r>
          </a:p>
        </p:txBody>
      </p:sp>
      <p:pic>
        <p:nvPicPr>
          <p:cNvPr id="280579" name="Picture 5" descr="remotecontrol">
            <a:extLst>
              <a:ext uri="{FF2B5EF4-FFF2-40B4-BE49-F238E27FC236}">
                <a16:creationId xmlns:a16="http://schemas.microsoft.com/office/drawing/2014/main" id="{F6B22D66-C4C6-A16B-A2CF-F5A7AABF07A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038600" y="2590800"/>
            <a:ext cx="3810000" cy="40386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312118F6-0FA1-96A3-545B-C04B5DAE5284}"/>
              </a:ext>
            </a:extLst>
          </p:cNvPr>
          <p:cNvSpPr>
            <a:spLocks noGrp="1" noRot="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a:effectLst/>
                <a:latin typeface="Arial" panose="020B0604020202020204" pitchFamily="34" charset="0"/>
              </a:rPr>
              <a:t>But Are We Happier?</a:t>
            </a:r>
          </a:p>
        </p:txBody>
      </p:sp>
      <p:sp>
        <p:nvSpPr>
          <p:cNvPr id="281603" name="Rectangle 3">
            <a:extLst>
              <a:ext uri="{FF2B5EF4-FFF2-40B4-BE49-F238E27FC236}">
                <a16:creationId xmlns:a16="http://schemas.microsoft.com/office/drawing/2014/main" id="{1E01F337-C499-CACA-BA92-0C6C3B6A07F3}"/>
              </a:ext>
            </a:extLst>
          </p:cNvPr>
          <p:cNvSpPr>
            <a:spLocks noGrp="1" noChangeArrowheads="1"/>
          </p:cNvSpPr>
          <p:nvPr>
            <p:ph idx="4294967295"/>
          </p:nvPr>
        </p:nvSpPr>
        <p:spPr>
          <a:xfrm>
            <a:off x="2209800" y="2120900"/>
            <a:ext cx="7772400" cy="415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600">
                <a:effectLst/>
              </a:rPr>
              <a:t>Stress up / satisfaction with life down</a:t>
            </a:r>
          </a:p>
          <a:p>
            <a:pPr lvl="1" eaLnBrk="1" hangingPunct="1"/>
            <a:r>
              <a:rPr lang="en-US" altLang="en-US" sz="3200">
                <a:effectLst/>
              </a:rPr>
              <a:t>U.S. ranks 24</a:t>
            </a:r>
            <a:r>
              <a:rPr lang="en-US" altLang="en-US" sz="3200" baseline="30000">
                <a:effectLst/>
              </a:rPr>
              <a:t>th</a:t>
            </a:r>
            <a:r>
              <a:rPr lang="en-US" altLang="en-US" sz="3200">
                <a:effectLst/>
              </a:rPr>
              <a:t> in citizen satisfaction with quality of life</a:t>
            </a:r>
          </a:p>
          <a:p>
            <a:pPr eaLnBrk="1" hangingPunct="1"/>
            <a:r>
              <a:rPr lang="en-US" altLang="en-US" sz="3600">
                <a:effectLst/>
              </a:rPr>
              <a:t>Average American works 200 more hrs/yr than in 1960 (#1 in world)</a:t>
            </a:r>
          </a:p>
          <a:p>
            <a:pPr eaLnBrk="1" hangingPunct="1"/>
            <a:r>
              <a:rPr lang="en-US" altLang="en-US" sz="3600">
                <a:effectLst/>
              </a:rPr>
              <a:t>Vacations shorter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a:extLst>
              <a:ext uri="{FF2B5EF4-FFF2-40B4-BE49-F238E27FC236}">
                <a16:creationId xmlns:a16="http://schemas.microsoft.com/office/drawing/2014/main" id="{C3106912-1215-1E8F-EC4C-69AA8B6FB6A1}"/>
              </a:ext>
            </a:extLst>
          </p:cNvPr>
          <p:cNvSpPr>
            <a:spLocks noGrp="1" noChangeArrowheads="1"/>
          </p:cNvSpPr>
          <p:nvPr>
            <p:ph type="title"/>
          </p:nvPr>
        </p:nvSpPr>
        <p:spPr/>
        <p:txBody>
          <a:bodyPr/>
          <a:lstStyle/>
          <a:p>
            <a:r>
              <a:rPr lang="en-US" altLang="en-US" b="0">
                <a:effectLst/>
                <a:latin typeface="Arial" panose="020B0604020202020204" pitchFamily="34" charset="0"/>
              </a:rPr>
              <a:t>But Are We Happier?</a:t>
            </a:r>
            <a:endParaRPr lang="en-US" altLang="en-US" b="0">
              <a:effectLst/>
            </a:endParaRPr>
          </a:p>
        </p:txBody>
      </p:sp>
      <p:sp>
        <p:nvSpPr>
          <p:cNvPr id="3" name="Content Placeholder 2">
            <a:extLst>
              <a:ext uri="{FF2B5EF4-FFF2-40B4-BE49-F238E27FC236}">
                <a16:creationId xmlns:a16="http://schemas.microsoft.com/office/drawing/2014/main" id="{7A66DE93-CF3A-1BC0-388B-223124076557}"/>
              </a:ext>
            </a:extLst>
          </p:cNvPr>
          <p:cNvSpPr>
            <a:spLocks noGrp="1"/>
          </p:cNvSpPr>
          <p:nvPr>
            <p:ph idx="1"/>
          </p:nvPr>
        </p:nvSpPr>
        <p:spPr/>
        <p:txBody>
          <a:bodyPr/>
          <a:lstStyle/>
          <a:p>
            <a:pPr eaLnBrk="1" hangingPunct="1">
              <a:defRPr/>
            </a:pPr>
            <a:r>
              <a:rPr lang="en-US" sz="3600" dirty="0">
                <a:effectLst>
                  <a:outerShdw blurRad="38100" dist="38100" dir="2700000" algn="tl">
                    <a:srgbClr val="1F497D"/>
                  </a:outerShdw>
                </a:effectLst>
              </a:rPr>
              <a:t>No guaranteed paid sick or maternity leave</a:t>
            </a:r>
          </a:p>
          <a:p>
            <a:pPr lvl="1" eaLnBrk="1" hangingPunct="1">
              <a:defRPr/>
            </a:pPr>
            <a:r>
              <a:rPr lang="en-US" sz="3600" dirty="0">
                <a:effectLst>
                  <a:outerShdw blurRad="38100" dist="38100" dir="2700000" algn="tl">
                    <a:srgbClr val="1F497D"/>
                  </a:outerShdw>
                </a:effectLst>
              </a:rPr>
              <a:t>Although many cities, some states now guarantee</a:t>
            </a:r>
          </a:p>
          <a:p>
            <a:pPr eaLnBrk="1" hangingPunct="1">
              <a:defRPr/>
            </a:pPr>
            <a:r>
              <a:rPr lang="en-US" sz="3600" dirty="0">
                <a:effectLst>
                  <a:outerShdw blurRad="38100" dist="38100" dir="2700000" algn="tl">
                    <a:srgbClr val="1F497D"/>
                  </a:outerShdw>
                </a:effectLst>
              </a:rPr>
              <a:t>8/10 Americans want a new job</a:t>
            </a:r>
          </a:p>
          <a:p>
            <a:pPr>
              <a:defRPr/>
            </a:pPr>
            <a:endParaRPr lang="en-US" sz="36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0A85-62F5-62EC-0CC5-96CF38B3F426}"/>
              </a:ext>
            </a:extLst>
          </p:cNvPr>
          <p:cNvSpPr>
            <a:spLocks noGrp="1"/>
          </p:cNvSpPr>
          <p:nvPr>
            <p:ph type="title"/>
          </p:nvPr>
        </p:nvSpPr>
        <p:spPr/>
        <p:txBody>
          <a:bodyPr/>
          <a:lstStyle/>
          <a:p>
            <a:pPr>
              <a:defRPr/>
            </a:pPr>
            <a:r>
              <a:rPr lang="en-US" altLang="en-US" b="0" dirty="0">
                <a:solidFill>
                  <a:srgbClr val="E5E5FF"/>
                </a:solidFill>
                <a:effectLst/>
                <a:latin typeface="Arial" panose="020B0604020202020204" pitchFamily="34" charset="0"/>
              </a:rPr>
              <a:t>But Are We Happier?</a:t>
            </a:r>
            <a:endParaRPr lang="en-US" dirty="0"/>
          </a:p>
        </p:txBody>
      </p:sp>
      <p:sp>
        <p:nvSpPr>
          <p:cNvPr id="3" name="Content Placeholder 2">
            <a:extLst>
              <a:ext uri="{FF2B5EF4-FFF2-40B4-BE49-F238E27FC236}">
                <a16:creationId xmlns:a16="http://schemas.microsoft.com/office/drawing/2014/main" id="{8F3F7E0C-5933-09B5-6BB4-DA1913EC3D9E}"/>
              </a:ext>
            </a:extLst>
          </p:cNvPr>
          <p:cNvSpPr>
            <a:spLocks noGrp="1"/>
          </p:cNvSpPr>
          <p:nvPr>
            <p:ph idx="1"/>
          </p:nvPr>
        </p:nvSpPr>
        <p:spPr/>
        <p:txBody>
          <a:bodyPr/>
          <a:lstStyle/>
          <a:p>
            <a:pPr eaLnBrk="1" hangingPunct="1">
              <a:defRPr/>
            </a:pPr>
            <a:r>
              <a:rPr lang="en-US" sz="3600" dirty="0">
                <a:effectLst>
                  <a:outerShdw blurRad="38100" dist="38100" dir="2700000" algn="tl">
                    <a:srgbClr val="000000">
                      <a:alpha val="43137"/>
                    </a:srgbClr>
                  </a:outerShdw>
                </a:effectLst>
              </a:rPr>
              <a:t>Fewer close friends</a:t>
            </a:r>
          </a:p>
          <a:p>
            <a:pPr eaLnBrk="1" hangingPunct="1">
              <a:defRPr/>
            </a:pPr>
            <a:r>
              <a:rPr lang="en-US" sz="3600" dirty="0">
                <a:effectLst>
                  <a:outerShdw blurRad="38100" dist="38100" dir="2700000" algn="tl">
                    <a:srgbClr val="000000">
                      <a:alpha val="43137"/>
                    </a:srgbClr>
                  </a:outerShdw>
                </a:effectLst>
              </a:rPr>
              <a:t>Loneliness - common among the elderly</a:t>
            </a:r>
          </a:p>
          <a:p>
            <a:pPr lvl="1" eaLnBrk="1" hangingPunct="1">
              <a:defRPr/>
            </a:pPr>
            <a:r>
              <a:rPr lang="en-US" sz="3600" dirty="0">
                <a:effectLst>
                  <a:outerShdw blurRad="38100" dist="38100" dir="2700000" algn="tl">
                    <a:srgbClr val="000000">
                      <a:alpha val="43137"/>
                    </a:srgbClr>
                  </a:outerShdw>
                </a:effectLst>
              </a:rPr>
              <a:t>Linked to physical and cognitive decline and eclipses obesity as a predictor of early death</a:t>
            </a:r>
          </a:p>
          <a:p>
            <a:pPr eaLnBrk="1" hangingPunct="1">
              <a:defRPr/>
            </a:pPr>
            <a:r>
              <a:rPr lang="en-US" sz="3600" dirty="0">
                <a:effectLst>
                  <a:outerShdw blurRad="38100" dist="38100" dir="2700000" algn="tl">
                    <a:srgbClr val="000000">
                      <a:alpha val="43137"/>
                    </a:srgbClr>
                  </a:outerShdw>
                </a:effectLst>
              </a:rPr>
              <a:t>Pharmaceutical fixes</a:t>
            </a:r>
          </a:p>
          <a:p>
            <a:pP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1236966-03AE-E5B5-D8DC-991380FAC6F5}"/>
              </a:ext>
            </a:extLst>
          </p:cNvPr>
          <p:cNvSpPr>
            <a:spLocks noGrp="1" noChangeArrowheads="1"/>
          </p:cNvSpPr>
          <p:nvPr>
            <p:ph type="title"/>
          </p:nvPr>
        </p:nvSpPr>
        <p:spPr/>
        <p:txBody>
          <a:bodyPr/>
          <a:lstStyle/>
          <a:p>
            <a:pPr eaLnBrk="1" hangingPunct="1"/>
            <a:r>
              <a:rPr lang="en-US" altLang="en-US" sz="3200"/>
              <a:t>Health Care System Performance Compared to Spending, (2021, Commonwealth Fund)</a:t>
            </a:r>
          </a:p>
        </p:txBody>
      </p:sp>
      <p:pic>
        <p:nvPicPr>
          <p:cNvPr id="48131" name="Content Placeholder 5">
            <a:extLst>
              <a:ext uri="{FF2B5EF4-FFF2-40B4-BE49-F238E27FC236}">
                <a16:creationId xmlns:a16="http://schemas.microsoft.com/office/drawing/2014/main" id="{A0D5611C-73BB-F95F-890B-824FD4532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52700" y="2147889"/>
            <a:ext cx="7086600" cy="3705225"/>
          </a:xfr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7C1D-7F2D-1ECA-538F-F2A18E75C983}"/>
              </a:ext>
            </a:extLst>
          </p:cNvPr>
          <p:cNvSpPr>
            <a:spLocks noGrp="1"/>
          </p:cNvSpPr>
          <p:nvPr>
            <p:ph type="title"/>
          </p:nvPr>
        </p:nvSpPr>
        <p:spPr/>
        <p:txBody>
          <a:bodyPr/>
          <a:lstStyle/>
          <a:p>
            <a:pPr>
              <a:defRPr/>
            </a:pPr>
            <a:r>
              <a:rPr lang="en-US" dirty="0"/>
              <a:t>But are we happier?</a:t>
            </a:r>
          </a:p>
        </p:txBody>
      </p:sp>
      <p:sp>
        <p:nvSpPr>
          <p:cNvPr id="3" name="Content Placeholder 2">
            <a:extLst>
              <a:ext uri="{FF2B5EF4-FFF2-40B4-BE49-F238E27FC236}">
                <a16:creationId xmlns:a16="http://schemas.microsoft.com/office/drawing/2014/main" id="{27B25F60-F3C8-5821-6A58-94402B6968AA}"/>
              </a:ext>
            </a:extLst>
          </p:cNvPr>
          <p:cNvSpPr>
            <a:spLocks noGrp="1"/>
          </p:cNvSpPr>
          <p:nvPr>
            <p:ph idx="1"/>
          </p:nvPr>
        </p:nvSpPr>
        <p:spPr/>
        <p:txBody>
          <a:bodyPr/>
          <a:lstStyle/>
          <a:p>
            <a:pPr eaLnBrk="1" hangingPunct="1">
              <a:defRPr/>
            </a:pPr>
            <a:r>
              <a:rPr lang="en-US" sz="3600" dirty="0"/>
              <a:t>8% of U.S. population suffers from depression</a:t>
            </a:r>
          </a:p>
          <a:p>
            <a:pPr eaLnBrk="1" hangingPunct="1">
              <a:defRPr/>
            </a:pPr>
            <a:endParaRPr lang="en-US" sz="3600" dirty="0"/>
          </a:p>
          <a:p>
            <a:pPr eaLnBrk="1" hangingPunct="1">
              <a:defRPr/>
            </a:pPr>
            <a:r>
              <a:rPr lang="en-US" sz="3600" dirty="0"/>
              <a:t>Anti-depressant use doubled between 1993 and 2005</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D7FF-8E8A-8627-246A-E9708F353AAC}"/>
              </a:ext>
            </a:extLst>
          </p:cNvPr>
          <p:cNvSpPr>
            <a:spLocks noGrp="1"/>
          </p:cNvSpPr>
          <p:nvPr>
            <p:ph type="title"/>
          </p:nvPr>
        </p:nvSpPr>
        <p:spPr/>
        <p:txBody>
          <a:bodyPr/>
          <a:lstStyle/>
          <a:p>
            <a:pPr>
              <a:defRPr/>
            </a:pPr>
            <a:r>
              <a:rPr lang="en-US" dirty="0"/>
              <a:t>US Charity Care Suffering</a:t>
            </a:r>
          </a:p>
        </p:txBody>
      </p:sp>
      <p:sp>
        <p:nvSpPr>
          <p:cNvPr id="3" name="Content Placeholder 2">
            <a:extLst>
              <a:ext uri="{FF2B5EF4-FFF2-40B4-BE49-F238E27FC236}">
                <a16:creationId xmlns:a16="http://schemas.microsoft.com/office/drawing/2014/main" id="{4FA94054-86B1-21DA-5B05-340B44F13141}"/>
              </a:ext>
            </a:extLst>
          </p:cNvPr>
          <p:cNvSpPr>
            <a:spLocks noGrp="1"/>
          </p:cNvSpPr>
          <p:nvPr>
            <p:ph idx="1"/>
          </p:nvPr>
        </p:nvSpPr>
        <p:spPr/>
        <p:txBody>
          <a:bodyPr/>
          <a:lstStyle/>
          <a:p>
            <a:pPr marL="273050" indent="-273050" eaLnBrk="1" hangingPunct="1">
              <a:defRPr/>
            </a:pPr>
            <a:r>
              <a:rPr lang="en-US" sz="2800" dirty="0"/>
              <a:t>Free clinic demand increasing, more patients being turned away</a:t>
            </a:r>
          </a:p>
          <a:p>
            <a:pPr marL="273050" indent="-273050" eaLnBrk="1" hangingPunct="1">
              <a:defRPr/>
            </a:pPr>
            <a:r>
              <a:rPr lang="en-US" sz="2800" dirty="0"/>
              <a:t>Hospitals consolidating</a:t>
            </a:r>
          </a:p>
          <a:p>
            <a:pPr marL="673100" lvl="1" indent="-273050" eaLnBrk="1" hangingPunct="1">
              <a:defRPr/>
            </a:pPr>
            <a:r>
              <a:rPr lang="en-US" dirty="0"/>
              <a:t>Decreases competition, can increase costs</a:t>
            </a:r>
          </a:p>
          <a:p>
            <a:pPr marL="273050" indent="-273050" eaLnBrk="1" hangingPunct="1">
              <a:defRPr/>
            </a:pPr>
            <a:r>
              <a:rPr lang="en-US" sz="2800" dirty="0"/>
              <a:t>Hospitals turning to lucrative initiatives to improve financial situation</a:t>
            </a:r>
          </a:p>
          <a:p>
            <a:pPr marL="639763" lvl="1" indent="-246063" eaLnBrk="1" hangingPunct="1">
              <a:defRPr/>
            </a:pPr>
            <a:r>
              <a:rPr lang="en-US" dirty="0"/>
              <a:t>Cosmetic surgery, luxury clinics, aggressive billing practices (including charging uninsured more than insured and employing harsh debt collection practices), recruiting wealthy foreign patients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51A588E3-C2A1-78CA-1958-BF7B426C2645}"/>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err="1"/>
              <a:t>Maldistribution</a:t>
            </a:r>
            <a:r>
              <a:rPr lang="en-US" dirty="0"/>
              <a:t> of Wealth</a:t>
            </a:r>
          </a:p>
        </p:txBody>
      </p:sp>
      <p:sp>
        <p:nvSpPr>
          <p:cNvPr id="69635" name="Content Placeholder 2">
            <a:extLst>
              <a:ext uri="{FF2B5EF4-FFF2-40B4-BE49-F238E27FC236}">
                <a16:creationId xmlns:a16="http://schemas.microsoft.com/office/drawing/2014/main" id="{AB3FC289-A902-7C4C-4CD1-A4E11F44BABC}"/>
              </a:ext>
            </a:extLst>
          </p:cNvPr>
          <p:cNvSpPr>
            <a:spLocks noGrp="1"/>
          </p:cNvSpPr>
          <p:nvPr>
            <p:ph idx="4294967295"/>
          </p:nvPr>
        </p:nvSpPr>
        <p:spPr/>
        <p:txBody>
          <a:bodyPr/>
          <a:lstStyle/>
          <a:p>
            <a:pPr eaLnBrk="1" hangingPunct="1">
              <a:defRPr/>
            </a:pPr>
            <a:r>
              <a:rPr lang="en-US" sz="3600" dirty="0">
                <a:effectLst>
                  <a:outerShdw blurRad="38100" dist="38100" dir="2700000" algn="tl">
                    <a:srgbClr val="000000">
                      <a:alpha val="43137"/>
                    </a:srgbClr>
                  </a:outerShdw>
                </a:effectLst>
              </a:rPr>
              <a:t>Top 62 billionaires worldwide worth $1.8 trillion, the combined income of bottom 3.5 billion people (1/2 of world’s population)</a:t>
            </a:r>
          </a:p>
          <a:p>
            <a:pPr eaLnBrk="1" hangingPunct="1">
              <a:defRPr/>
            </a:pPr>
            <a:r>
              <a:rPr lang="en-US" sz="3600" dirty="0">
                <a:effectLst>
                  <a:outerShdw blurRad="38100" dist="38100" dir="2700000" algn="tl">
                    <a:srgbClr val="000000">
                      <a:alpha val="43137"/>
                    </a:srgbClr>
                  </a:outerShdw>
                </a:effectLst>
              </a:rPr>
              <a:t>U.S:  Richest 1% of the population owns 50% of the country’s wealth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-poorest 90% own 30%</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-widest gap of any industrialized nation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F7C2A29A-D9F1-13A5-CEB5-B8A553FAE0A5}"/>
              </a:ext>
            </a:extLst>
          </p:cNvPr>
          <p:cNvSpPr>
            <a:spLocks noGrp="1" noChangeArrowheads="1"/>
          </p:cNvSpPr>
          <p:nvPr>
            <p:ph type="title"/>
          </p:nvPr>
        </p:nvSpPr>
        <p:spPr/>
        <p:txBody>
          <a:bodyPr anchor="t"/>
          <a:lstStyle/>
          <a:p>
            <a:pPr>
              <a:defRPr/>
            </a:pPr>
            <a:endParaRPr lang="en-US" altLang="en-US"/>
          </a:p>
        </p:txBody>
      </p:sp>
      <p:pic>
        <p:nvPicPr>
          <p:cNvPr id="294915" name="Picture 3">
            <a:extLst>
              <a:ext uri="{FF2B5EF4-FFF2-40B4-BE49-F238E27FC236}">
                <a16:creationId xmlns:a16="http://schemas.microsoft.com/office/drawing/2014/main" id="{B03CFFCE-D9E4-9863-1ED4-07BD52136380}"/>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0" y="1588"/>
            <a:ext cx="9144000" cy="685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BAEA-34D0-0625-9789-3D5928CBFDF9}"/>
              </a:ext>
            </a:extLst>
          </p:cNvPr>
          <p:cNvSpPr>
            <a:spLocks noGrp="1"/>
          </p:cNvSpPr>
          <p:nvPr>
            <p:ph type="title"/>
          </p:nvPr>
        </p:nvSpPr>
        <p:spPr/>
        <p:txBody>
          <a:bodyPr/>
          <a:lstStyle/>
          <a:p>
            <a:pPr>
              <a:defRPr/>
            </a:pPr>
            <a:r>
              <a:rPr lang="en-US" dirty="0"/>
              <a:t>Income Inequality</a:t>
            </a:r>
          </a:p>
        </p:txBody>
      </p:sp>
      <p:sp>
        <p:nvSpPr>
          <p:cNvPr id="3" name="Content Placeholder 2">
            <a:extLst>
              <a:ext uri="{FF2B5EF4-FFF2-40B4-BE49-F238E27FC236}">
                <a16:creationId xmlns:a16="http://schemas.microsoft.com/office/drawing/2014/main" id="{B937677C-004D-A4C5-67F3-FA9B6F523C7B}"/>
              </a:ext>
            </a:extLst>
          </p:cNvPr>
          <p:cNvSpPr>
            <a:spLocks noGrp="1"/>
          </p:cNvSpPr>
          <p:nvPr>
            <p:ph idx="1"/>
          </p:nvPr>
        </p:nvSpPr>
        <p:spPr/>
        <p:txBody>
          <a:bodyPr/>
          <a:lstStyle/>
          <a:p>
            <a:pPr eaLnBrk="1" hangingPunct="1">
              <a:defRPr/>
            </a:pPr>
            <a:r>
              <a:rPr lang="en-US" dirty="0"/>
              <a:t>Depression</a:t>
            </a:r>
          </a:p>
          <a:p>
            <a:pPr eaLnBrk="1" hangingPunct="1">
              <a:defRPr/>
            </a:pPr>
            <a:r>
              <a:rPr lang="en-US" dirty="0"/>
              <a:t>Mental Illness</a:t>
            </a:r>
          </a:p>
          <a:p>
            <a:pPr eaLnBrk="1" hangingPunct="1">
              <a:defRPr/>
            </a:pPr>
            <a:r>
              <a:rPr lang="en-US" dirty="0"/>
              <a:t>Obesity</a:t>
            </a:r>
          </a:p>
          <a:p>
            <a:pPr eaLnBrk="1" hangingPunct="1">
              <a:defRPr/>
            </a:pPr>
            <a:r>
              <a:rPr lang="en-US" dirty="0"/>
              <a:t>Crime</a:t>
            </a:r>
          </a:p>
          <a:p>
            <a:pPr eaLnBrk="1" hangingPunct="1">
              <a:defRPr/>
            </a:pPr>
            <a:r>
              <a:rPr lang="en-US" dirty="0"/>
              <a:t>Diminished trust in people and institutions</a:t>
            </a:r>
          </a:p>
          <a:p>
            <a:pPr>
              <a:defRPr/>
            </a:pP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F8CD7-25ED-DAE3-9704-D2465A5A4D74}"/>
              </a:ext>
            </a:extLst>
          </p:cNvPr>
          <p:cNvSpPr>
            <a:spLocks noGrp="1"/>
          </p:cNvSpPr>
          <p:nvPr>
            <p:ph type="title"/>
          </p:nvPr>
        </p:nvSpPr>
        <p:spPr/>
        <p:txBody>
          <a:bodyPr/>
          <a:lstStyle/>
          <a:p>
            <a:pPr>
              <a:defRPr/>
            </a:pPr>
            <a:r>
              <a:rPr lang="en-US" dirty="0" err="1"/>
              <a:t>Maldistribution</a:t>
            </a:r>
            <a:r>
              <a:rPr lang="en-US" dirty="0"/>
              <a:t> of Wealth is Deadly</a:t>
            </a:r>
          </a:p>
        </p:txBody>
      </p:sp>
      <p:sp>
        <p:nvSpPr>
          <p:cNvPr id="3" name="Content Placeholder 2">
            <a:extLst>
              <a:ext uri="{FF2B5EF4-FFF2-40B4-BE49-F238E27FC236}">
                <a16:creationId xmlns:a16="http://schemas.microsoft.com/office/drawing/2014/main" id="{3406E968-7629-4A71-7C7E-FEEBA2A91038}"/>
              </a:ext>
            </a:extLst>
          </p:cNvPr>
          <p:cNvSpPr>
            <a:spLocks noGrp="1"/>
          </p:cNvSpPr>
          <p:nvPr>
            <p:ph idx="1"/>
          </p:nvPr>
        </p:nvSpPr>
        <p:spPr/>
        <p:txBody>
          <a:bodyPr/>
          <a:lstStyle/>
          <a:p>
            <a:pPr>
              <a:defRPr/>
            </a:pPr>
            <a:r>
              <a:rPr lang="en-US" sz="4000" dirty="0"/>
              <a:t>880,000 deaths/yr in U.S. would be averted if the country had an income gap like Western European nations, with their stronger social safety nets</a:t>
            </a:r>
          </a:p>
          <a:p>
            <a:pPr algn="r">
              <a:defRPr/>
            </a:pPr>
            <a:endParaRPr lang="en-US" sz="2800" dirty="0"/>
          </a:p>
          <a:p>
            <a:pPr algn="r">
              <a:defRPr/>
            </a:pPr>
            <a:r>
              <a:rPr lang="en-US" sz="2800" dirty="0"/>
              <a:t>BMJ 2009;339:b4471</a:t>
            </a:r>
            <a:endParaRPr lang="en-US" sz="40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BEB155E4-C6C7-CB99-D4DD-B7261892E941}"/>
              </a:ext>
            </a:extLst>
          </p:cNvPr>
          <p:cNvSpPr>
            <a:spLocks noGrp="1" noRot="1" noChangeArrowheads="1"/>
          </p:cNvSpPr>
          <p:nvPr>
            <p:ph type="title"/>
          </p:nvPr>
        </p:nvSpPr>
        <p:spPr/>
        <p:txBody>
          <a:bodyPr/>
          <a:lstStyle/>
          <a:p>
            <a:pPr eaLnBrk="1" hangingPunct="1">
              <a:defRPr/>
            </a:pPr>
            <a:r>
              <a:rPr lang="en-US" dirty="0"/>
              <a:t>Maldistribution of Wealth</a:t>
            </a:r>
          </a:p>
        </p:txBody>
      </p:sp>
      <p:sp>
        <p:nvSpPr>
          <p:cNvPr id="239619" name="Rectangle 3">
            <a:extLst>
              <a:ext uri="{FF2B5EF4-FFF2-40B4-BE49-F238E27FC236}">
                <a16:creationId xmlns:a16="http://schemas.microsoft.com/office/drawing/2014/main" id="{8889F264-D95E-9B8E-E583-372B7FBE8B61}"/>
              </a:ext>
            </a:extLst>
          </p:cNvPr>
          <p:cNvSpPr>
            <a:spLocks noGrp="1" noChangeArrowheads="1"/>
          </p:cNvSpPr>
          <p:nvPr>
            <p:ph type="body" idx="1"/>
          </p:nvPr>
        </p:nvSpPr>
        <p:spPr/>
        <p:txBody>
          <a:bodyPr/>
          <a:lstStyle/>
          <a:p>
            <a:pPr eaLnBrk="1" hangingPunct="1">
              <a:defRPr/>
            </a:pPr>
            <a:r>
              <a:rPr lang="en-US" dirty="0"/>
              <a:t>In countries with moderate levels of wealth, happiness is highest where income inequalities lowest and taxes most progressive</a:t>
            </a:r>
          </a:p>
          <a:p>
            <a:pPr lvl="1" eaLnBrk="1" hangingPunct="1">
              <a:defRPr/>
            </a:pPr>
            <a:r>
              <a:rPr lang="en-US" sz="3200" dirty="0"/>
              <a:t>Major League Baseball: teams are more successful when players’ salaries are more equitably distributed</a:t>
            </a:r>
          </a:p>
          <a:p>
            <a:pPr lvl="1" eaLnBrk="1" hangingPunct="1">
              <a:defRPr/>
            </a:pPr>
            <a:r>
              <a:rPr lang="en-US" sz="3200" dirty="0"/>
              <a:t>In more equal societies, people attend more cultural events, read more books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D5F1-4791-48F6-48CC-66DCCC15E396}"/>
              </a:ext>
            </a:extLst>
          </p:cNvPr>
          <p:cNvSpPr>
            <a:spLocks noGrp="1"/>
          </p:cNvSpPr>
          <p:nvPr>
            <p:ph type="title"/>
          </p:nvPr>
        </p:nvSpPr>
        <p:spPr/>
        <p:txBody>
          <a:bodyPr/>
          <a:lstStyle/>
          <a:p>
            <a:pPr>
              <a:defRPr/>
            </a:pPr>
            <a:r>
              <a:rPr lang="en-US" dirty="0">
                <a:solidFill>
                  <a:srgbClr val="E5E5FF"/>
                </a:solidFill>
              </a:rPr>
              <a:t>Maldistribution of wealth</a:t>
            </a:r>
            <a:endParaRPr lang="en-US" dirty="0"/>
          </a:p>
        </p:txBody>
      </p:sp>
      <p:sp>
        <p:nvSpPr>
          <p:cNvPr id="3" name="Content Placeholder 2">
            <a:extLst>
              <a:ext uri="{FF2B5EF4-FFF2-40B4-BE49-F238E27FC236}">
                <a16:creationId xmlns:a16="http://schemas.microsoft.com/office/drawing/2014/main" id="{AA784EFF-AB67-3829-4786-B3DFD21E9383}"/>
              </a:ext>
            </a:extLst>
          </p:cNvPr>
          <p:cNvSpPr>
            <a:spLocks noGrp="1"/>
          </p:cNvSpPr>
          <p:nvPr>
            <p:ph idx="1"/>
          </p:nvPr>
        </p:nvSpPr>
        <p:spPr/>
        <p:txBody>
          <a:bodyPr/>
          <a:lstStyle/>
          <a:p>
            <a:pPr>
              <a:defRPr/>
            </a:pPr>
            <a:r>
              <a:rPr lang="en-US" sz="2800" dirty="0"/>
              <a:t>Less than 4% of the combined wealth of the 225 richest individuals in the world would pay for ongoing access to basic education, health care (including reproductive health care), adequate food, safe water, and adequate sanitation for all humans</a:t>
            </a:r>
          </a:p>
          <a:p>
            <a:pPr>
              <a:lnSpc>
                <a:spcPct val="90000"/>
              </a:lnSpc>
              <a:defRPr/>
            </a:pPr>
            <a:r>
              <a:rPr lang="en-US" sz="2800" dirty="0"/>
              <a:t>US citizens consume 80% of all opioid-based pain killers</a:t>
            </a:r>
          </a:p>
          <a:p>
            <a:pPr>
              <a:lnSpc>
                <a:spcPct val="90000"/>
              </a:lnSpc>
              <a:defRPr/>
            </a:pPr>
            <a:r>
              <a:rPr lang="en-US" sz="2800" dirty="0"/>
              <a:t>50% of the world’s population live in countries that receive only 1% of the world’s opioid analgesics</a:t>
            </a:r>
          </a:p>
          <a:p>
            <a:pPr>
              <a:defRPr/>
            </a:pP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0FBEB12-C91D-D459-3E44-029D4EBD94D0}"/>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a:t>Health Requires Equality</a:t>
            </a:r>
          </a:p>
        </p:txBody>
      </p:sp>
      <p:sp>
        <p:nvSpPr>
          <p:cNvPr id="73731" name="Rectangle 3">
            <a:extLst>
              <a:ext uri="{FF2B5EF4-FFF2-40B4-BE49-F238E27FC236}">
                <a16:creationId xmlns:a16="http://schemas.microsoft.com/office/drawing/2014/main" id="{39E73764-0753-EEBF-7ACB-513F6B5C8850}"/>
              </a:ext>
            </a:extLst>
          </p:cNvPr>
          <p:cNvSpPr>
            <a:spLocks noGrp="1" noChangeArrowheads="1"/>
          </p:cNvSpPr>
          <p:nvPr>
            <p:ph idx="4294967295"/>
          </p:nvPr>
        </p:nvSpPr>
        <p:spPr/>
        <p:txBody>
          <a:bodyPr/>
          <a:lstStyle/>
          <a:p>
            <a:pPr eaLnBrk="1" hangingPunct="1">
              <a:defRPr/>
            </a:pPr>
            <a:r>
              <a:rPr lang="en-US" sz="5000"/>
              <a:t>“All men are created equal”</a:t>
            </a:r>
          </a:p>
          <a:p>
            <a:pPr lvl="1" eaLnBrk="1" hangingPunct="1">
              <a:defRPr/>
            </a:pPr>
            <a:r>
              <a:rPr lang="en-US" sz="4400"/>
              <a:t>Declaration of Independence</a:t>
            </a:r>
          </a:p>
          <a:p>
            <a:pPr eaLnBrk="1" hangingPunct="1">
              <a:defRPr/>
            </a:pPr>
            <a:r>
              <a:rPr lang="en-US" sz="5000"/>
              <a:t>“Some people are more equal than others”</a:t>
            </a:r>
          </a:p>
          <a:p>
            <a:pPr lvl="1" eaLnBrk="1" hangingPunct="1">
              <a:defRPr/>
            </a:pPr>
            <a:r>
              <a:rPr lang="en-US" sz="4400"/>
              <a:t>George Orwell</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E682F441-E22A-7189-609B-7ADC117028D8}"/>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a:t>Hudson River, 2009</a:t>
            </a:r>
          </a:p>
        </p:txBody>
      </p:sp>
      <p:pic>
        <p:nvPicPr>
          <p:cNvPr id="310275" name="Picture 3" descr="!cid_1AB14417CDF4489F9A0D7712CA50E85F@DFR188C1">
            <a:extLst>
              <a:ext uri="{FF2B5EF4-FFF2-40B4-BE49-F238E27FC236}">
                <a16:creationId xmlns:a16="http://schemas.microsoft.com/office/drawing/2014/main" id="{DF5E4761-6D09-0750-A2D6-995BCA78665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0" y="2170114"/>
            <a:ext cx="4572000" cy="338772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3430FE9C-0D28-5CD1-25E5-C44A536C5EDB}"/>
              </a:ext>
            </a:extLst>
          </p:cNvPr>
          <p:cNvSpPr>
            <a:spLocks noGrp="1" noChangeArrowheads="1"/>
          </p:cNvSpPr>
          <p:nvPr>
            <p:ph type="title"/>
          </p:nvPr>
        </p:nvSpPr>
        <p:spPr/>
        <p:txBody>
          <a:bodyPr/>
          <a:lstStyle/>
          <a:p>
            <a:pPr eaLnBrk="1" hangingPunct="1"/>
            <a:r>
              <a:rPr lang="en-US" altLang="en-US" sz="3200"/>
              <a:t>Health Care System Performance Scores: Affordability (2021, Commonwealth Fund)</a:t>
            </a:r>
          </a:p>
        </p:txBody>
      </p:sp>
      <p:pic>
        <p:nvPicPr>
          <p:cNvPr id="49155" name="Content Placeholder 3">
            <a:extLst>
              <a:ext uri="{FF2B5EF4-FFF2-40B4-BE49-F238E27FC236}">
                <a16:creationId xmlns:a16="http://schemas.microsoft.com/office/drawing/2014/main" id="{F0411536-85A1-7D4B-4E4C-EAE1663A9B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2401888"/>
            <a:ext cx="6858000" cy="3200400"/>
          </a:xfr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4A9C-FF10-BCBC-8C1C-37BF59371B7C}"/>
              </a:ext>
            </a:extLst>
          </p:cNvPr>
          <p:cNvSpPr>
            <a:spLocks noGrp="1"/>
          </p:cNvSpPr>
          <p:nvPr>
            <p:ph type="title"/>
          </p:nvPr>
        </p:nvSpPr>
        <p:spPr/>
        <p:txBody>
          <a:bodyPr/>
          <a:lstStyle/>
          <a:p>
            <a:pPr>
              <a:defRPr/>
            </a:pPr>
            <a:r>
              <a:rPr lang="en-US" sz="3200" dirty="0"/>
              <a:t>PPACA</a:t>
            </a:r>
            <a:br>
              <a:rPr lang="en-US" sz="3200" dirty="0"/>
            </a:br>
            <a:r>
              <a:rPr lang="en-US" sz="3200" dirty="0"/>
              <a:t>Patient Protection and Affordability Care Act</a:t>
            </a:r>
          </a:p>
        </p:txBody>
      </p:sp>
      <p:sp>
        <p:nvSpPr>
          <p:cNvPr id="3" name="Content Placeholder 2">
            <a:extLst>
              <a:ext uri="{FF2B5EF4-FFF2-40B4-BE49-F238E27FC236}">
                <a16:creationId xmlns:a16="http://schemas.microsoft.com/office/drawing/2014/main" id="{61B8B4D1-F294-958F-B4EB-2DD64CB847A2}"/>
              </a:ext>
            </a:extLst>
          </p:cNvPr>
          <p:cNvSpPr>
            <a:spLocks noGrp="1"/>
          </p:cNvSpPr>
          <p:nvPr>
            <p:ph idx="1"/>
          </p:nvPr>
        </p:nvSpPr>
        <p:spPr/>
        <p:txBody>
          <a:bodyPr/>
          <a:lstStyle/>
          <a:p>
            <a:pPr>
              <a:defRPr/>
            </a:pPr>
            <a:r>
              <a:rPr lang="en-US" sz="2800" dirty="0"/>
              <a:t>Problems:</a:t>
            </a:r>
          </a:p>
          <a:p>
            <a:pPr lvl="1">
              <a:defRPr/>
            </a:pPr>
            <a:r>
              <a:rPr lang="en-US" dirty="0"/>
              <a:t>Inadequate numbers of primary care providers</a:t>
            </a:r>
          </a:p>
          <a:p>
            <a:pPr lvl="2">
              <a:defRPr/>
            </a:pPr>
            <a:r>
              <a:rPr lang="en-US" sz="2800" dirty="0"/>
              <a:t>Less than ½ of adult Americans have a long-standing relationship with a PCP</a:t>
            </a:r>
          </a:p>
          <a:p>
            <a:pPr lvl="2">
              <a:defRPr/>
            </a:pPr>
            <a:r>
              <a:rPr lang="en-US" sz="2800" dirty="0"/>
              <a:t>33% of US doctors are primary care doctors (vs. 50-70% in other countries); 40% of doctors-in-training (2017)</a:t>
            </a:r>
          </a:p>
          <a:p>
            <a:pPr lvl="2">
              <a:defRPr/>
            </a:pPr>
            <a:r>
              <a:rPr lang="en-US" sz="2800" dirty="0"/>
              <a:t>Primary care panels average 2,000 patients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DA49-F3A7-09F3-8AEB-4007DEFA571D}"/>
              </a:ext>
            </a:extLst>
          </p:cNvPr>
          <p:cNvSpPr>
            <a:spLocks noGrp="1"/>
          </p:cNvSpPr>
          <p:nvPr>
            <p:ph type="title"/>
          </p:nvPr>
        </p:nvSpPr>
        <p:spPr/>
        <p:txBody>
          <a:bodyPr/>
          <a:lstStyle/>
          <a:p>
            <a:pPr>
              <a:defRPr/>
            </a:pPr>
            <a:r>
              <a:rPr lang="en-US" sz="3200" dirty="0">
                <a:solidFill>
                  <a:srgbClr val="E5E5FF"/>
                </a:solidFill>
              </a:rPr>
              <a:t>PPACA</a:t>
            </a:r>
            <a:br>
              <a:rPr lang="en-US" sz="3200" dirty="0">
                <a:solidFill>
                  <a:srgbClr val="E5E5FF"/>
                </a:solidFill>
              </a:rPr>
            </a:br>
            <a:r>
              <a:rPr lang="en-US" sz="3200" dirty="0">
                <a:solidFill>
                  <a:srgbClr val="E5E5FF"/>
                </a:solidFill>
              </a:rPr>
              <a:t>Patient Protection and Affordability Care Act</a:t>
            </a:r>
            <a:endParaRPr lang="en-US" dirty="0"/>
          </a:p>
        </p:txBody>
      </p:sp>
      <p:sp>
        <p:nvSpPr>
          <p:cNvPr id="3" name="Content Placeholder 2">
            <a:extLst>
              <a:ext uri="{FF2B5EF4-FFF2-40B4-BE49-F238E27FC236}">
                <a16:creationId xmlns:a16="http://schemas.microsoft.com/office/drawing/2014/main" id="{91CE74FA-4B9F-0A4F-B238-BBE5A2CF8B0C}"/>
              </a:ext>
            </a:extLst>
          </p:cNvPr>
          <p:cNvSpPr>
            <a:spLocks noGrp="1"/>
          </p:cNvSpPr>
          <p:nvPr>
            <p:ph idx="1"/>
          </p:nvPr>
        </p:nvSpPr>
        <p:spPr/>
        <p:txBody>
          <a:bodyPr/>
          <a:lstStyle/>
          <a:p>
            <a:pPr>
              <a:defRPr/>
            </a:pPr>
            <a:r>
              <a:rPr lang="en-US" sz="2800" dirty="0"/>
              <a:t>Problems:</a:t>
            </a:r>
          </a:p>
          <a:p>
            <a:pPr lvl="2">
              <a:defRPr/>
            </a:pPr>
            <a:r>
              <a:rPr lang="en-US" sz="2800" dirty="0"/>
              <a:t>Fewer primary care doctors leads to more (and sometimes unnecessary) use of more-expensive specialists</a:t>
            </a:r>
          </a:p>
          <a:p>
            <a:pPr lvl="2">
              <a:defRPr/>
            </a:pPr>
            <a:r>
              <a:rPr lang="en-US" sz="2800" dirty="0"/>
              <a:t>Large shortages in both primary and specialty physicians forecast for coming decade</a:t>
            </a:r>
          </a:p>
          <a:p>
            <a:pPr lvl="2">
              <a:defRPr/>
            </a:pPr>
            <a:r>
              <a:rPr lang="en-US" sz="2800" dirty="0"/>
              <a:t>Interest in primary care declining</a:t>
            </a:r>
          </a:p>
          <a:p>
            <a:pPr lvl="2">
              <a:defRPr/>
            </a:pPr>
            <a:r>
              <a:rPr lang="en-US" sz="2800" dirty="0"/>
              <a:t>5% of health care budget goes to primary care (vs. 10% in European countries)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DD42-A408-6E49-9EC3-E54D3C3D09B1}"/>
              </a:ext>
            </a:extLst>
          </p:cNvPr>
          <p:cNvSpPr>
            <a:spLocks noGrp="1"/>
          </p:cNvSpPr>
          <p:nvPr>
            <p:ph type="title"/>
          </p:nvPr>
        </p:nvSpPr>
        <p:spPr/>
        <p:txBody>
          <a:bodyPr/>
          <a:lstStyle/>
          <a:p>
            <a:pPr>
              <a:defRPr/>
            </a:pPr>
            <a:r>
              <a:rPr lang="en-US" sz="3200" dirty="0">
                <a:solidFill>
                  <a:srgbClr val="E5E5FF"/>
                </a:solidFill>
              </a:rPr>
              <a:t>PPACA</a:t>
            </a:r>
            <a:br>
              <a:rPr lang="en-US" sz="3200" dirty="0">
                <a:solidFill>
                  <a:srgbClr val="E5E5FF"/>
                </a:solidFill>
              </a:rPr>
            </a:br>
            <a:r>
              <a:rPr lang="en-US" sz="3200" dirty="0">
                <a:solidFill>
                  <a:srgbClr val="E5E5FF"/>
                </a:solidFill>
              </a:rPr>
              <a:t>Patient Protection and Affordability Care Act</a:t>
            </a:r>
            <a:endParaRPr lang="en-US" dirty="0"/>
          </a:p>
        </p:txBody>
      </p:sp>
      <p:sp>
        <p:nvSpPr>
          <p:cNvPr id="3" name="Content Placeholder 2">
            <a:extLst>
              <a:ext uri="{FF2B5EF4-FFF2-40B4-BE49-F238E27FC236}">
                <a16:creationId xmlns:a16="http://schemas.microsoft.com/office/drawing/2014/main" id="{15437586-81FB-4B81-EAF5-CE393E6CB743}"/>
              </a:ext>
            </a:extLst>
          </p:cNvPr>
          <p:cNvSpPr>
            <a:spLocks noGrp="1"/>
          </p:cNvSpPr>
          <p:nvPr>
            <p:ph idx="1"/>
          </p:nvPr>
        </p:nvSpPr>
        <p:spPr/>
        <p:txBody>
          <a:bodyPr/>
          <a:lstStyle/>
          <a:p>
            <a:pPr>
              <a:defRPr/>
            </a:pPr>
            <a:r>
              <a:rPr lang="en-US" sz="2800" dirty="0"/>
              <a:t>Problems:</a:t>
            </a:r>
          </a:p>
          <a:p>
            <a:pPr lvl="1">
              <a:defRPr/>
            </a:pPr>
            <a:r>
              <a:rPr lang="en-US" dirty="0"/>
              <a:t>Inadequate numbers of primary care providers</a:t>
            </a:r>
          </a:p>
          <a:p>
            <a:pPr lvl="2">
              <a:defRPr/>
            </a:pPr>
            <a:r>
              <a:rPr lang="en-US" sz="2800" dirty="0"/>
              <a:t>1/3 of practicing primary care doctors would choose different specialty if starting over (vs. 90-95% of subspecialists)</a:t>
            </a:r>
          </a:p>
          <a:p>
            <a:pPr lvl="2">
              <a:defRPr/>
            </a:pPr>
            <a:r>
              <a:rPr lang="en-US" sz="2800" dirty="0"/>
              <a:t>2019: first year that number of osteopathic and foreign-trained doctors surpassed the percentage of US-trained doctors matching into primary care positions</a:t>
            </a:r>
          </a:p>
          <a:p>
            <a:pPr>
              <a:defRPr/>
            </a:pP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0950-4069-3B99-7BC1-0FA69D244E70}"/>
              </a:ext>
            </a:extLst>
          </p:cNvPr>
          <p:cNvSpPr>
            <a:spLocks noGrp="1"/>
          </p:cNvSpPr>
          <p:nvPr>
            <p:ph type="title"/>
          </p:nvPr>
        </p:nvSpPr>
        <p:spPr/>
        <p:txBody>
          <a:bodyPr/>
          <a:lstStyle/>
          <a:p>
            <a:pPr>
              <a:defRPr/>
            </a:pPr>
            <a:r>
              <a:rPr lang="en-US" dirty="0"/>
              <a:t>Primary Care: </a:t>
            </a:r>
            <a:br>
              <a:rPr lang="en-US" dirty="0"/>
            </a:br>
            <a:r>
              <a:rPr lang="en-US" dirty="0"/>
              <a:t>Impossible Standards</a:t>
            </a:r>
          </a:p>
        </p:txBody>
      </p:sp>
      <p:sp>
        <p:nvSpPr>
          <p:cNvPr id="3" name="Content Placeholder 2">
            <a:extLst>
              <a:ext uri="{FF2B5EF4-FFF2-40B4-BE49-F238E27FC236}">
                <a16:creationId xmlns:a16="http://schemas.microsoft.com/office/drawing/2014/main" id="{E97D32EE-C14D-8319-A3DB-8DE9E3CF80FD}"/>
              </a:ext>
            </a:extLst>
          </p:cNvPr>
          <p:cNvSpPr>
            <a:spLocks noGrp="1"/>
          </p:cNvSpPr>
          <p:nvPr>
            <p:ph idx="1"/>
          </p:nvPr>
        </p:nvSpPr>
        <p:spPr/>
        <p:txBody>
          <a:bodyPr/>
          <a:lstStyle/>
          <a:p>
            <a:pPr>
              <a:defRPr/>
            </a:pPr>
            <a:r>
              <a:rPr lang="en-US" dirty="0"/>
              <a:t>Visit lengths too short (average 18 minutes)</a:t>
            </a:r>
          </a:p>
          <a:p>
            <a:pPr lvl="1">
              <a:defRPr/>
            </a:pPr>
            <a:r>
              <a:rPr lang="en-US" dirty="0"/>
              <a:t>Shorter visits associated with higher rate of inappropriate prescribing</a:t>
            </a:r>
          </a:p>
          <a:p>
            <a:pPr>
              <a:defRPr/>
            </a:pPr>
            <a:r>
              <a:rPr lang="en-US" dirty="0"/>
              <a:t>Mean time for PCP to provide guideline recommended preventive, chronic disease, and acute care for a hypothetical panel of 2500 patients = 26.7 </a:t>
            </a:r>
            <a:r>
              <a:rPr lang="en-US" dirty="0" err="1"/>
              <a:t>hrs</a:t>
            </a:r>
            <a:r>
              <a:rPr lang="en-US" dirty="0"/>
              <a:t>/d</a:t>
            </a:r>
          </a:p>
          <a:p>
            <a:pPr lvl="1">
              <a:defRPr/>
            </a:pPr>
            <a:r>
              <a:rPr lang="sv-SE" dirty="0"/>
              <a:t>J Gen Intern Med. 2023 Jan;38(1):147-155</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69FD-E345-DA33-03FF-69275C66AA68}"/>
              </a:ext>
            </a:extLst>
          </p:cNvPr>
          <p:cNvSpPr>
            <a:spLocks noGrp="1"/>
          </p:cNvSpPr>
          <p:nvPr>
            <p:ph type="title"/>
          </p:nvPr>
        </p:nvSpPr>
        <p:spPr/>
        <p:txBody>
          <a:bodyPr/>
          <a:lstStyle/>
          <a:p>
            <a:pPr>
              <a:defRPr/>
            </a:pPr>
            <a:r>
              <a:rPr lang="en-US" dirty="0">
                <a:solidFill>
                  <a:srgbClr val="E5E5FF"/>
                </a:solidFill>
              </a:rPr>
              <a:t>Problems</a:t>
            </a:r>
            <a:endParaRPr lang="en-US" sz="4000" dirty="0"/>
          </a:p>
        </p:txBody>
      </p:sp>
      <p:sp>
        <p:nvSpPr>
          <p:cNvPr id="3" name="Content Placeholder 2">
            <a:extLst>
              <a:ext uri="{FF2B5EF4-FFF2-40B4-BE49-F238E27FC236}">
                <a16:creationId xmlns:a16="http://schemas.microsoft.com/office/drawing/2014/main" id="{2D71FB95-92A5-E95A-FECA-50B55FEBBDBE}"/>
              </a:ext>
            </a:extLst>
          </p:cNvPr>
          <p:cNvSpPr>
            <a:spLocks noGrp="1"/>
          </p:cNvSpPr>
          <p:nvPr>
            <p:ph idx="1"/>
          </p:nvPr>
        </p:nvSpPr>
        <p:spPr/>
        <p:txBody>
          <a:bodyPr/>
          <a:lstStyle/>
          <a:p>
            <a:pPr>
              <a:defRPr/>
            </a:pPr>
            <a:r>
              <a:rPr lang="en-US" sz="2800" dirty="0"/>
              <a:t>Average wait time in large metro areas for a new patient appointment = 24 days in 2017 (up 30% from 2014)</a:t>
            </a:r>
          </a:p>
          <a:p>
            <a:pPr>
              <a:defRPr/>
            </a:pPr>
            <a:r>
              <a:rPr lang="en-US" sz="2800" dirty="0"/>
              <a:t>Communities with a high number of PCPs per capita have longer life expectancy, better outcomes, and lower medical costs (effect of more specialists in a community similar but lower)</a:t>
            </a:r>
          </a:p>
          <a:p>
            <a:pPr lvl="1">
              <a:defRPr/>
            </a:pPr>
            <a:r>
              <a:rPr lang="en-US" dirty="0"/>
              <a:t>But only 51% of physician visits in 2017 were with primary care doctors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861A-9446-599A-B360-5BD791C0BD69}"/>
              </a:ext>
            </a:extLst>
          </p:cNvPr>
          <p:cNvSpPr>
            <a:spLocks noGrp="1"/>
          </p:cNvSpPr>
          <p:nvPr>
            <p:ph type="title"/>
          </p:nvPr>
        </p:nvSpPr>
        <p:spPr/>
        <p:txBody>
          <a:bodyPr/>
          <a:lstStyle/>
          <a:p>
            <a:pPr>
              <a:defRPr/>
            </a:pPr>
            <a:r>
              <a:rPr lang="en-US" dirty="0"/>
              <a:t>Problems</a:t>
            </a:r>
          </a:p>
        </p:txBody>
      </p:sp>
      <p:sp>
        <p:nvSpPr>
          <p:cNvPr id="3" name="Content Placeholder 2">
            <a:extLst>
              <a:ext uri="{FF2B5EF4-FFF2-40B4-BE49-F238E27FC236}">
                <a16:creationId xmlns:a16="http://schemas.microsoft.com/office/drawing/2014/main" id="{E169484D-9C17-3EBF-0B15-D51F10D42FEE}"/>
              </a:ext>
            </a:extLst>
          </p:cNvPr>
          <p:cNvSpPr>
            <a:spLocks noGrp="1"/>
          </p:cNvSpPr>
          <p:nvPr>
            <p:ph idx="1"/>
          </p:nvPr>
        </p:nvSpPr>
        <p:spPr/>
        <p:txBody>
          <a:bodyPr/>
          <a:lstStyle/>
          <a:p>
            <a:pPr>
              <a:defRPr/>
            </a:pPr>
            <a:r>
              <a:rPr lang="en-US" sz="2400" dirty="0">
                <a:effectLst>
                  <a:outerShdw blurRad="38100" dist="38100" dir="2700000" algn="tl">
                    <a:srgbClr val="000000">
                      <a:alpha val="43137"/>
                    </a:srgbClr>
                  </a:outerShdw>
                </a:effectLst>
              </a:rPr>
              <a:t>High levels of burnout (better described as moral injury), career dissatisfaction, PTSD, depression, and suicide</a:t>
            </a:r>
          </a:p>
          <a:p>
            <a:pPr lvl="1">
              <a:defRPr/>
            </a:pPr>
            <a:r>
              <a:rPr lang="en-US" sz="2400" dirty="0">
                <a:effectLst>
                  <a:outerShdw blurRad="38100" dist="38100" dir="2700000" algn="tl">
                    <a:srgbClr val="000000">
                      <a:alpha val="43137"/>
                    </a:srgbClr>
                  </a:outerShdw>
                </a:effectLst>
              </a:rPr>
              <a:t>Physicians have highest suicide rate of any profession (40%/130% (not typo) for men/women c/w general population)</a:t>
            </a:r>
          </a:p>
          <a:p>
            <a:pPr lvl="1">
              <a:defRPr/>
            </a:pPr>
            <a:r>
              <a:rPr lang="en-US" sz="2400" dirty="0">
                <a:effectLst>
                  <a:outerShdw blurRad="38100" dist="38100" dir="2700000" algn="tl">
                    <a:srgbClr val="000000">
                      <a:alpha val="43137"/>
                    </a:srgbClr>
                  </a:outerShdw>
                </a:effectLst>
              </a:rPr>
              <a:t>Almost 50% of medical students during training – increases risk for depression and dropping out of school</a:t>
            </a:r>
          </a:p>
          <a:p>
            <a:pPr lvl="1">
              <a:defRPr/>
            </a:pPr>
            <a:r>
              <a:rPr lang="en-US" sz="2400" dirty="0">
                <a:effectLst>
                  <a:outerShdw blurRad="38100" dist="38100" dir="2700000" algn="tl">
                    <a:srgbClr val="000000">
                      <a:alpha val="43137"/>
                    </a:srgbClr>
                  </a:outerShdw>
                </a:effectLst>
              </a:rPr>
              <a:t>Prevalence of depression (27%) and suicidal ideation (11%) high in medical students</a:t>
            </a:r>
          </a:p>
          <a:p>
            <a:pPr lvl="1">
              <a:defRPr/>
            </a:pPr>
            <a:r>
              <a:rPr lang="en-US" sz="2400" dirty="0">
                <a:effectLst>
                  <a:outerShdw blurRad="38100" dist="38100" dir="2700000" algn="tl">
                    <a:srgbClr val="000000">
                      <a:alpha val="43137"/>
                    </a:srgbClr>
                  </a:outerShdw>
                </a:effectLst>
              </a:rPr>
              <a:t>Violence against health care providers increasing dramatically</a:t>
            </a:r>
          </a:p>
          <a:p>
            <a:pPr>
              <a:defRPr/>
            </a:pP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B926-753E-7518-8BEB-EA19CE3013B5}"/>
              </a:ext>
            </a:extLst>
          </p:cNvPr>
          <p:cNvSpPr>
            <a:spLocks noGrp="1"/>
          </p:cNvSpPr>
          <p:nvPr>
            <p:ph type="title"/>
          </p:nvPr>
        </p:nvSpPr>
        <p:spPr/>
        <p:txBody>
          <a:bodyPr/>
          <a:lstStyle/>
          <a:p>
            <a:pPr>
              <a:defRPr/>
            </a:pPr>
            <a:r>
              <a:rPr lang="en-US" dirty="0"/>
              <a:t>Problems</a:t>
            </a:r>
          </a:p>
        </p:txBody>
      </p:sp>
      <p:sp>
        <p:nvSpPr>
          <p:cNvPr id="3" name="Content Placeholder 2">
            <a:extLst>
              <a:ext uri="{FF2B5EF4-FFF2-40B4-BE49-F238E27FC236}">
                <a16:creationId xmlns:a16="http://schemas.microsoft.com/office/drawing/2014/main" id="{54D4E449-1FE7-3667-F368-757B31E038B7}"/>
              </a:ext>
            </a:extLst>
          </p:cNvPr>
          <p:cNvSpPr>
            <a:spLocks noGrp="1"/>
          </p:cNvSpPr>
          <p:nvPr>
            <p:ph idx="1"/>
          </p:nvPr>
        </p:nvSpPr>
        <p:spPr/>
        <p:txBody>
          <a:bodyPr/>
          <a:lstStyle/>
          <a:p>
            <a:pPr>
              <a:defRPr/>
            </a:pPr>
            <a:r>
              <a:rPr lang="en-US" sz="2800" dirty="0">
                <a:effectLst>
                  <a:outerShdw blurRad="38100" dist="38100" dir="2700000" algn="tl">
                    <a:srgbClr val="000000">
                      <a:alpha val="43137"/>
                    </a:srgbClr>
                  </a:outerShdw>
                </a:effectLst>
              </a:rPr>
              <a:t>High levels of burnout, career dissatisfaction, depression, and suicide</a:t>
            </a:r>
          </a:p>
          <a:p>
            <a:pPr lvl="1">
              <a:defRPr/>
            </a:pPr>
            <a:r>
              <a:rPr lang="en-US" dirty="0">
                <a:effectLst>
                  <a:outerShdw blurRad="38100" dist="38100" dir="2700000" algn="tl">
                    <a:srgbClr val="000000">
                      <a:alpha val="43137"/>
                    </a:srgbClr>
                  </a:outerShdw>
                </a:effectLst>
              </a:rPr>
              <a:t>Majority of physicians take fewer vacation days than allowed, work during vacations, and only ½ have someone to cover their inbox while away</a:t>
            </a:r>
          </a:p>
          <a:p>
            <a:pPr lvl="1">
              <a:defRPr/>
            </a:pPr>
            <a:r>
              <a:rPr lang="en-US" dirty="0">
                <a:effectLst>
                  <a:outerShdw blurRad="38100" dist="38100" dir="2700000" algn="tl">
                    <a:srgbClr val="000000">
                      <a:alpha val="43137"/>
                    </a:srgbClr>
                  </a:outerShdw>
                </a:effectLst>
              </a:rPr>
              <a:t>Resident burnout rates vary from 34% to 64%, depending on specialty (40% for primary care)</a:t>
            </a:r>
          </a:p>
          <a:p>
            <a:pPr>
              <a:defRPr/>
            </a:pP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97BA8-189D-C388-1C0A-CFF42DD814CB}"/>
              </a:ext>
            </a:extLst>
          </p:cNvPr>
          <p:cNvSpPr>
            <a:spLocks noGrp="1"/>
          </p:cNvSpPr>
          <p:nvPr>
            <p:ph type="title"/>
          </p:nvPr>
        </p:nvSpPr>
        <p:spPr/>
        <p:txBody>
          <a:bodyPr/>
          <a:lstStyle/>
          <a:p>
            <a:pPr>
              <a:defRPr/>
            </a:pPr>
            <a:r>
              <a:rPr lang="en-US" dirty="0"/>
              <a:t>Problems</a:t>
            </a:r>
          </a:p>
        </p:txBody>
      </p:sp>
      <p:sp>
        <p:nvSpPr>
          <p:cNvPr id="3" name="Content Placeholder 2">
            <a:extLst>
              <a:ext uri="{FF2B5EF4-FFF2-40B4-BE49-F238E27FC236}">
                <a16:creationId xmlns:a16="http://schemas.microsoft.com/office/drawing/2014/main" id="{78A44D61-4C4C-4303-3595-9B0CE90C426A}"/>
              </a:ext>
            </a:extLst>
          </p:cNvPr>
          <p:cNvSpPr>
            <a:spLocks noGrp="1"/>
          </p:cNvSpPr>
          <p:nvPr>
            <p:ph idx="1"/>
          </p:nvPr>
        </p:nvSpPr>
        <p:spPr/>
        <p:txBody>
          <a:bodyPr/>
          <a:lstStyle/>
          <a:p>
            <a:pPr>
              <a:defRPr/>
            </a:pPr>
            <a:r>
              <a:rPr lang="en-US" sz="2800" dirty="0">
                <a:effectLst>
                  <a:outerShdw blurRad="38100" dist="38100" dir="2700000" algn="tl">
                    <a:srgbClr val="000000">
                      <a:alpha val="43137"/>
                    </a:srgbClr>
                  </a:outerShdw>
                </a:effectLst>
              </a:rPr>
              <a:t>High levels of burnout, career dissatisfaction, depression, and suicide</a:t>
            </a:r>
          </a:p>
          <a:p>
            <a:pPr lvl="1">
              <a:defRPr/>
            </a:pPr>
            <a:r>
              <a:rPr lang="en-US" dirty="0">
                <a:effectLst>
                  <a:outerShdw blurRad="38100" dist="38100" dir="2700000" algn="tl">
                    <a:srgbClr val="000000">
                      <a:alpha val="43137"/>
                    </a:srgbClr>
                  </a:outerShdw>
                </a:effectLst>
              </a:rPr>
              <a:t>Burnout associated with patient safety, professionalism, and patient satisfaction</a:t>
            </a:r>
          </a:p>
          <a:p>
            <a:pPr lvl="1">
              <a:defRPr/>
            </a:pPr>
            <a:r>
              <a:rPr lang="en-US" dirty="0">
                <a:effectLst>
                  <a:outerShdw blurRad="38100" dist="38100" dir="2700000" algn="tl">
                    <a:srgbClr val="000000">
                      <a:alpha val="43137"/>
                    </a:srgbClr>
                  </a:outerShdw>
                </a:effectLst>
              </a:rPr>
              <a:t>Cost of burnout = $4.6 billion annually (turnover, reduced clinical hours, etc.)</a:t>
            </a:r>
          </a:p>
          <a:p>
            <a:pPr>
              <a:defRPr/>
            </a:pPr>
            <a:r>
              <a:rPr lang="en-US" sz="2800" dirty="0"/>
              <a:t>Meanwhile, many physicians leaving the profession, retiring early, aging out</a:t>
            </a:r>
          </a:p>
          <a:p>
            <a:pPr lvl="1">
              <a:defRPr/>
            </a:pPr>
            <a:r>
              <a:rPr lang="en-US" dirty="0"/>
              <a:t>AAMC predicts shortage of 124,000 MDs by 2034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Picture 2">
            <a:extLst>
              <a:ext uri="{FF2B5EF4-FFF2-40B4-BE49-F238E27FC236}">
                <a16:creationId xmlns:a16="http://schemas.microsoft.com/office/drawing/2014/main" id="{6B3CBBEF-7D5D-BA7C-3C98-A19BD12A9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71C7-9C74-AF31-30D1-374555303E16}"/>
              </a:ext>
            </a:extLst>
          </p:cNvPr>
          <p:cNvSpPr>
            <a:spLocks noGrp="1"/>
          </p:cNvSpPr>
          <p:nvPr>
            <p:ph type="title"/>
          </p:nvPr>
        </p:nvSpPr>
        <p:spPr/>
        <p:txBody>
          <a:bodyPr/>
          <a:lstStyle/>
          <a:p>
            <a:pPr>
              <a:defRPr/>
            </a:pPr>
            <a:r>
              <a:rPr lang="en-US" dirty="0"/>
              <a:t>Trump Administration</a:t>
            </a:r>
          </a:p>
        </p:txBody>
      </p:sp>
      <p:sp>
        <p:nvSpPr>
          <p:cNvPr id="3" name="Content Placeholder 2">
            <a:extLst>
              <a:ext uri="{FF2B5EF4-FFF2-40B4-BE49-F238E27FC236}">
                <a16:creationId xmlns:a16="http://schemas.microsoft.com/office/drawing/2014/main" id="{CCC31293-518D-19B0-3890-488B97A3A260}"/>
              </a:ext>
            </a:extLst>
          </p:cNvPr>
          <p:cNvSpPr>
            <a:spLocks noGrp="1"/>
          </p:cNvSpPr>
          <p:nvPr>
            <p:ph idx="1"/>
          </p:nvPr>
        </p:nvSpPr>
        <p:spPr/>
        <p:txBody>
          <a:bodyPr/>
          <a:lstStyle/>
          <a:p>
            <a:pPr>
              <a:defRPr/>
            </a:pPr>
            <a:r>
              <a:rPr lang="en-US" sz="3600" dirty="0"/>
              <a:t>Trump: narcissistic, sociopathic, xenophobic, racist, ignorant, anti-science, </a:t>
            </a:r>
            <a:r>
              <a:rPr lang="en-US" sz="3600" dirty="0" err="1"/>
              <a:t>ecocidal</a:t>
            </a:r>
            <a:r>
              <a:rPr lang="en-US" sz="3600" dirty="0"/>
              <a:t>, misogynistic, admitted sex offender/sexual predator</a:t>
            </a:r>
          </a:p>
          <a:p>
            <a:pPr>
              <a:defRPr/>
            </a:pPr>
            <a:r>
              <a:rPr lang="en-US" sz="3600" dirty="0"/>
              <a:t>President, agency heads, and Congress undoing many public health initiatives</a:t>
            </a:r>
          </a:p>
          <a:p>
            <a:pPr lvl="1">
              <a:defRPr/>
            </a:pPr>
            <a:r>
              <a:rPr lang="en-US" sz="3200" dirty="0"/>
              <a:t>Large exodus of public health workers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id="{13B812FE-CFE2-BF57-1B19-9EF586930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8" y="1014414"/>
            <a:ext cx="7808912"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0C1E-6697-5B5E-C457-8EFDDDF4B52F}"/>
              </a:ext>
            </a:extLst>
          </p:cNvPr>
          <p:cNvSpPr>
            <a:spLocks noGrp="1"/>
          </p:cNvSpPr>
          <p:nvPr>
            <p:ph type="title"/>
          </p:nvPr>
        </p:nvSpPr>
        <p:spPr/>
        <p:txBody>
          <a:bodyPr/>
          <a:lstStyle/>
          <a:p>
            <a:pPr>
              <a:defRPr/>
            </a:pPr>
            <a:r>
              <a:rPr lang="en-US" dirty="0">
                <a:solidFill>
                  <a:srgbClr val="E5E5FF"/>
                </a:solidFill>
              </a:rPr>
              <a:t>Trump Administration</a:t>
            </a:r>
            <a:endParaRPr lang="en-US" dirty="0"/>
          </a:p>
        </p:txBody>
      </p:sp>
      <p:sp>
        <p:nvSpPr>
          <p:cNvPr id="3" name="Content Placeholder 2">
            <a:extLst>
              <a:ext uri="{FF2B5EF4-FFF2-40B4-BE49-F238E27FC236}">
                <a16:creationId xmlns:a16="http://schemas.microsoft.com/office/drawing/2014/main" id="{FD99CF2E-37C6-5F0D-D08C-9CF046F8C23E}"/>
              </a:ext>
            </a:extLst>
          </p:cNvPr>
          <p:cNvSpPr>
            <a:spLocks noGrp="1"/>
          </p:cNvSpPr>
          <p:nvPr>
            <p:ph idx="1"/>
          </p:nvPr>
        </p:nvSpPr>
        <p:spPr/>
        <p:txBody>
          <a:bodyPr/>
          <a:lstStyle/>
          <a:p>
            <a:pPr>
              <a:defRPr/>
            </a:pPr>
            <a:r>
              <a:rPr lang="en-US" sz="2800" dirty="0"/>
              <a:t>Trump/Republicans may overturn PPACA</a:t>
            </a:r>
          </a:p>
          <a:p>
            <a:pPr>
              <a:defRPr/>
            </a:pPr>
            <a:r>
              <a:rPr lang="en-US" sz="2800" dirty="0"/>
              <a:t>2017: Trump eliminates CHIP program</a:t>
            </a:r>
          </a:p>
          <a:p>
            <a:pPr>
              <a:defRPr/>
            </a:pPr>
            <a:r>
              <a:rPr lang="en-US" sz="2800" dirty="0"/>
              <a:t>2017: Trump places numerous restrictions on reproductive health care funding nationally and internationally (see Obstacles to Abortion and Comprehensive Reproductive Health Care slide show on Women’s Health page of </a:t>
            </a:r>
            <a:r>
              <a:rPr lang="en-US" sz="2800" dirty="0" err="1"/>
              <a:t>phsj</a:t>
            </a:r>
            <a:r>
              <a:rPr lang="en-US" sz="2800" dirty="0"/>
              <a:t> website)</a:t>
            </a:r>
          </a:p>
          <a:p>
            <a:pPr>
              <a:defRPr/>
            </a:pPr>
            <a:r>
              <a:rPr lang="en-US" sz="2800" dirty="0"/>
              <a:t>2017: Trump stops reimbursing private insurers for reducing out-of-pocket expenses for lower-income individuals (previously part of PPACA)</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4D84-CFDF-2D62-C0C5-24F68E87C1B3}"/>
              </a:ext>
            </a:extLst>
          </p:cNvPr>
          <p:cNvSpPr>
            <a:spLocks noGrp="1"/>
          </p:cNvSpPr>
          <p:nvPr>
            <p:ph type="title"/>
          </p:nvPr>
        </p:nvSpPr>
        <p:spPr/>
        <p:txBody>
          <a:bodyPr/>
          <a:lstStyle/>
          <a:p>
            <a:pPr>
              <a:defRPr/>
            </a:pPr>
            <a:r>
              <a:rPr lang="en-US" dirty="0"/>
              <a:t>Trump Administration</a:t>
            </a:r>
          </a:p>
        </p:txBody>
      </p:sp>
      <p:sp>
        <p:nvSpPr>
          <p:cNvPr id="3" name="Content Placeholder 2">
            <a:extLst>
              <a:ext uri="{FF2B5EF4-FFF2-40B4-BE49-F238E27FC236}">
                <a16:creationId xmlns:a16="http://schemas.microsoft.com/office/drawing/2014/main" id="{FA2A1AED-CDE2-A088-2CF9-FB8F21A84248}"/>
              </a:ext>
            </a:extLst>
          </p:cNvPr>
          <p:cNvSpPr>
            <a:spLocks noGrp="1"/>
          </p:cNvSpPr>
          <p:nvPr>
            <p:ph idx="1"/>
          </p:nvPr>
        </p:nvSpPr>
        <p:spPr/>
        <p:txBody>
          <a:bodyPr/>
          <a:lstStyle/>
          <a:p>
            <a:pPr>
              <a:defRPr/>
            </a:pPr>
            <a:r>
              <a:rPr lang="en-US" dirty="0"/>
              <a:t>CDC:</a:t>
            </a:r>
          </a:p>
          <a:p>
            <a:pPr lvl="1">
              <a:defRPr/>
            </a:pPr>
            <a:r>
              <a:rPr lang="en-US" dirty="0"/>
              <a:t>Director Robert Redfield (2018-): Previous chair of Children’s AIDS Fund International (advocated abstinence-only education)</a:t>
            </a:r>
          </a:p>
          <a:p>
            <a:pPr lvl="1">
              <a:defRPr/>
            </a:pPr>
            <a:r>
              <a:rPr lang="en-US" dirty="0"/>
              <a:t>Director Brenda Fitzgerald (2017-18): Resigned when investments in tobacco and for-profit health care entities revealed</a:t>
            </a:r>
          </a:p>
          <a:p>
            <a:pPr lvl="1">
              <a:defRPr/>
            </a:pPr>
            <a:r>
              <a:rPr lang="en-US" dirty="0"/>
              <a:t>Thomas Frieden (2009-2017, Obama Appointee): Awaiting trial on sexual abuse and harassment charges</a:t>
            </a:r>
          </a:p>
          <a:p>
            <a:pPr>
              <a:defRPr/>
            </a:pP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DA9B-AA6E-579D-CE3E-99BB76D2B849}"/>
              </a:ext>
            </a:extLst>
          </p:cNvPr>
          <p:cNvSpPr>
            <a:spLocks noGrp="1"/>
          </p:cNvSpPr>
          <p:nvPr>
            <p:ph type="title"/>
          </p:nvPr>
        </p:nvSpPr>
        <p:spPr/>
        <p:txBody>
          <a:bodyPr/>
          <a:lstStyle/>
          <a:p>
            <a:pPr>
              <a:defRPr/>
            </a:pPr>
            <a:r>
              <a:rPr lang="en-US" dirty="0"/>
              <a:t>Trump Administration</a:t>
            </a:r>
          </a:p>
        </p:txBody>
      </p:sp>
      <p:sp>
        <p:nvSpPr>
          <p:cNvPr id="3" name="Content Placeholder 2">
            <a:extLst>
              <a:ext uri="{FF2B5EF4-FFF2-40B4-BE49-F238E27FC236}">
                <a16:creationId xmlns:a16="http://schemas.microsoft.com/office/drawing/2014/main" id="{425373E1-FC40-1A98-E882-7349F42882A5}"/>
              </a:ext>
            </a:extLst>
          </p:cNvPr>
          <p:cNvSpPr>
            <a:spLocks noGrp="1"/>
          </p:cNvSpPr>
          <p:nvPr>
            <p:ph idx="1"/>
          </p:nvPr>
        </p:nvSpPr>
        <p:spPr/>
        <p:txBody>
          <a:bodyPr/>
          <a:lstStyle/>
          <a:p>
            <a:pPr>
              <a:defRPr/>
            </a:pPr>
            <a:r>
              <a:rPr lang="en-US" sz="2800" dirty="0"/>
              <a:t>National Guidelines Clearinghouse briefly shut down by Agency for Healthcare Research and Quality due to funding cuts</a:t>
            </a:r>
          </a:p>
          <a:p>
            <a:pPr>
              <a:defRPr/>
            </a:pPr>
            <a:r>
              <a:rPr lang="en-US" sz="2800" dirty="0"/>
              <a:t>Trump’s Health and Human Services directors:</a:t>
            </a:r>
          </a:p>
          <a:p>
            <a:pPr lvl="1">
              <a:defRPr/>
            </a:pPr>
            <a:r>
              <a:rPr lang="en-US" dirty="0"/>
              <a:t>Tom Price: resigned after facing criticism for taking government trips on charter and military aircraft when less expensive commercial flights were available</a:t>
            </a:r>
          </a:p>
          <a:p>
            <a:pPr lvl="1">
              <a:defRPr/>
            </a:pPr>
            <a:r>
              <a:rPr lang="en-US" dirty="0"/>
              <a:t>Alex Azar: previously president of Eli Lilly drug company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FFD2-B03F-75C2-D260-53016BD69BEC}"/>
              </a:ext>
            </a:extLst>
          </p:cNvPr>
          <p:cNvSpPr>
            <a:spLocks noGrp="1"/>
          </p:cNvSpPr>
          <p:nvPr>
            <p:ph type="title"/>
          </p:nvPr>
        </p:nvSpPr>
        <p:spPr/>
        <p:txBody>
          <a:bodyPr/>
          <a:lstStyle/>
          <a:p>
            <a:pPr>
              <a:defRPr/>
            </a:pPr>
            <a:r>
              <a:rPr lang="en-US" dirty="0">
                <a:solidFill>
                  <a:srgbClr val="E5E5FF"/>
                </a:solidFill>
              </a:rPr>
              <a:t>Trump Administration</a:t>
            </a:r>
            <a:endParaRPr lang="en-US" dirty="0"/>
          </a:p>
        </p:txBody>
      </p:sp>
      <p:sp>
        <p:nvSpPr>
          <p:cNvPr id="3" name="Content Placeholder 2">
            <a:extLst>
              <a:ext uri="{FF2B5EF4-FFF2-40B4-BE49-F238E27FC236}">
                <a16:creationId xmlns:a16="http://schemas.microsoft.com/office/drawing/2014/main" id="{B0E6BF27-2636-0FF1-02A7-A260336A949C}"/>
              </a:ext>
            </a:extLst>
          </p:cNvPr>
          <p:cNvSpPr>
            <a:spLocks noGrp="1"/>
          </p:cNvSpPr>
          <p:nvPr>
            <p:ph idx="1"/>
          </p:nvPr>
        </p:nvSpPr>
        <p:spPr/>
        <p:txBody>
          <a:bodyPr/>
          <a:lstStyle/>
          <a:p>
            <a:pPr>
              <a:defRPr/>
            </a:pPr>
            <a:r>
              <a:rPr lang="en-US" sz="2400" dirty="0"/>
              <a:t>VA Secretary Shulkin involved in travel expenses scandal, ousted by Trump in favor of Ronny Jackson (Trump’s personal physician, who was not confirmed due to reports of harassment of co-workers, excessive drinking on the job, and improperly dispensing controlled substances)</a:t>
            </a:r>
          </a:p>
          <a:p>
            <a:pPr>
              <a:defRPr/>
            </a:pPr>
            <a:r>
              <a:rPr lang="en-US" sz="2400" dirty="0"/>
              <a:t>VA now spends 30% of its clinical budget on outsourced care to private sector providers who cost more to deliver lower quality care</a:t>
            </a:r>
          </a:p>
          <a:p>
            <a:pPr>
              <a:defRPr/>
            </a:pP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9AB6-F15E-AA5D-7C30-525C3D6D449E}"/>
              </a:ext>
            </a:extLst>
          </p:cNvPr>
          <p:cNvSpPr>
            <a:spLocks noGrp="1"/>
          </p:cNvSpPr>
          <p:nvPr>
            <p:ph type="title"/>
          </p:nvPr>
        </p:nvSpPr>
        <p:spPr/>
        <p:txBody>
          <a:bodyPr/>
          <a:lstStyle/>
          <a:p>
            <a:pPr>
              <a:defRPr/>
            </a:pPr>
            <a:r>
              <a:rPr lang="en-US" dirty="0">
                <a:solidFill>
                  <a:srgbClr val="E5E5FF"/>
                </a:solidFill>
              </a:rPr>
              <a:t>Trump Administration</a:t>
            </a:r>
            <a:endParaRPr lang="en-US" dirty="0"/>
          </a:p>
        </p:txBody>
      </p:sp>
      <p:sp>
        <p:nvSpPr>
          <p:cNvPr id="3" name="Content Placeholder 2">
            <a:extLst>
              <a:ext uri="{FF2B5EF4-FFF2-40B4-BE49-F238E27FC236}">
                <a16:creationId xmlns:a16="http://schemas.microsoft.com/office/drawing/2014/main" id="{997B37A9-F00B-3208-A158-0008FF22572D}"/>
              </a:ext>
            </a:extLst>
          </p:cNvPr>
          <p:cNvSpPr>
            <a:spLocks noGrp="1"/>
          </p:cNvSpPr>
          <p:nvPr>
            <p:ph idx="1"/>
          </p:nvPr>
        </p:nvSpPr>
        <p:spPr/>
        <p:txBody>
          <a:bodyPr/>
          <a:lstStyle/>
          <a:p>
            <a:pPr>
              <a:defRPr/>
            </a:pPr>
            <a:r>
              <a:rPr lang="en-US" dirty="0"/>
              <a:t>Concierge physician Bruce Moskowitz, Marvel Entertainment CEO Ike Perlmutter, and attorney Mark Sherman (the Mar-a-Lago Crowd) form Trump’s inner circle of advisors on VA health care policy</a:t>
            </a:r>
          </a:p>
          <a:p>
            <a:pPr lvl="1">
              <a:defRPr/>
            </a:pPr>
            <a:r>
              <a:rPr lang="en-US" sz="3200" dirty="0"/>
              <a:t>Conflicts of interest uncovered by ProPublica Report, 2018</a:t>
            </a:r>
          </a:p>
          <a:p>
            <a:pPr>
              <a:defRPr/>
            </a:pP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A265-BA85-3DA4-6A1B-857E1D20B93E}"/>
              </a:ext>
            </a:extLst>
          </p:cNvPr>
          <p:cNvSpPr>
            <a:spLocks noGrp="1"/>
          </p:cNvSpPr>
          <p:nvPr>
            <p:ph type="title"/>
          </p:nvPr>
        </p:nvSpPr>
        <p:spPr/>
        <p:txBody>
          <a:bodyPr/>
          <a:lstStyle/>
          <a:p>
            <a:pPr>
              <a:defRPr/>
            </a:pPr>
            <a:r>
              <a:rPr lang="en-US" dirty="0"/>
              <a:t>Trump Administration</a:t>
            </a:r>
          </a:p>
        </p:txBody>
      </p:sp>
      <p:sp>
        <p:nvSpPr>
          <p:cNvPr id="3" name="Content Placeholder 2">
            <a:extLst>
              <a:ext uri="{FF2B5EF4-FFF2-40B4-BE49-F238E27FC236}">
                <a16:creationId xmlns:a16="http://schemas.microsoft.com/office/drawing/2014/main" id="{908C72F7-9396-250C-E265-5DC7A9A8F379}"/>
              </a:ext>
            </a:extLst>
          </p:cNvPr>
          <p:cNvSpPr>
            <a:spLocks noGrp="1"/>
          </p:cNvSpPr>
          <p:nvPr>
            <p:ph idx="1"/>
          </p:nvPr>
        </p:nvSpPr>
        <p:spPr/>
        <p:txBody>
          <a:bodyPr/>
          <a:lstStyle/>
          <a:p>
            <a:pPr>
              <a:defRPr/>
            </a:pPr>
            <a:r>
              <a:rPr lang="en-US" sz="2800" dirty="0"/>
              <a:t>2018: Open to proposals for work requirements for Medicaid</a:t>
            </a:r>
          </a:p>
          <a:p>
            <a:pPr lvl="1">
              <a:defRPr/>
            </a:pPr>
            <a:r>
              <a:rPr lang="en-US" dirty="0"/>
              <a:t>However, 80% of Medicaid patients are from working families, 60% work already</a:t>
            </a:r>
          </a:p>
          <a:p>
            <a:pPr lvl="1">
              <a:defRPr/>
            </a:pPr>
            <a:r>
              <a:rPr lang="en-US" dirty="0"/>
              <a:t>Of those who do not work, 35% are unable to due to disability or illness; 28% are taking care of family members; 18% are students; 8% are looking for work but cannot find it: 8% are retired: only 3% can possibly be defined as “able-bodied” not choosing not to work</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9389-C1FF-C538-E6A9-B0843E4EA0FF}"/>
              </a:ext>
            </a:extLst>
          </p:cNvPr>
          <p:cNvSpPr>
            <a:spLocks noGrp="1"/>
          </p:cNvSpPr>
          <p:nvPr>
            <p:ph type="title"/>
          </p:nvPr>
        </p:nvSpPr>
        <p:spPr/>
        <p:txBody>
          <a:bodyPr/>
          <a:lstStyle/>
          <a:p>
            <a:pPr>
              <a:defRPr/>
            </a:pPr>
            <a:r>
              <a:rPr lang="en-US" dirty="0"/>
              <a:t>Trump Administration</a:t>
            </a:r>
          </a:p>
        </p:txBody>
      </p:sp>
      <p:sp>
        <p:nvSpPr>
          <p:cNvPr id="3" name="Content Placeholder 2">
            <a:extLst>
              <a:ext uri="{FF2B5EF4-FFF2-40B4-BE49-F238E27FC236}">
                <a16:creationId xmlns:a16="http://schemas.microsoft.com/office/drawing/2014/main" id="{EAC86161-88F3-0CB2-AB90-D3254CD86437}"/>
              </a:ext>
            </a:extLst>
          </p:cNvPr>
          <p:cNvSpPr>
            <a:spLocks noGrp="1"/>
          </p:cNvSpPr>
          <p:nvPr>
            <p:ph idx="1"/>
          </p:nvPr>
        </p:nvSpPr>
        <p:spPr/>
        <p:txBody>
          <a:bodyPr/>
          <a:lstStyle/>
          <a:p>
            <a:pPr>
              <a:defRPr/>
            </a:pPr>
            <a:r>
              <a:rPr lang="en-US" sz="2800" dirty="0"/>
              <a:t>2020: Trump announces US to withdraw from World Health Organization</a:t>
            </a:r>
          </a:p>
          <a:p>
            <a:pPr>
              <a:defRPr/>
            </a:pPr>
            <a:r>
              <a:rPr lang="en-US" sz="2800" dirty="0"/>
              <a:t>Absolute botching of coronavirus pandemic (US deaths could have been 40% lower had our rates mirrored those of other high-income nations, meaning 180,000 fewer lives lost – </a:t>
            </a:r>
            <a:r>
              <a:rPr lang="en-US" sz="2800" i="1" dirty="0"/>
              <a:t>Lancet, 2-10-2021)</a:t>
            </a:r>
          </a:p>
          <a:p>
            <a:pPr>
              <a:defRPr/>
            </a:pPr>
            <a:r>
              <a:rPr lang="en-US" sz="2800" dirty="0"/>
              <a:t>Proliferation of fake news, false claims by Republicans related to protecting those with pre-existing conditions</a:t>
            </a:r>
          </a:p>
          <a:p>
            <a:pPr>
              <a:defRPr/>
            </a:pP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B4CC-AB9F-6147-F817-428B06611924}"/>
              </a:ext>
            </a:extLst>
          </p:cNvPr>
          <p:cNvSpPr>
            <a:spLocks noGrp="1"/>
          </p:cNvSpPr>
          <p:nvPr>
            <p:ph type="title"/>
          </p:nvPr>
        </p:nvSpPr>
        <p:spPr/>
        <p:txBody>
          <a:bodyPr/>
          <a:lstStyle/>
          <a:p>
            <a:pPr>
              <a:defRPr/>
            </a:pPr>
            <a:r>
              <a:rPr lang="en-US" dirty="0"/>
              <a:t>Lancet, 5-30-2020</a:t>
            </a:r>
          </a:p>
        </p:txBody>
      </p:sp>
      <p:sp>
        <p:nvSpPr>
          <p:cNvPr id="3" name="Content Placeholder 2">
            <a:extLst>
              <a:ext uri="{FF2B5EF4-FFF2-40B4-BE49-F238E27FC236}">
                <a16:creationId xmlns:a16="http://schemas.microsoft.com/office/drawing/2014/main" id="{C11675A8-F9D5-29DF-7723-FB73546EDAB6}"/>
              </a:ext>
            </a:extLst>
          </p:cNvPr>
          <p:cNvSpPr>
            <a:spLocks noGrp="1"/>
          </p:cNvSpPr>
          <p:nvPr>
            <p:ph idx="1"/>
          </p:nvPr>
        </p:nvSpPr>
        <p:spPr/>
        <p:txBody>
          <a:bodyPr/>
          <a:lstStyle/>
          <a:p>
            <a:pPr>
              <a:defRPr/>
            </a:pPr>
            <a:r>
              <a:rPr lang="en-US" dirty="0"/>
              <a:t>Single-payer, universal health care system in the US would lead to a 13% savings in national health care expenditures ($450 billion/</a:t>
            </a:r>
            <a:r>
              <a:rPr lang="en-US" dirty="0" err="1"/>
              <a:t>yr</a:t>
            </a:r>
            <a:r>
              <a:rPr lang="en-US" dirty="0"/>
              <a:t>, in 2017 dollars)</a:t>
            </a:r>
          </a:p>
          <a:p>
            <a:pPr lvl="1">
              <a:defRPr/>
            </a:pPr>
            <a:r>
              <a:rPr lang="en-US" dirty="0"/>
              <a:t>Medicare for All bill</a:t>
            </a:r>
          </a:p>
          <a:p>
            <a:pPr>
              <a:defRPr/>
            </a:pPr>
            <a:r>
              <a:rPr lang="en-US" dirty="0"/>
              <a:t>Would save more than 68,000 lives and 1.73 million life years </a:t>
            </a:r>
            <a:r>
              <a:rPr lang="en-US" i="1" dirty="0"/>
              <a:t>every year</a:t>
            </a:r>
            <a:r>
              <a:rPr lang="en-US" dirty="0"/>
              <a:t> c/w that status quo</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0DECC49B-E720-E5F2-9BC5-00B9D2630351}"/>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Single Payer</a:t>
            </a:r>
          </a:p>
        </p:txBody>
      </p:sp>
      <p:sp>
        <p:nvSpPr>
          <p:cNvPr id="79875" name="Content Placeholder 2">
            <a:extLst>
              <a:ext uri="{FF2B5EF4-FFF2-40B4-BE49-F238E27FC236}">
                <a16:creationId xmlns:a16="http://schemas.microsoft.com/office/drawing/2014/main" id="{AAD437CD-1D35-B9C0-F57F-85A5224D920D}"/>
              </a:ext>
            </a:extLst>
          </p:cNvPr>
          <p:cNvSpPr>
            <a:spLocks noGrp="1"/>
          </p:cNvSpPr>
          <p:nvPr>
            <p:ph idx="4294967295"/>
          </p:nvPr>
        </p:nvSpPr>
        <p:spPr/>
        <p:txBody>
          <a:bodyPr/>
          <a:lstStyle/>
          <a:p>
            <a:pPr eaLnBrk="1" hangingPunct="1">
              <a:defRPr/>
            </a:pPr>
            <a:r>
              <a:rPr lang="en-US" sz="2800" dirty="0"/>
              <a:t>Not socialism any more than having a police force and fire department which serve everyone or offering free public education to children through grade twelve is socialism</a:t>
            </a:r>
          </a:p>
          <a:p>
            <a:pPr lvl="1" eaLnBrk="1" hangingPunct="1">
              <a:defRPr/>
            </a:pPr>
            <a:r>
              <a:rPr lang="en-US" dirty="0"/>
              <a:t>Imagine if insurance companies ran the fire department</a:t>
            </a:r>
          </a:p>
          <a:p>
            <a:pPr eaLnBrk="1" hangingPunct="1">
              <a:defRPr/>
            </a:pPr>
            <a:r>
              <a:rPr lang="en-US" sz="2800" dirty="0"/>
              <a:t>Would not increase overall utilization (increased utilization by previously uninsured offset by small decreases in utilization among those previously covered, based on Canadian experience)</a:t>
            </a:r>
          </a:p>
          <a:p>
            <a:pPr eaLnBrk="1" hangingPunct="1">
              <a:defRPr/>
            </a:pPr>
            <a:endParaRPr lang="en-US" sz="36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AB08-47EA-E26B-D097-27675ABF1C5D}"/>
              </a:ext>
            </a:extLst>
          </p:cNvPr>
          <p:cNvSpPr>
            <a:spLocks noGrp="1"/>
          </p:cNvSpPr>
          <p:nvPr>
            <p:ph type="title"/>
          </p:nvPr>
        </p:nvSpPr>
        <p:spPr/>
        <p:txBody>
          <a:bodyPr/>
          <a:lstStyle/>
          <a:p>
            <a:pPr>
              <a:defRPr/>
            </a:pPr>
            <a:r>
              <a:rPr lang="en-US" dirty="0">
                <a:solidFill>
                  <a:srgbClr val="E5E5FF"/>
                </a:solidFill>
              </a:rPr>
              <a:t>Recommendations for Medical Education and Practice</a:t>
            </a:r>
            <a:endParaRPr lang="en-US" dirty="0"/>
          </a:p>
        </p:txBody>
      </p:sp>
      <p:sp>
        <p:nvSpPr>
          <p:cNvPr id="3" name="Content Placeholder 2">
            <a:extLst>
              <a:ext uri="{FF2B5EF4-FFF2-40B4-BE49-F238E27FC236}">
                <a16:creationId xmlns:a16="http://schemas.microsoft.com/office/drawing/2014/main" id="{A3BA0626-2CC0-FEA8-7558-4F4871ADB17D}"/>
              </a:ext>
            </a:extLst>
          </p:cNvPr>
          <p:cNvSpPr>
            <a:spLocks noGrp="1"/>
          </p:cNvSpPr>
          <p:nvPr>
            <p:ph idx="1"/>
          </p:nvPr>
        </p:nvSpPr>
        <p:spPr/>
        <p:txBody>
          <a:bodyPr/>
          <a:lstStyle/>
          <a:p>
            <a:pPr>
              <a:defRPr/>
            </a:pPr>
            <a:r>
              <a:rPr lang="en-US" dirty="0"/>
              <a:t>Decrease disparities in pay between generalists and subspecialists; increase pay for cognitive work; improve communication between PCPs and specialists</a:t>
            </a:r>
          </a:p>
          <a:p>
            <a:pPr>
              <a:defRPr/>
            </a:pPr>
            <a:r>
              <a:rPr lang="en-US" dirty="0"/>
              <a:t>Uniform, centralized state licensing and credentialing processes</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2C6DFE0B-DBD6-AA39-E0E2-3AFAB1312633}"/>
              </a:ext>
            </a:extLst>
          </p:cNvPr>
          <p:cNvSpPr>
            <a:spLocks noGrp="1"/>
          </p:cNvSpPr>
          <p:nvPr>
            <p:ph type="ctrTitle"/>
          </p:nvPr>
        </p:nvSpPr>
        <p:spPr/>
        <p:txBody>
          <a:bodyPr/>
          <a:lstStyle/>
          <a:p>
            <a:pPr eaLnBrk="1" hangingPunct="1">
              <a:defRPr/>
            </a:pPr>
            <a:endParaRPr lang="en-US" altLang="en-US"/>
          </a:p>
        </p:txBody>
      </p:sp>
      <p:sp>
        <p:nvSpPr>
          <p:cNvPr id="88067" name="Subtitle 2">
            <a:extLst>
              <a:ext uri="{FF2B5EF4-FFF2-40B4-BE49-F238E27FC236}">
                <a16:creationId xmlns:a16="http://schemas.microsoft.com/office/drawing/2014/main" id="{410D6A9D-FE7B-EF82-00E6-2D05DE4672EA}"/>
              </a:ext>
            </a:extLst>
          </p:cNvPr>
          <p:cNvSpPr>
            <a:spLocks noGrp="1"/>
          </p:cNvSpPr>
          <p:nvPr>
            <p:ph type="subTitle" idx="1"/>
          </p:nvPr>
        </p:nvSpPr>
        <p:spPr/>
        <p:txBody>
          <a:bodyPr/>
          <a:lstStyle/>
          <a:p>
            <a:pPr eaLnBrk="1" hangingPunct="1">
              <a:defRPr/>
            </a:pPr>
            <a:endParaRPr lang="en-US" altLang="en-US"/>
          </a:p>
        </p:txBody>
      </p:sp>
      <p:pic>
        <p:nvPicPr>
          <p:cNvPr id="52228" name="Picture 3">
            <a:extLst>
              <a:ext uri="{FF2B5EF4-FFF2-40B4-BE49-F238E27FC236}">
                <a16:creationId xmlns:a16="http://schemas.microsoft.com/office/drawing/2014/main" id="{2E569FEE-C5E9-621D-4D9A-228FB4866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335D-F06F-405B-A8B5-C5F52868DF64}"/>
              </a:ext>
            </a:extLst>
          </p:cNvPr>
          <p:cNvSpPr>
            <a:spLocks noGrp="1"/>
          </p:cNvSpPr>
          <p:nvPr>
            <p:ph type="title"/>
          </p:nvPr>
        </p:nvSpPr>
        <p:spPr/>
        <p:txBody>
          <a:bodyPr/>
          <a:lstStyle/>
          <a:p>
            <a:pPr>
              <a:defRPr/>
            </a:pPr>
            <a:r>
              <a:rPr lang="en-US" dirty="0">
                <a:solidFill>
                  <a:srgbClr val="E5E5FF"/>
                </a:solidFill>
              </a:rPr>
              <a:t>Recommendations for Medical Education and Practice</a:t>
            </a:r>
            <a:endParaRPr lang="en-US" dirty="0"/>
          </a:p>
        </p:txBody>
      </p:sp>
      <p:sp>
        <p:nvSpPr>
          <p:cNvPr id="3" name="Content Placeholder 2">
            <a:extLst>
              <a:ext uri="{FF2B5EF4-FFF2-40B4-BE49-F238E27FC236}">
                <a16:creationId xmlns:a16="http://schemas.microsoft.com/office/drawing/2014/main" id="{513A53C2-113F-1745-2C0B-F576B296780E}"/>
              </a:ext>
            </a:extLst>
          </p:cNvPr>
          <p:cNvSpPr>
            <a:spLocks noGrp="1"/>
          </p:cNvSpPr>
          <p:nvPr>
            <p:ph idx="1"/>
          </p:nvPr>
        </p:nvSpPr>
        <p:spPr/>
        <p:txBody>
          <a:bodyPr/>
          <a:lstStyle/>
          <a:p>
            <a:pPr>
              <a:defRPr/>
            </a:pPr>
            <a:r>
              <a:rPr lang="en-US" dirty="0"/>
              <a:t>Improve prevention, identification, and treatment of mental illness and moral injury (burnout)</a:t>
            </a:r>
          </a:p>
          <a:p>
            <a:pPr>
              <a:defRPr/>
            </a:pPr>
            <a:r>
              <a:rPr lang="en-US" dirty="0"/>
              <a:t>Eliminate socioeconomic/racial disparities (among faculty and students) and student mistreatment</a:t>
            </a:r>
          </a:p>
          <a:p>
            <a:pPr>
              <a:defRPr/>
            </a:pPr>
            <a:r>
              <a:rPr lang="en-US" dirty="0"/>
              <a:t>Greater attention to public health and social justice, coordination of care with community social services</a:t>
            </a:r>
          </a:p>
          <a:p>
            <a:pPr>
              <a:defRPr/>
            </a:pP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9E79F9F-4D07-D4EA-E910-847A750E9C7A}"/>
              </a:ext>
            </a:extLst>
          </p:cNvPr>
          <p:cNvSpPr>
            <a:spLocks noGrp="1"/>
          </p:cNvSpPr>
          <p:nvPr>
            <p:ph type="title" idx="4294967295"/>
          </p:nvPr>
        </p:nvSpPr>
        <p:spPr/>
        <p:txBody>
          <a:bodyPr/>
          <a:lstStyle/>
          <a:p>
            <a:pPr eaLnBrk="1" hangingPunct="1"/>
            <a:r>
              <a:rPr lang="en-US" altLang="en-US">
                <a:latin typeface="Calibri" panose="020F0502020204030204" pitchFamily="34" charset="0"/>
              </a:rPr>
              <a:t>Am I Stoned?</a:t>
            </a:r>
            <a:endParaRPr lang="en-US" altLang="en-US" sz="3200">
              <a:latin typeface="Calibri" panose="020F0502020204030204" pitchFamily="34" charset="0"/>
            </a:endParaRPr>
          </a:p>
        </p:txBody>
      </p:sp>
      <p:sp>
        <p:nvSpPr>
          <p:cNvPr id="3075" name="Rectangle 3">
            <a:extLst>
              <a:ext uri="{FF2B5EF4-FFF2-40B4-BE49-F238E27FC236}">
                <a16:creationId xmlns:a16="http://schemas.microsoft.com/office/drawing/2014/main" id="{01532A8F-DCF1-65A9-547F-F6A261DA58D5}"/>
              </a:ext>
            </a:extLst>
          </p:cNvPr>
          <p:cNvSpPr>
            <a:spLocks noGrp="1" noChangeArrowheads="1"/>
          </p:cNvSpPr>
          <p:nvPr>
            <p:ph idx="4294967295"/>
          </p:nvPr>
        </p:nvSpPr>
        <p:spPr/>
        <p:txBody>
          <a:bodyPr>
            <a:normAutofit/>
          </a:bodyPr>
          <a:lstStyle/>
          <a:p>
            <a:pPr marL="274320" indent="-274320" eaLnBrk="1" fontAlgn="auto" hangingPunct="1">
              <a:spcAft>
                <a:spcPts val="0"/>
              </a:spcAft>
              <a:buClr>
                <a:schemeClr val="accent3"/>
              </a:buClr>
              <a:buNone/>
              <a:defRPr/>
            </a:pPr>
            <a:r>
              <a:rPr lang="en-US" sz="4000" dirty="0">
                <a:latin typeface="+mn-lt"/>
              </a:rPr>
              <a:t>A 1999 Utah anti-drug pamphlet warns:</a:t>
            </a:r>
          </a:p>
          <a:p>
            <a:pPr marL="274320" indent="-274320" eaLnBrk="1" fontAlgn="auto" hangingPunct="1">
              <a:spcAft>
                <a:spcPts val="0"/>
              </a:spcAft>
              <a:buClr>
                <a:schemeClr val="accent3"/>
              </a:buClr>
              <a:buNone/>
              <a:defRPr/>
            </a:pPr>
            <a:r>
              <a:rPr lang="en-US" sz="4000" dirty="0">
                <a:latin typeface="+mn-lt"/>
              </a:rPr>
              <a:t>	“Danger signs that your child may be smoking marijuana include excessive preoccupation with social causes, race relations, and environmental issues”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A61BF87-ECF8-6CE7-FC1D-03BB4172F6AA}"/>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What You Can Do</a:t>
            </a:r>
          </a:p>
        </p:txBody>
      </p:sp>
      <p:sp>
        <p:nvSpPr>
          <p:cNvPr id="80899" name="Content Placeholder 2">
            <a:extLst>
              <a:ext uri="{FF2B5EF4-FFF2-40B4-BE49-F238E27FC236}">
                <a16:creationId xmlns:a16="http://schemas.microsoft.com/office/drawing/2014/main" id="{4EA0EE93-BDE4-7147-669A-169E45F12517}"/>
              </a:ext>
            </a:extLst>
          </p:cNvPr>
          <p:cNvSpPr>
            <a:spLocks noGrp="1"/>
          </p:cNvSpPr>
          <p:nvPr>
            <p:ph idx="4294967295"/>
          </p:nvPr>
        </p:nvSpPr>
        <p:spPr/>
        <p:txBody>
          <a:bodyPr/>
          <a:lstStyle/>
          <a:p>
            <a:pPr eaLnBrk="1" hangingPunct="1">
              <a:defRPr/>
            </a:pPr>
            <a:r>
              <a:rPr lang="en-US" dirty="0"/>
              <a:t>Educate yourselves and others</a:t>
            </a:r>
          </a:p>
          <a:p>
            <a:pPr lvl="1" eaLnBrk="1" hangingPunct="1">
              <a:defRPr/>
            </a:pPr>
            <a:r>
              <a:rPr lang="en-US" sz="3200" dirty="0"/>
              <a:t>“Information is the currency of democracy” (Thomas Jefferson)</a:t>
            </a:r>
          </a:p>
          <a:p>
            <a:pPr eaLnBrk="1" hangingPunct="1">
              <a:defRPr/>
            </a:pPr>
            <a:r>
              <a:rPr lang="en-US" dirty="0"/>
              <a:t>Take care of your body – you only get one (no trade-ins)</a:t>
            </a:r>
          </a:p>
          <a:p>
            <a:pPr eaLnBrk="1" hangingPunct="1">
              <a:defRPr/>
            </a:pPr>
            <a:r>
              <a:rPr lang="en-US" dirty="0"/>
              <a:t>Live, laugh, and love – life is short</a:t>
            </a:r>
          </a:p>
          <a:p>
            <a:pPr eaLnBrk="1" hangingPunct="1">
              <a:defRPr/>
            </a:pPr>
            <a:r>
              <a:rPr lang="en-US" dirty="0"/>
              <a:t>Join groups working to improve health care</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9CDB4AF-6CFF-B182-3F8D-E9E25D5FA5BA}"/>
              </a:ext>
            </a:extLst>
          </p:cNvPr>
          <p:cNvSpPr>
            <a:spLocks noGrp="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Act Now!</a:t>
            </a:r>
          </a:p>
        </p:txBody>
      </p:sp>
      <p:sp>
        <p:nvSpPr>
          <p:cNvPr id="81923" name="Rectangle 3">
            <a:extLst>
              <a:ext uri="{FF2B5EF4-FFF2-40B4-BE49-F238E27FC236}">
                <a16:creationId xmlns:a16="http://schemas.microsoft.com/office/drawing/2014/main" id="{6E10313B-ABEB-6C6A-7163-9948607D5F48}"/>
              </a:ext>
            </a:extLst>
          </p:cNvPr>
          <p:cNvSpPr>
            <a:spLocks noGrp="1" noChangeArrowheads="1"/>
          </p:cNvSpPr>
          <p:nvPr>
            <p:ph idx="4294967295"/>
          </p:nvPr>
        </p:nvSpPr>
        <p:spPr/>
        <p:txBody>
          <a:bodyPr/>
          <a:lstStyle/>
          <a:p>
            <a:pPr eaLnBrk="1" hangingPunct="1">
              <a:buFontTx/>
              <a:buNone/>
              <a:defRPr/>
            </a:pPr>
            <a:r>
              <a:rPr lang="en-US" dirty="0"/>
              <a:t>	</a:t>
            </a:r>
            <a:r>
              <a:rPr lang="en-US" sz="5000" dirty="0"/>
              <a:t>"If you think you are too small to have an impact, try going to bed with a mosquito in your tent“</a:t>
            </a:r>
          </a:p>
          <a:p>
            <a:pPr algn="r" eaLnBrk="1" hangingPunct="1">
              <a:buFontTx/>
              <a:buNone/>
              <a:defRPr/>
            </a:pPr>
            <a:r>
              <a:rPr lang="en-US" sz="5000" dirty="0"/>
              <a:t>- African Proverb</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28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60E15A53-81D1-D69B-EF1C-48B8512FA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76226"/>
            <a:ext cx="8799513"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B0116F5A-4583-D10C-E171-D1D12D24B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EF1D71DC-8B19-460E-6100-3FE73D64F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0396B263-65CB-6033-5F0F-AACE5E60B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2B595C5-DF42-F979-EEF0-69248C45583C}"/>
              </a:ext>
            </a:extLst>
          </p:cNvPr>
          <p:cNvSpPr>
            <a:spLocks noGrp="1"/>
          </p:cNvSpPr>
          <p:nvPr>
            <p:ph type="title"/>
          </p:nvPr>
        </p:nvSpPr>
        <p:spPr/>
        <p:txBody>
          <a:bodyPr/>
          <a:lstStyle/>
          <a:p>
            <a:r>
              <a:rPr lang="en-US" altLang="en-US" sz="4400">
                <a:solidFill>
                  <a:srgbClr val="EEECE1"/>
                </a:solidFill>
                <a:latin typeface="Arial" panose="020B0604020202020204" pitchFamily="34" charset="0"/>
              </a:rPr>
              <a:t>The State of U.S. Health Care</a:t>
            </a:r>
            <a:endParaRPr lang="en-US" altLang="en-US">
              <a:latin typeface="Arial" panose="020B0604020202020204" pitchFamily="34" charset="0"/>
            </a:endParaRPr>
          </a:p>
        </p:txBody>
      </p:sp>
      <p:sp>
        <p:nvSpPr>
          <p:cNvPr id="17411" name="Content Placeholder 2">
            <a:extLst>
              <a:ext uri="{FF2B5EF4-FFF2-40B4-BE49-F238E27FC236}">
                <a16:creationId xmlns:a16="http://schemas.microsoft.com/office/drawing/2014/main" id="{B0DD8B8C-6082-D616-DF6B-0515B8CCA329}"/>
              </a:ext>
            </a:extLst>
          </p:cNvPr>
          <p:cNvSpPr>
            <a:spLocks noGrp="1"/>
          </p:cNvSpPr>
          <p:nvPr>
            <p:ph idx="1"/>
          </p:nvPr>
        </p:nvSpPr>
        <p:spPr/>
        <p:txBody>
          <a:bodyPr/>
          <a:lstStyle/>
          <a:p>
            <a:pPr eaLnBrk="1" hangingPunct="1">
              <a:lnSpc>
                <a:spcPct val="90000"/>
              </a:lnSpc>
            </a:pPr>
            <a:r>
              <a:rPr lang="en-US" altLang="en-US" sz="3600" dirty="0">
                <a:latin typeface="Arial" panose="020B0604020202020204" pitchFamily="34" charset="0"/>
              </a:rPr>
              <a:t>U.S. health care system ranks 37</a:t>
            </a:r>
            <a:r>
              <a:rPr lang="en-US" altLang="en-US" sz="3600" baseline="30000" dirty="0">
                <a:latin typeface="Arial" panose="020B0604020202020204" pitchFamily="34" charset="0"/>
              </a:rPr>
              <a:t>th</a:t>
            </a:r>
            <a:r>
              <a:rPr lang="en-US" altLang="en-US" sz="3600" dirty="0">
                <a:latin typeface="Arial" panose="020B0604020202020204" pitchFamily="34" charset="0"/>
              </a:rPr>
              <a:t>/191 countries</a:t>
            </a:r>
          </a:p>
          <a:p>
            <a:pPr eaLnBrk="1" hangingPunct="1">
              <a:lnSpc>
                <a:spcPct val="90000"/>
              </a:lnSpc>
            </a:pPr>
            <a:r>
              <a:rPr lang="en-US" altLang="en-US" sz="3600" dirty="0">
                <a:latin typeface="Arial" panose="020B0604020202020204" pitchFamily="34" charset="0"/>
              </a:rPr>
              <a:t>U.S. has poorest health among all rich nations</a:t>
            </a:r>
          </a:p>
          <a:p>
            <a:pPr eaLnBrk="1" hangingPunct="1">
              <a:lnSpc>
                <a:spcPct val="90000"/>
              </a:lnSpc>
            </a:pPr>
            <a:r>
              <a:rPr lang="en-US" altLang="en-US" sz="3600" dirty="0">
                <a:latin typeface="Arial" panose="020B0604020202020204" pitchFamily="34" charset="0"/>
              </a:rPr>
              <a:t>14% of Americans live in poverty</a:t>
            </a:r>
          </a:p>
          <a:p>
            <a:pPr eaLnBrk="1" hangingPunct="1">
              <a:lnSpc>
                <a:spcPct val="90000"/>
              </a:lnSpc>
            </a:pPr>
            <a:r>
              <a:rPr lang="en-US" altLang="en-US" sz="3600" dirty="0">
                <a:latin typeface="Arial" panose="020B0604020202020204" pitchFamily="34" charset="0"/>
              </a:rPr>
              <a:t>19% of US children live in poverty</a:t>
            </a:r>
          </a:p>
          <a:p>
            <a:pPr eaLnBrk="1" hangingPunct="1">
              <a:lnSpc>
                <a:spcPct val="90000"/>
              </a:lnSpc>
            </a:pPr>
            <a:r>
              <a:rPr lang="en-US" altLang="en-US" sz="3600" dirty="0">
                <a:latin typeface="Arial" panose="020B0604020202020204" pitchFamily="34" charset="0"/>
              </a:rPr>
              <a:t>Rates of poverty in Blacks and Hispanics = almost 3X Whites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1101EB0C-3161-FD6A-1D2E-2EFB0A9D5F33}"/>
              </a:ext>
            </a:extLst>
          </p:cNvPr>
          <p:cNvSpPr>
            <a:spLocks noGrp="1"/>
          </p:cNvSpPr>
          <p:nvPr>
            <p:ph type="ctrTitle"/>
          </p:nvPr>
        </p:nvSpPr>
        <p:spPr/>
        <p:txBody>
          <a:bodyPr/>
          <a:lstStyle/>
          <a:p>
            <a:pPr eaLnBrk="1" hangingPunct="1">
              <a:defRPr/>
            </a:pPr>
            <a:endParaRPr lang="en-US" altLang="en-US"/>
          </a:p>
        </p:txBody>
      </p:sp>
      <p:sp>
        <p:nvSpPr>
          <p:cNvPr id="61443" name="Subtitle 2">
            <a:extLst>
              <a:ext uri="{FF2B5EF4-FFF2-40B4-BE49-F238E27FC236}">
                <a16:creationId xmlns:a16="http://schemas.microsoft.com/office/drawing/2014/main" id="{77B15CFE-F9D5-35A1-B43A-43051945F405}"/>
              </a:ext>
            </a:extLst>
          </p:cNvPr>
          <p:cNvSpPr>
            <a:spLocks noGrp="1"/>
          </p:cNvSpPr>
          <p:nvPr>
            <p:ph type="subTitle" idx="1"/>
          </p:nvPr>
        </p:nvSpPr>
        <p:spPr/>
        <p:txBody>
          <a:bodyPr/>
          <a:lstStyle/>
          <a:p>
            <a:pPr eaLnBrk="1" hangingPunct="1">
              <a:defRPr/>
            </a:pPr>
            <a:endParaRPr lang="en-US" altLang="en-US"/>
          </a:p>
        </p:txBody>
      </p:sp>
      <p:graphicFrame>
        <p:nvGraphicFramePr>
          <p:cNvPr id="66564" name="Object 7">
            <a:extLst>
              <a:ext uri="{FF2B5EF4-FFF2-40B4-BE49-F238E27FC236}">
                <a16:creationId xmlns:a16="http://schemas.microsoft.com/office/drawing/2014/main" id="{00FC8AC9-B7DE-9C1F-C149-A0DA7C23B0D0}"/>
              </a:ext>
            </a:extLst>
          </p:cNvPr>
          <p:cNvGraphicFramePr>
            <a:graphicFrameLocks noChangeAspect="1"/>
          </p:cNvGraphicFramePr>
          <p:nvPr/>
        </p:nvGraphicFramePr>
        <p:xfrm>
          <a:off x="1524000" y="1588"/>
          <a:ext cx="9144000" cy="6856412"/>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66564" name="Object 7">
                        <a:extLst>
                          <a:ext uri="{FF2B5EF4-FFF2-40B4-BE49-F238E27FC236}">
                            <a16:creationId xmlns:a16="http://schemas.microsoft.com/office/drawing/2014/main" id="{00FC8AC9-B7DE-9C1F-C149-A0DA7C23B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Section 1: Cost of Health Insurance – 9540 | KFF">
            <a:extLst>
              <a:ext uri="{FF2B5EF4-FFF2-40B4-BE49-F238E27FC236}">
                <a16:creationId xmlns:a16="http://schemas.microsoft.com/office/drawing/2014/main" id="{3216FD46-BB75-33E7-1ADF-DD52CE770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962" y="762000"/>
            <a:ext cx="91900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B04A2D93-1B68-BAE6-EE0E-22A4E6B7C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B80F225-90E8-848C-1288-017BBD1685F3}"/>
              </a:ext>
            </a:extLst>
          </p:cNvPr>
          <p:cNvSpPr>
            <a:spLocks noGrp="1"/>
          </p:cNvSpPr>
          <p:nvPr>
            <p:ph type="ctrTitle"/>
          </p:nvPr>
        </p:nvSpPr>
        <p:spPr/>
        <p:txBody>
          <a:bodyPr/>
          <a:lstStyle/>
          <a:p>
            <a:pPr eaLnBrk="1" hangingPunct="1">
              <a:defRPr/>
            </a:pPr>
            <a:endParaRPr lang="en-US" altLang="en-US"/>
          </a:p>
        </p:txBody>
      </p:sp>
      <p:sp>
        <p:nvSpPr>
          <p:cNvPr id="66563" name="Subtitle 2">
            <a:extLst>
              <a:ext uri="{FF2B5EF4-FFF2-40B4-BE49-F238E27FC236}">
                <a16:creationId xmlns:a16="http://schemas.microsoft.com/office/drawing/2014/main" id="{649B0F93-90A2-A735-2072-56D2F81F93AF}"/>
              </a:ext>
            </a:extLst>
          </p:cNvPr>
          <p:cNvSpPr>
            <a:spLocks noGrp="1"/>
          </p:cNvSpPr>
          <p:nvPr>
            <p:ph type="subTitle" idx="1"/>
          </p:nvPr>
        </p:nvSpPr>
        <p:spPr/>
        <p:txBody>
          <a:bodyPr/>
          <a:lstStyle/>
          <a:p>
            <a:pPr eaLnBrk="1" hangingPunct="1">
              <a:defRPr/>
            </a:pPr>
            <a:endParaRPr lang="en-US" altLang="en-US"/>
          </a:p>
        </p:txBody>
      </p:sp>
      <p:graphicFrame>
        <p:nvGraphicFramePr>
          <p:cNvPr id="72708" name="Object 7">
            <a:extLst>
              <a:ext uri="{FF2B5EF4-FFF2-40B4-BE49-F238E27FC236}">
                <a16:creationId xmlns:a16="http://schemas.microsoft.com/office/drawing/2014/main" id="{61C1A093-3D56-0950-3036-AADF9E4E83E5}"/>
              </a:ext>
            </a:extLst>
          </p:cNvPr>
          <p:cNvGraphicFramePr>
            <a:graphicFrameLocks noChangeAspect="1"/>
          </p:cNvGraphicFramePr>
          <p:nvPr/>
        </p:nvGraphicFramePr>
        <p:xfrm>
          <a:off x="1524001" y="1"/>
          <a:ext cx="9185275" cy="6886575"/>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72708" name="Object 7">
                        <a:extLst>
                          <a:ext uri="{FF2B5EF4-FFF2-40B4-BE49-F238E27FC236}">
                            <a16:creationId xmlns:a16="http://schemas.microsoft.com/office/drawing/2014/main" id="{61C1A093-3D56-0950-3036-AADF9E4E8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1852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EF2CEBA-AE46-3D16-8932-1695007CC798}"/>
              </a:ext>
            </a:extLst>
          </p:cNvPr>
          <p:cNvSpPr>
            <a:spLocks noGrp="1"/>
          </p:cNvSpPr>
          <p:nvPr>
            <p:ph type="ctrTitle"/>
          </p:nvPr>
        </p:nvSpPr>
        <p:spPr/>
        <p:txBody>
          <a:bodyPr/>
          <a:lstStyle/>
          <a:p>
            <a:pPr eaLnBrk="1" hangingPunct="1">
              <a:defRPr/>
            </a:pPr>
            <a:endParaRPr lang="en-US" altLang="en-US"/>
          </a:p>
        </p:txBody>
      </p:sp>
      <p:sp>
        <p:nvSpPr>
          <p:cNvPr id="86019" name="Subtitle 2">
            <a:extLst>
              <a:ext uri="{FF2B5EF4-FFF2-40B4-BE49-F238E27FC236}">
                <a16:creationId xmlns:a16="http://schemas.microsoft.com/office/drawing/2014/main" id="{2A0CEC34-F04B-C7A8-6972-B2F438A3DE22}"/>
              </a:ext>
            </a:extLst>
          </p:cNvPr>
          <p:cNvSpPr>
            <a:spLocks noGrp="1"/>
          </p:cNvSpPr>
          <p:nvPr>
            <p:ph type="subTitle" idx="1"/>
          </p:nvPr>
        </p:nvSpPr>
        <p:spPr/>
        <p:txBody>
          <a:bodyPr/>
          <a:lstStyle/>
          <a:p>
            <a:pPr eaLnBrk="1" hangingPunct="1">
              <a:defRPr/>
            </a:pPr>
            <a:endParaRPr lang="en-US" altLang="en-US"/>
          </a:p>
        </p:txBody>
      </p:sp>
      <p:pic>
        <p:nvPicPr>
          <p:cNvPr id="73732" name="Picture 3">
            <a:extLst>
              <a:ext uri="{FF2B5EF4-FFF2-40B4-BE49-F238E27FC236}">
                <a16:creationId xmlns:a16="http://schemas.microsoft.com/office/drawing/2014/main" id="{6F5FE107-2E29-C253-002E-845235DE9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A5A576A-DF15-168B-FE8B-C19029D3F09E}"/>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Health Insurance Industry</a:t>
            </a:r>
          </a:p>
        </p:txBody>
      </p:sp>
      <p:sp>
        <p:nvSpPr>
          <p:cNvPr id="28675" name="Content Placeholder 2">
            <a:extLst>
              <a:ext uri="{FF2B5EF4-FFF2-40B4-BE49-F238E27FC236}">
                <a16:creationId xmlns:a16="http://schemas.microsoft.com/office/drawing/2014/main" id="{19842547-2ADA-4F22-33AB-7AE325B0E105}"/>
              </a:ext>
            </a:extLst>
          </p:cNvPr>
          <p:cNvSpPr>
            <a:spLocks noGrp="1"/>
          </p:cNvSpPr>
          <p:nvPr>
            <p:ph idx="4294967295"/>
          </p:nvPr>
        </p:nvSpPr>
        <p:spPr/>
        <p:txBody>
          <a:bodyPr/>
          <a:lstStyle/>
          <a:p>
            <a:pPr eaLnBrk="1" hangingPunct="1">
              <a:defRPr/>
            </a:pPr>
            <a:r>
              <a:rPr lang="en-US" sz="2400" dirty="0"/>
              <a:t>Consolidation leading to higher prices</a:t>
            </a:r>
          </a:p>
          <a:p>
            <a:pPr eaLnBrk="1" hangingPunct="1">
              <a:defRPr/>
            </a:pPr>
            <a:r>
              <a:rPr lang="en-US" sz="2400" dirty="0"/>
              <a:t>Pre-existing conditions (illegal under PPACA)</a:t>
            </a:r>
          </a:p>
          <a:p>
            <a:pPr eaLnBrk="1" hangingPunct="1">
              <a:defRPr/>
            </a:pPr>
            <a:r>
              <a:rPr lang="en-US" sz="2400" dirty="0"/>
              <a:t>Delisting</a:t>
            </a:r>
          </a:p>
          <a:p>
            <a:pPr eaLnBrk="1" hangingPunct="1">
              <a:defRPr/>
            </a:pPr>
            <a:r>
              <a:rPr lang="en-US" sz="2400" dirty="0"/>
              <a:t>“Cherry picking” (since 5% of people account for 50% of health care costs, and 1% account for 20%); “lemon dropping”</a:t>
            </a:r>
          </a:p>
          <a:p>
            <a:pPr lvl="1" eaLnBrk="1" hangingPunct="1">
              <a:defRPr/>
            </a:pPr>
            <a:r>
              <a:rPr lang="en-US" sz="2400" dirty="0"/>
              <a:t>E.g., have no specialist in network for a given specialty; limit access to needed meds (e.g., anti-HIV or chemo drugs)</a:t>
            </a:r>
          </a:p>
          <a:p>
            <a:pPr lvl="1" eaLnBrk="1" hangingPunct="1">
              <a:defRPr/>
            </a:pPr>
            <a:r>
              <a:rPr lang="en-US" sz="2400" dirty="0"/>
              <a:t>Doctors being forced out of “narrow networks”</a:t>
            </a:r>
          </a:p>
          <a:p>
            <a:pPr lvl="2" eaLnBrk="1" hangingPunct="1">
              <a:defRPr/>
            </a:pPr>
            <a:r>
              <a:rPr lang="en-US" dirty="0"/>
              <a:t>In response, many states have passed “any willing provider” laws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8149-9DFF-5485-8D08-5657143D45A3}"/>
              </a:ext>
            </a:extLst>
          </p:cNvPr>
          <p:cNvSpPr>
            <a:spLocks noGrp="1"/>
          </p:cNvSpPr>
          <p:nvPr>
            <p:ph type="title"/>
          </p:nvPr>
        </p:nvSpPr>
        <p:spPr/>
        <p:txBody>
          <a:bodyPr/>
          <a:lstStyle/>
          <a:p>
            <a:pPr>
              <a:defRPr/>
            </a:pPr>
            <a:r>
              <a:rPr lang="en-US" dirty="0"/>
              <a:t>Surprise Medical Bills</a:t>
            </a:r>
          </a:p>
        </p:txBody>
      </p:sp>
      <p:sp>
        <p:nvSpPr>
          <p:cNvPr id="3" name="Content Placeholder 2">
            <a:extLst>
              <a:ext uri="{FF2B5EF4-FFF2-40B4-BE49-F238E27FC236}">
                <a16:creationId xmlns:a16="http://schemas.microsoft.com/office/drawing/2014/main" id="{53D9567A-DD05-8725-FB1B-9995D2823495}"/>
              </a:ext>
            </a:extLst>
          </p:cNvPr>
          <p:cNvSpPr>
            <a:spLocks noGrp="1"/>
          </p:cNvSpPr>
          <p:nvPr>
            <p:ph idx="1"/>
          </p:nvPr>
        </p:nvSpPr>
        <p:spPr/>
        <p:txBody>
          <a:bodyPr/>
          <a:lstStyle/>
          <a:p>
            <a:pPr>
              <a:defRPr/>
            </a:pPr>
            <a:r>
              <a:rPr lang="en-US" sz="2800" dirty="0"/>
              <a:t>Millions of Americans receive each year from health care providers that they are not able to select (e.g., ER physicians, anesthesiologists, ambulances)</a:t>
            </a:r>
          </a:p>
          <a:p>
            <a:pPr lvl="1">
              <a:defRPr/>
            </a:pPr>
            <a:r>
              <a:rPr lang="en-US" dirty="0"/>
              <a:t>Including 1/5 elective surgeries, 1/5 ER visits, 1/6 in-network hospitalizations</a:t>
            </a:r>
          </a:p>
          <a:p>
            <a:pPr>
              <a:defRPr/>
            </a:pPr>
            <a:r>
              <a:rPr lang="en-US" sz="2800" dirty="0"/>
              <a:t>Average charge $1,200 - $2,000, can be as high as $100,000</a:t>
            </a:r>
          </a:p>
          <a:p>
            <a:pPr>
              <a:defRPr/>
            </a:pPr>
            <a:r>
              <a:rPr lang="en-US" sz="2800" dirty="0"/>
              <a:t>High “trauma” fees for ER visits for minor injuries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768C-C00E-5613-69AD-DAEB50168112}"/>
              </a:ext>
            </a:extLst>
          </p:cNvPr>
          <p:cNvSpPr>
            <a:spLocks noGrp="1"/>
          </p:cNvSpPr>
          <p:nvPr>
            <p:ph type="title"/>
          </p:nvPr>
        </p:nvSpPr>
        <p:spPr/>
        <p:txBody>
          <a:bodyPr/>
          <a:lstStyle/>
          <a:p>
            <a:pPr>
              <a:defRPr/>
            </a:pPr>
            <a:r>
              <a:rPr lang="en-US" dirty="0">
                <a:solidFill>
                  <a:srgbClr val="E5E5FF"/>
                </a:solidFill>
              </a:rPr>
              <a:t>Private Equity Takeover of Medicine</a:t>
            </a:r>
            <a:endParaRPr lang="en-US" dirty="0"/>
          </a:p>
        </p:txBody>
      </p:sp>
      <p:sp>
        <p:nvSpPr>
          <p:cNvPr id="3" name="Content Placeholder 2">
            <a:extLst>
              <a:ext uri="{FF2B5EF4-FFF2-40B4-BE49-F238E27FC236}">
                <a16:creationId xmlns:a16="http://schemas.microsoft.com/office/drawing/2014/main" id="{DFF8E6D6-28AF-67A2-F8A7-6E118841FE8C}"/>
              </a:ext>
            </a:extLst>
          </p:cNvPr>
          <p:cNvSpPr>
            <a:spLocks noGrp="1"/>
          </p:cNvSpPr>
          <p:nvPr>
            <p:ph idx="1"/>
          </p:nvPr>
        </p:nvSpPr>
        <p:spPr/>
        <p:txBody>
          <a:bodyPr/>
          <a:lstStyle/>
          <a:p>
            <a:pPr>
              <a:defRPr/>
            </a:pPr>
            <a:r>
              <a:rPr lang="en-US" sz="2800" dirty="0"/>
              <a:t>Private equity firms buying hospitals, physician practices, hospices, and ER doctor groups and moving the providers out of network to bill larger fees (then cut costs, “increase efficiencies” (often by staffing cuts and replacing MDs with mid-level providers), and sell in avg. 5 </a:t>
            </a:r>
            <a:r>
              <a:rPr lang="en-US" sz="2800" dirty="0" err="1"/>
              <a:t>yrs</a:t>
            </a:r>
            <a:r>
              <a:rPr lang="en-US" sz="2800" dirty="0"/>
              <a:t> for profit)</a:t>
            </a:r>
          </a:p>
          <a:p>
            <a:pPr lvl="1">
              <a:defRPr/>
            </a:pPr>
            <a:r>
              <a:rPr lang="en-US" dirty="0"/>
              <a:t>Investments tripled over 2010s</a:t>
            </a:r>
          </a:p>
          <a:p>
            <a:pPr>
              <a:defRPr/>
            </a:pPr>
            <a:r>
              <a:rPr lang="en-US" sz="2800" dirty="0"/>
              <a:t>Patchwork of state laws</a:t>
            </a:r>
          </a:p>
          <a:p>
            <a:pPr>
              <a:defRPr/>
            </a:pPr>
            <a:r>
              <a:rPr lang="en-US" sz="2800" dirty="0"/>
              <a:t>Inferior care</a:t>
            </a:r>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B04A2D93-1B68-BAE6-EE0E-22A4E6B7C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B80F225-90E8-848C-1288-017BBD1685F3}"/>
              </a:ext>
            </a:extLst>
          </p:cNvPr>
          <p:cNvSpPr>
            <a:spLocks noGrp="1"/>
          </p:cNvSpPr>
          <p:nvPr>
            <p:ph type="ctrTitle"/>
          </p:nvPr>
        </p:nvSpPr>
        <p:spPr/>
        <p:txBody>
          <a:bodyPr/>
          <a:lstStyle/>
          <a:p>
            <a:pPr eaLnBrk="1" hangingPunct="1">
              <a:defRPr/>
            </a:pPr>
            <a:endParaRPr lang="en-US" altLang="en-US"/>
          </a:p>
        </p:txBody>
      </p:sp>
      <p:sp>
        <p:nvSpPr>
          <p:cNvPr id="66563" name="Subtitle 2">
            <a:extLst>
              <a:ext uri="{FF2B5EF4-FFF2-40B4-BE49-F238E27FC236}">
                <a16:creationId xmlns:a16="http://schemas.microsoft.com/office/drawing/2014/main" id="{649B0F93-90A2-A735-2072-56D2F81F93AF}"/>
              </a:ext>
            </a:extLst>
          </p:cNvPr>
          <p:cNvSpPr>
            <a:spLocks noGrp="1"/>
          </p:cNvSpPr>
          <p:nvPr>
            <p:ph type="subTitle" idx="1"/>
          </p:nvPr>
        </p:nvSpPr>
        <p:spPr/>
        <p:txBody>
          <a:bodyPr/>
          <a:lstStyle/>
          <a:p>
            <a:pPr eaLnBrk="1" hangingPunct="1">
              <a:defRPr/>
            </a:pPr>
            <a:endParaRPr lang="en-US" altLang="en-US"/>
          </a:p>
        </p:txBody>
      </p:sp>
      <p:graphicFrame>
        <p:nvGraphicFramePr>
          <p:cNvPr id="72708" name="Object 7">
            <a:extLst>
              <a:ext uri="{FF2B5EF4-FFF2-40B4-BE49-F238E27FC236}">
                <a16:creationId xmlns:a16="http://schemas.microsoft.com/office/drawing/2014/main" id="{61C1A093-3D56-0950-3036-AADF9E4E83E5}"/>
              </a:ext>
            </a:extLst>
          </p:cNvPr>
          <p:cNvGraphicFramePr>
            <a:graphicFrameLocks noChangeAspect="1"/>
          </p:cNvGraphicFramePr>
          <p:nvPr/>
        </p:nvGraphicFramePr>
        <p:xfrm>
          <a:off x="1524001" y="1"/>
          <a:ext cx="9185275" cy="6886575"/>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72708" name="Object 7">
                        <a:extLst>
                          <a:ext uri="{FF2B5EF4-FFF2-40B4-BE49-F238E27FC236}">
                            <a16:creationId xmlns:a16="http://schemas.microsoft.com/office/drawing/2014/main" id="{61C1A093-3D56-0950-3036-AADF9E4E8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1852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569B1BD-B56D-E84D-F060-C6A12CA1A9E4}"/>
              </a:ext>
            </a:extLst>
          </p:cNvPr>
          <p:cNvSpPr>
            <a:spLocks noGrp="1" noRot="1"/>
          </p:cNvSpPr>
          <p:nvPr>
            <p:ph type="title" idx="4294967295"/>
          </p:nvPr>
        </p:nvSpPr>
        <p:spPr/>
        <p:txBody>
          <a:bodyPr/>
          <a:lstStyle/>
          <a:p>
            <a:pPr eaLnBrk="1" hangingPunct="1"/>
            <a:r>
              <a:rPr lang="en-US" altLang="en-US" sz="4400">
                <a:latin typeface="Arial" panose="020B0604020202020204" pitchFamily="34" charset="0"/>
              </a:rPr>
              <a:t>The State of U.S. Health Care</a:t>
            </a:r>
          </a:p>
        </p:txBody>
      </p:sp>
      <p:sp>
        <p:nvSpPr>
          <p:cNvPr id="12291" name="Rectangle 3">
            <a:extLst>
              <a:ext uri="{FF2B5EF4-FFF2-40B4-BE49-F238E27FC236}">
                <a16:creationId xmlns:a16="http://schemas.microsoft.com/office/drawing/2014/main" id="{6D24C090-1AA5-6CC5-F379-F041B7328120}"/>
              </a:ext>
            </a:extLst>
          </p:cNvPr>
          <p:cNvSpPr>
            <a:spLocks noGrp="1" noChangeArrowheads="1"/>
          </p:cNvSpPr>
          <p:nvPr>
            <p:ph idx="4294967295"/>
          </p:nvPr>
        </p:nvSpPr>
        <p:spPr/>
        <p:txBody>
          <a:bodyPr>
            <a:normAutofit lnSpcReduction="10000"/>
          </a:bodyPr>
          <a:lstStyle/>
          <a:p>
            <a:pPr eaLnBrk="1" hangingPunct="1">
              <a:lnSpc>
                <a:spcPct val="90000"/>
              </a:lnSpc>
              <a:defRPr/>
            </a:pPr>
            <a:r>
              <a:rPr lang="en-US" sz="4300" dirty="0"/>
              <a:t>US ranks near the bottom among westernized nations in overall population health, life expectancy, infant and maternal mortality, etc.</a:t>
            </a:r>
          </a:p>
          <a:p>
            <a:pPr lvl="1" eaLnBrk="1" hangingPunct="1">
              <a:lnSpc>
                <a:spcPct val="90000"/>
              </a:lnSpc>
              <a:defRPr/>
            </a:pPr>
            <a:r>
              <a:rPr lang="en-US" sz="4300" dirty="0"/>
              <a:t>38</a:t>
            </a:r>
            <a:r>
              <a:rPr lang="en-US" sz="4300" baseline="30000" dirty="0"/>
              <a:t>th</a:t>
            </a:r>
            <a:r>
              <a:rPr lang="en-US" sz="4300" dirty="0"/>
              <a:t> in life expectancy (78.9 </a:t>
            </a:r>
            <a:r>
              <a:rPr lang="en-US" sz="4300" dirty="0" err="1"/>
              <a:t>yrs</a:t>
            </a:r>
            <a:r>
              <a:rPr lang="en-US" sz="4300" dirty="0"/>
              <a:t>)</a:t>
            </a:r>
          </a:p>
          <a:p>
            <a:pPr lvl="1" eaLnBrk="1" hangingPunct="1">
              <a:lnSpc>
                <a:spcPct val="90000"/>
              </a:lnSpc>
              <a:defRPr/>
            </a:pPr>
            <a:r>
              <a:rPr lang="en-US" sz="4300" dirty="0"/>
              <a:t>Infant mortality 76% higher than in other wealthy countries</a:t>
            </a:r>
          </a:p>
          <a:p>
            <a:pPr eaLnBrk="1" hangingPunct="1">
              <a:lnSpc>
                <a:spcPct val="90000"/>
              </a:lnSpc>
              <a:defRPr/>
            </a:pPr>
            <a:endParaRPr lang="en-US"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EF2CEBA-AE46-3D16-8932-1695007CC798}"/>
              </a:ext>
            </a:extLst>
          </p:cNvPr>
          <p:cNvSpPr>
            <a:spLocks noGrp="1"/>
          </p:cNvSpPr>
          <p:nvPr>
            <p:ph type="ctrTitle"/>
          </p:nvPr>
        </p:nvSpPr>
        <p:spPr/>
        <p:txBody>
          <a:bodyPr/>
          <a:lstStyle/>
          <a:p>
            <a:pPr eaLnBrk="1" hangingPunct="1">
              <a:defRPr/>
            </a:pPr>
            <a:endParaRPr lang="en-US" altLang="en-US"/>
          </a:p>
        </p:txBody>
      </p:sp>
      <p:sp>
        <p:nvSpPr>
          <p:cNvPr id="86019" name="Subtitle 2">
            <a:extLst>
              <a:ext uri="{FF2B5EF4-FFF2-40B4-BE49-F238E27FC236}">
                <a16:creationId xmlns:a16="http://schemas.microsoft.com/office/drawing/2014/main" id="{2A0CEC34-F04B-C7A8-6972-B2F438A3DE22}"/>
              </a:ext>
            </a:extLst>
          </p:cNvPr>
          <p:cNvSpPr>
            <a:spLocks noGrp="1"/>
          </p:cNvSpPr>
          <p:nvPr>
            <p:ph type="subTitle" idx="1"/>
          </p:nvPr>
        </p:nvSpPr>
        <p:spPr/>
        <p:txBody>
          <a:bodyPr/>
          <a:lstStyle/>
          <a:p>
            <a:pPr eaLnBrk="1" hangingPunct="1">
              <a:defRPr/>
            </a:pPr>
            <a:endParaRPr lang="en-US" altLang="en-US"/>
          </a:p>
        </p:txBody>
      </p:sp>
      <p:pic>
        <p:nvPicPr>
          <p:cNvPr id="73732" name="Picture 3">
            <a:extLst>
              <a:ext uri="{FF2B5EF4-FFF2-40B4-BE49-F238E27FC236}">
                <a16:creationId xmlns:a16="http://schemas.microsoft.com/office/drawing/2014/main" id="{6F5FE107-2E29-C253-002E-845235DE9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B04A2D93-1B68-BAE6-EE0E-22A4E6B7C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B80F225-90E8-848C-1288-017BBD1685F3}"/>
              </a:ext>
            </a:extLst>
          </p:cNvPr>
          <p:cNvSpPr>
            <a:spLocks noGrp="1"/>
          </p:cNvSpPr>
          <p:nvPr>
            <p:ph type="ctrTitle"/>
          </p:nvPr>
        </p:nvSpPr>
        <p:spPr/>
        <p:txBody>
          <a:bodyPr/>
          <a:lstStyle/>
          <a:p>
            <a:pPr eaLnBrk="1" hangingPunct="1">
              <a:defRPr/>
            </a:pPr>
            <a:endParaRPr lang="en-US" altLang="en-US"/>
          </a:p>
        </p:txBody>
      </p:sp>
      <p:sp>
        <p:nvSpPr>
          <p:cNvPr id="66563" name="Subtitle 2">
            <a:extLst>
              <a:ext uri="{FF2B5EF4-FFF2-40B4-BE49-F238E27FC236}">
                <a16:creationId xmlns:a16="http://schemas.microsoft.com/office/drawing/2014/main" id="{649B0F93-90A2-A735-2072-56D2F81F93AF}"/>
              </a:ext>
            </a:extLst>
          </p:cNvPr>
          <p:cNvSpPr>
            <a:spLocks noGrp="1"/>
          </p:cNvSpPr>
          <p:nvPr>
            <p:ph type="subTitle" idx="1"/>
          </p:nvPr>
        </p:nvSpPr>
        <p:spPr/>
        <p:txBody>
          <a:bodyPr/>
          <a:lstStyle/>
          <a:p>
            <a:pPr eaLnBrk="1" hangingPunct="1">
              <a:defRPr/>
            </a:pPr>
            <a:endParaRPr lang="en-US" altLang="en-US"/>
          </a:p>
        </p:txBody>
      </p:sp>
      <p:graphicFrame>
        <p:nvGraphicFramePr>
          <p:cNvPr id="72708" name="Object 7">
            <a:extLst>
              <a:ext uri="{FF2B5EF4-FFF2-40B4-BE49-F238E27FC236}">
                <a16:creationId xmlns:a16="http://schemas.microsoft.com/office/drawing/2014/main" id="{61C1A093-3D56-0950-3036-AADF9E4E83E5}"/>
              </a:ext>
            </a:extLst>
          </p:cNvPr>
          <p:cNvGraphicFramePr>
            <a:graphicFrameLocks noChangeAspect="1"/>
          </p:cNvGraphicFramePr>
          <p:nvPr/>
        </p:nvGraphicFramePr>
        <p:xfrm>
          <a:off x="1524001" y="1"/>
          <a:ext cx="9185275" cy="6886575"/>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72708" name="Object 7">
                        <a:extLst>
                          <a:ext uri="{FF2B5EF4-FFF2-40B4-BE49-F238E27FC236}">
                            <a16:creationId xmlns:a16="http://schemas.microsoft.com/office/drawing/2014/main" id="{61C1A093-3D56-0950-3036-AADF9E4E8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1852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EF2CEBA-AE46-3D16-8932-1695007CC798}"/>
              </a:ext>
            </a:extLst>
          </p:cNvPr>
          <p:cNvSpPr>
            <a:spLocks noGrp="1"/>
          </p:cNvSpPr>
          <p:nvPr>
            <p:ph type="ctrTitle"/>
          </p:nvPr>
        </p:nvSpPr>
        <p:spPr/>
        <p:txBody>
          <a:bodyPr/>
          <a:lstStyle/>
          <a:p>
            <a:pPr eaLnBrk="1" hangingPunct="1">
              <a:defRPr/>
            </a:pPr>
            <a:endParaRPr lang="en-US" altLang="en-US"/>
          </a:p>
        </p:txBody>
      </p:sp>
      <p:sp>
        <p:nvSpPr>
          <p:cNvPr id="86019" name="Subtitle 2">
            <a:extLst>
              <a:ext uri="{FF2B5EF4-FFF2-40B4-BE49-F238E27FC236}">
                <a16:creationId xmlns:a16="http://schemas.microsoft.com/office/drawing/2014/main" id="{2A0CEC34-F04B-C7A8-6972-B2F438A3DE22}"/>
              </a:ext>
            </a:extLst>
          </p:cNvPr>
          <p:cNvSpPr>
            <a:spLocks noGrp="1"/>
          </p:cNvSpPr>
          <p:nvPr>
            <p:ph type="subTitle" idx="1"/>
          </p:nvPr>
        </p:nvSpPr>
        <p:spPr/>
        <p:txBody>
          <a:bodyPr/>
          <a:lstStyle/>
          <a:p>
            <a:pPr eaLnBrk="1" hangingPunct="1">
              <a:defRPr/>
            </a:pPr>
            <a:endParaRPr lang="en-US" altLang="en-US"/>
          </a:p>
        </p:txBody>
      </p:sp>
      <p:pic>
        <p:nvPicPr>
          <p:cNvPr id="73732" name="Picture 3">
            <a:extLst>
              <a:ext uri="{FF2B5EF4-FFF2-40B4-BE49-F238E27FC236}">
                <a16:creationId xmlns:a16="http://schemas.microsoft.com/office/drawing/2014/main" id="{6F5FE107-2E29-C253-002E-845235DE9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B04A2D93-1B68-BAE6-EE0E-22A4E6B7C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B80F225-90E8-848C-1288-017BBD1685F3}"/>
              </a:ext>
            </a:extLst>
          </p:cNvPr>
          <p:cNvSpPr>
            <a:spLocks noGrp="1"/>
          </p:cNvSpPr>
          <p:nvPr>
            <p:ph type="ctrTitle"/>
          </p:nvPr>
        </p:nvSpPr>
        <p:spPr/>
        <p:txBody>
          <a:bodyPr/>
          <a:lstStyle/>
          <a:p>
            <a:pPr eaLnBrk="1" hangingPunct="1">
              <a:defRPr/>
            </a:pPr>
            <a:endParaRPr lang="en-US" altLang="en-US"/>
          </a:p>
        </p:txBody>
      </p:sp>
      <p:sp>
        <p:nvSpPr>
          <p:cNvPr id="66563" name="Subtitle 2">
            <a:extLst>
              <a:ext uri="{FF2B5EF4-FFF2-40B4-BE49-F238E27FC236}">
                <a16:creationId xmlns:a16="http://schemas.microsoft.com/office/drawing/2014/main" id="{649B0F93-90A2-A735-2072-56D2F81F93AF}"/>
              </a:ext>
            </a:extLst>
          </p:cNvPr>
          <p:cNvSpPr>
            <a:spLocks noGrp="1"/>
          </p:cNvSpPr>
          <p:nvPr>
            <p:ph type="subTitle" idx="1"/>
          </p:nvPr>
        </p:nvSpPr>
        <p:spPr/>
        <p:txBody>
          <a:bodyPr/>
          <a:lstStyle/>
          <a:p>
            <a:pPr eaLnBrk="1" hangingPunct="1">
              <a:defRPr/>
            </a:pPr>
            <a:endParaRPr lang="en-US" altLang="en-US"/>
          </a:p>
        </p:txBody>
      </p:sp>
      <p:graphicFrame>
        <p:nvGraphicFramePr>
          <p:cNvPr id="72708" name="Object 7">
            <a:extLst>
              <a:ext uri="{FF2B5EF4-FFF2-40B4-BE49-F238E27FC236}">
                <a16:creationId xmlns:a16="http://schemas.microsoft.com/office/drawing/2014/main" id="{61C1A093-3D56-0950-3036-AADF9E4E83E5}"/>
              </a:ext>
            </a:extLst>
          </p:cNvPr>
          <p:cNvGraphicFramePr>
            <a:graphicFrameLocks noChangeAspect="1"/>
          </p:cNvGraphicFramePr>
          <p:nvPr/>
        </p:nvGraphicFramePr>
        <p:xfrm>
          <a:off x="1524001" y="1"/>
          <a:ext cx="9185275" cy="6886575"/>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72708" name="Object 7">
                        <a:extLst>
                          <a:ext uri="{FF2B5EF4-FFF2-40B4-BE49-F238E27FC236}">
                            <a16:creationId xmlns:a16="http://schemas.microsoft.com/office/drawing/2014/main" id="{61C1A093-3D56-0950-3036-AADF9E4E8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185275"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EF2CEBA-AE46-3D16-8932-1695007CC798}"/>
              </a:ext>
            </a:extLst>
          </p:cNvPr>
          <p:cNvSpPr>
            <a:spLocks noGrp="1"/>
          </p:cNvSpPr>
          <p:nvPr>
            <p:ph type="ctrTitle"/>
          </p:nvPr>
        </p:nvSpPr>
        <p:spPr/>
        <p:txBody>
          <a:bodyPr/>
          <a:lstStyle/>
          <a:p>
            <a:pPr eaLnBrk="1" hangingPunct="1">
              <a:defRPr/>
            </a:pPr>
            <a:endParaRPr lang="en-US" altLang="en-US"/>
          </a:p>
        </p:txBody>
      </p:sp>
      <p:sp>
        <p:nvSpPr>
          <p:cNvPr id="86019" name="Subtitle 2">
            <a:extLst>
              <a:ext uri="{FF2B5EF4-FFF2-40B4-BE49-F238E27FC236}">
                <a16:creationId xmlns:a16="http://schemas.microsoft.com/office/drawing/2014/main" id="{2A0CEC34-F04B-C7A8-6972-B2F438A3DE22}"/>
              </a:ext>
            </a:extLst>
          </p:cNvPr>
          <p:cNvSpPr>
            <a:spLocks noGrp="1"/>
          </p:cNvSpPr>
          <p:nvPr>
            <p:ph type="subTitle" idx="1"/>
          </p:nvPr>
        </p:nvSpPr>
        <p:spPr/>
        <p:txBody>
          <a:bodyPr/>
          <a:lstStyle/>
          <a:p>
            <a:pPr eaLnBrk="1" hangingPunct="1">
              <a:defRPr/>
            </a:pPr>
            <a:endParaRPr lang="en-US" altLang="en-US"/>
          </a:p>
        </p:txBody>
      </p:sp>
      <p:pic>
        <p:nvPicPr>
          <p:cNvPr id="73732" name="Picture 3">
            <a:extLst>
              <a:ext uri="{FF2B5EF4-FFF2-40B4-BE49-F238E27FC236}">
                <a16:creationId xmlns:a16="http://schemas.microsoft.com/office/drawing/2014/main" id="{6F5FE107-2E29-C253-002E-845235DE9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A5A576A-DF15-168B-FE8B-C19029D3F09E}"/>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Health Insurance Industry</a:t>
            </a:r>
          </a:p>
        </p:txBody>
      </p:sp>
      <p:sp>
        <p:nvSpPr>
          <p:cNvPr id="28675" name="Content Placeholder 2">
            <a:extLst>
              <a:ext uri="{FF2B5EF4-FFF2-40B4-BE49-F238E27FC236}">
                <a16:creationId xmlns:a16="http://schemas.microsoft.com/office/drawing/2014/main" id="{19842547-2ADA-4F22-33AB-7AE325B0E105}"/>
              </a:ext>
            </a:extLst>
          </p:cNvPr>
          <p:cNvSpPr>
            <a:spLocks noGrp="1"/>
          </p:cNvSpPr>
          <p:nvPr>
            <p:ph idx="4294967295"/>
          </p:nvPr>
        </p:nvSpPr>
        <p:spPr/>
        <p:txBody>
          <a:bodyPr/>
          <a:lstStyle/>
          <a:p>
            <a:pPr eaLnBrk="1" hangingPunct="1">
              <a:defRPr/>
            </a:pPr>
            <a:r>
              <a:rPr lang="en-US" sz="2400" dirty="0"/>
              <a:t>Consolidation leading to higher prices</a:t>
            </a:r>
          </a:p>
          <a:p>
            <a:pPr eaLnBrk="1" hangingPunct="1">
              <a:defRPr/>
            </a:pPr>
            <a:r>
              <a:rPr lang="en-US" sz="2400" dirty="0"/>
              <a:t>Pre-existing conditions (illegal under PPACA)</a:t>
            </a:r>
          </a:p>
          <a:p>
            <a:pPr eaLnBrk="1" hangingPunct="1">
              <a:defRPr/>
            </a:pPr>
            <a:r>
              <a:rPr lang="en-US" sz="2400" dirty="0"/>
              <a:t>Delisting</a:t>
            </a:r>
          </a:p>
          <a:p>
            <a:pPr eaLnBrk="1" hangingPunct="1">
              <a:defRPr/>
            </a:pPr>
            <a:r>
              <a:rPr lang="en-US" sz="2400" dirty="0"/>
              <a:t>“Cherry picking” (since 5% of people account for 50% of health care costs, and 1% account for 20%); “lemon dropping”</a:t>
            </a:r>
          </a:p>
          <a:p>
            <a:pPr lvl="1" eaLnBrk="1" hangingPunct="1">
              <a:defRPr/>
            </a:pPr>
            <a:r>
              <a:rPr lang="en-US" sz="2400" dirty="0"/>
              <a:t>E.g., have no specialist in network for a given specialty; limit access to needed meds (e.g., anti-HIV or chemo drugs)</a:t>
            </a:r>
          </a:p>
          <a:p>
            <a:pPr lvl="1" eaLnBrk="1" hangingPunct="1">
              <a:defRPr/>
            </a:pPr>
            <a:r>
              <a:rPr lang="en-US" sz="2400" dirty="0"/>
              <a:t>Doctors being forced out of “narrow networks”</a:t>
            </a:r>
          </a:p>
          <a:p>
            <a:pPr lvl="2" eaLnBrk="1" hangingPunct="1">
              <a:defRPr/>
            </a:pPr>
            <a:r>
              <a:rPr lang="en-US" dirty="0"/>
              <a:t>In response, many states have passed “any willing provider” laws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8149-9DFF-5485-8D08-5657143D45A3}"/>
              </a:ext>
            </a:extLst>
          </p:cNvPr>
          <p:cNvSpPr>
            <a:spLocks noGrp="1"/>
          </p:cNvSpPr>
          <p:nvPr>
            <p:ph type="title"/>
          </p:nvPr>
        </p:nvSpPr>
        <p:spPr/>
        <p:txBody>
          <a:bodyPr/>
          <a:lstStyle/>
          <a:p>
            <a:pPr>
              <a:defRPr/>
            </a:pPr>
            <a:r>
              <a:rPr lang="en-US" dirty="0"/>
              <a:t>Surprise Medical Bills</a:t>
            </a:r>
          </a:p>
        </p:txBody>
      </p:sp>
      <p:sp>
        <p:nvSpPr>
          <p:cNvPr id="3" name="Content Placeholder 2">
            <a:extLst>
              <a:ext uri="{FF2B5EF4-FFF2-40B4-BE49-F238E27FC236}">
                <a16:creationId xmlns:a16="http://schemas.microsoft.com/office/drawing/2014/main" id="{53D9567A-DD05-8725-FB1B-9995D2823495}"/>
              </a:ext>
            </a:extLst>
          </p:cNvPr>
          <p:cNvSpPr>
            <a:spLocks noGrp="1"/>
          </p:cNvSpPr>
          <p:nvPr>
            <p:ph idx="1"/>
          </p:nvPr>
        </p:nvSpPr>
        <p:spPr/>
        <p:txBody>
          <a:bodyPr/>
          <a:lstStyle/>
          <a:p>
            <a:pPr>
              <a:defRPr/>
            </a:pPr>
            <a:r>
              <a:rPr lang="en-US" sz="2800" dirty="0"/>
              <a:t>Millions of Americans receive each year from health care providers that they are not able to select (e.g., ER physicians, anesthesiologists, ambulances)</a:t>
            </a:r>
          </a:p>
          <a:p>
            <a:pPr lvl="1">
              <a:defRPr/>
            </a:pPr>
            <a:r>
              <a:rPr lang="en-US" dirty="0"/>
              <a:t>Including 1/5 elective surgeries, 1/5 ER visits, 1/6 in-network hospitalizations</a:t>
            </a:r>
          </a:p>
          <a:p>
            <a:pPr>
              <a:defRPr/>
            </a:pPr>
            <a:r>
              <a:rPr lang="en-US" sz="2800" dirty="0"/>
              <a:t>Average charge $1,200 - $2,000, can be as high as $100,000</a:t>
            </a:r>
          </a:p>
          <a:p>
            <a:pPr>
              <a:defRPr/>
            </a:pPr>
            <a:r>
              <a:rPr lang="en-US" sz="2800" dirty="0"/>
              <a:t>High “trauma” fees for ER visits for minor injuries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768C-C00E-5613-69AD-DAEB50168112}"/>
              </a:ext>
            </a:extLst>
          </p:cNvPr>
          <p:cNvSpPr>
            <a:spLocks noGrp="1"/>
          </p:cNvSpPr>
          <p:nvPr>
            <p:ph type="title"/>
          </p:nvPr>
        </p:nvSpPr>
        <p:spPr/>
        <p:txBody>
          <a:bodyPr/>
          <a:lstStyle/>
          <a:p>
            <a:pPr>
              <a:defRPr/>
            </a:pPr>
            <a:r>
              <a:rPr lang="en-US" dirty="0">
                <a:solidFill>
                  <a:srgbClr val="E5E5FF"/>
                </a:solidFill>
              </a:rPr>
              <a:t>Private Equity Takeover of Medicine</a:t>
            </a:r>
            <a:endParaRPr lang="en-US" dirty="0"/>
          </a:p>
        </p:txBody>
      </p:sp>
      <p:sp>
        <p:nvSpPr>
          <p:cNvPr id="3" name="Content Placeholder 2">
            <a:extLst>
              <a:ext uri="{FF2B5EF4-FFF2-40B4-BE49-F238E27FC236}">
                <a16:creationId xmlns:a16="http://schemas.microsoft.com/office/drawing/2014/main" id="{DFF8E6D6-28AF-67A2-F8A7-6E118841FE8C}"/>
              </a:ext>
            </a:extLst>
          </p:cNvPr>
          <p:cNvSpPr>
            <a:spLocks noGrp="1"/>
          </p:cNvSpPr>
          <p:nvPr>
            <p:ph idx="1"/>
          </p:nvPr>
        </p:nvSpPr>
        <p:spPr/>
        <p:txBody>
          <a:bodyPr/>
          <a:lstStyle/>
          <a:p>
            <a:pPr>
              <a:defRPr/>
            </a:pPr>
            <a:r>
              <a:rPr lang="en-US" sz="2800" dirty="0"/>
              <a:t>Private equity firms buying hospitals, physician practices, hospices, and ER doctor groups and moving the providers out of network to bill larger fees (then cut costs, “increase efficiencies” (often by staffing cuts and replacing MDs with mid-level providers), and sell in avg. 5 </a:t>
            </a:r>
            <a:r>
              <a:rPr lang="en-US" sz="2800" dirty="0" err="1"/>
              <a:t>yrs</a:t>
            </a:r>
            <a:r>
              <a:rPr lang="en-US" sz="2800" dirty="0"/>
              <a:t> for profit)</a:t>
            </a:r>
          </a:p>
          <a:p>
            <a:pPr lvl="1">
              <a:defRPr/>
            </a:pPr>
            <a:r>
              <a:rPr lang="en-US" dirty="0"/>
              <a:t>Investments tripled over 2010s</a:t>
            </a:r>
          </a:p>
          <a:p>
            <a:pPr>
              <a:defRPr/>
            </a:pPr>
            <a:r>
              <a:rPr lang="en-US" sz="2800" dirty="0"/>
              <a:t>Patchwork of state laws</a:t>
            </a:r>
          </a:p>
          <a:p>
            <a:pPr>
              <a:defRPr/>
            </a:pPr>
            <a:r>
              <a:rPr lang="en-US" sz="2800" dirty="0"/>
              <a:t>Inferior care</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DD4EF02-F7C6-6655-4947-19A08E3DEBF3}"/>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The State of U.S. Health Care</a:t>
            </a:r>
          </a:p>
        </p:txBody>
      </p:sp>
      <p:sp>
        <p:nvSpPr>
          <p:cNvPr id="19459" name="Rectangle 3">
            <a:extLst>
              <a:ext uri="{FF2B5EF4-FFF2-40B4-BE49-F238E27FC236}">
                <a16:creationId xmlns:a16="http://schemas.microsoft.com/office/drawing/2014/main" id="{AB740FA0-3C7A-8CF0-5BBE-539C1A7B628F}"/>
              </a:ext>
            </a:extLst>
          </p:cNvPr>
          <p:cNvSpPr>
            <a:spLocks noGrp="1"/>
          </p:cNvSpPr>
          <p:nvPr>
            <p:ph idx="4294967295"/>
          </p:nvPr>
        </p:nvSpPr>
        <p:spPr/>
        <p:txBody>
          <a:bodyPr/>
          <a:lstStyle/>
          <a:p>
            <a:pPr eaLnBrk="1" hangingPunct="1"/>
            <a:r>
              <a:rPr lang="en-US" altLang="en-US" sz="3200" dirty="0">
                <a:latin typeface="Constantia" panose="02030602050306030303" pitchFamily="18" charset="0"/>
              </a:rPr>
              <a:t>26 million (8%) uninsured patients</a:t>
            </a:r>
          </a:p>
          <a:p>
            <a:pPr lvl="1" eaLnBrk="1" hangingPunct="1"/>
            <a:r>
              <a:rPr lang="en-US" altLang="en-US" sz="3200" dirty="0">
                <a:latin typeface="Constantia" panose="02030602050306030303" pitchFamily="18" charset="0"/>
              </a:rPr>
              <a:t>Approximately 26,000 deaths/year due to lack of health insurance, estimated 200,000 due to underinsurance</a:t>
            </a:r>
          </a:p>
          <a:p>
            <a:pPr eaLnBrk="1" hangingPunct="1"/>
            <a:r>
              <a:rPr lang="en-US" altLang="en-US" sz="3200" dirty="0">
                <a:latin typeface="Constantia" panose="02030602050306030303" pitchFamily="18" charset="0"/>
              </a:rPr>
              <a:t>Millions more underinsured</a:t>
            </a:r>
          </a:p>
          <a:p>
            <a:pPr lvl="1" eaLnBrk="1" hangingPunct="1"/>
            <a:r>
              <a:rPr lang="en-US" altLang="en-US" sz="3200" dirty="0">
                <a:latin typeface="Constantia" panose="02030602050306030303" pitchFamily="18" charset="0"/>
              </a:rPr>
              <a:t>Remain in dead-end jobs</a:t>
            </a:r>
          </a:p>
          <a:p>
            <a:pPr lvl="1" eaLnBrk="1" hangingPunct="1"/>
            <a:r>
              <a:rPr lang="en-US" altLang="en-US" sz="3200" dirty="0">
                <a:latin typeface="Constantia" panose="02030602050306030303" pitchFamily="18" charset="0"/>
              </a:rPr>
              <a:t>Go without needed prescriptions due to skyrocketing drug prices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4E66-19E2-98B7-8C19-CE7E5FAB3815}"/>
              </a:ext>
            </a:extLst>
          </p:cNvPr>
          <p:cNvSpPr>
            <a:spLocks noGrp="1"/>
          </p:cNvSpPr>
          <p:nvPr>
            <p:ph type="title"/>
          </p:nvPr>
        </p:nvSpPr>
        <p:spPr/>
        <p:txBody>
          <a:bodyPr/>
          <a:lstStyle/>
          <a:p>
            <a:pPr>
              <a:defRPr/>
            </a:pPr>
            <a:r>
              <a:rPr lang="en-US" dirty="0"/>
              <a:t>Surprise Medical Bills</a:t>
            </a:r>
          </a:p>
        </p:txBody>
      </p:sp>
      <p:sp>
        <p:nvSpPr>
          <p:cNvPr id="3" name="Content Placeholder 2">
            <a:extLst>
              <a:ext uri="{FF2B5EF4-FFF2-40B4-BE49-F238E27FC236}">
                <a16:creationId xmlns:a16="http://schemas.microsoft.com/office/drawing/2014/main" id="{CA1363D0-E1E0-7C13-9696-A30559FB82C4}"/>
              </a:ext>
            </a:extLst>
          </p:cNvPr>
          <p:cNvSpPr>
            <a:spLocks noGrp="1"/>
          </p:cNvSpPr>
          <p:nvPr>
            <p:ph idx="1"/>
          </p:nvPr>
        </p:nvSpPr>
        <p:spPr/>
        <p:txBody>
          <a:bodyPr/>
          <a:lstStyle/>
          <a:p>
            <a:pPr>
              <a:defRPr/>
            </a:pPr>
            <a:r>
              <a:rPr lang="en-US" sz="2800" dirty="0"/>
              <a:t>2020 federal No Surprises Law requires health care providers to work with insurers to settle on a fair price, limits patient responsibility for out-of-network care (implementation 2022, ground ambulances exempt)</a:t>
            </a:r>
          </a:p>
          <a:p>
            <a:pPr>
              <a:defRPr/>
            </a:pPr>
            <a:r>
              <a:rPr lang="en-US" sz="2800" dirty="0"/>
              <a:t>Federal law (2021) requires hospitals to disclose prices they quietly negotiate with insurers (prices vary greatly, most patients unaware, many hospitals have ignored law since penalties minimal)</a:t>
            </a:r>
          </a:p>
          <a:p>
            <a:pPr>
              <a:defRPr/>
            </a:pPr>
            <a:r>
              <a:rPr lang="en-US" sz="2800" dirty="0"/>
              <a:t>2022 : only 1/5 hospitals compliant; only 2 fined as required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A5AB-AFB5-9E8B-A299-CB36FBA0E50A}"/>
              </a:ext>
            </a:extLst>
          </p:cNvPr>
          <p:cNvSpPr>
            <a:spLocks noGrp="1"/>
          </p:cNvSpPr>
          <p:nvPr>
            <p:ph type="title"/>
          </p:nvPr>
        </p:nvSpPr>
        <p:spPr/>
        <p:txBody>
          <a:bodyPr/>
          <a:lstStyle/>
          <a:p>
            <a:pPr>
              <a:defRPr/>
            </a:pPr>
            <a:r>
              <a:rPr lang="en-US" dirty="0"/>
              <a:t>Prior Authorization</a:t>
            </a:r>
          </a:p>
        </p:txBody>
      </p:sp>
      <p:sp>
        <p:nvSpPr>
          <p:cNvPr id="3" name="Content Placeholder 2">
            <a:extLst>
              <a:ext uri="{FF2B5EF4-FFF2-40B4-BE49-F238E27FC236}">
                <a16:creationId xmlns:a16="http://schemas.microsoft.com/office/drawing/2014/main" id="{EFA79EED-0EF9-6C62-E06A-EA76ABA925E4}"/>
              </a:ext>
            </a:extLst>
          </p:cNvPr>
          <p:cNvSpPr>
            <a:spLocks noGrp="1"/>
          </p:cNvSpPr>
          <p:nvPr>
            <p:ph idx="1"/>
          </p:nvPr>
        </p:nvSpPr>
        <p:spPr/>
        <p:txBody>
          <a:bodyPr/>
          <a:lstStyle/>
          <a:p>
            <a:pPr>
              <a:defRPr/>
            </a:pPr>
            <a:r>
              <a:rPr lang="en-US" sz="2400" dirty="0"/>
              <a:t>Onerous prior authorization requirements also delay (and deny) care</a:t>
            </a:r>
          </a:p>
          <a:p>
            <a:pPr lvl="1">
              <a:defRPr/>
            </a:pPr>
            <a:r>
              <a:rPr lang="en-US" sz="2400" dirty="0"/>
              <a:t>2022: 90%/97% of oncology/radiation oncology services required prior authorization under Medicare Advantage</a:t>
            </a:r>
          </a:p>
          <a:p>
            <a:pPr>
              <a:defRPr/>
            </a:pPr>
            <a:r>
              <a:rPr lang="en-US" sz="2400" dirty="0"/>
              <a:t>2024: CMS rule requires prior authorization decisions be sent to patients and providers within 72 hours for expedited requests and within 7 calendar days for standard requests</a:t>
            </a:r>
          </a:p>
          <a:p>
            <a:pPr>
              <a:defRPr/>
            </a:pPr>
            <a:r>
              <a:rPr lang="en-US" sz="2400" dirty="0"/>
              <a:t>Utilization management costs approximately $100 billion/</a:t>
            </a:r>
            <a:r>
              <a:rPr lang="en-US" sz="2400" dirty="0" err="1"/>
              <a:t>yr</a:t>
            </a:r>
            <a:r>
              <a:rPr lang="en-US" sz="2400" dirty="0"/>
              <a:t>, patients pay most of this</a:t>
            </a:r>
          </a:p>
          <a:p>
            <a:pP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39A3-A1F0-F240-6688-E15431DF9BF9}"/>
              </a:ext>
            </a:extLst>
          </p:cNvPr>
          <p:cNvSpPr>
            <a:spLocks noGrp="1"/>
          </p:cNvSpPr>
          <p:nvPr>
            <p:ph type="title"/>
          </p:nvPr>
        </p:nvSpPr>
        <p:spPr/>
        <p:txBody>
          <a:bodyPr/>
          <a:lstStyle/>
          <a:p>
            <a:pPr>
              <a:defRPr/>
            </a:pPr>
            <a:r>
              <a:rPr lang="en-US" dirty="0"/>
              <a:t>Denials of Claims</a:t>
            </a:r>
          </a:p>
        </p:txBody>
      </p:sp>
      <p:sp>
        <p:nvSpPr>
          <p:cNvPr id="3" name="Content Placeholder 2">
            <a:extLst>
              <a:ext uri="{FF2B5EF4-FFF2-40B4-BE49-F238E27FC236}">
                <a16:creationId xmlns:a16="http://schemas.microsoft.com/office/drawing/2014/main" id="{DE1A49A2-D2B6-A346-ED08-582D9F9CB747}"/>
              </a:ext>
            </a:extLst>
          </p:cNvPr>
          <p:cNvSpPr>
            <a:spLocks noGrp="1"/>
          </p:cNvSpPr>
          <p:nvPr>
            <p:ph idx="1"/>
          </p:nvPr>
        </p:nvSpPr>
        <p:spPr/>
        <p:txBody>
          <a:bodyPr/>
          <a:lstStyle/>
          <a:p>
            <a:pPr>
              <a:defRPr/>
            </a:pPr>
            <a:r>
              <a:rPr lang="en-US" sz="2800" dirty="0"/>
              <a:t>Millions/</a:t>
            </a:r>
            <a:r>
              <a:rPr lang="en-US" sz="2800" dirty="0" err="1"/>
              <a:t>yr</a:t>
            </a:r>
            <a:endParaRPr lang="en-US" sz="2800" dirty="0"/>
          </a:p>
          <a:p>
            <a:pPr>
              <a:defRPr/>
            </a:pPr>
            <a:r>
              <a:rPr lang="en-US" sz="2800" dirty="0"/>
              <a:t>Insurance company medical directors can rule on 10,000+ requests/</a:t>
            </a:r>
            <a:r>
              <a:rPr lang="en-US" sz="2800" dirty="0" err="1"/>
              <a:t>yr</a:t>
            </a:r>
            <a:endParaRPr lang="en-US" sz="2800" dirty="0"/>
          </a:p>
          <a:p>
            <a:pPr lvl="1">
              <a:defRPr/>
            </a:pPr>
            <a:r>
              <a:rPr lang="en-US" dirty="0"/>
              <a:t>Identities often hidden, experience and qualifications sketchy, </a:t>
            </a:r>
            <a:r>
              <a:rPr lang="en-US" dirty="0" err="1"/>
              <a:t>hx</a:t>
            </a:r>
            <a:r>
              <a:rPr lang="en-US" dirty="0"/>
              <a:t> malpractice claims hound many</a:t>
            </a:r>
          </a:p>
          <a:p>
            <a:pPr lvl="1">
              <a:defRPr/>
            </a:pPr>
            <a:r>
              <a:rPr lang="en-US" dirty="0"/>
              <a:t>Often “unfightable,” except for later malpractice lawsuits (cost of doing business)</a:t>
            </a:r>
          </a:p>
          <a:p>
            <a:pPr lvl="1">
              <a:defRPr/>
            </a:pPr>
            <a:r>
              <a:rPr lang="en-US" dirty="0"/>
              <a:t>Cigna used algorithm to reject 300,000 claims over 2 months (without any MD review)</a:t>
            </a:r>
          </a:p>
          <a:p>
            <a:pP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3C869-2315-37B0-C0B2-B15CF89961AD}"/>
              </a:ext>
            </a:extLst>
          </p:cNvPr>
          <p:cNvSpPr>
            <a:spLocks noGrp="1"/>
          </p:cNvSpPr>
          <p:nvPr>
            <p:ph type="title"/>
          </p:nvPr>
        </p:nvSpPr>
        <p:spPr/>
        <p:txBody>
          <a:bodyPr/>
          <a:lstStyle/>
          <a:p>
            <a:pPr>
              <a:defRPr/>
            </a:pPr>
            <a:r>
              <a:rPr lang="en-US" dirty="0"/>
              <a:t>Health Insurance Industry</a:t>
            </a:r>
          </a:p>
        </p:txBody>
      </p:sp>
      <p:sp>
        <p:nvSpPr>
          <p:cNvPr id="3" name="Content Placeholder 2">
            <a:extLst>
              <a:ext uri="{FF2B5EF4-FFF2-40B4-BE49-F238E27FC236}">
                <a16:creationId xmlns:a16="http://schemas.microsoft.com/office/drawing/2014/main" id="{0BF98B4F-2740-1FD2-50DF-F6121832ABA4}"/>
              </a:ext>
            </a:extLst>
          </p:cNvPr>
          <p:cNvSpPr>
            <a:spLocks noGrp="1"/>
          </p:cNvSpPr>
          <p:nvPr>
            <p:ph idx="1"/>
          </p:nvPr>
        </p:nvSpPr>
        <p:spPr/>
        <p:txBody>
          <a:bodyPr/>
          <a:lstStyle/>
          <a:p>
            <a:pPr eaLnBrk="1" hangingPunct="1">
              <a:defRPr/>
            </a:pPr>
            <a:r>
              <a:rPr lang="en-US" dirty="0"/>
              <a:t>Drug </a:t>
            </a:r>
            <a:r>
              <a:rPr lang="en-US" dirty="0" err="1"/>
              <a:t>tiering</a:t>
            </a:r>
            <a:r>
              <a:rPr lang="en-US" dirty="0"/>
              <a:t> (keeps sickest patients away)</a:t>
            </a:r>
          </a:p>
          <a:p>
            <a:pPr eaLnBrk="1" hangingPunct="1">
              <a:defRPr/>
            </a:pPr>
            <a:endParaRPr lang="en-US" dirty="0"/>
          </a:p>
          <a:p>
            <a:pPr eaLnBrk="1" hangingPunct="1">
              <a:defRPr/>
            </a:pPr>
            <a:r>
              <a:rPr lang="en-US" dirty="0"/>
              <a:t>Charging uninsured 2-3X more</a:t>
            </a:r>
          </a:p>
          <a:p>
            <a:pPr eaLnBrk="1" hangingPunct="1">
              <a:defRPr/>
            </a:pPr>
            <a:endParaRPr lang="en-US" dirty="0"/>
          </a:p>
          <a:p>
            <a:pPr eaLnBrk="1" hangingPunct="1">
              <a:defRPr/>
            </a:pPr>
            <a:r>
              <a:rPr lang="en-US" dirty="0"/>
              <a:t>Hiring debt collection agencies, which sometimes hound patients in the ER (in violation of EMTALA)</a:t>
            </a:r>
          </a:p>
          <a:p>
            <a:pPr>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A9D5-F06A-CFC8-72AF-0A3B48BF2CED}"/>
              </a:ext>
            </a:extLst>
          </p:cNvPr>
          <p:cNvSpPr>
            <a:spLocks noGrp="1"/>
          </p:cNvSpPr>
          <p:nvPr>
            <p:ph type="title"/>
          </p:nvPr>
        </p:nvSpPr>
        <p:spPr/>
        <p:txBody>
          <a:bodyPr/>
          <a:lstStyle/>
          <a:p>
            <a:pPr>
              <a:defRPr/>
            </a:pPr>
            <a:r>
              <a:rPr lang="en-US" dirty="0"/>
              <a:t>Health Insurance Industry/Bureaucracy</a:t>
            </a:r>
          </a:p>
        </p:txBody>
      </p:sp>
      <p:sp>
        <p:nvSpPr>
          <p:cNvPr id="3" name="Content Placeholder 2">
            <a:extLst>
              <a:ext uri="{FF2B5EF4-FFF2-40B4-BE49-F238E27FC236}">
                <a16:creationId xmlns:a16="http://schemas.microsoft.com/office/drawing/2014/main" id="{3E5BAC35-D7CB-87A3-2380-97735A99F8FA}"/>
              </a:ext>
            </a:extLst>
          </p:cNvPr>
          <p:cNvSpPr>
            <a:spLocks noGrp="1"/>
          </p:cNvSpPr>
          <p:nvPr>
            <p:ph idx="1"/>
          </p:nvPr>
        </p:nvSpPr>
        <p:spPr/>
        <p:txBody>
          <a:bodyPr/>
          <a:lstStyle/>
          <a:p>
            <a:pPr>
              <a:defRPr/>
            </a:pPr>
            <a:r>
              <a:rPr lang="en-US" dirty="0"/>
              <a:t>Multiple transaction nodes: hospitals, physicians, insurance companies, middlemen, fees charged to providers for accepting electronic payment</a:t>
            </a:r>
          </a:p>
          <a:p>
            <a:pPr>
              <a:defRPr/>
            </a:pPr>
            <a:r>
              <a:rPr lang="en-US" dirty="0"/>
              <a:t>Typical service industry has 0.85 administrative workers per specialized workers (e.g., education, law, financial industry)</a:t>
            </a:r>
          </a:p>
          <a:p>
            <a:pPr lvl="1">
              <a:defRPr/>
            </a:pPr>
            <a:r>
              <a:rPr lang="en-US" dirty="0"/>
              <a:t>Twice as many administrators as physicians</a:t>
            </a:r>
          </a:p>
          <a:p>
            <a:pPr>
              <a:defRPr/>
            </a:pPr>
            <a:r>
              <a:rPr lang="en-US" dirty="0"/>
              <a:t>In health care, as opposed to say widget production, inefficiency is profitable</a:t>
            </a:r>
          </a:p>
          <a:p>
            <a:pPr>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8E39-E53C-729F-6EF8-374CF8997B55}"/>
              </a:ext>
            </a:extLst>
          </p:cNvPr>
          <p:cNvSpPr>
            <a:spLocks noGrp="1"/>
          </p:cNvSpPr>
          <p:nvPr>
            <p:ph type="title"/>
          </p:nvPr>
        </p:nvSpPr>
        <p:spPr/>
        <p:txBody>
          <a:bodyPr/>
          <a:lstStyle/>
          <a:p>
            <a:pPr>
              <a:defRPr/>
            </a:pPr>
            <a:r>
              <a:rPr lang="en-US" dirty="0"/>
              <a:t>Health Insurance Industry/Bureaucracy</a:t>
            </a:r>
          </a:p>
        </p:txBody>
      </p:sp>
      <p:sp>
        <p:nvSpPr>
          <p:cNvPr id="3" name="Content Placeholder 2">
            <a:extLst>
              <a:ext uri="{FF2B5EF4-FFF2-40B4-BE49-F238E27FC236}">
                <a16:creationId xmlns:a16="http://schemas.microsoft.com/office/drawing/2014/main" id="{7CE84EF8-8172-63D3-4630-B6661A01AFD2}"/>
              </a:ext>
            </a:extLst>
          </p:cNvPr>
          <p:cNvSpPr>
            <a:spLocks noGrp="1"/>
          </p:cNvSpPr>
          <p:nvPr>
            <p:ph idx="1"/>
          </p:nvPr>
        </p:nvSpPr>
        <p:spPr/>
        <p:txBody>
          <a:bodyPr/>
          <a:lstStyle/>
          <a:p>
            <a:pPr eaLnBrk="1" hangingPunct="1">
              <a:defRPr/>
            </a:pPr>
            <a:r>
              <a:rPr lang="en-US" sz="2400" dirty="0"/>
              <a:t>High administrative costs</a:t>
            </a:r>
          </a:p>
          <a:p>
            <a:pPr lvl="1" eaLnBrk="1" hangingPunct="1">
              <a:defRPr/>
            </a:pPr>
            <a:r>
              <a:rPr lang="en-US" sz="2400" dirty="0"/>
              <a:t>34% in 2020 (vs. 2-3% for Medicare and Medicaid; private Medicare plans = 14%)</a:t>
            </a:r>
          </a:p>
          <a:p>
            <a:pPr lvl="1" eaLnBrk="1" hangingPunct="1">
              <a:defRPr/>
            </a:pPr>
            <a:r>
              <a:rPr lang="en-US" sz="2400" dirty="0"/>
              <a:t>$471 billion/</a:t>
            </a:r>
            <a:r>
              <a:rPr lang="en-US" sz="2400" dirty="0" err="1"/>
              <a:t>yr</a:t>
            </a:r>
            <a:r>
              <a:rPr lang="en-US" sz="2400" dirty="0"/>
              <a:t> for billing and insurance related costs alone</a:t>
            </a:r>
          </a:p>
          <a:p>
            <a:pPr lvl="1" eaLnBrk="1" hangingPunct="1">
              <a:defRPr/>
            </a:pPr>
            <a:r>
              <a:rPr lang="en-US" sz="2400" dirty="0"/>
              <a:t>No change with PPACA</a:t>
            </a:r>
          </a:p>
          <a:p>
            <a:pPr lvl="1" eaLnBrk="1" hangingPunct="1">
              <a:defRPr/>
            </a:pPr>
            <a:r>
              <a:rPr lang="en-US" sz="2400" dirty="0"/>
              <a:t>Hospital bureaucracy consumes just over ¼ of hospital budgets</a:t>
            </a:r>
          </a:p>
          <a:p>
            <a:pPr lvl="2" eaLnBrk="1" hangingPunct="1">
              <a:defRPr/>
            </a:pPr>
            <a:r>
              <a:rPr lang="en-US" dirty="0"/>
              <a:t>Highest at for-profit hospitals</a:t>
            </a:r>
          </a:p>
          <a:p>
            <a:pPr lvl="2" eaLnBrk="1" hangingPunct="1">
              <a:defRPr/>
            </a:pPr>
            <a:r>
              <a:rPr lang="en-US" dirty="0"/>
              <a:t>No effect on quality of care</a:t>
            </a:r>
          </a:p>
          <a:p>
            <a:pP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BE6C-EE84-E5A5-ACD8-67C30CF9A398}"/>
              </a:ext>
            </a:extLst>
          </p:cNvPr>
          <p:cNvSpPr>
            <a:spLocks noGrp="1"/>
          </p:cNvSpPr>
          <p:nvPr>
            <p:ph type="title"/>
          </p:nvPr>
        </p:nvSpPr>
        <p:spPr/>
        <p:txBody>
          <a:bodyPr/>
          <a:lstStyle/>
          <a:p>
            <a:pPr>
              <a:defRPr/>
            </a:pPr>
            <a:r>
              <a:rPr lang="en-US" dirty="0">
                <a:solidFill>
                  <a:srgbClr val="E5E5FF"/>
                </a:solidFill>
              </a:rPr>
              <a:t>Health Insurance Industry/Bureaucracy</a:t>
            </a:r>
            <a:endParaRPr lang="en-US" dirty="0"/>
          </a:p>
        </p:txBody>
      </p:sp>
      <p:sp>
        <p:nvSpPr>
          <p:cNvPr id="3" name="Content Placeholder 2">
            <a:extLst>
              <a:ext uri="{FF2B5EF4-FFF2-40B4-BE49-F238E27FC236}">
                <a16:creationId xmlns:a16="http://schemas.microsoft.com/office/drawing/2014/main" id="{F2CFAB03-54D8-3890-19D1-C3E7C1028388}"/>
              </a:ext>
            </a:extLst>
          </p:cNvPr>
          <p:cNvSpPr>
            <a:spLocks noGrp="1"/>
          </p:cNvSpPr>
          <p:nvPr>
            <p:ph idx="1"/>
          </p:nvPr>
        </p:nvSpPr>
        <p:spPr/>
        <p:txBody>
          <a:bodyPr/>
          <a:lstStyle/>
          <a:p>
            <a:pPr>
              <a:defRPr/>
            </a:pPr>
            <a:r>
              <a:rPr lang="en-US" dirty="0"/>
              <a:t>High administrative costs</a:t>
            </a:r>
          </a:p>
          <a:p>
            <a:pPr lvl="1" eaLnBrk="1" hangingPunct="1">
              <a:defRPr/>
            </a:pPr>
            <a:r>
              <a:rPr lang="en-US" sz="3200" dirty="0"/>
              <a:t>Average full-time physician spends nearly $100,000/</a:t>
            </a:r>
            <a:r>
              <a:rPr lang="en-US" sz="3200" dirty="0" err="1"/>
              <a:t>yr</a:t>
            </a:r>
            <a:r>
              <a:rPr lang="en-US" sz="3200" dirty="0"/>
              <a:t> on billing and insurance functions</a:t>
            </a:r>
          </a:p>
          <a:p>
            <a:pPr lvl="1" eaLnBrk="1" hangingPunct="1">
              <a:defRPr/>
            </a:pPr>
            <a:r>
              <a:rPr lang="en-US" sz="3200" dirty="0"/>
              <a:t>17,849 different billing codes (in 2011) - now 141,058</a:t>
            </a:r>
          </a:p>
          <a:p>
            <a:pPr lvl="1" eaLnBrk="1" hangingPunct="1">
              <a:defRPr/>
            </a:pPr>
            <a:r>
              <a:rPr lang="en-US" sz="3200" dirty="0"/>
              <a:t>Administrative costs vary by type of visit/procedure</a:t>
            </a:r>
          </a:p>
          <a:p>
            <a:pPr>
              <a:defRPr/>
            </a:pPr>
            <a:endParaRPr lang="en-US" sz="3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69DBFD1-1CC4-1509-29BF-1AC1208FE48C}"/>
              </a:ext>
            </a:extLst>
          </p:cNvPr>
          <p:cNvSpPr>
            <a:spLocks noGrp="1"/>
          </p:cNvSpPr>
          <p:nvPr>
            <p:ph type="ctrTitle"/>
          </p:nvPr>
        </p:nvSpPr>
        <p:spPr/>
        <p:txBody>
          <a:bodyPr/>
          <a:lstStyle/>
          <a:p>
            <a:pPr eaLnBrk="1" hangingPunct="1">
              <a:defRPr/>
            </a:pPr>
            <a:endParaRPr lang="en-US" altLang="en-US"/>
          </a:p>
        </p:txBody>
      </p:sp>
      <p:sp>
        <p:nvSpPr>
          <p:cNvPr id="100355" name="Subtitle 2">
            <a:extLst>
              <a:ext uri="{FF2B5EF4-FFF2-40B4-BE49-F238E27FC236}">
                <a16:creationId xmlns:a16="http://schemas.microsoft.com/office/drawing/2014/main" id="{CE0D5CC0-C9A8-B2A7-69F8-2D7EEF7B6A6D}"/>
              </a:ext>
            </a:extLst>
          </p:cNvPr>
          <p:cNvSpPr>
            <a:spLocks noGrp="1"/>
          </p:cNvSpPr>
          <p:nvPr>
            <p:ph type="subTitle" idx="1"/>
          </p:nvPr>
        </p:nvSpPr>
        <p:spPr/>
        <p:txBody>
          <a:bodyPr/>
          <a:lstStyle/>
          <a:p>
            <a:pPr eaLnBrk="1" hangingPunct="1">
              <a:defRPr/>
            </a:pPr>
            <a:endParaRPr lang="en-US" altLang="en-US"/>
          </a:p>
        </p:txBody>
      </p:sp>
      <p:pic>
        <p:nvPicPr>
          <p:cNvPr id="96260" name="Picture 3">
            <a:extLst>
              <a:ext uri="{FF2B5EF4-FFF2-40B4-BE49-F238E27FC236}">
                <a16:creationId xmlns:a16="http://schemas.microsoft.com/office/drawing/2014/main" id="{7952BF7E-F648-EF86-5DB0-2AFF32B0A3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2312-FC95-55FE-ED0F-F31B5C1BA812}"/>
              </a:ext>
            </a:extLst>
          </p:cNvPr>
          <p:cNvSpPr>
            <a:spLocks noGrp="1"/>
          </p:cNvSpPr>
          <p:nvPr>
            <p:ph type="title"/>
          </p:nvPr>
        </p:nvSpPr>
        <p:spPr/>
        <p:txBody>
          <a:bodyPr/>
          <a:lstStyle/>
          <a:p>
            <a:pPr>
              <a:defRPr/>
            </a:pPr>
            <a:r>
              <a:rPr lang="en-US" dirty="0"/>
              <a:t>Health Insurance Industry</a:t>
            </a:r>
          </a:p>
        </p:txBody>
      </p:sp>
      <p:sp>
        <p:nvSpPr>
          <p:cNvPr id="3" name="Content Placeholder 2">
            <a:extLst>
              <a:ext uri="{FF2B5EF4-FFF2-40B4-BE49-F238E27FC236}">
                <a16:creationId xmlns:a16="http://schemas.microsoft.com/office/drawing/2014/main" id="{2E5CD24F-E098-68C5-E085-116C419DACDB}"/>
              </a:ext>
            </a:extLst>
          </p:cNvPr>
          <p:cNvSpPr>
            <a:spLocks noGrp="1"/>
          </p:cNvSpPr>
          <p:nvPr>
            <p:ph idx="1"/>
          </p:nvPr>
        </p:nvSpPr>
        <p:spPr/>
        <p:txBody>
          <a:bodyPr/>
          <a:lstStyle/>
          <a:p>
            <a:pPr eaLnBrk="1" hangingPunct="1">
              <a:defRPr/>
            </a:pPr>
            <a:r>
              <a:rPr lang="en-US" dirty="0"/>
              <a:t>Large profit margins</a:t>
            </a:r>
          </a:p>
          <a:p>
            <a:pPr eaLnBrk="1" hangingPunct="1">
              <a:defRPr/>
            </a:pPr>
            <a:r>
              <a:rPr lang="en-US" dirty="0"/>
              <a:t>Nation’s 5 largest health insurers control 83% of the insured market</a:t>
            </a:r>
          </a:p>
          <a:p>
            <a:pPr eaLnBrk="1" hangingPunct="1">
              <a:defRPr/>
            </a:pPr>
            <a:r>
              <a:rPr lang="en-US" dirty="0"/>
              <a:t>Corruption</a:t>
            </a:r>
          </a:p>
          <a:p>
            <a:pPr eaLnBrk="1" hangingPunct="1">
              <a:defRPr/>
            </a:pPr>
            <a:r>
              <a:rPr lang="en-US" dirty="0"/>
              <a:t>Lobbying</a:t>
            </a:r>
          </a:p>
          <a:p>
            <a:pPr eaLnBrk="1" hangingPunct="1">
              <a:defRPr/>
            </a:pPr>
            <a:r>
              <a:rPr lang="en-US" dirty="0"/>
              <a:t>Loyalty: shareholders (not patients)</a:t>
            </a:r>
          </a:p>
          <a:p>
            <a:pPr eaLnBrk="1" hangingPunct="1">
              <a:defRPr/>
            </a:pPr>
            <a:r>
              <a:rPr lang="en-US" dirty="0">
                <a:effectLst>
                  <a:outerShdw blurRad="38100" dist="38100" dir="2700000" algn="tl">
                    <a:srgbClr val="000000">
                      <a:alpha val="43137"/>
                    </a:srgbClr>
                  </a:outerShdw>
                </a:effectLst>
              </a:rPr>
              <a:t>Amount actually spent on patient care referred to as “medical loss ratio”</a:t>
            </a:r>
          </a:p>
          <a:p>
            <a:pPr>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B720-352A-6672-6106-FE4708106EF3}"/>
              </a:ext>
            </a:extLst>
          </p:cNvPr>
          <p:cNvSpPr>
            <a:spLocks noGrp="1"/>
          </p:cNvSpPr>
          <p:nvPr>
            <p:ph type="title"/>
          </p:nvPr>
        </p:nvSpPr>
        <p:spPr/>
        <p:txBody>
          <a:bodyPr/>
          <a:lstStyle/>
          <a:p>
            <a:r>
              <a:rPr lang="en-US" dirty="0"/>
              <a:t>Health Care </a:t>
            </a:r>
            <a:r>
              <a:rPr lang="en-US"/>
              <a:t>CEO Compensation, 2024</a:t>
            </a:r>
          </a:p>
        </p:txBody>
      </p:sp>
      <p:pic>
        <p:nvPicPr>
          <p:cNvPr id="4" name="Content Placeholder 3">
            <a:extLst>
              <a:ext uri="{FF2B5EF4-FFF2-40B4-BE49-F238E27FC236}">
                <a16:creationId xmlns:a16="http://schemas.microsoft.com/office/drawing/2014/main" id="{0481D417-99BA-BB1D-D7F9-713E993609DE}"/>
              </a:ext>
            </a:extLst>
          </p:cNvPr>
          <p:cNvPicPr>
            <a:picLocks noGrp="1" noChangeAspect="1"/>
          </p:cNvPicPr>
          <p:nvPr>
            <p:ph idx="1"/>
          </p:nvPr>
        </p:nvPicPr>
        <p:blipFill>
          <a:blip r:embed="rId2"/>
          <a:stretch>
            <a:fillRect/>
          </a:stretch>
        </p:blipFill>
        <p:spPr>
          <a:xfrm>
            <a:off x="2590800" y="1524000"/>
            <a:ext cx="6934200" cy="5246060"/>
          </a:xfrm>
          <a:prstGeom prst="rect">
            <a:avLst/>
          </a:prstGeom>
        </p:spPr>
      </p:pic>
    </p:spTree>
    <p:extLst>
      <p:ext uri="{BB962C8B-B14F-4D97-AF65-F5344CB8AC3E}">
        <p14:creationId xmlns:p14="http://schemas.microsoft.com/office/powerpoint/2010/main" val="42899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BA86A62-5DB3-9A3A-7B19-A5D8B670AD6A}"/>
              </a:ext>
            </a:extLst>
          </p:cNvPr>
          <p:cNvSpPr>
            <a:spLocks noGrp="1" noRot="1"/>
          </p:cNvSpPr>
          <p:nvPr>
            <p:ph type="title" idx="4294967295"/>
          </p:nvPr>
        </p:nvSpPr>
        <p:spPr/>
        <p:txBody>
          <a:bodyPr/>
          <a:lstStyle/>
          <a:p>
            <a:pPr eaLnBrk="1" hangingPunct="1"/>
            <a:r>
              <a:rPr lang="en-US" altLang="en-US">
                <a:latin typeface="Calibri" panose="020F0502020204030204" pitchFamily="34" charset="0"/>
              </a:rPr>
              <a:t>Headline from </a:t>
            </a:r>
            <a:r>
              <a:rPr lang="en-US" altLang="en-US" u="sng">
                <a:latin typeface="Calibri" panose="020F0502020204030204" pitchFamily="34" charset="0"/>
              </a:rPr>
              <a:t>The Onion</a:t>
            </a:r>
          </a:p>
        </p:txBody>
      </p:sp>
      <p:sp>
        <p:nvSpPr>
          <p:cNvPr id="20483" name="Rectangle 3">
            <a:extLst>
              <a:ext uri="{FF2B5EF4-FFF2-40B4-BE49-F238E27FC236}">
                <a16:creationId xmlns:a16="http://schemas.microsoft.com/office/drawing/2014/main" id="{BD75E7DD-1A6D-E995-A27F-FF75C9C4F112}"/>
              </a:ext>
            </a:extLst>
          </p:cNvPr>
          <p:cNvSpPr>
            <a:spLocks noGrp="1"/>
          </p:cNvSpPr>
          <p:nvPr>
            <p:ph idx="4294967295"/>
          </p:nvPr>
        </p:nvSpPr>
        <p:spPr/>
        <p:txBody>
          <a:bodyPr/>
          <a:lstStyle/>
          <a:p>
            <a:pPr algn="ctr" eaLnBrk="1" hangingPunct="1">
              <a:buFont typeface="Wingdings" panose="05000000000000000000" pitchFamily="2" charset="2"/>
              <a:buNone/>
            </a:pPr>
            <a:endParaRPr lang="en-US" altLang="en-US" sz="4000" b="1">
              <a:latin typeface="Constantia" panose="02030602050306030303" pitchFamily="18" charset="0"/>
            </a:endParaRPr>
          </a:p>
          <a:p>
            <a:pPr algn="ctr" eaLnBrk="1" hangingPunct="1">
              <a:buFont typeface="Wingdings" panose="05000000000000000000" pitchFamily="2" charset="2"/>
              <a:buNone/>
            </a:pPr>
            <a:r>
              <a:rPr lang="en-US" altLang="en-US" sz="4000" b="1">
                <a:latin typeface="Constantia" panose="02030602050306030303" pitchFamily="18" charset="0"/>
              </a:rPr>
              <a:t>Uninsured Man Hopes His Symptoms Diagnosed This Week On </a:t>
            </a:r>
            <a:r>
              <a:rPr lang="en-US" altLang="en-US" sz="4000" b="1" i="1">
                <a:latin typeface="Constantia" panose="02030602050306030303" pitchFamily="18" charset="0"/>
              </a:rPr>
              <a:t>House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EDD5-6022-2E31-EF5F-426F19314695}"/>
              </a:ext>
            </a:extLst>
          </p:cNvPr>
          <p:cNvSpPr>
            <a:spLocks noGrp="1"/>
          </p:cNvSpPr>
          <p:nvPr>
            <p:ph type="title"/>
          </p:nvPr>
        </p:nvSpPr>
        <p:spPr/>
        <p:txBody>
          <a:bodyPr/>
          <a:lstStyle/>
          <a:p>
            <a:r>
              <a:rPr lang="en-US" dirty="0"/>
              <a:t>Health Insurance Company Profits</a:t>
            </a:r>
          </a:p>
        </p:txBody>
      </p:sp>
      <p:pic>
        <p:nvPicPr>
          <p:cNvPr id="5" name="Content Placeholder 4">
            <a:extLst>
              <a:ext uri="{FF2B5EF4-FFF2-40B4-BE49-F238E27FC236}">
                <a16:creationId xmlns:a16="http://schemas.microsoft.com/office/drawing/2014/main" id="{B1C2DC3B-94A1-8C9C-83DB-98F806E7A77B}"/>
              </a:ext>
            </a:extLst>
          </p:cNvPr>
          <p:cNvPicPr>
            <a:picLocks noGrp="1" noChangeAspect="1"/>
          </p:cNvPicPr>
          <p:nvPr>
            <p:ph idx="1"/>
          </p:nvPr>
        </p:nvPicPr>
        <p:blipFill>
          <a:blip r:embed="rId2"/>
          <a:stretch>
            <a:fillRect/>
          </a:stretch>
        </p:blipFill>
        <p:spPr>
          <a:xfrm>
            <a:off x="1640206" y="1994816"/>
            <a:ext cx="8941241" cy="4786984"/>
          </a:xfrm>
          <a:prstGeom prst="rect">
            <a:avLst/>
          </a:prstGeom>
        </p:spPr>
      </p:pic>
    </p:spTree>
    <p:extLst>
      <p:ext uri="{BB962C8B-B14F-4D97-AF65-F5344CB8AC3E}">
        <p14:creationId xmlns:p14="http://schemas.microsoft.com/office/powerpoint/2010/main" val="2526545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C617258E-0B5E-F7D7-1F8F-62733B89F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a:extLst>
              <a:ext uri="{FF2B5EF4-FFF2-40B4-BE49-F238E27FC236}">
                <a16:creationId xmlns:a16="http://schemas.microsoft.com/office/drawing/2014/main" id="{4F86C159-2A3C-EE68-6F85-6444AC102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5214"/>
            <a:ext cx="9144000"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 Box 3">
            <a:extLst>
              <a:ext uri="{FF2B5EF4-FFF2-40B4-BE49-F238E27FC236}">
                <a16:creationId xmlns:a16="http://schemas.microsoft.com/office/drawing/2014/main" id="{CDB58174-9EF9-4D3E-7864-D69801A5B110}"/>
              </a:ext>
            </a:extLst>
          </p:cNvPr>
          <p:cNvSpPr txBox="1">
            <a:spLocks noChangeArrowheads="1"/>
          </p:cNvSpPr>
          <p:nvPr/>
        </p:nvSpPr>
        <p:spPr bwMode="auto">
          <a:xfrm>
            <a:off x="1524000" y="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50000"/>
              </a:spcBef>
              <a:buClrTx/>
              <a:buSzTx/>
              <a:buFontTx/>
              <a:buNone/>
            </a:pPr>
            <a:r>
              <a:rPr lang="en-US" altLang="en-US" sz="4000" b="1">
                <a:solidFill>
                  <a:srgbClr val="FFFF66"/>
                </a:solidFill>
                <a:latin typeface="Times New Roman" panose="02020603050405020304" pitchFamily="18" charset="0"/>
              </a:rPr>
              <a:t>For-Profit Hospitals Cost 19% More</a:t>
            </a:r>
          </a:p>
        </p:txBody>
      </p:sp>
      <p:sp>
        <p:nvSpPr>
          <p:cNvPr id="111620" name="Text Box 4">
            <a:extLst>
              <a:ext uri="{FF2B5EF4-FFF2-40B4-BE49-F238E27FC236}">
                <a16:creationId xmlns:a16="http://schemas.microsoft.com/office/drawing/2014/main" id="{FA6AA1D1-AB8B-EE01-E90F-B6744D340AF6}"/>
              </a:ext>
            </a:extLst>
          </p:cNvPr>
          <p:cNvSpPr txBox="1">
            <a:spLocks noChangeArrowheads="1"/>
          </p:cNvSpPr>
          <p:nvPr/>
        </p:nvSpPr>
        <p:spPr bwMode="auto">
          <a:xfrm>
            <a:off x="6705600" y="6858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1" tIns="45648" rIns="91291" bIns="45648">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600" b="1">
                <a:solidFill>
                  <a:srgbClr val="FFFF66"/>
                </a:solidFill>
                <a:latin typeface="Times New Roman" panose="02020603050405020304" pitchFamily="18" charset="0"/>
              </a:rPr>
              <a:t>Source: CMAJ 2004;170:1817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0C1AB47C-FD22-213F-3535-3B7D5F4E5683}"/>
              </a:ext>
            </a:extLst>
          </p:cNvPr>
          <p:cNvSpPr>
            <a:spLocks noGrp="1" noChangeArrowheads="1"/>
          </p:cNvSpPr>
          <p:nvPr>
            <p:ph type="title"/>
          </p:nvPr>
        </p:nvSpPr>
        <p:spPr/>
        <p:txBody>
          <a:bodyPr/>
          <a:lstStyle/>
          <a:p>
            <a:pPr>
              <a:defRPr/>
            </a:pPr>
            <a:endParaRPr lang="en-US" altLang="en-US" dirty="0"/>
          </a:p>
        </p:txBody>
      </p:sp>
      <p:pic>
        <p:nvPicPr>
          <p:cNvPr id="113667" name="Picture 3">
            <a:extLst>
              <a:ext uri="{FF2B5EF4-FFF2-40B4-BE49-F238E27FC236}">
                <a16:creationId xmlns:a16="http://schemas.microsoft.com/office/drawing/2014/main" id="{26869174-03D8-7C59-9890-FD96CF2D354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588"/>
            <a:ext cx="9144000" cy="6856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1">
            <a:extLst>
              <a:ext uri="{FF2B5EF4-FFF2-40B4-BE49-F238E27FC236}">
                <a16:creationId xmlns:a16="http://schemas.microsoft.com/office/drawing/2014/main" id="{2BFFCF3F-6298-D2CA-08F2-D48FC9EB3229}"/>
              </a:ext>
            </a:extLst>
          </p:cNvPr>
          <p:cNvGraphicFramePr>
            <a:graphicFrameLocks noChangeAspect="1"/>
          </p:cNvGraphicFramePr>
          <p:nvPr/>
        </p:nvGraphicFramePr>
        <p:xfrm>
          <a:off x="1524001" y="0"/>
          <a:ext cx="9147175" cy="685800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114690" name="Object 1">
                        <a:extLst>
                          <a:ext uri="{FF2B5EF4-FFF2-40B4-BE49-F238E27FC236}">
                            <a16:creationId xmlns:a16="http://schemas.microsoft.com/office/drawing/2014/main" id="{2BFFCF3F-6298-D2CA-08F2-D48FC9EB3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E9AB-4596-06F0-2A06-804274421CD2}"/>
              </a:ext>
            </a:extLst>
          </p:cNvPr>
          <p:cNvSpPr>
            <a:spLocks noGrp="1"/>
          </p:cNvSpPr>
          <p:nvPr>
            <p:ph type="title"/>
          </p:nvPr>
        </p:nvSpPr>
        <p:spPr/>
        <p:txBody>
          <a:bodyPr/>
          <a:lstStyle/>
          <a:p>
            <a:pPr>
              <a:defRPr/>
            </a:pPr>
            <a:endParaRPr lang="en-US"/>
          </a:p>
        </p:txBody>
      </p:sp>
      <p:pic>
        <p:nvPicPr>
          <p:cNvPr id="115715" name="Content Placeholder 3">
            <a:extLst>
              <a:ext uri="{FF2B5EF4-FFF2-40B4-BE49-F238E27FC236}">
                <a16:creationId xmlns:a16="http://schemas.microsoft.com/office/drawing/2014/main" id="{531600F6-FF6E-945D-982A-AA6EDA045B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9EDE317A-6E07-1A95-58EE-3DAFA6A1F0C2}"/>
              </a:ext>
            </a:extLst>
          </p:cNvPr>
          <p:cNvSpPr>
            <a:spLocks noGrp="1" noChangeArrowheads="1"/>
          </p:cNvSpPr>
          <p:nvPr>
            <p:ph type="title"/>
          </p:nvPr>
        </p:nvSpPr>
        <p:spPr/>
        <p:txBody>
          <a:bodyPr/>
          <a:lstStyle/>
          <a:p>
            <a:pPr>
              <a:defRPr/>
            </a:pPr>
            <a:endParaRPr lang="en-US" altLang="en-US" dirty="0"/>
          </a:p>
        </p:txBody>
      </p:sp>
      <p:pic>
        <p:nvPicPr>
          <p:cNvPr id="116739" name="Picture 3">
            <a:extLst>
              <a:ext uri="{FF2B5EF4-FFF2-40B4-BE49-F238E27FC236}">
                <a16:creationId xmlns:a16="http://schemas.microsoft.com/office/drawing/2014/main" id="{BF47B372-F1DA-53F1-14F6-D1EE496D302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588"/>
            <a:ext cx="9144000" cy="6856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a:extLst>
              <a:ext uri="{FF2B5EF4-FFF2-40B4-BE49-F238E27FC236}">
                <a16:creationId xmlns:a16="http://schemas.microsoft.com/office/drawing/2014/main" id="{89F7BB50-3147-0930-2D25-3E061BC456A6}"/>
              </a:ext>
            </a:extLst>
          </p:cNvPr>
          <p:cNvSpPr>
            <a:spLocks noChangeArrowheads="1"/>
          </p:cNvSpPr>
          <p:nvPr/>
        </p:nvSpPr>
        <p:spPr bwMode="auto">
          <a:xfrm>
            <a:off x="1219200" y="6248400"/>
            <a:ext cx="10058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17763" name="Rectangle 4">
            <a:extLst>
              <a:ext uri="{FF2B5EF4-FFF2-40B4-BE49-F238E27FC236}">
                <a16:creationId xmlns:a16="http://schemas.microsoft.com/office/drawing/2014/main" id="{342AE88B-ED97-251A-EED0-313BCB7B3BF4}"/>
              </a:ext>
            </a:extLst>
          </p:cNvPr>
          <p:cNvSpPr>
            <a:spLocks noChangeArrowheads="1"/>
          </p:cNvSpPr>
          <p:nvPr/>
        </p:nvSpPr>
        <p:spPr bwMode="auto">
          <a:xfrm>
            <a:off x="12420600" y="0"/>
            <a:ext cx="381000" cy="624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17764" name="Rectangle 5">
            <a:extLst>
              <a:ext uri="{FF2B5EF4-FFF2-40B4-BE49-F238E27FC236}">
                <a16:creationId xmlns:a16="http://schemas.microsoft.com/office/drawing/2014/main" id="{FA1BED4B-A941-4CD2-F1C0-4B448A84E8F6}"/>
              </a:ext>
            </a:extLst>
          </p:cNvPr>
          <p:cNvSpPr>
            <a:spLocks noChangeArrowheads="1"/>
          </p:cNvSpPr>
          <p:nvPr/>
        </p:nvSpPr>
        <p:spPr bwMode="auto">
          <a:xfrm>
            <a:off x="1524000" y="0"/>
            <a:ext cx="95250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17765" name="Text Box 6">
            <a:extLst>
              <a:ext uri="{FF2B5EF4-FFF2-40B4-BE49-F238E27FC236}">
                <a16:creationId xmlns:a16="http://schemas.microsoft.com/office/drawing/2014/main" id="{4AF33D07-567E-46E7-7CB9-69FDC2A59DE9}"/>
              </a:ext>
            </a:extLst>
          </p:cNvPr>
          <p:cNvSpPr txBox="1">
            <a:spLocks noChangeArrowheads="1"/>
          </p:cNvSpPr>
          <p:nvPr/>
        </p:nvSpPr>
        <p:spPr bwMode="auto">
          <a:xfrm>
            <a:off x="990600" y="325438"/>
            <a:ext cx="10287000"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b="1">
                <a:solidFill>
                  <a:srgbClr val="FFFF00"/>
                </a:solidFill>
                <a:latin typeface="Times New Roman" panose="02020603050405020304" pitchFamily="18" charset="0"/>
              </a:rPr>
              <a:t>FFor-Profit Dialysis Clinics’ Death Rates are 7% Higher</a:t>
            </a:r>
          </a:p>
          <a:p>
            <a:pPr algn="ctr">
              <a:spcBef>
                <a:spcPct val="0"/>
              </a:spcBef>
              <a:buClrTx/>
              <a:buSzTx/>
              <a:buFontTx/>
              <a:buNone/>
            </a:pPr>
            <a:r>
              <a:rPr lang="en-US" altLang="en-US" sz="2800" b="1">
                <a:solidFill>
                  <a:srgbClr val="FFFF00"/>
                </a:solidFill>
                <a:latin typeface="Times New Roman" panose="02020603050405020304" pitchFamily="18" charset="0"/>
              </a:rPr>
              <a:t>3800 Excess Death Annually</a:t>
            </a:r>
            <a:endParaRPr lang="en-US" altLang="en-US" sz="1200">
              <a:solidFill>
                <a:srgbClr val="FFFF00"/>
              </a:solidFill>
              <a:latin typeface="Times New Roman" panose="02020603050405020304" pitchFamily="18" charset="0"/>
            </a:endParaRPr>
          </a:p>
        </p:txBody>
      </p:sp>
      <p:sp>
        <p:nvSpPr>
          <p:cNvPr id="117766" name="Text Box 7">
            <a:extLst>
              <a:ext uri="{FF2B5EF4-FFF2-40B4-BE49-F238E27FC236}">
                <a16:creationId xmlns:a16="http://schemas.microsoft.com/office/drawing/2014/main" id="{CDEB2541-CE09-4BAE-5BCC-AE019684AC8E}"/>
              </a:ext>
            </a:extLst>
          </p:cNvPr>
          <p:cNvSpPr txBox="1">
            <a:spLocks noChangeArrowheads="1"/>
          </p:cNvSpPr>
          <p:nvPr/>
        </p:nvSpPr>
        <p:spPr bwMode="auto">
          <a:xfrm>
            <a:off x="1985964" y="6491289"/>
            <a:ext cx="84613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800" b="1">
                <a:solidFill>
                  <a:srgbClr val="FFFF00"/>
                </a:solidFill>
                <a:latin typeface="Times New Roman" panose="02020603050405020304" pitchFamily="18" charset="0"/>
              </a:rPr>
              <a:t>Source: Dickman, Mirza et al. Int J Health Serv 2021;51:371</a:t>
            </a:r>
            <a:endParaRPr lang="en-US" altLang="en-US" sz="1400">
              <a:solidFill>
                <a:srgbClr val="FFFF00"/>
              </a:solidFill>
              <a:latin typeface="Times New Roman" panose="02020603050405020304" pitchFamily="18" charset="0"/>
            </a:endParaRPr>
          </a:p>
        </p:txBody>
      </p:sp>
      <p:sp>
        <p:nvSpPr>
          <p:cNvPr id="117767" name="Rectangle 8">
            <a:extLst>
              <a:ext uri="{FF2B5EF4-FFF2-40B4-BE49-F238E27FC236}">
                <a16:creationId xmlns:a16="http://schemas.microsoft.com/office/drawing/2014/main" id="{8387B76D-5444-3FD1-5470-718A2FAE2CE9}"/>
              </a:ext>
            </a:extLst>
          </p:cNvPr>
          <p:cNvSpPr>
            <a:spLocks noChangeArrowheads="1"/>
          </p:cNvSpPr>
          <p:nvPr/>
        </p:nvSpPr>
        <p:spPr bwMode="auto">
          <a:xfrm>
            <a:off x="10668000" y="4343400"/>
            <a:ext cx="76200" cy="198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17768" name="Rectangle 9">
            <a:extLst>
              <a:ext uri="{FF2B5EF4-FFF2-40B4-BE49-F238E27FC236}">
                <a16:creationId xmlns:a16="http://schemas.microsoft.com/office/drawing/2014/main" id="{63627CD2-1B0E-31F7-F4F1-F6D5F30CDBD3}"/>
              </a:ext>
            </a:extLst>
          </p:cNvPr>
          <p:cNvSpPr>
            <a:spLocks noChangeArrowheads="1"/>
          </p:cNvSpPr>
          <p:nvPr/>
        </p:nvSpPr>
        <p:spPr bwMode="auto">
          <a:xfrm>
            <a:off x="10363200" y="838200"/>
            <a:ext cx="685800" cy="548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17769" name="Rectangle 10">
            <a:extLst>
              <a:ext uri="{FF2B5EF4-FFF2-40B4-BE49-F238E27FC236}">
                <a16:creationId xmlns:a16="http://schemas.microsoft.com/office/drawing/2014/main" id="{0E7D5AA0-542F-50E2-CDF2-7236E33896EF}"/>
              </a:ext>
            </a:extLst>
          </p:cNvPr>
          <p:cNvSpPr>
            <a:spLocks noChangeArrowheads="1"/>
          </p:cNvSpPr>
          <p:nvPr/>
        </p:nvSpPr>
        <p:spPr bwMode="auto">
          <a:xfrm>
            <a:off x="-552450" y="0"/>
            <a:ext cx="5334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pic>
        <p:nvPicPr>
          <p:cNvPr id="117770" name="Picture 10">
            <a:extLst>
              <a:ext uri="{FF2B5EF4-FFF2-40B4-BE49-F238E27FC236}">
                <a16:creationId xmlns:a16="http://schemas.microsoft.com/office/drawing/2014/main" id="{EA9B41E5-85E2-651B-7910-76C609090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574801"/>
            <a:ext cx="1007745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a:extLst>
              <a:ext uri="{FF2B5EF4-FFF2-40B4-BE49-F238E27FC236}">
                <a16:creationId xmlns:a16="http://schemas.microsoft.com/office/drawing/2014/main" id="{7F4E794F-D08F-ACF1-B487-711B30126C6E}"/>
              </a:ext>
            </a:extLst>
          </p:cNvPr>
          <p:cNvGraphicFramePr>
            <a:graphicFrameLocks noChangeAspect="1"/>
          </p:cNvGraphicFramePr>
          <p:nvPr/>
        </p:nvGraphicFramePr>
        <p:xfrm>
          <a:off x="1524001" y="0"/>
          <a:ext cx="9147175" cy="685800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118786" name="Object 2">
                        <a:extLst>
                          <a:ext uri="{FF2B5EF4-FFF2-40B4-BE49-F238E27FC236}">
                            <a16:creationId xmlns:a16="http://schemas.microsoft.com/office/drawing/2014/main" id="{7F4E794F-D08F-ACF1-B487-711B30126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1BA10F1-DA47-4D32-B6B6-8F175D8B179A}"/>
              </a:ext>
            </a:extLst>
          </p:cNvPr>
          <p:cNvSpPr>
            <a:spLocks noGrp="1"/>
          </p:cNvSpPr>
          <p:nvPr>
            <p:ph type="ctrTitle"/>
          </p:nvPr>
        </p:nvSpPr>
        <p:spPr/>
        <p:txBody>
          <a:bodyPr/>
          <a:lstStyle/>
          <a:p>
            <a:pPr eaLnBrk="1" hangingPunct="1">
              <a:defRPr/>
            </a:pPr>
            <a:endParaRPr lang="en-US" altLang="en-US"/>
          </a:p>
        </p:txBody>
      </p:sp>
      <p:sp>
        <p:nvSpPr>
          <p:cNvPr id="43011" name="Subtitle 2">
            <a:extLst>
              <a:ext uri="{FF2B5EF4-FFF2-40B4-BE49-F238E27FC236}">
                <a16:creationId xmlns:a16="http://schemas.microsoft.com/office/drawing/2014/main" id="{CE22A048-36D6-FE61-2AD5-90D146D75C69}"/>
              </a:ext>
            </a:extLst>
          </p:cNvPr>
          <p:cNvSpPr>
            <a:spLocks noGrp="1"/>
          </p:cNvSpPr>
          <p:nvPr>
            <p:ph type="subTitle" idx="1"/>
          </p:nvPr>
        </p:nvSpPr>
        <p:spPr/>
        <p:txBody>
          <a:bodyPr/>
          <a:lstStyle/>
          <a:p>
            <a:pPr eaLnBrk="1" hangingPunct="1">
              <a:defRPr/>
            </a:pPr>
            <a:endParaRPr lang="en-US" altLang="en-US"/>
          </a:p>
        </p:txBody>
      </p:sp>
      <p:graphicFrame>
        <p:nvGraphicFramePr>
          <p:cNvPr id="120836" name="Object 7">
            <a:extLst>
              <a:ext uri="{FF2B5EF4-FFF2-40B4-BE49-F238E27FC236}">
                <a16:creationId xmlns:a16="http://schemas.microsoft.com/office/drawing/2014/main" id="{11F1A00C-E9EC-0AA4-390D-E34DCBF8F3ED}"/>
              </a:ext>
            </a:extLst>
          </p:cNvPr>
          <p:cNvGraphicFramePr>
            <a:graphicFrameLocks noChangeAspect="1"/>
          </p:cNvGraphicFramePr>
          <p:nvPr/>
        </p:nvGraphicFramePr>
        <p:xfrm>
          <a:off x="1524001" y="0"/>
          <a:ext cx="9147175" cy="685800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120836" name="Object 7">
                        <a:extLst>
                          <a:ext uri="{FF2B5EF4-FFF2-40B4-BE49-F238E27FC236}">
                            <a16:creationId xmlns:a16="http://schemas.microsoft.com/office/drawing/2014/main" id="{11F1A00C-E9EC-0AA4-390D-E34DCBF8F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4FE9079-E2BB-656D-228D-B9A6327BA18A}"/>
              </a:ext>
            </a:extLst>
          </p:cNvPr>
          <p:cNvSpPr>
            <a:spLocks noGrp="1"/>
          </p:cNvSpPr>
          <p:nvPr>
            <p:ph type="title"/>
          </p:nvPr>
        </p:nvSpPr>
        <p:spPr/>
        <p:txBody>
          <a:bodyPr/>
          <a:lstStyle/>
          <a:p>
            <a:r>
              <a:rPr lang="en-US" altLang="en-US">
                <a:latin typeface="Arial" panose="020B0604020202020204" pitchFamily="34" charset="0"/>
              </a:rPr>
              <a:t>Hunger and Poverty</a:t>
            </a:r>
          </a:p>
        </p:txBody>
      </p:sp>
      <p:sp>
        <p:nvSpPr>
          <p:cNvPr id="23555" name="Content Placeholder 2">
            <a:extLst>
              <a:ext uri="{FF2B5EF4-FFF2-40B4-BE49-F238E27FC236}">
                <a16:creationId xmlns:a16="http://schemas.microsoft.com/office/drawing/2014/main" id="{D9C2A2D7-1A67-4A1A-43E0-67AEC0F85A0E}"/>
              </a:ext>
            </a:extLst>
          </p:cNvPr>
          <p:cNvSpPr>
            <a:spLocks noGrp="1"/>
          </p:cNvSpPr>
          <p:nvPr>
            <p:ph idx="1"/>
          </p:nvPr>
        </p:nvSpPr>
        <p:spPr/>
        <p:txBody>
          <a:bodyPr/>
          <a:lstStyle/>
          <a:p>
            <a:pPr eaLnBrk="1" hangingPunct="1">
              <a:buClr>
                <a:srgbClr val="FAFD00"/>
              </a:buClr>
            </a:pPr>
            <a:r>
              <a:rPr lang="en-US" altLang="en-US" sz="3600" dirty="0">
                <a:latin typeface="Arial" panose="020B0604020202020204" pitchFamily="34" charset="0"/>
              </a:rPr>
              <a:t>Hunger rate increasing nationally and globally</a:t>
            </a:r>
          </a:p>
          <a:p>
            <a:pPr eaLnBrk="1" hangingPunct="1">
              <a:buClr>
                <a:srgbClr val="FAFD00"/>
              </a:buClr>
            </a:pPr>
            <a:endParaRPr lang="en-US" altLang="en-US" sz="3600" dirty="0">
              <a:latin typeface="Arial" panose="020B0604020202020204" pitchFamily="34" charset="0"/>
            </a:endParaRPr>
          </a:p>
          <a:p>
            <a:pPr eaLnBrk="1" hangingPunct="1">
              <a:buClr>
                <a:srgbClr val="FAFD00"/>
              </a:buClr>
            </a:pPr>
            <a:r>
              <a:rPr lang="en-US" altLang="en-US" sz="3600" dirty="0">
                <a:latin typeface="Arial" panose="020B0604020202020204" pitchFamily="34" charset="0"/>
              </a:rPr>
              <a:t>Poverty associated with worse physical and mental health, poor cognitive development, less sleep</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9BD7E173-7274-00FC-16C1-920C88D0B0EB}"/>
              </a:ext>
            </a:extLst>
          </p:cNvPr>
          <p:cNvSpPr>
            <a:spLocks noGrp="1" noChangeArrowheads="1"/>
          </p:cNvSpPr>
          <p:nvPr>
            <p:ph type="title"/>
          </p:nvPr>
        </p:nvSpPr>
        <p:spPr/>
        <p:txBody>
          <a:bodyPr/>
          <a:lstStyle/>
          <a:p>
            <a:pPr eaLnBrk="1" hangingPunct="1">
              <a:defRPr/>
            </a:pPr>
            <a:endParaRPr lang="en-US" altLang="en-US"/>
          </a:p>
        </p:txBody>
      </p:sp>
      <p:pic>
        <p:nvPicPr>
          <p:cNvPr id="121859" name="Picture 3">
            <a:extLst>
              <a:ext uri="{FF2B5EF4-FFF2-40B4-BE49-F238E27FC236}">
                <a16:creationId xmlns:a16="http://schemas.microsoft.com/office/drawing/2014/main" id="{B00F925E-B53F-D111-B3EA-C361D5181F0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
            <a:ext cx="9144000" cy="6856413"/>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a:extLst>
              <a:ext uri="{FF2B5EF4-FFF2-40B4-BE49-F238E27FC236}">
                <a16:creationId xmlns:a16="http://schemas.microsoft.com/office/drawing/2014/main" id="{EE40A785-D00F-38AC-E7F4-EB75E62FD744}"/>
              </a:ext>
            </a:extLst>
          </p:cNvPr>
          <p:cNvSpPr>
            <a:spLocks noChangeArrowheads="1"/>
          </p:cNvSpPr>
          <p:nvPr/>
        </p:nvSpPr>
        <p:spPr bwMode="auto">
          <a:xfrm>
            <a:off x="1219200" y="6248400"/>
            <a:ext cx="10058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30051" name="Rectangle 4">
            <a:extLst>
              <a:ext uri="{FF2B5EF4-FFF2-40B4-BE49-F238E27FC236}">
                <a16:creationId xmlns:a16="http://schemas.microsoft.com/office/drawing/2014/main" id="{B26E088C-0716-A31D-DCEA-18F535E2A76E}"/>
              </a:ext>
            </a:extLst>
          </p:cNvPr>
          <p:cNvSpPr>
            <a:spLocks noChangeArrowheads="1"/>
          </p:cNvSpPr>
          <p:nvPr/>
        </p:nvSpPr>
        <p:spPr bwMode="auto">
          <a:xfrm>
            <a:off x="12420600" y="0"/>
            <a:ext cx="381000" cy="6248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30052" name="Rectangle 5">
            <a:extLst>
              <a:ext uri="{FF2B5EF4-FFF2-40B4-BE49-F238E27FC236}">
                <a16:creationId xmlns:a16="http://schemas.microsoft.com/office/drawing/2014/main" id="{274D36D3-2392-5988-04E0-19D91EADFC93}"/>
              </a:ext>
            </a:extLst>
          </p:cNvPr>
          <p:cNvSpPr>
            <a:spLocks noChangeArrowheads="1"/>
          </p:cNvSpPr>
          <p:nvPr/>
        </p:nvSpPr>
        <p:spPr bwMode="auto">
          <a:xfrm>
            <a:off x="1524000" y="0"/>
            <a:ext cx="9525000" cy="1066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30053" name="Text Box 6">
            <a:extLst>
              <a:ext uri="{FF2B5EF4-FFF2-40B4-BE49-F238E27FC236}">
                <a16:creationId xmlns:a16="http://schemas.microsoft.com/office/drawing/2014/main" id="{C2561496-3A07-845E-A274-E090E306BBCB}"/>
              </a:ext>
            </a:extLst>
          </p:cNvPr>
          <p:cNvSpPr txBox="1">
            <a:spLocks noChangeArrowheads="1"/>
          </p:cNvSpPr>
          <p:nvPr/>
        </p:nvSpPr>
        <p:spPr bwMode="auto">
          <a:xfrm>
            <a:off x="990600" y="325438"/>
            <a:ext cx="10287000" cy="104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b="1">
                <a:solidFill>
                  <a:srgbClr val="FFFF00"/>
                </a:solidFill>
                <a:latin typeface="Times New Roman" panose="02020603050405020304" pitchFamily="18" charset="0"/>
              </a:rPr>
              <a:t>FFor-Profit Dialysis Clinics’ Death Rates are 7% Higher</a:t>
            </a:r>
          </a:p>
          <a:p>
            <a:pPr algn="ctr">
              <a:spcBef>
                <a:spcPct val="0"/>
              </a:spcBef>
              <a:buClrTx/>
              <a:buSzTx/>
              <a:buFontTx/>
              <a:buNone/>
            </a:pPr>
            <a:r>
              <a:rPr lang="en-US" altLang="en-US" sz="2800" b="1">
                <a:solidFill>
                  <a:srgbClr val="FFFF00"/>
                </a:solidFill>
                <a:latin typeface="Times New Roman" panose="02020603050405020304" pitchFamily="18" charset="0"/>
              </a:rPr>
              <a:t>3800 Excess Death Annually</a:t>
            </a:r>
            <a:endParaRPr lang="en-US" altLang="en-US" sz="1200">
              <a:solidFill>
                <a:srgbClr val="FFFF00"/>
              </a:solidFill>
              <a:latin typeface="Times New Roman" panose="02020603050405020304" pitchFamily="18" charset="0"/>
            </a:endParaRPr>
          </a:p>
        </p:txBody>
      </p:sp>
      <p:sp>
        <p:nvSpPr>
          <p:cNvPr id="130054" name="Text Box 7">
            <a:extLst>
              <a:ext uri="{FF2B5EF4-FFF2-40B4-BE49-F238E27FC236}">
                <a16:creationId xmlns:a16="http://schemas.microsoft.com/office/drawing/2014/main" id="{4DCF90FB-469E-B733-4EFF-94F33E196EF3}"/>
              </a:ext>
            </a:extLst>
          </p:cNvPr>
          <p:cNvSpPr txBox="1">
            <a:spLocks noChangeArrowheads="1"/>
          </p:cNvSpPr>
          <p:nvPr/>
        </p:nvSpPr>
        <p:spPr bwMode="auto">
          <a:xfrm>
            <a:off x="1985964" y="6491289"/>
            <a:ext cx="84613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800" b="1">
                <a:solidFill>
                  <a:srgbClr val="FFFF00"/>
                </a:solidFill>
                <a:latin typeface="Times New Roman" panose="02020603050405020304" pitchFamily="18" charset="0"/>
              </a:rPr>
              <a:t>Source: Dickman, Mirza et al. Int J Health Serv 2021;51:371</a:t>
            </a:r>
            <a:endParaRPr lang="en-US" altLang="en-US" sz="1400">
              <a:solidFill>
                <a:srgbClr val="FFFF00"/>
              </a:solidFill>
              <a:latin typeface="Times New Roman" panose="02020603050405020304" pitchFamily="18" charset="0"/>
            </a:endParaRPr>
          </a:p>
        </p:txBody>
      </p:sp>
      <p:sp>
        <p:nvSpPr>
          <p:cNvPr id="130055" name="Rectangle 8">
            <a:extLst>
              <a:ext uri="{FF2B5EF4-FFF2-40B4-BE49-F238E27FC236}">
                <a16:creationId xmlns:a16="http://schemas.microsoft.com/office/drawing/2014/main" id="{0B75718E-07C2-D958-555E-4E4640B7BB45}"/>
              </a:ext>
            </a:extLst>
          </p:cNvPr>
          <p:cNvSpPr>
            <a:spLocks noChangeArrowheads="1"/>
          </p:cNvSpPr>
          <p:nvPr/>
        </p:nvSpPr>
        <p:spPr bwMode="auto">
          <a:xfrm>
            <a:off x="10668000" y="4343400"/>
            <a:ext cx="76200" cy="198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30056" name="Rectangle 9">
            <a:extLst>
              <a:ext uri="{FF2B5EF4-FFF2-40B4-BE49-F238E27FC236}">
                <a16:creationId xmlns:a16="http://schemas.microsoft.com/office/drawing/2014/main" id="{CC97BBA6-5721-7BBE-0291-3DF91DB6EFEB}"/>
              </a:ext>
            </a:extLst>
          </p:cNvPr>
          <p:cNvSpPr>
            <a:spLocks noChangeArrowheads="1"/>
          </p:cNvSpPr>
          <p:nvPr/>
        </p:nvSpPr>
        <p:spPr bwMode="auto">
          <a:xfrm>
            <a:off x="10363200" y="838200"/>
            <a:ext cx="685800" cy="548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sp>
        <p:nvSpPr>
          <p:cNvPr id="130057" name="Rectangle 10">
            <a:extLst>
              <a:ext uri="{FF2B5EF4-FFF2-40B4-BE49-F238E27FC236}">
                <a16:creationId xmlns:a16="http://schemas.microsoft.com/office/drawing/2014/main" id="{779D8B48-8A4B-D17C-370E-02B9F302D3BD}"/>
              </a:ext>
            </a:extLst>
          </p:cNvPr>
          <p:cNvSpPr>
            <a:spLocks noChangeArrowheads="1"/>
          </p:cNvSpPr>
          <p:nvPr/>
        </p:nvSpPr>
        <p:spPr bwMode="auto">
          <a:xfrm>
            <a:off x="-552450" y="0"/>
            <a:ext cx="533400" cy="6858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solidFill>
                <a:srgbClr val="0000FF"/>
              </a:solidFill>
              <a:latin typeface="Times New Roman" panose="02020603050405020304" pitchFamily="18" charset="0"/>
            </a:endParaRPr>
          </a:p>
        </p:txBody>
      </p:sp>
      <p:pic>
        <p:nvPicPr>
          <p:cNvPr id="130058" name="Picture 10">
            <a:extLst>
              <a:ext uri="{FF2B5EF4-FFF2-40B4-BE49-F238E27FC236}">
                <a16:creationId xmlns:a16="http://schemas.microsoft.com/office/drawing/2014/main" id="{7F2CA09C-FEDE-A18C-6D04-0721822A2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574801"/>
            <a:ext cx="1007745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a:extLst>
              <a:ext uri="{FF2B5EF4-FFF2-40B4-BE49-F238E27FC236}">
                <a16:creationId xmlns:a16="http://schemas.microsoft.com/office/drawing/2014/main" id="{386D8A16-F105-BBF5-F068-6DC1AA722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7B0518D0-D80E-A438-3A2A-C291DAF53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a:extLst>
              <a:ext uri="{FF2B5EF4-FFF2-40B4-BE49-F238E27FC236}">
                <a16:creationId xmlns:a16="http://schemas.microsoft.com/office/drawing/2014/main" id="{4CD35051-AB97-3324-8653-7B89CE1A0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a:extLst>
              <a:ext uri="{FF2B5EF4-FFF2-40B4-BE49-F238E27FC236}">
                <a16:creationId xmlns:a16="http://schemas.microsoft.com/office/drawing/2014/main" id="{A279C1A3-0FD6-C2D2-59F5-51C877900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Object 1">
            <a:extLst>
              <a:ext uri="{FF2B5EF4-FFF2-40B4-BE49-F238E27FC236}">
                <a16:creationId xmlns:a16="http://schemas.microsoft.com/office/drawing/2014/main" id="{0ADA9E33-B7C7-EB0F-D3C5-EFDBC49CC8ED}"/>
              </a:ext>
            </a:extLst>
          </p:cNvPr>
          <p:cNvGraphicFramePr>
            <a:graphicFrameLocks noChangeAspect="1"/>
          </p:cNvGraphicFramePr>
          <p:nvPr/>
        </p:nvGraphicFramePr>
        <p:xfrm>
          <a:off x="1524001" y="0"/>
          <a:ext cx="9147175" cy="685800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135170" name="Object 1">
                        <a:extLst>
                          <a:ext uri="{FF2B5EF4-FFF2-40B4-BE49-F238E27FC236}">
                            <a16:creationId xmlns:a16="http://schemas.microsoft.com/office/drawing/2014/main" id="{0ADA9E33-B7C7-EB0F-D3C5-EFDBC49CC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a:extLst>
              <a:ext uri="{FF2B5EF4-FFF2-40B4-BE49-F238E27FC236}">
                <a16:creationId xmlns:a16="http://schemas.microsoft.com/office/drawing/2014/main" id="{AE6E1458-D46E-C823-DB60-344E07503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a:extLst>
              <a:ext uri="{FF2B5EF4-FFF2-40B4-BE49-F238E27FC236}">
                <a16:creationId xmlns:a16="http://schemas.microsoft.com/office/drawing/2014/main" id="{72435447-A337-C281-F14B-736D578A6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76"/>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a:extLst>
              <a:ext uri="{FF2B5EF4-FFF2-40B4-BE49-F238E27FC236}">
                <a16:creationId xmlns:a16="http://schemas.microsoft.com/office/drawing/2014/main" id="{109CC620-D5A7-F452-8353-020B95BBD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D57FCE-ECC8-08F0-62B9-0634922657FC}"/>
              </a:ext>
            </a:extLst>
          </p:cNvPr>
          <p:cNvSpPr>
            <a:spLocks noGrp="1"/>
          </p:cNvSpPr>
          <p:nvPr>
            <p:ph type="title"/>
          </p:nvPr>
        </p:nvSpPr>
        <p:spPr/>
        <p:txBody>
          <a:bodyPr/>
          <a:lstStyle/>
          <a:p>
            <a:r>
              <a:rPr lang="en-US" altLang="en-US">
                <a:latin typeface="Arial" panose="020B0604020202020204" pitchFamily="34" charset="0"/>
              </a:rPr>
              <a:t>Homelessness</a:t>
            </a:r>
          </a:p>
        </p:txBody>
      </p:sp>
      <p:sp>
        <p:nvSpPr>
          <p:cNvPr id="24579" name="Content Placeholder 2">
            <a:extLst>
              <a:ext uri="{FF2B5EF4-FFF2-40B4-BE49-F238E27FC236}">
                <a16:creationId xmlns:a16="http://schemas.microsoft.com/office/drawing/2014/main" id="{B21795D6-115A-654D-89F0-B2BC7425EF8B}"/>
              </a:ext>
            </a:extLst>
          </p:cNvPr>
          <p:cNvSpPr>
            <a:spLocks noGrp="1"/>
          </p:cNvSpPr>
          <p:nvPr>
            <p:ph idx="1"/>
          </p:nvPr>
        </p:nvSpPr>
        <p:spPr/>
        <p:txBody>
          <a:bodyPr/>
          <a:lstStyle/>
          <a:p>
            <a:r>
              <a:rPr lang="en-US" altLang="en-US" sz="2400">
                <a:latin typeface="Arial" panose="020B0604020202020204" pitchFamily="34" charset="0"/>
              </a:rPr>
              <a:t>1.5 million homeless over one year (580,000 on average night)</a:t>
            </a:r>
          </a:p>
          <a:p>
            <a:pPr lvl="1"/>
            <a:r>
              <a:rPr lang="en-US" altLang="en-US">
                <a:latin typeface="Arial" panose="020B0604020202020204" pitchFamily="34" charset="0"/>
              </a:rPr>
              <a:t>7% lifetime prevalence</a:t>
            </a:r>
          </a:p>
          <a:p>
            <a:pPr lvl="1"/>
            <a:r>
              <a:rPr lang="en-US" altLang="en-US">
                <a:latin typeface="Arial" panose="020B0604020202020204" pitchFamily="34" charset="0"/>
              </a:rPr>
              <a:t>111,000 chronically homeless (decreasing)</a:t>
            </a:r>
          </a:p>
          <a:p>
            <a:pPr lvl="1"/>
            <a:r>
              <a:rPr lang="en-US" altLang="en-US">
                <a:latin typeface="Arial" panose="020B0604020202020204" pitchFamily="34" charset="0"/>
              </a:rPr>
              <a:t>44% of homeless adults work</a:t>
            </a:r>
          </a:p>
          <a:p>
            <a:r>
              <a:rPr lang="en-US" altLang="en-US" sz="2400">
                <a:latin typeface="Arial" panose="020B0604020202020204" pitchFamily="34" charset="0"/>
              </a:rPr>
              <a:t>Laws criminalizing homelessness; hostile architecture increase stress</a:t>
            </a:r>
          </a:p>
          <a:p>
            <a:r>
              <a:rPr lang="en-US" altLang="en-US" sz="2400">
                <a:latin typeface="Arial" panose="020B0604020202020204" pitchFamily="34" charset="0"/>
              </a:rPr>
              <a:t>Housing subsidies decrease homelessness</a:t>
            </a:r>
          </a:p>
          <a:p>
            <a:r>
              <a:rPr lang="en-US" altLang="en-US" sz="2400">
                <a:latin typeface="Arial" panose="020B0604020202020204" pitchFamily="34" charset="0"/>
              </a:rPr>
              <a:t>Combined income of 10 richest Americans could pay one year’s rent for every homeless person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E186-44AF-0995-E8E0-E7251B898DE6}"/>
              </a:ext>
            </a:extLst>
          </p:cNvPr>
          <p:cNvSpPr>
            <a:spLocks noGrp="1"/>
          </p:cNvSpPr>
          <p:nvPr>
            <p:ph type="title"/>
          </p:nvPr>
        </p:nvSpPr>
        <p:spPr/>
        <p:txBody>
          <a:bodyPr/>
          <a:lstStyle/>
          <a:p>
            <a:pPr>
              <a:defRPr/>
            </a:pPr>
            <a:endParaRPr lang="en-US"/>
          </a:p>
        </p:txBody>
      </p:sp>
      <p:pic>
        <p:nvPicPr>
          <p:cNvPr id="141315" name="Content Placeholder 3">
            <a:extLst>
              <a:ext uri="{FF2B5EF4-FFF2-40B4-BE49-F238E27FC236}">
                <a16:creationId xmlns:a16="http://schemas.microsoft.com/office/drawing/2014/main" id="{2CCFAABA-CCDA-9B2C-4DD7-E2A60211A2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2769-1123-EC09-9075-D01EA500EF0F}"/>
              </a:ext>
            </a:extLst>
          </p:cNvPr>
          <p:cNvSpPr>
            <a:spLocks noGrp="1"/>
          </p:cNvSpPr>
          <p:nvPr>
            <p:ph type="title"/>
          </p:nvPr>
        </p:nvSpPr>
        <p:spPr/>
        <p:txBody>
          <a:bodyPr/>
          <a:lstStyle/>
          <a:p>
            <a:pPr>
              <a:defRPr/>
            </a:pPr>
            <a:r>
              <a:rPr lang="en-US" dirty="0"/>
              <a:t>Wasteful Health Care Spending</a:t>
            </a:r>
            <a:br>
              <a:rPr lang="en-US" sz="2800" dirty="0"/>
            </a:br>
            <a:r>
              <a:rPr lang="en-US" sz="2800" dirty="0"/>
              <a:t>Annual Median Estimate (AJPH Dec 2020:1746)</a:t>
            </a:r>
          </a:p>
        </p:txBody>
      </p:sp>
      <p:sp>
        <p:nvSpPr>
          <p:cNvPr id="3" name="Content Placeholder 2">
            <a:extLst>
              <a:ext uri="{FF2B5EF4-FFF2-40B4-BE49-F238E27FC236}">
                <a16:creationId xmlns:a16="http://schemas.microsoft.com/office/drawing/2014/main" id="{B112816B-556B-3A65-5DDA-BD4513BCC897}"/>
              </a:ext>
            </a:extLst>
          </p:cNvPr>
          <p:cNvSpPr>
            <a:spLocks noGrp="1"/>
          </p:cNvSpPr>
          <p:nvPr>
            <p:ph idx="1"/>
          </p:nvPr>
        </p:nvSpPr>
        <p:spPr/>
        <p:txBody>
          <a:bodyPr/>
          <a:lstStyle/>
          <a:p>
            <a:pPr>
              <a:defRPr/>
            </a:pPr>
            <a:r>
              <a:rPr lang="en-US" dirty="0"/>
              <a:t>Overuse: $451 billion</a:t>
            </a:r>
          </a:p>
          <a:p>
            <a:pPr>
              <a:defRPr/>
            </a:pPr>
            <a:r>
              <a:rPr lang="en-US" dirty="0"/>
              <a:t>Missed prevention opportunities: $310 billion</a:t>
            </a:r>
          </a:p>
          <a:p>
            <a:pPr>
              <a:defRPr/>
            </a:pPr>
            <a:r>
              <a:rPr lang="en-US" dirty="0"/>
              <a:t>Administrative waste: $281 billion</a:t>
            </a:r>
          </a:p>
          <a:p>
            <a:pPr>
              <a:defRPr/>
            </a:pPr>
            <a:r>
              <a:rPr lang="en-US" dirty="0"/>
              <a:t>Clinical inefficiencies: $202 billion</a:t>
            </a:r>
          </a:p>
          <a:p>
            <a:pPr>
              <a:defRPr/>
            </a:pPr>
            <a:r>
              <a:rPr lang="en-US" dirty="0"/>
              <a:t>Fraud and abuse: $185 billion</a:t>
            </a:r>
          </a:p>
          <a:p>
            <a:pPr>
              <a:defRPr/>
            </a:pPr>
            <a:r>
              <a:rPr lang="en-US" dirty="0"/>
              <a:t>Excessive prices: $169 billion</a:t>
            </a:r>
          </a:p>
          <a:p>
            <a:pPr>
              <a:defRPr/>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43E5-34CA-5F7A-1874-78F1B7B3F2FD}"/>
              </a:ext>
            </a:extLst>
          </p:cNvPr>
          <p:cNvSpPr>
            <a:spLocks noGrp="1"/>
          </p:cNvSpPr>
          <p:nvPr>
            <p:ph type="title"/>
          </p:nvPr>
        </p:nvSpPr>
        <p:spPr/>
        <p:txBody>
          <a:bodyPr/>
          <a:lstStyle/>
          <a:p>
            <a:pPr>
              <a:defRPr/>
            </a:pPr>
            <a:r>
              <a:rPr lang="en-US" dirty="0"/>
              <a:t>Overuse</a:t>
            </a:r>
          </a:p>
        </p:txBody>
      </p:sp>
      <p:sp>
        <p:nvSpPr>
          <p:cNvPr id="3" name="Content Placeholder 2">
            <a:extLst>
              <a:ext uri="{FF2B5EF4-FFF2-40B4-BE49-F238E27FC236}">
                <a16:creationId xmlns:a16="http://schemas.microsoft.com/office/drawing/2014/main" id="{49D34DBC-5356-8522-F37F-97AE5AD693C8}"/>
              </a:ext>
            </a:extLst>
          </p:cNvPr>
          <p:cNvSpPr>
            <a:spLocks noGrp="1"/>
          </p:cNvSpPr>
          <p:nvPr>
            <p:ph idx="1"/>
          </p:nvPr>
        </p:nvSpPr>
        <p:spPr/>
        <p:txBody>
          <a:bodyPr/>
          <a:lstStyle/>
          <a:p>
            <a:pPr eaLnBrk="1" hangingPunct="1">
              <a:defRPr/>
            </a:pPr>
            <a:r>
              <a:rPr lang="en-US" sz="2800" dirty="0"/>
              <a:t>Overuse of diagnostic tests, medications, and therapeutic procedures</a:t>
            </a:r>
          </a:p>
          <a:p>
            <a:pPr lvl="1" eaLnBrk="1" hangingPunct="1">
              <a:defRPr/>
            </a:pPr>
            <a:r>
              <a:rPr lang="en-US" dirty="0"/>
              <a:t>$765 billion wasted annually</a:t>
            </a:r>
          </a:p>
          <a:p>
            <a:pPr lvl="2" eaLnBrk="1" hangingPunct="1">
              <a:defRPr/>
            </a:pPr>
            <a:r>
              <a:rPr lang="en-US" sz="2800" dirty="0"/>
              <a:t>$210 billion on unnecessary testing alone</a:t>
            </a:r>
          </a:p>
          <a:p>
            <a:pPr lvl="2" eaLnBrk="1" hangingPunct="1">
              <a:defRPr/>
            </a:pPr>
            <a:r>
              <a:rPr lang="en-US" sz="2800" dirty="0"/>
              <a:t>Unnecessary testing causes up to 30,000 deaths/</a:t>
            </a:r>
            <a:r>
              <a:rPr lang="en-US" sz="2800" dirty="0" err="1"/>
              <a:t>yr</a:t>
            </a:r>
            <a:endParaRPr lang="en-US" sz="2800" dirty="0"/>
          </a:p>
          <a:p>
            <a:pPr lvl="2" eaLnBrk="1" hangingPunct="1">
              <a:defRPr/>
            </a:pPr>
            <a:r>
              <a:rPr lang="en-US" sz="2800" dirty="0"/>
              <a:t>See Scans and Scams webpage of phsj.org for a slide show covering unnecessary testing</a:t>
            </a:r>
          </a:p>
          <a:p>
            <a:pPr lvl="1" eaLnBrk="1" hangingPunct="1">
              <a:defRPr/>
            </a:pPr>
            <a:r>
              <a:rPr lang="en-US" dirty="0"/>
              <a:t>Procedural variability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EBADB0B1-5CAB-2A44-E18D-A0D07C47263E}"/>
              </a:ext>
            </a:extLst>
          </p:cNvPr>
          <p:cNvSpPr>
            <a:spLocks noGrp="1"/>
          </p:cNvSpPr>
          <p:nvPr>
            <p:ph type="ctrTitle"/>
          </p:nvPr>
        </p:nvSpPr>
        <p:spPr/>
        <p:txBody>
          <a:bodyPr/>
          <a:lstStyle/>
          <a:p>
            <a:pPr eaLnBrk="1" hangingPunct="1">
              <a:defRPr/>
            </a:pPr>
            <a:endParaRPr lang="en-US" altLang="en-US"/>
          </a:p>
        </p:txBody>
      </p:sp>
      <p:sp>
        <p:nvSpPr>
          <p:cNvPr id="107523" name="Subtitle 2">
            <a:extLst>
              <a:ext uri="{FF2B5EF4-FFF2-40B4-BE49-F238E27FC236}">
                <a16:creationId xmlns:a16="http://schemas.microsoft.com/office/drawing/2014/main" id="{6801AF62-899B-2170-23DC-D01C35D3A179}"/>
              </a:ext>
            </a:extLst>
          </p:cNvPr>
          <p:cNvSpPr>
            <a:spLocks noGrp="1"/>
          </p:cNvSpPr>
          <p:nvPr>
            <p:ph type="subTitle" idx="1"/>
          </p:nvPr>
        </p:nvSpPr>
        <p:spPr/>
        <p:txBody>
          <a:bodyPr/>
          <a:lstStyle/>
          <a:p>
            <a:pPr eaLnBrk="1" hangingPunct="1">
              <a:defRPr/>
            </a:pPr>
            <a:endParaRPr lang="en-US" altLang="en-US"/>
          </a:p>
        </p:txBody>
      </p:sp>
      <p:pic>
        <p:nvPicPr>
          <p:cNvPr id="153604" name="Picture 4">
            <a:extLst>
              <a:ext uri="{FF2B5EF4-FFF2-40B4-BE49-F238E27FC236}">
                <a16:creationId xmlns:a16="http://schemas.microsoft.com/office/drawing/2014/main" id="{BBE93DBE-8C35-42FD-FEC3-8F7F147EC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3E67-3F13-21B7-3308-AF7F686D2D7E}"/>
              </a:ext>
            </a:extLst>
          </p:cNvPr>
          <p:cNvSpPr>
            <a:spLocks noGrp="1"/>
          </p:cNvSpPr>
          <p:nvPr>
            <p:ph type="title"/>
          </p:nvPr>
        </p:nvSpPr>
        <p:spPr/>
        <p:txBody>
          <a:bodyPr/>
          <a:lstStyle/>
          <a:p>
            <a:pPr>
              <a:defRPr/>
            </a:pPr>
            <a:r>
              <a:rPr lang="en-US" dirty="0"/>
              <a:t>Pharmaceutical Industry</a:t>
            </a:r>
          </a:p>
        </p:txBody>
      </p:sp>
      <p:sp>
        <p:nvSpPr>
          <p:cNvPr id="3" name="Content Placeholder 2">
            <a:extLst>
              <a:ext uri="{FF2B5EF4-FFF2-40B4-BE49-F238E27FC236}">
                <a16:creationId xmlns:a16="http://schemas.microsoft.com/office/drawing/2014/main" id="{B8198615-81C8-F678-02DC-96035B24D838}"/>
              </a:ext>
            </a:extLst>
          </p:cNvPr>
          <p:cNvSpPr>
            <a:spLocks noGrp="1"/>
          </p:cNvSpPr>
          <p:nvPr>
            <p:ph idx="1"/>
          </p:nvPr>
        </p:nvSpPr>
        <p:spPr/>
        <p:txBody>
          <a:bodyPr/>
          <a:lstStyle/>
          <a:p>
            <a:pPr>
              <a:defRPr/>
            </a:pPr>
            <a:r>
              <a:rPr lang="en-US" sz="2800" dirty="0"/>
              <a:t>U.S. 4.5% of world’s population, accounts for 40% of global drug spending</a:t>
            </a:r>
          </a:p>
          <a:p>
            <a:pPr>
              <a:defRPr/>
            </a:pPr>
            <a:r>
              <a:rPr lang="en-US" sz="2800" dirty="0"/>
              <a:t>US prescription drug costs high</a:t>
            </a:r>
          </a:p>
          <a:p>
            <a:pPr lvl="1">
              <a:defRPr/>
            </a:pPr>
            <a:r>
              <a:rPr lang="en-US" dirty="0"/>
              <a:t>$577 billion drug spending in 2021</a:t>
            </a:r>
          </a:p>
          <a:p>
            <a:pPr lvl="1">
              <a:defRPr/>
            </a:pPr>
            <a:r>
              <a:rPr lang="en-US" dirty="0"/>
              <a:t>36% increase in brand name drug costs between 2016 and 2020, 4X rate of inflation</a:t>
            </a:r>
          </a:p>
          <a:p>
            <a:pPr lvl="1">
              <a:defRPr/>
            </a:pPr>
            <a:r>
              <a:rPr lang="en-US" dirty="0"/>
              <a:t>Average cost of new drugs $2,115 in 2008, 180,007 in 2021</a:t>
            </a:r>
          </a:p>
          <a:p>
            <a:pPr lvl="1">
              <a:defRPr/>
            </a:pPr>
            <a:r>
              <a:rPr lang="en-US" dirty="0"/>
              <a:t>256% higher prices than in peer countries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1170-5E0D-5CEF-9A3D-2449C3C6AF18}"/>
              </a:ext>
            </a:extLst>
          </p:cNvPr>
          <p:cNvSpPr>
            <a:spLocks noGrp="1"/>
          </p:cNvSpPr>
          <p:nvPr>
            <p:ph type="title"/>
          </p:nvPr>
        </p:nvSpPr>
        <p:spPr/>
        <p:txBody>
          <a:bodyPr/>
          <a:lstStyle/>
          <a:p>
            <a:pPr>
              <a:defRPr/>
            </a:pPr>
            <a:r>
              <a:rPr lang="en-US" dirty="0"/>
              <a:t>Pharmaceutical Industry</a:t>
            </a:r>
          </a:p>
        </p:txBody>
      </p:sp>
      <p:sp>
        <p:nvSpPr>
          <p:cNvPr id="3" name="Content Placeholder 2">
            <a:extLst>
              <a:ext uri="{FF2B5EF4-FFF2-40B4-BE49-F238E27FC236}">
                <a16:creationId xmlns:a16="http://schemas.microsoft.com/office/drawing/2014/main" id="{7E5B270A-034F-18F4-A711-CC1C5695DCB9}"/>
              </a:ext>
            </a:extLst>
          </p:cNvPr>
          <p:cNvSpPr>
            <a:spLocks noGrp="1"/>
          </p:cNvSpPr>
          <p:nvPr>
            <p:ph idx="1"/>
          </p:nvPr>
        </p:nvSpPr>
        <p:spPr/>
        <p:txBody>
          <a:bodyPr/>
          <a:lstStyle/>
          <a:p>
            <a:pPr>
              <a:defRPr/>
            </a:pPr>
            <a:r>
              <a:rPr lang="en-US" dirty="0"/>
              <a:t>US prescription drug costs high</a:t>
            </a:r>
          </a:p>
          <a:p>
            <a:pPr lvl="1">
              <a:defRPr/>
            </a:pPr>
            <a:r>
              <a:rPr lang="en-US" sz="3200" dirty="0"/>
              <a:t>Median annual profit margins of pharmaceutical companies almost double that of mean of other S and P 500 companies</a:t>
            </a:r>
          </a:p>
          <a:p>
            <a:pPr lvl="1">
              <a:defRPr/>
            </a:pPr>
            <a:r>
              <a:rPr lang="en-US" sz="3200" dirty="0"/>
              <a:t>Middlemen (pharmacies, pharmacy benefit managers, and hospitals and clinics that dispense drugs) account for 1/3 of costs</a:t>
            </a:r>
          </a:p>
          <a:p>
            <a:pPr lvl="1">
              <a:defRPr/>
            </a:pPr>
            <a:r>
              <a:rPr lang="en-US" sz="3200" dirty="0"/>
              <a:t>PBM market dominated by 3 companies</a:t>
            </a:r>
          </a:p>
          <a:p>
            <a:pPr>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7961A8D-19F0-A448-BB72-1F4E0C844794}"/>
              </a:ext>
            </a:extLst>
          </p:cNvPr>
          <p:cNvSpPr>
            <a:spLocks noGrp="1"/>
          </p:cNvSpPr>
          <p:nvPr>
            <p:ph type="ctrTitle"/>
          </p:nvPr>
        </p:nvSpPr>
        <p:spPr/>
        <p:txBody>
          <a:bodyPr/>
          <a:lstStyle/>
          <a:p>
            <a:pPr eaLnBrk="1" hangingPunct="1">
              <a:defRPr/>
            </a:pPr>
            <a:endParaRPr lang="en-US" altLang="en-US"/>
          </a:p>
        </p:txBody>
      </p:sp>
      <p:sp>
        <p:nvSpPr>
          <p:cNvPr id="52227" name="Subtitle 2">
            <a:extLst>
              <a:ext uri="{FF2B5EF4-FFF2-40B4-BE49-F238E27FC236}">
                <a16:creationId xmlns:a16="http://schemas.microsoft.com/office/drawing/2014/main" id="{4EBB490E-B59D-A09C-70B8-02642F1C9EBA}"/>
              </a:ext>
            </a:extLst>
          </p:cNvPr>
          <p:cNvSpPr>
            <a:spLocks noGrp="1"/>
          </p:cNvSpPr>
          <p:nvPr>
            <p:ph type="subTitle" idx="1"/>
          </p:nvPr>
        </p:nvSpPr>
        <p:spPr/>
        <p:txBody>
          <a:bodyPr/>
          <a:lstStyle/>
          <a:p>
            <a:pPr eaLnBrk="1" hangingPunct="1">
              <a:defRPr/>
            </a:pPr>
            <a:endParaRPr lang="en-US" altLang="en-US"/>
          </a:p>
        </p:txBody>
      </p:sp>
      <p:pic>
        <p:nvPicPr>
          <p:cNvPr id="161796" name="Picture 3">
            <a:extLst>
              <a:ext uri="{FF2B5EF4-FFF2-40B4-BE49-F238E27FC236}">
                <a16:creationId xmlns:a16="http://schemas.microsoft.com/office/drawing/2014/main" id="{CBF110C7-6D58-CC9E-3AC4-8F3BEA7798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0F65106C-6A4E-3AF1-2A89-209491F4FC1F}"/>
              </a:ext>
            </a:extLst>
          </p:cNvPr>
          <p:cNvSpPr>
            <a:spLocks noGrp="1" noChangeArrowheads="1"/>
          </p:cNvSpPr>
          <p:nvPr>
            <p:ph type="title"/>
          </p:nvPr>
        </p:nvSpPr>
        <p:spPr/>
        <p:txBody>
          <a:bodyPr/>
          <a:lstStyle/>
          <a:p>
            <a:pPr eaLnBrk="1" hangingPunct="1">
              <a:defRPr/>
            </a:pPr>
            <a:endParaRPr lang="en-US" altLang="en-US"/>
          </a:p>
        </p:txBody>
      </p:sp>
      <p:pic>
        <p:nvPicPr>
          <p:cNvPr id="162819" name="Picture 3">
            <a:extLst>
              <a:ext uri="{FF2B5EF4-FFF2-40B4-BE49-F238E27FC236}">
                <a16:creationId xmlns:a16="http://schemas.microsoft.com/office/drawing/2014/main" id="{3D463014-AE6B-510B-3C06-8BA526D7989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1588"/>
            <a:ext cx="9144000" cy="68564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a:extLst>
              <a:ext uri="{FF2B5EF4-FFF2-40B4-BE49-F238E27FC236}">
                <a16:creationId xmlns:a16="http://schemas.microsoft.com/office/drawing/2014/main" id="{A8593FBF-056D-7CBB-4607-87A80294E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8"/>
            <a:ext cx="914400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47D9D9C-ED65-7E5E-9F99-116D11853BBC}"/>
              </a:ext>
            </a:extLst>
          </p:cNvPr>
          <p:cNvSpPr>
            <a:spLocks noGrp="1"/>
          </p:cNvSpPr>
          <p:nvPr>
            <p:ph type="ctrTitle"/>
          </p:nvPr>
        </p:nvSpPr>
        <p:spPr/>
        <p:txBody>
          <a:bodyPr/>
          <a:lstStyle/>
          <a:p>
            <a:pPr eaLnBrk="1" hangingPunct="1">
              <a:defRPr/>
            </a:pPr>
            <a:endParaRPr lang="en-US" altLang="en-US"/>
          </a:p>
        </p:txBody>
      </p:sp>
      <p:sp>
        <p:nvSpPr>
          <p:cNvPr id="51203" name="Subtitle 2">
            <a:extLst>
              <a:ext uri="{FF2B5EF4-FFF2-40B4-BE49-F238E27FC236}">
                <a16:creationId xmlns:a16="http://schemas.microsoft.com/office/drawing/2014/main" id="{C4A778AF-42DB-1715-B2CD-A4015BFD538E}"/>
              </a:ext>
            </a:extLst>
          </p:cNvPr>
          <p:cNvSpPr>
            <a:spLocks noGrp="1"/>
          </p:cNvSpPr>
          <p:nvPr>
            <p:ph type="subTitle" idx="1"/>
          </p:nvPr>
        </p:nvSpPr>
        <p:spPr/>
        <p:txBody>
          <a:bodyPr/>
          <a:lstStyle/>
          <a:p>
            <a:pPr eaLnBrk="1" hangingPunct="1">
              <a:defRPr/>
            </a:pPr>
            <a:endParaRPr lang="en-US" altLang="en-US"/>
          </a:p>
        </p:txBody>
      </p:sp>
      <p:pic>
        <p:nvPicPr>
          <p:cNvPr id="164868" name="Picture 3">
            <a:extLst>
              <a:ext uri="{FF2B5EF4-FFF2-40B4-BE49-F238E27FC236}">
                <a16:creationId xmlns:a16="http://schemas.microsoft.com/office/drawing/2014/main" id="{6917734C-8D5E-2A5B-B88F-A2B6F82231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66D03DD-94E4-F052-D8D9-DDDE7EAD3285}"/>
              </a:ext>
            </a:extLst>
          </p:cNvPr>
          <p:cNvSpPr>
            <a:spLocks noGrp="1" noRot="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The State of U.S. Health Care</a:t>
            </a:r>
          </a:p>
        </p:txBody>
      </p:sp>
      <p:sp>
        <p:nvSpPr>
          <p:cNvPr id="12291" name="Rectangle 3">
            <a:extLst>
              <a:ext uri="{FF2B5EF4-FFF2-40B4-BE49-F238E27FC236}">
                <a16:creationId xmlns:a16="http://schemas.microsoft.com/office/drawing/2014/main" id="{00CA512E-2F4C-7BB1-528A-225F137FCE09}"/>
              </a:ext>
            </a:extLst>
          </p:cNvPr>
          <p:cNvSpPr>
            <a:spLocks noGrp="1" noChangeArrowheads="1"/>
          </p:cNvSpPr>
          <p:nvPr>
            <p:ph idx="4294967295"/>
          </p:nvPr>
        </p:nvSpPr>
        <p:spPr/>
        <p:txBody>
          <a:bodyPr>
            <a:normAutofit/>
          </a:bodyPr>
          <a:lstStyle/>
          <a:p>
            <a:pPr eaLnBrk="1" hangingPunct="1">
              <a:lnSpc>
                <a:spcPct val="90000"/>
              </a:lnSpc>
              <a:defRPr/>
            </a:pPr>
            <a:r>
              <a:rPr lang="en-US" sz="3600" dirty="0"/>
              <a:t>US ranks near the bottom among westernized nations in overall population health, life expectancy, infant and maternal mortality, etc.</a:t>
            </a:r>
          </a:p>
          <a:p>
            <a:pPr lvl="1" eaLnBrk="1" hangingPunct="1">
              <a:lnSpc>
                <a:spcPct val="90000"/>
              </a:lnSpc>
              <a:defRPr/>
            </a:pPr>
            <a:r>
              <a:rPr lang="en-US" sz="3600" dirty="0"/>
              <a:t>60</a:t>
            </a:r>
            <a:r>
              <a:rPr lang="en-US" sz="3600" baseline="30000" dirty="0"/>
              <a:t>th</a:t>
            </a:r>
            <a:r>
              <a:rPr lang="en-US" sz="3600" dirty="0"/>
              <a:t> in life expectancy (76.5 </a:t>
            </a:r>
            <a:r>
              <a:rPr lang="en-US" sz="3600" dirty="0" err="1"/>
              <a:t>yrs</a:t>
            </a:r>
            <a:r>
              <a:rPr lang="en-US" sz="3600" dirty="0"/>
              <a:t>)</a:t>
            </a:r>
          </a:p>
          <a:p>
            <a:pPr lvl="1" eaLnBrk="1" hangingPunct="1">
              <a:lnSpc>
                <a:spcPct val="90000"/>
              </a:lnSpc>
              <a:defRPr/>
            </a:pPr>
            <a:r>
              <a:rPr lang="en-US" sz="3600" dirty="0"/>
              <a:t>Infant mortality 76% higher than in other wealthy countries</a:t>
            </a:r>
          </a:p>
          <a:p>
            <a:pPr eaLnBrk="1" hangingPunct="1">
              <a:lnSpc>
                <a:spcPct val="90000"/>
              </a:lnSpc>
              <a:defRPr/>
            </a:pPr>
            <a:endParaRPr lang="en-US" sz="4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BD3D4569-8184-6139-6F48-DF29626EE02F}"/>
              </a:ext>
            </a:extLst>
          </p:cNvPr>
          <p:cNvSpPr>
            <a:spLocks noGrp="1" noChangeArrowheads="1"/>
          </p:cNvSpPr>
          <p:nvPr>
            <p:ph type="title"/>
          </p:nvPr>
        </p:nvSpPr>
        <p:spPr/>
        <p:txBody>
          <a:bodyPr/>
          <a:lstStyle/>
          <a:p>
            <a:pPr eaLnBrk="1" hangingPunct="1">
              <a:defRPr/>
            </a:pPr>
            <a:r>
              <a:rPr lang="en-US" altLang="en-US" dirty="0"/>
              <a:t>Drug Companies’ Cost Structure</a:t>
            </a:r>
          </a:p>
        </p:txBody>
      </p:sp>
      <p:sp>
        <p:nvSpPr>
          <p:cNvPr id="225283" name="Rectangle 3">
            <a:extLst>
              <a:ext uri="{FF2B5EF4-FFF2-40B4-BE49-F238E27FC236}">
                <a16:creationId xmlns:a16="http://schemas.microsoft.com/office/drawing/2014/main" id="{FEAE4D2E-CAD0-1616-EF30-2960E518DF03}"/>
              </a:ext>
            </a:extLst>
          </p:cNvPr>
          <p:cNvSpPr>
            <a:spLocks noGrp="1" noChangeArrowheads="1"/>
          </p:cNvSpPr>
          <p:nvPr>
            <p:ph type="body" idx="1"/>
          </p:nvPr>
        </p:nvSpPr>
        <p:spPr/>
        <p:txBody>
          <a:bodyPr/>
          <a:lstStyle/>
          <a:p>
            <a:pPr eaLnBrk="1" hangingPunct="1">
              <a:defRPr/>
            </a:pPr>
            <a:endParaRPr lang="en-US" altLang="en-US"/>
          </a:p>
        </p:txBody>
      </p:sp>
      <p:pic>
        <p:nvPicPr>
          <p:cNvPr id="165892" name="Picture 4" descr="drugpie">
            <a:extLst>
              <a:ext uri="{FF2B5EF4-FFF2-40B4-BE49-F238E27FC236}">
                <a16:creationId xmlns:a16="http://schemas.microsoft.com/office/drawing/2014/main" id="{FAF3878B-842A-CAC7-4170-C7EFBC24B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6" y="3176"/>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824FC748-34B6-51E6-3609-91CBD416027A}"/>
              </a:ext>
            </a:extLst>
          </p:cNvPr>
          <p:cNvSpPr>
            <a:spLocks noGrp="1" noRot="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Innovation:</a:t>
            </a:r>
            <a:br>
              <a:rPr lang="en-US" dirty="0"/>
            </a:br>
            <a:r>
              <a:rPr lang="en-US" sz="2300" dirty="0"/>
              <a:t>Published Research Leading to Drugs</a:t>
            </a:r>
          </a:p>
        </p:txBody>
      </p:sp>
      <p:graphicFrame>
        <p:nvGraphicFramePr>
          <p:cNvPr id="166915" name="Object 2">
            <a:extLst>
              <a:ext uri="{FF2B5EF4-FFF2-40B4-BE49-F238E27FC236}">
                <a16:creationId xmlns:a16="http://schemas.microsoft.com/office/drawing/2014/main" id="{D2191B7F-21E0-FD17-3278-AB237068D67C}"/>
              </a:ext>
            </a:extLst>
          </p:cNvPr>
          <p:cNvGraphicFramePr>
            <a:graphicFrameLocks noGrp="1" noChangeAspect="1"/>
          </p:cNvGraphicFramePr>
          <p:nvPr>
            <p:ph type="chart" idx="4294967295"/>
          </p:nvPr>
        </p:nvGraphicFramePr>
        <p:xfrm>
          <a:off x="2133601" y="1066800"/>
          <a:ext cx="7694613" cy="4800600"/>
        </p:xfrm>
        <a:graphic>
          <a:graphicData uri="http://schemas.openxmlformats.org/presentationml/2006/ole">
            <mc:AlternateContent xmlns:mc="http://schemas.openxmlformats.org/markup-compatibility/2006">
              <mc:Choice xmlns:v="urn:schemas-microsoft-com:vml" Requires="v">
                <p:oleObj r:id="rId3" imgW="7698612" imgH="4803251" progId="Excel.Chart.8">
                  <p:embed/>
                </p:oleObj>
              </mc:Choice>
              <mc:Fallback>
                <p:oleObj r:id="rId3" imgW="7698612" imgH="4803251" progId="Excel.Chart.8">
                  <p:embed/>
                  <p:pic>
                    <p:nvPicPr>
                      <p:cNvPr id="166915" name="Object 2">
                        <a:extLst>
                          <a:ext uri="{FF2B5EF4-FFF2-40B4-BE49-F238E27FC236}">
                            <a16:creationId xmlns:a16="http://schemas.microsoft.com/office/drawing/2014/main" id="{D2191B7F-21E0-FD17-3278-AB237068D67C}"/>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1066800"/>
                        <a:ext cx="76946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6916" name="Text Box 7">
            <a:extLst>
              <a:ext uri="{FF2B5EF4-FFF2-40B4-BE49-F238E27FC236}">
                <a16:creationId xmlns:a16="http://schemas.microsoft.com/office/drawing/2014/main" id="{67EB94D5-90F1-109C-E483-D795667C6163}"/>
              </a:ext>
            </a:extLst>
          </p:cNvPr>
          <p:cNvSpPr txBox="1">
            <a:spLocks noChangeArrowheads="1"/>
          </p:cNvSpPr>
          <p:nvPr/>
        </p:nvSpPr>
        <p:spPr bwMode="auto">
          <a:xfrm>
            <a:off x="2590800" y="54102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2000">
              <a:solidFill>
                <a:schemeClr val="hlink"/>
              </a:solidFill>
              <a:latin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AE2A-ECF6-FE90-0260-1B65B24EB9D4}"/>
              </a:ext>
            </a:extLst>
          </p:cNvPr>
          <p:cNvSpPr>
            <a:spLocks noGrp="1"/>
          </p:cNvSpPr>
          <p:nvPr>
            <p:ph type="title"/>
          </p:nvPr>
        </p:nvSpPr>
        <p:spPr/>
        <p:txBody>
          <a:bodyPr/>
          <a:lstStyle/>
          <a:p>
            <a:pPr>
              <a:defRPr/>
            </a:pPr>
            <a:r>
              <a:rPr lang="en-US" dirty="0"/>
              <a:t>Pharmaceutical Industry</a:t>
            </a:r>
          </a:p>
        </p:txBody>
      </p:sp>
      <p:sp>
        <p:nvSpPr>
          <p:cNvPr id="3" name="Content Placeholder 2">
            <a:extLst>
              <a:ext uri="{FF2B5EF4-FFF2-40B4-BE49-F238E27FC236}">
                <a16:creationId xmlns:a16="http://schemas.microsoft.com/office/drawing/2014/main" id="{45DDBB55-DFFF-1FDB-C91C-E1F3525A6944}"/>
              </a:ext>
            </a:extLst>
          </p:cNvPr>
          <p:cNvSpPr>
            <a:spLocks noGrp="1"/>
          </p:cNvSpPr>
          <p:nvPr>
            <p:ph idx="1"/>
          </p:nvPr>
        </p:nvSpPr>
        <p:spPr/>
        <p:txBody>
          <a:bodyPr/>
          <a:lstStyle/>
          <a:p>
            <a:pPr>
              <a:defRPr/>
            </a:pPr>
            <a:r>
              <a:rPr lang="en-US" sz="2800" dirty="0"/>
              <a:t>Only 10% of new drugs treat life-threatening conditions</a:t>
            </a:r>
          </a:p>
          <a:p>
            <a:pPr>
              <a:defRPr/>
            </a:pPr>
            <a:r>
              <a:rPr lang="en-US" sz="2800" dirty="0"/>
              <a:t>92% of new drugs little or no better than pre-existing agents (or cause harm)</a:t>
            </a:r>
          </a:p>
          <a:p>
            <a:pPr>
              <a:defRPr/>
            </a:pPr>
            <a:r>
              <a:rPr lang="en-US" sz="2800" dirty="0"/>
              <a:t>Thus only 1% of new drugs “life-saving”</a:t>
            </a:r>
          </a:p>
          <a:p>
            <a:pPr>
              <a:defRPr/>
            </a:pPr>
            <a:r>
              <a:rPr lang="en-US" sz="2800" dirty="0"/>
              <a:t>Drug trials run by primary investigators with industry ties more then 3X likely to report positive results (after adjustment for multiple variables)</a:t>
            </a:r>
          </a:p>
          <a:p>
            <a:pPr>
              <a:defRPr/>
            </a:pPr>
            <a:endParaRPr lang="en-US"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EABD432-CA60-8C2A-C8D3-E2E8B8CA1250}"/>
              </a:ext>
            </a:extLst>
          </p:cNvPr>
          <p:cNvSpPr>
            <a:spLocks noGrp="1" noChangeArrowheads="1"/>
          </p:cNvSpPr>
          <p:nvPr>
            <p:ph type="title"/>
          </p:nvPr>
        </p:nvSpPr>
        <p:spPr>
          <a:xfrm>
            <a:off x="2152650" y="400051"/>
            <a:ext cx="7886700" cy="1325563"/>
          </a:xfrm>
        </p:spPr>
        <p:txBody>
          <a:bodyPr>
            <a:normAutofit fontScale="90000"/>
          </a:bodyPr>
          <a:lstStyle/>
          <a:p>
            <a:pPr>
              <a:defRPr/>
            </a:pPr>
            <a:r>
              <a:rPr lang="en-US" altLang="en-US" sz="6000" dirty="0">
                <a:solidFill>
                  <a:srgbClr val="FFFF00"/>
                </a:solidFill>
              </a:rPr>
              <a:t>Government Paid Twice for Vaccines</a:t>
            </a:r>
          </a:p>
        </p:txBody>
      </p:sp>
      <p:sp>
        <p:nvSpPr>
          <p:cNvPr id="14339" name="Rectangle 3">
            <a:extLst>
              <a:ext uri="{FF2B5EF4-FFF2-40B4-BE49-F238E27FC236}">
                <a16:creationId xmlns:a16="http://schemas.microsoft.com/office/drawing/2014/main" id="{3D2C65C6-FB63-20C3-5432-5A437706B9B4}"/>
              </a:ext>
            </a:extLst>
          </p:cNvPr>
          <p:cNvSpPr>
            <a:spLocks noGrp="1" noChangeArrowheads="1"/>
          </p:cNvSpPr>
          <p:nvPr>
            <p:ph idx="1"/>
          </p:nvPr>
        </p:nvSpPr>
        <p:spPr>
          <a:xfrm>
            <a:off x="1697039" y="2006601"/>
            <a:ext cx="8797925" cy="4587875"/>
          </a:xfrm>
        </p:spPr>
        <p:txBody>
          <a:bodyPr>
            <a:normAutofit fontScale="85000" lnSpcReduction="20000"/>
          </a:bodyPr>
          <a:lstStyle/>
          <a:p>
            <a:pPr>
              <a:defRPr/>
            </a:pPr>
            <a:r>
              <a:rPr lang="en-US" altLang="en-US" dirty="0">
                <a:effectLst/>
              </a:rPr>
              <a:t>Funded most of the basic science research underlying mRNA vaccines and that characterized the spike protein. </a:t>
            </a:r>
          </a:p>
          <a:p>
            <a:pPr>
              <a:defRPr/>
            </a:pPr>
            <a:r>
              <a:rPr lang="en-US" altLang="en-US" dirty="0">
                <a:effectLst/>
              </a:rPr>
              <a:t>Spent at least $18 billion subsidizing vaccine makers’ research and production, purchased all doses used in US.</a:t>
            </a:r>
          </a:p>
          <a:p>
            <a:pPr>
              <a:defRPr/>
            </a:pPr>
            <a:r>
              <a:rPr lang="en-US" altLang="en-US" dirty="0">
                <a:effectLst/>
              </a:rPr>
              <a:t>Firms refused to share vaccine recipe, limiting global production capacity and leaving billions unprotected.</a:t>
            </a:r>
          </a:p>
          <a:p>
            <a:pPr>
              <a:defRPr/>
            </a:pPr>
            <a:r>
              <a:rPr lang="en-US" altLang="en-US" dirty="0">
                <a:effectLst/>
              </a:rPr>
              <a:t>Cost to manufacture mRNA vaccine:  ~$2/dose for Moderna, ~$1/dose for Pfizer.  Sale price ~$25/dose. </a:t>
            </a:r>
            <a:r>
              <a:rPr lang="en-US" altLang="en-US" sz="1700" dirty="0">
                <a:effectLst/>
              </a:rPr>
              <a:t>(J Royal Soc Med 2021;114:502)</a:t>
            </a:r>
            <a:endParaRPr lang="en-US" altLang="en-US" dirty="0">
              <a:effectLst/>
            </a:endParaRPr>
          </a:p>
          <a:p>
            <a:pPr>
              <a:defRPr/>
            </a:pPr>
            <a:r>
              <a:rPr lang="en-US" altLang="en-US" dirty="0">
                <a:effectLst/>
              </a:rPr>
              <a:t> “Pfizer, BioNTech and Moderna will make pre-tax profits of $34 billion this year between them, which works out as over a thousand dollars a second.” </a:t>
            </a:r>
            <a:r>
              <a:rPr lang="en-US" altLang="en-US" sz="1800" dirty="0">
                <a:effectLst/>
              </a:rPr>
              <a:t>(Peoples Vaccine Alliance)</a:t>
            </a:r>
          </a:p>
          <a:p>
            <a:pPr>
              <a:defRPr/>
            </a:pPr>
            <a:endParaRPr lang="en-US" altLang="en-US" dirty="0">
              <a:solidFill>
                <a:schemeClr val="bg1">
                  <a:lumMod val="95000"/>
                </a:schemeClr>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2" name="Object 1">
            <a:extLst>
              <a:ext uri="{FF2B5EF4-FFF2-40B4-BE49-F238E27FC236}">
                <a16:creationId xmlns:a16="http://schemas.microsoft.com/office/drawing/2014/main" id="{06E6D633-4FCD-814E-4945-1D16377B8DD1}"/>
              </a:ext>
            </a:extLst>
          </p:cNvPr>
          <p:cNvGraphicFramePr>
            <a:graphicFrameLocks noChangeAspect="1"/>
          </p:cNvGraphicFramePr>
          <p:nvPr/>
        </p:nvGraphicFramePr>
        <p:xfrm>
          <a:off x="1524001" y="0"/>
          <a:ext cx="9147175" cy="6858000"/>
        </p:xfrm>
        <a:graphic>
          <a:graphicData uri="http://schemas.openxmlformats.org/presentationml/2006/ole">
            <mc:AlternateContent xmlns:mc="http://schemas.openxmlformats.org/markup-compatibility/2006">
              <mc:Choice xmlns:v="urn:schemas-microsoft-com:vml" Requires="v">
                <p:oleObj name="Picture" r:id="rId2" imgW="6096851" imgH="4572638" progId="PhotoDraw.Document.2">
                  <p:embed/>
                </p:oleObj>
              </mc:Choice>
              <mc:Fallback>
                <p:oleObj name="Picture" r:id="rId2" imgW="6096851" imgH="4572638" progId="PhotoDraw.Document.2">
                  <p:embed/>
                  <p:pic>
                    <p:nvPicPr>
                      <p:cNvPr id="184322" name="Object 1">
                        <a:extLst>
                          <a:ext uri="{FF2B5EF4-FFF2-40B4-BE49-F238E27FC236}">
                            <a16:creationId xmlns:a16="http://schemas.microsoft.com/office/drawing/2014/main" id="{06E6D633-4FCD-814E-4945-1D16377B8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72AA-B9E0-F8AE-9129-35246B593669}"/>
              </a:ext>
            </a:extLst>
          </p:cNvPr>
          <p:cNvSpPr>
            <a:spLocks noGrp="1"/>
          </p:cNvSpPr>
          <p:nvPr>
            <p:ph type="title"/>
          </p:nvPr>
        </p:nvSpPr>
        <p:spPr/>
        <p:txBody>
          <a:bodyPr/>
          <a:lstStyle/>
          <a:p>
            <a:pPr>
              <a:defRPr/>
            </a:pPr>
            <a:r>
              <a:rPr lang="en-US" dirty="0">
                <a:solidFill>
                  <a:srgbClr val="E5E5FF"/>
                </a:solidFill>
              </a:rPr>
              <a:t>Pharmaceutical Industry</a:t>
            </a:r>
            <a:endParaRPr lang="en-US" dirty="0"/>
          </a:p>
        </p:txBody>
      </p:sp>
      <p:sp>
        <p:nvSpPr>
          <p:cNvPr id="3" name="Content Placeholder 2">
            <a:extLst>
              <a:ext uri="{FF2B5EF4-FFF2-40B4-BE49-F238E27FC236}">
                <a16:creationId xmlns:a16="http://schemas.microsoft.com/office/drawing/2014/main" id="{F55EA2E7-8993-0705-ADC1-B59B47D60861}"/>
              </a:ext>
            </a:extLst>
          </p:cNvPr>
          <p:cNvSpPr>
            <a:spLocks noGrp="1"/>
          </p:cNvSpPr>
          <p:nvPr>
            <p:ph idx="1"/>
          </p:nvPr>
        </p:nvSpPr>
        <p:spPr/>
        <p:txBody>
          <a:bodyPr/>
          <a:lstStyle/>
          <a:p>
            <a:pPr>
              <a:defRPr/>
            </a:pPr>
            <a:r>
              <a:rPr lang="en-US" dirty="0"/>
              <a:t>There is little correlation between the price of a particular drug and a company’s R&amp;D investment, nor between a drug’s price and the cost of its production</a:t>
            </a:r>
          </a:p>
          <a:p>
            <a:pPr>
              <a:defRPr/>
            </a:pPr>
            <a:r>
              <a:rPr lang="en-US" dirty="0"/>
              <a:t>Drug prices rising despite Trump tax cut lowering permanent tax rate from 35% to 21%</a:t>
            </a:r>
          </a:p>
          <a:p>
            <a:pPr>
              <a:defRPr/>
            </a:pP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459D8E34-3AD8-2611-7051-5A197666464A}"/>
              </a:ext>
            </a:extLst>
          </p:cNvPr>
          <p:cNvSpPr>
            <a:spLocks noGrp="1"/>
          </p:cNvSpPr>
          <p:nvPr>
            <p:ph type="title"/>
          </p:nvPr>
        </p:nvSpPr>
        <p:spPr/>
        <p:txBody>
          <a:bodyPr rtlCol="0">
            <a:normAutofit/>
          </a:bodyPr>
          <a:lstStyle/>
          <a:p>
            <a:pPr eaLnBrk="1" fontAlgn="auto" hangingPunct="1">
              <a:spcAft>
                <a:spcPts val="0"/>
              </a:spcAft>
              <a:defRPr/>
            </a:pPr>
            <a:r>
              <a:rPr lang="en-US" sz="3600" dirty="0"/>
              <a:t>Corporations Dominate the Global Economy</a:t>
            </a:r>
          </a:p>
        </p:txBody>
      </p:sp>
      <p:sp>
        <p:nvSpPr>
          <p:cNvPr id="8195" name="Rectangle 3">
            <a:extLst>
              <a:ext uri="{FF2B5EF4-FFF2-40B4-BE49-F238E27FC236}">
                <a16:creationId xmlns:a16="http://schemas.microsoft.com/office/drawing/2014/main" id="{81F537AC-F647-64D6-A0FD-E217EA00BE50}"/>
              </a:ext>
            </a:extLst>
          </p:cNvPr>
          <p:cNvSpPr>
            <a:spLocks noGrp="1"/>
          </p:cNvSpPr>
          <p:nvPr>
            <p:ph idx="1"/>
          </p:nvPr>
        </p:nvSpPr>
        <p:spPr/>
        <p:txBody>
          <a:bodyPr/>
          <a:lstStyle/>
          <a:p>
            <a:pPr eaLnBrk="1" hangingPunct="1">
              <a:defRPr/>
            </a:pPr>
            <a:r>
              <a:rPr lang="en-US" altLang="en-US" dirty="0"/>
              <a:t>69 of the world’s 100 largest economies are private corporations; 31 are countries</a:t>
            </a:r>
          </a:p>
          <a:p>
            <a:pPr lvl="1" eaLnBrk="1" hangingPunct="1">
              <a:defRPr/>
            </a:pPr>
            <a:r>
              <a:rPr lang="en-US" altLang="en-US" sz="3200" dirty="0"/>
              <a:t>Wal-Mart has more annual revenue than Spain and Australia</a:t>
            </a:r>
          </a:p>
          <a:p>
            <a:pPr lvl="1" eaLnBrk="1" hangingPunct="1">
              <a:defRPr/>
            </a:pPr>
            <a:r>
              <a:rPr lang="en-US" altLang="en-US" sz="3200" dirty="0"/>
              <a:t>Royal Dutch Shell &gt; Mexico</a:t>
            </a:r>
          </a:p>
          <a:p>
            <a:pPr lvl="1" eaLnBrk="1" hangingPunct="1">
              <a:defRPr/>
            </a:pPr>
            <a:r>
              <a:rPr lang="en-US" altLang="en-US" sz="3200" dirty="0"/>
              <a:t>United Health Group &gt; Denmark and Saudi Arabia</a:t>
            </a:r>
          </a:p>
          <a:p>
            <a:pPr lvl="1" eaLnBrk="1" hangingPunct="1">
              <a:defRPr/>
            </a:pPr>
            <a:endParaRPr lang="en-US" altLang="en-US" sz="3600" dirty="0"/>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E1CA-6592-043B-4A91-12E8600C097F}"/>
              </a:ext>
            </a:extLst>
          </p:cNvPr>
          <p:cNvSpPr>
            <a:spLocks noGrp="1"/>
          </p:cNvSpPr>
          <p:nvPr>
            <p:ph type="title"/>
          </p:nvPr>
        </p:nvSpPr>
        <p:spPr/>
        <p:txBody>
          <a:bodyPr/>
          <a:lstStyle/>
          <a:p>
            <a:pPr>
              <a:defRPr/>
            </a:pPr>
            <a:r>
              <a:rPr lang="en-US" dirty="0"/>
              <a:t>Premature Deaths in the U.S.</a:t>
            </a:r>
          </a:p>
        </p:txBody>
      </p:sp>
      <p:sp>
        <p:nvSpPr>
          <p:cNvPr id="3" name="Content Placeholder 2">
            <a:extLst>
              <a:ext uri="{FF2B5EF4-FFF2-40B4-BE49-F238E27FC236}">
                <a16:creationId xmlns:a16="http://schemas.microsoft.com/office/drawing/2014/main" id="{D69B117C-4B39-45F1-381D-D6EC8E5184A1}"/>
              </a:ext>
            </a:extLst>
          </p:cNvPr>
          <p:cNvSpPr>
            <a:spLocks noGrp="1"/>
          </p:cNvSpPr>
          <p:nvPr>
            <p:ph idx="1"/>
          </p:nvPr>
        </p:nvSpPr>
        <p:spPr/>
        <p:txBody>
          <a:bodyPr/>
          <a:lstStyle/>
          <a:p>
            <a:pPr>
              <a:defRPr/>
            </a:pPr>
            <a:r>
              <a:rPr lang="en-US" sz="4000" dirty="0"/>
              <a:t>10% due to inadequate medical care</a:t>
            </a:r>
          </a:p>
          <a:p>
            <a:pPr>
              <a:defRPr/>
            </a:pPr>
            <a:endParaRPr lang="en-US" sz="4000" dirty="0"/>
          </a:p>
          <a:p>
            <a:pPr>
              <a:defRPr/>
            </a:pPr>
            <a:r>
              <a:rPr lang="en-US" sz="4000" dirty="0"/>
              <a:t>60% due to behaviors, social circumstances, and environmental exposures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2CB7-B034-70D8-BD2D-41C36A96C920}"/>
              </a:ext>
            </a:extLst>
          </p:cNvPr>
          <p:cNvSpPr>
            <a:spLocks noGrp="1"/>
          </p:cNvSpPr>
          <p:nvPr>
            <p:ph type="title"/>
          </p:nvPr>
        </p:nvSpPr>
        <p:spPr/>
        <p:txBody>
          <a:bodyPr/>
          <a:lstStyle/>
          <a:p>
            <a:pPr>
              <a:defRPr/>
            </a:pPr>
            <a:r>
              <a:rPr lang="en-US" sz="3600" dirty="0"/>
              <a:t>Address Social Factors Responsible for Illness and Death</a:t>
            </a:r>
          </a:p>
        </p:txBody>
      </p:sp>
      <p:sp>
        <p:nvSpPr>
          <p:cNvPr id="3" name="Content Placeholder 2">
            <a:extLst>
              <a:ext uri="{FF2B5EF4-FFF2-40B4-BE49-F238E27FC236}">
                <a16:creationId xmlns:a16="http://schemas.microsoft.com/office/drawing/2014/main" id="{6A51D215-849C-5D95-B783-2E26251B1F31}"/>
              </a:ext>
            </a:extLst>
          </p:cNvPr>
          <p:cNvSpPr>
            <a:spLocks noGrp="1"/>
          </p:cNvSpPr>
          <p:nvPr>
            <p:ph idx="1"/>
          </p:nvPr>
        </p:nvSpPr>
        <p:spPr/>
        <p:txBody>
          <a:bodyPr/>
          <a:lstStyle/>
          <a:p>
            <a:pPr>
              <a:defRPr/>
            </a:pPr>
            <a:r>
              <a:rPr lang="en-US" sz="3600" dirty="0"/>
              <a:t>Deaths in 2000 attributable to:</a:t>
            </a:r>
          </a:p>
          <a:p>
            <a:pPr lvl="1">
              <a:defRPr/>
            </a:pPr>
            <a:r>
              <a:rPr lang="en-US" sz="3600" dirty="0"/>
              <a:t>Low education: 245,000</a:t>
            </a:r>
          </a:p>
          <a:p>
            <a:pPr lvl="1">
              <a:defRPr/>
            </a:pPr>
            <a:r>
              <a:rPr lang="en-US" sz="3600" dirty="0"/>
              <a:t>Racial segregation: 176,000</a:t>
            </a:r>
          </a:p>
          <a:p>
            <a:pPr lvl="1">
              <a:defRPr/>
            </a:pPr>
            <a:r>
              <a:rPr lang="en-US" sz="3600" dirty="0"/>
              <a:t>Low social support: 162,000</a:t>
            </a:r>
          </a:p>
          <a:p>
            <a:pPr lvl="1">
              <a:defRPr/>
            </a:pPr>
            <a:r>
              <a:rPr lang="en-US" sz="3600" dirty="0"/>
              <a:t>Individual-level poverty: 133,000</a:t>
            </a:r>
          </a:p>
          <a:p>
            <a:pPr lvl="1" algn="r">
              <a:defRPr/>
            </a:pPr>
            <a:r>
              <a:rPr lang="en-US" dirty="0"/>
              <a:t>AJPH 2011;101:1456-1465</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4539-2139-96DD-A7EF-B3683A4E8C6B}"/>
              </a:ext>
            </a:extLst>
          </p:cNvPr>
          <p:cNvSpPr>
            <a:spLocks noGrp="1"/>
          </p:cNvSpPr>
          <p:nvPr>
            <p:ph type="title"/>
          </p:nvPr>
        </p:nvSpPr>
        <p:spPr/>
        <p:txBody>
          <a:bodyPr/>
          <a:lstStyle/>
          <a:p>
            <a:pPr>
              <a:defRPr/>
            </a:pPr>
            <a:r>
              <a:rPr lang="en-US" sz="3600" dirty="0"/>
              <a:t>Address Social Factors Responsible for Illness and Death</a:t>
            </a:r>
          </a:p>
        </p:txBody>
      </p:sp>
      <p:sp>
        <p:nvSpPr>
          <p:cNvPr id="3" name="Content Placeholder 2">
            <a:extLst>
              <a:ext uri="{FF2B5EF4-FFF2-40B4-BE49-F238E27FC236}">
                <a16:creationId xmlns:a16="http://schemas.microsoft.com/office/drawing/2014/main" id="{74FC7E05-40AF-0CED-2D15-60F0FBC3326E}"/>
              </a:ext>
            </a:extLst>
          </p:cNvPr>
          <p:cNvSpPr>
            <a:spLocks noGrp="1"/>
          </p:cNvSpPr>
          <p:nvPr>
            <p:ph idx="1"/>
          </p:nvPr>
        </p:nvSpPr>
        <p:spPr/>
        <p:txBody>
          <a:bodyPr/>
          <a:lstStyle/>
          <a:p>
            <a:pPr>
              <a:defRPr/>
            </a:pPr>
            <a:r>
              <a:rPr lang="en-US" sz="3600" dirty="0"/>
              <a:t>Deaths in 2000 attributable to:</a:t>
            </a:r>
          </a:p>
          <a:p>
            <a:pPr lvl="1">
              <a:defRPr/>
            </a:pPr>
            <a:r>
              <a:rPr lang="en-US" sz="3600" dirty="0"/>
              <a:t>Income inequality: 119,000 (population-attributable mortality – 5.1%)</a:t>
            </a:r>
          </a:p>
          <a:p>
            <a:pPr lvl="1">
              <a:defRPr/>
            </a:pPr>
            <a:r>
              <a:rPr lang="en-US" sz="3600" dirty="0"/>
              <a:t>Area-level poverty: 39,000 (population-attributable mortality – 1.7%)</a:t>
            </a:r>
          </a:p>
          <a:p>
            <a:pPr lvl="1" algn="r">
              <a:defRPr/>
            </a:pPr>
            <a:r>
              <a:rPr lang="en-US" dirty="0"/>
              <a:t>AJPH 2011;101:1456-1465</a:t>
            </a:r>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B407-3321-7A91-0E94-7041A3266AF2}"/>
              </a:ext>
            </a:extLst>
          </p:cNvPr>
          <p:cNvSpPr>
            <a:spLocks noGrp="1"/>
          </p:cNvSpPr>
          <p:nvPr>
            <p:ph type="title"/>
          </p:nvPr>
        </p:nvSpPr>
        <p:spPr/>
        <p:txBody>
          <a:bodyPr/>
          <a:lstStyle/>
          <a:p>
            <a:pPr>
              <a:defRPr/>
            </a:pPr>
            <a:r>
              <a:rPr lang="en-US" dirty="0">
                <a:solidFill>
                  <a:srgbClr val="E5E5FF"/>
                </a:solidFill>
              </a:rPr>
              <a:t>The State of U.S. Health Care</a:t>
            </a:r>
            <a:endParaRPr lang="en-US" dirty="0"/>
          </a:p>
        </p:txBody>
      </p:sp>
      <p:sp>
        <p:nvSpPr>
          <p:cNvPr id="3" name="Content Placeholder 2">
            <a:extLst>
              <a:ext uri="{FF2B5EF4-FFF2-40B4-BE49-F238E27FC236}">
                <a16:creationId xmlns:a16="http://schemas.microsoft.com/office/drawing/2014/main" id="{6E5103C4-8AD3-416E-9C1C-3E4CE6ECD5E5}"/>
              </a:ext>
            </a:extLst>
          </p:cNvPr>
          <p:cNvSpPr>
            <a:spLocks noGrp="1"/>
          </p:cNvSpPr>
          <p:nvPr>
            <p:ph idx="1"/>
          </p:nvPr>
        </p:nvSpPr>
        <p:spPr/>
        <p:txBody>
          <a:bodyPr/>
          <a:lstStyle/>
          <a:p>
            <a:pPr eaLnBrk="1" hangingPunct="1">
              <a:lnSpc>
                <a:spcPct val="90000"/>
              </a:lnSpc>
              <a:defRPr/>
            </a:pPr>
            <a:r>
              <a:rPr lang="en-US" dirty="0"/>
              <a:t>U.S. health care system ranks 69</a:t>
            </a:r>
            <a:r>
              <a:rPr lang="en-US" baseline="30000" dirty="0"/>
              <a:t>th</a:t>
            </a:r>
            <a:r>
              <a:rPr lang="en-US" dirty="0"/>
              <a:t>/191 countries (between Armenia and Algeria)</a:t>
            </a:r>
          </a:p>
          <a:p>
            <a:pPr eaLnBrk="1" hangingPunct="1">
              <a:lnSpc>
                <a:spcPct val="90000"/>
              </a:lnSpc>
              <a:defRPr/>
            </a:pPr>
            <a:r>
              <a:rPr lang="en-US" dirty="0"/>
              <a:t>U.S. has poorest health among all rich nations</a:t>
            </a:r>
          </a:p>
          <a:p>
            <a:pPr eaLnBrk="1" hangingPunct="1">
              <a:lnSpc>
                <a:spcPct val="90000"/>
              </a:lnSpc>
              <a:defRPr/>
            </a:pPr>
            <a:r>
              <a:rPr lang="en-US" dirty="0"/>
              <a:t>Red states have worse health care/outcomes than Blue states</a:t>
            </a:r>
          </a:p>
          <a:p>
            <a:pPr eaLnBrk="1" hangingPunct="1">
              <a:lnSpc>
                <a:spcPct val="90000"/>
              </a:lnSpc>
              <a:defRPr/>
            </a:pPr>
            <a:r>
              <a:rPr lang="en-US" dirty="0"/>
              <a:t>12% of Americans live in poverty (including 1.7 million health care workers and their children)</a:t>
            </a:r>
          </a:p>
          <a:p>
            <a:pPr eaLnBrk="1" hangingPunct="1">
              <a:lnSpc>
                <a:spcPct val="90000"/>
              </a:lnSpc>
              <a:defRPr/>
            </a:pPr>
            <a:r>
              <a:rPr lang="en-US" dirty="0"/>
              <a:t>16% of US children live in poverty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1EAC-2AE5-5200-EE74-BB8CCCDE8A60}"/>
              </a:ext>
            </a:extLst>
          </p:cNvPr>
          <p:cNvSpPr>
            <a:spLocks noGrp="1"/>
          </p:cNvSpPr>
          <p:nvPr>
            <p:ph type="title"/>
          </p:nvPr>
        </p:nvSpPr>
        <p:spPr/>
        <p:txBody>
          <a:bodyPr/>
          <a:lstStyle/>
          <a:p>
            <a:pPr>
              <a:defRPr/>
            </a:pPr>
            <a:r>
              <a:rPr lang="en-US" sz="3600" dirty="0"/>
              <a:t>Address Social Factors Responsible for Illness and Death</a:t>
            </a:r>
          </a:p>
        </p:txBody>
      </p:sp>
      <p:sp>
        <p:nvSpPr>
          <p:cNvPr id="3" name="Content Placeholder 2">
            <a:extLst>
              <a:ext uri="{FF2B5EF4-FFF2-40B4-BE49-F238E27FC236}">
                <a16:creationId xmlns:a16="http://schemas.microsoft.com/office/drawing/2014/main" id="{695FB065-F0A6-9D2C-D227-07990B18967E}"/>
              </a:ext>
            </a:extLst>
          </p:cNvPr>
          <p:cNvSpPr>
            <a:spLocks noGrp="1"/>
          </p:cNvSpPr>
          <p:nvPr>
            <p:ph idx="1"/>
          </p:nvPr>
        </p:nvSpPr>
        <p:spPr/>
        <p:txBody>
          <a:bodyPr/>
          <a:lstStyle/>
          <a:p>
            <a:pPr>
              <a:defRPr/>
            </a:pPr>
            <a:r>
              <a:rPr lang="en-US" sz="3600" dirty="0"/>
              <a:t>Deaths in 2000 attributable to:</a:t>
            </a:r>
          </a:p>
          <a:p>
            <a:pPr lvl="1">
              <a:defRPr/>
            </a:pPr>
            <a:r>
              <a:rPr lang="en-US" sz="3600" dirty="0"/>
              <a:t>AMI – 193,000</a:t>
            </a:r>
          </a:p>
          <a:p>
            <a:pPr lvl="1">
              <a:defRPr/>
            </a:pPr>
            <a:r>
              <a:rPr lang="en-US" sz="3600" dirty="0"/>
              <a:t>CVD – 168,000</a:t>
            </a:r>
          </a:p>
          <a:p>
            <a:pPr lvl="1">
              <a:defRPr/>
            </a:pPr>
            <a:r>
              <a:rPr lang="en-US" sz="3600" dirty="0"/>
              <a:t>Lung CA – 156,000</a:t>
            </a:r>
          </a:p>
          <a:p>
            <a:pPr lvl="1" algn="r">
              <a:defRPr/>
            </a:pPr>
            <a:r>
              <a:rPr lang="en-US" dirty="0"/>
              <a:t>AJPH 2011;101:1456-1465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F3BE-6183-5AA9-EB40-329DFEFEB8CE}"/>
              </a:ext>
            </a:extLst>
          </p:cNvPr>
          <p:cNvSpPr>
            <a:spLocks noGrp="1"/>
          </p:cNvSpPr>
          <p:nvPr>
            <p:ph type="title"/>
          </p:nvPr>
        </p:nvSpPr>
        <p:spPr/>
        <p:txBody>
          <a:bodyPr/>
          <a:lstStyle/>
          <a:p>
            <a:pPr>
              <a:defRPr/>
            </a:pPr>
            <a:r>
              <a:rPr lang="en-US" dirty="0"/>
              <a:t>Deaths per year</a:t>
            </a:r>
          </a:p>
        </p:txBody>
      </p:sp>
      <p:sp>
        <p:nvSpPr>
          <p:cNvPr id="3" name="Content Placeholder 2">
            <a:extLst>
              <a:ext uri="{FF2B5EF4-FFF2-40B4-BE49-F238E27FC236}">
                <a16:creationId xmlns:a16="http://schemas.microsoft.com/office/drawing/2014/main" id="{A3909F06-7485-9C5F-A928-00946DA4F05E}"/>
              </a:ext>
            </a:extLst>
          </p:cNvPr>
          <p:cNvSpPr>
            <a:spLocks noGrp="1"/>
          </p:cNvSpPr>
          <p:nvPr>
            <p:ph idx="1"/>
          </p:nvPr>
        </p:nvSpPr>
        <p:spPr/>
        <p:txBody>
          <a:bodyPr/>
          <a:lstStyle/>
          <a:p>
            <a:pPr>
              <a:defRPr/>
            </a:pPr>
            <a:r>
              <a:rPr lang="en-US" sz="2800" dirty="0"/>
              <a:t>Tobacco = 438,000 (+ 42,000 ETS)</a:t>
            </a:r>
          </a:p>
          <a:p>
            <a:pPr>
              <a:defRPr/>
            </a:pPr>
            <a:r>
              <a:rPr lang="en-US" sz="2800" dirty="0"/>
              <a:t>Obesity = 300,000</a:t>
            </a:r>
          </a:p>
          <a:p>
            <a:pPr>
              <a:defRPr/>
            </a:pPr>
            <a:r>
              <a:rPr lang="en-US" sz="2800" dirty="0"/>
              <a:t>Alcohol = 100,000</a:t>
            </a:r>
          </a:p>
          <a:p>
            <a:pPr>
              <a:defRPr/>
            </a:pPr>
            <a:r>
              <a:rPr lang="en-US" sz="2800" dirty="0"/>
              <a:t>Microbial agents = 90,000</a:t>
            </a:r>
          </a:p>
          <a:p>
            <a:pPr>
              <a:defRPr/>
            </a:pPr>
            <a:r>
              <a:rPr lang="en-US" sz="2800" dirty="0"/>
              <a:t>Toxic agents = 60,000 (likely higher)</a:t>
            </a:r>
          </a:p>
          <a:p>
            <a:pPr>
              <a:defRPr/>
            </a:pPr>
            <a:r>
              <a:rPr lang="en-US" sz="2800" dirty="0"/>
              <a:t>Firearms = 35,000</a:t>
            </a:r>
          </a:p>
          <a:p>
            <a:pPr>
              <a:defRPr/>
            </a:pPr>
            <a:r>
              <a:rPr lang="en-US" sz="2800" dirty="0"/>
              <a:t>Sexual behaviors = 30,000</a:t>
            </a:r>
          </a:p>
          <a:p>
            <a:pPr>
              <a:defRPr/>
            </a:pPr>
            <a:r>
              <a:rPr lang="en-US" sz="2800" dirty="0"/>
              <a:t>Motor vehicles = 25,000</a:t>
            </a:r>
          </a:p>
          <a:p>
            <a:pPr>
              <a:defRPr/>
            </a:pPr>
            <a:r>
              <a:rPr lang="en-US" sz="2800" dirty="0"/>
              <a:t>Illicit drug use = 20,000</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EA847F9-2917-7B5E-702A-59B66BF04183}"/>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a:t>Major Contributors to Illness and Death</a:t>
            </a:r>
          </a:p>
        </p:txBody>
      </p:sp>
      <p:sp>
        <p:nvSpPr>
          <p:cNvPr id="38915" name="Content Placeholder 2">
            <a:extLst>
              <a:ext uri="{FF2B5EF4-FFF2-40B4-BE49-F238E27FC236}">
                <a16:creationId xmlns:a16="http://schemas.microsoft.com/office/drawing/2014/main" id="{C9D26072-96F6-EE12-1E33-220AD951B124}"/>
              </a:ext>
            </a:extLst>
          </p:cNvPr>
          <p:cNvSpPr>
            <a:spLocks noGrp="1"/>
          </p:cNvSpPr>
          <p:nvPr>
            <p:ph idx="4294967295"/>
          </p:nvPr>
        </p:nvSpPr>
        <p:spPr/>
        <p:txBody>
          <a:bodyPr/>
          <a:lstStyle/>
          <a:p>
            <a:pPr eaLnBrk="1" hangingPunct="1">
              <a:buClr>
                <a:srgbClr val="FFCC00"/>
              </a:buClr>
              <a:defRPr/>
            </a:pPr>
            <a:r>
              <a:rPr lang="en-US" sz="2800" dirty="0">
                <a:solidFill>
                  <a:srgbClr val="FFFFFF"/>
                </a:solidFill>
              </a:rPr>
              <a:t>Estimated that medical care accounts for only 10% of overall health</a:t>
            </a:r>
          </a:p>
          <a:p>
            <a:pPr lvl="1" eaLnBrk="1" hangingPunct="1">
              <a:buClr>
                <a:srgbClr val="A886E0"/>
              </a:buClr>
              <a:defRPr/>
            </a:pPr>
            <a:r>
              <a:rPr lang="en-US" dirty="0">
                <a:solidFill>
                  <a:srgbClr val="FFFFFF"/>
                </a:solidFill>
              </a:rPr>
              <a:t>Social, environmental, behavioral, and genetic factors = 90%</a:t>
            </a:r>
          </a:p>
          <a:p>
            <a:pPr lvl="1" eaLnBrk="1" hangingPunct="1">
              <a:buClr>
                <a:srgbClr val="A886E0"/>
              </a:buClr>
              <a:defRPr/>
            </a:pPr>
            <a:r>
              <a:rPr lang="en-US" dirty="0">
                <a:solidFill>
                  <a:srgbClr val="FFFFFF"/>
                </a:solidFill>
              </a:rPr>
              <a:t>Few physicians screen for SDOH</a:t>
            </a:r>
          </a:p>
          <a:p>
            <a:pPr eaLnBrk="1" hangingPunct="1">
              <a:buClr>
                <a:srgbClr val="FFCC00"/>
              </a:buClr>
              <a:defRPr/>
            </a:pPr>
            <a:r>
              <a:rPr lang="en-US" sz="2800" dirty="0">
                <a:solidFill>
                  <a:srgbClr val="FFFFFF"/>
                </a:solidFill>
              </a:rPr>
              <a:t>40% of US mortality due to tobacco, poor diet, physical inactivity, and misuse of alcohol</a:t>
            </a:r>
          </a:p>
          <a:p>
            <a:pPr lvl="1" eaLnBrk="1" hangingPunct="1">
              <a:buClr>
                <a:srgbClr val="A886E0"/>
              </a:buClr>
              <a:defRPr/>
            </a:pPr>
            <a:r>
              <a:rPr lang="en-US" dirty="0">
                <a:solidFill>
                  <a:srgbClr val="FFFFFF"/>
                </a:solidFill>
              </a:rPr>
              <a:t>Every $1 invested in programs covering above items saves $5.60 in health care costs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F80D-B9C2-9699-87AC-D7AE128F988E}"/>
              </a:ext>
            </a:extLst>
          </p:cNvPr>
          <p:cNvSpPr>
            <a:spLocks noGrp="1"/>
          </p:cNvSpPr>
          <p:nvPr>
            <p:ph type="title"/>
          </p:nvPr>
        </p:nvSpPr>
        <p:spPr/>
        <p:txBody>
          <a:bodyPr/>
          <a:lstStyle/>
          <a:p>
            <a:pPr>
              <a:defRPr/>
            </a:pPr>
            <a:r>
              <a:rPr lang="en-US" dirty="0"/>
              <a:t>Prevention</a:t>
            </a:r>
          </a:p>
        </p:txBody>
      </p:sp>
      <p:sp>
        <p:nvSpPr>
          <p:cNvPr id="3" name="Content Placeholder 2">
            <a:extLst>
              <a:ext uri="{FF2B5EF4-FFF2-40B4-BE49-F238E27FC236}">
                <a16:creationId xmlns:a16="http://schemas.microsoft.com/office/drawing/2014/main" id="{810CF5B9-F706-12B6-1706-984EAA5BED51}"/>
              </a:ext>
            </a:extLst>
          </p:cNvPr>
          <p:cNvSpPr>
            <a:spLocks noGrp="1"/>
          </p:cNvSpPr>
          <p:nvPr>
            <p:ph idx="1"/>
          </p:nvPr>
        </p:nvSpPr>
        <p:spPr/>
        <p:txBody>
          <a:bodyPr/>
          <a:lstStyle/>
          <a:p>
            <a:pPr>
              <a:defRPr/>
            </a:pPr>
            <a:r>
              <a:rPr lang="en-US" sz="2400" dirty="0"/>
              <a:t>2-4% of national health care expenditures</a:t>
            </a:r>
          </a:p>
          <a:p>
            <a:pPr>
              <a:defRPr/>
            </a:pPr>
            <a:r>
              <a:rPr lang="en-US" sz="2400" dirty="0"/>
              <a:t>Every $1 spent on building biking trails and walking paths would save nearly $3 in medical expenses</a:t>
            </a:r>
          </a:p>
          <a:p>
            <a:pPr>
              <a:defRPr/>
            </a:pPr>
            <a:r>
              <a:rPr lang="en-US" sz="2400" dirty="0"/>
              <a:t>Every $1 spent on wellness programs, companies would save over $3 in medical costs and almost $3 in absenteeism costs by some estimates</a:t>
            </a:r>
          </a:p>
          <a:p>
            <a:pPr lvl="1">
              <a:defRPr/>
            </a:pPr>
            <a:r>
              <a:rPr lang="en-US" sz="2400" dirty="0"/>
              <a:t>Another study showed increased health behaviors but no differences in self-reported health, health care markers/use/spending, absenteeism, economic, or employment outcomes</a:t>
            </a:r>
          </a:p>
          <a:p>
            <a:pPr>
              <a:defRPr/>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6804-8BEA-331C-6309-C9174D8BC387}"/>
              </a:ext>
            </a:extLst>
          </p:cNvPr>
          <p:cNvSpPr>
            <a:spLocks noGrp="1"/>
          </p:cNvSpPr>
          <p:nvPr>
            <p:ph type="title"/>
          </p:nvPr>
        </p:nvSpPr>
        <p:spPr/>
        <p:txBody>
          <a:bodyPr/>
          <a:lstStyle/>
          <a:p>
            <a:pPr>
              <a:defRPr/>
            </a:pPr>
            <a:r>
              <a:rPr lang="en-US" dirty="0"/>
              <a:t>Public Health Spending</a:t>
            </a:r>
          </a:p>
        </p:txBody>
      </p:sp>
      <p:sp>
        <p:nvSpPr>
          <p:cNvPr id="3" name="Content Placeholder 2">
            <a:extLst>
              <a:ext uri="{FF2B5EF4-FFF2-40B4-BE49-F238E27FC236}">
                <a16:creationId xmlns:a16="http://schemas.microsoft.com/office/drawing/2014/main" id="{4F4F9ECD-AB95-F30B-24AD-D6DC616463BD}"/>
              </a:ext>
            </a:extLst>
          </p:cNvPr>
          <p:cNvSpPr>
            <a:spLocks noGrp="1"/>
          </p:cNvSpPr>
          <p:nvPr>
            <p:ph idx="1"/>
          </p:nvPr>
        </p:nvSpPr>
        <p:spPr/>
        <p:txBody>
          <a:bodyPr/>
          <a:lstStyle/>
          <a:p>
            <a:pPr>
              <a:defRPr/>
            </a:pPr>
            <a:r>
              <a:rPr lang="en-US" sz="2800" dirty="0"/>
              <a:t>Public health spending minimal</a:t>
            </a:r>
          </a:p>
          <a:p>
            <a:pPr lvl="1">
              <a:buClr>
                <a:srgbClr val="FFCC00"/>
              </a:buClr>
              <a:defRPr/>
            </a:pPr>
            <a:r>
              <a:rPr lang="en-US" dirty="0">
                <a:solidFill>
                  <a:srgbClr val="FFFFFF"/>
                </a:solidFill>
              </a:rPr>
              <a:t>1.4% in 1960, 3.2% in 2002, 2.4% in 2019</a:t>
            </a:r>
          </a:p>
          <a:p>
            <a:pPr>
              <a:defRPr/>
            </a:pPr>
            <a:r>
              <a:rPr lang="en-US" sz="2800" dirty="0"/>
              <a:t>Other wealthy OECD countries spend average of $2 on social services for every $1 spent on medical care (U.S. = $0.55)</a:t>
            </a:r>
          </a:p>
          <a:p>
            <a:pPr>
              <a:defRPr/>
            </a:pPr>
            <a:r>
              <a:rPr lang="en-US" sz="2800" dirty="0"/>
              <a:t>Mortality rates fall 1-7% for every 10% increase in public health spending</a:t>
            </a:r>
          </a:p>
          <a:p>
            <a:pPr>
              <a:defRPr/>
            </a:pPr>
            <a:r>
              <a:rPr lang="en-US" sz="2800" dirty="0"/>
              <a:t>If US welfare state was average (c/w OECD countries), life expectancy would be 3.8 </a:t>
            </a:r>
            <a:r>
              <a:rPr lang="en-US" sz="2800" dirty="0" err="1"/>
              <a:t>yrs</a:t>
            </a:r>
            <a:r>
              <a:rPr lang="en-US" sz="2800" dirty="0"/>
              <a:t> longer</a:t>
            </a:r>
          </a:p>
          <a:p>
            <a:pPr>
              <a:defRPr/>
            </a:pPr>
            <a:endParaRPr lang="en-US" sz="2800" dirty="0"/>
          </a:p>
          <a:p>
            <a:pPr>
              <a:defRPr/>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27BB-C6F2-D309-1BE3-03A5F0F162BB}"/>
              </a:ext>
            </a:extLst>
          </p:cNvPr>
          <p:cNvSpPr>
            <a:spLocks noGrp="1"/>
          </p:cNvSpPr>
          <p:nvPr>
            <p:ph type="title"/>
          </p:nvPr>
        </p:nvSpPr>
        <p:spPr/>
        <p:txBody>
          <a:bodyPr/>
          <a:lstStyle/>
          <a:p>
            <a:pPr>
              <a:defRPr/>
            </a:pPr>
            <a:r>
              <a:rPr lang="en-US" dirty="0"/>
              <a:t>Public Health Spending</a:t>
            </a:r>
          </a:p>
        </p:txBody>
      </p:sp>
      <p:sp>
        <p:nvSpPr>
          <p:cNvPr id="3" name="Content Placeholder 2">
            <a:extLst>
              <a:ext uri="{FF2B5EF4-FFF2-40B4-BE49-F238E27FC236}">
                <a16:creationId xmlns:a16="http://schemas.microsoft.com/office/drawing/2014/main" id="{3B895EEE-945B-661F-2CB8-449316F9CC18}"/>
              </a:ext>
            </a:extLst>
          </p:cNvPr>
          <p:cNvSpPr>
            <a:spLocks noGrp="1"/>
          </p:cNvSpPr>
          <p:nvPr>
            <p:ph idx="1"/>
          </p:nvPr>
        </p:nvSpPr>
        <p:spPr/>
        <p:txBody>
          <a:bodyPr/>
          <a:lstStyle/>
          <a:p>
            <a:pPr>
              <a:defRPr/>
            </a:pPr>
            <a:r>
              <a:rPr lang="en-US" dirty="0"/>
              <a:t>Covid global death toll (through 4-24) = 7.1 billion (1.1 billion in US)</a:t>
            </a:r>
          </a:p>
          <a:p>
            <a:pPr>
              <a:defRPr/>
            </a:pPr>
            <a:r>
              <a:rPr lang="en-US" dirty="0"/>
              <a:t>The US and the world are not prepared for future pandemics</a:t>
            </a:r>
          </a:p>
          <a:p>
            <a:pPr>
              <a:defRPr/>
            </a:pPr>
            <a:r>
              <a:rPr lang="en-US" dirty="0"/>
              <a:t>Experts estimate $20 billion/</a:t>
            </a:r>
            <a:r>
              <a:rPr lang="en-US" dirty="0" err="1"/>
              <a:t>yr</a:t>
            </a:r>
            <a:r>
              <a:rPr lang="en-US" dirty="0"/>
              <a:t> cost to “pandemic proof the planet;” cost of covid pandemic to US through 8-21 = $16 trillion = approximately 90% of annual GDP</a:t>
            </a:r>
          </a:p>
          <a:p>
            <a:pPr lvl="1">
              <a:defRPr/>
            </a:pPr>
            <a:r>
              <a:rPr lang="en-US" dirty="0"/>
              <a:t>$29 trillion global cost (as of 1-23)</a:t>
            </a:r>
          </a:p>
          <a:p>
            <a:pPr>
              <a:defRPr/>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2572-BF80-2822-CE03-5E5655808876}"/>
              </a:ext>
            </a:extLst>
          </p:cNvPr>
          <p:cNvSpPr>
            <a:spLocks noGrp="1"/>
          </p:cNvSpPr>
          <p:nvPr>
            <p:ph type="title"/>
          </p:nvPr>
        </p:nvSpPr>
        <p:spPr/>
        <p:txBody>
          <a:bodyPr/>
          <a:lstStyle/>
          <a:p>
            <a:pPr>
              <a:defRPr/>
            </a:pPr>
            <a:r>
              <a:rPr lang="en-US" dirty="0"/>
              <a:t>Compliance</a:t>
            </a:r>
          </a:p>
        </p:txBody>
      </p:sp>
      <p:sp>
        <p:nvSpPr>
          <p:cNvPr id="3" name="Content Placeholder 2">
            <a:extLst>
              <a:ext uri="{FF2B5EF4-FFF2-40B4-BE49-F238E27FC236}">
                <a16:creationId xmlns:a16="http://schemas.microsoft.com/office/drawing/2014/main" id="{92BC9F05-6C01-E6A1-7F06-B89216B3F9DA}"/>
              </a:ext>
            </a:extLst>
          </p:cNvPr>
          <p:cNvSpPr>
            <a:spLocks noGrp="1"/>
          </p:cNvSpPr>
          <p:nvPr>
            <p:ph idx="1"/>
          </p:nvPr>
        </p:nvSpPr>
        <p:spPr/>
        <p:txBody>
          <a:bodyPr/>
          <a:lstStyle/>
          <a:p>
            <a:pPr>
              <a:defRPr/>
            </a:pPr>
            <a:r>
              <a:rPr lang="en-US" sz="2800" dirty="0"/>
              <a:t>33% of prescriptions go unfilled</a:t>
            </a:r>
          </a:p>
          <a:p>
            <a:pPr>
              <a:defRPr/>
            </a:pPr>
            <a:r>
              <a:rPr lang="en-US" sz="2800" dirty="0"/>
              <a:t>Only 50-65% of patients take medicines as prescribed</a:t>
            </a:r>
          </a:p>
          <a:p>
            <a:pPr>
              <a:defRPr/>
            </a:pPr>
            <a:r>
              <a:rPr lang="en-US" sz="2800" dirty="0"/>
              <a:t>Noncompliant patients more likely to be hospitalized and to die</a:t>
            </a:r>
          </a:p>
          <a:p>
            <a:pPr>
              <a:defRPr/>
            </a:pPr>
            <a:r>
              <a:rPr lang="en-US" sz="2800" dirty="0"/>
              <a:t>Noncompliant patients have twice the annual medical care costs of those who are compliant</a:t>
            </a:r>
          </a:p>
          <a:p>
            <a:pPr>
              <a:defRPr/>
            </a:pPr>
            <a:r>
              <a:rPr lang="en-US" sz="2800" dirty="0"/>
              <a:t>Cost, health literacy contribute to noncompliance</a:t>
            </a:r>
          </a:p>
          <a:p>
            <a:pPr lvl="1">
              <a:defRPr/>
            </a:pPr>
            <a:r>
              <a:rPr lang="en-US" sz="2400" dirty="0"/>
              <a:t>25% of Americans functionally illiterate; large majority health care-illiterate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78BA98D-6BAE-273D-8BCC-DD05D8D7CA23}"/>
              </a:ext>
            </a:extLst>
          </p:cNvPr>
          <p:cNvSpPr>
            <a:spLocks noGrp="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Poverty and Hunger</a:t>
            </a:r>
          </a:p>
        </p:txBody>
      </p:sp>
      <p:sp>
        <p:nvSpPr>
          <p:cNvPr id="39939" name="Content Placeholder 2">
            <a:extLst>
              <a:ext uri="{FF2B5EF4-FFF2-40B4-BE49-F238E27FC236}">
                <a16:creationId xmlns:a16="http://schemas.microsoft.com/office/drawing/2014/main" id="{87A83F1C-3B46-625B-AC26-C2E2D5B86CD4}"/>
              </a:ext>
            </a:extLst>
          </p:cNvPr>
          <p:cNvSpPr>
            <a:spLocks noGrp="1"/>
          </p:cNvSpPr>
          <p:nvPr>
            <p:ph idx="4294967295"/>
          </p:nvPr>
        </p:nvSpPr>
        <p:spPr/>
        <p:txBody>
          <a:bodyPr/>
          <a:lstStyle/>
          <a:p>
            <a:pPr eaLnBrk="1" hangingPunct="1">
              <a:defRPr/>
            </a:pPr>
            <a:r>
              <a:rPr lang="en-US" sz="2800" dirty="0"/>
              <a:t>US: 14% of residents and 19% of children live in poverty</a:t>
            </a:r>
          </a:p>
          <a:p>
            <a:pPr eaLnBrk="1" hangingPunct="1">
              <a:defRPr/>
            </a:pPr>
            <a:r>
              <a:rPr lang="en-US" sz="2800" dirty="0"/>
              <a:t>Rates of poverty in Blacks and Hispanics = 2.5X Whites</a:t>
            </a:r>
          </a:p>
          <a:p>
            <a:pPr eaLnBrk="1" hangingPunct="1">
              <a:defRPr/>
            </a:pPr>
            <a:r>
              <a:rPr lang="en-US" sz="2800" dirty="0"/>
              <a:t>Poverty associated with worse physical and mental health</a:t>
            </a:r>
          </a:p>
          <a:p>
            <a:pPr lvl="1" eaLnBrk="1" hangingPunct="1">
              <a:defRPr/>
            </a:pPr>
            <a:r>
              <a:rPr lang="en-US" sz="2400" dirty="0"/>
              <a:t>Poverty = fourth leading cause of death in US, after heart disease, cancer, and smoking</a:t>
            </a:r>
          </a:p>
          <a:p>
            <a:pPr eaLnBrk="1" hangingPunct="1">
              <a:defRPr/>
            </a:pPr>
            <a:r>
              <a:rPr lang="en-US" sz="2800" dirty="0"/>
              <a:t>Income inequality associated with higher death rates among those at low end of economic spectrum</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04A2523-F6DB-54FE-629E-21743A93ADED}"/>
              </a:ext>
            </a:extLst>
          </p:cNvPr>
          <p:cNvSpPr>
            <a:spLocks noGrp="1" noRot="1" noChangeArrowheads="1"/>
          </p:cNvSpPr>
          <p:nvPr>
            <p:ph type="title" idx="4294967295"/>
          </p:nvPr>
        </p:nvSpPr>
        <p:spPr/>
        <p:txBody>
          <a:bodyPr vert="horz" wrap="square" lIns="0" tIns="45720" rIns="0" bIns="0" numCol="1" anchor="b" anchorCtr="0" compatLnSpc="1">
            <a:prstTxWarp prst="textNoShape">
              <a:avLst/>
            </a:prstTxWarp>
          </a:bodyPr>
          <a:lstStyle/>
          <a:p>
            <a:pPr eaLnBrk="1" hangingPunct="1">
              <a:defRPr/>
            </a:pPr>
            <a:r>
              <a:rPr lang="en-US" dirty="0"/>
              <a:t>Economic Disparities</a:t>
            </a:r>
          </a:p>
        </p:txBody>
      </p:sp>
      <p:sp>
        <p:nvSpPr>
          <p:cNvPr id="35843" name="Rectangle 3">
            <a:extLst>
              <a:ext uri="{FF2B5EF4-FFF2-40B4-BE49-F238E27FC236}">
                <a16:creationId xmlns:a16="http://schemas.microsoft.com/office/drawing/2014/main" id="{EDCFD610-728A-3620-7254-E2B2518236B0}"/>
              </a:ext>
            </a:extLst>
          </p:cNvPr>
          <p:cNvSpPr>
            <a:spLocks noGrp="1" noChangeArrowheads="1"/>
          </p:cNvSpPr>
          <p:nvPr>
            <p:ph idx="4294967295"/>
          </p:nvPr>
        </p:nvSpPr>
        <p:spPr/>
        <p:txBody>
          <a:bodyPr>
            <a:normAutofit fontScale="77500" lnSpcReduction="20000"/>
          </a:bodyPr>
          <a:lstStyle/>
          <a:p>
            <a:pPr eaLnBrk="1" hangingPunct="1">
              <a:defRPr/>
            </a:pPr>
            <a:r>
              <a:rPr lang="en-US" sz="5000" dirty="0"/>
              <a:t>Women 75 cents</a:t>
            </a:r>
            <a:r>
              <a:rPr lang="en-US" sz="5000" dirty="0">
                <a:cs typeface="Times New Roman" pitchFamily="18" charset="0"/>
              </a:rPr>
              <a:t>/$1 Men</a:t>
            </a:r>
            <a:endParaRPr lang="en-US" sz="5000" dirty="0"/>
          </a:p>
          <a:p>
            <a:pPr eaLnBrk="1" hangingPunct="1">
              <a:defRPr/>
            </a:pPr>
            <a:r>
              <a:rPr lang="en-US" sz="5000" dirty="0"/>
              <a:t>Median income of black U.S. families as a percent of white U.S. families </a:t>
            </a:r>
            <a:r>
              <a:rPr lang="en-US" sz="5400" dirty="0"/>
              <a:t>62%</a:t>
            </a:r>
          </a:p>
          <a:p>
            <a:pPr lvl="1" eaLnBrk="1" hangingPunct="1">
              <a:defRPr/>
            </a:pPr>
            <a:r>
              <a:rPr lang="en-US" sz="4600" dirty="0"/>
              <a:t>60% in 1968</a:t>
            </a:r>
          </a:p>
          <a:p>
            <a:pPr eaLnBrk="1" hangingPunct="1">
              <a:defRPr/>
            </a:pPr>
            <a:r>
              <a:rPr lang="en-US" sz="5000" dirty="0"/>
              <a:t>63% for Hispanic families</a:t>
            </a:r>
          </a:p>
          <a:p>
            <a:pPr eaLnBrk="1" hangingPunct="1">
              <a:defRPr/>
            </a:pPr>
            <a:r>
              <a:rPr lang="en-US" sz="4800" dirty="0"/>
              <a:t>Median net worth of white households 13X higher than black households; 10X higher than Latino households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E09E79D-546C-D612-F7B1-23B454F7A899}"/>
              </a:ext>
            </a:extLst>
          </p:cNvPr>
          <p:cNvSpPr>
            <a:spLocks noGrp="1"/>
          </p:cNvSpPr>
          <p:nvPr>
            <p:ph type="title"/>
          </p:nvPr>
        </p:nvSpPr>
        <p:spPr/>
        <p:txBody>
          <a:bodyPr/>
          <a:lstStyle/>
          <a:p>
            <a:pPr>
              <a:defRPr/>
            </a:pPr>
            <a:endParaRPr lang="en-US"/>
          </a:p>
        </p:txBody>
      </p:sp>
      <p:pic>
        <p:nvPicPr>
          <p:cNvPr id="223235" name="Picture 2">
            <a:extLst>
              <a:ext uri="{FF2B5EF4-FFF2-40B4-BE49-F238E27FC236}">
                <a16:creationId xmlns:a16="http://schemas.microsoft.com/office/drawing/2014/main" id="{99109E0B-2A3D-6087-C602-A2FD1DF995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304800"/>
            <a:ext cx="8686800" cy="6553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5115</Words>
  <Application>Microsoft Office PowerPoint</Application>
  <PresentationFormat>Widescreen</PresentationFormat>
  <Paragraphs>492</Paragraphs>
  <Slides>154</Slides>
  <Notes>11</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2</vt:i4>
      </vt:variant>
      <vt:variant>
        <vt:lpstr>Slide Titles</vt:lpstr>
      </vt:variant>
      <vt:variant>
        <vt:i4>154</vt:i4>
      </vt:variant>
    </vt:vector>
  </HeadingPairs>
  <TitlesOfParts>
    <vt:vector size="170" baseType="lpstr">
      <vt:lpstr>Aptos</vt:lpstr>
      <vt:lpstr>Aptos Display</vt:lpstr>
      <vt:lpstr>Arial</vt:lpstr>
      <vt:lpstr>Calibri</vt:lpstr>
      <vt:lpstr>Calibri Light</vt:lpstr>
      <vt:lpstr>Constantia</vt:lpstr>
      <vt:lpstr>Garamond</vt:lpstr>
      <vt:lpstr>Times New Roman</vt:lpstr>
      <vt:lpstr>Wingdings</vt:lpstr>
      <vt:lpstr>Wingdings 2</vt:lpstr>
      <vt:lpstr>Office Theme</vt:lpstr>
      <vt:lpstr>Stream</vt:lpstr>
      <vt:lpstr>1_Office Theme</vt:lpstr>
      <vt:lpstr>2_Flow</vt:lpstr>
      <vt:lpstr>Picture</vt:lpstr>
      <vt:lpstr>Microsoft Excel Chart</vt:lpstr>
      <vt:lpstr>US Health Care Crisis Without End</vt:lpstr>
      <vt:lpstr>The State of U.S. Health Care</vt:lpstr>
      <vt:lpstr>The State of U.S. Health Care</vt:lpstr>
      <vt:lpstr>The State of U.S. Health Care</vt:lpstr>
      <vt:lpstr>Headline from The Onion</vt:lpstr>
      <vt:lpstr>Hunger and Poverty</vt:lpstr>
      <vt:lpstr>Homelessness</vt:lpstr>
      <vt:lpstr>The State of U.S. Health Care</vt:lpstr>
      <vt:lpstr>The State of U.S. Health Care</vt:lpstr>
      <vt:lpstr>PowerPoint Presentation</vt:lpstr>
      <vt:lpstr>Comparative Health Care System Performance Scores (2021, Commonwealth Fund)</vt:lpstr>
      <vt:lpstr>Health Care System Performance Compared to Spending, (2021, Commonwealth Fund)</vt:lpstr>
      <vt:lpstr>Health Care System Performance Scores: Affordability (2021, Commonwealth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Insurance Industry</vt:lpstr>
      <vt:lpstr>Surprise Medical Bills</vt:lpstr>
      <vt:lpstr>Private Equity Takeover of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Insurance Industry</vt:lpstr>
      <vt:lpstr>Surprise Medical Bills</vt:lpstr>
      <vt:lpstr>Private Equity Takeover of Medicine</vt:lpstr>
      <vt:lpstr>Surprise Medical Bills</vt:lpstr>
      <vt:lpstr>Prior Authorization</vt:lpstr>
      <vt:lpstr>Denials of Claims</vt:lpstr>
      <vt:lpstr>Health Insurance Industry</vt:lpstr>
      <vt:lpstr>Health Insurance Industry/Bureaucracy</vt:lpstr>
      <vt:lpstr>Health Insurance Industry/Bureaucracy</vt:lpstr>
      <vt:lpstr>Health Insurance Industry/Bureaucracy</vt:lpstr>
      <vt:lpstr>PowerPoint Presentation</vt:lpstr>
      <vt:lpstr>Health Insurance Industry</vt:lpstr>
      <vt:lpstr>Health Care CEO Compensation, 2024</vt:lpstr>
      <vt:lpstr>Health Insurance Company Profits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Wasteful Health Care Spending Annual Median Estimate (AJPH Dec 2020:1746)</vt:lpstr>
      <vt:lpstr>Overuse</vt:lpstr>
      <vt:lpstr>PowerPoint Presentation</vt:lpstr>
      <vt:lpstr>Pharmaceutical Industry</vt:lpstr>
      <vt:lpstr>Pharmaceutical Industry</vt:lpstr>
      <vt:lpstr>PowerPoint Presentation</vt:lpstr>
      <vt:lpstr>PowerPoint Presentation</vt:lpstr>
      <vt:lpstr>PowerPoint Presentation</vt:lpstr>
      <vt:lpstr>PowerPoint Presentation</vt:lpstr>
      <vt:lpstr>Drug Companies’ Cost Structure</vt:lpstr>
      <vt:lpstr>Innovation: Published Research Leading to Drugs</vt:lpstr>
      <vt:lpstr>Pharmaceutical Industry</vt:lpstr>
      <vt:lpstr>Government Paid Twice for Vaccines</vt:lpstr>
      <vt:lpstr>PowerPoint Presentation</vt:lpstr>
      <vt:lpstr>Pharmaceutical Industry</vt:lpstr>
      <vt:lpstr>Corporations Dominate the Global Economy</vt:lpstr>
      <vt:lpstr>Premature Deaths in the U.S.</vt:lpstr>
      <vt:lpstr>Address Social Factors Responsible for Illness and Death</vt:lpstr>
      <vt:lpstr>Address Social Factors Responsible for Illness and Death</vt:lpstr>
      <vt:lpstr>Address Social Factors Responsible for Illness and Death</vt:lpstr>
      <vt:lpstr>Deaths per year</vt:lpstr>
      <vt:lpstr>Major Contributors to Illness and Death</vt:lpstr>
      <vt:lpstr>Prevention</vt:lpstr>
      <vt:lpstr>Public Health Spending</vt:lpstr>
      <vt:lpstr>Public Health Spending</vt:lpstr>
      <vt:lpstr>Compliance</vt:lpstr>
      <vt:lpstr>Poverty and Hunger</vt:lpstr>
      <vt:lpstr>Economic Disparities</vt:lpstr>
      <vt:lpstr>PowerPoint Presentation</vt:lpstr>
      <vt:lpstr>Educational Apartheid</vt:lpstr>
      <vt:lpstr>Patient Education</vt:lpstr>
      <vt:lpstr>Language Barriers</vt:lpstr>
      <vt:lpstr>Education</vt:lpstr>
      <vt:lpstr>Benefits of Education</vt:lpstr>
      <vt:lpstr>Harms of Pseudoscience/Misinformation</vt:lpstr>
      <vt:lpstr>Racial Disparities: Health Care</vt:lpstr>
      <vt:lpstr>Racial Disparities: Health Care</vt:lpstr>
      <vt:lpstr>PowerPoint Presentation</vt:lpstr>
      <vt:lpstr>Racial Disparities in Health Care: African-Americans</vt:lpstr>
      <vt:lpstr>PowerPoint Presentation</vt:lpstr>
      <vt:lpstr>Undocumented Immigrants</vt:lpstr>
      <vt:lpstr>Immigrants and Health Care JAMA Netw Open. 2022;5(11):e2241166</vt:lpstr>
      <vt:lpstr>Immigrants and Health Care Intl J Hlth Serv 2018;48(4)</vt:lpstr>
      <vt:lpstr>The Medical Brain Drain</vt:lpstr>
      <vt:lpstr>Overconsumption (“Affluenza”)</vt:lpstr>
      <vt:lpstr>New Remote Control Can Be Operated by Remote: No More Leaning Forward To Get Remote From Coffee Table Means Greater Convenience For TV Viewers</vt:lpstr>
      <vt:lpstr>But Are We Happier?</vt:lpstr>
      <vt:lpstr>But Are We Happier?</vt:lpstr>
      <vt:lpstr>But Are We Happier?</vt:lpstr>
      <vt:lpstr>But are we happier?</vt:lpstr>
      <vt:lpstr>US Charity Care Suffering</vt:lpstr>
      <vt:lpstr>Maldistribution of Wealth</vt:lpstr>
      <vt:lpstr>PowerPoint Presentation</vt:lpstr>
      <vt:lpstr>Income Inequality</vt:lpstr>
      <vt:lpstr>Maldistribution of Wealth is Deadly</vt:lpstr>
      <vt:lpstr>Maldistribution of Wealth</vt:lpstr>
      <vt:lpstr>Maldistribution of wealth</vt:lpstr>
      <vt:lpstr>Health Requires Equality</vt:lpstr>
      <vt:lpstr>Hudson River, 2009</vt:lpstr>
      <vt:lpstr>PPACA Patient Protection and Affordability Care Act</vt:lpstr>
      <vt:lpstr>PPACA Patient Protection and Affordability Care Act</vt:lpstr>
      <vt:lpstr>PPACA Patient Protection and Affordability Care Act</vt:lpstr>
      <vt:lpstr>Primary Care:  Impossible Standards</vt:lpstr>
      <vt:lpstr>Problems</vt:lpstr>
      <vt:lpstr>Problems</vt:lpstr>
      <vt:lpstr>Problems</vt:lpstr>
      <vt:lpstr>Problems</vt:lpstr>
      <vt:lpstr>PowerPoint Presentation</vt:lpstr>
      <vt:lpstr>Trump Administration</vt:lpstr>
      <vt:lpstr>Trump Administration</vt:lpstr>
      <vt:lpstr>Trump Administration</vt:lpstr>
      <vt:lpstr>Trump Administration</vt:lpstr>
      <vt:lpstr>Trump Administration</vt:lpstr>
      <vt:lpstr>Trump Administration</vt:lpstr>
      <vt:lpstr>Trump Administration</vt:lpstr>
      <vt:lpstr>Trump Administration</vt:lpstr>
      <vt:lpstr>Lancet, 5-30-2020</vt:lpstr>
      <vt:lpstr>Single Payer</vt:lpstr>
      <vt:lpstr>Recommendations for Medical Education and Practice</vt:lpstr>
      <vt:lpstr>Recommendations for Medical Education and Practice</vt:lpstr>
      <vt:lpstr>Am I Stoned?</vt:lpstr>
      <vt:lpstr>What You Can Do</vt:lpstr>
      <vt:lpstr>Act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Donohoe, Martin</dc:creator>
  <cp:lastModifiedBy>Donohoe, Martin</cp:lastModifiedBy>
  <cp:revision>1</cp:revision>
  <dcterms:created xsi:type="dcterms:W3CDTF">2026-02-25T23:48:09Z</dcterms:created>
  <dcterms:modified xsi:type="dcterms:W3CDTF">2026-02-26T01:37:10Z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af8531-eb46-4968-8cb3-105d2f5ea87e_Enabled">
    <vt:lpwstr>true</vt:lpwstr>
  </property>
  <property fmtid="{D5CDD505-2E9C-101B-9397-08002B2CF9AE}" pid="3" name="MSIP_Label_69af8531-eb46-4968-8cb3-105d2f5ea87e_SetDate">
    <vt:lpwstr>2026-02-26T01:27:00Z</vt:lpwstr>
  </property>
  <property fmtid="{D5CDD505-2E9C-101B-9397-08002B2CF9AE}" pid="4" name="MSIP_Label_69af8531-eb46-4968-8cb3-105d2f5ea87e_Method">
    <vt:lpwstr>Standard</vt:lpwstr>
  </property>
  <property fmtid="{D5CDD505-2E9C-101B-9397-08002B2CF9AE}" pid="5" name="MSIP_Label_69af8531-eb46-4968-8cb3-105d2f5ea87e_Name">
    <vt:lpwstr>Official - No Marking</vt:lpwstr>
  </property>
  <property fmtid="{D5CDD505-2E9C-101B-9397-08002B2CF9AE}" pid="6" name="MSIP_Label_69af8531-eb46-4968-8cb3-105d2f5ea87e_SiteId">
    <vt:lpwstr>b46c1908-0334-4236-b978-585ee88e4199</vt:lpwstr>
  </property>
  <property fmtid="{D5CDD505-2E9C-101B-9397-08002B2CF9AE}" pid="7" name="MSIP_Label_69af8531-eb46-4968-8cb3-105d2f5ea87e_ActionId">
    <vt:lpwstr>a7fb819d-e07b-4653-af3a-a957dc5e950c</vt:lpwstr>
  </property>
  <property fmtid="{D5CDD505-2E9C-101B-9397-08002B2CF9AE}" pid="8" name="MSIP_Label_69af8531-eb46-4968-8cb3-105d2f5ea87e_ContentBits">
    <vt:lpwstr>0</vt:lpwstr>
  </property>
  <property fmtid="{D5CDD505-2E9C-101B-9397-08002B2CF9AE}" pid="9" name="MSIP_Label_69af8531-eb46-4968-8cb3-105d2f5ea87e_Tag">
    <vt:lpwstr>10, 3, 0, 1</vt:lpwstr>
  </property>
</Properties>
</file>