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3" r:id="rId1"/>
  </p:sldMasterIdLst>
  <p:notesMasterIdLst>
    <p:notesMasterId r:id="rId379"/>
  </p:notesMasterIdLst>
  <p:handoutMasterIdLst>
    <p:handoutMasterId r:id="rId380"/>
  </p:handoutMasterIdLst>
  <p:sldIdLst>
    <p:sldId id="256" r:id="rId2"/>
    <p:sldId id="257" r:id="rId3"/>
    <p:sldId id="258" r:id="rId4"/>
    <p:sldId id="532" r:id="rId5"/>
    <p:sldId id="533" r:id="rId6"/>
    <p:sldId id="534" r:id="rId7"/>
    <p:sldId id="544" r:id="rId8"/>
    <p:sldId id="545" r:id="rId9"/>
    <p:sldId id="546" r:id="rId10"/>
    <p:sldId id="260" r:id="rId11"/>
    <p:sldId id="261" r:id="rId12"/>
    <p:sldId id="262" r:id="rId13"/>
    <p:sldId id="263" r:id="rId14"/>
    <p:sldId id="264" r:id="rId15"/>
    <p:sldId id="521" r:id="rId16"/>
    <p:sldId id="555" r:id="rId17"/>
    <p:sldId id="553" r:id="rId18"/>
    <p:sldId id="536" r:id="rId19"/>
    <p:sldId id="601" r:id="rId20"/>
    <p:sldId id="2099" r:id="rId21"/>
    <p:sldId id="2011" r:id="rId22"/>
    <p:sldId id="2120" r:id="rId23"/>
    <p:sldId id="2108" r:id="rId24"/>
    <p:sldId id="607" r:id="rId25"/>
    <p:sldId id="602" r:id="rId26"/>
    <p:sldId id="2114" r:id="rId27"/>
    <p:sldId id="2080" r:id="rId28"/>
    <p:sldId id="2081" r:id="rId29"/>
    <p:sldId id="2028" r:id="rId30"/>
    <p:sldId id="1437" r:id="rId31"/>
    <p:sldId id="2095" r:id="rId32"/>
    <p:sldId id="2116" r:id="rId33"/>
    <p:sldId id="2089" r:id="rId34"/>
    <p:sldId id="2123" r:id="rId35"/>
    <p:sldId id="603" r:id="rId36"/>
    <p:sldId id="2026" r:id="rId37"/>
    <p:sldId id="604" r:id="rId38"/>
    <p:sldId id="2109" r:id="rId39"/>
    <p:sldId id="2008" r:id="rId40"/>
    <p:sldId id="2110" r:id="rId41"/>
    <p:sldId id="605" r:id="rId42"/>
    <p:sldId id="606" r:id="rId43"/>
    <p:sldId id="2113" r:id="rId44"/>
    <p:sldId id="2009" r:id="rId45"/>
    <p:sldId id="2103" r:id="rId46"/>
    <p:sldId id="2087" r:id="rId47"/>
    <p:sldId id="2117" r:id="rId48"/>
    <p:sldId id="2096" r:id="rId49"/>
    <p:sldId id="2102" r:id="rId50"/>
    <p:sldId id="2086" r:id="rId51"/>
    <p:sldId id="2098" r:id="rId52"/>
    <p:sldId id="2111" r:id="rId53"/>
    <p:sldId id="608" r:id="rId54"/>
    <p:sldId id="1436" r:id="rId55"/>
    <p:sldId id="2090" r:id="rId56"/>
    <p:sldId id="2012" r:id="rId57"/>
    <p:sldId id="2025" r:id="rId58"/>
    <p:sldId id="1438" r:id="rId59"/>
    <p:sldId id="2097" r:id="rId60"/>
    <p:sldId id="2115" r:id="rId61"/>
    <p:sldId id="455" r:id="rId62"/>
    <p:sldId id="454" r:id="rId63"/>
    <p:sldId id="453" r:id="rId64"/>
    <p:sldId id="363" r:id="rId65"/>
    <p:sldId id="518" r:id="rId66"/>
    <p:sldId id="464" r:id="rId67"/>
    <p:sldId id="542" r:id="rId68"/>
    <p:sldId id="594" r:id="rId69"/>
    <p:sldId id="550" r:id="rId70"/>
    <p:sldId id="585" r:id="rId71"/>
    <p:sldId id="414" r:id="rId72"/>
    <p:sldId id="548" r:id="rId73"/>
    <p:sldId id="487" r:id="rId74"/>
    <p:sldId id="474" r:id="rId75"/>
    <p:sldId id="591" r:id="rId76"/>
    <p:sldId id="1440" r:id="rId77"/>
    <p:sldId id="592" r:id="rId78"/>
    <p:sldId id="475" r:id="rId79"/>
    <p:sldId id="609" r:id="rId80"/>
    <p:sldId id="266" r:id="rId81"/>
    <p:sldId id="373" r:id="rId82"/>
    <p:sldId id="374" r:id="rId83"/>
    <p:sldId id="267" r:id="rId84"/>
    <p:sldId id="2122" r:id="rId85"/>
    <p:sldId id="476" r:id="rId86"/>
    <p:sldId id="477" r:id="rId87"/>
    <p:sldId id="2091" r:id="rId88"/>
    <p:sldId id="2015" r:id="rId89"/>
    <p:sldId id="2132" r:id="rId90"/>
    <p:sldId id="2130" r:id="rId91"/>
    <p:sldId id="2131" r:id="rId92"/>
    <p:sldId id="269" r:id="rId93"/>
    <p:sldId id="270" r:id="rId94"/>
    <p:sldId id="271" r:id="rId95"/>
    <p:sldId id="272" r:id="rId96"/>
    <p:sldId id="273" r:id="rId97"/>
    <p:sldId id="274" r:id="rId98"/>
    <p:sldId id="275" r:id="rId99"/>
    <p:sldId id="276" r:id="rId100"/>
    <p:sldId id="277" r:id="rId101"/>
    <p:sldId id="278" r:id="rId102"/>
    <p:sldId id="279" r:id="rId103"/>
    <p:sldId id="280" r:id="rId104"/>
    <p:sldId id="281" r:id="rId105"/>
    <p:sldId id="283" r:id="rId106"/>
    <p:sldId id="282" r:id="rId107"/>
    <p:sldId id="284" r:id="rId108"/>
    <p:sldId id="2112" r:id="rId109"/>
    <p:sldId id="512" r:id="rId110"/>
    <p:sldId id="2125" r:id="rId111"/>
    <p:sldId id="285" r:id="rId112"/>
    <p:sldId id="286" r:id="rId113"/>
    <p:sldId id="499" r:id="rId114"/>
    <p:sldId id="600" r:id="rId115"/>
    <p:sldId id="500" r:id="rId116"/>
    <p:sldId id="579" r:id="rId117"/>
    <p:sldId id="288" r:id="rId118"/>
    <p:sldId id="287" r:id="rId119"/>
    <p:sldId id="289" r:id="rId120"/>
    <p:sldId id="528" r:id="rId121"/>
    <p:sldId id="573" r:id="rId122"/>
    <p:sldId id="320" r:id="rId123"/>
    <p:sldId id="2084" r:id="rId124"/>
    <p:sldId id="478" r:id="rId125"/>
    <p:sldId id="436" r:id="rId126"/>
    <p:sldId id="2093" r:id="rId127"/>
    <p:sldId id="479" r:id="rId128"/>
    <p:sldId id="2126" r:id="rId129"/>
    <p:sldId id="2083" r:id="rId130"/>
    <p:sldId id="473" r:id="rId131"/>
    <p:sldId id="490" r:id="rId132"/>
    <p:sldId id="510" r:id="rId133"/>
    <p:sldId id="449" r:id="rId134"/>
    <p:sldId id="513" r:id="rId135"/>
    <p:sldId id="2121" r:id="rId136"/>
    <p:sldId id="496" r:id="rId137"/>
    <p:sldId id="290" r:id="rId138"/>
    <p:sldId id="509" r:id="rId139"/>
    <p:sldId id="291" r:id="rId140"/>
    <p:sldId id="292" r:id="rId141"/>
    <p:sldId id="516" r:id="rId142"/>
    <p:sldId id="293" r:id="rId143"/>
    <p:sldId id="297" r:id="rId144"/>
    <p:sldId id="517" r:id="rId145"/>
    <p:sldId id="537" r:id="rId146"/>
    <p:sldId id="493" r:id="rId147"/>
    <p:sldId id="298" r:id="rId148"/>
    <p:sldId id="299" r:id="rId149"/>
    <p:sldId id="300" r:id="rId150"/>
    <p:sldId id="429" r:id="rId151"/>
    <p:sldId id="430" r:id="rId152"/>
    <p:sldId id="431" r:id="rId153"/>
    <p:sldId id="296" r:id="rId154"/>
    <p:sldId id="301" r:id="rId155"/>
    <p:sldId id="302" r:id="rId156"/>
    <p:sldId id="408" r:id="rId157"/>
    <p:sldId id="1432" r:id="rId158"/>
    <p:sldId id="303" r:id="rId159"/>
    <p:sldId id="304" r:id="rId160"/>
    <p:sldId id="308" r:id="rId161"/>
    <p:sldId id="305" r:id="rId162"/>
    <p:sldId id="306" r:id="rId163"/>
    <p:sldId id="407" r:id="rId164"/>
    <p:sldId id="307" r:id="rId165"/>
    <p:sldId id="312" r:id="rId166"/>
    <p:sldId id="309" r:id="rId167"/>
    <p:sldId id="554" r:id="rId168"/>
    <p:sldId id="310" r:id="rId169"/>
    <p:sldId id="498" r:id="rId170"/>
    <p:sldId id="583" r:id="rId171"/>
    <p:sldId id="316" r:id="rId172"/>
    <p:sldId id="353" r:id="rId173"/>
    <p:sldId id="311" r:id="rId174"/>
    <p:sldId id="595" r:id="rId175"/>
    <p:sldId id="313" r:id="rId176"/>
    <p:sldId id="314" r:id="rId177"/>
    <p:sldId id="321" r:id="rId178"/>
    <p:sldId id="315" r:id="rId179"/>
    <p:sldId id="489" r:id="rId180"/>
    <p:sldId id="317" r:id="rId181"/>
    <p:sldId id="2100" r:id="rId182"/>
    <p:sldId id="318" r:id="rId183"/>
    <p:sldId id="329" r:id="rId184"/>
    <p:sldId id="330" r:id="rId185"/>
    <p:sldId id="331" r:id="rId186"/>
    <p:sldId id="332" r:id="rId187"/>
    <p:sldId id="333" r:id="rId188"/>
    <p:sldId id="322" r:id="rId189"/>
    <p:sldId id="323" r:id="rId190"/>
    <p:sldId id="335" r:id="rId191"/>
    <p:sldId id="336" r:id="rId192"/>
    <p:sldId id="337" r:id="rId193"/>
    <p:sldId id="324" r:id="rId194"/>
    <p:sldId id="325" r:id="rId195"/>
    <p:sldId id="338" r:id="rId196"/>
    <p:sldId id="568" r:id="rId197"/>
    <p:sldId id="339" r:id="rId198"/>
    <p:sldId id="340" r:id="rId199"/>
    <p:sldId id="326" r:id="rId200"/>
    <p:sldId id="423" r:id="rId201"/>
    <p:sldId id="2133" r:id="rId202"/>
    <p:sldId id="417" r:id="rId203"/>
    <p:sldId id="418" r:id="rId204"/>
    <p:sldId id="419" r:id="rId205"/>
    <p:sldId id="420" r:id="rId206"/>
    <p:sldId id="421" r:id="rId207"/>
    <p:sldId id="422" r:id="rId208"/>
    <p:sldId id="462" r:id="rId209"/>
    <p:sldId id="2006" r:id="rId210"/>
    <p:sldId id="571" r:id="rId211"/>
    <p:sldId id="570" r:id="rId212"/>
    <p:sldId id="572" r:id="rId213"/>
    <p:sldId id="574" r:id="rId214"/>
    <p:sldId id="2082" r:id="rId215"/>
    <p:sldId id="495" r:id="rId216"/>
    <p:sldId id="480" r:id="rId217"/>
    <p:sldId id="355" r:id="rId218"/>
    <p:sldId id="342" r:id="rId219"/>
    <p:sldId id="2134" r:id="rId220"/>
    <p:sldId id="2016" r:id="rId221"/>
    <p:sldId id="2018" r:id="rId222"/>
    <p:sldId id="2017" r:id="rId223"/>
    <p:sldId id="2019" r:id="rId224"/>
    <p:sldId id="2135" r:id="rId225"/>
    <p:sldId id="2138" r:id="rId226"/>
    <p:sldId id="1441" r:id="rId227"/>
    <p:sldId id="582" r:id="rId228"/>
    <p:sldId id="2136" r:id="rId229"/>
    <p:sldId id="345" r:id="rId230"/>
    <p:sldId id="346" r:id="rId231"/>
    <p:sldId id="351" r:id="rId232"/>
    <p:sldId id="588" r:id="rId233"/>
    <p:sldId id="481" r:id="rId234"/>
    <p:sldId id="593" r:id="rId235"/>
    <p:sldId id="2137" r:id="rId236"/>
    <p:sldId id="341" r:id="rId237"/>
    <p:sldId id="406" r:id="rId238"/>
    <p:sldId id="343" r:id="rId239"/>
    <p:sldId id="488" r:id="rId240"/>
    <p:sldId id="501" r:id="rId241"/>
    <p:sldId id="526" r:id="rId242"/>
    <p:sldId id="432" r:id="rId243"/>
    <p:sldId id="433" r:id="rId244"/>
    <p:sldId id="434" r:id="rId245"/>
    <p:sldId id="541" r:id="rId246"/>
    <p:sldId id="547" r:id="rId247"/>
    <p:sldId id="350" r:id="rId248"/>
    <p:sldId id="405" r:id="rId249"/>
    <p:sldId id="411" r:id="rId250"/>
    <p:sldId id="525" r:id="rId251"/>
    <p:sldId id="2140" r:id="rId252"/>
    <p:sldId id="2139" r:id="rId253"/>
    <p:sldId id="458" r:id="rId254"/>
    <p:sldId id="459" r:id="rId255"/>
    <p:sldId id="540" r:id="rId256"/>
    <p:sldId id="538" r:id="rId257"/>
    <p:sldId id="539" r:id="rId258"/>
    <p:sldId id="522" r:id="rId259"/>
    <p:sldId id="2078" r:id="rId260"/>
    <p:sldId id="2030" r:id="rId261"/>
    <p:sldId id="2141" r:id="rId262"/>
    <p:sldId id="2073" r:id="rId263"/>
    <p:sldId id="2075" r:id="rId264"/>
    <p:sldId id="2071" r:id="rId265"/>
    <p:sldId id="2142" r:id="rId266"/>
    <p:sldId id="2076" r:id="rId267"/>
    <p:sldId id="2029" r:id="rId268"/>
    <p:sldId id="2077" r:id="rId269"/>
    <p:sldId id="2106" r:id="rId270"/>
    <p:sldId id="327" r:id="rId271"/>
    <p:sldId id="358" r:id="rId272"/>
    <p:sldId id="494" r:id="rId273"/>
    <p:sldId id="328" r:id="rId274"/>
    <p:sldId id="356" r:id="rId275"/>
    <p:sldId id="357" r:id="rId276"/>
    <p:sldId id="359" r:id="rId277"/>
    <p:sldId id="360" r:id="rId278"/>
    <p:sldId id="426" r:id="rId279"/>
    <p:sldId id="385" r:id="rId280"/>
    <p:sldId id="380" r:id="rId281"/>
    <p:sldId id="384" r:id="rId282"/>
    <p:sldId id="427" r:id="rId283"/>
    <p:sldId id="590" r:id="rId284"/>
    <p:sldId id="596" r:id="rId285"/>
    <p:sldId id="389" r:id="rId286"/>
    <p:sldId id="486" r:id="rId287"/>
    <p:sldId id="560" r:id="rId288"/>
    <p:sldId id="2092" r:id="rId289"/>
    <p:sldId id="491" r:id="rId290"/>
    <p:sldId id="527" r:id="rId291"/>
    <p:sldId id="2143" r:id="rId292"/>
    <p:sldId id="2145" r:id="rId293"/>
    <p:sldId id="2144" r:id="rId294"/>
    <p:sldId id="515" r:id="rId295"/>
    <p:sldId id="391" r:id="rId296"/>
    <p:sldId id="392" r:id="rId297"/>
    <p:sldId id="393" r:id="rId298"/>
    <p:sldId id="394" r:id="rId299"/>
    <p:sldId id="395" r:id="rId300"/>
    <p:sldId id="412" r:id="rId301"/>
    <p:sldId id="465" r:id="rId302"/>
    <p:sldId id="1424" r:id="rId303"/>
    <p:sldId id="610" r:id="rId304"/>
    <p:sldId id="2001" r:id="rId305"/>
    <p:sldId id="1443" r:id="rId306"/>
    <p:sldId id="1431" r:id="rId307"/>
    <p:sldId id="2014" r:id="rId308"/>
    <p:sldId id="2007" r:id="rId309"/>
    <p:sldId id="2010" r:id="rId310"/>
    <p:sldId id="2013" r:id="rId311"/>
    <p:sldId id="2005" r:id="rId312"/>
    <p:sldId id="2004" r:id="rId313"/>
    <p:sldId id="2146" r:id="rId314"/>
    <p:sldId id="2147" r:id="rId315"/>
    <p:sldId id="413" r:id="rId316"/>
    <p:sldId id="396" r:id="rId317"/>
    <p:sldId id="497" r:id="rId318"/>
    <p:sldId id="400" r:id="rId319"/>
    <p:sldId id="2023" r:id="rId320"/>
    <p:sldId id="401" r:id="rId321"/>
    <p:sldId id="402" r:id="rId322"/>
    <p:sldId id="397" r:id="rId323"/>
    <p:sldId id="399" r:id="rId324"/>
    <p:sldId id="2127" r:id="rId325"/>
    <p:sldId id="398" r:id="rId326"/>
    <p:sldId id="529" r:id="rId327"/>
    <p:sldId id="2128" r:id="rId328"/>
    <p:sldId id="2129" r:id="rId329"/>
    <p:sldId id="597" r:id="rId330"/>
    <p:sldId id="403" r:id="rId331"/>
    <p:sldId id="1427" r:id="rId332"/>
    <p:sldId id="435" r:id="rId333"/>
    <p:sldId id="1430" r:id="rId334"/>
    <p:sldId id="2003" r:id="rId335"/>
    <p:sldId id="386" r:id="rId336"/>
    <p:sldId id="450" r:id="rId337"/>
    <p:sldId id="361" r:id="rId338"/>
    <p:sldId id="364" r:id="rId339"/>
    <p:sldId id="428" r:id="rId340"/>
    <p:sldId id="381" r:id="rId341"/>
    <p:sldId id="382" r:id="rId342"/>
    <p:sldId id="383" r:id="rId343"/>
    <p:sldId id="2085" r:id="rId344"/>
    <p:sldId id="2101" r:id="rId345"/>
    <p:sldId id="2118" r:id="rId346"/>
    <p:sldId id="2119" r:id="rId347"/>
    <p:sldId id="549" r:id="rId348"/>
    <p:sldId id="575" r:id="rId349"/>
    <p:sldId id="438" r:id="rId350"/>
    <p:sldId id="452" r:id="rId351"/>
    <p:sldId id="440" r:id="rId352"/>
    <p:sldId id="441" r:id="rId353"/>
    <p:sldId id="442" r:id="rId354"/>
    <p:sldId id="443" r:id="rId355"/>
    <p:sldId id="444" r:id="rId356"/>
    <p:sldId id="511" r:id="rId357"/>
    <p:sldId id="535" r:id="rId358"/>
    <p:sldId id="1429" r:id="rId359"/>
    <p:sldId id="2124" r:id="rId360"/>
    <p:sldId id="2002" r:id="rId361"/>
    <p:sldId id="1428" r:id="rId362"/>
    <p:sldId id="2107" r:id="rId363"/>
    <p:sldId id="2027" r:id="rId364"/>
    <p:sldId id="370" r:id="rId365"/>
    <p:sldId id="1434" r:id="rId366"/>
    <p:sldId id="387" r:id="rId367"/>
    <p:sldId id="376" r:id="rId368"/>
    <p:sldId id="377" r:id="rId369"/>
    <p:sldId id="379" r:id="rId370"/>
    <p:sldId id="1439" r:id="rId371"/>
    <p:sldId id="372" r:id="rId372"/>
    <p:sldId id="1435" r:id="rId373"/>
    <p:sldId id="775" r:id="rId374"/>
    <p:sldId id="776" r:id="rId375"/>
    <p:sldId id="354" r:id="rId376"/>
    <p:sldId id="551" r:id="rId377"/>
    <p:sldId id="829" r:id="rId378"/>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5pPr>
    <a:lvl6pPr marL="2286000" algn="l" defTabSz="914400" rtl="0" eaLnBrk="1" latinLnBrk="0" hangingPunct="1">
      <a:defRPr kern="1200">
        <a:solidFill>
          <a:schemeClr val="tx1"/>
        </a:solidFill>
        <a:latin typeface="Tahoma" panose="020B0604030504040204" pitchFamily="34" charset="0"/>
        <a:ea typeface="+mn-ea"/>
        <a:cs typeface="+mn-cs"/>
      </a:defRPr>
    </a:lvl6pPr>
    <a:lvl7pPr marL="2743200" algn="l" defTabSz="914400" rtl="0" eaLnBrk="1" latinLnBrk="0" hangingPunct="1">
      <a:defRPr kern="1200">
        <a:solidFill>
          <a:schemeClr val="tx1"/>
        </a:solidFill>
        <a:latin typeface="Tahoma" panose="020B0604030504040204" pitchFamily="34" charset="0"/>
        <a:ea typeface="+mn-ea"/>
        <a:cs typeface="+mn-cs"/>
      </a:defRPr>
    </a:lvl7pPr>
    <a:lvl8pPr marL="3200400" algn="l" defTabSz="914400" rtl="0" eaLnBrk="1" latinLnBrk="0" hangingPunct="1">
      <a:defRPr kern="1200">
        <a:solidFill>
          <a:schemeClr val="tx1"/>
        </a:solidFill>
        <a:latin typeface="Tahoma" panose="020B0604030504040204" pitchFamily="34" charset="0"/>
        <a:ea typeface="+mn-ea"/>
        <a:cs typeface="+mn-cs"/>
      </a:defRPr>
    </a:lvl8pPr>
    <a:lvl9pPr marL="3657600" algn="l" defTabSz="914400" rtl="0" eaLnBrk="1" latinLnBrk="0" hangingPunct="1">
      <a:defRPr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F64CD88-5C8B-488C-B942-EB5B4E187E5A}" v="34" dt="2026-09-16T01:13:16.86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6" autoAdjust="0"/>
    <p:restoredTop sz="94737" autoAdjust="0"/>
  </p:normalViewPr>
  <p:slideViewPr>
    <p:cSldViewPr>
      <p:cViewPr varScale="1">
        <p:scale>
          <a:sx n="105" d="100"/>
          <a:sy n="105" d="100"/>
        </p:scale>
        <p:origin x="1794"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7544"/>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324" Type="http://schemas.openxmlformats.org/officeDocument/2006/relationships/slide" Target="slides/slide323.xml"/><Relationship Id="rId366" Type="http://schemas.openxmlformats.org/officeDocument/2006/relationships/slide" Target="slides/slide365.xml"/><Relationship Id="rId170" Type="http://schemas.openxmlformats.org/officeDocument/2006/relationships/slide" Target="slides/slide169.xml"/><Relationship Id="rId226" Type="http://schemas.openxmlformats.org/officeDocument/2006/relationships/slide" Target="slides/slide225.xml"/><Relationship Id="rId268" Type="http://schemas.openxmlformats.org/officeDocument/2006/relationships/slide" Target="slides/slide267.xml"/><Relationship Id="rId32" Type="http://schemas.openxmlformats.org/officeDocument/2006/relationships/slide" Target="slides/slide31.xml"/><Relationship Id="rId74" Type="http://schemas.openxmlformats.org/officeDocument/2006/relationships/slide" Target="slides/slide73.xml"/><Relationship Id="rId128" Type="http://schemas.openxmlformats.org/officeDocument/2006/relationships/slide" Target="slides/slide127.xml"/><Relationship Id="rId335" Type="http://schemas.openxmlformats.org/officeDocument/2006/relationships/slide" Target="slides/slide334.xml"/><Relationship Id="rId377" Type="http://schemas.openxmlformats.org/officeDocument/2006/relationships/slide" Target="slides/slide376.xml"/><Relationship Id="rId5" Type="http://schemas.openxmlformats.org/officeDocument/2006/relationships/slide" Target="slides/slide4.xml"/><Relationship Id="rId181" Type="http://schemas.openxmlformats.org/officeDocument/2006/relationships/slide" Target="slides/slide180.xml"/><Relationship Id="rId237" Type="http://schemas.openxmlformats.org/officeDocument/2006/relationships/slide" Target="slides/slide236.xml"/><Relationship Id="rId279" Type="http://schemas.openxmlformats.org/officeDocument/2006/relationships/slide" Target="slides/slide278.xml"/><Relationship Id="rId43" Type="http://schemas.openxmlformats.org/officeDocument/2006/relationships/slide" Target="slides/slide42.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346" Type="http://schemas.openxmlformats.org/officeDocument/2006/relationships/slide" Target="slides/slide345.xml"/><Relationship Id="rId85" Type="http://schemas.openxmlformats.org/officeDocument/2006/relationships/slide" Target="slides/slide84.xml"/><Relationship Id="rId150" Type="http://schemas.openxmlformats.org/officeDocument/2006/relationships/slide" Target="slides/slide149.xml"/><Relationship Id="rId192" Type="http://schemas.openxmlformats.org/officeDocument/2006/relationships/slide" Target="slides/slide191.xml"/><Relationship Id="rId206" Type="http://schemas.openxmlformats.org/officeDocument/2006/relationships/slide" Target="slides/slide205.xml"/><Relationship Id="rId248" Type="http://schemas.openxmlformats.org/officeDocument/2006/relationships/slide" Target="slides/slide247.xml"/><Relationship Id="rId12" Type="http://schemas.openxmlformats.org/officeDocument/2006/relationships/slide" Target="slides/slide11.xml"/><Relationship Id="rId108" Type="http://schemas.openxmlformats.org/officeDocument/2006/relationships/slide" Target="slides/slide107.xml"/><Relationship Id="rId315" Type="http://schemas.openxmlformats.org/officeDocument/2006/relationships/slide" Target="slides/slide314.xml"/><Relationship Id="rId357" Type="http://schemas.openxmlformats.org/officeDocument/2006/relationships/slide" Target="slides/slide356.xml"/><Relationship Id="rId54" Type="http://schemas.openxmlformats.org/officeDocument/2006/relationships/slide" Target="slides/slide53.xml"/><Relationship Id="rId96" Type="http://schemas.openxmlformats.org/officeDocument/2006/relationships/slide" Target="slides/slide95.xml"/><Relationship Id="rId161" Type="http://schemas.openxmlformats.org/officeDocument/2006/relationships/slide" Target="slides/slide160.xml"/><Relationship Id="rId217" Type="http://schemas.openxmlformats.org/officeDocument/2006/relationships/slide" Target="slides/slide216.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326" Type="http://schemas.openxmlformats.org/officeDocument/2006/relationships/slide" Target="slides/slide325.xml"/><Relationship Id="rId65" Type="http://schemas.openxmlformats.org/officeDocument/2006/relationships/slide" Target="slides/slide64.xml"/><Relationship Id="rId130" Type="http://schemas.openxmlformats.org/officeDocument/2006/relationships/slide" Target="slides/slide129.xml"/><Relationship Id="rId368" Type="http://schemas.openxmlformats.org/officeDocument/2006/relationships/slide" Target="slides/slide367.xml"/><Relationship Id="rId172" Type="http://schemas.openxmlformats.org/officeDocument/2006/relationships/slide" Target="slides/slide171.xml"/><Relationship Id="rId228" Type="http://schemas.openxmlformats.org/officeDocument/2006/relationships/slide" Target="slides/slide227.xml"/><Relationship Id="rId281" Type="http://schemas.openxmlformats.org/officeDocument/2006/relationships/slide" Target="slides/slide280.xml"/><Relationship Id="rId337" Type="http://schemas.openxmlformats.org/officeDocument/2006/relationships/slide" Target="slides/slide336.xml"/><Relationship Id="rId34" Type="http://schemas.openxmlformats.org/officeDocument/2006/relationships/slide" Target="slides/slide33.xml"/><Relationship Id="rId76" Type="http://schemas.openxmlformats.org/officeDocument/2006/relationships/slide" Target="slides/slide75.xml"/><Relationship Id="rId141" Type="http://schemas.openxmlformats.org/officeDocument/2006/relationships/slide" Target="slides/slide140.xml"/><Relationship Id="rId379" Type="http://schemas.openxmlformats.org/officeDocument/2006/relationships/notesMaster" Target="notesMasters/notesMaster1.xml"/><Relationship Id="rId7" Type="http://schemas.openxmlformats.org/officeDocument/2006/relationships/slide" Target="slides/slide6.xml"/><Relationship Id="rId183" Type="http://schemas.openxmlformats.org/officeDocument/2006/relationships/slide" Target="slides/slide182.xml"/><Relationship Id="rId239" Type="http://schemas.openxmlformats.org/officeDocument/2006/relationships/slide" Target="slides/slide238.xml"/><Relationship Id="rId250" Type="http://schemas.openxmlformats.org/officeDocument/2006/relationships/slide" Target="slides/slide249.xml"/><Relationship Id="rId292" Type="http://schemas.openxmlformats.org/officeDocument/2006/relationships/slide" Target="slides/slide291.xml"/><Relationship Id="rId306" Type="http://schemas.openxmlformats.org/officeDocument/2006/relationships/slide" Target="slides/slide305.xml"/><Relationship Id="rId45" Type="http://schemas.openxmlformats.org/officeDocument/2006/relationships/slide" Target="slides/slide44.xml"/><Relationship Id="rId87" Type="http://schemas.openxmlformats.org/officeDocument/2006/relationships/slide" Target="slides/slide86.xml"/><Relationship Id="rId110" Type="http://schemas.openxmlformats.org/officeDocument/2006/relationships/slide" Target="slides/slide109.xml"/><Relationship Id="rId348" Type="http://schemas.openxmlformats.org/officeDocument/2006/relationships/slide" Target="slides/slide347.xml"/><Relationship Id="rId152" Type="http://schemas.openxmlformats.org/officeDocument/2006/relationships/slide" Target="slides/slide151.xml"/><Relationship Id="rId194" Type="http://schemas.openxmlformats.org/officeDocument/2006/relationships/slide" Target="slides/slide193.xml"/><Relationship Id="rId208" Type="http://schemas.openxmlformats.org/officeDocument/2006/relationships/slide" Target="slides/slide207.xml"/><Relationship Id="rId261" Type="http://schemas.openxmlformats.org/officeDocument/2006/relationships/slide" Target="slides/slide260.xml"/><Relationship Id="rId14" Type="http://schemas.openxmlformats.org/officeDocument/2006/relationships/slide" Target="slides/slide13.xml"/><Relationship Id="rId56" Type="http://schemas.openxmlformats.org/officeDocument/2006/relationships/slide" Target="slides/slide55.xml"/><Relationship Id="rId317" Type="http://schemas.openxmlformats.org/officeDocument/2006/relationships/slide" Target="slides/slide316.xml"/><Relationship Id="rId359" Type="http://schemas.openxmlformats.org/officeDocument/2006/relationships/slide" Target="slides/slide358.xml"/><Relationship Id="rId98" Type="http://schemas.openxmlformats.org/officeDocument/2006/relationships/slide" Target="slides/slide97.xml"/><Relationship Id="rId121" Type="http://schemas.openxmlformats.org/officeDocument/2006/relationships/slide" Target="slides/slide120.xml"/><Relationship Id="rId163" Type="http://schemas.openxmlformats.org/officeDocument/2006/relationships/slide" Target="slides/slide162.xml"/><Relationship Id="rId219" Type="http://schemas.openxmlformats.org/officeDocument/2006/relationships/slide" Target="slides/slide218.xml"/><Relationship Id="rId370" Type="http://schemas.openxmlformats.org/officeDocument/2006/relationships/slide" Target="slides/slide369.xml"/><Relationship Id="rId230" Type="http://schemas.openxmlformats.org/officeDocument/2006/relationships/slide" Target="slides/slide229.xml"/><Relationship Id="rId25" Type="http://schemas.openxmlformats.org/officeDocument/2006/relationships/slide" Target="slides/slide24.xml"/><Relationship Id="rId67" Type="http://schemas.openxmlformats.org/officeDocument/2006/relationships/slide" Target="slides/slide66.xml"/><Relationship Id="rId272" Type="http://schemas.openxmlformats.org/officeDocument/2006/relationships/slide" Target="slides/slide271.xml"/><Relationship Id="rId328" Type="http://schemas.openxmlformats.org/officeDocument/2006/relationships/slide" Target="slides/slide327.xml"/><Relationship Id="rId132" Type="http://schemas.openxmlformats.org/officeDocument/2006/relationships/slide" Target="slides/slide131.xml"/><Relationship Id="rId174" Type="http://schemas.openxmlformats.org/officeDocument/2006/relationships/slide" Target="slides/slide173.xml"/><Relationship Id="rId381" Type="http://schemas.openxmlformats.org/officeDocument/2006/relationships/presProps" Target="presProps.xml"/><Relationship Id="rId241" Type="http://schemas.openxmlformats.org/officeDocument/2006/relationships/slide" Target="slides/slide240.xml"/><Relationship Id="rId36" Type="http://schemas.openxmlformats.org/officeDocument/2006/relationships/slide" Target="slides/slide35.xml"/><Relationship Id="rId283" Type="http://schemas.openxmlformats.org/officeDocument/2006/relationships/slide" Target="slides/slide282.xml"/><Relationship Id="rId339" Type="http://schemas.openxmlformats.org/officeDocument/2006/relationships/slide" Target="slides/slide338.xml"/><Relationship Id="rId78" Type="http://schemas.openxmlformats.org/officeDocument/2006/relationships/slide" Target="slides/slide77.xml"/><Relationship Id="rId101" Type="http://schemas.openxmlformats.org/officeDocument/2006/relationships/slide" Target="slides/slide100.xml"/><Relationship Id="rId143" Type="http://schemas.openxmlformats.org/officeDocument/2006/relationships/slide" Target="slides/slide142.xml"/><Relationship Id="rId185" Type="http://schemas.openxmlformats.org/officeDocument/2006/relationships/slide" Target="slides/slide184.xml"/><Relationship Id="rId350" Type="http://schemas.openxmlformats.org/officeDocument/2006/relationships/slide" Target="slides/slide349.xml"/><Relationship Id="rId9" Type="http://schemas.openxmlformats.org/officeDocument/2006/relationships/slide" Target="slides/slide8.xml"/><Relationship Id="rId210" Type="http://schemas.openxmlformats.org/officeDocument/2006/relationships/slide" Target="slides/slide209.xml"/><Relationship Id="rId252" Type="http://schemas.openxmlformats.org/officeDocument/2006/relationships/slide" Target="slides/slide251.xml"/><Relationship Id="rId294" Type="http://schemas.openxmlformats.org/officeDocument/2006/relationships/slide" Target="slides/slide293.xml"/><Relationship Id="rId308" Type="http://schemas.openxmlformats.org/officeDocument/2006/relationships/slide" Target="slides/slide307.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340" Type="http://schemas.openxmlformats.org/officeDocument/2006/relationships/slide" Target="slides/slide339.xml"/><Relationship Id="rId361" Type="http://schemas.openxmlformats.org/officeDocument/2006/relationships/slide" Target="slides/slide360.xml"/><Relationship Id="rId196" Type="http://schemas.openxmlformats.org/officeDocument/2006/relationships/slide" Target="slides/slide195.xml"/><Relationship Id="rId200" Type="http://schemas.openxmlformats.org/officeDocument/2006/relationships/slide" Target="slides/slide199.xml"/><Relationship Id="rId382" Type="http://schemas.openxmlformats.org/officeDocument/2006/relationships/viewProps" Target="viewProps.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19" Type="http://schemas.openxmlformats.org/officeDocument/2006/relationships/slide" Target="slides/slide318.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330" Type="http://schemas.openxmlformats.org/officeDocument/2006/relationships/slide" Target="slides/slide329.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351" Type="http://schemas.openxmlformats.org/officeDocument/2006/relationships/slide" Target="slides/slide350.xml"/><Relationship Id="rId372" Type="http://schemas.openxmlformats.org/officeDocument/2006/relationships/slide" Target="slides/slide371.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slide" Target="slides/slide294.xml"/><Relationship Id="rId309" Type="http://schemas.openxmlformats.org/officeDocument/2006/relationships/slide" Target="slides/slide308.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320" Type="http://schemas.openxmlformats.org/officeDocument/2006/relationships/slide" Target="slides/slide319.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341" Type="http://schemas.openxmlformats.org/officeDocument/2006/relationships/slide" Target="slides/slide340.xml"/><Relationship Id="rId362" Type="http://schemas.openxmlformats.org/officeDocument/2006/relationships/slide" Target="slides/slide361.xml"/><Relationship Id="rId383" Type="http://schemas.openxmlformats.org/officeDocument/2006/relationships/theme" Target="theme/theme1.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310" Type="http://schemas.openxmlformats.org/officeDocument/2006/relationships/slide" Target="slides/slide309.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331" Type="http://schemas.openxmlformats.org/officeDocument/2006/relationships/slide" Target="slides/slide330.xml"/><Relationship Id="rId352" Type="http://schemas.openxmlformats.org/officeDocument/2006/relationships/slide" Target="slides/slide351.xml"/><Relationship Id="rId373" Type="http://schemas.openxmlformats.org/officeDocument/2006/relationships/slide" Target="slides/slide372.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slide" Target="slides/slide295.xml"/><Relationship Id="rId300" Type="http://schemas.openxmlformats.org/officeDocument/2006/relationships/slide" Target="slides/slide299.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321" Type="http://schemas.openxmlformats.org/officeDocument/2006/relationships/slide" Target="slides/slide320.xml"/><Relationship Id="rId342" Type="http://schemas.openxmlformats.org/officeDocument/2006/relationships/slide" Target="slides/slide341.xml"/><Relationship Id="rId363" Type="http://schemas.openxmlformats.org/officeDocument/2006/relationships/slide" Target="slides/slide362.xml"/><Relationship Id="rId384" Type="http://schemas.openxmlformats.org/officeDocument/2006/relationships/tableStyles" Target="tableStyles.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311" Type="http://schemas.openxmlformats.org/officeDocument/2006/relationships/slide" Target="slides/slide310.xml"/><Relationship Id="rId332" Type="http://schemas.openxmlformats.org/officeDocument/2006/relationships/slide" Target="slides/slide331.xml"/><Relationship Id="rId353" Type="http://schemas.openxmlformats.org/officeDocument/2006/relationships/slide" Target="slides/slide352.xml"/><Relationship Id="rId374" Type="http://schemas.openxmlformats.org/officeDocument/2006/relationships/slide" Target="slides/slide373.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297" Type="http://schemas.openxmlformats.org/officeDocument/2006/relationships/slide" Target="slides/slide296.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301" Type="http://schemas.openxmlformats.org/officeDocument/2006/relationships/slide" Target="slides/slide300.xml"/><Relationship Id="rId322" Type="http://schemas.openxmlformats.org/officeDocument/2006/relationships/slide" Target="slides/slide321.xml"/><Relationship Id="rId343" Type="http://schemas.openxmlformats.org/officeDocument/2006/relationships/slide" Target="slides/slide342.xml"/><Relationship Id="rId364" Type="http://schemas.openxmlformats.org/officeDocument/2006/relationships/slide" Target="slides/slide363.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385" Type="http://schemas.microsoft.com/office/2015/10/relationships/revisionInfo" Target="revisionInfo.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287" Type="http://schemas.openxmlformats.org/officeDocument/2006/relationships/slide" Target="slides/slide286.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312" Type="http://schemas.openxmlformats.org/officeDocument/2006/relationships/slide" Target="slides/slide311.xml"/><Relationship Id="rId333" Type="http://schemas.openxmlformats.org/officeDocument/2006/relationships/slide" Target="slides/slide332.xml"/><Relationship Id="rId354" Type="http://schemas.openxmlformats.org/officeDocument/2006/relationships/slide" Target="slides/slide353.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75" Type="http://schemas.openxmlformats.org/officeDocument/2006/relationships/slide" Target="slides/slide374.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302" Type="http://schemas.openxmlformats.org/officeDocument/2006/relationships/slide" Target="slides/slide301.xml"/><Relationship Id="rId323" Type="http://schemas.openxmlformats.org/officeDocument/2006/relationships/slide" Target="slides/slide322.xml"/><Relationship Id="rId344" Type="http://schemas.openxmlformats.org/officeDocument/2006/relationships/slide" Target="slides/slide343.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365" Type="http://schemas.openxmlformats.org/officeDocument/2006/relationships/slide" Target="slides/slide364.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106" Type="http://schemas.openxmlformats.org/officeDocument/2006/relationships/slide" Target="slides/slide105.xml"/><Relationship Id="rId127" Type="http://schemas.openxmlformats.org/officeDocument/2006/relationships/slide" Target="slides/slide126.xml"/><Relationship Id="rId313" Type="http://schemas.openxmlformats.org/officeDocument/2006/relationships/slide" Target="slides/slide312.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334" Type="http://schemas.openxmlformats.org/officeDocument/2006/relationships/slide" Target="slides/slide333.xml"/><Relationship Id="rId355" Type="http://schemas.openxmlformats.org/officeDocument/2006/relationships/slide" Target="slides/slide354.xml"/><Relationship Id="rId376" Type="http://schemas.openxmlformats.org/officeDocument/2006/relationships/slide" Target="slides/slide375.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303" Type="http://schemas.openxmlformats.org/officeDocument/2006/relationships/slide" Target="slides/slide302.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345" Type="http://schemas.openxmlformats.org/officeDocument/2006/relationships/slide" Target="slides/slide344.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107" Type="http://schemas.openxmlformats.org/officeDocument/2006/relationships/slide" Target="slides/slide106.xml"/><Relationship Id="rId289" Type="http://schemas.openxmlformats.org/officeDocument/2006/relationships/slide" Target="slides/slide288.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 Id="rId314" Type="http://schemas.openxmlformats.org/officeDocument/2006/relationships/slide" Target="slides/slide313.xml"/><Relationship Id="rId356" Type="http://schemas.openxmlformats.org/officeDocument/2006/relationships/slide" Target="slides/slide355.xml"/><Relationship Id="rId95" Type="http://schemas.openxmlformats.org/officeDocument/2006/relationships/slide" Target="slides/slide94.xml"/><Relationship Id="rId160" Type="http://schemas.openxmlformats.org/officeDocument/2006/relationships/slide" Target="slides/slide159.xml"/><Relationship Id="rId216" Type="http://schemas.openxmlformats.org/officeDocument/2006/relationships/slide" Target="slides/slide215.xml"/><Relationship Id="rId258" Type="http://schemas.openxmlformats.org/officeDocument/2006/relationships/slide" Target="slides/slide257.xml"/><Relationship Id="rId22" Type="http://schemas.openxmlformats.org/officeDocument/2006/relationships/slide" Target="slides/slide21.xml"/><Relationship Id="rId64" Type="http://schemas.openxmlformats.org/officeDocument/2006/relationships/slide" Target="slides/slide63.xml"/><Relationship Id="rId118" Type="http://schemas.openxmlformats.org/officeDocument/2006/relationships/slide" Target="slides/slide117.xml"/><Relationship Id="rId325" Type="http://schemas.openxmlformats.org/officeDocument/2006/relationships/slide" Target="slides/slide324.xml"/><Relationship Id="rId367" Type="http://schemas.openxmlformats.org/officeDocument/2006/relationships/slide" Target="slides/slide366.xml"/><Relationship Id="rId171" Type="http://schemas.openxmlformats.org/officeDocument/2006/relationships/slide" Target="slides/slide170.xml"/><Relationship Id="rId227" Type="http://schemas.openxmlformats.org/officeDocument/2006/relationships/slide" Target="slides/slide226.xml"/><Relationship Id="rId269" Type="http://schemas.openxmlformats.org/officeDocument/2006/relationships/slide" Target="slides/slide268.xml"/><Relationship Id="rId33" Type="http://schemas.openxmlformats.org/officeDocument/2006/relationships/slide" Target="slides/slide32.xml"/><Relationship Id="rId129" Type="http://schemas.openxmlformats.org/officeDocument/2006/relationships/slide" Target="slides/slide128.xml"/><Relationship Id="rId280" Type="http://schemas.openxmlformats.org/officeDocument/2006/relationships/slide" Target="slides/slide279.xml"/><Relationship Id="rId336" Type="http://schemas.openxmlformats.org/officeDocument/2006/relationships/slide" Target="slides/slide335.xml"/><Relationship Id="rId75" Type="http://schemas.openxmlformats.org/officeDocument/2006/relationships/slide" Target="slides/slide74.xml"/><Relationship Id="rId140" Type="http://schemas.openxmlformats.org/officeDocument/2006/relationships/slide" Target="slides/slide139.xml"/><Relationship Id="rId182" Type="http://schemas.openxmlformats.org/officeDocument/2006/relationships/slide" Target="slides/slide181.xml"/><Relationship Id="rId378" Type="http://schemas.openxmlformats.org/officeDocument/2006/relationships/slide" Target="slides/slide377.xml"/><Relationship Id="rId6" Type="http://schemas.openxmlformats.org/officeDocument/2006/relationships/slide" Target="slides/slide5.xml"/><Relationship Id="rId238" Type="http://schemas.openxmlformats.org/officeDocument/2006/relationships/slide" Target="slides/slide237.xml"/><Relationship Id="rId291" Type="http://schemas.openxmlformats.org/officeDocument/2006/relationships/slide" Target="slides/slide290.xml"/><Relationship Id="rId305" Type="http://schemas.openxmlformats.org/officeDocument/2006/relationships/slide" Target="slides/slide304.xml"/><Relationship Id="rId347" Type="http://schemas.openxmlformats.org/officeDocument/2006/relationships/slide" Target="slides/slide346.xml"/><Relationship Id="rId44" Type="http://schemas.openxmlformats.org/officeDocument/2006/relationships/slide" Target="slides/slide43.xml"/><Relationship Id="rId86" Type="http://schemas.openxmlformats.org/officeDocument/2006/relationships/slide" Target="slides/slide85.xml"/><Relationship Id="rId151" Type="http://schemas.openxmlformats.org/officeDocument/2006/relationships/slide" Target="slides/slide150.xml"/><Relationship Id="rId193" Type="http://schemas.openxmlformats.org/officeDocument/2006/relationships/slide" Target="slides/slide192.xml"/><Relationship Id="rId207" Type="http://schemas.openxmlformats.org/officeDocument/2006/relationships/slide" Target="slides/slide206.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316" Type="http://schemas.openxmlformats.org/officeDocument/2006/relationships/slide" Target="slides/slide315.xml"/><Relationship Id="rId55" Type="http://schemas.openxmlformats.org/officeDocument/2006/relationships/slide" Target="slides/slide54.xml"/><Relationship Id="rId97" Type="http://schemas.openxmlformats.org/officeDocument/2006/relationships/slide" Target="slides/slide96.xml"/><Relationship Id="rId120" Type="http://schemas.openxmlformats.org/officeDocument/2006/relationships/slide" Target="slides/slide119.xml"/><Relationship Id="rId358" Type="http://schemas.openxmlformats.org/officeDocument/2006/relationships/slide" Target="slides/slide357.xml"/><Relationship Id="rId162" Type="http://schemas.openxmlformats.org/officeDocument/2006/relationships/slide" Target="slides/slide161.xml"/><Relationship Id="rId218" Type="http://schemas.openxmlformats.org/officeDocument/2006/relationships/slide" Target="slides/slide217.xml"/><Relationship Id="rId271" Type="http://schemas.openxmlformats.org/officeDocument/2006/relationships/slide" Target="slides/slide270.xml"/><Relationship Id="rId24" Type="http://schemas.openxmlformats.org/officeDocument/2006/relationships/slide" Target="slides/slide23.xml"/><Relationship Id="rId66" Type="http://schemas.openxmlformats.org/officeDocument/2006/relationships/slide" Target="slides/slide65.xml"/><Relationship Id="rId131" Type="http://schemas.openxmlformats.org/officeDocument/2006/relationships/slide" Target="slides/slide130.xml"/><Relationship Id="rId327" Type="http://schemas.openxmlformats.org/officeDocument/2006/relationships/slide" Target="slides/slide326.xml"/><Relationship Id="rId369" Type="http://schemas.openxmlformats.org/officeDocument/2006/relationships/slide" Target="slides/slide368.xml"/><Relationship Id="rId173" Type="http://schemas.openxmlformats.org/officeDocument/2006/relationships/slide" Target="slides/slide172.xml"/><Relationship Id="rId229" Type="http://schemas.openxmlformats.org/officeDocument/2006/relationships/slide" Target="slides/slide228.xml"/><Relationship Id="rId380" Type="http://schemas.openxmlformats.org/officeDocument/2006/relationships/handoutMaster" Target="handoutMasters/handoutMaster1.xml"/><Relationship Id="rId240" Type="http://schemas.openxmlformats.org/officeDocument/2006/relationships/slide" Target="slides/slide239.xml"/><Relationship Id="rId35" Type="http://schemas.openxmlformats.org/officeDocument/2006/relationships/slide" Target="slides/slide34.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38" Type="http://schemas.openxmlformats.org/officeDocument/2006/relationships/slide" Target="slides/slide337.xml"/><Relationship Id="rId8" Type="http://schemas.openxmlformats.org/officeDocument/2006/relationships/slide" Target="slides/slide7.xml"/><Relationship Id="rId142" Type="http://schemas.openxmlformats.org/officeDocument/2006/relationships/slide" Target="slides/slide141.xml"/><Relationship Id="rId184" Type="http://schemas.openxmlformats.org/officeDocument/2006/relationships/slide" Target="slides/slide183.xml"/><Relationship Id="rId251" Type="http://schemas.openxmlformats.org/officeDocument/2006/relationships/slide" Target="slides/slide250.xml"/><Relationship Id="rId46" Type="http://schemas.openxmlformats.org/officeDocument/2006/relationships/slide" Target="slides/slide45.xml"/><Relationship Id="rId293" Type="http://schemas.openxmlformats.org/officeDocument/2006/relationships/slide" Target="slides/slide292.xml"/><Relationship Id="rId307" Type="http://schemas.openxmlformats.org/officeDocument/2006/relationships/slide" Target="slides/slide306.xml"/><Relationship Id="rId349" Type="http://schemas.openxmlformats.org/officeDocument/2006/relationships/slide" Target="slides/slide348.xml"/><Relationship Id="rId88" Type="http://schemas.openxmlformats.org/officeDocument/2006/relationships/slide" Target="slides/slide87.xml"/><Relationship Id="rId111" Type="http://schemas.openxmlformats.org/officeDocument/2006/relationships/slide" Target="slides/slide110.xml"/><Relationship Id="rId153" Type="http://schemas.openxmlformats.org/officeDocument/2006/relationships/slide" Target="slides/slide152.xml"/><Relationship Id="rId195" Type="http://schemas.openxmlformats.org/officeDocument/2006/relationships/slide" Target="slides/slide194.xml"/><Relationship Id="rId209" Type="http://schemas.openxmlformats.org/officeDocument/2006/relationships/slide" Target="slides/slide208.xml"/><Relationship Id="rId360" Type="http://schemas.openxmlformats.org/officeDocument/2006/relationships/slide" Target="slides/slide359.xml"/><Relationship Id="rId220" Type="http://schemas.openxmlformats.org/officeDocument/2006/relationships/slide" Target="slides/slide219.xml"/><Relationship Id="rId15" Type="http://schemas.openxmlformats.org/officeDocument/2006/relationships/slide" Target="slides/slide14.xml"/><Relationship Id="rId57" Type="http://schemas.openxmlformats.org/officeDocument/2006/relationships/slide" Target="slides/slide56.xml"/><Relationship Id="rId262" Type="http://schemas.openxmlformats.org/officeDocument/2006/relationships/slide" Target="slides/slide261.xml"/><Relationship Id="rId318" Type="http://schemas.openxmlformats.org/officeDocument/2006/relationships/slide" Target="slides/slide317.xml"/><Relationship Id="rId99" Type="http://schemas.openxmlformats.org/officeDocument/2006/relationships/slide" Target="slides/slide98.xml"/><Relationship Id="rId122" Type="http://schemas.openxmlformats.org/officeDocument/2006/relationships/slide" Target="slides/slide121.xml"/><Relationship Id="rId164" Type="http://schemas.openxmlformats.org/officeDocument/2006/relationships/slide" Target="slides/slide163.xml"/><Relationship Id="rId371" Type="http://schemas.openxmlformats.org/officeDocument/2006/relationships/slide" Target="slides/slide370.xml"/><Relationship Id="rId26" Type="http://schemas.openxmlformats.org/officeDocument/2006/relationships/slide" Target="slides/slide25.xml"/><Relationship Id="rId231" Type="http://schemas.openxmlformats.org/officeDocument/2006/relationships/slide" Target="slides/slide230.xml"/><Relationship Id="rId273" Type="http://schemas.openxmlformats.org/officeDocument/2006/relationships/slide" Target="slides/slide272.xml"/><Relationship Id="rId329" Type="http://schemas.openxmlformats.org/officeDocument/2006/relationships/slide" Target="slides/slide32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4850" name="Rectangle 2">
            <a:extLst>
              <a:ext uri="{FF2B5EF4-FFF2-40B4-BE49-F238E27FC236}">
                <a16:creationId xmlns:a16="http://schemas.microsoft.com/office/drawing/2014/main" id="{960D5A94-52B5-9EA6-5F66-E909D6432F4A}"/>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334851" name="Rectangle 3">
            <a:extLst>
              <a:ext uri="{FF2B5EF4-FFF2-40B4-BE49-F238E27FC236}">
                <a16:creationId xmlns:a16="http://schemas.microsoft.com/office/drawing/2014/main" id="{982B8B30-5F78-875D-F6FF-A72A38D7D0A4}"/>
              </a:ext>
            </a:extLst>
          </p:cNvPr>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334852" name="Rectangle 4">
            <a:extLst>
              <a:ext uri="{FF2B5EF4-FFF2-40B4-BE49-F238E27FC236}">
                <a16:creationId xmlns:a16="http://schemas.microsoft.com/office/drawing/2014/main" id="{F71842FF-57F3-EB59-6D9D-AA6AAC3CDF62}"/>
              </a:ext>
            </a:extLst>
          </p:cNvPr>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334853" name="Rectangle 5">
            <a:extLst>
              <a:ext uri="{FF2B5EF4-FFF2-40B4-BE49-F238E27FC236}">
                <a16:creationId xmlns:a16="http://schemas.microsoft.com/office/drawing/2014/main" id="{9AE6380B-9E09-9887-0A67-3E97B0EDE083}"/>
              </a:ext>
            </a:extLst>
          </p:cNvPr>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panose="020B0604020202020204" pitchFamily="34" charset="0"/>
              </a:defRPr>
            </a:lvl1pPr>
          </a:lstStyle>
          <a:p>
            <a:pPr>
              <a:defRPr/>
            </a:pPr>
            <a:fld id="{689B28ED-D1DC-42CB-8F1A-76B08903452B}"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E02AF31-C7B8-12FF-A195-AFBB22F70F0E}"/>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Tahoma" pitchFamily="34" charset="0"/>
              </a:defRPr>
            </a:lvl1pPr>
          </a:lstStyle>
          <a:p>
            <a:pPr>
              <a:defRPr/>
            </a:pPr>
            <a:endParaRPr lang="en-US"/>
          </a:p>
        </p:txBody>
      </p:sp>
      <p:sp>
        <p:nvSpPr>
          <p:cNvPr id="3" name="Date Placeholder 2">
            <a:extLst>
              <a:ext uri="{FF2B5EF4-FFF2-40B4-BE49-F238E27FC236}">
                <a16:creationId xmlns:a16="http://schemas.microsoft.com/office/drawing/2014/main" id="{9AFFC2FE-0410-2E21-7ED4-FC20C291CCDC}"/>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Tahoma" pitchFamily="34" charset="0"/>
              </a:defRPr>
            </a:lvl1pPr>
          </a:lstStyle>
          <a:p>
            <a:pPr>
              <a:defRPr/>
            </a:pPr>
            <a:fld id="{EE3409EF-FEDB-457C-8FA4-9A34DBCD3E18}" type="datetimeFigureOut">
              <a:rPr lang="en-US"/>
              <a:pPr>
                <a:defRPr/>
              </a:pPr>
              <a:t>9/17/2026</a:t>
            </a:fld>
            <a:endParaRPr lang="en-US"/>
          </a:p>
        </p:txBody>
      </p:sp>
      <p:sp>
        <p:nvSpPr>
          <p:cNvPr id="4" name="Slide Image Placeholder 3">
            <a:extLst>
              <a:ext uri="{FF2B5EF4-FFF2-40B4-BE49-F238E27FC236}">
                <a16:creationId xmlns:a16="http://schemas.microsoft.com/office/drawing/2014/main" id="{9FA4D9C1-144F-87F7-EA3D-655574AC5619}"/>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F1BE4FB8-1240-1E58-7D8A-D211D4D2679A}"/>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4423BEFB-E572-1F7E-7BC5-231C0AD9B878}"/>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Tahoma" pitchFamily="34" charset="0"/>
              </a:defRPr>
            </a:lvl1pPr>
          </a:lstStyle>
          <a:p>
            <a:pPr>
              <a:defRPr/>
            </a:pPr>
            <a:endParaRPr lang="en-US"/>
          </a:p>
        </p:txBody>
      </p:sp>
      <p:sp>
        <p:nvSpPr>
          <p:cNvPr id="7" name="Slide Number Placeholder 6">
            <a:extLst>
              <a:ext uri="{FF2B5EF4-FFF2-40B4-BE49-F238E27FC236}">
                <a16:creationId xmlns:a16="http://schemas.microsoft.com/office/drawing/2014/main" id="{481362EE-40EE-9A5F-DC12-C0403D72447D}"/>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BEC2877A-D381-4371-96AE-1FC02FCDB92A}"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a:extLst>
              <a:ext uri="{FF2B5EF4-FFF2-40B4-BE49-F238E27FC236}">
                <a16:creationId xmlns:a16="http://schemas.microsoft.com/office/drawing/2014/main" id="{927FF073-E913-4DCB-AF92-F229EA66033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Notes Placeholder 2">
            <a:extLst>
              <a:ext uri="{FF2B5EF4-FFF2-40B4-BE49-F238E27FC236}">
                <a16:creationId xmlns:a16="http://schemas.microsoft.com/office/drawing/2014/main" id="{C0E2D5C3-ADCC-1EB7-9C26-11A571F4C36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24932" name="Slide Number Placeholder 3">
            <a:extLst>
              <a:ext uri="{FF2B5EF4-FFF2-40B4-BE49-F238E27FC236}">
                <a16:creationId xmlns:a16="http://schemas.microsoft.com/office/drawing/2014/main" id="{64DD48E0-7979-53FA-20D9-2881F1F8949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FDD73851-334D-47CA-86AC-68DC3DB3E201}" type="slidenum">
              <a:rPr lang="en-US" altLang="en-US" smtClean="0"/>
              <a:pPr/>
              <a:t>127</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7">
            <a:extLst>
              <a:ext uri="{FF2B5EF4-FFF2-40B4-BE49-F238E27FC236}">
                <a16:creationId xmlns:a16="http://schemas.microsoft.com/office/drawing/2014/main" id="{4389CB49-7FD6-4F07-F293-2724860750B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66488EB-BA54-4566-8E63-D03ADA15D247}" type="slidenum">
              <a:rPr lang="en-US" altLang="en-US" smtClean="0">
                <a:latin typeface="Arial" panose="020B0604020202020204" pitchFamily="34" charset="0"/>
              </a:rPr>
              <a:pPr>
                <a:spcBef>
                  <a:spcPct val="0"/>
                </a:spcBef>
              </a:pPr>
              <a:t>234</a:t>
            </a:fld>
            <a:endParaRPr lang="en-US" altLang="en-US">
              <a:latin typeface="Arial" panose="020B0604020202020204" pitchFamily="34" charset="0"/>
            </a:endParaRPr>
          </a:p>
        </p:txBody>
      </p:sp>
      <p:sp>
        <p:nvSpPr>
          <p:cNvPr id="228355" name="Rectangle 2">
            <a:extLst>
              <a:ext uri="{FF2B5EF4-FFF2-40B4-BE49-F238E27FC236}">
                <a16:creationId xmlns:a16="http://schemas.microsoft.com/office/drawing/2014/main" id="{BABF66B7-23C7-1EA4-86B0-82D440CF9B7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8356" name="Rectangle 3">
            <a:extLst>
              <a:ext uri="{FF2B5EF4-FFF2-40B4-BE49-F238E27FC236}">
                <a16:creationId xmlns:a16="http://schemas.microsoft.com/office/drawing/2014/main" id="{BC154F47-F8CD-2046-1DF5-01ADEE845BF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7">
            <a:extLst>
              <a:ext uri="{FF2B5EF4-FFF2-40B4-BE49-F238E27FC236}">
                <a16:creationId xmlns:a16="http://schemas.microsoft.com/office/drawing/2014/main" id="{E9937451-9DE0-33A9-3BFD-3F76373F8C3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4063" indent="-288925">
              <a:spcBef>
                <a:spcPct val="30000"/>
              </a:spcBef>
              <a:defRPr sz="1200">
                <a:solidFill>
                  <a:schemeClr val="tx1"/>
                </a:solidFill>
                <a:latin typeface="Calibri" panose="020F0502020204030204" pitchFamily="34" charset="0"/>
              </a:defRPr>
            </a:lvl2pPr>
            <a:lvl3pPr marL="1160463" indent="-231775">
              <a:spcBef>
                <a:spcPct val="30000"/>
              </a:spcBef>
              <a:defRPr sz="1200">
                <a:solidFill>
                  <a:schemeClr val="tx1"/>
                </a:solidFill>
                <a:latin typeface="Calibri" panose="020F0502020204030204" pitchFamily="34" charset="0"/>
              </a:defRPr>
            </a:lvl3pPr>
            <a:lvl4pPr marL="1625600" indent="-231775">
              <a:spcBef>
                <a:spcPct val="30000"/>
              </a:spcBef>
              <a:defRPr sz="1200">
                <a:solidFill>
                  <a:schemeClr val="tx1"/>
                </a:solidFill>
                <a:latin typeface="Calibri" panose="020F0502020204030204" pitchFamily="34" charset="0"/>
              </a:defRPr>
            </a:lvl4pPr>
            <a:lvl5pPr marL="2090738" indent="-231775">
              <a:spcBef>
                <a:spcPct val="30000"/>
              </a:spcBef>
              <a:defRPr sz="1200">
                <a:solidFill>
                  <a:schemeClr val="tx1"/>
                </a:solidFill>
                <a:latin typeface="Calibri" panose="020F0502020204030204" pitchFamily="34" charset="0"/>
              </a:defRPr>
            </a:lvl5pPr>
            <a:lvl6pPr marL="2547938" indent="-231775" eaLnBrk="0" fontAlgn="base" hangingPunct="0">
              <a:spcBef>
                <a:spcPct val="30000"/>
              </a:spcBef>
              <a:spcAft>
                <a:spcPct val="0"/>
              </a:spcAft>
              <a:defRPr sz="1200">
                <a:solidFill>
                  <a:schemeClr val="tx1"/>
                </a:solidFill>
                <a:latin typeface="Calibri" panose="020F0502020204030204" pitchFamily="34" charset="0"/>
              </a:defRPr>
            </a:lvl6pPr>
            <a:lvl7pPr marL="3005138" indent="-231775" eaLnBrk="0" fontAlgn="base" hangingPunct="0">
              <a:spcBef>
                <a:spcPct val="30000"/>
              </a:spcBef>
              <a:spcAft>
                <a:spcPct val="0"/>
              </a:spcAft>
              <a:defRPr sz="1200">
                <a:solidFill>
                  <a:schemeClr val="tx1"/>
                </a:solidFill>
                <a:latin typeface="Calibri" panose="020F0502020204030204" pitchFamily="34" charset="0"/>
              </a:defRPr>
            </a:lvl7pPr>
            <a:lvl8pPr marL="3462338" indent="-231775" eaLnBrk="0" fontAlgn="base" hangingPunct="0">
              <a:spcBef>
                <a:spcPct val="30000"/>
              </a:spcBef>
              <a:spcAft>
                <a:spcPct val="0"/>
              </a:spcAft>
              <a:defRPr sz="1200">
                <a:solidFill>
                  <a:schemeClr val="tx1"/>
                </a:solidFill>
                <a:latin typeface="Calibri" panose="020F0502020204030204" pitchFamily="34" charset="0"/>
              </a:defRPr>
            </a:lvl8pPr>
            <a:lvl9pPr marL="3919538" indent="-231775"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60AC992-563F-41D2-8AEF-81CC84C2CA32}" type="slidenum">
              <a:rPr lang="en-US" altLang="en-US" smtClean="0">
                <a:latin typeface="Arial" panose="020B0604020202020204" pitchFamily="34" charset="0"/>
              </a:rPr>
              <a:pPr>
                <a:spcBef>
                  <a:spcPct val="0"/>
                </a:spcBef>
              </a:pPr>
              <a:t>260</a:t>
            </a:fld>
            <a:endParaRPr lang="en-US" altLang="en-US">
              <a:latin typeface="Arial" panose="020B0604020202020204" pitchFamily="34" charset="0"/>
            </a:endParaRPr>
          </a:p>
        </p:txBody>
      </p:sp>
      <p:sp>
        <p:nvSpPr>
          <p:cNvPr id="256003" name="Rectangle 2">
            <a:extLst>
              <a:ext uri="{FF2B5EF4-FFF2-40B4-BE49-F238E27FC236}">
                <a16:creationId xmlns:a16="http://schemas.microsoft.com/office/drawing/2014/main" id="{349AB25E-700E-EF5C-0C08-42C3012432F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04" name="Rectangle 3">
            <a:extLst>
              <a:ext uri="{FF2B5EF4-FFF2-40B4-BE49-F238E27FC236}">
                <a16:creationId xmlns:a16="http://schemas.microsoft.com/office/drawing/2014/main" id="{0A01A3FE-C923-73D7-5AFE-F192814385F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7">
            <a:extLst>
              <a:ext uri="{FF2B5EF4-FFF2-40B4-BE49-F238E27FC236}">
                <a16:creationId xmlns:a16="http://schemas.microsoft.com/office/drawing/2014/main" id="{1E1F7421-9213-3942-758C-5EABC141191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4063" indent="-288925">
              <a:spcBef>
                <a:spcPct val="30000"/>
              </a:spcBef>
              <a:defRPr sz="1200">
                <a:solidFill>
                  <a:schemeClr val="tx1"/>
                </a:solidFill>
                <a:latin typeface="Calibri" panose="020F0502020204030204" pitchFamily="34" charset="0"/>
              </a:defRPr>
            </a:lvl2pPr>
            <a:lvl3pPr marL="1160463" indent="-231775">
              <a:spcBef>
                <a:spcPct val="30000"/>
              </a:spcBef>
              <a:defRPr sz="1200">
                <a:solidFill>
                  <a:schemeClr val="tx1"/>
                </a:solidFill>
                <a:latin typeface="Calibri" panose="020F0502020204030204" pitchFamily="34" charset="0"/>
              </a:defRPr>
            </a:lvl3pPr>
            <a:lvl4pPr marL="1625600" indent="-231775">
              <a:spcBef>
                <a:spcPct val="30000"/>
              </a:spcBef>
              <a:defRPr sz="1200">
                <a:solidFill>
                  <a:schemeClr val="tx1"/>
                </a:solidFill>
                <a:latin typeface="Calibri" panose="020F0502020204030204" pitchFamily="34" charset="0"/>
              </a:defRPr>
            </a:lvl4pPr>
            <a:lvl5pPr marL="2090738" indent="-231775">
              <a:spcBef>
                <a:spcPct val="30000"/>
              </a:spcBef>
              <a:defRPr sz="1200">
                <a:solidFill>
                  <a:schemeClr val="tx1"/>
                </a:solidFill>
                <a:latin typeface="Calibri" panose="020F0502020204030204" pitchFamily="34" charset="0"/>
              </a:defRPr>
            </a:lvl5pPr>
            <a:lvl6pPr marL="2547938" indent="-231775" eaLnBrk="0" fontAlgn="base" hangingPunct="0">
              <a:spcBef>
                <a:spcPct val="30000"/>
              </a:spcBef>
              <a:spcAft>
                <a:spcPct val="0"/>
              </a:spcAft>
              <a:defRPr sz="1200">
                <a:solidFill>
                  <a:schemeClr val="tx1"/>
                </a:solidFill>
                <a:latin typeface="Calibri" panose="020F0502020204030204" pitchFamily="34" charset="0"/>
              </a:defRPr>
            </a:lvl6pPr>
            <a:lvl7pPr marL="3005138" indent="-231775" eaLnBrk="0" fontAlgn="base" hangingPunct="0">
              <a:spcBef>
                <a:spcPct val="30000"/>
              </a:spcBef>
              <a:spcAft>
                <a:spcPct val="0"/>
              </a:spcAft>
              <a:defRPr sz="1200">
                <a:solidFill>
                  <a:schemeClr val="tx1"/>
                </a:solidFill>
                <a:latin typeface="Calibri" panose="020F0502020204030204" pitchFamily="34" charset="0"/>
              </a:defRPr>
            </a:lvl7pPr>
            <a:lvl8pPr marL="3462338" indent="-231775" eaLnBrk="0" fontAlgn="base" hangingPunct="0">
              <a:spcBef>
                <a:spcPct val="30000"/>
              </a:spcBef>
              <a:spcAft>
                <a:spcPct val="0"/>
              </a:spcAft>
              <a:defRPr sz="1200">
                <a:solidFill>
                  <a:schemeClr val="tx1"/>
                </a:solidFill>
                <a:latin typeface="Calibri" panose="020F0502020204030204" pitchFamily="34" charset="0"/>
              </a:defRPr>
            </a:lvl8pPr>
            <a:lvl9pPr marL="3919538" indent="-231775"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5BEE99C-AFC8-4543-A9F1-A32E7F3D4DF5}" type="slidenum">
              <a:rPr lang="en-US" altLang="en-US" smtClean="0">
                <a:latin typeface="Arial" panose="020B0604020202020204" pitchFamily="34" charset="0"/>
              </a:rPr>
              <a:pPr>
                <a:spcBef>
                  <a:spcPct val="0"/>
                </a:spcBef>
              </a:pPr>
              <a:t>266</a:t>
            </a:fld>
            <a:endParaRPr lang="en-US" altLang="en-US">
              <a:latin typeface="Arial" panose="020B0604020202020204" pitchFamily="34" charset="0"/>
            </a:endParaRPr>
          </a:p>
        </p:txBody>
      </p:sp>
      <p:sp>
        <p:nvSpPr>
          <p:cNvPr id="261123" name="Rectangle 2">
            <a:extLst>
              <a:ext uri="{FF2B5EF4-FFF2-40B4-BE49-F238E27FC236}">
                <a16:creationId xmlns:a16="http://schemas.microsoft.com/office/drawing/2014/main" id="{EBF3BCD5-B1B5-6A11-7D89-697AA0BB725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1124" name="Rectangle 3">
            <a:extLst>
              <a:ext uri="{FF2B5EF4-FFF2-40B4-BE49-F238E27FC236}">
                <a16:creationId xmlns:a16="http://schemas.microsoft.com/office/drawing/2014/main" id="{DC68B367-C9A5-F7C7-C368-28948899E89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7">
            <a:extLst>
              <a:ext uri="{FF2B5EF4-FFF2-40B4-BE49-F238E27FC236}">
                <a16:creationId xmlns:a16="http://schemas.microsoft.com/office/drawing/2014/main" id="{6A1BE1F1-7134-EC23-A37C-2A90D64BEB2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54063" indent="-288925">
              <a:spcBef>
                <a:spcPct val="30000"/>
              </a:spcBef>
              <a:defRPr sz="1200">
                <a:solidFill>
                  <a:schemeClr val="tx1"/>
                </a:solidFill>
                <a:latin typeface="Calibri" panose="020F0502020204030204" pitchFamily="34" charset="0"/>
              </a:defRPr>
            </a:lvl2pPr>
            <a:lvl3pPr marL="1160463" indent="-231775">
              <a:spcBef>
                <a:spcPct val="30000"/>
              </a:spcBef>
              <a:defRPr sz="1200">
                <a:solidFill>
                  <a:schemeClr val="tx1"/>
                </a:solidFill>
                <a:latin typeface="Calibri" panose="020F0502020204030204" pitchFamily="34" charset="0"/>
              </a:defRPr>
            </a:lvl3pPr>
            <a:lvl4pPr marL="1625600" indent="-231775">
              <a:spcBef>
                <a:spcPct val="30000"/>
              </a:spcBef>
              <a:defRPr sz="1200">
                <a:solidFill>
                  <a:schemeClr val="tx1"/>
                </a:solidFill>
                <a:latin typeface="Calibri" panose="020F0502020204030204" pitchFamily="34" charset="0"/>
              </a:defRPr>
            </a:lvl4pPr>
            <a:lvl5pPr marL="2090738" indent="-231775">
              <a:spcBef>
                <a:spcPct val="30000"/>
              </a:spcBef>
              <a:defRPr sz="1200">
                <a:solidFill>
                  <a:schemeClr val="tx1"/>
                </a:solidFill>
                <a:latin typeface="Calibri" panose="020F0502020204030204" pitchFamily="34" charset="0"/>
              </a:defRPr>
            </a:lvl5pPr>
            <a:lvl6pPr marL="2547938" indent="-231775" eaLnBrk="0" fontAlgn="base" hangingPunct="0">
              <a:spcBef>
                <a:spcPct val="30000"/>
              </a:spcBef>
              <a:spcAft>
                <a:spcPct val="0"/>
              </a:spcAft>
              <a:defRPr sz="1200">
                <a:solidFill>
                  <a:schemeClr val="tx1"/>
                </a:solidFill>
                <a:latin typeface="Calibri" panose="020F0502020204030204" pitchFamily="34" charset="0"/>
              </a:defRPr>
            </a:lvl6pPr>
            <a:lvl7pPr marL="3005138" indent="-231775" eaLnBrk="0" fontAlgn="base" hangingPunct="0">
              <a:spcBef>
                <a:spcPct val="30000"/>
              </a:spcBef>
              <a:spcAft>
                <a:spcPct val="0"/>
              </a:spcAft>
              <a:defRPr sz="1200">
                <a:solidFill>
                  <a:schemeClr val="tx1"/>
                </a:solidFill>
                <a:latin typeface="Calibri" panose="020F0502020204030204" pitchFamily="34" charset="0"/>
              </a:defRPr>
            </a:lvl7pPr>
            <a:lvl8pPr marL="3462338" indent="-231775" eaLnBrk="0" fontAlgn="base" hangingPunct="0">
              <a:spcBef>
                <a:spcPct val="30000"/>
              </a:spcBef>
              <a:spcAft>
                <a:spcPct val="0"/>
              </a:spcAft>
              <a:defRPr sz="1200">
                <a:solidFill>
                  <a:schemeClr val="tx1"/>
                </a:solidFill>
                <a:latin typeface="Calibri" panose="020F0502020204030204" pitchFamily="34" charset="0"/>
              </a:defRPr>
            </a:lvl8pPr>
            <a:lvl9pPr marL="3919538" indent="-231775"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7AC1071-944C-4C0F-92F5-15696F74939C}" type="slidenum">
              <a:rPr lang="en-US" altLang="en-US" smtClean="0">
                <a:latin typeface="Arial" panose="020B0604020202020204" pitchFamily="34" charset="0"/>
              </a:rPr>
              <a:pPr>
                <a:spcBef>
                  <a:spcPct val="0"/>
                </a:spcBef>
              </a:pPr>
              <a:t>268</a:t>
            </a:fld>
            <a:endParaRPr lang="en-US" altLang="en-US">
              <a:latin typeface="Arial" panose="020B0604020202020204" pitchFamily="34" charset="0"/>
            </a:endParaRPr>
          </a:p>
        </p:txBody>
      </p:sp>
      <p:sp>
        <p:nvSpPr>
          <p:cNvPr id="264195" name="Rectangle 2">
            <a:extLst>
              <a:ext uri="{FF2B5EF4-FFF2-40B4-BE49-F238E27FC236}">
                <a16:creationId xmlns:a16="http://schemas.microsoft.com/office/drawing/2014/main" id="{A588F250-0AB5-D4EE-BF81-6E60FE0BA37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4196" name="Rectangle 3">
            <a:extLst>
              <a:ext uri="{FF2B5EF4-FFF2-40B4-BE49-F238E27FC236}">
                <a16:creationId xmlns:a16="http://schemas.microsoft.com/office/drawing/2014/main" id="{2C6A9981-3E51-5FC8-4551-82ACEC720FB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49858" name="Rectangle 2"/>
          <p:cNvSpPr>
            <a:spLocks noGrp="1" noChangeArrowheads="1"/>
          </p:cNvSpPr>
          <p:nvPr>
            <p:ph type="ctrTitle" sz="quarter"/>
          </p:nvPr>
        </p:nvSpPr>
        <p:spPr>
          <a:xfrm>
            <a:off x="685800" y="1676400"/>
            <a:ext cx="7772400" cy="1828800"/>
          </a:xfrm>
        </p:spPr>
        <p:txBody>
          <a:bodyPr/>
          <a:lstStyle>
            <a:lvl1pPr>
              <a:defRPr/>
            </a:lvl1pPr>
          </a:lstStyle>
          <a:p>
            <a:r>
              <a:rPr lang="en-US"/>
              <a:t>Click to edit Master title style</a:t>
            </a:r>
          </a:p>
        </p:txBody>
      </p:sp>
      <p:sp>
        <p:nvSpPr>
          <p:cNvPr id="249859" name="Rectangle 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2" name="Rectangle 4">
            <a:extLst>
              <a:ext uri="{FF2B5EF4-FFF2-40B4-BE49-F238E27FC236}">
                <a16:creationId xmlns:a16="http://schemas.microsoft.com/office/drawing/2014/main" id="{1625132A-BCD9-2279-5112-C837D243903D}"/>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4240DD98-B33A-C6E8-B5C9-8D140FD2296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2C18CA48-685F-487C-065D-0EE8E6292EF9}"/>
              </a:ext>
            </a:extLst>
          </p:cNvPr>
          <p:cNvSpPr>
            <a:spLocks noGrp="1" noChangeArrowheads="1"/>
          </p:cNvSpPr>
          <p:nvPr>
            <p:ph type="sldNum" sz="quarter" idx="12"/>
          </p:nvPr>
        </p:nvSpPr>
        <p:spPr>
          <a:ln/>
        </p:spPr>
        <p:txBody>
          <a:bodyPr/>
          <a:lstStyle>
            <a:lvl1pPr>
              <a:defRPr/>
            </a:lvl1pPr>
          </a:lstStyle>
          <a:p>
            <a:pPr>
              <a:defRPr/>
            </a:pPr>
            <a:fld id="{A46CBB8B-1387-43BD-B454-021341BE4A6C}" type="slidenum">
              <a:rPr lang="en-US" altLang="en-US"/>
              <a:pPr>
                <a:defRPr/>
              </a:pPr>
              <a:t>‹#›</a:t>
            </a:fld>
            <a:endParaRPr lang="en-US" altLang="en-US"/>
          </a:p>
        </p:txBody>
      </p:sp>
    </p:spTree>
    <p:extLst>
      <p:ext uri="{BB962C8B-B14F-4D97-AF65-F5344CB8AC3E}">
        <p14:creationId xmlns:p14="http://schemas.microsoft.com/office/powerpoint/2010/main" val="25389140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E1E84196-4A7C-724F-0017-BEE17DDA983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B121220-D357-0664-00A8-4E65AF889DE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318719F-9256-C185-0B4E-2315FDBCB9F0}"/>
              </a:ext>
            </a:extLst>
          </p:cNvPr>
          <p:cNvSpPr>
            <a:spLocks noGrp="1" noChangeArrowheads="1"/>
          </p:cNvSpPr>
          <p:nvPr>
            <p:ph type="sldNum" sz="quarter" idx="12"/>
          </p:nvPr>
        </p:nvSpPr>
        <p:spPr>
          <a:ln/>
        </p:spPr>
        <p:txBody>
          <a:bodyPr/>
          <a:lstStyle>
            <a:lvl1pPr>
              <a:defRPr/>
            </a:lvl1pPr>
          </a:lstStyle>
          <a:p>
            <a:pPr>
              <a:defRPr/>
            </a:pPr>
            <a:fld id="{BBC6E258-4FD5-49EC-9339-61F08788DAA3}" type="slidenum">
              <a:rPr lang="en-US" altLang="en-US"/>
              <a:pPr>
                <a:defRPr/>
              </a:pPr>
              <a:t>‹#›</a:t>
            </a:fld>
            <a:endParaRPr lang="en-US" altLang="en-US"/>
          </a:p>
        </p:txBody>
      </p:sp>
    </p:spTree>
    <p:extLst>
      <p:ext uri="{BB962C8B-B14F-4D97-AF65-F5344CB8AC3E}">
        <p14:creationId xmlns:p14="http://schemas.microsoft.com/office/powerpoint/2010/main" val="32293255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EC17E1B3-22E5-4FAD-979E-77E41F323A4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78B32411-4168-0CD0-A1D9-E60D102EBF4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E8BC1AF-F2DD-805F-40E6-CDF3BDA22A28}"/>
              </a:ext>
            </a:extLst>
          </p:cNvPr>
          <p:cNvSpPr>
            <a:spLocks noGrp="1" noChangeArrowheads="1"/>
          </p:cNvSpPr>
          <p:nvPr>
            <p:ph type="sldNum" sz="quarter" idx="12"/>
          </p:nvPr>
        </p:nvSpPr>
        <p:spPr>
          <a:ln/>
        </p:spPr>
        <p:txBody>
          <a:bodyPr/>
          <a:lstStyle>
            <a:lvl1pPr>
              <a:defRPr/>
            </a:lvl1pPr>
          </a:lstStyle>
          <a:p>
            <a:pPr>
              <a:defRPr/>
            </a:pPr>
            <a:fld id="{FDC7DE2A-10C6-4D79-82FB-E9FCAD0843ED}" type="slidenum">
              <a:rPr lang="en-US" altLang="en-US"/>
              <a:pPr>
                <a:defRPr/>
              </a:pPr>
              <a:t>‹#›</a:t>
            </a:fld>
            <a:endParaRPr lang="en-US" altLang="en-US"/>
          </a:p>
        </p:txBody>
      </p:sp>
    </p:spTree>
    <p:extLst>
      <p:ext uri="{BB962C8B-B14F-4D97-AF65-F5344CB8AC3E}">
        <p14:creationId xmlns:p14="http://schemas.microsoft.com/office/powerpoint/2010/main" val="18723982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21468498-9D9C-D4B6-9F76-8F76E82F5D8A}"/>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D6782E9D-E0EB-E09B-6534-5D2C89880E8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5BFC832C-CC08-8FD5-D567-F82861592BD7}"/>
              </a:ext>
            </a:extLst>
          </p:cNvPr>
          <p:cNvSpPr>
            <a:spLocks noGrp="1" noChangeArrowheads="1"/>
          </p:cNvSpPr>
          <p:nvPr>
            <p:ph type="sldNum" sz="quarter" idx="12"/>
          </p:nvPr>
        </p:nvSpPr>
        <p:spPr>
          <a:ln/>
        </p:spPr>
        <p:txBody>
          <a:bodyPr/>
          <a:lstStyle>
            <a:lvl1pPr>
              <a:defRPr/>
            </a:lvl1pPr>
          </a:lstStyle>
          <a:p>
            <a:pPr>
              <a:defRPr/>
            </a:pPr>
            <a:fld id="{0173AEC2-051E-43B6-A031-7CE7F7AE12F1}" type="slidenum">
              <a:rPr lang="en-US" altLang="en-US"/>
              <a:pPr>
                <a:defRPr/>
              </a:pPr>
              <a:t>‹#›</a:t>
            </a:fld>
            <a:endParaRPr lang="en-US" altLang="en-US"/>
          </a:p>
        </p:txBody>
      </p:sp>
    </p:spTree>
    <p:extLst>
      <p:ext uri="{BB962C8B-B14F-4D97-AF65-F5344CB8AC3E}">
        <p14:creationId xmlns:p14="http://schemas.microsoft.com/office/powerpoint/2010/main" val="18838519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EE4B88A5-AAA7-BA1F-76E4-53AA8A7143DC}"/>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51F30F79-6E59-42A7-5D96-884DCB84F70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8573C6F2-D899-0117-962F-8AAA83CD1AB5}"/>
              </a:ext>
            </a:extLst>
          </p:cNvPr>
          <p:cNvSpPr>
            <a:spLocks noGrp="1" noChangeArrowheads="1"/>
          </p:cNvSpPr>
          <p:nvPr>
            <p:ph type="sldNum" sz="quarter" idx="12"/>
          </p:nvPr>
        </p:nvSpPr>
        <p:spPr>
          <a:ln/>
        </p:spPr>
        <p:txBody>
          <a:bodyPr/>
          <a:lstStyle>
            <a:lvl1pPr>
              <a:defRPr/>
            </a:lvl1pPr>
          </a:lstStyle>
          <a:p>
            <a:pPr>
              <a:defRPr/>
            </a:pPr>
            <a:fld id="{F15F1019-B9F3-4517-A6D1-DCEF1A6F9B33}" type="slidenum">
              <a:rPr lang="en-US" altLang="en-US"/>
              <a:pPr>
                <a:defRPr/>
              </a:pPr>
              <a:t>‹#›</a:t>
            </a:fld>
            <a:endParaRPr lang="en-US" altLang="en-US"/>
          </a:p>
        </p:txBody>
      </p:sp>
    </p:spTree>
    <p:extLst>
      <p:ext uri="{BB962C8B-B14F-4D97-AF65-F5344CB8AC3E}">
        <p14:creationId xmlns:p14="http://schemas.microsoft.com/office/powerpoint/2010/main" val="586477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43B2059A-2E54-E5DB-3952-F91318317AD8}"/>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4FD25CBA-B7E8-C18D-A18D-E318EC20964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8598FE5F-04B3-8410-2CBC-4B7A9C0DF165}"/>
              </a:ext>
            </a:extLst>
          </p:cNvPr>
          <p:cNvSpPr>
            <a:spLocks noGrp="1" noChangeArrowheads="1"/>
          </p:cNvSpPr>
          <p:nvPr>
            <p:ph type="sldNum" sz="quarter" idx="12"/>
          </p:nvPr>
        </p:nvSpPr>
        <p:spPr>
          <a:ln/>
        </p:spPr>
        <p:txBody>
          <a:bodyPr/>
          <a:lstStyle>
            <a:lvl1pPr>
              <a:defRPr/>
            </a:lvl1pPr>
          </a:lstStyle>
          <a:p>
            <a:pPr>
              <a:defRPr/>
            </a:pPr>
            <a:fld id="{8C29F156-E74C-49A3-B0B5-BC873D5F4234}" type="slidenum">
              <a:rPr lang="en-US" altLang="en-US"/>
              <a:pPr>
                <a:defRPr/>
              </a:pPr>
              <a:t>‹#›</a:t>
            </a:fld>
            <a:endParaRPr lang="en-US" altLang="en-US"/>
          </a:p>
        </p:txBody>
      </p:sp>
    </p:spTree>
    <p:extLst>
      <p:ext uri="{BB962C8B-B14F-4D97-AF65-F5344CB8AC3E}">
        <p14:creationId xmlns:p14="http://schemas.microsoft.com/office/powerpoint/2010/main" val="2108396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7A9510D7-C8E8-EE2C-DA82-32AF79D122E5}"/>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2062B303-CAF9-3131-86A8-1F401ABBE08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ABFAD5A5-413D-1979-9E21-4445C04DF721}"/>
              </a:ext>
            </a:extLst>
          </p:cNvPr>
          <p:cNvSpPr>
            <a:spLocks noGrp="1" noChangeArrowheads="1"/>
          </p:cNvSpPr>
          <p:nvPr>
            <p:ph type="sldNum" sz="quarter" idx="12"/>
          </p:nvPr>
        </p:nvSpPr>
        <p:spPr>
          <a:ln/>
        </p:spPr>
        <p:txBody>
          <a:bodyPr/>
          <a:lstStyle>
            <a:lvl1pPr>
              <a:defRPr/>
            </a:lvl1pPr>
          </a:lstStyle>
          <a:p>
            <a:pPr>
              <a:defRPr/>
            </a:pPr>
            <a:fld id="{CDED1A9D-AA42-449B-9F15-00E9D5193F0A}" type="slidenum">
              <a:rPr lang="en-US" altLang="en-US"/>
              <a:pPr>
                <a:defRPr/>
              </a:pPr>
              <a:t>‹#›</a:t>
            </a:fld>
            <a:endParaRPr lang="en-US" altLang="en-US"/>
          </a:p>
        </p:txBody>
      </p:sp>
    </p:spTree>
    <p:extLst>
      <p:ext uri="{BB962C8B-B14F-4D97-AF65-F5344CB8AC3E}">
        <p14:creationId xmlns:p14="http://schemas.microsoft.com/office/powerpoint/2010/main" val="41657322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E9BB8AE6-071A-3860-EA93-95654BD39E2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B7B7E22C-3F18-9B7A-DD95-3307EF4E17B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53EFBE58-A6B9-D8B8-933B-2FA3D3BBE027}"/>
              </a:ext>
            </a:extLst>
          </p:cNvPr>
          <p:cNvSpPr>
            <a:spLocks noGrp="1" noChangeArrowheads="1"/>
          </p:cNvSpPr>
          <p:nvPr>
            <p:ph type="sldNum" sz="quarter" idx="12"/>
          </p:nvPr>
        </p:nvSpPr>
        <p:spPr>
          <a:ln/>
        </p:spPr>
        <p:txBody>
          <a:bodyPr/>
          <a:lstStyle>
            <a:lvl1pPr>
              <a:defRPr/>
            </a:lvl1pPr>
          </a:lstStyle>
          <a:p>
            <a:pPr>
              <a:defRPr/>
            </a:pPr>
            <a:fld id="{E9A3485B-B84E-44A2-9F51-38B6C5C0B7BB}" type="slidenum">
              <a:rPr lang="en-US" altLang="en-US"/>
              <a:pPr>
                <a:defRPr/>
              </a:pPr>
              <a:t>‹#›</a:t>
            </a:fld>
            <a:endParaRPr lang="en-US" altLang="en-US"/>
          </a:p>
        </p:txBody>
      </p:sp>
    </p:spTree>
    <p:extLst>
      <p:ext uri="{BB962C8B-B14F-4D97-AF65-F5344CB8AC3E}">
        <p14:creationId xmlns:p14="http://schemas.microsoft.com/office/powerpoint/2010/main" val="714863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2DB7E2FE-B6A8-2272-DD6C-6916664FD2F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B885EC96-C9EA-B387-C0E4-B0DA78E1FD3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5A46C59D-0AF2-847B-6702-C862DF068DE3}"/>
              </a:ext>
            </a:extLst>
          </p:cNvPr>
          <p:cNvSpPr>
            <a:spLocks noGrp="1" noChangeArrowheads="1"/>
          </p:cNvSpPr>
          <p:nvPr>
            <p:ph type="sldNum" sz="quarter" idx="12"/>
          </p:nvPr>
        </p:nvSpPr>
        <p:spPr>
          <a:ln/>
        </p:spPr>
        <p:txBody>
          <a:bodyPr/>
          <a:lstStyle>
            <a:lvl1pPr>
              <a:defRPr/>
            </a:lvl1pPr>
          </a:lstStyle>
          <a:p>
            <a:pPr>
              <a:defRPr/>
            </a:pPr>
            <a:fld id="{581ADDBC-3D41-4950-A52B-4D0F95477D3E}" type="slidenum">
              <a:rPr lang="en-US" altLang="en-US"/>
              <a:pPr>
                <a:defRPr/>
              </a:pPr>
              <a:t>‹#›</a:t>
            </a:fld>
            <a:endParaRPr lang="en-US" altLang="en-US"/>
          </a:p>
        </p:txBody>
      </p:sp>
    </p:spTree>
    <p:extLst>
      <p:ext uri="{BB962C8B-B14F-4D97-AF65-F5344CB8AC3E}">
        <p14:creationId xmlns:p14="http://schemas.microsoft.com/office/powerpoint/2010/main" val="41622546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CE759080-0DB9-5ECF-2C77-4CE8BF73C93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B8F38F9-10DC-7496-9BE3-DEAD844AE1F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D7E48674-F154-24BC-BCD1-66E6F66DD979}"/>
              </a:ext>
            </a:extLst>
          </p:cNvPr>
          <p:cNvSpPr>
            <a:spLocks noGrp="1" noChangeArrowheads="1"/>
          </p:cNvSpPr>
          <p:nvPr>
            <p:ph type="sldNum" sz="quarter" idx="12"/>
          </p:nvPr>
        </p:nvSpPr>
        <p:spPr>
          <a:ln/>
        </p:spPr>
        <p:txBody>
          <a:bodyPr/>
          <a:lstStyle>
            <a:lvl1pPr>
              <a:defRPr/>
            </a:lvl1pPr>
          </a:lstStyle>
          <a:p>
            <a:pPr>
              <a:defRPr/>
            </a:pPr>
            <a:fld id="{915AFB5F-7C33-4A08-B566-6F1183604158}" type="slidenum">
              <a:rPr lang="en-US" altLang="en-US"/>
              <a:pPr>
                <a:defRPr/>
              </a:pPr>
              <a:t>‹#›</a:t>
            </a:fld>
            <a:endParaRPr lang="en-US" altLang="en-US"/>
          </a:p>
        </p:txBody>
      </p:sp>
    </p:spTree>
    <p:extLst>
      <p:ext uri="{BB962C8B-B14F-4D97-AF65-F5344CB8AC3E}">
        <p14:creationId xmlns:p14="http://schemas.microsoft.com/office/powerpoint/2010/main" val="1994615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81000"/>
            <a:ext cx="2057400" cy="5715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381000"/>
            <a:ext cx="6019800" cy="5715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7E53EB2B-BEAE-0910-EB81-E8106CB6DF2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F99AA39-709F-C66B-92EE-84489B726FB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6A7423A-6B98-6B75-3BF0-1C16295A01FD}"/>
              </a:ext>
            </a:extLst>
          </p:cNvPr>
          <p:cNvSpPr>
            <a:spLocks noGrp="1" noChangeArrowheads="1"/>
          </p:cNvSpPr>
          <p:nvPr>
            <p:ph type="sldNum" sz="quarter" idx="12"/>
          </p:nvPr>
        </p:nvSpPr>
        <p:spPr>
          <a:ln/>
        </p:spPr>
        <p:txBody>
          <a:bodyPr/>
          <a:lstStyle>
            <a:lvl1pPr>
              <a:defRPr/>
            </a:lvl1pPr>
          </a:lstStyle>
          <a:p>
            <a:pPr>
              <a:defRPr/>
            </a:pPr>
            <a:fld id="{8B668700-4011-456F-B301-6E881BDCE8FE}" type="slidenum">
              <a:rPr lang="en-US" altLang="en-US"/>
              <a:pPr>
                <a:defRPr/>
              </a:pPr>
              <a:t>‹#›</a:t>
            </a:fld>
            <a:endParaRPr lang="en-US" altLang="en-US"/>
          </a:p>
        </p:txBody>
      </p:sp>
    </p:spTree>
    <p:extLst>
      <p:ext uri="{BB962C8B-B14F-4D97-AF65-F5344CB8AC3E}">
        <p14:creationId xmlns:p14="http://schemas.microsoft.com/office/powerpoint/2010/main" val="18264451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DB1B3619-0479-A5A4-795D-003B00F41FA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1703D44E-A338-BC2D-A291-01985605F6B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5D202F3F-8598-D556-40CE-15950322F39E}"/>
              </a:ext>
            </a:extLst>
          </p:cNvPr>
          <p:cNvSpPr>
            <a:spLocks noGrp="1" noChangeArrowheads="1"/>
          </p:cNvSpPr>
          <p:nvPr>
            <p:ph type="sldNum" sz="quarter" idx="12"/>
          </p:nvPr>
        </p:nvSpPr>
        <p:spPr>
          <a:ln/>
        </p:spPr>
        <p:txBody>
          <a:bodyPr/>
          <a:lstStyle>
            <a:lvl1pPr>
              <a:defRPr/>
            </a:lvl1pPr>
          </a:lstStyle>
          <a:p>
            <a:pPr>
              <a:defRPr/>
            </a:pPr>
            <a:fld id="{DBA7170C-7F42-461D-A51F-CC131C38416C}" type="slidenum">
              <a:rPr lang="en-US" altLang="en-US"/>
              <a:pPr>
                <a:defRPr/>
              </a:pPr>
              <a:t>‹#›</a:t>
            </a:fld>
            <a:endParaRPr lang="en-US" altLang="en-US"/>
          </a:p>
        </p:txBody>
      </p:sp>
    </p:spTree>
    <p:extLst>
      <p:ext uri="{BB962C8B-B14F-4D97-AF65-F5344CB8AC3E}">
        <p14:creationId xmlns:p14="http://schemas.microsoft.com/office/powerpoint/2010/main" val="23619172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981200"/>
            <a:ext cx="4038600" cy="4114800"/>
          </a:xfrm>
        </p:spPr>
        <p:txBody>
          <a:bodyPr/>
          <a:lstStyle/>
          <a:p>
            <a:pPr lvl="0"/>
            <a:endParaRPr lang="en-US" noProof="0"/>
          </a:p>
        </p:txBody>
      </p:sp>
      <p:sp>
        <p:nvSpPr>
          <p:cNvPr id="5" name="Rectangle 4">
            <a:extLst>
              <a:ext uri="{FF2B5EF4-FFF2-40B4-BE49-F238E27FC236}">
                <a16:creationId xmlns:a16="http://schemas.microsoft.com/office/drawing/2014/main" id="{26AC1103-791D-0E6E-2B5C-A665C0F3CF33}"/>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F0FA6A1F-A843-4437-CA6B-FE26696112C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43BD71F4-1751-7375-6DF9-227CE6DBC552}"/>
              </a:ext>
            </a:extLst>
          </p:cNvPr>
          <p:cNvSpPr>
            <a:spLocks noGrp="1" noChangeArrowheads="1"/>
          </p:cNvSpPr>
          <p:nvPr>
            <p:ph type="sldNum" sz="quarter" idx="12"/>
          </p:nvPr>
        </p:nvSpPr>
        <p:spPr>
          <a:ln/>
        </p:spPr>
        <p:txBody>
          <a:bodyPr/>
          <a:lstStyle>
            <a:lvl1pPr>
              <a:defRPr/>
            </a:lvl1pPr>
          </a:lstStyle>
          <a:p>
            <a:pPr>
              <a:defRPr/>
            </a:pPr>
            <a:fld id="{2FA8CB03-4CD6-4159-B1B4-9E5AEE3EFF87}" type="slidenum">
              <a:rPr lang="en-US" altLang="en-US"/>
              <a:pPr>
                <a:defRPr/>
              </a:pPr>
              <a:t>‹#›</a:t>
            </a:fld>
            <a:endParaRPr lang="en-US" altLang="en-US"/>
          </a:p>
        </p:txBody>
      </p:sp>
    </p:spTree>
    <p:extLst>
      <p:ext uri="{BB962C8B-B14F-4D97-AF65-F5344CB8AC3E}">
        <p14:creationId xmlns:p14="http://schemas.microsoft.com/office/powerpoint/2010/main" val="3488364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8834" name="Rectangle 2">
            <a:extLst>
              <a:ext uri="{FF2B5EF4-FFF2-40B4-BE49-F238E27FC236}">
                <a16:creationId xmlns:a16="http://schemas.microsoft.com/office/drawing/2014/main" id="{1FE47005-EFA7-8469-160E-F6D51D1332C9}"/>
              </a:ext>
            </a:extLst>
          </p:cNvPr>
          <p:cNvSpPr>
            <a:spLocks noGrp="1" noChangeArrowheads="1"/>
          </p:cNvSpPr>
          <p:nvPr>
            <p:ph type="title"/>
          </p:nvPr>
        </p:nvSpPr>
        <p:spPr bwMode="auto">
          <a:xfrm>
            <a:off x="457200" y="381000"/>
            <a:ext cx="82296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48835" name="Rectangle 3">
            <a:extLst>
              <a:ext uri="{FF2B5EF4-FFF2-40B4-BE49-F238E27FC236}">
                <a16:creationId xmlns:a16="http://schemas.microsoft.com/office/drawing/2014/main" id="{D8CDDDB2-E70F-EEEB-07B0-2A192DBF525F}"/>
              </a:ext>
            </a:extLst>
          </p:cNvPr>
          <p:cNvSpPr>
            <a:spLocks noGrp="1" noChangeArrowheads="1"/>
          </p:cNvSpPr>
          <p:nvPr>
            <p:ph type="body" idx="1"/>
          </p:nvPr>
        </p:nvSpPr>
        <p:spPr bwMode="auto">
          <a:xfrm>
            <a:off x="457200" y="19812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8836" name="Rectangle 4">
            <a:extLst>
              <a:ext uri="{FF2B5EF4-FFF2-40B4-BE49-F238E27FC236}">
                <a16:creationId xmlns:a16="http://schemas.microsoft.com/office/drawing/2014/main" id="{B70B9C4F-8438-DBFA-FA88-AD6DC1B8F7A8}"/>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charset="0"/>
              </a:defRPr>
            </a:lvl1pPr>
          </a:lstStyle>
          <a:p>
            <a:pPr>
              <a:defRPr/>
            </a:pPr>
            <a:endParaRPr lang="en-US"/>
          </a:p>
        </p:txBody>
      </p:sp>
      <p:sp>
        <p:nvSpPr>
          <p:cNvPr id="248837" name="Rectangle 5">
            <a:extLst>
              <a:ext uri="{FF2B5EF4-FFF2-40B4-BE49-F238E27FC236}">
                <a16:creationId xmlns:a16="http://schemas.microsoft.com/office/drawing/2014/main" id="{BB587A31-C04A-76F5-90C2-6D9B43FDA6F0}"/>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charset="0"/>
              </a:defRPr>
            </a:lvl1pPr>
          </a:lstStyle>
          <a:p>
            <a:pPr>
              <a:defRPr/>
            </a:pPr>
            <a:endParaRPr lang="en-US"/>
          </a:p>
        </p:txBody>
      </p:sp>
      <p:sp>
        <p:nvSpPr>
          <p:cNvPr id="248838" name="Rectangle 6">
            <a:extLst>
              <a:ext uri="{FF2B5EF4-FFF2-40B4-BE49-F238E27FC236}">
                <a16:creationId xmlns:a16="http://schemas.microsoft.com/office/drawing/2014/main" id="{28AE45F1-ABD2-0B21-5530-8CE9E5FAFC72}"/>
              </a:ext>
            </a:extLst>
          </p:cNvPr>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Arial" panose="020B0604020202020204" pitchFamily="34" charset="0"/>
              </a:defRPr>
            </a:lvl1pPr>
          </a:lstStyle>
          <a:p>
            <a:pPr>
              <a:defRPr/>
            </a:pPr>
            <a:fld id="{7C7A835D-C0BE-4C90-B81D-CCBB5B673348}"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 id="2147483805" r:id="rId12"/>
    <p:sldLayoutId id="2147483806" r:id="rId13"/>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65000"/>
        <a:buFont typeface="Wingdings" panose="05000000000000000000"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anose="05000000000000000000"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65000"/>
        <a:buFont typeface="Wingdings" panose="05000000000000000000"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SzPct val="65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65000"/>
        <a:buFont typeface="Wingdings" panose="05000000000000000000"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nytimes.com/interactive/2022/12/14/magazine/gun-violence-children-data-statistics.html"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www.nytimes.com/interactive/2022/12/14/magazine/gun-violence-children-data-statistics.html"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2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2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2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2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2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5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hyperlink" Target="http://www.worldmapper.org/images/largepng/281.png" TargetMode="External"/><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hyperlink" Target="http://www.worldmapper.org/images/largepng/282.png" TargetMode="External"/><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26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270.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3.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3.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8.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35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36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3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3.xml"/></Relationships>
</file>

<file path=ppt/slides/_rels/slide36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3.xml"/></Relationships>
</file>

<file path=ppt/slides/_rels/slide3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5.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376.xml.rels><?xml version="1.0" encoding="UTF-8" standalone="yes"?>
<Relationships xmlns="http://schemas.openxmlformats.org/package/2006/relationships"><Relationship Id="rId2" Type="http://schemas.openxmlformats.org/officeDocument/2006/relationships/hyperlink" Target="http://ajph.aphapublications.org/doi/pdf/10.2105/AJPH.2013.301778" TargetMode="External"/><Relationship Id="rId1" Type="http://schemas.openxmlformats.org/officeDocument/2006/relationships/slideLayout" Target="../slideLayouts/slideLayout2.xml"/></Relationships>
</file>

<file path=ppt/slides/_rels/slide377.xml.rels><?xml version="1.0" encoding="UTF-8" standalone="yes"?>
<Relationships xmlns="http://schemas.openxmlformats.org/package/2006/relationships"><Relationship Id="rId3" Type="http://schemas.openxmlformats.org/officeDocument/2006/relationships/hyperlink" Target="http://www.phsj.org/" TargetMode="External"/><Relationship Id="rId2" Type="http://schemas.openxmlformats.org/officeDocument/2006/relationships/hyperlink" Target="http://www.publichealthandsocialjustice.org/" TargetMode="External"/><Relationship Id="rId1" Type="http://schemas.openxmlformats.org/officeDocument/2006/relationships/slideLayout" Target="../slideLayouts/slideLayout2.xml"/><Relationship Id="rId6" Type="http://schemas.openxmlformats.org/officeDocument/2006/relationships/hyperlink" Target="https://kboo.fm/program/prescription-justice" TargetMode="External"/><Relationship Id="rId5" Type="http://schemas.openxmlformats.org/officeDocument/2006/relationships/hyperlink" Target="https://www.youtube.com/channel/UCJt34I9c5vT2RpZtkg6Im2A/videos" TargetMode="External"/><Relationship Id="rId4" Type="http://schemas.openxmlformats.org/officeDocument/2006/relationships/hyperlink" Target="mailto:martindonohoe@phsj.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DA682DFD-7254-A7F3-E97D-3F25880834E4}"/>
              </a:ext>
            </a:extLst>
          </p:cNvPr>
          <p:cNvSpPr>
            <a:spLocks noGrp="1" noChangeArrowheads="1"/>
          </p:cNvSpPr>
          <p:nvPr>
            <p:ph type="ctrTitle" sz="quarter"/>
          </p:nvPr>
        </p:nvSpPr>
        <p:spPr/>
        <p:txBody>
          <a:bodyPr/>
          <a:lstStyle/>
          <a:p>
            <a:pPr eaLnBrk="1" hangingPunct="1">
              <a:defRPr/>
            </a:pPr>
            <a:r>
              <a:rPr lang="en-US" b="1" dirty="0"/>
              <a:t>Causes, Costs, and Consequences of War and Militarism</a:t>
            </a:r>
          </a:p>
        </p:txBody>
      </p:sp>
      <p:sp>
        <p:nvSpPr>
          <p:cNvPr id="2051" name="Rectangle 3">
            <a:extLst>
              <a:ext uri="{FF2B5EF4-FFF2-40B4-BE49-F238E27FC236}">
                <a16:creationId xmlns:a16="http://schemas.microsoft.com/office/drawing/2014/main" id="{FDD50F22-717B-DDB1-DDB1-F549826BEE04}"/>
              </a:ext>
            </a:extLst>
          </p:cNvPr>
          <p:cNvSpPr>
            <a:spLocks noGrp="1" noChangeArrowheads="1"/>
          </p:cNvSpPr>
          <p:nvPr>
            <p:ph type="subTitle" sz="quarter" idx="1"/>
          </p:nvPr>
        </p:nvSpPr>
        <p:spPr/>
        <p:txBody>
          <a:bodyPr/>
          <a:lstStyle/>
          <a:p>
            <a:pPr eaLnBrk="1" hangingPunct="1">
              <a:defRPr/>
            </a:pPr>
            <a:endParaRPr lang="en-US" dirty="0"/>
          </a:p>
          <a:p>
            <a:pPr eaLnBrk="1" hangingPunct="1">
              <a:defRPr/>
            </a:pPr>
            <a:r>
              <a:rPr lang="en-US" sz="3600" b="1" dirty="0"/>
              <a:t>Martin </a:t>
            </a:r>
            <a:r>
              <a:rPr lang="en-US" sz="3600" b="1" dirty="0" err="1"/>
              <a:t>Donohoe</a:t>
            </a:r>
            <a:endParaRPr lang="en-US" sz="3600"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3D7CBE78-B65D-AF9B-B545-9928AC042BFF}"/>
              </a:ext>
            </a:extLst>
          </p:cNvPr>
          <p:cNvSpPr>
            <a:spLocks noGrp="1" noChangeArrowheads="1"/>
          </p:cNvSpPr>
          <p:nvPr>
            <p:ph type="title"/>
          </p:nvPr>
        </p:nvSpPr>
        <p:spPr/>
        <p:txBody>
          <a:bodyPr/>
          <a:lstStyle/>
          <a:p>
            <a:pPr eaLnBrk="1" hangingPunct="1">
              <a:defRPr/>
            </a:pPr>
            <a:r>
              <a:rPr lang="en-US"/>
              <a:t>Outline</a:t>
            </a:r>
          </a:p>
        </p:txBody>
      </p:sp>
      <p:sp>
        <p:nvSpPr>
          <p:cNvPr id="20483" name="Rectangle 3">
            <a:extLst>
              <a:ext uri="{FF2B5EF4-FFF2-40B4-BE49-F238E27FC236}">
                <a16:creationId xmlns:a16="http://schemas.microsoft.com/office/drawing/2014/main" id="{6A6E1762-3229-154E-C8AA-BFDD46CD7AC9}"/>
              </a:ext>
            </a:extLst>
          </p:cNvPr>
          <p:cNvSpPr>
            <a:spLocks noGrp="1" noChangeArrowheads="1"/>
          </p:cNvSpPr>
          <p:nvPr>
            <p:ph idx="1"/>
          </p:nvPr>
        </p:nvSpPr>
        <p:spPr/>
        <p:txBody>
          <a:bodyPr/>
          <a:lstStyle/>
          <a:p>
            <a:pPr eaLnBrk="1" hangingPunct="1">
              <a:defRPr/>
            </a:pPr>
            <a:r>
              <a:rPr lang="en-US" dirty="0"/>
              <a:t>The history and epidemiology of war</a:t>
            </a:r>
          </a:p>
          <a:p>
            <a:pPr eaLnBrk="1" hangingPunct="1">
              <a:defRPr/>
            </a:pPr>
            <a:endParaRPr lang="en-US" dirty="0"/>
          </a:p>
          <a:p>
            <a:pPr eaLnBrk="1" hangingPunct="1">
              <a:defRPr/>
            </a:pPr>
            <a:r>
              <a:rPr lang="en-US" dirty="0"/>
              <a:t>Nuclear weapons</a:t>
            </a:r>
          </a:p>
          <a:p>
            <a:pPr eaLnBrk="1" hangingPunct="1">
              <a:defRPr/>
            </a:pPr>
            <a:endParaRPr lang="en-US" dirty="0"/>
          </a:p>
          <a:p>
            <a:pPr eaLnBrk="1" hangingPunct="1">
              <a:defRPr/>
            </a:pPr>
            <a:r>
              <a:rPr lang="en-US" dirty="0"/>
              <a:t>Chemical weapons</a:t>
            </a:r>
          </a:p>
          <a:p>
            <a:pPr eaLnBrk="1" hangingPunct="1">
              <a:defRPr/>
            </a:pPr>
            <a:endParaRPr lang="en-US" dirty="0"/>
          </a:p>
          <a:p>
            <a:pPr eaLnBrk="1" hangingPunct="1">
              <a:defRPr/>
            </a:pPr>
            <a:r>
              <a:rPr lang="en-US" dirty="0"/>
              <a:t>Biological weapons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E0D55B7A-FC2E-0EAB-F3E7-BD767363B0E0}"/>
              </a:ext>
            </a:extLst>
          </p:cNvPr>
          <p:cNvSpPr>
            <a:spLocks noGrp="1" noChangeArrowheads="1"/>
          </p:cNvSpPr>
          <p:nvPr>
            <p:ph type="title"/>
          </p:nvPr>
        </p:nvSpPr>
        <p:spPr/>
        <p:txBody>
          <a:bodyPr/>
          <a:lstStyle/>
          <a:p>
            <a:pPr eaLnBrk="1" hangingPunct="1">
              <a:defRPr/>
            </a:pPr>
            <a:r>
              <a:rPr lang="en-US"/>
              <a:t>Outline</a:t>
            </a:r>
          </a:p>
        </p:txBody>
      </p:sp>
      <p:sp>
        <p:nvSpPr>
          <p:cNvPr id="21507" name="Rectangle 3">
            <a:extLst>
              <a:ext uri="{FF2B5EF4-FFF2-40B4-BE49-F238E27FC236}">
                <a16:creationId xmlns:a16="http://schemas.microsoft.com/office/drawing/2014/main" id="{A6447AB9-8EA3-223E-642E-DEB86950ADC1}"/>
              </a:ext>
            </a:extLst>
          </p:cNvPr>
          <p:cNvSpPr>
            <a:spLocks noGrp="1" noChangeArrowheads="1"/>
          </p:cNvSpPr>
          <p:nvPr>
            <p:ph idx="1"/>
          </p:nvPr>
        </p:nvSpPr>
        <p:spPr/>
        <p:txBody>
          <a:bodyPr/>
          <a:lstStyle/>
          <a:p>
            <a:pPr eaLnBrk="1" hangingPunct="1">
              <a:defRPr/>
            </a:pPr>
            <a:r>
              <a:rPr lang="en-US" dirty="0"/>
              <a:t>Economic and environmental consequences of militarism and war</a:t>
            </a:r>
          </a:p>
          <a:p>
            <a:pPr eaLnBrk="1" hangingPunct="1">
              <a:defRPr/>
            </a:pPr>
            <a:r>
              <a:rPr lang="en-US" dirty="0"/>
              <a:t>Health consequences of militarism and war</a:t>
            </a:r>
          </a:p>
          <a:p>
            <a:pPr eaLnBrk="1" hangingPunct="1">
              <a:defRPr/>
            </a:pPr>
            <a:r>
              <a:rPr lang="en-US" dirty="0"/>
              <a:t>Contemporary conflicts</a:t>
            </a:r>
          </a:p>
          <a:p>
            <a:pPr lvl="1" eaLnBrk="1" hangingPunct="1">
              <a:defRPr/>
            </a:pPr>
            <a:r>
              <a:rPr lang="en-US" dirty="0"/>
              <a:t>Afghanistan, Iraq, “War on terror”</a:t>
            </a:r>
          </a:p>
          <a:p>
            <a:pPr eaLnBrk="1" hangingPunct="1">
              <a:defRPr/>
            </a:pPr>
            <a:r>
              <a:rPr lang="en-US" dirty="0"/>
              <a:t>Solutions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E71F4627-41E8-7BAB-9B0E-DC5446E39D22}"/>
              </a:ext>
            </a:extLst>
          </p:cNvPr>
          <p:cNvSpPr>
            <a:spLocks noGrp="1" noChangeArrowheads="1"/>
          </p:cNvSpPr>
          <p:nvPr>
            <p:ph type="title"/>
          </p:nvPr>
        </p:nvSpPr>
        <p:spPr/>
        <p:txBody>
          <a:bodyPr/>
          <a:lstStyle/>
          <a:p>
            <a:pPr eaLnBrk="1" hangingPunct="1">
              <a:defRPr/>
            </a:pPr>
            <a:r>
              <a:rPr lang="en-US" dirty="0"/>
              <a:t>History of War</a:t>
            </a:r>
          </a:p>
        </p:txBody>
      </p:sp>
      <p:sp>
        <p:nvSpPr>
          <p:cNvPr id="28675" name="Rectangle 3">
            <a:extLst>
              <a:ext uri="{FF2B5EF4-FFF2-40B4-BE49-F238E27FC236}">
                <a16:creationId xmlns:a16="http://schemas.microsoft.com/office/drawing/2014/main" id="{F224FEBC-DC23-B571-B7CF-F1BFE0401AA1}"/>
              </a:ext>
            </a:extLst>
          </p:cNvPr>
          <p:cNvSpPr>
            <a:spLocks noGrp="1" noChangeArrowheads="1"/>
          </p:cNvSpPr>
          <p:nvPr>
            <p:ph idx="1"/>
          </p:nvPr>
        </p:nvSpPr>
        <p:spPr/>
        <p:txBody>
          <a:bodyPr/>
          <a:lstStyle/>
          <a:p>
            <a:pPr eaLnBrk="1" hangingPunct="1">
              <a:defRPr/>
            </a:pPr>
            <a:r>
              <a:rPr lang="en-US" dirty="0"/>
              <a:t>Violent conflict ubiquitous in the animal kingdom:</a:t>
            </a:r>
          </a:p>
          <a:p>
            <a:pPr lvl="1" eaLnBrk="1" hangingPunct="1">
              <a:defRPr/>
            </a:pPr>
            <a:r>
              <a:rPr lang="en-US" dirty="0"/>
              <a:t>Interspecies conflict – food, territory</a:t>
            </a:r>
          </a:p>
          <a:p>
            <a:pPr lvl="1" eaLnBrk="1" hangingPunct="1">
              <a:defRPr/>
            </a:pPr>
            <a:r>
              <a:rPr lang="en-US" dirty="0" err="1"/>
              <a:t>Intraspecies</a:t>
            </a:r>
            <a:r>
              <a:rPr lang="en-US" dirty="0"/>
              <a:t> conflict – food, territory, mates (usually not directly fatal)</a:t>
            </a:r>
          </a:p>
          <a:p>
            <a:pPr eaLnBrk="1" hangingPunct="1">
              <a:defRPr/>
            </a:pPr>
            <a:r>
              <a:rPr lang="en-US" dirty="0"/>
              <a:t>Violence among non-human primates</a:t>
            </a:r>
          </a:p>
          <a:p>
            <a:pPr lvl="1" eaLnBrk="1" hangingPunct="1">
              <a:defRPr/>
            </a:pPr>
            <a:r>
              <a:rPr lang="en-US" dirty="0"/>
              <a:t>Gorilla infanticide</a:t>
            </a:r>
          </a:p>
          <a:p>
            <a:pPr lvl="1">
              <a:defRPr/>
            </a:pPr>
            <a:r>
              <a:rPr lang="en-US" dirty="0"/>
              <a:t>Chimps vs. </a:t>
            </a:r>
            <a:r>
              <a:rPr lang="en-US" dirty="0" err="1"/>
              <a:t>Bonobos</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3D1756C7-B375-7DF8-3BAA-CD64A89A1BCD}"/>
              </a:ext>
            </a:extLst>
          </p:cNvPr>
          <p:cNvSpPr>
            <a:spLocks noGrp="1"/>
          </p:cNvSpPr>
          <p:nvPr>
            <p:ph type="title"/>
          </p:nvPr>
        </p:nvSpPr>
        <p:spPr/>
        <p:txBody>
          <a:bodyPr/>
          <a:lstStyle/>
          <a:p>
            <a:pPr>
              <a:defRPr/>
            </a:pPr>
            <a:r>
              <a:rPr lang="en-US" dirty="0"/>
              <a:t>Origins of War</a:t>
            </a:r>
          </a:p>
        </p:txBody>
      </p:sp>
      <p:sp>
        <p:nvSpPr>
          <p:cNvPr id="16387" name="Content Placeholder 2">
            <a:extLst>
              <a:ext uri="{FF2B5EF4-FFF2-40B4-BE49-F238E27FC236}">
                <a16:creationId xmlns:a16="http://schemas.microsoft.com/office/drawing/2014/main" id="{1F8510D3-7264-B985-C2CD-BEA72B9CA147}"/>
              </a:ext>
            </a:extLst>
          </p:cNvPr>
          <p:cNvSpPr>
            <a:spLocks noGrp="1"/>
          </p:cNvSpPr>
          <p:nvPr>
            <p:ph idx="1"/>
          </p:nvPr>
        </p:nvSpPr>
        <p:spPr/>
        <p:txBody>
          <a:bodyPr/>
          <a:lstStyle/>
          <a:p>
            <a:pPr>
              <a:defRPr/>
            </a:pPr>
            <a:r>
              <a:rPr lang="en-US" dirty="0"/>
              <a:t>Foragers vs. Agriculturalists</a:t>
            </a:r>
          </a:p>
          <a:p>
            <a:pPr>
              <a:defRPr/>
            </a:pPr>
            <a:r>
              <a:rPr lang="en-US" dirty="0"/>
              <a:t>Agriculture</a:t>
            </a:r>
          </a:p>
          <a:p>
            <a:pPr lvl="1">
              <a:defRPr/>
            </a:pPr>
            <a:r>
              <a:rPr lang="en-US" dirty="0"/>
              <a:t>Hierarchical society</a:t>
            </a:r>
          </a:p>
          <a:p>
            <a:pPr lvl="1">
              <a:defRPr/>
            </a:pPr>
            <a:r>
              <a:rPr lang="en-US" dirty="0"/>
              <a:t>Private property</a:t>
            </a:r>
          </a:p>
          <a:p>
            <a:pPr lvl="1">
              <a:defRPr/>
            </a:pPr>
            <a:r>
              <a:rPr lang="en-US" dirty="0"/>
              <a:t>Money</a:t>
            </a:r>
          </a:p>
          <a:p>
            <a:pPr lvl="1">
              <a:defRPr/>
            </a:pPr>
            <a:r>
              <a:rPr lang="en-US" dirty="0"/>
              <a:t>Subjugation of women</a:t>
            </a:r>
          </a:p>
          <a:p>
            <a:pPr lvl="1">
              <a:defRPr/>
            </a:pPr>
            <a:r>
              <a:rPr lang="en-US" dirty="0"/>
              <a:t>Infectious/chronic diseases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E1BCC-7C0A-C26F-ADB2-0A0FD0D03554}"/>
              </a:ext>
            </a:extLst>
          </p:cNvPr>
          <p:cNvSpPr>
            <a:spLocks noGrp="1"/>
          </p:cNvSpPr>
          <p:nvPr>
            <p:ph type="title"/>
          </p:nvPr>
        </p:nvSpPr>
        <p:spPr/>
        <p:txBody>
          <a:bodyPr/>
          <a:lstStyle/>
          <a:p>
            <a:pPr>
              <a:defRPr/>
            </a:pPr>
            <a:r>
              <a:rPr lang="en-US" dirty="0"/>
              <a:t>Origins of War</a:t>
            </a:r>
          </a:p>
        </p:txBody>
      </p:sp>
      <p:sp>
        <p:nvSpPr>
          <p:cNvPr id="3" name="Content Placeholder 2">
            <a:extLst>
              <a:ext uri="{FF2B5EF4-FFF2-40B4-BE49-F238E27FC236}">
                <a16:creationId xmlns:a16="http://schemas.microsoft.com/office/drawing/2014/main" id="{AAF34C14-D0AD-5CCE-D1D9-98FF199E018B}"/>
              </a:ext>
            </a:extLst>
          </p:cNvPr>
          <p:cNvSpPr>
            <a:spLocks noGrp="1"/>
          </p:cNvSpPr>
          <p:nvPr>
            <p:ph idx="1"/>
          </p:nvPr>
        </p:nvSpPr>
        <p:spPr/>
        <p:txBody>
          <a:bodyPr/>
          <a:lstStyle/>
          <a:p>
            <a:pPr>
              <a:defRPr/>
            </a:pPr>
            <a:r>
              <a:rPr lang="en-US" dirty="0"/>
              <a:t>Violence Today</a:t>
            </a:r>
          </a:p>
          <a:p>
            <a:pPr lvl="1">
              <a:defRPr/>
            </a:pPr>
            <a:r>
              <a:rPr lang="en-US" sz="3200" dirty="0"/>
              <a:t>Link with poverty, oppression, fueled by desire for wealth/power</a:t>
            </a:r>
          </a:p>
          <a:p>
            <a:pPr lvl="1">
              <a:defRPr/>
            </a:pPr>
            <a:r>
              <a:rPr lang="en-US" sz="3200" dirty="0"/>
              <a:t>Familial vs. Societal</a:t>
            </a:r>
          </a:p>
          <a:p>
            <a:pPr lvl="1">
              <a:defRPr/>
            </a:pPr>
            <a:r>
              <a:rPr lang="en-US" sz="3200" dirty="0"/>
              <a:t>Gun culture</a:t>
            </a:r>
          </a:p>
          <a:p>
            <a:pPr lvl="1">
              <a:defRPr/>
            </a:pPr>
            <a:r>
              <a:rPr lang="en-US" sz="3200" dirty="0"/>
              <a:t>Media Violence</a:t>
            </a:r>
          </a:p>
          <a:p>
            <a:pPr lvl="1">
              <a:defRPr/>
            </a:pPr>
            <a:r>
              <a:rPr lang="en-US" sz="3200" dirty="0"/>
              <a:t>Glorification of militarism</a:t>
            </a:r>
          </a:p>
          <a:p>
            <a:pPr lvl="1">
              <a:defRPr/>
            </a:pP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EC6A1-08F2-2669-C911-3C2AF9E2002F}"/>
              </a:ext>
            </a:extLst>
          </p:cNvPr>
          <p:cNvSpPr>
            <a:spLocks noGrp="1"/>
          </p:cNvSpPr>
          <p:nvPr>
            <p:ph type="title"/>
          </p:nvPr>
        </p:nvSpPr>
        <p:spPr/>
        <p:txBody>
          <a:bodyPr/>
          <a:lstStyle/>
          <a:p>
            <a:pPr>
              <a:defRPr/>
            </a:pPr>
            <a:r>
              <a:rPr lang="en-US" dirty="0"/>
              <a:t>Militarism</a:t>
            </a:r>
          </a:p>
        </p:txBody>
      </p:sp>
      <p:sp>
        <p:nvSpPr>
          <p:cNvPr id="3" name="Content Placeholder 2">
            <a:extLst>
              <a:ext uri="{FF2B5EF4-FFF2-40B4-BE49-F238E27FC236}">
                <a16:creationId xmlns:a16="http://schemas.microsoft.com/office/drawing/2014/main" id="{4003061B-715B-A9A0-805F-511FA8754D0C}"/>
              </a:ext>
            </a:extLst>
          </p:cNvPr>
          <p:cNvSpPr>
            <a:spLocks noGrp="1"/>
          </p:cNvSpPr>
          <p:nvPr>
            <p:ph idx="1"/>
          </p:nvPr>
        </p:nvSpPr>
        <p:spPr/>
        <p:txBody>
          <a:bodyPr/>
          <a:lstStyle/>
          <a:p>
            <a:pPr>
              <a:defRPr/>
            </a:pPr>
            <a:r>
              <a:rPr lang="en-US" sz="2800" dirty="0"/>
              <a:t>The deliberate extension of military objectives and rationale into shaping the culture, politics and economics of civilian life so that war and the preparation for war is normalized, and the development and maintenance of strong military institutions is prioritized</a:t>
            </a:r>
          </a:p>
          <a:p>
            <a:pPr>
              <a:defRPr/>
            </a:pPr>
            <a:r>
              <a:rPr lang="en-US" sz="2800" dirty="0"/>
              <a:t>An excessive reliance on military power and the threat of force in pursuing policy goals in international relations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ED108-7A58-3583-D4E9-7D6EB119B84F}"/>
              </a:ext>
            </a:extLst>
          </p:cNvPr>
          <p:cNvSpPr>
            <a:spLocks noGrp="1"/>
          </p:cNvSpPr>
          <p:nvPr>
            <p:ph type="title"/>
          </p:nvPr>
        </p:nvSpPr>
        <p:spPr/>
        <p:txBody>
          <a:bodyPr/>
          <a:lstStyle/>
          <a:p>
            <a:pPr>
              <a:defRPr/>
            </a:pPr>
            <a:r>
              <a:rPr lang="en-US" dirty="0"/>
              <a:t>Militarism</a:t>
            </a:r>
          </a:p>
        </p:txBody>
      </p:sp>
      <p:sp>
        <p:nvSpPr>
          <p:cNvPr id="3" name="Content Placeholder 2">
            <a:extLst>
              <a:ext uri="{FF2B5EF4-FFF2-40B4-BE49-F238E27FC236}">
                <a16:creationId xmlns:a16="http://schemas.microsoft.com/office/drawing/2014/main" id="{F8ACB608-FFDE-699C-126D-A85BFE1F2574}"/>
              </a:ext>
            </a:extLst>
          </p:cNvPr>
          <p:cNvSpPr>
            <a:spLocks noGrp="1"/>
          </p:cNvSpPr>
          <p:nvPr>
            <p:ph idx="1"/>
          </p:nvPr>
        </p:nvSpPr>
        <p:spPr/>
        <p:txBody>
          <a:bodyPr/>
          <a:lstStyle/>
          <a:p>
            <a:pPr>
              <a:defRPr/>
            </a:pPr>
            <a:r>
              <a:rPr lang="en-US" dirty="0"/>
              <a:t>Positively correlated with:</a:t>
            </a:r>
          </a:p>
          <a:p>
            <a:pPr lvl="1">
              <a:defRPr/>
            </a:pPr>
            <a:r>
              <a:rPr lang="en-US" dirty="0"/>
              <a:t>Conservatism</a:t>
            </a:r>
          </a:p>
          <a:p>
            <a:pPr lvl="1">
              <a:defRPr/>
            </a:pPr>
            <a:r>
              <a:rPr lang="en-US" dirty="0"/>
              <a:t>Nationalism</a:t>
            </a:r>
          </a:p>
          <a:p>
            <a:pPr lvl="1">
              <a:defRPr/>
            </a:pPr>
            <a:r>
              <a:rPr lang="en-US" dirty="0"/>
              <a:t>Religiosity</a:t>
            </a:r>
          </a:p>
          <a:p>
            <a:pPr lvl="1">
              <a:defRPr/>
            </a:pPr>
            <a:r>
              <a:rPr lang="en-US" dirty="0"/>
              <a:t>Patriotism</a:t>
            </a:r>
          </a:p>
          <a:p>
            <a:pPr lvl="1">
              <a:defRPr/>
            </a:pPr>
            <a:r>
              <a:rPr lang="en-US" dirty="0"/>
              <a:t>Authoritarianism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20D6A-044F-7CC7-B04B-7AAA8CF7433E}"/>
              </a:ext>
            </a:extLst>
          </p:cNvPr>
          <p:cNvSpPr>
            <a:spLocks noGrp="1"/>
          </p:cNvSpPr>
          <p:nvPr>
            <p:ph type="title"/>
          </p:nvPr>
        </p:nvSpPr>
        <p:spPr/>
        <p:txBody>
          <a:bodyPr/>
          <a:lstStyle/>
          <a:p>
            <a:pPr>
              <a:defRPr/>
            </a:pPr>
            <a:r>
              <a:rPr lang="en-US" dirty="0"/>
              <a:t>Militarism</a:t>
            </a:r>
          </a:p>
        </p:txBody>
      </p:sp>
      <p:sp>
        <p:nvSpPr>
          <p:cNvPr id="3" name="Content Placeholder 2">
            <a:extLst>
              <a:ext uri="{FF2B5EF4-FFF2-40B4-BE49-F238E27FC236}">
                <a16:creationId xmlns:a16="http://schemas.microsoft.com/office/drawing/2014/main" id="{EC66F43C-FFE2-F9C4-C122-09B1CC681FE1}"/>
              </a:ext>
            </a:extLst>
          </p:cNvPr>
          <p:cNvSpPr>
            <a:spLocks noGrp="1"/>
          </p:cNvSpPr>
          <p:nvPr>
            <p:ph idx="1"/>
          </p:nvPr>
        </p:nvSpPr>
        <p:spPr/>
        <p:txBody>
          <a:bodyPr/>
          <a:lstStyle/>
          <a:p>
            <a:pPr>
              <a:defRPr/>
            </a:pPr>
            <a:r>
              <a:rPr lang="en-US" sz="2400" dirty="0"/>
              <a:t>Negatively correlated with:</a:t>
            </a:r>
          </a:p>
          <a:p>
            <a:pPr lvl="1">
              <a:defRPr/>
            </a:pPr>
            <a:r>
              <a:rPr lang="en-US" sz="2400" dirty="0"/>
              <a:t>Respect for civil liberties</a:t>
            </a:r>
          </a:p>
          <a:p>
            <a:pPr lvl="1">
              <a:defRPr/>
            </a:pPr>
            <a:r>
              <a:rPr lang="en-US" sz="2400" dirty="0"/>
              <a:t>Tolerance of dissent</a:t>
            </a:r>
          </a:p>
          <a:p>
            <a:pPr lvl="1">
              <a:defRPr/>
            </a:pPr>
            <a:r>
              <a:rPr lang="en-US" sz="2400" dirty="0"/>
              <a:t>Democratic principles</a:t>
            </a:r>
          </a:p>
          <a:p>
            <a:pPr lvl="1">
              <a:defRPr/>
            </a:pPr>
            <a:r>
              <a:rPr lang="en-US" sz="2400" dirty="0"/>
              <a:t>Sympathy and welfare toward the troubled and poor</a:t>
            </a:r>
          </a:p>
          <a:p>
            <a:pPr lvl="1">
              <a:defRPr/>
            </a:pPr>
            <a:r>
              <a:rPr lang="en-US" sz="2400" dirty="0"/>
              <a:t>Foreign aid for poorer nations</a:t>
            </a:r>
          </a:p>
          <a:p>
            <a:pPr>
              <a:defRPr/>
            </a:pPr>
            <a:r>
              <a:rPr lang="en-US" sz="2400" dirty="0"/>
              <a:t>Subverts other societal interests (health, environment, education, social programs)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0D7830D6-808B-1A9E-3284-8048D14C13A7}"/>
              </a:ext>
            </a:extLst>
          </p:cNvPr>
          <p:cNvSpPr>
            <a:spLocks noGrp="1" noChangeArrowheads="1"/>
          </p:cNvSpPr>
          <p:nvPr>
            <p:ph type="title"/>
          </p:nvPr>
        </p:nvSpPr>
        <p:spPr/>
        <p:txBody>
          <a:bodyPr/>
          <a:lstStyle/>
          <a:p>
            <a:pPr eaLnBrk="1" hangingPunct="1">
              <a:defRPr/>
            </a:pPr>
            <a:r>
              <a:rPr lang="en-US" dirty="0"/>
              <a:t>History of war</a:t>
            </a:r>
          </a:p>
        </p:txBody>
      </p:sp>
      <p:sp>
        <p:nvSpPr>
          <p:cNvPr id="23555" name="Rectangle 3">
            <a:extLst>
              <a:ext uri="{FF2B5EF4-FFF2-40B4-BE49-F238E27FC236}">
                <a16:creationId xmlns:a16="http://schemas.microsoft.com/office/drawing/2014/main" id="{7F9CD4A4-532E-1B15-0418-2AC983E8E76A}"/>
              </a:ext>
            </a:extLst>
          </p:cNvPr>
          <p:cNvSpPr>
            <a:spLocks noGrp="1" noChangeArrowheads="1"/>
          </p:cNvSpPr>
          <p:nvPr>
            <p:ph idx="1"/>
          </p:nvPr>
        </p:nvSpPr>
        <p:spPr/>
        <p:txBody>
          <a:bodyPr/>
          <a:lstStyle/>
          <a:p>
            <a:pPr eaLnBrk="1" hangingPunct="1">
              <a:defRPr/>
            </a:pPr>
            <a:r>
              <a:rPr lang="en-US" dirty="0"/>
              <a:t>10,000 yrs ago – agriculture</a:t>
            </a:r>
          </a:p>
          <a:p>
            <a:pPr lvl="1" eaLnBrk="1" hangingPunct="1">
              <a:defRPr/>
            </a:pPr>
            <a:r>
              <a:rPr lang="en-US" dirty="0"/>
              <a:t>Stable populations, division of labor, warrior class</a:t>
            </a:r>
          </a:p>
          <a:p>
            <a:pPr eaLnBrk="1" hangingPunct="1">
              <a:defRPr/>
            </a:pPr>
            <a:r>
              <a:rPr lang="en-US" dirty="0"/>
              <a:t>3500 yrs ago – bronze weapons and armor</a:t>
            </a:r>
          </a:p>
          <a:p>
            <a:pPr eaLnBrk="1" hangingPunct="1">
              <a:defRPr/>
            </a:pPr>
            <a:r>
              <a:rPr lang="en-US" dirty="0"/>
              <a:t>2200 yrs ago – iron</a:t>
            </a:r>
          </a:p>
          <a:p>
            <a:pPr eaLnBrk="1" hangingPunct="1">
              <a:defRPr/>
            </a:pPr>
            <a:r>
              <a:rPr lang="en-US" dirty="0"/>
              <a:t>1900 yrs ago – widespread use of horses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82774D0C-94F4-85E0-FA85-27EFCE07DBAF}"/>
              </a:ext>
            </a:extLst>
          </p:cNvPr>
          <p:cNvSpPr>
            <a:spLocks noGrp="1" noChangeArrowheads="1"/>
          </p:cNvSpPr>
          <p:nvPr>
            <p:ph type="title"/>
          </p:nvPr>
        </p:nvSpPr>
        <p:spPr/>
        <p:txBody>
          <a:bodyPr/>
          <a:lstStyle/>
          <a:p>
            <a:pPr eaLnBrk="1" hangingPunct="1">
              <a:defRPr/>
            </a:pPr>
            <a:r>
              <a:rPr lang="en-US" dirty="0"/>
              <a:t>History of war</a:t>
            </a:r>
          </a:p>
        </p:txBody>
      </p:sp>
      <p:sp>
        <p:nvSpPr>
          <p:cNvPr id="24579" name="Rectangle 3">
            <a:extLst>
              <a:ext uri="{FF2B5EF4-FFF2-40B4-BE49-F238E27FC236}">
                <a16:creationId xmlns:a16="http://schemas.microsoft.com/office/drawing/2014/main" id="{5E9FF96F-0AA4-4961-F901-ACCB0AB3E8F3}"/>
              </a:ext>
            </a:extLst>
          </p:cNvPr>
          <p:cNvSpPr>
            <a:spLocks noGrp="1" noChangeArrowheads="1"/>
          </p:cNvSpPr>
          <p:nvPr>
            <p:ph idx="1"/>
          </p:nvPr>
        </p:nvSpPr>
        <p:spPr/>
        <p:txBody>
          <a:bodyPr/>
          <a:lstStyle/>
          <a:p>
            <a:pPr eaLnBrk="1" hangingPunct="1">
              <a:defRPr/>
            </a:pPr>
            <a:r>
              <a:rPr lang="en-US" dirty="0"/>
              <a:t>Ninth Century China - bombs developed</a:t>
            </a:r>
          </a:p>
          <a:p>
            <a:pPr eaLnBrk="1" hangingPunct="1">
              <a:defRPr/>
            </a:pPr>
            <a:r>
              <a:rPr lang="en-US" dirty="0"/>
              <a:t>Thirteenth Century China – rockets</a:t>
            </a:r>
          </a:p>
          <a:p>
            <a:pPr lvl="1" eaLnBrk="1" hangingPunct="1">
              <a:defRPr/>
            </a:pPr>
            <a:r>
              <a:rPr lang="en-US" dirty="0"/>
              <a:t>Forgotten until the 19</a:t>
            </a:r>
            <a:r>
              <a:rPr lang="en-US" baseline="30000" dirty="0"/>
              <a:t>th</a:t>
            </a:r>
            <a:r>
              <a:rPr lang="en-US" dirty="0"/>
              <a:t> Century</a:t>
            </a:r>
          </a:p>
          <a:p>
            <a:pPr eaLnBrk="1" hangingPunct="1">
              <a:defRPr/>
            </a:pPr>
            <a:r>
              <a:rPr lang="en-US" dirty="0"/>
              <a:t>1783 – Balloon</a:t>
            </a:r>
          </a:p>
          <a:p>
            <a:pPr lvl="1" eaLnBrk="1" hangingPunct="1">
              <a:defRPr/>
            </a:pPr>
            <a:r>
              <a:rPr lang="en-US" dirty="0"/>
              <a:t>Montgolfier brothers</a:t>
            </a:r>
          </a:p>
          <a:p>
            <a:pPr lvl="1" eaLnBrk="1" hangingPunct="1">
              <a:defRPr/>
            </a:pPr>
            <a:r>
              <a:rPr lang="en-US" dirty="0"/>
              <a:t>Prussian general JCG </a:t>
            </a:r>
            <a:r>
              <a:rPr lang="en-US" dirty="0" err="1"/>
              <a:t>Heyne</a:t>
            </a:r>
            <a:r>
              <a:rPr lang="en-US" dirty="0"/>
              <a:t> – used for bombing</a:t>
            </a:r>
          </a:p>
          <a:p>
            <a:pPr eaLnBrk="1" hangingPunct="1">
              <a:defRPr/>
            </a:pP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08054B3E-CDDA-1566-2F07-2B638E325F81}"/>
              </a:ext>
            </a:extLst>
          </p:cNvPr>
          <p:cNvSpPr>
            <a:spLocks noGrp="1" noChangeArrowheads="1"/>
          </p:cNvSpPr>
          <p:nvPr>
            <p:ph type="title"/>
          </p:nvPr>
        </p:nvSpPr>
        <p:spPr/>
        <p:txBody>
          <a:bodyPr/>
          <a:lstStyle/>
          <a:p>
            <a:pPr eaLnBrk="1" hangingPunct="1">
              <a:defRPr/>
            </a:pPr>
            <a:r>
              <a:rPr lang="en-US" dirty="0"/>
              <a:t>History of War</a:t>
            </a:r>
          </a:p>
        </p:txBody>
      </p:sp>
      <p:sp>
        <p:nvSpPr>
          <p:cNvPr id="25603" name="Rectangle 3">
            <a:extLst>
              <a:ext uri="{FF2B5EF4-FFF2-40B4-BE49-F238E27FC236}">
                <a16:creationId xmlns:a16="http://schemas.microsoft.com/office/drawing/2014/main" id="{106CEA57-7C5A-79EA-8A77-210D1E4C05CB}"/>
              </a:ext>
            </a:extLst>
          </p:cNvPr>
          <p:cNvSpPr>
            <a:spLocks noGrp="1" noChangeArrowheads="1"/>
          </p:cNvSpPr>
          <p:nvPr>
            <p:ph idx="1"/>
          </p:nvPr>
        </p:nvSpPr>
        <p:spPr/>
        <p:txBody>
          <a:bodyPr/>
          <a:lstStyle/>
          <a:p>
            <a:pPr eaLnBrk="1" hangingPunct="1">
              <a:defRPr/>
            </a:pPr>
            <a:r>
              <a:rPr lang="en-US" sz="2800" dirty="0"/>
              <a:t>1803-1814 (Napoleonic Wars): English General Henry Shrapnel fills cannonballs with bullets and exploding charges to increase killing capacity</a:t>
            </a:r>
          </a:p>
          <a:p>
            <a:pPr eaLnBrk="1" hangingPunct="1">
              <a:defRPr/>
            </a:pPr>
            <a:r>
              <a:rPr lang="en-US" sz="2800" dirty="0"/>
              <a:t>1863: Red Cross born, based on the work and writings of Henry Dunant (largest humanitarian organization in the world today)</a:t>
            </a:r>
          </a:p>
          <a:p>
            <a:pPr eaLnBrk="1" hangingPunct="1">
              <a:defRPr/>
            </a:pPr>
            <a:r>
              <a:rPr lang="en-US" sz="2800" dirty="0"/>
              <a:t>1903 – Wright brothers/Kitty Hawk – airplane</a:t>
            </a:r>
          </a:p>
          <a:p>
            <a:pPr eaLnBrk="1" hangingPunct="1">
              <a:defRPr/>
            </a:pPr>
            <a:r>
              <a:rPr lang="en-US" sz="2800" dirty="0"/>
              <a:t>20</a:t>
            </a:r>
            <a:r>
              <a:rPr lang="en-US" sz="2800" baseline="30000" dirty="0"/>
              <a:t>th</a:t>
            </a:r>
            <a:r>
              <a:rPr lang="en-US" sz="2800" dirty="0"/>
              <a:t> Century – nuclear submarines, predator and other drones, </a:t>
            </a:r>
            <a:r>
              <a:rPr lang="en-US" sz="2800" dirty="0" err="1"/>
              <a:t>weaponization</a:t>
            </a:r>
            <a:r>
              <a:rPr lang="en-US" sz="2800" dirty="0"/>
              <a:t> of Arctic/space</a:t>
            </a:r>
          </a:p>
          <a:p>
            <a:pPr eaLnBrk="1" hangingPunct="1">
              <a:defRPr/>
            </a:pP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A4022CF6-F5DB-0040-63BC-51877FFF3205}"/>
              </a:ext>
            </a:extLst>
          </p:cNvPr>
          <p:cNvSpPr>
            <a:spLocks noGrp="1" noChangeArrowheads="1"/>
          </p:cNvSpPr>
          <p:nvPr>
            <p:ph type="title"/>
          </p:nvPr>
        </p:nvSpPr>
        <p:spPr/>
        <p:txBody>
          <a:bodyPr/>
          <a:lstStyle/>
          <a:p>
            <a:pPr eaLnBrk="1" hangingPunct="1">
              <a:defRPr/>
            </a:pPr>
            <a:r>
              <a:rPr lang="en-US" dirty="0"/>
              <a:t>History of War</a:t>
            </a:r>
          </a:p>
        </p:txBody>
      </p:sp>
      <p:sp>
        <p:nvSpPr>
          <p:cNvPr id="26627" name="Rectangle 3">
            <a:extLst>
              <a:ext uri="{FF2B5EF4-FFF2-40B4-BE49-F238E27FC236}">
                <a16:creationId xmlns:a16="http://schemas.microsoft.com/office/drawing/2014/main" id="{09E2BD09-F0A9-3247-3BF1-E2F9E9CDCABC}"/>
              </a:ext>
            </a:extLst>
          </p:cNvPr>
          <p:cNvSpPr>
            <a:spLocks noGrp="1" noChangeArrowheads="1"/>
          </p:cNvSpPr>
          <p:nvPr>
            <p:ph idx="1"/>
          </p:nvPr>
        </p:nvSpPr>
        <p:spPr/>
        <p:txBody>
          <a:bodyPr/>
          <a:lstStyle/>
          <a:p>
            <a:pPr eaLnBrk="1" hangingPunct="1">
              <a:defRPr/>
            </a:pPr>
            <a:r>
              <a:rPr lang="en-US" sz="3600" dirty="0"/>
              <a:t>Belief that each new invention would eliminate warfare</a:t>
            </a:r>
          </a:p>
          <a:p>
            <a:pPr eaLnBrk="1" hangingPunct="1">
              <a:defRPr/>
            </a:pPr>
            <a:endParaRPr lang="en-US" sz="3600" dirty="0"/>
          </a:p>
          <a:p>
            <a:pPr eaLnBrk="1" hangingPunct="1">
              <a:defRPr/>
            </a:pPr>
            <a:r>
              <a:rPr lang="en-US" sz="3600" dirty="0"/>
              <a:t>Instead, increased casualties, killing at a distance</a:t>
            </a:r>
          </a:p>
          <a:p>
            <a:pPr eaLnBrk="1" hangingPunct="1">
              <a:defRPr/>
            </a:pP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8E4699C4-D687-721F-E0A8-EDF5DF4FB126}"/>
              </a:ext>
            </a:extLst>
          </p:cNvPr>
          <p:cNvSpPr>
            <a:spLocks noGrp="1" noChangeArrowheads="1"/>
          </p:cNvSpPr>
          <p:nvPr>
            <p:ph type="title"/>
          </p:nvPr>
        </p:nvSpPr>
        <p:spPr/>
        <p:txBody>
          <a:bodyPr/>
          <a:lstStyle/>
          <a:p>
            <a:pPr eaLnBrk="1" hangingPunct="1">
              <a:defRPr/>
            </a:pPr>
            <a:r>
              <a:rPr lang="en-US"/>
              <a:t>Epidemiology of Warfare</a:t>
            </a:r>
          </a:p>
        </p:txBody>
      </p:sp>
      <p:sp>
        <p:nvSpPr>
          <p:cNvPr id="27651" name="Rectangle 3">
            <a:extLst>
              <a:ext uri="{FF2B5EF4-FFF2-40B4-BE49-F238E27FC236}">
                <a16:creationId xmlns:a16="http://schemas.microsoft.com/office/drawing/2014/main" id="{8BDFEB3B-C034-2351-B946-2D8C0F15FD20}"/>
              </a:ext>
            </a:extLst>
          </p:cNvPr>
          <p:cNvSpPr>
            <a:spLocks noGrp="1" noChangeArrowheads="1"/>
          </p:cNvSpPr>
          <p:nvPr>
            <p:ph idx="1"/>
          </p:nvPr>
        </p:nvSpPr>
        <p:spPr/>
        <p:txBody>
          <a:bodyPr/>
          <a:lstStyle/>
          <a:p>
            <a:pPr eaLnBrk="1" hangingPunct="1">
              <a:lnSpc>
                <a:spcPct val="90000"/>
              </a:lnSpc>
              <a:defRPr/>
            </a:pPr>
            <a:r>
              <a:rPr lang="en-US" dirty="0"/>
              <a:t>Deaths in war:</a:t>
            </a:r>
          </a:p>
          <a:p>
            <a:pPr lvl="1" eaLnBrk="1" hangingPunct="1">
              <a:lnSpc>
                <a:spcPct val="90000"/>
              </a:lnSpc>
              <a:defRPr/>
            </a:pPr>
            <a:r>
              <a:rPr lang="en-US" dirty="0"/>
              <a:t>17</a:t>
            </a:r>
            <a:r>
              <a:rPr lang="en-US" baseline="30000" dirty="0"/>
              <a:t>th</a:t>
            </a:r>
            <a:r>
              <a:rPr lang="en-US" dirty="0"/>
              <a:t> Century = 19/million population</a:t>
            </a:r>
          </a:p>
          <a:p>
            <a:pPr lvl="1" eaLnBrk="1" hangingPunct="1">
              <a:lnSpc>
                <a:spcPct val="90000"/>
              </a:lnSpc>
              <a:defRPr/>
            </a:pPr>
            <a:r>
              <a:rPr lang="en-US" dirty="0"/>
              <a:t>18</a:t>
            </a:r>
            <a:r>
              <a:rPr lang="en-US" baseline="30000" dirty="0"/>
              <a:t>th</a:t>
            </a:r>
            <a:r>
              <a:rPr lang="en-US" dirty="0"/>
              <a:t> Century = 19/million population</a:t>
            </a:r>
          </a:p>
          <a:p>
            <a:pPr lvl="1" eaLnBrk="1" hangingPunct="1">
              <a:lnSpc>
                <a:spcPct val="90000"/>
              </a:lnSpc>
              <a:defRPr/>
            </a:pPr>
            <a:r>
              <a:rPr lang="en-US" dirty="0"/>
              <a:t>19</a:t>
            </a:r>
            <a:r>
              <a:rPr lang="en-US" baseline="30000" dirty="0"/>
              <a:t>th</a:t>
            </a:r>
            <a:r>
              <a:rPr lang="en-US" dirty="0"/>
              <a:t> Century = 11/million population</a:t>
            </a:r>
          </a:p>
          <a:p>
            <a:pPr lvl="1" eaLnBrk="1" hangingPunct="1">
              <a:lnSpc>
                <a:spcPct val="90000"/>
              </a:lnSpc>
              <a:defRPr/>
            </a:pPr>
            <a:r>
              <a:rPr lang="en-US" dirty="0"/>
              <a:t>20</a:t>
            </a:r>
            <a:r>
              <a:rPr lang="en-US" baseline="30000" dirty="0"/>
              <a:t>th</a:t>
            </a:r>
            <a:r>
              <a:rPr lang="en-US" dirty="0"/>
              <a:t> Century = 183/million population</a:t>
            </a:r>
          </a:p>
          <a:p>
            <a:pPr eaLnBrk="1" hangingPunct="1">
              <a:lnSpc>
                <a:spcPct val="90000"/>
              </a:lnSpc>
              <a:defRPr/>
            </a:pPr>
            <a:r>
              <a:rPr lang="en-US" dirty="0"/>
              <a:t>Increasing casualties to civilians</a:t>
            </a:r>
          </a:p>
          <a:p>
            <a:pPr lvl="1" eaLnBrk="1" hangingPunct="1">
              <a:lnSpc>
                <a:spcPct val="90000"/>
              </a:lnSpc>
              <a:defRPr/>
            </a:pPr>
            <a:r>
              <a:rPr lang="en-US" dirty="0"/>
              <a:t>85-90% in 20</a:t>
            </a:r>
            <a:r>
              <a:rPr lang="en-US" baseline="30000" dirty="0"/>
              <a:t>th</a:t>
            </a:r>
            <a:r>
              <a:rPr lang="en-US" dirty="0"/>
              <a:t> Century (vs. 10% late 19</a:t>
            </a:r>
            <a:r>
              <a:rPr lang="en-US" baseline="30000" dirty="0"/>
              <a:t>th</a:t>
            </a:r>
            <a:r>
              <a:rPr lang="en-US" dirty="0"/>
              <a:t> Century)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3D58A-69E1-BE9A-E111-7A921DD1DB16}"/>
              </a:ext>
            </a:extLst>
          </p:cNvPr>
          <p:cNvSpPr>
            <a:spLocks noGrp="1"/>
          </p:cNvSpPr>
          <p:nvPr>
            <p:ph type="title"/>
          </p:nvPr>
        </p:nvSpPr>
        <p:spPr/>
        <p:txBody>
          <a:bodyPr/>
          <a:lstStyle/>
          <a:p>
            <a:pPr>
              <a:defRPr/>
            </a:pPr>
            <a:r>
              <a:rPr lang="en-US" dirty="0"/>
              <a:t>War Deaths, 1945-2010</a:t>
            </a:r>
          </a:p>
        </p:txBody>
      </p:sp>
      <p:pic>
        <p:nvPicPr>
          <p:cNvPr id="18435" name="Picture 2">
            <a:extLst>
              <a:ext uri="{FF2B5EF4-FFF2-40B4-BE49-F238E27FC236}">
                <a16:creationId xmlns:a16="http://schemas.microsoft.com/office/drawing/2014/main" id="{EABBB3DB-C83E-1088-EC32-D37CD915451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447800" y="1447800"/>
            <a:ext cx="6248400" cy="4724400"/>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B630F-4F48-0855-B282-CBDC112A729D}"/>
              </a:ext>
            </a:extLst>
          </p:cNvPr>
          <p:cNvSpPr>
            <a:spLocks noGrp="1"/>
          </p:cNvSpPr>
          <p:nvPr>
            <p:ph type="title"/>
          </p:nvPr>
        </p:nvSpPr>
        <p:spPr/>
        <p:txBody>
          <a:bodyPr/>
          <a:lstStyle/>
          <a:p>
            <a:pPr>
              <a:defRPr/>
            </a:pPr>
            <a:r>
              <a:rPr lang="en-US" dirty="0"/>
              <a:t>Contemporary War Deaths</a:t>
            </a:r>
          </a:p>
        </p:txBody>
      </p:sp>
      <p:pic>
        <p:nvPicPr>
          <p:cNvPr id="19459" name="Picture 2" descr="http://www.worldmapper.org/images/largepng/484.png">
            <a:extLst>
              <a:ext uri="{FF2B5EF4-FFF2-40B4-BE49-F238E27FC236}">
                <a16:creationId xmlns:a16="http://schemas.microsoft.com/office/drawing/2014/main" id="{2B037F46-C781-A37E-64AB-3A5C0E119D9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57200" y="1804988"/>
            <a:ext cx="8229600" cy="4114800"/>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93935-F12C-97BC-5256-19AB81FC91AB}"/>
              </a:ext>
            </a:extLst>
          </p:cNvPr>
          <p:cNvSpPr>
            <a:spLocks noGrp="1"/>
          </p:cNvSpPr>
          <p:nvPr>
            <p:ph type="title"/>
          </p:nvPr>
        </p:nvSpPr>
        <p:spPr/>
        <p:txBody>
          <a:bodyPr/>
          <a:lstStyle/>
          <a:p>
            <a:pPr>
              <a:defRPr/>
            </a:pPr>
            <a:r>
              <a:rPr lang="en-US" dirty="0"/>
              <a:t>Worldwide Economic Impact of Violence</a:t>
            </a:r>
          </a:p>
        </p:txBody>
      </p:sp>
      <p:sp>
        <p:nvSpPr>
          <p:cNvPr id="3" name="Content Placeholder 2">
            <a:extLst>
              <a:ext uri="{FF2B5EF4-FFF2-40B4-BE49-F238E27FC236}">
                <a16:creationId xmlns:a16="http://schemas.microsoft.com/office/drawing/2014/main" id="{23E65F4D-B04B-9492-894A-0BCE5FCB2695}"/>
              </a:ext>
            </a:extLst>
          </p:cNvPr>
          <p:cNvSpPr>
            <a:spLocks noGrp="1"/>
          </p:cNvSpPr>
          <p:nvPr>
            <p:ph idx="1"/>
          </p:nvPr>
        </p:nvSpPr>
        <p:spPr/>
        <p:txBody>
          <a:bodyPr/>
          <a:lstStyle/>
          <a:p>
            <a:pPr>
              <a:defRPr/>
            </a:pPr>
            <a:r>
              <a:rPr lang="en-US" sz="3600" dirty="0"/>
              <a:t>1.4 million deaths due to violence annually</a:t>
            </a:r>
          </a:p>
          <a:p>
            <a:pPr>
              <a:defRPr/>
            </a:pPr>
            <a:r>
              <a:rPr lang="en-US" sz="3600" dirty="0"/>
              <a:t>$14.4 trillion/</a:t>
            </a:r>
            <a:r>
              <a:rPr lang="en-US" sz="3600" dirty="0" err="1"/>
              <a:t>yr</a:t>
            </a:r>
            <a:endParaRPr lang="en-US" sz="3600" dirty="0"/>
          </a:p>
          <a:p>
            <a:pPr lvl="1">
              <a:defRPr/>
            </a:pPr>
            <a:r>
              <a:rPr lang="en-US" sz="3600" dirty="0"/>
              <a:t> 10.5% of global GDP</a:t>
            </a:r>
          </a:p>
          <a:p>
            <a:pPr lvl="1">
              <a:defRPr/>
            </a:pPr>
            <a:r>
              <a:rPr lang="en-US" sz="3600" dirty="0"/>
              <a:t>$1,895 per person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9141B-3DC5-5FA8-4BD4-3F9E9E8680A2}"/>
              </a:ext>
            </a:extLst>
          </p:cNvPr>
          <p:cNvSpPr>
            <a:spLocks noGrp="1"/>
          </p:cNvSpPr>
          <p:nvPr>
            <p:ph type="title"/>
          </p:nvPr>
        </p:nvSpPr>
        <p:spPr/>
        <p:txBody>
          <a:bodyPr/>
          <a:lstStyle/>
          <a:p>
            <a:pPr>
              <a:defRPr/>
            </a:pPr>
            <a:r>
              <a:rPr lang="en-US" dirty="0"/>
              <a:t>Gun Violence</a:t>
            </a:r>
          </a:p>
        </p:txBody>
      </p:sp>
      <p:sp>
        <p:nvSpPr>
          <p:cNvPr id="3" name="Content Placeholder 2">
            <a:extLst>
              <a:ext uri="{FF2B5EF4-FFF2-40B4-BE49-F238E27FC236}">
                <a16:creationId xmlns:a16="http://schemas.microsoft.com/office/drawing/2014/main" id="{684871F9-D56C-B8D4-6DB5-99F908AB3103}"/>
              </a:ext>
            </a:extLst>
          </p:cNvPr>
          <p:cNvSpPr>
            <a:spLocks noGrp="1"/>
          </p:cNvSpPr>
          <p:nvPr>
            <p:ph idx="1"/>
          </p:nvPr>
        </p:nvSpPr>
        <p:spPr/>
        <p:txBody>
          <a:bodyPr/>
          <a:lstStyle/>
          <a:p>
            <a:pPr>
              <a:defRPr/>
            </a:pPr>
            <a:r>
              <a:rPr lang="en-US" dirty="0"/>
              <a:t>U.S. death toll for all wars from the Revolutionary War to Afghanistan: 1.2 million (Congressional Research Service)</a:t>
            </a:r>
          </a:p>
          <a:p>
            <a:pPr>
              <a:defRPr/>
            </a:pPr>
            <a:r>
              <a:rPr lang="en-US" dirty="0"/>
              <a:t>Number killed by firearms since 1968  (suicides, homicides, and accidental shootings): 1.4 million (CDC)</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a:extLst>
              <a:ext uri="{FF2B5EF4-FFF2-40B4-BE49-F238E27FC236}">
                <a16:creationId xmlns:a16="http://schemas.microsoft.com/office/drawing/2014/main" id="{83C6D92F-A673-0F3F-84EC-560C78556481}"/>
              </a:ext>
            </a:extLst>
          </p:cNvPr>
          <p:cNvSpPr>
            <a:spLocks noGrp="1"/>
          </p:cNvSpPr>
          <p:nvPr>
            <p:ph type="title"/>
          </p:nvPr>
        </p:nvSpPr>
        <p:spPr/>
        <p:txBody>
          <a:bodyPr/>
          <a:lstStyle/>
          <a:p>
            <a:pPr>
              <a:defRPr/>
            </a:pPr>
            <a:r>
              <a:rPr lang="en-US" altLang="en-US"/>
              <a:t>Gun Violence</a:t>
            </a:r>
          </a:p>
        </p:txBody>
      </p:sp>
      <p:sp>
        <p:nvSpPr>
          <p:cNvPr id="36867" name="Content Placeholder 2">
            <a:extLst>
              <a:ext uri="{FF2B5EF4-FFF2-40B4-BE49-F238E27FC236}">
                <a16:creationId xmlns:a16="http://schemas.microsoft.com/office/drawing/2014/main" id="{31E2DF9F-C49B-D4FC-138C-218037B87FF2}"/>
              </a:ext>
            </a:extLst>
          </p:cNvPr>
          <p:cNvSpPr>
            <a:spLocks noGrp="1"/>
          </p:cNvSpPr>
          <p:nvPr>
            <p:ph idx="1"/>
          </p:nvPr>
        </p:nvSpPr>
        <p:spPr/>
        <p:txBody>
          <a:bodyPr/>
          <a:lstStyle/>
          <a:p>
            <a:pPr>
              <a:defRPr/>
            </a:pPr>
            <a:r>
              <a:rPr lang="en-US" altLang="en-US" sz="2800" dirty="0"/>
              <a:t>Americans own 120 guns for every 100 persons (#1 in world in privately owned firearms)</a:t>
            </a:r>
          </a:p>
          <a:p>
            <a:pPr lvl="1">
              <a:defRPr/>
            </a:pPr>
            <a:r>
              <a:rPr lang="en-US" altLang="en-US" dirty="0"/>
              <a:t>494 million produced each year, but some fall out of circulation</a:t>
            </a:r>
          </a:p>
          <a:p>
            <a:pPr lvl="2">
              <a:defRPr/>
            </a:pPr>
            <a:r>
              <a:rPr lang="en-US" altLang="en-US" sz="2800" dirty="0"/>
              <a:t>Production nearly tripled between 2000 and 2022</a:t>
            </a:r>
          </a:p>
          <a:p>
            <a:pPr>
              <a:defRPr/>
            </a:pPr>
            <a:r>
              <a:rPr lang="en-US" altLang="en-US" sz="2800" dirty="0"/>
              <a:t>Americans bought nearly 23 million firearms in 2020; 16 million in 2025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2AA99-8665-01CE-44E0-021510A800EF}"/>
              </a:ext>
            </a:extLst>
          </p:cNvPr>
          <p:cNvSpPr>
            <a:spLocks noGrp="1"/>
          </p:cNvSpPr>
          <p:nvPr>
            <p:ph type="title"/>
          </p:nvPr>
        </p:nvSpPr>
        <p:spPr/>
        <p:txBody>
          <a:bodyPr/>
          <a:lstStyle/>
          <a:p>
            <a:pPr>
              <a:defRPr/>
            </a:pPr>
            <a:r>
              <a:rPr lang="en-US" dirty="0"/>
              <a:t>Gun Violence</a:t>
            </a:r>
          </a:p>
        </p:txBody>
      </p:sp>
      <p:sp>
        <p:nvSpPr>
          <p:cNvPr id="3" name="Content Placeholder 2">
            <a:extLst>
              <a:ext uri="{FF2B5EF4-FFF2-40B4-BE49-F238E27FC236}">
                <a16:creationId xmlns:a16="http://schemas.microsoft.com/office/drawing/2014/main" id="{C5931FC7-90A6-369F-D8B2-F6CF1AA9B3F4}"/>
              </a:ext>
            </a:extLst>
          </p:cNvPr>
          <p:cNvSpPr>
            <a:spLocks noGrp="1"/>
          </p:cNvSpPr>
          <p:nvPr>
            <p:ph idx="1"/>
          </p:nvPr>
        </p:nvSpPr>
        <p:spPr/>
        <p:txBody>
          <a:bodyPr/>
          <a:lstStyle/>
          <a:p>
            <a:pPr>
              <a:defRPr/>
            </a:pPr>
            <a:r>
              <a:rPr lang="en-US" altLang="en-US" dirty="0"/>
              <a:t>Almost ½ of world’s civilian-owned firearms (46%)</a:t>
            </a:r>
          </a:p>
          <a:p>
            <a:pPr>
              <a:defRPr/>
            </a:pPr>
            <a:r>
              <a:rPr lang="en-US" altLang="en-US" dirty="0"/>
              <a:t>33% of population say they own a gun, yet only 4% actually hunt (most buy for “protection”)</a:t>
            </a:r>
          </a:p>
          <a:p>
            <a:pPr>
              <a:defRPr/>
            </a:pPr>
            <a:r>
              <a:rPr lang="en-US" altLang="en-US" dirty="0"/>
              <a:t>½ owned by only 3% of population (avg 17 guns each)</a:t>
            </a:r>
          </a:p>
          <a:p>
            <a:pPr>
              <a:defRPr/>
            </a:pP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3257C-76DB-A5A3-202C-CAEFFEB65479}"/>
              </a:ext>
            </a:extLst>
          </p:cNvPr>
          <p:cNvSpPr>
            <a:spLocks noGrp="1"/>
          </p:cNvSpPr>
          <p:nvPr>
            <p:ph type="title"/>
          </p:nvPr>
        </p:nvSpPr>
        <p:spPr/>
        <p:txBody>
          <a:bodyPr/>
          <a:lstStyle/>
          <a:p>
            <a:pPr>
              <a:defRPr/>
            </a:pPr>
            <a:r>
              <a:rPr lang="en-US" dirty="0"/>
              <a:t>Gun Violence</a:t>
            </a:r>
          </a:p>
        </p:txBody>
      </p:sp>
      <p:sp>
        <p:nvSpPr>
          <p:cNvPr id="3" name="Content Placeholder 2">
            <a:extLst>
              <a:ext uri="{FF2B5EF4-FFF2-40B4-BE49-F238E27FC236}">
                <a16:creationId xmlns:a16="http://schemas.microsoft.com/office/drawing/2014/main" id="{7EFF277A-BDC3-8857-84E2-361E9D4F9931}"/>
              </a:ext>
            </a:extLst>
          </p:cNvPr>
          <p:cNvSpPr>
            <a:spLocks noGrp="1"/>
          </p:cNvSpPr>
          <p:nvPr>
            <p:ph idx="1"/>
          </p:nvPr>
        </p:nvSpPr>
        <p:spPr/>
        <p:txBody>
          <a:bodyPr/>
          <a:lstStyle/>
          <a:p>
            <a:pPr>
              <a:defRPr/>
            </a:pPr>
            <a:r>
              <a:rPr lang="en-US" altLang="en-US" sz="2400" dirty="0"/>
              <a:t>Nearly ½ stored improperly in homes with children</a:t>
            </a:r>
          </a:p>
          <a:p>
            <a:pPr>
              <a:defRPr/>
            </a:pPr>
            <a:r>
              <a:rPr lang="en-US" altLang="en-US" sz="2400" dirty="0"/>
              <a:t>39% of households have gun(s); 50% of households that have someone with dementia have a firearm</a:t>
            </a:r>
          </a:p>
          <a:p>
            <a:pPr>
              <a:defRPr/>
            </a:pPr>
            <a:r>
              <a:rPr lang="en-US" altLang="en-US" sz="2400" dirty="0"/>
              <a:t>Average gun-owning household has 8.2 guns (doubled over last 20 </a:t>
            </a:r>
            <a:r>
              <a:rPr lang="en-US" altLang="en-US" sz="2400" dirty="0" err="1"/>
              <a:t>yrs</a:t>
            </a:r>
            <a:r>
              <a:rPr lang="en-US" altLang="en-US" sz="2400" dirty="0"/>
              <a:t>)</a:t>
            </a:r>
          </a:p>
          <a:p>
            <a:pPr>
              <a:defRPr/>
            </a:pPr>
            <a:r>
              <a:rPr lang="en-US" altLang="en-US" sz="2400" dirty="0"/>
              <a:t>16 million Americans (1/20 adults) own assault rifle</a:t>
            </a:r>
          </a:p>
          <a:p>
            <a:pPr lvl="1">
              <a:defRPr/>
            </a:pPr>
            <a:r>
              <a:rPr lang="en-US" altLang="en-US" sz="2400" dirty="0"/>
              <a:t>Were banned by Clinton administration (1994)</a:t>
            </a:r>
          </a:p>
          <a:p>
            <a:pPr lvl="1">
              <a:defRPr/>
            </a:pPr>
            <a:r>
              <a:rPr lang="en-US" altLang="en-US" sz="2400" dirty="0"/>
              <a:t>Ban overturned (2004)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1D731-A5EB-F5E5-F434-4C0E13CCED58}"/>
              </a:ext>
            </a:extLst>
          </p:cNvPr>
          <p:cNvSpPr>
            <a:spLocks noGrp="1"/>
          </p:cNvSpPr>
          <p:nvPr>
            <p:ph type="title"/>
          </p:nvPr>
        </p:nvSpPr>
        <p:spPr/>
        <p:txBody>
          <a:bodyPr/>
          <a:lstStyle/>
          <a:p>
            <a:r>
              <a:rPr lang="en-AU" dirty="0"/>
              <a:t>Gun Violence</a:t>
            </a:r>
          </a:p>
        </p:txBody>
      </p:sp>
      <p:sp>
        <p:nvSpPr>
          <p:cNvPr id="3" name="Content Placeholder 2">
            <a:extLst>
              <a:ext uri="{FF2B5EF4-FFF2-40B4-BE49-F238E27FC236}">
                <a16:creationId xmlns:a16="http://schemas.microsoft.com/office/drawing/2014/main" id="{EFDBFBCC-8E54-4F25-EE43-2C073E0D524E}"/>
              </a:ext>
            </a:extLst>
          </p:cNvPr>
          <p:cNvSpPr>
            <a:spLocks noGrp="1"/>
          </p:cNvSpPr>
          <p:nvPr>
            <p:ph idx="1"/>
          </p:nvPr>
        </p:nvSpPr>
        <p:spPr/>
        <p:txBody>
          <a:bodyPr/>
          <a:lstStyle/>
          <a:p>
            <a:r>
              <a:rPr lang="en-AU" dirty="0"/>
              <a:t>2019: 16 million US adult handgun owners carried handguns in the last month (up from 9 million in 2015)</a:t>
            </a:r>
          </a:p>
          <a:p>
            <a:pPr lvl="1"/>
            <a:r>
              <a:rPr lang="en-AU" sz="3200" dirty="0"/>
              <a:t>6 million did so daily (3 million in 2015)</a:t>
            </a:r>
          </a:p>
        </p:txBody>
      </p:sp>
    </p:spTree>
    <p:extLst>
      <p:ext uri="{BB962C8B-B14F-4D97-AF65-F5344CB8AC3E}">
        <p14:creationId xmlns:p14="http://schemas.microsoft.com/office/powerpoint/2010/main" val="42048563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F8FD5-D14F-D63F-320F-653EEF0CAD6F}"/>
              </a:ext>
            </a:extLst>
          </p:cNvPr>
          <p:cNvSpPr>
            <a:spLocks noGrp="1"/>
          </p:cNvSpPr>
          <p:nvPr>
            <p:ph type="title"/>
          </p:nvPr>
        </p:nvSpPr>
        <p:spPr/>
        <p:txBody>
          <a:bodyPr/>
          <a:lstStyle/>
          <a:p>
            <a:pPr>
              <a:defRPr/>
            </a:pPr>
            <a:r>
              <a:rPr lang="en-US" dirty="0"/>
              <a:t>Gun Violence</a:t>
            </a:r>
          </a:p>
        </p:txBody>
      </p:sp>
      <p:sp>
        <p:nvSpPr>
          <p:cNvPr id="3" name="Content Placeholder 2">
            <a:extLst>
              <a:ext uri="{FF2B5EF4-FFF2-40B4-BE49-F238E27FC236}">
                <a16:creationId xmlns:a16="http://schemas.microsoft.com/office/drawing/2014/main" id="{3BAEC69E-F502-5906-01CE-1E1FD1A7464F}"/>
              </a:ext>
            </a:extLst>
          </p:cNvPr>
          <p:cNvSpPr>
            <a:spLocks noGrp="1"/>
          </p:cNvSpPr>
          <p:nvPr>
            <p:ph idx="1"/>
          </p:nvPr>
        </p:nvSpPr>
        <p:spPr/>
        <p:txBody>
          <a:bodyPr/>
          <a:lstStyle/>
          <a:p>
            <a:pPr>
              <a:defRPr/>
            </a:pPr>
            <a:r>
              <a:rPr lang="en-US" altLang="en-US" dirty="0"/>
              <a:t>Gunmaker Remington behind Call of Duty video game</a:t>
            </a:r>
          </a:p>
          <a:p>
            <a:pPr>
              <a:defRPr/>
            </a:pPr>
            <a:r>
              <a:rPr lang="en-US" altLang="en-US" dirty="0"/>
              <a:t>Gun shops outnumber all Starbucks, McDonald’s, and grocery stores combined</a:t>
            </a:r>
          </a:p>
          <a:p>
            <a:pPr>
              <a:defRPr/>
            </a:pPr>
            <a:r>
              <a:rPr lang="en-US" altLang="en-US" dirty="0"/>
              <a:t>Increasing gun violence leads to increased firearm purchases</a:t>
            </a:r>
          </a:p>
          <a:p>
            <a:pPr>
              <a:defRPr/>
            </a:pP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3">
            <a:extLst>
              <a:ext uri="{FF2B5EF4-FFF2-40B4-BE49-F238E27FC236}">
                <a16:creationId xmlns:a16="http://schemas.microsoft.com/office/drawing/2014/main" id="{20422445-3835-F2FC-0097-CE0D33A0FD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22225"/>
            <a:ext cx="6858000" cy="681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a:extLst>
              <a:ext uri="{FF2B5EF4-FFF2-40B4-BE49-F238E27FC236}">
                <a16:creationId xmlns:a16="http://schemas.microsoft.com/office/drawing/2014/main" id="{11F1C83E-4832-FB15-45AB-EFD89846EE07}"/>
              </a:ext>
            </a:extLst>
          </p:cNvPr>
          <p:cNvSpPr>
            <a:spLocks noGrp="1"/>
          </p:cNvSpPr>
          <p:nvPr>
            <p:ph type="title"/>
          </p:nvPr>
        </p:nvSpPr>
        <p:spPr/>
        <p:txBody>
          <a:bodyPr/>
          <a:lstStyle/>
          <a:p>
            <a:pPr>
              <a:defRPr/>
            </a:pPr>
            <a:r>
              <a:rPr lang="en-US" altLang="en-US" dirty="0"/>
              <a:t>Gun Violence</a:t>
            </a:r>
          </a:p>
        </p:txBody>
      </p:sp>
      <p:sp>
        <p:nvSpPr>
          <p:cNvPr id="38915" name="Content Placeholder 2">
            <a:extLst>
              <a:ext uri="{FF2B5EF4-FFF2-40B4-BE49-F238E27FC236}">
                <a16:creationId xmlns:a16="http://schemas.microsoft.com/office/drawing/2014/main" id="{0355BDAE-C828-ED82-E28B-D2C2E4C2D244}"/>
              </a:ext>
            </a:extLst>
          </p:cNvPr>
          <p:cNvSpPr>
            <a:spLocks noGrp="1"/>
          </p:cNvSpPr>
          <p:nvPr>
            <p:ph idx="1"/>
          </p:nvPr>
        </p:nvSpPr>
        <p:spPr/>
        <p:txBody>
          <a:bodyPr/>
          <a:lstStyle/>
          <a:p>
            <a:pPr>
              <a:defRPr/>
            </a:pPr>
            <a:r>
              <a:rPr lang="en-US" altLang="en-US" sz="2400" dirty="0"/>
              <a:t>Over 44,000 deaths/yr due to firearm-related violence, suicides, and accidents (2024, highest among industrialized countries)</a:t>
            </a:r>
          </a:p>
          <a:p>
            <a:pPr lvl="1">
              <a:defRPr/>
            </a:pPr>
            <a:r>
              <a:rPr lang="en-US" altLang="en-US" sz="2400" dirty="0"/>
              <a:t>Every day in U.S.: 31 homicides, 55 suicides, 2 unintentional shootings involving guns</a:t>
            </a:r>
          </a:p>
          <a:p>
            <a:pPr lvl="1">
              <a:defRPr/>
            </a:pPr>
            <a:r>
              <a:rPr lang="en-US" altLang="en-US" sz="2400" dirty="0"/>
              <a:t>Guns leading cause of death in teens (44,447 in 2024); overtook automobile accidents in 2020</a:t>
            </a:r>
          </a:p>
          <a:p>
            <a:pPr lvl="1">
              <a:defRPr/>
            </a:pPr>
            <a:r>
              <a:rPr lang="en-US" altLang="en-US" sz="2400" dirty="0"/>
              <a:t>86,000 injuries requiring emergency room care annually</a:t>
            </a:r>
          </a:p>
          <a:p>
            <a:pPr>
              <a:defRPr/>
            </a:pPr>
            <a:endParaRPr lang="en-US" alt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3">
            <a:extLst>
              <a:ext uri="{FF2B5EF4-FFF2-40B4-BE49-F238E27FC236}">
                <a16:creationId xmlns:a16="http://schemas.microsoft.com/office/drawing/2014/main" id="{09F3DDB4-D633-3EE4-AD21-00C9A4A0E7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0"/>
            <a:ext cx="54864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3F710-AFE1-59FB-EEA0-9DED5A024A6D}"/>
              </a:ext>
            </a:extLst>
          </p:cNvPr>
          <p:cNvSpPr>
            <a:spLocks noGrp="1"/>
          </p:cNvSpPr>
          <p:nvPr>
            <p:ph type="title"/>
          </p:nvPr>
        </p:nvSpPr>
        <p:spPr/>
        <p:txBody>
          <a:bodyPr/>
          <a:lstStyle/>
          <a:p>
            <a:pPr>
              <a:defRPr/>
            </a:pPr>
            <a:r>
              <a:rPr lang="en-US" sz="1350" u="sng" kern="1200" dirty="0">
                <a:solidFill>
                  <a:srgbClr val="0563C1"/>
                </a:solidFill>
                <a:effectLst/>
                <a:latin typeface="Calibri" panose="020F0502020204030204" pitchFamily="34" charset="0"/>
                <a:ea typeface="Calibri" panose="020F0502020204030204" pitchFamily="34" charset="0"/>
                <a:hlinkClick r:id="rId2"/>
              </a:rPr>
              <a:t>https://www.nytimes.com/interactive/2022/12/14/magazine/gun-violence-children-data-statistics.html</a:t>
            </a:r>
            <a:endParaRPr lang="en-US" dirty="0"/>
          </a:p>
        </p:txBody>
      </p:sp>
      <p:pic>
        <p:nvPicPr>
          <p:cNvPr id="29699" name="Content Placeholder 3">
            <a:extLst>
              <a:ext uri="{FF2B5EF4-FFF2-40B4-BE49-F238E27FC236}">
                <a16:creationId xmlns:a16="http://schemas.microsoft.com/office/drawing/2014/main" id="{00608712-74E0-6E48-77A9-5EC062EEBDDA}"/>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609600" y="1225550"/>
            <a:ext cx="8037513" cy="5408613"/>
          </a:xfr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C8BF4-7083-F095-AA31-8C78C6D3A734}"/>
              </a:ext>
            </a:extLst>
          </p:cNvPr>
          <p:cNvSpPr>
            <a:spLocks noGrp="1"/>
          </p:cNvSpPr>
          <p:nvPr>
            <p:ph type="title"/>
          </p:nvPr>
        </p:nvSpPr>
        <p:spPr/>
        <p:txBody>
          <a:bodyPr/>
          <a:lstStyle/>
          <a:p>
            <a:pPr>
              <a:defRPr/>
            </a:pPr>
            <a:r>
              <a:rPr lang="en-US" sz="1350" u="sng" kern="1200" dirty="0">
                <a:solidFill>
                  <a:srgbClr val="0563C1"/>
                </a:solidFill>
                <a:effectLst/>
                <a:latin typeface="Calibri" panose="020F0502020204030204" pitchFamily="34" charset="0"/>
                <a:ea typeface="Calibri" panose="020F0502020204030204" pitchFamily="34" charset="0"/>
                <a:hlinkClick r:id="rId2"/>
              </a:rPr>
              <a:t>https://www.nytimes.com/interactive/2022/12/14/magazine/gun-violence-children-data-statistics.html</a:t>
            </a:r>
            <a:endParaRPr lang="en-US" dirty="0"/>
          </a:p>
        </p:txBody>
      </p:sp>
      <p:pic>
        <p:nvPicPr>
          <p:cNvPr id="30723" name="Content Placeholder 3">
            <a:extLst>
              <a:ext uri="{FF2B5EF4-FFF2-40B4-BE49-F238E27FC236}">
                <a16:creationId xmlns:a16="http://schemas.microsoft.com/office/drawing/2014/main" id="{C41ADA5B-5D8C-E573-AB09-FB38AE2E2426}"/>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457200" y="1295400"/>
            <a:ext cx="8229600" cy="5410200"/>
          </a:xfr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BE44B-9C71-74C2-1914-0DB05DAE147F}"/>
              </a:ext>
            </a:extLst>
          </p:cNvPr>
          <p:cNvSpPr>
            <a:spLocks noGrp="1"/>
          </p:cNvSpPr>
          <p:nvPr>
            <p:ph type="title"/>
          </p:nvPr>
        </p:nvSpPr>
        <p:spPr/>
        <p:txBody>
          <a:bodyPr/>
          <a:lstStyle/>
          <a:p>
            <a:pPr>
              <a:defRPr/>
            </a:pPr>
            <a:r>
              <a:rPr lang="en-US" dirty="0"/>
              <a:t>Gun Violence</a:t>
            </a:r>
          </a:p>
        </p:txBody>
      </p:sp>
      <p:sp>
        <p:nvSpPr>
          <p:cNvPr id="3" name="Content Placeholder 2">
            <a:extLst>
              <a:ext uri="{FF2B5EF4-FFF2-40B4-BE49-F238E27FC236}">
                <a16:creationId xmlns:a16="http://schemas.microsoft.com/office/drawing/2014/main" id="{9401F4C2-79A5-08FC-FA88-0609A26A98F1}"/>
              </a:ext>
            </a:extLst>
          </p:cNvPr>
          <p:cNvSpPr>
            <a:spLocks noGrp="1"/>
          </p:cNvSpPr>
          <p:nvPr>
            <p:ph idx="1"/>
          </p:nvPr>
        </p:nvSpPr>
        <p:spPr/>
        <p:txBody>
          <a:bodyPr/>
          <a:lstStyle/>
          <a:p>
            <a:pPr>
              <a:defRPr/>
            </a:pPr>
            <a:r>
              <a:rPr lang="en-US" dirty="0"/>
              <a:t>Mechanisms of gun deaths:</a:t>
            </a:r>
          </a:p>
          <a:p>
            <a:pPr lvl="1">
              <a:defRPr/>
            </a:pPr>
            <a:r>
              <a:rPr lang="en-US" dirty="0"/>
              <a:t>Assault 39%</a:t>
            </a:r>
          </a:p>
          <a:p>
            <a:pPr lvl="1">
              <a:defRPr/>
            </a:pPr>
            <a:r>
              <a:rPr lang="en-US" dirty="0"/>
              <a:t>Unintentional 37%</a:t>
            </a:r>
          </a:p>
          <a:p>
            <a:pPr lvl="1">
              <a:defRPr/>
            </a:pPr>
            <a:r>
              <a:rPr lang="en-US" dirty="0"/>
              <a:t>Intentional self-harm 20%</a:t>
            </a:r>
          </a:p>
          <a:p>
            <a:pPr>
              <a:defRPr/>
            </a:pPr>
            <a:r>
              <a:rPr lang="en-US" dirty="0"/>
              <a:t>Case fatality rate for firearms:</a:t>
            </a:r>
          </a:p>
          <a:p>
            <a:pPr lvl="1">
              <a:defRPr/>
            </a:pPr>
            <a:r>
              <a:rPr lang="en-US" dirty="0"/>
              <a:t>Self-harm 89%</a:t>
            </a:r>
          </a:p>
          <a:p>
            <a:pPr lvl="1">
              <a:defRPr/>
            </a:pPr>
            <a:r>
              <a:rPr lang="en-US" dirty="0"/>
              <a:t>Assault 26%</a:t>
            </a:r>
          </a:p>
          <a:p>
            <a:pPr lvl="1">
              <a:defRPr/>
            </a:pPr>
            <a:r>
              <a:rPr lang="en-US" dirty="0"/>
              <a:t>Legal intervention 23%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5ACBC-77F7-8AB4-386B-87952B80800E}"/>
              </a:ext>
            </a:extLst>
          </p:cNvPr>
          <p:cNvSpPr>
            <a:spLocks noGrp="1"/>
          </p:cNvSpPr>
          <p:nvPr>
            <p:ph type="title"/>
          </p:nvPr>
        </p:nvSpPr>
        <p:spPr/>
        <p:txBody>
          <a:bodyPr/>
          <a:lstStyle/>
          <a:p>
            <a:pPr>
              <a:defRPr/>
            </a:pPr>
            <a:r>
              <a:rPr lang="en-US" altLang="en-US" dirty="0">
                <a:solidFill>
                  <a:srgbClr val="E5FFFF"/>
                </a:solidFill>
              </a:rPr>
              <a:t>Gun Violence</a:t>
            </a:r>
            <a:endParaRPr lang="en-US" dirty="0"/>
          </a:p>
        </p:txBody>
      </p:sp>
      <p:sp>
        <p:nvSpPr>
          <p:cNvPr id="3" name="Content Placeholder 2">
            <a:extLst>
              <a:ext uri="{FF2B5EF4-FFF2-40B4-BE49-F238E27FC236}">
                <a16:creationId xmlns:a16="http://schemas.microsoft.com/office/drawing/2014/main" id="{97464F15-5B72-9717-BF9D-D07FE4918901}"/>
              </a:ext>
            </a:extLst>
          </p:cNvPr>
          <p:cNvSpPr>
            <a:spLocks noGrp="1"/>
          </p:cNvSpPr>
          <p:nvPr>
            <p:ph idx="1"/>
          </p:nvPr>
        </p:nvSpPr>
        <p:spPr/>
        <p:txBody>
          <a:bodyPr/>
          <a:lstStyle/>
          <a:p>
            <a:pPr>
              <a:defRPr/>
            </a:pPr>
            <a:r>
              <a:rPr lang="en-US" altLang="en-US" dirty="0"/>
              <a:t>Mass shootings (4 or more deaths or injuries) becoming commonplace and deadly (Columbine, Sandy Hook, Orlando, Las Vegas, Uvalde, etc.)</a:t>
            </a:r>
          </a:p>
          <a:p>
            <a:pPr lvl="1">
              <a:defRPr/>
            </a:pPr>
            <a:r>
              <a:rPr lang="en-US" altLang="en-US" dirty="0"/>
              <a:t>660 in 2023; 407 in 2025</a:t>
            </a:r>
          </a:p>
          <a:p>
            <a:pPr lvl="1">
              <a:defRPr/>
            </a:pPr>
            <a:r>
              <a:rPr lang="en-US" altLang="en-US" dirty="0"/>
              <a:t>16/20 deadliest between 1999 and 2019</a:t>
            </a:r>
          </a:p>
          <a:p>
            <a:pPr lvl="1">
              <a:defRPr/>
            </a:pPr>
            <a:r>
              <a:rPr lang="en-US" altLang="en-US" dirty="0"/>
              <a:t>1970s – 6 deaths/mass shooting/</a:t>
            </a:r>
            <a:r>
              <a:rPr lang="en-US" altLang="en-US" dirty="0" err="1"/>
              <a:t>yr</a:t>
            </a:r>
            <a:r>
              <a:rPr lang="en-US" altLang="en-US" dirty="0"/>
              <a:t>; 1990s – 21; 2000s – 23; late 2010s – 51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E3DC7-8FCB-FA2B-988B-BCAD5B7B31EB}"/>
              </a:ext>
            </a:extLst>
          </p:cNvPr>
          <p:cNvSpPr>
            <a:spLocks noGrp="1"/>
          </p:cNvSpPr>
          <p:nvPr>
            <p:ph type="title"/>
          </p:nvPr>
        </p:nvSpPr>
        <p:spPr/>
        <p:txBody>
          <a:bodyPr/>
          <a:lstStyle/>
          <a:p>
            <a:pPr>
              <a:defRPr/>
            </a:pPr>
            <a:r>
              <a:rPr lang="en-US" dirty="0"/>
              <a:t>Gun Violence</a:t>
            </a:r>
          </a:p>
        </p:txBody>
      </p:sp>
      <p:sp>
        <p:nvSpPr>
          <p:cNvPr id="3" name="Content Placeholder 2">
            <a:extLst>
              <a:ext uri="{FF2B5EF4-FFF2-40B4-BE49-F238E27FC236}">
                <a16:creationId xmlns:a16="http://schemas.microsoft.com/office/drawing/2014/main" id="{09C7744B-89AF-B74A-4470-5C26CCE47D39}"/>
              </a:ext>
            </a:extLst>
          </p:cNvPr>
          <p:cNvSpPr>
            <a:spLocks noGrp="1"/>
          </p:cNvSpPr>
          <p:nvPr>
            <p:ph idx="1"/>
          </p:nvPr>
        </p:nvSpPr>
        <p:spPr/>
        <p:txBody>
          <a:bodyPr/>
          <a:lstStyle/>
          <a:p>
            <a:pPr>
              <a:defRPr/>
            </a:pPr>
            <a:r>
              <a:rPr lang="en-US" dirty="0"/>
              <a:t>Mass shootings</a:t>
            </a:r>
          </a:p>
          <a:p>
            <a:pPr lvl="1">
              <a:defRPr/>
            </a:pPr>
            <a:r>
              <a:rPr lang="en-US" altLang="en-US" sz="3200" dirty="0"/>
              <a:t>Average six injuries per fatality</a:t>
            </a:r>
          </a:p>
          <a:p>
            <a:pPr lvl="1">
              <a:defRPr/>
            </a:pPr>
            <a:r>
              <a:rPr lang="en-US" altLang="en-US" sz="3200" dirty="0"/>
              <a:t>Often involve semi-automatic weapons – can fire 45  rounds per minute, more with </a:t>
            </a:r>
            <a:r>
              <a:rPr lang="en-US" altLang="en-US" sz="3200" dirty="0" err="1"/>
              <a:t>bumpstocks</a:t>
            </a:r>
            <a:r>
              <a:rPr lang="en-US" altLang="en-US" sz="3200" dirty="0"/>
              <a:t> (illegal)/alterations (available, $40 to $60)</a:t>
            </a:r>
          </a:p>
          <a:p>
            <a:pPr lvl="2">
              <a:defRPr/>
            </a:pPr>
            <a:r>
              <a:rPr lang="en-US" altLang="en-US" dirty="0" err="1"/>
              <a:t>Bumpstock</a:t>
            </a:r>
            <a:r>
              <a:rPr lang="en-US" altLang="en-US" dirty="0"/>
              <a:t> ban overturned by SCOTUS (2024)</a:t>
            </a:r>
          </a:p>
          <a:p>
            <a:pPr lvl="1">
              <a:defRPr/>
            </a:pPr>
            <a:r>
              <a:rPr lang="en-US" altLang="en-US" sz="3200" dirty="0"/>
              <a:t>Estimated 5 million to 10 million in US</a:t>
            </a:r>
          </a:p>
          <a:p>
            <a:pPr>
              <a:defRPr/>
            </a:pP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A9FC7-29A6-26DC-AEED-D9E8DF733459}"/>
              </a:ext>
            </a:extLst>
          </p:cNvPr>
          <p:cNvSpPr>
            <a:spLocks noGrp="1"/>
          </p:cNvSpPr>
          <p:nvPr>
            <p:ph type="title"/>
          </p:nvPr>
        </p:nvSpPr>
        <p:spPr/>
        <p:txBody>
          <a:bodyPr/>
          <a:lstStyle/>
          <a:p>
            <a:r>
              <a:rPr lang="en-AU" dirty="0"/>
              <a:t>Mass Casualty Events</a:t>
            </a:r>
          </a:p>
        </p:txBody>
      </p:sp>
      <p:sp>
        <p:nvSpPr>
          <p:cNvPr id="3" name="Content Placeholder 2">
            <a:extLst>
              <a:ext uri="{FF2B5EF4-FFF2-40B4-BE49-F238E27FC236}">
                <a16:creationId xmlns:a16="http://schemas.microsoft.com/office/drawing/2014/main" id="{D51D2AED-B75E-4F87-1E96-C9A34BC8773E}"/>
              </a:ext>
            </a:extLst>
          </p:cNvPr>
          <p:cNvSpPr>
            <a:spLocks noGrp="1"/>
          </p:cNvSpPr>
          <p:nvPr>
            <p:ph idx="1"/>
          </p:nvPr>
        </p:nvSpPr>
        <p:spPr/>
        <p:txBody>
          <a:bodyPr/>
          <a:lstStyle/>
          <a:p>
            <a:r>
              <a:rPr lang="en-AU" sz="2400" dirty="0"/>
              <a:t>Military service = single strongest individual predictor of becoming a mass casualty offender (far outpacing mental health issues)</a:t>
            </a:r>
          </a:p>
          <a:p>
            <a:pPr lvl="1"/>
            <a:r>
              <a:rPr lang="en-AU" sz="2400" dirty="0"/>
              <a:t>74% associated with far-right domestic extremist groups; 15% inspired by or connected to foreign Islamist extremist groups</a:t>
            </a:r>
          </a:p>
          <a:p>
            <a:pPr lvl="1"/>
            <a:r>
              <a:rPr lang="en-AU" sz="2400" dirty="0"/>
              <a:t>1990 – 2022: 314 deaths and 1,978 injuries, significant number from 1995 bombing of Murrah Federal Building in Oklahoma City</a:t>
            </a:r>
          </a:p>
        </p:txBody>
      </p:sp>
    </p:spTree>
    <p:extLst>
      <p:ext uri="{BB962C8B-B14F-4D97-AF65-F5344CB8AC3E}">
        <p14:creationId xmlns:p14="http://schemas.microsoft.com/office/powerpoint/2010/main" val="39597365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EC582-2A5B-AA07-C5A5-223ED57C2886}"/>
              </a:ext>
            </a:extLst>
          </p:cNvPr>
          <p:cNvSpPr>
            <a:spLocks noGrp="1"/>
          </p:cNvSpPr>
          <p:nvPr>
            <p:ph type="title"/>
          </p:nvPr>
        </p:nvSpPr>
        <p:spPr/>
        <p:txBody>
          <a:bodyPr/>
          <a:lstStyle/>
          <a:p>
            <a:pPr>
              <a:defRPr/>
            </a:pPr>
            <a:r>
              <a:rPr lang="en-US" dirty="0"/>
              <a:t>Gun Violence</a:t>
            </a:r>
          </a:p>
        </p:txBody>
      </p:sp>
      <p:sp>
        <p:nvSpPr>
          <p:cNvPr id="3" name="Content Placeholder 2">
            <a:extLst>
              <a:ext uri="{FF2B5EF4-FFF2-40B4-BE49-F238E27FC236}">
                <a16:creationId xmlns:a16="http://schemas.microsoft.com/office/drawing/2014/main" id="{5152EDE8-AEEB-BDD5-88DE-FB48D2239FA4}"/>
              </a:ext>
            </a:extLst>
          </p:cNvPr>
          <p:cNvSpPr>
            <a:spLocks noGrp="1"/>
          </p:cNvSpPr>
          <p:nvPr>
            <p:ph idx="1"/>
          </p:nvPr>
        </p:nvSpPr>
        <p:spPr/>
        <p:txBody>
          <a:bodyPr/>
          <a:lstStyle/>
          <a:p>
            <a:pPr>
              <a:defRPr/>
            </a:pPr>
            <a:r>
              <a:rPr lang="en-US" altLang="en-US" dirty="0"/>
              <a:t>Greater gun violence in poorer communities and states with weaker gun laws</a:t>
            </a:r>
          </a:p>
          <a:p>
            <a:pPr>
              <a:defRPr/>
            </a:pPr>
            <a:r>
              <a:rPr lang="en-US" altLang="en-US" dirty="0"/>
              <a:t>Road rage up 453% between 2014 and 2024</a:t>
            </a:r>
          </a:p>
          <a:p>
            <a:pPr>
              <a:defRPr/>
            </a:pPr>
            <a:r>
              <a:rPr lang="en-US" altLang="en-US" dirty="0"/>
              <a:t>Hospital shootings up, requiring increased spending on security measures</a:t>
            </a:r>
          </a:p>
          <a:p>
            <a:pPr>
              <a:defRPr/>
            </a:pP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075A5-7160-0A2F-8212-B32E2A748A54}"/>
              </a:ext>
            </a:extLst>
          </p:cNvPr>
          <p:cNvSpPr>
            <a:spLocks noGrp="1"/>
          </p:cNvSpPr>
          <p:nvPr>
            <p:ph type="title"/>
          </p:nvPr>
        </p:nvSpPr>
        <p:spPr/>
        <p:txBody>
          <a:bodyPr/>
          <a:lstStyle/>
          <a:p>
            <a:r>
              <a:rPr kumimoji="0" lang="en-US" sz="4400" b="0" i="0" u="none" strike="noStrike" kern="0" cap="none" spc="0" normalizeH="0" baseline="0" noProof="0" dirty="0">
                <a:ln>
                  <a:noFill/>
                </a:ln>
                <a:solidFill>
                  <a:srgbClr val="E5FFFF"/>
                </a:solidFill>
                <a:effectLst>
                  <a:outerShdw blurRad="38100" dist="38100" dir="2700000" algn="tl">
                    <a:srgbClr val="000000"/>
                  </a:outerShdw>
                </a:effectLst>
                <a:uLnTx/>
                <a:uFillTx/>
                <a:latin typeface="Tahoma"/>
                <a:ea typeface="+mj-ea"/>
                <a:cs typeface="+mj-cs"/>
              </a:rPr>
              <a:t>Gun Violence</a:t>
            </a:r>
            <a:endParaRPr lang="en-AU" dirty="0"/>
          </a:p>
        </p:txBody>
      </p:sp>
      <p:sp>
        <p:nvSpPr>
          <p:cNvPr id="3" name="Content Placeholder 2">
            <a:extLst>
              <a:ext uri="{FF2B5EF4-FFF2-40B4-BE49-F238E27FC236}">
                <a16:creationId xmlns:a16="http://schemas.microsoft.com/office/drawing/2014/main" id="{6A1BFB4F-5F9E-67F6-74BD-51330F830E0F}"/>
              </a:ext>
            </a:extLst>
          </p:cNvPr>
          <p:cNvSpPr>
            <a:spLocks noGrp="1"/>
          </p:cNvSpPr>
          <p:nvPr>
            <p:ph idx="1"/>
          </p:nvPr>
        </p:nvSpPr>
        <p:spPr/>
        <p:txBody>
          <a:bodyPr/>
          <a:lstStyle/>
          <a:p>
            <a:pPr>
              <a:defRPr/>
            </a:pPr>
            <a:r>
              <a:rPr lang="en-US" altLang="en-US" dirty="0"/>
              <a:t>Voters evenly split regarding need for stricter gun laws</a:t>
            </a:r>
          </a:p>
          <a:p>
            <a:pPr>
              <a:defRPr/>
            </a:pPr>
            <a:r>
              <a:rPr lang="en-US" dirty="0"/>
              <a:t>January 6, 2021 assault on Capitol involved guns, shooting deaths, convictions, overturned by Trump</a:t>
            </a:r>
          </a:p>
          <a:p>
            <a:pPr>
              <a:defRPr/>
            </a:pPr>
            <a:r>
              <a:rPr lang="en-US" dirty="0"/>
              <a:t>Marked increase in threats against politicians and journalists</a:t>
            </a:r>
          </a:p>
          <a:p>
            <a:endParaRPr lang="en-AU" dirty="0"/>
          </a:p>
        </p:txBody>
      </p:sp>
    </p:spTree>
    <p:extLst>
      <p:ext uri="{BB962C8B-B14F-4D97-AF65-F5344CB8AC3E}">
        <p14:creationId xmlns:p14="http://schemas.microsoft.com/office/powerpoint/2010/main" val="30816364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a:extLst>
              <a:ext uri="{FF2B5EF4-FFF2-40B4-BE49-F238E27FC236}">
                <a16:creationId xmlns:a16="http://schemas.microsoft.com/office/drawing/2014/main" id="{105316F8-FF44-7D59-64F4-87EC529B80AA}"/>
              </a:ext>
            </a:extLst>
          </p:cNvPr>
          <p:cNvSpPr>
            <a:spLocks noGrp="1"/>
          </p:cNvSpPr>
          <p:nvPr>
            <p:ph type="title"/>
          </p:nvPr>
        </p:nvSpPr>
        <p:spPr/>
        <p:txBody>
          <a:bodyPr/>
          <a:lstStyle/>
          <a:p>
            <a:pPr>
              <a:defRPr/>
            </a:pPr>
            <a:r>
              <a:rPr lang="en-US" altLang="en-US"/>
              <a:t>Gun Violence</a:t>
            </a:r>
          </a:p>
        </p:txBody>
      </p:sp>
      <p:sp>
        <p:nvSpPr>
          <p:cNvPr id="39939" name="Content Placeholder 2">
            <a:extLst>
              <a:ext uri="{FF2B5EF4-FFF2-40B4-BE49-F238E27FC236}">
                <a16:creationId xmlns:a16="http://schemas.microsoft.com/office/drawing/2014/main" id="{51A8D20E-380E-C5F7-2D9A-6C58750D3A43}"/>
              </a:ext>
            </a:extLst>
          </p:cNvPr>
          <p:cNvSpPr>
            <a:spLocks noGrp="1"/>
          </p:cNvSpPr>
          <p:nvPr>
            <p:ph idx="1"/>
          </p:nvPr>
        </p:nvSpPr>
        <p:spPr/>
        <p:txBody>
          <a:bodyPr/>
          <a:lstStyle/>
          <a:p>
            <a:pPr>
              <a:defRPr/>
            </a:pPr>
            <a:r>
              <a:rPr lang="en-US" altLang="en-US" dirty="0"/>
              <a:t>US firearm homicide rate 25X higher/suicide rate 8X higher than in other industrialized countries</a:t>
            </a:r>
          </a:p>
          <a:p>
            <a:pPr lvl="1">
              <a:defRPr/>
            </a:pPr>
            <a:r>
              <a:rPr lang="en-US" altLang="en-US" sz="3200" dirty="0"/>
              <a:t>Overall rate of gun violence 8X higher than in Canada, 22X higher than in the EU</a:t>
            </a:r>
          </a:p>
          <a:p>
            <a:pPr lvl="1">
              <a:defRPr/>
            </a:pPr>
            <a:r>
              <a:rPr lang="en-US" altLang="en-US" sz="3200"/>
              <a:t>2024: Gun </a:t>
            </a:r>
            <a:r>
              <a:rPr lang="en-US" altLang="en-US" sz="3200" dirty="0"/>
              <a:t>deaths higher in MS than in </a:t>
            </a:r>
            <a:r>
              <a:rPr lang="en-US" altLang="en-US" sz="3200" dirty="0" err="1"/>
              <a:t>gan</a:t>
            </a:r>
            <a:r>
              <a:rPr lang="en-US" altLang="en-US" sz="3200" dirty="0"/>
              <a:t>-violence wracked Haiti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755EB-9B52-F8B4-5883-71C50408C93A}"/>
              </a:ext>
            </a:extLst>
          </p:cNvPr>
          <p:cNvSpPr>
            <a:spLocks noGrp="1"/>
          </p:cNvSpPr>
          <p:nvPr>
            <p:ph type="title"/>
          </p:nvPr>
        </p:nvSpPr>
        <p:spPr/>
        <p:txBody>
          <a:bodyPr/>
          <a:lstStyle/>
          <a:p>
            <a:pPr>
              <a:defRPr/>
            </a:pPr>
            <a:r>
              <a:rPr lang="en-US" dirty="0"/>
              <a:t>Gun Violence</a:t>
            </a:r>
          </a:p>
        </p:txBody>
      </p:sp>
      <p:sp>
        <p:nvSpPr>
          <p:cNvPr id="3" name="Content Placeholder 2">
            <a:extLst>
              <a:ext uri="{FF2B5EF4-FFF2-40B4-BE49-F238E27FC236}">
                <a16:creationId xmlns:a16="http://schemas.microsoft.com/office/drawing/2014/main" id="{8499CF2B-CBC1-32CF-1B51-2EB0002B6186}"/>
              </a:ext>
            </a:extLst>
          </p:cNvPr>
          <p:cNvSpPr>
            <a:spLocks noGrp="1"/>
          </p:cNvSpPr>
          <p:nvPr>
            <p:ph idx="1"/>
          </p:nvPr>
        </p:nvSpPr>
        <p:spPr/>
        <p:txBody>
          <a:bodyPr/>
          <a:lstStyle/>
          <a:p>
            <a:pPr>
              <a:defRPr/>
            </a:pPr>
            <a:r>
              <a:rPr lang="en-US" altLang="en-US" sz="2400" dirty="0"/>
              <a:t>Direct + indirect societal costs = $557 billion/</a:t>
            </a:r>
            <a:r>
              <a:rPr lang="en-US" altLang="en-US" sz="2400" dirty="0" err="1"/>
              <a:t>yr</a:t>
            </a:r>
            <a:r>
              <a:rPr lang="en-US" altLang="en-US" sz="2400" dirty="0"/>
              <a:t> (2.6% of GDP)</a:t>
            </a:r>
          </a:p>
          <a:p>
            <a:pPr lvl="1">
              <a:defRPr/>
            </a:pPr>
            <a:r>
              <a:rPr lang="en-US" altLang="en-US" sz="2400" dirty="0"/>
              <a:t>Direct costs over $14 billion (medical care -- 40% paid by Medicaid and Medicare – plus mental health, employer, and police and criminal justice system costs)</a:t>
            </a:r>
          </a:p>
          <a:p>
            <a:pPr lvl="1">
              <a:defRPr/>
            </a:pPr>
            <a:r>
              <a:rPr lang="en-US" altLang="en-US" sz="2400" dirty="0"/>
              <a:t>Indirect costs $54 billion, including survivor and perpetrator work-loss costs</a:t>
            </a:r>
          </a:p>
          <a:p>
            <a:pPr lvl="1">
              <a:defRPr/>
            </a:pPr>
            <a:r>
              <a:rPr lang="en-US" altLang="en-US" sz="2400" dirty="0"/>
              <a:t>$489 billion in quality-of-life costs (value of pain and wellbeing lost by victims and their families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a:extLst>
              <a:ext uri="{FF2B5EF4-FFF2-40B4-BE49-F238E27FC236}">
                <a16:creationId xmlns:a16="http://schemas.microsoft.com/office/drawing/2014/main" id="{49384036-C246-8D4E-049F-35892ECADA16}"/>
              </a:ext>
            </a:extLst>
          </p:cNvPr>
          <p:cNvSpPr>
            <a:spLocks noGrp="1"/>
          </p:cNvSpPr>
          <p:nvPr>
            <p:ph type="title"/>
          </p:nvPr>
        </p:nvSpPr>
        <p:spPr/>
        <p:txBody>
          <a:bodyPr/>
          <a:lstStyle/>
          <a:p>
            <a:pPr>
              <a:defRPr/>
            </a:pPr>
            <a:r>
              <a:rPr lang="en-US" altLang="en-US">
                <a:solidFill>
                  <a:srgbClr val="FFFFFF"/>
                </a:solidFill>
              </a:rPr>
              <a:t>Gun Violence</a:t>
            </a:r>
            <a:endParaRPr lang="en-US" altLang="en-US"/>
          </a:p>
        </p:txBody>
      </p:sp>
      <p:sp>
        <p:nvSpPr>
          <p:cNvPr id="37891" name="Content Placeholder 2">
            <a:extLst>
              <a:ext uri="{FF2B5EF4-FFF2-40B4-BE49-F238E27FC236}">
                <a16:creationId xmlns:a16="http://schemas.microsoft.com/office/drawing/2014/main" id="{945FBE90-1D42-33A0-8EB7-740FB4104E27}"/>
              </a:ext>
            </a:extLst>
          </p:cNvPr>
          <p:cNvSpPr>
            <a:spLocks noGrp="1"/>
          </p:cNvSpPr>
          <p:nvPr>
            <p:ph idx="1"/>
          </p:nvPr>
        </p:nvSpPr>
        <p:spPr/>
        <p:txBody>
          <a:bodyPr/>
          <a:lstStyle/>
          <a:p>
            <a:pPr>
              <a:defRPr/>
            </a:pPr>
            <a:r>
              <a:rPr lang="en-US" altLang="en-US" sz="2800" dirty="0"/>
              <a:t>576 1371 extreme antigovernment groups active in the US in 2026 (up from 576 in 2019)</a:t>
            </a:r>
          </a:p>
          <a:p>
            <a:pPr lvl="1">
              <a:defRPr/>
            </a:pPr>
            <a:r>
              <a:rPr lang="en-US" altLang="en-US" dirty="0"/>
              <a:t>90 of these are state or local militias</a:t>
            </a:r>
          </a:p>
          <a:p>
            <a:pPr lvl="1">
              <a:defRPr/>
            </a:pPr>
            <a:r>
              <a:rPr lang="en-US" altLang="en-US" dirty="0"/>
              <a:t>There are no state-sponsored militias</a:t>
            </a:r>
          </a:p>
          <a:p>
            <a:pPr lvl="1">
              <a:defRPr/>
            </a:pPr>
            <a:r>
              <a:rPr lang="en-US" altLang="en-US" dirty="0"/>
              <a:t>All 50 states prohibit or limit paramilitary training and unofficial military forces, yet no known cases of laws ever being enforced against private militias</a:t>
            </a:r>
          </a:p>
          <a:p>
            <a:pPr>
              <a:defRPr/>
            </a:pPr>
            <a:endParaRPr lang="en-US" alt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E65E8-1A25-26EB-4439-2A24123221CC}"/>
              </a:ext>
            </a:extLst>
          </p:cNvPr>
          <p:cNvSpPr>
            <a:spLocks noGrp="1"/>
          </p:cNvSpPr>
          <p:nvPr>
            <p:ph type="title"/>
          </p:nvPr>
        </p:nvSpPr>
        <p:spPr/>
        <p:txBody>
          <a:bodyPr/>
          <a:lstStyle/>
          <a:p>
            <a:pPr>
              <a:defRPr/>
            </a:pPr>
            <a:r>
              <a:rPr lang="en-US" dirty="0"/>
              <a:t>Gun Violence</a:t>
            </a:r>
          </a:p>
        </p:txBody>
      </p:sp>
      <p:sp>
        <p:nvSpPr>
          <p:cNvPr id="3" name="Content Placeholder 2">
            <a:extLst>
              <a:ext uri="{FF2B5EF4-FFF2-40B4-BE49-F238E27FC236}">
                <a16:creationId xmlns:a16="http://schemas.microsoft.com/office/drawing/2014/main" id="{95AC203C-6B1B-C0B7-736A-2A7D76BB5059}"/>
              </a:ext>
            </a:extLst>
          </p:cNvPr>
          <p:cNvSpPr>
            <a:spLocks noGrp="1"/>
          </p:cNvSpPr>
          <p:nvPr>
            <p:ph idx="1"/>
          </p:nvPr>
        </p:nvSpPr>
        <p:spPr/>
        <p:txBody>
          <a:bodyPr/>
          <a:lstStyle/>
          <a:p>
            <a:pPr>
              <a:defRPr/>
            </a:pPr>
            <a:r>
              <a:rPr lang="en-US" altLang="en-US" dirty="0"/>
              <a:t>Stand your ground laws: 2017 Study of Florida’s 2005 law showed both justifiable and unlawful homicides increased substantially after law took effect, but unlawful homicides accounted for most of the increase</a:t>
            </a:r>
          </a:p>
          <a:p>
            <a:pPr lvl="1">
              <a:defRPr/>
            </a:pPr>
            <a:r>
              <a:rPr lang="en-US" altLang="en-US" sz="3200" dirty="0"/>
              <a:t>21 states have rejected these laws</a:t>
            </a:r>
          </a:p>
          <a:p>
            <a:pPr>
              <a:defRPr/>
            </a:pP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FE374-A143-B913-4B86-09AA75589616}"/>
              </a:ext>
            </a:extLst>
          </p:cNvPr>
          <p:cNvSpPr>
            <a:spLocks noGrp="1"/>
          </p:cNvSpPr>
          <p:nvPr>
            <p:ph type="title"/>
          </p:nvPr>
        </p:nvSpPr>
        <p:spPr/>
        <p:txBody>
          <a:bodyPr/>
          <a:lstStyle/>
          <a:p>
            <a:pPr>
              <a:defRPr/>
            </a:pPr>
            <a:r>
              <a:rPr lang="en-US" dirty="0"/>
              <a:t>Gun Violence</a:t>
            </a:r>
          </a:p>
        </p:txBody>
      </p:sp>
      <p:sp>
        <p:nvSpPr>
          <p:cNvPr id="3" name="Content Placeholder 2">
            <a:extLst>
              <a:ext uri="{FF2B5EF4-FFF2-40B4-BE49-F238E27FC236}">
                <a16:creationId xmlns:a16="http://schemas.microsoft.com/office/drawing/2014/main" id="{0CD4DBC7-66F2-76CE-A542-95A7DD8CB9E6}"/>
              </a:ext>
            </a:extLst>
          </p:cNvPr>
          <p:cNvSpPr>
            <a:spLocks noGrp="1"/>
          </p:cNvSpPr>
          <p:nvPr>
            <p:ph idx="1"/>
          </p:nvPr>
        </p:nvSpPr>
        <p:spPr/>
        <p:txBody>
          <a:bodyPr/>
          <a:lstStyle/>
          <a:p>
            <a:pPr>
              <a:defRPr/>
            </a:pPr>
            <a:r>
              <a:rPr lang="en-US" altLang="en-US" sz="2800" dirty="0"/>
              <a:t>615 school shootings between 2008 and 2023</a:t>
            </a:r>
          </a:p>
          <a:p>
            <a:pPr>
              <a:defRPr/>
            </a:pPr>
            <a:r>
              <a:rPr lang="en-US" altLang="en-US" sz="2800" dirty="0"/>
              <a:t>276 casualties (108 killed and 168 wounded) in active shooter incidents at elementary and secondary schools and 157 casualties (75 killed and 82 wounded) in at postsecondary institutions (2000-2021)</a:t>
            </a:r>
          </a:p>
          <a:p>
            <a:pPr>
              <a:defRPr/>
            </a:pPr>
            <a:r>
              <a:rPr lang="en-US" altLang="en-US" sz="2800" dirty="0"/>
              <a:t>Lockdowns and drills becoming routine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80D9495-AC94-818C-3999-6DCBE3147819}"/>
              </a:ext>
            </a:extLst>
          </p:cNvPr>
          <p:cNvSpPr>
            <a:spLocks noGrp="1"/>
          </p:cNvSpPr>
          <p:nvPr>
            <p:ph type="title"/>
          </p:nvPr>
        </p:nvSpPr>
        <p:spPr/>
        <p:txBody>
          <a:bodyPr/>
          <a:lstStyle/>
          <a:p>
            <a:pPr>
              <a:defRPr/>
            </a:pPr>
            <a:r>
              <a:rPr lang="en-US" dirty="0"/>
              <a:t>Gun Violence</a:t>
            </a:r>
          </a:p>
        </p:txBody>
      </p:sp>
      <p:sp>
        <p:nvSpPr>
          <p:cNvPr id="9" name="Content Placeholder 8">
            <a:extLst>
              <a:ext uri="{FF2B5EF4-FFF2-40B4-BE49-F238E27FC236}">
                <a16:creationId xmlns:a16="http://schemas.microsoft.com/office/drawing/2014/main" id="{12D9436C-8956-998A-1221-63824408DD65}"/>
              </a:ext>
            </a:extLst>
          </p:cNvPr>
          <p:cNvSpPr>
            <a:spLocks noGrp="1"/>
          </p:cNvSpPr>
          <p:nvPr>
            <p:ph idx="1"/>
          </p:nvPr>
        </p:nvSpPr>
        <p:spPr/>
        <p:txBody>
          <a:bodyPr/>
          <a:lstStyle/>
          <a:p>
            <a:pPr>
              <a:defRPr/>
            </a:pPr>
            <a:r>
              <a:rPr lang="en-US" altLang="en-US" dirty="0"/>
              <a:t>Mental health consequences</a:t>
            </a:r>
          </a:p>
          <a:p>
            <a:pPr>
              <a:defRPr/>
            </a:pPr>
            <a:r>
              <a:rPr lang="en-US" altLang="en-US" dirty="0"/>
              <a:t>Many states allow teachers to carry guns to school</a:t>
            </a:r>
          </a:p>
          <a:p>
            <a:pPr lvl="1">
              <a:defRPr/>
            </a:pPr>
            <a:r>
              <a:rPr lang="en-US" altLang="en-US" sz="3200" dirty="0"/>
              <a:t>80% of teachers opposed</a:t>
            </a:r>
          </a:p>
          <a:p>
            <a:pPr lvl="1">
              <a:defRPr/>
            </a:pPr>
            <a:r>
              <a:rPr lang="en-US" altLang="en-US" sz="3200" dirty="0"/>
              <a:t>Accidents common</a:t>
            </a:r>
          </a:p>
          <a:p>
            <a:pPr>
              <a:defRPr/>
            </a:pPr>
            <a:r>
              <a:rPr lang="en-US" dirty="0"/>
              <a:t>Over 500 schools received hoax calls regarding mass shootings (2023)</a:t>
            </a:r>
          </a:p>
          <a:p>
            <a:pPr>
              <a:defRPr/>
            </a:pPr>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a:extLst>
              <a:ext uri="{FF2B5EF4-FFF2-40B4-BE49-F238E27FC236}">
                <a16:creationId xmlns:a16="http://schemas.microsoft.com/office/drawing/2014/main" id="{C98E50FD-B317-353B-B69E-5DF22FB1C6CA}"/>
              </a:ext>
            </a:extLst>
          </p:cNvPr>
          <p:cNvSpPr>
            <a:spLocks noGrp="1"/>
          </p:cNvSpPr>
          <p:nvPr>
            <p:ph type="title"/>
          </p:nvPr>
        </p:nvSpPr>
        <p:spPr/>
        <p:txBody>
          <a:bodyPr/>
          <a:lstStyle/>
          <a:p>
            <a:pPr>
              <a:defRPr/>
            </a:pPr>
            <a:r>
              <a:rPr lang="en-US" altLang="en-US"/>
              <a:t>Gun Violence</a:t>
            </a:r>
          </a:p>
        </p:txBody>
      </p:sp>
      <p:sp>
        <p:nvSpPr>
          <p:cNvPr id="40963" name="Content Placeholder 2">
            <a:extLst>
              <a:ext uri="{FF2B5EF4-FFF2-40B4-BE49-F238E27FC236}">
                <a16:creationId xmlns:a16="http://schemas.microsoft.com/office/drawing/2014/main" id="{E2E50961-6F1B-8C21-15D6-E95F32D948BD}"/>
              </a:ext>
            </a:extLst>
          </p:cNvPr>
          <p:cNvSpPr>
            <a:spLocks noGrp="1"/>
          </p:cNvSpPr>
          <p:nvPr>
            <p:ph idx="1"/>
          </p:nvPr>
        </p:nvSpPr>
        <p:spPr/>
        <p:txBody>
          <a:bodyPr/>
          <a:lstStyle/>
          <a:p>
            <a:pPr>
              <a:defRPr/>
            </a:pPr>
            <a:r>
              <a:rPr lang="en-US" altLang="en-US" sz="2800" dirty="0"/>
              <a:t>FL, MI, and MT have passed laws limiting doctors’ speech/prohibiting counseling re firearms (FL law overturned by Appeals Court [2017], others tied up in courts)</a:t>
            </a:r>
          </a:p>
          <a:p>
            <a:pPr>
              <a:defRPr/>
            </a:pPr>
            <a:r>
              <a:rPr lang="en-US" altLang="en-US" sz="2800" dirty="0"/>
              <a:t>CDC prohibited from studying gun violence using federal funds from 1990s through 2021</a:t>
            </a:r>
          </a:p>
          <a:p>
            <a:pPr>
              <a:defRPr/>
            </a:pPr>
            <a:r>
              <a:rPr lang="en-US" altLang="en-US" sz="2800" dirty="0"/>
              <a:t>High school trap shooting participation increasing, with sponsors including the NRA and U.S. military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a:extLst>
              <a:ext uri="{FF2B5EF4-FFF2-40B4-BE49-F238E27FC236}">
                <a16:creationId xmlns:a16="http://schemas.microsoft.com/office/drawing/2014/main" id="{463FDC34-E129-4DB4-4529-B99938879560}"/>
              </a:ext>
            </a:extLst>
          </p:cNvPr>
          <p:cNvSpPr>
            <a:spLocks noGrp="1"/>
          </p:cNvSpPr>
          <p:nvPr>
            <p:ph type="title"/>
          </p:nvPr>
        </p:nvSpPr>
        <p:spPr/>
        <p:txBody>
          <a:bodyPr/>
          <a:lstStyle/>
          <a:p>
            <a:pPr>
              <a:defRPr/>
            </a:pPr>
            <a:r>
              <a:rPr lang="en-US" altLang="en-US"/>
              <a:t>Gun Violence</a:t>
            </a:r>
          </a:p>
        </p:txBody>
      </p:sp>
      <p:sp>
        <p:nvSpPr>
          <p:cNvPr id="41987" name="Content Placeholder 2">
            <a:extLst>
              <a:ext uri="{FF2B5EF4-FFF2-40B4-BE49-F238E27FC236}">
                <a16:creationId xmlns:a16="http://schemas.microsoft.com/office/drawing/2014/main" id="{1493D1B2-B934-1194-6A3B-63377CCCD908}"/>
              </a:ext>
            </a:extLst>
          </p:cNvPr>
          <p:cNvSpPr>
            <a:spLocks noGrp="1"/>
          </p:cNvSpPr>
          <p:nvPr>
            <p:ph idx="1"/>
          </p:nvPr>
        </p:nvSpPr>
        <p:spPr/>
        <p:txBody>
          <a:bodyPr/>
          <a:lstStyle/>
          <a:p>
            <a:pPr>
              <a:defRPr/>
            </a:pPr>
            <a:r>
              <a:rPr lang="en-US" altLang="en-US" sz="2800" dirty="0"/>
              <a:t>Access to firearms increases the risk of being a victim of homicide</a:t>
            </a:r>
          </a:p>
          <a:p>
            <a:pPr>
              <a:defRPr/>
            </a:pPr>
            <a:r>
              <a:rPr lang="en-US" altLang="en-US" sz="2800" dirty="0"/>
              <a:t>Women are especially at risk of homicide when a firearm is present</a:t>
            </a:r>
          </a:p>
          <a:p>
            <a:pPr lvl="1">
              <a:defRPr/>
            </a:pPr>
            <a:r>
              <a:rPr lang="en-US" altLang="en-US" sz="2400" dirty="0"/>
              <a:t>2/23: Appeals Court allows people under restraining orders to carry guns</a:t>
            </a:r>
          </a:p>
          <a:p>
            <a:pPr>
              <a:defRPr/>
            </a:pPr>
            <a:r>
              <a:rPr lang="en-US" altLang="en-US" sz="2800" dirty="0"/>
              <a:t>Access to firearms greatly increases the risk of suicide (no substitution of other weapons seen without access)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3">
            <a:extLst>
              <a:ext uri="{FF2B5EF4-FFF2-40B4-BE49-F238E27FC236}">
                <a16:creationId xmlns:a16="http://schemas.microsoft.com/office/drawing/2014/main" id="{8D8CA677-022E-4AA6-5569-7B9B639165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0"/>
            <a:ext cx="6858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5AEC8-0CC1-9ED3-AB1C-82154D87BEA4}"/>
              </a:ext>
            </a:extLst>
          </p:cNvPr>
          <p:cNvSpPr>
            <a:spLocks noGrp="1"/>
          </p:cNvSpPr>
          <p:nvPr>
            <p:ph type="title"/>
          </p:nvPr>
        </p:nvSpPr>
        <p:spPr/>
        <p:txBody>
          <a:bodyPr/>
          <a:lstStyle/>
          <a:p>
            <a:pPr>
              <a:defRPr/>
            </a:pPr>
            <a:r>
              <a:rPr lang="en-US" dirty="0"/>
              <a:t>Gun Violence</a:t>
            </a:r>
          </a:p>
        </p:txBody>
      </p:sp>
      <p:sp>
        <p:nvSpPr>
          <p:cNvPr id="3" name="Content Placeholder 2">
            <a:extLst>
              <a:ext uri="{FF2B5EF4-FFF2-40B4-BE49-F238E27FC236}">
                <a16:creationId xmlns:a16="http://schemas.microsoft.com/office/drawing/2014/main" id="{3FD9787F-9B7C-C2BA-71D7-AF256162F9C1}"/>
              </a:ext>
            </a:extLst>
          </p:cNvPr>
          <p:cNvSpPr>
            <a:spLocks noGrp="1"/>
          </p:cNvSpPr>
          <p:nvPr>
            <p:ph idx="1"/>
          </p:nvPr>
        </p:nvSpPr>
        <p:spPr/>
        <p:txBody>
          <a:bodyPr/>
          <a:lstStyle/>
          <a:p>
            <a:pPr>
              <a:defRPr/>
            </a:pPr>
            <a:r>
              <a:rPr lang="en-US" altLang="en-US" sz="2800" dirty="0"/>
              <a:t>Armed citizens lead to greater use of firearms by police</a:t>
            </a:r>
          </a:p>
          <a:p>
            <a:pPr>
              <a:defRPr/>
            </a:pPr>
            <a:r>
              <a:rPr lang="en-US" altLang="en-US" sz="2800" dirty="0"/>
              <a:t>Mandatory background checks lower firearm-related deaths</a:t>
            </a:r>
          </a:p>
          <a:p>
            <a:pPr lvl="1">
              <a:defRPr/>
            </a:pPr>
            <a:r>
              <a:rPr lang="en-US" altLang="en-US" dirty="0"/>
              <a:t>All states require for licensed dealers, but some require completing sale within 3 days, before background check may be done</a:t>
            </a:r>
          </a:p>
          <a:p>
            <a:pPr lvl="1">
              <a:defRPr/>
            </a:pPr>
            <a:r>
              <a:rPr lang="en-US" altLang="en-US" dirty="0"/>
              <a:t>88% of Americans live within 10 miles of </a:t>
            </a:r>
            <a:r>
              <a:rPr lang="en-US" altLang="en-US"/>
              <a:t>a firearms dealer</a:t>
            </a:r>
            <a:endParaRPr lang="en-US" altLang="en-US" dirty="0"/>
          </a:p>
          <a:p>
            <a:pPr>
              <a:defRPr/>
            </a:pPr>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4BA21-FC67-A60A-16FD-6130F18E4FC9}"/>
              </a:ext>
            </a:extLst>
          </p:cNvPr>
          <p:cNvSpPr>
            <a:spLocks noGrp="1"/>
          </p:cNvSpPr>
          <p:nvPr>
            <p:ph type="title"/>
          </p:nvPr>
        </p:nvSpPr>
        <p:spPr/>
        <p:txBody>
          <a:bodyPr/>
          <a:lstStyle/>
          <a:p>
            <a:pPr>
              <a:defRPr/>
            </a:pPr>
            <a:r>
              <a:rPr lang="en-US" dirty="0"/>
              <a:t>Gun Violence</a:t>
            </a:r>
          </a:p>
        </p:txBody>
      </p:sp>
      <p:sp>
        <p:nvSpPr>
          <p:cNvPr id="3" name="Content Placeholder 2">
            <a:extLst>
              <a:ext uri="{FF2B5EF4-FFF2-40B4-BE49-F238E27FC236}">
                <a16:creationId xmlns:a16="http://schemas.microsoft.com/office/drawing/2014/main" id="{65E51367-3FC5-F760-0783-5C791080D7DD}"/>
              </a:ext>
            </a:extLst>
          </p:cNvPr>
          <p:cNvSpPr>
            <a:spLocks noGrp="1"/>
          </p:cNvSpPr>
          <p:nvPr>
            <p:ph idx="1"/>
          </p:nvPr>
        </p:nvSpPr>
        <p:spPr/>
        <p:txBody>
          <a:bodyPr/>
          <a:lstStyle/>
          <a:p>
            <a:pPr>
              <a:defRPr/>
            </a:pPr>
            <a:r>
              <a:rPr lang="en-US" altLang="en-US" sz="2800" dirty="0"/>
              <a:t>1/10 American adults have concealed weapons permit</a:t>
            </a:r>
          </a:p>
          <a:p>
            <a:pPr lvl="1">
              <a:defRPr/>
            </a:pPr>
            <a:r>
              <a:rPr lang="en-US" altLang="en-US" dirty="0"/>
              <a:t>23 states do not require permit to carry concealed weapon</a:t>
            </a:r>
          </a:p>
          <a:p>
            <a:pPr lvl="1">
              <a:defRPr/>
            </a:pPr>
            <a:r>
              <a:rPr lang="en-US" altLang="en-US" dirty="0"/>
              <a:t>Can buy weapon without background check or firearm training</a:t>
            </a:r>
          </a:p>
          <a:p>
            <a:pPr lvl="1">
              <a:defRPr/>
            </a:pPr>
            <a:r>
              <a:rPr lang="en-US" altLang="en-US" dirty="0"/>
              <a:t>Concealed carry laws boost violent crime and police-involved shootings</a:t>
            </a:r>
          </a:p>
          <a:p>
            <a:pPr>
              <a:defRPr/>
            </a:pPr>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E26F8-7450-1C79-2B45-2E7BBBE8C85D}"/>
              </a:ext>
            </a:extLst>
          </p:cNvPr>
          <p:cNvSpPr>
            <a:spLocks noGrp="1"/>
          </p:cNvSpPr>
          <p:nvPr>
            <p:ph type="title"/>
          </p:nvPr>
        </p:nvSpPr>
        <p:spPr/>
        <p:txBody>
          <a:bodyPr/>
          <a:lstStyle/>
          <a:p>
            <a:pPr>
              <a:defRPr/>
            </a:pPr>
            <a:r>
              <a:rPr lang="en-US" dirty="0"/>
              <a:t>Gun Violence</a:t>
            </a:r>
          </a:p>
        </p:txBody>
      </p:sp>
      <p:sp>
        <p:nvSpPr>
          <p:cNvPr id="3" name="Content Placeholder 2">
            <a:extLst>
              <a:ext uri="{FF2B5EF4-FFF2-40B4-BE49-F238E27FC236}">
                <a16:creationId xmlns:a16="http://schemas.microsoft.com/office/drawing/2014/main" id="{12431F3A-B2A9-8A16-CD10-92753AA9AC16}"/>
              </a:ext>
            </a:extLst>
          </p:cNvPr>
          <p:cNvSpPr>
            <a:spLocks noGrp="1"/>
          </p:cNvSpPr>
          <p:nvPr>
            <p:ph idx="1"/>
          </p:nvPr>
        </p:nvSpPr>
        <p:spPr/>
        <p:txBody>
          <a:bodyPr/>
          <a:lstStyle/>
          <a:p>
            <a:pPr>
              <a:defRPr/>
            </a:pPr>
            <a:r>
              <a:rPr lang="en-US" altLang="en-US" sz="2400" dirty="0"/>
              <a:t>State preemption laws prohibit local governments from passing sensible firearm legislation (similar to other public health-related preemption laws)</a:t>
            </a:r>
          </a:p>
          <a:p>
            <a:pPr>
              <a:defRPr/>
            </a:pPr>
            <a:r>
              <a:rPr lang="en-US" altLang="en-US" sz="2400" dirty="0"/>
              <a:t>Firearms used in crimes in states with strong gun violations come mostly from states with loose regulations</a:t>
            </a:r>
          </a:p>
          <a:p>
            <a:pPr>
              <a:defRPr/>
            </a:pPr>
            <a:r>
              <a:rPr lang="en-US" altLang="en-US" sz="2400" dirty="0"/>
              <a:t>Most states allow teachers to carry guns; some advocate arming all teachers; many states allow guns in houses of worship and on public transportation</a:t>
            </a:r>
          </a:p>
          <a:p>
            <a:pPr>
              <a:defRPr/>
            </a:pPr>
            <a:r>
              <a:rPr lang="en-US" altLang="en-US" sz="2400" dirty="0"/>
              <a:t>Police firepower has grown in parallel</a:t>
            </a:r>
          </a:p>
          <a:p>
            <a:pPr>
              <a:defRPr/>
            </a:pPr>
            <a:endParaRPr lang="en-US" altLang="en-US" sz="2800" dirty="0"/>
          </a:p>
          <a:p>
            <a:pPr>
              <a:defRPr/>
            </a:pPr>
            <a:endParaRPr 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F3514-3529-1E30-C5B8-700C0700496F}"/>
              </a:ext>
            </a:extLst>
          </p:cNvPr>
          <p:cNvSpPr>
            <a:spLocks noGrp="1"/>
          </p:cNvSpPr>
          <p:nvPr>
            <p:ph type="title"/>
          </p:nvPr>
        </p:nvSpPr>
        <p:spPr/>
        <p:txBody>
          <a:bodyPr/>
          <a:lstStyle/>
          <a:p>
            <a:r>
              <a:rPr lang="en-AU" dirty="0"/>
              <a:t>Gun Violence</a:t>
            </a:r>
          </a:p>
        </p:txBody>
      </p:sp>
      <p:sp>
        <p:nvSpPr>
          <p:cNvPr id="3" name="Content Placeholder 2">
            <a:extLst>
              <a:ext uri="{FF2B5EF4-FFF2-40B4-BE49-F238E27FC236}">
                <a16:creationId xmlns:a16="http://schemas.microsoft.com/office/drawing/2014/main" id="{C76FA312-F489-E686-A46D-81F88719DAD2}"/>
              </a:ext>
            </a:extLst>
          </p:cNvPr>
          <p:cNvSpPr>
            <a:spLocks noGrp="1"/>
          </p:cNvSpPr>
          <p:nvPr>
            <p:ph idx="1"/>
          </p:nvPr>
        </p:nvSpPr>
        <p:spPr/>
        <p:txBody>
          <a:bodyPr/>
          <a:lstStyle/>
          <a:p>
            <a:r>
              <a:rPr lang="en-AU" dirty="0"/>
              <a:t>1970s: firearms and ammunition excluded from oversight by Consumer Product Safety Commission</a:t>
            </a:r>
          </a:p>
          <a:p>
            <a:r>
              <a:rPr lang="en-AU" dirty="0"/>
              <a:t>2005 law protects gun industry from most product liability lawsuits</a:t>
            </a:r>
          </a:p>
          <a:p>
            <a:r>
              <a:rPr lang="en-AU" dirty="0"/>
              <a:t>Firearms immune from federal safety design standards</a:t>
            </a:r>
          </a:p>
        </p:txBody>
      </p:sp>
    </p:spTree>
    <p:extLst>
      <p:ext uri="{BB962C8B-B14F-4D97-AF65-F5344CB8AC3E}">
        <p14:creationId xmlns:p14="http://schemas.microsoft.com/office/powerpoint/2010/main" val="52637213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62595-9C58-628D-56C8-9245393E33E3}"/>
              </a:ext>
            </a:extLst>
          </p:cNvPr>
          <p:cNvSpPr>
            <a:spLocks noGrp="1"/>
          </p:cNvSpPr>
          <p:nvPr>
            <p:ph type="title"/>
          </p:nvPr>
        </p:nvSpPr>
        <p:spPr/>
        <p:txBody>
          <a:bodyPr/>
          <a:lstStyle/>
          <a:p>
            <a:pPr>
              <a:defRPr/>
            </a:pPr>
            <a:r>
              <a:rPr lang="en-US" dirty="0"/>
              <a:t>Gun Violence</a:t>
            </a:r>
          </a:p>
        </p:txBody>
      </p:sp>
      <p:sp>
        <p:nvSpPr>
          <p:cNvPr id="3" name="Content Placeholder 2">
            <a:extLst>
              <a:ext uri="{FF2B5EF4-FFF2-40B4-BE49-F238E27FC236}">
                <a16:creationId xmlns:a16="http://schemas.microsoft.com/office/drawing/2014/main" id="{C92F8710-B781-1403-3E28-C0E6B9D274F3}"/>
              </a:ext>
            </a:extLst>
          </p:cNvPr>
          <p:cNvSpPr>
            <a:spLocks noGrp="1"/>
          </p:cNvSpPr>
          <p:nvPr>
            <p:ph idx="1"/>
          </p:nvPr>
        </p:nvSpPr>
        <p:spPr/>
        <p:txBody>
          <a:bodyPr/>
          <a:lstStyle/>
          <a:p>
            <a:pPr>
              <a:defRPr/>
            </a:pPr>
            <a:r>
              <a:rPr lang="en-US" altLang="en-US" dirty="0"/>
              <a:t>Increasing use of ghost guns in crimes</a:t>
            </a:r>
          </a:p>
          <a:p>
            <a:pPr lvl="1">
              <a:defRPr/>
            </a:pPr>
            <a:r>
              <a:rPr lang="en-US" altLang="en-US" sz="3200" dirty="0"/>
              <a:t>Made from spare parts or using 3D printers in as little as 15 mins</a:t>
            </a:r>
          </a:p>
          <a:p>
            <a:pPr lvl="1">
              <a:defRPr/>
            </a:pPr>
            <a:r>
              <a:rPr lang="en-US" altLang="en-US" sz="3200" dirty="0"/>
              <a:t>2025: SCOTUS upholds Biden-era federal regulations on ghost guns (mail order kits to make untraceable weapons)</a:t>
            </a:r>
          </a:p>
          <a:p>
            <a:pPr>
              <a:defRPr/>
            </a:pPr>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27BB7-F765-CC1B-297A-FE23FE71D990}"/>
              </a:ext>
            </a:extLst>
          </p:cNvPr>
          <p:cNvSpPr>
            <a:spLocks noGrp="1"/>
          </p:cNvSpPr>
          <p:nvPr>
            <p:ph type="title"/>
          </p:nvPr>
        </p:nvSpPr>
        <p:spPr/>
        <p:txBody>
          <a:bodyPr/>
          <a:lstStyle/>
          <a:p>
            <a:pPr>
              <a:defRPr/>
            </a:pPr>
            <a:r>
              <a:rPr lang="en-US" dirty="0"/>
              <a:t>Gun Violence</a:t>
            </a:r>
          </a:p>
        </p:txBody>
      </p:sp>
      <p:sp>
        <p:nvSpPr>
          <p:cNvPr id="3" name="Content Placeholder 2">
            <a:extLst>
              <a:ext uri="{FF2B5EF4-FFF2-40B4-BE49-F238E27FC236}">
                <a16:creationId xmlns:a16="http://schemas.microsoft.com/office/drawing/2014/main" id="{1B96CF95-183F-4BC1-13A1-F8C7E034E1B6}"/>
              </a:ext>
            </a:extLst>
          </p:cNvPr>
          <p:cNvSpPr>
            <a:spLocks noGrp="1"/>
          </p:cNvSpPr>
          <p:nvPr>
            <p:ph idx="1"/>
          </p:nvPr>
        </p:nvSpPr>
        <p:spPr/>
        <p:txBody>
          <a:bodyPr/>
          <a:lstStyle/>
          <a:p>
            <a:pPr>
              <a:defRPr/>
            </a:pPr>
            <a:r>
              <a:rPr lang="en-US" sz="2800" dirty="0"/>
              <a:t>$3 billion industry of companies to keep citizens safe from gun violence</a:t>
            </a:r>
          </a:p>
          <a:p>
            <a:pPr>
              <a:defRPr/>
            </a:pPr>
            <a:r>
              <a:rPr lang="en-US" sz="2800" dirty="0"/>
              <a:t>Schools have spent hundreds of millions of dollars that could have otherwise funded education</a:t>
            </a:r>
          </a:p>
          <a:p>
            <a:pPr lvl="1">
              <a:defRPr/>
            </a:pPr>
            <a:r>
              <a:rPr lang="en-US" altLang="en-US" dirty="0"/>
              <a:t>Sales of bulletproof backpacks/furniture/campus security programs increasing</a:t>
            </a:r>
          </a:p>
          <a:p>
            <a:pPr lvl="1">
              <a:defRPr/>
            </a:pPr>
            <a:r>
              <a:rPr lang="en-US" altLang="en-US" dirty="0"/>
              <a:t>Turning schools into fortresses</a:t>
            </a:r>
          </a:p>
          <a:p>
            <a:pPr>
              <a:defRPr/>
            </a:pPr>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F5F5C-2B6B-9C6E-8E45-B5B4944BE5C4}"/>
              </a:ext>
            </a:extLst>
          </p:cNvPr>
          <p:cNvSpPr>
            <a:spLocks noGrp="1"/>
          </p:cNvSpPr>
          <p:nvPr>
            <p:ph type="title"/>
          </p:nvPr>
        </p:nvSpPr>
        <p:spPr/>
        <p:txBody>
          <a:bodyPr/>
          <a:lstStyle/>
          <a:p>
            <a:pPr>
              <a:defRPr/>
            </a:pPr>
            <a:r>
              <a:rPr lang="en-US" dirty="0"/>
              <a:t>Gun Violence</a:t>
            </a:r>
          </a:p>
        </p:txBody>
      </p:sp>
      <p:sp>
        <p:nvSpPr>
          <p:cNvPr id="3" name="Content Placeholder 2">
            <a:extLst>
              <a:ext uri="{FF2B5EF4-FFF2-40B4-BE49-F238E27FC236}">
                <a16:creationId xmlns:a16="http://schemas.microsoft.com/office/drawing/2014/main" id="{DE6125D3-6F0D-9019-02FF-B2720EDD18E3}"/>
              </a:ext>
            </a:extLst>
          </p:cNvPr>
          <p:cNvSpPr>
            <a:spLocks noGrp="1"/>
          </p:cNvSpPr>
          <p:nvPr>
            <p:ph idx="1"/>
          </p:nvPr>
        </p:nvSpPr>
        <p:spPr/>
        <p:txBody>
          <a:bodyPr/>
          <a:lstStyle/>
          <a:p>
            <a:pPr>
              <a:defRPr/>
            </a:pPr>
            <a:r>
              <a:rPr lang="en-US" altLang="en-US" sz="2800" dirty="0"/>
              <a:t>Some states have “extreme risk protection order” (red flag) laws, allowing the temporary removal of guns from people deemed at high risk of harming themselves or others</a:t>
            </a:r>
          </a:p>
          <a:p>
            <a:pPr>
              <a:defRPr/>
            </a:pPr>
            <a:r>
              <a:rPr lang="en-US" altLang="en-US" sz="2800" dirty="0"/>
              <a:t>Limiting access to firearms does not increase crime (e.g., EU, Australia, New Zealand)</a:t>
            </a:r>
          </a:p>
          <a:p>
            <a:pPr>
              <a:defRPr/>
            </a:pPr>
            <a:r>
              <a:rPr lang="en-US" altLang="en-US" sz="2800" dirty="0"/>
              <a:t>Firearms are not very effective (if at all effective) at deterring crime</a:t>
            </a:r>
          </a:p>
          <a:p>
            <a:pPr>
              <a:defRPr/>
            </a:pPr>
            <a:endParaRPr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D379E-9120-6806-547F-CA590FA40DE1}"/>
              </a:ext>
            </a:extLst>
          </p:cNvPr>
          <p:cNvSpPr>
            <a:spLocks noGrp="1"/>
          </p:cNvSpPr>
          <p:nvPr>
            <p:ph type="title"/>
          </p:nvPr>
        </p:nvSpPr>
        <p:spPr/>
        <p:txBody>
          <a:bodyPr/>
          <a:lstStyle/>
          <a:p>
            <a:pPr>
              <a:defRPr/>
            </a:pPr>
            <a:r>
              <a:rPr lang="en-US" dirty="0"/>
              <a:t>Australia</a:t>
            </a:r>
          </a:p>
        </p:txBody>
      </p:sp>
      <p:sp>
        <p:nvSpPr>
          <p:cNvPr id="3" name="Content Placeholder 2">
            <a:extLst>
              <a:ext uri="{FF2B5EF4-FFF2-40B4-BE49-F238E27FC236}">
                <a16:creationId xmlns:a16="http://schemas.microsoft.com/office/drawing/2014/main" id="{DD42F505-E0DF-3BA2-5BCB-6C1F7A015D17}"/>
              </a:ext>
            </a:extLst>
          </p:cNvPr>
          <p:cNvSpPr>
            <a:spLocks noGrp="1"/>
          </p:cNvSpPr>
          <p:nvPr>
            <p:ph idx="1"/>
          </p:nvPr>
        </p:nvSpPr>
        <p:spPr/>
        <p:txBody>
          <a:bodyPr/>
          <a:lstStyle/>
          <a:p>
            <a:pPr>
              <a:defRPr/>
            </a:pPr>
            <a:r>
              <a:rPr lang="en-US" sz="2400" dirty="0"/>
              <a:t>1996: Port Arthur, Tasmania mass shooting kills 35 (11 other mass shootings over preceding 20 </a:t>
            </a:r>
            <a:r>
              <a:rPr lang="en-US" sz="2400" dirty="0" err="1"/>
              <a:t>yrs</a:t>
            </a:r>
            <a:r>
              <a:rPr lang="en-US" sz="2400" dirty="0"/>
              <a:t>)</a:t>
            </a:r>
          </a:p>
          <a:p>
            <a:pPr>
              <a:defRPr/>
            </a:pPr>
            <a:r>
              <a:rPr lang="en-US" sz="2400" dirty="0"/>
              <a:t>Within 2 weeks, new state, territory, and federal gun regulations in place, involving licensing, registration, safe storage, suicide prevention, and mandatory buyback for newly prohibited firearms</a:t>
            </a:r>
          </a:p>
          <a:p>
            <a:pPr>
              <a:defRPr/>
            </a:pPr>
            <a:r>
              <a:rPr lang="en-US" sz="2400" dirty="0"/>
              <a:t>No mass shootings since, and firearm violence dramatically reduced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BC5FA-5BFD-15E2-1533-39AD24A06F3D}"/>
              </a:ext>
            </a:extLst>
          </p:cNvPr>
          <p:cNvSpPr>
            <a:spLocks noGrp="1"/>
          </p:cNvSpPr>
          <p:nvPr>
            <p:ph type="title"/>
          </p:nvPr>
        </p:nvSpPr>
        <p:spPr/>
        <p:txBody>
          <a:bodyPr/>
          <a:lstStyle/>
          <a:p>
            <a:pPr>
              <a:defRPr/>
            </a:pPr>
            <a:r>
              <a:rPr lang="en-US" dirty="0"/>
              <a:t>Gun Violence</a:t>
            </a:r>
          </a:p>
        </p:txBody>
      </p:sp>
      <p:sp>
        <p:nvSpPr>
          <p:cNvPr id="3" name="Content Placeholder 2">
            <a:extLst>
              <a:ext uri="{FF2B5EF4-FFF2-40B4-BE49-F238E27FC236}">
                <a16:creationId xmlns:a16="http://schemas.microsoft.com/office/drawing/2014/main" id="{44A8E27A-EF0F-5C12-AAAA-8DD0C9F2DF8A}"/>
              </a:ext>
            </a:extLst>
          </p:cNvPr>
          <p:cNvSpPr>
            <a:spLocks noGrp="1"/>
          </p:cNvSpPr>
          <p:nvPr>
            <p:ph idx="1"/>
          </p:nvPr>
        </p:nvSpPr>
        <p:spPr/>
        <p:txBody>
          <a:bodyPr/>
          <a:lstStyle/>
          <a:p>
            <a:pPr>
              <a:defRPr/>
            </a:pPr>
            <a:r>
              <a:rPr lang="en-US" dirty="0"/>
              <a:t>Gun buybacks – data on effectiveness in US limited, since</a:t>
            </a:r>
          </a:p>
          <a:p>
            <a:pPr lvl="1">
              <a:defRPr/>
            </a:pPr>
            <a:r>
              <a:rPr lang="en-US" sz="3200" dirty="0"/>
              <a:t>So many guns and so few returned</a:t>
            </a:r>
          </a:p>
          <a:p>
            <a:pPr lvl="1">
              <a:defRPr/>
            </a:pPr>
            <a:r>
              <a:rPr lang="en-US" sz="3200" dirty="0"/>
              <a:t>Gun disposal firms often just destroy the single part of the weapon stamped with a serial number, the rest is resold as a gun kit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25C92-0E3C-96B2-1C37-5342FD859878}"/>
              </a:ext>
            </a:extLst>
          </p:cNvPr>
          <p:cNvSpPr>
            <a:spLocks noGrp="1"/>
          </p:cNvSpPr>
          <p:nvPr>
            <p:ph type="title"/>
          </p:nvPr>
        </p:nvSpPr>
        <p:spPr/>
        <p:txBody>
          <a:bodyPr/>
          <a:lstStyle/>
          <a:p>
            <a:pPr>
              <a:defRPr/>
            </a:pPr>
            <a:r>
              <a:rPr lang="en-US" dirty="0"/>
              <a:t>Gun Violence</a:t>
            </a:r>
          </a:p>
        </p:txBody>
      </p:sp>
      <p:sp>
        <p:nvSpPr>
          <p:cNvPr id="3" name="Content Placeholder 2">
            <a:extLst>
              <a:ext uri="{FF2B5EF4-FFF2-40B4-BE49-F238E27FC236}">
                <a16:creationId xmlns:a16="http://schemas.microsoft.com/office/drawing/2014/main" id="{CC606D78-D825-0B1C-39B3-CC1F35D67FAC}"/>
              </a:ext>
            </a:extLst>
          </p:cNvPr>
          <p:cNvSpPr>
            <a:spLocks noGrp="1"/>
          </p:cNvSpPr>
          <p:nvPr>
            <p:ph idx="1"/>
          </p:nvPr>
        </p:nvSpPr>
        <p:spPr/>
        <p:txBody>
          <a:bodyPr/>
          <a:lstStyle/>
          <a:p>
            <a:pPr>
              <a:defRPr/>
            </a:pPr>
            <a:r>
              <a:rPr lang="en-US" dirty="0"/>
              <a:t>Regulation, polemics, court decisions based on fundamental misunderstanding of Second Amendment and the concept of the subordinate clause: "</a:t>
            </a:r>
            <a:r>
              <a:rPr lang="en-US" i="1" dirty="0"/>
              <a:t>A well regulated Militia, being necessary to the security of a free State,</a:t>
            </a:r>
            <a:r>
              <a:rPr lang="en-US" dirty="0"/>
              <a:t> the right of the people to keep and bear Arms, shall not be infringed."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FC264-F602-11F6-1D39-1A5D4F8D1C7A}"/>
              </a:ext>
            </a:extLst>
          </p:cNvPr>
          <p:cNvSpPr>
            <a:spLocks noGrp="1"/>
          </p:cNvSpPr>
          <p:nvPr>
            <p:ph type="title"/>
          </p:nvPr>
        </p:nvSpPr>
        <p:spPr/>
        <p:txBody>
          <a:bodyPr/>
          <a:lstStyle/>
          <a:p>
            <a:pPr>
              <a:defRPr/>
            </a:pPr>
            <a:r>
              <a:rPr lang="en-US" dirty="0"/>
              <a:t>National Rifle Association</a:t>
            </a:r>
          </a:p>
        </p:txBody>
      </p:sp>
      <p:sp>
        <p:nvSpPr>
          <p:cNvPr id="3" name="Content Placeholder 2">
            <a:extLst>
              <a:ext uri="{FF2B5EF4-FFF2-40B4-BE49-F238E27FC236}">
                <a16:creationId xmlns:a16="http://schemas.microsoft.com/office/drawing/2014/main" id="{07CDCF11-535E-8847-F754-6B6F02DADAAF}"/>
              </a:ext>
            </a:extLst>
          </p:cNvPr>
          <p:cNvSpPr>
            <a:spLocks noGrp="1"/>
          </p:cNvSpPr>
          <p:nvPr>
            <p:ph idx="1"/>
          </p:nvPr>
        </p:nvSpPr>
        <p:spPr/>
        <p:txBody>
          <a:bodyPr/>
          <a:lstStyle/>
          <a:p>
            <a:pPr>
              <a:defRPr/>
            </a:pPr>
            <a:r>
              <a:rPr lang="en-US" dirty="0"/>
              <a:t>Enormous political power</a:t>
            </a:r>
          </a:p>
          <a:p>
            <a:pPr>
              <a:defRPr/>
            </a:pPr>
            <a:r>
              <a:rPr lang="en-US" dirty="0"/>
              <a:t>Outspends gun control groups more than 5:1</a:t>
            </a:r>
          </a:p>
          <a:p>
            <a:pPr>
              <a:defRPr/>
            </a:pPr>
            <a:r>
              <a:rPr lang="en-US" dirty="0"/>
              <a:t>Works in concert with gun manufacturers</a:t>
            </a:r>
          </a:p>
          <a:p>
            <a:pPr>
              <a:defRPr/>
            </a:pPr>
            <a:r>
              <a:rPr lang="en-US" dirty="0"/>
              <a:t>Stokes fear of violent crime, racism, manipulates data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0293F-49F6-C469-467C-F36290579407}"/>
              </a:ext>
            </a:extLst>
          </p:cNvPr>
          <p:cNvSpPr>
            <a:spLocks noGrp="1"/>
          </p:cNvSpPr>
          <p:nvPr>
            <p:ph type="title"/>
          </p:nvPr>
        </p:nvSpPr>
        <p:spPr/>
        <p:txBody>
          <a:bodyPr/>
          <a:lstStyle/>
          <a:p>
            <a:pPr>
              <a:defRPr/>
            </a:pPr>
            <a:r>
              <a:rPr lang="en-US" dirty="0"/>
              <a:t>National Rifle Association</a:t>
            </a:r>
          </a:p>
        </p:txBody>
      </p:sp>
      <p:sp>
        <p:nvSpPr>
          <p:cNvPr id="3" name="Content Placeholder 2">
            <a:extLst>
              <a:ext uri="{FF2B5EF4-FFF2-40B4-BE49-F238E27FC236}">
                <a16:creationId xmlns:a16="http://schemas.microsoft.com/office/drawing/2014/main" id="{AAEFC2B1-2F7F-A361-3CBA-C2C277E82E9F}"/>
              </a:ext>
            </a:extLst>
          </p:cNvPr>
          <p:cNvSpPr>
            <a:spLocks noGrp="1"/>
          </p:cNvSpPr>
          <p:nvPr>
            <p:ph idx="1"/>
          </p:nvPr>
        </p:nvSpPr>
        <p:spPr/>
        <p:txBody>
          <a:bodyPr/>
          <a:lstStyle/>
          <a:p>
            <a:pPr>
              <a:defRPr/>
            </a:pPr>
            <a:r>
              <a:rPr lang="en-US" sz="2800" dirty="0"/>
              <a:t>Lobbies against all gun legislation</a:t>
            </a:r>
          </a:p>
          <a:p>
            <a:pPr lvl="1">
              <a:defRPr/>
            </a:pPr>
            <a:r>
              <a:rPr lang="en-US" dirty="0"/>
              <a:t>Spent $189 million on lobbying between 2000 and 2020; $14,705,000 spent by firearms industry in 2025</a:t>
            </a:r>
          </a:p>
          <a:p>
            <a:pPr lvl="1">
              <a:defRPr/>
            </a:pPr>
            <a:r>
              <a:rPr lang="en-US" dirty="0"/>
              <a:t>Lobbied to keep gun show loophole out of reauthorization of Violence Against Women Act</a:t>
            </a:r>
          </a:p>
          <a:p>
            <a:pPr>
              <a:defRPr/>
            </a:pPr>
            <a:r>
              <a:rPr lang="en-US" sz="2800" dirty="0"/>
              <a:t>NRA Foundation auctioning off guns in schools to raise money</a:t>
            </a:r>
          </a:p>
          <a:p>
            <a:pPr>
              <a:defRPr/>
            </a:pPr>
            <a:endParaRPr lang="en-US"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9CD90-F3A7-FB66-2A55-D140958AD008}"/>
              </a:ext>
            </a:extLst>
          </p:cNvPr>
          <p:cNvSpPr>
            <a:spLocks noGrp="1"/>
          </p:cNvSpPr>
          <p:nvPr>
            <p:ph type="title"/>
          </p:nvPr>
        </p:nvSpPr>
        <p:spPr/>
        <p:txBody>
          <a:bodyPr/>
          <a:lstStyle/>
          <a:p>
            <a:pPr>
              <a:defRPr/>
            </a:pPr>
            <a:r>
              <a:rPr lang="en-US" dirty="0">
                <a:solidFill>
                  <a:srgbClr val="E5FFFF"/>
                </a:solidFill>
              </a:rPr>
              <a:t>National Rifle Association</a:t>
            </a:r>
            <a:endParaRPr lang="en-US" dirty="0"/>
          </a:p>
        </p:txBody>
      </p:sp>
      <p:sp>
        <p:nvSpPr>
          <p:cNvPr id="3" name="Content Placeholder 2">
            <a:extLst>
              <a:ext uri="{FF2B5EF4-FFF2-40B4-BE49-F238E27FC236}">
                <a16:creationId xmlns:a16="http://schemas.microsoft.com/office/drawing/2014/main" id="{1ACA0C67-189E-47E9-AC7E-BEEB298C8669}"/>
              </a:ext>
            </a:extLst>
          </p:cNvPr>
          <p:cNvSpPr>
            <a:spLocks noGrp="1"/>
          </p:cNvSpPr>
          <p:nvPr>
            <p:ph idx="1"/>
          </p:nvPr>
        </p:nvSpPr>
        <p:spPr/>
        <p:txBody>
          <a:bodyPr/>
          <a:lstStyle/>
          <a:p>
            <a:pPr>
              <a:defRPr/>
            </a:pPr>
            <a:r>
              <a:rPr lang="en-US" sz="2800" dirty="0"/>
              <a:t>Investigation into possible Kremlin connection involving 2016 presidential election</a:t>
            </a:r>
          </a:p>
          <a:p>
            <a:pPr>
              <a:defRPr/>
            </a:pPr>
            <a:r>
              <a:rPr lang="en-US" sz="2800" dirty="0"/>
              <a:t>Former Executive Vice-President and Chief Executive Wayne </a:t>
            </a:r>
            <a:r>
              <a:rPr lang="en-US" sz="2800"/>
              <a:t>LaPierre convicted of </a:t>
            </a:r>
            <a:r>
              <a:rPr lang="en-US" sz="2800" dirty="0"/>
              <a:t>federal tax </a:t>
            </a:r>
            <a:r>
              <a:rPr lang="en-US" sz="2800"/>
              <a:t>fraud charges (2024), </a:t>
            </a:r>
            <a:r>
              <a:rPr lang="en-US" sz="2800" dirty="0"/>
              <a:t>spent organization’s money on lavish personal items</a:t>
            </a:r>
          </a:p>
          <a:p>
            <a:pPr>
              <a:defRPr/>
            </a:pPr>
            <a:r>
              <a:rPr lang="en-US" sz="2800" dirty="0"/>
              <a:t>NRA made unreported donations to charity led by his wife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29C19-0DAF-D46E-A630-3BBE89522C7A}"/>
              </a:ext>
            </a:extLst>
          </p:cNvPr>
          <p:cNvSpPr>
            <a:spLocks noGrp="1"/>
          </p:cNvSpPr>
          <p:nvPr>
            <p:ph type="title"/>
          </p:nvPr>
        </p:nvSpPr>
        <p:spPr/>
        <p:txBody>
          <a:bodyPr/>
          <a:lstStyle/>
          <a:p>
            <a:pPr>
              <a:defRPr/>
            </a:pPr>
            <a:r>
              <a:rPr lang="en-US" dirty="0">
                <a:solidFill>
                  <a:srgbClr val="E5FFFF"/>
                </a:solidFill>
              </a:rPr>
              <a:t>National Rifle Association</a:t>
            </a:r>
            <a:endParaRPr lang="en-US" dirty="0"/>
          </a:p>
        </p:txBody>
      </p:sp>
      <p:sp>
        <p:nvSpPr>
          <p:cNvPr id="3" name="Content Placeholder 2">
            <a:extLst>
              <a:ext uri="{FF2B5EF4-FFF2-40B4-BE49-F238E27FC236}">
                <a16:creationId xmlns:a16="http://schemas.microsoft.com/office/drawing/2014/main" id="{0180CC95-4197-E7AC-33A6-0A703DEA193E}"/>
              </a:ext>
            </a:extLst>
          </p:cNvPr>
          <p:cNvSpPr>
            <a:spLocks noGrp="1"/>
          </p:cNvSpPr>
          <p:nvPr>
            <p:ph idx="1"/>
          </p:nvPr>
        </p:nvSpPr>
        <p:spPr/>
        <p:txBody>
          <a:bodyPr/>
          <a:lstStyle/>
          <a:p>
            <a:pPr>
              <a:defRPr/>
            </a:pPr>
            <a:r>
              <a:rPr lang="en-US" sz="2800" dirty="0"/>
              <a:t>2020: NY AG sues senior leadership of violating non-profit group laws, using reserves for personal use (some paid back), and tax fraud; NRA has countersued</a:t>
            </a:r>
          </a:p>
          <a:p>
            <a:pPr>
              <a:defRPr/>
            </a:pPr>
            <a:r>
              <a:rPr lang="en-US" sz="2800" dirty="0"/>
              <a:t>2021: NRA files for Chapter 11 bankruptcy due to above and losses of more than $63 million in last 3 yrs</a:t>
            </a:r>
          </a:p>
          <a:p>
            <a:pPr>
              <a:defRPr/>
            </a:pPr>
            <a:r>
              <a:rPr lang="en-US" sz="2800" dirty="0"/>
              <a:t>2021: Group plans to reincorporate as a TX non-profit</a:t>
            </a:r>
            <a:r>
              <a:rPr lang="en-US" dirty="0"/>
              <a:t> </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96420-1B0F-CA94-B22D-F0D3EF2A3E9C}"/>
              </a:ext>
            </a:extLst>
          </p:cNvPr>
          <p:cNvSpPr>
            <a:spLocks noGrp="1"/>
          </p:cNvSpPr>
          <p:nvPr>
            <p:ph type="title"/>
          </p:nvPr>
        </p:nvSpPr>
        <p:spPr/>
        <p:txBody>
          <a:bodyPr/>
          <a:lstStyle/>
          <a:p>
            <a:pPr>
              <a:defRPr/>
            </a:pPr>
            <a:r>
              <a:rPr lang="en-US" dirty="0"/>
              <a:t>Gun Regulation</a:t>
            </a:r>
          </a:p>
        </p:txBody>
      </p:sp>
      <p:sp>
        <p:nvSpPr>
          <p:cNvPr id="3" name="Content Placeholder 2">
            <a:extLst>
              <a:ext uri="{FF2B5EF4-FFF2-40B4-BE49-F238E27FC236}">
                <a16:creationId xmlns:a16="http://schemas.microsoft.com/office/drawing/2014/main" id="{683028FC-11AE-3AA0-4496-15CC21F233F7}"/>
              </a:ext>
            </a:extLst>
          </p:cNvPr>
          <p:cNvSpPr>
            <a:spLocks noGrp="1"/>
          </p:cNvSpPr>
          <p:nvPr>
            <p:ph idx="1"/>
          </p:nvPr>
        </p:nvSpPr>
        <p:spPr/>
        <p:txBody>
          <a:bodyPr/>
          <a:lstStyle/>
          <a:p>
            <a:pPr>
              <a:defRPr/>
            </a:pPr>
            <a:r>
              <a:rPr lang="en-US" sz="2000" dirty="0"/>
              <a:t>Gun control/sensible gun laws desperately needed</a:t>
            </a:r>
          </a:p>
          <a:p>
            <a:pPr lvl="1">
              <a:defRPr/>
            </a:pPr>
            <a:r>
              <a:rPr lang="en-US" sz="2000" dirty="0"/>
              <a:t>It is easier to get a gun than to get a divorce, passport, pet, driver’s license, or certain cold medicines</a:t>
            </a:r>
          </a:p>
          <a:p>
            <a:pPr>
              <a:defRPr/>
            </a:pPr>
            <a:r>
              <a:rPr lang="en-US" sz="2000" dirty="0"/>
              <a:t>States with stronger firearm policies have lower suicide and homicide rates</a:t>
            </a:r>
          </a:p>
          <a:p>
            <a:pPr lvl="1">
              <a:defRPr/>
            </a:pPr>
            <a:r>
              <a:rPr lang="en-US" sz="2000" dirty="0"/>
              <a:t>22 states have laws closing gun show loopholes</a:t>
            </a:r>
          </a:p>
          <a:p>
            <a:pPr>
              <a:defRPr/>
            </a:pPr>
            <a:r>
              <a:rPr lang="en-US" sz="2000" dirty="0"/>
              <a:t>Legal action against gun manufacturers</a:t>
            </a:r>
          </a:p>
          <a:p>
            <a:pPr lvl="1">
              <a:defRPr/>
            </a:pPr>
            <a:r>
              <a:rPr lang="en-US" sz="2000" dirty="0"/>
              <a:t>Sandy Hook families won $73 million verdict against Remington, along with release of company documents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915B2-EE9B-D705-75AB-5362E8AF58C5}"/>
              </a:ext>
            </a:extLst>
          </p:cNvPr>
          <p:cNvSpPr>
            <a:spLocks noGrp="1"/>
          </p:cNvSpPr>
          <p:nvPr>
            <p:ph type="title"/>
          </p:nvPr>
        </p:nvSpPr>
        <p:spPr/>
        <p:txBody>
          <a:bodyPr/>
          <a:lstStyle/>
          <a:p>
            <a:pPr>
              <a:defRPr/>
            </a:pPr>
            <a:r>
              <a:rPr lang="en-US" dirty="0"/>
              <a:t>Gun Regulation</a:t>
            </a:r>
          </a:p>
        </p:txBody>
      </p:sp>
      <p:sp>
        <p:nvSpPr>
          <p:cNvPr id="3" name="Content Placeholder 2">
            <a:extLst>
              <a:ext uri="{FF2B5EF4-FFF2-40B4-BE49-F238E27FC236}">
                <a16:creationId xmlns:a16="http://schemas.microsoft.com/office/drawing/2014/main" id="{1BAF0884-19A5-4C28-4E17-9FF4EB4A8D2E}"/>
              </a:ext>
            </a:extLst>
          </p:cNvPr>
          <p:cNvSpPr>
            <a:spLocks noGrp="1"/>
          </p:cNvSpPr>
          <p:nvPr>
            <p:ph idx="1"/>
          </p:nvPr>
        </p:nvSpPr>
        <p:spPr/>
        <p:txBody>
          <a:bodyPr/>
          <a:lstStyle/>
          <a:p>
            <a:pPr>
              <a:defRPr/>
            </a:pPr>
            <a:r>
              <a:rPr lang="en-US" sz="2800" dirty="0"/>
              <a:t>Physician organization-affiliated political action committees donated twice as much money to candidates who opposed firearm safety policies than those favoring them (2016 election cycle)</a:t>
            </a:r>
          </a:p>
          <a:p>
            <a:pPr>
              <a:defRPr/>
            </a:pPr>
            <a:r>
              <a:rPr lang="en-US" sz="2800" dirty="0"/>
              <a:t>Most physicians have minimal training in firearm safety and safe storage counseling</a:t>
            </a:r>
          </a:p>
          <a:p>
            <a:pPr lvl="1">
              <a:defRPr/>
            </a:pPr>
            <a:r>
              <a:rPr lang="en-US" dirty="0"/>
              <a:t>Both interventions decrease suicides, homicides, and unintentional injuries</a:t>
            </a:r>
          </a:p>
          <a:p>
            <a:pPr>
              <a:defRPr/>
            </a:pPr>
            <a:endParaRPr lang="en-US"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695DB-1D5D-F15C-BC8D-8F7EA3878237}"/>
              </a:ext>
            </a:extLst>
          </p:cNvPr>
          <p:cNvSpPr>
            <a:spLocks noGrp="1"/>
          </p:cNvSpPr>
          <p:nvPr>
            <p:ph type="title"/>
          </p:nvPr>
        </p:nvSpPr>
        <p:spPr/>
        <p:txBody>
          <a:bodyPr/>
          <a:lstStyle/>
          <a:p>
            <a:pPr>
              <a:defRPr/>
            </a:pPr>
            <a:r>
              <a:rPr lang="en-US" dirty="0"/>
              <a:t>Gun Regulation</a:t>
            </a:r>
          </a:p>
        </p:txBody>
      </p:sp>
      <p:sp>
        <p:nvSpPr>
          <p:cNvPr id="3" name="Content Placeholder 2">
            <a:extLst>
              <a:ext uri="{FF2B5EF4-FFF2-40B4-BE49-F238E27FC236}">
                <a16:creationId xmlns:a16="http://schemas.microsoft.com/office/drawing/2014/main" id="{496334C5-F271-722C-3748-EEEAED9BB6E6}"/>
              </a:ext>
            </a:extLst>
          </p:cNvPr>
          <p:cNvSpPr>
            <a:spLocks noGrp="1"/>
          </p:cNvSpPr>
          <p:nvPr>
            <p:ph idx="1"/>
          </p:nvPr>
        </p:nvSpPr>
        <p:spPr/>
        <p:txBody>
          <a:bodyPr/>
          <a:lstStyle/>
          <a:p>
            <a:pPr>
              <a:defRPr/>
            </a:pPr>
            <a:r>
              <a:rPr lang="en-US" dirty="0"/>
              <a:t>2024: SCOTUS upholds federal law prohibiting people subjected to domestic violence restraining orders from having firearms</a:t>
            </a:r>
          </a:p>
          <a:p>
            <a:pPr>
              <a:defRPr/>
            </a:pPr>
            <a:r>
              <a:rPr lang="en-US" dirty="0"/>
              <a:t>2024: US Surgeon General declares gun violence </a:t>
            </a:r>
            <a:r>
              <a:rPr lang="en-US"/>
              <a:t>a public health crisis</a:t>
            </a:r>
            <a:endParaRPr lang="en-US"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8" name="Rectangle 2">
            <a:extLst>
              <a:ext uri="{FF2B5EF4-FFF2-40B4-BE49-F238E27FC236}">
                <a16:creationId xmlns:a16="http://schemas.microsoft.com/office/drawing/2014/main" id="{02298274-C8AE-D2F5-3241-ADDAA9E3300D}"/>
              </a:ext>
            </a:extLst>
          </p:cNvPr>
          <p:cNvSpPr>
            <a:spLocks noGrp="1" noChangeArrowheads="1"/>
          </p:cNvSpPr>
          <p:nvPr>
            <p:ph type="title"/>
          </p:nvPr>
        </p:nvSpPr>
        <p:spPr/>
        <p:txBody>
          <a:bodyPr/>
          <a:lstStyle/>
          <a:p>
            <a:pPr eaLnBrk="1" hangingPunct="1">
              <a:defRPr/>
            </a:pPr>
            <a:r>
              <a:rPr lang="en-US"/>
              <a:t>Legacies of Colonial Exploitation</a:t>
            </a:r>
          </a:p>
        </p:txBody>
      </p:sp>
      <p:sp>
        <p:nvSpPr>
          <p:cNvPr id="439299" name="Rectangle 3">
            <a:extLst>
              <a:ext uri="{FF2B5EF4-FFF2-40B4-BE49-F238E27FC236}">
                <a16:creationId xmlns:a16="http://schemas.microsoft.com/office/drawing/2014/main" id="{1B3F2C80-ABDA-2E10-BB9B-2775C6A6237E}"/>
              </a:ext>
            </a:extLst>
          </p:cNvPr>
          <p:cNvSpPr>
            <a:spLocks noGrp="1" noChangeArrowheads="1"/>
          </p:cNvSpPr>
          <p:nvPr>
            <p:ph idx="1"/>
          </p:nvPr>
        </p:nvSpPr>
        <p:spPr/>
        <p:txBody>
          <a:bodyPr/>
          <a:lstStyle/>
          <a:p>
            <a:pPr eaLnBrk="1" hangingPunct="1">
              <a:defRPr/>
            </a:pPr>
            <a:r>
              <a:rPr lang="en-US" dirty="0"/>
              <a:t>Christopher Columbus’ log entry upon meeting the </a:t>
            </a:r>
            <a:r>
              <a:rPr lang="en-US" dirty="0" err="1"/>
              <a:t>Arawaks</a:t>
            </a:r>
            <a:r>
              <a:rPr lang="en-US" dirty="0"/>
              <a:t> of the Bahamas:</a:t>
            </a:r>
          </a:p>
          <a:p>
            <a:pPr eaLnBrk="1" hangingPunct="1">
              <a:buFont typeface="Wingdings" panose="05000000000000000000" pitchFamily="2" charset="2"/>
              <a:buNone/>
              <a:defRPr/>
            </a:pPr>
            <a:r>
              <a:rPr lang="en-US" dirty="0"/>
              <a:t>	“They…brought us…many…things…They willingly traded everything they owned…They do not bear arms…They would make fine servants…With fifty men we could subjugate them all and make them do whatever we want.”</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4" name="Rectangle 2">
            <a:extLst>
              <a:ext uri="{FF2B5EF4-FFF2-40B4-BE49-F238E27FC236}">
                <a16:creationId xmlns:a16="http://schemas.microsoft.com/office/drawing/2014/main" id="{1C2EE483-8729-CA93-55EA-AA2F1E098A87}"/>
              </a:ext>
            </a:extLst>
          </p:cNvPr>
          <p:cNvSpPr>
            <a:spLocks noGrp="1" noChangeArrowheads="1"/>
          </p:cNvSpPr>
          <p:nvPr>
            <p:ph type="title"/>
          </p:nvPr>
        </p:nvSpPr>
        <p:spPr/>
        <p:txBody>
          <a:bodyPr/>
          <a:lstStyle/>
          <a:p>
            <a:pPr eaLnBrk="1" hangingPunct="1">
              <a:defRPr/>
            </a:pPr>
            <a:r>
              <a:rPr lang="en-US"/>
              <a:t>Legacies of Colonial Exploitation</a:t>
            </a:r>
          </a:p>
        </p:txBody>
      </p:sp>
      <p:sp>
        <p:nvSpPr>
          <p:cNvPr id="438275" name="Rectangle 3">
            <a:extLst>
              <a:ext uri="{FF2B5EF4-FFF2-40B4-BE49-F238E27FC236}">
                <a16:creationId xmlns:a16="http://schemas.microsoft.com/office/drawing/2014/main" id="{CCA2D724-E685-FD61-4DA1-C7949985F55F}"/>
              </a:ext>
            </a:extLst>
          </p:cNvPr>
          <p:cNvSpPr>
            <a:spLocks noGrp="1" noChangeArrowheads="1"/>
          </p:cNvSpPr>
          <p:nvPr>
            <p:ph idx="1"/>
          </p:nvPr>
        </p:nvSpPr>
        <p:spPr/>
        <p:txBody>
          <a:bodyPr/>
          <a:lstStyle/>
          <a:p>
            <a:pPr eaLnBrk="1" hangingPunct="1">
              <a:lnSpc>
                <a:spcPct val="90000"/>
              </a:lnSpc>
              <a:defRPr/>
            </a:pPr>
            <a:r>
              <a:rPr lang="en-US" dirty="0"/>
              <a:t>Winston Churchill (speaking in favor of RAF’s “experimental” bombing of Iraqis in 1920s, which killed 9,000 people with 97 tons of bombs):</a:t>
            </a:r>
          </a:p>
          <a:p>
            <a:pPr eaLnBrk="1" hangingPunct="1">
              <a:lnSpc>
                <a:spcPct val="90000"/>
              </a:lnSpc>
              <a:buFont typeface="Wingdings" panose="05000000000000000000" pitchFamily="2" charset="2"/>
              <a:buNone/>
              <a:defRPr/>
            </a:pPr>
            <a:r>
              <a:rPr lang="en-US" dirty="0"/>
              <a:t>	“I am strongly in favor of using poisoned gas against uncivilized tribes to spread a lively terror…against recalcitrant Arabs as an experiment”</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50" name="Rectangle 2">
            <a:extLst>
              <a:ext uri="{FF2B5EF4-FFF2-40B4-BE49-F238E27FC236}">
                <a16:creationId xmlns:a16="http://schemas.microsoft.com/office/drawing/2014/main" id="{D78550CB-E53B-292E-7D91-8229783FCBCD}"/>
              </a:ext>
            </a:extLst>
          </p:cNvPr>
          <p:cNvSpPr>
            <a:spLocks noGrp="1" noChangeArrowheads="1"/>
          </p:cNvSpPr>
          <p:nvPr>
            <p:ph type="title"/>
          </p:nvPr>
        </p:nvSpPr>
        <p:spPr/>
        <p:txBody>
          <a:bodyPr/>
          <a:lstStyle/>
          <a:p>
            <a:pPr eaLnBrk="1" hangingPunct="1">
              <a:defRPr/>
            </a:pPr>
            <a:r>
              <a:rPr lang="en-US"/>
              <a:t>Legacies of Colonial Exploitation</a:t>
            </a:r>
          </a:p>
        </p:txBody>
      </p:sp>
      <p:sp>
        <p:nvSpPr>
          <p:cNvPr id="437251" name="Rectangle 3">
            <a:extLst>
              <a:ext uri="{FF2B5EF4-FFF2-40B4-BE49-F238E27FC236}">
                <a16:creationId xmlns:a16="http://schemas.microsoft.com/office/drawing/2014/main" id="{5589618C-7059-FDAC-1741-8195E2D7F186}"/>
              </a:ext>
            </a:extLst>
          </p:cNvPr>
          <p:cNvSpPr>
            <a:spLocks noGrp="1" noChangeArrowheads="1"/>
          </p:cNvSpPr>
          <p:nvPr>
            <p:ph idx="1"/>
          </p:nvPr>
        </p:nvSpPr>
        <p:spPr/>
        <p:txBody>
          <a:bodyPr/>
          <a:lstStyle/>
          <a:p>
            <a:pPr eaLnBrk="1" hangingPunct="1">
              <a:defRPr/>
            </a:pPr>
            <a:r>
              <a:rPr lang="en-US" sz="2800" dirty="0"/>
              <a:t>Cecil Rhodes (Rhodesia, Rhodes Scholarship, DeBeers Mining Company):</a:t>
            </a:r>
          </a:p>
          <a:p>
            <a:pPr eaLnBrk="1" hangingPunct="1">
              <a:buFont typeface="Wingdings" panose="05000000000000000000" pitchFamily="2" charset="2"/>
              <a:buNone/>
              <a:defRPr/>
            </a:pPr>
            <a:r>
              <a:rPr lang="en-US" sz="2800" dirty="0"/>
              <a:t>	“We must find new lands from which we can easily obtain raw materials and at the same time exploit the cheap slave </a:t>
            </a:r>
            <a:r>
              <a:rPr lang="en-US" sz="2800" dirty="0" err="1"/>
              <a:t>labour</a:t>
            </a:r>
            <a:r>
              <a:rPr lang="en-US" sz="2800" dirty="0"/>
              <a:t> that is available from the natives of the colonies. The colonies would also provide a dumping ground for the surplus goods produced in our factories.”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2">
            <a:extLst>
              <a:ext uri="{FF2B5EF4-FFF2-40B4-BE49-F238E27FC236}">
                <a16:creationId xmlns:a16="http://schemas.microsoft.com/office/drawing/2014/main" id="{C56FA898-F9EC-34CC-5131-E6957C9CA41F}"/>
              </a:ext>
            </a:extLst>
          </p:cNvPr>
          <p:cNvSpPr>
            <a:spLocks noGrp="1" noChangeArrowheads="1"/>
          </p:cNvSpPr>
          <p:nvPr>
            <p:ph type="title"/>
          </p:nvPr>
        </p:nvSpPr>
        <p:spPr/>
        <p:txBody>
          <a:bodyPr/>
          <a:lstStyle/>
          <a:p>
            <a:pPr eaLnBrk="1" hangingPunct="1">
              <a:defRPr/>
            </a:pPr>
            <a:r>
              <a:rPr lang="en-US" dirty="0"/>
              <a:t>Contemporary Wars</a:t>
            </a:r>
          </a:p>
        </p:txBody>
      </p:sp>
      <p:sp>
        <p:nvSpPr>
          <p:cNvPr id="313347" name="Rectangle 3">
            <a:extLst>
              <a:ext uri="{FF2B5EF4-FFF2-40B4-BE49-F238E27FC236}">
                <a16:creationId xmlns:a16="http://schemas.microsoft.com/office/drawing/2014/main" id="{6A84A538-281F-0028-81DF-B087AC85988E}"/>
              </a:ext>
            </a:extLst>
          </p:cNvPr>
          <p:cNvSpPr>
            <a:spLocks noGrp="1" noChangeArrowheads="1"/>
          </p:cNvSpPr>
          <p:nvPr>
            <p:ph idx="1"/>
          </p:nvPr>
        </p:nvSpPr>
        <p:spPr/>
        <p:txBody>
          <a:bodyPr/>
          <a:lstStyle/>
          <a:p>
            <a:pPr eaLnBrk="1" hangingPunct="1">
              <a:defRPr/>
            </a:pPr>
            <a:r>
              <a:rPr lang="en-US" dirty="0"/>
              <a:t>250 wars in the 20</a:t>
            </a:r>
            <a:r>
              <a:rPr lang="en-US" baseline="30000" dirty="0"/>
              <a:t>th</a:t>
            </a:r>
            <a:r>
              <a:rPr lang="en-US" dirty="0"/>
              <a:t> Century</a:t>
            </a:r>
          </a:p>
          <a:p>
            <a:pPr eaLnBrk="1" hangingPunct="1">
              <a:defRPr/>
            </a:pPr>
            <a:r>
              <a:rPr lang="en-US" dirty="0"/>
              <a:t>Incidence of war rising since 1950</a:t>
            </a:r>
          </a:p>
          <a:p>
            <a:pPr eaLnBrk="1" hangingPunct="1">
              <a:defRPr/>
            </a:pPr>
            <a:r>
              <a:rPr lang="en-US" dirty="0"/>
              <a:t>Most conflicts within poor states</a:t>
            </a:r>
          </a:p>
          <a:p>
            <a:pPr eaLnBrk="1" hangingPunct="1">
              <a:defRPr/>
            </a:pPr>
            <a:r>
              <a:rPr lang="en-US" dirty="0"/>
              <a:t>Over 30 separate civil wars currently underway</a:t>
            </a:r>
          </a:p>
          <a:p>
            <a:pPr lvl="1" eaLnBrk="1" hangingPunct="1">
              <a:defRPr/>
            </a:pPr>
            <a:r>
              <a:rPr lang="en-US" sz="3200" dirty="0"/>
              <a:t>Most involve U.S.-supplied weapons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76D2F-B920-8A99-1D20-84F1148AE6A1}"/>
              </a:ext>
            </a:extLst>
          </p:cNvPr>
          <p:cNvSpPr>
            <a:spLocks noGrp="1"/>
          </p:cNvSpPr>
          <p:nvPr>
            <p:ph type="title"/>
          </p:nvPr>
        </p:nvSpPr>
        <p:spPr/>
        <p:txBody>
          <a:bodyPr/>
          <a:lstStyle/>
          <a:p>
            <a:pPr>
              <a:defRPr/>
            </a:pPr>
            <a:r>
              <a:rPr lang="en-US" dirty="0"/>
              <a:t>War Deaths</a:t>
            </a:r>
          </a:p>
        </p:txBody>
      </p:sp>
      <p:sp>
        <p:nvSpPr>
          <p:cNvPr id="3" name="Content Placeholder 2">
            <a:extLst>
              <a:ext uri="{FF2B5EF4-FFF2-40B4-BE49-F238E27FC236}">
                <a16:creationId xmlns:a16="http://schemas.microsoft.com/office/drawing/2014/main" id="{C766288A-6DA7-FC47-4F47-D286B9BBB100}"/>
              </a:ext>
            </a:extLst>
          </p:cNvPr>
          <p:cNvSpPr>
            <a:spLocks noGrp="1"/>
          </p:cNvSpPr>
          <p:nvPr>
            <p:ph idx="1"/>
          </p:nvPr>
        </p:nvSpPr>
        <p:spPr/>
        <p:txBody>
          <a:bodyPr/>
          <a:lstStyle/>
          <a:p>
            <a:pPr>
              <a:defRPr/>
            </a:pPr>
            <a:r>
              <a:rPr lang="en-US" dirty="0"/>
              <a:t>Revolutionary War: 25,000</a:t>
            </a:r>
          </a:p>
          <a:p>
            <a:pPr>
              <a:defRPr/>
            </a:pPr>
            <a:r>
              <a:rPr lang="en-US" dirty="0"/>
              <a:t>Civil War: 625,000</a:t>
            </a:r>
          </a:p>
          <a:p>
            <a:pPr>
              <a:defRPr/>
            </a:pPr>
            <a:r>
              <a:rPr lang="en-US" dirty="0"/>
              <a:t>World War I: 17 million</a:t>
            </a:r>
          </a:p>
          <a:p>
            <a:pPr>
              <a:defRPr/>
            </a:pPr>
            <a:r>
              <a:rPr lang="en-US" dirty="0"/>
              <a:t>World War II: 60 million</a:t>
            </a:r>
          </a:p>
          <a:p>
            <a:pPr>
              <a:defRPr/>
            </a:pPr>
            <a:r>
              <a:rPr lang="en-US" dirty="0"/>
              <a:t>Korean War: 2.9 million</a:t>
            </a:r>
          </a:p>
          <a:p>
            <a:pPr>
              <a:defRPr/>
            </a:pPr>
            <a:r>
              <a:rPr lang="en-US" dirty="0"/>
              <a:t>Vietnam War: 3.8 million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4059BABD-69E0-6756-A5C2-E0329F71E479}"/>
              </a:ext>
            </a:extLst>
          </p:cNvPr>
          <p:cNvSpPr>
            <a:spLocks noGrp="1" noChangeArrowheads="1"/>
          </p:cNvSpPr>
          <p:nvPr>
            <p:ph type="title"/>
          </p:nvPr>
        </p:nvSpPr>
        <p:spPr>
          <a:noFill/>
          <a:extLst>
            <a:ext uri="{909E8E84-426E-40DD-AFC4-6F175D3DCCD1}">
              <a14:hiddenFill xmlns:a14="http://schemas.microsoft.com/office/drawing/2010/main">
                <a:solidFill>
                  <a:srgbClr val="FFFFFF"/>
                </a:solidFill>
              </a14:hiddenFill>
            </a:ext>
          </a:extLst>
        </p:spPr>
        <p:txBody>
          <a:bodyPr/>
          <a:lstStyle/>
          <a:p>
            <a:r>
              <a:rPr lang="en-US" altLang="en-US">
                <a:effectLst/>
              </a:rPr>
              <a:t>Vietnam War</a:t>
            </a:r>
          </a:p>
        </p:txBody>
      </p:sp>
      <p:sp>
        <p:nvSpPr>
          <p:cNvPr id="215043" name="Rectangle 3">
            <a:extLst>
              <a:ext uri="{FF2B5EF4-FFF2-40B4-BE49-F238E27FC236}">
                <a16:creationId xmlns:a16="http://schemas.microsoft.com/office/drawing/2014/main" id="{84E8EAA3-2A5E-08B3-E3C2-2AB85858B056}"/>
              </a:ext>
            </a:extLst>
          </p:cNvPr>
          <p:cNvSpPr>
            <a:spLocks noGrp="1" noChangeArrowheads="1"/>
          </p:cNvSpPr>
          <p:nvPr>
            <p:ph idx="1"/>
          </p:nvPr>
        </p:nvSpPr>
        <p:spPr/>
        <p:txBody>
          <a:bodyPr/>
          <a:lstStyle/>
          <a:p>
            <a:pPr eaLnBrk="1" hangingPunct="1">
              <a:defRPr/>
            </a:pPr>
            <a:r>
              <a:rPr lang="en-US" sz="2800" dirty="0"/>
              <a:t>US dropped the equivalent of one 500 lb. bomb on every person in Vietnam</a:t>
            </a:r>
          </a:p>
          <a:p>
            <a:pPr eaLnBrk="1" hangingPunct="1">
              <a:defRPr/>
            </a:pPr>
            <a:r>
              <a:rPr lang="en-US" sz="2800" dirty="0"/>
              <a:t>Vietnam War: 1.5 to 3 million Vietnamese casualties; 58,000 American</a:t>
            </a:r>
          </a:p>
          <a:p>
            <a:pPr lvl="1" eaLnBrk="1" hangingPunct="1">
              <a:defRPr/>
            </a:pPr>
            <a:r>
              <a:rPr lang="en-US" dirty="0"/>
              <a:t>More US soldiers died of suicide after Vietnam than died in combat during the war.</a:t>
            </a:r>
          </a:p>
          <a:p>
            <a:pPr eaLnBrk="1" hangingPunct="1">
              <a:defRPr/>
            </a:pPr>
            <a:r>
              <a:rPr lang="en-US" sz="2800" dirty="0"/>
              <a:t>Gulf War I: U.S. planted one land mine for every Iraqi citizen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19215-E0B4-9415-6A89-A6D5BD401DA2}"/>
              </a:ext>
            </a:extLst>
          </p:cNvPr>
          <p:cNvSpPr>
            <a:spLocks noGrp="1"/>
          </p:cNvSpPr>
          <p:nvPr>
            <p:ph type="title"/>
          </p:nvPr>
        </p:nvSpPr>
        <p:spPr/>
        <p:txBody>
          <a:bodyPr/>
          <a:lstStyle/>
          <a:p>
            <a:pPr>
              <a:defRPr/>
            </a:pPr>
            <a:r>
              <a:rPr lang="en-US" dirty="0"/>
              <a:t>War Deaths</a:t>
            </a:r>
          </a:p>
        </p:txBody>
      </p:sp>
      <p:sp>
        <p:nvSpPr>
          <p:cNvPr id="3" name="Content Placeholder 2">
            <a:extLst>
              <a:ext uri="{FF2B5EF4-FFF2-40B4-BE49-F238E27FC236}">
                <a16:creationId xmlns:a16="http://schemas.microsoft.com/office/drawing/2014/main" id="{DD5246D0-9EA9-DFC9-264D-6AA5F2A7A7D4}"/>
              </a:ext>
            </a:extLst>
          </p:cNvPr>
          <p:cNvSpPr>
            <a:spLocks noGrp="1"/>
          </p:cNvSpPr>
          <p:nvPr>
            <p:ph idx="1"/>
          </p:nvPr>
        </p:nvSpPr>
        <p:spPr/>
        <p:txBody>
          <a:bodyPr/>
          <a:lstStyle/>
          <a:p>
            <a:pPr>
              <a:defRPr/>
            </a:pPr>
            <a:r>
              <a:rPr lang="en-US" dirty="0"/>
              <a:t>Iran-Iraq War: 700,000</a:t>
            </a:r>
          </a:p>
          <a:p>
            <a:pPr>
              <a:defRPr/>
            </a:pPr>
            <a:r>
              <a:rPr lang="en-US" dirty="0"/>
              <a:t>Soviet War in Afghanistan: 1.5 million</a:t>
            </a:r>
          </a:p>
          <a:p>
            <a:pPr>
              <a:buClr>
                <a:srgbClr val="00CCFF"/>
              </a:buClr>
              <a:defRPr/>
            </a:pPr>
            <a:r>
              <a:rPr lang="en-US" dirty="0">
                <a:solidFill>
                  <a:srgbClr val="FFFFFF"/>
                </a:solidFill>
              </a:rPr>
              <a:t>Second Congo War: 3.8 million</a:t>
            </a:r>
          </a:p>
          <a:p>
            <a:pPr>
              <a:buClr>
                <a:srgbClr val="00CCFF"/>
              </a:buClr>
              <a:defRPr/>
            </a:pPr>
            <a:r>
              <a:rPr lang="en-US" dirty="0">
                <a:solidFill>
                  <a:srgbClr val="FFFFFF"/>
                </a:solidFill>
              </a:rPr>
              <a:t>Second Sudanese Civil War: 1.9 million</a:t>
            </a:r>
            <a:endParaRPr lang="en-US" dirty="0"/>
          </a:p>
          <a:p>
            <a:pPr>
              <a:defRPr/>
            </a:pPr>
            <a:endParaRPr lang="en-US"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a:extLst>
              <a:ext uri="{FF2B5EF4-FFF2-40B4-BE49-F238E27FC236}">
                <a16:creationId xmlns:a16="http://schemas.microsoft.com/office/drawing/2014/main" id="{A50684FC-3415-BB06-CD57-F991CDD70490}"/>
              </a:ext>
            </a:extLst>
          </p:cNvPr>
          <p:cNvSpPr>
            <a:spLocks noGrp="1"/>
          </p:cNvSpPr>
          <p:nvPr>
            <p:ph type="title"/>
          </p:nvPr>
        </p:nvSpPr>
        <p:spPr/>
        <p:txBody>
          <a:bodyPr/>
          <a:lstStyle/>
          <a:p>
            <a:pPr>
              <a:defRPr/>
            </a:pPr>
            <a:r>
              <a:rPr lang="en-US" altLang="en-US" dirty="0">
                <a:solidFill>
                  <a:srgbClr val="E5FFFF"/>
                </a:solidFill>
              </a:rPr>
              <a:t>War Deaths </a:t>
            </a:r>
            <a:br>
              <a:rPr lang="en-US" altLang="en-US" dirty="0">
                <a:solidFill>
                  <a:srgbClr val="E5FFFF"/>
                </a:solidFill>
              </a:rPr>
            </a:br>
            <a:r>
              <a:rPr lang="en-US" altLang="en-US" sz="2800" dirty="0">
                <a:solidFill>
                  <a:srgbClr val="E5FFFF"/>
                </a:solidFill>
              </a:rPr>
              <a:t>(As of 7/15, numbers beyond this date murky)</a:t>
            </a:r>
            <a:endParaRPr lang="en-US" altLang="en-US" sz="2800" dirty="0"/>
          </a:p>
        </p:txBody>
      </p:sp>
      <p:sp>
        <p:nvSpPr>
          <p:cNvPr id="40963" name="Content Placeholder 2">
            <a:extLst>
              <a:ext uri="{FF2B5EF4-FFF2-40B4-BE49-F238E27FC236}">
                <a16:creationId xmlns:a16="http://schemas.microsoft.com/office/drawing/2014/main" id="{8177F2AD-2D3B-8D61-921D-F617EB95E365}"/>
              </a:ext>
            </a:extLst>
          </p:cNvPr>
          <p:cNvSpPr>
            <a:spLocks noGrp="1"/>
          </p:cNvSpPr>
          <p:nvPr>
            <p:ph idx="1"/>
          </p:nvPr>
        </p:nvSpPr>
        <p:spPr/>
        <p:txBody>
          <a:bodyPr/>
          <a:lstStyle/>
          <a:p>
            <a:pPr>
              <a:defRPr/>
            </a:pPr>
            <a:r>
              <a:rPr lang="en-US" altLang="en-US" sz="2400" dirty="0"/>
              <a:t>Second Iraq War:</a:t>
            </a:r>
          </a:p>
          <a:p>
            <a:pPr lvl="1">
              <a:defRPr/>
            </a:pPr>
            <a:r>
              <a:rPr lang="en-US" altLang="en-US" sz="2400" dirty="0"/>
              <a:t>4,497 U.S. soldiers</a:t>
            </a:r>
          </a:p>
          <a:p>
            <a:pPr lvl="1">
              <a:defRPr/>
            </a:pPr>
            <a:r>
              <a:rPr lang="en-US" altLang="en-US" sz="2400" dirty="0"/>
              <a:t>Approximately 18,000 Iraqi military</a:t>
            </a:r>
          </a:p>
          <a:p>
            <a:pPr lvl="1">
              <a:defRPr/>
            </a:pPr>
            <a:r>
              <a:rPr lang="en-US" altLang="en-US" sz="2400" dirty="0"/>
              <a:t>Estimates of civilian deaths range from 150,000 violent deaths to 1 million deaths</a:t>
            </a:r>
          </a:p>
          <a:p>
            <a:pPr>
              <a:defRPr/>
            </a:pPr>
            <a:r>
              <a:rPr lang="en-US" altLang="en-US" sz="2400" dirty="0"/>
              <a:t>U.S. Afghan War:</a:t>
            </a:r>
          </a:p>
          <a:p>
            <a:pPr lvl="1">
              <a:defRPr/>
            </a:pPr>
            <a:r>
              <a:rPr lang="en-US" altLang="en-US" sz="2400" dirty="0"/>
              <a:t>Over 2,000 U.S. soldiers; 1,200 coalition forces</a:t>
            </a:r>
          </a:p>
          <a:p>
            <a:pPr lvl="1">
              <a:defRPr/>
            </a:pPr>
            <a:r>
              <a:rPr lang="en-US" altLang="en-US" sz="2400" dirty="0"/>
              <a:t>Over 20,000 civilians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C4775DFC-2943-D83F-6CAB-53A49339C32E}"/>
              </a:ext>
            </a:extLst>
          </p:cNvPr>
          <p:cNvSpPr>
            <a:spLocks noGrp="1" noChangeArrowheads="1"/>
          </p:cNvSpPr>
          <p:nvPr>
            <p:ph type="title"/>
          </p:nvPr>
        </p:nvSpPr>
        <p:spPr/>
        <p:txBody>
          <a:bodyPr/>
          <a:lstStyle/>
          <a:p>
            <a:pPr eaLnBrk="1" hangingPunct="1">
              <a:defRPr/>
            </a:pPr>
            <a:r>
              <a:rPr lang="en-US"/>
              <a:t>Contemporary Wars</a:t>
            </a:r>
          </a:p>
        </p:txBody>
      </p:sp>
      <p:sp>
        <p:nvSpPr>
          <p:cNvPr id="26627" name="Rectangle 3">
            <a:extLst>
              <a:ext uri="{FF2B5EF4-FFF2-40B4-BE49-F238E27FC236}">
                <a16:creationId xmlns:a16="http://schemas.microsoft.com/office/drawing/2014/main" id="{5A032A45-2E9D-00B0-82EA-F2A6B56471AD}"/>
              </a:ext>
            </a:extLst>
          </p:cNvPr>
          <p:cNvSpPr>
            <a:spLocks noGrp="1" noChangeArrowheads="1"/>
          </p:cNvSpPr>
          <p:nvPr>
            <p:ph idx="1"/>
          </p:nvPr>
        </p:nvSpPr>
        <p:spPr/>
        <p:txBody>
          <a:bodyPr/>
          <a:lstStyle/>
          <a:p>
            <a:pPr eaLnBrk="1" hangingPunct="1">
              <a:defRPr/>
            </a:pPr>
            <a:r>
              <a:rPr lang="en-US" dirty="0"/>
              <a:t>WW II: first war with more battle deaths than deaths from other causes, such as accidents, disease, and infections</a:t>
            </a:r>
          </a:p>
          <a:p>
            <a:pPr eaLnBrk="1" hangingPunct="1">
              <a:defRPr/>
            </a:pPr>
            <a:r>
              <a:rPr lang="en-US" dirty="0"/>
              <a:t>72 million lives lost in 20</a:t>
            </a:r>
            <a:r>
              <a:rPr lang="en-US" baseline="30000" dirty="0"/>
              <a:t>th</a:t>
            </a:r>
            <a:r>
              <a:rPr lang="en-US" dirty="0"/>
              <a:t> Century wars, another 52 million through genocides</a:t>
            </a:r>
          </a:p>
          <a:p>
            <a:pPr lvl="1" eaLnBrk="1" hangingPunct="1">
              <a:defRPr/>
            </a:pPr>
            <a:r>
              <a:rPr lang="en-US" sz="3200" dirty="0"/>
              <a:t>190 million deaths in 20</a:t>
            </a:r>
            <a:r>
              <a:rPr lang="en-US" sz="3200" baseline="30000" dirty="0"/>
              <a:t>th</a:t>
            </a:r>
            <a:r>
              <a:rPr lang="en-US" sz="3200" dirty="0"/>
              <a:t> Century directly or indirectly related to war</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AD288-B4AC-BBAA-FD3E-E7227F6005F7}"/>
              </a:ext>
            </a:extLst>
          </p:cNvPr>
          <p:cNvSpPr>
            <a:spLocks noGrp="1"/>
          </p:cNvSpPr>
          <p:nvPr>
            <p:ph type="title"/>
          </p:nvPr>
        </p:nvSpPr>
        <p:spPr/>
        <p:txBody>
          <a:bodyPr/>
          <a:lstStyle/>
          <a:p>
            <a:pPr>
              <a:defRPr/>
            </a:pPr>
            <a:r>
              <a:rPr lang="en-US" dirty="0"/>
              <a:t>War Deaths (1899-2014)</a:t>
            </a:r>
          </a:p>
        </p:txBody>
      </p:sp>
      <p:pic>
        <p:nvPicPr>
          <p:cNvPr id="70659" name="Picture 2" descr="https://s-media-cache-ak0.pinimg.com/736x/f8/f3/a0/f8f3a04178a0f24117a0b77a3e2945ba.jpg">
            <a:extLst>
              <a:ext uri="{FF2B5EF4-FFF2-40B4-BE49-F238E27FC236}">
                <a16:creationId xmlns:a16="http://schemas.microsoft.com/office/drawing/2014/main" id="{A43743F2-8FA9-2AD9-3880-4D3396826C6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295400" y="1581150"/>
            <a:ext cx="6705600" cy="5029200"/>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8" name="Rectangle 2">
            <a:extLst>
              <a:ext uri="{FF2B5EF4-FFF2-40B4-BE49-F238E27FC236}">
                <a16:creationId xmlns:a16="http://schemas.microsoft.com/office/drawing/2014/main" id="{7A756D46-889D-5DDA-A2D3-69C88EA5C0AA}"/>
              </a:ext>
            </a:extLst>
          </p:cNvPr>
          <p:cNvSpPr>
            <a:spLocks noGrp="1" noChangeArrowheads="1"/>
          </p:cNvSpPr>
          <p:nvPr>
            <p:ph type="title"/>
          </p:nvPr>
        </p:nvSpPr>
        <p:spPr/>
        <p:txBody>
          <a:bodyPr/>
          <a:lstStyle/>
          <a:p>
            <a:pPr eaLnBrk="1" hangingPunct="1">
              <a:defRPr/>
            </a:pPr>
            <a:r>
              <a:rPr lang="en-US" dirty="0"/>
              <a:t>Child Soldiers</a:t>
            </a:r>
          </a:p>
        </p:txBody>
      </p:sp>
      <p:sp>
        <p:nvSpPr>
          <p:cNvPr id="388099" name="Rectangle 3">
            <a:extLst>
              <a:ext uri="{FF2B5EF4-FFF2-40B4-BE49-F238E27FC236}">
                <a16:creationId xmlns:a16="http://schemas.microsoft.com/office/drawing/2014/main" id="{9DF39E97-2679-2D79-A8BC-E2475D2C6749}"/>
              </a:ext>
            </a:extLst>
          </p:cNvPr>
          <p:cNvSpPr>
            <a:spLocks noGrp="1" noChangeArrowheads="1"/>
          </p:cNvSpPr>
          <p:nvPr>
            <p:ph idx="1"/>
          </p:nvPr>
        </p:nvSpPr>
        <p:spPr/>
        <p:txBody>
          <a:bodyPr/>
          <a:lstStyle/>
          <a:p>
            <a:pPr eaLnBrk="1" hangingPunct="1">
              <a:defRPr/>
            </a:pPr>
            <a:r>
              <a:rPr lang="en-US" sz="3600" dirty="0"/>
              <a:t>Use of child soldiers by 19 countries</a:t>
            </a:r>
          </a:p>
          <a:p>
            <a:pPr lvl="1" eaLnBrk="1" hangingPunct="1">
              <a:defRPr/>
            </a:pPr>
            <a:r>
              <a:rPr lang="en-US" sz="3600" dirty="0"/>
              <a:t>Despite 2008 Child Soldiers Prevention Act, U.S. still provides aid to some of these</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F6EA7-4D81-5330-5570-71381AFCE5FF}"/>
              </a:ext>
            </a:extLst>
          </p:cNvPr>
          <p:cNvSpPr>
            <a:spLocks noGrp="1"/>
          </p:cNvSpPr>
          <p:nvPr>
            <p:ph type="title"/>
          </p:nvPr>
        </p:nvSpPr>
        <p:spPr/>
        <p:txBody>
          <a:bodyPr/>
          <a:lstStyle/>
          <a:p>
            <a:pPr>
              <a:defRPr/>
            </a:pPr>
            <a:r>
              <a:rPr lang="en-US" dirty="0"/>
              <a:t>Child Soldiers</a:t>
            </a:r>
          </a:p>
        </p:txBody>
      </p:sp>
      <p:sp>
        <p:nvSpPr>
          <p:cNvPr id="3" name="Content Placeholder 2">
            <a:extLst>
              <a:ext uri="{FF2B5EF4-FFF2-40B4-BE49-F238E27FC236}">
                <a16:creationId xmlns:a16="http://schemas.microsoft.com/office/drawing/2014/main" id="{A8EB80C2-C8C8-C572-A4F5-E1D91324F2E6}"/>
              </a:ext>
            </a:extLst>
          </p:cNvPr>
          <p:cNvSpPr>
            <a:spLocks noGrp="1"/>
          </p:cNvSpPr>
          <p:nvPr>
            <p:ph idx="1"/>
          </p:nvPr>
        </p:nvSpPr>
        <p:spPr/>
        <p:txBody>
          <a:bodyPr/>
          <a:lstStyle/>
          <a:p>
            <a:pPr>
              <a:defRPr/>
            </a:pPr>
            <a:r>
              <a:rPr lang="en-US" sz="2400" dirty="0"/>
              <a:t>U.S. JROTC:</a:t>
            </a:r>
          </a:p>
          <a:p>
            <a:pPr lvl="1">
              <a:defRPr/>
            </a:pPr>
            <a:r>
              <a:rPr lang="en-US" sz="2400" dirty="0"/>
              <a:t>Total enrollment: 560,000</a:t>
            </a:r>
          </a:p>
          <a:p>
            <a:pPr lvl="1">
              <a:defRPr/>
            </a:pPr>
            <a:r>
              <a:rPr lang="en-US" sz="2400" dirty="0"/>
              <a:t>“Youth development program” per Pentagon</a:t>
            </a:r>
          </a:p>
          <a:p>
            <a:pPr lvl="1">
              <a:defRPr/>
            </a:pPr>
            <a:r>
              <a:rPr lang="en-US" sz="2400" dirty="0"/>
              <a:t>“One of the best recruiting devices we could have” – Defense Secretary William Cohen, 2000)</a:t>
            </a:r>
          </a:p>
          <a:p>
            <a:pPr lvl="1">
              <a:defRPr/>
            </a:pPr>
            <a:r>
              <a:rPr lang="en-US" sz="2400" dirty="0"/>
              <a:t>Costs taxpayers hundreds of millions of dollars</a:t>
            </a:r>
          </a:p>
          <a:p>
            <a:pPr>
              <a:defRPr/>
            </a:pPr>
            <a:r>
              <a:rPr lang="en-US" sz="2400" dirty="0"/>
              <a:t>Military recruiters have access to students</a:t>
            </a:r>
          </a:p>
          <a:p>
            <a:pPr lvl="1">
              <a:defRPr/>
            </a:pPr>
            <a:r>
              <a:rPr lang="en-US" sz="2400" dirty="0"/>
              <a:t>Students, parents must actively opt out</a:t>
            </a:r>
          </a:p>
          <a:p>
            <a:pPr eaLnBrk="1" hangingPunct="1">
              <a:defRPr/>
            </a:pPr>
            <a:endParaRPr lang="en-US" dirty="0"/>
          </a:p>
          <a:p>
            <a:pPr>
              <a:defRPr/>
            </a:pPr>
            <a:endParaRPr lang="en-US"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ABBB7-5691-7C3C-ECA4-A1686C62B80B}"/>
              </a:ext>
            </a:extLst>
          </p:cNvPr>
          <p:cNvSpPr>
            <a:spLocks noGrp="1"/>
          </p:cNvSpPr>
          <p:nvPr>
            <p:ph type="title"/>
          </p:nvPr>
        </p:nvSpPr>
        <p:spPr/>
        <p:txBody>
          <a:bodyPr/>
          <a:lstStyle/>
          <a:p>
            <a:pPr>
              <a:defRPr/>
            </a:pPr>
            <a:r>
              <a:rPr lang="en-US" dirty="0"/>
              <a:t>Wars Promoted Through Militarism</a:t>
            </a:r>
          </a:p>
        </p:txBody>
      </p:sp>
      <p:sp>
        <p:nvSpPr>
          <p:cNvPr id="3" name="Content Placeholder 2">
            <a:extLst>
              <a:ext uri="{FF2B5EF4-FFF2-40B4-BE49-F238E27FC236}">
                <a16:creationId xmlns:a16="http://schemas.microsoft.com/office/drawing/2014/main" id="{DD9F7DE3-1A1D-ED10-3EB6-89105C8803DA}"/>
              </a:ext>
            </a:extLst>
          </p:cNvPr>
          <p:cNvSpPr>
            <a:spLocks noGrp="1"/>
          </p:cNvSpPr>
          <p:nvPr>
            <p:ph idx="1"/>
          </p:nvPr>
        </p:nvSpPr>
        <p:spPr/>
        <p:txBody>
          <a:bodyPr/>
          <a:lstStyle/>
          <a:p>
            <a:pPr eaLnBrk="1" hangingPunct="1">
              <a:defRPr/>
            </a:pPr>
            <a:r>
              <a:rPr lang="en-US" sz="3600" dirty="0"/>
              <a:t>Military buildups</a:t>
            </a:r>
          </a:p>
          <a:p>
            <a:pPr eaLnBrk="1" hangingPunct="1">
              <a:defRPr/>
            </a:pPr>
            <a:r>
              <a:rPr lang="en-US" sz="3600" dirty="0" err="1"/>
              <a:t>Exceptionalism</a:t>
            </a:r>
            <a:endParaRPr lang="en-US" sz="3600" dirty="0"/>
          </a:p>
          <a:p>
            <a:pPr eaLnBrk="1" hangingPunct="1">
              <a:defRPr/>
            </a:pPr>
            <a:r>
              <a:rPr lang="en-US" sz="3600" dirty="0"/>
              <a:t>Imperialism</a:t>
            </a:r>
          </a:p>
          <a:p>
            <a:pPr eaLnBrk="1" hangingPunct="1">
              <a:defRPr/>
            </a:pPr>
            <a:r>
              <a:rPr lang="en-US" sz="3600" dirty="0"/>
              <a:t>Glorification of war</a:t>
            </a:r>
          </a:p>
          <a:p>
            <a:pPr eaLnBrk="1" hangingPunct="1">
              <a:defRPr/>
            </a:pPr>
            <a:r>
              <a:rPr lang="en-US" sz="3600" dirty="0"/>
              <a:t>Unrealistic expectations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2">
            <a:extLst>
              <a:ext uri="{FF2B5EF4-FFF2-40B4-BE49-F238E27FC236}">
                <a16:creationId xmlns:a16="http://schemas.microsoft.com/office/drawing/2014/main" id="{E75F31EA-6674-8434-168F-ED9A1B78F43D}"/>
              </a:ext>
            </a:extLst>
          </p:cNvPr>
          <p:cNvSpPr>
            <a:spLocks noGrp="1" noChangeArrowheads="1"/>
          </p:cNvSpPr>
          <p:nvPr>
            <p:ph type="title" idx="4294967295"/>
          </p:nvPr>
        </p:nvSpPr>
        <p:spPr>
          <a:xfrm>
            <a:off x="0" y="381000"/>
            <a:ext cx="8229600" cy="1371600"/>
          </a:xfrm>
        </p:spPr>
        <p:txBody>
          <a:bodyPr/>
          <a:lstStyle/>
          <a:p>
            <a:pPr eaLnBrk="1" hangingPunct="1">
              <a:defRPr/>
            </a:pPr>
            <a:r>
              <a:rPr lang="en-US" dirty="0"/>
              <a:t>Consequences of War</a:t>
            </a:r>
          </a:p>
        </p:txBody>
      </p:sp>
      <p:sp>
        <p:nvSpPr>
          <p:cNvPr id="311299" name="Rectangle 3">
            <a:extLst>
              <a:ext uri="{FF2B5EF4-FFF2-40B4-BE49-F238E27FC236}">
                <a16:creationId xmlns:a16="http://schemas.microsoft.com/office/drawing/2014/main" id="{A7194185-3365-9239-A69A-F4D1A5D977BD}"/>
              </a:ext>
            </a:extLst>
          </p:cNvPr>
          <p:cNvSpPr>
            <a:spLocks noGrp="1" noChangeArrowheads="1"/>
          </p:cNvSpPr>
          <p:nvPr>
            <p:ph type="body" idx="4294967295"/>
          </p:nvPr>
        </p:nvSpPr>
        <p:spPr>
          <a:xfrm>
            <a:off x="0" y="1981200"/>
            <a:ext cx="8229600" cy="4114800"/>
          </a:xfrm>
        </p:spPr>
        <p:txBody>
          <a:bodyPr/>
          <a:lstStyle/>
          <a:p>
            <a:pPr eaLnBrk="1" hangingPunct="1">
              <a:defRPr/>
            </a:pPr>
            <a:r>
              <a:rPr lang="en-US" dirty="0"/>
              <a:t>Deaths, injuries, physical and psychological </a:t>
            </a:r>
            <a:r>
              <a:rPr lang="en-US" dirty="0" err="1"/>
              <a:t>sequelae</a:t>
            </a:r>
            <a:endParaRPr lang="en-US" dirty="0"/>
          </a:p>
          <a:p>
            <a:pPr eaLnBrk="1" hangingPunct="1">
              <a:defRPr/>
            </a:pPr>
            <a:endParaRPr lang="en-US" dirty="0"/>
          </a:p>
          <a:p>
            <a:pPr eaLnBrk="1" hangingPunct="1">
              <a:defRPr/>
            </a:pPr>
            <a:r>
              <a:rPr lang="en-US" dirty="0"/>
              <a:t>Collapse of health care system affecting those with acute and chronic illnesses</a:t>
            </a:r>
          </a:p>
          <a:p>
            <a:pPr eaLnBrk="1" hangingPunct="1">
              <a:defRPr/>
            </a:pPr>
            <a:endParaRPr lang="en-US" dirty="0"/>
          </a:p>
          <a:p>
            <a:pPr eaLnBrk="1" hangingPunct="1">
              <a:defRPr/>
            </a:pPr>
            <a:r>
              <a:rPr lang="en-US" dirty="0"/>
              <a:t>Famine</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a:extLst>
              <a:ext uri="{FF2B5EF4-FFF2-40B4-BE49-F238E27FC236}">
                <a16:creationId xmlns:a16="http://schemas.microsoft.com/office/drawing/2014/main" id="{99F51048-C25B-4A0A-B4DC-6C9341041A64}"/>
              </a:ext>
            </a:extLst>
          </p:cNvPr>
          <p:cNvSpPr>
            <a:spLocks noGrp="1"/>
          </p:cNvSpPr>
          <p:nvPr>
            <p:ph type="title"/>
          </p:nvPr>
        </p:nvSpPr>
        <p:spPr/>
        <p:txBody>
          <a:bodyPr/>
          <a:lstStyle/>
          <a:p>
            <a:pPr>
              <a:defRPr/>
            </a:pPr>
            <a:r>
              <a:rPr lang="en-US" altLang="en-US">
                <a:solidFill>
                  <a:srgbClr val="E5FFFF"/>
                </a:solidFill>
              </a:rPr>
              <a:t>Consequences of War</a:t>
            </a:r>
            <a:endParaRPr lang="en-US" altLang="en-US"/>
          </a:p>
        </p:txBody>
      </p:sp>
      <p:sp>
        <p:nvSpPr>
          <p:cNvPr id="52227" name="Content Placeholder 2">
            <a:extLst>
              <a:ext uri="{FF2B5EF4-FFF2-40B4-BE49-F238E27FC236}">
                <a16:creationId xmlns:a16="http://schemas.microsoft.com/office/drawing/2014/main" id="{041BE063-6427-ABE2-1578-78C11F5C1A3C}"/>
              </a:ext>
            </a:extLst>
          </p:cNvPr>
          <p:cNvSpPr>
            <a:spLocks noGrp="1"/>
          </p:cNvSpPr>
          <p:nvPr>
            <p:ph idx="1"/>
          </p:nvPr>
        </p:nvSpPr>
        <p:spPr>
          <a:xfrm>
            <a:off x="457200" y="1752600"/>
            <a:ext cx="8229600" cy="4343400"/>
          </a:xfrm>
        </p:spPr>
        <p:txBody>
          <a:bodyPr/>
          <a:lstStyle/>
          <a:p>
            <a:pPr eaLnBrk="1" hangingPunct="1">
              <a:defRPr/>
            </a:pPr>
            <a:r>
              <a:rPr lang="en-US" altLang="en-US" sz="2800" dirty="0"/>
              <a:t>123 million forcibly displaced persons worldwide</a:t>
            </a:r>
          </a:p>
          <a:p>
            <a:pPr lvl="1" eaLnBrk="1" hangingPunct="1">
              <a:defRPr/>
            </a:pPr>
            <a:r>
              <a:rPr lang="en-US" altLang="en-US" dirty="0"/>
              <a:t>42 million refugees (50% are children under 18)</a:t>
            </a:r>
          </a:p>
          <a:p>
            <a:pPr lvl="1" eaLnBrk="1" hangingPunct="1">
              <a:defRPr/>
            </a:pPr>
            <a:r>
              <a:rPr lang="en-US" altLang="en-US" dirty="0"/>
              <a:t>1.4 million internally displaced persons</a:t>
            </a:r>
          </a:p>
          <a:p>
            <a:pPr lvl="1" eaLnBrk="1" hangingPunct="1">
              <a:defRPr/>
            </a:pPr>
            <a:r>
              <a:rPr lang="en-US" altLang="en-US" dirty="0"/>
              <a:t>Over 4 million asylum seekers</a:t>
            </a:r>
          </a:p>
          <a:p>
            <a:pPr lvl="1" eaLnBrk="1" hangingPunct="1">
              <a:defRPr/>
            </a:pPr>
            <a:r>
              <a:rPr lang="en-US" altLang="en-US" dirty="0"/>
              <a:t>4 million Venezuelans displaced abroad</a:t>
            </a:r>
          </a:p>
          <a:p>
            <a:pPr eaLnBrk="1" hangingPunct="1">
              <a:defRPr/>
            </a:pPr>
            <a:r>
              <a:rPr lang="en-US" altLang="en-US" sz="2800" dirty="0"/>
              <a:t>Approximately ¾ of world’s refugees are hosted by developing countries</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a:extLst>
              <a:ext uri="{FF2B5EF4-FFF2-40B4-BE49-F238E27FC236}">
                <a16:creationId xmlns:a16="http://schemas.microsoft.com/office/drawing/2014/main" id="{FD2CEEB6-C966-CE1A-91E9-2625CA224F62}"/>
              </a:ext>
            </a:extLst>
          </p:cNvPr>
          <p:cNvSpPr>
            <a:spLocks noGrp="1" noChangeArrowheads="1"/>
          </p:cNvSpPr>
          <p:nvPr>
            <p:ph type="title"/>
          </p:nvPr>
        </p:nvSpPr>
        <p:spPr/>
        <p:txBody>
          <a:bodyPr/>
          <a:lstStyle/>
          <a:p>
            <a:pPr>
              <a:defRPr/>
            </a:pPr>
            <a:r>
              <a:rPr lang="en-US" altLang="en-US"/>
              <a:t>Worldwide Refugee Crisis</a:t>
            </a:r>
          </a:p>
        </p:txBody>
      </p:sp>
      <p:sp>
        <p:nvSpPr>
          <p:cNvPr id="38915" name="Content Placeholder 2">
            <a:extLst>
              <a:ext uri="{FF2B5EF4-FFF2-40B4-BE49-F238E27FC236}">
                <a16:creationId xmlns:a16="http://schemas.microsoft.com/office/drawing/2014/main" id="{0BA06CFA-9661-FBC5-EE96-3601906D83B5}"/>
              </a:ext>
            </a:extLst>
          </p:cNvPr>
          <p:cNvSpPr>
            <a:spLocks noGrp="1" noChangeArrowheads="1"/>
          </p:cNvSpPr>
          <p:nvPr>
            <p:ph idx="1"/>
          </p:nvPr>
        </p:nvSpPr>
        <p:spPr/>
        <p:txBody>
          <a:bodyPr/>
          <a:lstStyle/>
          <a:p>
            <a:pPr>
              <a:defRPr/>
            </a:pPr>
            <a:r>
              <a:rPr lang="en-US" altLang="en-US" sz="2800" dirty="0"/>
              <a:t>Over 50% of world’s refugees are under 18</a:t>
            </a:r>
          </a:p>
          <a:p>
            <a:pPr>
              <a:defRPr/>
            </a:pPr>
            <a:r>
              <a:rPr lang="en-US" altLang="en-US" sz="2800" dirty="0"/>
              <a:t>2/3 of refugees worldwide come from 5 countries (Venezuela, Syria, Ukraine, Afghanistan, Sudan, and South Sudan)</a:t>
            </a:r>
          </a:p>
          <a:p>
            <a:pPr>
              <a:defRPr/>
            </a:pPr>
            <a:r>
              <a:rPr lang="en-US" altLang="en-US" sz="2800" dirty="0"/>
              <a:t>Over ½ of world’s refugees hosted by just 10 countries</a:t>
            </a:r>
          </a:p>
          <a:p>
            <a:pPr lvl="1">
              <a:defRPr/>
            </a:pPr>
            <a:r>
              <a:rPr lang="en-US" altLang="en-US" dirty="0"/>
              <a:t>U.S. #26 as a percentage of population</a:t>
            </a:r>
          </a:p>
          <a:p>
            <a:pPr lvl="1">
              <a:defRPr/>
            </a:pPr>
            <a:r>
              <a:rPr lang="en-US" altLang="en-US" dirty="0"/>
              <a:t>U.S. took only 11 Syrian refugees (out of 5.5 million worldwide) in 2018</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http://www.viewsoftheworld.net/wp-content/uploads/2015/06/RefugeesMap2014-15.jpg">
            <a:extLst>
              <a:ext uri="{FF2B5EF4-FFF2-40B4-BE49-F238E27FC236}">
                <a16:creationId xmlns:a16="http://schemas.microsoft.com/office/drawing/2014/main" id="{7AEBBBC0-A486-3270-7A06-0FD68D6BBC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52400"/>
            <a:ext cx="87630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a:extLst>
              <a:ext uri="{FF2B5EF4-FFF2-40B4-BE49-F238E27FC236}">
                <a16:creationId xmlns:a16="http://schemas.microsoft.com/office/drawing/2014/main" id="{55F746BA-6D24-C3FA-4807-5BFB45EE77C4}"/>
              </a:ext>
            </a:extLst>
          </p:cNvPr>
          <p:cNvSpPr>
            <a:spLocks noGrp="1" noChangeArrowheads="1"/>
          </p:cNvSpPr>
          <p:nvPr>
            <p:ph type="title"/>
          </p:nvPr>
        </p:nvSpPr>
        <p:spPr/>
        <p:txBody>
          <a:bodyPr/>
          <a:lstStyle/>
          <a:p>
            <a:pPr>
              <a:defRPr/>
            </a:pPr>
            <a:r>
              <a:rPr lang="en-US" dirty="0"/>
              <a:t>Consequences of War</a:t>
            </a:r>
          </a:p>
        </p:txBody>
      </p:sp>
      <p:sp>
        <p:nvSpPr>
          <p:cNvPr id="219139" name="Rectangle 3">
            <a:extLst>
              <a:ext uri="{FF2B5EF4-FFF2-40B4-BE49-F238E27FC236}">
                <a16:creationId xmlns:a16="http://schemas.microsoft.com/office/drawing/2014/main" id="{F411C189-5239-E087-D3E6-B8544266464B}"/>
              </a:ext>
            </a:extLst>
          </p:cNvPr>
          <p:cNvSpPr>
            <a:spLocks noGrp="1" noChangeArrowheads="1"/>
          </p:cNvSpPr>
          <p:nvPr>
            <p:ph idx="1"/>
          </p:nvPr>
        </p:nvSpPr>
        <p:spPr/>
        <p:txBody>
          <a:bodyPr/>
          <a:lstStyle/>
          <a:p>
            <a:pPr eaLnBrk="1" hangingPunct="1">
              <a:defRPr/>
            </a:pPr>
            <a:r>
              <a:rPr lang="en-US" sz="2400" dirty="0"/>
              <a:t>Environmental degradation</a:t>
            </a:r>
          </a:p>
          <a:p>
            <a:pPr lvl="1" eaLnBrk="1" hangingPunct="1">
              <a:defRPr/>
            </a:pPr>
            <a:r>
              <a:rPr lang="en-US" sz="2400" dirty="0"/>
              <a:t>Augments global warming, which Pentagon calls an immediate national security threat</a:t>
            </a:r>
          </a:p>
          <a:p>
            <a:pPr lvl="1" eaLnBrk="1" hangingPunct="1">
              <a:defRPr/>
            </a:pPr>
            <a:r>
              <a:rPr lang="en-US" sz="2400" dirty="0"/>
              <a:t>Species loss (80% of major armed conflicts between 1950 and 2000 took place in biodiversity hotspots)</a:t>
            </a:r>
          </a:p>
          <a:p>
            <a:pPr lvl="1" eaLnBrk="1" hangingPunct="1">
              <a:defRPr/>
            </a:pPr>
            <a:r>
              <a:rPr lang="en-US" sz="2400" dirty="0"/>
              <a:t>Militarization of ocean life (dolphins and sea lions to detect underwater mines; using natural and transgenic organisms to detect underwater vehicles</a:t>
            </a:r>
          </a:p>
          <a:p>
            <a:pPr eaLnBrk="1" hangingPunct="1">
              <a:defRPr/>
            </a:pPr>
            <a:endParaRPr lang="en-US" sz="2400" dirty="0">
              <a:effectLst/>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B87A9-CFE8-C3C7-C877-A5FD06E21C0A}"/>
              </a:ext>
            </a:extLst>
          </p:cNvPr>
          <p:cNvSpPr>
            <a:spLocks noGrp="1"/>
          </p:cNvSpPr>
          <p:nvPr>
            <p:ph type="title"/>
          </p:nvPr>
        </p:nvSpPr>
        <p:spPr/>
        <p:txBody>
          <a:bodyPr/>
          <a:lstStyle/>
          <a:p>
            <a:pPr>
              <a:defRPr/>
            </a:pPr>
            <a:r>
              <a:rPr lang="en-US" dirty="0">
                <a:solidFill>
                  <a:srgbClr val="E5FFFF"/>
                </a:solidFill>
              </a:rPr>
              <a:t>Consequences of War</a:t>
            </a:r>
            <a:endParaRPr lang="en-US" dirty="0"/>
          </a:p>
        </p:txBody>
      </p:sp>
      <p:sp>
        <p:nvSpPr>
          <p:cNvPr id="3" name="Content Placeholder 2">
            <a:extLst>
              <a:ext uri="{FF2B5EF4-FFF2-40B4-BE49-F238E27FC236}">
                <a16:creationId xmlns:a16="http://schemas.microsoft.com/office/drawing/2014/main" id="{8F1CA588-7A2E-1140-8105-57458E695673}"/>
              </a:ext>
            </a:extLst>
          </p:cNvPr>
          <p:cNvSpPr>
            <a:spLocks noGrp="1"/>
          </p:cNvSpPr>
          <p:nvPr>
            <p:ph idx="1"/>
          </p:nvPr>
        </p:nvSpPr>
        <p:spPr/>
        <p:txBody>
          <a:bodyPr/>
          <a:lstStyle/>
          <a:p>
            <a:pPr eaLnBrk="1" hangingPunct="1">
              <a:defRPr/>
            </a:pPr>
            <a:r>
              <a:rPr lang="en-US" dirty="0"/>
              <a:t>Increasing poverty and debt</a:t>
            </a:r>
          </a:p>
          <a:p>
            <a:pPr eaLnBrk="1" hangingPunct="1">
              <a:defRPr/>
            </a:pPr>
            <a:r>
              <a:rPr lang="en-US" dirty="0"/>
              <a:t>Increasing social, legal, educational, and political marginalization of women</a:t>
            </a:r>
          </a:p>
          <a:p>
            <a:pPr eaLnBrk="1" hangingPunct="1">
              <a:defRPr/>
            </a:pPr>
            <a:r>
              <a:rPr lang="en-US" dirty="0"/>
              <a:t>Torture and repression of freedom of expression</a:t>
            </a:r>
          </a:p>
          <a:p>
            <a:pPr eaLnBrk="1" hangingPunct="1">
              <a:defRPr/>
            </a:pPr>
            <a:endParaRPr lang="en-US" dirty="0"/>
          </a:p>
          <a:p>
            <a:pPr eaLnBrk="1" hangingPunct="1">
              <a:defRPr/>
            </a:pPr>
            <a:r>
              <a:rPr lang="en-US" dirty="0"/>
              <a:t>All lead to recurrent cycles of violence</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1D6556A6-1F7C-82A6-DBB5-B734EE958B28}"/>
              </a:ext>
            </a:extLst>
          </p:cNvPr>
          <p:cNvSpPr>
            <a:spLocks noGrp="1" noChangeArrowheads="1"/>
          </p:cNvSpPr>
          <p:nvPr>
            <p:ph type="title"/>
          </p:nvPr>
        </p:nvSpPr>
        <p:spPr/>
        <p:txBody>
          <a:bodyPr/>
          <a:lstStyle/>
          <a:p>
            <a:pPr eaLnBrk="1" hangingPunct="1">
              <a:defRPr/>
            </a:pPr>
            <a:r>
              <a:rPr lang="en-US"/>
              <a:t>Atomic Weapons - History</a:t>
            </a:r>
          </a:p>
        </p:txBody>
      </p:sp>
      <p:sp>
        <p:nvSpPr>
          <p:cNvPr id="29699" name="Rectangle 3">
            <a:extLst>
              <a:ext uri="{FF2B5EF4-FFF2-40B4-BE49-F238E27FC236}">
                <a16:creationId xmlns:a16="http://schemas.microsoft.com/office/drawing/2014/main" id="{DD05B701-2E17-9395-31D0-C35ED394D284}"/>
              </a:ext>
            </a:extLst>
          </p:cNvPr>
          <p:cNvSpPr>
            <a:spLocks noGrp="1" noChangeArrowheads="1"/>
          </p:cNvSpPr>
          <p:nvPr>
            <p:ph idx="1"/>
          </p:nvPr>
        </p:nvSpPr>
        <p:spPr/>
        <p:txBody>
          <a:bodyPr/>
          <a:lstStyle/>
          <a:p>
            <a:pPr eaLnBrk="1" hangingPunct="1">
              <a:defRPr/>
            </a:pPr>
            <a:r>
              <a:rPr lang="en-US" sz="2800" dirty="0"/>
              <a:t>Hiroshima, August 6, 1945</a:t>
            </a:r>
          </a:p>
          <a:p>
            <a:pPr lvl="1" eaLnBrk="1" hangingPunct="1">
              <a:defRPr/>
            </a:pPr>
            <a:r>
              <a:rPr lang="en-US" dirty="0"/>
              <a:t>“The day that humanity started taking its final exam” – Buckminster Fuller</a:t>
            </a:r>
          </a:p>
          <a:p>
            <a:pPr lvl="1" eaLnBrk="1" hangingPunct="1">
              <a:defRPr/>
            </a:pPr>
            <a:r>
              <a:rPr lang="en-US" dirty="0"/>
              <a:t>15 kiloton bomb, 140,000 deaths</a:t>
            </a:r>
          </a:p>
          <a:p>
            <a:pPr eaLnBrk="1" hangingPunct="1">
              <a:defRPr/>
            </a:pPr>
            <a:r>
              <a:rPr lang="en-US" sz="2800" dirty="0"/>
              <a:t>Nagasaki, August 9, 1945</a:t>
            </a:r>
          </a:p>
          <a:p>
            <a:pPr lvl="1" eaLnBrk="1" hangingPunct="1">
              <a:defRPr/>
            </a:pPr>
            <a:r>
              <a:rPr lang="en-US" dirty="0"/>
              <a:t>22 kiloton bomb, 70,000 casualties</a:t>
            </a:r>
          </a:p>
          <a:p>
            <a:pPr eaLnBrk="1" hangingPunct="1">
              <a:defRPr/>
            </a:pPr>
            <a:r>
              <a:rPr lang="en-US" sz="2800" dirty="0"/>
              <a:t>Hydrogen bomb exploded at Bikini Atoll (1,000 times stronger than Hiroshima weapon) - 1954</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61" name="Rectangle 5">
            <a:extLst>
              <a:ext uri="{FF2B5EF4-FFF2-40B4-BE49-F238E27FC236}">
                <a16:creationId xmlns:a16="http://schemas.microsoft.com/office/drawing/2014/main" id="{5D808B13-715A-91EA-4FA7-80D3F66CBBE9}"/>
              </a:ext>
            </a:extLst>
          </p:cNvPr>
          <p:cNvSpPr>
            <a:spLocks noGrp="1" noChangeArrowheads="1"/>
          </p:cNvSpPr>
          <p:nvPr>
            <p:ph type="title"/>
          </p:nvPr>
        </p:nvSpPr>
        <p:spPr/>
        <p:txBody>
          <a:bodyPr/>
          <a:lstStyle/>
          <a:p>
            <a:pPr eaLnBrk="1" hangingPunct="1">
              <a:defRPr/>
            </a:pPr>
            <a:r>
              <a:rPr lang="en-US"/>
              <a:t>The Hiroshima Bomb</a:t>
            </a:r>
          </a:p>
        </p:txBody>
      </p:sp>
      <p:pic>
        <p:nvPicPr>
          <p:cNvPr id="81923" name="Content Placeholder 4">
            <a:extLst>
              <a:ext uri="{FF2B5EF4-FFF2-40B4-BE49-F238E27FC236}">
                <a16:creationId xmlns:a16="http://schemas.microsoft.com/office/drawing/2014/main" id="{7CFBED10-1DE5-965E-210D-63C668C3497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371600" y="1763713"/>
            <a:ext cx="6324600" cy="4152900"/>
          </a:xfrm>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9" name="Rectangle 5">
            <a:extLst>
              <a:ext uri="{FF2B5EF4-FFF2-40B4-BE49-F238E27FC236}">
                <a16:creationId xmlns:a16="http://schemas.microsoft.com/office/drawing/2014/main" id="{9E5A1612-D427-09D8-09A2-0F8270956C93}"/>
              </a:ext>
            </a:extLst>
          </p:cNvPr>
          <p:cNvSpPr>
            <a:spLocks noGrp="1" noChangeArrowheads="1"/>
          </p:cNvSpPr>
          <p:nvPr>
            <p:ph type="title"/>
          </p:nvPr>
        </p:nvSpPr>
        <p:spPr/>
        <p:txBody>
          <a:bodyPr/>
          <a:lstStyle/>
          <a:p>
            <a:pPr eaLnBrk="1" hangingPunct="1">
              <a:defRPr/>
            </a:pPr>
            <a:r>
              <a:rPr lang="en-US"/>
              <a:t>Atomic Explosion</a:t>
            </a:r>
          </a:p>
        </p:txBody>
      </p:sp>
      <p:pic>
        <p:nvPicPr>
          <p:cNvPr id="82947" name="Picture 5" descr="Image result for nuclear explosion picture">
            <a:extLst>
              <a:ext uri="{FF2B5EF4-FFF2-40B4-BE49-F238E27FC236}">
                <a16:creationId xmlns:a16="http://schemas.microsoft.com/office/drawing/2014/main" id="{4A5C6D29-1FCB-09DD-D8DC-38CB77825C1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414713" y="3052763"/>
            <a:ext cx="2314575" cy="1971675"/>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AE51589A-76E0-C65E-E12B-76D76F49FC5E}"/>
              </a:ext>
            </a:extLst>
          </p:cNvPr>
          <p:cNvSpPr>
            <a:spLocks noGrp="1" noChangeArrowheads="1"/>
          </p:cNvSpPr>
          <p:nvPr>
            <p:ph type="title"/>
          </p:nvPr>
        </p:nvSpPr>
        <p:spPr/>
        <p:txBody>
          <a:bodyPr/>
          <a:lstStyle/>
          <a:p>
            <a:pPr eaLnBrk="1" hangingPunct="1">
              <a:defRPr/>
            </a:pPr>
            <a:r>
              <a:rPr lang="en-US" sz="4000"/>
              <a:t>Atomic Weapons – Other Victims</a:t>
            </a:r>
          </a:p>
        </p:txBody>
      </p:sp>
      <p:sp>
        <p:nvSpPr>
          <p:cNvPr id="30723" name="Rectangle 3">
            <a:extLst>
              <a:ext uri="{FF2B5EF4-FFF2-40B4-BE49-F238E27FC236}">
                <a16:creationId xmlns:a16="http://schemas.microsoft.com/office/drawing/2014/main" id="{8BA09584-8A08-9420-32B1-28082CF50B79}"/>
              </a:ext>
            </a:extLst>
          </p:cNvPr>
          <p:cNvSpPr>
            <a:spLocks noGrp="1" noChangeArrowheads="1"/>
          </p:cNvSpPr>
          <p:nvPr>
            <p:ph idx="1"/>
          </p:nvPr>
        </p:nvSpPr>
        <p:spPr>
          <a:xfrm>
            <a:off x="381000" y="1524000"/>
            <a:ext cx="8229600" cy="4525963"/>
          </a:xfrm>
        </p:spPr>
        <p:txBody>
          <a:bodyPr/>
          <a:lstStyle/>
          <a:p>
            <a:pPr eaLnBrk="1" hangingPunct="1">
              <a:defRPr/>
            </a:pPr>
            <a:r>
              <a:rPr lang="en-US" sz="3600" dirty="0"/>
              <a:t>Hundreds of thousands of hibakusha – atomic bomb survivors</a:t>
            </a:r>
          </a:p>
          <a:p>
            <a:pPr marL="342900" lvl="1" indent="-342900" eaLnBrk="1" hangingPunct="1">
              <a:buClr>
                <a:schemeClr val="hlink"/>
              </a:buClr>
              <a:defRPr/>
            </a:pPr>
            <a:r>
              <a:rPr lang="en-US" sz="3600" dirty="0"/>
              <a:t>Over 2,000 nuclear tests since 1940s, 1054 by the U.S., 331 in atmosphere</a:t>
            </a:r>
          </a:p>
          <a:p>
            <a:pPr marL="342900" lvl="1" indent="-342900" eaLnBrk="1" hangingPunct="1">
              <a:buClr>
                <a:schemeClr val="hlink"/>
              </a:buClr>
              <a:defRPr/>
            </a:pPr>
            <a:r>
              <a:rPr lang="en-US" sz="3600" dirty="0"/>
              <a:t>Only North Korea has tested nuclear weapons in the 21</a:t>
            </a:r>
            <a:r>
              <a:rPr lang="en-US" sz="3600" baseline="30000" dirty="0"/>
              <a:t>st</a:t>
            </a:r>
            <a:r>
              <a:rPr lang="en-US" sz="3600" dirty="0"/>
              <a:t> Century</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5D68C-9E8D-9979-7B4F-B42C8C600D7B}"/>
              </a:ext>
            </a:extLst>
          </p:cNvPr>
          <p:cNvSpPr>
            <a:spLocks noGrp="1"/>
          </p:cNvSpPr>
          <p:nvPr>
            <p:ph type="title"/>
          </p:nvPr>
        </p:nvSpPr>
        <p:spPr/>
        <p:txBody>
          <a:bodyPr/>
          <a:lstStyle/>
          <a:p>
            <a:r>
              <a:rPr lang="en-AU" dirty="0"/>
              <a:t>Consequences of Nuclear Testing</a:t>
            </a:r>
          </a:p>
        </p:txBody>
      </p:sp>
      <p:sp>
        <p:nvSpPr>
          <p:cNvPr id="3" name="Content Placeholder 2">
            <a:extLst>
              <a:ext uri="{FF2B5EF4-FFF2-40B4-BE49-F238E27FC236}">
                <a16:creationId xmlns:a16="http://schemas.microsoft.com/office/drawing/2014/main" id="{AB40FE68-C364-7CC5-5678-96CEE81FA84B}"/>
              </a:ext>
            </a:extLst>
          </p:cNvPr>
          <p:cNvSpPr>
            <a:spLocks noGrp="1"/>
          </p:cNvSpPr>
          <p:nvPr>
            <p:ph idx="1"/>
          </p:nvPr>
        </p:nvSpPr>
        <p:spPr/>
        <p:txBody>
          <a:bodyPr/>
          <a:lstStyle/>
          <a:p>
            <a:r>
              <a:rPr lang="en-US" dirty="0"/>
              <a:t>Contamination of Marshall Islands (some more contaminated than Fukushima and Chernobyl)</a:t>
            </a:r>
          </a:p>
          <a:p>
            <a:r>
              <a:rPr lang="en-US" dirty="0"/>
              <a:t>U.S. government acknowledges “temporary” (permanent) Runit Island Containment Dome at risk of rupture causing widespread plutonium contamination</a:t>
            </a:r>
          </a:p>
          <a:p>
            <a:endParaRPr lang="en-AU" dirty="0"/>
          </a:p>
        </p:txBody>
      </p:sp>
    </p:spTree>
    <p:extLst>
      <p:ext uri="{BB962C8B-B14F-4D97-AF65-F5344CB8AC3E}">
        <p14:creationId xmlns:p14="http://schemas.microsoft.com/office/powerpoint/2010/main" val="374224914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2" name="Rectangle 2">
            <a:extLst>
              <a:ext uri="{FF2B5EF4-FFF2-40B4-BE49-F238E27FC236}">
                <a16:creationId xmlns:a16="http://schemas.microsoft.com/office/drawing/2014/main" id="{2A494607-B1B7-A0EE-E101-21CEE2833910}"/>
              </a:ext>
            </a:extLst>
          </p:cNvPr>
          <p:cNvSpPr>
            <a:spLocks noGrp="1" noChangeArrowheads="1"/>
          </p:cNvSpPr>
          <p:nvPr>
            <p:ph type="title" idx="4294967295"/>
          </p:nvPr>
        </p:nvSpPr>
        <p:spPr>
          <a:xfrm>
            <a:off x="0" y="381000"/>
            <a:ext cx="8229600" cy="1371600"/>
          </a:xfrm>
        </p:spPr>
        <p:txBody>
          <a:bodyPr/>
          <a:lstStyle/>
          <a:p>
            <a:pPr eaLnBrk="1" hangingPunct="1">
              <a:defRPr/>
            </a:pPr>
            <a:r>
              <a:rPr kumimoji="0" lang="en-AU" sz="4400" b="0" i="0" u="none" strike="noStrike" kern="0" cap="none" spc="0" normalizeH="0" baseline="0" noProof="0" dirty="0">
                <a:ln>
                  <a:noFill/>
                </a:ln>
                <a:solidFill>
                  <a:srgbClr val="E5FFFF"/>
                </a:solidFill>
                <a:effectLst>
                  <a:outerShdw blurRad="38100" dist="38100" dir="2700000" algn="tl">
                    <a:srgbClr val="000000"/>
                  </a:outerShdw>
                </a:effectLst>
                <a:uLnTx/>
                <a:uFillTx/>
                <a:latin typeface="Tahoma"/>
                <a:ea typeface="+mj-ea"/>
                <a:cs typeface="+mj-cs"/>
              </a:rPr>
              <a:t>Consequences of Nuclear Testing</a:t>
            </a:r>
            <a:endParaRPr lang="en-US" sz="4000" dirty="0"/>
          </a:p>
        </p:txBody>
      </p:sp>
      <p:sp>
        <p:nvSpPr>
          <p:cNvPr id="435203" name="Rectangle 3">
            <a:extLst>
              <a:ext uri="{FF2B5EF4-FFF2-40B4-BE49-F238E27FC236}">
                <a16:creationId xmlns:a16="http://schemas.microsoft.com/office/drawing/2014/main" id="{9C11AC04-9C9C-45EE-8661-BB064FA4008A}"/>
              </a:ext>
            </a:extLst>
          </p:cNvPr>
          <p:cNvSpPr>
            <a:spLocks noGrp="1" noChangeArrowheads="1"/>
          </p:cNvSpPr>
          <p:nvPr>
            <p:ph type="body" idx="4294967295"/>
          </p:nvPr>
        </p:nvSpPr>
        <p:spPr>
          <a:xfrm>
            <a:off x="0" y="1981200"/>
            <a:ext cx="8229600" cy="4114800"/>
          </a:xfrm>
        </p:spPr>
        <p:txBody>
          <a:bodyPr/>
          <a:lstStyle/>
          <a:p>
            <a:pPr eaLnBrk="1" hangingPunct="1">
              <a:defRPr/>
            </a:pPr>
            <a:r>
              <a:rPr lang="en-US" dirty="0"/>
              <a:t>80,000 cancers (15,000 fatal) in US citizens as a result of fallout from atmospheric testing</a:t>
            </a:r>
          </a:p>
          <a:p>
            <a:pPr lvl="1" eaLnBrk="1" hangingPunct="1">
              <a:defRPr/>
            </a:pPr>
            <a:r>
              <a:rPr lang="en-US" sz="3200" dirty="0"/>
              <a:t>NCI/CDC</a:t>
            </a:r>
          </a:p>
          <a:p>
            <a:pPr eaLnBrk="1" hangingPunct="1">
              <a:defRPr/>
            </a:pPr>
            <a:r>
              <a:rPr lang="en-US" dirty="0"/>
              <a:t>Thousands of illnesses and deaths, higher CA risk in 600,000 former employees</a:t>
            </a:r>
          </a:p>
          <a:p>
            <a:pPr eaLnBrk="1" hangingPunct="1">
              <a:buFont typeface="Wingdings" panose="05000000000000000000" pitchFamily="2" charset="2"/>
              <a:buNone/>
              <a:defRPr/>
            </a:pPr>
            <a:r>
              <a:rPr lang="en-US" dirty="0"/>
              <a:t>	- DOE</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AutoShape 2">
            <a:extLst>
              <a:ext uri="{FF2B5EF4-FFF2-40B4-BE49-F238E27FC236}">
                <a16:creationId xmlns:a16="http://schemas.microsoft.com/office/drawing/2014/main" id="{168E9D22-7496-00A2-CDD7-B15127B7F3B5}"/>
              </a:ext>
            </a:extLst>
          </p:cNvPr>
          <p:cNvSpPr>
            <a:spLocks noGrp="1" noChangeArrowheads="1"/>
          </p:cNvSpPr>
          <p:nvPr>
            <p:ph type="title" idx="4294967295"/>
          </p:nvPr>
        </p:nvSpPr>
        <p:spPr>
          <a:xfrm>
            <a:off x="0" y="381000"/>
            <a:ext cx="8229600" cy="1371600"/>
          </a:xfrm>
        </p:spPr>
        <p:txBody>
          <a:bodyPr/>
          <a:lstStyle/>
          <a:p>
            <a:pPr eaLnBrk="1" hangingPunct="1">
              <a:defRPr/>
            </a:pPr>
            <a:r>
              <a:rPr lang="en-US"/>
              <a:t>Atomic Weapons Today</a:t>
            </a:r>
          </a:p>
        </p:txBody>
      </p:sp>
      <p:sp>
        <p:nvSpPr>
          <p:cNvPr id="16387" name="Rectangle 3">
            <a:extLst>
              <a:ext uri="{FF2B5EF4-FFF2-40B4-BE49-F238E27FC236}">
                <a16:creationId xmlns:a16="http://schemas.microsoft.com/office/drawing/2014/main" id="{62359D18-D254-3261-9408-8F3797B4BCB9}"/>
              </a:ext>
            </a:extLst>
          </p:cNvPr>
          <p:cNvSpPr>
            <a:spLocks noGrp="1" noChangeArrowheads="1"/>
          </p:cNvSpPr>
          <p:nvPr>
            <p:ph type="body" idx="4294967295"/>
          </p:nvPr>
        </p:nvSpPr>
        <p:spPr>
          <a:xfrm>
            <a:off x="0" y="1981200"/>
            <a:ext cx="8229600" cy="4114800"/>
          </a:xfrm>
        </p:spPr>
        <p:txBody>
          <a:bodyPr/>
          <a:lstStyle/>
          <a:p>
            <a:pPr>
              <a:defRPr/>
            </a:pPr>
            <a:r>
              <a:rPr lang="en-US" dirty="0"/>
              <a:t>Approximately 13,355 nuclear weapons in at least 9 countries (3,750 active, most US/Russian)</a:t>
            </a:r>
          </a:p>
          <a:p>
            <a:pPr lvl="1">
              <a:defRPr/>
            </a:pPr>
            <a:r>
              <a:rPr lang="en-US" sz="3200" dirty="0"/>
              <a:t>Down from over 71,000 at height of Cold War</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B006B-30A9-CF77-B946-2D632EE2EEED}"/>
              </a:ext>
            </a:extLst>
          </p:cNvPr>
          <p:cNvSpPr>
            <a:spLocks noGrp="1"/>
          </p:cNvSpPr>
          <p:nvPr>
            <p:ph type="title"/>
          </p:nvPr>
        </p:nvSpPr>
        <p:spPr/>
        <p:txBody>
          <a:bodyPr/>
          <a:lstStyle/>
          <a:p>
            <a:pPr>
              <a:defRPr/>
            </a:pPr>
            <a:r>
              <a:rPr lang="en-US" dirty="0"/>
              <a:t>Atomic Weapons Today</a:t>
            </a:r>
          </a:p>
        </p:txBody>
      </p:sp>
      <p:sp>
        <p:nvSpPr>
          <p:cNvPr id="3" name="Content Placeholder 2">
            <a:extLst>
              <a:ext uri="{FF2B5EF4-FFF2-40B4-BE49-F238E27FC236}">
                <a16:creationId xmlns:a16="http://schemas.microsoft.com/office/drawing/2014/main" id="{027795B5-1850-DD92-C776-EE797E734ABE}"/>
              </a:ext>
            </a:extLst>
          </p:cNvPr>
          <p:cNvSpPr>
            <a:spLocks noGrp="1"/>
          </p:cNvSpPr>
          <p:nvPr>
            <p:ph idx="1"/>
          </p:nvPr>
        </p:nvSpPr>
        <p:spPr/>
        <p:txBody>
          <a:bodyPr/>
          <a:lstStyle/>
          <a:p>
            <a:pPr>
              <a:defRPr/>
            </a:pPr>
            <a:r>
              <a:rPr lang="en-US" sz="2800" dirty="0"/>
              <a:t>3,750 active warheads</a:t>
            </a:r>
          </a:p>
          <a:p>
            <a:pPr lvl="1">
              <a:defRPr/>
            </a:pPr>
            <a:r>
              <a:rPr lang="en-US" dirty="0"/>
              <a:t>900 on hair-trigger alert</a:t>
            </a:r>
          </a:p>
          <a:p>
            <a:pPr lvl="1">
              <a:defRPr/>
            </a:pPr>
            <a:r>
              <a:rPr lang="en-US" dirty="0"/>
              <a:t>Rely on satellites, which may be compromised – current space law opaque, safeguards desperately needed</a:t>
            </a:r>
          </a:p>
          <a:p>
            <a:pPr lvl="1">
              <a:defRPr/>
            </a:pPr>
            <a:r>
              <a:rPr lang="en-US" dirty="0"/>
              <a:t>Several thousand megatons (100,000 </a:t>
            </a:r>
            <a:r>
              <a:rPr lang="en-US" dirty="0" err="1"/>
              <a:t>Hiroshimas</a:t>
            </a:r>
            <a:r>
              <a:rPr lang="en-US" dirty="0"/>
              <a:t>)</a:t>
            </a:r>
          </a:p>
          <a:p>
            <a:pPr>
              <a:defRPr/>
            </a:pPr>
            <a:endParaRPr lang="en-US"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3CBB53C-50B6-639A-2AEE-BB3ADA50345F}"/>
              </a:ext>
            </a:extLst>
          </p:cNvPr>
          <p:cNvSpPr>
            <a:spLocks noGrp="1"/>
          </p:cNvSpPr>
          <p:nvPr>
            <p:ph type="title"/>
          </p:nvPr>
        </p:nvSpPr>
        <p:spPr/>
        <p:txBody>
          <a:bodyPr/>
          <a:lstStyle/>
          <a:p>
            <a:pPr>
              <a:defRPr/>
            </a:pPr>
            <a:r>
              <a:rPr lang="en-US" cap="all" dirty="0">
                <a:solidFill>
                  <a:schemeClr val="tx1"/>
                </a:solidFill>
                <a:effectLst/>
                <a:latin typeface="TradeGothicLT-Bold"/>
              </a:rPr>
              <a:t>TOTAL NUCLEAR WEAPONS </a:t>
            </a:r>
            <a:r>
              <a:rPr lang="en-US" sz="3600" cap="all" dirty="0">
                <a:solidFill>
                  <a:schemeClr val="tx1"/>
                </a:solidFill>
                <a:effectLst/>
                <a:latin typeface="TradeGothicLT-Bold"/>
              </a:rPr>
              <a:t>Approximately 12,350 (2026)</a:t>
            </a:r>
            <a:endParaRPr lang="en-US" sz="3600" dirty="0">
              <a:solidFill>
                <a:schemeClr val="tx1"/>
              </a:solidFill>
            </a:endParaRPr>
          </a:p>
        </p:txBody>
      </p:sp>
      <p:sp>
        <p:nvSpPr>
          <p:cNvPr id="4" name="Content Placeholder 3">
            <a:extLst>
              <a:ext uri="{FF2B5EF4-FFF2-40B4-BE49-F238E27FC236}">
                <a16:creationId xmlns:a16="http://schemas.microsoft.com/office/drawing/2014/main" id="{54B92783-660D-E402-769E-0FEA66A46EFE}"/>
              </a:ext>
            </a:extLst>
          </p:cNvPr>
          <p:cNvSpPr>
            <a:spLocks noGrp="1"/>
          </p:cNvSpPr>
          <p:nvPr>
            <p:ph idx="1"/>
          </p:nvPr>
        </p:nvSpPr>
        <p:spPr/>
        <p:txBody>
          <a:bodyPr/>
          <a:lstStyle/>
          <a:p>
            <a:pPr>
              <a:defRPr/>
            </a:pPr>
            <a:r>
              <a:rPr lang="en-US" sz="3600" cap="all" dirty="0">
                <a:effectLst/>
                <a:latin typeface="TradeGothicLT-Bold"/>
              </a:rPr>
              <a:t>RUSSIA 5,240</a:t>
            </a:r>
          </a:p>
          <a:p>
            <a:pPr lvl="1">
              <a:defRPr/>
            </a:pPr>
            <a:r>
              <a:rPr lang="en-US" sz="3600" cap="all" dirty="0">
                <a:effectLst/>
                <a:latin typeface="TradeGothicLT-Bold"/>
              </a:rPr>
              <a:t>1,718 actively deployed</a:t>
            </a:r>
          </a:p>
          <a:p>
            <a:pPr lvl="1">
              <a:defRPr/>
            </a:pPr>
            <a:r>
              <a:rPr lang="en-US" sz="3600" cap="all" dirty="0">
                <a:effectLst/>
                <a:latin typeface="TradeGothicLT-Bold"/>
              </a:rPr>
              <a:t>2,591 inactive but available</a:t>
            </a:r>
          </a:p>
          <a:p>
            <a:pPr lvl="1">
              <a:defRPr/>
            </a:pPr>
            <a:r>
              <a:rPr lang="en-US" sz="3600" cap="all" dirty="0">
                <a:effectLst/>
                <a:latin typeface="TradeGothicLT-Bold"/>
              </a:rPr>
              <a:t>1,150 retired awaiting dismantlement</a:t>
            </a:r>
          </a:p>
          <a:p>
            <a:pPr lvl="1">
              <a:defRPr/>
            </a:pPr>
            <a:r>
              <a:rPr lang="en-US" sz="3600" cap="all" dirty="0">
                <a:effectLst/>
                <a:latin typeface="TradeGothicLT-Bold"/>
              </a:rPr>
              <a:t>Peak of 40,159 in 1986</a:t>
            </a:r>
          </a:p>
          <a:p>
            <a:pPr>
              <a:defRPr/>
            </a:pPr>
            <a:endParaRPr lang="en-US" sz="2000" dirty="0">
              <a:effectLst/>
              <a:latin typeface="Helvetica Neue"/>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41C3D-91FA-A67C-C1D1-4C8CB31A95B3}"/>
              </a:ext>
            </a:extLst>
          </p:cNvPr>
          <p:cNvSpPr>
            <a:spLocks noGrp="1"/>
          </p:cNvSpPr>
          <p:nvPr>
            <p:ph type="title"/>
          </p:nvPr>
        </p:nvSpPr>
        <p:spPr/>
        <p:txBody>
          <a:bodyPr/>
          <a:lstStyle/>
          <a:p>
            <a:r>
              <a:rPr kumimoji="0" lang="en-US" sz="4400" b="0" i="0" u="none" strike="noStrike" kern="0" cap="all" spc="0" normalizeH="0" baseline="0" noProof="0" dirty="0">
                <a:ln>
                  <a:noFill/>
                </a:ln>
                <a:solidFill>
                  <a:srgbClr val="FFFFFF"/>
                </a:solidFill>
                <a:effectLst/>
                <a:uLnTx/>
                <a:uFillTx/>
                <a:latin typeface="TradeGothicLT-Bold"/>
                <a:ea typeface="+mj-ea"/>
                <a:cs typeface="+mj-cs"/>
              </a:rPr>
              <a:t>TOTAL NUCLEAR WEAPONS </a:t>
            </a:r>
            <a:r>
              <a:rPr kumimoji="0" lang="en-US" sz="3600" b="0" i="0" u="none" strike="noStrike" kern="0" cap="all" spc="0" normalizeH="0" baseline="0" noProof="0" dirty="0">
                <a:ln>
                  <a:noFill/>
                </a:ln>
                <a:solidFill>
                  <a:srgbClr val="FFFFFF"/>
                </a:solidFill>
                <a:effectLst/>
                <a:uLnTx/>
                <a:uFillTx/>
                <a:latin typeface="TradeGothicLT-Bold"/>
                <a:ea typeface="+mj-ea"/>
                <a:cs typeface="+mj-cs"/>
              </a:rPr>
              <a:t>Approximately 12,350 (2026)</a:t>
            </a:r>
            <a:endParaRPr lang="en-AU" dirty="0"/>
          </a:p>
        </p:txBody>
      </p:sp>
      <p:sp>
        <p:nvSpPr>
          <p:cNvPr id="3" name="Content Placeholder 2">
            <a:extLst>
              <a:ext uri="{FF2B5EF4-FFF2-40B4-BE49-F238E27FC236}">
                <a16:creationId xmlns:a16="http://schemas.microsoft.com/office/drawing/2014/main" id="{6C9885EA-BC38-12AD-5455-C5821C10DEA3}"/>
              </a:ext>
            </a:extLst>
          </p:cNvPr>
          <p:cNvSpPr>
            <a:spLocks noGrp="1"/>
          </p:cNvSpPr>
          <p:nvPr>
            <p:ph idx="1"/>
          </p:nvPr>
        </p:nvSpPr>
        <p:spPr/>
        <p:txBody>
          <a:bodyPr/>
          <a:lstStyle/>
          <a:p>
            <a:pPr>
              <a:defRPr/>
            </a:pPr>
            <a:r>
              <a:rPr lang="en-US" sz="3600" cap="all" dirty="0">
                <a:effectLst/>
                <a:latin typeface="TradeGothicLT-Bold"/>
              </a:rPr>
              <a:t>USA 5,042</a:t>
            </a:r>
          </a:p>
          <a:p>
            <a:pPr lvl="1">
              <a:defRPr/>
            </a:pPr>
            <a:r>
              <a:rPr lang="en-US" sz="3600" cap="all" dirty="0">
                <a:effectLst/>
                <a:latin typeface="TradeGothicLT-Bold"/>
              </a:rPr>
              <a:t>1,670 active</a:t>
            </a:r>
          </a:p>
          <a:p>
            <a:pPr lvl="1">
              <a:defRPr/>
            </a:pPr>
            <a:r>
              <a:rPr lang="en-US" sz="3600" cap="all" dirty="0">
                <a:effectLst/>
                <a:latin typeface="TradeGothicLT-Bold"/>
              </a:rPr>
              <a:t>1,930 inactive</a:t>
            </a:r>
          </a:p>
          <a:p>
            <a:pPr lvl="1">
              <a:defRPr/>
            </a:pPr>
            <a:r>
              <a:rPr lang="en-US" sz="3600" cap="all" dirty="0">
                <a:effectLst/>
                <a:latin typeface="TradeGothicLT-Bold"/>
              </a:rPr>
              <a:t>1,477 retired</a:t>
            </a:r>
          </a:p>
          <a:p>
            <a:pPr lvl="1">
              <a:defRPr/>
            </a:pPr>
            <a:r>
              <a:rPr lang="en-US" sz="3600" cap="all" dirty="0">
                <a:effectLst/>
                <a:latin typeface="TradeGothicLT-Bold"/>
              </a:rPr>
              <a:t>Peak of 31,225 in 1967</a:t>
            </a:r>
          </a:p>
          <a:p>
            <a:endParaRPr lang="en-AU" dirty="0"/>
          </a:p>
        </p:txBody>
      </p:sp>
    </p:spTree>
    <p:extLst>
      <p:ext uri="{BB962C8B-B14F-4D97-AF65-F5344CB8AC3E}">
        <p14:creationId xmlns:p14="http://schemas.microsoft.com/office/powerpoint/2010/main" val="187818150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B4C3C-6353-9B10-BE3B-584844BC97B8}"/>
              </a:ext>
            </a:extLst>
          </p:cNvPr>
          <p:cNvSpPr>
            <a:spLocks noGrp="1"/>
          </p:cNvSpPr>
          <p:nvPr>
            <p:ph type="title"/>
          </p:nvPr>
        </p:nvSpPr>
        <p:spPr/>
        <p:txBody>
          <a:bodyPr/>
          <a:lstStyle/>
          <a:p>
            <a:r>
              <a:rPr kumimoji="0" lang="en-US" sz="4400" b="0" i="0" u="none" strike="noStrike" kern="0" cap="all" spc="0" normalizeH="0" baseline="0" noProof="0" dirty="0">
                <a:ln>
                  <a:noFill/>
                </a:ln>
                <a:solidFill>
                  <a:srgbClr val="FFFFFF"/>
                </a:solidFill>
                <a:effectLst/>
                <a:uLnTx/>
                <a:uFillTx/>
                <a:latin typeface="TradeGothicLT-Bold"/>
                <a:ea typeface="+mj-ea"/>
                <a:cs typeface="+mj-cs"/>
              </a:rPr>
              <a:t>TOTAL NUCLEAR WEAPONS</a:t>
            </a:r>
            <a:br>
              <a:rPr kumimoji="0" lang="en-US" sz="4400" b="0" i="0" u="none" strike="noStrike" kern="0" cap="all" spc="0" normalizeH="0" baseline="0" noProof="0" dirty="0">
                <a:ln>
                  <a:noFill/>
                </a:ln>
                <a:solidFill>
                  <a:srgbClr val="FFFFFF"/>
                </a:solidFill>
                <a:effectLst/>
                <a:uLnTx/>
                <a:uFillTx/>
                <a:latin typeface="TradeGothicLT-Bold"/>
                <a:ea typeface="+mj-ea"/>
                <a:cs typeface="+mj-cs"/>
              </a:rPr>
            </a:br>
            <a:r>
              <a:rPr kumimoji="0" lang="en-US" sz="4400" b="0" i="0" u="none" strike="noStrike" kern="0" cap="all" spc="0" normalizeH="0" baseline="0" noProof="0" dirty="0">
                <a:ln>
                  <a:noFill/>
                </a:ln>
                <a:solidFill>
                  <a:srgbClr val="FFFFFF"/>
                </a:solidFill>
                <a:effectLst/>
                <a:uLnTx/>
                <a:uFillTx/>
                <a:latin typeface="TradeGothicLT-Bold"/>
                <a:ea typeface="+mj-ea"/>
                <a:cs typeface="+mj-cs"/>
              </a:rPr>
              <a:t>2026</a:t>
            </a:r>
            <a:endParaRPr lang="en-AU" dirty="0"/>
          </a:p>
        </p:txBody>
      </p:sp>
      <p:sp>
        <p:nvSpPr>
          <p:cNvPr id="3" name="Content Placeholder 2">
            <a:extLst>
              <a:ext uri="{FF2B5EF4-FFF2-40B4-BE49-F238E27FC236}">
                <a16:creationId xmlns:a16="http://schemas.microsoft.com/office/drawing/2014/main" id="{9BEB2EDE-D567-BD5E-F011-2F008049B1EC}"/>
              </a:ext>
            </a:extLst>
          </p:cNvPr>
          <p:cNvSpPr>
            <a:spLocks noGrp="1"/>
          </p:cNvSpPr>
          <p:nvPr>
            <p:ph idx="1"/>
          </p:nvPr>
        </p:nvSpPr>
        <p:spPr/>
        <p:txBody>
          <a:bodyPr/>
          <a:lstStyle/>
          <a:p>
            <a:pPr>
              <a:defRPr/>
            </a:pPr>
            <a:r>
              <a:rPr lang="en-US" sz="2800" cap="all" dirty="0">
                <a:effectLst/>
                <a:latin typeface="TradeGothicLT-Bold"/>
              </a:rPr>
              <a:t>CHINA 620</a:t>
            </a:r>
          </a:p>
          <a:p>
            <a:pPr>
              <a:defRPr/>
            </a:pPr>
            <a:r>
              <a:rPr lang="en-US" sz="2800" cap="all" dirty="0">
                <a:effectLst/>
                <a:latin typeface="TradeGothicLT-Bold"/>
              </a:rPr>
              <a:t>FRANCE 290 </a:t>
            </a:r>
          </a:p>
          <a:p>
            <a:pPr>
              <a:defRPr/>
            </a:pPr>
            <a:r>
              <a:rPr lang="en-US" sz="2800" cap="all" dirty="0">
                <a:effectLst/>
                <a:latin typeface="TradeGothicLT-Bold"/>
              </a:rPr>
              <a:t>UK 225</a:t>
            </a:r>
          </a:p>
          <a:p>
            <a:pPr>
              <a:defRPr/>
            </a:pPr>
            <a:r>
              <a:rPr lang="en-US" sz="2800" cap="all" dirty="0">
                <a:effectLst/>
                <a:latin typeface="TradeGothicLT-Bold"/>
              </a:rPr>
              <a:t>INDIA 190 </a:t>
            </a:r>
          </a:p>
          <a:p>
            <a:pPr>
              <a:defRPr/>
            </a:pPr>
            <a:r>
              <a:rPr lang="en-US" sz="2800" cap="all" dirty="0">
                <a:effectLst/>
                <a:latin typeface="TradeGothicLT-Bold"/>
              </a:rPr>
              <a:t>PAKISTAN 170</a:t>
            </a:r>
          </a:p>
          <a:p>
            <a:pPr lvl="1">
              <a:defRPr/>
            </a:pPr>
            <a:r>
              <a:rPr lang="en-US" cap="all" dirty="0">
                <a:effectLst/>
                <a:latin typeface="TradeGothicLT-Bold"/>
              </a:rPr>
              <a:t>signed mutual defense pact with Saudi </a:t>
            </a:r>
            <a:r>
              <a:rPr lang="en-US" cap="all" dirty="0" err="1">
                <a:effectLst/>
                <a:latin typeface="TradeGothicLT-Bold"/>
              </a:rPr>
              <a:t>arabia</a:t>
            </a:r>
            <a:r>
              <a:rPr lang="en-US" cap="all" dirty="0">
                <a:effectLst/>
                <a:latin typeface="TradeGothicLT-Bold"/>
              </a:rPr>
              <a:t> in 2025 allowing the Saudis access to its nuclear weapons)</a:t>
            </a:r>
          </a:p>
        </p:txBody>
      </p:sp>
    </p:spTree>
    <p:extLst>
      <p:ext uri="{BB962C8B-B14F-4D97-AF65-F5344CB8AC3E}">
        <p14:creationId xmlns:p14="http://schemas.microsoft.com/office/powerpoint/2010/main" val="173914939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038B1-6B2C-2605-5537-B9EB60CD0562}"/>
              </a:ext>
            </a:extLst>
          </p:cNvPr>
          <p:cNvSpPr>
            <a:spLocks noGrp="1"/>
          </p:cNvSpPr>
          <p:nvPr>
            <p:ph type="title"/>
          </p:nvPr>
        </p:nvSpPr>
        <p:spPr/>
        <p:txBody>
          <a:bodyPr/>
          <a:lstStyle/>
          <a:p>
            <a:r>
              <a:rPr kumimoji="0" lang="en-US" sz="4400" b="0" i="0" u="none" strike="noStrike" kern="0" cap="all" spc="0" normalizeH="0" baseline="0" noProof="0" dirty="0">
                <a:ln>
                  <a:noFill/>
                </a:ln>
                <a:solidFill>
                  <a:srgbClr val="FFFFFF"/>
                </a:solidFill>
                <a:effectLst/>
                <a:uLnTx/>
                <a:uFillTx/>
                <a:latin typeface="TradeGothicLT-Bold"/>
                <a:ea typeface="+mj-ea"/>
                <a:cs typeface="+mj-cs"/>
              </a:rPr>
              <a:t>TOTAL NUCLEAR WEAPONS</a:t>
            </a:r>
            <a:br>
              <a:rPr kumimoji="0" lang="en-US" sz="4400" b="0" i="0" u="none" strike="noStrike" kern="0" cap="all" spc="0" normalizeH="0" baseline="0" noProof="0" dirty="0">
                <a:ln>
                  <a:noFill/>
                </a:ln>
                <a:solidFill>
                  <a:srgbClr val="FFFFFF"/>
                </a:solidFill>
                <a:effectLst/>
                <a:uLnTx/>
                <a:uFillTx/>
                <a:latin typeface="TradeGothicLT-Bold"/>
                <a:ea typeface="+mj-ea"/>
                <a:cs typeface="+mj-cs"/>
              </a:rPr>
            </a:br>
            <a:r>
              <a:rPr kumimoji="0" lang="en-US" sz="4400" b="0" i="0" u="none" strike="noStrike" kern="0" cap="all" spc="0" normalizeH="0" baseline="0" noProof="0" dirty="0">
                <a:ln>
                  <a:noFill/>
                </a:ln>
                <a:solidFill>
                  <a:srgbClr val="FFFFFF"/>
                </a:solidFill>
                <a:effectLst/>
                <a:uLnTx/>
                <a:uFillTx/>
                <a:latin typeface="TradeGothicLT-Bold"/>
                <a:ea typeface="+mj-ea"/>
                <a:cs typeface="+mj-cs"/>
              </a:rPr>
              <a:t>2026</a:t>
            </a:r>
            <a:endParaRPr lang="en-AU" dirty="0"/>
          </a:p>
        </p:txBody>
      </p:sp>
      <p:sp>
        <p:nvSpPr>
          <p:cNvPr id="3" name="Content Placeholder 2">
            <a:extLst>
              <a:ext uri="{FF2B5EF4-FFF2-40B4-BE49-F238E27FC236}">
                <a16:creationId xmlns:a16="http://schemas.microsoft.com/office/drawing/2014/main" id="{F5D2C970-19B5-0B0E-ACB6-52DAE9B4E04C}"/>
              </a:ext>
            </a:extLst>
          </p:cNvPr>
          <p:cNvSpPr>
            <a:spLocks noGrp="1"/>
          </p:cNvSpPr>
          <p:nvPr>
            <p:ph idx="1"/>
          </p:nvPr>
        </p:nvSpPr>
        <p:spPr/>
        <p:txBody>
          <a:bodyPr/>
          <a:lstStyle/>
          <a:p>
            <a:pPr>
              <a:defRPr/>
            </a:pPr>
            <a:r>
              <a:rPr lang="en-US" cap="all" dirty="0">
                <a:effectLst/>
                <a:latin typeface="Times New Roman" panose="02020603050405020304" pitchFamily="18" charset="0"/>
                <a:cs typeface="Times New Roman" panose="02020603050405020304" pitchFamily="18" charset="0"/>
              </a:rPr>
              <a:t>ISRAEL 90</a:t>
            </a:r>
          </a:p>
          <a:p>
            <a:pPr>
              <a:defRPr/>
            </a:pPr>
            <a:r>
              <a:rPr lang="en-AU" dirty="0">
                <a:effectLst/>
                <a:latin typeface="Times New Roman" panose="02020603050405020304" pitchFamily="18" charset="0"/>
                <a:cs typeface="Times New Roman" panose="02020603050405020304" pitchFamily="18" charset="0"/>
              </a:rPr>
              <a:t>BELGIUM, GERMANY, ITALY, NETHERANDS, TURKEY - 90 warheads each </a:t>
            </a:r>
          </a:p>
          <a:p>
            <a:pPr lvl="1">
              <a:defRPr/>
            </a:pPr>
            <a:r>
              <a:rPr lang="en-AU" sz="3200" dirty="0">
                <a:effectLst/>
                <a:latin typeface="Times New Roman" panose="02020603050405020304" pitchFamily="18" charset="0"/>
                <a:cs typeface="Times New Roman" panose="02020603050405020304" pitchFamily="18" charset="0"/>
              </a:rPr>
              <a:t>under NATO sharing agreement)</a:t>
            </a:r>
            <a:endParaRPr lang="en-US" sz="3200" cap="all" dirty="0">
              <a:effectLst/>
              <a:latin typeface="Times New Roman" panose="02020603050405020304" pitchFamily="18" charset="0"/>
              <a:cs typeface="Times New Roman" panose="02020603050405020304" pitchFamily="18" charset="0"/>
            </a:endParaRPr>
          </a:p>
          <a:p>
            <a:pPr>
              <a:defRPr/>
            </a:pPr>
            <a:r>
              <a:rPr lang="en-US" cap="all" dirty="0">
                <a:effectLst/>
                <a:latin typeface="Times New Roman" panose="02020603050405020304" pitchFamily="18" charset="0"/>
                <a:cs typeface="Times New Roman" panose="02020603050405020304" pitchFamily="18" charset="0"/>
              </a:rPr>
              <a:t>NORTH KOREA 60 (up from 20 in 2020)</a:t>
            </a:r>
          </a:p>
          <a:p>
            <a:endParaRPr lang="en-AU" dirty="0"/>
          </a:p>
        </p:txBody>
      </p:sp>
    </p:spTree>
    <p:extLst>
      <p:ext uri="{BB962C8B-B14F-4D97-AF65-F5344CB8AC3E}">
        <p14:creationId xmlns:p14="http://schemas.microsoft.com/office/powerpoint/2010/main" val="20962438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D74F3907-9555-7427-AE6F-7BCE59B5132D}"/>
              </a:ext>
            </a:extLst>
          </p:cNvPr>
          <p:cNvSpPr>
            <a:spLocks noGrp="1" noChangeArrowheads="1"/>
          </p:cNvSpPr>
          <p:nvPr>
            <p:ph type="title"/>
          </p:nvPr>
        </p:nvSpPr>
        <p:spPr/>
        <p:txBody>
          <a:bodyPr/>
          <a:lstStyle/>
          <a:p>
            <a:pPr eaLnBrk="1" hangingPunct="1">
              <a:defRPr/>
            </a:pPr>
            <a:r>
              <a:rPr lang="en-US"/>
              <a:t>Atomic Weapons Today</a:t>
            </a:r>
          </a:p>
        </p:txBody>
      </p:sp>
      <p:sp>
        <p:nvSpPr>
          <p:cNvPr id="33795" name="Rectangle 3">
            <a:extLst>
              <a:ext uri="{FF2B5EF4-FFF2-40B4-BE49-F238E27FC236}">
                <a16:creationId xmlns:a16="http://schemas.microsoft.com/office/drawing/2014/main" id="{1F4C2A90-40E5-8EE8-0F83-40E57ADBACB2}"/>
              </a:ext>
            </a:extLst>
          </p:cNvPr>
          <p:cNvSpPr>
            <a:spLocks noGrp="1" noChangeArrowheads="1"/>
          </p:cNvSpPr>
          <p:nvPr>
            <p:ph idx="1"/>
          </p:nvPr>
        </p:nvSpPr>
        <p:spPr/>
        <p:txBody>
          <a:bodyPr/>
          <a:lstStyle/>
          <a:p>
            <a:pPr eaLnBrk="1" hangingPunct="1">
              <a:defRPr/>
            </a:pPr>
            <a:r>
              <a:rPr lang="en-US" dirty="0"/>
              <a:t>Vastly redundant arsenal</a:t>
            </a:r>
          </a:p>
          <a:p>
            <a:pPr lvl="1" eaLnBrk="1" hangingPunct="1">
              <a:defRPr/>
            </a:pPr>
            <a:r>
              <a:rPr lang="en-US" dirty="0"/>
              <a:t>150-200 weapons adequate to destroy all major urban centers in Russia </a:t>
            </a:r>
          </a:p>
          <a:p>
            <a:pPr eaLnBrk="1" hangingPunct="1">
              <a:defRPr/>
            </a:pPr>
            <a:endParaRPr lang="en-US" dirty="0"/>
          </a:p>
          <a:p>
            <a:pPr eaLnBrk="1" hangingPunct="1">
              <a:defRPr/>
            </a:pPr>
            <a:r>
              <a:rPr lang="en-US" dirty="0"/>
              <a:t>U.S. planning to spend $1 trillion on new nuclear weapons and delivery systems over the next </a:t>
            </a:r>
            <a:r>
              <a:rPr lang="en-US"/>
              <a:t>few decades</a:t>
            </a:r>
            <a:endParaRPr lang="en-US"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6FD5FFB1-ECC0-33C8-247B-A64ACFAE8D52}"/>
              </a:ext>
            </a:extLst>
          </p:cNvPr>
          <p:cNvSpPr>
            <a:spLocks noGrp="1" noChangeArrowheads="1"/>
          </p:cNvSpPr>
          <p:nvPr>
            <p:ph type="title"/>
          </p:nvPr>
        </p:nvSpPr>
        <p:spPr/>
        <p:txBody>
          <a:bodyPr/>
          <a:lstStyle/>
          <a:p>
            <a:pPr eaLnBrk="1" hangingPunct="1">
              <a:defRPr/>
            </a:pPr>
            <a:r>
              <a:rPr lang="en-US"/>
              <a:t>Atomic Weapons Today</a:t>
            </a:r>
          </a:p>
        </p:txBody>
      </p:sp>
      <p:sp>
        <p:nvSpPr>
          <p:cNvPr id="34819" name="Rectangle 3">
            <a:extLst>
              <a:ext uri="{FF2B5EF4-FFF2-40B4-BE49-F238E27FC236}">
                <a16:creationId xmlns:a16="http://schemas.microsoft.com/office/drawing/2014/main" id="{5945E42F-6D73-AB39-A4CF-C810ED758002}"/>
              </a:ext>
            </a:extLst>
          </p:cNvPr>
          <p:cNvSpPr>
            <a:spLocks noGrp="1" noChangeArrowheads="1"/>
          </p:cNvSpPr>
          <p:nvPr>
            <p:ph idx="1"/>
          </p:nvPr>
        </p:nvSpPr>
        <p:spPr/>
        <p:txBody>
          <a:bodyPr/>
          <a:lstStyle/>
          <a:p>
            <a:pPr eaLnBrk="1" hangingPunct="1">
              <a:buFont typeface="Wingdings" panose="05000000000000000000" pitchFamily="2" charset="2"/>
              <a:buNone/>
              <a:defRPr/>
            </a:pPr>
            <a:endParaRPr lang="en-US"/>
          </a:p>
          <a:p>
            <a:pPr eaLnBrk="1" hangingPunct="1">
              <a:buFont typeface="Wingdings" panose="05000000000000000000" pitchFamily="2" charset="2"/>
              <a:buNone/>
              <a:defRPr/>
            </a:pPr>
            <a:r>
              <a:rPr lang="en-US"/>
              <a:t>Accidental intermediate-sized launch of weapons from a single Russian submarine would immediately kill 6.8 million Americans in 8 cities</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7C3B330F-692A-E94D-5DAB-545D07A86209}"/>
              </a:ext>
            </a:extLst>
          </p:cNvPr>
          <p:cNvSpPr>
            <a:spLocks noGrp="1" noChangeArrowheads="1"/>
          </p:cNvSpPr>
          <p:nvPr>
            <p:ph type="title"/>
          </p:nvPr>
        </p:nvSpPr>
        <p:spPr/>
        <p:txBody>
          <a:bodyPr/>
          <a:lstStyle/>
          <a:p>
            <a:pPr eaLnBrk="1" hangingPunct="1">
              <a:defRPr/>
            </a:pPr>
            <a:r>
              <a:rPr lang="en-US" dirty="0"/>
              <a:t>Nuclear Weapons – Oops!</a:t>
            </a:r>
          </a:p>
        </p:txBody>
      </p:sp>
      <p:sp>
        <p:nvSpPr>
          <p:cNvPr id="35843" name="Rectangle 3">
            <a:extLst>
              <a:ext uri="{FF2B5EF4-FFF2-40B4-BE49-F238E27FC236}">
                <a16:creationId xmlns:a16="http://schemas.microsoft.com/office/drawing/2014/main" id="{246C0C0C-0D60-72C8-4134-3C71B666266F}"/>
              </a:ext>
            </a:extLst>
          </p:cNvPr>
          <p:cNvSpPr>
            <a:spLocks noGrp="1" noChangeArrowheads="1"/>
          </p:cNvSpPr>
          <p:nvPr>
            <p:ph idx="1"/>
          </p:nvPr>
        </p:nvSpPr>
        <p:spPr/>
        <p:txBody>
          <a:bodyPr/>
          <a:lstStyle/>
          <a:p>
            <a:pPr eaLnBrk="1" hangingPunct="1">
              <a:defRPr/>
            </a:pPr>
            <a:r>
              <a:rPr lang="en-US" dirty="0"/>
              <a:t>Pentagon: 32 nuclear weapons accidents since 1950</a:t>
            </a:r>
          </a:p>
          <a:p>
            <a:pPr eaLnBrk="1" hangingPunct="1">
              <a:defRPr/>
            </a:pPr>
            <a:r>
              <a:rPr lang="en-US" dirty="0"/>
              <a:t>GAO: 233</a:t>
            </a:r>
          </a:p>
          <a:p>
            <a:pPr eaLnBrk="1" hangingPunct="1">
              <a:defRPr/>
            </a:pPr>
            <a:r>
              <a:rPr lang="en-US" dirty="0"/>
              <a:t>Since 1950, 10 nuclear weapons lost and never recovered</a:t>
            </a:r>
          </a:p>
          <a:p>
            <a:pPr lvl="1" eaLnBrk="1" hangingPunct="1">
              <a:defRPr/>
            </a:pPr>
            <a:r>
              <a:rPr lang="en-US" dirty="0"/>
              <a:t>All laying on seabed, potentially leaking radioactivity</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A636F4B9-707A-DFB1-9C22-B0CFA6ED76BF}"/>
              </a:ext>
            </a:extLst>
          </p:cNvPr>
          <p:cNvSpPr>
            <a:spLocks noGrp="1" noChangeArrowheads="1"/>
          </p:cNvSpPr>
          <p:nvPr>
            <p:ph type="title"/>
          </p:nvPr>
        </p:nvSpPr>
        <p:spPr/>
        <p:txBody>
          <a:bodyPr/>
          <a:lstStyle/>
          <a:p>
            <a:pPr eaLnBrk="1" hangingPunct="1">
              <a:defRPr/>
            </a:pPr>
            <a:r>
              <a:rPr lang="en-US"/>
              <a:t>Effects of a Nuclear Explosion</a:t>
            </a:r>
          </a:p>
        </p:txBody>
      </p:sp>
      <p:sp>
        <p:nvSpPr>
          <p:cNvPr id="36867" name="Rectangle 3">
            <a:extLst>
              <a:ext uri="{FF2B5EF4-FFF2-40B4-BE49-F238E27FC236}">
                <a16:creationId xmlns:a16="http://schemas.microsoft.com/office/drawing/2014/main" id="{4D067548-4154-1927-89B7-B84B9744A618}"/>
              </a:ext>
            </a:extLst>
          </p:cNvPr>
          <p:cNvSpPr>
            <a:spLocks noGrp="1" noChangeArrowheads="1"/>
          </p:cNvSpPr>
          <p:nvPr>
            <p:ph idx="1"/>
          </p:nvPr>
        </p:nvSpPr>
        <p:spPr/>
        <p:txBody>
          <a:bodyPr/>
          <a:lstStyle/>
          <a:p>
            <a:pPr eaLnBrk="1" hangingPunct="1">
              <a:defRPr/>
            </a:pPr>
            <a:r>
              <a:rPr lang="en-US" dirty="0"/>
              <a:t>Immediate:</a:t>
            </a:r>
          </a:p>
          <a:p>
            <a:pPr lvl="1" eaLnBrk="1" hangingPunct="1">
              <a:defRPr/>
            </a:pPr>
            <a:endParaRPr lang="en-US" dirty="0"/>
          </a:p>
          <a:p>
            <a:pPr lvl="1" eaLnBrk="1" hangingPunct="1">
              <a:defRPr/>
            </a:pPr>
            <a:r>
              <a:rPr lang="en-US" dirty="0"/>
              <a:t>Vaporized by thermal radiation</a:t>
            </a:r>
          </a:p>
          <a:p>
            <a:pPr lvl="1" eaLnBrk="1" hangingPunct="1">
              <a:defRPr/>
            </a:pPr>
            <a:endParaRPr lang="en-US" dirty="0"/>
          </a:p>
          <a:p>
            <a:pPr lvl="1" eaLnBrk="1" hangingPunct="1">
              <a:defRPr/>
            </a:pPr>
            <a:r>
              <a:rPr lang="en-US" dirty="0"/>
              <a:t>Crushed by blast wave</a:t>
            </a:r>
          </a:p>
          <a:p>
            <a:pPr lvl="1" eaLnBrk="1" hangingPunct="1">
              <a:defRPr/>
            </a:pPr>
            <a:endParaRPr lang="en-US" dirty="0"/>
          </a:p>
          <a:p>
            <a:pPr lvl="1" eaLnBrk="1" hangingPunct="1">
              <a:defRPr/>
            </a:pPr>
            <a:r>
              <a:rPr lang="en-US" dirty="0"/>
              <a:t>Burned and suffocated by firestorm</a:t>
            </a:r>
          </a:p>
          <a:p>
            <a:pPr lvl="1" eaLnBrk="1" hangingPunct="1">
              <a:buFont typeface="Wingdings" panose="05000000000000000000" pitchFamily="2" charset="2"/>
              <a:buNone/>
              <a:defRPr/>
            </a:pPr>
            <a:endParaRPr lang="en-US" dirty="0"/>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B1638AC2-F0D6-9F0A-0E66-DE6894D12D17}"/>
              </a:ext>
            </a:extLst>
          </p:cNvPr>
          <p:cNvSpPr>
            <a:spLocks noGrp="1" noChangeArrowheads="1"/>
          </p:cNvSpPr>
          <p:nvPr>
            <p:ph type="title"/>
          </p:nvPr>
        </p:nvSpPr>
        <p:spPr/>
        <p:txBody>
          <a:bodyPr/>
          <a:lstStyle/>
          <a:p>
            <a:pPr eaLnBrk="1" hangingPunct="1">
              <a:defRPr/>
            </a:pPr>
            <a:r>
              <a:rPr lang="en-US"/>
              <a:t>Effects of a Nuclear Explosion</a:t>
            </a:r>
          </a:p>
        </p:txBody>
      </p:sp>
      <p:sp>
        <p:nvSpPr>
          <p:cNvPr id="37891" name="Rectangle 3">
            <a:extLst>
              <a:ext uri="{FF2B5EF4-FFF2-40B4-BE49-F238E27FC236}">
                <a16:creationId xmlns:a16="http://schemas.microsoft.com/office/drawing/2014/main" id="{91B170F3-1073-F8FA-CD77-04FE29B674FE}"/>
              </a:ext>
            </a:extLst>
          </p:cNvPr>
          <p:cNvSpPr>
            <a:spLocks noGrp="1" noChangeArrowheads="1"/>
          </p:cNvSpPr>
          <p:nvPr>
            <p:ph idx="1"/>
          </p:nvPr>
        </p:nvSpPr>
        <p:spPr/>
        <p:txBody>
          <a:bodyPr/>
          <a:lstStyle/>
          <a:p>
            <a:pPr eaLnBrk="1" hangingPunct="1">
              <a:defRPr/>
            </a:pPr>
            <a:r>
              <a:rPr lang="en-US" dirty="0"/>
              <a:t>Intermediate:</a:t>
            </a:r>
          </a:p>
          <a:p>
            <a:pPr lvl="1" eaLnBrk="1" hangingPunct="1">
              <a:defRPr/>
            </a:pPr>
            <a:r>
              <a:rPr lang="en-US" dirty="0"/>
              <a:t>Suffering, painful deaths</a:t>
            </a:r>
          </a:p>
          <a:p>
            <a:pPr lvl="1" eaLnBrk="1" hangingPunct="1">
              <a:defRPr/>
            </a:pPr>
            <a:r>
              <a:rPr lang="en-US" dirty="0"/>
              <a:t>Health care personnel/resources overwhelmed</a:t>
            </a:r>
          </a:p>
          <a:p>
            <a:pPr lvl="1" eaLnBrk="1" hangingPunct="1">
              <a:defRPr/>
            </a:pPr>
            <a:r>
              <a:rPr lang="en-US" dirty="0"/>
              <a:t>Famine</a:t>
            </a:r>
          </a:p>
          <a:p>
            <a:pPr lvl="1" eaLnBrk="1" hangingPunct="1">
              <a:defRPr/>
            </a:pPr>
            <a:r>
              <a:rPr lang="en-US" dirty="0"/>
              <a:t>Refugees</a:t>
            </a:r>
          </a:p>
          <a:p>
            <a:pPr lvl="1" eaLnBrk="1" hangingPunct="1">
              <a:defRPr/>
            </a:pPr>
            <a:r>
              <a:rPr lang="en-US" dirty="0"/>
              <a:t>Devastated transportation infrastructure</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89C0C9E7-76DB-2C1C-DED0-BFC5331A1DE7}"/>
              </a:ext>
            </a:extLst>
          </p:cNvPr>
          <p:cNvSpPr>
            <a:spLocks noGrp="1" noChangeArrowheads="1"/>
          </p:cNvSpPr>
          <p:nvPr>
            <p:ph type="title"/>
          </p:nvPr>
        </p:nvSpPr>
        <p:spPr/>
        <p:txBody>
          <a:bodyPr/>
          <a:lstStyle/>
          <a:p>
            <a:pPr eaLnBrk="1" hangingPunct="1">
              <a:defRPr/>
            </a:pPr>
            <a:r>
              <a:rPr lang="en-US"/>
              <a:t>Effects of a Nuclear Explosion</a:t>
            </a:r>
          </a:p>
        </p:txBody>
      </p:sp>
      <p:sp>
        <p:nvSpPr>
          <p:cNvPr id="38915" name="Rectangle 3">
            <a:extLst>
              <a:ext uri="{FF2B5EF4-FFF2-40B4-BE49-F238E27FC236}">
                <a16:creationId xmlns:a16="http://schemas.microsoft.com/office/drawing/2014/main" id="{DA8A5112-01AF-C993-6E80-11B0CB10D671}"/>
              </a:ext>
            </a:extLst>
          </p:cNvPr>
          <p:cNvSpPr>
            <a:spLocks noGrp="1" noChangeArrowheads="1"/>
          </p:cNvSpPr>
          <p:nvPr>
            <p:ph idx="1"/>
          </p:nvPr>
        </p:nvSpPr>
        <p:spPr/>
        <p:txBody>
          <a:bodyPr/>
          <a:lstStyle/>
          <a:p>
            <a:pPr eaLnBrk="1" hangingPunct="1">
              <a:defRPr/>
            </a:pPr>
            <a:r>
              <a:rPr lang="en-US" dirty="0"/>
              <a:t>Late effects:</a:t>
            </a:r>
          </a:p>
          <a:p>
            <a:pPr lvl="1" eaLnBrk="1" hangingPunct="1">
              <a:defRPr/>
            </a:pPr>
            <a:r>
              <a:rPr lang="en-US" dirty="0"/>
              <a:t>Cancer</a:t>
            </a:r>
          </a:p>
          <a:p>
            <a:pPr lvl="1" eaLnBrk="1" hangingPunct="1">
              <a:defRPr/>
            </a:pPr>
            <a:r>
              <a:rPr lang="en-US" dirty="0"/>
              <a:t>Psychological trauma (PTSD, anxiety, depression)</a:t>
            </a:r>
          </a:p>
          <a:p>
            <a:pPr lvl="1" eaLnBrk="1" hangingPunct="1">
              <a:defRPr/>
            </a:pPr>
            <a:r>
              <a:rPr lang="en-US" dirty="0"/>
              <a:t>nuclear winter (mass starvation due to disruption of agricultural, transportation, industrial and health care systems)</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9C3259FF-747A-EE7F-E8F9-171C67EE588C}"/>
              </a:ext>
            </a:extLst>
          </p:cNvPr>
          <p:cNvSpPr>
            <a:spLocks noGrp="1" noChangeArrowheads="1"/>
          </p:cNvSpPr>
          <p:nvPr>
            <p:ph type="title"/>
          </p:nvPr>
        </p:nvSpPr>
        <p:spPr/>
        <p:txBody>
          <a:bodyPr/>
          <a:lstStyle/>
          <a:p>
            <a:pPr eaLnBrk="1" hangingPunct="1">
              <a:defRPr/>
            </a:pPr>
            <a:r>
              <a:rPr lang="en-US" sz="4000"/>
              <a:t>Effects of a 20 megaton nuclear explosion</a:t>
            </a:r>
          </a:p>
        </p:txBody>
      </p:sp>
      <p:sp>
        <p:nvSpPr>
          <p:cNvPr id="39939" name="Rectangle 3">
            <a:extLst>
              <a:ext uri="{FF2B5EF4-FFF2-40B4-BE49-F238E27FC236}">
                <a16:creationId xmlns:a16="http://schemas.microsoft.com/office/drawing/2014/main" id="{D9594DFF-590C-3CF8-4D7A-B1DCE0C185FE}"/>
              </a:ext>
            </a:extLst>
          </p:cNvPr>
          <p:cNvSpPr>
            <a:spLocks noGrp="1" noChangeArrowheads="1"/>
          </p:cNvSpPr>
          <p:nvPr>
            <p:ph idx="1"/>
          </p:nvPr>
        </p:nvSpPr>
        <p:spPr/>
        <p:txBody>
          <a:bodyPr/>
          <a:lstStyle/>
          <a:p>
            <a:pPr eaLnBrk="1" hangingPunct="1">
              <a:defRPr/>
            </a:pPr>
            <a:r>
              <a:rPr lang="en-US" dirty="0"/>
              <a:t>Ground zero - 2 miles:</a:t>
            </a:r>
          </a:p>
          <a:p>
            <a:pPr lvl="1" eaLnBrk="1" hangingPunct="1">
              <a:defRPr/>
            </a:pPr>
            <a:r>
              <a:rPr lang="en-US" dirty="0"/>
              <a:t>Within 1/100 second fireball hotter than sun; everything vaporized</a:t>
            </a:r>
          </a:p>
          <a:p>
            <a:pPr lvl="1" eaLnBrk="1" hangingPunct="1">
              <a:defRPr/>
            </a:pPr>
            <a:endParaRPr lang="en-US" dirty="0"/>
          </a:p>
          <a:p>
            <a:pPr eaLnBrk="1" hangingPunct="1">
              <a:defRPr/>
            </a:pPr>
            <a:r>
              <a:rPr lang="en-US" dirty="0"/>
              <a:t>2 - 4 miles:</a:t>
            </a:r>
          </a:p>
          <a:p>
            <a:pPr lvl="1" eaLnBrk="1" hangingPunct="1">
              <a:defRPr/>
            </a:pPr>
            <a:r>
              <a:rPr lang="en-US" dirty="0"/>
              <a:t>25 psi pressures; 650 mph winds</a:t>
            </a:r>
          </a:p>
          <a:p>
            <a:pPr lvl="1" eaLnBrk="1" hangingPunct="1">
              <a:defRPr/>
            </a:pPr>
            <a:r>
              <a:rPr lang="en-US" dirty="0"/>
              <a:t>Buildings ripped apart and leveled</a:t>
            </a:r>
          </a:p>
          <a:p>
            <a:pPr lvl="1" eaLnBrk="1" hangingPunct="1">
              <a:buFont typeface="Wingdings" panose="05000000000000000000" pitchFamily="2" charset="2"/>
              <a:buNone/>
              <a:defRPr/>
            </a:pPr>
            <a:endParaRPr lang="en-US" dirty="0"/>
          </a:p>
          <a:p>
            <a:pPr lvl="1" eaLnBrk="1" hangingPunct="1">
              <a:buFont typeface="Wingdings" panose="05000000000000000000" pitchFamily="2" charset="2"/>
              <a:buNone/>
              <a:defRPr/>
            </a:pPr>
            <a:endParaRPr lang="en-US" dirty="0"/>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83CBE842-7579-23A9-DA03-4406CABF4E6C}"/>
              </a:ext>
            </a:extLst>
          </p:cNvPr>
          <p:cNvSpPr>
            <a:spLocks noGrp="1" noChangeArrowheads="1"/>
          </p:cNvSpPr>
          <p:nvPr>
            <p:ph type="title"/>
          </p:nvPr>
        </p:nvSpPr>
        <p:spPr/>
        <p:txBody>
          <a:bodyPr/>
          <a:lstStyle/>
          <a:p>
            <a:pPr eaLnBrk="1" hangingPunct="1">
              <a:defRPr/>
            </a:pPr>
            <a:r>
              <a:rPr lang="en-US" sz="4000"/>
              <a:t>Effects of a 20 megaton nuclear explosion</a:t>
            </a:r>
          </a:p>
        </p:txBody>
      </p:sp>
      <p:sp>
        <p:nvSpPr>
          <p:cNvPr id="40963" name="Rectangle 3">
            <a:extLst>
              <a:ext uri="{FF2B5EF4-FFF2-40B4-BE49-F238E27FC236}">
                <a16:creationId xmlns:a16="http://schemas.microsoft.com/office/drawing/2014/main" id="{53FC3F09-8FC5-712A-AB9A-340151A60E98}"/>
              </a:ext>
            </a:extLst>
          </p:cNvPr>
          <p:cNvSpPr>
            <a:spLocks noGrp="1" noChangeArrowheads="1"/>
          </p:cNvSpPr>
          <p:nvPr>
            <p:ph idx="1"/>
          </p:nvPr>
        </p:nvSpPr>
        <p:spPr/>
        <p:txBody>
          <a:bodyPr/>
          <a:lstStyle/>
          <a:p>
            <a:pPr eaLnBrk="1" hangingPunct="1">
              <a:defRPr/>
            </a:pPr>
            <a:r>
              <a:rPr lang="en-US"/>
              <a:t>4 - 10 miles:</a:t>
            </a:r>
          </a:p>
          <a:p>
            <a:pPr lvl="1" eaLnBrk="1" hangingPunct="1">
              <a:defRPr/>
            </a:pPr>
            <a:r>
              <a:rPr lang="en-US"/>
              <a:t>7 – 10 psi; 200 mph winds</a:t>
            </a:r>
          </a:p>
          <a:p>
            <a:pPr lvl="1" eaLnBrk="1" hangingPunct="1">
              <a:defRPr/>
            </a:pPr>
            <a:r>
              <a:rPr lang="en-US"/>
              <a:t>Sheet metal melts; concrete buildings heavily damaged (all others leveled)</a:t>
            </a:r>
          </a:p>
          <a:p>
            <a:pPr eaLnBrk="1" hangingPunct="1">
              <a:defRPr/>
            </a:pPr>
            <a:r>
              <a:rPr lang="en-US"/>
              <a:t>16 miles:</a:t>
            </a:r>
          </a:p>
          <a:p>
            <a:pPr lvl="1" eaLnBrk="1" hangingPunct="1">
              <a:defRPr/>
            </a:pPr>
            <a:r>
              <a:rPr lang="en-US"/>
              <a:t>100 mph winds, firestorm, T = 1400</a:t>
            </a:r>
            <a:r>
              <a:rPr lang="en-US">
                <a:cs typeface="Arial" charset="0"/>
              </a:rPr>
              <a:t>° C</a:t>
            </a:r>
          </a:p>
          <a:p>
            <a:pPr lvl="1" eaLnBrk="1" hangingPunct="1">
              <a:defRPr/>
            </a:pPr>
            <a:r>
              <a:rPr lang="en-US">
                <a:cs typeface="Arial" charset="0"/>
              </a:rPr>
              <a:t>100% mortality</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6ED0A69E-ADEE-B0F3-1B60-FAFDA60CE530}"/>
              </a:ext>
            </a:extLst>
          </p:cNvPr>
          <p:cNvSpPr>
            <a:spLocks noGrp="1" noChangeArrowheads="1"/>
          </p:cNvSpPr>
          <p:nvPr>
            <p:ph type="title"/>
          </p:nvPr>
        </p:nvSpPr>
        <p:spPr/>
        <p:txBody>
          <a:bodyPr/>
          <a:lstStyle/>
          <a:p>
            <a:pPr eaLnBrk="1" hangingPunct="1">
              <a:defRPr/>
            </a:pPr>
            <a:r>
              <a:rPr lang="en-US" sz="4000"/>
              <a:t>Effects of a 20 megaton nuclear explosion</a:t>
            </a:r>
          </a:p>
        </p:txBody>
      </p:sp>
      <p:sp>
        <p:nvSpPr>
          <p:cNvPr id="41987" name="Rectangle 3">
            <a:extLst>
              <a:ext uri="{FF2B5EF4-FFF2-40B4-BE49-F238E27FC236}">
                <a16:creationId xmlns:a16="http://schemas.microsoft.com/office/drawing/2014/main" id="{2E040C4D-CAAC-E7AC-5F90-26AA31676FB2}"/>
              </a:ext>
            </a:extLst>
          </p:cNvPr>
          <p:cNvSpPr>
            <a:spLocks noGrp="1" noChangeArrowheads="1"/>
          </p:cNvSpPr>
          <p:nvPr>
            <p:ph idx="1"/>
          </p:nvPr>
        </p:nvSpPr>
        <p:spPr/>
        <p:txBody>
          <a:bodyPr/>
          <a:lstStyle/>
          <a:p>
            <a:pPr eaLnBrk="1" hangingPunct="1">
              <a:defRPr/>
            </a:pPr>
            <a:r>
              <a:rPr lang="en-US"/>
              <a:t>21 miles:</a:t>
            </a:r>
          </a:p>
          <a:p>
            <a:pPr lvl="1" eaLnBrk="1" hangingPunct="1">
              <a:defRPr/>
            </a:pPr>
            <a:r>
              <a:rPr lang="en-US"/>
              <a:t>2 psi; 100 mph winds</a:t>
            </a:r>
          </a:p>
          <a:p>
            <a:pPr lvl="1" eaLnBrk="1" hangingPunct="1">
              <a:defRPr/>
            </a:pPr>
            <a:r>
              <a:rPr lang="en-US"/>
              <a:t>Shattered glass, flying debri</a:t>
            </a:r>
          </a:p>
          <a:p>
            <a:pPr eaLnBrk="1" hangingPunct="1">
              <a:defRPr/>
            </a:pPr>
            <a:r>
              <a:rPr lang="en-US"/>
              <a:t>29 miles:</a:t>
            </a:r>
          </a:p>
          <a:p>
            <a:pPr lvl="1" eaLnBrk="1" hangingPunct="1">
              <a:defRPr/>
            </a:pPr>
            <a:r>
              <a:rPr lang="en-US"/>
              <a:t>3</a:t>
            </a:r>
            <a:r>
              <a:rPr lang="en-US">
                <a:cs typeface="Arial" charset="0"/>
              </a:rPr>
              <a:t>° burns over all exposed skin</a:t>
            </a:r>
          </a:p>
          <a:p>
            <a:pPr eaLnBrk="1" hangingPunct="1">
              <a:defRPr/>
            </a:pPr>
            <a:r>
              <a:rPr lang="en-US">
                <a:cs typeface="Arial" charset="0"/>
              </a:rPr>
              <a:t>40 miles:</a:t>
            </a:r>
          </a:p>
          <a:p>
            <a:pPr lvl="1" eaLnBrk="1" hangingPunct="1">
              <a:defRPr/>
            </a:pPr>
            <a:r>
              <a:rPr lang="en-US">
                <a:cs typeface="Arial" charset="0"/>
              </a:rPr>
              <a:t>Retinal burns blind all who witness explosion</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FB8B3608-42C6-6574-269A-562D384CCA65}"/>
              </a:ext>
            </a:extLst>
          </p:cNvPr>
          <p:cNvSpPr>
            <a:spLocks noGrp="1" noChangeArrowheads="1"/>
          </p:cNvSpPr>
          <p:nvPr>
            <p:ph type="title"/>
          </p:nvPr>
        </p:nvSpPr>
        <p:spPr/>
        <p:txBody>
          <a:bodyPr/>
          <a:lstStyle/>
          <a:p>
            <a:pPr eaLnBrk="1" hangingPunct="1">
              <a:defRPr/>
            </a:pPr>
            <a:r>
              <a:rPr lang="en-US" sz="4000" dirty="0"/>
              <a:t>Effects of a 20 megaton nuclear explosion over Boston (1998 study)</a:t>
            </a:r>
          </a:p>
        </p:txBody>
      </p:sp>
      <p:sp>
        <p:nvSpPr>
          <p:cNvPr id="43011" name="Rectangle 3">
            <a:extLst>
              <a:ext uri="{FF2B5EF4-FFF2-40B4-BE49-F238E27FC236}">
                <a16:creationId xmlns:a16="http://schemas.microsoft.com/office/drawing/2014/main" id="{341AE54D-82EE-D7D9-CDC7-98CF14E3A382}"/>
              </a:ext>
            </a:extLst>
          </p:cNvPr>
          <p:cNvSpPr>
            <a:spLocks noGrp="1" noChangeArrowheads="1"/>
          </p:cNvSpPr>
          <p:nvPr>
            <p:ph idx="1"/>
          </p:nvPr>
        </p:nvSpPr>
        <p:spPr/>
        <p:txBody>
          <a:bodyPr/>
          <a:lstStyle/>
          <a:p>
            <a:pPr eaLnBrk="1" hangingPunct="1">
              <a:defRPr/>
            </a:pPr>
            <a:r>
              <a:rPr lang="en-US" dirty="0"/>
              <a:t>Death toll:</a:t>
            </a:r>
          </a:p>
          <a:p>
            <a:pPr eaLnBrk="1" hangingPunct="1">
              <a:defRPr/>
            </a:pPr>
            <a:endParaRPr lang="en-US" dirty="0"/>
          </a:p>
          <a:p>
            <a:pPr lvl="1" eaLnBrk="1" hangingPunct="1">
              <a:defRPr/>
            </a:pPr>
            <a:r>
              <a:rPr lang="en-US" dirty="0"/>
              <a:t>1,000,000 within minutes</a:t>
            </a:r>
          </a:p>
          <a:p>
            <a:pPr lvl="1" eaLnBrk="1" hangingPunct="1">
              <a:defRPr/>
            </a:pPr>
            <a:endParaRPr lang="en-US" dirty="0"/>
          </a:p>
          <a:p>
            <a:pPr lvl="1" eaLnBrk="1" hangingPunct="1">
              <a:defRPr/>
            </a:pPr>
            <a:r>
              <a:rPr lang="en-US" dirty="0"/>
              <a:t>1,800,000 survivors:</a:t>
            </a:r>
          </a:p>
          <a:p>
            <a:pPr lvl="2" eaLnBrk="1" hangingPunct="1">
              <a:defRPr/>
            </a:pPr>
            <a:r>
              <a:rPr lang="en-US" dirty="0"/>
              <a:t>1,100,000 fatally injured</a:t>
            </a:r>
          </a:p>
          <a:p>
            <a:pPr lvl="2" eaLnBrk="1" hangingPunct="1">
              <a:defRPr/>
            </a:pPr>
            <a:r>
              <a:rPr lang="en-US" dirty="0"/>
              <a:t>500,000 with major injuries</a:t>
            </a:r>
          </a:p>
          <a:p>
            <a:pPr lvl="2" eaLnBrk="1" hangingPunct="1">
              <a:defRPr/>
            </a:pPr>
            <a:r>
              <a:rPr lang="en-US" dirty="0"/>
              <a:t>200,000 without injuries</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B7FB180C-82B4-6745-77F3-46D951DCCB88}"/>
              </a:ext>
            </a:extLst>
          </p:cNvPr>
          <p:cNvSpPr>
            <a:spLocks noGrp="1" noChangeArrowheads="1"/>
          </p:cNvSpPr>
          <p:nvPr>
            <p:ph type="title"/>
          </p:nvPr>
        </p:nvSpPr>
        <p:spPr/>
        <p:txBody>
          <a:bodyPr/>
          <a:lstStyle/>
          <a:p>
            <a:pPr eaLnBrk="1" hangingPunct="1">
              <a:defRPr/>
            </a:pPr>
            <a:r>
              <a:rPr lang="en-US"/>
              <a:t>Types of Injuries</a:t>
            </a:r>
          </a:p>
        </p:txBody>
      </p:sp>
      <p:sp>
        <p:nvSpPr>
          <p:cNvPr id="44035" name="Rectangle 3">
            <a:extLst>
              <a:ext uri="{FF2B5EF4-FFF2-40B4-BE49-F238E27FC236}">
                <a16:creationId xmlns:a16="http://schemas.microsoft.com/office/drawing/2014/main" id="{D81DE926-082C-982D-141C-D5454E8126CE}"/>
              </a:ext>
            </a:extLst>
          </p:cNvPr>
          <p:cNvSpPr>
            <a:spLocks noGrp="1" noChangeArrowheads="1"/>
          </p:cNvSpPr>
          <p:nvPr>
            <p:ph idx="1"/>
          </p:nvPr>
        </p:nvSpPr>
        <p:spPr/>
        <p:txBody>
          <a:bodyPr/>
          <a:lstStyle/>
          <a:p>
            <a:pPr eaLnBrk="1" hangingPunct="1">
              <a:defRPr/>
            </a:pPr>
            <a:r>
              <a:rPr lang="en-US"/>
              <a:t>Burns</a:t>
            </a:r>
          </a:p>
          <a:p>
            <a:pPr eaLnBrk="1" hangingPunct="1">
              <a:defRPr/>
            </a:pPr>
            <a:r>
              <a:rPr lang="en-US"/>
              <a:t>Blindings</a:t>
            </a:r>
          </a:p>
          <a:p>
            <a:pPr eaLnBrk="1" hangingPunct="1">
              <a:defRPr/>
            </a:pPr>
            <a:r>
              <a:rPr lang="en-US"/>
              <a:t>Deafenings</a:t>
            </a:r>
          </a:p>
          <a:p>
            <a:pPr eaLnBrk="1" hangingPunct="1">
              <a:defRPr/>
            </a:pPr>
            <a:r>
              <a:rPr lang="en-US"/>
              <a:t>PTX</a:t>
            </a:r>
          </a:p>
          <a:p>
            <a:pPr eaLnBrk="1" hangingPunct="1">
              <a:defRPr/>
            </a:pPr>
            <a:r>
              <a:rPr lang="en-US"/>
              <a:t>Fxs</a:t>
            </a:r>
          </a:p>
          <a:p>
            <a:pPr eaLnBrk="1" hangingPunct="1">
              <a:defRPr/>
            </a:pPr>
            <a:r>
              <a:rPr lang="en-US"/>
              <a:t>Shrapnel wounds</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CE992285-A139-E5E3-69AE-4A611C887D12}"/>
              </a:ext>
            </a:extLst>
          </p:cNvPr>
          <p:cNvSpPr>
            <a:spLocks noGrp="1" noChangeArrowheads="1"/>
          </p:cNvSpPr>
          <p:nvPr>
            <p:ph type="title"/>
          </p:nvPr>
        </p:nvSpPr>
        <p:spPr/>
        <p:txBody>
          <a:bodyPr/>
          <a:lstStyle/>
          <a:p>
            <a:pPr eaLnBrk="1" hangingPunct="1">
              <a:defRPr/>
            </a:pPr>
            <a:r>
              <a:rPr lang="en-US"/>
              <a:t>Radiation Sickness</a:t>
            </a:r>
          </a:p>
        </p:txBody>
      </p:sp>
      <p:sp>
        <p:nvSpPr>
          <p:cNvPr id="45059" name="Rectangle 3">
            <a:extLst>
              <a:ext uri="{FF2B5EF4-FFF2-40B4-BE49-F238E27FC236}">
                <a16:creationId xmlns:a16="http://schemas.microsoft.com/office/drawing/2014/main" id="{45FA3B00-8210-1D53-D50D-53BFB2624059}"/>
              </a:ext>
            </a:extLst>
          </p:cNvPr>
          <p:cNvSpPr>
            <a:spLocks noGrp="1" noChangeArrowheads="1"/>
          </p:cNvSpPr>
          <p:nvPr>
            <p:ph idx="1"/>
          </p:nvPr>
        </p:nvSpPr>
        <p:spPr/>
        <p:txBody>
          <a:bodyPr/>
          <a:lstStyle/>
          <a:p>
            <a:pPr eaLnBrk="1" hangingPunct="1">
              <a:defRPr/>
            </a:pPr>
            <a:r>
              <a:rPr lang="en-US" dirty="0"/>
              <a:t>Very high  dose: cerebral edema, N/V/D, speech and gait difficulties, convulsions, coma, death within 1-2 days</a:t>
            </a:r>
          </a:p>
          <a:p>
            <a:pPr eaLnBrk="1" hangingPunct="1">
              <a:defRPr/>
            </a:pPr>
            <a:r>
              <a:rPr lang="en-US" dirty="0"/>
              <a:t>Medium doses: N/V/D </a:t>
            </a:r>
            <a:r>
              <a:rPr lang="en-US" dirty="0">
                <a:cs typeface="Arial" charset="0"/>
              </a:rPr>
              <a:t>→ resolves → recurrent hematemesis, bloody D → majority die</a:t>
            </a:r>
          </a:p>
          <a:p>
            <a:pPr eaLnBrk="1" hangingPunct="1">
              <a:defRPr/>
            </a:pPr>
            <a:r>
              <a:rPr lang="en-US" dirty="0">
                <a:cs typeface="Arial" charset="0"/>
              </a:rPr>
              <a:t>Low doses: BM failure, infections, bleeding, sores, ± death</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BE56A7ED-1BB3-18B1-8400-7A11B6976CB1}"/>
              </a:ext>
            </a:extLst>
          </p:cNvPr>
          <p:cNvSpPr>
            <a:spLocks noGrp="1" noChangeArrowheads="1"/>
          </p:cNvSpPr>
          <p:nvPr>
            <p:ph type="title"/>
          </p:nvPr>
        </p:nvSpPr>
        <p:spPr/>
        <p:txBody>
          <a:bodyPr/>
          <a:lstStyle/>
          <a:p>
            <a:pPr eaLnBrk="1" hangingPunct="1">
              <a:defRPr/>
            </a:pPr>
            <a:r>
              <a:rPr lang="en-US"/>
              <a:t>Effects on health professionals</a:t>
            </a:r>
          </a:p>
        </p:txBody>
      </p:sp>
      <p:sp>
        <p:nvSpPr>
          <p:cNvPr id="46083" name="Rectangle 3">
            <a:extLst>
              <a:ext uri="{FF2B5EF4-FFF2-40B4-BE49-F238E27FC236}">
                <a16:creationId xmlns:a16="http://schemas.microsoft.com/office/drawing/2014/main" id="{8069D82E-84ED-C7AE-5BB8-1D31FC3E456C}"/>
              </a:ext>
            </a:extLst>
          </p:cNvPr>
          <p:cNvSpPr>
            <a:spLocks noGrp="1" noChangeArrowheads="1"/>
          </p:cNvSpPr>
          <p:nvPr>
            <p:ph idx="1"/>
          </p:nvPr>
        </p:nvSpPr>
        <p:spPr/>
        <p:txBody>
          <a:bodyPr/>
          <a:lstStyle/>
          <a:p>
            <a:pPr eaLnBrk="1" hangingPunct="1">
              <a:defRPr/>
            </a:pPr>
            <a:r>
              <a:rPr lang="en-US"/>
              <a:t>70% killed or fatally wounded</a:t>
            </a:r>
          </a:p>
          <a:p>
            <a:pPr eaLnBrk="1" hangingPunct="1">
              <a:defRPr/>
            </a:pPr>
            <a:endParaRPr lang="en-US"/>
          </a:p>
          <a:p>
            <a:pPr eaLnBrk="1" hangingPunct="1">
              <a:defRPr/>
            </a:pPr>
            <a:r>
              <a:rPr lang="en-US"/>
              <a:t>15% injured</a:t>
            </a:r>
          </a:p>
          <a:p>
            <a:pPr eaLnBrk="1" hangingPunct="1">
              <a:defRPr/>
            </a:pPr>
            <a:endParaRPr lang="en-US"/>
          </a:p>
          <a:p>
            <a:pPr eaLnBrk="1" hangingPunct="1">
              <a:defRPr/>
            </a:pPr>
            <a:r>
              <a:rPr lang="en-US"/>
              <a:t>&lt; 1000 survive</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C223ED8A-F520-ACA0-D28F-47ECEC20ADD2}"/>
              </a:ext>
            </a:extLst>
          </p:cNvPr>
          <p:cNvSpPr>
            <a:spLocks noGrp="1" noChangeArrowheads="1"/>
          </p:cNvSpPr>
          <p:nvPr>
            <p:ph type="title"/>
          </p:nvPr>
        </p:nvSpPr>
        <p:spPr/>
        <p:txBody>
          <a:bodyPr/>
          <a:lstStyle/>
          <a:p>
            <a:pPr eaLnBrk="1" hangingPunct="1">
              <a:defRPr/>
            </a:pPr>
            <a:r>
              <a:rPr lang="en-US"/>
              <a:t>Effects on health care system</a:t>
            </a:r>
          </a:p>
        </p:txBody>
      </p:sp>
      <p:sp>
        <p:nvSpPr>
          <p:cNvPr id="48131" name="Rectangle 3">
            <a:extLst>
              <a:ext uri="{FF2B5EF4-FFF2-40B4-BE49-F238E27FC236}">
                <a16:creationId xmlns:a16="http://schemas.microsoft.com/office/drawing/2014/main" id="{803747A8-9A09-8D1A-7832-E39328102266}"/>
              </a:ext>
            </a:extLst>
          </p:cNvPr>
          <p:cNvSpPr>
            <a:spLocks noGrp="1" noChangeArrowheads="1"/>
          </p:cNvSpPr>
          <p:nvPr>
            <p:ph idx="1"/>
          </p:nvPr>
        </p:nvSpPr>
        <p:spPr/>
        <p:txBody>
          <a:bodyPr/>
          <a:lstStyle/>
          <a:p>
            <a:pPr eaLnBrk="1" hangingPunct="1">
              <a:defRPr/>
            </a:pPr>
            <a:r>
              <a:rPr lang="en-US" dirty="0"/>
              <a:t>Most major hospitals destroyed</a:t>
            </a:r>
          </a:p>
          <a:p>
            <a:pPr eaLnBrk="1" hangingPunct="1">
              <a:defRPr/>
            </a:pPr>
            <a:r>
              <a:rPr lang="en-US" dirty="0"/>
              <a:t>EMS system debilitated</a:t>
            </a:r>
          </a:p>
          <a:p>
            <a:pPr eaLnBrk="1" hangingPunct="1">
              <a:defRPr/>
            </a:pPr>
            <a:r>
              <a:rPr lang="en-US" dirty="0"/>
              <a:t>No X-ray machines, electricity, water, antibiotics or other meds, blood/plasma, bandages</a:t>
            </a:r>
          </a:p>
          <a:p>
            <a:pPr eaLnBrk="1" hangingPunct="1">
              <a:defRPr/>
            </a:pPr>
            <a:r>
              <a:rPr lang="en-US" dirty="0"/>
              <a:t>2000 burn unit beds in US (100 per major city) – essentially destroyed</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2DA6D3BE-8C1B-76AD-B013-98AE51147859}"/>
              </a:ext>
            </a:extLst>
          </p:cNvPr>
          <p:cNvSpPr>
            <a:spLocks noGrp="1" noChangeArrowheads="1"/>
          </p:cNvSpPr>
          <p:nvPr>
            <p:ph type="title"/>
          </p:nvPr>
        </p:nvSpPr>
        <p:spPr/>
        <p:txBody>
          <a:bodyPr/>
          <a:lstStyle/>
          <a:p>
            <a:pPr eaLnBrk="1" hangingPunct="1">
              <a:defRPr/>
            </a:pPr>
            <a:r>
              <a:rPr lang="en-US"/>
              <a:t>Effects on Health Care System</a:t>
            </a:r>
          </a:p>
        </p:txBody>
      </p:sp>
      <p:sp>
        <p:nvSpPr>
          <p:cNvPr id="47107" name="Rectangle 3">
            <a:extLst>
              <a:ext uri="{FF2B5EF4-FFF2-40B4-BE49-F238E27FC236}">
                <a16:creationId xmlns:a16="http://schemas.microsoft.com/office/drawing/2014/main" id="{00EB88FD-4CE7-4E5F-4A78-F1074F0CC21A}"/>
              </a:ext>
            </a:extLst>
          </p:cNvPr>
          <p:cNvSpPr>
            <a:spLocks noGrp="1" noChangeArrowheads="1"/>
          </p:cNvSpPr>
          <p:nvPr>
            <p:ph idx="1"/>
          </p:nvPr>
        </p:nvSpPr>
        <p:spPr/>
        <p:txBody>
          <a:bodyPr/>
          <a:lstStyle/>
          <a:p>
            <a:pPr eaLnBrk="1" hangingPunct="1">
              <a:defRPr/>
            </a:pPr>
            <a:r>
              <a:rPr lang="en-US"/>
              <a:t>1500 patients/doctor</a:t>
            </a:r>
          </a:p>
          <a:p>
            <a:pPr eaLnBrk="1" hangingPunct="1">
              <a:defRPr/>
            </a:pPr>
            <a:endParaRPr lang="en-US"/>
          </a:p>
          <a:p>
            <a:pPr eaLnBrk="1" hangingPunct="1">
              <a:defRPr/>
            </a:pPr>
            <a:r>
              <a:rPr lang="en-US"/>
              <a:t>10 min/pt</a:t>
            </a:r>
          </a:p>
          <a:p>
            <a:pPr eaLnBrk="1" hangingPunct="1">
              <a:defRPr/>
            </a:pPr>
            <a:endParaRPr lang="en-US"/>
          </a:p>
          <a:p>
            <a:pPr eaLnBrk="1" hangingPunct="1">
              <a:defRPr/>
            </a:pPr>
            <a:r>
              <a:rPr lang="en-US"/>
              <a:t>4 hours sleep/noc</a:t>
            </a:r>
          </a:p>
          <a:p>
            <a:pPr eaLnBrk="1" hangingPunct="1">
              <a:defRPr/>
            </a:pPr>
            <a:endParaRPr lang="en-US"/>
          </a:p>
          <a:p>
            <a:pPr eaLnBrk="1" hangingPunct="1">
              <a:defRPr/>
            </a:pPr>
            <a:r>
              <a:rPr lang="en-US"/>
              <a:t>2 weeks to see all injured</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39780BD3-14AD-097E-B938-B612E1375483}"/>
              </a:ext>
            </a:extLst>
          </p:cNvPr>
          <p:cNvSpPr>
            <a:spLocks noGrp="1" noChangeArrowheads="1"/>
          </p:cNvSpPr>
          <p:nvPr>
            <p:ph type="title"/>
          </p:nvPr>
        </p:nvSpPr>
        <p:spPr/>
        <p:txBody>
          <a:bodyPr/>
          <a:lstStyle/>
          <a:p>
            <a:pPr eaLnBrk="1" hangingPunct="1">
              <a:defRPr/>
            </a:pPr>
            <a:r>
              <a:rPr lang="en-US"/>
              <a:t>Ultimate Outcomes</a:t>
            </a:r>
          </a:p>
        </p:txBody>
      </p:sp>
      <p:sp>
        <p:nvSpPr>
          <p:cNvPr id="49155" name="Rectangle 3">
            <a:extLst>
              <a:ext uri="{FF2B5EF4-FFF2-40B4-BE49-F238E27FC236}">
                <a16:creationId xmlns:a16="http://schemas.microsoft.com/office/drawing/2014/main" id="{7B98C973-F72A-175F-5339-5064416E9862}"/>
              </a:ext>
            </a:extLst>
          </p:cNvPr>
          <p:cNvSpPr>
            <a:spLocks noGrp="1" noChangeArrowheads="1"/>
          </p:cNvSpPr>
          <p:nvPr>
            <p:ph idx="1"/>
          </p:nvPr>
        </p:nvSpPr>
        <p:spPr/>
        <p:txBody>
          <a:bodyPr/>
          <a:lstStyle/>
          <a:p>
            <a:pPr eaLnBrk="1" hangingPunct="1">
              <a:defRPr/>
            </a:pPr>
            <a:endParaRPr lang="en-US"/>
          </a:p>
          <a:p>
            <a:pPr eaLnBrk="1" hangingPunct="1">
              <a:defRPr/>
            </a:pPr>
            <a:r>
              <a:rPr lang="en-US"/>
              <a:t>Boston (pop. 2.8 million in 1998)</a:t>
            </a:r>
          </a:p>
          <a:p>
            <a:pPr eaLnBrk="1" hangingPunct="1">
              <a:defRPr/>
            </a:pPr>
            <a:endParaRPr lang="en-US"/>
          </a:p>
          <a:p>
            <a:pPr eaLnBrk="1" hangingPunct="1">
              <a:defRPr/>
            </a:pPr>
            <a:r>
              <a:rPr lang="en-US"/>
              <a:t>&gt; 2.5 million dead after one month</a:t>
            </a:r>
          </a:p>
          <a:p>
            <a:pPr lvl="1" eaLnBrk="1" hangingPunct="1">
              <a:defRPr/>
            </a:pPr>
            <a:r>
              <a:rPr lang="en-US"/>
              <a:t>More than 6x as many Americans as died in WW II</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2EE62-5B7B-AD2D-1E52-B2B955F7C126}"/>
              </a:ext>
            </a:extLst>
          </p:cNvPr>
          <p:cNvSpPr>
            <a:spLocks noGrp="1"/>
          </p:cNvSpPr>
          <p:nvPr>
            <p:ph type="title"/>
          </p:nvPr>
        </p:nvSpPr>
        <p:spPr/>
        <p:txBody>
          <a:bodyPr/>
          <a:lstStyle/>
          <a:p>
            <a:pPr>
              <a:defRPr/>
            </a:pPr>
            <a:r>
              <a:rPr lang="en-US" dirty="0"/>
              <a:t>Project Plowshare</a:t>
            </a:r>
          </a:p>
        </p:txBody>
      </p:sp>
      <p:sp>
        <p:nvSpPr>
          <p:cNvPr id="3" name="Content Placeholder 2">
            <a:extLst>
              <a:ext uri="{FF2B5EF4-FFF2-40B4-BE49-F238E27FC236}">
                <a16:creationId xmlns:a16="http://schemas.microsoft.com/office/drawing/2014/main" id="{F518E7C2-5D1F-BB50-DD63-49B76B30D251}"/>
              </a:ext>
            </a:extLst>
          </p:cNvPr>
          <p:cNvSpPr>
            <a:spLocks noGrp="1"/>
          </p:cNvSpPr>
          <p:nvPr>
            <p:ph idx="1"/>
          </p:nvPr>
        </p:nvSpPr>
        <p:spPr/>
        <p:txBody>
          <a:bodyPr/>
          <a:lstStyle/>
          <a:p>
            <a:pPr>
              <a:defRPr/>
            </a:pPr>
            <a:r>
              <a:rPr lang="en-US" dirty="0"/>
              <a:t>To promote peaceful uses of the atom for construction purposes in the 1950s</a:t>
            </a:r>
          </a:p>
          <a:p>
            <a:pPr lvl="1">
              <a:defRPr/>
            </a:pPr>
            <a:r>
              <a:rPr lang="en-US" dirty="0"/>
              <a:t>Russia had a similar program</a:t>
            </a:r>
          </a:p>
          <a:p>
            <a:pPr>
              <a:defRPr/>
            </a:pPr>
            <a:r>
              <a:rPr lang="en-US" dirty="0"/>
              <a:t>Used to test composition of earth’s crust</a:t>
            </a:r>
          </a:p>
          <a:p>
            <a:pPr>
              <a:defRPr/>
            </a:pPr>
            <a:r>
              <a:rPr lang="en-US" dirty="0"/>
              <a:t>Edward Teller proposed using atomic weapons to stop </a:t>
            </a:r>
            <a:r>
              <a:rPr lang="en-US" dirty="0" err="1"/>
              <a:t>hurricans</a:t>
            </a:r>
            <a:r>
              <a:rPr lang="en-US" dirty="0"/>
              <a:t> (Trump later </a:t>
            </a:r>
            <a:r>
              <a:rPr lang="en-US"/>
              <a:t>suggested same)</a:t>
            </a:r>
            <a:endParaRPr lang="en-US" dirty="0"/>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55CF7-2FA6-756F-9173-138917B31167}"/>
              </a:ext>
            </a:extLst>
          </p:cNvPr>
          <p:cNvSpPr>
            <a:spLocks noGrp="1"/>
          </p:cNvSpPr>
          <p:nvPr>
            <p:ph type="title"/>
          </p:nvPr>
        </p:nvSpPr>
        <p:spPr/>
        <p:txBody>
          <a:bodyPr/>
          <a:lstStyle/>
          <a:p>
            <a:pPr>
              <a:defRPr/>
            </a:pPr>
            <a:r>
              <a:rPr lang="en-US" dirty="0"/>
              <a:t>Abolition of Nuclear Weapons</a:t>
            </a:r>
          </a:p>
        </p:txBody>
      </p:sp>
      <p:sp>
        <p:nvSpPr>
          <p:cNvPr id="3" name="Content Placeholder 2">
            <a:extLst>
              <a:ext uri="{FF2B5EF4-FFF2-40B4-BE49-F238E27FC236}">
                <a16:creationId xmlns:a16="http://schemas.microsoft.com/office/drawing/2014/main" id="{84EAB466-EB33-6176-7990-3BB0E8FBCC8D}"/>
              </a:ext>
            </a:extLst>
          </p:cNvPr>
          <p:cNvSpPr>
            <a:spLocks noGrp="1"/>
          </p:cNvSpPr>
          <p:nvPr>
            <p:ph idx="1"/>
          </p:nvPr>
        </p:nvSpPr>
        <p:spPr/>
        <p:txBody>
          <a:bodyPr/>
          <a:lstStyle/>
          <a:p>
            <a:pPr>
              <a:defRPr/>
            </a:pPr>
            <a:r>
              <a:rPr lang="en-US" sz="2800" dirty="0"/>
              <a:t>Supported by:</a:t>
            </a:r>
          </a:p>
          <a:p>
            <a:pPr lvl="1">
              <a:defRPr/>
            </a:pPr>
            <a:r>
              <a:rPr lang="en-US" dirty="0"/>
              <a:t>APHA</a:t>
            </a:r>
          </a:p>
          <a:p>
            <a:pPr lvl="1">
              <a:defRPr/>
            </a:pPr>
            <a:r>
              <a:rPr lang="en-US" dirty="0"/>
              <a:t>AMA</a:t>
            </a:r>
          </a:p>
          <a:p>
            <a:pPr lvl="1">
              <a:defRPr/>
            </a:pPr>
            <a:r>
              <a:rPr lang="en-US" dirty="0"/>
              <a:t>ACP</a:t>
            </a:r>
          </a:p>
          <a:p>
            <a:pPr lvl="1">
              <a:defRPr/>
            </a:pPr>
            <a:r>
              <a:rPr lang="en-US" dirty="0"/>
              <a:t>IPPNW (Winner of 1986 Nobel Peace Prize)</a:t>
            </a:r>
          </a:p>
          <a:p>
            <a:pPr lvl="1">
              <a:defRPr/>
            </a:pPr>
            <a:r>
              <a:rPr lang="en-US" dirty="0"/>
              <a:t>PSR (US Affiliate of IPPNW)</a:t>
            </a:r>
          </a:p>
          <a:p>
            <a:pPr lvl="1">
              <a:defRPr/>
            </a:pPr>
            <a:r>
              <a:rPr lang="en-US" dirty="0"/>
              <a:t>Global political and military leaders</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80FE8-8F96-ED5F-1667-F1ADF9BB6CFE}"/>
              </a:ext>
            </a:extLst>
          </p:cNvPr>
          <p:cNvSpPr>
            <a:spLocks noGrp="1"/>
          </p:cNvSpPr>
          <p:nvPr>
            <p:ph type="title"/>
          </p:nvPr>
        </p:nvSpPr>
        <p:spPr/>
        <p:txBody>
          <a:bodyPr/>
          <a:lstStyle/>
          <a:p>
            <a:r>
              <a:rPr kumimoji="0" lang="en-US" sz="4400" b="0" i="0" u="none" strike="noStrike" kern="0" cap="none" spc="0" normalizeH="0" baseline="0" noProof="0" dirty="0">
                <a:ln>
                  <a:noFill/>
                </a:ln>
                <a:solidFill>
                  <a:srgbClr val="E5FFFF"/>
                </a:solidFill>
                <a:effectLst>
                  <a:outerShdw blurRad="38100" dist="38100" dir="2700000" algn="tl">
                    <a:srgbClr val="000000"/>
                  </a:outerShdw>
                </a:effectLst>
                <a:uLnTx/>
                <a:uFillTx/>
                <a:latin typeface="Tahoma"/>
                <a:ea typeface="+mj-ea"/>
                <a:cs typeface="+mj-cs"/>
              </a:rPr>
              <a:t>Abolition of Nuclear Weapons</a:t>
            </a:r>
            <a:endParaRPr lang="en-AU" dirty="0"/>
          </a:p>
        </p:txBody>
      </p:sp>
      <p:sp>
        <p:nvSpPr>
          <p:cNvPr id="3" name="Content Placeholder 2">
            <a:extLst>
              <a:ext uri="{FF2B5EF4-FFF2-40B4-BE49-F238E27FC236}">
                <a16:creationId xmlns:a16="http://schemas.microsoft.com/office/drawing/2014/main" id="{2917505B-B911-B7B8-0EC9-E2C01F0BBB80}"/>
              </a:ext>
            </a:extLst>
          </p:cNvPr>
          <p:cNvSpPr>
            <a:spLocks noGrp="1"/>
          </p:cNvSpPr>
          <p:nvPr>
            <p:ph idx="1"/>
          </p:nvPr>
        </p:nvSpPr>
        <p:spPr/>
        <p:txBody>
          <a:bodyPr/>
          <a:lstStyle/>
          <a:p>
            <a:r>
              <a:rPr lang="en-US" dirty="0"/>
              <a:t>2021: Treaty on the Prohibition of Nuclear Weapons becomes international law with 86 signatories and 54 ratifying states (major nuclear powers have not signed/ratified)</a:t>
            </a:r>
          </a:p>
          <a:p>
            <a:r>
              <a:rPr lang="en-AU" dirty="0"/>
              <a:t>2024 Nobel Peace Prize awarded to Nihon </a:t>
            </a:r>
            <a:r>
              <a:rPr lang="en-AU" dirty="0" err="1"/>
              <a:t>Hidankyo</a:t>
            </a:r>
            <a:r>
              <a:rPr lang="en-AU" dirty="0"/>
              <a:t> (Japanese Confederation of A- and H-bomb Sufferers Organizations)</a:t>
            </a:r>
          </a:p>
        </p:txBody>
      </p:sp>
    </p:spTree>
    <p:extLst>
      <p:ext uri="{BB962C8B-B14F-4D97-AF65-F5344CB8AC3E}">
        <p14:creationId xmlns:p14="http://schemas.microsoft.com/office/powerpoint/2010/main" val="39966067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AAFD8AD3-8FAD-0497-2B0E-4CBAA08210F2}"/>
              </a:ext>
            </a:extLst>
          </p:cNvPr>
          <p:cNvSpPr>
            <a:spLocks noGrp="1" noChangeArrowheads="1"/>
          </p:cNvSpPr>
          <p:nvPr>
            <p:ph type="title"/>
          </p:nvPr>
        </p:nvSpPr>
        <p:spPr/>
        <p:txBody>
          <a:bodyPr/>
          <a:lstStyle/>
          <a:p>
            <a:pPr eaLnBrk="1" hangingPunct="1">
              <a:defRPr/>
            </a:pPr>
            <a:r>
              <a:rPr lang="en-US" sz="4000"/>
              <a:t>Health hazards of the Nuclear Cycle</a:t>
            </a:r>
          </a:p>
        </p:txBody>
      </p:sp>
      <p:sp>
        <p:nvSpPr>
          <p:cNvPr id="50179" name="Rectangle 3">
            <a:extLst>
              <a:ext uri="{FF2B5EF4-FFF2-40B4-BE49-F238E27FC236}">
                <a16:creationId xmlns:a16="http://schemas.microsoft.com/office/drawing/2014/main" id="{4E3EA981-7DC0-9C60-FDB5-5972C68AD5C4}"/>
              </a:ext>
            </a:extLst>
          </p:cNvPr>
          <p:cNvSpPr>
            <a:spLocks noGrp="1" noChangeArrowheads="1"/>
          </p:cNvSpPr>
          <p:nvPr>
            <p:ph idx="1"/>
          </p:nvPr>
        </p:nvSpPr>
        <p:spPr/>
        <p:txBody>
          <a:bodyPr/>
          <a:lstStyle/>
          <a:p>
            <a:pPr eaLnBrk="1" hangingPunct="1">
              <a:defRPr/>
            </a:pPr>
            <a:r>
              <a:rPr lang="en-US" sz="2800" dirty="0"/>
              <a:t>Ecosystem degradation: e.g., Marshall Islands</a:t>
            </a:r>
          </a:p>
          <a:p>
            <a:pPr eaLnBrk="1" hangingPunct="1">
              <a:defRPr/>
            </a:pPr>
            <a:r>
              <a:rPr lang="en-US" sz="2800" dirty="0"/>
              <a:t>Uranium mining: 5-fold increase in lung cancer</a:t>
            </a:r>
          </a:p>
          <a:p>
            <a:pPr lvl="1" eaLnBrk="1" hangingPunct="1">
              <a:defRPr/>
            </a:pPr>
            <a:r>
              <a:rPr lang="en-US" sz="2400" dirty="0"/>
              <a:t>15,000 abandoned uranium mines in U.S.</a:t>
            </a:r>
          </a:p>
          <a:p>
            <a:pPr eaLnBrk="1" hangingPunct="1">
              <a:defRPr/>
            </a:pPr>
            <a:r>
              <a:rPr lang="en-US" sz="2800" dirty="0"/>
              <a:t>Depleted uranium:</a:t>
            </a:r>
          </a:p>
          <a:p>
            <a:pPr lvl="1" eaLnBrk="1" hangingPunct="1">
              <a:defRPr/>
            </a:pPr>
            <a:r>
              <a:rPr lang="en-US" dirty="0"/>
              <a:t>increased stillbirths, birth defects, childhood </a:t>
            </a:r>
            <a:r>
              <a:rPr lang="en-US" dirty="0" err="1"/>
              <a:t>leukemias</a:t>
            </a:r>
            <a:r>
              <a:rPr lang="en-US" dirty="0"/>
              <a:t>, other cancers in Southern Iraq</a:t>
            </a:r>
          </a:p>
          <a:p>
            <a:pPr lvl="1" eaLnBrk="1" hangingPunct="1">
              <a:defRPr/>
            </a:pPr>
            <a:r>
              <a:rPr lang="en-US" dirty="0"/>
              <a:t> Possible increase in lung CA in U.S. soldiers (data sparse)</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7744AE99-15B7-1171-A04B-C820F09E44A8}"/>
              </a:ext>
            </a:extLst>
          </p:cNvPr>
          <p:cNvSpPr>
            <a:spLocks noGrp="1" noChangeArrowheads="1"/>
          </p:cNvSpPr>
          <p:nvPr>
            <p:ph type="title"/>
          </p:nvPr>
        </p:nvSpPr>
        <p:spPr/>
        <p:txBody>
          <a:bodyPr/>
          <a:lstStyle/>
          <a:p>
            <a:pPr eaLnBrk="1" hangingPunct="1">
              <a:defRPr/>
            </a:pPr>
            <a:r>
              <a:rPr lang="en-US" dirty="0"/>
              <a:t>Nuclear Waste</a:t>
            </a:r>
          </a:p>
        </p:txBody>
      </p:sp>
      <p:sp>
        <p:nvSpPr>
          <p:cNvPr id="51203" name="Rectangle 3">
            <a:extLst>
              <a:ext uri="{FF2B5EF4-FFF2-40B4-BE49-F238E27FC236}">
                <a16:creationId xmlns:a16="http://schemas.microsoft.com/office/drawing/2014/main" id="{53FEA667-B555-AA3C-1CA1-2DD53DA14697}"/>
              </a:ext>
            </a:extLst>
          </p:cNvPr>
          <p:cNvSpPr>
            <a:spLocks noGrp="1" noChangeArrowheads="1"/>
          </p:cNvSpPr>
          <p:nvPr>
            <p:ph idx="1"/>
          </p:nvPr>
        </p:nvSpPr>
        <p:spPr/>
        <p:txBody>
          <a:bodyPr/>
          <a:lstStyle/>
          <a:p>
            <a:pPr eaLnBrk="1" hangingPunct="1">
              <a:defRPr/>
            </a:pPr>
            <a:r>
              <a:rPr lang="en-US" sz="2800" dirty="0"/>
              <a:t>95,000 metric tons of nuclear wasted in US</a:t>
            </a:r>
          </a:p>
          <a:p>
            <a:pPr lvl="1" eaLnBrk="1" hangingPunct="1">
              <a:defRPr/>
            </a:pPr>
            <a:r>
              <a:rPr lang="en-US" dirty="0"/>
              <a:t>Most stored in overcrowded cooling pools</a:t>
            </a:r>
          </a:p>
          <a:p>
            <a:pPr eaLnBrk="1" hangingPunct="1">
              <a:defRPr/>
            </a:pPr>
            <a:r>
              <a:rPr lang="en-US" sz="2800" dirty="0"/>
              <a:t>1/3 Americans live within 50 miles of nuclear waste</a:t>
            </a:r>
          </a:p>
          <a:p>
            <a:pPr eaLnBrk="1" hangingPunct="1">
              <a:defRPr/>
            </a:pPr>
            <a:r>
              <a:rPr lang="en-US" sz="2800" dirty="0"/>
              <a:t>On-site storage:</a:t>
            </a:r>
          </a:p>
          <a:p>
            <a:pPr lvl="1" eaLnBrk="1" hangingPunct="1">
              <a:defRPr/>
            </a:pPr>
            <a:r>
              <a:rPr lang="en-US" dirty="0"/>
              <a:t>118 commercial reactors</a:t>
            </a:r>
          </a:p>
          <a:p>
            <a:pPr lvl="1" eaLnBrk="1" hangingPunct="1">
              <a:defRPr/>
            </a:pPr>
            <a:r>
              <a:rPr lang="en-US" dirty="0"/>
              <a:t>10 weapons plants</a:t>
            </a:r>
          </a:p>
          <a:p>
            <a:pPr lvl="1" eaLnBrk="1" hangingPunct="1">
              <a:defRPr/>
            </a:pPr>
            <a:r>
              <a:rPr lang="en-US" dirty="0"/>
              <a:t>37 research reactors</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808E9-8E0A-5EDF-5EFB-FBC2A8F8398B}"/>
              </a:ext>
            </a:extLst>
          </p:cNvPr>
          <p:cNvSpPr>
            <a:spLocks noGrp="1"/>
          </p:cNvSpPr>
          <p:nvPr>
            <p:ph type="title"/>
          </p:nvPr>
        </p:nvSpPr>
        <p:spPr/>
        <p:txBody>
          <a:bodyPr/>
          <a:lstStyle/>
          <a:p>
            <a:pPr lvl="1">
              <a:defRPr/>
            </a:pPr>
            <a:r>
              <a:rPr lang="en-US" sz="3600" dirty="0"/>
              <a:t>Nuclear Waste Disposal:</a:t>
            </a:r>
            <a:br>
              <a:rPr lang="en-US" sz="3600" dirty="0"/>
            </a:br>
            <a:r>
              <a:rPr lang="en-US" sz="3600" dirty="0"/>
              <a:t>Hanford, WA</a:t>
            </a:r>
          </a:p>
        </p:txBody>
      </p:sp>
      <p:sp>
        <p:nvSpPr>
          <p:cNvPr id="3" name="Content Placeholder 2">
            <a:extLst>
              <a:ext uri="{FF2B5EF4-FFF2-40B4-BE49-F238E27FC236}">
                <a16:creationId xmlns:a16="http://schemas.microsoft.com/office/drawing/2014/main" id="{750FBFE0-7D9E-BA8B-669B-4BC0738BE44B}"/>
              </a:ext>
            </a:extLst>
          </p:cNvPr>
          <p:cNvSpPr>
            <a:spLocks noGrp="1"/>
          </p:cNvSpPr>
          <p:nvPr>
            <p:ph idx="1"/>
          </p:nvPr>
        </p:nvSpPr>
        <p:spPr/>
        <p:txBody>
          <a:bodyPr/>
          <a:lstStyle/>
          <a:p>
            <a:pPr lvl="1" eaLnBrk="1" hangingPunct="1">
              <a:buClr>
                <a:srgbClr val="FAFD00"/>
              </a:buClr>
              <a:defRPr/>
            </a:pPr>
            <a:r>
              <a:rPr lang="en-US" sz="3600" dirty="0"/>
              <a:t>Site of plutonium production for first atom bomb (and most of U.S. nuclear arsenal)</a:t>
            </a:r>
          </a:p>
          <a:p>
            <a:pPr lvl="1" eaLnBrk="1" hangingPunct="1">
              <a:buClr>
                <a:srgbClr val="FAFD00"/>
              </a:buClr>
              <a:defRPr/>
            </a:pPr>
            <a:endParaRPr lang="en-US" sz="3600" dirty="0"/>
          </a:p>
          <a:p>
            <a:pPr lvl="1" eaLnBrk="1" hangingPunct="1">
              <a:buClr>
                <a:srgbClr val="FAFD00"/>
              </a:buClr>
              <a:defRPr/>
            </a:pPr>
            <a:r>
              <a:rPr lang="en-US" sz="3600" dirty="0"/>
              <a:t>Decommissioned at end of Cold War (1971)</a:t>
            </a:r>
          </a:p>
          <a:p>
            <a:pPr lvl="1" eaLnBrk="1" hangingPunct="1">
              <a:buClr>
                <a:srgbClr val="FAFD00"/>
              </a:buClr>
              <a:defRPr/>
            </a:pPr>
            <a:endParaRPr lang="en-US" dirty="0"/>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BB18E-07C8-FB08-71C9-AD6F880CA25B}"/>
              </a:ext>
            </a:extLst>
          </p:cNvPr>
          <p:cNvSpPr>
            <a:spLocks noGrp="1"/>
          </p:cNvSpPr>
          <p:nvPr>
            <p:ph type="title"/>
          </p:nvPr>
        </p:nvSpPr>
        <p:spPr/>
        <p:txBody>
          <a:bodyPr/>
          <a:lstStyle/>
          <a:p>
            <a:pPr>
              <a:defRPr/>
            </a:pPr>
            <a:r>
              <a:rPr lang="en-US" sz="3600" dirty="0">
                <a:solidFill>
                  <a:srgbClr val="E5FFFF"/>
                </a:solidFill>
              </a:rPr>
              <a:t>Nuclear Waste Disposal:</a:t>
            </a:r>
            <a:br>
              <a:rPr lang="en-US" sz="3600" dirty="0">
                <a:solidFill>
                  <a:srgbClr val="E5FFFF"/>
                </a:solidFill>
              </a:rPr>
            </a:br>
            <a:r>
              <a:rPr lang="en-US" sz="3600" dirty="0">
                <a:solidFill>
                  <a:srgbClr val="E5FFFF"/>
                </a:solidFill>
              </a:rPr>
              <a:t>Hanford, WA</a:t>
            </a:r>
            <a:endParaRPr lang="en-US" dirty="0"/>
          </a:p>
        </p:txBody>
      </p:sp>
      <p:sp>
        <p:nvSpPr>
          <p:cNvPr id="3" name="Content Placeholder 2">
            <a:extLst>
              <a:ext uri="{FF2B5EF4-FFF2-40B4-BE49-F238E27FC236}">
                <a16:creationId xmlns:a16="http://schemas.microsoft.com/office/drawing/2014/main" id="{94C19939-C4A1-E033-035D-56384CCC5FDF}"/>
              </a:ext>
            </a:extLst>
          </p:cNvPr>
          <p:cNvSpPr>
            <a:spLocks noGrp="1"/>
          </p:cNvSpPr>
          <p:nvPr>
            <p:ph idx="1"/>
          </p:nvPr>
        </p:nvSpPr>
        <p:spPr/>
        <p:txBody>
          <a:bodyPr/>
          <a:lstStyle/>
          <a:p>
            <a:pPr>
              <a:defRPr/>
            </a:pPr>
            <a:r>
              <a:rPr lang="en-US" sz="2800" dirty="0"/>
              <a:t>The most polluted place in American</a:t>
            </a:r>
          </a:p>
          <a:p>
            <a:pPr>
              <a:defRPr/>
            </a:pPr>
            <a:r>
              <a:rPr lang="en-US" sz="2800" dirty="0"/>
              <a:t>More than 210 million liters of radioactive and chemical waste stored in 177 deteriorating underground storage tanks at Hanford, WA</a:t>
            </a:r>
          </a:p>
          <a:p>
            <a:pPr lvl="2" eaLnBrk="1" hangingPunct="1">
              <a:buClr>
                <a:srgbClr val="FAFD00"/>
              </a:buClr>
              <a:defRPr/>
            </a:pPr>
            <a:r>
              <a:rPr lang="en-US" sz="2800" dirty="0"/>
              <a:t>60 have leaked on site</a:t>
            </a:r>
          </a:p>
          <a:p>
            <a:pPr lvl="2" eaLnBrk="1" hangingPunct="1">
              <a:buClr>
                <a:srgbClr val="FAFD00"/>
              </a:buClr>
              <a:defRPr/>
            </a:pPr>
            <a:r>
              <a:rPr lang="en-US" sz="2800" dirty="0"/>
              <a:t>Potential risks to nearby Columbia River</a:t>
            </a:r>
          </a:p>
          <a:p>
            <a:pPr lvl="2" eaLnBrk="1" hangingPunct="1">
              <a:buClr>
                <a:srgbClr val="FAFD00"/>
              </a:buClr>
              <a:defRPr/>
            </a:pPr>
            <a:r>
              <a:rPr lang="en-US" sz="2800" dirty="0"/>
              <a:t>Higher rates of cancer and autoimmune disorders among Native American children in region</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56FA8-A37D-561E-FA06-7294DA214141}"/>
              </a:ext>
            </a:extLst>
          </p:cNvPr>
          <p:cNvSpPr>
            <a:spLocks noGrp="1"/>
          </p:cNvSpPr>
          <p:nvPr>
            <p:ph type="title"/>
          </p:nvPr>
        </p:nvSpPr>
        <p:spPr/>
        <p:txBody>
          <a:bodyPr/>
          <a:lstStyle/>
          <a:p>
            <a:pPr>
              <a:defRPr/>
            </a:pPr>
            <a:r>
              <a:rPr lang="en-US" sz="3600" dirty="0"/>
              <a:t>Nuclear Waste Disposal:</a:t>
            </a:r>
            <a:br>
              <a:rPr lang="en-US" sz="3600" dirty="0"/>
            </a:br>
            <a:r>
              <a:rPr lang="en-US" sz="3600" dirty="0"/>
              <a:t>Hanford, WA</a:t>
            </a:r>
          </a:p>
        </p:txBody>
      </p:sp>
      <p:sp>
        <p:nvSpPr>
          <p:cNvPr id="3" name="Content Placeholder 2">
            <a:extLst>
              <a:ext uri="{FF2B5EF4-FFF2-40B4-BE49-F238E27FC236}">
                <a16:creationId xmlns:a16="http://schemas.microsoft.com/office/drawing/2014/main" id="{E1A11136-26A7-47FD-5FD0-81FAD47BEEF4}"/>
              </a:ext>
            </a:extLst>
          </p:cNvPr>
          <p:cNvSpPr>
            <a:spLocks noGrp="1"/>
          </p:cNvSpPr>
          <p:nvPr>
            <p:ph idx="1"/>
          </p:nvPr>
        </p:nvSpPr>
        <p:spPr/>
        <p:txBody>
          <a:bodyPr/>
          <a:lstStyle/>
          <a:p>
            <a:pPr lvl="1" eaLnBrk="1" hangingPunct="1">
              <a:buClr>
                <a:srgbClr val="FAFD00"/>
              </a:buClr>
              <a:defRPr/>
            </a:pPr>
            <a:r>
              <a:rPr lang="en-US" sz="3200" dirty="0"/>
              <a:t>Plan = </a:t>
            </a:r>
            <a:r>
              <a:rPr lang="en-US" sz="3200" dirty="0" err="1"/>
              <a:t>vitrification</a:t>
            </a:r>
            <a:r>
              <a:rPr lang="en-US" sz="3200" dirty="0"/>
              <a:t> and underground storage</a:t>
            </a:r>
          </a:p>
          <a:p>
            <a:pPr lvl="1" eaLnBrk="1" hangingPunct="1">
              <a:buClr>
                <a:srgbClr val="FAFD00"/>
              </a:buClr>
              <a:defRPr/>
            </a:pPr>
            <a:r>
              <a:rPr lang="en-US" sz="3200" dirty="0"/>
              <a:t>Most complex and costly environmental restoration ever attempted ($110 billion price tag; could take another 50 </a:t>
            </a:r>
            <a:r>
              <a:rPr lang="en-US" sz="3200" dirty="0" err="1"/>
              <a:t>yrs</a:t>
            </a:r>
            <a:r>
              <a:rPr lang="en-US" sz="3200" dirty="0"/>
              <a:t> to complete)</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2714D-CAAE-DDDE-4BDB-25B366DDF006}"/>
              </a:ext>
            </a:extLst>
          </p:cNvPr>
          <p:cNvSpPr>
            <a:spLocks noGrp="1"/>
          </p:cNvSpPr>
          <p:nvPr>
            <p:ph type="title"/>
          </p:nvPr>
        </p:nvSpPr>
        <p:spPr/>
        <p:txBody>
          <a:bodyPr/>
          <a:lstStyle/>
          <a:p>
            <a:pPr>
              <a:defRPr/>
            </a:pPr>
            <a:r>
              <a:rPr lang="en-US" dirty="0"/>
              <a:t>Nuclear Waste Disposal:</a:t>
            </a:r>
            <a:br>
              <a:rPr lang="en-US" dirty="0"/>
            </a:br>
            <a:r>
              <a:rPr lang="en-US" dirty="0"/>
              <a:t>Hanford, WA</a:t>
            </a:r>
          </a:p>
        </p:txBody>
      </p:sp>
      <p:sp>
        <p:nvSpPr>
          <p:cNvPr id="3" name="Content Placeholder 2">
            <a:extLst>
              <a:ext uri="{FF2B5EF4-FFF2-40B4-BE49-F238E27FC236}">
                <a16:creationId xmlns:a16="http://schemas.microsoft.com/office/drawing/2014/main" id="{6347EA39-5298-0354-3709-865B96A304D8}"/>
              </a:ext>
            </a:extLst>
          </p:cNvPr>
          <p:cNvSpPr>
            <a:spLocks noGrp="1"/>
          </p:cNvSpPr>
          <p:nvPr>
            <p:ph idx="1"/>
          </p:nvPr>
        </p:nvSpPr>
        <p:spPr/>
        <p:txBody>
          <a:bodyPr/>
          <a:lstStyle/>
          <a:p>
            <a:pPr lvl="1" eaLnBrk="1" hangingPunct="1">
              <a:buClr>
                <a:srgbClr val="FAFD00"/>
              </a:buClr>
              <a:defRPr/>
            </a:pPr>
            <a:r>
              <a:rPr lang="en-US" sz="3200" dirty="0"/>
              <a:t>Site plagued by leaks, cost overruns, underfunding</a:t>
            </a:r>
          </a:p>
          <a:p>
            <a:pPr lvl="1" eaLnBrk="1" hangingPunct="1">
              <a:buClr>
                <a:srgbClr val="FAFD00"/>
              </a:buClr>
              <a:defRPr/>
            </a:pPr>
            <a:r>
              <a:rPr lang="en-US" sz="3200" dirty="0"/>
              <a:t>With Oak Ridge (TN) and Los Alamos (NM), now part of Manhattan </a:t>
            </a:r>
            <a:r>
              <a:rPr lang="en-US" sz="3200" dirty="0" err="1"/>
              <a:t>Profect</a:t>
            </a:r>
            <a:r>
              <a:rPr lang="en-US" sz="3200" dirty="0"/>
              <a:t> National Historic Park</a:t>
            </a:r>
          </a:p>
          <a:p>
            <a:pPr>
              <a:defRPr/>
            </a:pPr>
            <a:endParaRPr lang="en-US" dirty="0"/>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52CAC6E8-6440-C3AE-F1DA-A5FEA36E6AC7}"/>
              </a:ext>
            </a:extLst>
          </p:cNvPr>
          <p:cNvSpPr>
            <a:spLocks noGrp="1" noChangeArrowheads="1"/>
          </p:cNvSpPr>
          <p:nvPr>
            <p:ph type="title"/>
          </p:nvPr>
        </p:nvSpPr>
        <p:spPr/>
        <p:txBody>
          <a:bodyPr/>
          <a:lstStyle/>
          <a:p>
            <a:pPr eaLnBrk="1" hangingPunct="1">
              <a:defRPr/>
            </a:pPr>
            <a:r>
              <a:rPr lang="en-US" dirty="0"/>
              <a:t>Nuclear Waste Disposal</a:t>
            </a:r>
          </a:p>
        </p:txBody>
      </p:sp>
      <p:sp>
        <p:nvSpPr>
          <p:cNvPr id="53251" name="Rectangle 3">
            <a:extLst>
              <a:ext uri="{FF2B5EF4-FFF2-40B4-BE49-F238E27FC236}">
                <a16:creationId xmlns:a16="http://schemas.microsoft.com/office/drawing/2014/main" id="{03E607EB-8267-C1F5-B99C-23617D825FDF}"/>
              </a:ext>
            </a:extLst>
          </p:cNvPr>
          <p:cNvSpPr>
            <a:spLocks noGrp="1" noChangeArrowheads="1"/>
          </p:cNvSpPr>
          <p:nvPr>
            <p:ph idx="1"/>
          </p:nvPr>
        </p:nvSpPr>
        <p:spPr/>
        <p:txBody>
          <a:bodyPr/>
          <a:lstStyle/>
          <a:p>
            <a:pPr eaLnBrk="1" hangingPunct="1">
              <a:defRPr/>
            </a:pPr>
            <a:r>
              <a:rPr lang="en-US" sz="2800" dirty="0"/>
              <a:t>Skull Valley, Goshute Indian Reservation, Utah</a:t>
            </a:r>
          </a:p>
          <a:p>
            <a:pPr lvl="1" eaLnBrk="1" hangingPunct="1">
              <a:defRPr/>
            </a:pPr>
            <a:r>
              <a:rPr lang="en-US" dirty="0"/>
              <a:t>Private fuel storage consortium</a:t>
            </a:r>
          </a:p>
          <a:p>
            <a:pPr lvl="1" eaLnBrk="1" hangingPunct="1">
              <a:defRPr/>
            </a:pPr>
            <a:r>
              <a:rPr lang="en-US" dirty="0"/>
              <a:t>Temporary storage of 44,000 tons of high-level nuclear waste</a:t>
            </a:r>
          </a:p>
          <a:p>
            <a:pPr lvl="1" eaLnBrk="1" hangingPunct="1">
              <a:defRPr/>
            </a:pPr>
            <a:r>
              <a:rPr lang="en-US" dirty="0"/>
              <a:t>Bribes to tribes; environmental injustice</a:t>
            </a:r>
          </a:p>
          <a:p>
            <a:pPr eaLnBrk="1" hangingPunct="1">
              <a:defRPr/>
            </a:pPr>
            <a:r>
              <a:rPr lang="en-US" sz="2800" dirty="0"/>
              <a:t>Waste Isolation Pilot Plant, New Mexico</a:t>
            </a:r>
          </a:p>
          <a:p>
            <a:pPr lvl="1" eaLnBrk="1" hangingPunct="1">
              <a:defRPr/>
            </a:pPr>
            <a:r>
              <a:rPr lang="en-US" dirty="0"/>
              <a:t>Defense Dept. waste</a:t>
            </a:r>
          </a:p>
          <a:p>
            <a:pPr lvl="1" eaLnBrk="1" hangingPunct="1">
              <a:defRPr/>
            </a:pPr>
            <a:r>
              <a:rPr lang="en-US" dirty="0"/>
              <a:t>Almost full</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68EA6901-1E51-4069-9999-BB45E6A8C057}"/>
              </a:ext>
            </a:extLst>
          </p:cNvPr>
          <p:cNvSpPr>
            <a:spLocks noGrp="1" noChangeArrowheads="1"/>
          </p:cNvSpPr>
          <p:nvPr>
            <p:ph type="title"/>
          </p:nvPr>
        </p:nvSpPr>
        <p:spPr/>
        <p:txBody>
          <a:bodyPr/>
          <a:lstStyle/>
          <a:p>
            <a:pPr eaLnBrk="1" hangingPunct="1">
              <a:defRPr/>
            </a:pPr>
            <a:r>
              <a:rPr lang="en-US" sz="4000" dirty="0"/>
              <a:t>Nuclear Waste Disposal – Yucca Mountain</a:t>
            </a:r>
          </a:p>
        </p:txBody>
      </p:sp>
      <p:sp>
        <p:nvSpPr>
          <p:cNvPr id="52227" name="Rectangle 3">
            <a:extLst>
              <a:ext uri="{FF2B5EF4-FFF2-40B4-BE49-F238E27FC236}">
                <a16:creationId xmlns:a16="http://schemas.microsoft.com/office/drawing/2014/main" id="{73C3ACD6-CC89-07B3-E310-FF6668E9B79B}"/>
              </a:ext>
            </a:extLst>
          </p:cNvPr>
          <p:cNvSpPr>
            <a:spLocks noGrp="1" noChangeArrowheads="1"/>
          </p:cNvSpPr>
          <p:nvPr>
            <p:ph type="body" sz="half" idx="1"/>
          </p:nvPr>
        </p:nvSpPr>
        <p:spPr/>
        <p:txBody>
          <a:bodyPr/>
          <a:lstStyle/>
          <a:p>
            <a:pPr eaLnBrk="1" hangingPunct="1">
              <a:defRPr/>
            </a:pPr>
            <a:r>
              <a:rPr lang="en-US" sz="2400" dirty="0"/>
              <a:t>On DOE land claimed by Western Shoshone Nation under the Ruby Valley Treaty of 1863</a:t>
            </a:r>
          </a:p>
          <a:p>
            <a:pPr eaLnBrk="1" hangingPunct="1">
              <a:defRPr/>
            </a:pPr>
            <a:endParaRPr lang="en-US" sz="2400" dirty="0"/>
          </a:p>
          <a:p>
            <a:pPr eaLnBrk="1" hangingPunct="1">
              <a:defRPr/>
            </a:pPr>
            <a:r>
              <a:rPr lang="en-US" sz="2400" dirty="0"/>
              <a:t>100 miles from Las Vegas</a:t>
            </a:r>
          </a:p>
          <a:p>
            <a:pPr eaLnBrk="1" hangingPunct="1">
              <a:defRPr/>
            </a:pPr>
            <a:endParaRPr lang="en-US" sz="2400" dirty="0"/>
          </a:p>
          <a:p>
            <a:pPr eaLnBrk="1" hangingPunct="1">
              <a:defRPr/>
            </a:pPr>
            <a:r>
              <a:rPr lang="en-US" sz="2400" dirty="0"/>
              <a:t>Near aquifer and earthquake fault</a:t>
            </a:r>
          </a:p>
          <a:p>
            <a:pPr eaLnBrk="1" hangingPunct="1">
              <a:defRPr/>
            </a:pPr>
            <a:endParaRPr lang="en-US" sz="2400" dirty="0"/>
          </a:p>
        </p:txBody>
      </p:sp>
      <p:pic>
        <p:nvPicPr>
          <p:cNvPr id="114692" name="Picture 4" descr="secondpage">
            <a:extLst>
              <a:ext uri="{FF2B5EF4-FFF2-40B4-BE49-F238E27FC236}">
                <a16:creationId xmlns:a16="http://schemas.microsoft.com/office/drawing/2014/main" id="{D429C134-B7E5-9C0F-C687-51BFF3EB5C23}"/>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762500" y="2619375"/>
            <a:ext cx="3810000" cy="2838450"/>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C8197374-85E0-5328-C335-FBFA91285302}"/>
              </a:ext>
            </a:extLst>
          </p:cNvPr>
          <p:cNvSpPr>
            <a:spLocks noGrp="1" noChangeArrowheads="1"/>
          </p:cNvSpPr>
          <p:nvPr>
            <p:ph type="title"/>
          </p:nvPr>
        </p:nvSpPr>
        <p:spPr/>
        <p:txBody>
          <a:bodyPr/>
          <a:lstStyle/>
          <a:p>
            <a:pPr eaLnBrk="1" hangingPunct="1">
              <a:defRPr/>
            </a:pPr>
            <a:r>
              <a:rPr lang="en-US" sz="4000" dirty="0"/>
              <a:t>Nuclear Waste Disposal – Yucca Mountain</a:t>
            </a:r>
          </a:p>
        </p:txBody>
      </p:sp>
      <p:sp>
        <p:nvSpPr>
          <p:cNvPr id="54275" name="Rectangle 3">
            <a:extLst>
              <a:ext uri="{FF2B5EF4-FFF2-40B4-BE49-F238E27FC236}">
                <a16:creationId xmlns:a16="http://schemas.microsoft.com/office/drawing/2014/main" id="{C9A40249-CED9-6745-F651-008F3F5B0C29}"/>
              </a:ext>
            </a:extLst>
          </p:cNvPr>
          <p:cNvSpPr>
            <a:spLocks noGrp="1" noChangeArrowheads="1"/>
          </p:cNvSpPr>
          <p:nvPr>
            <p:ph idx="1"/>
          </p:nvPr>
        </p:nvSpPr>
        <p:spPr/>
        <p:txBody>
          <a:bodyPr/>
          <a:lstStyle/>
          <a:p>
            <a:pPr eaLnBrk="1" hangingPunct="1">
              <a:lnSpc>
                <a:spcPct val="90000"/>
              </a:lnSpc>
              <a:defRPr/>
            </a:pPr>
            <a:r>
              <a:rPr lang="en-US" sz="2800" dirty="0"/>
              <a:t>Est. 100,000 shipments of 70,000 – 120,000 tons of waste over 25 yrs</a:t>
            </a:r>
          </a:p>
          <a:p>
            <a:pPr eaLnBrk="1" hangingPunct="1">
              <a:lnSpc>
                <a:spcPct val="90000"/>
              </a:lnSpc>
              <a:defRPr/>
            </a:pPr>
            <a:r>
              <a:rPr lang="en-US" sz="2800" dirty="0"/>
              <a:t>Coming within ½ mile of 50 million Americans</a:t>
            </a:r>
          </a:p>
          <a:p>
            <a:pPr eaLnBrk="1" hangingPunct="1">
              <a:lnSpc>
                <a:spcPct val="90000"/>
              </a:lnSpc>
              <a:defRPr/>
            </a:pPr>
            <a:r>
              <a:rPr lang="en-US" sz="2800" dirty="0"/>
              <a:t>Est. 200-350 accidents</a:t>
            </a:r>
          </a:p>
          <a:p>
            <a:pPr eaLnBrk="1" hangingPunct="1">
              <a:lnSpc>
                <a:spcPct val="90000"/>
              </a:lnSpc>
              <a:defRPr/>
            </a:pPr>
            <a:r>
              <a:rPr lang="en-US" sz="2800" dirty="0"/>
              <a:t>Nuclear roulette</a:t>
            </a:r>
          </a:p>
          <a:p>
            <a:pPr eaLnBrk="1" hangingPunct="1">
              <a:lnSpc>
                <a:spcPct val="90000"/>
              </a:lnSpc>
              <a:defRPr/>
            </a:pPr>
            <a:r>
              <a:rPr lang="en-US" sz="2800" dirty="0"/>
              <a:t>After $9 billion spent, plan cancelled (2010) – other options being considered</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D87D2-BBAC-E61D-F9E9-E3B4080E53CB}"/>
              </a:ext>
            </a:extLst>
          </p:cNvPr>
          <p:cNvSpPr>
            <a:spLocks noGrp="1"/>
          </p:cNvSpPr>
          <p:nvPr>
            <p:ph type="title"/>
          </p:nvPr>
        </p:nvSpPr>
        <p:spPr/>
        <p:txBody>
          <a:bodyPr/>
          <a:lstStyle/>
          <a:p>
            <a:pPr>
              <a:defRPr/>
            </a:pPr>
            <a:r>
              <a:rPr lang="en-US" dirty="0"/>
              <a:t>Nuclear Waste Disposal</a:t>
            </a:r>
          </a:p>
        </p:txBody>
      </p:sp>
      <p:sp>
        <p:nvSpPr>
          <p:cNvPr id="3" name="Content Placeholder 2">
            <a:extLst>
              <a:ext uri="{FF2B5EF4-FFF2-40B4-BE49-F238E27FC236}">
                <a16:creationId xmlns:a16="http://schemas.microsoft.com/office/drawing/2014/main" id="{6B39B833-18DB-8D96-3F90-E54A4A2E4A66}"/>
              </a:ext>
            </a:extLst>
          </p:cNvPr>
          <p:cNvSpPr>
            <a:spLocks noGrp="1"/>
          </p:cNvSpPr>
          <p:nvPr>
            <p:ph idx="1"/>
          </p:nvPr>
        </p:nvSpPr>
        <p:spPr/>
        <p:txBody>
          <a:bodyPr/>
          <a:lstStyle/>
          <a:p>
            <a:pPr>
              <a:defRPr/>
            </a:pPr>
            <a:r>
              <a:rPr lang="en-US" dirty="0"/>
              <a:t>DOE has proposed recycling radioactive scrap metal into consumers goods and health care devices</a:t>
            </a:r>
          </a:p>
          <a:p>
            <a:pPr lvl="1">
              <a:defRPr/>
            </a:pPr>
            <a:r>
              <a:rPr lang="en-US" dirty="0"/>
              <a:t>E.g., silverware, pots and pans, eyeglasses, braces, pacemakers, artificial joints</a:t>
            </a:r>
          </a:p>
          <a:p>
            <a:pPr>
              <a:defRPr/>
            </a:pPr>
            <a:endParaRPr lang="en-US" dirty="0"/>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68F95-9806-D853-2536-1F1A6BD7C486}"/>
              </a:ext>
            </a:extLst>
          </p:cNvPr>
          <p:cNvSpPr>
            <a:spLocks noGrp="1"/>
          </p:cNvSpPr>
          <p:nvPr>
            <p:ph type="title"/>
          </p:nvPr>
        </p:nvSpPr>
        <p:spPr/>
        <p:txBody>
          <a:bodyPr/>
          <a:lstStyle/>
          <a:p>
            <a:pPr>
              <a:defRPr/>
            </a:pPr>
            <a:r>
              <a:rPr lang="en-US" dirty="0"/>
              <a:t>Nuclear Waste</a:t>
            </a:r>
          </a:p>
        </p:txBody>
      </p:sp>
      <p:sp>
        <p:nvSpPr>
          <p:cNvPr id="3" name="Content Placeholder 2">
            <a:extLst>
              <a:ext uri="{FF2B5EF4-FFF2-40B4-BE49-F238E27FC236}">
                <a16:creationId xmlns:a16="http://schemas.microsoft.com/office/drawing/2014/main" id="{0AE0BABE-1F1A-AA9A-5FD3-DAA2925CEF71}"/>
              </a:ext>
            </a:extLst>
          </p:cNvPr>
          <p:cNvSpPr>
            <a:spLocks noGrp="1"/>
          </p:cNvSpPr>
          <p:nvPr>
            <p:ph idx="1"/>
          </p:nvPr>
        </p:nvSpPr>
        <p:spPr/>
        <p:txBody>
          <a:bodyPr/>
          <a:lstStyle/>
          <a:p>
            <a:pPr>
              <a:defRPr/>
            </a:pPr>
            <a:r>
              <a:rPr lang="en-US" sz="2400" dirty="0"/>
              <a:t>111,000 cubic yards of radioactive debris from detonation of 67 nuclear bombs (= 1.6 </a:t>
            </a:r>
            <a:r>
              <a:rPr lang="en-US" sz="2400" dirty="0" err="1"/>
              <a:t>Hiroshimas</a:t>
            </a:r>
            <a:r>
              <a:rPr lang="en-US" sz="2400" dirty="0"/>
              <a:t>) over Marshall Islands  between 1946 and 1958) stored in unlined pit under </a:t>
            </a:r>
            <a:r>
              <a:rPr lang="en-US" sz="2400" dirty="0" err="1"/>
              <a:t>Runit</a:t>
            </a:r>
            <a:r>
              <a:rPr lang="en-US" sz="2400" dirty="0"/>
              <a:t> Dome</a:t>
            </a:r>
          </a:p>
          <a:p>
            <a:pPr lvl="1">
              <a:defRPr/>
            </a:pPr>
            <a:r>
              <a:rPr lang="en-US" sz="2400" dirty="0"/>
              <a:t>Contents at risk of leaking into ocean as sea levels rise due to global warming</a:t>
            </a:r>
          </a:p>
          <a:p>
            <a:pPr>
              <a:defRPr/>
            </a:pPr>
            <a:r>
              <a:rPr lang="en-US" sz="2400" dirty="0"/>
              <a:t>Displaced islanders not adequately compensated</a:t>
            </a:r>
          </a:p>
          <a:p>
            <a:pPr>
              <a:defRPr/>
            </a:pPr>
            <a:r>
              <a:rPr lang="en-US" sz="2400" dirty="0"/>
              <a:t>2025: Finland to become first country to bury nuclear waste permanently (100,000 </a:t>
            </a:r>
            <a:r>
              <a:rPr lang="en-US" sz="2400" dirty="0" err="1"/>
              <a:t>yrs</a:t>
            </a:r>
            <a:r>
              <a:rPr lang="en-US" sz="2400" dirty="0"/>
              <a:t>) underground</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2">
            <a:extLst>
              <a:ext uri="{FF2B5EF4-FFF2-40B4-BE49-F238E27FC236}">
                <a16:creationId xmlns:a16="http://schemas.microsoft.com/office/drawing/2014/main" id="{7AAAE8CA-FB1C-8584-367D-F772C5C9B5A2}"/>
              </a:ext>
            </a:extLst>
          </p:cNvPr>
          <p:cNvSpPr>
            <a:spLocks noGrp="1" noChangeArrowheads="1"/>
          </p:cNvSpPr>
          <p:nvPr>
            <p:ph type="title"/>
          </p:nvPr>
        </p:nvSpPr>
        <p:spPr/>
        <p:txBody>
          <a:bodyPr/>
          <a:lstStyle/>
          <a:p>
            <a:pPr eaLnBrk="1" hangingPunct="1">
              <a:defRPr/>
            </a:pPr>
            <a:r>
              <a:rPr lang="en-US" dirty="0"/>
              <a:t>Nuclear Power Plants</a:t>
            </a:r>
          </a:p>
        </p:txBody>
      </p:sp>
      <p:pic>
        <p:nvPicPr>
          <p:cNvPr id="118787" name="Picture 4" descr="Nuclear_Plant">
            <a:extLst>
              <a:ext uri="{FF2B5EF4-FFF2-40B4-BE49-F238E27FC236}">
                <a16:creationId xmlns:a16="http://schemas.microsoft.com/office/drawing/2014/main" id="{61A8535A-CBAC-67F3-5B79-7A175C01FB9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819400" y="1524000"/>
            <a:ext cx="3729038" cy="4735513"/>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F5EE0-A613-FD88-FD16-68763E359106}"/>
              </a:ext>
            </a:extLst>
          </p:cNvPr>
          <p:cNvSpPr>
            <a:spLocks noGrp="1"/>
          </p:cNvSpPr>
          <p:nvPr>
            <p:ph type="title"/>
          </p:nvPr>
        </p:nvSpPr>
        <p:spPr/>
        <p:txBody>
          <a:bodyPr/>
          <a:lstStyle/>
          <a:p>
            <a:pPr>
              <a:defRPr/>
            </a:pPr>
            <a:r>
              <a:rPr lang="en-US" dirty="0"/>
              <a:t>Nuclear Power Plants</a:t>
            </a:r>
          </a:p>
        </p:txBody>
      </p:sp>
      <p:sp>
        <p:nvSpPr>
          <p:cNvPr id="3" name="Content Placeholder 2">
            <a:extLst>
              <a:ext uri="{FF2B5EF4-FFF2-40B4-BE49-F238E27FC236}">
                <a16:creationId xmlns:a16="http://schemas.microsoft.com/office/drawing/2014/main" id="{A8C833F0-9917-D469-CB08-D14B240E7673}"/>
              </a:ext>
            </a:extLst>
          </p:cNvPr>
          <p:cNvSpPr>
            <a:spLocks noGrp="1"/>
          </p:cNvSpPr>
          <p:nvPr>
            <p:ph idx="1"/>
          </p:nvPr>
        </p:nvSpPr>
        <p:spPr/>
        <p:txBody>
          <a:bodyPr/>
          <a:lstStyle/>
          <a:p>
            <a:pPr>
              <a:defRPr/>
            </a:pPr>
            <a:r>
              <a:rPr lang="en-US" dirty="0"/>
              <a:t>Provide 18% of US power supply</a:t>
            </a:r>
          </a:p>
          <a:p>
            <a:pPr>
              <a:defRPr/>
            </a:pPr>
            <a:r>
              <a:rPr lang="en-US" dirty="0"/>
              <a:t>Spread of nuclear power facilitated by Eisenhower’s “Atoms for Peace” initiative</a:t>
            </a:r>
          </a:p>
          <a:p>
            <a:pPr>
              <a:defRPr/>
            </a:pPr>
            <a:r>
              <a:rPr lang="en-US" dirty="0"/>
              <a:t>US civilian reactor operators indemnified by Price Anderson act against accidents</a:t>
            </a:r>
          </a:p>
          <a:p>
            <a:pPr>
              <a:defRPr/>
            </a:pPr>
            <a:r>
              <a:rPr lang="en-US" dirty="0"/>
              <a:t>Promoted by some as solution to global warming (optimal, safest form of nuclear power is 93 million miles away)</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a:extLst>
              <a:ext uri="{FF2B5EF4-FFF2-40B4-BE49-F238E27FC236}">
                <a16:creationId xmlns:a16="http://schemas.microsoft.com/office/drawing/2014/main" id="{CE23407F-1EEA-2493-B38D-DCA4C2C02926}"/>
              </a:ext>
            </a:extLst>
          </p:cNvPr>
          <p:cNvSpPr>
            <a:spLocks noGrp="1" noChangeArrowheads="1"/>
          </p:cNvSpPr>
          <p:nvPr>
            <p:ph type="title" idx="4294967295"/>
          </p:nvPr>
        </p:nvSpPr>
        <p:spPr>
          <a:xfrm>
            <a:off x="0" y="381000"/>
            <a:ext cx="8229600" cy="1371600"/>
          </a:xfrm>
        </p:spPr>
        <p:txBody>
          <a:bodyPr/>
          <a:lstStyle/>
          <a:p>
            <a:pPr eaLnBrk="1" hangingPunct="1">
              <a:defRPr/>
            </a:pPr>
            <a:r>
              <a:rPr lang="en-US" dirty="0"/>
              <a:t>Nuclear Power Plants</a:t>
            </a:r>
          </a:p>
        </p:txBody>
      </p:sp>
      <p:sp>
        <p:nvSpPr>
          <p:cNvPr id="59395" name="Rectangle 3">
            <a:extLst>
              <a:ext uri="{FF2B5EF4-FFF2-40B4-BE49-F238E27FC236}">
                <a16:creationId xmlns:a16="http://schemas.microsoft.com/office/drawing/2014/main" id="{73558801-C2D3-0966-4D67-34864B209609}"/>
              </a:ext>
            </a:extLst>
          </p:cNvPr>
          <p:cNvSpPr>
            <a:spLocks noGrp="1" noChangeArrowheads="1"/>
          </p:cNvSpPr>
          <p:nvPr>
            <p:ph type="body" sz="half" idx="4294967295"/>
          </p:nvPr>
        </p:nvSpPr>
        <p:spPr>
          <a:xfrm>
            <a:off x="0" y="1981200"/>
            <a:ext cx="6400800" cy="4114800"/>
          </a:xfrm>
        </p:spPr>
        <p:txBody>
          <a:bodyPr/>
          <a:lstStyle/>
          <a:p>
            <a:pPr eaLnBrk="1" hangingPunct="1">
              <a:lnSpc>
                <a:spcPct val="80000"/>
              </a:lnSpc>
              <a:defRPr/>
            </a:pPr>
            <a:r>
              <a:rPr lang="en-US" sz="2400" dirty="0"/>
              <a:t>96 plants operating in US</a:t>
            </a:r>
          </a:p>
          <a:p>
            <a:pPr lvl="1" eaLnBrk="1" hangingPunct="1">
              <a:lnSpc>
                <a:spcPct val="80000"/>
              </a:lnSpc>
              <a:defRPr/>
            </a:pPr>
            <a:r>
              <a:rPr lang="en-US" sz="2400" dirty="0"/>
              <a:t>Aging, equipment failures (8 from 3/00-4/01 </a:t>
            </a:r>
            <a:r>
              <a:rPr lang="en-US" sz="2400" dirty="0">
                <a:cs typeface="Arial" charset="0"/>
              </a:rPr>
              <a:t>→ shutdowns)</a:t>
            </a:r>
          </a:p>
          <a:p>
            <a:pPr lvl="1" eaLnBrk="1" hangingPunct="1">
              <a:lnSpc>
                <a:spcPct val="80000"/>
              </a:lnSpc>
              <a:defRPr/>
            </a:pPr>
            <a:r>
              <a:rPr lang="en-US" sz="2400" dirty="0">
                <a:cs typeface="Arial" charset="0"/>
              </a:rPr>
              <a:t>2011: 40 failed basic fire safety standards; 12 have not fully implemented terrorism prevention requirements </a:t>
            </a:r>
          </a:p>
          <a:p>
            <a:pPr eaLnBrk="1" hangingPunct="1">
              <a:lnSpc>
                <a:spcPct val="80000"/>
              </a:lnSpc>
              <a:defRPr/>
            </a:pPr>
            <a:r>
              <a:rPr lang="en-US" sz="2400" dirty="0"/>
              <a:t>440 plants worldwide (in 31 countries, generate 9% of planet’s electricity)</a:t>
            </a:r>
          </a:p>
          <a:p>
            <a:pPr lvl="1" eaLnBrk="1" hangingPunct="1">
              <a:lnSpc>
                <a:spcPct val="80000"/>
              </a:lnSpc>
              <a:defRPr/>
            </a:pPr>
            <a:r>
              <a:rPr lang="en-US" sz="2400" dirty="0"/>
              <a:t>94 in US, 57 in France, 57 in China, 37 in Russia, 26 in South Korea</a:t>
            </a:r>
          </a:p>
        </p:txBody>
      </p:sp>
      <p:pic>
        <p:nvPicPr>
          <p:cNvPr id="120836" name="Picture 4" descr="directron_1684_11573444">
            <a:extLst>
              <a:ext uri="{FF2B5EF4-FFF2-40B4-BE49-F238E27FC236}">
                <a16:creationId xmlns:a16="http://schemas.microsoft.com/office/drawing/2014/main" id="{1FBFAF1C-5161-15FD-97F4-5C93AC1D1E7E}"/>
              </a:ext>
            </a:extLst>
          </p:cNvPr>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7426325" y="2286000"/>
            <a:ext cx="1717675" cy="1600200"/>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4" name="Rectangle 2">
            <a:extLst>
              <a:ext uri="{FF2B5EF4-FFF2-40B4-BE49-F238E27FC236}">
                <a16:creationId xmlns:a16="http://schemas.microsoft.com/office/drawing/2014/main" id="{B8207BE8-007B-226A-279D-7D5882769D92}"/>
              </a:ext>
            </a:extLst>
          </p:cNvPr>
          <p:cNvSpPr>
            <a:spLocks noGrp="1" noChangeArrowheads="1"/>
          </p:cNvSpPr>
          <p:nvPr>
            <p:ph type="title"/>
          </p:nvPr>
        </p:nvSpPr>
        <p:spPr/>
        <p:txBody>
          <a:bodyPr/>
          <a:lstStyle/>
          <a:p>
            <a:pPr eaLnBrk="1" hangingPunct="1">
              <a:defRPr/>
            </a:pPr>
            <a:r>
              <a:rPr lang="en-US"/>
              <a:t>Nuclear Power</a:t>
            </a:r>
          </a:p>
        </p:txBody>
      </p:sp>
      <p:sp>
        <p:nvSpPr>
          <p:cNvPr id="417795" name="Rectangle 3">
            <a:extLst>
              <a:ext uri="{FF2B5EF4-FFF2-40B4-BE49-F238E27FC236}">
                <a16:creationId xmlns:a16="http://schemas.microsoft.com/office/drawing/2014/main" id="{8E8E79FA-DDDC-E85B-4FCD-4059477B6411}"/>
              </a:ext>
            </a:extLst>
          </p:cNvPr>
          <p:cNvSpPr>
            <a:spLocks noGrp="1" noChangeArrowheads="1"/>
          </p:cNvSpPr>
          <p:nvPr>
            <p:ph idx="1"/>
          </p:nvPr>
        </p:nvSpPr>
        <p:spPr/>
        <p:txBody>
          <a:bodyPr/>
          <a:lstStyle/>
          <a:p>
            <a:pPr eaLnBrk="1" hangingPunct="1">
              <a:defRPr/>
            </a:pPr>
            <a:r>
              <a:rPr lang="en-US" sz="2800" dirty="0"/>
              <a:t>Supply of uranium for fission to run out by 2050</a:t>
            </a:r>
          </a:p>
          <a:p>
            <a:pPr eaLnBrk="1" hangingPunct="1">
              <a:defRPr/>
            </a:pPr>
            <a:r>
              <a:rPr lang="en-US" sz="2800" dirty="0"/>
              <a:t>Alternate sources:</a:t>
            </a:r>
          </a:p>
          <a:p>
            <a:pPr lvl="1" eaLnBrk="1" hangingPunct="1">
              <a:defRPr/>
            </a:pPr>
            <a:r>
              <a:rPr lang="en-US" dirty="0"/>
              <a:t>MOX (mixed oxide) fuel (reprocessed spent fuel – plutonium and uranium)</a:t>
            </a:r>
          </a:p>
          <a:p>
            <a:pPr lvl="2" eaLnBrk="1" hangingPunct="1">
              <a:defRPr/>
            </a:pPr>
            <a:r>
              <a:rPr lang="en-US" sz="2800" dirty="0"/>
              <a:t>Prohibitively expensive</a:t>
            </a:r>
          </a:p>
          <a:p>
            <a:pPr lvl="1" eaLnBrk="1" hangingPunct="1">
              <a:defRPr/>
            </a:pPr>
            <a:r>
              <a:rPr lang="en-US" dirty="0"/>
              <a:t>Breeder reactors – make more fuel (plutonium) than they consume</a:t>
            </a:r>
          </a:p>
          <a:p>
            <a:pPr lvl="1" eaLnBrk="1" hangingPunct="1">
              <a:defRPr/>
            </a:pPr>
            <a:r>
              <a:rPr lang="en-US" dirty="0"/>
              <a:t>Fission – currently impractical</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C1EA7-8562-F944-206B-01269AF7FD31}"/>
              </a:ext>
            </a:extLst>
          </p:cNvPr>
          <p:cNvSpPr>
            <a:spLocks noGrp="1"/>
          </p:cNvSpPr>
          <p:nvPr>
            <p:ph type="title"/>
          </p:nvPr>
        </p:nvSpPr>
        <p:spPr/>
        <p:txBody>
          <a:bodyPr/>
          <a:lstStyle/>
          <a:p>
            <a:pPr>
              <a:defRPr/>
            </a:pPr>
            <a:r>
              <a:rPr lang="en-US" dirty="0"/>
              <a:t>Nuclear Power Plant Accidents</a:t>
            </a:r>
          </a:p>
        </p:txBody>
      </p:sp>
      <p:sp>
        <p:nvSpPr>
          <p:cNvPr id="3" name="Content Placeholder 2">
            <a:extLst>
              <a:ext uri="{FF2B5EF4-FFF2-40B4-BE49-F238E27FC236}">
                <a16:creationId xmlns:a16="http://schemas.microsoft.com/office/drawing/2014/main" id="{B65CD204-5970-F61B-228A-AFECA92FE8AC}"/>
              </a:ext>
            </a:extLst>
          </p:cNvPr>
          <p:cNvSpPr>
            <a:spLocks noGrp="1"/>
          </p:cNvSpPr>
          <p:nvPr>
            <p:ph idx="1"/>
          </p:nvPr>
        </p:nvSpPr>
        <p:spPr/>
        <p:txBody>
          <a:bodyPr/>
          <a:lstStyle/>
          <a:p>
            <a:pPr>
              <a:defRPr/>
            </a:pPr>
            <a:r>
              <a:rPr lang="en-US" dirty="0"/>
              <a:t>Santa Susana (1959): huge amounts of I-131 released into atmosphere from meltdown and cooling system failure</a:t>
            </a:r>
          </a:p>
          <a:p>
            <a:pPr lvl="1">
              <a:defRPr/>
            </a:pPr>
            <a:r>
              <a:rPr lang="en-US" dirty="0"/>
              <a:t>260 times the amount released by the Three Mile Island meltdown</a:t>
            </a:r>
          </a:p>
          <a:p>
            <a:pPr>
              <a:defRPr/>
            </a:pPr>
            <a:r>
              <a:rPr lang="en-US" dirty="0"/>
              <a:t>Covered up for decades</a:t>
            </a:r>
          </a:p>
          <a:p>
            <a:pPr>
              <a:defRPr/>
            </a:pPr>
            <a:r>
              <a:rPr lang="en-US" dirty="0"/>
              <a:t>Little studied long-term effects</a:t>
            </a:r>
          </a:p>
          <a:p>
            <a:pPr>
              <a:defRPr/>
            </a:pPr>
            <a:r>
              <a:rPr lang="en-US" dirty="0"/>
              <a:t>Cleanup ongoing at very slow pace</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A414D-6285-91DD-8E67-926C99D833FD}"/>
              </a:ext>
            </a:extLst>
          </p:cNvPr>
          <p:cNvSpPr>
            <a:spLocks noGrp="1"/>
          </p:cNvSpPr>
          <p:nvPr>
            <p:ph type="title" idx="4294967295"/>
          </p:nvPr>
        </p:nvSpPr>
        <p:spPr>
          <a:xfrm>
            <a:off x="0" y="381000"/>
            <a:ext cx="8229600" cy="1371600"/>
          </a:xfrm>
        </p:spPr>
        <p:txBody>
          <a:bodyPr/>
          <a:lstStyle/>
          <a:p>
            <a:pPr eaLnBrk="1" hangingPunct="1">
              <a:defRPr/>
            </a:pPr>
            <a:r>
              <a:rPr lang="en-US" dirty="0"/>
              <a:t>Nuclear Power Plant Accidents</a:t>
            </a:r>
          </a:p>
        </p:txBody>
      </p:sp>
      <p:sp>
        <p:nvSpPr>
          <p:cNvPr id="3" name="Content Placeholder 2">
            <a:extLst>
              <a:ext uri="{FF2B5EF4-FFF2-40B4-BE49-F238E27FC236}">
                <a16:creationId xmlns:a16="http://schemas.microsoft.com/office/drawing/2014/main" id="{EE78CA37-9A5A-C6A6-D367-51213C801B85}"/>
              </a:ext>
            </a:extLst>
          </p:cNvPr>
          <p:cNvSpPr>
            <a:spLocks noGrp="1"/>
          </p:cNvSpPr>
          <p:nvPr>
            <p:ph idx="4294967295"/>
          </p:nvPr>
        </p:nvSpPr>
        <p:spPr>
          <a:xfrm>
            <a:off x="0" y="1981200"/>
            <a:ext cx="8229600" cy="4114800"/>
          </a:xfrm>
        </p:spPr>
        <p:txBody>
          <a:bodyPr/>
          <a:lstStyle/>
          <a:p>
            <a:pPr eaLnBrk="1" hangingPunct="1">
              <a:defRPr/>
            </a:pPr>
            <a:r>
              <a:rPr lang="en-US" sz="3600" dirty="0"/>
              <a:t>Three Mile Island (1979) – largest US accident</a:t>
            </a:r>
          </a:p>
          <a:p>
            <a:pPr lvl="1" eaLnBrk="1" hangingPunct="1">
              <a:defRPr/>
            </a:pPr>
            <a:r>
              <a:rPr lang="en-US" sz="3600" dirty="0"/>
              <a:t>50,000 to 100,000 excess deaths</a:t>
            </a:r>
          </a:p>
          <a:p>
            <a:pPr lvl="2" eaLnBrk="1" hangingPunct="1">
              <a:defRPr/>
            </a:pPr>
            <a:r>
              <a:rPr lang="en-US" sz="3600" dirty="0"/>
              <a:t>Mid 2020s: Microsoft </a:t>
            </a:r>
            <a:r>
              <a:rPr lang="en-US" sz="3600" dirty="0" err="1"/>
              <a:t>signes</a:t>
            </a:r>
            <a:r>
              <a:rPr lang="en-US" sz="3600" dirty="0"/>
              <a:t> deal to power its AI with energy from partial reopening of TMI plant</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C4559-2A73-4920-3141-3224FD823397}"/>
              </a:ext>
            </a:extLst>
          </p:cNvPr>
          <p:cNvSpPr>
            <a:spLocks noGrp="1"/>
          </p:cNvSpPr>
          <p:nvPr>
            <p:ph type="title"/>
          </p:nvPr>
        </p:nvSpPr>
        <p:spPr/>
        <p:txBody>
          <a:bodyPr/>
          <a:lstStyle/>
          <a:p>
            <a:r>
              <a:rPr kumimoji="0" lang="en-US" sz="4400" b="0" i="0" u="none" strike="noStrike" kern="0" cap="none" spc="0" normalizeH="0" baseline="0" noProof="0" dirty="0">
                <a:ln>
                  <a:noFill/>
                </a:ln>
                <a:solidFill>
                  <a:srgbClr val="E5FFFF"/>
                </a:solidFill>
                <a:effectLst>
                  <a:outerShdw blurRad="38100" dist="38100" dir="2700000" algn="tl">
                    <a:srgbClr val="000000"/>
                  </a:outerShdw>
                </a:effectLst>
                <a:uLnTx/>
                <a:uFillTx/>
                <a:latin typeface="Tahoma"/>
                <a:ea typeface="+mj-ea"/>
                <a:cs typeface="+mj-cs"/>
              </a:rPr>
              <a:t>Nuclear Power Plant Accidents</a:t>
            </a:r>
            <a:endParaRPr lang="en-AU" dirty="0"/>
          </a:p>
        </p:txBody>
      </p:sp>
      <p:sp>
        <p:nvSpPr>
          <p:cNvPr id="3" name="Content Placeholder 2">
            <a:extLst>
              <a:ext uri="{FF2B5EF4-FFF2-40B4-BE49-F238E27FC236}">
                <a16:creationId xmlns:a16="http://schemas.microsoft.com/office/drawing/2014/main" id="{F8D12495-62EE-EDB4-433F-2C03244084E8}"/>
              </a:ext>
            </a:extLst>
          </p:cNvPr>
          <p:cNvSpPr>
            <a:spLocks noGrp="1"/>
          </p:cNvSpPr>
          <p:nvPr>
            <p:ph idx="1"/>
          </p:nvPr>
        </p:nvSpPr>
        <p:spPr/>
        <p:txBody>
          <a:bodyPr/>
          <a:lstStyle/>
          <a:p>
            <a:pPr eaLnBrk="1" hangingPunct="1">
              <a:lnSpc>
                <a:spcPct val="90000"/>
              </a:lnSpc>
              <a:buClr>
                <a:srgbClr val="FAFD00"/>
              </a:buClr>
              <a:defRPr/>
            </a:pPr>
            <a:r>
              <a:rPr lang="en-US" dirty="0"/>
              <a:t>Chernobyl, USSR, 1986 - nuclear power plant explosion</a:t>
            </a:r>
          </a:p>
          <a:p>
            <a:pPr lvl="1" eaLnBrk="1" hangingPunct="1">
              <a:lnSpc>
                <a:spcPct val="90000"/>
              </a:lnSpc>
              <a:buClr>
                <a:srgbClr val="FAFD00"/>
              </a:buClr>
              <a:defRPr/>
            </a:pPr>
            <a:r>
              <a:rPr lang="en-US" sz="3200" dirty="0"/>
              <a:t>200 times the radiation of Hiroshima + Nagasaki</a:t>
            </a:r>
          </a:p>
          <a:p>
            <a:pPr lvl="1" eaLnBrk="1" hangingPunct="1">
              <a:lnSpc>
                <a:spcPct val="90000"/>
              </a:lnSpc>
              <a:buClr>
                <a:srgbClr val="FAFD00"/>
              </a:buClr>
              <a:defRPr/>
            </a:pPr>
            <a:r>
              <a:rPr lang="en-US" sz="3200" dirty="0"/>
              <a:t>25-100 died immediately, up to 1,000 injured acutely, NCI estimates 10-75K thyroid cancers (other estimates much lower)</a:t>
            </a:r>
          </a:p>
          <a:p>
            <a:endParaRPr lang="en-AU" dirty="0"/>
          </a:p>
        </p:txBody>
      </p:sp>
    </p:spTree>
    <p:extLst>
      <p:ext uri="{BB962C8B-B14F-4D97-AF65-F5344CB8AC3E}">
        <p14:creationId xmlns:p14="http://schemas.microsoft.com/office/powerpoint/2010/main" val="166386156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4A82A-9BC6-1C4C-A105-5C7E00EA831C}"/>
              </a:ext>
            </a:extLst>
          </p:cNvPr>
          <p:cNvSpPr>
            <a:spLocks noGrp="1"/>
          </p:cNvSpPr>
          <p:nvPr>
            <p:ph type="title"/>
          </p:nvPr>
        </p:nvSpPr>
        <p:spPr/>
        <p:txBody>
          <a:bodyPr/>
          <a:lstStyle/>
          <a:p>
            <a:pPr>
              <a:defRPr/>
            </a:pPr>
            <a:r>
              <a:rPr lang="en-US" dirty="0"/>
              <a:t>Nuclear Power Plant Accidents</a:t>
            </a:r>
          </a:p>
        </p:txBody>
      </p:sp>
      <p:sp>
        <p:nvSpPr>
          <p:cNvPr id="3" name="Content Placeholder 2">
            <a:extLst>
              <a:ext uri="{FF2B5EF4-FFF2-40B4-BE49-F238E27FC236}">
                <a16:creationId xmlns:a16="http://schemas.microsoft.com/office/drawing/2014/main" id="{144768D5-8233-6917-01EC-FC15B44DD1D6}"/>
              </a:ext>
            </a:extLst>
          </p:cNvPr>
          <p:cNvSpPr>
            <a:spLocks noGrp="1"/>
          </p:cNvSpPr>
          <p:nvPr>
            <p:ph idx="1"/>
          </p:nvPr>
        </p:nvSpPr>
        <p:spPr/>
        <p:txBody>
          <a:bodyPr/>
          <a:lstStyle/>
          <a:p>
            <a:pPr eaLnBrk="1" hangingPunct="1">
              <a:lnSpc>
                <a:spcPct val="90000"/>
              </a:lnSpc>
              <a:buClr>
                <a:srgbClr val="FAFD00"/>
              </a:buClr>
              <a:defRPr/>
            </a:pPr>
            <a:r>
              <a:rPr lang="en-US" sz="2800" dirty="0"/>
              <a:t>Chernobyl, USSR, 1986 - nuclear power plant explosion</a:t>
            </a:r>
          </a:p>
          <a:p>
            <a:pPr lvl="1" eaLnBrk="1" hangingPunct="1">
              <a:lnSpc>
                <a:spcPct val="90000"/>
              </a:lnSpc>
              <a:buClr>
                <a:srgbClr val="FAFD00"/>
              </a:buClr>
              <a:defRPr/>
            </a:pPr>
            <a:r>
              <a:rPr lang="en-US" sz="2400" dirty="0"/>
              <a:t>Some estimates as high as almost 1 million deaths (NY </a:t>
            </a:r>
            <a:r>
              <a:rPr lang="en-US" sz="2400" dirty="0" err="1"/>
              <a:t>Acad</a:t>
            </a:r>
            <a:r>
              <a:rPr lang="en-US" sz="2400" dirty="0"/>
              <a:t> Sci, 2010); Ukrainian estimate 150,000 (2016); no estimates from Belarus or Russia, which absorbed 80% of the fallout; later estimates many tens of thousands from aftereffects of radiation, illness across generations, and devastated ecology</a:t>
            </a:r>
          </a:p>
          <a:p>
            <a:pPr>
              <a:defRPr/>
            </a:pPr>
            <a:r>
              <a:rPr lang="en-US" sz="2800" dirty="0"/>
              <a:t>Concerns in Russia/Ukraine war over destruction/damage to nuclear power plants</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1667F-0922-81B4-C77C-7E4C75923D44}"/>
              </a:ext>
            </a:extLst>
          </p:cNvPr>
          <p:cNvSpPr>
            <a:spLocks noGrp="1"/>
          </p:cNvSpPr>
          <p:nvPr>
            <p:ph type="title"/>
          </p:nvPr>
        </p:nvSpPr>
        <p:spPr/>
        <p:txBody>
          <a:bodyPr/>
          <a:lstStyle/>
          <a:p>
            <a:pPr>
              <a:defRPr/>
            </a:pPr>
            <a:r>
              <a:rPr lang="en-US" dirty="0"/>
              <a:t>Chernobyl</a:t>
            </a:r>
          </a:p>
        </p:txBody>
      </p:sp>
      <p:sp>
        <p:nvSpPr>
          <p:cNvPr id="3" name="Content Placeholder 2">
            <a:extLst>
              <a:ext uri="{FF2B5EF4-FFF2-40B4-BE49-F238E27FC236}">
                <a16:creationId xmlns:a16="http://schemas.microsoft.com/office/drawing/2014/main" id="{14352CB3-90D4-A8C1-084B-391DF929057B}"/>
              </a:ext>
            </a:extLst>
          </p:cNvPr>
          <p:cNvSpPr>
            <a:spLocks noGrp="1"/>
          </p:cNvSpPr>
          <p:nvPr>
            <p:ph idx="1"/>
          </p:nvPr>
        </p:nvSpPr>
        <p:spPr>
          <a:xfrm>
            <a:off x="457200" y="1676400"/>
            <a:ext cx="8229600" cy="4419600"/>
          </a:xfrm>
        </p:spPr>
        <p:txBody>
          <a:bodyPr/>
          <a:lstStyle/>
          <a:p>
            <a:pPr>
              <a:defRPr/>
            </a:pPr>
            <a:r>
              <a:rPr lang="en-US" sz="2800" dirty="0"/>
              <a:t>Higher risk of neural tube defects and childhood leukemia among those living near nuclear power plants</a:t>
            </a:r>
          </a:p>
          <a:p>
            <a:pPr>
              <a:defRPr/>
            </a:pPr>
            <a:r>
              <a:rPr lang="en-US" sz="2800" dirty="0"/>
              <a:t>Anxiety a major problem</a:t>
            </a:r>
          </a:p>
          <a:p>
            <a:pPr>
              <a:defRPr/>
            </a:pPr>
            <a:r>
              <a:rPr lang="en-US" sz="2800" dirty="0"/>
              <a:t>Ukraine still spends 6% of its GDP each year on Chernobyl-related matters</a:t>
            </a:r>
          </a:p>
          <a:p>
            <a:pPr>
              <a:defRPr/>
            </a:pPr>
            <a:r>
              <a:rPr lang="en-US" sz="2800" dirty="0"/>
              <a:t>$2.1 billion structure will seal off reactor for 100 yrs.; plant to remain a threat for 3,000 </a:t>
            </a:r>
            <a:r>
              <a:rPr lang="en-US" sz="2800" dirty="0" err="1"/>
              <a:t>yrs</a:t>
            </a:r>
            <a:endParaRPr lang="en-US" sz="2800" dirty="0"/>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3E524-6FFA-88B5-58E1-979AE2F6985F}"/>
              </a:ext>
            </a:extLst>
          </p:cNvPr>
          <p:cNvSpPr>
            <a:spLocks noGrp="1"/>
          </p:cNvSpPr>
          <p:nvPr>
            <p:ph type="title"/>
          </p:nvPr>
        </p:nvSpPr>
        <p:spPr/>
        <p:txBody>
          <a:bodyPr/>
          <a:lstStyle/>
          <a:p>
            <a:pPr>
              <a:defRPr/>
            </a:pPr>
            <a:r>
              <a:rPr lang="en-US" dirty="0"/>
              <a:t>Nuclear Accidents: Fukushima</a:t>
            </a:r>
          </a:p>
        </p:txBody>
      </p:sp>
      <p:sp>
        <p:nvSpPr>
          <p:cNvPr id="3" name="Content Placeholder 2">
            <a:extLst>
              <a:ext uri="{FF2B5EF4-FFF2-40B4-BE49-F238E27FC236}">
                <a16:creationId xmlns:a16="http://schemas.microsoft.com/office/drawing/2014/main" id="{0E8F4E3F-F623-8EF2-0E42-C5EA8033F47D}"/>
              </a:ext>
            </a:extLst>
          </p:cNvPr>
          <p:cNvSpPr>
            <a:spLocks noGrp="1"/>
          </p:cNvSpPr>
          <p:nvPr>
            <p:ph idx="1"/>
          </p:nvPr>
        </p:nvSpPr>
        <p:spPr/>
        <p:txBody>
          <a:bodyPr/>
          <a:lstStyle/>
          <a:p>
            <a:pPr>
              <a:defRPr/>
            </a:pPr>
            <a:r>
              <a:rPr lang="en-US" sz="2800" dirty="0"/>
              <a:t>2nd largest nuclear power plant disaster after Chernobyl (in terms of released radiation)</a:t>
            </a:r>
          </a:p>
          <a:p>
            <a:pPr>
              <a:defRPr/>
            </a:pPr>
            <a:r>
              <a:rPr lang="en-US" sz="2800" dirty="0"/>
              <a:t>50 early casualties; up to 640 additional cancers likely</a:t>
            </a:r>
          </a:p>
          <a:p>
            <a:pPr>
              <a:defRPr/>
            </a:pPr>
            <a:r>
              <a:rPr lang="en-US" sz="2800" dirty="0"/>
              <a:t>1,100 km declared uninhabitable, 88,000 relocated (almost as many left voluntarily)</a:t>
            </a:r>
          </a:p>
          <a:p>
            <a:pPr>
              <a:defRPr/>
            </a:pPr>
            <a:r>
              <a:rPr lang="en-US" sz="2800" dirty="0"/>
              <a:t>Reactor built by GE (also responsible for Indian Point plant, 40 miles from NYC)</a:t>
            </a:r>
          </a:p>
          <a:p>
            <a:pPr>
              <a:buFont typeface="Wingdings" panose="05000000000000000000" pitchFamily="2" charset="2"/>
              <a:buNone/>
              <a:defRPr/>
            </a:pPr>
            <a:endParaRPr lang="en-US" dirty="0"/>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FEF29-3906-6F35-1062-97BCDA141A6B}"/>
              </a:ext>
            </a:extLst>
          </p:cNvPr>
          <p:cNvSpPr>
            <a:spLocks noGrp="1"/>
          </p:cNvSpPr>
          <p:nvPr>
            <p:ph type="title"/>
          </p:nvPr>
        </p:nvSpPr>
        <p:spPr/>
        <p:txBody>
          <a:bodyPr/>
          <a:lstStyle/>
          <a:p>
            <a:pPr>
              <a:defRPr/>
            </a:pPr>
            <a:r>
              <a:rPr lang="en-US" dirty="0">
                <a:solidFill>
                  <a:srgbClr val="E5FFFF"/>
                </a:solidFill>
              </a:rPr>
              <a:t>Nuclear Accidents: Fukushima</a:t>
            </a:r>
            <a:endParaRPr lang="en-US" dirty="0"/>
          </a:p>
        </p:txBody>
      </p:sp>
      <p:sp>
        <p:nvSpPr>
          <p:cNvPr id="3" name="Content Placeholder 2">
            <a:extLst>
              <a:ext uri="{FF2B5EF4-FFF2-40B4-BE49-F238E27FC236}">
                <a16:creationId xmlns:a16="http://schemas.microsoft.com/office/drawing/2014/main" id="{EADAF514-9D1F-E9B7-837B-A18D89A22580}"/>
              </a:ext>
            </a:extLst>
          </p:cNvPr>
          <p:cNvSpPr>
            <a:spLocks noGrp="1"/>
          </p:cNvSpPr>
          <p:nvPr>
            <p:ph idx="1"/>
          </p:nvPr>
        </p:nvSpPr>
        <p:spPr/>
        <p:txBody>
          <a:bodyPr/>
          <a:lstStyle/>
          <a:p>
            <a:pPr eaLnBrk="1" hangingPunct="1">
              <a:buClr>
                <a:srgbClr val="00CCFF"/>
              </a:buClr>
              <a:defRPr/>
            </a:pPr>
            <a:r>
              <a:rPr lang="en-US" sz="2800" dirty="0">
                <a:solidFill>
                  <a:srgbClr val="FFFFFF"/>
                </a:solidFill>
              </a:rPr>
              <a:t>GE has built 91 nuclear power plants in 11 countries, including 23 plants at 11 sites in U.S. (including Hanford)</a:t>
            </a:r>
          </a:p>
          <a:p>
            <a:pPr>
              <a:buClr>
                <a:srgbClr val="00CCFF"/>
              </a:buClr>
              <a:defRPr/>
            </a:pPr>
            <a:r>
              <a:rPr lang="en-US" sz="2800" dirty="0">
                <a:solidFill>
                  <a:srgbClr val="FFFFFF"/>
                </a:solidFill>
              </a:rPr>
              <a:t>Full, long-term costs and consequences still unknown</a:t>
            </a:r>
          </a:p>
          <a:p>
            <a:pPr>
              <a:defRPr/>
            </a:pPr>
            <a:r>
              <a:rPr lang="en-US" sz="2800" dirty="0"/>
              <a:t>Yet in 2012, Nuclear Regulatory Commission allows Southern Company to build and operate 2 new nuclear power plants in Georgia</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30" name="Rectangle 2">
            <a:extLst>
              <a:ext uri="{FF2B5EF4-FFF2-40B4-BE49-F238E27FC236}">
                <a16:creationId xmlns:a16="http://schemas.microsoft.com/office/drawing/2014/main" id="{CD60ADA5-E05B-CC52-DFAF-8E133354FC19}"/>
              </a:ext>
            </a:extLst>
          </p:cNvPr>
          <p:cNvSpPr>
            <a:spLocks noGrp="1" noChangeArrowheads="1"/>
          </p:cNvSpPr>
          <p:nvPr>
            <p:ph type="title"/>
          </p:nvPr>
        </p:nvSpPr>
        <p:spPr/>
        <p:txBody>
          <a:bodyPr/>
          <a:lstStyle/>
          <a:p>
            <a:pPr eaLnBrk="1" hangingPunct="1">
              <a:defRPr/>
            </a:pPr>
            <a:r>
              <a:rPr lang="en-US" dirty="0"/>
              <a:t>Nuclear Power Plants</a:t>
            </a:r>
          </a:p>
        </p:txBody>
      </p:sp>
      <p:sp>
        <p:nvSpPr>
          <p:cNvPr id="432131" name="Rectangle 3">
            <a:extLst>
              <a:ext uri="{FF2B5EF4-FFF2-40B4-BE49-F238E27FC236}">
                <a16:creationId xmlns:a16="http://schemas.microsoft.com/office/drawing/2014/main" id="{4D4EAD3E-5DF2-96FC-7533-19744D771A78}"/>
              </a:ext>
            </a:extLst>
          </p:cNvPr>
          <p:cNvSpPr>
            <a:spLocks noGrp="1" noChangeArrowheads="1"/>
          </p:cNvSpPr>
          <p:nvPr>
            <p:ph idx="1"/>
          </p:nvPr>
        </p:nvSpPr>
        <p:spPr/>
        <p:txBody>
          <a:bodyPr/>
          <a:lstStyle/>
          <a:p>
            <a:pPr eaLnBrk="1" hangingPunct="1">
              <a:lnSpc>
                <a:spcPct val="90000"/>
              </a:lnSpc>
              <a:defRPr/>
            </a:pPr>
            <a:r>
              <a:rPr lang="en-US" dirty="0"/>
              <a:t>For every US plant that has its license renewed, 12 additional cancer deaths (NRC)</a:t>
            </a:r>
          </a:p>
          <a:p>
            <a:pPr lvl="1" eaLnBrk="1" hangingPunct="1">
              <a:lnSpc>
                <a:spcPct val="90000"/>
              </a:lnSpc>
              <a:defRPr/>
            </a:pPr>
            <a:r>
              <a:rPr lang="en-US" sz="3200" dirty="0"/>
              <a:t>Plus any deaths from accidents, non-routine releases, high level waste and spent fuel</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46F83-3C3D-6297-E2D0-DFF2FC8C5805}"/>
              </a:ext>
            </a:extLst>
          </p:cNvPr>
          <p:cNvSpPr>
            <a:spLocks noGrp="1"/>
          </p:cNvSpPr>
          <p:nvPr>
            <p:ph type="title"/>
          </p:nvPr>
        </p:nvSpPr>
        <p:spPr/>
        <p:txBody>
          <a:bodyPr/>
          <a:lstStyle/>
          <a:p>
            <a:pPr>
              <a:defRPr/>
            </a:pPr>
            <a:r>
              <a:rPr lang="en-US" dirty="0">
                <a:solidFill>
                  <a:srgbClr val="E5FFFF"/>
                </a:solidFill>
              </a:rPr>
              <a:t>Nuclear Power Plants</a:t>
            </a:r>
            <a:endParaRPr lang="en-US" dirty="0"/>
          </a:p>
        </p:txBody>
      </p:sp>
      <p:sp>
        <p:nvSpPr>
          <p:cNvPr id="3" name="Content Placeholder 2">
            <a:extLst>
              <a:ext uri="{FF2B5EF4-FFF2-40B4-BE49-F238E27FC236}">
                <a16:creationId xmlns:a16="http://schemas.microsoft.com/office/drawing/2014/main" id="{37F40318-4474-F5DC-6FD2-E746F45F2B30}"/>
              </a:ext>
            </a:extLst>
          </p:cNvPr>
          <p:cNvSpPr>
            <a:spLocks noGrp="1"/>
          </p:cNvSpPr>
          <p:nvPr>
            <p:ph idx="1"/>
          </p:nvPr>
        </p:nvSpPr>
        <p:spPr/>
        <p:txBody>
          <a:bodyPr/>
          <a:lstStyle/>
          <a:p>
            <a:pPr eaLnBrk="1" hangingPunct="1">
              <a:lnSpc>
                <a:spcPct val="90000"/>
              </a:lnSpc>
              <a:buClr>
                <a:srgbClr val="00CCFF"/>
              </a:buClr>
              <a:defRPr/>
            </a:pPr>
            <a:r>
              <a:rPr lang="en-US" sz="2800" dirty="0">
                <a:solidFill>
                  <a:srgbClr val="FFFFFF"/>
                </a:solidFill>
              </a:rPr>
              <a:t>Nuclear power industry receives billions of dollars in taxpayer subsidies</a:t>
            </a:r>
          </a:p>
          <a:p>
            <a:pPr lvl="1" eaLnBrk="1" hangingPunct="1">
              <a:lnSpc>
                <a:spcPct val="90000"/>
              </a:lnSpc>
              <a:buClr>
                <a:srgbClr val="FFCC00"/>
              </a:buClr>
              <a:defRPr/>
            </a:pPr>
            <a:r>
              <a:rPr lang="en-US" sz="2400" dirty="0">
                <a:solidFill>
                  <a:srgbClr val="FFFFFF"/>
                </a:solidFill>
              </a:rPr>
              <a:t>Since 1948, federal government has spent $95 billion on nuclear R and D (4 times the amount spent on solar wind geothermal biomass, biofuels, and hydropower combined)</a:t>
            </a:r>
          </a:p>
          <a:p>
            <a:pPr lvl="1" eaLnBrk="1" hangingPunct="1">
              <a:lnSpc>
                <a:spcPct val="90000"/>
              </a:lnSpc>
              <a:buClr>
                <a:srgbClr val="FFCC00"/>
              </a:buClr>
              <a:defRPr/>
            </a:pPr>
            <a:r>
              <a:rPr lang="en-US" sz="2400" dirty="0">
                <a:solidFill>
                  <a:srgbClr val="FFFFFF"/>
                </a:solidFill>
              </a:rPr>
              <a:t>Nuclear power non-viable compared to green power without subsidies</a:t>
            </a:r>
          </a:p>
          <a:p>
            <a:pPr lvl="1" eaLnBrk="1" hangingPunct="1">
              <a:lnSpc>
                <a:spcPct val="90000"/>
              </a:lnSpc>
              <a:buClr>
                <a:srgbClr val="FFCC00"/>
              </a:buClr>
              <a:defRPr/>
            </a:pPr>
            <a:r>
              <a:rPr lang="en-US" sz="2400" dirty="0">
                <a:solidFill>
                  <a:srgbClr val="FFFFFF"/>
                </a:solidFill>
              </a:rPr>
              <a:t>Nuclear industry’s liability coverage supported by federal government through 2025 (Price Anderson Act)</a:t>
            </a:r>
          </a:p>
          <a:p>
            <a:pPr>
              <a:defRPr/>
            </a:pPr>
            <a:endParaRPr lang="en-US" dirty="0"/>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81EA5-E5F2-9BC5-62D8-B9B0E6B9BAD9}"/>
              </a:ext>
            </a:extLst>
          </p:cNvPr>
          <p:cNvSpPr>
            <a:spLocks noGrp="1"/>
          </p:cNvSpPr>
          <p:nvPr>
            <p:ph type="title"/>
          </p:nvPr>
        </p:nvSpPr>
        <p:spPr/>
        <p:txBody>
          <a:bodyPr/>
          <a:lstStyle/>
          <a:p>
            <a:r>
              <a:rPr kumimoji="0" lang="en-US" sz="4400" b="0" i="0" u="none" strike="noStrike" kern="0" cap="none" spc="0" normalizeH="0" baseline="0" noProof="0" dirty="0">
                <a:ln>
                  <a:noFill/>
                </a:ln>
                <a:solidFill>
                  <a:srgbClr val="E5FFFF"/>
                </a:solidFill>
                <a:effectLst>
                  <a:outerShdw blurRad="38100" dist="38100" dir="2700000" algn="tl">
                    <a:srgbClr val="000000"/>
                  </a:outerShdw>
                </a:effectLst>
                <a:uLnTx/>
                <a:uFillTx/>
                <a:latin typeface="Tahoma"/>
                <a:ea typeface="+mj-ea"/>
                <a:cs typeface="+mj-cs"/>
              </a:rPr>
              <a:t>Nuclear Power Plants</a:t>
            </a:r>
            <a:endParaRPr lang="en-AU" dirty="0"/>
          </a:p>
        </p:txBody>
      </p:sp>
      <p:sp>
        <p:nvSpPr>
          <p:cNvPr id="3" name="Content Placeholder 2">
            <a:extLst>
              <a:ext uri="{FF2B5EF4-FFF2-40B4-BE49-F238E27FC236}">
                <a16:creationId xmlns:a16="http://schemas.microsoft.com/office/drawing/2014/main" id="{9B3C2D43-BBF2-ACB8-A2D1-E8AEFB6A2573}"/>
              </a:ext>
            </a:extLst>
          </p:cNvPr>
          <p:cNvSpPr>
            <a:spLocks noGrp="1"/>
          </p:cNvSpPr>
          <p:nvPr>
            <p:ph idx="1"/>
          </p:nvPr>
        </p:nvSpPr>
        <p:spPr/>
        <p:txBody>
          <a:bodyPr/>
          <a:lstStyle/>
          <a:p>
            <a:r>
              <a:rPr lang="en-AU" dirty="0"/>
              <a:t>SMRs (Small nuclear reactors – 1/3 the size of conventional reactors)</a:t>
            </a:r>
          </a:p>
          <a:p>
            <a:pPr lvl="1"/>
            <a:r>
              <a:rPr lang="en-AU" dirty="0"/>
              <a:t>Most in Russia, a few in China, US plans to build some</a:t>
            </a:r>
          </a:p>
          <a:p>
            <a:pPr lvl="1"/>
            <a:r>
              <a:rPr lang="en-AU" dirty="0"/>
              <a:t>Increases potential sites for nuclear terrorism, distribution of nuclear waste</a:t>
            </a:r>
          </a:p>
          <a:p>
            <a:endParaRPr lang="en-AU" dirty="0"/>
          </a:p>
        </p:txBody>
      </p:sp>
    </p:spTree>
    <p:extLst>
      <p:ext uri="{BB962C8B-B14F-4D97-AF65-F5344CB8AC3E}">
        <p14:creationId xmlns:p14="http://schemas.microsoft.com/office/powerpoint/2010/main" val="203557435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2">
            <a:extLst>
              <a:ext uri="{FF2B5EF4-FFF2-40B4-BE49-F238E27FC236}">
                <a16:creationId xmlns:a16="http://schemas.microsoft.com/office/drawing/2014/main" id="{5A874697-6BC2-9B6D-D999-0498DB13095F}"/>
              </a:ext>
            </a:extLst>
          </p:cNvPr>
          <p:cNvSpPr>
            <a:spLocks noGrp="1" noChangeArrowheads="1"/>
          </p:cNvSpPr>
          <p:nvPr>
            <p:ph type="title"/>
          </p:nvPr>
        </p:nvSpPr>
        <p:spPr/>
        <p:txBody>
          <a:bodyPr/>
          <a:lstStyle/>
          <a:p>
            <a:pPr>
              <a:defRPr/>
            </a:pPr>
            <a:r>
              <a:rPr lang="en-US"/>
              <a:t>Nuclear Power Plants</a:t>
            </a:r>
          </a:p>
        </p:txBody>
      </p:sp>
      <p:sp>
        <p:nvSpPr>
          <p:cNvPr id="225283" name="Rectangle 3">
            <a:extLst>
              <a:ext uri="{FF2B5EF4-FFF2-40B4-BE49-F238E27FC236}">
                <a16:creationId xmlns:a16="http://schemas.microsoft.com/office/drawing/2014/main" id="{E054D621-6755-101F-BAF4-9D263B219C73}"/>
              </a:ext>
            </a:extLst>
          </p:cNvPr>
          <p:cNvSpPr>
            <a:spLocks noGrp="1" noChangeArrowheads="1"/>
          </p:cNvSpPr>
          <p:nvPr>
            <p:ph idx="1"/>
          </p:nvPr>
        </p:nvSpPr>
        <p:spPr/>
        <p:txBody>
          <a:bodyPr/>
          <a:lstStyle/>
          <a:p>
            <a:pPr eaLnBrk="1" hangingPunct="1">
              <a:defRPr/>
            </a:pPr>
            <a:r>
              <a:rPr lang="en-US" dirty="0"/>
              <a:t>Prior to London Convention(1972, revised 1993), which prohibits dumping of radioactive waste at sea, U.S. considered dumping decommissioned nuclear reactors into the world’s oceans</a:t>
            </a:r>
          </a:p>
          <a:p>
            <a:pPr eaLnBrk="1" hangingPunct="1">
              <a:defRPr/>
            </a:pPr>
            <a:endParaRPr lang="en-US" dirty="0"/>
          </a:p>
          <a:p>
            <a:pPr eaLnBrk="1" hangingPunct="1">
              <a:defRPr/>
            </a:pPr>
            <a:r>
              <a:rPr lang="en-US" dirty="0"/>
              <a:t>Precautionary principle</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2720F0BA-FD3C-2360-5BCC-2EC7FDA2BC82}"/>
              </a:ext>
            </a:extLst>
          </p:cNvPr>
          <p:cNvSpPr>
            <a:spLocks noGrp="1" noChangeArrowheads="1"/>
          </p:cNvSpPr>
          <p:nvPr>
            <p:ph type="title"/>
          </p:nvPr>
        </p:nvSpPr>
        <p:spPr/>
        <p:txBody>
          <a:bodyPr/>
          <a:lstStyle/>
          <a:p>
            <a:pPr eaLnBrk="1" hangingPunct="1">
              <a:defRPr/>
            </a:pPr>
            <a:r>
              <a:rPr lang="en-US" dirty="0"/>
              <a:t>Nuclear Terrorism</a:t>
            </a:r>
          </a:p>
        </p:txBody>
      </p:sp>
      <p:sp>
        <p:nvSpPr>
          <p:cNvPr id="55299" name="Rectangle 3">
            <a:extLst>
              <a:ext uri="{FF2B5EF4-FFF2-40B4-BE49-F238E27FC236}">
                <a16:creationId xmlns:a16="http://schemas.microsoft.com/office/drawing/2014/main" id="{15921873-0343-4CBD-881F-A473E1205586}"/>
              </a:ext>
            </a:extLst>
          </p:cNvPr>
          <p:cNvSpPr>
            <a:spLocks noGrp="1" noChangeArrowheads="1"/>
          </p:cNvSpPr>
          <p:nvPr>
            <p:ph idx="1"/>
          </p:nvPr>
        </p:nvSpPr>
        <p:spPr/>
        <p:txBody>
          <a:bodyPr/>
          <a:lstStyle/>
          <a:p>
            <a:pPr>
              <a:defRPr/>
            </a:pPr>
            <a:r>
              <a:rPr lang="en-US" sz="2400" dirty="0"/>
              <a:t>Many plants close to major population centers</a:t>
            </a:r>
          </a:p>
          <a:p>
            <a:pPr lvl="1">
              <a:defRPr/>
            </a:pPr>
            <a:r>
              <a:rPr lang="en-US" sz="2400" dirty="0"/>
              <a:t>Potential target for terrorists</a:t>
            </a:r>
          </a:p>
          <a:p>
            <a:pPr eaLnBrk="1" hangingPunct="1">
              <a:defRPr/>
            </a:pPr>
            <a:r>
              <a:rPr lang="en-US" sz="2400" dirty="0"/>
              <a:t>Attack on nuclear power plant or other nuclear installation</a:t>
            </a:r>
          </a:p>
          <a:p>
            <a:pPr lvl="1" eaLnBrk="1" hangingPunct="1">
              <a:defRPr/>
            </a:pPr>
            <a:r>
              <a:rPr lang="en-US" sz="2400" dirty="0"/>
              <a:t>47% of nuclear plants failed to repel mock terrorist attacks conducted by the NRC in the 1990s</a:t>
            </a:r>
          </a:p>
          <a:p>
            <a:pPr eaLnBrk="1" hangingPunct="1">
              <a:defRPr/>
            </a:pPr>
            <a:r>
              <a:rPr lang="en-US" sz="2400" dirty="0"/>
              <a:t>“Axles of Evil”</a:t>
            </a:r>
          </a:p>
          <a:p>
            <a:pPr lvl="1" eaLnBrk="1" hangingPunct="1">
              <a:defRPr/>
            </a:pPr>
            <a:r>
              <a:rPr lang="en-US" sz="2400" dirty="0"/>
              <a:t>600 employees, $250 million, weekly shipments of nuclear material along major US highways</a:t>
            </a:r>
          </a:p>
          <a:p>
            <a:pPr lvl="1" eaLnBrk="1" hangingPunct="1">
              <a:defRPr/>
            </a:pPr>
            <a:r>
              <a:rPr lang="en-US" sz="2400" dirty="0"/>
              <a:t>Potential for accidents, terrorist attacks</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EEF2E-8270-1299-C8D7-D4150E7051E5}"/>
              </a:ext>
            </a:extLst>
          </p:cNvPr>
          <p:cNvSpPr>
            <a:spLocks noGrp="1"/>
          </p:cNvSpPr>
          <p:nvPr>
            <p:ph type="title"/>
          </p:nvPr>
        </p:nvSpPr>
        <p:spPr/>
        <p:txBody>
          <a:bodyPr/>
          <a:lstStyle/>
          <a:p>
            <a:pPr>
              <a:defRPr/>
            </a:pPr>
            <a:r>
              <a:rPr lang="en-US" dirty="0">
                <a:solidFill>
                  <a:srgbClr val="E5FFFF"/>
                </a:solidFill>
              </a:rPr>
              <a:t>Nuclear Terrorism</a:t>
            </a:r>
            <a:endParaRPr lang="en-US" dirty="0"/>
          </a:p>
        </p:txBody>
      </p:sp>
      <p:sp>
        <p:nvSpPr>
          <p:cNvPr id="3" name="Content Placeholder 2">
            <a:extLst>
              <a:ext uri="{FF2B5EF4-FFF2-40B4-BE49-F238E27FC236}">
                <a16:creationId xmlns:a16="http://schemas.microsoft.com/office/drawing/2014/main" id="{893EEA87-6543-4891-E5BB-296F3D3591FE}"/>
              </a:ext>
            </a:extLst>
          </p:cNvPr>
          <p:cNvSpPr>
            <a:spLocks noGrp="1"/>
          </p:cNvSpPr>
          <p:nvPr>
            <p:ph idx="1"/>
          </p:nvPr>
        </p:nvSpPr>
        <p:spPr/>
        <p:txBody>
          <a:bodyPr/>
          <a:lstStyle/>
          <a:p>
            <a:pPr eaLnBrk="1" hangingPunct="1">
              <a:buClr>
                <a:srgbClr val="00CCFF"/>
              </a:buClr>
              <a:defRPr/>
            </a:pPr>
            <a:r>
              <a:rPr lang="en-US" dirty="0">
                <a:solidFill>
                  <a:srgbClr val="FFFFFF"/>
                </a:solidFill>
              </a:rPr>
              <a:t>Dirty bomb</a:t>
            </a:r>
          </a:p>
          <a:p>
            <a:pPr lvl="1" eaLnBrk="1" hangingPunct="1">
              <a:buClr>
                <a:srgbClr val="FFCC00"/>
              </a:buClr>
              <a:defRPr/>
            </a:pPr>
            <a:r>
              <a:rPr lang="en-US" sz="3200" dirty="0">
                <a:solidFill>
                  <a:srgbClr val="FFFFFF"/>
                </a:solidFill>
              </a:rPr>
              <a:t>Potential tens to hundreds of thousands of deaths, billions of dollars of damage, chaos</a:t>
            </a:r>
          </a:p>
          <a:p>
            <a:pPr lvl="1" eaLnBrk="1" hangingPunct="1">
              <a:buClr>
                <a:srgbClr val="FFCC00"/>
              </a:buClr>
              <a:defRPr/>
            </a:pPr>
            <a:r>
              <a:rPr lang="en-US" sz="3200" dirty="0">
                <a:solidFill>
                  <a:srgbClr val="FFFFFF"/>
                </a:solidFill>
              </a:rPr>
              <a:t>Numerous radiation sources left over from Cold War in post-Soviet countries</a:t>
            </a:r>
          </a:p>
          <a:p>
            <a:pPr>
              <a:defRPr/>
            </a:pPr>
            <a:endParaRPr lang="en-US" dirty="0"/>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937804E0-E9BB-CF70-3D81-DB431EC81616}"/>
              </a:ext>
            </a:extLst>
          </p:cNvPr>
          <p:cNvSpPr>
            <a:spLocks noGrp="1" noChangeArrowheads="1"/>
          </p:cNvSpPr>
          <p:nvPr>
            <p:ph type="title"/>
          </p:nvPr>
        </p:nvSpPr>
        <p:spPr/>
        <p:txBody>
          <a:bodyPr/>
          <a:lstStyle/>
          <a:p>
            <a:pPr eaLnBrk="1" hangingPunct="1">
              <a:defRPr/>
            </a:pPr>
            <a:r>
              <a:rPr lang="en-US" dirty="0"/>
              <a:t>Nuclear Terrorism</a:t>
            </a:r>
          </a:p>
        </p:txBody>
      </p:sp>
      <p:sp>
        <p:nvSpPr>
          <p:cNvPr id="56323" name="Rectangle 3">
            <a:extLst>
              <a:ext uri="{FF2B5EF4-FFF2-40B4-BE49-F238E27FC236}">
                <a16:creationId xmlns:a16="http://schemas.microsoft.com/office/drawing/2014/main" id="{58AC1C04-DF43-C0EC-7A6E-F49B1581B259}"/>
              </a:ext>
            </a:extLst>
          </p:cNvPr>
          <p:cNvSpPr>
            <a:spLocks noGrp="1" noChangeArrowheads="1"/>
          </p:cNvSpPr>
          <p:nvPr>
            <p:ph idx="1"/>
          </p:nvPr>
        </p:nvSpPr>
        <p:spPr/>
        <p:txBody>
          <a:bodyPr/>
          <a:lstStyle/>
          <a:p>
            <a:pPr eaLnBrk="1" hangingPunct="1">
              <a:defRPr/>
            </a:pPr>
            <a:r>
              <a:rPr lang="en-US" sz="2800" dirty="0"/>
              <a:t>Collapse of Soviet Union –15,000 nuclear warheads and enough highly-enriched uranium and plutonium to make 60,000 more</a:t>
            </a:r>
          </a:p>
          <a:p>
            <a:pPr eaLnBrk="1" hangingPunct="1">
              <a:defRPr/>
            </a:pPr>
            <a:r>
              <a:rPr lang="en-US" sz="2800" dirty="0"/>
              <a:t>More than 90% of Russia’s fissile materials are located in 171 buildings, only 11 of which have been fully secured</a:t>
            </a:r>
          </a:p>
          <a:p>
            <a:pPr eaLnBrk="1" hangingPunct="1">
              <a:defRPr/>
            </a:pPr>
            <a:r>
              <a:rPr lang="en-US" sz="2800" dirty="0"/>
              <a:t>167 incidents of nuclear and other radioactive materials trafficked outside of regulatory control globally (2019)</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DFF0BBEC-B6F1-268B-B410-A4C6EB4E3413}"/>
              </a:ext>
            </a:extLst>
          </p:cNvPr>
          <p:cNvSpPr>
            <a:spLocks noGrp="1" noChangeArrowheads="1"/>
          </p:cNvSpPr>
          <p:nvPr>
            <p:ph type="title"/>
          </p:nvPr>
        </p:nvSpPr>
        <p:spPr/>
        <p:txBody>
          <a:bodyPr/>
          <a:lstStyle/>
          <a:p>
            <a:pPr eaLnBrk="1" hangingPunct="1">
              <a:defRPr/>
            </a:pPr>
            <a:r>
              <a:rPr lang="en-US" dirty="0"/>
              <a:t>Nuclear Terrorism</a:t>
            </a:r>
          </a:p>
        </p:txBody>
      </p:sp>
      <p:sp>
        <p:nvSpPr>
          <p:cNvPr id="57347" name="Rectangle 3">
            <a:extLst>
              <a:ext uri="{FF2B5EF4-FFF2-40B4-BE49-F238E27FC236}">
                <a16:creationId xmlns:a16="http://schemas.microsoft.com/office/drawing/2014/main" id="{F4A8F88F-D272-1BE1-5FED-617DE9768334}"/>
              </a:ext>
            </a:extLst>
          </p:cNvPr>
          <p:cNvSpPr>
            <a:spLocks noGrp="1" noChangeArrowheads="1"/>
          </p:cNvSpPr>
          <p:nvPr>
            <p:ph idx="1"/>
          </p:nvPr>
        </p:nvSpPr>
        <p:spPr/>
        <p:txBody>
          <a:bodyPr/>
          <a:lstStyle/>
          <a:p>
            <a:pPr eaLnBrk="1" hangingPunct="1">
              <a:defRPr/>
            </a:pPr>
            <a:r>
              <a:rPr lang="en-US" sz="3000" dirty="0"/>
              <a:t>Reports of weapons missing from Soviet arsenal</a:t>
            </a:r>
          </a:p>
          <a:p>
            <a:pPr eaLnBrk="1" hangingPunct="1">
              <a:defRPr/>
            </a:pPr>
            <a:r>
              <a:rPr lang="en-US" sz="3000" dirty="0"/>
              <a:t>Non-proliferation efforts, including the DOE’s Nuclear Cities Initiative, get a fraction of 1% of the defense budget, further cuts planned</a:t>
            </a:r>
          </a:p>
          <a:p>
            <a:pPr eaLnBrk="1" hangingPunct="1">
              <a:defRPr/>
            </a:pPr>
            <a:r>
              <a:rPr lang="en-US" sz="3000" dirty="0"/>
              <a:t>The Nth Country experiment (1964): 3 science post-docs with no nuclear know-how designed a working atom bomb</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CC23D-05FC-0DE8-F296-18E501C9576B}"/>
              </a:ext>
            </a:extLst>
          </p:cNvPr>
          <p:cNvSpPr>
            <a:spLocks noGrp="1"/>
          </p:cNvSpPr>
          <p:nvPr>
            <p:ph type="title"/>
          </p:nvPr>
        </p:nvSpPr>
        <p:spPr/>
        <p:txBody>
          <a:bodyPr/>
          <a:lstStyle/>
          <a:p>
            <a:pPr>
              <a:defRPr/>
            </a:pPr>
            <a:r>
              <a:rPr lang="en-US" dirty="0"/>
              <a:t>Nuclear Accidents</a:t>
            </a:r>
          </a:p>
        </p:txBody>
      </p:sp>
      <p:sp>
        <p:nvSpPr>
          <p:cNvPr id="3" name="Content Placeholder 2">
            <a:extLst>
              <a:ext uri="{FF2B5EF4-FFF2-40B4-BE49-F238E27FC236}">
                <a16:creationId xmlns:a16="http://schemas.microsoft.com/office/drawing/2014/main" id="{4E59BACE-2B36-B2C7-2A02-DE225EC78FEB}"/>
              </a:ext>
            </a:extLst>
          </p:cNvPr>
          <p:cNvSpPr>
            <a:spLocks noGrp="1"/>
          </p:cNvSpPr>
          <p:nvPr>
            <p:ph idx="1"/>
          </p:nvPr>
        </p:nvSpPr>
        <p:spPr/>
        <p:txBody>
          <a:bodyPr/>
          <a:lstStyle/>
          <a:p>
            <a:pPr>
              <a:defRPr/>
            </a:pPr>
            <a:r>
              <a:rPr lang="en-US" sz="2800" dirty="0"/>
              <a:t>Pentagon: Over 550 mistakes, malfunctions, and false alarms as of 2012</a:t>
            </a:r>
          </a:p>
          <a:p>
            <a:pPr>
              <a:defRPr/>
            </a:pPr>
            <a:r>
              <a:rPr lang="en-US" sz="2800" dirty="0"/>
              <a:t>8 nuclear submarines at bottom of sea leaking uranium and plutonium</a:t>
            </a:r>
          </a:p>
          <a:p>
            <a:pPr>
              <a:defRPr/>
            </a:pPr>
            <a:r>
              <a:rPr lang="en-US" sz="2800" dirty="0"/>
              <a:t>11 nuclear weapons lost (most on bottom of ocean)</a:t>
            </a:r>
          </a:p>
          <a:p>
            <a:pPr>
              <a:defRPr/>
            </a:pPr>
            <a:r>
              <a:rPr lang="en-US" sz="2800" dirty="0"/>
              <a:t>Concern for more reactor accidents as many have had lifetimes extended well beyond recommendations</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86885D05-2495-0822-D6B9-1401452D79DD}"/>
              </a:ext>
            </a:extLst>
          </p:cNvPr>
          <p:cNvSpPr>
            <a:spLocks noGrp="1" noChangeArrowheads="1"/>
          </p:cNvSpPr>
          <p:nvPr>
            <p:ph type="title"/>
          </p:nvPr>
        </p:nvSpPr>
        <p:spPr/>
        <p:txBody>
          <a:bodyPr/>
          <a:lstStyle/>
          <a:p>
            <a:pPr eaLnBrk="1" hangingPunct="1">
              <a:defRPr/>
            </a:pPr>
            <a:r>
              <a:rPr lang="en-US" dirty="0"/>
              <a:t>Chemical Weapons</a:t>
            </a:r>
          </a:p>
        </p:txBody>
      </p:sp>
      <p:sp>
        <p:nvSpPr>
          <p:cNvPr id="58371" name="Rectangle 3">
            <a:extLst>
              <a:ext uri="{FF2B5EF4-FFF2-40B4-BE49-F238E27FC236}">
                <a16:creationId xmlns:a16="http://schemas.microsoft.com/office/drawing/2014/main" id="{9CF0BA79-6F9F-2620-BA7E-0C7DBA23C3D0}"/>
              </a:ext>
            </a:extLst>
          </p:cNvPr>
          <p:cNvSpPr>
            <a:spLocks noGrp="1" noChangeArrowheads="1"/>
          </p:cNvSpPr>
          <p:nvPr>
            <p:ph idx="1"/>
          </p:nvPr>
        </p:nvSpPr>
        <p:spPr/>
        <p:txBody>
          <a:bodyPr/>
          <a:lstStyle/>
          <a:p>
            <a:pPr eaLnBrk="1" hangingPunct="1">
              <a:defRPr/>
            </a:pPr>
            <a:r>
              <a:rPr lang="en-US" sz="2800" dirty="0"/>
              <a:t>428 BC – Athenians and Spartans burned wax, pitch and sulfur</a:t>
            </a:r>
          </a:p>
          <a:p>
            <a:pPr eaLnBrk="1" hangingPunct="1">
              <a:defRPr/>
            </a:pPr>
            <a:r>
              <a:rPr lang="en-US" sz="2800" dirty="0" err="1"/>
              <a:t>DaVinci</a:t>
            </a:r>
            <a:r>
              <a:rPr lang="en-US" sz="2800" dirty="0"/>
              <a:t> – arsenic and sulfur shells</a:t>
            </a:r>
          </a:p>
          <a:p>
            <a:pPr eaLnBrk="1" hangingPunct="1">
              <a:defRPr/>
            </a:pPr>
            <a:r>
              <a:rPr lang="en-US" sz="2800" dirty="0"/>
              <a:t>WW I</a:t>
            </a:r>
          </a:p>
          <a:p>
            <a:pPr lvl="1" eaLnBrk="1" hangingPunct="1">
              <a:defRPr/>
            </a:pPr>
            <a:r>
              <a:rPr lang="en-US" sz="2400" dirty="0"/>
              <a:t>Italians vs. Ethiopians</a:t>
            </a:r>
          </a:p>
          <a:p>
            <a:pPr lvl="1" eaLnBrk="1" hangingPunct="1">
              <a:defRPr/>
            </a:pPr>
            <a:r>
              <a:rPr lang="en-US" sz="2400" dirty="0"/>
              <a:t>Japanese vs. Chinese</a:t>
            </a:r>
          </a:p>
          <a:p>
            <a:pPr lvl="1" eaLnBrk="1" hangingPunct="1">
              <a:defRPr/>
            </a:pPr>
            <a:r>
              <a:rPr lang="en-US" sz="2400" dirty="0"/>
              <a:t>Germans vs. Allies</a:t>
            </a:r>
          </a:p>
          <a:p>
            <a:pPr lvl="2" eaLnBrk="1" hangingPunct="1">
              <a:defRPr/>
            </a:pPr>
            <a:r>
              <a:rPr lang="en-US" sz="2000" dirty="0"/>
              <a:t>Fritz Haber – chlorine gas</a:t>
            </a:r>
          </a:p>
          <a:p>
            <a:pPr lvl="2" eaLnBrk="1" hangingPunct="1">
              <a:defRPr/>
            </a:pPr>
            <a:r>
              <a:rPr lang="en-US" sz="2000" dirty="0"/>
              <a:t>91,000 deaths and 1.3 million injuries</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17203B60-A908-9DFB-6019-FB87A127B40F}"/>
              </a:ext>
            </a:extLst>
          </p:cNvPr>
          <p:cNvSpPr>
            <a:spLocks noGrp="1" noChangeArrowheads="1"/>
          </p:cNvSpPr>
          <p:nvPr>
            <p:ph type="title"/>
          </p:nvPr>
        </p:nvSpPr>
        <p:spPr/>
        <p:txBody>
          <a:bodyPr/>
          <a:lstStyle/>
          <a:p>
            <a:pPr eaLnBrk="1" hangingPunct="1">
              <a:defRPr/>
            </a:pPr>
            <a:r>
              <a:rPr lang="en-US"/>
              <a:t>Chemical Weapons</a:t>
            </a:r>
          </a:p>
        </p:txBody>
      </p:sp>
      <p:sp>
        <p:nvSpPr>
          <p:cNvPr id="62467" name="Rectangle 3">
            <a:extLst>
              <a:ext uri="{FF2B5EF4-FFF2-40B4-BE49-F238E27FC236}">
                <a16:creationId xmlns:a16="http://schemas.microsoft.com/office/drawing/2014/main" id="{F8A1DE19-14C4-FF0B-B4AB-8D43830DE4A3}"/>
              </a:ext>
            </a:extLst>
          </p:cNvPr>
          <p:cNvSpPr>
            <a:spLocks noGrp="1" noChangeArrowheads="1"/>
          </p:cNvSpPr>
          <p:nvPr>
            <p:ph idx="1"/>
          </p:nvPr>
        </p:nvSpPr>
        <p:spPr/>
        <p:txBody>
          <a:bodyPr/>
          <a:lstStyle/>
          <a:p>
            <a:pPr eaLnBrk="1" hangingPunct="1">
              <a:defRPr/>
            </a:pPr>
            <a:r>
              <a:rPr lang="en-US" sz="2400" dirty="0">
                <a:effectLst>
                  <a:outerShdw blurRad="38100" dist="38100" dir="2700000" algn="tl">
                    <a:srgbClr val="000000">
                      <a:alpha val="43137"/>
                    </a:srgbClr>
                  </a:outerShdw>
                </a:effectLst>
              </a:rPr>
              <a:t>Egypt vs. South Yemen (1963-7)</a:t>
            </a:r>
          </a:p>
          <a:p>
            <a:pPr>
              <a:defRPr/>
            </a:pPr>
            <a:r>
              <a:rPr lang="en-US" sz="2400" dirty="0">
                <a:effectLst>
                  <a:outerShdw blurRad="38100" dist="38100" dir="2700000" algn="tl">
                    <a:srgbClr val="000000">
                      <a:alpha val="43137"/>
                    </a:srgbClr>
                  </a:outerShdw>
                </a:effectLst>
              </a:rPr>
              <a:t>Agent Orange (contains carcinogenic, </a:t>
            </a:r>
            <a:r>
              <a:rPr lang="en-US" sz="2400" dirty="0" err="1">
                <a:effectLst>
                  <a:outerShdw blurRad="38100" dist="38100" dir="2700000" algn="tl">
                    <a:srgbClr val="000000">
                      <a:alpha val="43137"/>
                    </a:srgbClr>
                  </a:outerShdw>
                </a:effectLst>
              </a:rPr>
              <a:t>feto</a:t>
            </a:r>
            <a:r>
              <a:rPr lang="en-US" sz="2400" dirty="0">
                <a:effectLst>
                  <a:outerShdw blurRad="38100" dist="38100" dir="2700000" algn="tl">
                    <a:srgbClr val="000000">
                      <a:alpha val="43137"/>
                    </a:srgbClr>
                  </a:outerShdw>
                </a:effectLst>
              </a:rPr>
              <a:t>-toxic dioxin)</a:t>
            </a:r>
          </a:p>
          <a:p>
            <a:pPr lvl="1">
              <a:defRPr/>
            </a:pPr>
            <a:r>
              <a:rPr lang="en-US" sz="2400" dirty="0">
                <a:effectLst>
                  <a:outerShdw blurRad="38100" dist="38100" dir="2700000" algn="tl">
                    <a:srgbClr val="000000">
                      <a:alpha val="43137"/>
                    </a:srgbClr>
                  </a:outerShdw>
                </a:effectLst>
              </a:rPr>
              <a:t>Defoliant herbicide, poisoned manioc root (primary food staple)</a:t>
            </a:r>
          </a:p>
          <a:p>
            <a:pPr lvl="1">
              <a:defRPr/>
            </a:pPr>
            <a:r>
              <a:rPr lang="en-US" sz="2400" dirty="0">
                <a:effectLst>
                  <a:outerShdw blurRad="38100" dist="38100" dir="2700000" algn="tl">
                    <a:srgbClr val="000000">
                      <a:alpha val="43137"/>
                    </a:srgbClr>
                  </a:outerShdw>
                </a:effectLst>
              </a:rPr>
              <a:t>Manufacturer Dow Chemical</a:t>
            </a:r>
          </a:p>
          <a:p>
            <a:pPr lvl="1">
              <a:defRPr/>
            </a:pPr>
            <a:r>
              <a:rPr lang="en-US" sz="2400" dirty="0">
                <a:effectLst>
                  <a:outerShdw blurRad="38100" dist="38100" dir="2700000" algn="tl">
                    <a:srgbClr val="000000">
                      <a:alpha val="43137"/>
                    </a:srgbClr>
                  </a:outerShdw>
                </a:effectLst>
              </a:rPr>
              <a:t>Six lbs per person dumped by US on South Vietnam (1/10 area of South Vietnam)</a:t>
            </a:r>
          </a:p>
          <a:p>
            <a:pPr lvl="1">
              <a:defRPr/>
            </a:pPr>
            <a:r>
              <a:rPr lang="en-US" sz="2400" dirty="0">
                <a:effectLst>
                  <a:outerShdw blurRad="38100" dist="38100" dir="2700000" algn="tl">
                    <a:srgbClr val="000000">
                      <a:alpha val="43137"/>
                    </a:srgbClr>
                  </a:outerShdw>
                </a:effectLst>
              </a:rPr>
              <a:t>1 million Vietnamese victims (deaths, disabilities, birth defects, cancers, etc.); U.S. soldiers also affected</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1C05D-80AB-E9D7-E51D-A3F3FE79922C}"/>
              </a:ext>
            </a:extLst>
          </p:cNvPr>
          <p:cNvSpPr>
            <a:spLocks noGrp="1"/>
          </p:cNvSpPr>
          <p:nvPr>
            <p:ph type="title"/>
          </p:nvPr>
        </p:nvSpPr>
        <p:spPr/>
        <p:txBody>
          <a:bodyPr/>
          <a:lstStyle/>
          <a:p>
            <a:pPr>
              <a:defRPr/>
            </a:pPr>
            <a:r>
              <a:rPr lang="en-US" dirty="0"/>
              <a:t>Chemical Weapons</a:t>
            </a:r>
          </a:p>
        </p:txBody>
      </p:sp>
      <p:sp>
        <p:nvSpPr>
          <p:cNvPr id="3" name="Content Placeholder 2">
            <a:extLst>
              <a:ext uri="{FF2B5EF4-FFF2-40B4-BE49-F238E27FC236}">
                <a16:creationId xmlns:a16="http://schemas.microsoft.com/office/drawing/2014/main" id="{036CC392-480F-7532-BD5E-CDE53F24C428}"/>
              </a:ext>
            </a:extLst>
          </p:cNvPr>
          <p:cNvSpPr>
            <a:spLocks noGrp="1"/>
          </p:cNvSpPr>
          <p:nvPr>
            <p:ph idx="1"/>
          </p:nvPr>
        </p:nvSpPr>
        <p:spPr/>
        <p:txBody>
          <a:bodyPr/>
          <a:lstStyle/>
          <a:p>
            <a:pPr eaLnBrk="1" hangingPunct="1">
              <a:defRPr/>
            </a:pPr>
            <a:r>
              <a:rPr lang="en-US" sz="2800" dirty="0"/>
              <a:t>Iran/Iraq War (1980s): </a:t>
            </a:r>
            <a:r>
              <a:rPr lang="en-US" sz="2800" dirty="0" err="1"/>
              <a:t>sarin</a:t>
            </a:r>
            <a:r>
              <a:rPr lang="en-US" sz="2800" dirty="0"/>
              <a:t>, nerve gas, mustard gas</a:t>
            </a:r>
          </a:p>
          <a:p>
            <a:pPr eaLnBrk="1" hangingPunct="1">
              <a:defRPr/>
            </a:pPr>
            <a:endParaRPr lang="en-US" sz="2800" dirty="0"/>
          </a:p>
          <a:p>
            <a:pPr eaLnBrk="1" hangingPunct="1">
              <a:defRPr/>
            </a:pPr>
            <a:r>
              <a:rPr lang="en-US" sz="2800" dirty="0"/>
              <a:t>Gulf War (versus Kurds, ? Others)</a:t>
            </a:r>
          </a:p>
          <a:p>
            <a:pPr eaLnBrk="1" hangingPunct="1">
              <a:defRPr/>
            </a:pPr>
            <a:endParaRPr lang="en-US" sz="2800" dirty="0"/>
          </a:p>
          <a:p>
            <a:pPr eaLnBrk="1" hangingPunct="1">
              <a:defRPr/>
            </a:pPr>
            <a:r>
              <a:rPr lang="en-US" sz="2800" dirty="0"/>
              <a:t>Syria (Assad)</a:t>
            </a: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E79C3-7212-F585-D23F-8BC3045144B5}"/>
              </a:ext>
            </a:extLst>
          </p:cNvPr>
          <p:cNvSpPr>
            <a:spLocks noGrp="1"/>
          </p:cNvSpPr>
          <p:nvPr>
            <p:ph type="title"/>
          </p:nvPr>
        </p:nvSpPr>
        <p:spPr/>
        <p:txBody>
          <a:bodyPr/>
          <a:lstStyle/>
          <a:p>
            <a:pPr>
              <a:defRPr/>
            </a:pPr>
            <a:r>
              <a:rPr lang="en-US" dirty="0"/>
              <a:t>Gulf War Syndrome</a:t>
            </a:r>
          </a:p>
        </p:txBody>
      </p:sp>
      <p:sp>
        <p:nvSpPr>
          <p:cNvPr id="3" name="Content Placeholder 2">
            <a:extLst>
              <a:ext uri="{FF2B5EF4-FFF2-40B4-BE49-F238E27FC236}">
                <a16:creationId xmlns:a16="http://schemas.microsoft.com/office/drawing/2014/main" id="{07C5D856-8EC1-99B5-E2B5-A2577DE673CE}"/>
              </a:ext>
            </a:extLst>
          </p:cNvPr>
          <p:cNvSpPr>
            <a:spLocks noGrp="1"/>
          </p:cNvSpPr>
          <p:nvPr>
            <p:ph idx="1"/>
          </p:nvPr>
        </p:nvSpPr>
        <p:spPr/>
        <p:txBody>
          <a:bodyPr/>
          <a:lstStyle/>
          <a:p>
            <a:pPr>
              <a:defRPr/>
            </a:pPr>
            <a:r>
              <a:rPr lang="en-US" sz="2800" dirty="0"/>
              <a:t>Real per Congressionally-mandated scientific panel, 2008</a:t>
            </a:r>
          </a:p>
          <a:p>
            <a:pPr>
              <a:defRPr/>
            </a:pPr>
            <a:r>
              <a:rPr lang="en-US" sz="2800" dirty="0"/>
              <a:t>30-60% of vets affected per VA study</a:t>
            </a:r>
          </a:p>
          <a:p>
            <a:pPr>
              <a:defRPr/>
            </a:pPr>
            <a:r>
              <a:rPr lang="en-US" sz="2800" dirty="0"/>
              <a:t>Symptoms: Memory loss, lack of concentration, neuropathic pain, depression, rashes, sleep disturbances, GI distress, muscle and joint pain</a:t>
            </a:r>
          </a:p>
          <a:p>
            <a:pPr>
              <a:defRPr/>
            </a:pPr>
            <a:r>
              <a:rPr lang="en-US" sz="2800" dirty="0"/>
              <a:t>Linked to cholinergic abnormalities, genetic susceptibility, exposure to </a:t>
            </a:r>
            <a:r>
              <a:rPr lang="en-US" sz="2800" dirty="0" err="1"/>
              <a:t>pyridostigmine</a:t>
            </a:r>
            <a:endParaRPr lang="en-US" sz="2800" dirty="0"/>
          </a:p>
          <a:p>
            <a:pPr>
              <a:defRPr/>
            </a:pPr>
            <a:r>
              <a:rPr lang="en-US" sz="2800" dirty="0"/>
              <a:t>Brain damage noted on fMRI</a:t>
            </a:r>
          </a:p>
          <a:p>
            <a:pPr>
              <a:defRPr/>
            </a:pPr>
            <a:endParaRPr lang="en-US" dirty="0"/>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a:extLst>
              <a:ext uri="{FF2B5EF4-FFF2-40B4-BE49-F238E27FC236}">
                <a16:creationId xmlns:a16="http://schemas.microsoft.com/office/drawing/2014/main" id="{66E97467-36CE-192C-A0ED-C49BE6BF0DB6}"/>
              </a:ext>
            </a:extLst>
          </p:cNvPr>
          <p:cNvSpPr>
            <a:spLocks noGrp="1" noChangeArrowheads="1"/>
          </p:cNvSpPr>
          <p:nvPr>
            <p:ph type="title"/>
          </p:nvPr>
        </p:nvSpPr>
        <p:spPr/>
        <p:txBody>
          <a:bodyPr/>
          <a:lstStyle/>
          <a:p>
            <a:pPr>
              <a:defRPr/>
            </a:pPr>
            <a:r>
              <a:rPr lang="en-US"/>
              <a:t>Chemical Weapons</a:t>
            </a:r>
          </a:p>
        </p:txBody>
      </p:sp>
      <p:sp>
        <p:nvSpPr>
          <p:cNvPr id="222211" name="Rectangle 3">
            <a:extLst>
              <a:ext uri="{FF2B5EF4-FFF2-40B4-BE49-F238E27FC236}">
                <a16:creationId xmlns:a16="http://schemas.microsoft.com/office/drawing/2014/main" id="{60514E34-B7F7-7053-3123-249A04657440}"/>
              </a:ext>
            </a:extLst>
          </p:cNvPr>
          <p:cNvSpPr>
            <a:spLocks noGrp="1" noChangeArrowheads="1"/>
          </p:cNvSpPr>
          <p:nvPr>
            <p:ph idx="1"/>
          </p:nvPr>
        </p:nvSpPr>
        <p:spPr/>
        <p:txBody>
          <a:bodyPr/>
          <a:lstStyle/>
          <a:p>
            <a:pPr eaLnBrk="1" hangingPunct="1">
              <a:defRPr/>
            </a:pPr>
            <a:r>
              <a:rPr lang="en-US" sz="2800" dirty="0"/>
              <a:t>1995 Tokyo subway attack by </a:t>
            </a:r>
            <a:r>
              <a:rPr lang="en-US" sz="2800" dirty="0" err="1"/>
              <a:t>Aum</a:t>
            </a:r>
            <a:r>
              <a:rPr lang="en-US" sz="2800" dirty="0"/>
              <a:t> </a:t>
            </a:r>
            <a:r>
              <a:rPr lang="en-US" sz="2800" dirty="0" err="1"/>
              <a:t>Shrinko</a:t>
            </a:r>
            <a:r>
              <a:rPr lang="en-US" sz="2800" dirty="0"/>
              <a:t> cult using </a:t>
            </a:r>
            <a:r>
              <a:rPr lang="en-US" sz="2800" dirty="0" err="1"/>
              <a:t>sarin</a:t>
            </a:r>
            <a:endParaRPr lang="en-US" sz="2800" dirty="0"/>
          </a:p>
          <a:p>
            <a:pPr lvl="1" eaLnBrk="1" hangingPunct="1">
              <a:defRPr/>
            </a:pPr>
            <a:r>
              <a:rPr lang="en-US" dirty="0"/>
              <a:t>12 dead, 5000 injured or incapacitated</a:t>
            </a:r>
          </a:p>
          <a:p>
            <a:pPr>
              <a:defRPr/>
            </a:pPr>
            <a:r>
              <a:rPr lang="en-US" sz="2800" dirty="0">
                <a:effectLst>
                  <a:outerShdw blurRad="38100" dist="38100" dir="2700000" algn="tl">
                    <a:srgbClr val="000000">
                      <a:alpha val="43137"/>
                    </a:srgbClr>
                  </a:outerShdw>
                </a:effectLst>
              </a:rPr>
              <a:t>1994-5: U.S. in Bosnia </a:t>
            </a:r>
            <a:r>
              <a:rPr lang="en-US" sz="2800" i="1" dirty="0">
                <a:effectLst>
                  <a:outerShdw blurRad="38100" dist="38100" dir="2700000" algn="tl">
                    <a:srgbClr val="000000">
                      <a:alpha val="43137"/>
                    </a:srgbClr>
                  </a:outerShdw>
                </a:effectLst>
              </a:rPr>
              <a:t>and</a:t>
            </a:r>
            <a:r>
              <a:rPr lang="en-US" sz="2800" dirty="0">
                <a:effectLst>
                  <a:outerShdw blurRad="38100" dist="38100" dir="2700000" algn="tl">
                    <a:srgbClr val="000000">
                      <a:alpha val="43137"/>
                    </a:srgbClr>
                  </a:outerShdw>
                </a:effectLst>
              </a:rPr>
              <a:t> 2004-5: U.S. </a:t>
            </a:r>
            <a:r>
              <a:rPr lang="en-US" sz="2800" dirty="0" err="1">
                <a:effectLst>
                  <a:outerShdw blurRad="38100" dist="38100" dir="2700000" algn="tl">
                    <a:srgbClr val="000000">
                      <a:alpha val="43137"/>
                    </a:srgbClr>
                  </a:outerShdw>
                </a:effectLst>
              </a:rPr>
              <a:t>vs</a:t>
            </a:r>
            <a:r>
              <a:rPr lang="en-US" sz="2800" dirty="0">
                <a:effectLst>
                  <a:outerShdw blurRad="38100" dist="38100" dir="2700000" algn="tl">
                    <a:srgbClr val="000000">
                      <a:alpha val="43137"/>
                    </a:srgbClr>
                  </a:outerShdw>
                </a:effectLst>
              </a:rPr>
              <a:t> Iraqis (depleted uranium)</a:t>
            </a:r>
          </a:p>
          <a:p>
            <a:pPr>
              <a:defRPr/>
            </a:pPr>
            <a:r>
              <a:rPr lang="en-US" sz="2800" dirty="0">
                <a:effectLst>
                  <a:outerShdw blurRad="38100" dist="38100" dir="2700000" algn="tl">
                    <a:srgbClr val="000000">
                      <a:alpha val="43137"/>
                    </a:srgbClr>
                  </a:outerShdw>
                </a:effectLst>
              </a:rPr>
              <a:t>2004-5: U.S. </a:t>
            </a:r>
            <a:r>
              <a:rPr lang="en-US" sz="2800" dirty="0" err="1">
                <a:effectLst>
                  <a:outerShdw blurRad="38100" dist="38100" dir="2700000" algn="tl">
                    <a:srgbClr val="000000">
                      <a:alpha val="43137"/>
                    </a:srgbClr>
                  </a:outerShdw>
                </a:effectLst>
              </a:rPr>
              <a:t>vs</a:t>
            </a:r>
            <a:r>
              <a:rPr lang="en-US" sz="2800" dirty="0">
                <a:effectLst>
                  <a:outerShdw blurRad="38100" dist="38100" dir="2700000" algn="tl">
                    <a:srgbClr val="000000">
                      <a:alpha val="43137"/>
                    </a:srgbClr>
                  </a:outerShdw>
                </a:effectLst>
              </a:rPr>
              <a:t> Iraqis </a:t>
            </a:r>
            <a:r>
              <a:rPr lang="en-US" sz="2800" i="1" dirty="0">
                <a:effectLst>
                  <a:outerShdw blurRad="38100" dist="38100" dir="2700000" algn="tl">
                    <a:srgbClr val="000000">
                      <a:alpha val="43137"/>
                    </a:srgbClr>
                  </a:outerShdw>
                </a:effectLst>
              </a:rPr>
              <a:t>and</a:t>
            </a:r>
            <a:r>
              <a:rPr lang="en-US" sz="2800" dirty="0">
                <a:effectLst>
                  <a:outerShdw blurRad="38100" dist="38100" dir="2700000" algn="tl">
                    <a:srgbClr val="000000">
                      <a:alpha val="43137"/>
                    </a:srgbClr>
                  </a:outerShdw>
                </a:effectLst>
              </a:rPr>
              <a:t> 2008-9: Israel </a:t>
            </a:r>
            <a:r>
              <a:rPr lang="en-US" sz="2800" dirty="0" err="1">
                <a:effectLst>
                  <a:outerShdw blurRad="38100" dist="38100" dir="2700000" algn="tl">
                    <a:srgbClr val="000000">
                      <a:alpha val="43137"/>
                    </a:srgbClr>
                  </a:outerShdw>
                </a:effectLst>
              </a:rPr>
              <a:t>vs</a:t>
            </a:r>
            <a:r>
              <a:rPr lang="en-US" sz="2800" dirty="0">
                <a:effectLst>
                  <a:outerShdw blurRad="38100" dist="38100" dir="2700000" algn="tl">
                    <a:srgbClr val="000000">
                      <a:alpha val="43137"/>
                    </a:srgbClr>
                  </a:outerShdw>
                </a:effectLst>
              </a:rPr>
              <a:t> Palestinians (white phosphorus) </a:t>
            </a:r>
          </a:p>
          <a:p>
            <a:pPr>
              <a:defRPr/>
            </a:pPr>
            <a:r>
              <a:rPr lang="en-US" sz="2800" dirty="0">
                <a:effectLst>
                  <a:outerShdw blurRad="38100" dist="38100" dir="2700000" algn="tl">
                    <a:srgbClr val="000000">
                      <a:alpha val="43137"/>
                    </a:srgbClr>
                  </a:outerShdw>
                </a:effectLst>
              </a:rPr>
              <a:t>2012 Libya (mustard gas) and Syria (</a:t>
            </a:r>
            <a:r>
              <a:rPr lang="en-US" sz="2800" dirty="0" err="1">
                <a:effectLst>
                  <a:outerShdw blurRad="38100" dist="38100" dir="2700000" algn="tl">
                    <a:srgbClr val="000000">
                      <a:alpha val="43137"/>
                    </a:srgbClr>
                  </a:outerShdw>
                </a:effectLst>
              </a:rPr>
              <a:t>sarin</a:t>
            </a:r>
            <a:r>
              <a:rPr lang="en-US" sz="2800" dirty="0">
                <a:effectLst>
                  <a:outerShdw blurRad="38100" dist="38100" dir="2700000" algn="tl">
                    <a:srgbClr val="000000">
                      <a:alpha val="43137"/>
                    </a:srgbClr>
                  </a:outerShdw>
                </a:effectLst>
              </a:rPr>
              <a:t>)</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6CC36ECE-ED20-50D4-F321-BAC224E9DFEC}"/>
              </a:ext>
            </a:extLst>
          </p:cNvPr>
          <p:cNvSpPr>
            <a:spLocks noGrp="1" noChangeArrowheads="1"/>
          </p:cNvSpPr>
          <p:nvPr>
            <p:ph type="title"/>
          </p:nvPr>
        </p:nvSpPr>
        <p:spPr/>
        <p:txBody>
          <a:bodyPr/>
          <a:lstStyle/>
          <a:p>
            <a:pPr eaLnBrk="1" hangingPunct="1">
              <a:defRPr/>
            </a:pPr>
            <a:r>
              <a:rPr lang="en-US"/>
              <a:t>Types of Chemical Weapons</a:t>
            </a:r>
          </a:p>
        </p:txBody>
      </p:sp>
      <p:sp>
        <p:nvSpPr>
          <p:cNvPr id="63491" name="Rectangle 3">
            <a:extLst>
              <a:ext uri="{FF2B5EF4-FFF2-40B4-BE49-F238E27FC236}">
                <a16:creationId xmlns:a16="http://schemas.microsoft.com/office/drawing/2014/main" id="{D87CEACE-3025-6EBF-C294-BAC2B5BE2E93}"/>
              </a:ext>
            </a:extLst>
          </p:cNvPr>
          <p:cNvSpPr>
            <a:spLocks noGrp="1" noChangeArrowheads="1"/>
          </p:cNvSpPr>
          <p:nvPr>
            <p:ph idx="1"/>
          </p:nvPr>
        </p:nvSpPr>
        <p:spPr/>
        <p:txBody>
          <a:bodyPr/>
          <a:lstStyle/>
          <a:p>
            <a:pPr eaLnBrk="1" hangingPunct="1">
              <a:defRPr/>
            </a:pPr>
            <a:r>
              <a:rPr lang="en-US" dirty="0"/>
              <a:t>Nerve gasses / paralytics</a:t>
            </a:r>
          </a:p>
          <a:p>
            <a:pPr lvl="1" eaLnBrk="1" hangingPunct="1">
              <a:defRPr/>
            </a:pPr>
            <a:r>
              <a:rPr lang="en-US" dirty="0"/>
              <a:t>E.g., </a:t>
            </a:r>
            <a:r>
              <a:rPr lang="en-US" dirty="0" err="1"/>
              <a:t>sarin</a:t>
            </a:r>
            <a:r>
              <a:rPr lang="en-US" dirty="0"/>
              <a:t>, VX</a:t>
            </a:r>
          </a:p>
          <a:p>
            <a:pPr lvl="1" eaLnBrk="1" hangingPunct="1">
              <a:defRPr/>
            </a:pPr>
            <a:r>
              <a:rPr lang="en-US" dirty="0"/>
              <a:t>S/S: paralysis (incl. resp. muscles), headache, dizziness, N/V</a:t>
            </a:r>
          </a:p>
          <a:p>
            <a:pPr lvl="1" eaLnBrk="1" hangingPunct="1">
              <a:defRPr/>
            </a:pPr>
            <a:r>
              <a:rPr lang="en-US" dirty="0"/>
              <a:t>Rx: </a:t>
            </a:r>
            <a:r>
              <a:rPr lang="en-US" dirty="0">
                <a:cs typeface="Arial" charset="0"/>
              </a:rPr>
              <a:t>± gas masks, pretreatment with </a:t>
            </a:r>
            <a:r>
              <a:rPr lang="en-US" dirty="0" err="1">
                <a:cs typeface="Arial" charset="0"/>
              </a:rPr>
              <a:t>pyridostigmine</a:t>
            </a:r>
            <a:r>
              <a:rPr lang="en-US" dirty="0">
                <a:cs typeface="Arial" charset="0"/>
              </a:rPr>
              <a:t>, </a:t>
            </a:r>
            <a:r>
              <a:rPr lang="en-US" dirty="0"/>
              <a:t>decontamination, antidotes (atropine, </a:t>
            </a:r>
            <a:r>
              <a:rPr lang="en-US" dirty="0" err="1"/>
              <a:t>pralidoxime</a:t>
            </a:r>
            <a:r>
              <a:rPr lang="en-US" dirty="0"/>
              <a:t>, diazepam, </a:t>
            </a:r>
            <a:r>
              <a:rPr lang="en-US" dirty="0" err="1"/>
              <a:t>tropicamide</a:t>
            </a:r>
            <a:r>
              <a:rPr lang="en-US" dirty="0"/>
              <a:t>)</a:t>
            </a: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a:extLst>
              <a:ext uri="{FF2B5EF4-FFF2-40B4-BE49-F238E27FC236}">
                <a16:creationId xmlns:a16="http://schemas.microsoft.com/office/drawing/2014/main" id="{89A6A4CD-1B07-9692-60C7-24DFDBA25663}"/>
              </a:ext>
            </a:extLst>
          </p:cNvPr>
          <p:cNvSpPr>
            <a:spLocks noGrp="1" noChangeArrowheads="1"/>
          </p:cNvSpPr>
          <p:nvPr>
            <p:ph type="title"/>
          </p:nvPr>
        </p:nvSpPr>
        <p:spPr/>
        <p:txBody>
          <a:bodyPr/>
          <a:lstStyle/>
          <a:p>
            <a:pPr eaLnBrk="1" hangingPunct="1">
              <a:defRPr/>
            </a:pPr>
            <a:r>
              <a:rPr lang="en-US"/>
              <a:t>Types of Chemical Weapons</a:t>
            </a:r>
          </a:p>
        </p:txBody>
      </p:sp>
      <p:sp>
        <p:nvSpPr>
          <p:cNvPr id="64515" name="Rectangle 3">
            <a:extLst>
              <a:ext uri="{FF2B5EF4-FFF2-40B4-BE49-F238E27FC236}">
                <a16:creationId xmlns:a16="http://schemas.microsoft.com/office/drawing/2014/main" id="{FA6D541A-3E44-144C-B773-F1E0DF5E45D4}"/>
              </a:ext>
            </a:extLst>
          </p:cNvPr>
          <p:cNvSpPr>
            <a:spLocks noGrp="1" noChangeArrowheads="1"/>
          </p:cNvSpPr>
          <p:nvPr>
            <p:ph idx="1"/>
          </p:nvPr>
        </p:nvSpPr>
        <p:spPr/>
        <p:txBody>
          <a:bodyPr/>
          <a:lstStyle/>
          <a:p>
            <a:pPr eaLnBrk="1" hangingPunct="1">
              <a:defRPr/>
            </a:pPr>
            <a:r>
              <a:rPr lang="en-US" dirty="0"/>
              <a:t>Blistering agents:</a:t>
            </a:r>
          </a:p>
          <a:p>
            <a:pPr lvl="1" eaLnBrk="1" hangingPunct="1">
              <a:defRPr/>
            </a:pPr>
            <a:r>
              <a:rPr lang="en-US" dirty="0"/>
              <a:t>E.g., </a:t>
            </a:r>
            <a:r>
              <a:rPr lang="en-US" dirty="0" err="1"/>
              <a:t>sulphur</a:t>
            </a:r>
            <a:r>
              <a:rPr lang="en-US" dirty="0"/>
              <a:t> mustard</a:t>
            </a:r>
          </a:p>
          <a:p>
            <a:pPr lvl="1" eaLnBrk="1" hangingPunct="1">
              <a:defRPr/>
            </a:pPr>
            <a:r>
              <a:rPr lang="en-US" dirty="0"/>
              <a:t>S/S: burns, blindness, pulmonary toxicity, BM suppression, N/V/D</a:t>
            </a:r>
          </a:p>
          <a:p>
            <a:pPr lvl="1" eaLnBrk="1" hangingPunct="1">
              <a:defRPr/>
            </a:pPr>
            <a:r>
              <a:rPr lang="en-US" dirty="0"/>
              <a:t>Rx: decontamination, analgesia, pulmonary and eye care</a:t>
            </a:r>
          </a:p>
          <a:p>
            <a:pPr eaLnBrk="1" hangingPunct="1">
              <a:defRPr/>
            </a:pPr>
            <a:endParaRPr lang="en-US" dirty="0"/>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a:extLst>
              <a:ext uri="{FF2B5EF4-FFF2-40B4-BE49-F238E27FC236}">
                <a16:creationId xmlns:a16="http://schemas.microsoft.com/office/drawing/2014/main" id="{EDCD9AF1-A97E-72E8-0290-7BA77A6AE9EE}"/>
              </a:ext>
            </a:extLst>
          </p:cNvPr>
          <p:cNvSpPr>
            <a:spLocks noGrp="1" noChangeArrowheads="1"/>
          </p:cNvSpPr>
          <p:nvPr>
            <p:ph type="title"/>
          </p:nvPr>
        </p:nvSpPr>
        <p:spPr/>
        <p:txBody>
          <a:bodyPr/>
          <a:lstStyle/>
          <a:p>
            <a:pPr eaLnBrk="1" hangingPunct="1">
              <a:defRPr/>
            </a:pPr>
            <a:r>
              <a:rPr lang="en-US"/>
              <a:t>Types of Chemical Weapons</a:t>
            </a:r>
          </a:p>
        </p:txBody>
      </p:sp>
      <p:sp>
        <p:nvSpPr>
          <p:cNvPr id="65539" name="Rectangle 3">
            <a:extLst>
              <a:ext uri="{FF2B5EF4-FFF2-40B4-BE49-F238E27FC236}">
                <a16:creationId xmlns:a16="http://schemas.microsoft.com/office/drawing/2014/main" id="{FF65156C-5D44-E213-16E1-C82863994910}"/>
              </a:ext>
            </a:extLst>
          </p:cNvPr>
          <p:cNvSpPr>
            <a:spLocks noGrp="1" noChangeArrowheads="1"/>
          </p:cNvSpPr>
          <p:nvPr>
            <p:ph idx="1"/>
          </p:nvPr>
        </p:nvSpPr>
        <p:spPr/>
        <p:txBody>
          <a:bodyPr/>
          <a:lstStyle/>
          <a:p>
            <a:pPr eaLnBrk="1" hangingPunct="1">
              <a:defRPr/>
            </a:pPr>
            <a:r>
              <a:rPr lang="en-US" dirty="0"/>
              <a:t>Pulmonary toxicants</a:t>
            </a:r>
          </a:p>
          <a:p>
            <a:pPr lvl="1" eaLnBrk="1" hangingPunct="1">
              <a:defRPr/>
            </a:pPr>
            <a:r>
              <a:rPr lang="en-US" dirty="0"/>
              <a:t>E.g., chlorine, phosgene</a:t>
            </a:r>
          </a:p>
          <a:p>
            <a:pPr lvl="1" eaLnBrk="1" hangingPunct="1">
              <a:defRPr/>
            </a:pPr>
            <a:r>
              <a:rPr lang="en-US" dirty="0"/>
              <a:t>S/S: pneumonitis, laryngeal spasm, pulmonary edema, ARDS</a:t>
            </a:r>
          </a:p>
          <a:p>
            <a:pPr lvl="1" eaLnBrk="1" hangingPunct="1">
              <a:defRPr/>
            </a:pPr>
            <a:r>
              <a:rPr lang="en-US" dirty="0"/>
              <a:t>Rx: O2, bronchodilators, corticosteroids, ?ibuprofen, ?</a:t>
            </a:r>
            <a:r>
              <a:rPr lang="en-US" dirty="0" err="1"/>
              <a:t>acetylcysteine</a:t>
            </a:r>
            <a:endParaRPr lang="en-US" dirty="0"/>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4" name="Rectangle 2">
            <a:extLst>
              <a:ext uri="{FF2B5EF4-FFF2-40B4-BE49-F238E27FC236}">
                <a16:creationId xmlns:a16="http://schemas.microsoft.com/office/drawing/2014/main" id="{0E720CF4-7BB2-C7BD-55F6-98A65A850667}"/>
              </a:ext>
            </a:extLst>
          </p:cNvPr>
          <p:cNvSpPr>
            <a:spLocks noGrp="1" noChangeArrowheads="1"/>
          </p:cNvSpPr>
          <p:nvPr>
            <p:ph type="title"/>
          </p:nvPr>
        </p:nvSpPr>
        <p:spPr/>
        <p:txBody>
          <a:bodyPr/>
          <a:lstStyle/>
          <a:p>
            <a:pPr eaLnBrk="1" hangingPunct="1">
              <a:defRPr/>
            </a:pPr>
            <a:r>
              <a:rPr lang="en-US" sz="4000"/>
              <a:t>Chemical Weapons:</a:t>
            </a:r>
            <a:br>
              <a:rPr lang="en-US" sz="4000"/>
            </a:br>
            <a:r>
              <a:rPr lang="en-US" sz="4000"/>
              <a:t>Vietnam and Napalm</a:t>
            </a:r>
          </a:p>
        </p:txBody>
      </p:sp>
      <p:pic>
        <p:nvPicPr>
          <p:cNvPr id="146435" name="Picture 4" descr="napalm 2">
            <a:extLst>
              <a:ext uri="{FF2B5EF4-FFF2-40B4-BE49-F238E27FC236}">
                <a16:creationId xmlns:a16="http://schemas.microsoft.com/office/drawing/2014/main" id="{A3A97023-93B6-9F45-C3FE-A2D9B9A68A2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538288" y="1981200"/>
            <a:ext cx="6067425" cy="4114800"/>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2" name="Rectangle 2">
            <a:extLst>
              <a:ext uri="{FF2B5EF4-FFF2-40B4-BE49-F238E27FC236}">
                <a16:creationId xmlns:a16="http://schemas.microsoft.com/office/drawing/2014/main" id="{853284D5-B778-109B-FF50-EECBD1F07BA0}"/>
              </a:ext>
            </a:extLst>
          </p:cNvPr>
          <p:cNvSpPr>
            <a:spLocks noGrp="1" noChangeArrowheads="1"/>
          </p:cNvSpPr>
          <p:nvPr>
            <p:ph type="title"/>
          </p:nvPr>
        </p:nvSpPr>
        <p:spPr/>
        <p:txBody>
          <a:bodyPr/>
          <a:lstStyle/>
          <a:p>
            <a:pPr eaLnBrk="1" hangingPunct="1">
              <a:defRPr/>
            </a:pPr>
            <a:r>
              <a:rPr lang="en-US" sz="4000"/>
              <a:t>Chemical Weapons:</a:t>
            </a:r>
            <a:br>
              <a:rPr lang="en-US" sz="4000"/>
            </a:br>
            <a:r>
              <a:rPr lang="en-US" sz="4000"/>
              <a:t>Vietnam and Napalm</a:t>
            </a:r>
          </a:p>
        </p:txBody>
      </p:sp>
      <p:pic>
        <p:nvPicPr>
          <p:cNvPr id="147459" name="Picture 4" descr="napalm">
            <a:extLst>
              <a:ext uri="{FF2B5EF4-FFF2-40B4-BE49-F238E27FC236}">
                <a16:creationId xmlns:a16="http://schemas.microsoft.com/office/drawing/2014/main" id="{53CC385B-B875-E21F-5EBC-8253EF03034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752600" y="1676400"/>
            <a:ext cx="5562600" cy="4724400"/>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50" name="Rectangle 2">
            <a:extLst>
              <a:ext uri="{FF2B5EF4-FFF2-40B4-BE49-F238E27FC236}">
                <a16:creationId xmlns:a16="http://schemas.microsoft.com/office/drawing/2014/main" id="{28B5480B-EE57-B179-7EB7-AAEC6F75193B}"/>
              </a:ext>
            </a:extLst>
          </p:cNvPr>
          <p:cNvSpPr>
            <a:spLocks noGrp="1" noChangeArrowheads="1"/>
          </p:cNvSpPr>
          <p:nvPr>
            <p:ph type="title"/>
          </p:nvPr>
        </p:nvSpPr>
        <p:spPr/>
        <p:txBody>
          <a:bodyPr/>
          <a:lstStyle/>
          <a:p>
            <a:pPr eaLnBrk="1" hangingPunct="1">
              <a:defRPr/>
            </a:pPr>
            <a:r>
              <a:rPr lang="en-US" sz="4000"/>
              <a:t>Chemical Weapons:</a:t>
            </a:r>
            <a:br>
              <a:rPr lang="en-US" sz="4000"/>
            </a:br>
            <a:r>
              <a:rPr lang="en-US" sz="4000"/>
              <a:t>Vietnam and Napalm</a:t>
            </a:r>
          </a:p>
        </p:txBody>
      </p:sp>
      <p:pic>
        <p:nvPicPr>
          <p:cNvPr id="148483" name="Picture 4" descr="napalm 3">
            <a:extLst>
              <a:ext uri="{FF2B5EF4-FFF2-40B4-BE49-F238E27FC236}">
                <a16:creationId xmlns:a16="http://schemas.microsoft.com/office/drawing/2014/main" id="{C4CF69D4-6C60-781E-BB8D-7298A9F30A9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743200" y="1752600"/>
            <a:ext cx="3581400" cy="4495800"/>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0FA253F4-FF74-5942-DF11-3F1FA255E7BB}"/>
              </a:ext>
            </a:extLst>
          </p:cNvPr>
          <p:cNvSpPr>
            <a:spLocks noGrp="1" noChangeArrowheads="1"/>
          </p:cNvSpPr>
          <p:nvPr>
            <p:ph type="title"/>
          </p:nvPr>
        </p:nvSpPr>
        <p:spPr/>
        <p:txBody>
          <a:bodyPr/>
          <a:lstStyle/>
          <a:p>
            <a:pPr eaLnBrk="1" hangingPunct="1">
              <a:defRPr/>
            </a:pPr>
            <a:r>
              <a:rPr lang="en-US"/>
              <a:t>Chemical Weapons</a:t>
            </a:r>
          </a:p>
        </p:txBody>
      </p:sp>
      <p:sp>
        <p:nvSpPr>
          <p:cNvPr id="61443" name="Rectangle 3">
            <a:extLst>
              <a:ext uri="{FF2B5EF4-FFF2-40B4-BE49-F238E27FC236}">
                <a16:creationId xmlns:a16="http://schemas.microsoft.com/office/drawing/2014/main" id="{5F255B2E-54EF-A3E8-D9EF-329E78395878}"/>
              </a:ext>
            </a:extLst>
          </p:cNvPr>
          <p:cNvSpPr>
            <a:spLocks noGrp="1" noChangeArrowheads="1"/>
          </p:cNvSpPr>
          <p:nvPr>
            <p:ph idx="1"/>
          </p:nvPr>
        </p:nvSpPr>
        <p:spPr/>
        <p:txBody>
          <a:bodyPr/>
          <a:lstStyle/>
          <a:p>
            <a:pPr eaLnBrk="1" hangingPunct="1">
              <a:defRPr/>
            </a:pPr>
            <a:r>
              <a:rPr lang="en-US" sz="2800" dirty="0"/>
              <a:t>1972 Biological and Toxic Weapons Convention prohibits development, production, and stockpiling</a:t>
            </a:r>
          </a:p>
          <a:p>
            <a:pPr eaLnBrk="1" hangingPunct="1">
              <a:defRPr/>
            </a:pPr>
            <a:r>
              <a:rPr lang="en-US" sz="2800" dirty="0"/>
              <a:t>US destroys stockpile in 2023 (Russian 2017, Britain 2007, India 2009)</a:t>
            </a:r>
            <a:endParaRPr lang="en-US" dirty="0"/>
          </a:p>
          <a:p>
            <a:pPr eaLnBrk="1" hangingPunct="1">
              <a:defRPr/>
            </a:pPr>
            <a:r>
              <a:rPr lang="en-US" sz="2800" dirty="0"/>
              <a:t>480 US chemical facilities each put 100,000 or more Americans at risk of poison gas disaster</a:t>
            </a: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10E1823D-1778-E807-8921-879BE2085737}"/>
              </a:ext>
            </a:extLst>
          </p:cNvPr>
          <p:cNvSpPr>
            <a:spLocks noGrp="1" noChangeArrowheads="1"/>
          </p:cNvSpPr>
          <p:nvPr>
            <p:ph type="title"/>
          </p:nvPr>
        </p:nvSpPr>
        <p:spPr/>
        <p:txBody>
          <a:bodyPr/>
          <a:lstStyle/>
          <a:p>
            <a:pPr eaLnBrk="1" hangingPunct="1">
              <a:defRPr/>
            </a:pPr>
            <a:r>
              <a:rPr lang="en-US" sz="4000" dirty="0"/>
              <a:t>Other Chemical Weapons:</a:t>
            </a:r>
            <a:br>
              <a:rPr lang="en-US" sz="4000" dirty="0"/>
            </a:br>
            <a:r>
              <a:rPr lang="en-US" sz="4000" dirty="0"/>
              <a:t>Tear gas (= pain nerve gas)</a:t>
            </a:r>
          </a:p>
        </p:txBody>
      </p:sp>
      <p:sp>
        <p:nvSpPr>
          <p:cNvPr id="66563" name="Rectangle 3">
            <a:extLst>
              <a:ext uri="{FF2B5EF4-FFF2-40B4-BE49-F238E27FC236}">
                <a16:creationId xmlns:a16="http://schemas.microsoft.com/office/drawing/2014/main" id="{75646996-106D-EA36-5470-A13E5913A31B}"/>
              </a:ext>
            </a:extLst>
          </p:cNvPr>
          <p:cNvSpPr>
            <a:spLocks noGrp="1" noChangeArrowheads="1"/>
          </p:cNvSpPr>
          <p:nvPr>
            <p:ph idx="1"/>
          </p:nvPr>
        </p:nvSpPr>
        <p:spPr/>
        <p:txBody>
          <a:bodyPr/>
          <a:lstStyle/>
          <a:p>
            <a:pPr eaLnBrk="1" hangingPunct="1">
              <a:lnSpc>
                <a:spcPct val="80000"/>
              </a:lnSpc>
              <a:buFont typeface="Wingdings" panose="05000000000000000000" pitchFamily="2" charset="2"/>
              <a:buNone/>
              <a:defRPr/>
            </a:pPr>
            <a:r>
              <a:rPr lang="en-US" sz="2000" dirty="0"/>
              <a:t>	</a:t>
            </a:r>
          </a:p>
          <a:p>
            <a:pPr eaLnBrk="1" hangingPunct="1">
              <a:lnSpc>
                <a:spcPct val="80000"/>
              </a:lnSpc>
              <a:defRPr/>
            </a:pPr>
            <a:r>
              <a:rPr lang="en-US" sz="2800" dirty="0">
                <a:cs typeface="Arial" charset="0"/>
              </a:rPr>
              <a:t>Use in civil and political unrest</a:t>
            </a:r>
          </a:p>
          <a:p>
            <a:pPr eaLnBrk="1" hangingPunct="1">
              <a:lnSpc>
                <a:spcPct val="80000"/>
              </a:lnSpc>
              <a:defRPr/>
            </a:pPr>
            <a:endParaRPr lang="en-US" sz="2800" dirty="0">
              <a:cs typeface="Arial" charset="0"/>
            </a:endParaRPr>
          </a:p>
          <a:p>
            <a:pPr eaLnBrk="1" hangingPunct="1">
              <a:lnSpc>
                <a:spcPct val="80000"/>
              </a:lnSpc>
              <a:defRPr/>
            </a:pPr>
            <a:r>
              <a:rPr lang="en-US" sz="2800" dirty="0"/>
              <a:t>Causes eye, skin and pulmonary toxicity, N/V, photophobia and headache, trauma due to blast</a:t>
            </a:r>
          </a:p>
          <a:p>
            <a:pPr eaLnBrk="1" hangingPunct="1">
              <a:lnSpc>
                <a:spcPct val="80000"/>
              </a:lnSpc>
              <a:defRPr/>
            </a:pPr>
            <a:endParaRPr lang="en-US" sz="2800" dirty="0"/>
          </a:p>
          <a:p>
            <a:pPr eaLnBrk="1" hangingPunct="1">
              <a:lnSpc>
                <a:spcPct val="80000"/>
              </a:lnSpc>
              <a:defRPr/>
            </a:pPr>
            <a:r>
              <a:rPr lang="en-US" sz="2800" dirty="0"/>
              <a:t>Rx: wash skin, flush eyes, IVF, humidified O2, bronchodilators </a:t>
            </a:r>
            <a:r>
              <a:rPr lang="en-US" sz="2800" dirty="0" err="1"/>
              <a:t>prn</a:t>
            </a:r>
            <a:r>
              <a:rPr lang="en-US" sz="2800" dirty="0"/>
              <a:t>, </a:t>
            </a:r>
            <a:r>
              <a:rPr lang="en-US" sz="2800" dirty="0">
                <a:cs typeface="Arial" charset="0"/>
              </a:rPr>
              <a:t>±prophylactic antibiotics</a:t>
            </a:r>
          </a:p>
          <a:p>
            <a:pPr eaLnBrk="1" hangingPunct="1">
              <a:lnSpc>
                <a:spcPct val="80000"/>
              </a:lnSpc>
              <a:defRPr/>
            </a:pPr>
            <a:endParaRPr lang="en-US" sz="2800" dirty="0"/>
          </a:p>
          <a:p>
            <a:pPr eaLnBrk="1" hangingPunct="1">
              <a:lnSpc>
                <a:spcPct val="80000"/>
              </a:lnSpc>
              <a:defRPr/>
            </a:pPr>
            <a:endParaRPr lang="en-US" sz="2000" dirty="0"/>
          </a:p>
          <a:p>
            <a:pPr eaLnBrk="1" hangingPunct="1">
              <a:lnSpc>
                <a:spcPct val="80000"/>
              </a:lnSpc>
              <a:buFont typeface="Wingdings" panose="05000000000000000000" pitchFamily="2" charset="2"/>
              <a:buNone/>
              <a:defRPr/>
            </a:pPr>
            <a:r>
              <a:rPr lang="en-US" sz="2000" dirty="0"/>
              <a:t>	</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a:extLst>
              <a:ext uri="{FF2B5EF4-FFF2-40B4-BE49-F238E27FC236}">
                <a16:creationId xmlns:a16="http://schemas.microsoft.com/office/drawing/2014/main" id="{9C4F4D12-9AB0-4597-7040-F92DF053F775}"/>
              </a:ext>
            </a:extLst>
          </p:cNvPr>
          <p:cNvSpPr>
            <a:spLocks noGrp="1" noChangeArrowheads="1"/>
          </p:cNvSpPr>
          <p:nvPr>
            <p:ph type="title"/>
          </p:nvPr>
        </p:nvSpPr>
        <p:spPr/>
        <p:txBody>
          <a:bodyPr/>
          <a:lstStyle/>
          <a:p>
            <a:pPr eaLnBrk="1" hangingPunct="1">
              <a:defRPr/>
            </a:pPr>
            <a:r>
              <a:rPr lang="en-US" sz="4000"/>
              <a:t>Other Chemical Weapons:</a:t>
            </a:r>
            <a:br>
              <a:rPr lang="en-US" sz="4000"/>
            </a:br>
            <a:r>
              <a:rPr lang="en-US" sz="4000"/>
              <a:t>Pepper Spray</a:t>
            </a:r>
          </a:p>
        </p:txBody>
      </p:sp>
      <p:sp>
        <p:nvSpPr>
          <p:cNvPr id="67587" name="Rectangle 3">
            <a:extLst>
              <a:ext uri="{FF2B5EF4-FFF2-40B4-BE49-F238E27FC236}">
                <a16:creationId xmlns:a16="http://schemas.microsoft.com/office/drawing/2014/main" id="{666B6EF6-7E73-05F6-1DEC-25964204ECBC}"/>
              </a:ext>
            </a:extLst>
          </p:cNvPr>
          <p:cNvSpPr>
            <a:spLocks noGrp="1" noChangeArrowheads="1"/>
          </p:cNvSpPr>
          <p:nvPr>
            <p:ph idx="1"/>
          </p:nvPr>
        </p:nvSpPr>
        <p:spPr/>
        <p:txBody>
          <a:bodyPr/>
          <a:lstStyle/>
          <a:p>
            <a:pPr eaLnBrk="1" hangingPunct="1">
              <a:defRPr/>
            </a:pPr>
            <a:r>
              <a:rPr lang="en-US" sz="2800" dirty="0"/>
              <a:t>Derived from cayenne peppers (contains 10-15% oleoresin capsicum)</a:t>
            </a:r>
          </a:p>
          <a:p>
            <a:pPr eaLnBrk="1" hangingPunct="1">
              <a:defRPr/>
            </a:pPr>
            <a:r>
              <a:rPr lang="en-US" sz="2800" dirty="0"/>
              <a:t>1.5-2 million </a:t>
            </a:r>
            <a:r>
              <a:rPr lang="en-US" sz="2800" dirty="0" err="1"/>
              <a:t>Scoville</a:t>
            </a:r>
            <a:r>
              <a:rPr lang="en-US" sz="2800" dirty="0"/>
              <a:t> unit heat rating</a:t>
            </a:r>
          </a:p>
          <a:p>
            <a:pPr eaLnBrk="1" hangingPunct="1">
              <a:defRPr/>
            </a:pPr>
            <a:r>
              <a:rPr lang="en-US" sz="2800" dirty="0"/>
              <a:t>Jalape</a:t>
            </a:r>
            <a:r>
              <a:rPr lang="en-US" sz="2800" dirty="0">
                <a:cs typeface="Arial" charset="0"/>
              </a:rPr>
              <a:t>ñ</a:t>
            </a:r>
            <a:r>
              <a:rPr lang="en-US" sz="2800" dirty="0"/>
              <a:t>o pepper = 2500-5000 </a:t>
            </a:r>
            <a:r>
              <a:rPr lang="en-US" sz="2800" dirty="0" err="1"/>
              <a:t>Scoville</a:t>
            </a:r>
            <a:r>
              <a:rPr lang="en-US" sz="2800" dirty="0"/>
              <a:t> units</a:t>
            </a:r>
          </a:p>
          <a:p>
            <a:pPr eaLnBrk="1" hangingPunct="1">
              <a:defRPr/>
            </a:pPr>
            <a:r>
              <a:rPr lang="en-US" sz="2800" dirty="0" err="1"/>
              <a:t>Haba</a:t>
            </a:r>
            <a:r>
              <a:rPr lang="en-US" sz="2800" dirty="0" err="1">
                <a:cs typeface="Arial" charset="0"/>
              </a:rPr>
              <a:t>ñ</a:t>
            </a:r>
            <a:r>
              <a:rPr lang="en-US" sz="2800" dirty="0" err="1"/>
              <a:t>ero</a:t>
            </a:r>
            <a:r>
              <a:rPr lang="en-US" sz="2800" dirty="0"/>
              <a:t> pepper (world’s hottest) = 300,000 </a:t>
            </a:r>
            <a:r>
              <a:rPr lang="en-US" sz="2800" dirty="0" err="1"/>
              <a:t>Scoville</a:t>
            </a:r>
            <a:r>
              <a:rPr lang="en-US" sz="2800" dirty="0"/>
              <a:t> units</a:t>
            </a:r>
          </a:p>
          <a:p>
            <a:pPr eaLnBrk="1" hangingPunct="1">
              <a:defRPr/>
            </a:pPr>
            <a:r>
              <a:rPr lang="en-US" sz="2800" dirty="0"/>
              <a:t>Use in civil and political unrest</a:t>
            </a: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1954" name="Rectangle 2">
            <a:extLst>
              <a:ext uri="{FF2B5EF4-FFF2-40B4-BE49-F238E27FC236}">
                <a16:creationId xmlns:a16="http://schemas.microsoft.com/office/drawing/2014/main" id="{8B85A81D-2CF5-7468-EBD5-44541ABF63FD}"/>
              </a:ext>
            </a:extLst>
          </p:cNvPr>
          <p:cNvSpPr>
            <a:spLocks noGrp="1" noChangeArrowheads="1"/>
          </p:cNvSpPr>
          <p:nvPr>
            <p:ph type="title"/>
          </p:nvPr>
        </p:nvSpPr>
        <p:spPr/>
        <p:txBody>
          <a:bodyPr/>
          <a:lstStyle/>
          <a:p>
            <a:pPr eaLnBrk="1" hangingPunct="1">
              <a:defRPr/>
            </a:pPr>
            <a:r>
              <a:rPr lang="en-US" dirty="0"/>
              <a:t>Other Chemical Weapons</a:t>
            </a:r>
          </a:p>
        </p:txBody>
      </p:sp>
      <p:sp>
        <p:nvSpPr>
          <p:cNvPr id="381955" name="Rectangle 3">
            <a:extLst>
              <a:ext uri="{FF2B5EF4-FFF2-40B4-BE49-F238E27FC236}">
                <a16:creationId xmlns:a16="http://schemas.microsoft.com/office/drawing/2014/main" id="{CD5CF204-B2E6-2D11-72BA-700CE9E9D338}"/>
              </a:ext>
            </a:extLst>
          </p:cNvPr>
          <p:cNvSpPr>
            <a:spLocks noGrp="1" noChangeArrowheads="1"/>
          </p:cNvSpPr>
          <p:nvPr>
            <p:ph idx="1"/>
          </p:nvPr>
        </p:nvSpPr>
        <p:spPr/>
        <p:txBody>
          <a:bodyPr/>
          <a:lstStyle/>
          <a:p>
            <a:pPr eaLnBrk="1" hangingPunct="1">
              <a:lnSpc>
                <a:spcPct val="90000"/>
              </a:lnSpc>
              <a:defRPr/>
            </a:pPr>
            <a:r>
              <a:rPr lang="en-US" dirty="0"/>
              <a:t>Open burn pits (explosives, chemicals)</a:t>
            </a:r>
          </a:p>
          <a:p>
            <a:pPr eaLnBrk="1" hangingPunct="1">
              <a:lnSpc>
                <a:spcPct val="90000"/>
              </a:lnSpc>
              <a:defRPr/>
            </a:pPr>
            <a:endParaRPr lang="en-US" dirty="0"/>
          </a:p>
          <a:p>
            <a:pPr eaLnBrk="1" hangingPunct="1">
              <a:lnSpc>
                <a:spcPct val="90000"/>
              </a:lnSpc>
              <a:defRPr/>
            </a:pPr>
            <a:r>
              <a:rPr lang="en-US" dirty="0"/>
              <a:t>Calmatives: mind-altering or sleep-inducing weapons (benzo-, SSRI-, and anesthetic derivatives)</a:t>
            </a:r>
          </a:p>
          <a:p>
            <a:pPr eaLnBrk="1" hangingPunct="1">
              <a:lnSpc>
                <a:spcPct val="90000"/>
              </a:lnSpc>
              <a:defRPr/>
            </a:pPr>
            <a:endParaRPr lang="en-US" dirty="0"/>
          </a:p>
          <a:p>
            <a:pPr eaLnBrk="1" hangingPunct="1">
              <a:lnSpc>
                <a:spcPct val="90000"/>
              </a:lnSpc>
              <a:defRPr/>
            </a:pPr>
            <a:r>
              <a:rPr lang="en-US" dirty="0"/>
              <a:t>Cramp-inducing agents</a:t>
            </a:r>
          </a:p>
          <a:p>
            <a:pPr eaLnBrk="1" hangingPunct="1">
              <a:lnSpc>
                <a:spcPct val="90000"/>
              </a:lnSpc>
              <a:defRPr/>
            </a:pPr>
            <a:endParaRPr lang="en-US" dirty="0"/>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30D9F-89BC-4EA5-553C-AEA8CD5E7593}"/>
              </a:ext>
            </a:extLst>
          </p:cNvPr>
          <p:cNvSpPr>
            <a:spLocks noGrp="1"/>
          </p:cNvSpPr>
          <p:nvPr>
            <p:ph type="title"/>
          </p:nvPr>
        </p:nvSpPr>
        <p:spPr/>
        <p:txBody>
          <a:bodyPr/>
          <a:lstStyle/>
          <a:p>
            <a:pPr>
              <a:defRPr/>
            </a:pPr>
            <a:r>
              <a:rPr lang="en-US" dirty="0">
                <a:solidFill>
                  <a:srgbClr val="E5FFFF"/>
                </a:solidFill>
              </a:rPr>
              <a:t>Other Chemical Weapons</a:t>
            </a:r>
            <a:endParaRPr lang="en-US" dirty="0"/>
          </a:p>
        </p:txBody>
      </p:sp>
      <p:sp>
        <p:nvSpPr>
          <p:cNvPr id="3" name="Content Placeholder 2">
            <a:extLst>
              <a:ext uri="{FF2B5EF4-FFF2-40B4-BE49-F238E27FC236}">
                <a16:creationId xmlns:a16="http://schemas.microsoft.com/office/drawing/2014/main" id="{ACDDAF43-9BBE-33CC-AAA2-2392ED790AF8}"/>
              </a:ext>
            </a:extLst>
          </p:cNvPr>
          <p:cNvSpPr>
            <a:spLocks noGrp="1"/>
          </p:cNvSpPr>
          <p:nvPr>
            <p:ph idx="1"/>
          </p:nvPr>
        </p:nvSpPr>
        <p:spPr/>
        <p:txBody>
          <a:bodyPr/>
          <a:lstStyle/>
          <a:p>
            <a:pPr eaLnBrk="1" hangingPunct="1">
              <a:lnSpc>
                <a:spcPct val="90000"/>
              </a:lnSpc>
              <a:defRPr/>
            </a:pPr>
            <a:r>
              <a:rPr lang="en-US" sz="3600" dirty="0"/>
              <a:t>Stink bombs (“?Race specific?”)</a:t>
            </a:r>
          </a:p>
          <a:p>
            <a:pPr eaLnBrk="1" hangingPunct="1">
              <a:lnSpc>
                <a:spcPct val="90000"/>
              </a:lnSpc>
              <a:defRPr/>
            </a:pPr>
            <a:endParaRPr lang="en-US" sz="3600" dirty="0"/>
          </a:p>
          <a:p>
            <a:pPr eaLnBrk="1" hangingPunct="1">
              <a:lnSpc>
                <a:spcPct val="90000"/>
              </a:lnSpc>
              <a:defRPr/>
            </a:pPr>
            <a:r>
              <a:rPr lang="en-US" sz="3600" dirty="0"/>
              <a:t>Colored smoke as an obscurant</a:t>
            </a:r>
          </a:p>
          <a:p>
            <a:pPr eaLnBrk="1" hangingPunct="1">
              <a:lnSpc>
                <a:spcPct val="90000"/>
              </a:lnSpc>
              <a:defRPr/>
            </a:pPr>
            <a:endParaRPr lang="en-US" sz="3600" dirty="0"/>
          </a:p>
          <a:p>
            <a:pPr eaLnBrk="1" hangingPunct="1">
              <a:lnSpc>
                <a:spcPct val="90000"/>
              </a:lnSpc>
              <a:defRPr/>
            </a:pPr>
            <a:r>
              <a:rPr lang="en-US" sz="3600" dirty="0"/>
              <a:t>Crowd control vs use in warfare</a:t>
            </a:r>
          </a:p>
          <a:p>
            <a:pPr eaLnBrk="1" hangingPunct="1">
              <a:lnSpc>
                <a:spcPct val="90000"/>
              </a:lnSpc>
              <a:defRPr/>
            </a:pPr>
            <a:endParaRPr lang="en-US" sz="3600" dirty="0"/>
          </a:p>
          <a:p>
            <a:pPr eaLnBrk="1" hangingPunct="1">
              <a:lnSpc>
                <a:spcPct val="90000"/>
              </a:lnSpc>
              <a:defRPr/>
            </a:pPr>
            <a:r>
              <a:rPr lang="en-US" sz="3600" dirty="0"/>
              <a:t>US pilot amphetamine use</a:t>
            </a: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a:extLst>
              <a:ext uri="{FF2B5EF4-FFF2-40B4-BE49-F238E27FC236}">
                <a16:creationId xmlns:a16="http://schemas.microsoft.com/office/drawing/2014/main" id="{8366835B-1DF0-BEFB-1C8D-1C371CAF67EF}"/>
              </a:ext>
            </a:extLst>
          </p:cNvPr>
          <p:cNvSpPr>
            <a:spLocks noGrp="1" noChangeArrowheads="1"/>
          </p:cNvSpPr>
          <p:nvPr>
            <p:ph type="title"/>
          </p:nvPr>
        </p:nvSpPr>
        <p:spPr/>
        <p:txBody>
          <a:bodyPr/>
          <a:lstStyle/>
          <a:p>
            <a:pPr eaLnBrk="1" hangingPunct="1">
              <a:defRPr/>
            </a:pPr>
            <a:r>
              <a:rPr lang="en-US" dirty="0"/>
              <a:t>Biological Weapons - History</a:t>
            </a:r>
          </a:p>
        </p:txBody>
      </p:sp>
      <p:sp>
        <p:nvSpPr>
          <p:cNvPr id="68611" name="Rectangle 3">
            <a:extLst>
              <a:ext uri="{FF2B5EF4-FFF2-40B4-BE49-F238E27FC236}">
                <a16:creationId xmlns:a16="http://schemas.microsoft.com/office/drawing/2014/main" id="{748B027E-C95E-3E5B-F670-2D6CF911AD05}"/>
              </a:ext>
            </a:extLst>
          </p:cNvPr>
          <p:cNvSpPr>
            <a:spLocks noGrp="1" noChangeArrowheads="1"/>
          </p:cNvSpPr>
          <p:nvPr>
            <p:ph idx="1"/>
          </p:nvPr>
        </p:nvSpPr>
        <p:spPr/>
        <p:txBody>
          <a:bodyPr/>
          <a:lstStyle/>
          <a:p>
            <a:pPr eaLnBrk="1" hangingPunct="1">
              <a:defRPr/>
            </a:pPr>
            <a:r>
              <a:rPr lang="en-US" dirty="0"/>
              <a:t>Sixth Century BC: Assyrians poison wells with rye ergot</a:t>
            </a:r>
          </a:p>
          <a:p>
            <a:pPr eaLnBrk="1" hangingPunct="1">
              <a:defRPr/>
            </a:pPr>
            <a:r>
              <a:rPr lang="en-US" dirty="0"/>
              <a:t>300 BC: Greeks pollute wells</a:t>
            </a:r>
          </a:p>
          <a:p>
            <a:pPr eaLnBrk="1" hangingPunct="1">
              <a:defRPr/>
            </a:pPr>
            <a:r>
              <a:rPr lang="en-US" dirty="0"/>
              <a:t>Later: Romans and Persians, Classical, Medieval and Renaissance periods, US Civil War (General Johnson at Vicksburg)</a:t>
            </a:r>
          </a:p>
          <a:p>
            <a:pPr eaLnBrk="1" hangingPunct="1">
              <a:defRPr/>
            </a:pPr>
            <a:r>
              <a:rPr lang="en-US" dirty="0"/>
              <a:t>14</a:t>
            </a:r>
            <a:r>
              <a:rPr lang="en-US" baseline="30000" dirty="0"/>
              <a:t>th</a:t>
            </a:r>
            <a:r>
              <a:rPr lang="en-US" dirty="0"/>
              <a:t> Century: Tatars catapulting plague-infested corpses</a:t>
            </a: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a:extLst>
              <a:ext uri="{FF2B5EF4-FFF2-40B4-BE49-F238E27FC236}">
                <a16:creationId xmlns:a16="http://schemas.microsoft.com/office/drawing/2014/main" id="{B101CFA7-DA93-9733-63BD-D5C02BF5F1FE}"/>
              </a:ext>
            </a:extLst>
          </p:cNvPr>
          <p:cNvSpPr>
            <a:spLocks noGrp="1" noChangeArrowheads="1"/>
          </p:cNvSpPr>
          <p:nvPr>
            <p:ph type="title"/>
          </p:nvPr>
        </p:nvSpPr>
        <p:spPr/>
        <p:txBody>
          <a:bodyPr/>
          <a:lstStyle/>
          <a:p>
            <a:pPr eaLnBrk="1" hangingPunct="1">
              <a:defRPr/>
            </a:pPr>
            <a:r>
              <a:rPr lang="en-US" dirty="0"/>
              <a:t>Biological Weapons - History</a:t>
            </a:r>
          </a:p>
        </p:txBody>
      </p:sp>
      <p:sp>
        <p:nvSpPr>
          <p:cNvPr id="69635" name="Rectangle 3">
            <a:extLst>
              <a:ext uri="{FF2B5EF4-FFF2-40B4-BE49-F238E27FC236}">
                <a16:creationId xmlns:a16="http://schemas.microsoft.com/office/drawing/2014/main" id="{5965274B-BFE0-18E9-C627-E054575616D2}"/>
              </a:ext>
            </a:extLst>
          </p:cNvPr>
          <p:cNvSpPr>
            <a:spLocks noGrp="1" noChangeArrowheads="1"/>
          </p:cNvSpPr>
          <p:nvPr>
            <p:ph idx="1"/>
          </p:nvPr>
        </p:nvSpPr>
        <p:spPr/>
        <p:txBody>
          <a:bodyPr/>
          <a:lstStyle/>
          <a:p>
            <a:pPr eaLnBrk="1" hangingPunct="1">
              <a:defRPr/>
            </a:pPr>
            <a:r>
              <a:rPr lang="en-US" dirty="0"/>
              <a:t>Koch’s postulates: anthrax – first linkage of a specific disease with a specific pathogen</a:t>
            </a:r>
          </a:p>
          <a:p>
            <a:pPr eaLnBrk="1" hangingPunct="1">
              <a:defRPr/>
            </a:pPr>
            <a:endParaRPr lang="en-US" dirty="0"/>
          </a:p>
          <a:p>
            <a:pPr eaLnBrk="1" hangingPunct="1">
              <a:defRPr/>
            </a:pPr>
            <a:r>
              <a:rPr lang="en-US" dirty="0"/>
              <a:t>Louis Pasteur: anthrax and cholera vaccines</a:t>
            </a:r>
          </a:p>
          <a:p>
            <a:pPr eaLnBrk="1" hangingPunct="1">
              <a:defRPr/>
            </a:pPr>
            <a:endParaRPr lang="en-US" dirty="0"/>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a:extLst>
              <a:ext uri="{FF2B5EF4-FFF2-40B4-BE49-F238E27FC236}">
                <a16:creationId xmlns:a16="http://schemas.microsoft.com/office/drawing/2014/main" id="{657A88AB-4331-5CC0-50D3-3F7DFCBBF4D9}"/>
              </a:ext>
            </a:extLst>
          </p:cNvPr>
          <p:cNvSpPr>
            <a:spLocks noGrp="1" noChangeArrowheads="1"/>
          </p:cNvSpPr>
          <p:nvPr>
            <p:ph type="title"/>
          </p:nvPr>
        </p:nvSpPr>
        <p:spPr/>
        <p:txBody>
          <a:bodyPr/>
          <a:lstStyle/>
          <a:p>
            <a:pPr eaLnBrk="1" hangingPunct="1">
              <a:defRPr/>
            </a:pPr>
            <a:r>
              <a:rPr lang="en-US" dirty="0"/>
              <a:t>Biological Weapons - History</a:t>
            </a:r>
          </a:p>
        </p:txBody>
      </p:sp>
      <p:sp>
        <p:nvSpPr>
          <p:cNvPr id="73731" name="Rectangle 3">
            <a:extLst>
              <a:ext uri="{FF2B5EF4-FFF2-40B4-BE49-F238E27FC236}">
                <a16:creationId xmlns:a16="http://schemas.microsoft.com/office/drawing/2014/main" id="{5897FFCD-D028-595C-7A92-FF4BDAAA8777}"/>
              </a:ext>
            </a:extLst>
          </p:cNvPr>
          <p:cNvSpPr>
            <a:spLocks noGrp="1" noChangeArrowheads="1"/>
          </p:cNvSpPr>
          <p:nvPr>
            <p:ph idx="1"/>
          </p:nvPr>
        </p:nvSpPr>
        <p:spPr/>
        <p:txBody>
          <a:bodyPr/>
          <a:lstStyle/>
          <a:p>
            <a:pPr eaLnBrk="1" hangingPunct="1">
              <a:defRPr/>
            </a:pPr>
            <a:r>
              <a:rPr lang="en-US" dirty="0"/>
              <a:t>Sir Jeffrey Amherst (French and Indian Wars - smallpox): “You would do well to try to inoculate the Indians, by means of blankets, … to extirpate this execrable race”</a:t>
            </a:r>
          </a:p>
          <a:p>
            <a:pPr eaLnBrk="1" hangingPunct="1">
              <a:defRPr/>
            </a:pPr>
            <a:endParaRPr lang="en-US" dirty="0"/>
          </a:p>
          <a:p>
            <a:pPr eaLnBrk="1" hangingPunct="1">
              <a:defRPr/>
            </a:pPr>
            <a:r>
              <a:rPr lang="en-US" dirty="0"/>
              <a:t>WW I: Cholera, plague, </a:t>
            </a:r>
            <a:r>
              <a:rPr lang="en-US" dirty="0" err="1"/>
              <a:t>glanders</a:t>
            </a:r>
            <a:r>
              <a:rPr lang="en-US" dirty="0"/>
              <a:t>, anthrax</a:t>
            </a: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14CEC7E7-A15D-A09C-978A-DEF8FC06AC27}"/>
              </a:ext>
            </a:extLst>
          </p:cNvPr>
          <p:cNvSpPr>
            <a:spLocks noGrp="1" noChangeArrowheads="1"/>
          </p:cNvSpPr>
          <p:nvPr>
            <p:ph type="title"/>
          </p:nvPr>
        </p:nvSpPr>
        <p:spPr/>
        <p:txBody>
          <a:bodyPr/>
          <a:lstStyle/>
          <a:p>
            <a:pPr eaLnBrk="1" hangingPunct="1">
              <a:defRPr/>
            </a:pPr>
            <a:r>
              <a:rPr lang="en-US" dirty="0"/>
              <a:t>Biological Weapons – WW II</a:t>
            </a:r>
          </a:p>
        </p:txBody>
      </p:sp>
      <p:sp>
        <p:nvSpPr>
          <p:cNvPr id="70659" name="Rectangle 3">
            <a:extLst>
              <a:ext uri="{FF2B5EF4-FFF2-40B4-BE49-F238E27FC236}">
                <a16:creationId xmlns:a16="http://schemas.microsoft.com/office/drawing/2014/main" id="{8FA92372-8C76-7D2E-9329-0038C4368822}"/>
              </a:ext>
            </a:extLst>
          </p:cNvPr>
          <p:cNvSpPr>
            <a:spLocks noGrp="1" noChangeArrowheads="1"/>
          </p:cNvSpPr>
          <p:nvPr>
            <p:ph idx="1"/>
          </p:nvPr>
        </p:nvSpPr>
        <p:spPr/>
        <p:txBody>
          <a:bodyPr/>
          <a:lstStyle/>
          <a:p>
            <a:pPr eaLnBrk="1" hangingPunct="1">
              <a:lnSpc>
                <a:spcPct val="90000"/>
              </a:lnSpc>
              <a:defRPr/>
            </a:pPr>
            <a:r>
              <a:rPr lang="en-US" sz="2800" dirty="0"/>
              <a:t>Unit 731, Manchuria, </a:t>
            </a:r>
            <a:r>
              <a:rPr lang="en-US" sz="2800" dirty="0" err="1"/>
              <a:t>Shiro</a:t>
            </a:r>
            <a:r>
              <a:rPr lang="en-US" sz="2800" dirty="0"/>
              <a:t> Ishii</a:t>
            </a:r>
          </a:p>
          <a:p>
            <a:pPr eaLnBrk="1" hangingPunct="1">
              <a:lnSpc>
                <a:spcPct val="90000"/>
              </a:lnSpc>
              <a:defRPr/>
            </a:pPr>
            <a:r>
              <a:rPr lang="en-US" sz="2800" dirty="0"/>
              <a:t>British “Operation Vegetarian” (anthrax cakes / Germany)</a:t>
            </a:r>
          </a:p>
          <a:p>
            <a:pPr eaLnBrk="1" hangingPunct="1">
              <a:lnSpc>
                <a:spcPct val="90000"/>
              </a:lnSpc>
              <a:defRPr/>
            </a:pPr>
            <a:r>
              <a:rPr lang="en-US" sz="2800" dirty="0"/>
              <a:t>US military personnel received typhoid, smallpox, yellow fever and tetanus vaccines</a:t>
            </a:r>
          </a:p>
          <a:p>
            <a:pPr eaLnBrk="1" hangingPunct="1">
              <a:lnSpc>
                <a:spcPct val="90000"/>
              </a:lnSpc>
              <a:defRPr/>
            </a:pPr>
            <a:r>
              <a:rPr lang="en-US" sz="2800" dirty="0"/>
              <a:t>Those who refused subject to court martial</a:t>
            </a:r>
          </a:p>
          <a:p>
            <a:pPr lvl="1" eaLnBrk="1" hangingPunct="1">
              <a:lnSpc>
                <a:spcPct val="90000"/>
              </a:lnSpc>
              <a:defRPr/>
            </a:pPr>
            <a:r>
              <a:rPr lang="en-US" dirty="0"/>
              <a:t>c.f., Gulf War – </a:t>
            </a:r>
            <a:r>
              <a:rPr lang="en-US" dirty="0" err="1"/>
              <a:t>pyridostigmine</a:t>
            </a:r>
            <a:r>
              <a:rPr lang="en-US" dirty="0"/>
              <a:t>, botulism vaccine</a:t>
            </a: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47F1AEDE-361F-5B7A-B825-B40680A267F2}"/>
              </a:ext>
            </a:extLst>
          </p:cNvPr>
          <p:cNvSpPr>
            <a:spLocks noGrp="1" noChangeArrowheads="1"/>
          </p:cNvSpPr>
          <p:nvPr>
            <p:ph type="title"/>
          </p:nvPr>
        </p:nvSpPr>
        <p:spPr/>
        <p:txBody>
          <a:bodyPr/>
          <a:lstStyle/>
          <a:p>
            <a:pPr eaLnBrk="1" hangingPunct="1">
              <a:defRPr/>
            </a:pPr>
            <a:r>
              <a:rPr lang="en-US"/>
              <a:t>Biological Weapons – WW II</a:t>
            </a:r>
          </a:p>
        </p:txBody>
      </p:sp>
      <p:sp>
        <p:nvSpPr>
          <p:cNvPr id="71683" name="Rectangle 3">
            <a:extLst>
              <a:ext uri="{FF2B5EF4-FFF2-40B4-BE49-F238E27FC236}">
                <a16:creationId xmlns:a16="http://schemas.microsoft.com/office/drawing/2014/main" id="{D6DBB3D2-2BAB-2732-23C3-EF358EC78D2B}"/>
              </a:ext>
            </a:extLst>
          </p:cNvPr>
          <p:cNvSpPr>
            <a:spLocks noGrp="1" noChangeArrowheads="1"/>
          </p:cNvSpPr>
          <p:nvPr>
            <p:ph idx="1"/>
          </p:nvPr>
        </p:nvSpPr>
        <p:spPr/>
        <p:txBody>
          <a:bodyPr/>
          <a:lstStyle/>
          <a:p>
            <a:pPr eaLnBrk="1" hangingPunct="1">
              <a:defRPr/>
            </a:pPr>
            <a:r>
              <a:rPr lang="en-US" sz="2800" dirty="0"/>
              <a:t>Unlicensed yellow fever vaccine contaminated with hepatitis B</a:t>
            </a:r>
          </a:p>
          <a:p>
            <a:pPr eaLnBrk="1" hangingPunct="1">
              <a:defRPr/>
            </a:pPr>
            <a:endParaRPr lang="en-US" sz="2800" dirty="0"/>
          </a:p>
          <a:p>
            <a:pPr eaLnBrk="1" hangingPunct="1">
              <a:defRPr/>
            </a:pPr>
            <a:r>
              <a:rPr lang="en-US" sz="2800" dirty="0"/>
              <a:t>330,000 infections</a:t>
            </a:r>
          </a:p>
          <a:p>
            <a:pPr eaLnBrk="1" hangingPunct="1">
              <a:defRPr/>
            </a:pPr>
            <a:endParaRPr lang="en-US" sz="2800" dirty="0"/>
          </a:p>
          <a:p>
            <a:pPr eaLnBrk="1" hangingPunct="1">
              <a:defRPr/>
            </a:pPr>
            <a:r>
              <a:rPr lang="en-US" sz="2800" dirty="0"/>
              <a:t>51,000 cases of symptomatic </a:t>
            </a:r>
            <a:r>
              <a:rPr lang="en-US" sz="2800" dirty="0" err="1"/>
              <a:t>hep</a:t>
            </a:r>
            <a:r>
              <a:rPr lang="en-US" sz="2800" dirty="0"/>
              <a:t> B</a:t>
            </a:r>
          </a:p>
          <a:p>
            <a:pPr eaLnBrk="1" hangingPunct="1">
              <a:defRPr/>
            </a:pPr>
            <a:endParaRPr lang="en-US" sz="2800" dirty="0"/>
          </a:p>
          <a:p>
            <a:pPr eaLnBrk="1" hangingPunct="1">
              <a:defRPr/>
            </a:pPr>
            <a:r>
              <a:rPr lang="en-US" sz="2800" dirty="0"/>
              <a:t>Long term outcomes good</a:t>
            </a: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30" name="Rectangle 2">
            <a:extLst>
              <a:ext uri="{FF2B5EF4-FFF2-40B4-BE49-F238E27FC236}">
                <a16:creationId xmlns:a16="http://schemas.microsoft.com/office/drawing/2014/main" id="{1E21FF40-2BB6-57D1-A6CC-CF2C92EB5CAE}"/>
              </a:ext>
            </a:extLst>
          </p:cNvPr>
          <p:cNvSpPr>
            <a:spLocks noGrp="1" noChangeArrowheads="1"/>
          </p:cNvSpPr>
          <p:nvPr>
            <p:ph type="title"/>
          </p:nvPr>
        </p:nvSpPr>
        <p:spPr/>
        <p:txBody>
          <a:bodyPr/>
          <a:lstStyle/>
          <a:p>
            <a:pPr eaLnBrk="1" hangingPunct="1">
              <a:defRPr/>
            </a:pPr>
            <a:r>
              <a:rPr lang="en-US"/>
              <a:t>Biological Weapons Post WWII</a:t>
            </a:r>
          </a:p>
        </p:txBody>
      </p:sp>
      <p:sp>
        <p:nvSpPr>
          <p:cNvPr id="380931" name="Rectangle 3">
            <a:extLst>
              <a:ext uri="{FF2B5EF4-FFF2-40B4-BE49-F238E27FC236}">
                <a16:creationId xmlns:a16="http://schemas.microsoft.com/office/drawing/2014/main" id="{E57C368C-2D9A-9023-94C2-7D36EA397C47}"/>
              </a:ext>
            </a:extLst>
          </p:cNvPr>
          <p:cNvSpPr>
            <a:spLocks noGrp="1" noChangeArrowheads="1"/>
          </p:cNvSpPr>
          <p:nvPr>
            <p:ph idx="1"/>
          </p:nvPr>
        </p:nvSpPr>
        <p:spPr/>
        <p:txBody>
          <a:bodyPr/>
          <a:lstStyle/>
          <a:p>
            <a:pPr eaLnBrk="1" hangingPunct="1">
              <a:defRPr/>
            </a:pPr>
            <a:r>
              <a:rPr lang="en-US" dirty="0" err="1"/>
              <a:t>Sverdlosk</a:t>
            </a:r>
            <a:r>
              <a:rPr lang="en-US" dirty="0"/>
              <a:t> - anthrax</a:t>
            </a:r>
          </a:p>
          <a:p>
            <a:pPr eaLnBrk="1" hangingPunct="1">
              <a:defRPr/>
            </a:pPr>
            <a:r>
              <a:rPr lang="en-US" dirty="0"/>
              <a:t>Zimbabwe - anthrax</a:t>
            </a:r>
          </a:p>
          <a:p>
            <a:pPr eaLnBrk="1" hangingPunct="1">
              <a:defRPr/>
            </a:pPr>
            <a:r>
              <a:rPr lang="en-US" dirty="0"/>
              <a:t>Okinawa, Utah, Hawaii, Puerto Rico, etc. - tests</a:t>
            </a:r>
          </a:p>
          <a:p>
            <a:pPr eaLnBrk="1" hangingPunct="1">
              <a:defRPr/>
            </a:pPr>
            <a:r>
              <a:rPr lang="en-US" dirty="0"/>
              <a:t>1977 H1N1 flu epidemic (likely due to lab accident releasing 1957 strain, NEJM)</a:t>
            </a:r>
          </a:p>
          <a:p>
            <a:pPr eaLnBrk="1" hangingPunct="1">
              <a:defRPr/>
            </a:pPr>
            <a:r>
              <a:rPr lang="en-US" dirty="0"/>
              <a:t>False alarms</a:t>
            </a: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a:extLst>
              <a:ext uri="{FF2B5EF4-FFF2-40B4-BE49-F238E27FC236}">
                <a16:creationId xmlns:a16="http://schemas.microsoft.com/office/drawing/2014/main" id="{D082C3E2-BB7D-579E-A07C-A92600271A99}"/>
              </a:ext>
            </a:extLst>
          </p:cNvPr>
          <p:cNvSpPr>
            <a:spLocks noGrp="1" noChangeArrowheads="1"/>
          </p:cNvSpPr>
          <p:nvPr>
            <p:ph type="title"/>
          </p:nvPr>
        </p:nvSpPr>
        <p:spPr/>
        <p:txBody>
          <a:bodyPr/>
          <a:lstStyle/>
          <a:p>
            <a:pPr eaLnBrk="1" hangingPunct="1">
              <a:defRPr/>
            </a:pPr>
            <a:r>
              <a:rPr lang="en-US"/>
              <a:t>Biological Weapons Today</a:t>
            </a:r>
          </a:p>
        </p:txBody>
      </p:sp>
      <p:sp>
        <p:nvSpPr>
          <p:cNvPr id="72707" name="Rectangle 3">
            <a:extLst>
              <a:ext uri="{FF2B5EF4-FFF2-40B4-BE49-F238E27FC236}">
                <a16:creationId xmlns:a16="http://schemas.microsoft.com/office/drawing/2014/main" id="{15C06893-F352-D1D6-A614-45B91AFE433B}"/>
              </a:ext>
            </a:extLst>
          </p:cNvPr>
          <p:cNvSpPr>
            <a:spLocks noGrp="1" noChangeArrowheads="1"/>
          </p:cNvSpPr>
          <p:nvPr>
            <p:ph idx="1"/>
          </p:nvPr>
        </p:nvSpPr>
        <p:spPr/>
        <p:txBody>
          <a:bodyPr/>
          <a:lstStyle/>
          <a:p>
            <a:pPr eaLnBrk="1" hangingPunct="1">
              <a:defRPr/>
            </a:pPr>
            <a:r>
              <a:rPr lang="en-US" dirty="0"/>
              <a:t>17 countries possess (+ Al Qaeda?)</a:t>
            </a:r>
          </a:p>
          <a:p>
            <a:pPr eaLnBrk="1" hangingPunct="1">
              <a:defRPr/>
            </a:pPr>
            <a:r>
              <a:rPr lang="en-US" dirty="0"/>
              <a:t>US role in supplying other nations:</a:t>
            </a:r>
          </a:p>
          <a:p>
            <a:pPr lvl="1" eaLnBrk="1" hangingPunct="1">
              <a:defRPr/>
            </a:pPr>
            <a:r>
              <a:rPr lang="en-US" dirty="0"/>
              <a:t>e.g., 1985-1989: US companies sold to Iraq:</a:t>
            </a:r>
          </a:p>
          <a:p>
            <a:pPr lvl="2" eaLnBrk="1" hangingPunct="1">
              <a:defRPr/>
            </a:pPr>
            <a:r>
              <a:rPr lang="en-US" i="1" dirty="0"/>
              <a:t>Bacillus </a:t>
            </a:r>
            <a:r>
              <a:rPr lang="en-US" i="1" dirty="0" err="1"/>
              <a:t>anthracis</a:t>
            </a:r>
            <a:r>
              <a:rPr lang="en-US" i="1" dirty="0"/>
              <a:t>, Clostridium </a:t>
            </a:r>
            <a:r>
              <a:rPr lang="en-US" i="1" dirty="0" err="1"/>
              <a:t>botulinum</a:t>
            </a:r>
            <a:r>
              <a:rPr lang="en-US" i="1" dirty="0"/>
              <a:t>, </a:t>
            </a:r>
            <a:r>
              <a:rPr lang="en-US" i="1" dirty="0" err="1"/>
              <a:t>Histoplasma</a:t>
            </a:r>
            <a:r>
              <a:rPr lang="en-US" i="1" dirty="0"/>
              <a:t> </a:t>
            </a:r>
            <a:r>
              <a:rPr lang="en-US" i="1" dirty="0" err="1"/>
              <a:t>capsulatum</a:t>
            </a:r>
            <a:r>
              <a:rPr lang="en-US" i="1" dirty="0"/>
              <a:t>, </a:t>
            </a:r>
            <a:r>
              <a:rPr lang="en-US" i="1" dirty="0" err="1"/>
              <a:t>Brucella</a:t>
            </a:r>
            <a:r>
              <a:rPr lang="en-US" i="1" dirty="0"/>
              <a:t> </a:t>
            </a:r>
            <a:r>
              <a:rPr lang="en-US" i="1" dirty="0" err="1"/>
              <a:t>melitensis</a:t>
            </a:r>
            <a:r>
              <a:rPr lang="en-US" i="1" dirty="0"/>
              <a:t>, </a:t>
            </a:r>
            <a:r>
              <a:rPr lang="en-US" i="1" dirty="0" err="1"/>
              <a:t>Clostsridium</a:t>
            </a:r>
            <a:r>
              <a:rPr lang="en-US" i="1" dirty="0"/>
              <a:t> </a:t>
            </a:r>
            <a:r>
              <a:rPr lang="en-US" i="1" dirty="0" err="1"/>
              <a:t>perfringens</a:t>
            </a:r>
            <a:r>
              <a:rPr lang="en-US" i="1" dirty="0"/>
              <a:t>, Clostridium </a:t>
            </a:r>
            <a:r>
              <a:rPr lang="en-US" i="1" dirty="0" err="1"/>
              <a:t>tetani</a:t>
            </a:r>
            <a:r>
              <a:rPr lang="en-US" i="1" dirty="0"/>
              <a:t>, and E. coli</a:t>
            </a:r>
          </a:p>
          <a:p>
            <a:pPr lvl="2" eaLnBrk="1" hangingPunct="1">
              <a:defRPr/>
            </a:pPr>
            <a:r>
              <a:rPr lang="en-US" dirty="0"/>
              <a:t>Despite evidence of use of chemical weapons against Kurds</a:t>
            </a:r>
          </a:p>
          <a:p>
            <a:pPr eaLnBrk="1" hangingPunct="1">
              <a:defRPr/>
            </a:pPr>
            <a:endParaRPr lang="en-US" dirty="0"/>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a:extLst>
              <a:ext uri="{FF2B5EF4-FFF2-40B4-BE49-F238E27FC236}">
                <a16:creationId xmlns:a16="http://schemas.microsoft.com/office/drawing/2014/main" id="{62D560BE-9862-8A25-D84A-E0816F69BF50}"/>
              </a:ext>
            </a:extLst>
          </p:cNvPr>
          <p:cNvSpPr>
            <a:spLocks noGrp="1" noChangeArrowheads="1"/>
          </p:cNvSpPr>
          <p:nvPr>
            <p:ph type="title"/>
          </p:nvPr>
        </p:nvSpPr>
        <p:spPr/>
        <p:txBody>
          <a:bodyPr/>
          <a:lstStyle/>
          <a:p>
            <a:pPr eaLnBrk="1" hangingPunct="1">
              <a:defRPr/>
            </a:pPr>
            <a:r>
              <a:rPr lang="en-US"/>
              <a:t>Biological Weapons Today</a:t>
            </a:r>
          </a:p>
        </p:txBody>
      </p:sp>
      <p:sp>
        <p:nvSpPr>
          <p:cNvPr id="77827" name="Rectangle 3">
            <a:extLst>
              <a:ext uri="{FF2B5EF4-FFF2-40B4-BE49-F238E27FC236}">
                <a16:creationId xmlns:a16="http://schemas.microsoft.com/office/drawing/2014/main" id="{6090B01C-510C-77D2-E94F-B5E75AB44868}"/>
              </a:ext>
            </a:extLst>
          </p:cNvPr>
          <p:cNvSpPr>
            <a:spLocks noGrp="1" noChangeArrowheads="1"/>
          </p:cNvSpPr>
          <p:nvPr>
            <p:ph idx="1"/>
          </p:nvPr>
        </p:nvSpPr>
        <p:spPr/>
        <p:txBody>
          <a:bodyPr/>
          <a:lstStyle/>
          <a:p>
            <a:pPr eaLnBrk="1" hangingPunct="1">
              <a:defRPr/>
            </a:pPr>
            <a:r>
              <a:rPr lang="en-US" dirty="0"/>
              <a:t>1972 Biological Weapons Protocol: signed by 158 nations</a:t>
            </a:r>
          </a:p>
          <a:p>
            <a:pPr eaLnBrk="1" hangingPunct="1">
              <a:defRPr/>
            </a:pPr>
            <a:r>
              <a:rPr lang="en-US" dirty="0"/>
              <a:t>Lacks adequate enforcement mechanisms</a:t>
            </a:r>
          </a:p>
          <a:p>
            <a:pPr eaLnBrk="1" hangingPunct="1">
              <a:defRPr/>
            </a:pPr>
            <a:r>
              <a:rPr lang="en-US" dirty="0"/>
              <a:t>US has rejected enforcement (wary of foreign inspectors discovering military secrets and/or trade secrets of biotechnology and pharmaceutical companies)</a:t>
            </a:r>
          </a:p>
          <a:p>
            <a:pPr eaLnBrk="1" hangingPunct="1">
              <a:defRPr/>
            </a:pPr>
            <a:endParaRPr lang="en-US" dirty="0"/>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9A17637B-7F2B-6789-8907-F8BFFD3CD1E6}"/>
              </a:ext>
            </a:extLst>
          </p:cNvPr>
          <p:cNvSpPr>
            <a:spLocks noGrp="1" noChangeArrowheads="1"/>
          </p:cNvSpPr>
          <p:nvPr>
            <p:ph type="title"/>
          </p:nvPr>
        </p:nvSpPr>
        <p:spPr/>
        <p:txBody>
          <a:bodyPr/>
          <a:lstStyle/>
          <a:p>
            <a:pPr eaLnBrk="1" hangingPunct="1">
              <a:defRPr/>
            </a:pPr>
            <a:r>
              <a:rPr lang="en-US" dirty="0"/>
              <a:t>Biological Weapons - Agents</a:t>
            </a:r>
          </a:p>
        </p:txBody>
      </p:sp>
      <p:sp>
        <p:nvSpPr>
          <p:cNvPr id="74755" name="Rectangle 3">
            <a:extLst>
              <a:ext uri="{FF2B5EF4-FFF2-40B4-BE49-F238E27FC236}">
                <a16:creationId xmlns:a16="http://schemas.microsoft.com/office/drawing/2014/main" id="{52D6DD26-EE63-5FF3-A548-7A4999F10554}"/>
              </a:ext>
            </a:extLst>
          </p:cNvPr>
          <p:cNvSpPr>
            <a:spLocks noGrp="1" noChangeArrowheads="1"/>
          </p:cNvSpPr>
          <p:nvPr>
            <p:ph idx="1"/>
          </p:nvPr>
        </p:nvSpPr>
        <p:spPr/>
        <p:txBody>
          <a:bodyPr/>
          <a:lstStyle/>
          <a:p>
            <a:pPr eaLnBrk="1" hangingPunct="1">
              <a:buFont typeface="Wingdings" panose="05000000000000000000" pitchFamily="2" charset="2"/>
              <a:buNone/>
              <a:defRPr/>
            </a:pPr>
            <a:r>
              <a:rPr lang="en-US" dirty="0"/>
              <a:t>Anthrax		Brucellosis	Cholera</a:t>
            </a:r>
          </a:p>
          <a:p>
            <a:pPr eaLnBrk="1" hangingPunct="1">
              <a:buFont typeface="Wingdings" panose="05000000000000000000" pitchFamily="2" charset="2"/>
              <a:buNone/>
              <a:defRPr/>
            </a:pPr>
            <a:r>
              <a:rPr lang="en-US" dirty="0" err="1"/>
              <a:t>Glanders</a:t>
            </a:r>
            <a:r>
              <a:rPr lang="en-US" dirty="0"/>
              <a:t>		Pneumonic plague</a:t>
            </a:r>
          </a:p>
          <a:p>
            <a:pPr eaLnBrk="1" hangingPunct="1">
              <a:buFont typeface="Wingdings" panose="05000000000000000000" pitchFamily="2" charset="2"/>
              <a:buNone/>
              <a:defRPr/>
            </a:pPr>
            <a:r>
              <a:rPr lang="en-US" dirty="0"/>
              <a:t>Tularemia		Q Fever		Smallpox</a:t>
            </a:r>
          </a:p>
          <a:p>
            <a:pPr eaLnBrk="1" hangingPunct="1">
              <a:buFont typeface="Wingdings" panose="05000000000000000000" pitchFamily="2" charset="2"/>
              <a:buNone/>
              <a:defRPr/>
            </a:pPr>
            <a:r>
              <a:rPr lang="en-US" dirty="0"/>
              <a:t>Venezuelan Equine Encephalitis</a:t>
            </a:r>
          </a:p>
          <a:p>
            <a:pPr eaLnBrk="1" hangingPunct="1">
              <a:buFont typeface="Wingdings" panose="05000000000000000000" pitchFamily="2" charset="2"/>
              <a:buNone/>
              <a:defRPr/>
            </a:pPr>
            <a:r>
              <a:rPr lang="en-US" dirty="0"/>
              <a:t>Viral Hemorrhagic Fevers (e.g., Ebola)</a:t>
            </a:r>
          </a:p>
          <a:p>
            <a:pPr eaLnBrk="1" hangingPunct="1">
              <a:buFont typeface="Wingdings" panose="05000000000000000000" pitchFamily="2" charset="2"/>
              <a:buNone/>
              <a:defRPr/>
            </a:pPr>
            <a:r>
              <a:rPr lang="en-US" dirty="0"/>
              <a:t>Botulism		Staph enterotoxin B</a:t>
            </a:r>
          </a:p>
          <a:p>
            <a:pPr eaLnBrk="1" hangingPunct="1">
              <a:buFont typeface="Wingdings" panose="05000000000000000000" pitchFamily="2" charset="2"/>
              <a:buNone/>
              <a:defRPr/>
            </a:pPr>
            <a:r>
              <a:rPr lang="en-US" dirty="0"/>
              <a:t>Ricin			</a:t>
            </a:r>
            <a:r>
              <a:rPr lang="en-US" dirty="0" err="1"/>
              <a:t>Mycxotoxins</a:t>
            </a:r>
            <a:endParaRPr lang="en-US" dirty="0"/>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A66F4-52E8-0E89-3195-CF2B7CEDE6CE}"/>
              </a:ext>
            </a:extLst>
          </p:cNvPr>
          <p:cNvSpPr>
            <a:spLocks noGrp="1"/>
          </p:cNvSpPr>
          <p:nvPr>
            <p:ph type="title"/>
          </p:nvPr>
        </p:nvSpPr>
        <p:spPr/>
        <p:txBody>
          <a:bodyPr/>
          <a:lstStyle/>
          <a:p>
            <a:pPr>
              <a:defRPr/>
            </a:pPr>
            <a:r>
              <a:rPr lang="en-US" dirty="0"/>
              <a:t>Biological Weapons Today</a:t>
            </a:r>
          </a:p>
        </p:txBody>
      </p:sp>
      <p:sp>
        <p:nvSpPr>
          <p:cNvPr id="3" name="Content Placeholder 2">
            <a:extLst>
              <a:ext uri="{FF2B5EF4-FFF2-40B4-BE49-F238E27FC236}">
                <a16:creationId xmlns:a16="http://schemas.microsoft.com/office/drawing/2014/main" id="{2DA01575-DBF9-82A7-67A8-543B45E2E681}"/>
              </a:ext>
            </a:extLst>
          </p:cNvPr>
          <p:cNvSpPr>
            <a:spLocks noGrp="1"/>
          </p:cNvSpPr>
          <p:nvPr>
            <p:ph idx="1"/>
          </p:nvPr>
        </p:nvSpPr>
        <p:spPr/>
        <p:txBody>
          <a:bodyPr/>
          <a:lstStyle/>
          <a:p>
            <a:pPr>
              <a:defRPr/>
            </a:pPr>
            <a:r>
              <a:rPr lang="en-US" sz="2800" dirty="0"/>
              <a:t>Over 1,000 labs in the U.S., operated by over 300 government, university, and private organizations, registered with USDA/CDC</a:t>
            </a:r>
          </a:p>
          <a:p>
            <a:pPr>
              <a:defRPr/>
            </a:pPr>
            <a:r>
              <a:rPr lang="en-US" sz="2800" dirty="0"/>
              <a:t>More than 200 incidents of loss or accidental release of bioweapons reported each year</a:t>
            </a:r>
          </a:p>
          <a:p>
            <a:pPr lvl="1">
              <a:defRPr/>
            </a:pPr>
            <a:r>
              <a:rPr lang="en-US" dirty="0"/>
              <a:t>Likely more</a:t>
            </a:r>
          </a:p>
          <a:p>
            <a:pPr lvl="1">
              <a:defRPr/>
            </a:pPr>
            <a:r>
              <a:rPr lang="en-US" dirty="0"/>
              <a:t>Details cloaked in secrecy</a:t>
            </a:r>
          </a:p>
          <a:p>
            <a:pPr lvl="1">
              <a:defRPr/>
            </a:pPr>
            <a:r>
              <a:rPr lang="en-US" dirty="0"/>
              <a:t>Only one small fine levied</a:t>
            </a:r>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a:extLst>
              <a:ext uri="{FF2B5EF4-FFF2-40B4-BE49-F238E27FC236}">
                <a16:creationId xmlns:a16="http://schemas.microsoft.com/office/drawing/2014/main" id="{68125266-A28A-40D9-C89A-284827A56990}"/>
              </a:ext>
            </a:extLst>
          </p:cNvPr>
          <p:cNvSpPr>
            <a:spLocks noGrp="1" noChangeArrowheads="1"/>
          </p:cNvSpPr>
          <p:nvPr>
            <p:ph type="title"/>
          </p:nvPr>
        </p:nvSpPr>
        <p:spPr/>
        <p:txBody>
          <a:bodyPr/>
          <a:lstStyle/>
          <a:p>
            <a:pPr eaLnBrk="1" hangingPunct="1">
              <a:defRPr/>
            </a:pPr>
            <a:r>
              <a:rPr lang="en-US" dirty="0"/>
              <a:t>Biological Weapons Today</a:t>
            </a:r>
          </a:p>
        </p:txBody>
      </p:sp>
      <p:sp>
        <p:nvSpPr>
          <p:cNvPr id="75779" name="Rectangle 3">
            <a:extLst>
              <a:ext uri="{FF2B5EF4-FFF2-40B4-BE49-F238E27FC236}">
                <a16:creationId xmlns:a16="http://schemas.microsoft.com/office/drawing/2014/main" id="{481C8EEF-5F7F-D61C-E9CD-EEAB44C1DD61}"/>
              </a:ext>
            </a:extLst>
          </p:cNvPr>
          <p:cNvSpPr>
            <a:spLocks noGrp="1" noChangeArrowheads="1"/>
          </p:cNvSpPr>
          <p:nvPr>
            <p:ph idx="1"/>
          </p:nvPr>
        </p:nvSpPr>
        <p:spPr/>
        <p:txBody>
          <a:bodyPr/>
          <a:lstStyle/>
          <a:p>
            <a:pPr eaLnBrk="1" hangingPunct="1">
              <a:lnSpc>
                <a:spcPct val="90000"/>
              </a:lnSpc>
              <a:defRPr/>
            </a:pPr>
            <a:r>
              <a:rPr lang="en-US" dirty="0"/>
              <a:t>1999: FBI – “at least once a day a politician, school, abortion clinic, or other controversial person or institution receives an envelope from a dissident containing a powder and a note announcing a lethal dose of anthrax”</a:t>
            </a:r>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FBF16-19DD-B636-D047-BCAFB9FFE10B}"/>
              </a:ext>
            </a:extLst>
          </p:cNvPr>
          <p:cNvSpPr>
            <a:spLocks noGrp="1"/>
          </p:cNvSpPr>
          <p:nvPr>
            <p:ph type="title"/>
          </p:nvPr>
        </p:nvSpPr>
        <p:spPr/>
        <p:txBody>
          <a:bodyPr/>
          <a:lstStyle/>
          <a:p>
            <a:pPr>
              <a:defRPr/>
            </a:pPr>
            <a:r>
              <a:rPr lang="en-US" dirty="0"/>
              <a:t>Biological Weapons Today</a:t>
            </a:r>
          </a:p>
        </p:txBody>
      </p:sp>
      <p:sp>
        <p:nvSpPr>
          <p:cNvPr id="3" name="Content Placeholder 2">
            <a:extLst>
              <a:ext uri="{FF2B5EF4-FFF2-40B4-BE49-F238E27FC236}">
                <a16:creationId xmlns:a16="http://schemas.microsoft.com/office/drawing/2014/main" id="{93F96BAD-AD4C-A349-2CF1-C07B7ECCDA65}"/>
              </a:ext>
            </a:extLst>
          </p:cNvPr>
          <p:cNvSpPr>
            <a:spLocks noGrp="1"/>
          </p:cNvSpPr>
          <p:nvPr>
            <p:ph idx="1"/>
          </p:nvPr>
        </p:nvSpPr>
        <p:spPr/>
        <p:txBody>
          <a:bodyPr/>
          <a:lstStyle/>
          <a:p>
            <a:pPr eaLnBrk="1" hangingPunct="1">
              <a:defRPr/>
            </a:pPr>
            <a:r>
              <a:rPr lang="en-US" sz="2800" dirty="0"/>
              <a:t>Genetic weapons – targeted at specific ethnic groups</a:t>
            </a:r>
          </a:p>
          <a:p>
            <a:pPr eaLnBrk="1" hangingPunct="1">
              <a:defRPr/>
            </a:pPr>
            <a:r>
              <a:rPr lang="en-US" sz="2800" dirty="0"/>
              <a:t>Gene drives (e.g., warrior gene [form of MAO A gene linked to antisocial and aggressive behaviors – present in 30% of men], insects engineered to carry disease, seeds designed to deliberately suppress food crops or crash a harvest, etc.)</a:t>
            </a: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0412D-03BA-88AB-ECB9-80310F4632C2}"/>
              </a:ext>
            </a:extLst>
          </p:cNvPr>
          <p:cNvSpPr>
            <a:spLocks noGrp="1"/>
          </p:cNvSpPr>
          <p:nvPr>
            <p:ph type="title"/>
          </p:nvPr>
        </p:nvSpPr>
        <p:spPr/>
        <p:txBody>
          <a:bodyPr/>
          <a:lstStyle/>
          <a:p>
            <a:pPr>
              <a:defRPr/>
            </a:pPr>
            <a:r>
              <a:rPr lang="en-US" dirty="0"/>
              <a:t>Biological Weapons Today</a:t>
            </a:r>
          </a:p>
        </p:txBody>
      </p:sp>
      <p:sp>
        <p:nvSpPr>
          <p:cNvPr id="3" name="Content Placeholder 2">
            <a:extLst>
              <a:ext uri="{FF2B5EF4-FFF2-40B4-BE49-F238E27FC236}">
                <a16:creationId xmlns:a16="http://schemas.microsoft.com/office/drawing/2014/main" id="{52E2CBE0-ABFC-F6D6-5782-BA32DDD12C9F}"/>
              </a:ext>
            </a:extLst>
          </p:cNvPr>
          <p:cNvSpPr>
            <a:spLocks noGrp="1"/>
          </p:cNvSpPr>
          <p:nvPr>
            <p:ph idx="1"/>
          </p:nvPr>
        </p:nvSpPr>
        <p:spPr/>
        <p:txBody>
          <a:bodyPr/>
          <a:lstStyle/>
          <a:p>
            <a:pPr eaLnBrk="1" hangingPunct="1">
              <a:defRPr/>
            </a:pPr>
            <a:r>
              <a:rPr lang="en-US" dirty="0" err="1"/>
              <a:t>Synbio</a:t>
            </a:r>
            <a:r>
              <a:rPr lang="en-US" dirty="0"/>
              <a:t> (synthetic biology)</a:t>
            </a:r>
          </a:p>
          <a:p>
            <a:pPr eaLnBrk="1" hangingPunct="1">
              <a:defRPr/>
            </a:pPr>
            <a:endParaRPr lang="en-US" dirty="0"/>
          </a:p>
          <a:p>
            <a:pPr eaLnBrk="1" hangingPunct="1">
              <a:defRPr/>
            </a:pPr>
            <a:r>
              <a:rPr lang="en-US" dirty="0"/>
              <a:t>Publication of details re creation of novel, dangerous agents</a:t>
            </a:r>
          </a:p>
          <a:p>
            <a:pPr>
              <a:defRPr/>
            </a:pPr>
            <a:endParaRPr lang="en-US" dirty="0"/>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a:extLst>
              <a:ext uri="{FF2B5EF4-FFF2-40B4-BE49-F238E27FC236}">
                <a16:creationId xmlns:a16="http://schemas.microsoft.com/office/drawing/2014/main" id="{C8D5D04E-0C95-D022-6B45-684CAFCEAB94}"/>
              </a:ext>
            </a:extLst>
          </p:cNvPr>
          <p:cNvSpPr>
            <a:spLocks noGrp="1" noChangeArrowheads="1"/>
          </p:cNvSpPr>
          <p:nvPr>
            <p:ph type="title"/>
          </p:nvPr>
        </p:nvSpPr>
        <p:spPr/>
        <p:txBody>
          <a:bodyPr/>
          <a:lstStyle/>
          <a:p>
            <a:pPr eaLnBrk="1" hangingPunct="1">
              <a:defRPr/>
            </a:pPr>
            <a:r>
              <a:rPr lang="en-US"/>
              <a:t>Biological Weapons Today</a:t>
            </a:r>
          </a:p>
        </p:txBody>
      </p:sp>
      <p:sp>
        <p:nvSpPr>
          <p:cNvPr id="81923" name="Rectangle 3">
            <a:extLst>
              <a:ext uri="{FF2B5EF4-FFF2-40B4-BE49-F238E27FC236}">
                <a16:creationId xmlns:a16="http://schemas.microsoft.com/office/drawing/2014/main" id="{99DE1C7D-53BD-0478-CD2B-C9C20A010929}"/>
              </a:ext>
            </a:extLst>
          </p:cNvPr>
          <p:cNvSpPr>
            <a:spLocks noGrp="1" noChangeArrowheads="1"/>
          </p:cNvSpPr>
          <p:nvPr>
            <p:ph idx="1"/>
          </p:nvPr>
        </p:nvSpPr>
        <p:spPr/>
        <p:txBody>
          <a:bodyPr/>
          <a:lstStyle/>
          <a:p>
            <a:pPr eaLnBrk="1" hangingPunct="1">
              <a:lnSpc>
                <a:spcPct val="90000"/>
              </a:lnSpc>
              <a:defRPr/>
            </a:pPr>
            <a:r>
              <a:rPr lang="en-US" dirty="0"/>
              <a:t>Use, along with chemical weapons, in “The Drug War”:</a:t>
            </a:r>
          </a:p>
          <a:p>
            <a:pPr lvl="1" eaLnBrk="1" hangingPunct="1">
              <a:lnSpc>
                <a:spcPct val="90000"/>
              </a:lnSpc>
              <a:defRPr/>
            </a:pPr>
            <a:r>
              <a:rPr lang="en-US" i="1" dirty="0" err="1"/>
              <a:t>Fusarium</a:t>
            </a:r>
            <a:r>
              <a:rPr lang="en-US" i="1" dirty="0"/>
              <a:t> </a:t>
            </a:r>
            <a:r>
              <a:rPr lang="en-US" i="1" dirty="0" err="1"/>
              <a:t>oxysporum</a:t>
            </a:r>
            <a:r>
              <a:rPr lang="en-US" dirty="0"/>
              <a:t> fungus to eradicate coca pants in Columbia; </a:t>
            </a:r>
            <a:r>
              <a:rPr lang="en-US" i="1" dirty="0" err="1"/>
              <a:t>Fusarium</a:t>
            </a:r>
            <a:r>
              <a:rPr lang="en-US" i="1" dirty="0"/>
              <a:t> </a:t>
            </a:r>
            <a:r>
              <a:rPr lang="en-US" i="1" dirty="0" err="1"/>
              <a:t>oxysporum</a:t>
            </a:r>
            <a:r>
              <a:rPr lang="en-US" dirty="0"/>
              <a:t> and </a:t>
            </a:r>
            <a:r>
              <a:rPr lang="en-US" dirty="0" err="1"/>
              <a:t>Pleaspora</a:t>
            </a:r>
            <a:r>
              <a:rPr lang="en-US" dirty="0"/>
              <a:t> </a:t>
            </a:r>
            <a:r>
              <a:rPr lang="en-US" dirty="0" err="1"/>
              <a:t>papaveracea</a:t>
            </a:r>
            <a:r>
              <a:rPr lang="en-US" dirty="0"/>
              <a:t> fungus to eradicate opium poppies in Central Asia</a:t>
            </a:r>
          </a:p>
          <a:p>
            <a:pPr lvl="1" eaLnBrk="1" hangingPunct="1">
              <a:lnSpc>
                <a:spcPct val="90000"/>
              </a:lnSpc>
              <a:defRPr/>
            </a:pPr>
            <a:r>
              <a:rPr lang="en-US" dirty="0"/>
              <a:t>? Marijuana</a:t>
            </a:r>
          </a:p>
          <a:p>
            <a:pPr lvl="1" eaLnBrk="1" hangingPunct="1">
              <a:lnSpc>
                <a:spcPct val="90000"/>
              </a:lnSpc>
              <a:defRPr/>
            </a:pPr>
            <a:r>
              <a:rPr lang="en-US" dirty="0"/>
              <a:t>Food crops also destroyed</a:t>
            </a:r>
          </a:p>
          <a:p>
            <a:pPr lvl="1" eaLnBrk="1" hangingPunct="1">
              <a:lnSpc>
                <a:spcPct val="90000"/>
              </a:lnSpc>
              <a:defRPr/>
            </a:pPr>
            <a:r>
              <a:rPr lang="en-US" dirty="0"/>
              <a:t>US, UN Drug Control Program, others</a:t>
            </a:r>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5ABFD0C6-A368-3D2F-3C1F-BD54432937DA}"/>
              </a:ext>
            </a:extLst>
          </p:cNvPr>
          <p:cNvSpPr>
            <a:spLocks noGrp="1" noChangeArrowheads="1"/>
          </p:cNvSpPr>
          <p:nvPr>
            <p:ph type="title"/>
          </p:nvPr>
        </p:nvSpPr>
        <p:spPr/>
        <p:txBody>
          <a:bodyPr/>
          <a:lstStyle/>
          <a:p>
            <a:pPr eaLnBrk="1" hangingPunct="1">
              <a:defRPr/>
            </a:pPr>
            <a:r>
              <a:rPr lang="en-US"/>
              <a:t>Biological Weapons Today</a:t>
            </a:r>
          </a:p>
        </p:txBody>
      </p:sp>
      <p:sp>
        <p:nvSpPr>
          <p:cNvPr id="297987" name="Rectangle 3">
            <a:extLst>
              <a:ext uri="{FF2B5EF4-FFF2-40B4-BE49-F238E27FC236}">
                <a16:creationId xmlns:a16="http://schemas.microsoft.com/office/drawing/2014/main" id="{E17151BE-A79B-518C-EFD7-811649E45C92}"/>
              </a:ext>
            </a:extLst>
          </p:cNvPr>
          <p:cNvSpPr>
            <a:spLocks noGrp="1" noChangeArrowheads="1"/>
          </p:cNvSpPr>
          <p:nvPr>
            <p:ph idx="1"/>
          </p:nvPr>
        </p:nvSpPr>
        <p:spPr/>
        <p:txBody>
          <a:bodyPr/>
          <a:lstStyle/>
          <a:p>
            <a:pPr eaLnBrk="1" hangingPunct="1">
              <a:defRPr/>
            </a:pPr>
            <a:r>
              <a:rPr lang="en-US" dirty="0"/>
              <a:t>Quarantine Issues:</a:t>
            </a:r>
          </a:p>
          <a:p>
            <a:pPr lvl="1" eaLnBrk="1" hangingPunct="1">
              <a:defRPr/>
            </a:pPr>
            <a:r>
              <a:rPr lang="en-US" dirty="0"/>
              <a:t>Quarantine versus Isolation</a:t>
            </a:r>
          </a:p>
          <a:p>
            <a:pPr lvl="1" eaLnBrk="1" hangingPunct="1">
              <a:defRPr/>
            </a:pPr>
            <a:r>
              <a:rPr lang="en-US" dirty="0"/>
              <a:t>National versus foreign outbreaks / border control</a:t>
            </a:r>
          </a:p>
          <a:p>
            <a:pPr lvl="1" eaLnBrk="1" hangingPunct="1">
              <a:defRPr/>
            </a:pPr>
            <a:r>
              <a:rPr lang="en-US" dirty="0"/>
              <a:t>Adverse consequences – increased risk of disease transmission in quarantined population, violence, mistrust of government, ethnic bias</a:t>
            </a:r>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a:extLst>
              <a:ext uri="{FF2B5EF4-FFF2-40B4-BE49-F238E27FC236}">
                <a16:creationId xmlns:a16="http://schemas.microsoft.com/office/drawing/2014/main" id="{28889188-0BAD-8303-AD12-7F84DAA2242B}"/>
              </a:ext>
            </a:extLst>
          </p:cNvPr>
          <p:cNvSpPr>
            <a:spLocks noGrp="1" noChangeArrowheads="1"/>
          </p:cNvSpPr>
          <p:nvPr>
            <p:ph type="title"/>
          </p:nvPr>
        </p:nvSpPr>
        <p:spPr/>
        <p:txBody>
          <a:bodyPr/>
          <a:lstStyle/>
          <a:p>
            <a:pPr eaLnBrk="1" hangingPunct="1">
              <a:defRPr/>
            </a:pPr>
            <a:r>
              <a:rPr lang="en-US" dirty="0"/>
              <a:t>Smallpox</a:t>
            </a:r>
          </a:p>
        </p:txBody>
      </p:sp>
      <p:sp>
        <p:nvSpPr>
          <p:cNvPr id="76803" name="Rectangle 3">
            <a:extLst>
              <a:ext uri="{FF2B5EF4-FFF2-40B4-BE49-F238E27FC236}">
                <a16:creationId xmlns:a16="http://schemas.microsoft.com/office/drawing/2014/main" id="{C2B81FCF-6AB5-570B-09EC-5A6E5CD71784}"/>
              </a:ext>
            </a:extLst>
          </p:cNvPr>
          <p:cNvSpPr>
            <a:spLocks noGrp="1" noChangeArrowheads="1"/>
          </p:cNvSpPr>
          <p:nvPr>
            <p:ph idx="1"/>
          </p:nvPr>
        </p:nvSpPr>
        <p:spPr/>
        <p:txBody>
          <a:bodyPr/>
          <a:lstStyle/>
          <a:p>
            <a:pPr eaLnBrk="1" hangingPunct="1">
              <a:defRPr/>
            </a:pPr>
            <a:r>
              <a:rPr lang="en-US" sz="2800" dirty="0"/>
              <a:t>DNA virus</a:t>
            </a:r>
          </a:p>
          <a:p>
            <a:pPr eaLnBrk="1" hangingPunct="1">
              <a:defRPr/>
            </a:pPr>
            <a:r>
              <a:rPr lang="en-US" sz="2800" dirty="0"/>
              <a:t>Killed 300 million in 20</a:t>
            </a:r>
            <a:r>
              <a:rPr lang="en-US" sz="2800" baseline="30000" dirty="0"/>
              <a:t>th</a:t>
            </a:r>
            <a:r>
              <a:rPr lang="en-US" sz="2800" dirty="0"/>
              <a:t> Century (more than every other infectious disease combined)</a:t>
            </a:r>
          </a:p>
          <a:p>
            <a:pPr eaLnBrk="1" hangingPunct="1">
              <a:defRPr/>
            </a:pPr>
            <a:r>
              <a:rPr lang="en-US" sz="2800" dirty="0"/>
              <a:t>Decimated native American populations</a:t>
            </a:r>
          </a:p>
          <a:p>
            <a:pPr eaLnBrk="1" hangingPunct="1">
              <a:defRPr/>
            </a:pPr>
            <a:r>
              <a:rPr lang="en-US" sz="2800" dirty="0"/>
              <a:t>Eradicated among general public by WHO vaccination campaign in 1972; last lab case 1977; formal eradication declared 1980</a:t>
            </a:r>
          </a:p>
          <a:p>
            <a:pPr eaLnBrk="1" hangingPunct="1">
              <a:defRPr/>
            </a:pPr>
            <a:r>
              <a:rPr lang="en-US" sz="2800" dirty="0"/>
              <a:t>Genome sequenced in 1992</a:t>
            </a:r>
          </a:p>
          <a:p>
            <a:pPr eaLnBrk="1" hangingPunct="1">
              <a:defRPr/>
            </a:pPr>
            <a:r>
              <a:rPr lang="en-US" sz="2800" dirty="0"/>
              <a:t>Recreation of virus in lab possible (2002)</a:t>
            </a:r>
          </a:p>
          <a:p>
            <a:pPr eaLnBrk="1" hangingPunct="1">
              <a:defRPr/>
            </a:pPr>
            <a:endParaRPr lang="en-US" dirty="0"/>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84071-2D37-F989-1752-2F4696597385}"/>
              </a:ext>
            </a:extLst>
          </p:cNvPr>
          <p:cNvSpPr>
            <a:spLocks noGrp="1"/>
          </p:cNvSpPr>
          <p:nvPr>
            <p:ph type="title"/>
          </p:nvPr>
        </p:nvSpPr>
        <p:spPr/>
        <p:txBody>
          <a:bodyPr/>
          <a:lstStyle/>
          <a:p>
            <a:pPr>
              <a:defRPr/>
            </a:pPr>
            <a:r>
              <a:rPr lang="en-US" dirty="0"/>
              <a:t>Smallpox</a:t>
            </a:r>
          </a:p>
        </p:txBody>
      </p:sp>
      <p:sp>
        <p:nvSpPr>
          <p:cNvPr id="3" name="Content Placeholder 2">
            <a:extLst>
              <a:ext uri="{FF2B5EF4-FFF2-40B4-BE49-F238E27FC236}">
                <a16:creationId xmlns:a16="http://schemas.microsoft.com/office/drawing/2014/main" id="{DEBF4D84-0290-2F84-AFF7-DC84917DB9E0}"/>
              </a:ext>
            </a:extLst>
          </p:cNvPr>
          <p:cNvSpPr>
            <a:spLocks noGrp="1"/>
          </p:cNvSpPr>
          <p:nvPr>
            <p:ph idx="1"/>
          </p:nvPr>
        </p:nvSpPr>
        <p:spPr/>
        <p:txBody>
          <a:bodyPr/>
          <a:lstStyle/>
          <a:p>
            <a:pPr eaLnBrk="1" hangingPunct="1">
              <a:defRPr/>
            </a:pPr>
            <a:r>
              <a:rPr lang="en-US" sz="2800" dirty="0"/>
              <a:t>?Only remaining viral stocks at CDC and in Siberia?</a:t>
            </a:r>
          </a:p>
          <a:p>
            <a:pPr lvl="1" eaLnBrk="1" hangingPunct="1">
              <a:defRPr/>
            </a:pPr>
            <a:r>
              <a:rPr lang="en-US" dirty="0"/>
              <a:t>Explosion and fire at Russian facility (2019)</a:t>
            </a:r>
          </a:p>
          <a:p>
            <a:pPr eaLnBrk="1" hangingPunct="1">
              <a:defRPr/>
            </a:pPr>
            <a:r>
              <a:rPr lang="en-US" sz="2800" dirty="0"/>
              <a:t>WHO Executive Board recommended retaining stores; ongoing research with live virus continues (with approval of WHO)</a:t>
            </a:r>
          </a:p>
          <a:p>
            <a:pPr eaLnBrk="1" hangingPunct="1">
              <a:defRPr/>
            </a:pPr>
            <a:r>
              <a:rPr lang="en-US" sz="2800" dirty="0"/>
              <a:t>Concerns about frozen permafrost smallpox reactivation and spread</a:t>
            </a:r>
          </a:p>
          <a:p>
            <a:pPr>
              <a:defRPr/>
            </a:pPr>
            <a:endParaRPr lang="en-US" dirty="0"/>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a:extLst>
              <a:ext uri="{FF2B5EF4-FFF2-40B4-BE49-F238E27FC236}">
                <a16:creationId xmlns:a16="http://schemas.microsoft.com/office/drawing/2014/main" id="{556E0B24-35BB-8C0B-2EF6-6DD7EF1422A0}"/>
              </a:ext>
            </a:extLst>
          </p:cNvPr>
          <p:cNvSpPr>
            <a:spLocks noGrp="1" noChangeArrowheads="1"/>
          </p:cNvSpPr>
          <p:nvPr>
            <p:ph type="title"/>
          </p:nvPr>
        </p:nvSpPr>
        <p:spPr/>
        <p:txBody>
          <a:bodyPr/>
          <a:lstStyle/>
          <a:p>
            <a:pPr eaLnBrk="1" hangingPunct="1">
              <a:defRPr/>
            </a:pPr>
            <a:r>
              <a:rPr lang="en-US" dirty="0"/>
              <a:t>Smallpox</a:t>
            </a:r>
          </a:p>
        </p:txBody>
      </p:sp>
      <p:sp>
        <p:nvSpPr>
          <p:cNvPr id="78851" name="Rectangle 3">
            <a:extLst>
              <a:ext uri="{FF2B5EF4-FFF2-40B4-BE49-F238E27FC236}">
                <a16:creationId xmlns:a16="http://schemas.microsoft.com/office/drawing/2014/main" id="{18D9301B-52DC-3A08-7C59-D38746232A0E}"/>
              </a:ext>
            </a:extLst>
          </p:cNvPr>
          <p:cNvSpPr>
            <a:spLocks noGrp="1" noChangeArrowheads="1"/>
          </p:cNvSpPr>
          <p:nvPr>
            <p:ph idx="1"/>
          </p:nvPr>
        </p:nvSpPr>
        <p:spPr/>
        <p:txBody>
          <a:bodyPr/>
          <a:lstStyle/>
          <a:p>
            <a:pPr eaLnBrk="1" hangingPunct="1">
              <a:lnSpc>
                <a:spcPct val="90000"/>
              </a:lnSpc>
              <a:defRPr/>
            </a:pPr>
            <a:r>
              <a:rPr lang="en-US" dirty="0"/>
              <a:t>Incubation period 7-17 days (avg. = 12)</a:t>
            </a:r>
          </a:p>
          <a:p>
            <a:pPr eaLnBrk="1" hangingPunct="1">
              <a:lnSpc>
                <a:spcPct val="90000"/>
              </a:lnSpc>
              <a:defRPr/>
            </a:pPr>
            <a:r>
              <a:rPr lang="en-US" dirty="0"/>
              <a:t>Spread by droplet infection; highly contagious</a:t>
            </a:r>
          </a:p>
          <a:p>
            <a:pPr eaLnBrk="1" hangingPunct="1">
              <a:lnSpc>
                <a:spcPct val="90000"/>
              </a:lnSpc>
              <a:defRPr/>
            </a:pPr>
            <a:r>
              <a:rPr lang="en-US" dirty="0"/>
              <a:t>Symptoms: abrupt onset of F/HA/</a:t>
            </a:r>
            <a:r>
              <a:rPr lang="en-US" dirty="0" err="1"/>
              <a:t>myalgias</a:t>
            </a:r>
            <a:r>
              <a:rPr lang="en-US" dirty="0"/>
              <a:t> </a:t>
            </a:r>
            <a:r>
              <a:rPr lang="en-US" dirty="0">
                <a:cs typeface="Arial" charset="0"/>
              </a:rPr>
              <a:t>→ non-specific erythematous rash (most prominent on face and extremities, simultaneous; varicella – most prominent on trunk, successive waves) → MSOF → death</a:t>
            </a:r>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a:extLst>
              <a:ext uri="{FF2B5EF4-FFF2-40B4-BE49-F238E27FC236}">
                <a16:creationId xmlns:a16="http://schemas.microsoft.com/office/drawing/2014/main" id="{BC5A66E2-1D7C-CCAE-D5E8-F509F8987702}"/>
              </a:ext>
            </a:extLst>
          </p:cNvPr>
          <p:cNvSpPr>
            <a:spLocks noGrp="1" noChangeArrowheads="1"/>
          </p:cNvSpPr>
          <p:nvPr>
            <p:ph type="title"/>
          </p:nvPr>
        </p:nvSpPr>
        <p:spPr/>
        <p:txBody>
          <a:bodyPr/>
          <a:lstStyle/>
          <a:p>
            <a:pPr eaLnBrk="1" hangingPunct="1">
              <a:defRPr/>
            </a:pPr>
            <a:r>
              <a:rPr lang="en-US" dirty="0"/>
              <a:t>Smallpox</a:t>
            </a:r>
          </a:p>
        </p:txBody>
      </p:sp>
      <p:sp>
        <p:nvSpPr>
          <p:cNvPr id="79875" name="Rectangle 3">
            <a:extLst>
              <a:ext uri="{FF2B5EF4-FFF2-40B4-BE49-F238E27FC236}">
                <a16:creationId xmlns:a16="http://schemas.microsoft.com/office/drawing/2014/main" id="{1EDA5FF2-E734-0B4B-4350-04F16B2A1740}"/>
              </a:ext>
            </a:extLst>
          </p:cNvPr>
          <p:cNvSpPr>
            <a:spLocks noGrp="1" noChangeArrowheads="1"/>
          </p:cNvSpPr>
          <p:nvPr>
            <p:ph idx="1"/>
          </p:nvPr>
        </p:nvSpPr>
        <p:spPr/>
        <p:txBody>
          <a:bodyPr/>
          <a:lstStyle/>
          <a:p>
            <a:pPr eaLnBrk="1" hangingPunct="1">
              <a:defRPr/>
            </a:pPr>
            <a:r>
              <a:rPr lang="en-US" dirty="0" err="1"/>
              <a:t>Dx</a:t>
            </a:r>
            <a:r>
              <a:rPr lang="en-US" dirty="0"/>
              <a:t>: clinical, EM of vesicular fluid</a:t>
            </a:r>
          </a:p>
          <a:p>
            <a:pPr eaLnBrk="1" hangingPunct="1">
              <a:defRPr/>
            </a:pPr>
            <a:endParaRPr lang="en-US" dirty="0"/>
          </a:p>
          <a:p>
            <a:pPr eaLnBrk="1" hangingPunct="1">
              <a:defRPr/>
            </a:pPr>
            <a:r>
              <a:rPr lang="en-US" dirty="0"/>
              <a:t>Rx: isolation, post-exposure vaccination, supportive care, tecovirimat</a:t>
            </a:r>
          </a:p>
          <a:p>
            <a:pPr eaLnBrk="1" hangingPunct="1">
              <a:defRPr/>
            </a:pPr>
            <a:endParaRPr lang="en-US" dirty="0"/>
          </a:p>
          <a:p>
            <a:pPr eaLnBrk="1" hangingPunct="1">
              <a:defRPr/>
            </a:pPr>
            <a:r>
              <a:rPr lang="en-US" dirty="0"/>
              <a:t>30 % fatality rate</a:t>
            </a:r>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81" name="Rectangle 5">
            <a:extLst>
              <a:ext uri="{FF2B5EF4-FFF2-40B4-BE49-F238E27FC236}">
                <a16:creationId xmlns:a16="http://schemas.microsoft.com/office/drawing/2014/main" id="{AB49C2A7-B0BB-E2BE-97E7-11071C7DE51E}"/>
              </a:ext>
            </a:extLst>
          </p:cNvPr>
          <p:cNvSpPr>
            <a:spLocks noGrp="1" noChangeArrowheads="1"/>
          </p:cNvSpPr>
          <p:nvPr>
            <p:ph type="title"/>
          </p:nvPr>
        </p:nvSpPr>
        <p:spPr/>
        <p:txBody>
          <a:bodyPr/>
          <a:lstStyle/>
          <a:p>
            <a:pPr eaLnBrk="1" hangingPunct="1">
              <a:defRPr/>
            </a:pPr>
            <a:r>
              <a:rPr lang="en-US" dirty="0"/>
              <a:t>Smallpox</a:t>
            </a:r>
          </a:p>
        </p:txBody>
      </p:sp>
      <p:pic>
        <p:nvPicPr>
          <p:cNvPr id="174083" name="Picture 4" descr="19059">
            <a:extLst>
              <a:ext uri="{FF2B5EF4-FFF2-40B4-BE49-F238E27FC236}">
                <a16:creationId xmlns:a16="http://schemas.microsoft.com/office/drawing/2014/main" id="{3F047DDC-FAD7-4C0E-E3C0-68870052FF6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667000" y="1905000"/>
            <a:ext cx="5292725" cy="4233863"/>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a:extLst>
              <a:ext uri="{FF2B5EF4-FFF2-40B4-BE49-F238E27FC236}">
                <a16:creationId xmlns:a16="http://schemas.microsoft.com/office/drawing/2014/main" id="{AFD9CCD5-B6F1-2624-AA13-49412DFABBF2}"/>
              </a:ext>
            </a:extLst>
          </p:cNvPr>
          <p:cNvSpPr>
            <a:spLocks noGrp="1" noChangeArrowheads="1"/>
          </p:cNvSpPr>
          <p:nvPr>
            <p:ph type="title"/>
          </p:nvPr>
        </p:nvSpPr>
        <p:spPr/>
        <p:txBody>
          <a:bodyPr/>
          <a:lstStyle/>
          <a:p>
            <a:pPr eaLnBrk="1" hangingPunct="1">
              <a:defRPr/>
            </a:pPr>
            <a:r>
              <a:rPr lang="en-US" dirty="0"/>
              <a:t>Smallpox Vaccination</a:t>
            </a:r>
          </a:p>
        </p:txBody>
      </p:sp>
      <p:sp>
        <p:nvSpPr>
          <p:cNvPr id="80899" name="Rectangle 3">
            <a:extLst>
              <a:ext uri="{FF2B5EF4-FFF2-40B4-BE49-F238E27FC236}">
                <a16:creationId xmlns:a16="http://schemas.microsoft.com/office/drawing/2014/main" id="{76120C13-0FB4-3D5F-575E-A8EAC51409D7}"/>
              </a:ext>
            </a:extLst>
          </p:cNvPr>
          <p:cNvSpPr>
            <a:spLocks noGrp="1" noChangeArrowheads="1"/>
          </p:cNvSpPr>
          <p:nvPr>
            <p:ph idx="1"/>
          </p:nvPr>
        </p:nvSpPr>
        <p:spPr/>
        <p:txBody>
          <a:bodyPr/>
          <a:lstStyle/>
          <a:p>
            <a:pPr eaLnBrk="1" hangingPunct="1">
              <a:defRPr/>
            </a:pPr>
            <a:r>
              <a:rPr lang="en-US" dirty="0" err="1"/>
              <a:t>Vaccinia</a:t>
            </a:r>
            <a:endParaRPr lang="en-US" dirty="0"/>
          </a:p>
          <a:p>
            <a:pPr eaLnBrk="1" hangingPunct="1">
              <a:defRPr/>
            </a:pPr>
            <a:r>
              <a:rPr lang="en-US" dirty="0"/>
              <a:t>US ended in 1972</a:t>
            </a:r>
          </a:p>
          <a:p>
            <a:pPr eaLnBrk="1" hangingPunct="1">
              <a:defRPr/>
            </a:pPr>
            <a:r>
              <a:rPr lang="en-US" dirty="0"/>
              <a:t>Waning (?negligible) immunity</a:t>
            </a:r>
          </a:p>
          <a:p>
            <a:pPr eaLnBrk="1" hangingPunct="1">
              <a:defRPr/>
            </a:pPr>
            <a:r>
              <a:rPr lang="en-US" dirty="0"/>
              <a:t>Effects: local reaction. </a:t>
            </a:r>
            <a:r>
              <a:rPr lang="en-US" dirty="0" err="1"/>
              <a:t>Lymphadenopathy</a:t>
            </a:r>
            <a:endParaRPr lang="en-US" dirty="0"/>
          </a:p>
          <a:p>
            <a:pPr eaLnBrk="1" hangingPunct="1">
              <a:defRPr/>
            </a:pPr>
            <a:endParaRPr lang="en-US" dirty="0"/>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7F282-F539-4462-F968-E1BD5D98DDF7}"/>
              </a:ext>
            </a:extLst>
          </p:cNvPr>
          <p:cNvSpPr>
            <a:spLocks noGrp="1"/>
          </p:cNvSpPr>
          <p:nvPr>
            <p:ph type="title"/>
          </p:nvPr>
        </p:nvSpPr>
        <p:spPr/>
        <p:txBody>
          <a:bodyPr/>
          <a:lstStyle/>
          <a:p>
            <a:pPr>
              <a:defRPr/>
            </a:pPr>
            <a:r>
              <a:rPr lang="en-US" dirty="0"/>
              <a:t>Smallpox Vaccination</a:t>
            </a:r>
          </a:p>
        </p:txBody>
      </p:sp>
      <p:sp>
        <p:nvSpPr>
          <p:cNvPr id="3" name="Content Placeholder 2">
            <a:extLst>
              <a:ext uri="{FF2B5EF4-FFF2-40B4-BE49-F238E27FC236}">
                <a16:creationId xmlns:a16="http://schemas.microsoft.com/office/drawing/2014/main" id="{A50FF15B-1BD7-276E-8048-969D34CC64B5}"/>
              </a:ext>
            </a:extLst>
          </p:cNvPr>
          <p:cNvSpPr>
            <a:spLocks noGrp="1"/>
          </p:cNvSpPr>
          <p:nvPr>
            <p:ph idx="1"/>
          </p:nvPr>
        </p:nvSpPr>
        <p:spPr/>
        <p:txBody>
          <a:bodyPr/>
          <a:lstStyle/>
          <a:p>
            <a:pPr eaLnBrk="1" hangingPunct="1">
              <a:defRPr/>
            </a:pPr>
            <a:r>
              <a:rPr lang="en-US" dirty="0"/>
              <a:t>Side effects: </a:t>
            </a:r>
            <a:r>
              <a:rPr lang="en-US" dirty="0" err="1"/>
              <a:t>postvaccinial</a:t>
            </a:r>
            <a:r>
              <a:rPr lang="en-US" dirty="0"/>
              <a:t> encephalitis (1/300,000), progressive </a:t>
            </a:r>
            <a:r>
              <a:rPr lang="en-US" dirty="0" err="1"/>
              <a:t>vaccinia</a:t>
            </a:r>
            <a:r>
              <a:rPr lang="en-US" dirty="0"/>
              <a:t>; eczema </a:t>
            </a:r>
            <a:r>
              <a:rPr lang="en-US" dirty="0" err="1"/>
              <a:t>vaccinatum</a:t>
            </a:r>
            <a:r>
              <a:rPr lang="en-US" dirty="0"/>
              <a:t>, generalized </a:t>
            </a:r>
            <a:r>
              <a:rPr lang="en-US" dirty="0" err="1"/>
              <a:t>vaccinia</a:t>
            </a:r>
            <a:endParaRPr lang="en-US" dirty="0"/>
          </a:p>
          <a:p>
            <a:pPr eaLnBrk="1" hangingPunct="1">
              <a:defRPr/>
            </a:pPr>
            <a:r>
              <a:rPr lang="en-US" dirty="0" err="1"/>
              <a:t>Vaccinia</a:t>
            </a:r>
            <a:r>
              <a:rPr lang="en-US" dirty="0"/>
              <a:t> immune globulin may modulate</a:t>
            </a:r>
          </a:p>
          <a:p>
            <a:pPr>
              <a:defRPr/>
            </a:pPr>
            <a:r>
              <a:rPr lang="en-US" dirty="0"/>
              <a:t>New vaccine (</a:t>
            </a:r>
            <a:r>
              <a:rPr lang="en-US" dirty="0" err="1"/>
              <a:t>Imvamune</a:t>
            </a:r>
            <a:r>
              <a:rPr lang="en-US" dirty="0"/>
              <a:t>) may be safe for those with atopic dermatitis</a:t>
            </a:r>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a:extLst>
              <a:ext uri="{FF2B5EF4-FFF2-40B4-BE49-F238E27FC236}">
                <a16:creationId xmlns:a16="http://schemas.microsoft.com/office/drawing/2014/main" id="{5DC76B74-CEE5-4232-1971-40382201DD0F}"/>
              </a:ext>
            </a:extLst>
          </p:cNvPr>
          <p:cNvSpPr>
            <a:spLocks noGrp="1" noChangeArrowheads="1"/>
          </p:cNvSpPr>
          <p:nvPr>
            <p:ph type="title"/>
          </p:nvPr>
        </p:nvSpPr>
        <p:spPr/>
        <p:txBody>
          <a:bodyPr/>
          <a:lstStyle/>
          <a:p>
            <a:pPr eaLnBrk="1" hangingPunct="1">
              <a:defRPr/>
            </a:pPr>
            <a:r>
              <a:rPr lang="en-US" dirty="0"/>
              <a:t>Smallpox Vaccination</a:t>
            </a:r>
          </a:p>
        </p:txBody>
      </p:sp>
      <p:sp>
        <p:nvSpPr>
          <p:cNvPr id="82947" name="Rectangle 3">
            <a:extLst>
              <a:ext uri="{FF2B5EF4-FFF2-40B4-BE49-F238E27FC236}">
                <a16:creationId xmlns:a16="http://schemas.microsoft.com/office/drawing/2014/main" id="{80A33C69-5F8B-6FDD-86CC-020FE3BEF973}"/>
              </a:ext>
            </a:extLst>
          </p:cNvPr>
          <p:cNvSpPr>
            <a:spLocks noGrp="1" noChangeArrowheads="1"/>
          </p:cNvSpPr>
          <p:nvPr>
            <p:ph idx="1"/>
          </p:nvPr>
        </p:nvSpPr>
        <p:spPr/>
        <p:txBody>
          <a:bodyPr/>
          <a:lstStyle/>
          <a:p>
            <a:pPr eaLnBrk="1" hangingPunct="1">
              <a:lnSpc>
                <a:spcPct val="90000"/>
              </a:lnSpc>
              <a:defRPr/>
            </a:pPr>
            <a:r>
              <a:rPr lang="en-US" sz="2400" dirty="0"/>
              <a:t>Current recommendation: isolation and vaccination / VIG for close contacts</a:t>
            </a:r>
          </a:p>
          <a:p>
            <a:pPr eaLnBrk="1" hangingPunct="1">
              <a:lnSpc>
                <a:spcPct val="90000"/>
              </a:lnSpc>
              <a:defRPr/>
            </a:pPr>
            <a:r>
              <a:rPr lang="en-US" sz="2400" dirty="0"/>
              <a:t>Vaccination of all US citizens not feasible:</a:t>
            </a:r>
          </a:p>
          <a:p>
            <a:pPr lvl="1" eaLnBrk="1" hangingPunct="1">
              <a:lnSpc>
                <a:spcPct val="90000"/>
              </a:lnSpc>
              <a:defRPr/>
            </a:pPr>
            <a:r>
              <a:rPr lang="en-US" sz="2400" dirty="0"/>
              <a:t>Inadequate supplies</a:t>
            </a:r>
          </a:p>
          <a:p>
            <a:pPr lvl="1" eaLnBrk="1" hangingPunct="1">
              <a:lnSpc>
                <a:spcPct val="90000"/>
              </a:lnSpc>
              <a:defRPr/>
            </a:pPr>
            <a:r>
              <a:rPr lang="en-US" sz="2400" dirty="0"/>
              <a:t>Several hundred deaths</a:t>
            </a:r>
          </a:p>
          <a:p>
            <a:pPr lvl="1" eaLnBrk="1" hangingPunct="1">
              <a:lnSpc>
                <a:spcPct val="90000"/>
              </a:lnSpc>
              <a:defRPr/>
            </a:pPr>
            <a:r>
              <a:rPr lang="en-US" sz="2400" dirty="0"/>
              <a:t>? Diversion of resources from usual childhood vaccines</a:t>
            </a:r>
          </a:p>
          <a:p>
            <a:pPr lvl="1" eaLnBrk="1" hangingPunct="1">
              <a:lnSpc>
                <a:spcPct val="90000"/>
              </a:lnSpc>
              <a:defRPr/>
            </a:pPr>
            <a:r>
              <a:rPr lang="en-US" sz="2400" dirty="0"/>
              <a:t>? vaccinate health professionals, public servants</a:t>
            </a:r>
          </a:p>
          <a:p>
            <a:pPr lvl="1" eaLnBrk="1" hangingPunct="1">
              <a:lnSpc>
                <a:spcPct val="90000"/>
              </a:lnSpc>
              <a:defRPr/>
            </a:pPr>
            <a:r>
              <a:rPr lang="en-US" sz="2400" dirty="0"/>
              <a:t>Infectivity, disability, workman’s comp issues</a:t>
            </a:r>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F04A4-2877-664C-09CC-79760B25B9B8}"/>
              </a:ext>
            </a:extLst>
          </p:cNvPr>
          <p:cNvSpPr>
            <a:spLocks noGrp="1"/>
          </p:cNvSpPr>
          <p:nvPr>
            <p:ph type="title"/>
          </p:nvPr>
        </p:nvSpPr>
        <p:spPr/>
        <p:txBody>
          <a:bodyPr/>
          <a:lstStyle/>
          <a:p>
            <a:pPr>
              <a:defRPr/>
            </a:pPr>
            <a:r>
              <a:rPr lang="en-US" dirty="0"/>
              <a:t>Smallpox and Monkeypox Vaccination</a:t>
            </a:r>
          </a:p>
        </p:txBody>
      </p:sp>
      <p:sp>
        <p:nvSpPr>
          <p:cNvPr id="3" name="Content Placeholder 2">
            <a:extLst>
              <a:ext uri="{FF2B5EF4-FFF2-40B4-BE49-F238E27FC236}">
                <a16:creationId xmlns:a16="http://schemas.microsoft.com/office/drawing/2014/main" id="{73E58806-2EBA-5334-6865-9E6852C9F9B3}"/>
              </a:ext>
            </a:extLst>
          </p:cNvPr>
          <p:cNvSpPr>
            <a:spLocks noGrp="1"/>
          </p:cNvSpPr>
          <p:nvPr>
            <p:ph idx="1"/>
          </p:nvPr>
        </p:nvSpPr>
        <p:spPr/>
        <p:txBody>
          <a:bodyPr/>
          <a:lstStyle/>
          <a:p>
            <a:pPr>
              <a:defRPr/>
            </a:pPr>
            <a:r>
              <a:rPr lang="en-US" sz="2800" dirty="0"/>
              <a:t>Monkeypox vaccine (released from National Stockpile during outbreak in 2023, also protects against smallpox)</a:t>
            </a:r>
          </a:p>
          <a:p>
            <a:pPr>
              <a:defRPr/>
            </a:pPr>
            <a:r>
              <a:rPr lang="en-US" sz="2800" dirty="0"/>
              <a:t>Smallpox vaccine protects against monkeypox</a:t>
            </a:r>
          </a:p>
          <a:p>
            <a:pPr>
              <a:defRPr/>
            </a:pPr>
            <a:r>
              <a:rPr lang="en-US" sz="2800" dirty="0"/>
              <a:t>Childhood smallpox vaccination (stopped in US in 1972) provides unclear but likely limited protection against smallpox decades later</a:t>
            </a:r>
          </a:p>
          <a:p>
            <a:pPr>
              <a:defRPr/>
            </a:pPr>
            <a:endParaRPr lang="en-US" dirty="0"/>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a:extLst>
              <a:ext uri="{FF2B5EF4-FFF2-40B4-BE49-F238E27FC236}">
                <a16:creationId xmlns:a16="http://schemas.microsoft.com/office/drawing/2014/main" id="{EF272C51-0081-51B4-832E-BCAF7FCC67CF}"/>
              </a:ext>
            </a:extLst>
          </p:cNvPr>
          <p:cNvSpPr>
            <a:spLocks noGrp="1" noChangeArrowheads="1"/>
          </p:cNvSpPr>
          <p:nvPr>
            <p:ph type="title"/>
          </p:nvPr>
        </p:nvSpPr>
        <p:spPr/>
        <p:txBody>
          <a:bodyPr/>
          <a:lstStyle/>
          <a:p>
            <a:pPr eaLnBrk="1" hangingPunct="1">
              <a:defRPr/>
            </a:pPr>
            <a:r>
              <a:rPr lang="en-US"/>
              <a:t>Anthrax</a:t>
            </a:r>
          </a:p>
        </p:txBody>
      </p:sp>
      <p:sp>
        <p:nvSpPr>
          <p:cNvPr id="83971" name="Rectangle 3">
            <a:extLst>
              <a:ext uri="{FF2B5EF4-FFF2-40B4-BE49-F238E27FC236}">
                <a16:creationId xmlns:a16="http://schemas.microsoft.com/office/drawing/2014/main" id="{2712F0AB-212D-4A94-9DAD-F055631F30D6}"/>
              </a:ext>
            </a:extLst>
          </p:cNvPr>
          <p:cNvSpPr>
            <a:spLocks noGrp="1" noChangeArrowheads="1"/>
          </p:cNvSpPr>
          <p:nvPr>
            <p:ph idx="1"/>
          </p:nvPr>
        </p:nvSpPr>
        <p:spPr/>
        <p:txBody>
          <a:bodyPr/>
          <a:lstStyle/>
          <a:p>
            <a:pPr eaLnBrk="1" hangingPunct="1">
              <a:defRPr/>
            </a:pPr>
            <a:r>
              <a:rPr lang="en-US" i="1"/>
              <a:t>Bacillus anthracis</a:t>
            </a:r>
            <a:r>
              <a:rPr lang="en-US"/>
              <a:t>, aerobic, G+, spore-forming rod</a:t>
            </a:r>
          </a:p>
          <a:p>
            <a:pPr eaLnBrk="1" hangingPunct="1">
              <a:defRPr/>
            </a:pPr>
            <a:endParaRPr lang="en-US"/>
          </a:p>
          <a:p>
            <a:pPr eaLnBrk="1" hangingPunct="1">
              <a:defRPr/>
            </a:pPr>
            <a:r>
              <a:rPr lang="en-US"/>
              <a:t>Zoonosis</a:t>
            </a:r>
          </a:p>
          <a:p>
            <a:pPr eaLnBrk="1" hangingPunct="1">
              <a:defRPr/>
            </a:pPr>
            <a:endParaRPr lang="en-US"/>
          </a:p>
          <a:p>
            <a:pPr eaLnBrk="1" hangingPunct="1">
              <a:defRPr/>
            </a:pPr>
            <a:r>
              <a:rPr lang="en-US"/>
              <a:t>Invisible and odorless when aerosolized</a:t>
            </a:r>
          </a:p>
          <a:p>
            <a:pPr eaLnBrk="1" hangingPunct="1">
              <a:defRPr/>
            </a:pPr>
            <a:endParaRPr lang="en-US"/>
          </a:p>
          <a:p>
            <a:pPr eaLnBrk="1" hangingPunct="1">
              <a:defRPr/>
            </a:pPr>
            <a:endParaRPr lang="en-US"/>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2">
            <a:extLst>
              <a:ext uri="{FF2B5EF4-FFF2-40B4-BE49-F238E27FC236}">
                <a16:creationId xmlns:a16="http://schemas.microsoft.com/office/drawing/2014/main" id="{08D57259-45DF-ABE4-8992-17C7732CDE27}"/>
              </a:ext>
            </a:extLst>
          </p:cNvPr>
          <p:cNvSpPr>
            <a:spLocks noGrp="1" noChangeArrowheads="1"/>
          </p:cNvSpPr>
          <p:nvPr>
            <p:ph type="title"/>
          </p:nvPr>
        </p:nvSpPr>
        <p:spPr/>
        <p:txBody>
          <a:bodyPr/>
          <a:lstStyle/>
          <a:p>
            <a:pPr eaLnBrk="1" hangingPunct="1">
              <a:defRPr/>
            </a:pPr>
            <a:r>
              <a:rPr lang="en-US"/>
              <a:t>Anthrax</a:t>
            </a:r>
          </a:p>
        </p:txBody>
      </p:sp>
      <p:sp>
        <p:nvSpPr>
          <p:cNvPr id="271363" name="Rectangle 3">
            <a:extLst>
              <a:ext uri="{FF2B5EF4-FFF2-40B4-BE49-F238E27FC236}">
                <a16:creationId xmlns:a16="http://schemas.microsoft.com/office/drawing/2014/main" id="{33C09A52-CCB1-8408-00DA-D5DB109D41E9}"/>
              </a:ext>
            </a:extLst>
          </p:cNvPr>
          <p:cNvSpPr>
            <a:spLocks noGrp="1" noChangeArrowheads="1"/>
          </p:cNvSpPr>
          <p:nvPr>
            <p:ph idx="1"/>
          </p:nvPr>
        </p:nvSpPr>
        <p:spPr/>
        <p:txBody>
          <a:bodyPr/>
          <a:lstStyle/>
          <a:p>
            <a:pPr eaLnBrk="1" hangingPunct="1">
              <a:defRPr/>
            </a:pPr>
            <a:r>
              <a:rPr lang="en-US" dirty="0"/>
              <a:t>1979: accidental release at </a:t>
            </a:r>
            <a:r>
              <a:rPr lang="en-US" dirty="0" err="1"/>
              <a:t>Sverdlosk</a:t>
            </a:r>
            <a:r>
              <a:rPr lang="en-US" dirty="0"/>
              <a:t> (USSR): 250 cases, 100 deaths, town abandoned due to contamination</a:t>
            </a:r>
          </a:p>
          <a:p>
            <a:pPr eaLnBrk="1" hangingPunct="1">
              <a:defRPr/>
            </a:pPr>
            <a:r>
              <a:rPr lang="en-US" dirty="0"/>
              <a:t>1997: </a:t>
            </a:r>
            <a:r>
              <a:rPr lang="en-US" dirty="0" err="1"/>
              <a:t>Aum</a:t>
            </a:r>
            <a:r>
              <a:rPr lang="en-US" dirty="0"/>
              <a:t> </a:t>
            </a:r>
            <a:r>
              <a:rPr lang="en-US" dirty="0" err="1"/>
              <a:t>Shrinko</a:t>
            </a:r>
            <a:r>
              <a:rPr lang="en-US" dirty="0"/>
              <a:t> cult attempted aerosol dispersal – unsuccessful</a:t>
            </a:r>
          </a:p>
          <a:p>
            <a:pPr eaLnBrk="1" hangingPunct="1">
              <a:defRPr/>
            </a:pPr>
            <a:r>
              <a:rPr lang="en-US" dirty="0"/>
              <a:t>2016: Cases seen in Arctic Circle from contact with thawed human and reindeer corpses (due to melting permafrost)</a:t>
            </a:r>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2">
            <a:extLst>
              <a:ext uri="{FF2B5EF4-FFF2-40B4-BE49-F238E27FC236}">
                <a16:creationId xmlns:a16="http://schemas.microsoft.com/office/drawing/2014/main" id="{53FD5AA7-56B0-21F8-54CC-7B35CFFE9AE7}"/>
              </a:ext>
            </a:extLst>
          </p:cNvPr>
          <p:cNvSpPr>
            <a:spLocks noGrp="1" noChangeArrowheads="1"/>
          </p:cNvSpPr>
          <p:nvPr>
            <p:ph type="title"/>
          </p:nvPr>
        </p:nvSpPr>
        <p:spPr/>
        <p:txBody>
          <a:bodyPr/>
          <a:lstStyle/>
          <a:p>
            <a:pPr eaLnBrk="1" hangingPunct="1">
              <a:defRPr/>
            </a:pPr>
            <a:r>
              <a:rPr lang="en-US"/>
              <a:t>Anthrax</a:t>
            </a:r>
          </a:p>
        </p:txBody>
      </p:sp>
      <p:sp>
        <p:nvSpPr>
          <p:cNvPr id="272387" name="Rectangle 3">
            <a:extLst>
              <a:ext uri="{FF2B5EF4-FFF2-40B4-BE49-F238E27FC236}">
                <a16:creationId xmlns:a16="http://schemas.microsoft.com/office/drawing/2014/main" id="{65DF746D-0B94-727D-D292-BBAB54762D0B}"/>
              </a:ext>
            </a:extLst>
          </p:cNvPr>
          <p:cNvSpPr>
            <a:spLocks noGrp="1" noChangeArrowheads="1"/>
          </p:cNvSpPr>
          <p:nvPr>
            <p:ph idx="1"/>
          </p:nvPr>
        </p:nvSpPr>
        <p:spPr/>
        <p:txBody>
          <a:bodyPr/>
          <a:lstStyle/>
          <a:p>
            <a:pPr eaLnBrk="1" hangingPunct="1">
              <a:defRPr/>
            </a:pPr>
            <a:r>
              <a:rPr lang="en-US" dirty="0"/>
              <a:t>Est. 50kg release over urban center of 5 million people would sicken 250K and kill 100K</a:t>
            </a:r>
          </a:p>
          <a:p>
            <a:pPr eaLnBrk="1" hangingPunct="1">
              <a:defRPr/>
            </a:pPr>
            <a:endParaRPr lang="en-US" dirty="0"/>
          </a:p>
          <a:p>
            <a:pPr eaLnBrk="1" hangingPunct="1">
              <a:defRPr/>
            </a:pPr>
            <a:r>
              <a:rPr lang="en-US" dirty="0"/>
              <a:t>100 kg release would have the same # of casualties as a hydrogen bomb explosion</a:t>
            </a:r>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2">
            <a:extLst>
              <a:ext uri="{FF2B5EF4-FFF2-40B4-BE49-F238E27FC236}">
                <a16:creationId xmlns:a16="http://schemas.microsoft.com/office/drawing/2014/main" id="{4A6C8A2B-57A9-78A6-A168-6C697CE115EA}"/>
              </a:ext>
            </a:extLst>
          </p:cNvPr>
          <p:cNvSpPr>
            <a:spLocks noGrp="1" noChangeArrowheads="1"/>
          </p:cNvSpPr>
          <p:nvPr>
            <p:ph type="title"/>
          </p:nvPr>
        </p:nvSpPr>
        <p:spPr/>
        <p:txBody>
          <a:bodyPr/>
          <a:lstStyle/>
          <a:p>
            <a:pPr eaLnBrk="1" hangingPunct="1">
              <a:defRPr/>
            </a:pPr>
            <a:r>
              <a:rPr lang="en-US"/>
              <a:t>Cutaneous Anthrax</a:t>
            </a:r>
          </a:p>
        </p:txBody>
      </p:sp>
      <p:sp>
        <p:nvSpPr>
          <p:cNvPr id="273411" name="Rectangle 3">
            <a:extLst>
              <a:ext uri="{FF2B5EF4-FFF2-40B4-BE49-F238E27FC236}">
                <a16:creationId xmlns:a16="http://schemas.microsoft.com/office/drawing/2014/main" id="{932F38F5-3E2A-8200-2479-D13E469DEC89}"/>
              </a:ext>
            </a:extLst>
          </p:cNvPr>
          <p:cNvSpPr>
            <a:spLocks noGrp="1" noChangeArrowheads="1"/>
          </p:cNvSpPr>
          <p:nvPr>
            <p:ph idx="1"/>
          </p:nvPr>
        </p:nvSpPr>
        <p:spPr/>
        <p:txBody>
          <a:bodyPr/>
          <a:lstStyle/>
          <a:p>
            <a:pPr eaLnBrk="1" hangingPunct="1">
              <a:defRPr/>
            </a:pPr>
            <a:r>
              <a:rPr lang="en-US"/>
              <a:t>2000 cases/yr worldwide</a:t>
            </a:r>
          </a:p>
          <a:p>
            <a:pPr eaLnBrk="1" hangingPunct="1">
              <a:defRPr/>
            </a:pPr>
            <a:endParaRPr lang="en-US"/>
          </a:p>
          <a:p>
            <a:pPr eaLnBrk="1" hangingPunct="1">
              <a:defRPr/>
            </a:pPr>
            <a:r>
              <a:rPr lang="en-US"/>
              <a:t>Due to exposure to infected animals / animal products</a:t>
            </a:r>
          </a:p>
          <a:p>
            <a:pPr eaLnBrk="1" hangingPunct="1">
              <a:defRPr/>
            </a:pPr>
            <a:endParaRPr lang="en-US"/>
          </a:p>
          <a:p>
            <a:pPr eaLnBrk="1" hangingPunct="1">
              <a:defRPr/>
            </a:pPr>
            <a:r>
              <a:rPr lang="en-US"/>
              <a:t>Epidemic in Zimbabwe, 1989-1995: 10,000 cases</a:t>
            </a:r>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2">
            <a:extLst>
              <a:ext uri="{FF2B5EF4-FFF2-40B4-BE49-F238E27FC236}">
                <a16:creationId xmlns:a16="http://schemas.microsoft.com/office/drawing/2014/main" id="{C05EC777-7369-88ED-1F73-38994C6E4C4A}"/>
              </a:ext>
            </a:extLst>
          </p:cNvPr>
          <p:cNvSpPr>
            <a:spLocks noGrp="1" noChangeArrowheads="1"/>
          </p:cNvSpPr>
          <p:nvPr>
            <p:ph type="title"/>
          </p:nvPr>
        </p:nvSpPr>
        <p:spPr/>
        <p:txBody>
          <a:bodyPr/>
          <a:lstStyle/>
          <a:p>
            <a:pPr eaLnBrk="1" hangingPunct="1">
              <a:defRPr/>
            </a:pPr>
            <a:r>
              <a:rPr lang="en-US"/>
              <a:t>Cutaneous Anthrax</a:t>
            </a:r>
          </a:p>
        </p:txBody>
      </p:sp>
      <p:sp>
        <p:nvSpPr>
          <p:cNvPr id="274435" name="Rectangle 3">
            <a:extLst>
              <a:ext uri="{FF2B5EF4-FFF2-40B4-BE49-F238E27FC236}">
                <a16:creationId xmlns:a16="http://schemas.microsoft.com/office/drawing/2014/main" id="{B9E8539E-F030-BDA3-4E96-B36CDCDA1819}"/>
              </a:ext>
            </a:extLst>
          </p:cNvPr>
          <p:cNvSpPr>
            <a:spLocks noGrp="1" noChangeArrowheads="1"/>
          </p:cNvSpPr>
          <p:nvPr>
            <p:ph idx="1"/>
          </p:nvPr>
        </p:nvSpPr>
        <p:spPr/>
        <p:txBody>
          <a:bodyPr/>
          <a:lstStyle/>
          <a:p>
            <a:pPr eaLnBrk="1" hangingPunct="1">
              <a:defRPr/>
            </a:pPr>
            <a:r>
              <a:rPr lang="en-US" dirty="0"/>
              <a:t>Incubation period 1-10 days (avg. = 5)</a:t>
            </a:r>
          </a:p>
          <a:p>
            <a:pPr eaLnBrk="1" hangingPunct="1">
              <a:defRPr/>
            </a:pPr>
            <a:r>
              <a:rPr lang="en-US" dirty="0"/>
              <a:t>Pruritic macule or papule day 1</a:t>
            </a:r>
          </a:p>
          <a:p>
            <a:pPr eaLnBrk="1" hangingPunct="1">
              <a:defRPr/>
            </a:pPr>
            <a:r>
              <a:rPr lang="en-US" dirty="0"/>
              <a:t>Round ulcer day 2</a:t>
            </a:r>
          </a:p>
          <a:p>
            <a:pPr eaLnBrk="1" hangingPunct="1">
              <a:defRPr/>
            </a:pPr>
            <a:r>
              <a:rPr lang="en-US" dirty="0"/>
              <a:t>Black eschar follows; resolves over 1-2 weeks</a:t>
            </a:r>
          </a:p>
          <a:p>
            <a:pPr eaLnBrk="1" hangingPunct="1">
              <a:defRPr/>
            </a:pPr>
            <a:r>
              <a:rPr lang="en-US" dirty="0"/>
              <a:t>Painful lymphadenopathy</a:t>
            </a:r>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2">
            <a:extLst>
              <a:ext uri="{FF2B5EF4-FFF2-40B4-BE49-F238E27FC236}">
                <a16:creationId xmlns:a16="http://schemas.microsoft.com/office/drawing/2014/main" id="{131D2F92-929F-B5E9-9C3A-3E31433685D2}"/>
              </a:ext>
            </a:extLst>
          </p:cNvPr>
          <p:cNvSpPr>
            <a:spLocks noGrp="1" noChangeArrowheads="1"/>
          </p:cNvSpPr>
          <p:nvPr>
            <p:ph type="title"/>
          </p:nvPr>
        </p:nvSpPr>
        <p:spPr/>
        <p:txBody>
          <a:bodyPr/>
          <a:lstStyle/>
          <a:p>
            <a:pPr eaLnBrk="1" hangingPunct="1">
              <a:defRPr/>
            </a:pPr>
            <a:r>
              <a:rPr lang="en-US"/>
              <a:t>Cutaneous Anthrax</a:t>
            </a:r>
          </a:p>
        </p:txBody>
      </p:sp>
      <p:sp>
        <p:nvSpPr>
          <p:cNvPr id="275459" name="Rectangle 3">
            <a:extLst>
              <a:ext uri="{FF2B5EF4-FFF2-40B4-BE49-F238E27FC236}">
                <a16:creationId xmlns:a16="http://schemas.microsoft.com/office/drawing/2014/main" id="{4346B318-EBFA-5575-7C1E-D583EE427B77}"/>
              </a:ext>
            </a:extLst>
          </p:cNvPr>
          <p:cNvSpPr>
            <a:spLocks noGrp="1" noChangeArrowheads="1"/>
          </p:cNvSpPr>
          <p:nvPr>
            <p:ph idx="1"/>
          </p:nvPr>
        </p:nvSpPr>
        <p:spPr/>
        <p:txBody>
          <a:bodyPr/>
          <a:lstStyle/>
          <a:p>
            <a:pPr eaLnBrk="1" hangingPunct="1">
              <a:defRPr/>
            </a:pPr>
            <a:r>
              <a:rPr lang="en-US" dirty="0"/>
              <a:t>Antibiotic Rx (doxy, cipro, </a:t>
            </a:r>
            <a:r>
              <a:rPr lang="en-US" dirty="0" err="1"/>
              <a:t>pcn</a:t>
            </a:r>
            <a:r>
              <a:rPr lang="en-US" dirty="0"/>
              <a:t>, </a:t>
            </a:r>
            <a:r>
              <a:rPr lang="en-US" dirty="0" err="1"/>
              <a:t>omadacycline</a:t>
            </a:r>
            <a:r>
              <a:rPr lang="en-US" dirty="0"/>
              <a:t>) decreases likelihood of systemic disease</a:t>
            </a:r>
          </a:p>
          <a:p>
            <a:pPr eaLnBrk="1" hangingPunct="1">
              <a:defRPr/>
            </a:pPr>
            <a:r>
              <a:rPr lang="en-US" dirty="0"/>
              <a:t>Fatality rate 20% without antibiotics; rare with antibiotics</a:t>
            </a:r>
          </a:p>
          <a:p>
            <a:pPr eaLnBrk="1" hangingPunct="1">
              <a:defRPr/>
            </a:pPr>
            <a:r>
              <a:rPr lang="en-US" dirty="0"/>
              <a:t>Following 9/11: 11 cases</a:t>
            </a:r>
          </a:p>
        </p:txBody>
      </p:sp>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2">
            <a:extLst>
              <a:ext uri="{FF2B5EF4-FFF2-40B4-BE49-F238E27FC236}">
                <a16:creationId xmlns:a16="http://schemas.microsoft.com/office/drawing/2014/main" id="{859411DF-9E7F-C75B-59B2-90AD806803A0}"/>
              </a:ext>
            </a:extLst>
          </p:cNvPr>
          <p:cNvSpPr>
            <a:spLocks noGrp="1" noChangeArrowheads="1"/>
          </p:cNvSpPr>
          <p:nvPr>
            <p:ph type="title"/>
          </p:nvPr>
        </p:nvSpPr>
        <p:spPr/>
        <p:txBody>
          <a:bodyPr/>
          <a:lstStyle/>
          <a:p>
            <a:pPr eaLnBrk="1" hangingPunct="1">
              <a:defRPr/>
            </a:pPr>
            <a:r>
              <a:rPr lang="en-US"/>
              <a:t>Cutaneous Anthrax - Ulcer</a:t>
            </a:r>
          </a:p>
        </p:txBody>
      </p:sp>
      <p:pic>
        <p:nvPicPr>
          <p:cNvPr id="185347" name="Picture 4" descr="22-ulcer_vesicle_ring">
            <a:extLst>
              <a:ext uri="{FF2B5EF4-FFF2-40B4-BE49-F238E27FC236}">
                <a16:creationId xmlns:a16="http://schemas.microsoft.com/office/drawing/2014/main" id="{03368DC7-3478-63BD-69A4-6079B7F80B5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600200" y="1447800"/>
            <a:ext cx="5694363" cy="5219700"/>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2">
            <a:extLst>
              <a:ext uri="{FF2B5EF4-FFF2-40B4-BE49-F238E27FC236}">
                <a16:creationId xmlns:a16="http://schemas.microsoft.com/office/drawing/2014/main" id="{E88B29F2-D61B-02E4-D705-CA7524288BC3}"/>
              </a:ext>
            </a:extLst>
          </p:cNvPr>
          <p:cNvSpPr>
            <a:spLocks noGrp="1" noChangeArrowheads="1"/>
          </p:cNvSpPr>
          <p:nvPr>
            <p:ph type="title"/>
          </p:nvPr>
        </p:nvSpPr>
        <p:spPr/>
        <p:txBody>
          <a:bodyPr/>
          <a:lstStyle/>
          <a:p>
            <a:pPr eaLnBrk="1" hangingPunct="1">
              <a:defRPr/>
            </a:pPr>
            <a:r>
              <a:rPr lang="en-US"/>
              <a:t>Cutaneous Anthrax - Eschar</a:t>
            </a:r>
          </a:p>
        </p:txBody>
      </p:sp>
      <p:pic>
        <p:nvPicPr>
          <p:cNvPr id="186371" name="Picture 4" descr="22-black_eschar">
            <a:extLst>
              <a:ext uri="{FF2B5EF4-FFF2-40B4-BE49-F238E27FC236}">
                <a16:creationId xmlns:a16="http://schemas.microsoft.com/office/drawing/2014/main" id="{3C0E3A92-3F86-C041-6878-AA4F5E99578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600200" y="1600200"/>
            <a:ext cx="5895975" cy="5073650"/>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2">
            <a:extLst>
              <a:ext uri="{FF2B5EF4-FFF2-40B4-BE49-F238E27FC236}">
                <a16:creationId xmlns:a16="http://schemas.microsoft.com/office/drawing/2014/main" id="{F575B641-200B-1949-E5B1-D2F29ECF79ED}"/>
              </a:ext>
            </a:extLst>
          </p:cNvPr>
          <p:cNvSpPr>
            <a:spLocks noGrp="1" noChangeArrowheads="1"/>
          </p:cNvSpPr>
          <p:nvPr>
            <p:ph type="title"/>
          </p:nvPr>
        </p:nvSpPr>
        <p:spPr/>
        <p:txBody>
          <a:bodyPr/>
          <a:lstStyle/>
          <a:p>
            <a:pPr eaLnBrk="1" hangingPunct="1">
              <a:defRPr/>
            </a:pPr>
            <a:r>
              <a:rPr lang="en-US" dirty="0"/>
              <a:t>Gastrointestinal Anthrax</a:t>
            </a:r>
          </a:p>
        </p:txBody>
      </p:sp>
      <p:sp>
        <p:nvSpPr>
          <p:cNvPr id="277507" name="Rectangle 3">
            <a:extLst>
              <a:ext uri="{FF2B5EF4-FFF2-40B4-BE49-F238E27FC236}">
                <a16:creationId xmlns:a16="http://schemas.microsoft.com/office/drawing/2014/main" id="{273ED2B8-2246-792D-F115-47B2EFC1795F}"/>
              </a:ext>
            </a:extLst>
          </p:cNvPr>
          <p:cNvSpPr>
            <a:spLocks noGrp="1" noChangeArrowheads="1"/>
          </p:cNvSpPr>
          <p:nvPr>
            <p:ph idx="1"/>
          </p:nvPr>
        </p:nvSpPr>
        <p:spPr/>
        <p:txBody>
          <a:bodyPr/>
          <a:lstStyle/>
          <a:p>
            <a:pPr eaLnBrk="1" hangingPunct="1">
              <a:lnSpc>
                <a:spcPct val="90000"/>
              </a:lnSpc>
              <a:defRPr/>
            </a:pPr>
            <a:r>
              <a:rPr lang="en-US" dirty="0"/>
              <a:t>From ingestion of poorly cooked, infected meat</a:t>
            </a:r>
          </a:p>
          <a:p>
            <a:pPr eaLnBrk="1" hangingPunct="1">
              <a:lnSpc>
                <a:spcPct val="90000"/>
              </a:lnSpc>
              <a:defRPr/>
            </a:pPr>
            <a:r>
              <a:rPr lang="en-US" dirty="0"/>
              <a:t>Oropharyngeal ulcers – LAN – edema – sepsis</a:t>
            </a:r>
          </a:p>
          <a:p>
            <a:pPr eaLnBrk="1" hangingPunct="1">
              <a:lnSpc>
                <a:spcPct val="90000"/>
              </a:lnSpc>
              <a:defRPr/>
            </a:pPr>
            <a:r>
              <a:rPr lang="en-US" dirty="0"/>
              <a:t>Terminal ileal / </a:t>
            </a:r>
            <a:r>
              <a:rPr lang="en-US" dirty="0" err="1"/>
              <a:t>cecal</a:t>
            </a:r>
            <a:r>
              <a:rPr lang="en-US" dirty="0"/>
              <a:t> lesion - N/V/bloody D/acute abdomen/ascites/sepsis</a:t>
            </a:r>
          </a:p>
          <a:p>
            <a:pPr eaLnBrk="1" hangingPunct="1">
              <a:lnSpc>
                <a:spcPct val="90000"/>
              </a:lnSpc>
              <a:defRPr/>
            </a:pPr>
            <a:r>
              <a:rPr lang="en-US" dirty="0"/>
              <a:t>Rx: Abx (doxy, cipro, </a:t>
            </a:r>
            <a:r>
              <a:rPr lang="en-US" dirty="0" err="1"/>
              <a:t>pcn</a:t>
            </a:r>
            <a:r>
              <a:rPr lang="en-US" dirty="0"/>
              <a:t>, </a:t>
            </a:r>
            <a:r>
              <a:rPr lang="en-US" dirty="0" err="1"/>
              <a:t>omadacycline</a:t>
            </a:r>
            <a:r>
              <a:rPr lang="en-US" dirty="0"/>
              <a:t>), supportive care</a:t>
            </a:r>
          </a:p>
        </p:txBody>
      </p:sp>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2">
            <a:extLst>
              <a:ext uri="{FF2B5EF4-FFF2-40B4-BE49-F238E27FC236}">
                <a16:creationId xmlns:a16="http://schemas.microsoft.com/office/drawing/2014/main" id="{F78539AF-7CD8-10D8-25E7-23F40331D5D6}"/>
              </a:ext>
            </a:extLst>
          </p:cNvPr>
          <p:cNvSpPr>
            <a:spLocks noGrp="1" noChangeArrowheads="1"/>
          </p:cNvSpPr>
          <p:nvPr>
            <p:ph type="title"/>
          </p:nvPr>
        </p:nvSpPr>
        <p:spPr/>
        <p:txBody>
          <a:bodyPr/>
          <a:lstStyle/>
          <a:p>
            <a:pPr eaLnBrk="1" hangingPunct="1">
              <a:defRPr/>
            </a:pPr>
            <a:r>
              <a:rPr lang="en-US"/>
              <a:t>Inhalational Anthrax</a:t>
            </a:r>
          </a:p>
        </p:txBody>
      </p:sp>
      <p:sp>
        <p:nvSpPr>
          <p:cNvPr id="278531" name="Rectangle 3">
            <a:extLst>
              <a:ext uri="{FF2B5EF4-FFF2-40B4-BE49-F238E27FC236}">
                <a16:creationId xmlns:a16="http://schemas.microsoft.com/office/drawing/2014/main" id="{0F6EE439-EDCC-D5F9-4FF2-B7B66CE89897}"/>
              </a:ext>
            </a:extLst>
          </p:cNvPr>
          <p:cNvSpPr>
            <a:spLocks noGrp="1" noChangeArrowheads="1"/>
          </p:cNvSpPr>
          <p:nvPr>
            <p:ph idx="1"/>
          </p:nvPr>
        </p:nvSpPr>
        <p:spPr/>
        <p:txBody>
          <a:bodyPr/>
          <a:lstStyle/>
          <a:p>
            <a:pPr eaLnBrk="1" hangingPunct="1">
              <a:defRPr/>
            </a:pPr>
            <a:r>
              <a:rPr lang="en-US"/>
              <a:t>Stage I:</a:t>
            </a:r>
          </a:p>
          <a:p>
            <a:pPr eaLnBrk="1" hangingPunct="1">
              <a:defRPr/>
            </a:pPr>
            <a:endParaRPr lang="en-US"/>
          </a:p>
          <a:p>
            <a:pPr lvl="1" eaLnBrk="1" hangingPunct="1">
              <a:defRPr/>
            </a:pPr>
            <a:r>
              <a:rPr lang="en-US"/>
              <a:t>begins 2-43 days post-exposure</a:t>
            </a:r>
          </a:p>
          <a:p>
            <a:pPr lvl="1" eaLnBrk="1" hangingPunct="1">
              <a:defRPr/>
            </a:pPr>
            <a:endParaRPr lang="en-US"/>
          </a:p>
          <a:p>
            <a:pPr lvl="1" eaLnBrk="1" hangingPunct="1">
              <a:defRPr/>
            </a:pPr>
            <a:r>
              <a:rPr lang="en-US"/>
              <a:t>F/dyspnea/cough/HA/V/Ch/weakness/AP/CP</a:t>
            </a:r>
          </a:p>
          <a:p>
            <a:pPr lvl="1" eaLnBrk="1" hangingPunct="1">
              <a:defRPr/>
            </a:pPr>
            <a:endParaRPr lang="en-US"/>
          </a:p>
          <a:p>
            <a:pPr lvl="1" eaLnBrk="1" hangingPunct="1">
              <a:defRPr/>
            </a:pPr>
            <a:r>
              <a:rPr lang="en-US"/>
              <a:t>Lasts a few hours to a few days</a:t>
            </a:r>
          </a:p>
        </p:txBody>
      </p:sp>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2">
            <a:extLst>
              <a:ext uri="{FF2B5EF4-FFF2-40B4-BE49-F238E27FC236}">
                <a16:creationId xmlns:a16="http://schemas.microsoft.com/office/drawing/2014/main" id="{71F4AA16-4BB3-F69A-F3C9-A84DDF452ECD}"/>
              </a:ext>
            </a:extLst>
          </p:cNvPr>
          <p:cNvSpPr>
            <a:spLocks noGrp="1" noChangeArrowheads="1"/>
          </p:cNvSpPr>
          <p:nvPr>
            <p:ph type="title"/>
          </p:nvPr>
        </p:nvSpPr>
        <p:spPr/>
        <p:txBody>
          <a:bodyPr/>
          <a:lstStyle/>
          <a:p>
            <a:pPr eaLnBrk="1" hangingPunct="1">
              <a:defRPr/>
            </a:pPr>
            <a:r>
              <a:rPr lang="en-US"/>
              <a:t>Inhalational Anthrax</a:t>
            </a:r>
          </a:p>
        </p:txBody>
      </p:sp>
      <p:sp>
        <p:nvSpPr>
          <p:cNvPr id="279555" name="Rectangle 3">
            <a:extLst>
              <a:ext uri="{FF2B5EF4-FFF2-40B4-BE49-F238E27FC236}">
                <a16:creationId xmlns:a16="http://schemas.microsoft.com/office/drawing/2014/main" id="{D102A6FB-84BB-081E-2877-75634A335AF2}"/>
              </a:ext>
            </a:extLst>
          </p:cNvPr>
          <p:cNvSpPr>
            <a:spLocks noGrp="1" noChangeArrowheads="1"/>
          </p:cNvSpPr>
          <p:nvPr>
            <p:ph idx="1"/>
          </p:nvPr>
        </p:nvSpPr>
        <p:spPr/>
        <p:txBody>
          <a:bodyPr/>
          <a:lstStyle/>
          <a:p>
            <a:pPr eaLnBrk="1" hangingPunct="1">
              <a:lnSpc>
                <a:spcPct val="90000"/>
              </a:lnSpc>
              <a:defRPr/>
            </a:pPr>
            <a:r>
              <a:rPr lang="en-US" dirty="0"/>
              <a:t>Stage II:</a:t>
            </a:r>
          </a:p>
          <a:p>
            <a:pPr lvl="1" eaLnBrk="1" hangingPunct="1">
              <a:lnSpc>
                <a:spcPct val="90000"/>
              </a:lnSpc>
              <a:defRPr/>
            </a:pPr>
            <a:r>
              <a:rPr lang="en-US" dirty="0"/>
              <a:t>F/dyspnea/diaphoresis/shock</a:t>
            </a:r>
          </a:p>
          <a:p>
            <a:pPr lvl="1" eaLnBrk="1" hangingPunct="1">
              <a:lnSpc>
                <a:spcPct val="90000"/>
              </a:lnSpc>
              <a:defRPr/>
            </a:pPr>
            <a:r>
              <a:rPr lang="en-US" dirty="0"/>
              <a:t>CXR with widened mediastinum due to lymphadenopathy</a:t>
            </a:r>
          </a:p>
          <a:p>
            <a:pPr lvl="1" eaLnBrk="1" hangingPunct="1">
              <a:lnSpc>
                <a:spcPct val="90000"/>
              </a:lnSpc>
              <a:defRPr/>
            </a:pPr>
            <a:r>
              <a:rPr lang="en-US" dirty="0"/>
              <a:t>±pleural effusions</a:t>
            </a:r>
          </a:p>
          <a:p>
            <a:pPr lvl="1" eaLnBrk="1" hangingPunct="1">
              <a:lnSpc>
                <a:spcPct val="90000"/>
              </a:lnSpc>
              <a:defRPr/>
            </a:pPr>
            <a:r>
              <a:rPr lang="en-US" dirty="0"/>
              <a:t>50% develop hemorrhagic meningitis – </a:t>
            </a:r>
            <a:r>
              <a:rPr lang="en-US" dirty="0" err="1"/>
              <a:t>meningismus</a:t>
            </a:r>
            <a:r>
              <a:rPr lang="en-US" dirty="0"/>
              <a:t>, delirium and </a:t>
            </a:r>
            <a:r>
              <a:rPr lang="en-US" dirty="0" err="1"/>
              <a:t>obtundation</a:t>
            </a:r>
            <a:endParaRPr lang="en-US" dirty="0"/>
          </a:p>
          <a:p>
            <a:pPr lvl="1" eaLnBrk="1" hangingPunct="1">
              <a:lnSpc>
                <a:spcPct val="90000"/>
              </a:lnSpc>
              <a:defRPr/>
            </a:pPr>
            <a:r>
              <a:rPr lang="en-US" dirty="0"/>
              <a:t>Rapid progression to cyanosis, hypotension and death</a:t>
            </a:r>
          </a:p>
          <a:p>
            <a:pPr eaLnBrk="1" hangingPunct="1">
              <a:lnSpc>
                <a:spcPct val="90000"/>
              </a:lnSpc>
              <a:defRPr/>
            </a:pPr>
            <a:endParaRPr lang="en-US" dirty="0"/>
          </a:p>
        </p:txBody>
      </p:sp>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2">
            <a:extLst>
              <a:ext uri="{FF2B5EF4-FFF2-40B4-BE49-F238E27FC236}">
                <a16:creationId xmlns:a16="http://schemas.microsoft.com/office/drawing/2014/main" id="{4C0D505D-63DE-8308-70D7-B984DCB22DB1}"/>
              </a:ext>
            </a:extLst>
          </p:cNvPr>
          <p:cNvSpPr>
            <a:spLocks noGrp="1" noChangeArrowheads="1"/>
          </p:cNvSpPr>
          <p:nvPr>
            <p:ph type="title"/>
          </p:nvPr>
        </p:nvSpPr>
        <p:spPr/>
        <p:txBody>
          <a:bodyPr/>
          <a:lstStyle/>
          <a:p>
            <a:pPr eaLnBrk="1" hangingPunct="1">
              <a:defRPr/>
            </a:pPr>
            <a:r>
              <a:rPr lang="en-US"/>
              <a:t>Inhalational Anthrax</a:t>
            </a:r>
            <a:br>
              <a:rPr lang="en-US"/>
            </a:br>
            <a:r>
              <a:rPr lang="en-US" sz="4000"/>
              <a:t>Widened Mediastinum</a:t>
            </a:r>
          </a:p>
        </p:txBody>
      </p:sp>
      <p:pic>
        <p:nvPicPr>
          <p:cNvPr id="190467" name="Picture 4" descr="slide0088_image043">
            <a:extLst>
              <a:ext uri="{FF2B5EF4-FFF2-40B4-BE49-F238E27FC236}">
                <a16:creationId xmlns:a16="http://schemas.microsoft.com/office/drawing/2014/main" id="{58A594BA-471B-F819-8AB8-65E26E1ECB9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447800" y="1754188"/>
            <a:ext cx="6224588" cy="5103812"/>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2">
            <a:extLst>
              <a:ext uri="{FF2B5EF4-FFF2-40B4-BE49-F238E27FC236}">
                <a16:creationId xmlns:a16="http://schemas.microsoft.com/office/drawing/2014/main" id="{AD991F7C-ED4E-498C-355F-28E25D5E69B1}"/>
              </a:ext>
            </a:extLst>
          </p:cNvPr>
          <p:cNvSpPr>
            <a:spLocks noGrp="1" noChangeArrowheads="1"/>
          </p:cNvSpPr>
          <p:nvPr>
            <p:ph type="title"/>
          </p:nvPr>
        </p:nvSpPr>
        <p:spPr/>
        <p:txBody>
          <a:bodyPr/>
          <a:lstStyle/>
          <a:p>
            <a:pPr eaLnBrk="1" hangingPunct="1">
              <a:defRPr/>
            </a:pPr>
            <a:r>
              <a:rPr lang="en-US"/>
              <a:t>Inhalational Anthrax</a:t>
            </a:r>
          </a:p>
        </p:txBody>
      </p:sp>
      <p:pic>
        <p:nvPicPr>
          <p:cNvPr id="191491" name="Picture 4" descr="slide0090_image045">
            <a:extLst>
              <a:ext uri="{FF2B5EF4-FFF2-40B4-BE49-F238E27FC236}">
                <a16:creationId xmlns:a16="http://schemas.microsoft.com/office/drawing/2014/main" id="{4EF59BED-F062-D9B3-EC31-B7752A649AB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905000" y="1600200"/>
            <a:ext cx="5173663" cy="4708525"/>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a:extLst>
              <a:ext uri="{FF2B5EF4-FFF2-40B4-BE49-F238E27FC236}">
                <a16:creationId xmlns:a16="http://schemas.microsoft.com/office/drawing/2014/main" id="{92561457-67AB-992A-A99E-159A28A76D0E}"/>
              </a:ext>
            </a:extLst>
          </p:cNvPr>
          <p:cNvSpPr>
            <a:spLocks noGrp="1" noChangeArrowheads="1"/>
          </p:cNvSpPr>
          <p:nvPr>
            <p:ph type="title"/>
          </p:nvPr>
        </p:nvSpPr>
        <p:spPr/>
        <p:txBody>
          <a:bodyPr/>
          <a:lstStyle/>
          <a:p>
            <a:pPr eaLnBrk="1" hangingPunct="1">
              <a:defRPr/>
            </a:pPr>
            <a:r>
              <a:rPr lang="en-US"/>
              <a:t>Inhalational Anthrax</a:t>
            </a:r>
          </a:p>
        </p:txBody>
      </p:sp>
      <p:sp>
        <p:nvSpPr>
          <p:cNvPr id="280579" name="Rectangle 3">
            <a:extLst>
              <a:ext uri="{FF2B5EF4-FFF2-40B4-BE49-F238E27FC236}">
                <a16:creationId xmlns:a16="http://schemas.microsoft.com/office/drawing/2014/main" id="{65669171-3EED-ED41-91BF-B0A938D27A27}"/>
              </a:ext>
            </a:extLst>
          </p:cNvPr>
          <p:cNvSpPr>
            <a:spLocks noGrp="1" noChangeArrowheads="1"/>
          </p:cNvSpPr>
          <p:nvPr>
            <p:ph idx="1"/>
          </p:nvPr>
        </p:nvSpPr>
        <p:spPr/>
        <p:txBody>
          <a:bodyPr/>
          <a:lstStyle/>
          <a:p>
            <a:pPr eaLnBrk="1" hangingPunct="1">
              <a:lnSpc>
                <a:spcPct val="90000"/>
              </a:lnSpc>
              <a:defRPr/>
            </a:pPr>
            <a:r>
              <a:rPr lang="en-US" dirty="0" err="1"/>
              <a:t>Dx</a:t>
            </a:r>
            <a:r>
              <a:rPr lang="en-US" dirty="0"/>
              <a:t>: blood cultures, XR/CT, post-mortem; serology not helpful</a:t>
            </a:r>
          </a:p>
          <a:p>
            <a:pPr eaLnBrk="1" hangingPunct="1">
              <a:lnSpc>
                <a:spcPct val="90000"/>
              </a:lnSpc>
              <a:defRPr/>
            </a:pPr>
            <a:endParaRPr lang="en-US" dirty="0"/>
          </a:p>
          <a:p>
            <a:pPr eaLnBrk="1" hangingPunct="1">
              <a:lnSpc>
                <a:spcPct val="90000"/>
              </a:lnSpc>
              <a:defRPr/>
            </a:pPr>
            <a:r>
              <a:rPr lang="en-US" dirty="0"/>
              <a:t>Case fatality rate approx. 50%</a:t>
            </a:r>
          </a:p>
        </p:txBody>
      </p:sp>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54D7B-06C6-2E80-C1A0-64F2D44DD9D1}"/>
              </a:ext>
            </a:extLst>
          </p:cNvPr>
          <p:cNvSpPr>
            <a:spLocks noGrp="1"/>
          </p:cNvSpPr>
          <p:nvPr>
            <p:ph type="title"/>
          </p:nvPr>
        </p:nvSpPr>
        <p:spPr/>
        <p:txBody>
          <a:bodyPr/>
          <a:lstStyle/>
          <a:p>
            <a:pPr>
              <a:defRPr/>
            </a:pPr>
            <a:r>
              <a:rPr lang="en-US" dirty="0"/>
              <a:t>Anthrax</a:t>
            </a:r>
          </a:p>
        </p:txBody>
      </p:sp>
      <p:sp>
        <p:nvSpPr>
          <p:cNvPr id="3" name="Content Placeholder 2">
            <a:extLst>
              <a:ext uri="{FF2B5EF4-FFF2-40B4-BE49-F238E27FC236}">
                <a16:creationId xmlns:a16="http://schemas.microsoft.com/office/drawing/2014/main" id="{612E67B1-66A9-06F0-3027-B379326D673D}"/>
              </a:ext>
            </a:extLst>
          </p:cNvPr>
          <p:cNvSpPr>
            <a:spLocks noGrp="1"/>
          </p:cNvSpPr>
          <p:nvPr>
            <p:ph idx="1"/>
          </p:nvPr>
        </p:nvSpPr>
        <p:spPr/>
        <p:txBody>
          <a:bodyPr/>
          <a:lstStyle/>
          <a:p>
            <a:pPr eaLnBrk="1" hangingPunct="1">
              <a:lnSpc>
                <a:spcPct val="90000"/>
              </a:lnSpc>
              <a:defRPr/>
            </a:pPr>
            <a:r>
              <a:rPr lang="en-US" sz="2800" dirty="0"/>
              <a:t>Post-exposure prophylaxis: ciprofloxacin and doxycycline for 60 days</a:t>
            </a:r>
          </a:p>
          <a:p>
            <a:pPr eaLnBrk="1" hangingPunct="1">
              <a:lnSpc>
                <a:spcPct val="90000"/>
              </a:lnSpc>
              <a:defRPr/>
            </a:pPr>
            <a:r>
              <a:rPr lang="en-US" sz="2800" dirty="0"/>
              <a:t>Rx:</a:t>
            </a:r>
          </a:p>
          <a:p>
            <a:pPr lvl="1" eaLnBrk="1" hangingPunct="1">
              <a:lnSpc>
                <a:spcPct val="90000"/>
              </a:lnSpc>
              <a:defRPr/>
            </a:pPr>
            <a:r>
              <a:rPr lang="en-US" dirty="0"/>
              <a:t>Combinations of antibiotics (</a:t>
            </a:r>
            <a:r>
              <a:rPr lang="en-US" dirty="0" err="1"/>
              <a:t>omadacycline</a:t>
            </a:r>
            <a:r>
              <a:rPr lang="en-US" dirty="0"/>
              <a:t>, ciprofloxacin, linezolid, meropenem, clindamycin); monoclonal antibody antitoxins (raxibacumab, </a:t>
            </a:r>
            <a:r>
              <a:rPr lang="en-US" dirty="0" err="1"/>
              <a:t>obiltoxaximab</a:t>
            </a:r>
            <a:r>
              <a:rPr lang="en-US" dirty="0"/>
              <a:t>); </a:t>
            </a:r>
            <a:r>
              <a:rPr lang="en-US" dirty="0" err="1"/>
              <a:t>Anthrasil</a:t>
            </a:r>
            <a:r>
              <a:rPr lang="en-US" dirty="0"/>
              <a:t> (anthrax immune globulin)</a:t>
            </a:r>
          </a:p>
          <a:p>
            <a:pPr lvl="1" eaLnBrk="1" hangingPunct="1">
              <a:lnSpc>
                <a:spcPct val="90000"/>
              </a:lnSpc>
              <a:defRPr/>
            </a:pPr>
            <a:r>
              <a:rPr lang="en-US" dirty="0"/>
              <a:t>Drain effusions</a:t>
            </a:r>
          </a:p>
          <a:p>
            <a:pPr lvl="1" eaLnBrk="1" hangingPunct="1">
              <a:lnSpc>
                <a:spcPct val="90000"/>
              </a:lnSpc>
              <a:defRPr/>
            </a:pPr>
            <a:r>
              <a:rPr lang="en-US" dirty="0"/>
              <a:t>Supportive care</a:t>
            </a:r>
          </a:p>
          <a:p>
            <a:pPr eaLnBrk="1" hangingPunct="1">
              <a:lnSpc>
                <a:spcPct val="90000"/>
              </a:lnSpc>
              <a:defRPr/>
            </a:pPr>
            <a:endParaRPr lang="en-US" dirty="0"/>
          </a:p>
          <a:p>
            <a:pPr>
              <a:defRPr/>
            </a:pPr>
            <a:endParaRPr lang="en-US" dirty="0"/>
          </a:p>
        </p:txBody>
      </p:sp>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2">
            <a:extLst>
              <a:ext uri="{FF2B5EF4-FFF2-40B4-BE49-F238E27FC236}">
                <a16:creationId xmlns:a16="http://schemas.microsoft.com/office/drawing/2014/main" id="{74BD8509-86D6-5DAB-3798-1D77ACEB14B5}"/>
              </a:ext>
            </a:extLst>
          </p:cNvPr>
          <p:cNvSpPr>
            <a:spLocks noGrp="1" noChangeArrowheads="1"/>
          </p:cNvSpPr>
          <p:nvPr>
            <p:ph type="title"/>
          </p:nvPr>
        </p:nvSpPr>
        <p:spPr/>
        <p:txBody>
          <a:bodyPr/>
          <a:lstStyle/>
          <a:p>
            <a:pPr eaLnBrk="1" hangingPunct="1">
              <a:defRPr/>
            </a:pPr>
            <a:r>
              <a:rPr lang="en-US" dirty="0"/>
              <a:t>Anthrax Vaccine</a:t>
            </a:r>
          </a:p>
        </p:txBody>
      </p:sp>
      <p:sp>
        <p:nvSpPr>
          <p:cNvPr id="281603" name="Rectangle 3">
            <a:extLst>
              <a:ext uri="{FF2B5EF4-FFF2-40B4-BE49-F238E27FC236}">
                <a16:creationId xmlns:a16="http://schemas.microsoft.com/office/drawing/2014/main" id="{150B24F9-FD37-D534-7030-BFAB8C0BC66D}"/>
              </a:ext>
            </a:extLst>
          </p:cNvPr>
          <p:cNvSpPr>
            <a:spLocks noGrp="1" noChangeArrowheads="1"/>
          </p:cNvSpPr>
          <p:nvPr>
            <p:ph idx="1"/>
          </p:nvPr>
        </p:nvSpPr>
        <p:spPr/>
        <p:txBody>
          <a:bodyPr/>
          <a:lstStyle/>
          <a:p>
            <a:pPr eaLnBrk="1" hangingPunct="1">
              <a:defRPr/>
            </a:pPr>
            <a:r>
              <a:rPr lang="en-US" dirty="0"/>
              <a:t>3 or 4 dose series</a:t>
            </a:r>
          </a:p>
          <a:p>
            <a:pPr eaLnBrk="1" hangingPunct="1">
              <a:defRPr/>
            </a:pPr>
            <a:r>
              <a:rPr lang="en-US" dirty="0"/>
              <a:t>US armed service members</a:t>
            </a:r>
          </a:p>
          <a:p>
            <a:pPr eaLnBrk="1" hangingPunct="1">
              <a:defRPr/>
            </a:pPr>
            <a:r>
              <a:rPr lang="en-US" dirty="0"/>
              <a:t>Side effects: HA 0.4%, local </a:t>
            </a:r>
            <a:r>
              <a:rPr lang="en-US" dirty="0" err="1"/>
              <a:t>rxn</a:t>
            </a:r>
            <a:r>
              <a:rPr lang="en-US" dirty="0"/>
              <a:t> 3.6%, mild systemic SEs in 1%</a:t>
            </a:r>
          </a:p>
          <a:p>
            <a:pPr eaLnBrk="1" hangingPunct="1">
              <a:defRPr/>
            </a:pPr>
            <a:r>
              <a:rPr lang="en-US" dirty="0"/>
              <a:t>Manufacturer = </a:t>
            </a:r>
            <a:r>
              <a:rPr lang="en-US" dirty="0" err="1"/>
              <a:t>Bioport</a:t>
            </a:r>
            <a:endParaRPr lang="en-US" dirty="0"/>
          </a:p>
          <a:p>
            <a:pPr lvl="1" eaLnBrk="1" hangingPunct="1">
              <a:defRPr/>
            </a:pPr>
            <a:r>
              <a:rPr lang="en-US" dirty="0"/>
              <a:t>Contract to produce 4.6 million doses for the DOD</a:t>
            </a:r>
          </a:p>
        </p:txBody>
      </p:sp>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2">
            <a:extLst>
              <a:ext uri="{FF2B5EF4-FFF2-40B4-BE49-F238E27FC236}">
                <a16:creationId xmlns:a16="http://schemas.microsoft.com/office/drawing/2014/main" id="{4535F11A-95D1-09D7-C22E-D54EE5665768}"/>
              </a:ext>
            </a:extLst>
          </p:cNvPr>
          <p:cNvSpPr>
            <a:spLocks noGrp="1" noChangeArrowheads="1"/>
          </p:cNvSpPr>
          <p:nvPr>
            <p:ph type="title"/>
          </p:nvPr>
        </p:nvSpPr>
        <p:spPr/>
        <p:txBody>
          <a:bodyPr/>
          <a:lstStyle/>
          <a:p>
            <a:pPr eaLnBrk="1" hangingPunct="1">
              <a:defRPr/>
            </a:pPr>
            <a:r>
              <a:rPr lang="en-US" dirty="0"/>
              <a:t>Anthrax Vaccine</a:t>
            </a:r>
          </a:p>
        </p:txBody>
      </p:sp>
      <p:sp>
        <p:nvSpPr>
          <p:cNvPr id="282627" name="Rectangle 3">
            <a:extLst>
              <a:ext uri="{FF2B5EF4-FFF2-40B4-BE49-F238E27FC236}">
                <a16:creationId xmlns:a16="http://schemas.microsoft.com/office/drawing/2014/main" id="{81676B30-0FC7-22D9-43C8-B923BF6D443F}"/>
              </a:ext>
            </a:extLst>
          </p:cNvPr>
          <p:cNvSpPr>
            <a:spLocks noGrp="1" noChangeArrowheads="1"/>
          </p:cNvSpPr>
          <p:nvPr>
            <p:ph idx="1"/>
          </p:nvPr>
        </p:nvSpPr>
        <p:spPr/>
        <p:txBody>
          <a:bodyPr/>
          <a:lstStyle/>
          <a:p>
            <a:pPr eaLnBrk="1" hangingPunct="1">
              <a:defRPr/>
            </a:pPr>
            <a:r>
              <a:rPr lang="en-US" dirty="0"/>
              <a:t>Pre/post exposure vaccination</a:t>
            </a:r>
          </a:p>
          <a:p>
            <a:pPr eaLnBrk="1" hangingPunct="1">
              <a:defRPr/>
            </a:pPr>
            <a:endParaRPr lang="en-US" dirty="0"/>
          </a:p>
          <a:p>
            <a:pPr eaLnBrk="1" hangingPunct="1">
              <a:defRPr/>
            </a:pPr>
            <a:r>
              <a:rPr lang="en-US" dirty="0"/>
              <a:t>Improved vaccine under development</a:t>
            </a:r>
          </a:p>
          <a:p>
            <a:pPr lvl="1" eaLnBrk="1" hangingPunct="1">
              <a:defRPr/>
            </a:pPr>
            <a:r>
              <a:rPr lang="en-US" dirty="0"/>
              <a:t>Testing considered unethical</a:t>
            </a:r>
          </a:p>
          <a:p>
            <a:pPr eaLnBrk="1" hangingPunct="1">
              <a:defRPr/>
            </a:pPr>
            <a:endParaRPr lang="en-US" dirty="0"/>
          </a:p>
          <a:p>
            <a:pPr eaLnBrk="1" hangingPunct="1">
              <a:defRPr/>
            </a:pPr>
            <a:r>
              <a:rPr lang="en-US" dirty="0"/>
              <a:t>?Groups to vaccinate?</a:t>
            </a:r>
          </a:p>
          <a:p>
            <a:pPr lvl="1" eaLnBrk="1" hangingPunct="1">
              <a:defRPr/>
            </a:pPr>
            <a:r>
              <a:rPr lang="en-US" dirty="0"/>
              <a:t>Antibody testing may help guide</a:t>
            </a:r>
          </a:p>
        </p:txBody>
      </p:sp>
    </p:spTree>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2">
            <a:extLst>
              <a:ext uri="{FF2B5EF4-FFF2-40B4-BE49-F238E27FC236}">
                <a16:creationId xmlns:a16="http://schemas.microsoft.com/office/drawing/2014/main" id="{0723B504-434E-3977-9CAA-BE79B6CE6586}"/>
              </a:ext>
            </a:extLst>
          </p:cNvPr>
          <p:cNvSpPr>
            <a:spLocks noGrp="1" noChangeArrowheads="1"/>
          </p:cNvSpPr>
          <p:nvPr>
            <p:ph type="title"/>
          </p:nvPr>
        </p:nvSpPr>
        <p:spPr/>
        <p:txBody>
          <a:bodyPr/>
          <a:lstStyle/>
          <a:p>
            <a:pPr eaLnBrk="1" hangingPunct="1">
              <a:defRPr/>
            </a:pPr>
            <a:r>
              <a:rPr lang="en-US"/>
              <a:t>Anthrax – The Band</a:t>
            </a:r>
          </a:p>
        </p:txBody>
      </p:sp>
      <p:pic>
        <p:nvPicPr>
          <p:cNvPr id="196611" name="Picture 4" descr="live">
            <a:extLst>
              <a:ext uri="{FF2B5EF4-FFF2-40B4-BE49-F238E27FC236}">
                <a16:creationId xmlns:a16="http://schemas.microsoft.com/office/drawing/2014/main" id="{69E9D797-BDE4-8F67-43AD-59584810CFF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04800" y="1828800"/>
            <a:ext cx="8593138" cy="4105275"/>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8" name="Rectangle 2">
            <a:extLst>
              <a:ext uri="{FF2B5EF4-FFF2-40B4-BE49-F238E27FC236}">
                <a16:creationId xmlns:a16="http://schemas.microsoft.com/office/drawing/2014/main" id="{5AD6538D-E641-5E79-0976-0847D6E9E509}"/>
              </a:ext>
            </a:extLst>
          </p:cNvPr>
          <p:cNvSpPr>
            <a:spLocks noGrp="1" noChangeArrowheads="1"/>
          </p:cNvSpPr>
          <p:nvPr>
            <p:ph type="title"/>
          </p:nvPr>
        </p:nvSpPr>
        <p:spPr/>
        <p:txBody>
          <a:bodyPr/>
          <a:lstStyle/>
          <a:p>
            <a:pPr eaLnBrk="1" hangingPunct="1">
              <a:defRPr/>
            </a:pPr>
            <a:r>
              <a:rPr lang="en-US" dirty="0"/>
              <a:t>Military Drones</a:t>
            </a:r>
            <a:br>
              <a:rPr lang="en-US" dirty="0"/>
            </a:br>
            <a:r>
              <a:rPr lang="en-US" sz="3200" dirty="0"/>
              <a:t>(Attack, Interceptor, Surveillance, etc.)</a:t>
            </a:r>
          </a:p>
        </p:txBody>
      </p:sp>
      <p:sp>
        <p:nvSpPr>
          <p:cNvPr id="398339" name="Rectangle 3">
            <a:extLst>
              <a:ext uri="{FF2B5EF4-FFF2-40B4-BE49-F238E27FC236}">
                <a16:creationId xmlns:a16="http://schemas.microsoft.com/office/drawing/2014/main" id="{7DBF2589-4A94-1FA9-8EBC-D4DD00BE0016}"/>
              </a:ext>
            </a:extLst>
          </p:cNvPr>
          <p:cNvSpPr>
            <a:spLocks noGrp="1" noChangeArrowheads="1"/>
          </p:cNvSpPr>
          <p:nvPr>
            <p:ph idx="1"/>
          </p:nvPr>
        </p:nvSpPr>
        <p:spPr/>
        <p:txBody>
          <a:bodyPr/>
          <a:lstStyle/>
          <a:p>
            <a:pPr eaLnBrk="1" hangingPunct="1">
              <a:defRPr/>
            </a:pPr>
            <a:r>
              <a:rPr lang="en-US" sz="2800" dirty="0"/>
              <a:t>Over 100 nations have</a:t>
            </a:r>
          </a:p>
          <a:p>
            <a:pPr lvl="1" eaLnBrk="1" hangingPunct="1">
              <a:defRPr/>
            </a:pPr>
            <a:r>
              <a:rPr lang="en-US" dirty="0"/>
              <a:t>US 12,000; Russia 8,500, China 5,000, Israel 1,000 to 1,500</a:t>
            </a:r>
          </a:p>
          <a:p>
            <a:pPr eaLnBrk="1" hangingPunct="1">
              <a:defRPr/>
            </a:pPr>
            <a:r>
              <a:rPr lang="en-US" sz="2800" dirty="0"/>
              <a:t>Payloads up to 3800 </a:t>
            </a:r>
            <a:r>
              <a:rPr lang="en-US" sz="2800" dirty="0" err="1"/>
              <a:t>lbs</a:t>
            </a:r>
            <a:r>
              <a:rPr lang="en-US" sz="2800" dirty="0"/>
              <a:t>, fly up to 27 </a:t>
            </a:r>
            <a:r>
              <a:rPr lang="en-US" sz="2800" dirty="0" err="1"/>
              <a:t>hrs</a:t>
            </a:r>
            <a:r>
              <a:rPr lang="en-US" sz="2800" dirty="0"/>
              <a:t> at altitudes up to 50,000 feet</a:t>
            </a:r>
          </a:p>
          <a:p>
            <a:pPr eaLnBrk="1" hangingPunct="1">
              <a:defRPr/>
            </a:pPr>
            <a:r>
              <a:rPr lang="en-US" sz="2800" dirty="0"/>
              <a:t>Being increasingly used in asymmetric wars (e.g., Ukraine vs Russia)</a:t>
            </a:r>
          </a:p>
          <a:p>
            <a:pPr lvl="1" eaLnBrk="1" hangingPunct="1">
              <a:defRPr/>
            </a:pPr>
            <a:r>
              <a:rPr lang="en-US" dirty="0"/>
              <a:t>Ukraine uses more than 200,000/month</a:t>
            </a:r>
          </a:p>
        </p:txBody>
      </p:sp>
    </p:spTree>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15AAB-EACF-0F65-6588-A3A02F6A9E57}"/>
              </a:ext>
            </a:extLst>
          </p:cNvPr>
          <p:cNvSpPr>
            <a:spLocks noGrp="1"/>
          </p:cNvSpPr>
          <p:nvPr>
            <p:ph type="title"/>
          </p:nvPr>
        </p:nvSpPr>
        <p:spPr/>
        <p:txBody>
          <a:bodyPr/>
          <a:lstStyle/>
          <a:p>
            <a:r>
              <a:rPr lang="en-AU" dirty="0"/>
              <a:t>Non-Lethal Weapons</a:t>
            </a:r>
          </a:p>
        </p:txBody>
      </p:sp>
      <p:sp>
        <p:nvSpPr>
          <p:cNvPr id="3" name="Content Placeholder 2">
            <a:extLst>
              <a:ext uri="{FF2B5EF4-FFF2-40B4-BE49-F238E27FC236}">
                <a16:creationId xmlns:a16="http://schemas.microsoft.com/office/drawing/2014/main" id="{46188463-0A71-ABCD-7DB5-874E11645D89}"/>
              </a:ext>
            </a:extLst>
          </p:cNvPr>
          <p:cNvSpPr>
            <a:spLocks noGrp="1"/>
          </p:cNvSpPr>
          <p:nvPr>
            <p:ph idx="1"/>
          </p:nvPr>
        </p:nvSpPr>
        <p:spPr/>
        <p:txBody>
          <a:bodyPr/>
          <a:lstStyle/>
          <a:p>
            <a:pPr eaLnBrk="1" hangingPunct="1">
              <a:defRPr/>
            </a:pPr>
            <a:r>
              <a:rPr lang="en-US" sz="2400" dirty="0"/>
              <a:t>High-power microwaves (crammed into cruise missiles, discharge a huge energy pulse to damage electronics)</a:t>
            </a:r>
          </a:p>
          <a:p>
            <a:pPr lvl="1" eaLnBrk="1" hangingPunct="1">
              <a:defRPr/>
            </a:pPr>
            <a:r>
              <a:rPr lang="en-US" sz="2000" dirty="0"/>
              <a:t>Directed microwave energy caused mysterious neurological symptoms among US embassy staff in China and Cuba (per </a:t>
            </a:r>
            <a:r>
              <a:rPr lang="en-US" sz="2000" dirty="0" err="1"/>
              <a:t>Nat’l</a:t>
            </a:r>
            <a:r>
              <a:rPr lang="en-US" sz="2000" dirty="0"/>
              <a:t> Acad Sci)</a:t>
            </a:r>
          </a:p>
          <a:p>
            <a:pPr eaLnBrk="1" hangingPunct="1">
              <a:defRPr/>
            </a:pPr>
            <a:r>
              <a:rPr lang="en-US" sz="2400" dirty="0"/>
              <a:t>Soft bombs</a:t>
            </a:r>
          </a:p>
          <a:p>
            <a:pPr lvl="1" eaLnBrk="1" hangingPunct="1">
              <a:defRPr/>
            </a:pPr>
            <a:r>
              <a:rPr lang="en-US" sz="2000" dirty="0"/>
              <a:t>E.g., carbon fiber showers to short circuit electrical power grids (used in former Yugoslavia and in Gulf War I)</a:t>
            </a:r>
          </a:p>
          <a:p>
            <a:pPr lvl="1" eaLnBrk="1" hangingPunct="1">
              <a:defRPr/>
            </a:pPr>
            <a:r>
              <a:rPr lang="en-US" sz="2000" dirty="0"/>
              <a:t>Additionally, more than 100 cyber attacks on decentralized US power grid in 2022</a:t>
            </a:r>
          </a:p>
          <a:p>
            <a:endParaRPr lang="en-AU" dirty="0"/>
          </a:p>
        </p:txBody>
      </p:sp>
    </p:spTree>
    <p:extLst>
      <p:ext uri="{BB962C8B-B14F-4D97-AF65-F5344CB8AC3E}">
        <p14:creationId xmlns:p14="http://schemas.microsoft.com/office/powerpoint/2010/main" val="3857235027"/>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4" name="Rectangle 2">
            <a:extLst>
              <a:ext uri="{FF2B5EF4-FFF2-40B4-BE49-F238E27FC236}">
                <a16:creationId xmlns:a16="http://schemas.microsoft.com/office/drawing/2014/main" id="{3BB21117-DB10-877A-6E5D-DFA2C70BE4A9}"/>
              </a:ext>
            </a:extLst>
          </p:cNvPr>
          <p:cNvSpPr>
            <a:spLocks noGrp="1" noChangeArrowheads="1"/>
          </p:cNvSpPr>
          <p:nvPr>
            <p:ph type="title"/>
          </p:nvPr>
        </p:nvSpPr>
        <p:spPr/>
        <p:txBody>
          <a:bodyPr/>
          <a:lstStyle/>
          <a:p>
            <a:pPr eaLnBrk="1" hangingPunct="1">
              <a:defRPr/>
            </a:pPr>
            <a:r>
              <a:rPr lang="en-US" sz="4000"/>
              <a:t>“Non-lethal” Weapons Proposed and Under Development</a:t>
            </a:r>
          </a:p>
        </p:txBody>
      </p:sp>
      <p:sp>
        <p:nvSpPr>
          <p:cNvPr id="392195" name="Rectangle 3">
            <a:extLst>
              <a:ext uri="{FF2B5EF4-FFF2-40B4-BE49-F238E27FC236}">
                <a16:creationId xmlns:a16="http://schemas.microsoft.com/office/drawing/2014/main" id="{0578CA02-20F1-A326-49A2-4B0588CA7BEE}"/>
              </a:ext>
            </a:extLst>
          </p:cNvPr>
          <p:cNvSpPr>
            <a:spLocks noGrp="1" noChangeArrowheads="1"/>
          </p:cNvSpPr>
          <p:nvPr>
            <p:ph idx="1"/>
          </p:nvPr>
        </p:nvSpPr>
        <p:spPr/>
        <p:txBody>
          <a:bodyPr/>
          <a:lstStyle/>
          <a:p>
            <a:pPr eaLnBrk="1" hangingPunct="1">
              <a:defRPr/>
            </a:pPr>
            <a:r>
              <a:rPr lang="en-US" dirty="0"/>
              <a:t>Acoustic weapons</a:t>
            </a:r>
          </a:p>
          <a:p>
            <a:pPr lvl="1" eaLnBrk="1" hangingPunct="1">
              <a:defRPr/>
            </a:pPr>
            <a:r>
              <a:rPr lang="en-US" sz="2400" dirty="0"/>
              <a:t>Acoustic bullets</a:t>
            </a:r>
          </a:p>
          <a:p>
            <a:pPr lvl="1" eaLnBrk="1" hangingPunct="1">
              <a:defRPr/>
            </a:pPr>
            <a:r>
              <a:rPr lang="en-US" sz="2400" dirty="0" err="1"/>
              <a:t>Curdler</a:t>
            </a:r>
            <a:r>
              <a:rPr lang="en-US" sz="2400" dirty="0"/>
              <a:t> unit – shrieks, clangs</a:t>
            </a:r>
          </a:p>
          <a:p>
            <a:pPr lvl="1" eaLnBrk="1" hangingPunct="1">
              <a:defRPr/>
            </a:pPr>
            <a:r>
              <a:rPr lang="en-US" sz="2400" dirty="0"/>
              <a:t>Infrasound – penetrates most buildings and vehicles, causes nausea, diarrhea, disorientation, internal organ damage and even death</a:t>
            </a:r>
          </a:p>
          <a:p>
            <a:pPr lvl="1" eaLnBrk="1" hangingPunct="1">
              <a:defRPr/>
            </a:pPr>
            <a:r>
              <a:rPr lang="en-US" sz="2400" dirty="0"/>
              <a:t>Acoustic Hailing and Disruption System – records target’s voice with long-range microphone and plays it back to them with slight delay</a:t>
            </a:r>
          </a:p>
          <a:p>
            <a:pPr lvl="1" eaLnBrk="1" hangingPunct="1">
              <a:defRPr/>
            </a:pPr>
            <a:r>
              <a:rPr lang="en-US" sz="2400" dirty="0"/>
              <a:t>“Squawk box” – intolerable ultrasound pulses</a:t>
            </a:r>
          </a:p>
        </p:txBody>
      </p:sp>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8" name="Rectangle 2">
            <a:extLst>
              <a:ext uri="{FF2B5EF4-FFF2-40B4-BE49-F238E27FC236}">
                <a16:creationId xmlns:a16="http://schemas.microsoft.com/office/drawing/2014/main" id="{C97E610A-F618-C539-61F3-4470B395F9E0}"/>
              </a:ext>
            </a:extLst>
          </p:cNvPr>
          <p:cNvSpPr>
            <a:spLocks noGrp="1" noChangeArrowheads="1"/>
          </p:cNvSpPr>
          <p:nvPr>
            <p:ph type="title"/>
          </p:nvPr>
        </p:nvSpPr>
        <p:spPr/>
        <p:txBody>
          <a:bodyPr/>
          <a:lstStyle/>
          <a:p>
            <a:pPr eaLnBrk="1" hangingPunct="1">
              <a:defRPr/>
            </a:pPr>
            <a:r>
              <a:rPr lang="en-US" sz="4000"/>
              <a:t>“Non-lethal” Weapons Proposed and Under Development</a:t>
            </a:r>
          </a:p>
        </p:txBody>
      </p:sp>
      <p:sp>
        <p:nvSpPr>
          <p:cNvPr id="393219" name="Rectangle 3">
            <a:extLst>
              <a:ext uri="{FF2B5EF4-FFF2-40B4-BE49-F238E27FC236}">
                <a16:creationId xmlns:a16="http://schemas.microsoft.com/office/drawing/2014/main" id="{836800E3-BBD1-F12F-73E6-BC6D6D360C03}"/>
              </a:ext>
            </a:extLst>
          </p:cNvPr>
          <p:cNvSpPr>
            <a:spLocks noGrp="1" noChangeArrowheads="1"/>
          </p:cNvSpPr>
          <p:nvPr>
            <p:ph idx="1"/>
          </p:nvPr>
        </p:nvSpPr>
        <p:spPr/>
        <p:txBody>
          <a:bodyPr/>
          <a:lstStyle/>
          <a:p>
            <a:pPr eaLnBrk="1" hangingPunct="1">
              <a:defRPr/>
            </a:pPr>
            <a:r>
              <a:rPr lang="en-US" dirty="0"/>
              <a:t>Optical weapons</a:t>
            </a:r>
          </a:p>
          <a:p>
            <a:pPr lvl="1" eaLnBrk="1" hangingPunct="1">
              <a:defRPr/>
            </a:pPr>
            <a:r>
              <a:rPr lang="en-US" dirty="0"/>
              <a:t>Photic driver – ultrasound plus stroboscopic infrared flasher to penetrate closed eyelids and cause seizures – used by Belarus against Polish soldiers attempting to stop Middle Eastern refugees from crossing border</a:t>
            </a:r>
          </a:p>
          <a:p>
            <a:pPr lvl="1" eaLnBrk="1" hangingPunct="1">
              <a:defRPr/>
            </a:pPr>
            <a:r>
              <a:rPr lang="en-US" dirty="0"/>
              <a:t>Psycho-correction devices – send subliminal visual and aural messages</a:t>
            </a:r>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2" name="Rectangle 2">
            <a:extLst>
              <a:ext uri="{FF2B5EF4-FFF2-40B4-BE49-F238E27FC236}">
                <a16:creationId xmlns:a16="http://schemas.microsoft.com/office/drawing/2014/main" id="{9A7913FE-EF43-E075-583A-096BD8748DAE}"/>
              </a:ext>
            </a:extLst>
          </p:cNvPr>
          <p:cNvSpPr>
            <a:spLocks noGrp="1" noChangeArrowheads="1"/>
          </p:cNvSpPr>
          <p:nvPr>
            <p:ph type="title"/>
          </p:nvPr>
        </p:nvSpPr>
        <p:spPr/>
        <p:txBody>
          <a:bodyPr/>
          <a:lstStyle/>
          <a:p>
            <a:pPr eaLnBrk="1" hangingPunct="1">
              <a:defRPr/>
            </a:pPr>
            <a:r>
              <a:rPr lang="en-US" sz="4000"/>
              <a:t>“Non-lethal” Weapons Proposed and Under Development</a:t>
            </a:r>
          </a:p>
        </p:txBody>
      </p:sp>
      <p:sp>
        <p:nvSpPr>
          <p:cNvPr id="394243" name="Rectangle 3">
            <a:extLst>
              <a:ext uri="{FF2B5EF4-FFF2-40B4-BE49-F238E27FC236}">
                <a16:creationId xmlns:a16="http://schemas.microsoft.com/office/drawing/2014/main" id="{1C912980-1F68-9A7D-0BC0-C2C286AD2FB6}"/>
              </a:ext>
            </a:extLst>
          </p:cNvPr>
          <p:cNvSpPr>
            <a:spLocks noGrp="1" noChangeArrowheads="1"/>
          </p:cNvSpPr>
          <p:nvPr>
            <p:ph idx="1"/>
          </p:nvPr>
        </p:nvSpPr>
        <p:spPr/>
        <p:txBody>
          <a:bodyPr/>
          <a:lstStyle/>
          <a:p>
            <a:pPr eaLnBrk="1" hangingPunct="1">
              <a:lnSpc>
                <a:spcPct val="80000"/>
              </a:lnSpc>
              <a:defRPr/>
            </a:pPr>
            <a:r>
              <a:rPr lang="en-US" sz="2800"/>
              <a:t>Barrier Weapons:</a:t>
            </a:r>
          </a:p>
          <a:p>
            <a:pPr lvl="1" eaLnBrk="1" hangingPunct="1">
              <a:lnSpc>
                <a:spcPct val="80000"/>
              </a:lnSpc>
              <a:defRPr/>
            </a:pPr>
            <a:r>
              <a:rPr lang="en-US" sz="2400"/>
              <a:t>Slick coatings – slippery like ice</a:t>
            </a:r>
          </a:p>
          <a:p>
            <a:pPr lvl="1" eaLnBrk="1" hangingPunct="1">
              <a:lnSpc>
                <a:spcPct val="80000"/>
              </a:lnSpc>
              <a:defRPr/>
            </a:pPr>
            <a:r>
              <a:rPr lang="en-US" sz="2400"/>
              <a:t>Sticky foam (used by US in Somalia)</a:t>
            </a:r>
          </a:p>
          <a:p>
            <a:pPr eaLnBrk="1" hangingPunct="1">
              <a:lnSpc>
                <a:spcPct val="80000"/>
              </a:lnSpc>
              <a:defRPr/>
            </a:pPr>
            <a:r>
              <a:rPr lang="en-US" sz="2800"/>
              <a:t>Obscurants:</a:t>
            </a:r>
          </a:p>
          <a:p>
            <a:pPr lvl="1" eaLnBrk="1" hangingPunct="1">
              <a:lnSpc>
                <a:spcPct val="80000"/>
              </a:lnSpc>
              <a:defRPr/>
            </a:pPr>
            <a:r>
              <a:rPr lang="en-US" sz="2400"/>
              <a:t>Colored smoke – felt to cause more psychological panic than white smoke</a:t>
            </a:r>
          </a:p>
          <a:p>
            <a:pPr eaLnBrk="1" hangingPunct="1">
              <a:lnSpc>
                <a:spcPct val="80000"/>
              </a:lnSpc>
              <a:defRPr/>
            </a:pPr>
            <a:r>
              <a:rPr lang="en-US" sz="2800"/>
              <a:t>Markers:</a:t>
            </a:r>
          </a:p>
          <a:p>
            <a:pPr lvl="1" eaLnBrk="1" hangingPunct="1">
              <a:lnSpc>
                <a:spcPct val="80000"/>
              </a:lnSpc>
              <a:defRPr/>
            </a:pPr>
            <a:r>
              <a:rPr lang="en-US" sz="2400"/>
              <a:t>Fluorescent powder visible under UV light</a:t>
            </a:r>
          </a:p>
          <a:p>
            <a:pPr lvl="1" eaLnBrk="1" hangingPunct="1">
              <a:lnSpc>
                <a:spcPct val="80000"/>
              </a:lnSpc>
              <a:defRPr/>
            </a:pPr>
            <a:r>
              <a:rPr lang="en-US" sz="2400"/>
              <a:t>Sponge grenades impregnated with infrared dye</a:t>
            </a:r>
          </a:p>
          <a:p>
            <a:pPr lvl="1" eaLnBrk="1" hangingPunct="1">
              <a:lnSpc>
                <a:spcPct val="80000"/>
              </a:lnSpc>
              <a:defRPr/>
            </a:pPr>
            <a:r>
              <a:rPr lang="en-US" sz="2400"/>
              <a:t>To mark targets</a:t>
            </a:r>
          </a:p>
        </p:txBody>
      </p:sp>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2">
            <a:extLst>
              <a:ext uri="{FF2B5EF4-FFF2-40B4-BE49-F238E27FC236}">
                <a16:creationId xmlns:a16="http://schemas.microsoft.com/office/drawing/2014/main" id="{0F5BEBFE-C05C-BA53-B9F7-79E10FCA145B}"/>
              </a:ext>
            </a:extLst>
          </p:cNvPr>
          <p:cNvSpPr>
            <a:spLocks noGrp="1" noChangeArrowheads="1"/>
          </p:cNvSpPr>
          <p:nvPr>
            <p:ph type="title"/>
          </p:nvPr>
        </p:nvSpPr>
        <p:spPr/>
        <p:txBody>
          <a:bodyPr/>
          <a:lstStyle/>
          <a:p>
            <a:pPr eaLnBrk="1" hangingPunct="1">
              <a:defRPr/>
            </a:pPr>
            <a:r>
              <a:rPr lang="en-US" sz="4000"/>
              <a:t>“Non-lethal” Weapons Proposed and Under Development</a:t>
            </a:r>
          </a:p>
        </p:txBody>
      </p:sp>
      <p:sp>
        <p:nvSpPr>
          <p:cNvPr id="395267" name="Rectangle 3">
            <a:extLst>
              <a:ext uri="{FF2B5EF4-FFF2-40B4-BE49-F238E27FC236}">
                <a16:creationId xmlns:a16="http://schemas.microsoft.com/office/drawing/2014/main" id="{AD7298B2-9353-987F-D8B8-FB2D17C6F157}"/>
              </a:ext>
            </a:extLst>
          </p:cNvPr>
          <p:cNvSpPr>
            <a:spLocks noGrp="1" noChangeArrowheads="1"/>
          </p:cNvSpPr>
          <p:nvPr>
            <p:ph idx="1"/>
          </p:nvPr>
        </p:nvSpPr>
        <p:spPr/>
        <p:txBody>
          <a:bodyPr/>
          <a:lstStyle/>
          <a:p>
            <a:pPr eaLnBrk="1" hangingPunct="1">
              <a:defRPr/>
            </a:pPr>
            <a:r>
              <a:rPr lang="en-US" dirty="0"/>
              <a:t>Riot Control</a:t>
            </a:r>
          </a:p>
          <a:p>
            <a:pPr lvl="1" eaLnBrk="1" hangingPunct="1">
              <a:defRPr/>
            </a:pPr>
            <a:r>
              <a:rPr lang="en-US" dirty="0"/>
              <a:t>Invisible tear gas</a:t>
            </a:r>
          </a:p>
          <a:p>
            <a:pPr eaLnBrk="1" hangingPunct="1">
              <a:defRPr/>
            </a:pPr>
            <a:r>
              <a:rPr lang="en-US" dirty="0"/>
              <a:t>Electrical:</a:t>
            </a:r>
          </a:p>
          <a:p>
            <a:pPr lvl="1" eaLnBrk="1" hangingPunct="1">
              <a:defRPr/>
            </a:pPr>
            <a:r>
              <a:rPr lang="en-US" dirty="0"/>
              <a:t>Police or soldier’s jacket which jolts anyone who touches it</a:t>
            </a:r>
          </a:p>
          <a:p>
            <a:pPr lvl="1" eaLnBrk="1" hangingPunct="1">
              <a:defRPr/>
            </a:pPr>
            <a:r>
              <a:rPr lang="en-US" dirty="0"/>
              <a:t>Cattle prods (malicious and accidental use by civilians)</a:t>
            </a:r>
          </a:p>
        </p:txBody>
      </p:sp>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90" name="Rectangle 2">
            <a:extLst>
              <a:ext uri="{FF2B5EF4-FFF2-40B4-BE49-F238E27FC236}">
                <a16:creationId xmlns:a16="http://schemas.microsoft.com/office/drawing/2014/main" id="{ABE21FD5-E627-4F37-82AD-B1724502197E}"/>
              </a:ext>
            </a:extLst>
          </p:cNvPr>
          <p:cNvSpPr>
            <a:spLocks noGrp="1" noChangeArrowheads="1"/>
          </p:cNvSpPr>
          <p:nvPr>
            <p:ph type="title"/>
          </p:nvPr>
        </p:nvSpPr>
        <p:spPr/>
        <p:txBody>
          <a:bodyPr/>
          <a:lstStyle/>
          <a:p>
            <a:pPr eaLnBrk="1" hangingPunct="1">
              <a:defRPr/>
            </a:pPr>
            <a:r>
              <a:rPr lang="en-US" sz="4000"/>
              <a:t>“Non-lethal” Weapons Proposed and Under Development</a:t>
            </a:r>
          </a:p>
        </p:txBody>
      </p:sp>
      <p:sp>
        <p:nvSpPr>
          <p:cNvPr id="396291" name="Rectangle 3">
            <a:extLst>
              <a:ext uri="{FF2B5EF4-FFF2-40B4-BE49-F238E27FC236}">
                <a16:creationId xmlns:a16="http://schemas.microsoft.com/office/drawing/2014/main" id="{716A0CF6-3486-514B-39F4-6D79FA33C2A3}"/>
              </a:ext>
            </a:extLst>
          </p:cNvPr>
          <p:cNvSpPr>
            <a:spLocks noGrp="1" noChangeArrowheads="1"/>
          </p:cNvSpPr>
          <p:nvPr>
            <p:ph idx="1"/>
          </p:nvPr>
        </p:nvSpPr>
        <p:spPr/>
        <p:txBody>
          <a:bodyPr/>
          <a:lstStyle/>
          <a:p>
            <a:pPr eaLnBrk="1" hangingPunct="1">
              <a:lnSpc>
                <a:spcPct val="90000"/>
              </a:lnSpc>
              <a:defRPr/>
            </a:pPr>
            <a:r>
              <a:rPr lang="en-US" sz="2800" dirty="0"/>
              <a:t>Biotechnical:</a:t>
            </a:r>
          </a:p>
          <a:p>
            <a:pPr lvl="1" eaLnBrk="1" hangingPunct="1">
              <a:lnSpc>
                <a:spcPct val="90000"/>
              </a:lnSpc>
              <a:defRPr/>
            </a:pPr>
            <a:r>
              <a:rPr lang="en-US" sz="2400" dirty="0"/>
              <a:t>Biodegrading microbes (to destroy fuel)</a:t>
            </a:r>
          </a:p>
          <a:p>
            <a:pPr lvl="1" eaLnBrk="1" hangingPunct="1">
              <a:lnSpc>
                <a:spcPct val="90000"/>
              </a:lnSpc>
              <a:defRPr/>
            </a:pPr>
            <a:r>
              <a:rPr lang="en-US" sz="2400" dirty="0"/>
              <a:t>Genetic code alterations (to create less-than-lethal but long-term disablements, perhaps for generations, thereby creating a societal burden)</a:t>
            </a:r>
          </a:p>
          <a:p>
            <a:pPr lvl="1" eaLnBrk="1" hangingPunct="1">
              <a:lnSpc>
                <a:spcPct val="90000"/>
              </a:lnSpc>
              <a:defRPr/>
            </a:pPr>
            <a:r>
              <a:rPr lang="en-US" sz="2400" dirty="0"/>
              <a:t>Neuro-implants for behavior modification</a:t>
            </a:r>
          </a:p>
          <a:p>
            <a:pPr lvl="1" eaLnBrk="1" hangingPunct="1">
              <a:lnSpc>
                <a:spcPct val="90000"/>
              </a:lnSpc>
              <a:defRPr/>
            </a:pPr>
            <a:r>
              <a:rPr lang="en-US" sz="2400" dirty="0"/>
              <a:t>Project Agile (1996) – race-specific stink bombs</a:t>
            </a:r>
          </a:p>
          <a:p>
            <a:pPr lvl="1" eaLnBrk="1" hangingPunct="1">
              <a:lnSpc>
                <a:spcPct val="90000"/>
              </a:lnSpc>
              <a:defRPr/>
            </a:pPr>
            <a:r>
              <a:rPr lang="en-US" sz="2400" dirty="0"/>
              <a:t>Pheromones (to impair human and animal reproduction; mark individuals for assaults by killer bees, other animals or pests)</a:t>
            </a:r>
          </a:p>
          <a:p>
            <a:pPr eaLnBrk="1" hangingPunct="1">
              <a:lnSpc>
                <a:spcPct val="90000"/>
              </a:lnSpc>
              <a:defRPr/>
            </a:pPr>
            <a:endParaRPr lang="en-US" sz="2800" dirty="0"/>
          </a:p>
        </p:txBody>
      </p:sp>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4" name="Rectangle 2">
            <a:extLst>
              <a:ext uri="{FF2B5EF4-FFF2-40B4-BE49-F238E27FC236}">
                <a16:creationId xmlns:a16="http://schemas.microsoft.com/office/drawing/2014/main" id="{D78134B1-EF9B-31C4-E550-EF2126BC162B}"/>
              </a:ext>
            </a:extLst>
          </p:cNvPr>
          <p:cNvSpPr>
            <a:spLocks noGrp="1" noChangeArrowheads="1"/>
          </p:cNvSpPr>
          <p:nvPr>
            <p:ph type="title"/>
          </p:nvPr>
        </p:nvSpPr>
        <p:spPr/>
        <p:txBody>
          <a:bodyPr/>
          <a:lstStyle/>
          <a:p>
            <a:pPr eaLnBrk="1" hangingPunct="1">
              <a:defRPr/>
            </a:pPr>
            <a:r>
              <a:rPr lang="en-US" sz="4000"/>
              <a:t>“Non-lethal” Weapons Proposed and Under Development</a:t>
            </a:r>
          </a:p>
        </p:txBody>
      </p:sp>
      <p:sp>
        <p:nvSpPr>
          <p:cNvPr id="397315" name="Rectangle 3">
            <a:extLst>
              <a:ext uri="{FF2B5EF4-FFF2-40B4-BE49-F238E27FC236}">
                <a16:creationId xmlns:a16="http://schemas.microsoft.com/office/drawing/2014/main" id="{FAF4549A-3EAA-5D45-EDB1-6C3EAB3093D4}"/>
              </a:ext>
            </a:extLst>
          </p:cNvPr>
          <p:cNvSpPr>
            <a:spLocks noGrp="1" noChangeArrowheads="1"/>
          </p:cNvSpPr>
          <p:nvPr>
            <p:ph idx="1"/>
          </p:nvPr>
        </p:nvSpPr>
        <p:spPr/>
        <p:txBody>
          <a:bodyPr/>
          <a:lstStyle/>
          <a:p>
            <a:pPr eaLnBrk="1" hangingPunct="1">
              <a:defRPr/>
            </a:pPr>
            <a:r>
              <a:rPr lang="en-US" sz="2400" dirty="0"/>
              <a:t>Holograms:</a:t>
            </a:r>
          </a:p>
          <a:p>
            <a:pPr lvl="1" eaLnBrk="1" hangingPunct="1">
              <a:defRPr/>
            </a:pPr>
            <a:r>
              <a:rPr lang="en-US" sz="2400" dirty="0"/>
              <a:t>God/gods/other religious figures or symbols</a:t>
            </a:r>
          </a:p>
          <a:p>
            <a:pPr lvl="1" eaLnBrk="1" hangingPunct="1">
              <a:defRPr/>
            </a:pPr>
            <a:r>
              <a:rPr lang="en-US" sz="2400" dirty="0"/>
              <a:t>Soldier forces</a:t>
            </a:r>
          </a:p>
          <a:p>
            <a:pPr lvl="1" eaLnBrk="1" hangingPunct="1">
              <a:defRPr/>
            </a:pPr>
            <a:r>
              <a:rPr lang="en-US" sz="2400" dirty="0"/>
              <a:t>Death, dead comrades</a:t>
            </a:r>
          </a:p>
          <a:p>
            <a:pPr eaLnBrk="1" hangingPunct="1">
              <a:defRPr/>
            </a:pPr>
            <a:r>
              <a:rPr lang="en-US" sz="2400" dirty="0"/>
              <a:t>Artificial intelligence – multiple uses, including autonomous robots and weapons</a:t>
            </a:r>
          </a:p>
          <a:p>
            <a:pPr lvl="1" eaLnBrk="1" hangingPunct="1">
              <a:defRPr/>
            </a:pPr>
            <a:r>
              <a:rPr lang="en-US" sz="2400" dirty="0"/>
              <a:t>Google dropped promise not to use AI for military weapons; other companies involved</a:t>
            </a:r>
          </a:p>
          <a:p>
            <a:pPr eaLnBrk="1" hangingPunct="1">
              <a:defRPr/>
            </a:pPr>
            <a:r>
              <a:rPr lang="en-US" sz="2400" dirty="0"/>
              <a:t>Others</a:t>
            </a:r>
          </a:p>
        </p:txBody>
      </p:sp>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A9D1C-53C5-763C-05DA-3063C52F65DD}"/>
              </a:ext>
            </a:extLst>
          </p:cNvPr>
          <p:cNvSpPr>
            <a:spLocks noGrp="1"/>
          </p:cNvSpPr>
          <p:nvPr>
            <p:ph type="title"/>
          </p:nvPr>
        </p:nvSpPr>
        <p:spPr/>
        <p:txBody>
          <a:bodyPr/>
          <a:lstStyle/>
          <a:p>
            <a:pPr eaLnBrk="1" hangingPunct="1">
              <a:defRPr/>
            </a:pPr>
            <a:r>
              <a:rPr lang="en-US" dirty="0"/>
              <a:t>Other WMDs</a:t>
            </a:r>
          </a:p>
        </p:txBody>
      </p:sp>
      <p:sp>
        <p:nvSpPr>
          <p:cNvPr id="3" name="Content Placeholder 2">
            <a:extLst>
              <a:ext uri="{FF2B5EF4-FFF2-40B4-BE49-F238E27FC236}">
                <a16:creationId xmlns:a16="http://schemas.microsoft.com/office/drawing/2014/main" id="{ED6DD631-005F-F63F-3BF9-23BD9B4E9CE2}"/>
              </a:ext>
            </a:extLst>
          </p:cNvPr>
          <p:cNvSpPr>
            <a:spLocks noGrp="1"/>
          </p:cNvSpPr>
          <p:nvPr>
            <p:ph idx="1"/>
          </p:nvPr>
        </p:nvSpPr>
        <p:spPr/>
        <p:txBody>
          <a:bodyPr/>
          <a:lstStyle/>
          <a:p>
            <a:pPr eaLnBrk="1" hangingPunct="1">
              <a:defRPr/>
            </a:pPr>
            <a:r>
              <a:rPr lang="en-US" sz="2400" dirty="0">
                <a:effectLst>
                  <a:outerShdw blurRad="38100" dist="38100" dir="2700000" algn="tl">
                    <a:srgbClr val="000000">
                      <a:alpha val="43137"/>
                    </a:srgbClr>
                  </a:outerShdw>
                </a:effectLst>
              </a:rPr>
              <a:t>Small arms</a:t>
            </a:r>
          </a:p>
          <a:p>
            <a:pPr eaLnBrk="1" hangingPunct="1">
              <a:defRPr/>
            </a:pPr>
            <a:r>
              <a:rPr lang="en-US" sz="2400" dirty="0">
                <a:effectLst>
                  <a:outerShdw blurRad="38100" dist="38100" dir="2700000" algn="tl">
                    <a:srgbClr val="000000">
                      <a:alpha val="43137"/>
                    </a:srgbClr>
                  </a:outerShdw>
                </a:effectLst>
              </a:rPr>
              <a:t>90% of the 420,000 yearly deaths from violent conflict</a:t>
            </a:r>
          </a:p>
          <a:p>
            <a:pPr eaLnBrk="1" hangingPunct="1">
              <a:defRPr/>
            </a:pPr>
            <a:r>
              <a:rPr lang="en-US" sz="2400" kern="1200" dirty="0">
                <a:solidFill>
                  <a:prstClr val="white"/>
                </a:solidFill>
                <a:effectLst>
                  <a:outerShdw blurRad="38100" dist="38100" dir="2700000" algn="tl">
                    <a:srgbClr val="000000">
                      <a:alpha val="43137"/>
                    </a:srgbClr>
                  </a:outerShdw>
                </a:effectLst>
                <a:latin typeface="Calibri"/>
              </a:rPr>
              <a:t>Land mines</a:t>
            </a:r>
          </a:p>
          <a:p>
            <a:pPr lvl="1" eaLnBrk="1" hangingPunct="1">
              <a:defRPr/>
            </a:pPr>
            <a:r>
              <a:rPr lang="en-US" sz="2400" kern="1200" dirty="0">
                <a:solidFill>
                  <a:prstClr val="white"/>
                </a:solidFill>
                <a:effectLst>
                  <a:outerShdw blurRad="38100" dist="38100" dir="2700000" algn="tl">
                    <a:srgbClr val="000000">
                      <a:alpha val="43137"/>
                    </a:srgbClr>
                  </a:outerShdw>
                </a:effectLst>
                <a:latin typeface="Calibri"/>
              </a:rPr>
              <a:t>110 million planted since 1960 in 70 countries</a:t>
            </a:r>
          </a:p>
          <a:p>
            <a:pPr lvl="1" eaLnBrk="1" hangingPunct="1">
              <a:defRPr/>
            </a:pPr>
            <a:r>
              <a:rPr lang="en-US" sz="2400" kern="1200" dirty="0">
                <a:solidFill>
                  <a:prstClr val="white"/>
                </a:solidFill>
                <a:effectLst>
                  <a:outerShdw blurRad="38100" dist="38100" dir="2700000" algn="tl">
                    <a:srgbClr val="000000">
                      <a:alpha val="43137"/>
                    </a:srgbClr>
                  </a:outerShdw>
                </a:effectLst>
                <a:latin typeface="Calibri"/>
              </a:rPr>
              <a:t>One decade ago, 24,000 deaths/yr (est.), tens of thousands more disabled; 2018: 7,000 casualties, including 2,800 deaths; 2022: 4710 deaths (civilians 85%, half of these children)</a:t>
            </a:r>
          </a:p>
          <a:p>
            <a:pPr eaLnBrk="1" hangingPunct="1">
              <a:defRPr/>
            </a:pPr>
            <a:r>
              <a:rPr lang="en-US" sz="2400" dirty="0">
                <a:effectLst>
                  <a:outerShdw blurRad="38100" dist="38100" dir="2700000" algn="tl">
                    <a:srgbClr val="000000">
                      <a:alpha val="43137"/>
                    </a:srgbClr>
                  </a:outerShdw>
                </a:effectLst>
              </a:rPr>
              <a:t>Cluster bombs</a:t>
            </a:r>
          </a:p>
          <a:p>
            <a:pPr lvl="1" eaLnBrk="1" hangingPunct="1">
              <a:defRPr/>
            </a:pPr>
            <a:r>
              <a:rPr lang="en-US" sz="2000" dirty="0">
                <a:effectLst>
                  <a:outerShdw blurRad="38100" dist="38100" dir="2700000" algn="tl">
                    <a:srgbClr val="000000">
                      <a:alpha val="43137"/>
                    </a:srgbClr>
                  </a:outerShdw>
                </a:effectLst>
              </a:rPr>
              <a:t>Banned by 123 countries (but not US)</a:t>
            </a:r>
          </a:p>
        </p:txBody>
      </p:sp>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DD3BDE8-25CF-87E4-2763-9CBE6B4A1A83}"/>
              </a:ext>
            </a:extLst>
          </p:cNvPr>
          <p:cNvPicPr>
            <a:picLocks noChangeAspect="1"/>
          </p:cNvPicPr>
          <p:nvPr/>
        </p:nvPicPr>
        <p:blipFill>
          <a:blip r:embed="rId2"/>
          <a:stretch>
            <a:fillRect/>
          </a:stretch>
        </p:blipFill>
        <p:spPr>
          <a:xfrm>
            <a:off x="1143000" y="0"/>
            <a:ext cx="6858000" cy="6858000"/>
          </a:xfrm>
          <a:prstGeom prst="rect">
            <a:avLst/>
          </a:prstGeom>
        </p:spPr>
      </p:pic>
    </p:spTree>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8127B-17B5-D19B-6727-1110C28306B6}"/>
              </a:ext>
            </a:extLst>
          </p:cNvPr>
          <p:cNvSpPr>
            <a:spLocks noGrp="1"/>
          </p:cNvSpPr>
          <p:nvPr>
            <p:ph type="title"/>
          </p:nvPr>
        </p:nvSpPr>
        <p:spPr/>
        <p:txBody>
          <a:bodyPr/>
          <a:lstStyle/>
          <a:p>
            <a:pPr>
              <a:defRPr/>
            </a:pPr>
            <a:r>
              <a:rPr lang="en-US" dirty="0"/>
              <a:t>American Weapons Gone AWOL</a:t>
            </a:r>
          </a:p>
        </p:txBody>
      </p:sp>
      <p:sp>
        <p:nvSpPr>
          <p:cNvPr id="3" name="Content Placeholder 2">
            <a:extLst>
              <a:ext uri="{FF2B5EF4-FFF2-40B4-BE49-F238E27FC236}">
                <a16:creationId xmlns:a16="http://schemas.microsoft.com/office/drawing/2014/main" id="{39CFD786-F9FA-0F70-D8B3-715B5C0F9D0A}"/>
              </a:ext>
            </a:extLst>
          </p:cNvPr>
          <p:cNvSpPr>
            <a:spLocks noGrp="1"/>
          </p:cNvSpPr>
          <p:nvPr>
            <p:ph idx="1"/>
          </p:nvPr>
        </p:nvSpPr>
        <p:spPr/>
        <p:txBody>
          <a:bodyPr/>
          <a:lstStyle/>
          <a:p>
            <a:pPr>
              <a:defRPr/>
            </a:pPr>
            <a:r>
              <a:rPr lang="en-US" dirty="0"/>
              <a:t>Iraq – U.S. supplied Saddam Hussein, arms ultimately used against U.S. in Iraq Wars; 30% of weapons given to Iraqi forces between 2004 and 2007 never accounted for; more recently, U.S.-supplied weapons finding their way to ISIS and Iranian-backed Shiite militias</a:t>
            </a:r>
          </a:p>
          <a:p>
            <a:pPr>
              <a:defRPr/>
            </a:pPr>
            <a:endParaRPr lang="en-US" dirty="0"/>
          </a:p>
        </p:txBody>
      </p:sp>
    </p:spTree>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45347-E0F8-B720-72E9-C8F309C78D99}"/>
              </a:ext>
            </a:extLst>
          </p:cNvPr>
          <p:cNvSpPr>
            <a:spLocks noGrp="1"/>
          </p:cNvSpPr>
          <p:nvPr>
            <p:ph type="title"/>
          </p:nvPr>
        </p:nvSpPr>
        <p:spPr/>
        <p:txBody>
          <a:bodyPr/>
          <a:lstStyle/>
          <a:p>
            <a:pPr>
              <a:defRPr/>
            </a:pPr>
            <a:r>
              <a:rPr lang="en-US" dirty="0"/>
              <a:t>American Weapons Gone AWOL</a:t>
            </a:r>
          </a:p>
        </p:txBody>
      </p:sp>
      <p:sp>
        <p:nvSpPr>
          <p:cNvPr id="3" name="Content Placeholder 2">
            <a:extLst>
              <a:ext uri="{FF2B5EF4-FFF2-40B4-BE49-F238E27FC236}">
                <a16:creationId xmlns:a16="http://schemas.microsoft.com/office/drawing/2014/main" id="{CEB3E8AF-809E-B7DC-C135-0AB189FC2AAE}"/>
              </a:ext>
            </a:extLst>
          </p:cNvPr>
          <p:cNvSpPr>
            <a:spLocks noGrp="1"/>
          </p:cNvSpPr>
          <p:nvPr>
            <p:ph idx="1"/>
          </p:nvPr>
        </p:nvSpPr>
        <p:spPr/>
        <p:txBody>
          <a:bodyPr/>
          <a:lstStyle/>
          <a:p>
            <a:pPr>
              <a:defRPr/>
            </a:pPr>
            <a:r>
              <a:rPr lang="en-US" dirty="0"/>
              <a:t>Afghanistan – U.S. armed anti-Soviet soldiers, weapons ultimately ended up with Taliban; 40% of those recently given to Afghan army and police can’t be traced</a:t>
            </a:r>
          </a:p>
          <a:p>
            <a:pPr>
              <a:defRPr/>
            </a:pPr>
            <a:r>
              <a:rPr lang="en-US" dirty="0"/>
              <a:t>Libya – guns sent from Qatar as part of U.S.-approved deal (2011) now with Islamic militants</a:t>
            </a:r>
          </a:p>
        </p:txBody>
      </p:sp>
    </p:spTree>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9B866-B5A8-0FA5-259C-628B6F497F04}"/>
              </a:ext>
            </a:extLst>
          </p:cNvPr>
          <p:cNvSpPr>
            <a:spLocks noGrp="1"/>
          </p:cNvSpPr>
          <p:nvPr>
            <p:ph type="title"/>
          </p:nvPr>
        </p:nvSpPr>
        <p:spPr/>
        <p:txBody>
          <a:bodyPr/>
          <a:lstStyle/>
          <a:p>
            <a:pPr>
              <a:defRPr/>
            </a:pPr>
            <a:r>
              <a:rPr lang="en-US" dirty="0"/>
              <a:t>American Weapons Gone AWOL</a:t>
            </a:r>
          </a:p>
        </p:txBody>
      </p:sp>
      <p:sp>
        <p:nvSpPr>
          <p:cNvPr id="3" name="Content Placeholder 2">
            <a:extLst>
              <a:ext uri="{FF2B5EF4-FFF2-40B4-BE49-F238E27FC236}">
                <a16:creationId xmlns:a16="http://schemas.microsoft.com/office/drawing/2014/main" id="{6A6ACFBB-BC26-7D9F-867A-723D0FD3AB97}"/>
              </a:ext>
            </a:extLst>
          </p:cNvPr>
          <p:cNvSpPr>
            <a:spLocks noGrp="1"/>
          </p:cNvSpPr>
          <p:nvPr>
            <p:ph idx="1"/>
          </p:nvPr>
        </p:nvSpPr>
        <p:spPr/>
        <p:txBody>
          <a:bodyPr/>
          <a:lstStyle/>
          <a:p>
            <a:pPr>
              <a:defRPr/>
            </a:pPr>
            <a:r>
              <a:rPr lang="en-US" dirty="0"/>
              <a:t>Somalia – almost ½ of arms supplied to Uganda and Burundi to fight al-Shabaab sold off by underpaid troops, ended up with Somali militants</a:t>
            </a:r>
          </a:p>
          <a:p>
            <a:pPr>
              <a:defRPr/>
            </a:pPr>
            <a:r>
              <a:rPr lang="en-US" dirty="0"/>
              <a:t>Yemen – U.S. lost track of $500 million worth of small arms and other gear it sent to Yemeni government before 2015 collapse</a:t>
            </a:r>
          </a:p>
          <a:p>
            <a:pPr>
              <a:defRPr/>
            </a:pPr>
            <a:endParaRPr lang="en-US" dirty="0"/>
          </a:p>
        </p:txBody>
      </p:sp>
    </p:spTree>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10F30-6E09-6EA0-5FF0-5E25EEFA092A}"/>
              </a:ext>
            </a:extLst>
          </p:cNvPr>
          <p:cNvSpPr>
            <a:spLocks noGrp="1"/>
          </p:cNvSpPr>
          <p:nvPr>
            <p:ph type="title"/>
          </p:nvPr>
        </p:nvSpPr>
        <p:spPr/>
        <p:txBody>
          <a:bodyPr/>
          <a:lstStyle/>
          <a:p>
            <a:pPr>
              <a:defRPr/>
            </a:pPr>
            <a:r>
              <a:rPr lang="en-US" dirty="0"/>
              <a:t>American Weapons Gone AWOL</a:t>
            </a:r>
          </a:p>
        </p:txBody>
      </p:sp>
      <p:sp>
        <p:nvSpPr>
          <p:cNvPr id="3" name="Content Placeholder 2">
            <a:extLst>
              <a:ext uri="{FF2B5EF4-FFF2-40B4-BE49-F238E27FC236}">
                <a16:creationId xmlns:a16="http://schemas.microsoft.com/office/drawing/2014/main" id="{7912CBEB-966C-ADA8-AFC8-30E73CCF91DA}"/>
              </a:ext>
            </a:extLst>
          </p:cNvPr>
          <p:cNvSpPr>
            <a:spLocks noGrp="1"/>
          </p:cNvSpPr>
          <p:nvPr>
            <p:ph idx="1"/>
          </p:nvPr>
        </p:nvSpPr>
        <p:spPr/>
        <p:txBody>
          <a:bodyPr/>
          <a:lstStyle/>
          <a:p>
            <a:pPr>
              <a:defRPr/>
            </a:pPr>
            <a:r>
              <a:rPr lang="en-US" dirty="0"/>
              <a:t>2016: US military has lost track of over 700,000 of the 1.45 million assault weapons, machine guns, and other firearms it provided to allied security forces, militias, and police during Iraq and Afghanistan Wars</a:t>
            </a:r>
          </a:p>
        </p:txBody>
      </p:sp>
    </p:spTree>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3F0C5-2382-2509-D4BA-ABF238F63105}"/>
              </a:ext>
            </a:extLst>
          </p:cNvPr>
          <p:cNvSpPr>
            <a:spLocks noGrp="1"/>
          </p:cNvSpPr>
          <p:nvPr>
            <p:ph type="title"/>
          </p:nvPr>
        </p:nvSpPr>
        <p:spPr/>
        <p:txBody>
          <a:bodyPr/>
          <a:lstStyle/>
          <a:p>
            <a:pPr>
              <a:defRPr/>
            </a:pPr>
            <a:r>
              <a:rPr lang="en-US" dirty="0"/>
              <a:t>American Weapons Gone AWOL</a:t>
            </a:r>
          </a:p>
        </p:txBody>
      </p:sp>
      <p:sp>
        <p:nvSpPr>
          <p:cNvPr id="3" name="Content Placeholder 2">
            <a:extLst>
              <a:ext uri="{FF2B5EF4-FFF2-40B4-BE49-F238E27FC236}">
                <a16:creationId xmlns:a16="http://schemas.microsoft.com/office/drawing/2014/main" id="{8FD29F29-EA88-9A64-04DB-7D70734A437C}"/>
              </a:ext>
            </a:extLst>
          </p:cNvPr>
          <p:cNvSpPr>
            <a:spLocks noGrp="1"/>
          </p:cNvSpPr>
          <p:nvPr>
            <p:ph idx="1"/>
          </p:nvPr>
        </p:nvSpPr>
        <p:spPr/>
        <p:txBody>
          <a:bodyPr/>
          <a:lstStyle/>
          <a:p>
            <a:pPr>
              <a:defRPr/>
            </a:pPr>
            <a:r>
              <a:rPr lang="en-US" sz="2400" dirty="0"/>
              <a:t>Afghanistan: $7.8 billion spent on buildings and vehicles between 2008 and 2020</a:t>
            </a:r>
          </a:p>
          <a:p>
            <a:pPr lvl="1">
              <a:defRPr/>
            </a:pPr>
            <a:r>
              <a:rPr lang="en-US" sz="2400" dirty="0"/>
              <a:t>Only $1.2 billion of buildings and vehicles used as intended</a:t>
            </a:r>
          </a:p>
          <a:p>
            <a:pPr lvl="1">
              <a:defRPr/>
            </a:pPr>
            <a:r>
              <a:rPr lang="en-US" sz="2400" dirty="0"/>
              <a:t>Only $343 million maintained in good condition</a:t>
            </a:r>
          </a:p>
          <a:p>
            <a:pPr>
              <a:defRPr/>
            </a:pPr>
            <a:r>
              <a:rPr lang="en-US" sz="2400" dirty="0"/>
              <a:t>2021: $7 billion worth of military equipment the US transferred to the Afghan government over the preceding 16 </a:t>
            </a:r>
            <a:r>
              <a:rPr lang="en-US" sz="2400" dirty="0" err="1"/>
              <a:t>yrs</a:t>
            </a:r>
            <a:r>
              <a:rPr lang="en-US" sz="2400" dirty="0"/>
              <a:t> left behind when US withdrew</a:t>
            </a:r>
          </a:p>
          <a:p>
            <a:pPr>
              <a:defRPr/>
            </a:pPr>
            <a:endParaRPr lang="en-US" dirty="0"/>
          </a:p>
        </p:txBody>
      </p:sp>
    </p:spTree>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a:extLst>
              <a:ext uri="{FF2B5EF4-FFF2-40B4-BE49-F238E27FC236}">
                <a16:creationId xmlns:a16="http://schemas.microsoft.com/office/drawing/2014/main" id="{DC919E68-0984-0A17-C98C-91D0068DCCAE}"/>
              </a:ext>
            </a:extLst>
          </p:cNvPr>
          <p:cNvSpPr>
            <a:spLocks noGrp="1" noChangeArrowheads="1"/>
          </p:cNvSpPr>
          <p:nvPr>
            <p:ph type="title"/>
          </p:nvPr>
        </p:nvSpPr>
        <p:spPr>
          <a:noFill/>
          <a:extLst>
            <a:ext uri="{909E8E84-426E-40DD-AFC4-6F175D3DCCD1}">
              <a14:hiddenFill xmlns:a14="http://schemas.microsoft.com/office/drawing/2010/main">
                <a:solidFill>
                  <a:srgbClr val="FFFFFF"/>
                </a:solidFill>
              </a14:hiddenFill>
            </a:ext>
          </a:extLst>
        </p:spPr>
        <p:txBody>
          <a:bodyPr/>
          <a:lstStyle/>
          <a:p>
            <a:r>
              <a:rPr lang="en-US" altLang="en-US">
                <a:effectLst/>
              </a:rPr>
              <a:t>High Tech Warfare</a:t>
            </a:r>
          </a:p>
        </p:txBody>
      </p:sp>
      <p:sp>
        <p:nvSpPr>
          <p:cNvPr id="211971" name="Rectangle 3">
            <a:extLst>
              <a:ext uri="{FF2B5EF4-FFF2-40B4-BE49-F238E27FC236}">
                <a16:creationId xmlns:a16="http://schemas.microsoft.com/office/drawing/2014/main" id="{6A04ED53-C62F-D2DB-CE17-B06F86E2EFC5}"/>
              </a:ext>
            </a:extLst>
          </p:cNvPr>
          <p:cNvSpPr>
            <a:spLocks noGrp="1" noChangeArrowheads="1"/>
          </p:cNvSpPr>
          <p:nvPr>
            <p:ph idx="1"/>
          </p:nvPr>
        </p:nvSpPr>
        <p:spPr>
          <a:noFill/>
          <a:extLst>
            <a:ext uri="{909E8E84-426E-40DD-AFC4-6F175D3DCCD1}">
              <a14:hiddenFill xmlns:a14="http://schemas.microsoft.com/office/drawing/2010/main">
                <a:solidFill>
                  <a:srgbClr val="FFFFFF"/>
                </a:solidFill>
              </a14:hiddenFill>
            </a:ext>
          </a:extLst>
        </p:spPr>
        <p:txBody>
          <a:bodyPr/>
          <a:lstStyle/>
          <a:p>
            <a:r>
              <a:rPr lang="en-US" altLang="en-US">
                <a:effectLst/>
              </a:rPr>
              <a:t>Internet viruses, worms, etc. designed to disable water and power systems, air traffic control, communications, etc.</a:t>
            </a:r>
          </a:p>
          <a:p>
            <a:pPr lvl="1"/>
            <a:r>
              <a:rPr lang="en-US" altLang="en-US">
                <a:effectLst/>
              </a:rPr>
              <a:t>E.g., Stuxnet computer worm – Iranian nuclear facilities</a:t>
            </a:r>
          </a:p>
          <a:p>
            <a:r>
              <a:rPr lang="en-US" altLang="en-US">
                <a:effectLst/>
              </a:rPr>
              <a:t>Robotic armies</a:t>
            </a:r>
          </a:p>
          <a:p>
            <a:r>
              <a:rPr lang="en-US" altLang="en-US">
                <a:effectLst/>
              </a:rPr>
              <a:t>Nanotech weapons</a:t>
            </a:r>
          </a:p>
          <a:p>
            <a:r>
              <a:rPr lang="en-US" altLang="en-US">
                <a:effectLst/>
              </a:rPr>
              <a:t>Other weapons of the future (?present?)</a:t>
            </a:r>
          </a:p>
          <a:p>
            <a:pPr>
              <a:buFont typeface="Wingdings" panose="05000000000000000000" pitchFamily="2" charset="2"/>
              <a:buNone/>
            </a:pPr>
            <a:endParaRPr lang="en-US" altLang="en-US">
              <a:effectLst/>
            </a:endParaRPr>
          </a:p>
        </p:txBody>
      </p:sp>
    </p:spTree>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2">
            <a:extLst>
              <a:ext uri="{FF2B5EF4-FFF2-40B4-BE49-F238E27FC236}">
                <a16:creationId xmlns:a16="http://schemas.microsoft.com/office/drawing/2014/main" id="{7A75A3C6-0F66-7D29-8B5B-EBBB304DFCAE}"/>
              </a:ext>
            </a:extLst>
          </p:cNvPr>
          <p:cNvSpPr>
            <a:spLocks noGrp="1" noChangeArrowheads="1"/>
          </p:cNvSpPr>
          <p:nvPr>
            <p:ph type="title" idx="4294967295"/>
          </p:nvPr>
        </p:nvSpPr>
        <p:spPr>
          <a:xfrm>
            <a:off x="0" y="381000"/>
            <a:ext cx="8229600" cy="1371600"/>
          </a:xfrm>
        </p:spPr>
        <p:txBody>
          <a:bodyPr/>
          <a:lstStyle/>
          <a:p>
            <a:pPr eaLnBrk="1" hangingPunct="1">
              <a:defRPr/>
            </a:pPr>
            <a:r>
              <a:rPr lang="en-US" sz="4000" dirty="0"/>
              <a:t>Health Care System Preparedness for Weapons of Mass Destruction</a:t>
            </a:r>
          </a:p>
        </p:txBody>
      </p:sp>
      <p:sp>
        <p:nvSpPr>
          <p:cNvPr id="300035" name="Rectangle 3">
            <a:extLst>
              <a:ext uri="{FF2B5EF4-FFF2-40B4-BE49-F238E27FC236}">
                <a16:creationId xmlns:a16="http://schemas.microsoft.com/office/drawing/2014/main" id="{BCAF2DF3-D454-7483-4B1C-1BC224D66408}"/>
              </a:ext>
            </a:extLst>
          </p:cNvPr>
          <p:cNvSpPr>
            <a:spLocks noGrp="1" noChangeArrowheads="1"/>
          </p:cNvSpPr>
          <p:nvPr>
            <p:ph type="body" idx="4294967295"/>
          </p:nvPr>
        </p:nvSpPr>
        <p:spPr>
          <a:xfrm>
            <a:off x="0" y="1981200"/>
            <a:ext cx="8229600" cy="4114800"/>
          </a:xfrm>
        </p:spPr>
        <p:txBody>
          <a:bodyPr/>
          <a:lstStyle/>
          <a:p>
            <a:pPr eaLnBrk="1" hangingPunct="1">
              <a:defRPr/>
            </a:pPr>
            <a:r>
              <a:rPr lang="en-US" dirty="0"/>
              <a:t>Congressional panel estimates </a:t>
            </a:r>
            <a:r>
              <a:rPr lang="en-US" dirty="0">
                <a:cs typeface="Times New Roman" pitchFamily="18" charset="0"/>
              </a:rPr>
              <a:t>&gt; 50% chance of terrorist act involving WMDs within 10 </a:t>
            </a:r>
            <a:r>
              <a:rPr lang="en-US" dirty="0" err="1">
                <a:cs typeface="Times New Roman" pitchFamily="18" charset="0"/>
              </a:rPr>
              <a:t>yrs</a:t>
            </a:r>
            <a:endParaRPr lang="en-US" dirty="0">
              <a:cs typeface="Times New Roman" pitchFamily="18" charset="0"/>
            </a:endParaRPr>
          </a:p>
          <a:p>
            <a:pPr eaLnBrk="1" hangingPunct="1">
              <a:defRPr/>
            </a:pPr>
            <a:r>
              <a:rPr lang="en-US" dirty="0">
                <a:cs typeface="Times New Roman" pitchFamily="18" charset="0"/>
              </a:rPr>
              <a:t>ERs/hospital systems inadequately prepared</a:t>
            </a:r>
          </a:p>
          <a:p>
            <a:pPr eaLnBrk="1" hangingPunct="1">
              <a:defRPr/>
            </a:pPr>
            <a:r>
              <a:rPr lang="en-US" dirty="0">
                <a:cs typeface="Times New Roman" pitchFamily="18" charset="0"/>
              </a:rPr>
              <a:t>Funds low</a:t>
            </a:r>
            <a:endParaRPr lang="en-US" dirty="0"/>
          </a:p>
        </p:txBody>
      </p:sp>
    </p:spTree>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2">
            <a:extLst>
              <a:ext uri="{FF2B5EF4-FFF2-40B4-BE49-F238E27FC236}">
                <a16:creationId xmlns:a16="http://schemas.microsoft.com/office/drawing/2014/main" id="{FF928C9F-1819-BE9A-E3D1-7ADA98B731A3}"/>
              </a:ext>
            </a:extLst>
          </p:cNvPr>
          <p:cNvSpPr>
            <a:spLocks noGrp="1" noChangeArrowheads="1"/>
          </p:cNvSpPr>
          <p:nvPr>
            <p:ph type="title"/>
          </p:nvPr>
        </p:nvSpPr>
        <p:spPr/>
        <p:txBody>
          <a:bodyPr/>
          <a:lstStyle/>
          <a:p>
            <a:pPr eaLnBrk="1" hangingPunct="1">
              <a:defRPr/>
            </a:pPr>
            <a:r>
              <a:rPr lang="en-US" sz="4000" dirty="0"/>
              <a:t>Health Care System Preparedness for Weapons of Mass Destruction</a:t>
            </a:r>
          </a:p>
        </p:txBody>
      </p:sp>
      <p:sp>
        <p:nvSpPr>
          <p:cNvPr id="301059" name="Rectangle 3">
            <a:extLst>
              <a:ext uri="{FF2B5EF4-FFF2-40B4-BE49-F238E27FC236}">
                <a16:creationId xmlns:a16="http://schemas.microsoft.com/office/drawing/2014/main" id="{18FA5CFA-8553-E78A-C8E0-6C493711985A}"/>
              </a:ext>
            </a:extLst>
          </p:cNvPr>
          <p:cNvSpPr>
            <a:spLocks noGrp="1" noChangeArrowheads="1"/>
          </p:cNvSpPr>
          <p:nvPr>
            <p:ph idx="1"/>
          </p:nvPr>
        </p:nvSpPr>
        <p:spPr/>
        <p:txBody>
          <a:bodyPr/>
          <a:lstStyle/>
          <a:p>
            <a:pPr eaLnBrk="1" hangingPunct="1">
              <a:defRPr/>
            </a:pPr>
            <a:r>
              <a:rPr lang="en-US" dirty="0"/>
              <a:t>US public health / emergency care system already in disarray</a:t>
            </a:r>
          </a:p>
          <a:p>
            <a:pPr eaLnBrk="1" hangingPunct="1">
              <a:defRPr/>
            </a:pPr>
            <a:endParaRPr lang="en-US" dirty="0"/>
          </a:p>
          <a:p>
            <a:pPr eaLnBrk="1" hangingPunct="1">
              <a:defRPr/>
            </a:pPr>
            <a:r>
              <a:rPr lang="en-US" dirty="0"/>
              <a:t>80% of states facing budget cuts or holdbacks</a:t>
            </a:r>
          </a:p>
          <a:p>
            <a:pPr eaLnBrk="1" hangingPunct="1">
              <a:defRPr/>
            </a:pPr>
            <a:endParaRPr lang="en-US" dirty="0"/>
          </a:p>
          <a:p>
            <a:pPr eaLnBrk="1" hangingPunct="1">
              <a:defRPr/>
            </a:pPr>
            <a:r>
              <a:rPr lang="en-US" dirty="0"/>
              <a:t>Medicaid over budget in 23 states</a:t>
            </a:r>
          </a:p>
        </p:txBody>
      </p:sp>
    </p:spTree>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a:extLst>
              <a:ext uri="{FF2B5EF4-FFF2-40B4-BE49-F238E27FC236}">
                <a16:creationId xmlns:a16="http://schemas.microsoft.com/office/drawing/2014/main" id="{2529EBD8-0131-FEA8-1D7B-EF2B030618F6}"/>
              </a:ext>
            </a:extLst>
          </p:cNvPr>
          <p:cNvSpPr>
            <a:spLocks noGrp="1" noChangeArrowheads="1"/>
          </p:cNvSpPr>
          <p:nvPr>
            <p:ph type="title"/>
          </p:nvPr>
        </p:nvSpPr>
        <p:spPr/>
        <p:txBody>
          <a:bodyPr/>
          <a:lstStyle/>
          <a:p>
            <a:pPr eaLnBrk="1" hangingPunct="1">
              <a:defRPr/>
            </a:pPr>
            <a:r>
              <a:rPr lang="en-US" dirty="0"/>
              <a:t>Costs of Militarization</a:t>
            </a:r>
          </a:p>
        </p:txBody>
      </p:sp>
      <p:sp>
        <p:nvSpPr>
          <p:cNvPr id="284675" name="Rectangle 3">
            <a:extLst>
              <a:ext uri="{FF2B5EF4-FFF2-40B4-BE49-F238E27FC236}">
                <a16:creationId xmlns:a16="http://schemas.microsoft.com/office/drawing/2014/main" id="{267A2B21-7568-91F9-1BD8-CB0A63921705}"/>
              </a:ext>
            </a:extLst>
          </p:cNvPr>
          <p:cNvSpPr>
            <a:spLocks noGrp="1" noChangeArrowheads="1"/>
          </p:cNvSpPr>
          <p:nvPr>
            <p:ph idx="1"/>
          </p:nvPr>
        </p:nvSpPr>
        <p:spPr/>
        <p:txBody>
          <a:bodyPr/>
          <a:lstStyle/>
          <a:p>
            <a:pPr eaLnBrk="1" hangingPunct="1">
              <a:defRPr/>
            </a:pPr>
            <a:r>
              <a:rPr lang="en-US" dirty="0"/>
              <a:t>US: over ½ of discretionary tax dollars spent on the military</a:t>
            </a:r>
          </a:p>
          <a:p>
            <a:pPr eaLnBrk="1" hangingPunct="1">
              <a:defRPr/>
            </a:pPr>
            <a:r>
              <a:rPr lang="en-US" dirty="0"/>
              <a:t>Increased spending on nuclear weapons</a:t>
            </a:r>
          </a:p>
          <a:p>
            <a:pPr eaLnBrk="1" hangingPunct="1">
              <a:defRPr/>
            </a:pPr>
            <a:r>
              <a:rPr lang="en-AU" dirty="0"/>
              <a:t>$69.2 billion = U.S. nuclear </a:t>
            </a:r>
            <a:r>
              <a:rPr lang="en-AU" dirty="0" err="1"/>
              <a:t>weaons</a:t>
            </a:r>
            <a:r>
              <a:rPr lang="en-AU" dirty="0"/>
              <a:t> expenditures in 2025 (increase of 22 percent over 2024)</a:t>
            </a:r>
          </a:p>
          <a:p>
            <a:pPr eaLnBrk="1" hangingPunct="1">
              <a:defRPr/>
            </a:pPr>
            <a:r>
              <a:rPr lang="en-AU" dirty="0"/>
              <a:t>$200 billion planned by Trump II</a:t>
            </a:r>
          </a:p>
        </p:txBody>
      </p:sp>
    </p:spTree>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83667-3CEF-C8E7-F386-D94ABD342216}"/>
              </a:ext>
            </a:extLst>
          </p:cNvPr>
          <p:cNvSpPr>
            <a:spLocks noGrp="1"/>
          </p:cNvSpPr>
          <p:nvPr>
            <p:ph type="title"/>
          </p:nvPr>
        </p:nvSpPr>
        <p:spPr/>
        <p:txBody>
          <a:bodyPr/>
          <a:lstStyle/>
          <a:p>
            <a:r>
              <a:rPr kumimoji="0" lang="en-US" sz="4400" b="0" i="0" u="none" strike="noStrike" kern="0" cap="none" spc="0" normalizeH="0" baseline="0" noProof="0" dirty="0">
                <a:ln>
                  <a:noFill/>
                </a:ln>
                <a:solidFill>
                  <a:srgbClr val="E5FFFF"/>
                </a:solidFill>
                <a:effectLst>
                  <a:outerShdw blurRad="38100" dist="38100" dir="2700000" algn="tl">
                    <a:srgbClr val="000000"/>
                  </a:outerShdw>
                </a:effectLst>
                <a:uLnTx/>
                <a:uFillTx/>
                <a:latin typeface="Tahoma"/>
                <a:ea typeface="+mj-ea"/>
                <a:cs typeface="+mj-cs"/>
              </a:rPr>
              <a:t>Costs of Militarization</a:t>
            </a:r>
            <a:endParaRPr lang="en-AU" dirty="0"/>
          </a:p>
        </p:txBody>
      </p:sp>
      <p:sp>
        <p:nvSpPr>
          <p:cNvPr id="3" name="Content Placeholder 2">
            <a:extLst>
              <a:ext uri="{FF2B5EF4-FFF2-40B4-BE49-F238E27FC236}">
                <a16:creationId xmlns:a16="http://schemas.microsoft.com/office/drawing/2014/main" id="{A7B7316E-1571-176B-BFEF-985151A0C82B}"/>
              </a:ext>
            </a:extLst>
          </p:cNvPr>
          <p:cNvSpPr>
            <a:spLocks noGrp="1"/>
          </p:cNvSpPr>
          <p:nvPr>
            <p:ph idx="1"/>
          </p:nvPr>
        </p:nvSpPr>
        <p:spPr/>
        <p:txBody>
          <a:bodyPr/>
          <a:lstStyle/>
          <a:p>
            <a:pPr eaLnBrk="1" hangingPunct="1">
              <a:defRPr/>
            </a:pPr>
            <a:r>
              <a:rPr lang="en-AU" sz="2800" dirty="0"/>
              <a:t>Arms industry as a whole employs 800 - 1,000 lobbyists (well more than one for every member of Congress)</a:t>
            </a:r>
            <a:endParaRPr lang="en-US" sz="2800" dirty="0"/>
          </a:p>
          <a:p>
            <a:pPr eaLnBrk="1" hangingPunct="1">
              <a:defRPr/>
            </a:pPr>
            <a:r>
              <a:rPr lang="en-US" sz="2800" dirty="0"/>
              <a:t>Nuclear weapons contractors spent $58 million on lobbying in 2020</a:t>
            </a:r>
          </a:p>
          <a:p>
            <a:pPr eaLnBrk="1" hangingPunct="1">
              <a:defRPr/>
            </a:pPr>
            <a:r>
              <a:rPr lang="en-US" sz="2800" dirty="0"/>
              <a:t>Nuclear weapons producers give millions to “think tanks” to promote agenda</a:t>
            </a:r>
          </a:p>
          <a:p>
            <a:pPr eaLnBrk="1" hangingPunct="1">
              <a:defRPr/>
            </a:pPr>
            <a:r>
              <a:rPr lang="en-US" sz="2800" dirty="0"/>
              <a:t>Inadequate spending to prevent the spread of chemical, biological, and nuclear weapons</a:t>
            </a:r>
          </a:p>
          <a:p>
            <a:endParaRPr lang="en-AU" dirty="0"/>
          </a:p>
        </p:txBody>
      </p:sp>
    </p:spTree>
    <p:extLst>
      <p:ext uri="{BB962C8B-B14F-4D97-AF65-F5344CB8AC3E}">
        <p14:creationId xmlns:p14="http://schemas.microsoft.com/office/powerpoint/2010/main" val="2784142484"/>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6066" name="Picture 1">
            <a:extLst>
              <a:ext uri="{FF2B5EF4-FFF2-40B4-BE49-F238E27FC236}">
                <a16:creationId xmlns:a16="http://schemas.microsoft.com/office/drawing/2014/main" id="{8231AACB-487A-0B19-B7EF-804150804E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38138"/>
            <a:ext cx="9144000" cy="618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90BFF3D-5731-411E-F84A-B359F5C3EF5B}"/>
              </a:ext>
            </a:extLst>
          </p:cNvPr>
          <p:cNvPicPr>
            <a:picLocks noChangeAspect="1"/>
          </p:cNvPicPr>
          <p:nvPr/>
        </p:nvPicPr>
        <p:blipFill>
          <a:blip r:embed="rId2"/>
          <a:stretch>
            <a:fillRect/>
          </a:stretch>
        </p:blipFill>
        <p:spPr>
          <a:xfrm>
            <a:off x="1718965" y="0"/>
            <a:ext cx="5706070" cy="6858000"/>
          </a:xfrm>
          <a:prstGeom prst="rect">
            <a:avLst/>
          </a:prstGeom>
        </p:spPr>
      </p:pic>
    </p:spTree>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8114" name="Picture 1">
            <a:extLst>
              <a:ext uri="{FF2B5EF4-FFF2-40B4-BE49-F238E27FC236}">
                <a16:creationId xmlns:a16="http://schemas.microsoft.com/office/drawing/2014/main" id="{B5BAA3D3-3751-21F9-2BD0-D48D05F8AB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304800"/>
            <a:ext cx="8832850"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E7BD09D-EA9B-D563-5EB5-81A0A677D2DD}"/>
              </a:ext>
            </a:extLst>
          </p:cNvPr>
          <p:cNvPicPr>
            <a:picLocks noChangeAspect="1"/>
          </p:cNvPicPr>
          <p:nvPr/>
        </p:nvPicPr>
        <p:blipFill>
          <a:blip r:embed="rId2"/>
          <a:stretch>
            <a:fillRect/>
          </a:stretch>
        </p:blipFill>
        <p:spPr>
          <a:xfrm>
            <a:off x="76200" y="90347"/>
            <a:ext cx="8908040" cy="6615253"/>
          </a:xfrm>
          <a:prstGeom prst="rect">
            <a:avLst/>
          </a:prstGeom>
        </p:spPr>
      </p:pic>
    </p:spTree>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4CB233D-58EA-D0E6-8F5F-FE6855311945}"/>
              </a:ext>
            </a:extLst>
          </p:cNvPr>
          <p:cNvPicPr>
            <a:picLocks noChangeAspect="1"/>
          </p:cNvPicPr>
          <p:nvPr/>
        </p:nvPicPr>
        <p:blipFill>
          <a:blip r:embed="rId2"/>
          <a:stretch>
            <a:fillRect/>
          </a:stretch>
        </p:blipFill>
        <p:spPr>
          <a:xfrm>
            <a:off x="0" y="629017"/>
            <a:ext cx="9144000" cy="5599966"/>
          </a:xfrm>
          <a:prstGeom prst="rect">
            <a:avLst/>
          </a:prstGeom>
        </p:spPr>
      </p:pic>
    </p:spTree>
    <p:extLst>
      <p:ext uri="{BB962C8B-B14F-4D97-AF65-F5344CB8AC3E}">
        <p14:creationId xmlns:p14="http://schemas.microsoft.com/office/powerpoint/2010/main" val="2983450519"/>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BB1FBBA-927D-8761-FDC9-B7E4AA8373AF}"/>
              </a:ext>
            </a:extLst>
          </p:cNvPr>
          <p:cNvPicPr>
            <a:picLocks noChangeAspect="1"/>
          </p:cNvPicPr>
          <p:nvPr/>
        </p:nvPicPr>
        <p:blipFill>
          <a:blip r:embed="rId2"/>
          <a:stretch>
            <a:fillRect/>
          </a:stretch>
        </p:blipFill>
        <p:spPr>
          <a:xfrm>
            <a:off x="1828292" y="0"/>
            <a:ext cx="5487415" cy="6858000"/>
          </a:xfrm>
          <a:prstGeom prst="rect">
            <a:avLst/>
          </a:prstGeom>
        </p:spPr>
      </p:pic>
    </p:spTree>
    <p:extLst>
      <p:ext uri="{BB962C8B-B14F-4D97-AF65-F5344CB8AC3E}">
        <p14:creationId xmlns:p14="http://schemas.microsoft.com/office/powerpoint/2010/main" val="296933492"/>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0162" name="Picture 1">
            <a:extLst>
              <a:ext uri="{FF2B5EF4-FFF2-40B4-BE49-F238E27FC236}">
                <a16:creationId xmlns:a16="http://schemas.microsoft.com/office/drawing/2014/main" id="{6B922EB3-7134-ACA4-B307-51697A460C9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38200"/>
            <a:ext cx="9240838" cy="540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14350-D8C1-572B-CD0D-690DF072E459}"/>
              </a:ext>
            </a:extLst>
          </p:cNvPr>
          <p:cNvSpPr>
            <a:spLocks noGrp="1"/>
          </p:cNvSpPr>
          <p:nvPr>
            <p:ph type="title"/>
          </p:nvPr>
        </p:nvSpPr>
        <p:spPr/>
        <p:txBody>
          <a:bodyPr/>
          <a:lstStyle/>
          <a:p>
            <a:pPr>
              <a:defRPr/>
            </a:pPr>
            <a:r>
              <a:rPr lang="en-US" sz="2000" dirty="0"/>
              <a:t>(Using “constant dollars”; excludes VA, CIA, Homeland Security, Energy, Justice, and State Departments </a:t>
            </a:r>
            <a:r>
              <a:rPr lang="en-US" sz="2000" i="1" dirty="0"/>
              <a:t>and</a:t>
            </a:r>
            <a:r>
              <a:rPr lang="en-US" sz="2000" dirty="0"/>
              <a:t> interest  payments on past military spending)</a:t>
            </a:r>
          </a:p>
        </p:txBody>
      </p:sp>
      <p:pic>
        <p:nvPicPr>
          <p:cNvPr id="221187" name="Content Placeholder 3">
            <a:extLst>
              <a:ext uri="{FF2B5EF4-FFF2-40B4-BE49-F238E27FC236}">
                <a16:creationId xmlns:a16="http://schemas.microsoft.com/office/drawing/2014/main" id="{7C08F521-C426-99FD-E8ED-5B16523DAC8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870075" y="1981200"/>
            <a:ext cx="5403850" cy="4114800"/>
          </a:xfrm>
        </p:spPr>
      </p:pic>
    </p:spTree>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56E69D3-1948-5EC8-6AF3-C971815F3D0D}"/>
              </a:ext>
            </a:extLst>
          </p:cNvPr>
          <p:cNvPicPr>
            <a:picLocks noChangeAspect="1"/>
          </p:cNvPicPr>
          <p:nvPr/>
        </p:nvPicPr>
        <p:blipFill>
          <a:blip r:embed="rId2"/>
          <a:stretch>
            <a:fillRect/>
          </a:stretch>
        </p:blipFill>
        <p:spPr>
          <a:xfrm>
            <a:off x="609600" y="0"/>
            <a:ext cx="7848600" cy="6858000"/>
          </a:xfrm>
          <a:prstGeom prst="rect">
            <a:avLst/>
          </a:prstGeom>
        </p:spPr>
      </p:pic>
    </p:spTree>
    <p:extLst>
      <p:ext uri="{BB962C8B-B14F-4D97-AF65-F5344CB8AC3E}">
        <p14:creationId xmlns:p14="http://schemas.microsoft.com/office/powerpoint/2010/main" val="2959429242"/>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2">
            <a:extLst>
              <a:ext uri="{FF2B5EF4-FFF2-40B4-BE49-F238E27FC236}">
                <a16:creationId xmlns:a16="http://schemas.microsoft.com/office/drawing/2014/main" id="{52576CC2-3C63-77AB-4978-8C30930A3EFC}"/>
              </a:ext>
            </a:extLst>
          </p:cNvPr>
          <p:cNvSpPr>
            <a:spLocks noGrp="1" noChangeArrowheads="1"/>
          </p:cNvSpPr>
          <p:nvPr>
            <p:ph type="title"/>
          </p:nvPr>
        </p:nvSpPr>
        <p:spPr/>
        <p:txBody>
          <a:bodyPr/>
          <a:lstStyle/>
          <a:p>
            <a:pPr eaLnBrk="1" hangingPunct="1">
              <a:defRPr/>
            </a:pPr>
            <a:r>
              <a:rPr lang="en-US" sz="4000" dirty="0"/>
              <a:t>Missile Defense Shield</a:t>
            </a:r>
            <a:br>
              <a:rPr lang="en-US" sz="4000" dirty="0"/>
            </a:br>
            <a:r>
              <a:rPr lang="en-US" sz="4000" dirty="0"/>
              <a:t>The Militarization of Space</a:t>
            </a:r>
          </a:p>
        </p:txBody>
      </p:sp>
      <p:sp>
        <p:nvSpPr>
          <p:cNvPr id="287747" name="Rectangle 3">
            <a:extLst>
              <a:ext uri="{FF2B5EF4-FFF2-40B4-BE49-F238E27FC236}">
                <a16:creationId xmlns:a16="http://schemas.microsoft.com/office/drawing/2014/main" id="{6AB1BFD5-83F4-8A00-D586-5573FA8BE088}"/>
              </a:ext>
            </a:extLst>
          </p:cNvPr>
          <p:cNvSpPr>
            <a:spLocks noGrp="1" noChangeArrowheads="1"/>
          </p:cNvSpPr>
          <p:nvPr>
            <p:ph idx="1"/>
          </p:nvPr>
        </p:nvSpPr>
        <p:spPr/>
        <p:txBody>
          <a:bodyPr/>
          <a:lstStyle/>
          <a:p>
            <a:pPr eaLnBrk="1" hangingPunct="1">
              <a:defRPr/>
            </a:pPr>
            <a:r>
              <a:rPr lang="en-US" dirty="0"/>
              <a:t>Star Wars program proceeding, despite:</a:t>
            </a:r>
          </a:p>
          <a:p>
            <a:pPr lvl="1" eaLnBrk="1" hangingPunct="1">
              <a:defRPr/>
            </a:pPr>
            <a:r>
              <a:rPr lang="en-US" dirty="0"/>
              <a:t>Astronomical cost – est. over $200 billion</a:t>
            </a:r>
          </a:p>
          <a:p>
            <a:pPr lvl="1" eaLnBrk="1" hangingPunct="1">
              <a:defRPr/>
            </a:pPr>
            <a:r>
              <a:rPr lang="en-US" dirty="0"/>
              <a:t>Strong opposition by scientific community</a:t>
            </a:r>
          </a:p>
          <a:p>
            <a:pPr lvl="1" eaLnBrk="1" hangingPunct="1">
              <a:defRPr/>
            </a:pPr>
            <a:r>
              <a:rPr lang="en-US" dirty="0"/>
              <a:t>Spectacular failures in 2/4 tests, despite highly structured conditions</a:t>
            </a:r>
          </a:p>
          <a:p>
            <a:pPr eaLnBrk="1" hangingPunct="1">
              <a:defRPr/>
            </a:pPr>
            <a:r>
              <a:rPr lang="en-US" dirty="0"/>
              <a:t>Star Wars abandoned 1993</a:t>
            </a:r>
          </a:p>
          <a:p>
            <a:pPr eaLnBrk="1" hangingPunct="1">
              <a:defRPr/>
            </a:pPr>
            <a:r>
              <a:rPr lang="en-US" dirty="0"/>
              <a:t>GW Bush Abandoned ABM Treaty in 2002</a:t>
            </a:r>
          </a:p>
          <a:p>
            <a:pPr lvl="1" eaLnBrk="1" hangingPunct="1">
              <a:defRPr/>
            </a:pPr>
            <a:endParaRPr lang="en-US" dirty="0"/>
          </a:p>
          <a:p>
            <a:pPr lvl="1" eaLnBrk="1" hangingPunct="1">
              <a:buFont typeface="Wingdings" panose="05000000000000000000" pitchFamily="2" charset="2"/>
              <a:buNone/>
              <a:defRPr/>
            </a:pPr>
            <a:endParaRPr lang="en-US" dirty="0"/>
          </a:p>
        </p:txBody>
      </p:sp>
    </p:spTree>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2">
            <a:extLst>
              <a:ext uri="{FF2B5EF4-FFF2-40B4-BE49-F238E27FC236}">
                <a16:creationId xmlns:a16="http://schemas.microsoft.com/office/drawing/2014/main" id="{7DF94049-2423-3D9E-2ABA-C72ED7DF2FC9}"/>
              </a:ext>
            </a:extLst>
          </p:cNvPr>
          <p:cNvSpPr>
            <a:spLocks noGrp="1" noChangeArrowheads="1"/>
          </p:cNvSpPr>
          <p:nvPr>
            <p:ph type="title"/>
          </p:nvPr>
        </p:nvSpPr>
        <p:spPr/>
        <p:txBody>
          <a:bodyPr/>
          <a:lstStyle/>
          <a:p>
            <a:pPr eaLnBrk="1" hangingPunct="1">
              <a:defRPr/>
            </a:pPr>
            <a:r>
              <a:rPr lang="en-US" sz="4000" dirty="0"/>
              <a:t>Missile Defense Shield</a:t>
            </a:r>
            <a:br>
              <a:rPr lang="en-US" sz="4000" dirty="0"/>
            </a:br>
            <a:r>
              <a:rPr lang="en-US" sz="4000" dirty="0"/>
              <a:t>The Militarization of Space</a:t>
            </a:r>
          </a:p>
        </p:txBody>
      </p:sp>
      <p:sp>
        <p:nvSpPr>
          <p:cNvPr id="288771" name="Rectangle 3">
            <a:extLst>
              <a:ext uri="{FF2B5EF4-FFF2-40B4-BE49-F238E27FC236}">
                <a16:creationId xmlns:a16="http://schemas.microsoft.com/office/drawing/2014/main" id="{5888E603-BAE0-ED5A-E116-8227AF2B1E37}"/>
              </a:ext>
            </a:extLst>
          </p:cNvPr>
          <p:cNvSpPr>
            <a:spLocks noGrp="1" noChangeArrowheads="1"/>
          </p:cNvSpPr>
          <p:nvPr>
            <p:ph idx="1"/>
          </p:nvPr>
        </p:nvSpPr>
        <p:spPr/>
        <p:txBody>
          <a:bodyPr/>
          <a:lstStyle/>
          <a:p>
            <a:pPr eaLnBrk="1" hangingPunct="1">
              <a:lnSpc>
                <a:spcPct val="90000"/>
              </a:lnSpc>
              <a:defRPr/>
            </a:pPr>
            <a:r>
              <a:rPr lang="en-US" sz="2800" dirty="0"/>
              <a:t>“Shield” or very porous umbrella</a:t>
            </a:r>
          </a:p>
          <a:p>
            <a:pPr eaLnBrk="1" hangingPunct="1">
              <a:lnSpc>
                <a:spcPct val="90000"/>
              </a:lnSpc>
              <a:defRPr/>
            </a:pPr>
            <a:r>
              <a:rPr lang="en-US" sz="2800" dirty="0"/>
              <a:t>Easily overwhelmed and fooled by inexpensive decoys</a:t>
            </a:r>
          </a:p>
          <a:p>
            <a:pPr eaLnBrk="1" hangingPunct="1">
              <a:lnSpc>
                <a:spcPct val="90000"/>
              </a:lnSpc>
              <a:defRPr/>
            </a:pPr>
            <a:r>
              <a:rPr lang="en-US" sz="2800" dirty="0"/>
              <a:t>No protection against internal accidents or terrorists bringing weapon onto US soil or “dirty bomb”</a:t>
            </a:r>
          </a:p>
          <a:p>
            <a:pPr eaLnBrk="1" hangingPunct="1">
              <a:lnSpc>
                <a:spcPct val="90000"/>
              </a:lnSpc>
              <a:defRPr/>
            </a:pPr>
            <a:r>
              <a:rPr lang="en-US" sz="2800" dirty="0"/>
              <a:t>Proposed use of moon for spy observatories and weapons</a:t>
            </a:r>
          </a:p>
          <a:p>
            <a:pPr lvl="1" eaLnBrk="1" hangingPunct="1">
              <a:lnSpc>
                <a:spcPct val="90000"/>
              </a:lnSpc>
              <a:defRPr/>
            </a:pPr>
            <a:r>
              <a:rPr lang="en-US" dirty="0"/>
              <a:t>2025: Russia and China sign agreement to build nuclear reactor on the moon by 2036</a:t>
            </a:r>
          </a:p>
        </p:txBody>
      </p:sp>
    </p:spTree>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2">
            <a:extLst>
              <a:ext uri="{FF2B5EF4-FFF2-40B4-BE49-F238E27FC236}">
                <a16:creationId xmlns:a16="http://schemas.microsoft.com/office/drawing/2014/main" id="{38D71B10-C50C-4CC7-601D-8B80762519D1}"/>
              </a:ext>
            </a:extLst>
          </p:cNvPr>
          <p:cNvSpPr>
            <a:spLocks noGrp="1" noChangeArrowheads="1"/>
          </p:cNvSpPr>
          <p:nvPr>
            <p:ph type="title"/>
          </p:nvPr>
        </p:nvSpPr>
        <p:spPr/>
        <p:txBody>
          <a:bodyPr/>
          <a:lstStyle/>
          <a:p>
            <a:pPr eaLnBrk="1" hangingPunct="1">
              <a:defRPr/>
            </a:pPr>
            <a:r>
              <a:rPr lang="en-US" dirty="0"/>
              <a:t>Dwight Eisenhower</a:t>
            </a:r>
          </a:p>
        </p:txBody>
      </p:sp>
      <p:sp>
        <p:nvSpPr>
          <p:cNvPr id="293891" name="Rectangle 3">
            <a:extLst>
              <a:ext uri="{FF2B5EF4-FFF2-40B4-BE49-F238E27FC236}">
                <a16:creationId xmlns:a16="http://schemas.microsoft.com/office/drawing/2014/main" id="{2B7EFCEC-AE36-76CB-E512-5332E00C79F6}"/>
              </a:ext>
            </a:extLst>
          </p:cNvPr>
          <p:cNvSpPr>
            <a:spLocks noGrp="1" noChangeArrowheads="1"/>
          </p:cNvSpPr>
          <p:nvPr>
            <p:ph idx="1"/>
          </p:nvPr>
        </p:nvSpPr>
        <p:spPr/>
        <p:txBody>
          <a:bodyPr/>
          <a:lstStyle/>
          <a:p>
            <a:pPr eaLnBrk="1" hangingPunct="1">
              <a:buFont typeface="Wingdings" panose="05000000000000000000" pitchFamily="2" charset="2"/>
              <a:buNone/>
              <a:defRPr/>
            </a:pPr>
            <a:endParaRPr lang="en-US" dirty="0"/>
          </a:p>
          <a:p>
            <a:pPr eaLnBrk="1" hangingPunct="1">
              <a:buFont typeface="Wingdings" panose="05000000000000000000" pitchFamily="2" charset="2"/>
              <a:buNone/>
              <a:defRPr/>
            </a:pPr>
            <a:r>
              <a:rPr lang="en-US" dirty="0"/>
              <a:t>“The problem in defense spending is to figure out how far you should go without destroying from within that which you are trying to protect from without”</a:t>
            </a:r>
          </a:p>
        </p:txBody>
      </p:sp>
    </p:spTree>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6D34E87-3081-74F5-B463-52E9C2EA4FB6}"/>
              </a:ext>
            </a:extLst>
          </p:cNvPr>
          <p:cNvPicPr>
            <a:picLocks noChangeAspect="1"/>
          </p:cNvPicPr>
          <p:nvPr/>
        </p:nvPicPr>
        <p:blipFill>
          <a:blip r:embed="rId2"/>
          <a:stretch>
            <a:fillRect/>
          </a:stretch>
        </p:blipFill>
        <p:spPr>
          <a:xfrm>
            <a:off x="73449" y="38100"/>
            <a:ext cx="8997101" cy="6781800"/>
          </a:xfrm>
          <a:prstGeom prst="rect">
            <a:avLst/>
          </a:prstGeom>
        </p:spPr>
      </p:pic>
    </p:spTree>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2">
            <a:extLst>
              <a:ext uri="{FF2B5EF4-FFF2-40B4-BE49-F238E27FC236}">
                <a16:creationId xmlns:a16="http://schemas.microsoft.com/office/drawing/2014/main" id="{40559668-3AB9-E979-281D-7FFF00A6DAF1}"/>
              </a:ext>
            </a:extLst>
          </p:cNvPr>
          <p:cNvSpPr>
            <a:spLocks noGrp="1" noChangeArrowheads="1"/>
          </p:cNvSpPr>
          <p:nvPr>
            <p:ph type="title" idx="4294967295"/>
          </p:nvPr>
        </p:nvSpPr>
        <p:spPr>
          <a:xfrm>
            <a:off x="0" y="381000"/>
            <a:ext cx="8229600" cy="1371600"/>
          </a:xfrm>
        </p:spPr>
        <p:txBody>
          <a:bodyPr/>
          <a:lstStyle/>
          <a:p>
            <a:pPr eaLnBrk="1" hangingPunct="1">
              <a:defRPr/>
            </a:pPr>
            <a:r>
              <a:rPr lang="en-US" sz="4000" dirty="0"/>
              <a:t>Meanwhile...</a:t>
            </a:r>
            <a:br>
              <a:rPr lang="en-US" sz="4000" dirty="0"/>
            </a:br>
            <a:r>
              <a:rPr lang="en-US" sz="4000" dirty="0"/>
              <a:t>Social Injustices Abound</a:t>
            </a:r>
          </a:p>
        </p:txBody>
      </p:sp>
      <p:sp>
        <p:nvSpPr>
          <p:cNvPr id="289795" name="Rectangle 3">
            <a:extLst>
              <a:ext uri="{FF2B5EF4-FFF2-40B4-BE49-F238E27FC236}">
                <a16:creationId xmlns:a16="http://schemas.microsoft.com/office/drawing/2014/main" id="{9791F3F7-CF98-BBDF-69C1-B0DF4C2D2F1D}"/>
              </a:ext>
            </a:extLst>
          </p:cNvPr>
          <p:cNvSpPr>
            <a:spLocks noGrp="1" noChangeArrowheads="1"/>
          </p:cNvSpPr>
          <p:nvPr>
            <p:ph type="body" idx="4294967295"/>
          </p:nvPr>
        </p:nvSpPr>
        <p:spPr>
          <a:xfrm>
            <a:off x="0" y="1981200"/>
            <a:ext cx="8229600" cy="4114800"/>
          </a:xfrm>
        </p:spPr>
        <p:txBody>
          <a:bodyPr/>
          <a:lstStyle/>
          <a:p>
            <a:pPr eaLnBrk="1" hangingPunct="1">
              <a:defRPr/>
            </a:pPr>
            <a:r>
              <a:rPr lang="en-US" sz="2800" dirty="0"/>
              <a:t>26 million Americans lack health insurance</a:t>
            </a:r>
          </a:p>
          <a:p>
            <a:pPr eaLnBrk="1" hangingPunct="1">
              <a:defRPr/>
            </a:pPr>
            <a:r>
              <a:rPr lang="en-US" sz="2800" dirty="0"/>
              <a:t>25% of US children live in poverty</a:t>
            </a:r>
          </a:p>
          <a:p>
            <a:pPr eaLnBrk="1" hangingPunct="1">
              <a:defRPr/>
            </a:pPr>
            <a:r>
              <a:rPr lang="en-US" sz="2800" dirty="0"/>
              <a:t>Homelessness, public educational system a shambles, increasing jail populations, AIDS, etc.</a:t>
            </a:r>
          </a:p>
          <a:p>
            <a:pPr eaLnBrk="1" hangingPunct="1">
              <a:defRPr/>
            </a:pPr>
            <a:r>
              <a:rPr lang="en-US" sz="2800" dirty="0"/>
              <a:t>Mass extinction, global warming</a:t>
            </a:r>
          </a:p>
          <a:p>
            <a:pPr eaLnBrk="1" hangingPunct="1">
              <a:defRPr/>
            </a:pPr>
            <a:r>
              <a:rPr lang="en-US" sz="2800" dirty="0"/>
              <a:t>648 million people worldwide live in abject poverty (earn less than $500 per year, lack access to clean drinking water)</a:t>
            </a:r>
          </a:p>
        </p:txBody>
      </p:sp>
    </p:spTree>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a:extLst>
              <a:ext uri="{FF2B5EF4-FFF2-40B4-BE49-F238E27FC236}">
                <a16:creationId xmlns:a16="http://schemas.microsoft.com/office/drawing/2014/main" id="{1D08A876-B74E-6670-062D-FA1EB8F0EE38}"/>
              </a:ext>
            </a:extLst>
          </p:cNvPr>
          <p:cNvSpPr>
            <a:spLocks noGrp="1" noRot="1" noChangeArrowheads="1"/>
          </p:cNvSpPr>
          <p:nvPr>
            <p:ph type="title"/>
          </p:nvPr>
        </p:nvSpPr>
        <p:spPr/>
        <p:txBody>
          <a:bodyPr/>
          <a:lstStyle/>
          <a:p>
            <a:pPr eaLnBrk="1" hangingPunct="1">
              <a:defRPr/>
            </a:pPr>
            <a:r>
              <a:rPr lang="en-US" altLang="en-US" dirty="0"/>
              <a:t>Consequences of Global Warming</a:t>
            </a:r>
          </a:p>
        </p:txBody>
      </p:sp>
      <p:sp>
        <p:nvSpPr>
          <p:cNvPr id="93187" name="Rectangle 3">
            <a:extLst>
              <a:ext uri="{FF2B5EF4-FFF2-40B4-BE49-F238E27FC236}">
                <a16:creationId xmlns:a16="http://schemas.microsoft.com/office/drawing/2014/main" id="{FA361AE8-8622-CA4D-72DA-943C39F25F4C}"/>
              </a:ext>
            </a:extLst>
          </p:cNvPr>
          <p:cNvSpPr>
            <a:spLocks noGrp="1" noChangeArrowheads="1"/>
          </p:cNvSpPr>
          <p:nvPr>
            <p:ph idx="1"/>
          </p:nvPr>
        </p:nvSpPr>
        <p:spPr/>
        <p:txBody>
          <a:bodyPr/>
          <a:lstStyle/>
          <a:p>
            <a:pPr eaLnBrk="1" hangingPunct="1">
              <a:lnSpc>
                <a:spcPct val="90000"/>
              </a:lnSpc>
              <a:defRPr/>
            </a:pPr>
            <a:r>
              <a:rPr lang="en-AU" altLang="en-US" sz="3600" dirty="0"/>
              <a:t>Lancet:</a:t>
            </a:r>
          </a:p>
          <a:p>
            <a:pPr lvl="1" eaLnBrk="1" hangingPunct="1">
              <a:lnSpc>
                <a:spcPct val="90000"/>
              </a:lnSpc>
              <a:defRPr/>
            </a:pPr>
            <a:r>
              <a:rPr lang="en-AU" altLang="en-US" sz="3200" dirty="0"/>
              <a:t>2.5 million people die each year due to air pollution caused by burning of fossil fuels</a:t>
            </a:r>
          </a:p>
          <a:p>
            <a:pPr lvl="1" eaLnBrk="1" hangingPunct="1">
              <a:lnSpc>
                <a:spcPct val="90000"/>
              </a:lnSpc>
              <a:defRPr/>
            </a:pPr>
            <a:r>
              <a:rPr lang="en-AU" altLang="en-US" sz="3200" dirty="0"/>
              <a:t>Heat exposure deaths exceed 546,000 every year</a:t>
            </a:r>
            <a:endParaRPr lang="en-US" altLang="en-US" sz="3200" dirty="0"/>
          </a:p>
          <a:p>
            <a:pPr lvl="1" eaLnBrk="1" hangingPunct="1">
              <a:lnSpc>
                <a:spcPct val="90000"/>
              </a:lnSpc>
              <a:defRPr/>
            </a:pPr>
            <a:r>
              <a:rPr lang="en-US" altLang="en-US" sz="3600" dirty="0"/>
              <a:t>Expected to double by 2020</a:t>
            </a:r>
          </a:p>
        </p:txBody>
      </p:sp>
    </p:spTree>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BF9D6-FC72-0E50-9452-059D91E7520C}"/>
              </a:ext>
            </a:extLst>
          </p:cNvPr>
          <p:cNvSpPr>
            <a:spLocks noGrp="1"/>
          </p:cNvSpPr>
          <p:nvPr>
            <p:ph type="title"/>
          </p:nvPr>
        </p:nvSpPr>
        <p:spPr/>
        <p:txBody>
          <a:bodyPr/>
          <a:lstStyle/>
          <a:p>
            <a:r>
              <a:rPr kumimoji="0" lang="en-US" altLang="en-US" sz="4400" b="0" i="0" u="none" strike="noStrike" kern="0" cap="none" spc="0" normalizeH="0" baseline="0" noProof="0" dirty="0">
                <a:ln>
                  <a:noFill/>
                </a:ln>
                <a:solidFill>
                  <a:srgbClr val="E5FFFF"/>
                </a:solidFill>
                <a:effectLst>
                  <a:outerShdw blurRad="38100" dist="38100" dir="2700000" algn="tl">
                    <a:srgbClr val="000000"/>
                  </a:outerShdw>
                </a:effectLst>
                <a:uLnTx/>
                <a:uFillTx/>
                <a:latin typeface="Tahoma"/>
                <a:ea typeface="+mj-ea"/>
                <a:cs typeface="+mj-cs"/>
              </a:rPr>
              <a:t>Consequences of Global Warming</a:t>
            </a:r>
            <a:endParaRPr lang="en-AU" dirty="0"/>
          </a:p>
        </p:txBody>
      </p:sp>
      <p:sp>
        <p:nvSpPr>
          <p:cNvPr id="3" name="Content Placeholder 2">
            <a:extLst>
              <a:ext uri="{FF2B5EF4-FFF2-40B4-BE49-F238E27FC236}">
                <a16:creationId xmlns:a16="http://schemas.microsoft.com/office/drawing/2014/main" id="{56F0E0F6-392B-0E36-06A9-78DEA00223ED}"/>
              </a:ext>
            </a:extLst>
          </p:cNvPr>
          <p:cNvSpPr>
            <a:spLocks noGrp="1"/>
          </p:cNvSpPr>
          <p:nvPr>
            <p:ph idx="1"/>
          </p:nvPr>
        </p:nvSpPr>
        <p:spPr/>
        <p:txBody>
          <a:bodyPr/>
          <a:lstStyle/>
          <a:p>
            <a:r>
              <a:rPr lang="en-AU" dirty="0"/>
              <a:t>WHO:</a:t>
            </a:r>
          </a:p>
          <a:p>
            <a:pPr lvl="1"/>
            <a:r>
              <a:rPr lang="en-AU" sz="3200" dirty="0"/>
              <a:t>Worldwide 250,000 deaths/y due to climate change</a:t>
            </a:r>
          </a:p>
          <a:p>
            <a:endParaRPr lang="en-AU" dirty="0"/>
          </a:p>
          <a:p>
            <a:r>
              <a:rPr lang="en-AU" dirty="0"/>
              <a:t>Pentagon calls global warming an immediate national security threat</a:t>
            </a:r>
          </a:p>
          <a:p>
            <a:endParaRPr lang="en-AU" dirty="0"/>
          </a:p>
        </p:txBody>
      </p:sp>
    </p:spTree>
    <p:extLst>
      <p:ext uri="{BB962C8B-B14F-4D97-AF65-F5344CB8AC3E}">
        <p14:creationId xmlns:p14="http://schemas.microsoft.com/office/powerpoint/2010/main" val="3421153464"/>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2">
            <a:extLst>
              <a:ext uri="{FF2B5EF4-FFF2-40B4-BE49-F238E27FC236}">
                <a16:creationId xmlns:a16="http://schemas.microsoft.com/office/drawing/2014/main" id="{1B749F97-1C5C-09CD-4093-107F17C4FC2F}"/>
              </a:ext>
            </a:extLst>
          </p:cNvPr>
          <p:cNvSpPr>
            <a:spLocks noGrp="1" noChangeArrowheads="1"/>
          </p:cNvSpPr>
          <p:nvPr>
            <p:ph type="title"/>
          </p:nvPr>
        </p:nvSpPr>
        <p:spPr/>
        <p:txBody>
          <a:bodyPr/>
          <a:lstStyle/>
          <a:p>
            <a:pPr eaLnBrk="1" hangingPunct="1">
              <a:defRPr/>
            </a:pPr>
            <a:r>
              <a:rPr lang="en-US" sz="4000" dirty="0"/>
              <a:t>Environmental Consequences of Militarization</a:t>
            </a:r>
          </a:p>
        </p:txBody>
      </p:sp>
      <p:sp>
        <p:nvSpPr>
          <p:cNvPr id="283651" name="Rectangle 3">
            <a:extLst>
              <a:ext uri="{FF2B5EF4-FFF2-40B4-BE49-F238E27FC236}">
                <a16:creationId xmlns:a16="http://schemas.microsoft.com/office/drawing/2014/main" id="{52573EA0-111D-C263-7827-F58AA7629AB7}"/>
              </a:ext>
            </a:extLst>
          </p:cNvPr>
          <p:cNvSpPr>
            <a:spLocks noGrp="1" noChangeArrowheads="1"/>
          </p:cNvSpPr>
          <p:nvPr>
            <p:ph idx="1"/>
          </p:nvPr>
        </p:nvSpPr>
        <p:spPr/>
        <p:txBody>
          <a:bodyPr/>
          <a:lstStyle/>
          <a:p>
            <a:pPr eaLnBrk="1" hangingPunct="1">
              <a:defRPr/>
            </a:pPr>
            <a:r>
              <a:rPr lang="en-US" sz="2800" dirty="0"/>
              <a:t>World’s single largest polluter</a:t>
            </a:r>
          </a:p>
          <a:p>
            <a:pPr eaLnBrk="1" hangingPunct="1">
              <a:defRPr/>
            </a:pPr>
            <a:endParaRPr lang="en-US" sz="2800" dirty="0"/>
          </a:p>
          <a:p>
            <a:pPr eaLnBrk="1" hangingPunct="1">
              <a:defRPr/>
            </a:pPr>
            <a:r>
              <a:rPr lang="en-US" sz="2800" dirty="0"/>
              <a:t>8% of global air pollution</a:t>
            </a:r>
          </a:p>
          <a:p>
            <a:pPr eaLnBrk="1" hangingPunct="1">
              <a:defRPr/>
            </a:pPr>
            <a:endParaRPr lang="en-US" sz="2800" dirty="0"/>
          </a:p>
          <a:p>
            <a:pPr eaLnBrk="1" hangingPunct="1">
              <a:defRPr/>
            </a:pPr>
            <a:r>
              <a:rPr lang="en-US" sz="2800" dirty="0"/>
              <a:t>2-11% of raw material use</a:t>
            </a:r>
          </a:p>
          <a:p>
            <a:pPr eaLnBrk="1" hangingPunct="1">
              <a:defRPr/>
            </a:pPr>
            <a:endParaRPr lang="en-US" sz="2800" dirty="0"/>
          </a:p>
          <a:p>
            <a:pPr eaLnBrk="1" hangingPunct="1">
              <a:defRPr/>
            </a:pPr>
            <a:r>
              <a:rPr lang="en-US" sz="2800" dirty="0"/>
              <a:t>Almost all high and low level radioactive waste</a:t>
            </a:r>
          </a:p>
        </p:txBody>
      </p:sp>
    </p:spTree>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906" name="Rectangle 2">
            <a:extLst>
              <a:ext uri="{FF2B5EF4-FFF2-40B4-BE49-F238E27FC236}">
                <a16:creationId xmlns:a16="http://schemas.microsoft.com/office/drawing/2014/main" id="{BE89ADF6-4E49-D1F1-F38A-FB16ABD6A289}"/>
              </a:ext>
            </a:extLst>
          </p:cNvPr>
          <p:cNvSpPr>
            <a:spLocks noGrp="1" noChangeArrowheads="1"/>
          </p:cNvSpPr>
          <p:nvPr>
            <p:ph type="title"/>
          </p:nvPr>
        </p:nvSpPr>
        <p:spPr/>
        <p:txBody>
          <a:bodyPr/>
          <a:lstStyle/>
          <a:p>
            <a:pPr eaLnBrk="1" hangingPunct="1">
              <a:defRPr/>
            </a:pPr>
            <a:r>
              <a:rPr lang="en-US"/>
              <a:t>The US Military</a:t>
            </a:r>
          </a:p>
        </p:txBody>
      </p:sp>
      <p:sp>
        <p:nvSpPr>
          <p:cNvPr id="379907" name="Rectangle 3">
            <a:extLst>
              <a:ext uri="{FF2B5EF4-FFF2-40B4-BE49-F238E27FC236}">
                <a16:creationId xmlns:a16="http://schemas.microsoft.com/office/drawing/2014/main" id="{56325F82-94ED-8468-9226-40CA5CD2206A}"/>
              </a:ext>
            </a:extLst>
          </p:cNvPr>
          <p:cNvSpPr>
            <a:spLocks noGrp="1" noChangeArrowheads="1"/>
          </p:cNvSpPr>
          <p:nvPr>
            <p:ph idx="1"/>
          </p:nvPr>
        </p:nvSpPr>
        <p:spPr/>
        <p:txBody>
          <a:bodyPr/>
          <a:lstStyle/>
          <a:p>
            <a:pPr eaLnBrk="1" hangingPunct="1">
              <a:lnSpc>
                <a:spcPct val="90000"/>
              </a:lnSpc>
              <a:defRPr/>
            </a:pPr>
            <a:r>
              <a:rPr lang="en-US" sz="2800" dirty="0"/>
              <a:t>Owns an amount of land equal to North Korea or Kentucky (25 million acres)</a:t>
            </a:r>
          </a:p>
          <a:p>
            <a:pPr eaLnBrk="1" hangingPunct="1">
              <a:lnSpc>
                <a:spcPct val="90000"/>
              </a:lnSpc>
              <a:defRPr/>
            </a:pPr>
            <a:endParaRPr lang="en-US" sz="2800" dirty="0"/>
          </a:p>
          <a:p>
            <a:pPr eaLnBrk="1" hangingPunct="1">
              <a:lnSpc>
                <a:spcPct val="90000"/>
              </a:lnSpc>
              <a:defRPr/>
            </a:pPr>
            <a:r>
              <a:rPr lang="en-US" sz="2800" dirty="0"/>
              <a:t>Much of it polluted</a:t>
            </a:r>
          </a:p>
          <a:p>
            <a:pPr lvl="1" eaLnBrk="1" hangingPunct="1">
              <a:lnSpc>
                <a:spcPct val="90000"/>
              </a:lnSpc>
              <a:defRPr/>
            </a:pPr>
            <a:r>
              <a:rPr lang="en-US" sz="2400" dirty="0"/>
              <a:t>Cleanup cost estimates in the hundreds of billions</a:t>
            </a:r>
          </a:p>
          <a:p>
            <a:pPr eaLnBrk="1" hangingPunct="1">
              <a:lnSpc>
                <a:spcPct val="90000"/>
              </a:lnSpc>
              <a:defRPr/>
            </a:pPr>
            <a:endParaRPr lang="en-US" sz="2800" dirty="0"/>
          </a:p>
          <a:p>
            <a:pPr eaLnBrk="1" hangingPunct="1">
              <a:lnSpc>
                <a:spcPct val="90000"/>
              </a:lnSpc>
              <a:defRPr/>
            </a:pPr>
            <a:r>
              <a:rPr lang="en-US" sz="2800" dirty="0"/>
              <a:t>2000 abandoned firing ranges</a:t>
            </a:r>
          </a:p>
          <a:p>
            <a:pPr lvl="1" eaLnBrk="1" hangingPunct="1">
              <a:lnSpc>
                <a:spcPct val="90000"/>
              </a:lnSpc>
              <a:defRPr/>
            </a:pPr>
            <a:r>
              <a:rPr lang="en-US" sz="2400" dirty="0"/>
              <a:t>E.g., Kahoolawe</a:t>
            </a:r>
          </a:p>
          <a:p>
            <a:pPr lvl="1" eaLnBrk="1" hangingPunct="1">
              <a:lnSpc>
                <a:spcPct val="90000"/>
              </a:lnSpc>
              <a:defRPr/>
            </a:pPr>
            <a:r>
              <a:rPr lang="en-US" sz="2400" dirty="0"/>
              <a:t>60 people killed by unexploded ordnance since WWII</a:t>
            </a:r>
          </a:p>
        </p:txBody>
      </p:sp>
    </p:spTree>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2">
            <a:extLst>
              <a:ext uri="{FF2B5EF4-FFF2-40B4-BE49-F238E27FC236}">
                <a16:creationId xmlns:a16="http://schemas.microsoft.com/office/drawing/2014/main" id="{64356FAC-E9C0-E031-0CFF-7AAE9CBD14A7}"/>
              </a:ext>
            </a:extLst>
          </p:cNvPr>
          <p:cNvSpPr>
            <a:spLocks noGrp="1" noChangeArrowheads="1"/>
          </p:cNvSpPr>
          <p:nvPr>
            <p:ph type="title"/>
          </p:nvPr>
        </p:nvSpPr>
        <p:spPr/>
        <p:txBody>
          <a:bodyPr/>
          <a:lstStyle/>
          <a:p>
            <a:pPr eaLnBrk="1" hangingPunct="1">
              <a:defRPr/>
            </a:pPr>
            <a:r>
              <a:rPr lang="en-US" dirty="0"/>
              <a:t>Health Costs of Militarization</a:t>
            </a:r>
          </a:p>
        </p:txBody>
      </p:sp>
      <p:sp>
        <p:nvSpPr>
          <p:cNvPr id="285699" name="Rectangle 3">
            <a:extLst>
              <a:ext uri="{FF2B5EF4-FFF2-40B4-BE49-F238E27FC236}">
                <a16:creationId xmlns:a16="http://schemas.microsoft.com/office/drawing/2014/main" id="{E616480E-001F-8FD3-F53A-4DDF1E8AFF83}"/>
              </a:ext>
            </a:extLst>
          </p:cNvPr>
          <p:cNvSpPr>
            <a:spLocks noGrp="1" noChangeArrowheads="1"/>
          </p:cNvSpPr>
          <p:nvPr>
            <p:ph idx="1"/>
          </p:nvPr>
        </p:nvSpPr>
        <p:spPr/>
        <p:txBody>
          <a:bodyPr/>
          <a:lstStyle/>
          <a:p>
            <a:pPr eaLnBrk="1" hangingPunct="1">
              <a:defRPr/>
            </a:pPr>
            <a:r>
              <a:rPr lang="en-US" dirty="0"/>
              <a:t>3 hours of world arms spending = annual WHO budget</a:t>
            </a:r>
          </a:p>
          <a:p>
            <a:pPr eaLnBrk="1" hangingPunct="1">
              <a:defRPr/>
            </a:pPr>
            <a:r>
              <a:rPr lang="en-US" dirty="0"/>
              <a:t>½ day of world arms spending = immunization for all the world’s children</a:t>
            </a:r>
          </a:p>
          <a:p>
            <a:pPr eaLnBrk="1" hangingPunct="1">
              <a:defRPr/>
            </a:pPr>
            <a:r>
              <a:rPr lang="en-US" dirty="0"/>
              <a:t>3 days of US arms spending = amount spent on health, education and welfare programs for US children in one year</a:t>
            </a:r>
          </a:p>
        </p:txBody>
      </p:sp>
    </p:spTree>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2">
            <a:extLst>
              <a:ext uri="{FF2B5EF4-FFF2-40B4-BE49-F238E27FC236}">
                <a16:creationId xmlns:a16="http://schemas.microsoft.com/office/drawing/2014/main" id="{552737E0-D2FE-35A3-A0F4-2A41E19BF9F6}"/>
              </a:ext>
            </a:extLst>
          </p:cNvPr>
          <p:cNvSpPr>
            <a:spLocks noGrp="1" noChangeArrowheads="1"/>
          </p:cNvSpPr>
          <p:nvPr>
            <p:ph type="title"/>
          </p:nvPr>
        </p:nvSpPr>
        <p:spPr/>
        <p:txBody>
          <a:bodyPr/>
          <a:lstStyle/>
          <a:p>
            <a:pPr eaLnBrk="1" hangingPunct="1">
              <a:defRPr/>
            </a:pPr>
            <a:r>
              <a:rPr lang="en-US" dirty="0"/>
              <a:t>Health Costs of Militarization</a:t>
            </a:r>
          </a:p>
        </p:txBody>
      </p:sp>
      <p:sp>
        <p:nvSpPr>
          <p:cNvPr id="286723" name="Rectangle 3">
            <a:extLst>
              <a:ext uri="{FF2B5EF4-FFF2-40B4-BE49-F238E27FC236}">
                <a16:creationId xmlns:a16="http://schemas.microsoft.com/office/drawing/2014/main" id="{BF51E5ED-EF39-208C-2AD9-7EB161E25A59}"/>
              </a:ext>
            </a:extLst>
          </p:cNvPr>
          <p:cNvSpPr>
            <a:spLocks noGrp="1" noChangeArrowheads="1"/>
          </p:cNvSpPr>
          <p:nvPr>
            <p:ph idx="1"/>
          </p:nvPr>
        </p:nvSpPr>
        <p:spPr/>
        <p:txBody>
          <a:bodyPr/>
          <a:lstStyle/>
          <a:p>
            <a:pPr eaLnBrk="1" hangingPunct="1">
              <a:defRPr/>
            </a:pPr>
            <a:r>
              <a:rPr lang="en-US" dirty="0"/>
              <a:t>3 weeks of world arms spending = primary health care for all in poor countries, including safe drinking water and full immunizations</a:t>
            </a:r>
          </a:p>
          <a:p>
            <a:pPr eaLnBrk="1" hangingPunct="1">
              <a:defRPr/>
            </a:pPr>
            <a:r>
              <a:rPr lang="en-US" dirty="0"/>
              <a:t>Brain drain: 2/3 of US scientists work in military-industrial complex (similar in Russia during cold war; much work has widespread applicability)</a:t>
            </a:r>
          </a:p>
        </p:txBody>
      </p:sp>
    </p:spTree>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3474" name="Picture 1">
            <a:extLst>
              <a:ext uri="{FF2B5EF4-FFF2-40B4-BE49-F238E27FC236}">
                <a16:creationId xmlns:a16="http://schemas.microsoft.com/office/drawing/2014/main" id="{01CE7FB5-8E2B-9E13-78C6-5B360F954B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96938"/>
            <a:ext cx="9144000" cy="506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5B40D-A1A1-EFB9-4851-9434B51860A6}"/>
              </a:ext>
            </a:extLst>
          </p:cNvPr>
          <p:cNvSpPr>
            <a:spLocks noGrp="1"/>
          </p:cNvSpPr>
          <p:nvPr>
            <p:ph type="title"/>
          </p:nvPr>
        </p:nvSpPr>
        <p:spPr/>
        <p:txBody>
          <a:bodyPr/>
          <a:lstStyle/>
          <a:p>
            <a:pPr>
              <a:defRPr/>
            </a:pPr>
            <a:r>
              <a:rPr lang="en-US" dirty="0"/>
              <a:t>Military Spending and Jobs</a:t>
            </a:r>
          </a:p>
        </p:txBody>
      </p:sp>
      <p:sp>
        <p:nvSpPr>
          <p:cNvPr id="3" name="Content Placeholder 2">
            <a:extLst>
              <a:ext uri="{FF2B5EF4-FFF2-40B4-BE49-F238E27FC236}">
                <a16:creationId xmlns:a16="http://schemas.microsoft.com/office/drawing/2014/main" id="{E6BC8B55-7DD5-DC19-72C7-5BE68B187661}"/>
              </a:ext>
            </a:extLst>
          </p:cNvPr>
          <p:cNvSpPr>
            <a:spLocks noGrp="1"/>
          </p:cNvSpPr>
          <p:nvPr>
            <p:ph idx="1"/>
          </p:nvPr>
        </p:nvSpPr>
        <p:spPr/>
        <p:txBody>
          <a:bodyPr/>
          <a:lstStyle/>
          <a:p>
            <a:pPr>
              <a:defRPr/>
            </a:pPr>
            <a:r>
              <a:rPr lang="en-US" dirty="0"/>
              <a:t>$1 billion in military spending generates 11,200 jobs</a:t>
            </a:r>
          </a:p>
          <a:p>
            <a:pPr lvl="1">
              <a:defRPr/>
            </a:pPr>
            <a:r>
              <a:rPr lang="en-US" dirty="0"/>
              <a:t>15,1000 in consumer goods production</a:t>
            </a:r>
          </a:p>
          <a:p>
            <a:pPr lvl="1">
              <a:defRPr/>
            </a:pPr>
            <a:r>
              <a:rPr lang="en-US" dirty="0"/>
              <a:t>16,800 in green energy development</a:t>
            </a:r>
          </a:p>
          <a:p>
            <a:pPr lvl="1">
              <a:defRPr/>
            </a:pPr>
            <a:r>
              <a:rPr lang="en-US" dirty="0"/>
              <a:t>17,200 in health care</a:t>
            </a:r>
          </a:p>
          <a:p>
            <a:pPr lvl="1">
              <a:defRPr/>
            </a:pPr>
            <a:r>
              <a:rPr lang="en-US" dirty="0"/>
              <a:t>26,700 in education</a:t>
            </a:r>
          </a:p>
        </p:txBody>
      </p:sp>
    </p:spTree>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8" name="Rectangle 2">
            <a:extLst>
              <a:ext uri="{FF2B5EF4-FFF2-40B4-BE49-F238E27FC236}">
                <a16:creationId xmlns:a16="http://schemas.microsoft.com/office/drawing/2014/main" id="{478D54DA-61FF-A999-4901-CF61272D62C6}"/>
              </a:ext>
            </a:extLst>
          </p:cNvPr>
          <p:cNvSpPr>
            <a:spLocks noGrp="1" noChangeArrowheads="1"/>
          </p:cNvSpPr>
          <p:nvPr>
            <p:ph type="title"/>
          </p:nvPr>
        </p:nvSpPr>
        <p:spPr/>
        <p:txBody>
          <a:bodyPr/>
          <a:lstStyle/>
          <a:p>
            <a:pPr eaLnBrk="1" hangingPunct="1">
              <a:defRPr/>
            </a:pPr>
            <a:r>
              <a:rPr lang="en-US" dirty="0"/>
              <a:t>Skewed Priorities</a:t>
            </a:r>
          </a:p>
        </p:txBody>
      </p:sp>
      <p:sp>
        <p:nvSpPr>
          <p:cNvPr id="413699" name="Rectangle 3">
            <a:extLst>
              <a:ext uri="{FF2B5EF4-FFF2-40B4-BE49-F238E27FC236}">
                <a16:creationId xmlns:a16="http://schemas.microsoft.com/office/drawing/2014/main" id="{85858CD1-FCE6-D297-29D0-F6F9BFADE79E}"/>
              </a:ext>
            </a:extLst>
          </p:cNvPr>
          <p:cNvSpPr>
            <a:spLocks noGrp="1" noChangeArrowheads="1"/>
          </p:cNvSpPr>
          <p:nvPr>
            <p:ph idx="1"/>
          </p:nvPr>
        </p:nvSpPr>
        <p:spPr/>
        <p:txBody>
          <a:bodyPr/>
          <a:lstStyle/>
          <a:p>
            <a:pPr eaLnBrk="1" hangingPunct="1">
              <a:lnSpc>
                <a:spcPct val="90000"/>
              </a:lnSpc>
              <a:buClr>
                <a:srgbClr val="FAFD00"/>
              </a:buClr>
              <a:defRPr/>
            </a:pPr>
            <a:r>
              <a:rPr lang="en-US" sz="2400" dirty="0"/>
              <a:t>The world spends $2.6 trillion/year on military goods and services</a:t>
            </a:r>
          </a:p>
          <a:p>
            <a:pPr eaLnBrk="1" hangingPunct="1">
              <a:lnSpc>
                <a:spcPct val="90000"/>
              </a:lnSpc>
              <a:defRPr/>
            </a:pPr>
            <a:r>
              <a:rPr lang="en-US" sz="2400" dirty="0"/>
              <a:t>For 25% of this, we could:</a:t>
            </a:r>
          </a:p>
          <a:p>
            <a:pPr lvl="1" eaLnBrk="1" hangingPunct="1">
              <a:lnSpc>
                <a:spcPct val="90000"/>
              </a:lnSpc>
              <a:defRPr/>
            </a:pPr>
            <a:r>
              <a:rPr lang="en-US" sz="2400" dirty="0"/>
              <a:t>Eliminate starvation and malnutrition (instead starvation used as a method of warfare – e.g., Yemen blockade)</a:t>
            </a:r>
          </a:p>
          <a:p>
            <a:pPr lvl="1" eaLnBrk="1" hangingPunct="1">
              <a:lnSpc>
                <a:spcPct val="90000"/>
              </a:lnSpc>
              <a:defRPr/>
            </a:pPr>
            <a:r>
              <a:rPr lang="en-US" sz="2400" dirty="0"/>
              <a:t>Provide shelter for all</a:t>
            </a:r>
          </a:p>
          <a:p>
            <a:pPr lvl="1" eaLnBrk="1" hangingPunct="1">
              <a:lnSpc>
                <a:spcPct val="90000"/>
              </a:lnSpc>
              <a:defRPr/>
            </a:pPr>
            <a:r>
              <a:rPr lang="en-US" sz="2400" dirty="0"/>
              <a:t>Eliminate illiteracy</a:t>
            </a:r>
          </a:p>
          <a:p>
            <a:pPr lvl="1" eaLnBrk="1" hangingPunct="1">
              <a:lnSpc>
                <a:spcPct val="90000"/>
              </a:lnSpc>
              <a:defRPr/>
            </a:pPr>
            <a:r>
              <a:rPr lang="en-US" sz="2400" dirty="0"/>
              <a:t>Provide clean and safe water</a:t>
            </a:r>
          </a:p>
          <a:p>
            <a:pPr lvl="1" eaLnBrk="1" hangingPunct="1">
              <a:lnSpc>
                <a:spcPct val="90000"/>
              </a:lnSpc>
              <a:defRPr/>
            </a:pPr>
            <a:r>
              <a:rPr lang="en-US" sz="2400" dirty="0"/>
              <a:t>Prevent soil erosion</a:t>
            </a:r>
          </a:p>
        </p:txBody>
      </p:sp>
    </p:spTree>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2" name="Rectangle 2">
            <a:extLst>
              <a:ext uri="{FF2B5EF4-FFF2-40B4-BE49-F238E27FC236}">
                <a16:creationId xmlns:a16="http://schemas.microsoft.com/office/drawing/2014/main" id="{B85CF68C-EBD7-CC02-55FD-35B58B621CE5}"/>
              </a:ext>
            </a:extLst>
          </p:cNvPr>
          <p:cNvSpPr>
            <a:spLocks noGrp="1" noChangeArrowheads="1"/>
          </p:cNvSpPr>
          <p:nvPr>
            <p:ph type="title"/>
          </p:nvPr>
        </p:nvSpPr>
        <p:spPr/>
        <p:txBody>
          <a:bodyPr/>
          <a:lstStyle/>
          <a:p>
            <a:pPr eaLnBrk="1" hangingPunct="1">
              <a:defRPr/>
            </a:pPr>
            <a:r>
              <a:rPr lang="en-US" dirty="0"/>
              <a:t>Skewed Priorities</a:t>
            </a:r>
          </a:p>
        </p:txBody>
      </p:sp>
      <p:sp>
        <p:nvSpPr>
          <p:cNvPr id="414723" name="Rectangle 3">
            <a:extLst>
              <a:ext uri="{FF2B5EF4-FFF2-40B4-BE49-F238E27FC236}">
                <a16:creationId xmlns:a16="http://schemas.microsoft.com/office/drawing/2014/main" id="{D7ED2AB9-18D9-4401-7C28-19D344F2AB79}"/>
              </a:ext>
            </a:extLst>
          </p:cNvPr>
          <p:cNvSpPr>
            <a:spLocks noGrp="1" noChangeArrowheads="1"/>
          </p:cNvSpPr>
          <p:nvPr>
            <p:ph idx="1"/>
          </p:nvPr>
        </p:nvSpPr>
        <p:spPr/>
        <p:txBody>
          <a:bodyPr/>
          <a:lstStyle/>
          <a:p>
            <a:pPr lvl="1" eaLnBrk="1" hangingPunct="1">
              <a:defRPr/>
            </a:pPr>
            <a:r>
              <a:rPr lang="en-US" dirty="0"/>
              <a:t>Prevent global warming</a:t>
            </a:r>
          </a:p>
          <a:p>
            <a:pPr lvl="1" eaLnBrk="1" hangingPunct="1">
              <a:defRPr/>
            </a:pPr>
            <a:r>
              <a:rPr lang="en-US" dirty="0"/>
              <a:t>Stop deforestation</a:t>
            </a:r>
          </a:p>
          <a:p>
            <a:pPr lvl="1" eaLnBrk="1" hangingPunct="1">
              <a:defRPr/>
            </a:pPr>
            <a:r>
              <a:rPr lang="en-US" dirty="0"/>
              <a:t>Aid all refugees</a:t>
            </a:r>
          </a:p>
          <a:p>
            <a:pPr lvl="1" eaLnBrk="1" hangingPunct="1">
              <a:defRPr/>
            </a:pPr>
            <a:r>
              <a:rPr lang="en-US" dirty="0"/>
              <a:t>Retire developing nations’ debt</a:t>
            </a:r>
          </a:p>
          <a:p>
            <a:pPr lvl="1" eaLnBrk="1" hangingPunct="1">
              <a:defRPr/>
            </a:pPr>
            <a:r>
              <a:rPr lang="en-US" dirty="0"/>
              <a:t>Provide clean, safe energy (through efficiency and </a:t>
            </a:r>
            <a:r>
              <a:rPr lang="en-US" dirty="0" err="1"/>
              <a:t>renewables</a:t>
            </a:r>
            <a:r>
              <a:rPr lang="en-US" dirty="0"/>
              <a:t>)</a:t>
            </a:r>
          </a:p>
        </p:txBody>
      </p:sp>
    </p:spTree>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6" name="Rectangle 2">
            <a:extLst>
              <a:ext uri="{FF2B5EF4-FFF2-40B4-BE49-F238E27FC236}">
                <a16:creationId xmlns:a16="http://schemas.microsoft.com/office/drawing/2014/main" id="{6CB69098-350D-1DC2-D384-DDF86F91DA0E}"/>
              </a:ext>
            </a:extLst>
          </p:cNvPr>
          <p:cNvSpPr>
            <a:spLocks noGrp="1" noChangeArrowheads="1"/>
          </p:cNvSpPr>
          <p:nvPr>
            <p:ph type="title"/>
          </p:nvPr>
        </p:nvSpPr>
        <p:spPr/>
        <p:txBody>
          <a:bodyPr/>
          <a:lstStyle/>
          <a:p>
            <a:pPr eaLnBrk="1" hangingPunct="1">
              <a:defRPr/>
            </a:pPr>
            <a:r>
              <a:rPr lang="en-US" dirty="0"/>
              <a:t>Skewed Priorities</a:t>
            </a:r>
          </a:p>
        </p:txBody>
      </p:sp>
      <p:sp>
        <p:nvSpPr>
          <p:cNvPr id="415747" name="Rectangle 3">
            <a:extLst>
              <a:ext uri="{FF2B5EF4-FFF2-40B4-BE49-F238E27FC236}">
                <a16:creationId xmlns:a16="http://schemas.microsoft.com/office/drawing/2014/main" id="{D87A3BAE-A634-A6BA-710D-DAE55A70CEE4}"/>
              </a:ext>
            </a:extLst>
          </p:cNvPr>
          <p:cNvSpPr>
            <a:spLocks noGrp="1" noChangeArrowheads="1"/>
          </p:cNvSpPr>
          <p:nvPr>
            <p:ph idx="1"/>
          </p:nvPr>
        </p:nvSpPr>
        <p:spPr/>
        <p:txBody>
          <a:bodyPr/>
          <a:lstStyle/>
          <a:p>
            <a:pPr lvl="1" eaLnBrk="1" hangingPunct="1">
              <a:defRPr/>
            </a:pPr>
            <a:r>
              <a:rPr lang="en-US" dirty="0"/>
              <a:t>Prevent acid rain</a:t>
            </a:r>
          </a:p>
          <a:p>
            <a:pPr lvl="1" eaLnBrk="1" hangingPunct="1">
              <a:defRPr/>
            </a:pPr>
            <a:r>
              <a:rPr lang="en-US" dirty="0"/>
              <a:t>Fix the ozone hole</a:t>
            </a:r>
          </a:p>
          <a:p>
            <a:pPr lvl="1" eaLnBrk="1" hangingPunct="1">
              <a:defRPr/>
            </a:pPr>
            <a:r>
              <a:rPr lang="en-US" dirty="0"/>
              <a:t>Stabilize world population</a:t>
            </a:r>
          </a:p>
          <a:p>
            <a:pPr lvl="1" eaLnBrk="1" hangingPunct="1">
              <a:defRPr/>
            </a:pPr>
            <a:r>
              <a:rPr lang="en-US" dirty="0"/>
              <a:t>Provide basic universal health care and AIDS control</a:t>
            </a:r>
          </a:p>
          <a:p>
            <a:pPr lvl="1" eaLnBrk="1" hangingPunct="1">
              <a:defRPr/>
            </a:pPr>
            <a:r>
              <a:rPr lang="en-US" dirty="0"/>
              <a:t>Eliminate nuclear weapons and land mines</a:t>
            </a:r>
          </a:p>
        </p:txBody>
      </p:sp>
    </p:spTree>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FD2A5-5C20-982E-9CFD-A5EB9A6B5CE8}"/>
              </a:ext>
            </a:extLst>
          </p:cNvPr>
          <p:cNvSpPr>
            <a:spLocks noGrp="1"/>
          </p:cNvSpPr>
          <p:nvPr>
            <p:ph type="title"/>
          </p:nvPr>
        </p:nvSpPr>
        <p:spPr/>
        <p:txBody>
          <a:bodyPr/>
          <a:lstStyle/>
          <a:p>
            <a:pPr>
              <a:defRPr/>
            </a:pPr>
            <a:r>
              <a:rPr lang="en-US" dirty="0"/>
              <a:t>We’re Number One</a:t>
            </a:r>
          </a:p>
        </p:txBody>
      </p:sp>
      <p:sp>
        <p:nvSpPr>
          <p:cNvPr id="3" name="Content Placeholder 2">
            <a:extLst>
              <a:ext uri="{FF2B5EF4-FFF2-40B4-BE49-F238E27FC236}">
                <a16:creationId xmlns:a16="http://schemas.microsoft.com/office/drawing/2014/main" id="{B48F630E-D89E-3792-68EB-F9A3531DCADB}"/>
              </a:ext>
            </a:extLst>
          </p:cNvPr>
          <p:cNvSpPr>
            <a:spLocks noGrp="1"/>
          </p:cNvSpPr>
          <p:nvPr>
            <p:ph idx="1"/>
          </p:nvPr>
        </p:nvSpPr>
        <p:spPr/>
        <p:txBody>
          <a:bodyPr/>
          <a:lstStyle/>
          <a:p>
            <a:pPr>
              <a:defRPr/>
            </a:pPr>
            <a:r>
              <a:rPr lang="en-US" dirty="0"/>
              <a:t>#1 in military spending</a:t>
            </a:r>
          </a:p>
          <a:p>
            <a:pPr>
              <a:defRPr/>
            </a:pPr>
            <a:r>
              <a:rPr lang="en-US" dirty="0"/>
              <a:t>#12 in education </a:t>
            </a:r>
          </a:p>
          <a:p>
            <a:pPr>
              <a:defRPr/>
            </a:pPr>
            <a:r>
              <a:rPr lang="en-US" dirty="0"/>
              <a:t>#27 in overall health (last among industrialized nations)</a:t>
            </a:r>
          </a:p>
          <a:p>
            <a:pPr>
              <a:defRPr/>
            </a:pPr>
            <a:r>
              <a:rPr lang="en-US" dirty="0"/>
              <a:t>#54 in infant mortality</a:t>
            </a:r>
          </a:p>
          <a:p>
            <a:pPr>
              <a:defRPr/>
            </a:pPr>
            <a:r>
              <a:rPr lang="en-US" dirty="0"/>
              <a:t>#54 in life expectancy</a:t>
            </a:r>
          </a:p>
        </p:txBody>
      </p:sp>
    </p:spTree>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a:extLst>
              <a:ext uri="{FF2B5EF4-FFF2-40B4-BE49-F238E27FC236}">
                <a16:creationId xmlns:a16="http://schemas.microsoft.com/office/drawing/2014/main" id="{C70718FD-ABE9-5FC0-2D0C-15AEA1E12DB4}"/>
              </a:ext>
            </a:extLst>
          </p:cNvPr>
          <p:cNvSpPr>
            <a:spLocks noGrp="1"/>
          </p:cNvSpPr>
          <p:nvPr>
            <p:ph type="title"/>
          </p:nvPr>
        </p:nvSpPr>
        <p:spPr/>
        <p:txBody>
          <a:bodyPr/>
          <a:lstStyle/>
          <a:p>
            <a:pPr eaLnBrk="1" hangingPunct="1">
              <a:defRPr/>
            </a:pPr>
            <a:r>
              <a:rPr lang="en-US"/>
              <a:t>DOD Announcement</a:t>
            </a:r>
            <a:br>
              <a:rPr lang="en-US"/>
            </a:br>
            <a:r>
              <a:rPr lang="en-US" sz="3200"/>
              <a:t>(September, 2011)</a:t>
            </a:r>
          </a:p>
        </p:txBody>
      </p:sp>
      <p:sp>
        <p:nvSpPr>
          <p:cNvPr id="82947" name="Content Placeholder 2">
            <a:extLst>
              <a:ext uri="{FF2B5EF4-FFF2-40B4-BE49-F238E27FC236}">
                <a16:creationId xmlns:a16="http://schemas.microsoft.com/office/drawing/2014/main" id="{AC158664-B5BB-66CA-A284-E71496848C87}"/>
              </a:ext>
            </a:extLst>
          </p:cNvPr>
          <p:cNvSpPr>
            <a:spLocks noGrp="1"/>
          </p:cNvSpPr>
          <p:nvPr>
            <p:ph idx="1"/>
          </p:nvPr>
        </p:nvSpPr>
        <p:spPr/>
        <p:txBody>
          <a:bodyPr/>
          <a:lstStyle/>
          <a:p>
            <a:pPr algn="ctr" eaLnBrk="1" hangingPunct="1">
              <a:buFont typeface="Wingdings" panose="05000000000000000000" pitchFamily="2" charset="2"/>
              <a:buNone/>
              <a:defRPr/>
            </a:pPr>
            <a:r>
              <a:rPr lang="en-US" dirty="0"/>
              <a:t>	</a:t>
            </a:r>
          </a:p>
          <a:p>
            <a:pPr eaLnBrk="1" hangingPunct="1">
              <a:buFont typeface="Wingdings" panose="05000000000000000000" pitchFamily="2" charset="2"/>
              <a:buNone/>
              <a:defRPr/>
            </a:pPr>
            <a:r>
              <a:rPr lang="en-US" sz="4800" dirty="0"/>
              <a:t>	“Pentagon Lacks Funding to Fix Public Schools on Military Bases”</a:t>
            </a:r>
          </a:p>
          <a:p>
            <a:pPr algn="ctr" eaLnBrk="1" hangingPunct="1">
              <a:buFont typeface="Wingdings" panose="05000000000000000000" pitchFamily="2" charset="2"/>
              <a:buNone/>
              <a:defRPr/>
            </a:pPr>
            <a:endParaRPr lang="en-US" sz="4800" dirty="0"/>
          </a:p>
        </p:txBody>
      </p:sp>
    </p:spTree>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2">
            <a:extLst>
              <a:ext uri="{FF2B5EF4-FFF2-40B4-BE49-F238E27FC236}">
                <a16:creationId xmlns:a16="http://schemas.microsoft.com/office/drawing/2014/main" id="{2F30FF55-6C11-2479-094D-4D7AE9C7BEE8}"/>
              </a:ext>
            </a:extLst>
          </p:cNvPr>
          <p:cNvSpPr>
            <a:spLocks noGrp="1" noChangeArrowheads="1"/>
          </p:cNvSpPr>
          <p:nvPr>
            <p:ph type="title"/>
          </p:nvPr>
        </p:nvSpPr>
        <p:spPr/>
        <p:txBody>
          <a:bodyPr/>
          <a:lstStyle/>
          <a:p>
            <a:pPr eaLnBrk="1" hangingPunct="1">
              <a:defRPr/>
            </a:pPr>
            <a:r>
              <a:rPr lang="en-US"/>
              <a:t>Dwight Eisenhower</a:t>
            </a:r>
          </a:p>
        </p:txBody>
      </p:sp>
      <p:sp>
        <p:nvSpPr>
          <p:cNvPr id="292867" name="Rectangle 3">
            <a:extLst>
              <a:ext uri="{FF2B5EF4-FFF2-40B4-BE49-F238E27FC236}">
                <a16:creationId xmlns:a16="http://schemas.microsoft.com/office/drawing/2014/main" id="{5ABDE4E7-CFE5-3647-3E2E-746176907CF3}"/>
              </a:ext>
            </a:extLst>
          </p:cNvPr>
          <p:cNvSpPr>
            <a:spLocks noGrp="1" noChangeArrowheads="1"/>
          </p:cNvSpPr>
          <p:nvPr>
            <p:ph idx="1"/>
          </p:nvPr>
        </p:nvSpPr>
        <p:spPr/>
        <p:txBody>
          <a:bodyPr/>
          <a:lstStyle/>
          <a:p>
            <a:pPr eaLnBrk="1" hangingPunct="1">
              <a:buFont typeface="Wingdings" panose="05000000000000000000" pitchFamily="2" charset="2"/>
              <a:buNone/>
              <a:defRPr/>
            </a:pPr>
            <a:endParaRPr lang="en-US" dirty="0"/>
          </a:p>
          <a:p>
            <a:pPr eaLnBrk="1" hangingPunct="1">
              <a:buFont typeface="Wingdings" panose="05000000000000000000" pitchFamily="2" charset="2"/>
              <a:buNone/>
              <a:defRPr/>
            </a:pPr>
            <a:r>
              <a:rPr lang="en-US" sz="3600" dirty="0"/>
              <a:t>“Every gun that is made, every rocket fired, signifies in the final sense a theft from those who hunger and are not fed, those who are cold and not clothed”</a:t>
            </a:r>
          </a:p>
        </p:txBody>
      </p:sp>
    </p:spTree>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82" name="Rectangle 2">
            <a:extLst>
              <a:ext uri="{FF2B5EF4-FFF2-40B4-BE49-F238E27FC236}">
                <a16:creationId xmlns:a16="http://schemas.microsoft.com/office/drawing/2014/main" id="{3BB2E4BD-CDC3-F3E3-01D5-808A1317AA9C}"/>
              </a:ext>
            </a:extLst>
          </p:cNvPr>
          <p:cNvSpPr>
            <a:spLocks noGrp="1" noChangeArrowheads="1"/>
          </p:cNvSpPr>
          <p:nvPr>
            <p:ph type="title"/>
          </p:nvPr>
        </p:nvSpPr>
        <p:spPr/>
        <p:txBody>
          <a:bodyPr/>
          <a:lstStyle/>
          <a:p>
            <a:pPr eaLnBrk="1" hangingPunct="1">
              <a:defRPr/>
            </a:pPr>
            <a:r>
              <a:rPr lang="en-US"/>
              <a:t>Dwight Eisenhower</a:t>
            </a:r>
          </a:p>
        </p:txBody>
      </p:sp>
      <p:sp>
        <p:nvSpPr>
          <p:cNvPr id="378883" name="Rectangle 3">
            <a:extLst>
              <a:ext uri="{FF2B5EF4-FFF2-40B4-BE49-F238E27FC236}">
                <a16:creationId xmlns:a16="http://schemas.microsoft.com/office/drawing/2014/main" id="{0696E0E1-B812-27E2-4FCD-276801EEE9F5}"/>
              </a:ext>
            </a:extLst>
          </p:cNvPr>
          <p:cNvSpPr>
            <a:spLocks noGrp="1" noChangeArrowheads="1"/>
          </p:cNvSpPr>
          <p:nvPr>
            <p:ph idx="1"/>
          </p:nvPr>
        </p:nvSpPr>
        <p:spPr/>
        <p:txBody>
          <a:bodyPr/>
          <a:lstStyle/>
          <a:p>
            <a:pPr eaLnBrk="1" hangingPunct="1">
              <a:buFont typeface="Wingdings" panose="05000000000000000000" pitchFamily="2" charset="2"/>
              <a:buNone/>
              <a:defRPr/>
            </a:pPr>
            <a:r>
              <a:rPr lang="en-US" dirty="0"/>
              <a:t>	“This world is not spending money alone. It is spending the sweat of its laborers, the genius of its scientists, the hopes of its children. This is not a way of life at all, in any true sense. Under the cloud of threatening war, it is humanity hanging from a cross of iron.”</a:t>
            </a:r>
          </a:p>
        </p:txBody>
      </p:sp>
    </p:spTree>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6" name="Rectangle 2">
            <a:extLst>
              <a:ext uri="{FF2B5EF4-FFF2-40B4-BE49-F238E27FC236}">
                <a16:creationId xmlns:a16="http://schemas.microsoft.com/office/drawing/2014/main" id="{DA34E8F6-DF4D-8A6C-FA7C-21BE4BC75BC6}"/>
              </a:ext>
            </a:extLst>
          </p:cNvPr>
          <p:cNvSpPr>
            <a:spLocks noGrp="1" noChangeArrowheads="1"/>
          </p:cNvSpPr>
          <p:nvPr>
            <p:ph type="title"/>
          </p:nvPr>
        </p:nvSpPr>
        <p:spPr/>
        <p:txBody>
          <a:bodyPr/>
          <a:lstStyle/>
          <a:p>
            <a:pPr eaLnBrk="1" hangingPunct="1">
              <a:defRPr/>
            </a:pPr>
            <a:r>
              <a:rPr lang="en-US" dirty="0"/>
              <a:t>Martin Luther King</a:t>
            </a:r>
          </a:p>
        </p:txBody>
      </p:sp>
      <p:sp>
        <p:nvSpPr>
          <p:cNvPr id="385027" name="Rectangle 3">
            <a:extLst>
              <a:ext uri="{FF2B5EF4-FFF2-40B4-BE49-F238E27FC236}">
                <a16:creationId xmlns:a16="http://schemas.microsoft.com/office/drawing/2014/main" id="{1E953E56-D36D-2927-BC2F-37B066323225}"/>
              </a:ext>
            </a:extLst>
          </p:cNvPr>
          <p:cNvSpPr>
            <a:spLocks noGrp="1" noChangeArrowheads="1"/>
          </p:cNvSpPr>
          <p:nvPr>
            <p:ph idx="1"/>
          </p:nvPr>
        </p:nvSpPr>
        <p:spPr/>
        <p:txBody>
          <a:bodyPr/>
          <a:lstStyle/>
          <a:p>
            <a:pPr eaLnBrk="1" hangingPunct="1">
              <a:buFont typeface="Wingdings" panose="05000000000000000000" pitchFamily="2" charset="2"/>
              <a:buNone/>
              <a:defRPr/>
            </a:pPr>
            <a:endParaRPr lang="en-US" dirty="0"/>
          </a:p>
          <a:p>
            <a:pPr eaLnBrk="1" hangingPunct="1">
              <a:buFont typeface="Wingdings" panose="05000000000000000000" pitchFamily="2" charset="2"/>
              <a:buNone/>
              <a:defRPr/>
            </a:pPr>
            <a:r>
              <a:rPr lang="en-US" dirty="0"/>
              <a:t>	</a:t>
            </a:r>
            <a:r>
              <a:rPr lang="en-US" sz="3600" dirty="0"/>
              <a:t>“A nation that continues year after year to spend more money on military defense than on programs of social uplift is approaching spiritual death.”</a:t>
            </a:r>
          </a:p>
        </p:txBody>
      </p:sp>
    </p:spTree>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a:extLst>
              <a:ext uri="{FF2B5EF4-FFF2-40B4-BE49-F238E27FC236}">
                <a16:creationId xmlns:a16="http://schemas.microsoft.com/office/drawing/2014/main" id="{DAB701E2-53C9-34A0-C7ED-4AE568F52408}"/>
              </a:ext>
            </a:extLst>
          </p:cNvPr>
          <p:cNvSpPr>
            <a:spLocks noGrp="1" noRot="1" noChangeArrowheads="1"/>
          </p:cNvSpPr>
          <p:nvPr>
            <p:ph type="title"/>
          </p:nvPr>
        </p:nvSpPr>
        <p:spPr/>
        <p:txBody>
          <a:bodyPr/>
          <a:lstStyle/>
          <a:p>
            <a:pPr eaLnBrk="1" hangingPunct="1">
              <a:defRPr/>
            </a:pPr>
            <a:r>
              <a:rPr lang="en-US"/>
              <a:t>War and Peace</a:t>
            </a:r>
          </a:p>
        </p:txBody>
      </p:sp>
      <p:sp>
        <p:nvSpPr>
          <p:cNvPr id="73731" name="Rectangle 3">
            <a:extLst>
              <a:ext uri="{FF2B5EF4-FFF2-40B4-BE49-F238E27FC236}">
                <a16:creationId xmlns:a16="http://schemas.microsoft.com/office/drawing/2014/main" id="{73874C67-322C-45D0-109B-1DB9CE2DC39D}"/>
              </a:ext>
            </a:extLst>
          </p:cNvPr>
          <p:cNvSpPr>
            <a:spLocks noGrp="1" noChangeArrowheads="1"/>
          </p:cNvSpPr>
          <p:nvPr>
            <p:ph idx="1"/>
          </p:nvPr>
        </p:nvSpPr>
        <p:spPr/>
        <p:txBody>
          <a:bodyPr/>
          <a:lstStyle/>
          <a:p>
            <a:pPr eaLnBrk="1" hangingPunct="1">
              <a:defRPr/>
            </a:pPr>
            <a:r>
              <a:rPr lang="en-US" sz="2400" dirty="0"/>
              <a:t>World military budget</a:t>
            </a:r>
          </a:p>
          <a:p>
            <a:pPr lvl="1" eaLnBrk="1" hangingPunct="1">
              <a:defRPr/>
            </a:pPr>
            <a:r>
              <a:rPr lang="en-US" sz="2400" dirty="0"/>
              <a:t>280X what the UN spends on peacekeeping</a:t>
            </a:r>
          </a:p>
          <a:p>
            <a:pPr eaLnBrk="1" hangingPunct="1">
              <a:defRPr/>
            </a:pPr>
            <a:r>
              <a:rPr lang="en-US" sz="2400" dirty="0"/>
              <a:t>US:</a:t>
            </a:r>
          </a:p>
          <a:p>
            <a:pPr lvl="1" eaLnBrk="1" hangingPunct="1">
              <a:defRPr/>
            </a:pPr>
            <a:r>
              <a:rPr lang="en-US" sz="2400" dirty="0"/>
              <a:t>Largest arms supplier</a:t>
            </a:r>
          </a:p>
          <a:p>
            <a:pPr lvl="2" eaLnBrk="1" hangingPunct="1">
              <a:defRPr/>
            </a:pPr>
            <a:r>
              <a:rPr lang="en-US" dirty="0"/>
              <a:t>$319 billion in sales between 2020 and 2024 = 43% of global market</a:t>
            </a:r>
          </a:p>
          <a:p>
            <a:pPr lvl="1" eaLnBrk="1" hangingPunct="1">
              <a:defRPr/>
            </a:pPr>
            <a:r>
              <a:rPr lang="en-US" sz="2400" dirty="0"/>
              <a:t>Profits at top 5 defense firms up 450% since 2002</a:t>
            </a:r>
          </a:p>
          <a:p>
            <a:pPr lvl="1" eaLnBrk="1" hangingPunct="1">
              <a:defRPr/>
            </a:pPr>
            <a:r>
              <a:rPr lang="en-US" sz="2400" dirty="0"/>
              <a:t>Greatest debtor to U.N. (including U.N. peacekeeping fund)</a:t>
            </a:r>
          </a:p>
        </p:txBody>
      </p:sp>
    </p:spTree>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BD721-4674-800D-D5D6-657F595F7CAA}"/>
              </a:ext>
            </a:extLst>
          </p:cNvPr>
          <p:cNvSpPr>
            <a:spLocks noGrp="1"/>
          </p:cNvSpPr>
          <p:nvPr>
            <p:ph type="title"/>
          </p:nvPr>
        </p:nvSpPr>
        <p:spPr/>
        <p:txBody>
          <a:bodyPr/>
          <a:lstStyle/>
          <a:p>
            <a:pPr marL="342900" marR="0" lvl="0" indent="-342900" defTabSz="914400" rtl="0" eaLnBrk="0" fontAlgn="base" latinLnBrk="0" hangingPunct="0">
              <a:lnSpc>
                <a:spcPct val="100000"/>
              </a:lnSpc>
              <a:spcBef>
                <a:spcPct val="20000"/>
              </a:spcBef>
              <a:spcAft>
                <a:spcPct val="0"/>
              </a:spcAft>
              <a:tabLst/>
              <a:defRPr/>
            </a:pPr>
            <a:r>
              <a:rPr kumimoji="0" lang="en-AU" sz="3200" b="0" i="0" u="none" strike="noStrike" kern="0" cap="none" spc="0" normalizeH="0" baseline="0" noProof="0" dirty="0">
                <a:ln>
                  <a:noFill/>
                </a:ln>
                <a:solidFill>
                  <a:srgbClr val="FFFFFF"/>
                </a:solidFill>
                <a:effectLst/>
                <a:uLnTx/>
                <a:uFillTx/>
                <a:latin typeface="Tahoma"/>
                <a:ea typeface="+mn-ea"/>
                <a:cs typeface="+mn-cs"/>
              </a:rPr>
              <a:t>10 </a:t>
            </a:r>
            <a:r>
              <a:rPr lang="en-AU" sz="3200" dirty="0">
                <a:solidFill>
                  <a:srgbClr val="FFFFFF"/>
                </a:solidFill>
                <a:effectLst/>
                <a:latin typeface="Tahoma"/>
                <a:ea typeface="+mn-ea"/>
                <a:cs typeface="+mn-cs"/>
              </a:rPr>
              <a:t>L</a:t>
            </a:r>
            <a:r>
              <a:rPr kumimoji="0" lang="en-AU" sz="3200" b="0" i="0" u="none" strike="noStrike" kern="0" cap="none" spc="0" normalizeH="0" baseline="0" noProof="0" dirty="0" err="1">
                <a:ln>
                  <a:noFill/>
                </a:ln>
                <a:solidFill>
                  <a:srgbClr val="FFFFFF"/>
                </a:solidFill>
                <a:effectLst/>
                <a:uLnTx/>
                <a:uFillTx/>
                <a:latin typeface="Tahoma"/>
                <a:ea typeface="+mn-ea"/>
                <a:cs typeface="+mn-cs"/>
              </a:rPr>
              <a:t>argest</a:t>
            </a:r>
            <a:r>
              <a:rPr kumimoji="0" lang="en-AU" sz="3200" b="0" i="0" u="none" strike="noStrike" kern="0" cap="none" spc="0" normalizeH="0" baseline="0" noProof="0" dirty="0">
                <a:ln>
                  <a:noFill/>
                </a:ln>
                <a:solidFill>
                  <a:srgbClr val="FFFFFF"/>
                </a:solidFill>
                <a:effectLst/>
                <a:uLnTx/>
                <a:uFillTx/>
                <a:latin typeface="Tahoma"/>
                <a:ea typeface="+mn-ea"/>
                <a:cs typeface="+mn-cs"/>
              </a:rPr>
              <a:t> Arms Exporters From 2020-24</a:t>
            </a:r>
            <a:endParaRPr lang="en-AU" sz="3200" dirty="0"/>
          </a:p>
        </p:txBody>
      </p:sp>
      <p:sp>
        <p:nvSpPr>
          <p:cNvPr id="3" name="Content Placeholder 2">
            <a:extLst>
              <a:ext uri="{FF2B5EF4-FFF2-40B4-BE49-F238E27FC236}">
                <a16:creationId xmlns:a16="http://schemas.microsoft.com/office/drawing/2014/main" id="{59DE722E-FF6F-9F8A-BEF5-170C01836EA5}"/>
              </a:ext>
            </a:extLst>
          </p:cNvPr>
          <p:cNvSpPr>
            <a:spLocks noGrp="1"/>
          </p:cNvSpPr>
          <p:nvPr>
            <p:ph idx="1"/>
          </p:nvPr>
        </p:nvSpPr>
        <p:spPr/>
        <p:txBody>
          <a:bodyPr/>
          <a:lstStyle/>
          <a:p>
            <a:pPr lvl="0"/>
            <a:r>
              <a:rPr lang="en-AU" sz="2000" dirty="0">
                <a:effectLst/>
              </a:rPr>
              <a:t>United States (43% of the world)</a:t>
            </a:r>
          </a:p>
          <a:p>
            <a:pPr lvl="0"/>
            <a:r>
              <a:rPr lang="en-AU" sz="2000" dirty="0">
                <a:effectLst/>
              </a:rPr>
              <a:t>France (9.6%)</a:t>
            </a:r>
          </a:p>
          <a:p>
            <a:pPr lvl="0"/>
            <a:r>
              <a:rPr lang="en-AU" sz="2000" dirty="0">
                <a:effectLst/>
              </a:rPr>
              <a:t>Russia (7.8%)</a:t>
            </a:r>
          </a:p>
          <a:p>
            <a:pPr lvl="0"/>
            <a:r>
              <a:rPr lang="en-AU" sz="2000" dirty="0">
                <a:effectLst/>
              </a:rPr>
              <a:t>China (5.9%)</a:t>
            </a:r>
          </a:p>
          <a:p>
            <a:pPr lvl="0"/>
            <a:r>
              <a:rPr lang="en-AU" sz="2000" dirty="0">
                <a:effectLst/>
              </a:rPr>
              <a:t>Germany (5.6%)</a:t>
            </a:r>
          </a:p>
          <a:p>
            <a:pPr lvl="0"/>
            <a:r>
              <a:rPr lang="en-AU" sz="2000" dirty="0">
                <a:effectLst/>
              </a:rPr>
              <a:t>Italy (4.8%)</a:t>
            </a:r>
          </a:p>
          <a:p>
            <a:pPr lvl="0"/>
            <a:r>
              <a:rPr lang="en-AU" sz="2000" dirty="0">
                <a:effectLst/>
              </a:rPr>
              <a:t>United Kingdom (3.6%)</a:t>
            </a:r>
          </a:p>
          <a:p>
            <a:pPr lvl="0"/>
            <a:r>
              <a:rPr lang="en-AU" sz="2000" dirty="0">
                <a:effectLst/>
              </a:rPr>
              <a:t>Israel (3.1%)</a:t>
            </a:r>
          </a:p>
          <a:p>
            <a:pPr lvl="0"/>
            <a:r>
              <a:rPr lang="en-AU" sz="2000" dirty="0">
                <a:effectLst/>
              </a:rPr>
              <a:t>Spain (3.0%)</a:t>
            </a:r>
          </a:p>
          <a:p>
            <a:pPr lvl="0"/>
            <a:r>
              <a:rPr lang="en-AU" sz="2000" dirty="0">
                <a:effectLst/>
              </a:rPr>
              <a:t>South Korea (2.2%)</a:t>
            </a:r>
          </a:p>
          <a:p>
            <a:endParaRPr lang="en-AU" dirty="0"/>
          </a:p>
        </p:txBody>
      </p:sp>
    </p:spTree>
    <p:extLst>
      <p:ext uri="{BB962C8B-B14F-4D97-AF65-F5344CB8AC3E}">
        <p14:creationId xmlns:p14="http://schemas.microsoft.com/office/powerpoint/2010/main" val="2271758336"/>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ECE3B79-7215-9092-EF65-0D1A9AEC9B5B}"/>
              </a:ext>
            </a:extLst>
          </p:cNvPr>
          <p:cNvPicPr>
            <a:picLocks noChangeAspect="1"/>
          </p:cNvPicPr>
          <p:nvPr/>
        </p:nvPicPr>
        <p:blipFill>
          <a:blip r:embed="rId2"/>
          <a:stretch>
            <a:fillRect/>
          </a:stretch>
        </p:blipFill>
        <p:spPr>
          <a:xfrm>
            <a:off x="700062" y="0"/>
            <a:ext cx="7743875" cy="6858000"/>
          </a:xfrm>
          <a:prstGeom prst="rect">
            <a:avLst/>
          </a:prstGeom>
        </p:spPr>
      </p:pic>
    </p:spTree>
    <p:extLst>
      <p:ext uri="{BB962C8B-B14F-4D97-AF65-F5344CB8AC3E}">
        <p14:creationId xmlns:p14="http://schemas.microsoft.com/office/powerpoint/2010/main" val="2566295259"/>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62" name="Rectangle 2">
            <a:extLst>
              <a:ext uri="{FF2B5EF4-FFF2-40B4-BE49-F238E27FC236}">
                <a16:creationId xmlns:a16="http://schemas.microsoft.com/office/drawing/2014/main" id="{9F1086FA-2CF2-992D-271C-661B69F50FA9}"/>
              </a:ext>
            </a:extLst>
          </p:cNvPr>
          <p:cNvSpPr>
            <a:spLocks noGrp="1" noChangeArrowheads="1"/>
          </p:cNvSpPr>
          <p:nvPr>
            <p:ph type="title"/>
          </p:nvPr>
        </p:nvSpPr>
        <p:spPr/>
        <p:txBody>
          <a:bodyPr/>
          <a:lstStyle/>
          <a:p>
            <a:pPr eaLnBrk="1" hangingPunct="1">
              <a:defRPr/>
            </a:pPr>
            <a:r>
              <a:rPr lang="en-US"/>
              <a:t>Arms Exports</a:t>
            </a:r>
          </a:p>
        </p:txBody>
      </p:sp>
      <p:sp>
        <p:nvSpPr>
          <p:cNvPr id="450563" name="Rectangle 3">
            <a:extLst>
              <a:ext uri="{FF2B5EF4-FFF2-40B4-BE49-F238E27FC236}">
                <a16:creationId xmlns:a16="http://schemas.microsoft.com/office/drawing/2014/main" id="{7F7526C0-9E51-837F-8A41-9BB583C2C0A6}"/>
              </a:ext>
            </a:extLst>
          </p:cNvPr>
          <p:cNvSpPr>
            <a:spLocks noGrp="1" noChangeArrowheads="1"/>
          </p:cNvSpPr>
          <p:nvPr>
            <p:ph idx="1"/>
          </p:nvPr>
        </p:nvSpPr>
        <p:spPr/>
        <p:txBody>
          <a:bodyPr/>
          <a:lstStyle/>
          <a:p>
            <a:pPr eaLnBrk="1" hangingPunct="1">
              <a:defRPr/>
            </a:pPr>
            <a:endParaRPr lang="en-US"/>
          </a:p>
        </p:txBody>
      </p:sp>
      <p:pic>
        <p:nvPicPr>
          <p:cNvPr id="247812" name="Picture 4" descr="281">
            <a:hlinkClick r:id="rId2"/>
            <a:extLst>
              <a:ext uri="{FF2B5EF4-FFF2-40B4-BE49-F238E27FC236}">
                <a16:creationId xmlns:a16="http://schemas.microsoft.com/office/drawing/2014/main" id="{D17481AC-62CD-B11A-3E0B-761F01A047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981200"/>
            <a:ext cx="66294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6" name="Rectangle 2">
            <a:extLst>
              <a:ext uri="{FF2B5EF4-FFF2-40B4-BE49-F238E27FC236}">
                <a16:creationId xmlns:a16="http://schemas.microsoft.com/office/drawing/2014/main" id="{7720BDEA-E709-84E4-9E36-80B01BAE2DB9}"/>
              </a:ext>
            </a:extLst>
          </p:cNvPr>
          <p:cNvSpPr>
            <a:spLocks noGrp="1" noChangeArrowheads="1"/>
          </p:cNvSpPr>
          <p:nvPr>
            <p:ph type="title"/>
          </p:nvPr>
        </p:nvSpPr>
        <p:spPr/>
        <p:txBody>
          <a:bodyPr/>
          <a:lstStyle/>
          <a:p>
            <a:pPr eaLnBrk="1" hangingPunct="1">
              <a:defRPr/>
            </a:pPr>
            <a:r>
              <a:rPr lang="en-US"/>
              <a:t>Arms Imports</a:t>
            </a:r>
          </a:p>
        </p:txBody>
      </p:sp>
      <p:sp>
        <p:nvSpPr>
          <p:cNvPr id="451587" name="Rectangle 3">
            <a:extLst>
              <a:ext uri="{FF2B5EF4-FFF2-40B4-BE49-F238E27FC236}">
                <a16:creationId xmlns:a16="http://schemas.microsoft.com/office/drawing/2014/main" id="{211BF60E-770D-DF68-A688-A4495F9544F5}"/>
              </a:ext>
            </a:extLst>
          </p:cNvPr>
          <p:cNvSpPr>
            <a:spLocks noGrp="1" noChangeArrowheads="1"/>
          </p:cNvSpPr>
          <p:nvPr>
            <p:ph idx="1"/>
          </p:nvPr>
        </p:nvSpPr>
        <p:spPr/>
        <p:txBody>
          <a:bodyPr/>
          <a:lstStyle/>
          <a:p>
            <a:pPr eaLnBrk="1" hangingPunct="1">
              <a:defRPr/>
            </a:pPr>
            <a:endParaRPr lang="en-US"/>
          </a:p>
        </p:txBody>
      </p:sp>
      <p:pic>
        <p:nvPicPr>
          <p:cNvPr id="248836" name="Picture 4" descr="282">
            <a:hlinkClick r:id="rId2"/>
            <a:extLst>
              <a:ext uri="{FF2B5EF4-FFF2-40B4-BE49-F238E27FC236}">
                <a16:creationId xmlns:a16="http://schemas.microsoft.com/office/drawing/2014/main" id="{C85E9347-B325-6814-6934-A580655306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1981200"/>
            <a:ext cx="65532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390CE-3533-BDE7-570A-F4932D2219E1}"/>
              </a:ext>
            </a:extLst>
          </p:cNvPr>
          <p:cNvSpPr>
            <a:spLocks noGrp="1"/>
          </p:cNvSpPr>
          <p:nvPr>
            <p:ph type="title"/>
          </p:nvPr>
        </p:nvSpPr>
        <p:spPr/>
        <p:txBody>
          <a:bodyPr/>
          <a:lstStyle/>
          <a:p>
            <a:pPr>
              <a:defRPr/>
            </a:pPr>
            <a:r>
              <a:rPr lang="en-US" dirty="0"/>
              <a:t>Top Recipients of U.S. Military Aid</a:t>
            </a:r>
          </a:p>
        </p:txBody>
      </p:sp>
      <p:sp>
        <p:nvSpPr>
          <p:cNvPr id="3" name="Content Placeholder 2">
            <a:extLst>
              <a:ext uri="{FF2B5EF4-FFF2-40B4-BE49-F238E27FC236}">
                <a16:creationId xmlns:a16="http://schemas.microsoft.com/office/drawing/2014/main" id="{357D5DBA-BEF7-16DB-8643-41F603C81C16}"/>
              </a:ext>
            </a:extLst>
          </p:cNvPr>
          <p:cNvSpPr>
            <a:spLocks noGrp="1"/>
          </p:cNvSpPr>
          <p:nvPr>
            <p:ph idx="1"/>
          </p:nvPr>
        </p:nvSpPr>
        <p:spPr/>
        <p:txBody>
          <a:bodyPr/>
          <a:lstStyle/>
          <a:p>
            <a:pPr>
              <a:defRPr/>
            </a:pPr>
            <a:r>
              <a:rPr lang="en-US" dirty="0"/>
              <a:t>Israel</a:t>
            </a:r>
          </a:p>
          <a:p>
            <a:pPr>
              <a:defRPr/>
            </a:pPr>
            <a:r>
              <a:rPr lang="en-US" dirty="0"/>
              <a:t>Egypt</a:t>
            </a:r>
          </a:p>
          <a:p>
            <a:pPr>
              <a:defRPr/>
            </a:pPr>
            <a:r>
              <a:rPr lang="en-US" dirty="0"/>
              <a:t>Iraq</a:t>
            </a:r>
          </a:p>
          <a:p>
            <a:pPr>
              <a:defRPr/>
            </a:pPr>
            <a:r>
              <a:rPr lang="en-US" dirty="0"/>
              <a:t>Pakistan</a:t>
            </a:r>
          </a:p>
          <a:p>
            <a:pPr>
              <a:defRPr/>
            </a:pPr>
            <a:r>
              <a:rPr lang="en-US" dirty="0"/>
              <a:t>Jordan</a:t>
            </a:r>
          </a:p>
          <a:p>
            <a:pPr>
              <a:defRPr/>
            </a:pPr>
            <a:r>
              <a:rPr lang="en-US" dirty="0"/>
              <a:t>Columbia</a:t>
            </a:r>
          </a:p>
          <a:p>
            <a:pPr>
              <a:defRPr/>
            </a:pPr>
            <a:r>
              <a:rPr lang="en-US" dirty="0"/>
              <a:t>Somalia</a:t>
            </a:r>
          </a:p>
        </p:txBody>
      </p:sp>
    </p:spTree>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463CF-8956-AC3C-C325-CA3F19A85A4D}"/>
              </a:ext>
            </a:extLst>
          </p:cNvPr>
          <p:cNvSpPr>
            <a:spLocks noGrp="1"/>
          </p:cNvSpPr>
          <p:nvPr>
            <p:ph type="title"/>
          </p:nvPr>
        </p:nvSpPr>
        <p:spPr/>
        <p:txBody>
          <a:bodyPr/>
          <a:lstStyle/>
          <a:p>
            <a:pPr>
              <a:defRPr/>
            </a:pPr>
            <a:r>
              <a:rPr lang="en-US" sz="4000" dirty="0">
                <a:solidFill>
                  <a:srgbClr val="E5FFFF"/>
                </a:solidFill>
              </a:rPr>
              <a:t>Costs of Wars (2010 dollars, inflation-adjusted)</a:t>
            </a:r>
            <a:endParaRPr lang="en-US" sz="4000" dirty="0"/>
          </a:p>
        </p:txBody>
      </p:sp>
      <p:sp>
        <p:nvSpPr>
          <p:cNvPr id="3" name="Content Placeholder 2">
            <a:extLst>
              <a:ext uri="{FF2B5EF4-FFF2-40B4-BE49-F238E27FC236}">
                <a16:creationId xmlns:a16="http://schemas.microsoft.com/office/drawing/2014/main" id="{18911DFF-7F94-F57B-0103-091F71AAEB08}"/>
              </a:ext>
            </a:extLst>
          </p:cNvPr>
          <p:cNvSpPr>
            <a:spLocks noGrp="1"/>
          </p:cNvSpPr>
          <p:nvPr>
            <p:ph idx="1"/>
          </p:nvPr>
        </p:nvSpPr>
        <p:spPr/>
        <p:txBody>
          <a:bodyPr/>
          <a:lstStyle/>
          <a:p>
            <a:pPr>
              <a:defRPr/>
            </a:pPr>
            <a:r>
              <a:rPr lang="en-US" dirty="0"/>
              <a:t>American Revolution: $2.4 billion</a:t>
            </a:r>
          </a:p>
          <a:p>
            <a:pPr>
              <a:defRPr/>
            </a:pPr>
            <a:r>
              <a:rPr lang="en-US" dirty="0"/>
              <a:t>War of 1812: $1.6 billion</a:t>
            </a:r>
          </a:p>
          <a:p>
            <a:pPr>
              <a:defRPr/>
            </a:pPr>
            <a:r>
              <a:rPr lang="en-US" dirty="0"/>
              <a:t>Mexican War: $2.4 billion</a:t>
            </a:r>
          </a:p>
          <a:p>
            <a:pPr>
              <a:defRPr/>
            </a:pPr>
            <a:r>
              <a:rPr lang="en-US" dirty="0"/>
              <a:t>Civil War (both sides): $79.8 billion</a:t>
            </a:r>
          </a:p>
          <a:p>
            <a:pPr>
              <a:defRPr/>
            </a:pPr>
            <a:r>
              <a:rPr lang="en-US" dirty="0"/>
              <a:t>Spanish American War: $9 billion</a:t>
            </a:r>
          </a:p>
        </p:txBody>
      </p:sp>
    </p:spTree>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82BA0-96C5-267D-A5BA-9E01AB4A2EC4}"/>
              </a:ext>
            </a:extLst>
          </p:cNvPr>
          <p:cNvSpPr>
            <a:spLocks noGrp="1"/>
          </p:cNvSpPr>
          <p:nvPr>
            <p:ph type="title"/>
          </p:nvPr>
        </p:nvSpPr>
        <p:spPr/>
        <p:txBody>
          <a:bodyPr/>
          <a:lstStyle/>
          <a:p>
            <a:pPr>
              <a:defRPr/>
            </a:pPr>
            <a:r>
              <a:rPr lang="en-US" sz="4000" dirty="0">
                <a:solidFill>
                  <a:srgbClr val="E5FFFF"/>
                </a:solidFill>
              </a:rPr>
              <a:t>Costs of Wars (2010 dollars, inflation-adjusted)</a:t>
            </a:r>
            <a:endParaRPr lang="en-US" sz="4000" dirty="0"/>
          </a:p>
        </p:txBody>
      </p:sp>
      <p:sp>
        <p:nvSpPr>
          <p:cNvPr id="3" name="Content Placeholder 2">
            <a:extLst>
              <a:ext uri="{FF2B5EF4-FFF2-40B4-BE49-F238E27FC236}">
                <a16:creationId xmlns:a16="http://schemas.microsoft.com/office/drawing/2014/main" id="{979EB706-360D-85CE-F81D-851A42366CA7}"/>
              </a:ext>
            </a:extLst>
          </p:cNvPr>
          <p:cNvSpPr>
            <a:spLocks noGrp="1"/>
          </p:cNvSpPr>
          <p:nvPr>
            <p:ph idx="1"/>
          </p:nvPr>
        </p:nvSpPr>
        <p:spPr/>
        <p:txBody>
          <a:bodyPr/>
          <a:lstStyle/>
          <a:p>
            <a:pPr>
              <a:defRPr/>
            </a:pPr>
            <a:r>
              <a:rPr lang="en-US" dirty="0"/>
              <a:t>World War I: $334 billion</a:t>
            </a:r>
          </a:p>
          <a:p>
            <a:pPr>
              <a:defRPr/>
            </a:pPr>
            <a:r>
              <a:rPr lang="en-US" dirty="0"/>
              <a:t>World War II: $4.1 trillion</a:t>
            </a:r>
          </a:p>
          <a:p>
            <a:pPr>
              <a:buClr>
                <a:srgbClr val="00CCFF"/>
              </a:buClr>
              <a:defRPr/>
            </a:pPr>
            <a:r>
              <a:rPr lang="en-US" dirty="0">
                <a:solidFill>
                  <a:srgbClr val="FFFFFF"/>
                </a:solidFill>
              </a:rPr>
              <a:t>Korean War: $341 billion</a:t>
            </a:r>
          </a:p>
          <a:p>
            <a:pPr>
              <a:buClr>
                <a:srgbClr val="00CCFF"/>
              </a:buClr>
              <a:defRPr/>
            </a:pPr>
            <a:r>
              <a:rPr lang="en-US" dirty="0">
                <a:solidFill>
                  <a:srgbClr val="FFFFFF"/>
                </a:solidFill>
              </a:rPr>
              <a:t>Vietnam War: $738 billion</a:t>
            </a:r>
          </a:p>
          <a:p>
            <a:pPr>
              <a:buClr>
                <a:srgbClr val="00CCFF"/>
              </a:buClr>
              <a:defRPr/>
            </a:pPr>
            <a:r>
              <a:rPr lang="en-US" dirty="0">
                <a:solidFill>
                  <a:srgbClr val="FFFFFF"/>
                </a:solidFill>
              </a:rPr>
              <a:t>Gulf War I: $102 billion</a:t>
            </a:r>
          </a:p>
          <a:p>
            <a:pPr>
              <a:buClr>
                <a:srgbClr val="00CCFF"/>
              </a:buClr>
              <a:defRPr/>
            </a:pPr>
            <a:r>
              <a:rPr lang="en-US" dirty="0"/>
              <a:t>Iraq/Afghanistan Wars likely to cost $4-5 trillion</a:t>
            </a:r>
          </a:p>
          <a:p>
            <a:pPr>
              <a:buClr>
                <a:srgbClr val="00CCFF"/>
              </a:buClr>
              <a:defRPr/>
            </a:pPr>
            <a:endParaRPr lang="en-US" dirty="0">
              <a:solidFill>
                <a:srgbClr val="FFFFFF"/>
              </a:solidFill>
            </a:endParaRPr>
          </a:p>
          <a:p>
            <a:pPr>
              <a:defRPr/>
            </a:pPr>
            <a:endParaRPr lang="en-US" dirty="0"/>
          </a:p>
        </p:txBody>
      </p:sp>
    </p:spTree>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FFC13-4129-83A7-772F-761AED0E090F}"/>
              </a:ext>
            </a:extLst>
          </p:cNvPr>
          <p:cNvSpPr>
            <a:spLocks noGrp="1"/>
          </p:cNvSpPr>
          <p:nvPr>
            <p:ph type="title"/>
          </p:nvPr>
        </p:nvSpPr>
        <p:spPr/>
        <p:txBody>
          <a:bodyPr/>
          <a:lstStyle/>
          <a:p>
            <a:pPr>
              <a:defRPr/>
            </a:pPr>
            <a:r>
              <a:rPr lang="en-US" dirty="0"/>
              <a:t>Economic Cost of War, U.S.</a:t>
            </a:r>
          </a:p>
        </p:txBody>
      </p:sp>
      <p:pic>
        <p:nvPicPr>
          <p:cNvPr id="252931" name="Content Placeholder 3">
            <a:extLst>
              <a:ext uri="{FF2B5EF4-FFF2-40B4-BE49-F238E27FC236}">
                <a16:creationId xmlns:a16="http://schemas.microsoft.com/office/drawing/2014/main" id="{5E31DBA4-7C68-3961-BC54-206AA57026D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685800" y="1600200"/>
            <a:ext cx="7620000" cy="4648200"/>
          </a:xfrm>
        </p:spPr>
      </p:pic>
    </p:spTree>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4AED3-DBCC-15B3-97BB-404295678F0D}"/>
              </a:ext>
            </a:extLst>
          </p:cNvPr>
          <p:cNvSpPr>
            <a:spLocks noGrp="1"/>
          </p:cNvSpPr>
          <p:nvPr>
            <p:ph type="title"/>
          </p:nvPr>
        </p:nvSpPr>
        <p:spPr>
          <a:xfrm>
            <a:off x="628650" y="381000"/>
            <a:ext cx="7886700" cy="685800"/>
          </a:xfrm>
        </p:spPr>
        <p:txBody>
          <a:bodyPr>
            <a:noAutofit/>
          </a:bodyPr>
          <a:lstStyle/>
          <a:p>
            <a:pPr>
              <a:defRPr/>
            </a:pPr>
            <a:r>
              <a:rPr lang="en-US" sz="2800" dirty="0"/>
              <a:t>Cost of War Project, Brown University (10-21)</a:t>
            </a:r>
          </a:p>
        </p:txBody>
      </p:sp>
      <p:pic>
        <p:nvPicPr>
          <p:cNvPr id="253955" name="Content Placeholder 3">
            <a:extLst>
              <a:ext uri="{FF2B5EF4-FFF2-40B4-BE49-F238E27FC236}">
                <a16:creationId xmlns:a16="http://schemas.microsoft.com/office/drawing/2014/main" id="{3643C138-ADC4-D35E-DC9F-EC33761C232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38125" y="1371600"/>
            <a:ext cx="8667750" cy="4948238"/>
          </a:xfrm>
        </p:spPr>
      </p:pic>
    </p:spTree>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DD1BBFEA-563D-025A-4F08-1705834FB02A}"/>
              </a:ext>
            </a:extLst>
          </p:cNvPr>
          <p:cNvSpPr>
            <a:spLocks noGrp="1" noRot="1" noChangeArrowheads="1"/>
          </p:cNvSpPr>
          <p:nvPr>
            <p:ph type="title"/>
          </p:nvPr>
        </p:nvSpPr>
        <p:spPr/>
        <p:txBody>
          <a:bodyPr lIns="80962" tIns="39688" rIns="80962" bIns="39688"/>
          <a:lstStyle/>
          <a:p>
            <a:pPr defTabSz="806450" eaLnBrk="1" hangingPunct="1">
              <a:defRPr/>
            </a:pPr>
            <a:r>
              <a:rPr lang="en-US" dirty="0">
                <a:solidFill>
                  <a:schemeClr val="tx1"/>
                </a:solidFill>
              </a:rPr>
              <a:t>Foreign Aid</a:t>
            </a:r>
            <a:endParaRPr lang="en-US" sz="3900" dirty="0">
              <a:solidFill>
                <a:schemeClr val="tx1"/>
              </a:solidFill>
            </a:endParaRPr>
          </a:p>
        </p:txBody>
      </p:sp>
      <p:sp>
        <p:nvSpPr>
          <p:cNvPr id="299011" name="Rectangle 3">
            <a:extLst>
              <a:ext uri="{FF2B5EF4-FFF2-40B4-BE49-F238E27FC236}">
                <a16:creationId xmlns:a16="http://schemas.microsoft.com/office/drawing/2014/main" id="{6EB91F76-9A8D-AEC7-E968-DDCCB3F75A92}"/>
              </a:ext>
            </a:extLst>
          </p:cNvPr>
          <p:cNvSpPr>
            <a:spLocks noGrp="1" noChangeArrowheads="1"/>
          </p:cNvSpPr>
          <p:nvPr>
            <p:ph idx="1"/>
          </p:nvPr>
        </p:nvSpPr>
        <p:spPr>
          <a:xfrm>
            <a:off x="762000" y="1716088"/>
            <a:ext cx="7772400" cy="4097337"/>
          </a:xfrm>
        </p:spPr>
        <p:txBody>
          <a:bodyPr lIns="80962" tIns="39688" rIns="80962" bIns="39688"/>
          <a:lstStyle/>
          <a:p>
            <a:pPr eaLnBrk="1" hangingPunct="1">
              <a:lnSpc>
                <a:spcPct val="90000"/>
              </a:lnSpc>
              <a:defRPr/>
            </a:pPr>
            <a:r>
              <a:rPr lang="en-US" altLang="en-US" sz="2800" dirty="0"/>
              <a:t>US ranks 1</a:t>
            </a:r>
            <a:r>
              <a:rPr lang="en-US" altLang="en-US" sz="2800" baseline="30000" dirty="0"/>
              <a:t>st</a:t>
            </a:r>
            <a:r>
              <a:rPr lang="en-US" altLang="en-US" sz="2800" dirty="0"/>
              <a:t> in total dollars (86$ billion in 2024 = $246/person), but 21</a:t>
            </a:r>
            <a:r>
              <a:rPr lang="en-US" altLang="en-US" sz="2800" baseline="30000" dirty="0"/>
              <a:t>st</a:t>
            </a:r>
            <a:r>
              <a:rPr lang="en-US" altLang="en-US" sz="2800" dirty="0"/>
              <a:t> in the world in foreign aid as a percentage of GDP (0.24%)</a:t>
            </a:r>
          </a:p>
          <a:p>
            <a:pPr lvl="1" eaLnBrk="1" hangingPunct="1">
              <a:lnSpc>
                <a:spcPct val="90000"/>
              </a:lnSpc>
              <a:defRPr/>
            </a:pPr>
            <a:r>
              <a:rPr lang="en-US" altLang="en-US" dirty="0">
                <a:latin typeface="Arial" panose="020B0604020202020204" pitchFamily="34" charset="0"/>
              </a:rPr>
              <a:t>Americans think that 25% of the federal budget goes toward foreign aid</a:t>
            </a:r>
            <a:endParaRPr lang="en-US" altLang="en-US" dirty="0"/>
          </a:p>
          <a:p>
            <a:pPr eaLnBrk="1" hangingPunct="1">
              <a:lnSpc>
                <a:spcPct val="90000"/>
              </a:lnSpc>
              <a:defRPr/>
            </a:pPr>
            <a:r>
              <a:rPr lang="en-US" altLang="en-US" sz="2800" dirty="0"/>
              <a:t>Trump II USAID cuts estimated to lead to additional 14 million deaths by 2030</a:t>
            </a:r>
          </a:p>
        </p:txBody>
      </p:sp>
    </p:spTree>
  </p:cSld>
  <p:clrMapOvr>
    <a:masterClrMapping/>
  </p:clrMapOvr>
  <p:transition/>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024AD4E-E161-1E90-1204-DC4C6798CC5D}"/>
              </a:ext>
            </a:extLst>
          </p:cNvPr>
          <p:cNvPicPr>
            <a:picLocks noChangeAspect="1"/>
          </p:cNvPicPr>
          <p:nvPr/>
        </p:nvPicPr>
        <p:blipFill>
          <a:blip r:embed="rId2"/>
          <a:stretch>
            <a:fillRect/>
          </a:stretch>
        </p:blipFill>
        <p:spPr>
          <a:xfrm>
            <a:off x="838200" y="-19291"/>
            <a:ext cx="7467600" cy="6808164"/>
          </a:xfrm>
          <a:prstGeom prst="rect">
            <a:avLst/>
          </a:prstGeom>
        </p:spPr>
      </p:pic>
    </p:spTree>
    <p:extLst>
      <p:ext uri="{BB962C8B-B14F-4D97-AF65-F5344CB8AC3E}">
        <p14:creationId xmlns:p14="http://schemas.microsoft.com/office/powerpoint/2010/main" val="339428702"/>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Title 4">
            <a:extLst>
              <a:ext uri="{FF2B5EF4-FFF2-40B4-BE49-F238E27FC236}">
                <a16:creationId xmlns:a16="http://schemas.microsoft.com/office/drawing/2014/main" id="{09FC576C-BE52-FC7A-C5AC-FD422B824157}"/>
              </a:ext>
            </a:extLst>
          </p:cNvPr>
          <p:cNvSpPr>
            <a:spLocks noGrp="1"/>
          </p:cNvSpPr>
          <p:nvPr>
            <p:ph type="title"/>
          </p:nvPr>
        </p:nvSpPr>
        <p:spPr/>
        <p:txBody>
          <a:bodyPr/>
          <a:lstStyle/>
          <a:p>
            <a:pPr>
              <a:defRPr/>
            </a:pPr>
            <a:r>
              <a:rPr lang="en-US" altLang="en-US"/>
              <a:t>2017</a:t>
            </a:r>
          </a:p>
        </p:txBody>
      </p:sp>
      <p:pic>
        <p:nvPicPr>
          <p:cNvPr id="257027" name="Content Placeholder 6">
            <a:extLst>
              <a:ext uri="{FF2B5EF4-FFF2-40B4-BE49-F238E27FC236}">
                <a16:creationId xmlns:a16="http://schemas.microsoft.com/office/drawing/2014/main" id="{6F5B87F5-AD0B-495C-3390-1E458B76E72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282700" y="1981200"/>
            <a:ext cx="6578600" cy="4114800"/>
          </a:xfrm>
        </p:spPr>
      </p:pic>
    </p:spTree>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8050" name="Picture 1">
            <a:extLst>
              <a:ext uri="{FF2B5EF4-FFF2-40B4-BE49-F238E27FC236}">
                <a16:creationId xmlns:a16="http://schemas.microsoft.com/office/drawing/2014/main" id="{C2E64E02-3FFD-2219-19FE-3090C3404F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96900"/>
            <a:ext cx="9144000" cy="566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Title 1">
            <a:extLst>
              <a:ext uri="{FF2B5EF4-FFF2-40B4-BE49-F238E27FC236}">
                <a16:creationId xmlns:a16="http://schemas.microsoft.com/office/drawing/2014/main" id="{AB7311D1-2504-E80F-EDAD-0D6CD97C4703}"/>
              </a:ext>
            </a:extLst>
          </p:cNvPr>
          <p:cNvSpPr>
            <a:spLocks noGrp="1"/>
          </p:cNvSpPr>
          <p:nvPr>
            <p:ph type="title"/>
          </p:nvPr>
        </p:nvSpPr>
        <p:spPr/>
        <p:txBody>
          <a:bodyPr/>
          <a:lstStyle/>
          <a:p>
            <a:pPr>
              <a:defRPr/>
            </a:pPr>
            <a:r>
              <a:rPr lang="en-US" altLang="en-US" dirty="0"/>
              <a:t>Foreign Aid</a:t>
            </a:r>
          </a:p>
        </p:txBody>
      </p:sp>
      <p:sp>
        <p:nvSpPr>
          <p:cNvPr id="185347" name="Content Placeholder 2">
            <a:extLst>
              <a:ext uri="{FF2B5EF4-FFF2-40B4-BE49-F238E27FC236}">
                <a16:creationId xmlns:a16="http://schemas.microsoft.com/office/drawing/2014/main" id="{A6AEEEE5-DB04-47F1-BDF9-C0A5F65940F7}"/>
              </a:ext>
            </a:extLst>
          </p:cNvPr>
          <p:cNvSpPr>
            <a:spLocks noGrp="1"/>
          </p:cNvSpPr>
          <p:nvPr>
            <p:ph idx="1"/>
          </p:nvPr>
        </p:nvSpPr>
        <p:spPr/>
        <p:txBody>
          <a:bodyPr/>
          <a:lstStyle/>
          <a:p>
            <a:pPr>
              <a:defRPr/>
            </a:pPr>
            <a:r>
              <a:rPr lang="en-US" altLang="en-US" sz="3600" dirty="0"/>
              <a:t>Most U.S. aid benefits U.S. corporations</a:t>
            </a:r>
          </a:p>
          <a:p>
            <a:pPr>
              <a:defRPr/>
            </a:pPr>
            <a:endParaRPr lang="en-US" altLang="en-US" sz="3600" dirty="0"/>
          </a:p>
          <a:p>
            <a:pPr>
              <a:defRPr/>
            </a:pPr>
            <a:r>
              <a:rPr lang="en-US" altLang="en-US" sz="3600" dirty="0"/>
              <a:t>Corporations involved in massive land grabs in developing nations</a:t>
            </a:r>
          </a:p>
          <a:p>
            <a:pPr>
              <a:defRPr/>
            </a:pPr>
            <a:endParaRPr lang="en-US" altLang="en-US" dirty="0"/>
          </a:p>
        </p:txBody>
      </p:sp>
    </p:spTree>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62712A-8CD9-F867-2D65-57E0375E80DF}"/>
              </a:ext>
            </a:extLst>
          </p:cNvPr>
          <p:cNvSpPr>
            <a:spLocks noGrp="1"/>
          </p:cNvSpPr>
          <p:nvPr>
            <p:ph type="title"/>
          </p:nvPr>
        </p:nvSpPr>
        <p:spPr/>
        <p:txBody>
          <a:bodyPr/>
          <a:lstStyle/>
          <a:p>
            <a:r>
              <a:rPr lang="en-AU" dirty="0"/>
              <a:t>Foreign Aid</a:t>
            </a:r>
          </a:p>
        </p:txBody>
      </p:sp>
      <p:sp>
        <p:nvSpPr>
          <p:cNvPr id="3" name="Content Placeholder 2">
            <a:extLst>
              <a:ext uri="{FF2B5EF4-FFF2-40B4-BE49-F238E27FC236}">
                <a16:creationId xmlns:a16="http://schemas.microsoft.com/office/drawing/2014/main" id="{D37622DC-82F8-E57A-B0C5-FFC4840C976A}"/>
              </a:ext>
            </a:extLst>
          </p:cNvPr>
          <p:cNvSpPr>
            <a:spLocks noGrp="1"/>
          </p:cNvSpPr>
          <p:nvPr>
            <p:ph idx="1"/>
          </p:nvPr>
        </p:nvSpPr>
        <p:spPr/>
        <p:txBody>
          <a:bodyPr/>
          <a:lstStyle/>
          <a:p>
            <a:r>
              <a:rPr lang="en-US" altLang="en-US" dirty="0"/>
              <a:t>More money flows out of developing countries in the form of interest payments, profits of foreign corporations, and clandestine investments in financial markets of rich countries than flows into them as loans, aid, and foreign direct investment</a:t>
            </a:r>
          </a:p>
          <a:p>
            <a:r>
              <a:rPr lang="en-US" altLang="en-US" dirty="0"/>
              <a:t>Brain drain</a:t>
            </a:r>
          </a:p>
          <a:p>
            <a:endParaRPr lang="en-AU" dirty="0"/>
          </a:p>
        </p:txBody>
      </p:sp>
    </p:spTree>
    <p:extLst>
      <p:ext uri="{BB962C8B-B14F-4D97-AF65-F5344CB8AC3E}">
        <p14:creationId xmlns:p14="http://schemas.microsoft.com/office/powerpoint/2010/main" val="709125736"/>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2">
            <a:extLst>
              <a:ext uri="{FF2B5EF4-FFF2-40B4-BE49-F238E27FC236}">
                <a16:creationId xmlns:a16="http://schemas.microsoft.com/office/drawing/2014/main" id="{D1E2BACA-DC59-B1CD-9730-386F7F64DDD2}"/>
              </a:ext>
            </a:extLst>
          </p:cNvPr>
          <p:cNvSpPr>
            <a:spLocks noGrp="1" noRot="1" noChangeArrowheads="1"/>
          </p:cNvSpPr>
          <p:nvPr>
            <p:ph type="title"/>
          </p:nvPr>
        </p:nvSpPr>
        <p:spPr/>
        <p:txBody>
          <a:bodyPr/>
          <a:lstStyle/>
          <a:p>
            <a:pPr eaLnBrk="1" hangingPunct="1">
              <a:defRPr/>
            </a:pPr>
            <a:r>
              <a:rPr lang="en-US" dirty="0">
                <a:solidFill>
                  <a:schemeClr val="tx1"/>
                </a:solidFill>
              </a:rPr>
              <a:t>Foreign Aid</a:t>
            </a:r>
          </a:p>
        </p:txBody>
      </p:sp>
      <p:sp>
        <p:nvSpPr>
          <p:cNvPr id="300035" name="Rectangle 3">
            <a:extLst>
              <a:ext uri="{FF2B5EF4-FFF2-40B4-BE49-F238E27FC236}">
                <a16:creationId xmlns:a16="http://schemas.microsoft.com/office/drawing/2014/main" id="{1A1E466C-C456-0665-774C-B10FD58AFADE}"/>
              </a:ext>
            </a:extLst>
          </p:cNvPr>
          <p:cNvSpPr>
            <a:spLocks noGrp="1" noChangeArrowheads="1"/>
          </p:cNvSpPr>
          <p:nvPr>
            <p:ph idx="1"/>
          </p:nvPr>
        </p:nvSpPr>
        <p:spPr/>
        <p:txBody>
          <a:bodyPr/>
          <a:lstStyle/>
          <a:p>
            <a:pPr eaLnBrk="1" hangingPunct="1">
              <a:buClr>
                <a:srgbClr val="FAFD00"/>
              </a:buClr>
              <a:defRPr/>
            </a:pPr>
            <a:r>
              <a:rPr lang="en-US" sz="3600" dirty="0"/>
              <a:t>U.S. Aid: Over 1/3 military, 1/4 economic, 1/3  for food and development</a:t>
            </a:r>
          </a:p>
          <a:p>
            <a:pPr eaLnBrk="1" hangingPunct="1">
              <a:buClr>
                <a:srgbClr val="FAFD00"/>
              </a:buClr>
              <a:defRPr/>
            </a:pPr>
            <a:r>
              <a:rPr lang="en-US" sz="3600" dirty="0"/>
              <a:t>Most U.S. aid benefits U.S. corporations, is spent on military, goes to Egypt, Israel, Turkey, Pakistan, and the Philippines</a:t>
            </a:r>
          </a:p>
        </p:txBody>
      </p:sp>
    </p:spTree>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8D7DE-A9C1-A53B-2333-06C160F7E1D1}"/>
              </a:ext>
            </a:extLst>
          </p:cNvPr>
          <p:cNvSpPr>
            <a:spLocks noGrp="1"/>
          </p:cNvSpPr>
          <p:nvPr>
            <p:ph type="title"/>
          </p:nvPr>
        </p:nvSpPr>
        <p:spPr/>
        <p:txBody>
          <a:bodyPr/>
          <a:lstStyle/>
          <a:p>
            <a:pPr>
              <a:defRPr/>
            </a:pPr>
            <a:r>
              <a:rPr lang="en-US">
                <a:solidFill>
                  <a:srgbClr val="E5FFFF"/>
                </a:solidFill>
              </a:rPr>
              <a:t>US Foreign Aid</a:t>
            </a:r>
            <a:endParaRPr lang="en-US"/>
          </a:p>
        </p:txBody>
      </p:sp>
      <p:sp>
        <p:nvSpPr>
          <p:cNvPr id="3" name="Content Placeholder 2">
            <a:extLst>
              <a:ext uri="{FF2B5EF4-FFF2-40B4-BE49-F238E27FC236}">
                <a16:creationId xmlns:a16="http://schemas.microsoft.com/office/drawing/2014/main" id="{17B9F5F5-8123-C5F7-C439-826B7473C726}"/>
              </a:ext>
            </a:extLst>
          </p:cNvPr>
          <p:cNvSpPr>
            <a:spLocks noGrp="1"/>
          </p:cNvSpPr>
          <p:nvPr>
            <p:ph idx="1"/>
          </p:nvPr>
        </p:nvSpPr>
        <p:spPr/>
        <p:txBody>
          <a:bodyPr/>
          <a:lstStyle/>
          <a:p>
            <a:pPr eaLnBrk="1" hangingPunct="1">
              <a:lnSpc>
                <a:spcPct val="90000"/>
              </a:lnSpc>
              <a:defRPr/>
            </a:pPr>
            <a:r>
              <a:rPr lang="en-US" dirty="0"/>
              <a:t>US world’s largest arms exporter</a:t>
            </a:r>
          </a:p>
          <a:p>
            <a:pPr eaLnBrk="1" hangingPunct="1">
              <a:lnSpc>
                <a:spcPct val="90000"/>
              </a:lnSpc>
              <a:defRPr/>
            </a:pPr>
            <a:endParaRPr lang="en-US" dirty="0"/>
          </a:p>
          <a:p>
            <a:pPr eaLnBrk="1" hangingPunct="1">
              <a:lnSpc>
                <a:spcPct val="90000"/>
              </a:lnSpc>
              <a:defRPr/>
            </a:pPr>
            <a:r>
              <a:rPr lang="en-US" dirty="0"/>
              <a:t>Note: just $25 billion would pay for </a:t>
            </a:r>
            <a:r>
              <a:rPr lang="en-US" dirty="0" err="1"/>
              <a:t>covid</a:t>
            </a:r>
            <a:r>
              <a:rPr lang="en-US" dirty="0"/>
              <a:t> vaccines for everyone not already accounted for by government supplies (3-21)</a:t>
            </a:r>
          </a:p>
          <a:p>
            <a:pPr>
              <a:defRPr/>
            </a:pPr>
            <a:endParaRPr lang="en-US" dirty="0"/>
          </a:p>
        </p:txBody>
      </p:sp>
    </p:spTree>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2">
            <a:extLst>
              <a:ext uri="{FF2B5EF4-FFF2-40B4-BE49-F238E27FC236}">
                <a16:creationId xmlns:a16="http://schemas.microsoft.com/office/drawing/2014/main" id="{BFF5A993-F6E8-71E0-A52B-17A21BF05EB7}"/>
              </a:ext>
            </a:extLst>
          </p:cNvPr>
          <p:cNvSpPr>
            <a:spLocks noGrp="1" noRot="1" noChangeArrowheads="1"/>
          </p:cNvSpPr>
          <p:nvPr>
            <p:ph type="title"/>
          </p:nvPr>
        </p:nvSpPr>
        <p:spPr/>
        <p:txBody>
          <a:bodyPr/>
          <a:lstStyle/>
          <a:p>
            <a:pPr eaLnBrk="1" hangingPunct="1">
              <a:defRPr/>
            </a:pPr>
            <a:r>
              <a:rPr lang="en-US" dirty="0">
                <a:solidFill>
                  <a:schemeClr val="tx1"/>
                </a:solidFill>
              </a:rPr>
              <a:t>Foreign Aid</a:t>
            </a:r>
          </a:p>
        </p:txBody>
      </p:sp>
      <p:sp>
        <p:nvSpPr>
          <p:cNvPr id="301059" name="Rectangle 3">
            <a:extLst>
              <a:ext uri="{FF2B5EF4-FFF2-40B4-BE49-F238E27FC236}">
                <a16:creationId xmlns:a16="http://schemas.microsoft.com/office/drawing/2014/main" id="{F21E6AD5-BF00-AE6A-712B-6C59DBB964E6}"/>
              </a:ext>
            </a:extLst>
          </p:cNvPr>
          <p:cNvSpPr>
            <a:spLocks noGrp="1" noChangeArrowheads="1"/>
          </p:cNvSpPr>
          <p:nvPr>
            <p:ph idx="1"/>
          </p:nvPr>
        </p:nvSpPr>
        <p:spPr/>
        <p:txBody>
          <a:bodyPr/>
          <a:lstStyle/>
          <a:p>
            <a:pPr eaLnBrk="1" hangingPunct="1">
              <a:buClr>
                <a:srgbClr val="FAFD00"/>
              </a:buClr>
              <a:defRPr/>
            </a:pPr>
            <a:r>
              <a:rPr lang="en-US" dirty="0"/>
              <a:t>Aid agencies often forced to buy from U.S. companies at inflated prices</a:t>
            </a:r>
          </a:p>
          <a:p>
            <a:pPr lvl="1" eaLnBrk="1" hangingPunct="1">
              <a:buClr>
                <a:srgbClr val="FAFD00"/>
              </a:buClr>
              <a:defRPr/>
            </a:pPr>
            <a:r>
              <a:rPr lang="en-US" sz="3200" dirty="0"/>
              <a:t>70% of aid effectively returned to U.S.</a:t>
            </a:r>
          </a:p>
          <a:p>
            <a:pPr eaLnBrk="1" hangingPunct="1">
              <a:defRPr/>
            </a:pPr>
            <a:r>
              <a:rPr lang="en-US" dirty="0"/>
              <a:t>Food aid inefficient, benefits large agribusiness at expense of local farmers/economies</a:t>
            </a:r>
          </a:p>
          <a:p>
            <a:pPr lvl="1" eaLnBrk="1" hangingPunct="1">
              <a:defRPr/>
            </a:pPr>
            <a:r>
              <a:rPr lang="en-US" sz="3200" dirty="0"/>
              <a:t>Takes $2 taxpayer money to generate $1 in food aid</a:t>
            </a:r>
          </a:p>
          <a:p>
            <a:pPr eaLnBrk="1" hangingPunct="1">
              <a:defRPr/>
            </a:pPr>
            <a:endParaRPr lang="en-US" sz="2800" dirty="0"/>
          </a:p>
        </p:txBody>
      </p:sp>
    </p:spTree>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BDD87CE-5D99-1B47-AA25-C2EF78A470B6}"/>
              </a:ext>
            </a:extLst>
          </p:cNvPr>
          <p:cNvPicPr>
            <a:picLocks noChangeAspect="1"/>
          </p:cNvPicPr>
          <p:nvPr/>
        </p:nvPicPr>
        <p:blipFill>
          <a:blip r:embed="rId2"/>
          <a:stretch>
            <a:fillRect/>
          </a:stretch>
        </p:blipFill>
        <p:spPr>
          <a:xfrm>
            <a:off x="1143000" y="0"/>
            <a:ext cx="6858000" cy="6858000"/>
          </a:xfrm>
          <a:prstGeom prst="rect">
            <a:avLst/>
          </a:prstGeom>
        </p:spPr>
      </p:pic>
    </p:spTree>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9" name="Rectangle 5">
            <a:extLst>
              <a:ext uri="{FF2B5EF4-FFF2-40B4-BE49-F238E27FC236}">
                <a16:creationId xmlns:a16="http://schemas.microsoft.com/office/drawing/2014/main" id="{77F4D205-51DA-04AA-654C-D941568CD2DB}"/>
              </a:ext>
            </a:extLst>
          </p:cNvPr>
          <p:cNvSpPr>
            <a:spLocks noGrp="1" noChangeArrowheads="1"/>
          </p:cNvSpPr>
          <p:nvPr>
            <p:ph type="title"/>
          </p:nvPr>
        </p:nvSpPr>
        <p:spPr/>
        <p:txBody>
          <a:bodyPr/>
          <a:lstStyle/>
          <a:p>
            <a:pPr eaLnBrk="1" hangingPunct="1">
              <a:defRPr/>
            </a:pPr>
            <a:r>
              <a:rPr lang="en-US"/>
              <a:t>September 11, 2001</a:t>
            </a:r>
          </a:p>
        </p:txBody>
      </p:sp>
      <p:pic>
        <p:nvPicPr>
          <p:cNvPr id="266243" name="Picture 4" descr="DSC07756">
            <a:extLst>
              <a:ext uri="{FF2B5EF4-FFF2-40B4-BE49-F238E27FC236}">
                <a16:creationId xmlns:a16="http://schemas.microsoft.com/office/drawing/2014/main" id="{4C7A5AB9-5CF3-26DC-15CE-8F959A3479B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447800" y="1676400"/>
            <a:ext cx="6097588" cy="4572000"/>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2">
            <a:extLst>
              <a:ext uri="{FF2B5EF4-FFF2-40B4-BE49-F238E27FC236}">
                <a16:creationId xmlns:a16="http://schemas.microsoft.com/office/drawing/2014/main" id="{AC470458-EC3D-436B-BD0A-C41A5B4B1834}"/>
              </a:ext>
            </a:extLst>
          </p:cNvPr>
          <p:cNvSpPr>
            <a:spLocks noGrp="1" noChangeArrowheads="1"/>
          </p:cNvSpPr>
          <p:nvPr>
            <p:ph type="title"/>
          </p:nvPr>
        </p:nvSpPr>
        <p:spPr/>
        <p:txBody>
          <a:bodyPr/>
          <a:lstStyle/>
          <a:p>
            <a:pPr eaLnBrk="1" hangingPunct="1">
              <a:defRPr/>
            </a:pPr>
            <a:r>
              <a:rPr lang="en-US" dirty="0"/>
              <a:t>World Trade Center Bombing</a:t>
            </a:r>
          </a:p>
        </p:txBody>
      </p:sp>
      <p:sp>
        <p:nvSpPr>
          <p:cNvPr id="305155" name="Rectangle 3">
            <a:extLst>
              <a:ext uri="{FF2B5EF4-FFF2-40B4-BE49-F238E27FC236}">
                <a16:creationId xmlns:a16="http://schemas.microsoft.com/office/drawing/2014/main" id="{A125B862-3DA4-5E93-C96F-F2AFD860F98C}"/>
              </a:ext>
            </a:extLst>
          </p:cNvPr>
          <p:cNvSpPr>
            <a:spLocks noGrp="1" noChangeArrowheads="1"/>
          </p:cNvSpPr>
          <p:nvPr>
            <p:ph idx="1"/>
          </p:nvPr>
        </p:nvSpPr>
        <p:spPr/>
        <p:txBody>
          <a:bodyPr/>
          <a:lstStyle/>
          <a:p>
            <a:pPr eaLnBrk="1" hangingPunct="1">
              <a:defRPr/>
            </a:pPr>
            <a:r>
              <a:rPr lang="en-US" sz="2400" dirty="0"/>
              <a:t>2974 fatalities - foreign nationals outnumbered Americans</a:t>
            </a:r>
          </a:p>
          <a:p>
            <a:pPr eaLnBrk="1" hangingPunct="1">
              <a:defRPr/>
            </a:pPr>
            <a:r>
              <a:rPr lang="en-US" sz="2400" dirty="0"/>
              <a:t>Over 18,000 people suffering health problems linked to attack and rescue, leading to over 4300 deaths</a:t>
            </a:r>
          </a:p>
          <a:p>
            <a:pPr eaLnBrk="1" hangingPunct="1">
              <a:defRPr/>
            </a:pPr>
            <a:r>
              <a:rPr lang="en-US" sz="2400" dirty="0"/>
              <a:t>Multiple toxins in air and rubble</a:t>
            </a:r>
          </a:p>
          <a:p>
            <a:pPr eaLnBrk="1" hangingPunct="1">
              <a:defRPr/>
            </a:pPr>
            <a:r>
              <a:rPr lang="en-US" sz="2400" dirty="0"/>
              <a:t>Increased risk of prostate cancer and melanoma in first responders and residents of lower Manhattan</a:t>
            </a:r>
          </a:p>
          <a:p>
            <a:pPr eaLnBrk="1" hangingPunct="1">
              <a:defRPr/>
            </a:pPr>
            <a:r>
              <a:rPr lang="en-US" sz="2400" dirty="0" err="1"/>
              <a:t>Zadroga</a:t>
            </a:r>
            <a:r>
              <a:rPr lang="en-US" sz="2400" dirty="0"/>
              <a:t> Act (2010) provides funds for monitoring, treatment, and victim compensation</a:t>
            </a:r>
          </a:p>
        </p:txBody>
      </p:sp>
    </p:spTree>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a:extLst>
              <a:ext uri="{FF2B5EF4-FFF2-40B4-BE49-F238E27FC236}">
                <a16:creationId xmlns:a16="http://schemas.microsoft.com/office/drawing/2014/main" id="{CC3708BB-81CA-A744-44B5-E97BCA5F4D28}"/>
              </a:ext>
            </a:extLst>
          </p:cNvPr>
          <p:cNvSpPr>
            <a:spLocks noGrp="1" noChangeArrowheads="1"/>
          </p:cNvSpPr>
          <p:nvPr>
            <p:ph type="title"/>
          </p:nvPr>
        </p:nvSpPr>
        <p:spPr/>
        <p:txBody>
          <a:bodyPr/>
          <a:lstStyle/>
          <a:p>
            <a:pPr>
              <a:defRPr/>
            </a:pPr>
            <a:r>
              <a:rPr lang="en-US" dirty="0"/>
              <a:t>World Trade Center Bombing</a:t>
            </a:r>
          </a:p>
        </p:txBody>
      </p:sp>
      <p:sp>
        <p:nvSpPr>
          <p:cNvPr id="223235" name="Rectangle 3">
            <a:extLst>
              <a:ext uri="{FF2B5EF4-FFF2-40B4-BE49-F238E27FC236}">
                <a16:creationId xmlns:a16="http://schemas.microsoft.com/office/drawing/2014/main" id="{106C1960-326C-F500-1256-9FE5C8483D53}"/>
              </a:ext>
            </a:extLst>
          </p:cNvPr>
          <p:cNvSpPr>
            <a:spLocks noGrp="1" noChangeArrowheads="1"/>
          </p:cNvSpPr>
          <p:nvPr>
            <p:ph idx="1"/>
          </p:nvPr>
        </p:nvSpPr>
        <p:spPr/>
        <p:txBody>
          <a:bodyPr/>
          <a:lstStyle/>
          <a:p>
            <a:pPr eaLnBrk="1" hangingPunct="1">
              <a:defRPr/>
            </a:pPr>
            <a:r>
              <a:rPr lang="en-US" sz="2800" dirty="0"/>
              <a:t>Environmental health consequences unknown:</a:t>
            </a:r>
          </a:p>
          <a:p>
            <a:pPr lvl="1" eaLnBrk="1" hangingPunct="1">
              <a:defRPr/>
            </a:pPr>
            <a:r>
              <a:rPr lang="en-US" dirty="0"/>
              <a:t>300-400 tons asbestos</a:t>
            </a:r>
          </a:p>
          <a:p>
            <a:pPr lvl="1" eaLnBrk="1" hangingPunct="1">
              <a:defRPr/>
            </a:pPr>
            <a:r>
              <a:rPr lang="en-US" dirty="0"/>
              <a:t>130,000 gallons of transformer oil contaminated with PCBS</a:t>
            </a:r>
          </a:p>
          <a:p>
            <a:pPr lvl="1" eaLnBrk="1" hangingPunct="1">
              <a:defRPr/>
            </a:pPr>
            <a:r>
              <a:rPr lang="en-US" dirty="0"/>
              <a:t>Lead, sulfuric acid, silicon</a:t>
            </a:r>
          </a:p>
          <a:p>
            <a:pPr lvl="1" eaLnBrk="1" hangingPunct="1">
              <a:defRPr/>
            </a:pPr>
            <a:r>
              <a:rPr lang="en-US" dirty="0"/>
              <a:t>Fine dust particles</a:t>
            </a:r>
          </a:p>
          <a:p>
            <a:pPr>
              <a:defRPr/>
            </a:pPr>
            <a:r>
              <a:rPr lang="en-US" sz="2800" dirty="0">
                <a:effectLst/>
              </a:rPr>
              <a:t>New York hid information re toxicity of dust from responders and citizens</a:t>
            </a:r>
          </a:p>
        </p:txBody>
      </p:sp>
    </p:spTree>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2">
            <a:extLst>
              <a:ext uri="{FF2B5EF4-FFF2-40B4-BE49-F238E27FC236}">
                <a16:creationId xmlns:a16="http://schemas.microsoft.com/office/drawing/2014/main" id="{3F89E733-223C-6C1D-A6C8-F8A511BD4F02}"/>
              </a:ext>
            </a:extLst>
          </p:cNvPr>
          <p:cNvSpPr>
            <a:spLocks noGrp="1" noChangeArrowheads="1"/>
          </p:cNvSpPr>
          <p:nvPr>
            <p:ph type="title"/>
          </p:nvPr>
        </p:nvSpPr>
        <p:spPr/>
        <p:txBody>
          <a:bodyPr/>
          <a:lstStyle/>
          <a:p>
            <a:pPr eaLnBrk="1" hangingPunct="1">
              <a:defRPr/>
            </a:pPr>
            <a:r>
              <a:rPr lang="en-US"/>
              <a:t>September 11, 2001</a:t>
            </a:r>
          </a:p>
        </p:txBody>
      </p:sp>
      <p:sp>
        <p:nvSpPr>
          <p:cNvPr id="269320" name="Rectangle 8">
            <a:extLst>
              <a:ext uri="{FF2B5EF4-FFF2-40B4-BE49-F238E27FC236}">
                <a16:creationId xmlns:a16="http://schemas.microsoft.com/office/drawing/2014/main" id="{A791756D-E015-DAF2-6AC8-FBAA4647BE56}"/>
              </a:ext>
            </a:extLst>
          </p:cNvPr>
          <p:cNvSpPr>
            <a:spLocks noGrp="1" noChangeArrowheads="1"/>
          </p:cNvSpPr>
          <p:nvPr>
            <p:ph type="body" sz="half" idx="1"/>
          </p:nvPr>
        </p:nvSpPr>
        <p:spPr/>
        <p:txBody>
          <a:bodyPr/>
          <a:lstStyle/>
          <a:p>
            <a:pPr eaLnBrk="1" hangingPunct="1">
              <a:defRPr/>
            </a:pPr>
            <a:r>
              <a:rPr lang="en-US" sz="2800" dirty="0"/>
              <a:t>Pentagon: 286 casualties</a:t>
            </a:r>
          </a:p>
          <a:p>
            <a:pPr eaLnBrk="1" hangingPunct="1">
              <a:defRPr/>
            </a:pPr>
            <a:endParaRPr lang="en-US" sz="2800" dirty="0"/>
          </a:p>
          <a:p>
            <a:pPr eaLnBrk="1" hangingPunct="1">
              <a:defRPr/>
            </a:pPr>
            <a:r>
              <a:rPr lang="en-US" sz="2800" dirty="0"/>
              <a:t>Pennsylvania: approximately 100 casualties</a:t>
            </a:r>
          </a:p>
        </p:txBody>
      </p:sp>
      <p:pic>
        <p:nvPicPr>
          <p:cNvPr id="269316" name="Picture 4" descr="t_d1392p11">
            <a:extLst>
              <a:ext uri="{FF2B5EF4-FFF2-40B4-BE49-F238E27FC236}">
                <a16:creationId xmlns:a16="http://schemas.microsoft.com/office/drawing/2014/main" id="{28B2D40F-9BD0-310C-7CA2-5783C2812FF8}"/>
              </a:ext>
            </a:extLst>
          </p:cNvPr>
          <p:cNvPicPr>
            <a:picLocks noGrp="1" noChangeAspect="1" noChangeArrowheads="1"/>
          </p:cNvPicPr>
          <p:nvPr>
            <p:ph type="clipArt" sz="half" idx="2"/>
          </p:nvPr>
        </p:nvPicPr>
        <p:blipFill>
          <a:blip r:embed="rId2">
            <a:extLst>
              <a:ext uri="{28A0092B-C50C-407E-A947-70E740481C1C}">
                <a14:useLocalDpi xmlns:a14="http://schemas.microsoft.com/office/drawing/2010/main" val="0"/>
              </a:ext>
            </a:extLst>
          </a:blip>
          <a:srcRect/>
          <a:stretch>
            <a:fillRect/>
          </a:stretch>
        </p:blipFill>
        <p:spPr>
          <a:xfrm>
            <a:off x="4564063" y="2057400"/>
            <a:ext cx="4579937" cy="3090863"/>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2">
            <a:extLst>
              <a:ext uri="{FF2B5EF4-FFF2-40B4-BE49-F238E27FC236}">
                <a16:creationId xmlns:a16="http://schemas.microsoft.com/office/drawing/2014/main" id="{741170BA-7AF6-59C2-85E4-73CCFDE0D450}"/>
              </a:ext>
            </a:extLst>
          </p:cNvPr>
          <p:cNvSpPr>
            <a:spLocks noGrp="1" noChangeArrowheads="1"/>
          </p:cNvSpPr>
          <p:nvPr>
            <p:ph type="title"/>
          </p:nvPr>
        </p:nvSpPr>
        <p:spPr/>
        <p:txBody>
          <a:bodyPr/>
          <a:lstStyle/>
          <a:p>
            <a:pPr eaLnBrk="1" hangingPunct="1">
              <a:defRPr/>
            </a:pPr>
            <a:r>
              <a:rPr lang="en-US" dirty="0"/>
              <a:t>The War on Terror</a:t>
            </a:r>
            <a:br>
              <a:rPr lang="en-US" dirty="0"/>
            </a:br>
            <a:r>
              <a:rPr lang="en-US" sz="3600" dirty="0"/>
              <a:t>(The War on Afghanistan, Iraq, and ?)</a:t>
            </a:r>
          </a:p>
        </p:txBody>
      </p:sp>
      <p:sp>
        <p:nvSpPr>
          <p:cNvPr id="270339" name="Rectangle 3">
            <a:extLst>
              <a:ext uri="{FF2B5EF4-FFF2-40B4-BE49-F238E27FC236}">
                <a16:creationId xmlns:a16="http://schemas.microsoft.com/office/drawing/2014/main" id="{3AB6CBA4-2E49-EFAA-2484-5F75BF3DA90D}"/>
              </a:ext>
            </a:extLst>
          </p:cNvPr>
          <p:cNvSpPr>
            <a:spLocks noGrp="1" noChangeArrowheads="1"/>
          </p:cNvSpPr>
          <p:nvPr>
            <p:ph idx="1"/>
          </p:nvPr>
        </p:nvSpPr>
        <p:spPr/>
        <p:txBody>
          <a:bodyPr/>
          <a:lstStyle/>
          <a:p>
            <a:pPr lvl="1" eaLnBrk="1" hangingPunct="1">
              <a:lnSpc>
                <a:spcPct val="80000"/>
              </a:lnSpc>
            </a:pPr>
            <a:r>
              <a:rPr lang="en-US" altLang="en-US">
                <a:effectLst/>
              </a:rPr>
              <a:t>“May last 50 or more years” –Former VP Dick Cheney</a:t>
            </a:r>
          </a:p>
          <a:p>
            <a:pPr lvl="1" eaLnBrk="1" hangingPunct="1">
              <a:lnSpc>
                <a:spcPct val="80000"/>
              </a:lnSpc>
              <a:buFont typeface="Wingdings" panose="05000000000000000000" pitchFamily="2" charset="2"/>
              <a:buNone/>
            </a:pPr>
            <a:r>
              <a:rPr lang="en-US" altLang="en-US">
                <a:effectLst/>
              </a:rPr>
              <a:t>Afghanistan:</a:t>
            </a:r>
          </a:p>
          <a:p>
            <a:pPr eaLnBrk="1" hangingPunct="1">
              <a:lnSpc>
                <a:spcPct val="80000"/>
              </a:lnSpc>
            </a:pPr>
            <a:r>
              <a:rPr lang="en-US" altLang="en-US" sz="2800">
                <a:effectLst/>
              </a:rPr>
              <a:t>Ruled by repressive</a:t>
            </a:r>
          </a:p>
          <a:p>
            <a:pPr eaLnBrk="1" hangingPunct="1">
              <a:lnSpc>
                <a:spcPct val="80000"/>
              </a:lnSpc>
              <a:buFont typeface="Wingdings" panose="05000000000000000000" pitchFamily="2" charset="2"/>
              <a:buNone/>
            </a:pPr>
            <a:r>
              <a:rPr lang="en-US" altLang="en-US" sz="2800">
                <a:effectLst/>
              </a:rPr>
              <a:t>	human-(women’s-)rights-abusing Taliban, then corrupt quasi-democratic kleptocracy</a:t>
            </a:r>
          </a:p>
          <a:p>
            <a:pPr eaLnBrk="1" hangingPunct="1">
              <a:lnSpc>
                <a:spcPct val="80000"/>
              </a:lnSpc>
            </a:pPr>
            <a:r>
              <a:rPr lang="en-US" altLang="en-US" sz="2800">
                <a:effectLst/>
              </a:rPr>
              <a:t>Potential transit route for oil and gas pipeline from Central Asia</a:t>
            </a:r>
          </a:p>
          <a:p>
            <a:pPr eaLnBrk="1" hangingPunct="1">
              <a:lnSpc>
                <a:spcPct val="80000"/>
              </a:lnSpc>
            </a:pPr>
            <a:r>
              <a:rPr lang="en-US" altLang="en-US" sz="2800">
                <a:effectLst/>
              </a:rPr>
              <a:t>Strategic importance in Middle East</a:t>
            </a:r>
          </a:p>
        </p:txBody>
      </p:sp>
    </p:spTree>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2">
            <a:extLst>
              <a:ext uri="{FF2B5EF4-FFF2-40B4-BE49-F238E27FC236}">
                <a16:creationId xmlns:a16="http://schemas.microsoft.com/office/drawing/2014/main" id="{480FC794-4D82-5F4B-31DA-FBBE3ED03E32}"/>
              </a:ext>
            </a:extLst>
          </p:cNvPr>
          <p:cNvSpPr>
            <a:spLocks noGrp="1" noChangeArrowheads="1"/>
          </p:cNvSpPr>
          <p:nvPr>
            <p:ph type="title"/>
          </p:nvPr>
        </p:nvSpPr>
        <p:spPr/>
        <p:txBody>
          <a:bodyPr/>
          <a:lstStyle/>
          <a:p>
            <a:pPr eaLnBrk="1" hangingPunct="1">
              <a:defRPr/>
            </a:pPr>
            <a:r>
              <a:rPr lang="en-US" dirty="0"/>
              <a:t>Afghanistan</a:t>
            </a:r>
            <a:br>
              <a:rPr lang="en-US" dirty="0"/>
            </a:br>
            <a:r>
              <a:rPr lang="en-US" dirty="0"/>
              <a:t>(At Beginning of War)</a:t>
            </a:r>
          </a:p>
        </p:txBody>
      </p:sp>
      <p:sp>
        <p:nvSpPr>
          <p:cNvPr id="304131" name="Rectangle 3">
            <a:extLst>
              <a:ext uri="{FF2B5EF4-FFF2-40B4-BE49-F238E27FC236}">
                <a16:creationId xmlns:a16="http://schemas.microsoft.com/office/drawing/2014/main" id="{00F19D68-4C76-99E0-3174-DAC452F91BD0}"/>
              </a:ext>
            </a:extLst>
          </p:cNvPr>
          <p:cNvSpPr>
            <a:spLocks noGrp="1" noChangeArrowheads="1"/>
          </p:cNvSpPr>
          <p:nvPr>
            <p:ph idx="1"/>
          </p:nvPr>
        </p:nvSpPr>
        <p:spPr/>
        <p:txBody>
          <a:bodyPr/>
          <a:lstStyle/>
          <a:p>
            <a:pPr eaLnBrk="1" hangingPunct="1">
              <a:defRPr/>
            </a:pPr>
            <a:r>
              <a:rPr lang="en-US"/>
              <a:t>Population = 27 million</a:t>
            </a:r>
          </a:p>
          <a:p>
            <a:pPr eaLnBrk="1" hangingPunct="1">
              <a:defRPr/>
            </a:pPr>
            <a:endParaRPr lang="en-US"/>
          </a:p>
          <a:p>
            <a:pPr eaLnBrk="1" hangingPunct="1">
              <a:defRPr/>
            </a:pPr>
            <a:r>
              <a:rPr lang="en-US"/>
              <a:t>Life expectancy = 46 years</a:t>
            </a:r>
          </a:p>
          <a:p>
            <a:pPr eaLnBrk="1" hangingPunct="1">
              <a:defRPr/>
            </a:pPr>
            <a:endParaRPr lang="en-US"/>
          </a:p>
          <a:p>
            <a:pPr eaLnBrk="1" hangingPunct="1">
              <a:defRPr/>
            </a:pPr>
            <a:r>
              <a:rPr lang="en-US"/>
              <a:t>Literacy rate = 32%</a:t>
            </a:r>
          </a:p>
          <a:p>
            <a:pPr eaLnBrk="1" hangingPunct="1">
              <a:defRPr/>
            </a:pPr>
            <a:endParaRPr lang="en-US"/>
          </a:p>
          <a:p>
            <a:pPr eaLnBrk="1" hangingPunct="1">
              <a:defRPr/>
            </a:pPr>
            <a:r>
              <a:rPr lang="en-US"/>
              <a:t>Avg. annual income = $280</a:t>
            </a:r>
          </a:p>
        </p:txBody>
      </p:sp>
    </p:spTree>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2">
            <a:extLst>
              <a:ext uri="{FF2B5EF4-FFF2-40B4-BE49-F238E27FC236}">
                <a16:creationId xmlns:a16="http://schemas.microsoft.com/office/drawing/2014/main" id="{915F1004-9A69-5F2A-0CBE-83A83DA34E79}"/>
              </a:ext>
            </a:extLst>
          </p:cNvPr>
          <p:cNvSpPr>
            <a:spLocks noGrp="1" noChangeArrowheads="1"/>
          </p:cNvSpPr>
          <p:nvPr>
            <p:ph type="title"/>
          </p:nvPr>
        </p:nvSpPr>
        <p:spPr/>
        <p:txBody>
          <a:bodyPr/>
          <a:lstStyle/>
          <a:p>
            <a:pPr eaLnBrk="1" hangingPunct="1">
              <a:defRPr/>
            </a:pPr>
            <a:r>
              <a:rPr lang="en-US" dirty="0"/>
              <a:t>Afghanistan</a:t>
            </a:r>
            <a:br>
              <a:rPr lang="en-US" dirty="0"/>
            </a:br>
            <a:r>
              <a:rPr lang="en-US" dirty="0">
                <a:solidFill>
                  <a:srgbClr val="E5FFFF"/>
                </a:solidFill>
              </a:rPr>
              <a:t>(At Beginning of War)</a:t>
            </a:r>
            <a:endParaRPr lang="en-US" dirty="0"/>
          </a:p>
        </p:txBody>
      </p:sp>
      <p:sp>
        <p:nvSpPr>
          <p:cNvPr id="308227" name="Rectangle 3">
            <a:extLst>
              <a:ext uri="{FF2B5EF4-FFF2-40B4-BE49-F238E27FC236}">
                <a16:creationId xmlns:a16="http://schemas.microsoft.com/office/drawing/2014/main" id="{054EB6DD-B2FC-ED1E-51D2-9CF1293E328D}"/>
              </a:ext>
            </a:extLst>
          </p:cNvPr>
          <p:cNvSpPr>
            <a:spLocks noGrp="1" noChangeArrowheads="1"/>
          </p:cNvSpPr>
          <p:nvPr>
            <p:ph idx="1"/>
          </p:nvPr>
        </p:nvSpPr>
        <p:spPr/>
        <p:txBody>
          <a:bodyPr/>
          <a:lstStyle/>
          <a:p>
            <a:pPr eaLnBrk="1" hangingPunct="1">
              <a:defRPr/>
            </a:pPr>
            <a:r>
              <a:rPr lang="en-US" dirty="0"/>
              <a:t>Negligible infrastructure secondary to decades of civil war</a:t>
            </a:r>
          </a:p>
          <a:p>
            <a:pPr eaLnBrk="1" hangingPunct="1">
              <a:defRPr/>
            </a:pPr>
            <a:r>
              <a:rPr lang="en-US" dirty="0"/>
              <a:t>1 of every 230 persons is a land mine amputee</a:t>
            </a:r>
          </a:p>
          <a:p>
            <a:pPr eaLnBrk="1" hangingPunct="1">
              <a:defRPr/>
            </a:pPr>
            <a:r>
              <a:rPr lang="en-US" dirty="0"/>
              <a:t>Infant mortality = 146/1000</a:t>
            </a:r>
          </a:p>
          <a:p>
            <a:pPr eaLnBrk="1" hangingPunct="1">
              <a:defRPr/>
            </a:pPr>
            <a:r>
              <a:rPr lang="en-US" dirty="0"/>
              <a:t>50% of children malnourished; 33% are orphans</a:t>
            </a:r>
          </a:p>
        </p:txBody>
      </p:sp>
    </p:spTree>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2">
            <a:extLst>
              <a:ext uri="{FF2B5EF4-FFF2-40B4-BE49-F238E27FC236}">
                <a16:creationId xmlns:a16="http://schemas.microsoft.com/office/drawing/2014/main" id="{00164E44-9D3C-1B96-460A-18DED2088A91}"/>
              </a:ext>
            </a:extLst>
          </p:cNvPr>
          <p:cNvSpPr>
            <a:spLocks noGrp="1" noChangeArrowheads="1"/>
          </p:cNvSpPr>
          <p:nvPr>
            <p:ph type="title"/>
          </p:nvPr>
        </p:nvSpPr>
        <p:spPr/>
        <p:txBody>
          <a:bodyPr/>
          <a:lstStyle/>
          <a:p>
            <a:pPr eaLnBrk="1" hangingPunct="1">
              <a:defRPr/>
            </a:pPr>
            <a:r>
              <a:rPr lang="en-US" dirty="0"/>
              <a:t>Afghanistan/Iraq Parallels</a:t>
            </a:r>
          </a:p>
        </p:txBody>
      </p:sp>
      <p:sp>
        <p:nvSpPr>
          <p:cNvPr id="309251" name="Rectangle 3">
            <a:extLst>
              <a:ext uri="{FF2B5EF4-FFF2-40B4-BE49-F238E27FC236}">
                <a16:creationId xmlns:a16="http://schemas.microsoft.com/office/drawing/2014/main" id="{5098FFA2-398C-99B9-DA9F-85359C910995}"/>
              </a:ext>
            </a:extLst>
          </p:cNvPr>
          <p:cNvSpPr>
            <a:spLocks noGrp="1" noChangeArrowheads="1"/>
          </p:cNvSpPr>
          <p:nvPr>
            <p:ph idx="1"/>
          </p:nvPr>
        </p:nvSpPr>
        <p:spPr/>
        <p:txBody>
          <a:bodyPr/>
          <a:lstStyle/>
          <a:p>
            <a:pPr eaLnBrk="1" hangingPunct="1">
              <a:defRPr/>
            </a:pPr>
            <a:r>
              <a:rPr lang="en-US" dirty="0"/>
              <a:t>10 years of sanctions, bombings resulting in 500,000 to 1,000,000 deaths (per UN)</a:t>
            </a:r>
          </a:p>
          <a:p>
            <a:pPr eaLnBrk="1" hangingPunct="1">
              <a:defRPr/>
            </a:pPr>
            <a:r>
              <a:rPr lang="en-US" dirty="0"/>
              <a:t>UN </a:t>
            </a:r>
            <a:r>
              <a:rPr lang="en-US" dirty="0" err="1"/>
              <a:t>Devt</a:t>
            </a:r>
            <a:r>
              <a:rPr lang="en-US" dirty="0"/>
              <a:t>. Index 126/174</a:t>
            </a:r>
          </a:p>
          <a:p>
            <a:pPr eaLnBrk="1" hangingPunct="1">
              <a:defRPr/>
            </a:pPr>
            <a:r>
              <a:rPr lang="en-US" dirty="0"/>
              <a:t>Infant mortality rates jumped from 65/1000 (pre-Gulf War I) to 103/1000 (2003)</a:t>
            </a:r>
          </a:p>
          <a:p>
            <a:pPr eaLnBrk="1" hangingPunct="1">
              <a:defRPr/>
            </a:pPr>
            <a:r>
              <a:rPr lang="en-US" dirty="0"/>
              <a:t>Life expectancy decreased from 62 to 56</a:t>
            </a:r>
          </a:p>
        </p:txBody>
      </p:sp>
    </p:spTree>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4" name="Rectangle 2">
            <a:extLst>
              <a:ext uri="{FF2B5EF4-FFF2-40B4-BE49-F238E27FC236}">
                <a16:creationId xmlns:a16="http://schemas.microsoft.com/office/drawing/2014/main" id="{353A2BB4-CBD6-1330-306F-ECA53889B874}"/>
              </a:ext>
            </a:extLst>
          </p:cNvPr>
          <p:cNvSpPr>
            <a:spLocks noGrp="1" noChangeArrowheads="1"/>
          </p:cNvSpPr>
          <p:nvPr>
            <p:ph type="title"/>
          </p:nvPr>
        </p:nvSpPr>
        <p:spPr/>
        <p:txBody>
          <a:bodyPr/>
          <a:lstStyle/>
          <a:p>
            <a:pPr eaLnBrk="1" hangingPunct="1">
              <a:defRPr/>
            </a:pPr>
            <a:r>
              <a:rPr lang="en-US" dirty="0"/>
              <a:t>Afghanistan/Iraq Parallels</a:t>
            </a:r>
          </a:p>
        </p:txBody>
      </p:sp>
      <p:sp>
        <p:nvSpPr>
          <p:cNvPr id="402435" name="Rectangle 3">
            <a:extLst>
              <a:ext uri="{FF2B5EF4-FFF2-40B4-BE49-F238E27FC236}">
                <a16:creationId xmlns:a16="http://schemas.microsoft.com/office/drawing/2014/main" id="{84742029-38F6-E691-279B-25F3B5DA4948}"/>
              </a:ext>
            </a:extLst>
          </p:cNvPr>
          <p:cNvSpPr>
            <a:spLocks noGrp="1" noChangeArrowheads="1"/>
          </p:cNvSpPr>
          <p:nvPr>
            <p:ph idx="1"/>
          </p:nvPr>
        </p:nvSpPr>
        <p:spPr/>
        <p:txBody>
          <a:bodyPr/>
          <a:lstStyle/>
          <a:p>
            <a:pPr lvl="1" eaLnBrk="1" hangingPunct="1">
              <a:defRPr/>
            </a:pPr>
            <a:r>
              <a:rPr lang="en-US" sz="3200" dirty="0"/>
              <a:t>Literacy decreased from 89% to 57%</a:t>
            </a:r>
          </a:p>
          <a:p>
            <a:pPr lvl="1" eaLnBrk="1" hangingPunct="1">
              <a:defRPr/>
            </a:pPr>
            <a:r>
              <a:rPr lang="en-US" sz="3200" dirty="0"/>
              <a:t>Infrastructure devastated, environment degraded</a:t>
            </a:r>
          </a:p>
          <a:p>
            <a:pPr lvl="1" eaLnBrk="1" hangingPunct="1">
              <a:defRPr/>
            </a:pPr>
            <a:r>
              <a:rPr lang="en-US" sz="3200" dirty="0"/>
              <a:t>Opium trade increasing</a:t>
            </a:r>
          </a:p>
          <a:p>
            <a:pPr lvl="1" eaLnBrk="1" hangingPunct="1">
              <a:defRPr/>
            </a:pPr>
            <a:r>
              <a:rPr lang="en-US" sz="3200" dirty="0"/>
              <a:t>Rebuilding post-war, then Taliban takes over and US leaves</a:t>
            </a:r>
          </a:p>
          <a:p>
            <a:pPr lvl="2" eaLnBrk="1" hangingPunct="1">
              <a:defRPr/>
            </a:pPr>
            <a:r>
              <a:rPr lang="en-US" sz="2800" dirty="0"/>
              <a:t>Poverty rate no over 95%, women’s rights rolled back</a:t>
            </a:r>
          </a:p>
        </p:txBody>
      </p:sp>
    </p:spTree>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6" name="Rectangle 2">
            <a:extLst>
              <a:ext uri="{FF2B5EF4-FFF2-40B4-BE49-F238E27FC236}">
                <a16:creationId xmlns:a16="http://schemas.microsoft.com/office/drawing/2014/main" id="{712A2C0F-DB6F-71AD-E856-7594511F866C}"/>
              </a:ext>
            </a:extLst>
          </p:cNvPr>
          <p:cNvSpPr>
            <a:spLocks noGrp="1" noChangeArrowheads="1"/>
          </p:cNvSpPr>
          <p:nvPr>
            <p:ph type="title"/>
          </p:nvPr>
        </p:nvSpPr>
        <p:spPr/>
        <p:txBody>
          <a:bodyPr/>
          <a:lstStyle/>
          <a:p>
            <a:pPr eaLnBrk="1" hangingPunct="1">
              <a:defRPr/>
            </a:pPr>
            <a:r>
              <a:rPr lang="en-US" sz="4000"/>
              <a:t>What goes around comes around</a:t>
            </a:r>
          </a:p>
        </p:txBody>
      </p:sp>
      <p:sp>
        <p:nvSpPr>
          <p:cNvPr id="349187" name="Rectangle 3">
            <a:extLst>
              <a:ext uri="{FF2B5EF4-FFF2-40B4-BE49-F238E27FC236}">
                <a16:creationId xmlns:a16="http://schemas.microsoft.com/office/drawing/2014/main" id="{D64A343C-CE69-2CED-9B8D-D8C5C11B3CF8}"/>
              </a:ext>
            </a:extLst>
          </p:cNvPr>
          <p:cNvSpPr>
            <a:spLocks noGrp="1" noChangeArrowheads="1"/>
          </p:cNvSpPr>
          <p:nvPr>
            <p:ph idx="1"/>
          </p:nvPr>
        </p:nvSpPr>
        <p:spPr/>
        <p:txBody>
          <a:bodyPr/>
          <a:lstStyle/>
          <a:p>
            <a:pPr eaLnBrk="1" hangingPunct="1">
              <a:lnSpc>
                <a:spcPct val="90000"/>
              </a:lnSpc>
              <a:defRPr/>
            </a:pPr>
            <a:r>
              <a:rPr lang="en-US" sz="2800" dirty="0"/>
              <a:t>1980s: CIA arms Afghan rebels with hundreds of Stinger missiles</a:t>
            </a:r>
          </a:p>
          <a:p>
            <a:pPr eaLnBrk="1" hangingPunct="1">
              <a:lnSpc>
                <a:spcPct val="90000"/>
              </a:lnSpc>
              <a:defRPr/>
            </a:pPr>
            <a:r>
              <a:rPr lang="en-US" sz="2800" dirty="0"/>
              <a:t>Late 2002: Terrorists using a similar Russian-made version of Stinger almost bring down Israeli passenger airline over Kenya</a:t>
            </a:r>
          </a:p>
          <a:p>
            <a:pPr eaLnBrk="1" hangingPunct="1">
              <a:lnSpc>
                <a:spcPct val="90000"/>
              </a:lnSpc>
              <a:defRPr/>
            </a:pPr>
            <a:r>
              <a:rPr lang="en-US" sz="2800" dirty="0"/>
              <a:t>CIA trying to buy back, but most unaccounted for</a:t>
            </a:r>
          </a:p>
          <a:p>
            <a:pPr lvl="1" eaLnBrk="1" hangingPunct="1">
              <a:lnSpc>
                <a:spcPct val="90000"/>
              </a:lnSpc>
              <a:defRPr/>
            </a:pPr>
            <a:r>
              <a:rPr lang="en-US" sz="2400" dirty="0"/>
              <a:t>Can shoot down a plane at up 6000-8000 feet</a:t>
            </a:r>
          </a:p>
          <a:p>
            <a:pPr lvl="1" eaLnBrk="1" hangingPunct="1">
              <a:lnSpc>
                <a:spcPct val="90000"/>
              </a:lnSpc>
              <a:defRPr/>
            </a:pPr>
            <a:r>
              <a:rPr lang="en-US" sz="2400" dirty="0"/>
              <a:t>24 diverted to Iran</a:t>
            </a:r>
          </a:p>
        </p:txBody>
      </p:sp>
    </p:spTree>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Rectangle 2">
            <a:extLst>
              <a:ext uri="{FF2B5EF4-FFF2-40B4-BE49-F238E27FC236}">
                <a16:creationId xmlns:a16="http://schemas.microsoft.com/office/drawing/2014/main" id="{EC025395-2C37-FD17-9296-FD555F2CC66A}"/>
              </a:ext>
            </a:extLst>
          </p:cNvPr>
          <p:cNvSpPr>
            <a:spLocks noGrp="1" noChangeArrowheads="1"/>
          </p:cNvSpPr>
          <p:nvPr>
            <p:ph type="title"/>
          </p:nvPr>
        </p:nvSpPr>
        <p:spPr/>
        <p:txBody>
          <a:bodyPr/>
          <a:lstStyle/>
          <a:p>
            <a:pPr eaLnBrk="1" hangingPunct="1">
              <a:defRPr/>
            </a:pPr>
            <a:r>
              <a:rPr lang="en-US" dirty="0"/>
              <a:t>Before Gulf War I</a:t>
            </a:r>
          </a:p>
        </p:txBody>
      </p:sp>
      <p:sp>
        <p:nvSpPr>
          <p:cNvPr id="344067" name="Rectangle 3">
            <a:extLst>
              <a:ext uri="{FF2B5EF4-FFF2-40B4-BE49-F238E27FC236}">
                <a16:creationId xmlns:a16="http://schemas.microsoft.com/office/drawing/2014/main" id="{C7BB0765-9D25-E148-DC66-51E28568C07E}"/>
              </a:ext>
            </a:extLst>
          </p:cNvPr>
          <p:cNvSpPr>
            <a:spLocks noGrp="1" noChangeArrowheads="1"/>
          </p:cNvSpPr>
          <p:nvPr>
            <p:ph idx="1"/>
          </p:nvPr>
        </p:nvSpPr>
        <p:spPr/>
        <p:txBody>
          <a:bodyPr/>
          <a:lstStyle/>
          <a:p>
            <a:pPr eaLnBrk="1" hangingPunct="1">
              <a:defRPr/>
            </a:pPr>
            <a:r>
              <a:rPr lang="en-US" dirty="0"/>
              <a:t>US sells weapons to Iraq/Hussein</a:t>
            </a:r>
          </a:p>
          <a:p>
            <a:pPr lvl="1" eaLnBrk="1" hangingPunct="1">
              <a:defRPr/>
            </a:pPr>
            <a:r>
              <a:rPr lang="en-US" dirty="0"/>
              <a:t>Including components to produce WMDs</a:t>
            </a:r>
          </a:p>
          <a:p>
            <a:pPr eaLnBrk="1" hangingPunct="1">
              <a:defRPr/>
            </a:pPr>
            <a:r>
              <a:rPr lang="en-US" dirty="0"/>
              <a:t>Rumsfeld visits Baghdad to promote US weapons sales</a:t>
            </a:r>
          </a:p>
          <a:p>
            <a:pPr eaLnBrk="1" hangingPunct="1">
              <a:defRPr/>
            </a:pPr>
            <a:r>
              <a:rPr lang="en-US" dirty="0"/>
              <a:t>US minimally perturbed when Hussein gasses 4000 Kurds, torpedoes US naval vessel</a:t>
            </a:r>
          </a:p>
        </p:txBody>
      </p:sp>
    </p:spTree>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2" name="Rectangle 2">
            <a:extLst>
              <a:ext uri="{FF2B5EF4-FFF2-40B4-BE49-F238E27FC236}">
                <a16:creationId xmlns:a16="http://schemas.microsoft.com/office/drawing/2014/main" id="{2DFE7D54-7EB7-D0C4-11F7-C11F0D83D3E5}"/>
              </a:ext>
            </a:extLst>
          </p:cNvPr>
          <p:cNvSpPr>
            <a:spLocks noGrp="1" noChangeArrowheads="1"/>
          </p:cNvSpPr>
          <p:nvPr>
            <p:ph type="title"/>
          </p:nvPr>
        </p:nvSpPr>
        <p:spPr/>
        <p:txBody>
          <a:bodyPr/>
          <a:lstStyle/>
          <a:p>
            <a:pPr eaLnBrk="1" hangingPunct="1">
              <a:defRPr/>
            </a:pPr>
            <a:r>
              <a:rPr lang="en-US" dirty="0"/>
              <a:t>Gulf War I</a:t>
            </a:r>
          </a:p>
        </p:txBody>
      </p:sp>
      <p:sp>
        <p:nvSpPr>
          <p:cNvPr id="348163" name="Rectangle 3">
            <a:extLst>
              <a:ext uri="{FF2B5EF4-FFF2-40B4-BE49-F238E27FC236}">
                <a16:creationId xmlns:a16="http://schemas.microsoft.com/office/drawing/2014/main" id="{268A8ADD-D923-0A3D-7D9B-9A6D98F08F6A}"/>
              </a:ext>
            </a:extLst>
          </p:cNvPr>
          <p:cNvSpPr>
            <a:spLocks noGrp="1" noChangeArrowheads="1"/>
          </p:cNvSpPr>
          <p:nvPr>
            <p:ph idx="1"/>
          </p:nvPr>
        </p:nvSpPr>
        <p:spPr/>
        <p:txBody>
          <a:bodyPr/>
          <a:lstStyle/>
          <a:p>
            <a:pPr eaLnBrk="1" hangingPunct="1">
              <a:lnSpc>
                <a:spcPct val="90000"/>
              </a:lnSpc>
              <a:defRPr/>
            </a:pPr>
            <a:r>
              <a:rPr lang="en-US" sz="2800" dirty="0"/>
              <a:t>105,000 military and 110,000 civilian deaths (almost all Iraqis)</a:t>
            </a:r>
          </a:p>
          <a:p>
            <a:pPr lvl="1" eaLnBrk="1" hangingPunct="1">
              <a:lnSpc>
                <a:spcPct val="90000"/>
              </a:lnSpc>
              <a:defRPr/>
            </a:pPr>
            <a:r>
              <a:rPr lang="en-US" sz="2400" dirty="0"/>
              <a:t>Over 2.25 million refugees</a:t>
            </a:r>
          </a:p>
          <a:p>
            <a:pPr eaLnBrk="1" hangingPunct="1">
              <a:lnSpc>
                <a:spcPct val="90000"/>
              </a:lnSpc>
              <a:defRPr/>
            </a:pPr>
            <a:r>
              <a:rPr lang="en-US" sz="2800" dirty="0"/>
              <a:t>2/3 of US casualties from “friendly fire”</a:t>
            </a:r>
          </a:p>
          <a:p>
            <a:pPr eaLnBrk="1" hangingPunct="1">
              <a:lnSpc>
                <a:spcPct val="90000"/>
              </a:lnSpc>
              <a:defRPr/>
            </a:pPr>
            <a:r>
              <a:rPr lang="en-US" sz="2800" dirty="0"/>
              <a:t>Cost $61 billion ($82 billion in 2003 dollars)</a:t>
            </a:r>
          </a:p>
          <a:p>
            <a:pPr lvl="1" eaLnBrk="1" hangingPunct="1">
              <a:lnSpc>
                <a:spcPct val="90000"/>
              </a:lnSpc>
              <a:defRPr/>
            </a:pPr>
            <a:r>
              <a:rPr lang="en-US" sz="2400" dirty="0"/>
              <a:t>US pays only 1/6 of cost (most from Saudi Arabia, Kuwait, Germany and Japan)</a:t>
            </a:r>
          </a:p>
          <a:p>
            <a:pPr eaLnBrk="1" hangingPunct="1">
              <a:lnSpc>
                <a:spcPct val="90000"/>
              </a:lnSpc>
              <a:defRPr/>
            </a:pPr>
            <a:r>
              <a:rPr lang="en-US" sz="2800" dirty="0"/>
              <a:t>Environmental devastation</a:t>
            </a:r>
          </a:p>
          <a:p>
            <a:pPr lvl="1" eaLnBrk="1" hangingPunct="1">
              <a:lnSpc>
                <a:spcPct val="90000"/>
              </a:lnSpc>
              <a:defRPr/>
            </a:pPr>
            <a:r>
              <a:rPr lang="en-US" sz="2400" dirty="0"/>
              <a:t>$48 billion in claims to UN</a:t>
            </a:r>
          </a:p>
        </p:txBody>
      </p:sp>
    </p:spTree>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61" name="Rectangle 5">
            <a:extLst>
              <a:ext uri="{FF2B5EF4-FFF2-40B4-BE49-F238E27FC236}">
                <a16:creationId xmlns:a16="http://schemas.microsoft.com/office/drawing/2014/main" id="{FBE4BD33-D359-E93A-865C-6957CB7E7CD6}"/>
              </a:ext>
            </a:extLst>
          </p:cNvPr>
          <p:cNvSpPr>
            <a:spLocks noGrp="1" noChangeArrowheads="1"/>
          </p:cNvSpPr>
          <p:nvPr>
            <p:ph type="title"/>
          </p:nvPr>
        </p:nvSpPr>
        <p:spPr/>
        <p:txBody>
          <a:bodyPr/>
          <a:lstStyle/>
          <a:p>
            <a:pPr eaLnBrk="1" hangingPunct="1">
              <a:defRPr/>
            </a:pPr>
            <a:r>
              <a:rPr lang="en-US"/>
              <a:t>Kuwaiti Oil Fires</a:t>
            </a:r>
          </a:p>
        </p:txBody>
      </p:sp>
      <p:pic>
        <p:nvPicPr>
          <p:cNvPr id="278531" name="Picture 4" descr="kuwaiti oil fires">
            <a:extLst>
              <a:ext uri="{FF2B5EF4-FFF2-40B4-BE49-F238E27FC236}">
                <a16:creationId xmlns:a16="http://schemas.microsoft.com/office/drawing/2014/main" id="{06F6FFCD-3AFD-8F55-3908-9C4C756324F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595438" y="1981200"/>
            <a:ext cx="5953125" cy="4114800"/>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a:extLst>
              <a:ext uri="{FF2B5EF4-FFF2-40B4-BE49-F238E27FC236}">
                <a16:creationId xmlns:a16="http://schemas.microsoft.com/office/drawing/2014/main" id="{40BA6F16-9707-DC70-5AB8-7F1CD2DA3839}"/>
              </a:ext>
            </a:extLst>
          </p:cNvPr>
          <p:cNvSpPr>
            <a:spLocks noGrp="1"/>
          </p:cNvSpPr>
          <p:nvPr>
            <p:ph type="title"/>
          </p:nvPr>
        </p:nvSpPr>
        <p:spPr/>
        <p:txBody>
          <a:bodyPr/>
          <a:lstStyle/>
          <a:p>
            <a:pPr>
              <a:defRPr/>
            </a:pPr>
            <a:r>
              <a:rPr lang="en-US" altLang="en-US" dirty="0">
                <a:solidFill>
                  <a:srgbClr val="E5FFFF"/>
                </a:solidFill>
              </a:rPr>
              <a:t>War Deaths (as of 7/15)</a:t>
            </a:r>
            <a:endParaRPr lang="en-US" altLang="en-US" dirty="0"/>
          </a:p>
        </p:txBody>
      </p:sp>
      <p:sp>
        <p:nvSpPr>
          <p:cNvPr id="40963" name="Content Placeholder 2">
            <a:extLst>
              <a:ext uri="{FF2B5EF4-FFF2-40B4-BE49-F238E27FC236}">
                <a16:creationId xmlns:a16="http://schemas.microsoft.com/office/drawing/2014/main" id="{EFC4BD17-6C6D-249B-4F1E-6ACF7330204C}"/>
              </a:ext>
            </a:extLst>
          </p:cNvPr>
          <p:cNvSpPr>
            <a:spLocks noGrp="1"/>
          </p:cNvSpPr>
          <p:nvPr>
            <p:ph idx="1"/>
          </p:nvPr>
        </p:nvSpPr>
        <p:spPr/>
        <p:txBody>
          <a:bodyPr/>
          <a:lstStyle/>
          <a:p>
            <a:pPr>
              <a:defRPr/>
            </a:pPr>
            <a:r>
              <a:rPr lang="en-US" altLang="en-US" sz="2400" dirty="0"/>
              <a:t>Second Iraq War:</a:t>
            </a:r>
          </a:p>
          <a:p>
            <a:pPr lvl="1">
              <a:defRPr/>
            </a:pPr>
            <a:r>
              <a:rPr lang="en-US" altLang="en-US" sz="2400" dirty="0"/>
              <a:t>4,497 U.S. soldiers</a:t>
            </a:r>
          </a:p>
          <a:p>
            <a:pPr lvl="1">
              <a:defRPr/>
            </a:pPr>
            <a:r>
              <a:rPr lang="en-US" altLang="en-US" sz="2400" dirty="0"/>
              <a:t>Approximately 18,000 Iraqi military</a:t>
            </a:r>
          </a:p>
          <a:p>
            <a:pPr lvl="1">
              <a:defRPr/>
            </a:pPr>
            <a:r>
              <a:rPr lang="en-US" altLang="en-US" sz="2400" dirty="0"/>
              <a:t>Estimates of civilian deaths range from 150,000 violent deaths to 1 million deaths</a:t>
            </a:r>
          </a:p>
          <a:p>
            <a:pPr>
              <a:defRPr/>
            </a:pPr>
            <a:r>
              <a:rPr lang="en-US" altLang="en-US" sz="2400" dirty="0"/>
              <a:t>U.S. Afghan War:</a:t>
            </a:r>
          </a:p>
          <a:p>
            <a:pPr lvl="1">
              <a:defRPr/>
            </a:pPr>
            <a:r>
              <a:rPr lang="en-US" altLang="en-US" sz="2400" dirty="0"/>
              <a:t>Over 2,000 U.S. soldiers; 1,200 coalition forces</a:t>
            </a:r>
          </a:p>
          <a:p>
            <a:pPr lvl="1">
              <a:defRPr/>
            </a:pPr>
            <a:r>
              <a:rPr lang="en-US" altLang="en-US" sz="2400" dirty="0"/>
              <a:t>Over 20,000 civilians</a:t>
            </a:r>
          </a:p>
        </p:txBody>
      </p:sp>
    </p:spTree>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Title 1">
            <a:extLst>
              <a:ext uri="{FF2B5EF4-FFF2-40B4-BE49-F238E27FC236}">
                <a16:creationId xmlns:a16="http://schemas.microsoft.com/office/drawing/2014/main" id="{AD03BB16-2EAC-2F5A-0246-92F9F6306188}"/>
              </a:ext>
            </a:extLst>
          </p:cNvPr>
          <p:cNvSpPr>
            <a:spLocks noGrp="1"/>
          </p:cNvSpPr>
          <p:nvPr>
            <p:ph type="title"/>
          </p:nvPr>
        </p:nvSpPr>
        <p:spPr/>
        <p:txBody>
          <a:bodyPr/>
          <a:lstStyle/>
          <a:p>
            <a:pPr>
              <a:defRPr/>
            </a:pPr>
            <a:r>
              <a:rPr lang="en-US" altLang="en-US" sz="3600" dirty="0"/>
              <a:t>Ratio of military contractors to US soldiers</a:t>
            </a:r>
            <a:br>
              <a:rPr lang="en-US" altLang="en-US" sz="3600" dirty="0"/>
            </a:br>
            <a:r>
              <a:rPr lang="en-US" altLang="en-US" sz="2400" dirty="0"/>
              <a:t>Source: Department of Defense</a:t>
            </a:r>
          </a:p>
        </p:txBody>
      </p:sp>
      <p:sp>
        <p:nvSpPr>
          <p:cNvPr id="211971" name="Content Placeholder 2">
            <a:extLst>
              <a:ext uri="{FF2B5EF4-FFF2-40B4-BE49-F238E27FC236}">
                <a16:creationId xmlns:a16="http://schemas.microsoft.com/office/drawing/2014/main" id="{A32FFC71-8B09-13B7-0699-D24B68876504}"/>
              </a:ext>
            </a:extLst>
          </p:cNvPr>
          <p:cNvSpPr>
            <a:spLocks noGrp="1"/>
          </p:cNvSpPr>
          <p:nvPr>
            <p:ph idx="1"/>
          </p:nvPr>
        </p:nvSpPr>
        <p:spPr/>
        <p:txBody>
          <a:bodyPr/>
          <a:lstStyle/>
          <a:p>
            <a:pPr>
              <a:defRPr/>
            </a:pPr>
            <a:r>
              <a:rPr lang="en-US" altLang="en-US" sz="2000" dirty="0"/>
              <a:t>Afghanistan – 1.20</a:t>
            </a:r>
          </a:p>
          <a:p>
            <a:pPr>
              <a:defRPr/>
            </a:pPr>
            <a:r>
              <a:rPr lang="en-US" altLang="en-US" sz="2000" dirty="0"/>
              <a:t>Iraq – 1.10</a:t>
            </a:r>
          </a:p>
          <a:p>
            <a:pPr>
              <a:defRPr/>
            </a:pPr>
            <a:r>
              <a:rPr lang="en-US" altLang="en-US" sz="2000" dirty="0"/>
              <a:t>Balkans – 1.0</a:t>
            </a:r>
          </a:p>
          <a:p>
            <a:pPr>
              <a:defRPr/>
            </a:pPr>
            <a:r>
              <a:rPr lang="en-US" altLang="en-US" sz="2000" dirty="0"/>
              <a:t>Gulf War – 0.01</a:t>
            </a:r>
          </a:p>
          <a:p>
            <a:pPr>
              <a:defRPr/>
            </a:pPr>
            <a:r>
              <a:rPr lang="en-US" altLang="en-US" sz="2000" dirty="0"/>
              <a:t>Vietnam – 0.17</a:t>
            </a:r>
          </a:p>
          <a:p>
            <a:pPr>
              <a:defRPr/>
            </a:pPr>
            <a:r>
              <a:rPr lang="en-US" altLang="en-US" sz="2000" dirty="0"/>
              <a:t>Korea – 0.40</a:t>
            </a:r>
          </a:p>
          <a:p>
            <a:pPr>
              <a:defRPr/>
            </a:pPr>
            <a:r>
              <a:rPr lang="en-US" altLang="en-US" sz="2000" dirty="0"/>
              <a:t>WWII – 0.14</a:t>
            </a:r>
          </a:p>
          <a:p>
            <a:pPr>
              <a:defRPr/>
            </a:pPr>
            <a:r>
              <a:rPr lang="en-US" altLang="en-US" sz="2000" dirty="0"/>
              <a:t>WWI – 0.08</a:t>
            </a:r>
          </a:p>
          <a:p>
            <a:pPr>
              <a:defRPr/>
            </a:pPr>
            <a:r>
              <a:rPr lang="en-US" altLang="en-US" sz="2000" dirty="0"/>
              <a:t>Civil War – 0.20</a:t>
            </a:r>
          </a:p>
          <a:p>
            <a:pPr>
              <a:defRPr/>
            </a:pPr>
            <a:r>
              <a:rPr lang="en-US" altLang="en-US" sz="2000" dirty="0"/>
              <a:t>American Revolution – 0.17</a:t>
            </a:r>
          </a:p>
          <a:p>
            <a:pPr>
              <a:defRPr/>
            </a:pPr>
            <a:endParaRPr lang="en-US" altLang="en-US" dirty="0"/>
          </a:p>
        </p:txBody>
      </p:sp>
    </p:spTree>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2" name="Rectangle 2">
            <a:extLst>
              <a:ext uri="{FF2B5EF4-FFF2-40B4-BE49-F238E27FC236}">
                <a16:creationId xmlns:a16="http://schemas.microsoft.com/office/drawing/2014/main" id="{DD5FACB6-92F3-D980-5F01-162F71BAA8D9}"/>
              </a:ext>
            </a:extLst>
          </p:cNvPr>
          <p:cNvSpPr>
            <a:spLocks noGrp="1" noChangeArrowheads="1"/>
          </p:cNvSpPr>
          <p:nvPr>
            <p:ph type="title"/>
          </p:nvPr>
        </p:nvSpPr>
        <p:spPr/>
        <p:txBody>
          <a:bodyPr/>
          <a:lstStyle/>
          <a:p>
            <a:pPr eaLnBrk="1" hangingPunct="1">
              <a:defRPr/>
            </a:pPr>
            <a:r>
              <a:rPr lang="en-US" dirty="0"/>
              <a:t>Gulf War II</a:t>
            </a:r>
          </a:p>
        </p:txBody>
      </p:sp>
      <p:sp>
        <p:nvSpPr>
          <p:cNvPr id="353283" name="Rectangle 3">
            <a:extLst>
              <a:ext uri="{FF2B5EF4-FFF2-40B4-BE49-F238E27FC236}">
                <a16:creationId xmlns:a16="http://schemas.microsoft.com/office/drawing/2014/main" id="{BFF4C399-AF0F-321B-CCCA-96C19D01AF41}"/>
              </a:ext>
            </a:extLst>
          </p:cNvPr>
          <p:cNvSpPr>
            <a:spLocks noGrp="1" noChangeArrowheads="1"/>
          </p:cNvSpPr>
          <p:nvPr>
            <p:ph idx="1"/>
          </p:nvPr>
        </p:nvSpPr>
        <p:spPr/>
        <p:txBody>
          <a:bodyPr/>
          <a:lstStyle/>
          <a:p>
            <a:pPr eaLnBrk="1" hangingPunct="1">
              <a:lnSpc>
                <a:spcPct val="90000"/>
              </a:lnSpc>
              <a:defRPr/>
            </a:pPr>
            <a:r>
              <a:rPr lang="en-US" sz="2800" dirty="0"/>
              <a:t>Financial cost of war: $4-5 trillion (est.)</a:t>
            </a:r>
          </a:p>
          <a:p>
            <a:pPr lvl="1" eaLnBrk="1" hangingPunct="1">
              <a:lnSpc>
                <a:spcPct val="90000"/>
              </a:lnSpc>
              <a:defRPr/>
            </a:pPr>
            <a:r>
              <a:rPr lang="en-US" sz="2400" dirty="0"/>
              <a:t>Includes fighting, rebuilding, veterans’ health care, economic losses, etc.</a:t>
            </a:r>
          </a:p>
          <a:p>
            <a:pPr eaLnBrk="1" hangingPunct="1">
              <a:lnSpc>
                <a:spcPct val="90000"/>
              </a:lnSpc>
              <a:defRPr/>
            </a:pPr>
            <a:r>
              <a:rPr lang="en-US" sz="2800" dirty="0"/>
              <a:t>Global travel industry expected to lose over $500 billion</a:t>
            </a:r>
          </a:p>
          <a:p>
            <a:pPr eaLnBrk="1" hangingPunct="1">
              <a:lnSpc>
                <a:spcPct val="90000"/>
              </a:lnSpc>
              <a:defRPr/>
            </a:pPr>
            <a:r>
              <a:rPr lang="en-US" sz="2800" dirty="0"/>
              <a:t>Distraction from North Korea, other threats</a:t>
            </a:r>
          </a:p>
          <a:p>
            <a:pPr eaLnBrk="1" hangingPunct="1">
              <a:lnSpc>
                <a:spcPct val="90000"/>
              </a:lnSpc>
              <a:defRPr/>
            </a:pPr>
            <a:r>
              <a:rPr lang="en-US" sz="2800" dirty="0"/>
              <a:t>Shock and awe battle plan: targeting infrastructure explicitly prohibited by the Geneva Conventions</a:t>
            </a:r>
          </a:p>
          <a:p>
            <a:pPr eaLnBrk="1" hangingPunct="1">
              <a:lnSpc>
                <a:spcPct val="90000"/>
              </a:lnSpc>
              <a:defRPr/>
            </a:pPr>
            <a:endParaRPr lang="en-US" sz="2800" dirty="0"/>
          </a:p>
        </p:txBody>
      </p:sp>
    </p:spTree>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2">
            <a:extLst>
              <a:ext uri="{FF2B5EF4-FFF2-40B4-BE49-F238E27FC236}">
                <a16:creationId xmlns:a16="http://schemas.microsoft.com/office/drawing/2014/main" id="{7F08456D-423B-C2A8-C08F-61CA36513957}"/>
              </a:ext>
            </a:extLst>
          </p:cNvPr>
          <p:cNvSpPr>
            <a:spLocks noGrp="1" noChangeArrowheads="1"/>
          </p:cNvSpPr>
          <p:nvPr>
            <p:ph type="title"/>
          </p:nvPr>
        </p:nvSpPr>
        <p:spPr>
          <a:noFill/>
          <a:extLst>
            <a:ext uri="{909E8E84-426E-40DD-AFC4-6F175D3DCCD1}">
              <a14:hiddenFill xmlns:a14="http://schemas.microsoft.com/office/drawing/2010/main">
                <a:solidFill>
                  <a:srgbClr val="FFFFFF"/>
                </a:solidFill>
              </a14:hiddenFill>
            </a:ext>
          </a:extLst>
        </p:spPr>
        <p:txBody>
          <a:bodyPr/>
          <a:lstStyle/>
          <a:p>
            <a:r>
              <a:rPr lang="en-US" altLang="en-US">
                <a:effectLst/>
              </a:rPr>
              <a:t>Gulf War II - Iraq</a:t>
            </a:r>
          </a:p>
        </p:txBody>
      </p:sp>
      <p:sp>
        <p:nvSpPr>
          <p:cNvPr id="282627" name="Rectangle 3">
            <a:extLst>
              <a:ext uri="{FF2B5EF4-FFF2-40B4-BE49-F238E27FC236}">
                <a16:creationId xmlns:a16="http://schemas.microsoft.com/office/drawing/2014/main" id="{4DB68D9F-BC95-A9B5-33DD-F6B64A4F0E7E}"/>
              </a:ext>
            </a:extLst>
          </p:cNvPr>
          <p:cNvSpPr>
            <a:spLocks noGrp="1" noChangeArrowheads="1"/>
          </p:cNvSpPr>
          <p:nvPr>
            <p:ph idx="1"/>
          </p:nvPr>
        </p:nvSpPr>
        <p:spPr>
          <a:noFill/>
          <a:extLst>
            <a:ext uri="{909E8E84-426E-40DD-AFC4-6F175D3DCCD1}">
              <a14:hiddenFill xmlns:a14="http://schemas.microsoft.com/office/drawing/2010/main">
                <a:solidFill>
                  <a:srgbClr val="FFFFFF"/>
                </a:solidFill>
              </a14:hiddenFill>
            </a:ext>
          </a:extLst>
        </p:spPr>
        <p:txBody>
          <a:bodyPr/>
          <a:lstStyle/>
          <a:p>
            <a:r>
              <a:rPr lang="en-US" altLang="en-US" sz="2800">
                <a:effectLst/>
              </a:rPr>
              <a:t>96% of of the $9.1 billion allocated to the Development Fund for Iraq unaccounted for</a:t>
            </a:r>
          </a:p>
          <a:p>
            <a:pPr lvl="1"/>
            <a:r>
              <a:rPr lang="en-US" altLang="en-US" sz="2400">
                <a:effectLst/>
              </a:rPr>
              <a:t>Special Inspector General for Iraq Reconstruction, 2010</a:t>
            </a:r>
          </a:p>
          <a:p>
            <a:r>
              <a:rPr lang="en-US" altLang="en-US" sz="2800">
                <a:effectLst/>
              </a:rPr>
              <a:t>Other audits have uncovered numerous instances of waste, fraud, and abuse costing tens of billions of dollars</a:t>
            </a:r>
          </a:p>
        </p:txBody>
      </p:sp>
    </p:spTree>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ED3B2-BA43-E1F6-0C92-D180A9DEB8AF}"/>
              </a:ext>
            </a:extLst>
          </p:cNvPr>
          <p:cNvSpPr>
            <a:spLocks noGrp="1"/>
          </p:cNvSpPr>
          <p:nvPr>
            <p:ph type="title"/>
          </p:nvPr>
        </p:nvSpPr>
        <p:spPr/>
        <p:txBody>
          <a:bodyPr/>
          <a:lstStyle/>
          <a:p>
            <a:pPr>
              <a:defRPr/>
            </a:pPr>
            <a:r>
              <a:rPr lang="en-US" dirty="0">
                <a:effectLst/>
              </a:rPr>
              <a:t>Gulf War II - Iraq</a:t>
            </a:r>
            <a:endParaRPr lang="en-US" dirty="0"/>
          </a:p>
        </p:txBody>
      </p:sp>
      <p:sp>
        <p:nvSpPr>
          <p:cNvPr id="3" name="Content Placeholder 2">
            <a:extLst>
              <a:ext uri="{FF2B5EF4-FFF2-40B4-BE49-F238E27FC236}">
                <a16:creationId xmlns:a16="http://schemas.microsoft.com/office/drawing/2014/main" id="{54B5F8B4-B8A5-4AD3-136D-1D25CA05E739}"/>
              </a:ext>
            </a:extLst>
          </p:cNvPr>
          <p:cNvSpPr>
            <a:spLocks noGrp="1"/>
          </p:cNvSpPr>
          <p:nvPr>
            <p:ph idx="1"/>
          </p:nvPr>
        </p:nvSpPr>
        <p:spPr/>
        <p:txBody>
          <a:bodyPr/>
          <a:lstStyle/>
          <a:p>
            <a:pPr>
              <a:defRPr/>
            </a:pPr>
            <a:r>
              <a:rPr lang="en-US" sz="2000" dirty="0"/>
              <a:t>WMDs found by U.S. troops</a:t>
            </a:r>
          </a:p>
          <a:p>
            <a:pPr lvl="1">
              <a:defRPr/>
            </a:pPr>
            <a:r>
              <a:rPr lang="en-US" sz="2000" dirty="0"/>
              <a:t>Ones U.S. had sold to Iraq</a:t>
            </a:r>
          </a:p>
          <a:p>
            <a:pPr lvl="1">
              <a:defRPr/>
            </a:pPr>
            <a:r>
              <a:rPr lang="en-US" sz="2000" dirty="0"/>
              <a:t>Major health consequences among U.S. soldiers dismantling</a:t>
            </a:r>
          </a:p>
          <a:p>
            <a:pPr lvl="1">
              <a:defRPr/>
            </a:pPr>
            <a:r>
              <a:rPr lang="en-US" sz="2000" dirty="0"/>
              <a:t>Kept secret by Bush administration</a:t>
            </a:r>
          </a:p>
          <a:p>
            <a:pPr lvl="1">
              <a:defRPr/>
            </a:pPr>
            <a:r>
              <a:rPr lang="en-US" sz="2000" dirty="0"/>
              <a:t>Veterans unable to file health claims</a:t>
            </a:r>
          </a:p>
          <a:p>
            <a:pPr lvl="1">
              <a:defRPr/>
            </a:pPr>
            <a:r>
              <a:rPr lang="en-US" sz="2000" dirty="0"/>
              <a:t>Not all disposed of – some now in ISIL-controlled territory</a:t>
            </a:r>
          </a:p>
          <a:p>
            <a:pPr lvl="1">
              <a:defRPr/>
            </a:pPr>
            <a:r>
              <a:rPr lang="en-US" sz="2000" dirty="0"/>
              <a:t>Exposed by media, 2014</a:t>
            </a:r>
          </a:p>
          <a:p>
            <a:pPr>
              <a:defRPr/>
            </a:pPr>
            <a:endParaRPr lang="en-US" sz="2000" dirty="0"/>
          </a:p>
          <a:p>
            <a:pPr>
              <a:defRPr/>
            </a:pPr>
            <a:r>
              <a:rPr lang="en-US" sz="2000" dirty="0"/>
              <a:t>Today: ISIL, militias, Kurds, Sunnis and Shiites all still fighting for territory</a:t>
            </a:r>
          </a:p>
        </p:txBody>
      </p:sp>
    </p:spTree>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C33C0-D549-BA34-A068-DD09E9372D1F}"/>
              </a:ext>
            </a:extLst>
          </p:cNvPr>
          <p:cNvSpPr>
            <a:spLocks noGrp="1"/>
          </p:cNvSpPr>
          <p:nvPr>
            <p:ph type="title"/>
          </p:nvPr>
        </p:nvSpPr>
        <p:spPr/>
        <p:txBody>
          <a:bodyPr/>
          <a:lstStyle/>
          <a:p>
            <a:pPr>
              <a:defRPr/>
            </a:pPr>
            <a:r>
              <a:rPr lang="en-US" dirty="0"/>
              <a:t>Guantanamo Bay</a:t>
            </a:r>
          </a:p>
        </p:txBody>
      </p:sp>
      <p:sp>
        <p:nvSpPr>
          <p:cNvPr id="3" name="Content Placeholder 2">
            <a:extLst>
              <a:ext uri="{FF2B5EF4-FFF2-40B4-BE49-F238E27FC236}">
                <a16:creationId xmlns:a16="http://schemas.microsoft.com/office/drawing/2014/main" id="{6866101A-0E5A-B988-09B2-977963E5E9E1}"/>
              </a:ext>
            </a:extLst>
          </p:cNvPr>
          <p:cNvSpPr>
            <a:spLocks noGrp="1"/>
          </p:cNvSpPr>
          <p:nvPr>
            <p:ph idx="1"/>
          </p:nvPr>
        </p:nvSpPr>
        <p:spPr/>
        <p:txBody>
          <a:bodyPr/>
          <a:lstStyle/>
          <a:p>
            <a:pPr>
              <a:defRPr/>
            </a:pPr>
            <a:r>
              <a:rPr lang="en-US" sz="2400" dirty="0"/>
              <a:t>Almost 800 Muslims have cycled through, almost all without charges or trials</a:t>
            </a:r>
          </a:p>
          <a:p>
            <a:pPr lvl="1">
              <a:defRPr/>
            </a:pPr>
            <a:r>
              <a:rPr lang="en-US" sz="2400" dirty="0"/>
              <a:t>Some high-level suspected terrorists, many innocents rounded up via countrymen seeking large bounties</a:t>
            </a:r>
          </a:p>
          <a:p>
            <a:pPr lvl="1">
              <a:defRPr/>
            </a:pPr>
            <a:r>
              <a:rPr lang="en-US" sz="2400" dirty="0"/>
              <a:t>39 remain as of early 2022</a:t>
            </a:r>
          </a:p>
          <a:p>
            <a:pPr>
              <a:defRPr/>
            </a:pPr>
            <a:r>
              <a:rPr lang="en-US" sz="2400" dirty="0"/>
              <a:t>Many subject to “enhanced interrogation” (torture)</a:t>
            </a:r>
          </a:p>
          <a:p>
            <a:pPr>
              <a:defRPr/>
            </a:pPr>
            <a:r>
              <a:rPr lang="en-US" sz="2400" dirty="0"/>
              <a:t>Detainees not eligible for transfer to US soil (declared “enemy combatants” in attempt to sidestep violation of Geneva Conventions</a:t>
            </a:r>
          </a:p>
        </p:txBody>
      </p:sp>
    </p:spTree>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38F97-163C-7C10-1A63-CB5481AC4DCB}"/>
              </a:ext>
            </a:extLst>
          </p:cNvPr>
          <p:cNvSpPr>
            <a:spLocks noGrp="1"/>
          </p:cNvSpPr>
          <p:nvPr>
            <p:ph type="title"/>
          </p:nvPr>
        </p:nvSpPr>
        <p:spPr>
          <a:xfrm>
            <a:off x="457200" y="228600"/>
            <a:ext cx="8229600" cy="1371600"/>
          </a:xfrm>
        </p:spPr>
        <p:txBody>
          <a:bodyPr/>
          <a:lstStyle/>
          <a:p>
            <a:pPr>
              <a:defRPr/>
            </a:pPr>
            <a:r>
              <a:rPr lang="en-US" dirty="0"/>
              <a:t>Contemporary Wars</a:t>
            </a:r>
          </a:p>
        </p:txBody>
      </p:sp>
      <p:sp>
        <p:nvSpPr>
          <p:cNvPr id="3" name="Content Placeholder 2">
            <a:extLst>
              <a:ext uri="{FF2B5EF4-FFF2-40B4-BE49-F238E27FC236}">
                <a16:creationId xmlns:a16="http://schemas.microsoft.com/office/drawing/2014/main" id="{86B1B795-C7B9-4D68-C446-3855EF4CC48B}"/>
              </a:ext>
            </a:extLst>
          </p:cNvPr>
          <p:cNvSpPr>
            <a:spLocks noGrp="1"/>
          </p:cNvSpPr>
          <p:nvPr>
            <p:ph idx="1"/>
          </p:nvPr>
        </p:nvSpPr>
        <p:spPr>
          <a:xfrm>
            <a:off x="457200" y="1752600"/>
            <a:ext cx="8229600" cy="4343400"/>
          </a:xfrm>
        </p:spPr>
        <p:txBody>
          <a:bodyPr/>
          <a:lstStyle/>
          <a:p>
            <a:pPr>
              <a:defRPr/>
            </a:pPr>
            <a:r>
              <a:rPr lang="en-US" sz="2800" dirty="0"/>
              <a:t>Casualties among soldiers, civilians continue</a:t>
            </a:r>
          </a:p>
          <a:p>
            <a:pPr lvl="1">
              <a:defRPr/>
            </a:pPr>
            <a:r>
              <a:rPr lang="en-US" dirty="0"/>
              <a:t>More US soldiers/veterans have committed suicide than have died in Afghan War</a:t>
            </a:r>
          </a:p>
          <a:p>
            <a:pPr lvl="2">
              <a:defRPr/>
            </a:pPr>
            <a:r>
              <a:rPr lang="en-US" sz="2800" dirty="0"/>
              <a:t>20 veteran suicides/day (2015)</a:t>
            </a:r>
          </a:p>
          <a:p>
            <a:pPr lvl="1">
              <a:defRPr/>
            </a:pPr>
            <a:r>
              <a:rPr lang="en-US" dirty="0"/>
              <a:t>Between 2006 and 2018, 32% of active-duty military deaths due to accidents (vs. 16% killed in action)</a:t>
            </a:r>
          </a:p>
          <a:p>
            <a:pPr lvl="1">
              <a:defRPr/>
            </a:pPr>
            <a:r>
              <a:rPr lang="en-US" dirty="0"/>
              <a:t>More military contractors killed than US soldiers</a:t>
            </a:r>
          </a:p>
        </p:txBody>
      </p:sp>
    </p:spTree>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7667D-42DE-F08D-BE9C-11040A2E5E0B}"/>
              </a:ext>
            </a:extLst>
          </p:cNvPr>
          <p:cNvSpPr>
            <a:spLocks noGrp="1"/>
          </p:cNvSpPr>
          <p:nvPr>
            <p:ph type="title"/>
          </p:nvPr>
        </p:nvSpPr>
        <p:spPr/>
        <p:txBody>
          <a:bodyPr/>
          <a:lstStyle/>
          <a:p>
            <a:pPr>
              <a:defRPr/>
            </a:pPr>
            <a:r>
              <a:rPr lang="en-US" dirty="0">
                <a:solidFill>
                  <a:srgbClr val="E5FFFF"/>
                </a:solidFill>
              </a:rPr>
              <a:t>Contemporary Wars</a:t>
            </a:r>
            <a:endParaRPr lang="en-US" dirty="0"/>
          </a:p>
        </p:txBody>
      </p:sp>
      <p:sp>
        <p:nvSpPr>
          <p:cNvPr id="3" name="Content Placeholder 2">
            <a:extLst>
              <a:ext uri="{FF2B5EF4-FFF2-40B4-BE49-F238E27FC236}">
                <a16:creationId xmlns:a16="http://schemas.microsoft.com/office/drawing/2014/main" id="{918E7BC2-6AC6-4DFC-0FD4-1687E674CA7D}"/>
              </a:ext>
            </a:extLst>
          </p:cNvPr>
          <p:cNvSpPr>
            <a:spLocks noGrp="1"/>
          </p:cNvSpPr>
          <p:nvPr>
            <p:ph idx="1"/>
          </p:nvPr>
        </p:nvSpPr>
        <p:spPr/>
        <p:txBody>
          <a:bodyPr/>
          <a:lstStyle/>
          <a:p>
            <a:pPr>
              <a:defRPr/>
            </a:pPr>
            <a:r>
              <a:rPr lang="en-US" sz="2800" dirty="0"/>
              <a:t>Casualties among soldiers, civilians continue</a:t>
            </a:r>
          </a:p>
          <a:p>
            <a:pPr lvl="1">
              <a:defRPr/>
            </a:pPr>
            <a:r>
              <a:rPr lang="en-US" dirty="0"/>
              <a:t>Veteran health care needs massive (TBI in 10-20% of U.S. soldiers, psychiatric disorders, etc.)</a:t>
            </a:r>
          </a:p>
          <a:p>
            <a:pPr lvl="2">
              <a:defRPr/>
            </a:pPr>
            <a:r>
              <a:rPr lang="en-US" sz="2800" dirty="0"/>
              <a:t>26% of Iraq and Afghanistan veterans are uninsured and not part of the VA health care system</a:t>
            </a:r>
          </a:p>
          <a:p>
            <a:pPr lvl="1">
              <a:defRPr/>
            </a:pPr>
            <a:r>
              <a:rPr lang="en-US" dirty="0"/>
              <a:t>Young veterans: ½ believe war in Afghanistan was not worth fighting; 60% for Iraq War</a:t>
            </a:r>
          </a:p>
        </p:txBody>
      </p:sp>
    </p:spTree>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13B5A-AF93-E525-8AC1-97788E2A0A5A}"/>
              </a:ext>
            </a:extLst>
          </p:cNvPr>
          <p:cNvSpPr>
            <a:spLocks noGrp="1"/>
          </p:cNvSpPr>
          <p:nvPr>
            <p:ph type="title"/>
          </p:nvPr>
        </p:nvSpPr>
        <p:spPr/>
        <p:txBody>
          <a:bodyPr/>
          <a:lstStyle/>
          <a:p>
            <a:r>
              <a:rPr kumimoji="0" lang="en-US" sz="4400" b="0" i="0" u="none" strike="noStrike" kern="0" cap="none" spc="0" normalizeH="0" baseline="0" noProof="0" dirty="0">
                <a:ln>
                  <a:noFill/>
                </a:ln>
                <a:solidFill>
                  <a:srgbClr val="E5FFFF"/>
                </a:solidFill>
                <a:effectLst>
                  <a:outerShdw blurRad="38100" dist="38100" dir="2700000" algn="tl">
                    <a:srgbClr val="000000"/>
                  </a:outerShdw>
                </a:effectLst>
                <a:uLnTx/>
                <a:uFillTx/>
                <a:latin typeface="Tahoma"/>
                <a:ea typeface="+mj-ea"/>
                <a:cs typeface="+mj-cs"/>
              </a:rPr>
              <a:t>Contemporary Wars</a:t>
            </a:r>
            <a:endParaRPr lang="en-AU" dirty="0"/>
          </a:p>
        </p:txBody>
      </p:sp>
      <p:sp>
        <p:nvSpPr>
          <p:cNvPr id="3" name="Content Placeholder 2">
            <a:extLst>
              <a:ext uri="{FF2B5EF4-FFF2-40B4-BE49-F238E27FC236}">
                <a16:creationId xmlns:a16="http://schemas.microsoft.com/office/drawing/2014/main" id="{FD5D64BF-F3A8-3B55-5C46-6467C04F42AC}"/>
              </a:ext>
            </a:extLst>
          </p:cNvPr>
          <p:cNvSpPr>
            <a:spLocks noGrp="1"/>
          </p:cNvSpPr>
          <p:nvPr>
            <p:ph idx="1"/>
          </p:nvPr>
        </p:nvSpPr>
        <p:spPr/>
        <p:txBody>
          <a:bodyPr/>
          <a:lstStyle/>
          <a:p>
            <a:r>
              <a:rPr lang="en-AU" dirty="0"/>
              <a:t>Russia vs Ukraine (2022 – present)</a:t>
            </a:r>
          </a:p>
          <a:p>
            <a:pPr lvl="1"/>
            <a:r>
              <a:rPr lang="en-AU" sz="3200" dirty="0"/>
              <a:t>1.3 to 2.0 million casualties (killed and wounded)</a:t>
            </a:r>
          </a:p>
          <a:p>
            <a:pPr lvl="1"/>
            <a:r>
              <a:rPr lang="en-AU" sz="3200" dirty="0"/>
              <a:t>Destabilization of Eastern Europe/NATO</a:t>
            </a:r>
          </a:p>
          <a:p>
            <a:pPr marL="0" indent="0">
              <a:buNone/>
            </a:pPr>
            <a:endParaRPr lang="en-AU" dirty="0"/>
          </a:p>
        </p:txBody>
      </p:sp>
    </p:spTree>
    <p:extLst>
      <p:ext uri="{BB962C8B-B14F-4D97-AF65-F5344CB8AC3E}">
        <p14:creationId xmlns:p14="http://schemas.microsoft.com/office/powerpoint/2010/main" val="3184938020"/>
      </p:ext>
    </p:extLst>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57429-9FA8-5A31-B386-5D8B51479B7B}"/>
              </a:ext>
            </a:extLst>
          </p:cNvPr>
          <p:cNvSpPr>
            <a:spLocks noGrp="1"/>
          </p:cNvSpPr>
          <p:nvPr>
            <p:ph type="title"/>
          </p:nvPr>
        </p:nvSpPr>
        <p:spPr/>
        <p:txBody>
          <a:bodyPr/>
          <a:lstStyle/>
          <a:p>
            <a:r>
              <a:rPr lang="en-AU" dirty="0"/>
              <a:t>Contemporary Wars</a:t>
            </a:r>
          </a:p>
        </p:txBody>
      </p:sp>
      <p:sp>
        <p:nvSpPr>
          <p:cNvPr id="3" name="Content Placeholder 2">
            <a:extLst>
              <a:ext uri="{FF2B5EF4-FFF2-40B4-BE49-F238E27FC236}">
                <a16:creationId xmlns:a16="http://schemas.microsoft.com/office/drawing/2014/main" id="{10E56574-D565-0E9E-021F-B6D37B02315F}"/>
              </a:ext>
            </a:extLst>
          </p:cNvPr>
          <p:cNvSpPr>
            <a:spLocks noGrp="1"/>
          </p:cNvSpPr>
          <p:nvPr>
            <p:ph idx="1"/>
          </p:nvPr>
        </p:nvSpPr>
        <p:spPr/>
        <p:txBody>
          <a:bodyPr/>
          <a:lstStyle/>
          <a:p>
            <a:r>
              <a:rPr lang="en-AU" dirty="0"/>
              <a:t>U.S. vs Iran (2/26 – present)</a:t>
            </a:r>
          </a:p>
          <a:p>
            <a:pPr lvl="1"/>
            <a:r>
              <a:rPr lang="en-AU" sz="3200" dirty="0"/>
              <a:t>9,000 to 18,000 casualties (almost all Iranian)</a:t>
            </a:r>
          </a:p>
          <a:p>
            <a:pPr lvl="1"/>
            <a:r>
              <a:rPr lang="en-AU" sz="3200" dirty="0"/>
              <a:t>Destabilization of Hormuz Strait (major thoroughfare for global oil trade</a:t>
            </a:r>
          </a:p>
          <a:p>
            <a:pPr lvl="1"/>
            <a:r>
              <a:rPr lang="en-AU" sz="3200" dirty="0"/>
              <a:t>Other countries being pulled in</a:t>
            </a:r>
          </a:p>
          <a:p>
            <a:endParaRPr lang="en-AU" dirty="0"/>
          </a:p>
        </p:txBody>
      </p:sp>
    </p:spTree>
    <p:extLst>
      <p:ext uri="{BB962C8B-B14F-4D97-AF65-F5344CB8AC3E}">
        <p14:creationId xmlns:p14="http://schemas.microsoft.com/office/powerpoint/2010/main" val="3533740479"/>
      </p:ext>
    </p:extLst>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15BF5-A53E-1B85-1B24-D819D564D5A2}"/>
              </a:ext>
            </a:extLst>
          </p:cNvPr>
          <p:cNvSpPr>
            <a:spLocks noGrp="1"/>
          </p:cNvSpPr>
          <p:nvPr>
            <p:ph type="title"/>
          </p:nvPr>
        </p:nvSpPr>
        <p:spPr/>
        <p:txBody>
          <a:bodyPr/>
          <a:lstStyle/>
          <a:p>
            <a:r>
              <a:rPr kumimoji="0" lang="en-US" sz="4400" b="0" i="0" u="none" strike="noStrike" kern="0" cap="none" spc="0" normalizeH="0" baseline="0" noProof="0" dirty="0">
                <a:ln>
                  <a:noFill/>
                </a:ln>
                <a:solidFill>
                  <a:srgbClr val="E5FFFF"/>
                </a:solidFill>
                <a:effectLst>
                  <a:outerShdw blurRad="38100" dist="38100" dir="2700000" algn="tl">
                    <a:srgbClr val="000000"/>
                  </a:outerShdw>
                </a:effectLst>
                <a:uLnTx/>
                <a:uFillTx/>
                <a:latin typeface="Tahoma"/>
                <a:ea typeface="+mj-ea"/>
                <a:cs typeface="+mj-cs"/>
              </a:rPr>
              <a:t>Contemporary Wars</a:t>
            </a:r>
            <a:endParaRPr lang="en-AU" dirty="0"/>
          </a:p>
        </p:txBody>
      </p:sp>
      <p:sp>
        <p:nvSpPr>
          <p:cNvPr id="3" name="Content Placeholder 2">
            <a:extLst>
              <a:ext uri="{FF2B5EF4-FFF2-40B4-BE49-F238E27FC236}">
                <a16:creationId xmlns:a16="http://schemas.microsoft.com/office/drawing/2014/main" id="{BB5B580D-E798-938C-4861-4F3580954904}"/>
              </a:ext>
            </a:extLst>
          </p:cNvPr>
          <p:cNvSpPr>
            <a:spLocks noGrp="1"/>
          </p:cNvSpPr>
          <p:nvPr>
            <p:ph idx="1"/>
          </p:nvPr>
        </p:nvSpPr>
        <p:spPr/>
        <p:txBody>
          <a:bodyPr/>
          <a:lstStyle/>
          <a:p>
            <a:r>
              <a:rPr lang="en-AU" sz="2400" dirty="0"/>
              <a:t>Israel vs. Palestine</a:t>
            </a:r>
          </a:p>
          <a:p>
            <a:pPr lvl="1"/>
            <a:r>
              <a:rPr lang="en-AU" sz="2400" dirty="0"/>
              <a:t>October 7, 2023 attacks – 1,195 deaths (69% civilians, 3% children)</a:t>
            </a:r>
          </a:p>
          <a:p>
            <a:pPr lvl="2"/>
            <a:r>
              <a:rPr lang="en-AU" dirty="0"/>
              <a:t>Israeli invasion and bombing of Gaza – 73,389 deaths (89% civilians, 29% children)</a:t>
            </a:r>
          </a:p>
          <a:p>
            <a:pPr lvl="2"/>
            <a:r>
              <a:rPr lang="en-AU" dirty="0"/>
              <a:t>Israeli attacks in West Bank – 1,193 deaths (almost all civilians, 21% children)</a:t>
            </a:r>
          </a:p>
          <a:p>
            <a:pPr lvl="1"/>
            <a:r>
              <a:rPr lang="en-AU" sz="2400" dirty="0"/>
              <a:t>Genocide per all major international human rights organizations</a:t>
            </a:r>
          </a:p>
        </p:txBody>
      </p:sp>
    </p:spTree>
    <p:extLst>
      <p:ext uri="{BB962C8B-B14F-4D97-AF65-F5344CB8AC3E}">
        <p14:creationId xmlns:p14="http://schemas.microsoft.com/office/powerpoint/2010/main" val="2435975899"/>
      </p:ext>
    </p:extLst>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DB3C6-20AF-1E5B-D104-418842954E9B}"/>
              </a:ext>
            </a:extLst>
          </p:cNvPr>
          <p:cNvSpPr>
            <a:spLocks noGrp="1"/>
          </p:cNvSpPr>
          <p:nvPr>
            <p:ph type="title"/>
          </p:nvPr>
        </p:nvSpPr>
        <p:spPr/>
        <p:txBody>
          <a:bodyPr/>
          <a:lstStyle/>
          <a:p>
            <a:pPr>
              <a:defRPr/>
            </a:pPr>
            <a:r>
              <a:rPr lang="en-US" dirty="0">
                <a:solidFill>
                  <a:srgbClr val="E5FFFF"/>
                </a:solidFill>
              </a:rPr>
              <a:t>Contemporary Wars</a:t>
            </a:r>
            <a:endParaRPr lang="en-US" dirty="0"/>
          </a:p>
        </p:txBody>
      </p:sp>
      <p:sp>
        <p:nvSpPr>
          <p:cNvPr id="3" name="Content Placeholder 2">
            <a:extLst>
              <a:ext uri="{FF2B5EF4-FFF2-40B4-BE49-F238E27FC236}">
                <a16:creationId xmlns:a16="http://schemas.microsoft.com/office/drawing/2014/main" id="{A0F613C6-253E-BA8B-BFAF-328C3A6A6803}"/>
              </a:ext>
            </a:extLst>
          </p:cNvPr>
          <p:cNvSpPr>
            <a:spLocks noGrp="1"/>
          </p:cNvSpPr>
          <p:nvPr>
            <p:ph idx="1"/>
          </p:nvPr>
        </p:nvSpPr>
        <p:spPr/>
        <p:txBody>
          <a:bodyPr/>
          <a:lstStyle/>
          <a:p>
            <a:pPr>
              <a:buClr>
                <a:srgbClr val="00CCFF"/>
              </a:buClr>
              <a:defRPr/>
            </a:pPr>
            <a:r>
              <a:rPr lang="en-US" dirty="0">
                <a:solidFill>
                  <a:srgbClr val="FFFFFF"/>
                </a:solidFill>
              </a:rPr>
              <a:t>Libya, Syria, ISIL (multiple fronts)</a:t>
            </a:r>
          </a:p>
          <a:p>
            <a:pPr>
              <a:buClr>
                <a:srgbClr val="00CCFF"/>
              </a:buClr>
              <a:defRPr/>
            </a:pPr>
            <a:r>
              <a:rPr lang="en-US" dirty="0">
                <a:solidFill>
                  <a:srgbClr val="FFFFFF"/>
                </a:solidFill>
              </a:rPr>
              <a:t>Coming Soon: South China Sea? China vs Taiwan? US vs Greenland?</a:t>
            </a:r>
          </a:p>
          <a:p>
            <a:pPr>
              <a:buClr>
                <a:srgbClr val="00CCFF"/>
              </a:buClr>
              <a:defRPr/>
            </a:pPr>
            <a:r>
              <a:rPr lang="en-US" dirty="0">
                <a:solidFill>
                  <a:srgbClr val="FFFFFF"/>
                </a:solidFill>
              </a:rPr>
              <a:t>Privatization of war and national security enterprises</a:t>
            </a:r>
          </a:p>
          <a:p>
            <a:pPr>
              <a:buClr>
                <a:srgbClr val="00CCFF"/>
              </a:buClr>
              <a:defRPr/>
            </a:pPr>
            <a:r>
              <a:rPr lang="en-US" dirty="0">
                <a:solidFill>
                  <a:srgbClr val="FFFFFF"/>
                </a:solidFill>
              </a:rPr>
              <a:t>Militarization of the U.S./Mexico border (on both sides)</a:t>
            </a:r>
          </a:p>
          <a:p>
            <a:pPr>
              <a:defRPr/>
            </a:pPr>
            <a:endParaRPr lang="en-US" dirty="0"/>
          </a:p>
        </p:txBody>
      </p:sp>
    </p:spTree>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Rectangle 2">
            <a:extLst>
              <a:ext uri="{FF2B5EF4-FFF2-40B4-BE49-F238E27FC236}">
                <a16:creationId xmlns:a16="http://schemas.microsoft.com/office/drawing/2014/main" id="{809108B7-9F74-0F20-17CD-6256B52F43C0}"/>
              </a:ext>
            </a:extLst>
          </p:cNvPr>
          <p:cNvSpPr>
            <a:spLocks noGrp="1" noChangeArrowheads="1"/>
          </p:cNvSpPr>
          <p:nvPr>
            <p:ph type="title"/>
          </p:nvPr>
        </p:nvSpPr>
        <p:spPr/>
        <p:txBody>
          <a:bodyPr/>
          <a:lstStyle/>
          <a:p>
            <a:pPr eaLnBrk="1" hangingPunct="1">
              <a:defRPr/>
            </a:pPr>
            <a:r>
              <a:rPr lang="en-US"/>
              <a:t>George W Bush’s Military Record</a:t>
            </a:r>
          </a:p>
        </p:txBody>
      </p:sp>
      <p:sp>
        <p:nvSpPr>
          <p:cNvPr id="362499" name="Rectangle 3">
            <a:extLst>
              <a:ext uri="{FF2B5EF4-FFF2-40B4-BE49-F238E27FC236}">
                <a16:creationId xmlns:a16="http://schemas.microsoft.com/office/drawing/2014/main" id="{CD6D8A4E-1091-6F50-4967-CA40F9ACDB2C}"/>
              </a:ext>
            </a:extLst>
          </p:cNvPr>
          <p:cNvSpPr>
            <a:spLocks noGrp="1" noChangeArrowheads="1"/>
          </p:cNvSpPr>
          <p:nvPr>
            <p:ph idx="1"/>
          </p:nvPr>
        </p:nvSpPr>
        <p:spPr/>
        <p:txBody>
          <a:bodyPr/>
          <a:lstStyle/>
          <a:p>
            <a:pPr eaLnBrk="1" hangingPunct="1">
              <a:defRPr/>
            </a:pPr>
            <a:r>
              <a:rPr lang="en-US" dirty="0"/>
              <a:t>February, 1968: States desire to be pilot; scores in 25</a:t>
            </a:r>
            <a:r>
              <a:rPr lang="en-US" baseline="30000" dirty="0"/>
              <a:t>th</a:t>
            </a:r>
            <a:r>
              <a:rPr lang="en-US" dirty="0"/>
              <a:t> percentile in pilot aptitude section of Air Force officers test.</a:t>
            </a:r>
          </a:p>
          <a:p>
            <a:pPr eaLnBrk="1" hangingPunct="1">
              <a:defRPr/>
            </a:pPr>
            <a:r>
              <a:rPr lang="en-US" dirty="0"/>
              <a:t>May, 1968: Enlists in Texas Air National Guard; jumps list with assistance of Texas House Speaker; pledges two years of active duty and four years of reserve duty</a:t>
            </a:r>
          </a:p>
        </p:txBody>
      </p:sp>
    </p:spTree>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2" name="Rectangle 2">
            <a:extLst>
              <a:ext uri="{FF2B5EF4-FFF2-40B4-BE49-F238E27FC236}">
                <a16:creationId xmlns:a16="http://schemas.microsoft.com/office/drawing/2014/main" id="{75A51112-5852-CCAD-218D-B6C8D24C2D94}"/>
              </a:ext>
            </a:extLst>
          </p:cNvPr>
          <p:cNvSpPr>
            <a:spLocks noGrp="1" noChangeArrowheads="1"/>
          </p:cNvSpPr>
          <p:nvPr>
            <p:ph type="title"/>
          </p:nvPr>
        </p:nvSpPr>
        <p:spPr/>
        <p:txBody>
          <a:bodyPr/>
          <a:lstStyle/>
          <a:p>
            <a:pPr eaLnBrk="1" hangingPunct="1">
              <a:defRPr/>
            </a:pPr>
            <a:r>
              <a:rPr lang="en-US"/>
              <a:t>George W Bush’s Military Record</a:t>
            </a:r>
          </a:p>
        </p:txBody>
      </p:sp>
      <p:sp>
        <p:nvSpPr>
          <p:cNvPr id="363523" name="Rectangle 3">
            <a:extLst>
              <a:ext uri="{FF2B5EF4-FFF2-40B4-BE49-F238E27FC236}">
                <a16:creationId xmlns:a16="http://schemas.microsoft.com/office/drawing/2014/main" id="{0311D211-D1EA-C228-D7AE-0C88A699E96F}"/>
              </a:ext>
            </a:extLst>
          </p:cNvPr>
          <p:cNvSpPr>
            <a:spLocks noGrp="1" noChangeArrowheads="1"/>
          </p:cNvSpPr>
          <p:nvPr>
            <p:ph idx="1"/>
          </p:nvPr>
        </p:nvSpPr>
        <p:spPr/>
        <p:txBody>
          <a:bodyPr/>
          <a:lstStyle/>
          <a:p>
            <a:pPr eaLnBrk="1" hangingPunct="1">
              <a:defRPr/>
            </a:pPr>
            <a:r>
              <a:rPr lang="en-US" dirty="0"/>
              <a:t>June, 1968: Student deferment expires</a:t>
            </a:r>
          </a:p>
          <a:p>
            <a:pPr eaLnBrk="1" hangingPunct="1">
              <a:defRPr/>
            </a:pPr>
            <a:endParaRPr lang="en-US" dirty="0"/>
          </a:p>
          <a:p>
            <a:pPr eaLnBrk="1" hangingPunct="1">
              <a:defRPr/>
            </a:pPr>
            <a:r>
              <a:rPr lang="en-US" dirty="0"/>
              <a:t>September, 1968: Pulls inactive duty to serve on Florida Senator’s re-election campaign</a:t>
            </a:r>
          </a:p>
          <a:p>
            <a:pPr eaLnBrk="1" hangingPunct="1">
              <a:defRPr/>
            </a:pPr>
            <a:endParaRPr lang="en-US" dirty="0"/>
          </a:p>
          <a:p>
            <a:pPr eaLnBrk="1" hangingPunct="1">
              <a:defRPr/>
            </a:pPr>
            <a:r>
              <a:rPr lang="en-US" dirty="0"/>
              <a:t>November, 1968: Re-activated</a:t>
            </a:r>
          </a:p>
        </p:txBody>
      </p:sp>
    </p:spTree>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6" name="Rectangle 2">
            <a:extLst>
              <a:ext uri="{FF2B5EF4-FFF2-40B4-BE49-F238E27FC236}">
                <a16:creationId xmlns:a16="http://schemas.microsoft.com/office/drawing/2014/main" id="{8526AAE3-10CF-AEA0-D448-DFB67A08B946}"/>
              </a:ext>
            </a:extLst>
          </p:cNvPr>
          <p:cNvSpPr>
            <a:spLocks noGrp="1" noChangeArrowheads="1"/>
          </p:cNvSpPr>
          <p:nvPr>
            <p:ph type="title"/>
          </p:nvPr>
        </p:nvSpPr>
        <p:spPr/>
        <p:txBody>
          <a:bodyPr/>
          <a:lstStyle/>
          <a:p>
            <a:pPr eaLnBrk="1" hangingPunct="1">
              <a:defRPr/>
            </a:pPr>
            <a:r>
              <a:rPr lang="en-US"/>
              <a:t>George W Bush’s Military Record</a:t>
            </a:r>
          </a:p>
        </p:txBody>
      </p:sp>
      <p:sp>
        <p:nvSpPr>
          <p:cNvPr id="364547" name="Rectangle 3">
            <a:extLst>
              <a:ext uri="{FF2B5EF4-FFF2-40B4-BE49-F238E27FC236}">
                <a16:creationId xmlns:a16="http://schemas.microsoft.com/office/drawing/2014/main" id="{4E27BECD-3A7E-841D-EEC6-1D0489B8A1F9}"/>
              </a:ext>
            </a:extLst>
          </p:cNvPr>
          <p:cNvSpPr>
            <a:spLocks noGrp="1" noChangeArrowheads="1"/>
          </p:cNvSpPr>
          <p:nvPr>
            <p:ph idx="1"/>
          </p:nvPr>
        </p:nvSpPr>
        <p:spPr/>
        <p:txBody>
          <a:bodyPr/>
          <a:lstStyle/>
          <a:p>
            <a:pPr eaLnBrk="1" hangingPunct="1">
              <a:defRPr/>
            </a:pPr>
            <a:r>
              <a:rPr lang="en-US" dirty="0"/>
              <a:t>November, 1970: Promoted to First Lieutenant, rejected by UT Law School</a:t>
            </a:r>
          </a:p>
          <a:p>
            <a:pPr eaLnBrk="1" hangingPunct="1">
              <a:defRPr/>
            </a:pPr>
            <a:r>
              <a:rPr lang="en-US" dirty="0"/>
              <a:t>Spring, 1970: Hired by Texas agricultural importer to shuttle plants to/from Florida</a:t>
            </a:r>
          </a:p>
          <a:p>
            <a:pPr eaLnBrk="1" hangingPunct="1">
              <a:defRPr/>
            </a:pPr>
            <a:r>
              <a:rPr lang="en-US" dirty="0"/>
              <a:t>June, 1970: Joins Guard’s “Champagne Unit,” flying with sons of Texas’ elite</a:t>
            </a:r>
          </a:p>
        </p:txBody>
      </p:sp>
    </p:spTree>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70" name="Rectangle 2">
            <a:extLst>
              <a:ext uri="{FF2B5EF4-FFF2-40B4-BE49-F238E27FC236}">
                <a16:creationId xmlns:a16="http://schemas.microsoft.com/office/drawing/2014/main" id="{4CF646A0-79E0-1E19-A137-FDD27FB28908}"/>
              </a:ext>
            </a:extLst>
          </p:cNvPr>
          <p:cNvSpPr>
            <a:spLocks noGrp="1" noChangeArrowheads="1"/>
          </p:cNvSpPr>
          <p:nvPr>
            <p:ph type="title"/>
          </p:nvPr>
        </p:nvSpPr>
        <p:spPr/>
        <p:txBody>
          <a:bodyPr/>
          <a:lstStyle/>
          <a:p>
            <a:pPr eaLnBrk="1" hangingPunct="1">
              <a:defRPr/>
            </a:pPr>
            <a:r>
              <a:rPr lang="en-US"/>
              <a:t>George W Bush’s Military Record</a:t>
            </a:r>
          </a:p>
        </p:txBody>
      </p:sp>
      <p:sp>
        <p:nvSpPr>
          <p:cNvPr id="365571" name="Rectangle 3">
            <a:extLst>
              <a:ext uri="{FF2B5EF4-FFF2-40B4-BE49-F238E27FC236}">
                <a16:creationId xmlns:a16="http://schemas.microsoft.com/office/drawing/2014/main" id="{6D3F298E-765C-E1AE-E780-43793FEB042E}"/>
              </a:ext>
            </a:extLst>
          </p:cNvPr>
          <p:cNvSpPr>
            <a:spLocks noGrp="1" noChangeArrowheads="1"/>
          </p:cNvSpPr>
          <p:nvPr>
            <p:ph idx="1"/>
          </p:nvPr>
        </p:nvSpPr>
        <p:spPr/>
        <p:txBody>
          <a:bodyPr/>
          <a:lstStyle/>
          <a:p>
            <a:pPr eaLnBrk="1" hangingPunct="1">
              <a:defRPr/>
            </a:pPr>
            <a:r>
              <a:rPr lang="en-US" dirty="0"/>
              <a:t>May, 1972: Transfers to Alabama Guard unit so he can work on Senator Blount’s re-election campaign</a:t>
            </a:r>
          </a:p>
          <a:p>
            <a:pPr lvl="1" eaLnBrk="1" hangingPunct="1">
              <a:defRPr/>
            </a:pPr>
            <a:r>
              <a:rPr lang="en-US" dirty="0">
                <a:effectLst/>
              </a:rPr>
              <a:t>His commanding officer states he never showed up for duty</a:t>
            </a:r>
          </a:p>
          <a:p>
            <a:pPr eaLnBrk="1" hangingPunct="1">
              <a:defRPr/>
            </a:pPr>
            <a:r>
              <a:rPr lang="en-US" dirty="0"/>
              <a:t>Grounded for missing a mandatory physical</a:t>
            </a:r>
          </a:p>
        </p:txBody>
      </p:sp>
    </p:spTree>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4" name="Rectangle 2">
            <a:extLst>
              <a:ext uri="{FF2B5EF4-FFF2-40B4-BE49-F238E27FC236}">
                <a16:creationId xmlns:a16="http://schemas.microsoft.com/office/drawing/2014/main" id="{85CE433F-E546-6447-73E2-5895F76DF02D}"/>
              </a:ext>
            </a:extLst>
          </p:cNvPr>
          <p:cNvSpPr>
            <a:spLocks noGrp="1" noChangeArrowheads="1"/>
          </p:cNvSpPr>
          <p:nvPr>
            <p:ph type="title"/>
          </p:nvPr>
        </p:nvSpPr>
        <p:spPr/>
        <p:txBody>
          <a:bodyPr/>
          <a:lstStyle/>
          <a:p>
            <a:pPr eaLnBrk="1" hangingPunct="1">
              <a:defRPr/>
            </a:pPr>
            <a:r>
              <a:rPr lang="en-US"/>
              <a:t>George W Bush’s Military Record</a:t>
            </a:r>
          </a:p>
        </p:txBody>
      </p:sp>
      <p:sp>
        <p:nvSpPr>
          <p:cNvPr id="366595" name="Rectangle 3">
            <a:extLst>
              <a:ext uri="{FF2B5EF4-FFF2-40B4-BE49-F238E27FC236}">
                <a16:creationId xmlns:a16="http://schemas.microsoft.com/office/drawing/2014/main" id="{20E64BC7-5A56-0D87-4982-74F495A18F7B}"/>
              </a:ext>
            </a:extLst>
          </p:cNvPr>
          <p:cNvSpPr>
            <a:spLocks noGrp="1" noChangeArrowheads="1"/>
          </p:cNvSpPr>
          <p:nvPr>
            <p:ph idx="1"/>
          </p:nvPr>
        </p:nvSpPr>
        <p:spPr/>
        <p:txBody>
          <a:bodyPr/>
          <a:lstStyle/>
          <a:p>
            <a:pPr eaLnBrk="1" hangingPunct="1">
              <a:defRPr/>
            </a:pPr>
            <a:r>
              <a:rPr lang="en-US" dirty="0"/>
              <a:t>Returns to Houston but never reports for Guard duty</a:t>
            </a:r>
          </a:p>
          <a:p>
            <a:pPr eaLnBrk="1" hangingPunct="1">
              <a:defRPr/>
            </a:pPr>
            <a:r>
              <a:rPr lang="en-US" dirty="0"/>
              <a:t>December, 1972: DUI arrest</a:t>
            </a:r>
          </a:p>
          <a:p>
            <a:pPr eaLnBrk="1" hangingPunct="1">
              <a:defRPr/>
            </a:pPr>
            <a:r>
              <a:rPr lang="en-US" dirty="0"/>
              <a:t>October, 1973: Air National Guard relieves him from commitment 8 months early, allowing him to attend Harvard Business School</a:t>
            </a:r>
          </a:p>
        </p:txBody>
      </p:sp>
    </p:spTree>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50" name="Rectangle 2">
            <a:extLst>
              <a:ext uri="{FF2B5EF4-FFF2-40B4-BE49-F238E27FC236}">
                <a16:creationId xmlns:a16="http://schemas.microsoft.com/office/drawing/2014/main" id="{E0A53ADB-2BE1-EA7C-40C2-2BD720C974F8}"/>
              </a:ext>
            </a:extLst>
          </p:cNvPr>
          <p:cNvSpPr>
            <a:spLocks noGrp="1" noChangeArrowheads="1"/>
          </p:cNvSpPr>
          <p:nvPr>
            <p:ph type="title"/>
          </p:nvPr>
        </p:nvSpPr>
        <p:spPr/>
        <p:txBody>
          <a:bodyPr/>
          <a:lstStyle/>
          <a:p>
            <a:pPr eaLnBrk="1" hangingPunct="1">
              <a:defRPr/>
            </a:pPr>
            <a:r>
              <a:rPr lang="en-US" sz="4000" dirty="0"/>
              <a:t>US Nuclear Weapons Policies</a:t>
            </a:r>
            <a:br>
              <a:rPr lang="en-US" sz="4000" dirty="0"/>
            </a:br>
            <a:r>
              <a:rPr lang="en-US" sz="4000" dirty="0"/>
              <a:t>Under GW Bush</a:t>
            </a:r>
          </a:p>
        </p:txBody>
      </p:sp>
      <p:sp>
        <p:nvSpPr>
          <p:cNvPr id="386051" name="Rectangle 3">
            <a:extLst>
              <a:ext uri="{FF2B5EF4-FFF2-40B4-BE49-F238E27FC236}">
                <a16:creationId xmlns:a16="http://schemas.microsoft.com/office/drawing/2014/main" id="{D4E32CE3-52B6-6DFC-4C7B-CF4971F26049}"/>
              </a:ext>
            </a:extLst>
          </p:cNvPr>
          <p:cNvSpPr>
            <a:spLocks noGrp="1" noChangeArrowheads="1"/>
          </p:cNvSpPr>
          <p:nvPr>
            <p:ph idx="1"/>
          </p:nvPr>
        </p:nvSpPr>
        <p:spPr/>
        <p:txBody>
          <a:bodyPr/>
          <a:lstStyle/>
          <a:p>
            <a:pPr eaLnBrk="1" hangingPunct="1">
              <a:lnSpc>
                <a:spcPct val="90000"/>
              </a:lnSpc>
              <a:defRPr/>
            </a:pPr>
            <a:r>
              <a:rPr lang="en-US" sz="2800" dirty="0"/>
              <a:t>Nuclear Posture Review – expands scope of use of nuclear weapons, including first-strike against non-nuclear states</a:t>
            </a:r>
          </a:p>
          <a:p>
            <a:pPr eaLnBrk="1" hangingPunct="1">
              <a:lnSpc>
                <a:spcPct val="90000"/>
              </a:lnSpc>
              <a:defRPr/>
            </a:pPr>
            <a:r>
              <a:rPr lang="en-US" sz="2800" dirty="0"/>
              <a:t>Withdrawal from ABM Treaty</a:t>
            </a:r>
          </a:p>
          <a:p>
            <a:pPr eaLnBrk="1" hangingPunct="1">
              <a:lnSpc>
                <a:spcPct val="90000"/>
              </a:lnSpc>
              <a:defRPr/>
            </a:pPr>
            <a:r>
              <a:rPr lang="en-US" sz="2800" dirty="0"/>
              <a:t>Boycotted Comprehensive Nuclear Test Ban Treaty Conference</a:t>
            </a:r>
          </a:p>
          <a:p>
            <a:pPr eaLnBrk="1" hangingPunct="1">
              <a:lnSpc>
                <a:spcPct val="90000"/>
              </a:lnSpc>
              <a:defRPr/>
            </a:pPr>
            <a:r>
              <a:rPr lang="en-US" sz="2800" dirty="0"/>
              <a:t>Budgeted money to resume nuclear testing and development</a:t>
            </a:r>
          </a:p>
          <a:p>
            <a:pPr eaLnBrk="1" hangingPunct="1">
              <a:lnSpc>
                <a:spcPct val="90000"/>
              </a:lnSpc>
              <a:defRPr/>
            </a:pPr>
            <a:r>
              <a:rPr lang="en-US" sz="2800" dirty="0"/>
              <a:t>Possible use of nuclear-powered predator drones</a:t>
            </a:r>
          </a:p>
        </p:txBody>
      </p:sp>
    </p:spTree>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2">
            <a:extLst>
              <a:ext uri="{FF2B5EF4-FFF2-40B4-BE49-F238E27FC236}">
                <a16:creationId xmlns:a16="http://schemas.microsoft.com/office/drawing/2014/main" id="{2E56716B-130F-BB00-170D-5A3346DEF39D}"/>
              </a:ext>
            </a:extLst>
          </p:cNvPr>
          <p:cNvSpPr>
            <a:spLocks noGrp="1" noChangeArrowheads="1"/>
          </p:cNvSpPr>
          <p:nvPr>
            <p:ph type="title"/>
          </p:nvPr>
        </p:nvSpPr>
        <p:spPr>
          <a:noFill/>
          <a:extLst>
            <a:ext uri="{909E8E84-426E-40DD-AFC4-6F175D3DCCD1}">
              <a14:hiddenFill xmlns:a14="http://schemas.microsoft.com/office/drawing/2010/main">
                <a:solidFill>
                  <a:srgbClr val="FFFFFF"/>
                </a:solidFill>
              </a14:hiddenFill>
            </a:ext>
          </a:extLst>
        </p:spPr>
        <p:txBody>
          <a:bodyPr/>
          <a:lstStyle/>
          <a:p>
            <a:r>
              <a:rPr lang="en-US" altLang="en-US" sz="4000">
                <a:effectLst/>
              </a:rPr>
              <a:t>U.S. Nuclear Policy Under Obama</a:t>
            </a:r>
          </a:p>
        </p:txBody>
      </p:sp>
      <p:sp>
        <p:nvSpPr>
          <p:cNvPr id="294915" name="Rectangle 3">
            <a:extLst>
              <a:ext uri="{FF2B5EF4-FFF2-40B4-BE49-F238E27FC236}">
                <a16:creationId xmlns:a16="http://schemas.microsoft.com/office/drawing/2014/main" id="{4ED57A45-A850-EE79-C7BB-EF8F2709020C}"/>
              </a:ext>
            </a:extLst>
          </p:cNvPr>
          <p:cNvSpPr>
            <a:spLocks noGrp="1" noChangeArrowheads="1"/>
          </p:cNvSpPr>
          <p:nvPr>
            <p:ph idx="1"/>
          </p:nvPr>
        </p:nvSpPr>
        <p:spPr>
          <a:noFill/>
          <a:extLst>
            <a:ext uri="{909E8E84-426E-40DD-AFC4-6F175D3DCCD1}">
              <a14:hiddenFill xmlns:a14="http://schemas.microsoft.com/office/drawing/2010/main">
                <a:solidFill>
                  <a:srgbClr val="FFFFFF"/>
                </a:solidFill>
              </a14:hiddenFill>
            </a:ext>
          </a:extLst>
        </p:spPr>
        <p:txBody>
          <a:bodyPr/>
          <a:lstStyle/>
          <a:p>
            <a:r>
              <a:rPr lang="en-US" altLang="en-US" sz="3600">
                <a:effectLst/>
              </a:rPr>
              <a:t>U.S. retains first strike option against nuclear states</a:t>
            </a:r>
          </a:p>
          <a:p>
            <a:r>
              <a:rPr lang="en-US" altLang="en-US" sz="3600">
                <a:effectLst/>
              </a:rPr>
              <a:t>START treaty signed by Obama, Putin</a:t>
            </a:r>
          </a:p>
          <a:p>
            <a:pPr lvl="1"/>
            <a:r>
              <a:rPr lang="en-US" altLang="en-US" sz="3600">
                <a:effectLst/>
              </a:rPr>
              <a:t>Would have limited US and Russia to 1,550 long-range warheads (still overkill)</a:t>
            </a:r>
          </a:p>
          <a:p>
            <a:pPr lvl="1"/>
            <a:r>
              <a:rPr lang="en-US" altLang="en-US" sz="3600">
                <a:effectLst/>
              </a:rPr>
              <a:t>Russia pulled out late 2023</a:t>
            </a:r>
          </a:p>
        </p:txBody>
      </p:sp>
    </p:spTree>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Title 1">
            <a:extLst>
              <a:ext uri="{FF2B5EF4-FFF2-40B4-BE49-F238E27FC236}">
                <a16:creationId xmlns:a16="http://schemas.microsoft.com/office/drawing/2014/main" id="{0A6CD53F-9D2F-174D-EE47-F32AFEA7BB0F}"/>
              </a:ext>
            </a:extLst>
          </p:cNvPr>
          <p:cNvSpPr>
            <a:spLocks noGrp="1"/>
          </p:cNvSpPr>
          <p:nvPr>
            <p:ph type="title"/>
          </p:nvPr>
        </p:nvSpPr>
        <p:spPr/>
        <p:txBody>
          <a:bodyPr/>
          <a:lstStyle/>
          <a:p>
            <a:pPr>
              <a:defRPr/>
            </a:pPr>
            <a:r>
              <a:rPr lang="en-US" altLang="en-US" dirty="0"/>
              <a:t>Trump Administration</a:t>
            </a:r>
          </a:p>
        </p:txBody>
      </p:sp>
      <p:sp>
        <p:nvSpPr>
          <p:cNvPr id="128003" name="Content Placeholder 2">
            <a:extLst>
              <a:ext uri="{FF2B5EF4-FFF2-40B4-BE49-F238E27FC236}">
                <a16:creationId xmlns:a16="http://schemas.microsoft.com/office/drawing/2014/main" id="{62E6703D-F9E0-C8B8-2BF7-F005DEE227C0}"/>
              </a:ext>
            </a:extLst>
          </p:cNvPr>
          <p:cNvSpPr>
            <a:spLocks noGrp="1"/>
          </p:cNvSpPr>
          <p:nvPr>
            <p:ph idx="1"/>
          </p:nvPr>
        </p:nvSpPr>
        <p:spPr/>
        <p:txBody>
          <a:bodyPr/>
          <a:lstStyle/>
          <a:p>
            <a:pPr>
              <a:defRPr/>
            </a:pPr>
            <a:r>
              <a:rPr lang="en-US" altLang="en-US" sz="3600" dirty="0"/>
              <a:t>Trump: narcissistic, sociopathic, xenophobic, racist, ignorant, anti-science, </a:t>
            </a:r>
            <a:r>
              <a:rPr lang="en-US" altLang="en-US" sz="3600" dirty="0" err="1"/>
              <a:t>ecocidal</a:t>
            </a:r>
            <a:r>
              <a:rPr lang="en-US" altLang="en-US" sz="3600" dirty="0"/>
              <a:t>, misogynistic, admitted sex offender/sexual predator, militaristic demagogue</a:t>
            </a:r>
          </a:p>
          <a:p>
            <a:pPr lvl="1">
              <a:defRPr/>
            </a:pPr>
            <a:r>
              <a:rPr lang="en-US" altLang="en-US" sz="3600" dirty="0"/>
              <a:t>Avoided draft through education deferments and bone spurs</a:t>
            </a:r>
          </a:p>
        </p:txBody>
      </p:sp>
    </p:spTree>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FF9DE-284C-6DF6-5DB7-6A34AFB46AFF}"/>
              </a:ext>
            </a:extLst>
          </p:cNvPr>
          <p:cNvSpPr>
            <a:spLocks noGrp="1"/>
          </p:cNvSpPr>
          <p:nvPr>
            <p:ph type="title"/>
          </p:nvPr>
        </p:nvSpPr>
        <p:spPr/>
        <p:txBody>
          <a:bodyPr/>
          <a:lstStyle/>
          <a:p>
            <a:pPr>
              <a:defRPr/>
            </a:pPr>
            <a:r>
              <a:rPr lang="en-US" altLang="en-US" dirty="0">
                <a:solidFill>
                  <a:srgbClr val="E5FFFF"/>
                </a:solidFill>
              </a:rPr>
              <a:t>Trump Administration</a:t>
            </a:r>
            <a:endParaRPr lang="en-US" dirty="0"/>
          </a:p>
        </p:txBody>
      </p:sp>
      <p:sp>
        <p:nvSpPr>
          <p:cNvPr id="3" name="Content Placeholder 2">
            <a:extLst>
              <a:ext uri="{FF2B5EF4-FFF2-40B4-BE49-F238E27FC236}">
                <a16:creationId xmlns:a16="http://schemas.microsoft.com/office/drawing/2014/main" id="{55BB69B4-C3D5-787E-DBF4-9B24F24CECD6}"/>
              </a:ext>
            </a:extLst>
          </p:cNvPr>
          <p:cNvSpPr>
            <a:spLocks noGrp="1"/>
          </p:cNvSpPr>
          <p:nvPr>
            <p:ph idx="1"/>
          </p:nvPr>
        </p:nvSpPr>
        <p:spPr/>
        <p:txBody>
          <a:bodyPr/>
          <a:lstStyle/>
          <a:p>
            <a:pPr>
              <a:defRPr/>
            </a:pPr>
            <a:r>
              <a:rPr lang="en-US" altLang="en-US" sz="2800" dirty="0"/>
              <a:t>President, agency heads, and Congress undoing many public health, economic, environmental, and human rights programs</a:t>
            </a:r>
          </a:p>
          <a:p>
            <a:pPr lvl="1">
              <a:defRPr/>
            </a:pPr>
            <a:r>
              <a:rPr lang="en-US" dirty="0">
                <a:effectLst>
                  <a:outerShdw blurRad="38100" dist="38100" dir="2700000" algn="tl">
                    <a:srgbClr val="000000">
                      <a:alpha val="43137"/>
                    </a:srgbClr>
                  </a:outerShdw>
                </a:effectLst>
              </a:rPr>
              <a:t>E.g.: Trump withdraws U.S. from Agreement, leaving U.S. as only country opposed</a:t>
            </a:r>
          </a:p>
          <a:p>
            <a:pPr>
              <a:defRPr/>
            </a:pPr>
            <a:r>
              <a:rPr lang="en-US" sz="2800" dirty="0">
                <a:effectLst>
                  <a:outerShdw blurRad="38100" dist="38100" dir="2700000" algn="tl">
                    <a:srgbClr val="000000">
                      <a:alpha val="43137"/>
                    </a:srgbClr>
                  </a:outerShdw>
                </a:effectLst>
              </a:rPr>
              <a:t>Supports dictators and demagogues (e.g., Vladimir Putin, Rodrigo Duterte, Jair </a:t>
            </a:r>
            <a:r>
              <a:rPr lang="en-US" sz="2800" dirty="0" err="1">
                <a:effectLst>
                  <a:outerShdw blurRad="38100" dist="38100" dir="2700000" algn="tl">
                    <a:srgbClr val="000000">
                      <a:alpha val="43137"/>
                    </a:srgbClr>
                  </a:outerShdw>
                </a:effectLst>
              </a:rPr>
              <a:t>Bolsonaro</a:t>
            </a:r>
            <a:r>
              <a:rPr lang="en-US" sz="2800" dirty="0">
                <a:effectLst>
                  <a:outerShdw blurRad="38100" dist="38100" dir="2700000" algn="tl">
                    <a:srgbClr val="000000">
                      <a:alpha val="43137"/>
                    </a:srgbClr>
                  </a:outerShdw>
                </a:effectLst>
              </a:rPr>
              <a:t>, Mohammad Bin Salman, Viktor </a:t>
            </a:r>
            <a:r>
              <a:rPr lang="en-US" sz="2800" dirty="0" err="1">
                <a:effectLst>
                  <a:outerShdw blurRad="38100" dist="38100" dir="2700000" algn="tl">
                    <a:srgbClr val="000000">
                      <a:alpha val="43137"/>
                    </a:srgbClr>
                  </a:outerShdw>
                </a:effectLst>
              </a:rPr>
              <a:t>Orban</a:t>
            </a:r>
            <a:r>
              <a:rPr lang="en-US" sz="2800" dirty="0">
                <a:effectLst>
                  <a:outerShdw blurRad="38100" dist="38100" dir="2700000" algn="tl">
                    <a:srgbClr val="000000">
                      <a:alpha val="43137"/>
                    </a:srgbClr>
                  </a:outerShdw>
                </a:effectLst>
              </a:rPr>
              <a:t>)</a:t>
            </a:r>
          </a:p>
          <a:p>
            <a:pPr>
              <a:defRPr/>
            </a:pPr>
            <a:r>
              <a:rPr lang="en-US" altLang="en-US" sz="2800" dirty="0">
                <a:effectLst>
                  <a:outerShdw blurRad="38100" dist="38100" dir="2700000" algn="tl">
                    <a:srgbClr val="000000">
                      <a:alpha val="43137"/>
                    </a:srgbClr>
                  </a:outerShdw>
                </a:effectLst>
              </a:rPr>
              <a:t>Multiple ongoing investigations, lawsuits</a:t>
            </a:r>
          </a:p>
          <a:p>
            <a:pPr>
              <a:defRPr/>
            </a:pPr>
            <a:endParaRPr lang="en-US" dirty="0">
              <a:effectLst>
                <a:outerShdw blurRad="38100" dist="38100" dir="2700000" algn="tl">
                  <a:srgbClr val="000000">
                    <a:alpha val="43137"/>
                  </a:srgbClr>
                </a:outerShdw>
              </a:effectLst>
            </a:endParaRPr>
          </a:p>
          <a:p>
            <a:pPr>
              <a:defRPr/>
            </a:pPr>
            <a:endParaRPr lang="en-US" dirty="0"/>
          </a:p>
        </p:txBody>
      </p:sp>
    </p:spTree>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AF5F8-01CD-F88B-7083-42C07C765845}"/>
              </a:ext>
            </a:extLst>
          </p:cNvPr>
          <p:cNvSpPr>
            <a:spLocks noGrp="1"/>
          </p:cNvSpPr>
          <p:nvPr>
            <p:ph type="title"/>
          </p:nvPr>
        </p:nvSpPr>
        <p:spPr/>
        <p:txBody>
          <a:bodyPr/>
          <a:lstStyle/>
          <a:p>
            <a:pPr>
              <a:defRPr/>
            </a:pPr>
            <a:r>
              <a:rPr lang="en-US" dirty="0"/>
              <a:t>Trump</a:t>
            </a:r>
          </a:p>
        </p:txBody>
      </p:sp>
      <p:sp>
        <p:nvSpPr>
          <p:cNvPr id="3" name="Content Placeholder 2">
            <a:extLst>
              <a:ext uri="{FF2B5EF4-FFF2-40B4-BE49-F238E27FC236}">
                <a16:creationId xmlns:a16="http://schemas.microsoft.com/office/drawing/2014/main" id="{97C600E6-CB1C-BEDE-6E37-4B9627316649}"/>
              </a:ext>
            </a:extLst>
          </p:cNvPr>
          <p:cNvSpPr>
            <a:spLocks noGrp="1"/>
          </p:cNvSpPr>
          <p:nvPr>
            <p:ph idx="1"/>
          </p:nvPr>
        </p:nvSpPr>
        <p:spPr/>
        <p:txBody>
          <a:bodyPr/>
          <a:lstStyle/>
          <a:p>
            <a:pPr>
              <a:defRPr/>
            </a:pPr>
            <a:r>
              <a:rPr lang="en-US" dirty="0"/>
              <a:t>Racist, xenophobic comments</a:t>
            </a:r>
          </a:p>
          <a:p>
            <a:pPr>
              <a:defRPr/>
            </a:pPr>
            <a:r>
              <a:rPr lang="en-US" dirty="0"/>
              <a:t>Comments often drawn from unreliable and/or alt-right sources</a:t>
            </a:r>
          </a:p>
          <a:p>
            <a:pPr>
              <a:defRPr/>
            </a:pPr>
            <a:r>
              <a:rPr lang="en-US" dirty="0"/>
              <a:t>Fuel racist/anti-immigrant sentiments, foment hatred and violence</a:t>
            </a:r>
          </a:p>
          <a:p>
            <a:pPr>
              <a:defRPr/>
            </a:pPr>
            <a:r>
              <a:rPr lang="en-US" dirty="0"/>
              <a:t>Diminish democracy, encouraging racist/anti-immigrant groups in other countries, including U.S. allies</a:t>
            </a:r>
          </a:p>
        </p:txBody>
      </p:sp>
    </p:spTree>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A45289B-416A-734F-6F32-EFC880D5D8D2}"/>
              </a:ext>
            </a:extLst>
          </p:cNvPr>
          <p:cNvSpPr>
            <a:spLocks noGrp="1"/>
          </p:cNvSpPr>
          <p:nvPr>
            <p:ph type="title"/>
          </p:nvPr>
        </p:nvSpPr>
        <p:spPr>
          <a:xfrm>
            <a:off x="628650" y="1131888"/>
            <a:ext cx="7886700" cy="1503362"/>
          </a:xfrm>
        </p:spPr>
        <p:txBody>
          <a:bodyPr>
            <a:normAutofit fontScale="90000"/>
          </a:bodyPr>
          <a:lstStyle/>
          <a:p>
            <a:pPr>
              <a:defRPr/>
            </a:pPr>
            <a:r>
              <a:rPr lang="en-US" sz="3100" dirty="0"/>
              <a:t>“Federal Officials Investigating Man Posting Racist Attacks Online Armed With Millions Of Explosives”</a:t>
            </a:r>
            <a:br>
              <a:rPr lang="en-US" sz="3100" dirty="0"/>
            </a:br>
            <a:r>
              <a:rPr lang="en-US" sz="2025" i="1" dirty="0"/>
              <a:t>Headline from The Onion, 7-19</a:t>
            </a:r>
          </a:p>
        </p:txBody>
      </p:sp>
      <p:pic>
        <p:nvPicPr>
          <p:cNvPr id="299011" name="Content Placeholder 5">
            <a:extLst>
              <a:ext uri="{FF2B5EF4-FFF2-40B4-BE49-F238E27FC236}">
                <a16:creationId xmlns:a16="http://schemas.microsoft.com/office/drawing/2014/main" id="{716D2CB0-F529-74FE-C70D-EF38EDE5BEDB}"/>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855788" y="1981200"/>
            <a:ext cx="5432425" cy="4114800"/>
          </a:xfrm>
        </p:spPr>
      </p:pic>
    </p:spTree>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27A36-C772-40ED-AE57-AC9BC38C10AE}"/>
              </a:ext>
            </a:extLst>
          </p:cNvPr>
          <p:cNvSpPr>
            <a:spLocks noGrp="1"/>
          </p:cNvSpPr>
          <p:nvPr>
            <p:ph type="title"/>
          </p:nvPr>
        </p:nvSpPr>
        <p:spPr/>
        <p:txBody>
          <a:bodyPr/>
          <a:lstStyle/>
          <a:p>
            <a:pPr>
              <a:defRPr/>
            </a:pPr>
            <a:r>
              <a:rPr lang="en-US" dirty="0"/>
              <a:t>Trump Administration</a:t>
            </a:r>
          </a:p>
        </p:txBody>
      </p:sp>
      <p:sp>
        <p:nvSpPr>
          <p:cNvPr id="3" name="Content Placeholder 2">
            <a:extLst>
              <a:ext uri="{FF2B5EF4-FFF2-40B4-BE49-F238E27FC236}">
                <a16:creationId xmlns:a16="http://schemas.microsoft.com/office/drawing/2014/main" id="{13828011-1E5C-AD91-0C28-628AC7E83F12}"/>
              </a:ext>
            </a:extLst>
          </p:cNvPr>
          <p:cNvSpPr>
            <a:spLocks noGrp="1"/>
          </p:cNvSpPr>
          <p:nvPr>
            <p:ph idx="1"/>
          </p:nvPr>
        </p:nvSpPr>
        <p:spPr/>
        <p:txBody>
          <a:bodyPr/>
          <a:lstStyle/>
          <a:p>
            <a:pPr>
              <a:defRPr/>
            </a:pPr>
            <a:r>
              <a:rPr lang="en-US" sz="2400" dirty="0"/>
              <a:t>Former U.S. Defense Secretary James Mattis: It’s fun to shoot people…I like brawling” (referring to the war in Afghanistan)</a:t>
            </a:r>
          </a:p>
          <a:p>
            <a:pPr lvl="1">
              <a:defRPr/>
            </a:pPr>
            <a:r>
              <a:rPr lang="en-US" sz="2000" dirty="0"/>
              <a:t>Mattis’ successor Patrick Shanahan was an executive at Boeing, the world’s second largest defense contractor</a:t>
            </a:r>
          </a:p>
          <a:p>
            <a:pPr>
              <a:defRPr/>
            </a:pPr>
            <a:r>
              <a:rPr lang="en-US" sz="2400" dirty="0"/>
              <a:t>Trump once told Mattis to “go in” to Syria and “kill the fucking lot of them” and that “you don’t need a strategy to kill people”</a:t>
            </a:r>
          </a:p>
          <a:p>
            <a:pPr>
              <a:defRPr/>
            </a:pPr>
            <a:r>
              <a:rPr lang="en-US" sz="2400" dirty="0"/>
              <a:t>Concerns re possible first strike without Congressional approval prompts legislation (Markey-Lieu Bill)</a:t>
            </a:r>
          </a:p>
        </p:txBody>
      </p:sp>
    </p:spTree>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38DD3-050D-CBD9-EF7E-B58DFAE7A3B7}"/>
              </a:ext>
            </a:extLst>
          </p:cNvPr>
          <p:cNvSpPr>
            <a:spLocks noGrp="1"/>
          </p:cNvSpPr>
          <p:nvPr>
            <p:ph type="title"/>
          </p:nvPr>
        </p:nvSpPr>
        <p:spPr/>
        <p:txBody>
          <a:bodyPr/>
          <a:lstStyle/>
          <a:p>
            <a:pPr>
              <a:defRPr/>
            </a:pPr>
            <a:r>
              <a:rPr lang="en-US" dirty="0"/>
              <a:t>Trump Administration</a:t>
            </a:r>
          </a:p>
        </p:txBody>
      </p:sp>
      <p:sp>
        <p:nvSpPr>
          <p:cNvPr id="3" name="Content Placeholder 2">
            <a:extLst>
              <a:ext uri="{FF2B5EF4-FFF2-40B4-BE49-F238E27FC236}">
                <a16:creationId xmlns:a16="http://schemas.microsoft.com/office/drawing/2014/main" id="{E9867783-C7B4-4B58-3248-4D28F4091177}"/>
              </a:ext>
            </a:extLst>
          </p:cNvPr>
          <p:cNvSpPr>
            <a:spLocks noGrp="1"/>
          </p:cNvSpPr>
          <p:nvPr>
            <p:ph idx="1"/>
          </p:nvPr>
        </p:nvSpPr>
        <p:spPr/>
        <p:txBody>
          <a:bodyPr/>
          <a:lstStyle/>
          <a:p>
            <a:pPr>
              <a:defRPr/>
            </a:pPr>
            <a:r>
              <a:rPr lang="en-US" dirty="0"/>
              <a:t>Appointed conspiracy theorist Frank </a:t>
            </a:r>
            <a:r>
              <a:rPr lang="en-US" dirty="0" err="1"/>
              <a:t>Wuco</a:t>
            </a:r>
            <a:r>
              <a:rPr lang="en-US" dirty="0"/>
              <a:t>, Senior Advisor in the Bureau of Arms Control, Verification and Compliance of the State Department</a:t>
            </a:r>
          </a:p>
          <a:p>
            <a:pPr lvl="1">
              <a:defRPr/>
            </a:pPr>
            <a:r>
              <a:rPr lang="en-US" dirty="0"/>
              <a:t>Once suggested dropping “a couple of low-yield tactical nuclear weapons over Afghanistan the day after 9/11 to send a message to the world that they screwed up in a big way” </a:t>
            </a:r>
          </a:p>
        </p:txBody>
      </p:sp>
    </p:spTree>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27D5A-2DF8-8A37-8CDE-B8C61D515E71}"/>
              </a:ext>
            </a:extLst>
          </p:cNvPr>
          <p:cNvSpPr>
            <a:spLocks noGrp="1"/>
          </p:cNvSpPr>
          <p:nvPr>
            <p:ph type="title"/>
          </p:nvPr>
        </p:nvSpPr>
        <p:spPr/>
        <p:txBody>
          <a:bodyPr/>
          <a:lstStyle/>
          <a:p>
            <a:pPr>
              <a:defRPr/>
            </a:pPr>
            <a:r>
              <a:rPr lang="en-US" dirty="0"/>
              <a:t>Trump Administration</a:t>
            </a:r>
          </a:p>
        </p:txBody>
      </p:sp>
      <p:sp>
        <p:nvSpPr>
          <p:cNvPr id="3" name="Content Placeholder 2">
            <a:extLst>
              <a:ext uri="{FF2B5EF4-FFF2-40B4-BE49-F238E27FC236}">
                <a16:creationId xmlns:a16="http://schemas.microsoft.com/office/drawing/2014/main" id="{E803FFC2-8C05-9A69-A577-5064B288D59A}"/>
              </a:ext>
            </a:extLst>
          </p:cNvPr>
          <p:cNvSpPr>
            <a:spLocks noGrp="1"/>
          </p:cNvSpPr>
          <p:nvPr>
            <p:ph idx="1"/>
          </p:nvPr>
        </p:nvSpPr>
        <p:spPr/>
        <p:txBody>
          <a:bodyPr/>
          <a:lstStyle/>
          <a:p>
            <a:pPr>
              <a:defRPr/>
            </a:pPr>
            <a:r>
              <a:rPr lang="en-US" sz="2800" dirty="0"/>
              <a:t>Transferred jurisdiction over exports of guns from State Department to Commerce Department, which does not vet gun exports on human rights and security grounds and is ill-equipped to track exported firearms</a:t>
            </a:r>
          </a:p>
          <a:p>
            <a:pPr lvl="1">
              <a:defRPr/>
            </a:pPr>
            <a:r>
              <a:rPr lang="en-US" dirty="0"/>
              <a:t>Fuels crime in Mexico (70% of guns recovered at crime scene originated in the U.S.) and elsewhere</a:t>
            </a:r>
          </a:p>
          <a:p>
            <a:pPr lvl="1">
              <a:defRPr/>
            </a:pPr>
            <a:r>
              <a:rPr lang="en-US" dirty="0"/>
              <a:t>U.S. = main source of guns for Haitian gangs</a:t>
            </a:r>
          </a:p>
        </p:txBody>
      </p:sp>
    </p:spTree>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4D126-12D6-47AA-1C57-1FDC4F4EB035}"/>
              </a:ext>
            </a:extLst>
          </p:cNvPr>
          <p:cNvSpPr>
            <a:spLocks noGrp="1"/>
          </p:cNvSpPr>
          <p:nvPr>
            <p:ph type="title"/>
          </p:nvPr>
        </p:nvSpPr>
        <p:spPr/>
        <p:txBody>
          <a:bodyPr/>
          <a:lstStyle/>
          <a:p>
            <a:pPr>
              <a:defRPr/>
            </a:pPr>
            <a:r>
              <a:rPr lang="en-US" dirty="0"/>
              <a:t>Trump Administration</a:t>
            </a:r>
          </a:p>
        </p:txBody>
      </p:sp>
      <p:sp>
        <p:nvSpPr>
          <p:cNvPr id="3" name="Content Placeholder 2">
            <a:extLst>
              <a:ext uri="{FF2B5EF4-FFF2-40B4-BE49-F238E27FC236}">
                <a16:creationId xmlns:a16="http://schemas.microsoft.com/office/drawing/2014/main" id="{648454DF-FC8E-5FB8-379B-D82B3E06AC49}"/>
              </a:ext>
            </a:extLst>
          </p:cNvPr>
          <p:cNvSpPr>
            <a:spLocks noGrp="1"/>
          </p:cNvSpPr>
          <p:nvPr>
            <p:ph idx="1"/>
          </p:nvPr>
        </p:nvSpPr>
        <p:spPr/>
        <p:txBody>
          <a:bodyPr/>
          <a:lstStyle/>
          <a:p>
            <a:pPr>
              <a:defRPr/>
            </a:pPr>
            <a:r>
              <a:rPr lang="en-US" dirty="0"/>
              <a:t>Vilified/fired patriotic members of the military, while pardoning military criminals, including several convicted of war crimes</a:t>
            </a:r>
          </a:p>
          <a:p>
            <a:pPr>
              <a:defRPr/>
            </a:pPr>
            <a:r>
              <a:rPr lang="en-US" dirty="0"/>
              <a:t>Loosened restrictions on use of landmines</a:t>
            </a:r>
          </a:p>
          <a:p>
            <a:pPr>
              <a:defRPr/>
            </a:pPr>
            <a:r>
              <a:rPr lang="en-US" dirty="0"/>
              <a:t>Signed executive order to stop counting civilians killed by drones outside of conventional war zones</a:t>
            </a:r>
          </a:p>
        </p:txBody>
      </p:sp>
    </p:spTree>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958F2D-7E8A-2F37-1564-C1C33570677E}"/>
              </a:ext>
            </a:extLst>
          </p:cNvPr>
          <p:cNvSpPr>
            <a:spLocks noGrp="1"/>
          </p:cNvSpPr>
          <p:nvPr>
            <p:ph type="title"/>
          </p:nvPr>
        </p:nvSpPr>
        <p:spPr/>
        <p:txBody>
          <a:bodyPr/>
          <a:lstStyle/>
          <a:p>
            <a:pPr>
              <a:defRPr/>
            </a:pPr>
            <a:r>
              <a:rPr lang="en-US" dirty="0">
                <a:solidFill>
                  <a:srgbClr val="E5FFFF"/>
                </a:solidFill>
              </a:rPr>
              <a:t>Trump Administration</a:t>
            </a:r>
            <a:endParaRPr lang="en-US" dirty="0"/>
          </a:p>
        </p:txBody>
      </p:sp>
      <p:sp>
        <p:nvSpPr>
          <p:cNvPr id="3" name="Content Placeholder 2">
            <a:extLst>
              <a:ext uri="{FF2B5EF4-FFF2-40B4-BE49-F238E27FC236}">
                <a16:creationId xmlns:a16="http://schemas.microsoft.com/office/drawing/2014/main" id="{4C7D5432-091B-1D0B-7CF8-5E4A7D5769A6}"/>
              </a:ext>
            </a:extLst>
          </p:cNvPr>
          <p:cNvSpPr>
            <a:spLocks noGrp="1"/>
          </p:cNvSpPr>
          <p:nvPr>
            <p:ph idx="1"/>
          </p:nvPr>
        </p:nvSpPr>
        <p:spPr/>
        <p:txBody>
          <a:bodyPr/>
          <a:lstStyle/>
          <a:p>
            <a:pPr>
              <a:defRPr/>
            </a:pPr>
            <a:r>
              <a:rPr lang="en-US" sz="2800" dirty="0"/>
              <a:t>Threatened to bomb cultural sites in Iraq (war crime)</a:t>
            </a:r>
          </a:p>
          <a:p>
            <a:pPr>
              <a:defRPr/>
            </a:pPr>
            <a:r>
              <a:rPr lang="en-US" sz="2800" dirty="0"/>
              <a:t>Considered using nuclear weapons to stop hurricanes</a:t>
            </a:r>
          </a:p>
          <a:p>
            <a:pPr>
              <a:defRPr/>
            </a:pPr>
            <a:r>
              <a:rPr lang="en-US" sz="2800" dirty="0"/>
              <a:t>Foreign assassinations</a:t>
            </a:r>
          </a:p>
          <a:p>
            <a:pPr>
              <a:defRPr/>
            </a:pPr>
            <a:r>
              <a:rPr lang="en-US" sz="2800" dirty="0"/>
              <a:t>Started unnecessary Space Force</a:t>
            </a:r>
          </a:p>
          <a:p>
            <a:pPr lvl="1">
              <a:defRPr/>
            </a:pPr>
            <a:r>
              <a:rPr lang="en-US" dirty="0"/>
              <a:t>Russia, China, India, Iran, Israel, France, and North Korea also have established military space programs</a:t>
            </a:r>
          </a:p>
          <a:p>
            <a:pPr>
              <a:defRPr/>
            </a:pPr>
            <a:endParaRPr lang="en-US" dirty="0"/>
          </a:p>
        </p:txBody>
      </p:sp>
    </p:spTree>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AC01B-256D-C1F1-A9A6-7C784F3763AB}"/>
              </a:ext>
            </a:extLst>
          </p:cNvPr>
          <p:cNvSpPr>
            <a:spLocks noGrp="1"/>
          </p:cNvSpPr>
          <p:nvPr>
            <p:ph type="title"/>
          </p:nvPr>
        </p:nvSpPr>
        <p:spPr/>
        <p:txBody>
          <a:bodyPr/>
          <a:lstStyle/>
          <a:p>
            <a:pPr>
              <a:defRPr/>
            </a:pPr>
            <a:r>
              <a:rPr lang="en-US" dirty="0"/>
              <a:t>Wasteful, Poorly-Targeted Military Spending Continues</a:t>
            </a:r>
          </a:p>
        </p:txBody>
      </p:sp>
      <p:sp>
        <p:nvSpPr>
          <p:cNvPr id="3" name="Content Placeholder 2">
            <a:extLst>
              <a:ext uri="{FF2B5EF4-FFF2-40B4-BE49-F238E27FC236}">
                <a16:creationId xmlns:a16="http://schemas.microsoft.com/office/drawing/2014/main" id="{5345A852-2885-2154-10E3-14B0780E4C27}"/>
              </a:ext>
            </a:extLst>
          </p:cNvPr>
          <p:cNvSpPr>
            <a:spLocks noGrp="1"/>
          </p:cNvSpPr>
          <p:nvPr>
            <p:ph idx="1"/>
          </p:nvPr>
        </p:nvSpPr>
        <p:spPr/>
        <p:txBody>
          <a:bodyPr/>
          <a:lstStyle/>
          <a:p>
            <a:pPr>
              <a:defRPr/>
            </a:pPr>
            <a:r>
              <a:rPr lang="en-US" sz="2400" dirty="0"/>
              <a:t>Inefficiencies, cost over-runs, and waste rampant</a:t>
            </a:r>
          </a:p>
          <a:p>
            <a:pPr lvl="1">
              <a:defRPr/>
            </a:pPr>
            <a:r>
              <a:rPr lang="en-US" sz="2400" dirty="0"/>
              <a:t>Defense industry very profitable; lobby very powerful</a:t>
            </a:r>
          </a:p>
          <a:p>
            <a:pPr>
              <a:defRPr/>
            </a:pPr>
            <a:endParaRPr lang="en-US" sz="2400" dirty="0"/>
          </a:p>
          <a:p>
            <a:pPr>
              <a:defRPr/>
            </a:pPr>
            <a:r>
              <a:rPr lang="en-US" sz="2400" dirty="0"/>
              <a:t>U.S. maintains, and is upgrading, a vulnerable land-based missile force AND a supposedly invulnerable submarine-based one</a:t>
            </a:r>
          </a:p>
          <a:p>
            <a:pPr lvl="1">
              <a:defRPr/>
            </a:pPr>
            <a:r>
              <a:rPr lang="en-US" sz="2400" dirty="0"/>
              <a:t>Meanwhile families have to purchase armor, night-vision goggles, silly string (to expose trip wires)</a:t>
            </a:r>
          </a:p>
          <a:p>
            <a:pPr>
              <a:defRPr/>
            </a:pPr>
            <a:endParaRPr lang="en-US" dirty="0"/>
          </a:p>
          <a:p>
            <a:pPr>
              <a:defRPr/>
            </a:pPr>
            <a:r>
              <a:rPr lang="en-US" dirty="0"/>
              <a:t> </a:t>
            </a:r>
          </a:p>
        </p:txBody>
      </p:sp>
    </p:spTree>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7B6A6-BD94-4E86-0ED9-04400C27F1AB}"/>
              </a:ext>
            </a:extLst>
          </p:cNvPr>
          <p:cNvSpPr>
            <a:spLocks noGrp="1"/>
          </p:cNvSpPr>
          <p:nvPr>
            <p:ph type="title"/>
          </p:nvPr>
        </p:nvSpPr>
        <p:spPr/>
        <p:txBody>
          <a:bodyPr/>
          <a:lstStyle/>
          <a:p>
            <a:pPr>
              <a:defRPr/>
            </a:pPr>
            <a:r>
              <a:rPr lang="en-US" dirty="0"/>
              <a:t>Biden Administration</a:t>
            </a:r>
          </a:p>
        </p:txBody>
      </p:sp>
      <p:sp>
        <p:nvSpPr>
          <p:cNvPr id="3" name="Content Placeholder 2">
            <a:extLst>
              <a:ext uri="{FF2B5EF4-FFF2-40B4-BE49-F238E27FC236}">
                <a16:creationId xmlns:a16="http://schemas.microsoft.com/office/drawing/2014/main" id="{16CE2581-1751-5B8D-4B5D-6F5195CB23A5}"/>
              </a:ext>
            </a:extLst>
          </p:cNvPr>
          <p:cNvSpPr>
            <a:spLocks noGrp="1"/>
          </p:cNvSpPr>
          <p:nvPr>
            <p:ph idx="1"/>
          </p:nvPr>
        </p:nvSpPr>
        <p:spPr/>
        <p:txBody>
          <a:bodyPr/>
          <a:lstStyle/>
          <a:p>
            <a:pPr>
              <a:defRPr/>
            </a:pPr>
            <a:r>
              <a:rPr lang="en-US" dirty="0"/>
              <a:t>Russia-Ukraine War</a:t>
            </a:r>
          </a:p>
          <a:p>
            <a:pPr>
              <a:defRPr/>
            </a:pPr>
            <a:r>
              <a:rPr lang="en-US" dirty="0"/>
              <a:t>Israel-Palestine War</a:t>
            </a:r>
          </a:p>
          <a:p>
            <a:pPr>
              <a:defRPr/>
            </a:pPr>
            <a:r>
              <a:rPr lang="en-US" dirty="0"/>
              <a:t>North Korea and China threatening</a:t>
            </a:r>
          </a:p>
        </p:txBody>
      </p:sp>
    </p:spTree>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CE498-D730-43AD-432A-71039AB80B72}"/>
              </a:ext>
            </a:extLst>
          </p:cNvPr>
          <p:cNvSpPr>
            <a:spLocks noGrp="1"/>
          </p:cNvSpPr>
          <p:nvPr>
            <p:ph type="title"/>
          </p:nvPr>
        </p:nvSpPr>
        <p:spPr/>
        <p:txBody>
          <a:bodyPr/>
          <a:lstStyle/>
          <a:p>
            <a:r>
              <a:rPr lang="en-AU" dirty="0"/>
              <a:t>Trump II</a:t>
            </a:r>
          </a:p>
        </p:txBody>
      </p:sp>
      <p:sp>
        <p:nvSpPr>
          <p:cNvPr id="3" name="Content Placeholder 2">
            <a:extLst>
              <a:ext uri="{FF2B5EF4-FFF2-40B4-BE49-F238E27FC236}">
                <a16:creationId xmlns:a16="http://schemas.microsoft.com/office/drawing/2014/main" id="{F0906BB8-E485-0168-D905-1BE67E30E4C3}"/>
              </a:ext>
            </a:extLst>
          </p:cNvPr>
          <p:cNvSpPr>
            <a:spLocks noGrp="1"/>
          </p:cNvSpPr>
          <p:nvPr>
            <p:ph idx="1"/>
          </p:nvPr>
        </p:nvSpPr>
        <p:spPr/>
        <p:txBody>
          <a:bodyPr/>
          <a:lstStyle/>
          <a:p>
            <a:r>
              <a:rPr lang="en-AU" dirty="0"/>
              <a:t>Destroying alliances</a:t>
            </a:r>
          </a:p>
          <a:p>
            <a:r>
              <a:rPr lang="en-AU" dirty="0"/>
              <a:t>Threatening allies</a:t>
            </a:r>
          </a:p>
          <a:p>
            <a:r>
              <a:rPr lang="en-AU" dirty="0"/>
              <a:t>Cozying up to dictators (Russia – Vladimir Putin; North Korea – Kim Jong Un)</a:t>
            </a:r>
          </a:p>
          <a:p>
            <a:r>
              <a:rPr lang="en-AU" dirty="0"/>
              <a:t>Increasing </a:t>
            </a:r>
            <a:r>
              <a:rPr lang="en-AU" dirty="0" err="1"/>
              <a:t>defense</a:t>
            </a:r>
            <a:r>
              <a:rPr lang="en-AU" dirty="0"/>
              <a:t> budgets</a:t>
            </a:r>
          </a:p>
          <a:p>
            <a:r>
              <a:rPr lang="en-AU" dirty="0"/>
              <a:t>Nuclear clock moves closer to midnight</a:t>
            </a:r>
          </a:p>
          <a:p>
            <a:endParaRPr lang="en-AU" dirty="0"/>
          </a:p>
        </p:txBody>
      </p:sp>
    </p:spTree>
    <p:extLst>
      <p:ext uri="{BB962C8B-B14F-4D97-AF65-F5344CB8AC3E}">
        <p14:creationId xmlns:p14="http://schemas.microsoft.com/office/powerpoint/2010/main" val="3687458319"/>
      </p:ext>
    </p:extLst>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2D389-6B4B-EE51-E76D-4CD69D9BD950}"/>
              </a:ext>
            </a:extLst>
          </p:cNvPr>
          <p:cNvSpPr>
            <a:spLocks noGrp="1"/>
          </p:cNvSpPr>
          <p:nvPr>
            <p:ph type="title"/>
          </p:nvPr>
        </p:nvSpPr>
        <p:spPr/>
        <p:txBody>
          <a:bodyPr/>
          <a:lstStyle/>
          <a:p>
            <a:r>
              <a:rPr lang="en-AU" dirty="0"/>
              <a:t>Trump II</a:t>
            </a:r>
          </a:p>
        </p:txBody>
      </p:sp>
      <p:sp>
        <p:nvSpPr>
          <p:cNvPr id="3" name="Content Placeholder 2">
            <a:extLst>
              <a:ext uri="{FF2B5EF4-FFF2-40B4-BE49-F238E27FC236}">
                <a16:creationId xmlns:a16="http://schemas.microsoft.com/office/drawing/2014/main" id="{095BB4E3-5A9B-1839-95C5-82871A28506C}"/>
              </a:ext>
            </a:extLst>
          </p:cNvPr>
          <p:cNvSpPr>
            <a:spLocks noGrp="1"/>
          </p:cNvSpPr>
          <p:nvPr>
            <p:ph idx="1"/>
          </p:nvPr>
        </p:nvSpPr>
        <p:spPr/>
        <p:txBody>
          <a:bodyPr/>
          <a:lstStyle/>
          <a:p>
            <a:r>
              <a:rPr lang="en-AU" dirty="0" err="1"/>
              <a:t>Defense</a:t>
            </a:r>
            <a:r>
              <a:rPr lang="en-AU" dirty="0"/>
              <a:t> Secretary Pete Hegseth (former military officer, Fox “News” commentator, alcoholic, accused sexual predator (including by his own mother)</a:t>
            </a:r>
          </a:p>
          <a:p>
            <a:pPr lvl="1"/>
            <a:r>
              <a:rPr lang="en-AU" dirty="0"/>
              <a:t>Accidentally included reporter in confidential group chat regarding Yemen air strikes</a:t>
            </a:r>
          </a:p>
          <a:p>
            <a:pPr lvl="1"/>
            <a:r>
              <a:rPr lang="en-AU" dirty="0"/>
              <a:t>Committing war crimes by bombing alleged drug traffickers (mostly fisherman) around Central America</a:t>
            </a:r>
          </a:p>
          <a:p>
            <a:endParaRPr lang="en-AU" dirty="0"/>
          </a:p>
        </p:txBody>
      </p:sp>
    </p:spTree>
    <p:extLst>
      <p:ext uri="{BB962C8B-B14F-4D97-AF65-F5344CB8AC3E}">
        <p14:creationId xmlns:p14="http://schemas.microsoft.com/office/powerpoint/2010/main" val="4030710857"/>
      </p:ext>
    </p:extLst>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4" name="Rectangle 2">
            <a:extLst>
              <a:ext uri="{FF2B5EF4-FFF2-40B4-BE49-F238E27FC236}">
                <a16:creationId xmlns:a16="http://schemas.microsoft.com/office/drawing/2014/main" id="{7F51C56B-797B-BAF8-2FF5-C583D6C1DA0E}"/>
              </a:ext>
            </a:extLst>
          </p:cNvPr>
          <p:cNvSpPr>
            <a:spLocks noGrp="1" noChangeArrowheads="1"/>
          </p:cNvSpPr>
          <p:nvPr>
            <p:ph type="title"/>
          </p:nvPr>
        </p:nvSpPr>
        <p:spPr/>
        <p:txBody>
          <a:bodyPr/>
          <a:lstStyle/>
          <a:p>
            <a:pPr eaLnBrk="1" hangingPunct="1">
              <a:defRPr/>
            </a:pPr>
            <a:r>
              <a:rPr lang="en-US"/>
              <a:t>Phillip Berrigan</a:t>
            </a:r>
          </a:p>
        </p:txBody>
      </p:sp>
      <p:sp>
        <p:nvSpPr>
          <p:cNvPr id="387075" name="Rectangle 3">
            <a:extLst>
              <a:ext uri="{FF2B5EF4-FFF2-40B4-BE49-F238E27FC236}">
                <a16:creationId xmlns:a16="http://schemas.microsoft.com/office/drawing/2014/main" id="{37938A17-6F9B-D4CD-5CB2-5FDB7DFC4B22}"/>
              </a:ext>
            </a:extLst>
          </p:cNvPr>
          <p:cNvSpPr>
            <a:spLocks noGrp="1" noChangeArrowheads="1"/>
          </p:cNvSpPr>
          <p:nvPr>
            <p:ph idx="1"/>
          </p:nvPr>
        </p:nvSpPr>
        <p:spPr/>
        <p:txBody>
          <a:bodyPr/>
          <a:lstStyle/>
          <a:p>
            <a:pPr lvl="1" eaLnBrk="1" hangingPunct="1">
              <a:buFont typeface="Wingdings" panose="05000000000000000000" pitchFamily="2" charset="2"/>
              <a:buNone/>
              <a:defRPr/>
            </a:pPr>
            <a:r>
              <a:rPr lang="en-US" dirty="0"/>
              <a:t>	</a:t>
            </a:r>
          </a:p>
          <a:p>
            <a:pPr lvl="1" eaLnBrk="1" hangingPunct="1">
              <a:buFont typeface="Wingdings" panose="05000000000000000000" pitchFamily="2" charset="2"/>
              <a:buNone/>
              <a:defRPr/>
            </a:pPr>
            <a:r>
              <a:rPr lang="en-US" sz="3200" dirty="0"/>
              <a:t>“Nuclear weapons are the scourge of the earth; to mine for them, manufacture them, deploy them, use them, is a curse against God, the human family, and the earth itself.”</a:t>
            </a:r>
          </a:p>
        </p:txBody>
      </p:sp>
    </p:spTree>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8" name="Rectangle 2">
            <a:extLst>
              <a:ext uri="{FF2B5EF4-FFF2-40B4-BE49-F238E27FC236}">
                <a16:creationId xmlns:a16="http://schemas.microsoft.com/office/drawing/2014/main" id="{144039A1-7EE6-3E25-453F-D77D068102F7}"/>
              </a:ext>
            </a:extLst>
          </p:cNvPr>
          <p:cNvSpPr>
            <a:spLocks noGrp="1" noChangeArrowheads="1"/>
          </p:cNvSpPr>
          <p:nvPr>
            <p:ph type="title"/>
          </p:nvPr>
        </p:nvSpPr>
        <p:spPr/>
        <p:txBody>
          <a:bodyPr/>
          <a:lstStyle/>
          <a:p>
            <a:pPr eaLnBrk="1" hangingPunct="1">
              <a:defRPr/>
            </a:pPr>
            <a:r>
              <a:rPr lang="en-US" sz="4000" dirty="0"/>
              <a:t>Disturbing Trends:</a:t>
            </a:r>
            <a:br>
              <a:rPr lang="en-US" sz="4000" dirty="0"/>
            </a:br>
            <a:r>
              <a:rPr lang="en-US" sz="4000" dirty="0"/>
              <a:t>The “Patriot Act”</a:t>
            </a:r>
          </a:p>
        </p:txBody>
      </p:sp>
      <p:sp>
        <p:nvSpPr>
          <p:cNvPr id="367619" name="Rectangle 3">
            <a:extLst>
              <a:ext uri="{FF2B5EF4-FFF2-40B4-BE49-F238E27FC236}">
                <a16:creationId xmlns:a16="http://schemas.microsoft.com/office/drawing/2014/main" id="{33BB6BAE-048B-69FE-DED6-2190159C10B1}"/>
              </a:ext>
            </a:extLst>
          </p:cNvPr>
          <p:cNvSpPr>
            <a:spLocks noGrp="1" noChangeArrowheads="1"/>
          </p:cNvSpPr>
          <p:nvPr>
            <p:ph idx="1"/>
          </p:nvPr>
        </p:nvSpPr>
        <p:spPr/>
        <p:txBody>
          <a:bodyPr/>
          <a:lstStyle/>
          <a:p>
            <a:pPr eaLnBrk="1" hangingPunct="1">
              <a:defRPr/>
            </a:pPr>
            <a:r>
              <a:rPr lang="en-US" sz="2800" dirty="0"/>
              <a:t>Passed with minimal debate, most Congresspersons acknowledge not reading</a:t>
            </a:r>
          </a:p>
          <a:p>
            <a:pPr eaLnBrk="1" hangingPunct="1">
              <a:defRPr/>
            </a:pPr>
            <a:r>
              <a:rPr lang="en-US" sz="2800" dirty="0"/>
              <a:t>Increased governmental and corporate secrecy – polluters subject to decreased public scrutiny</a:t>
            </a:r>
          </a:p>
          <a:p>
            <a:pPr eaLnBrk="1" hangingPunct="1">
              <a:defRPr/>
            </a:pPr>
            <a:r>
              <a:rPr lang="en-US" sz="2800" dirty="0"/>
              <a:t>Erosion of civil liberties – deportations, accused held without charge/access to legal counsel</a:t>
            </a:r>
          </a:p>
          <a:p>
            <a:pPr eaLnBrk="1" hangingPunct="1">
              <a:defRPr/>
            </a:pPr>
            <a:r>
              <a:rPr lang="en-US" sz="2800" dirty="0"/>
              <a:t>70,000 individuals on government’s list of suspected terrorists</a:t>
            </a:r>
          </a:p>
        </p:txBody>
      </p:sp>
    </p:spTree>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a:extLst>
              <a:ext uri="{FF2B5EF4-FFF2-40B4-BE49-F238E27FC236}">
                <a16:creationId xmlns:a16="http://schemas.microsoft.com/office/drawing/2014/main" id="{80DA6439-CF98-E400-CAF0-84EC3262950C}"/>
              </a:ext>
            </a:extLst>
          </p:cNvPr>
          <p:cNvSpPr>
            <a:spLocks noGrp="1" noChangeArrowheads="1"/>
          </p:cNvSpPr>
          <p:nvPr>
            <p:ph type="title"/>
          </p:nvPr>
        </p:nvSpPr>
        <p:spPr/>
        <p:txBody>
          <a:bodyPr/>
          <a:lstStyle/>
          <a:p>
            <a:pPr>
              <a:defRPr/>
            </a:pPr>
            <a:r>
              <a:rPr lang="en-US" sz="4000" dirty="0">
                <a:effectLst>
                  <a:outerShdw blurRad="38100" dist="38100" dir="2700000" algn="tl">
                    <a:srgbClr val="000000">
                      <a:alpha val="43137"/>
                    </a:srgbClr>
                  </a:outerShdw>
                </a:effectLst>
              </a:rPr>
              <a:t>National Defense Authorization Act</a:t>
            </a:r>
          </a:p>
        </p:txBody>
      </p:sp>
      <p:sp>
        <p:nvSpPr>
          <p:cNvPr id="181251" name="Rectangle 3">
            <a:extLst>
              <a:ext uri="{FF2B5EF4-FFF2-40B4-BE49-F238E27FC236}">
                <a16:creationId xmlns:a16="http://schemas.microsoft.com/office/drawing/2014/main" id="{16E5DFD0-6B6B-DF53-A1FC-E25AA80CBD8A}"/>
              </a:ext>
            </a:extLst>
          </p:cNvPr>
          <p:cNvSpPr>
            <a:spLocks noGrp="1" noChangeArrowheads="1"/>
          </p:cNvSpPr>
          <p:nvPr>
            <p:ph idx="1"/>
          </p:nvPr>
        </p:nvSpPr>
        <p:spPr/>
        <p:txBody>
          <a:bodyPr/>
          <a:lstStyle/>
          <a:p>
            <a:pPr>
              <a:defRPr/>
            </a:pPr>
            <a:r>
              <a:rPr lang="en-US" dirty="0">
                <a:effectLst>
                  <a:outerShdw blurRad="38100" dist="38100" dir="2700000" algn="tl">
                    <a:srgbClr val="000000">
                      <a:alpha val="43137"/>
                    </a:srgbClr>
                  </a:outerShdw>
                </a:effectLst>
              </a:rPr>
              <a:t>Signed by President Obama in 2012</a:t>
            </a:r>
          </a:p>
          <a:p>
            <a:pPr>
              <a:defRPr/>
            </a:pPr>
            <a:r>
              <a:rPr lang="en-US" dirty="0">
                <a:effectLst>
                  <a:outerShdw blurRad="38100" dist="38100" dir="2700000" algn="tl">
                    <a:srgbClr val="000000">
                      <a:alpha val="43137"/>
                    </a:srgbClr>
                  </a:outerShdw>
                </a:effectLst>
              </a:rPr>
              <a:t>Grants Pentagon right to: kidnap, indefinitely detain, torture, and kill foreigners and US citizens</a:t>
            </a:r>
          </a:p>
          <a:p>
            <a:pPr>
              <a:defRPr/>
            </a:pPr>
            <a:r>
              <a:rPr lang="en-US" dirty="0">
                <a:effectLst>
                  <a:outerShdw blurRad="38100" dist="38100" dir="2700000" algn="tl">
                    <a:srgbClr val="000000">
                      <a:alpha val="43137"/>
                    </a:srgbClr>
                  </a:outerShdw>
                </a:effectLst>
              </a:rPr>
              <a:t>No right of trial / legal representation</a:t>
            </a:r>
          </a:p>
          <a:p>
            <a:pPr>
              <a:defRPr/>
            </a:pPr>
            <a:r>
              <a:rPr lang="en-US" dirty="0">
                <a:effectLst>
                  <a:outerShdw blurRad="38100" dist="38100" dir="2700000" algn="tl">
                    <a:srgbClr val="000000">
                      <a:alpha val="43137"/>
                    </a:srgbClr>
                  </a:outerShdw>
                </a:effectLst>
              </a:rPr>
              <a:t>First explicit piece of legislation to repeal Bill of Rights</a:t>
            </a:r>
          </a:p>
        </p:txBody>
      </p:sp>
    </p:spTree>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Rectangle 2">
            <a:extLst>
              <a:ext uri="{FF2B5EF4-FFF2-40B4-BE49-F238E27FC236}">
                <a16:creationId xmlns:a16="http://schemas.microsoft.com/office/drawing/2014/main" id="{B105ED23-69C3-F131-A1A2-DAEFB9BFA150}"/>
              </a:ext>
            </a:extLst>
          </p:cNvPr>
          <p:cNvSpPr>
            <a:spLocks noGrp="1" noChangeArrowheads="1"/>
          </p:cNvSpPr>
          <p:nvPr>
            <p:ph type="title"/>
          </p:nvPr>
        </p:nvSpPr>
        <p:spPr/>
        <p:txBody>
          <a:bodyPr/>
          <a:lstStyle/>
          <a:p>
            <a:pPr eaLnBrk="1" hangingPunct="1">
              <a:defRPr/>
            </a:pPr>
            <a:r>
              <a:rPr lang="en-US" sz="4000" dirty="0"/>
              <a:t>Disturbing Trends:</a:t>
            </a:r>
            <a:br>
              <a:rPr lang="en-US" sz="4000" dirty="0"/>
            </a:br>
            <a:r>
              <a:rPr lang="en-US" sz="4000" dirty="0"/>
              <a:t>The Homeland Security Agency</a:t>
            </a:r>
          </a:p>
        </p:txBody>
      </p:sp>
      <p:sp>
        <p:nvSpPr>
          <p:cNvPr id="372739" name="Rectangle 3">
            <a:extLst>
              <a:ext uri="{FF2B5EF4-FFF2-40B4-BE49-F238E27FC236}">
                <a16:creationId xmlns:a16="http://schemas.microsoft.com/office/drawing/2014/main" id="{A04A86A6-A8D4-5C2D-FEE4-2C7FDE7AB2A7}"/>
              </a:ext>
            </a:extLst>
          </p:cNvPr>
          <p:cNvSpPr>
            <a:spLocks noGrp="1" noChangeArrowheads="1"/>
          </p:cNvSpPr>
          <p:nvPr>
            <p:ph idx="1"/>
          </p:nvPr>
        </p:nvSpPr>
        <p:spPr/>
        <p:txBody>
          <a:bodyPr/>
          <a:lstStyle/>
          <a:p>
            <a:pPr eaLnBrk="1" hangingPunct="1">
              <a:defRPr/>
            </a:pPr>
            <a:r>
              <a:rPr lang="en-US" dirty="0"/>
              <a:t>The HSA absorbs two dozen agencies, 240,000 employees, $118 billion budget</a:t>
            </a:r>
          </a:p>
          <a:p>
            <a:pPr lvl="1" eaLnBrk="1" hangingPunct="1">
              <a:defRPr/>
            </a:pPr>
            <a:r>
              <a:rPr lang="en-US" dirty="0"/>
              <a:t>TIPS program (citizen spying program)</a:t>
            </a:r>
          </a:p>
          <a:p>
            <a:pPr lvl="1" eaLnBrk="1" hangingPunct="1">
              <a:defRPr/>
            </a:pPr>
            <a:r>
              <a:rPr lang="en-US" dirty="0"/>
              <a:t>Total Information Awareness System (Poindexter)</a:t>
            </a:r>
          </a:p>
          <a:p>
            <a:pPr eaLnBrk="1" hangingPunct="1">
              <a:defRPr/>
            </a:pPr>
            <a:r>
              <a:rPr lang="en-US" dirty="0"/>
              <a:t>Paranoia: alert levels, duct tape and plastic sheeting</a:t>
            </a:r>
          </a:p>
        </p:txBody>
      </p:sp>
    </p:spTree>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D48092A-6C11-F12C-9C91-96A8EA2E6175}"/>
              </a:ext>
            </a:extLst>
          </p:cNvPr>
          <p:cNvSpPr>
            <a:spLocks noGrp="1"/>
          </p:cNvSpPr>
          <p:nvPr>
            <p:ph type="title"/>
          </p:nvPr>
        </p:nvSpPr>
        <p:spPr/>
        <p:txBody>
          <a:bodyPr/>
          <a:lstStyle/>
          <a:p>
            <a:r>
              <a:rPr lang="en-AU" sz="4000" dirty="0"/>
              <a:t>Department of Homeland Security</a:t>
            </a:r>
            <a:br>
              <a:rPr lang="en-AU" sz="4000" dirty="0"/>
            </a:br>
            <a:r>
              <a:rPr lang="en-AU" sz="4000" dirty="0"/>
              <a:t>Total Budgetary Resources</a:t>
            </a:r>
          </a:p>
        </p:txBody>
      </p:sp>
      <p:sp>
        <p:nvSpPr>
          <p:cNvPr id="7" name="Content Placeholder 6">
            <a:extLst>
              <a:ext uri="{FF2B5EF4-FFF2-40B4-BE49-F238E27FC236}">
                <a16:creationId xmlns:a16="http://schemas.microsoft.com/office/drawing/2014/main" id="{6FFBB090-4FE6-E41D-A506-33C7E405F3B0}"/>
              </a:ext>
            </a:extLst>
          </p:cNvPr>
          <p:cNvSpPr>
            <a:spLocks noGrp="1"/>
          </p:cNvSpPr>
          <p:nvPr>
            <p:ph idx="1"/>
          </p:nvPr>
        </p:nvSpPr>
        <p:spPr/>
        <p:txBody>
          <a:bodyPr/>
          <a:lstStyle/>
          <a:p>
            <a:r>
              <a:rPr lang="en-AU" dirty="0"/>
              <a:t>2026: $646.18 Billion</a:t>
            </a:r>
          </a:p>
          <a:p>
            <a:pPr lvl="1"/>
            <a:r>
              <a:rPr lang="en-AU" dirty="0"/>
              <a:t>4.2% of FY 2026 federal budget</a:t>
            </a:r>
          </a:p>
          <a:p>
            <a:endParaRPr lang="en-AU" dirty="0"/>
          </a:p>
          <a:p>
            <a:r>
              <a:rPr lang="en-AU" dirty="0"/>
              <a:t>2025: $3978 billion</a:t>
            </a:r>
          </a:p>
          <a:p>
            <a:endParaRPr lang="en-AU" dirty="0"/>
          </a:p>
          <a:p>
            <a:r>
              <a:rPr lang="en-AU" dirty="0"/>
              <a:t>2022 (year created): $174 billion</a:t>
            </a:r>
          </a:p>
          <a:p>
            <a:endParaRPr lang="en-AU" dirty="0"/>
          </a:p>
        </p:txBody>
      </p:sp>
    </p:spTree>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4786" name="Rectangle 2">
            <a:extLst>
              <a:ext uri="{FF2B5EF4-FFF2-40B4-BE49-F238E27FC236}">
                <a16:creationId xmlns:a16="http://schemas.microsoft.com/office/drawing/2014/main" id="{FA5C0CEC-20F1-90B2-3064-7A6DF4D06412}"/>
              </a:ext>
            </a:extLst>
          </p:cNvPr>
          <p:cNvSpPr>
            <a:spLocks noGrp="1" noChangeArrowheads="1"/>
          </p:cNvSpPr>
          <p:nvPr>
            <p:ph type="title"/>
          </p:nvPr>
        </p:nvSpPr>
        <p:spPr/>
        <p:txBody>
          <a:bodyPr/>
          <a:lstStyle/>
          <a:p>
            <a:pPr eaLnBrk="1" hangingPunct="1">
              <a:defRPr/>
            </a:pPr>
            <a:r>
              <a:rPr lang="en-US" sz="4000"/>
              <a:t>Special Interest Provisions in the Homeland Security Law</a:t>
            </a:r>
          </a:p>
        </p:txBody>
      </p:sp>
      <p:sp>
        <p:nvSpPr>
          <p:cNvPr id="374787" name="Rectangle 3">
            <a:extLst>
              <a:ext uri="{FF2B5EF4-FFF2-40B4-BE49-F238E27FC236}">
                <a16:creationId xmlns:a16="http://schemas.microsoft.com/office/drawing/2014/main" id="{7B4CA8E2-F7B8-B2E0-C1A4-0D90E442106A}"/>
              </a:ext>
            </a:extLst>
          </p:cNvPr>
          <p:cNvSpPr>
            <a:spLocks noGrp="1" noChangeArrowheads="1"/>
          </p:cNvSpPr>
          <p:nvPr>
            <p:ph idx="1"/>
          </p:nvPr>
        </p:nvSpPr>
        <p:spPr/>
        <p:txBody>
          <a:bodyPr/>
          <a:lstStyle/>
          <a:p>
            <a:pPr eaLnBrk="1" hangingPunct="1">
              <a:defRPr/>
            </a:pPr>
            <a:r>
              <a:rPr lang="en-US" sz="2800" dirty="0"/>
              <a:t>Vaccine liability protection (incl. existing </a:t>
            </a:r>
            <a:r>
              <a:rPr lang="en-US" sz="2800" dirty="0" err="1"/>
              <a:t>thimersol</a:t>
            </a:r>
            <a:r>
              <a:rPr lang="en-US" sz="2800" dirty="0"/>
              <a:t> lawsuits) – Eli Lilly</a:t>
            </a:r>
          </a:p>
          <a:p>
            <a:pPr eaLnBrk="1" hangingPunct="1">
              <a:defRPr/>
            </a:pPr>
            <a:r>
              <a:rPr lang="en-US" sz="2800" dirty="0"/>
              <a:t>US corporations setting up offshore business fronts to avoid paying taxes allowed to contract with HSD</a:t>
            </a:r>
          </a:p>
          <a:p>
            <a:pPr eaLnBrk="1" hangingPunct="1">
              <a:defRPr/>
            </a:pPr>
            <a:r>
              <a:rPr lang="en-US" sz="2800" dirty="0"/>
              <a:t>US government prohibited from publicly releasing information related to “vulnerabilities” – incl. safety of nuclear reactors, environmental toxins, etc</a:t>
            </a:r>
          </a:p>
        </p:txBody>
      </p:sp>
    </p:spTree>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10" name="Rectangle 2">
            <a:extLst>
              <a:ext uri="{FF2B5EF4-FFF2-40B4-BE49-F238E27FC236}">
                <a16:creationId xmlns:a16="http://schemas.microsoft.com/office/drawing/2014/main" id="{EB472E7A-DA03-2154-382C-2B24E0C78BD1}"/>
              </a:ext>
            </a:extLst>
          </p:cNvPr>
          <p:cNvSpPr>
            <a:spLocks noGrp="1" noChangeArrowheads="1"/>
          </p:cNvSpPr>
          <p:nvPr>
            <p:ph type="title"/>
          </p:nvPr>
        </p:nvSpPr>
        <p:spPr/>
        <p:txBody>
          <a:bodyPr/>
          <a:lstStyle/>
          <a:p>
            <a:pPr eaLnBrk="1" hangingPunct="1">
              <a:defRPr/>
            </a:pPr>
            <a:r>
              <a:rPr lang="en-US" sz="4000"/>
              <a:t>Special Interest Provisions in the Homeland Security Law</a:t>
            </a:r>
          </a:p>
        </p:txBody>
      </p:sp>
      <p:sp>
        <p:nvSpPr>
          <p:cNvPr id="375811" name="Rectangle 3">
            <a:extLst>
              <a:ext uri="{FF2B5EF4-FFF2-40B4-BE49-F238E27FC236}">
                <a16:creationId xmlns:a16="http://schemas.microsoft.com/office/drawing/2014/main" id="{E87A49AA-E13B-2259-9F20-529ECAA8F0BB}"/>
              </a:ext>
            </a:extLst>
          </p:cNvPr>
          <p:cNvSpPr>
            <a:spLocks noGrp="1" noChangeArrowheads="1"/>
          </p:cNvSpPr>
          <p:nvPr>
            <p:ph idx="1"/>
          </p:nvPr>
        </p:nvSpPr>
        <p:spPr/>
        <p:txBody>
          <a:bodyPr/>
          <a:lstStyle/>
          <a:p>
            <a:pPr eaLnBrk="1" hangingPunct="1">
              <a:lnSpc>
                <a:spcPct val="90000"/>
              </a:lnSpc>
              <a:defRPr/>
            </a:pPr>
            <a:r>
              <a:rPr lang="en-US" sz="2800" dirty="0"/>
              <a:t>Immunity from liability for manufacturers of anti-terrorism products and technologies</a:t>
            </a:r>
          </a:p>
          <a:p>
            <a:pPr lvl="1" eaLnBrk="1" hangingPunct="1">
              <a:lnSpc>
                <a:spcPct val="90000"/>
              </a:lnSpc>
              <a:defRPr/>
            </a:pPr>
            <a:r>
              <a:rPr lang="en-US" sz="2400" dirty="0"/>
              <a:t>Army investigations show 60-90% of soldiers’ CBW protective gear malfunctions</a:t>
            </a:r>
          </a:p>
          <a:p>
            <a:pPr eaLnBrk="1" hangingPunct="1">
              <a:lnSpc>
                <a:spcPct val="90000"/>
              </a:lnSpc>
              <a:defRPr/>
            </a:pPr>
            <a:r>
              <a:rPr lang="en-US" sz="2800" dirty="0"/>
              <a:t>Liability protection for airport screening companies</a:t>
            </a:r>
          </a:p>
          <a:p>
            <a:pPr eaLnBrk="1" hangingPunct="1">
              <a:lnSpc>
                <a:spcPct val="90000"/>
              </a:lnSpc>
              <a:defRPr/>
            </a:pPr>
            <a:r>
              <a:rPr lang="en-US" sz="2800" dirty="0"/>
              <a:t>Secret advisory meetings with industry permitted, even if meeting not related to national security</a:t>
            </a:r>
          </a:p>
          <a:p>
            <a:pPr lvl="1" eaLnBrk="1" hangingPunct="1">
              <a:lnSpc>
                <a:spcPct val="90000"/>
              </a:lnSpc>
              <a:defRPr/>
            </a:pPr>
            <a:r>
              <a:rPr lang="en-US" sz="2400" dirty="0"/>
              <a:t>C.f. Cheney’s Energy Commission</a:t>
            </a:r>
          </a:p>
        </p:txBody>
      </p:sp>
    </p:spTree>
  </p:cSld>
  <p:clrMapOvr>
    <a:masterClrMapping/>
  </p:clrMapOvr>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2" name="Rectangle 2">
            <a:extLst>
              <a:ext uri="{FF2B5EF4-FFF2-40B4-BE49-F238E27FC236}">
                <a16:creationId xmlns:a16="http://schemas.microsoft.com/office/drawing/2014/main" id="{01BB68E3-A7E2-2635-42AB-EE7DAAAA3C9B}"/>
              </a:ext>
            </a:extLst>
          </p:cNvPr>
          <p:cNvSpPr>
            <a:spLocks noGrp="1" noChangeArrowheads="1"/>
          </p:cNvSpPr>
          <p:nvPr>
            <p:ph type="title"/>
          </p:nvPr>
        </p:nvSpPr>
        <p:spPr/>
        <p:txBody>
          <a:bodyPr/>
          <a:lstStyle/>
          <a:p>
            <a:pPr eaLnBrk="1" hangingPunct="1">
              <a:defRPr/>
            </a:pPr>
            <a:r>
              <a:rPr lang="en-US" sz="4000"/>
              <a:t>Disturbing Trends:</a:t>
            </a:r>
            <a:br>
              <a:rPr lang="en-US" sz="4000"/>
            </a:br>
            <a:r>
              <a:rPr lang="en-US" sz="4000"/>
              <a:t>Censorship and Propaganda</a:t>
            </a:r>
          </a:p>
        </p:txBody>
      </p:sp>
      <p:sp>
        <p:nvSpPr>
          <p:cNvPr id="368643" name="Rectangle 3">
            <a:extLst>
              <a:ext uri="{FF2B5EF4-FFF2-40B4-BE49-F238E27FC236}">
                <a16:creationId xmlns:a16="http://schemas.microsoft.com/office/drawing/2014/main" id="{1839419D-CB5B-7D50-89C3-A3B7CEA3BE1A}"/>
              </a:ext>
            </a:extLst>
          </p:cNvPr>
          <p:cNvSpPr>
            <a:spLocks noGrp="1" noChangeArrowheads="1"/>
          </p:cNvSpPr>
          <p:nvPr>
            <p:ph idx="1"/>
          </p:nvPr>
        </p:nvSpPr>
        <p:spPr/>
        <p:txBody>
          <a:bodyPr/>
          <a:lstStyle/>
          <a:p>
            <a:pPr eaLnBrk="1" hangingPunct="1">
              <a:defRPr/>
            </a:pPr>
            <a:r>
              <a:rPr lang="en-US" sz="2800" dirty="0"/>
              <a:t>US blacks out names of corporations which sold weapons to Iraq on UN inspectors’ reports</a:t>
            </a:r>
          </a:p>
          <a:p>
            <a:pPr eaLnBrk="1" hangingPunct="1">
              <a:defRPr/>
            </a:pPr>
            <a:r>
              <a:rPr lang="en-US" sz="2800" dirty="0"/>
              <a:t>Covering of Picasso’s Guernica for news conferences outside UN Security Council</a:t>
            </a:r>
          </a:p>
          <a:p>
            <a:pPr eaLnBrk="1" hangingPunct="1">
              <a:defRPr/>
            </a:pPr>
            <a:r>
              <a:rPr lang="en-US" sz="2800" dirty="0"/>
              <a:t>Armed Services Edition books for soldiers:</a:t>
            </a:r>
          </a:p>
          <a:p>
            <a:pPr lvl="1" eaLnBrk="1" hangingPunct="1">
              <a:defRPr/>
            </a:pPr>
            <a:r>
              <a:rPr lang="en-US" sz="2400" dirty="0"/>
              <a:t>WW II – the Classics to popular fiction</a:t>
            </a:r>
          </a:p>
          <a:p>
            <a:pPr lvl="1" eaLnBrk="1" hangingPunct="1">
              <a:defRPr/>
            </a:pPr>
            <a:r>
              <a:rPr lang="en-US" sz="2400" dirty="0"/>
              <a:t>Gulf War II – Henry V, Art of War, War Letters, Profiles of American Military Heroes</a:t>
            </a:r>
          </a:p>
          <a:p>
            <a:pPr eaLnBrk="1" hangingPunct="1">
              <a:buFont typeface="Wingdings" panose="05000000000000000000" pitchFamily="2" charset="2"/>
              <a:buNone/>
              <a:defRPr/>
            </a:pPr>
            <a:endParaRPr lang="en-US" sz="2800" dirty="0"/>
          </a:p>
        </p:txBody>
      </p:sp>
    </p:spTree>
  </p:cSld>
  <p:clrMapOvr>
    <a:masterClrMapping/>
  </p:clrMapOvr>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4" name="Rectangle 2">
            <a:extLst>
              <a:ext uri="{FF2B5EF4-FFF2-40B4-BE49-F238E27FC236}">
                <a16:creationId xmlns:a16="http://schemas.microsoft.com/office/drawing/2014/main" id="{7BC35A0F-BF1A-93D5-4FB7-E87CB9FC9FF9}"/>
              </a:ext>
            </a:extLst>
          </p:cNvPr>
          <p:cNvSpPr>
            <a:spLocks noGrp="1" noChangeArrowheads="1"/>
          </p:cNvSpPr>
          <p:nvPr>
            <p:ph type="title"/>
          </p:nvPr>
        </p:nvSpPr>
        <p:spPr/>
        <p:txBody>
          <a:bodyPr/>
          <a:lstStyle/>
          <a:p>
            <a:pPr eaLnBrk="1" hangingPunct="1">
              <a:defRPr/>
            </a:pPr>
            <a:r>
              <a:rPr lang="en-US" sz="4000" dirty="0"/>
              <a:t>Disturbing Trends:</a:t>
            </a:r>
            <a:br>
              <a:rPr lang="en-US" sz="4000" dirty="0"/>
            </a:br>
            <a:r>
              <a:rPr lang="en-US" sz="4000" dirty="0"/>
              <a:t>Censorship and Propaganda</a:t>
            </a:r>
          </a:p>
        </p:txBody>
      </p:sp>
      <p:sp>
        <p:nvSpPr>
          <p:cNvPr id="371715" name="Rectangle 3">
            <a:extLst>
              <a:ext uri="{FF2B5EF4-FFF2-40B4-BE49-F238E27FC236}">
                <a16:creationId xmlns:a16="http://schemas.microsoft.com/office/drawing/2014/main" id="{75E49DDF-1213-9F81-27FB-BD1899DCE7D0}"/>
              </a:ext>
            </a:extLst>
          </p:cNvPr>
          <p:cNvSpPr>
            <a:spLocks noGrp="1" noChangeArrowheads="1"/>
          </p:cNvSpPr>
          <p:nvPr>
            <p:ph idx="1"/>
          </p:nvPr>
        </p:nvSpPr>
        <p:spPr/>
        <p:txBody>
          <a:bodyPr/>
          <a:lstStyle/>
          <a:p>
            <a:pPr eaLnBrk="1" hangingPunct="1">
              <a:lnSpc>
                <a:spcPct val="90000"/>
              </a:lnSpc>
              <a:defRPr/>
            </a:pPr>
            <a:r>
              <a:rPr lang="en-US" sz="2800" dirty="0"/>
              <a:t>“No Child Left Behind” Education Act contains amendment requiring that all public schools allow recruiters in their buildings and provide military with contact numbers and addresses for all students</a:t>
            </a:r>
          </a:p>
          <a:p>
            <a:pPr lvl="1" eaLnBrk="1" hangingPunct="1">
              <a:lnSpc>
                <a:spcPct val="90000"/>
              </a:lnSpc>
              <a:defRPr/>
            </a:pPr>
            <a:r>
              <a:rPr lang="en-US" dirty="0"/>
              <a:t>Parents can opt out</a:t>
            </a:r>
          </a:p>
          <a:p>
            <a:pPr eaLnBrk="1" hangingPunct="1">
              <a:lnSpc>
                <a:spcPct val="90000"/>
              </a:lnSpc>
              <a:defRPr/>
            </a:pPr>
            <a:r>
              <a:rPr lang="en-US" sz="2800" dirty="0"/>
              <a:t>21st Century McCarthyism</a:t>
            </a:r>
          </a:p>
          <a:p>
            <a:pPr lvl="1" eaLnBrk="1" hangingPunct="1">
              <a:lnSpc>
                <a:spcPct val="90000"/>
              </a:lnSpc>
              <a:defRPr/>
            </a:pPr>
            <a:r>
              <a:rPr lang="en-US" dirty="0" err="1"/>
              <a:t>Wikileaks</a:t>
            </a:r>
            <a:r>
              <a:rPr lang="en-US" dirty="0"/>
              <a:t>, NSA, torture, etc.</a:t>
            </a:r>
          </a:p>
          <a:p>
            <a:pPr eaLnBrk="1" hangingPunct="1">
              <a:lnSpc>
                <a:spcPct val="90000"/>
              </a:lnSpc>
              <a:defRPr/>
            </a:pPr>
            <a:endParaRPr lang="en-US" dirty="0"/>
          </a:p>
        </p:txBody>
      </p:sp>
    </p:spTree>
  </p:cSld>
  <p:clrMapOvr>
    <a:masterClrMapping/>
  </p:clrMapOvr>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0B496-2956-3CAB-6E45-934CC4248F78}"/>
              </a:ext>
            </a:extLst>
          </p:cNvPr>
          <p:cNvSpPr>
            <a:spLocks noGrp="1"/>
          </p:cNvSpPr>
          <p:nvPr>
            <p:ph type="title"/>
          </p:nvPr>
        </p:nvSpPr>
        <p:spPr/>
        <p:txBody>
          <a:bodyPr/>
          <a:lstStyle/>
          <a:p>
            <a:r>
              <a:rPr kumimoji="0" lang="en-US" sz="4000" b="0" i="0" u="none" strike="noStrike" kern="0" cap="none" spc="0" normalizeH="0" baseline="0" noProof="0" dirty="0">
                <a:ln>
                  <a:noFill/>
                </a:ln>
                <a:solidFill>
                  <a:srgbClr val="E5FFFF"/>
                </a:solidFill>
                <a:effectLst>
                  <a:outerShdw blurRad="38100" dist="38100" dir="2700000" algn="tl">
                    <a:srgbClr val="000000"/>
                  </a:outerShdw>
                </a:effectLst>
                <a:uLnTx/>
                <a:uFillTx/>
                <a:latin typeface="Tahoma"/>
                <a:ea typeface="+mj-ea"/>
                <a:cs typeface="+mj-cs"/>
              </a:rPr>
              <a:t>Disturbing Trends:</a:t>
            </a:r>
            <a:br>
              <a:rPr kumimoji="0" lang="en-US" sz="4000" b="0" i="0" u="none" strike="noStrike" kern="0" cap="none" spc="0" normalizeH="0" baseline="0" noProof="0" dirty="0">
                <a:ln>
                  <a:noFill/>
                </a:ln>
                <a:solidFill>
                  <a:srgbClr val="E5FFFF"/>
                </a:solidFill>
                <a:effectLst>
                  <a:outerShdw blurRad="38100" dist="38100" dir="2700000" algn="tl">
                    <a:srgbClr val="000000"/>
                  </a:outerShdw>
                </a:effectLst>
                <a:uLnTx/>
                <a:uFillTx/>
                <a:latin typeface="Tahoma"/>
                <a:ea typeface="+mj-ea"/>
                <a:cs typeface="+mj-cs"/>
              </a:rPr>
            </a:br>
            <a:r>
              <a:rPr kumimoji="0" lang="en-US" sz="4000" b="0" i="0" u="none" strike="noStrike" kern="0" cap="none" spc="0" normalizeH="0" baseline="0" noProof="0" dirty="0">
                <a:ln>
                  <a:noFill/>
                </a:ln>
                <a:solidFill>
                  <a:srgbClr val="E5FFFF"/>
                </a:solidFill>
                <a:effectLst>
                  <a:outerShdw blurRad="38100" dist="38100" dir="2700000" algn="tl">
                    <a:srgbClr val="000000"/>
                  </a:outerShdw>
                </a:effectLst>
                <a:uLnTx/>
                <a:uFillTx/>
                <a:latin typeface="Tahoma"/>
                <a:ea typeface="+mj-ea"/>
                <a:cs typeface="+mj-cs"/>
              </a:rPr>
              <a:t>Censorship and Propaganda</a:t>
            </a:r>
            <a:endParaRPr lang="en-AU" dirty="0"/>
          </a:p>
        </p:txBody>
      </p:sp>
      <p:sp>
        <p:nvSpPr>
          <p:cNvPr id="3" name="Content Placeholder 2">
            <a:extLst>
              <a:ext uri="{FF2B5EF4-FFF2-40B4-BE49-F238E27FC236}">
                <a16:creationId xmlns:a16="http://schemas.microsoft.com/office/drawing/2014/main" id="{EF6FCA69-88B8-1E93-C608-328CD4853BF4}"/>
              </a:ext>
            </a:extLst>
          </p:cNvPr>
          <p:cNvSpPr>
            <a:spLocks noGrp="1"/>
          </p:cNvSpPr>
          <p:nvPr>
            <p:ph idx="1"/>
          </p:nvPr>
        </p:nvSpPr>
        <p:spPr/>
        <p:txBody>
          <a:bodyPr/>
          <a:lstStyle/>
          <a:p>
            <a:r>
              <a:rPr lang="en-US" sz="2400" dirty="0"/>
              <a:t>CIA/NSA resumes recruiting on college campuses</a:t>
            </a:r>
          </a:p>
          <a:p>
            <a:endParaRPr lang="en-AU" sz="2400" dirty="0"/>
          </a:p>
          <a:p>
            <a:r>
              <a:rPr lang="en-AU" sz="2400" dirty="0"/>
              <a:t>Despite their supposed reputations as bastions of free inquiry and speech, many universities have contracted with private security services to </a:t>
            </a:r>
            <a:r>
              <a:rPr lang="en-AU" sz="2400" dirty="0" err="1"/>
              <a:t>surveil</a:t>
            </a:r>
            <a:r>
              <a:rPr lang="en-AU" sz="2400" dirty="0"/>
              <a:t>/quell student protests, enforce discipline, and inhibit free expression</a:t>
            </a:r>
          </a:p>
          <a:p>
            <a:pPr lvl="1"/>
            <a:r>
              <a:rPr lang="en-AU" sz="2400" dirty="0"/>
              <a:t>E.g., Palestine</a:t>
            </a:r>
          </a:p>
          <a:p>
            <a:pPr lvl="1"/>
            <a:r>
              <a:rPr lang="en-AU" sz="2400" dirty="0"/>
              <a:t>Companies involved include </a:t>
            </a:r>
            <a:r>
              <a:rPr lang="en-AU" sz="2400" dirty="0" err="1"/>
              <a:t>Dataminr</a:t>
            </a:r>
            <a:r>
              <a:rPr lang="en-AU" sz="2400" dirty="0"/>
              <a:t>, Pratt and Whitney, Lockheed Martin</a:t>
            </a:r>
          </a:p>
          <a:p>
            <a:pPr lvl="1"/>
            <a:endParaRPr lang="en-AU" dirty="0"/>
          </a:p>
          <a:p>
            <a:endParaRPr lang="en-AU" dirty="0"/>
          </a:p>
        </p:txBody>
      </p:sp>
    </p:spTree>
    <p:extLst>
      <p:ext uri="{BB962C8B-B14F-4D97-AF65-F5344CB8AC3E}">
        <p14:creationId xmlns:p14="http://schemas.microsoft.com/office/powerpoint/2010/main" val="1326097708"/>
      </p:ext>
    </p:extLst>
  </p:cSld>
  <p:clrMapOvr>
    <a:masterClrMapping/>
  </p:clrMapOvr>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6" name="Rectangle 2">
            <a:extLst>
              <a:ext uri="{FF2B5EF4-FFF2-40B4-BE49-F238E27FC236}">
                <a16:creationId xmlns:a16="http://schemas.microsoft.com/office/drawing/2014/main" id="{A9D4D089-B5AE-550E-5DA9-4892EDD9D1F9}"/>
              </a:ext>
            </a:extLst>
          </p:cNvPr>
          <p:cNvSpPr>
            <a:spLocks noGrp="1" noChangeArrowheads="1"/>
          </p:cNvSpPr>
          <p:nvPr>
            <p:ph type="title"/>
          </p:nvPr>
        </p:nvSpPr>
        <p:spPr/>
        <p:txBody>
          <a:bodyPr/>
          <a:lstStyle/>
          <a:p>
            <a:pPr eaLnBrk="1" hangingPunct="1">
              <a:defRPr/>
            </a:pPr>
            <a:r>
              <a:rPr lang="en-US" dirty="0"/>
              <a:t>Disturbing Trends</a:t>
            </a:r>
          </a:p>
        </p:txBody>
      </p:sp>
      <p:sp>
        <p:nvSpPr>
          <p:cNvPr id="369667" name="Rectangle 3">
            <a:extLst>
              <a:ext uri="{FF2B5EF4-FFF2-40B4-BE49-F238E27FC236}">
                <a16:creationId xmlns:a16="http://schemas.microsoft.com/office/drawing/2014/main" id="{DCDDC492-9E7D-E8EB-F598-4640DEB3E45C}"/>
              </a:ext>
            </a:extLst>
          </p:cNvPr>
          <p:cNvSpPr>
            <a:spLocks noGrp="1" noChangeArrowheads="1"/>
          </p:cNvSpPr>
          <p:nvPr>
            <p:ph idx="1"/>
          </p:nvPr>
        </p:nvSpPr>
        <p:spPr/>
        <p:txBody>
          <a:bodyPr/>
          <a:lstStyle/>
          <a:p>
            <a:pPr eaLnBrk="1" hangingPunct="1">
              <a:defRPr/>
            </a:pPr>
            <a:r>
              <a:rPr lang="en-US" sz="3600" dirty="0"/>
              <a:t>Hate crimes, intolerance</a:t>
            </a:r>
          </a:p>
          <a:p>
            <a:pPr eaLnBrk="1" hangingPunct="1">
              <a:defRPr/>
            </a:pPr>
            <a:r>
              <a:rPr lang="en-US" sz="3600" dirty="0"/>
              <a:t>Media jingoism</a:t>
            </a:r>
          </a:p>
          <a:p>
            <a:pPr eaLnBrk="1" hangingPunct="1">
              <a:defRPr/>
            </a:pPr>
            <a:r>
              <a:rPr lang="en-US" sz="3600" dirty="0"/>
              <a:t>Online murder markets</a:t>
            </a:r>
          </a:p>
          <a:p>
            <a:pPr eaLnBrk="1" hangingPunct="1">
              <a:defRPr/>
            </a:pPr>
            <a:r>
              <a:rPr lang="en-US" sz="3600" dirty="0"/>
              <a:t>Army to ignore FDA safety standards in experiments on soldiers (legacy of 20</a:t>
            </a:r>
            <a:r>
              <a:rPr lang="en-US" sz="3600" baseline="30000" dirty="0"/>
              <a:t>th</a:t>
            </a:r>
            <a:r>
              <a:rPr lang="en-US" sz="3600" dirty="0"/>
              <a:t> Century crimes)</a:t>
            </a:r>
          </a:p>
        </p:txBody>
      </p:sp>
    </p:spTree>
  </p:cSld>
  <p:clrMapOvr>
    <a:masterClrMapping/>
  </p:clrMapOvr>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A2250-C6E9-C549-1271-02DE26107BBA}"/>
              </a:ext>
            </a:extLst>
          </p:cNvPr>
          <p:cNvSpPr>
            <a:spLocks noGrp="1"/>
          </p:cNvSpPr>
          <p:nvPr>
            <p:ph type="title"/>
          </p:nvPr>
        </p:nvSpPr>
        <p:spPr/>
        <p:txBody>
          <a:bodyPr/>
          <a:lstStyle/>
          <a:p>
            <a:pPr>
              <a:defRPr/>
            </a:pPr>
            <a:r>
              <a:rPr lang="en-US" dirty="0"/>
              <a:t>Disturbing Trends</a:t>
            </a:r>
          </a:p>
        </p:txBody>
      </p:sp>
      <p:sp>
        <p:nvSpPr>
          <p:cNvPr id="3" name="Content Placeholder 2">
            <a:extLst>
              <a:ext uri="{FF2B5EF4-FFF2-40B4-BE49-F238E27FC236}">
                <a16:creationId xmlns:a16="http://schemas.microsoft.com/office/drawing/2014/main" id="{0123F45F-9351-A26C-14A7-E6DFB4E1652B}"/>
              </a:ext>
            </a:extLst>
          </p:cNvPr>
          <p:cNvSpPr>
            <a:spLocks noGrp="1"/>
          </p:cNvSpPr>
          <p:nvPr>
            <p:ph idx="1"/>
          </p:nvPr>
        </p:nvSpPr>
        <p:spPr/>
        <p:txBody>
          <a:bodyPr/>
          <a:lstStyle/>
          <a:p>
            <a:pPr eaLnBrk="1" hangingPunct="1">
              <a:defRPr/>
            </a:pPr>
            <a:r>
              <a:rPr lang="en-US" sz="2800" dirty="0"/>
              <a:t>NSA spying</a:t>
            </a:r>
          </a:p>
          <a:p>
            <a:pPr eaLnBrk="1" hangingPunct="1">
              <a:defRPr/>
            </a:pPr>
            <a:r>
              <a:rPr lang="en-US" sz="2800" dirty="0"/>
              <a:t>Militarization of police departments</a:t>
            </a:r>
          </a:p>
          <a:p>
            <a:pPr eaLnBrk="1" hangingPunct="1">
              <a:defRPr/>
            </a:pPr>
            <a:r>
              <a:rPr lang="en-US" sz="2800" dirty="0"/>
              <a:t>Co-optation of academia</a:t>
            </a:r>
          </a:p>
          <a:p>
            <a:pPr eaLnBrk="1" hangingPunct="1">
              <a:defRPr/>
            </a:pPr>
            <a:r>
              <a:rPr lang="en-US" sz="2800" dirty="0"/>
              <a:t>Use of private military subcontractors</a:t>
            </a:r>
          </a:p>
          <a:p>
            <a:r>
              <a:rPr lang="en-AU" sz="2800" dirty="0"/>
              <a:t>Flock and other ubiquitous traffic cameras</a:t>
            </a:r>
          </a:p>
          <a:p>
            <a:pPr lvl="1"/>
            <a:r>
              <a:rPr lang="en-AU" dirty="0"/>
              <a:t>In thousands of communities across US</a:t>
            </a:r>
          </a:p>
          <a:p>
            <a:pPr lvl="1"/>
            <a:r>
              <a:rPr lang="en-AU" dirty="0"/>
              <a:t>Data shared with US government, including ICE, through local law enforcement agencies</a:t>
            </a:r>
          </a:p>
          <a:p>
            <a:pPr eaLnBrk="1" hangingPunct="1">
              <a:defRPr/>
            </a:pPr>
            <a:endParaRPr lang="en-US" sz="3600" dirty="0"/>
          </a:p>
          <a:p>
            <a:pPr>
              <a:defRPr/>
            </a:pPr>
            <a:endParaRPr lang="en-US" sz="2800" dirty="0"/>
          </a:p>
        </p:txBody>
      </p:sp>
    </p:spTree>
  </p:cSld>
  <p:clrMapOvr>
    <a:masterClrMapping/>
  </p:clrMapOvr>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F9629-DBFB-4A5E-E29C-1933B4ACABF6}"/>
              </a:ext>
            </a:extLst>
          </p:cNvPr>
          <p:cNvSpPr>
            <a:spLocks noGrp="1"/>
          </p:cNvSpPr>
          <p:nvPr>
            <p:ph type="title"/>
          </p:nvPr>
        </p:nvSpPr>
        <p:spPr/>
        <p:txBody>
          <a:bodyPr/>
          <a:lstStyle/>
          <a:p>
            <a:r>
              <a:rPr kumimoji="0" lang="en-US" sz="4400" b="0" i="0" u="none" strike="noStrike" kern="0" cap="none" spc="0" normalizeH="0" baseline="0" noProof="0" dirty="0">
                <a:ln>
                  <a:noFill/>
                </a:ln>
                <a:solidFill>
                  <a:srgbClr val="E5FFFF"/>
                </a:solidFill>
                <a:effectLst>
                  <a:outerShdw blurRad="38100" dist="38100" dir="2700000" algn="tl">
                    <a:srgbClr val="000000"/>
                  </a:outerShdw>
                </a:effectLst>
                <a:uLnTx/>
                <a:uFillTx/>
                <a:latin typeface="Tahoma"/>
                <a:ea typeface="+mj-ea"/>
                <a:cs typeface="+mj-cs"/>
              </a:rPr>
              <a:t>Disturbing Trends</a:t>
            </a:r>
            <a:endParaRPr lang="en-AU" dirty="0"/>
          </a:p>
        </p:txBody>
      </p:sp>
      <p:sp>
        <p:nvSpPr>
          <p:cNvPr id="3" name="Content Placeholder 2">
            <a:extLst>
              <a:ext uri="{FF2B5EF4-FFF2-40B4-BE49-F238E27FC236}">
                <a16:creationId xmlns:a16="http://schemas.microsoft.com/office/drawing/2014/main" id="{14756F35-6766-4C97-5BB6-15D39E3EF825}"/>
              </a:ext>
            </a:extLst>
          </p:cNvPr>
          <p:cNvSpPr>
            <a:spLocks noGrp="1"/>
          </p:cNvSpPr>
          <p:nvPr>
            <p:ph idx="1"/>
          </p:nvPr>
        </p:nvSpPr>
        <p:spPr/>
        <p:txBody>
          <a:bodyPr/>
          <a:lstStyle/>
          <a:p>
            <a:r>
              <a:rPr lang="en-AU" sz="2800" dirty="0"/>
              <a:t>Palantir</a:t>
            </a:r>
          </a:p>
          <a:p>
            <a:pPr lvl="1"/>
            <a:r>
              <a:rPr lang="en-AU" dirty="0"/>
              <a:t>Started by tech billionaires and Trump supporters Peter Thiel and Alex Karp</a:t>
            </a:r>
          </a:p>
          <a:p>
            <a:pPr lvl="2"/>
            <a:r>
              <a:rPr lang="en-AU" sz="2800" dirty="0"/>
              <a:t>Karp: Aim is to help “power the West to its obvious, innate superiority” and to “bring violence and death to our enemies”</a:t>
            </a:r>
          </a:p>
          <a:p>
            <a:pPr lvl="1"/>
            <a:r>
              <a:rPr lang="en-AU" dirty="0"/>
              <a:t>Used by CDC, FBI, DHS, IRS, SSA, HHS, and Israeli </a:t>
            </a:r>
            <a:r>
              <a:rPr lang="en-AU" dirty="0" err="1"/>
              <a:t>Defense</a:t>
            </a:r>
            <a:r>
              <a:rPr lang="en-AU" dirty="0"/>
              <a:t> Forces</a:t>
            </a:r>
          </a:p>
        </p:txBody>
      </p:sp>
    </p:spTree>
    <p:extLst>
      <p:ext uri="{BB962C8B-B14F-4D97-AF65-F5344CB8AC3E}">
        <p14:creationId xmlns:p14="http://schemas.microsoft.com/office/powerpoint/2010/main" val="2784627068"/>
      </p:ext>
    </p:extLst>
  </p:cSld>
  <p:clrMapOvr>
    <a:masterClrMapping/>
  </p:clrMapOvr>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6721F-C1C7-EE5C-0C7B-83E62EFB5EB3}"/>
              </a:ext>
            </a:extLst>
          </p:cNvPr>
          <p:cNvSpPr>
            <a:spLocks noGrp="1"/>
          </p:cNvSpPr>
          <p:nvPr>
            <p:ph type="title"/>
          </p:nvPr>
        </p:nvSpPr>
        <p:spPr/>
        <p:txBody>
          <a:bodyPr/>
          <a:lstStyle/>
          <a:p>
            <a:r>
              <a:rPr lang="en-AU" dirty="0"/>
              <a:t>Disturbing Trends</a:t>
            </a:r>
          </a:p>
        </p:txBody>
      </p:sp>
      <p:sp>
        <p:nvSpPr>
          <p:cNvPr id="3" name="Content Placeholder 2">
            <a:extLst>
              <a:ext uri="{FF2B5EF4-FFF2-40B4-BE49-F238E27FC236}">
                <a16:creationId xmlns:a16="http://schemas.microsoft.com/office/drawing/2014/main" id="{773297D8-A6CD-B3A7-8439-ADC8606DE2DE}"/>
              </a:ext>
            </a:extLst>
          </p:cNvPr>
          <p:cNvSpPr>
            <a:spLocks noGrp="1"/>
          </p:cNvSpPr>
          <p:nvPr>
            <p:ph idx="1"/>
          </p:nvPr>
        </p:nvSpPr>
        <p:spPr/>
        <p:txBody>
          <a:bodyPr/>
          <a:lstStyle/>
          <a:p>
            <a:r>
              <a:rPr lang="en-AU" sz="2800" dirty="0"/>
              <a:t>Palantir</a:t>
            </a:r>
          </a:p>
          <a:p>
            <a:pPr lvl="1"/>
            <a:r>
              <a:rPr lang="en-AU" dirty="0"/>
              <a:t>Data shared with ICE to track undocumented immigrants</a:t>
            </a:r>
          </a:p>
          <a:p>
            <a:pPr lvl="2"/>
            <a:r>
              <a:rPr lang="en-AU" sz="2800" dirty="0"/>
              <a:t>Subject to errors, forced deportations of refugees and actual US citizens widespread</a:t>
            </a:r>
          </a:p>
          <a:p>
            <a:pPr lvl="1"/>
            <a:r>
              <a:rPr lang="en-AU" dirty="0"/>
              <a:t>Trump building the police apparatus of a police state with risks of fraud and political retaliation</a:t>
            </a:r>
          </a:p>
          <a:p>
            <a:endParaRPr lang="en-AU" dirty="0"/>
          </a:p>
        </p:txBody>
      </p:sp>
    </p:spTree>
    <p:extLst>
      <p:ext uri="{BB962C8B-B14F-4D97-AF65-F5344CB8AC3E}">
        <p14:creationId xmlns:p14="http://schemas.microsoft.com/office/powerpoint/2010/main" val="2397456078"/>
      </p:ext>
    </p:extLst>
  </p:cSld>
  <p:clrMapOvr>
    <a:masterClrMapping/>
  </p:clrMapOvr>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F37A8-871C-6C8C-4EE3-D820466C445F}"/>
              </a:ext>
            </a:extLst>
          </p:cNvPr>
          <p:cNvSpPr>
            <a:spLocks noGrp="1"/>
          </p:cNvSpPr>
          <p:nvPr>
            <p:ph type="title"/>
          </p:nvPr>
        </p:nvSpPr>
        <p:spPr/>
        <p:txBody>
          <a:bodyPr/>
          <a:lstStyle/>
          <a:p>
            <a:pPr>
              <a:defRPr/>
            </a:pPr>
            <a:r>
              <a:rPr lang="en-US" dirty="0">
                <a:solidFill>
                  <a:srgbClr val="E5FFFF"/>
                </a:solidFill>
              </a:rPr>
              <a:t>Disturbing Trends</a:t>
            </a:r>
            <a:endParaRPr lang="en-US" dirty="0"/>
          </a:p>
        </p:txBody>
      </p:sp>
      <p:sp>
        <p:nvSpPr>
          <p:cNvPr id="3" name="Content Placeholder 2">
            <a:extLst>
              <a:ext uri="{FF2B5EF4-FFF2-40B4-BE49-F238E27FC236}">
                <a16:creationId xmlns:a16="http://schemas.microsoft.com/office/drawing/2014/main" id="{963A9B6C-3CAE-A810-73CE-9533757F6210}"/>
              </a:ext>
            </a:extLst>
          </p:cNvPr>
          <p:cNvSpPr>
            <a:spLocks noGrp="1"/>
          </p:cNvSpPr>
          <p:nvPr>
            <p:ph idx="1"/>
          </p:nvPr>
        </p:nvSpPr>
        <p:spPr/>
        <p:txBody>
          <a:bodyPr/>
          <a:lstStyle/>
          <a:p>
            <a:pPr eaLnBrk="1" hangingPunct="1">
              <a:defRPr/>
            </a:pPr>
            <a:r>
              <a:rPr lang="en-US" sz="2400" dirty="0"/>
              <a:t>Drone attacks (1/4 killed are non-combatants)</a:t>
            </a:r>
          </a:p>
          <a:p>
            <a:pPr lvl="1" eaLnBrk="1" hangingPunct="1">
              <a:buClrTx/>
              <a:buSzTx/>
              <a:buFont typeface="Arial" panose="020B0604020202020204" pitchFamily="34" charset="0"/>
              <a:buChar char="–"/>
              <a:defRPr/>
            </a:pPr>
            <a:r>
              <a:rPr lang="en-US" altLang="en-US" sz="2400" kern="1200" dirty="0">
                <a:solidFill>
                  <a:prstClr val="white"/>
                </a:solidFill>
                <a:effectLst>
                  <a:outerShdw blurRad="38100" dist="38100" dir="2700000" algn="tl">
                    <a:srgbClr val="000000">
                      <a:alpha val="43137"/>
                    </a:srgbClr>
                  </a:outerShdw>
                </a:effectLst>
                <a:latin typeface="Calibri"/>
              </a:rPr>
              <a:t>10X more likely than conventional airstrikes to kill civilians</a:t>
            </a:r>
          </a:p>
          <a:p>
            <a:pPr lvl="1" eaLnBrk="1" hangingPunct="1">
              <a:buClrTx/>
              <a:buSzTx/>
              <a:buFont typeface="Arial" panose="020B0604020202020204" pitchFamily="34" charset="0"/>
              <a:buChar char="–"/>
              <a:defRPr/>
            </a:pPr>
            <a:r>
              <a:rPr lang="en-US" altLang="en-US" sz="2400" kern="1200" dirty="0">
                <a:solidFill>
                  <a:prstClr val="white"/>
                </a:solidFill>
                <a:effectLst>
                  <a:outerShdw blurRad="38100" dist="38100" dir="2700000" algn="tl">
                    <a:srgbClr val="000000">
                      <a:alpha val="43137"/>
                    </a:srgbClr>
                  </a:outerShdw>
                </a:effectLst>
                <a:latin typeface="Calibri"/>
              </a:rPr>
              <a:t>Possibility of cheap, 3D drones creating “smart clouds,” which may be autonomous</a:t>
            </a:r>
          </a:p>
          <a:p>
            <a:pPr eaLnBrk="1" hangingPunct="1">
              <a:defRPr/>
            </a:pPr>
            <a:r>
              <a:rPr lang="en-US" sz="2400" dirty="0"/>
              <a:t>Suspension of </a:t>
            </a:r>
            <a:r>
              <a:rPr lang="en-US" sz="2400" dirty="0" err="1"/>
              <a:t>habeus</a:t>
            </a:r>
            <a:r>
              <a:rPr lang="en-US" sz="2400" dirty="0"/>
              <a:t> corpus</a:t>
            </a:r>
          </a:p>
          <a:p>
            <a:pPr eaLnBrk="1" hangingPunct="1">
              <a:defRPr/>
            </a:pPr>
            <a:r>
              <a:rPr lang="en-US" sz="2400" dirty="0"/>
              <a:t>Poor access to VA services for vets, providers pressured not to diagnose PTSD</a:t>
            </a:r>
          </a:p>
          <a:p>
            <a:pPr eaLnBrk="1" hangingPunct="1">
              <a:defRPr/>
            </a:pPr>
            <a:r>
              <a:rPr lang="en-US" sz="2400" dirty="0"/>
              <a:t>Potential future conflicts over Arctic sea lanes, fossil fuel and mineral rights</a:t>
            </a:r>
          </a:p>
          <a:p>
            <a:pPr>
              <a:defRPr/>
            </a:pPr>
            <a:endParaRPr lang="en-US" dirty="0"/>
          </a:p>
        </p:txBody>
      </p:sp>
    </p:spTree>
  </p:cSld>
  <p:clrMapOvr>
    <a:masterClrMapping/>
  </p:clrMapOvr>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4" name="Rectangle 2">
            <a:extLst>
              <a:ext uri="{FF2B5EF4-FFF2-40B4-BE49-F238E27FC236}">
                <a16:creationId xmlns:a16="http://schemas.microsoft.com/office/drawing/2014/main" id="{F5BEC120-46FF-4484-4660-C61B4157C61E}"/>
              </a:ext>
            </a:extLst>
          </p:cNvPr>
          <p:cNvSpPr>
            <a:spLocks noGrp="1" noChangeArrowheads="1"/>
          </p:cNvSpPr>
          <p:nvPr>
            <p:ph type="title"/>
          </p:nvPr>
        </p:nvSpPr>
        <p:spPr/>
        <p:txBody>
          <a:bodyPr/>
          <a:lstStyle/>
          <a:p>
            <a:pPr eaLnBrk="1" hangingPunct="1">
              <a:defRPr/>
            </a:pPr>
            <a:r>
              <a:rPr lang="en-US"/>
              <a:t>Disturbing Trends</a:t>
            </a:r>
          </a:p>
        </p:txBody>
      </p:sp>
      <p:sp>
        <p:nvSpPr>
          <p:cNvPr id="376835" name="Rectangle 3">
            <a:extLst>
              <a:ext uri="{FF2B5EF4-FFF2-40B4-BE49-F238E27FC236}">
                <a16:creationId xmlns:a16="http://schemas.microsoft.com/office/drawing/2014/main" id="{E2F2A672-3D37-141E-DF21-DDA1C5961C52}"/>
              </a:ext>
            </a:extLst>
          </p:cNvPr>
          <p:cNvSpPr>
            <a:spLocks noGrp="1" noChangeArrowheads="1"/>
          </p:cNvSpPr>
          <p:nvPr>
            <p:ph idx="1"/>
          </p:nvPr>
        </p:nvSpPr>
        <p:spPr/>
        <p:txBody>
          <a:bodyPr/>
          <a:lstStyle/>
          <a:p>
            <a:pPr eaLnBrk="1" hangingPunct="1">
              <a:defRPr/>
            </a:pPr>
            <a:r>
              <a:rPr lang="en-US" sz="2800" dirty="0"/>
              <a:t>Budget surplus/deficit:</a:t>
            </a:r>
          </a:p>
          <a:p>
            <a:pPr lvl="1" eaLnBrk="1" hangingPunct="1">
              <a:defRPr/>
            </a:pPr>
            <a:r>
              <a:rPr lang="en-US" dirty="0"/>
              <a:t>2000: </a:t>
            </a:r>
            <a:r>
              <a:rPr lang="en-US" i="1" dirty="0"/>
              <a:t>surplus</a:t>
            </a:r>
            <a:r>
              <a:rPr lang="en-US" dirty="0"/>
              <a:t> = $5.6 trillion</a:t>
            </a:r>
          </a:p>
          <a:p>
            <a:pPr lvl="1" eaLnBrk="1" hangingPunct="1">
              <a:defRPr/>
            </a:pPr>
            <a:r>
              <a:rPr lang="en-US" dirty="0"/>
              <a:t>2003: deficit = $2.1 trillion</a:t>
            </a:r>
          </a:p>
          <a:p>
            <a:pPr lvl="1" eaLnBrk="1" hangingPunct="1">
              <a:defRPr/>
            </a:pPr>
            <a:r>
              <a:rPr lang="en-US" dirty="0"/>
              <a:t>2011: deficit = $1.3 trillion</a:t>
            </a:r>
          </a:p>
          <a:p>
            <a:pPr lvl="1" eaLnBrk="1" hangingPunct="1">
              <a:defRPr/>
            </a:pPr>
            <a:r>
              <a:rPr lang="en-US" dirty="0"/>
              <a:t>2016: deficit = $548 billion</a:t>
            </a:r>
          </a:p>
          <a:p>
            <a:pPr lvl="1" eaLnBrk="1" hangingPunct="1">
              <a:defRPr/>
            </a:pPr>
            <a:r>
              <a:rPr lang="en-US" dirty="0"/>
              <a:t>2018: deficit = $779 billion</a:t>
            </a:r>
          </a:p>
          <a:p>
            <a:pPr lvl="1" eaLnBrk="1" hangingPunct="1">
              <a:defRPr/>
            </a:pPr>
            <a:r>
              <a:rPr lang="en-US" dirty="0"/>
              <a:t>2023: deficit = $1.7 trillion</a:t>
            </a:r>
          </a:p>
          <a:p>
            <a:pPr lvl="1" eaLnBrk="1" hangingPunct="1">
              <a:defRPr/>
            </a:pPr>
            <a:r>
              <a:rPr lang="en-US" dirty="0"/>
              <a:t>2026: deficit = projected $2 trillion</a:t>
            </a:r>
          </a:p>
          <a:p>
            <a:pPr eaLnBrk="1" hangingPunct="1">
              <a:defRPr/>
            </a:pPr>
            <a:endParaRPr lang="en-US" sz="2800" dirty="0"/>
          </a:p>
        </p:txBody>
      </p:sp>
    </p:spTree>
  </p:cSld>
  <p:clrMapOvr>
    <a:masterClrMapping/>
  </p:clrMapOvr>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0E98A-5B5E-2042-AE61-B3402F29A714}"/>
              </a:ext>
            </a:extLst>
          </p:cNvPr>
          <p:cNvSpPr>
            <a:spLocks noGrp="1"/>
          </p:cNvSpPr>
          <p:nvPr>
            <p:ph type="title"/>
          </p:nvPr>
        </p:nvSpPr>
        <p:spPr/>
        <p:txBody>
          <a:bodyPr/>
          <a:lstStyle/>
          <a:p>
            <a:pPr>
              <a:defRPr/>
            </a:pPr>
            <a:r>
              <a:rPr lang="en-US" dirty="0"/>
              <a:t>Disturbing Trends</a:t>
            </a:r>
          </a:p>
        </p:txBody>
      </p:sp>
      <p:sp>
        <p:nvSpPr>
          <p:cNvPr id="3" name="Content Placeholder 2">
            <a:extLst>
              <a:ext uri="{FF2B5EF4-FFF2-40B4-BE49-F238E27FC236}">
                <a16:creationId xmlns:a16="http://schemas.microsoft.com/office/drawing/2014/main" id="{B5AAF4BD-D92B-11E2-721F-BC6A145E00AA}"/>
              </a:ext>
            </a:extLst>
          </p:cNvPr>
          <p:cNvSpPr>
            <a:spLocks noGrp="1"/>
          </p:cNvSpPr>
          <p:nvPr>
            <p:ph idx="1"/>
          </p:nvPr>
        </p:nvSpPr>
        <p:spPr/>
        <p:txBody>
          <a:bodyPr/>
          <a:lstStyle/>
          <a:p>
            <a:pPr eaLnBrk="1" hangingPunct="1">
              <a:defRPr/>
            </a:pPr>
            <a:r>
              <a:rPr lang="en-US" sz="2800" dirty="0"/>
              <a:t>Cities and states facing huge budget shortfall</a:t>
            </a:r>
          </a:p>
          <a:p>
            <a:pPr lvl="1" eaLnBrk="1" hangingPunct="1">
              <a:defRPr/>
            </a:pPr>
            <a:r>
              <a:rPr lang="en-US" dirty="0"/>
              <a:t>Bush: “States are on their own.”</a:t>
            </a:r>
          </a:p>
          <a:p>
            <a:pPr lvl="1" eaLnBrk="1" hangingPunct="1">
              <a:defRPr/>
            </a:pPr>
            <a:r>
              <a:rPr lang="en-US" dirty="0"/>
              <a:t>Obama: Financial meltdown</a:t>
            </a:r>
          </a:p>
          <a:p>
            <a:pPr lvl="1" eaLnBrk="1" hangingPunct="1">
              <a:defRPr/>
            </a:pPr>
            <a:r>
              <a:rPr lang="en-US" dirty="0"/>
              <a:t>Trump: Tax law benefits wealthy, corporations</a:t>
            </a:r>
          </a:p>
          <a:p>
            <a:pPr eaLnBrk="1" hangingPunct="1">
              <a:defRPr/>
            </a:pPr>
            <a:r>
              <a:rPr lang="en-US" sz="2800" dirty="0"/>
              <a:t>Meanwhile, profits at America’s top 5 defense firms up 450% since 2002</a:t>
            </a:r>
          </a:p>
          <a:p>
            <a:pPr>
              <a:defRPr/>
            </a:pPr>
            <a:endParaRPr lang="en-US" dirty="0"/>
          </a:p>
        </p:txBody>
      </p:sp>
    </p:spTree>
  </p:cSld>
  <p:clrMapOvr>
    <a:masterClrMapping/>
  </p:clrMapOvr>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70" name="Rectangle 2">
            <a:extLst>
              <a:ext uri="{FF2B5EF4-FFF2-40B4-BE49-F238E27FC236}">
                <a16:creationId xmlns:a16="http://schemas.microsoft.com/office/drawing/2014/main" id="{A224E172-1155-A2D4-E671-3371EEE8ECB6}"/>
              </a:ext>
            </a:extLst>
          </p:cNvPr>
          <p:cNvSpPr>
            <a:spLocks noGrp="1" noChangeArrowheads="1"/>
          </p:cNvSpPr>
          <p:nvPr>
            <p:ph type="title"/>
          </p:nvPr>
        </p:nvSpPr>
        <p:spPr/>
        <p:txBody>
          <a:bodyPr/>
          <a:lstStyle/>
          <a:p>
            <a:pPr eaLnBrk="1" hangingPunct="1">
              <a:defRPr/>
            </a:pPr>
            <a:r>
              <a:rPr lang="en-US"/>
              <a:t>George W. Bush</a:t>
            </a:r>
            <a:br>
              <a:rPr lang="en-US"/>
            </a:br>
            <a:r>
              <a:rPr lang="en-US" sz="3600"/>
              <a:t>August 5, 2004</a:t>
            </a:r>
            <a:r>
              <a:rPr lang="en-US"/>
              <a:t> </a:t>
            </a:r>
          </a:p>
        </p:txBody>
      </p:sp>
      <p:sp>
        <p:nvSpPr>
          <p:cNvPr id="416771" name="Rectangle 3">
            <a:extLst>
              <a:ext uri="{FF2B5EF4-FFF2-40B4-BE49-F238E27FC236}">
                <a16:creationId xmlns:a16="http://schemas.microsoft.com/office/drawing/2014/main" id="{BFEC044E-02E0-1A76-2559-75F495924B19}"/>
              </a:ext>
            </a:extLst>
          </p:cNvPr>
          <p:cNvSpPr>
            <a:spLocks noGrp="1" noChangeArrowheads="1"/>
          </p:cNvSpPr>
          <p:nvPr>
            <p:ph idx="1"/>
          </p:nvPr>
        </p:nvSpPr>
        <p:spPr/>
        <p:txBody>
          <a:bodyPr/>
          <a:lstStyle/>
          <a:p>
            <a:pPr eaLnBrk="1" hangingPunct="1">
              <a:defRPr/>
            </a:pPr>
            <a:r>
              <a:rPr lang="en-US" sz="4000" dirty="0"/>
              <a:t>“Our enemies are innovative and resourceful, and so are we. They never stop thinking about new ways to harm our country and our people, and neither do we."</a:t>
            </a:r>
          </a:p>
        </p:txBody>
      </p:sp>
    </p:spTree>
  </p:cSld>
  <p:clrMapOvr>
    <a:masterClrMapping/>
  </p:clrMapOvr>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6B295-95C2-6FC6-834A-E710AF7D9409}"/>
              </a:ext>
            </a:extLst>
          </p:cNvPr>
          <p:cNvSpPr>
            <a:spLocks noGrp="1"/>
          </p:cNvSpPr>
          <p:nvPr>
            <p:ph type="title"/>
          </p:nvPr>
        </p:nvSpPr>
        <p:spPr/>
        <p:txBody>
          <a:bodyPr/>
          <a:lstStyle/>
          <a:p>
            <a:pPr>
              <a:defRPr/>
            </a:pPr>
            <a:r>
              <a:rPr lang="en-US" dirty="0"/>
              <a:t>Terrorism</a:t>
            </a:r>
          </a:p>
        </p:txBody>
      </p:sp>
      <p:sp>
        <p:nvSpPr>
          <p:cNvPr id="3" name="Content Placeholder 2">
            <a:extLst>
              <a:ext uri="{FF2B5EF4-FFF2-40B4-BE49-F238E27FC236}">
                <a16:creationId xmlns:a16="http://schemas.microsoft.com/office/drawing/2014/main" id="{58A90947-28F4-1E8E-C72F-25DFB725111C}"/>
              </a:ext>
            </a:extLst>
          </p:cNvPr>
          <p:cNvSpPr>
            <a:spLocks noGrp="1"/>
          </p:cNvSpPr>
          <p:nvPr>
            <p:ph idx="1"/>
          </p:nvPr>
        </p:nvSpPr>
        <p:spPr/>
        <p:txBody>
          <a:bodyPr/>
          <a:lstStyle/>
          <a:p>
            <a:pPr>
              <a:defRPr/>
            </a:pPr>
            <a:r>
              <a:rPr lang="en-US" sz="2400" dirty="0"/>
              <a:t>An average of 9 Americans killed annually by Muslim terrorists</a:t>
            </a:r>
          </a:p>
          <a:p>
            <a:pPr>
              <a:defRPr/>
            </a:pPr>
            <a:r>
              <a:rPr lang="en-US" sz="2400" dirty="0"/>
              <a:t>Right wing extremists and white supremacists responsible for more extremist-related murders than any other group</a:t>
            </a:r>
          </a:p>
          <a:p>
            <a:pPr lvl="1">
              <a:defRPr/>
            </a:pPr>
            <a:r>
              <a:rPr lang="en-US" sz="2400" dirty="0"/>
              <a:t>Majority of incidents since 1994; 2/3 of attacks in 2019; over 90% of attacks in 2020</a:t>
            </a:r>
          </a:p>
          <a:p>
            <a:pPr>
              <a:defRPr/>
            </a:pPr>
            <a:r>
              <a:rPr lang="en-US" sz="2400" dirty="0"/>
              <a:t>Terrorist attacks by Muslims receive over 350% more press coverage than those by white terrorists and non-Muslims</a:t>
            </a:r>
          </a:p>
        </p:txBody>
      </p:sp>
    </p:spTree>
  </p:cSld>
  <p:clrMapOvr>
    <a:masterClrMapping/>
  </p:clrMapOvr>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BD5F601-85AE-4AFA-BC3B-E750F52771D5}"/>
              </a:ext>
            </a:extLst>
          </p:cNvPr>
          <p:cNvSpPr>
            <a:spLocks noGrp="1"/>
          </p:cNvSpPr>
          <p:nvPr>
            <p:ph type="title"/>
          </p:nvPr>
        </p:nvSpPr>
        <p:spPr/>
        <p:txBody>
          <a:bodyPr/>
          <a:lstStyle/>
          <a:p>
            <a:r>
              <a:rPr lang="en-AU" sz="4000" dirty="0"/>
              <a:t>Global Terrorism Index</a:t>
            </a:r>
            <a:br>
              <a:rPr lang="en-AU" sz="4000" dirty="0"/>
            </a:br>
            <a:r>
              <a:rPr lang="en-AU" sz="3200" dirty="0"/>
              <a:t>Institute for Economics and Peace</a:t>
            </a:r>
          </a:p>
        </p:txBody>
      </p:sp>
      <p:pic>
        <p:nvPicPr>
          <p:cNvPr id="7" name="Content Placeholder 6">
            <a:extLst>
              <a:ext uri="{FF2B5EF4-FFF2-40B4-BE49-F238E27FC236}">
                <a16:creationId xmlns:a16="http://schemas.microsoft.com/office/drawing/2014/main" id="{0A1304E2-992F-345F-1A18-AFFC48BEDC05}"/>
              </a:ext>
            </a:extLst>
          </p:cNvPr>
          <p:cNvPicPr>
            <a:picLocks noGrp="1" noChangeAspect="1"/>
          </p:cNvPicPr>
          <p:nvPr>
            <p:ph idx="1"/>
          </p:nvPr>
        </p:nvPicPr>
        <p:blipFill>
          <a:blip r:embed="rId2"/>
          <a:stretch>
            <a:fillRect/>
          </a:stretch>
        </p:blipFill>
        <p:spPr bwMode="auto">
          <a:xfrm>
            <a:off x="123383" y="1752600"/>
            <a:ext cx="8897233" cy="4764122"/>
          </a:xfrm>
          <a:prstGeom prst="rect">
            <a:avLst/>
          </a:prstGeom>
          <a:noFill/>
          <a:ln w="9525">
            <a:noFill/>
            <a:miter lim="800000"/>
            <a:headEnd/>
            <a:tailEnd/>
          </a:ln>
          <a:effectLst/>
        </p:spPr>
      </p:pic>
    </p:spTree>
  </p:cSld>
  <p:clrMapOvr>
    <a:masterClrMapping/>
  </p:clrMapOvr>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0" name="Rectangle 2">
            <a:extLst>
              <a:ext uri="{FF2B5EF4-FFF2-40B4-BE49-F238E27FC236}">
                <a16:creationId xmlns:a16="http://schemas.microsoft.com/office/drawing/2014/main" id="{ED4EFBA0-C7DE-B88D-9A8A-3E7606962F69}"/>
              </a:ext>
            </a:extLst>
          </p:cNvPr>
          <p:cNvSpPr>
            <a:spLocks noGrp="1" noChangeArrowheads="1"/>
          </p:cNvSpPr>
          <p:nvPr>
            <p:ph type="title"/>
          </p:nvPr>
        </p:nvSpPr>
        <p:spPr/>
        <p:txBody>
          <a:bodyPr/>
          <a:lstStyle/>
          <a:p>
            <a:pPr eaLnBrk="1" hangingPunct="1">
              <a:defRPr/>
            </a:pPr>
            <a:r>
              <a:rPr lang="en-US"/>
              <a:t>James Madison</a:t>
            </a:r>
          </a:p>
        </p:txBody>
      </p:sp>
      <p:sp>
        <p:nvSpPr>
          <p:cNvPr id="350211" name="Rectangle 3">
            <a:extLst>
              <a:ext uri="{FF2B5EF4-FFF2-40B4-BE49-F238E27FC236}">
                <a16:creationId xmlns:a16="http://schemas.microsoft.com/office/drawing/2014/main" id="{8B4347A4-F335-4A54-2B32-A5C00C1ADB61}"/>
              </a:ext>
            </a:extLst>
          </p:cNvPr>
          <p:cNvSpPr>
            <a:spLocks noGrp="1" noChangeArrowheads="1"/>
          </p:cNvSpPr>
          <p:nvPr>
            <p:ph idx="1"/>
          </p:nvPr>
        </p:nvSpPr>
        <p:spPr/>
        <p:txBody>
          <a:bodyPr/>
          <a:lstStyle/>
          <a:p>
            <a:pPr eaLnBrk="1" hangingPunct="1">
              <a:buFont typeface="Wingdings" panose="05000000000000000000" pitchFamily="2" charset="2"/>
              <a:buNone/>
              <a:defRPr/>
            </a:pPr>
            <a:endParaRPr lang="en-US" dirty="0"/>
          </a:p>
          <a:p>
            <a:pPr eaLnBrk="1" hangingPunct="1">
              <a:buFont typeface="Wingdings" panose="05000000000000000000" pitchFamily="2" charset="2"/>
              <a:buNone/>
              <a:defRPr/>
            </a:pPr>
            <a:r>
              <a:rPr lang="en-US" sz="3600" dirty="0"/>
              <a:t>	“The fetters imposed on liberty at home have ever been forged out of the weapons provided for defense against real, pretended, or imaginary dangers from abroad.”</a:t>
            </a:r>
          </a:p>
        </p:txBody>
      </p:sp>
    </p:spTree>
  </p:cSld>
  <p:clrMapOvr>
    <a:masterClrMapping/>
  </p:clrMapOvr>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4" name="Rectangle 2">
            <a:extLst>
              <a:ext uri="{FF2B5EF4-FFF2-40B4-BE49-F238E27FC236}">
                <a16:creationId xmlns:a16="http://schemas.microsoft.com/office/drawing/2014/main" id="{2FCD836A-5481-A98D-FA3F-0275E3314974}"/>
              </a:ext>
            </a:extLst>
          </p:cNvPr>
          <p:cNvSpPr>
            <a:spLocks noGrp="1" noChangeArrowheads="1"/>
          </p:cNvSpPr>
          <p:nvPr>
            <p:ph type="title"/>
          </p:nvPr>
        </p:nvSpPr>
        <p:spPr/>
        <p:txBody>
          <a:bodyPr/>
          <a:lstStyle/>
          <a:p>
            <a:pPr eaLnBrk="1" hangingPunct="1">
              <a:defRPr/>
            </a:pPr>
            <a:r>
              <a:rPr lang="en-US"/>
              <a:t>Samuel Johnson</a:t>
            </a:r>
          </a:p>
        </p:txBody>
      </p:sp>
      <p:sp>
        <p:nvSpPr>
          <p:cNvPr id="433155" name="Rectangle 3">
            <a:extLst>
              <a:ext uri="{FF2B5EF4-FFF2-40B4-BE49-F238E27FC236}">
                <a16:creationId xmlns:a16="http://schemas.microsoft.com/office/drawing/2014/main" id="{C20B747A-E72D-E1E7-8A74-689D7B3F3166}"/>
              </a:ext>
            </a:extLst>
          </p:cNvPr>
          <p:cNvSpPr>
            <a:spLocks noGrp="1" noChangeArrowheads="1"/>
          </p:cNvSpPr>
          <p:nvPr>
            <p:ph idx="1"/>
          </p:nvPr>
        </p:nvSpPr>
        <p:spPr/>
        <p:txBody>
          <a:bodyPr/>
          <a:lstStyle/>
          <a:p>
            <a:pPr eaLnBrk="1" hangingPunct="1">
              <a:buFont typeface="Wingdings" panose="05000000000000000000" pitchFamily="2" charset="2"/>
              <a:buNone/>
              <a:defRPr/>
            </a:pPr>
            <a:r>
              <a:rPr lang="en-US" dirty="0"/>
              <a:t>	</a:t>
            </a:r>
          </a:p>
          <a:p>
            <a:pPr eaLnBrk="1" hangingPunct="1">
              <a:buFont typeface="Wingdings" panose="05000000000000000000" pitchFamily="2" charset="2"/>
              <a:buNone/>
              <a:defRPr/>
            </a:pPr>
            <a:r>
              <a:rPr lang="en-US" sz="4800" dirty="0"/>
              <a:t>“Patriotism is the last refuge of a scoundrel”</a:t>
            </a:r>
          </a:p>
        </p:txBody>
      </p:sp>
    </p:spTree>
  </p:cSld>
  <p:clrMapOvr>
    <a:masterClrMapping/>
  </p:clrMapOvr>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2">
            <a:extLst>
              <a:ext uri="{FF2B5EF4-FFF2-40B4-BE49-F238E27FC236}">
                <a16:creationId xmlns:a16="http://schemas.microsoft.com/office/drawing/2014/main" id="{EC5B7759-C321-CB7E-BF65-770CE9BC21AA}"/>
              </a:ext>
            </a:extLst>
          </p:cNvPr>
          <p:cNvSpPr>
            <a:spLocks noGrp="1" noChangeArrowheads="1"/>
          </p:cNvSpPr>
          <p:nvPr>
            <p:ph type="title"/>
          </p:nvPr>
        </p:nvSpPr>
        <p:spPr/>
        <p:txBody>
          <a:bodyPr/>
          <a:lstStyle/>
          <a:p>
            <a:pPr eaLnBrk="1" hangingPunct="1">
              <a:defRPr/>
            </a:pPr>
            <a:r>
              <a:rPr lang="en-US" dirty="0"/>
              <a:t>Just War Theory</a:t>
            </a:r>
          </a:p>
        </p:txBody>
      </p:sp>
      <p:sp>
        <p:nvSpPr>
          <p:cNvPr id="310275" name="Rectangle 3">
            <a:extLst>
              <a:ext uri="{FF2B5EF4-FFF2-40B4-BE49-F238E27FC236}">
                <a16:creationId xmlns:a16="http://schemas.microsoft.com/office/drawing/2014/main" id="{46704B09-B5FD-5A01-F0B9-DE1666BAEB22}"/>
              </a:ext>
            </a:extLst>
          </p:cNvPr>
          <p:cNvSpPr>
            <a:spLocks noGrp="1" noChangeArrowheads="1"/>
          </p:cNvSpPr>
          <p:nvPr>
            <p:ph idx="1"/>
          </p:nvPr>
        </p:nvSpPr>
        <p:spPr/>
        <p:txBody>
          <a:bodyPr/>
          <a:lstStyle/>
          <a:p>
            <a:pPr eaLnBrk="1" hangingPunct="1">
              <a:defRPr/>
            </a:pPr>
            <a:r>
              <a:rPr lang="en-US" dirty="0"/>
              <a:t>The cause must be just</a:t>
            </a:r>
          </a:p>
          <a:p>
            <a:pPr eaLnBrk="1" hangingPunct="1">
              <a:defRPr/>
            </a:pPr>
            <a:r>
              <a:rPr lang="en-US" dirty="0"/>
              <a:t>A lawful authority must decide to resort to force</a:t>
            </a:r>
          </a:p>
          <a:p>
            <a:pPr eaLnBrk="1" hangingPunct="1">
              <a:defRPr/>
            </a:pPr>
            <a:r>
              <a:rPr lang="en-US" dirty="0"/>
              <a:t>The intention of the war must be in accord with international law</a:t>
            </a:r>
          </a:p>
          <a:p>
            <a:pPr eaLnBrk="1" hangingPunct="1">
              <a:defRPr/>
            </a:pPr>
            <a:r>
              <a:rPr lang="en-US" dirty="0"/>
              <a:t>The use of force must be a last resort</a:t>
            </a:r>
          </a:p>
        </p:txBody>
      </p:sp>
    </p:spTree>
  </p:cSld>
  <p:clrMapOvr>
    <a:masterClrMapping/>
  </p:clrMapOvr>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Rectangle 2">
            <a:extLst>
              <a:ext uri="{FF2B5EF4-FFF2-40B4-BE49-F238E27FC236}">
                <a16:creationId xmlns:a16="http://schemas.microsoft.com/office/drawing/2014/main" id="{F3EFD615-921D-9E0C-3364-F59B0B197C36}"/>
              </a:ext>
            </a:extLst>
          </p:cNvPr>
          <p:cNvSpPr>
            <a:spLocks noGrp="1" noChangeArrowheads="1"/>
          </p:cNvSpPr>
          <p:nvPr>
            <p:ph type="title"/>
          </p:nvPr>
        </p:nvSpPr>
        <p:spPr/>
        <p:txBody>
          <a:bodyPr/>
          <a:lstStyle/>
          <a:p>
            <a:pPr eaLnBrk="1" hangingPunct="1">
              <a:defRPr/>
            </a:pPr>
            <a:r>
              <a:rPr lang="en-US" dirty="0"/>
              <a:t>Just War Theory</a:t>
            </a:r>
          </a:p>
        </p:txBody>
      </p:sp>
      <p:sp>
        <p:nvSpPr>
          <p:cNvPr id="314371" name="Rectangle 3">
            <a:extLst>
              <a:ext uri="{FF2B5EF4-FFF2-40B4-BE49-F238E27FC236}">
                <a16:creationId xmlns:a16="http://schemas.microsoft.com/office/drawing/2014/main" id="{D11BD983-BB75-1946-5A73-64D9C642A2D9}"/>
              </a:ext>
            </a:extLst>
          </p:cNvPr>
          <p:cNvSpPr>
            <a:spLocks noGrp="1" noChangeArrowheads="1"/>
          </p:cNvSpPr>
          <p:nvPr>
            <p:ph idx="1"/>
          </p:nvPr>
        </p:nvSpPr>
        <p:spPr/>
        <p:txBody>
          <a:bodyPr/>
          <a:lstStyle/>
          <a:p>
            <a:pPr eaLnBrk="1" hangingPunct="1">
              <a:defRPr/>
            </a:pPr>
            <a:r>
              <a:rPr lang="en-US" sz="3600" dirty="0"/>
              <a:t>The probability of success should be high</a:t>
            </a:r>
          </a:p>
          <a:p>
            <a:pPr eaLnBrk="1" hangingPunct="1">
              <a:defRPr/>
            </a:pPr>
            <a:r>
              <a:rPr lang="en-US" sz="3600" dirty="0"/>
              <a:t>The cost-benefit ratio must be high</a:t>
            </a:r>
          </a:p>
          <a:p>
            <a:pPr eaLnBrk="1" hangingPunct="1">
              <a:defRPr/>
            </a:pPr>
            <a:r>
              <a:rPr lang="en-US" sz="3600" dirty="0"/>
              <a:t>The means used must conform with international humanitarian law</a:t>
            </a:r>
          </a:p>
        </p:txBody>
      </p:sp>
    </p:spTree>
  </p:cSld>
  <p:clrMapOvr>
    <a:masterClrMapping/>
  </p:clrMapOvr>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509" name="Rectangle 5">
            <a:extLst>
              <a:ext uri="{FF2B5EF4-FFF2-40B4-BE49-F238E27FC236}">
                <a16:creationId xmlns:a16="http://schemas.microsoft.com/office/drawing/2014/main" id="{E596084C-00CA-0166-64F1-5F57C65D288B}"/>
              </a:ext>
            </a:extLst>
          </p:cNvPr>
          <p:cNvSpPr>
            <a:spLocks noGrp="1" noChangeArrowheads="1"/>
          </p:cNvSpPr>
          <p:nvPr>
            <p:ph type="title"/>
          </p:nvPr>
        </p:nvSpPr>
        <p:spPr>
          <a:xfrm>
            <a:off x="457200" y="381000"/>
            <a:ext cx="8229600" cy="76200"/>
          </a:xfrm>
        </p:spPr>
        <p:txBody>
          <a:bodyPr/>
          <a:lstStyle/>
          <a:p>
            <a:pPr eaLnBrk="1" hangingPunct="1">
              <a:defRPr/>
            </a:pPr>
            <a:endParaRPr lang="en-US" sz="4000"/>
          </a:p>
        </p:txBody>
      </p:sp>
      <p:pic>
        <p:nvPicPr>
          <p:cNvPr id="328707" name="Picture 4" descr="futility of war cartoon">
            <a:extLst>
              <a:ext uri="{FF2B5EF4-FFF2-40B4-BE49-F238E27FC236}">
                <a16:creationId xmlns:a16="http://schemas.microsoft.com/office/drawing/2014/main" id="{E49A6D54-47CF-05E9-289A-DEE63D907B7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143000" y="609600"/>
            <a:ext cx="6629400" cy="5943600"/>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90" name="Rectangle 2">
            <a:extLst>
              <a:ext uri="{FF2B5EF4-FFF2-40B4-BE49-F238E27FC236}">
                <a16:creationId xmlns:a16="http://schemas.microsoft.com/office/drawing/2014/main" id="{92E5BD37-FC8B-8890-058E-7019A9722E6F}"/>
              </a:ext>
            </a:extLst>
          </p:cNvPr>
          <p:cNvSpPr>
            <a:spLocks noGrp="1" noChangeArrowheads="1"/>
          </p:cNvSpPr>
          <p:nvPr>
            <p:ph type="title"/>
          </p:nvPr>
        </p:nvSpPr>
        <p:spPr/>
        <p:txBody>
          <a:bodyPr/>
          <a:lstStyle/>
          <a:p>
            <a:pPr eaLnBrk="1" hangingPunct="1">
              <a:defRPr/>
            </a:pPr>
            <a:r>
              <a:rPr lang="en-US" sz="4000"/>
              <a:t>Ignored Alternatives to  War in Iraq</a:t>
            </a:r>
          </a:p>
        </p:txBody>
      </p:sp>
      <p:sp>
        <p:nvSpPr>
          <p:cNvPr id="345091" name="Rectangle 3">
            <a:extLst>
              <a:ext uri="{FF2B5EF4-FFF2-40B4-BE49-F238E27FC236}">
                <a16:creationId xmlns:a16="http://schemas.microsoft.com/office/drawing/2014/main" id="{FEE23DAD-E082-859E-F7A7-9C02E2B85B99}"/>
              </a:ext>
            </a:extLst>
          </p:cNvPr>
          <p:cNvSpPr>
            <a:spLocks noGrp="1" noChangeArrowheads="1"/>
          </p:cNvSpPr>
          <p:nvPr>
            <p:ph idx="1"/>
          </p:nvPr>
        </p:nvSpPr>
        <p:spPr/>
        <p:txBody>
          <a:bodyPr/>
          <a:lstStyle/>
          <a:p>
            <a:pPr eaLnBrk="1" hangingPunct="1">
              <a:lnSpc>
                <a:spcPct val="90000"/>
              </a:lnSpc>
              <a:defRPr/>
            </a:pPr>
            <a:r>
              <a:rPr lang="en-US" dirty="0"/>
              <a:t>Border monitoring in Jordan, Syria and Turkey</a:t>
            </a:r>
          </a:p>
          <a:p>
            <a:pPr eaLnBrk="1" hangingPunct="1">
              <a:lnSpc>
                <a:spcPct val="90000"/>
              </a:lnSpc>
              <a:defRPr/>
            </a:pPr>
            <a:r>
              <a:rPr lang="en-US" dirty="0"/>
              <a:t>Advanced X-ray scanning technology and an electronic pass system at borders</a:t>
            </a:r>
          </a:p>
          <a:p>
            <a:pPr eaLnBrk="1" hangingPunct="1">
              <a:lnSpc>
                <a:spcPct val="90000"/>
              </a:lnSpc>
              <a:defRPr/>
            </a:pPr>
            <a:r>
              <a:rPr lang="en-US" dirty="0"/>
              <a:t>Sanctions assistance missions to enforce military sanctions</a:t>
            </a:r>
          </a:p>
          <a:p>
            <a:pPr eaLnBrk="1" hangingPunct="1">
              <a:lnSpc>
                <a:spcPct val="90000"/>
              </a:lnSpc>
              <a:defRPr/>
            </a:pPr>
            <a:r>
              <a:rPr lang="en-US" dirty="0"/>
              <a:t>Political assurances and economic incentives to neighboring states</a:t>
            </a:r>
          </a:p>
        </p:txBody>
      </p:sp>
    </p:spTree>
  </p:cSld>
  <p:clrMapOvr>
    <a:masterClrMapping/>
  </p:clrMapOvr>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Rectangle 2">
            <a:extLst>
              <a:ext uri="{FF2B5EF4-FFF2-40B4-BE49-F238E27FC236}">
                <a16:creationId xmlns:a16="http://schemas.microsoft.com/office/drawing/2014/main" id="{4F15FA45-4446-99C5-DEFB-DC21C4321E63}"/>
              </a:ext>
            </a:extLst>
          </p:cNvPr>
          <p:cNvSpPr>
            <a:spLocks noGrp="1" noChangeArrowheads="1"/>
          </p:cNvSpPr>
          <p:nvPr>
            <p:ph type="title"/>
          </p:nvPr>
        </p:nvSpPr>
        <p:spPr/>
        <p:txBody>
          <a:bodyPr/>
          <a:lstStyle/>
          <a:p>
            <a:pPr eaLnBrk="1" hangingPunct="1">
              <a:defRPr/>
            </a:pPr>
            <a:r>
              <a:rPr lang="en-US" sz="4000"/>
              <a:t>Ignored Alternatives to  War in Iraq</a:t>
            </a:r>
          </a:p>
        </p:txBody>
      </p:sp>
      <p:sp>
        <p:nvSpPr>
          <p:cNvPr id="346115" name="Rectangle 3">
            <a:extLst>
              <a:ext uri="{FF2B5EF4-FFF2-40B4-BE49-F238E27FC236}">
                <a16:creationId xmlns:a16="http://schemas.microsoft.com/office/drawing/2014/main" id="{4B6B9230-8A6C-4AD2-94BC-A1AE83E8751C}"/>
              </a:ext>
            </a:extLst>
          </p:cNvPr>
          <p:cNvSpPr>
            <a:spLocks noGrp="1" noChangeArrowheads="1"/>
          </p:cNvSpPr>
          <p:nvPr>
            <p:ph idx="1"/>
          </p:nvPr>
        </p:nvSpPr>
        <p:spPr/>
        <p:txBody>
          <a:bodyPr/>
          <a:lstStyle/>
          <a:p>
            <a:pPr eaLnBrk="1" hangingPunct="1">
              <a:lnSpc>
                <a:spcPct val="90000"/>
              </a:lnSpc>
              <a:defRPr/>
            </a:pPr>
            <a:r>
              <a:rPr lang="en-US"/>
              <a:t>Improve cargo monitoring at port of Azqaba, Jordan (high-volume port for sea-going cargo to Iraq)</a:t>
            </a:r>
          </a:p>
          <a:p>
            <a:pPr eaLnBrk="1" hangingPunct="1">
              <a:lnSpc>
                <a:spcPct val="90000"/>
              </a:lnSpc>
              <a:defRPr/>
            </a:pPr>
            <a:r>
              <a:rPr lang="en-US"/>
              <a:t>Create a green list of approved oil companies to purchase Iraqi oil – i.e., those not providing kickbacks to Hussein</a:t>
            </a:r>
          </a:p>
          <a:p>
            <a:pPr eaLnBrk="1" hangingPunct="1">
              <a:lnSpc>
                <a:spcPct val="90000"/>
              </a:lnSpc>
              <a:defRPr/>
            </a:pPr>
            <a:r>
              <a:rPr lang="en-US"/>
              <a:t>Require audited financial reports from oil purchasers to enforce above</a:t>
            </a:r>
          </a:p>
        </p:txBody>
      </p:sp>
    </p:spTree>
  </p:cSld>
  <p:clrMapOvr>
    <a:masterClrMapping/>
  </p:clrMapOvr>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Rectangle 2">
            <a:extLst>
              <a:ext uri="{FF2B5EF4-FFF2-40B4-BE49-F238E27FC236}">
                <a16:creationId xmlns:a16="http://schemas.microsoft.com/office/drawing/2014/main" id="{D88B1153-3F9B-B521-55B1-29EB3F741954}"/>
              </a:ext>
            </a:extLst>
          </p:cNvPr>
          <p:cNvSpPr>
            <a:spLocks noGrp="1" noChangeArrowheads="1"/>
          </p:cNvSpPr>
          <p:nvPr>
            <p:ph type="title"/>
          </p:nvPr>
        </p:nvSpPr>
        <p:spPr/>
        <p:txBody>
          <a:bodyPr/>
          <a:lstStyle/>
          <a:p>
            <a:pPr eaLnBrk="1" hangingPunct="1">
              <a:defRPr/>
            </a:pPr>
            <a:r>
              <a:rPr lang="en-US" sz="4000"/>
              <a:t>Ignored Alternatives to  War in Iraq</a:t>
            </a:r>
          </a:p>
        </p:txBody>
      </p:sp>
      <p:sp>
        <p:nvSpPr>
          <p:cNvPr id="347139" name="Rectangle 3">
            <a:extLst>
              <a:ext uri="{FF2B5EF4-FFF2-40B4-BE49-F238E27FC236}">
                <a16:creationId xmlns:a16="http://schemas.microsoft.com/office/drawing/2014/main" id="{C4D45DC3-D376-FA70-C941-7597CB0C5CFC}"/>
              </a:ext>
            </a:extLst>
          </p:cNvPr>
          <p:cNvSpPr>
            <a:spLocks noGrp="1" noChangeArrowheads="1"/>
          </p:cNvSpPr>
          <p:nvPr>
            <p:ph idx="1"/>
          </p:nvPr>
        </p:nvSpPr>
        <p:spPr/>
        <p:txBody>
          <a:bodyPr/>
          <a:lstStyle/>
          <a:p>
            <a:pPr eaLnBrk="1" hangingPunct="1">
              <a:lnSpc>
                <a:spcPct val="90000"/>
              </a:lnSpc>
              <a:defRPr/>
            </a:pPr>
            <a:r>
              <a:rPr lang="en-US" sz="2800" dirty="0"/>
              <a:t>Control or shut down the Syria-Iraq pipeline</a:t>
            </a:r>
          </a:p>
          <a:p>
            <a:pPr eaLnBrk="1" hangingPunct="1">
              <a:lnSpc>
                <a:spcPct val="90000"/>
              </a:lnSpc>
              <a:defRPr/>
            </a:pPr>
            <a:r>
              <a:rPr lang="en-US" sz="2800" dirty="0"/>
              <a:t>Expose and penalize arms embargo violations</a:t>
            </a:r>
          </a:p>
          <a:p>
            <a:pPr eaLnBrk="1" hangingPunct="1">
              <a:lnSpc>
                <a:spcPct val="90000"/>
              </a:lnSpc>
              <a:defRPr/>
            </a:pPr>
            <a:r>
              <a:rPr lang="en-US" sz="2800" dirty="0"/>
              <a:t>Justice in Palestine</a:t>
            </a:r>
          </a:p>
          <a:p>
            <a:pPr lvl="1" eaLnBrk="1" hangingPunct="1">
              <a:lnSpc>
                <a:spcPct val="90000"/>
              </a:lnSpc>
              <a:defRPr/>
            </a:pPr>
            <a:r>
              <a:rPr lang="en-US" sz="2400" dirty="0"/>
              <a:t>Israel = most UN Security Council Violations</a:t>
            </a:r>
          </a:p>
          <a:p>
            <a:pPr eaLnBrk="1" hangingPunct="1">
              <a:lnSpc>
                <a:spcPct val="90000"/>
              </a:lnSpc>
              <a:defRPr/>
            </a:pPr>
            <a:r>
              <a:rPr lang="en-US" sz="2800" dirty="0"/>
              <a:t>Economic and humanitarian assistance to poor Muslim countries – build alliances, good will</a:t>
            </a:r>
          </a:p>
          <a:p>
            <a:pPr lvl="1" eaLnBrk="1" hangingPunct="1">
              <a:lnSpc>
                <a:spcPct val="90000"/>
              </a:lnSpc>
              <a:defRPr/>
            </a:pPr>
            <a:r>
              <a:rPr lang="en-US" sz="2400" dirty="0"/>
              <a:t>Middle Eastern Marshall Plan</a:t>
            </a:r>
          </a:p>
          <a:p>
            <a:pPr lvl="1" eaLnBrk="1" hangingPunct="1">
              <a:lnSpc>
                <a:spcPct val="90000"/>
              </a:lnSpc>
              <a:defRPr/>
            </a:pPr>
            <a:r>
              <a:rPr lang="en-US" sz="2400" dirty="0"/>
              <a:t>Truth and Reconciliation Commissions (c.f. South Africa, El Salvador)</a:t>
            </a:r>
          </a:p>
        </p:txBody>
      </p:sp>
    </p:spTree>
  </p:cSld>
  <p:clrMapOvr>
    <a:masterClrMapping/>
  </p:clrMapOvr>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5C7B2-64A9-92B3-C6F1-D30AD1E0616D}"/>
              </a:ext>
            </a:extLst>
          </p:cNvPr>
          <p:cNvSpPr>
            <a:spLocks noGrp="1"/>
          </p:cNvSpPr>
          <p:nvPr>
            <p:ph type="title"/>
          </p:nvPr>
        </p:nvSpPr>
        <p:spPr/>
        <p:txBody>
          <a:bodyPr/>
          <a:lstStyle/>
          <a:p>
            <a:pPr>
              <a:defRPr/>
            </a:pPr>
            <a:r>
              <a:rPr lang="en-US" dirty="0"/>
              <a:t>Contemporary Wars</a:t>
            </a:r>
          </a:p>
        </p:txBody>
      </p:sp>
      <p:sp>
        <p:nvSpPr>
          <p:cNvPr id="3" name="Content Placeholder 2">
            <a:extLst>
              <a:ext uri="{FF2B5EF4-FFF2-40B4-BE49-F238E27FC236}">
                <a16:creationId xmlns:a16="http://schemas.microsoft.com/office/drawing/2014/main" id="{8CEE58A2-5808-16F8-D559-36AC8017CA00}"/>
              </a:ext>
            </a:extLst>
          </p:cNvPr>
          <p:cNvSpPr>
            <a:spLocks noGrp="1"/>
          </p:cNvSpPr>
          <p:nvPr>
            <p:ph idx="1"/>
          </p:nvPr>
        </p:nvSpPr>
        <p:spPr/>
        <p:txBody>
          <a:bodyPr/>
          <a:lstStyle/>
          <a:p>
            <a:pPr>
              <a:defRPr/>
            </a:pPr>
            <a:r>
              <a:rPr lang="en-US" sz="2400" dirty="0"/>
              <a:t>Russian invasion of Ukraine</a:t>
            </a:r>
          </a:p>
          <a:p>
            <a:pPr lvl="1">
              <a:defRPr/>
            </a:pPr>
            <a:r>
              <a:rPr lang="en-US" sz="2400" dirty="0"/>
              <a:t>Military deaths through 9-26:</a:t>
            </a:r>
          </a:p>
          <a:p>
            <a:pPr lvl="2">
              <a:defRPr/>
            </a:pPr>
            <a:r>
              <a:rPr lang="en-US" dirty="0"/>
              <a:t>125,000-150,000 Ukrainian</a:t>
            </a:r>
          </a:p>
          <a:p>
            <a:pPr lvl="2">
              <a:defRPr/>
            </a:pPr>
            <a:r>
              <a:rPr lang="en-US" dirty="0"/>
              <a:t>400,000-450,000 Russian </a:t>
            </a:r>
          </a:p>
          <a:p>
            <a:pPr lvl="1">
              <a:defRPr/>
            </a:pPr>
            <a:r>
              <a:rPr lang="en-US" sz="2400" dirty="0"/>
              <a:t>Civilian deaths: at least 16,000 through 5-26 (mostly Ukrainian)</a:t>
            </a:r>
          </a:p>
          <a:p>
            <a:pPr lvl="1">
              <a:defRPr/>
            </a:pPr>
            <a:r>
              <a:rPr lang="en-US" sz="2400" dirty="0"/>
              <a:t>Extensive human rights violations, trench warfare, use of drones, concern re nuclear power plants, Western financing drying up</a:t>
            </a:r>
          </a:p>
        </p:txBody>
      </p:sp>
    </p:spTree>
  </p:cSld>
  <p:clrMapOvr>
    <a:masterClrMapping/>
  </p:clrMapOvr>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FBE70-7354-0124-C68A-A3E331D1F942}"/>
              </a:ext>
            </a:extLst>
          </p:cNvPr>
          <p:cNvSpPr>
            <a:spLocks noGrp="1"/>
          </p:cNvSpPr>
          <p:nvPr>
            <p:ph type="title"/>
          </p:nvPr>
        </p:nvSpPr>
        <p:spPr/>
        <p:txBody>
          <a:bodyPr/>
          <a:lstStyle/>
          <a:p>
            <a:pPr>
              <a:defRPr/>
            </a:pPr>
            <a:r>
              <a:rPr lang="en-US" dirty="0"/>
              <a:t>Contemporary Wars</a:t>
            </a:r>
          </a:p>
        </p:txBody>
      </p:sp>
      <p:sp>
        <p:nvSpPr>
          <p:cNvPr id="3" name="Content Placeholder 2">
            <a:extLst>
              <a:ext uri="{FF2B5EF4-FFF2-40B4-BE49-F238E27FC236}">
                <a16:creationId xmlns:a16="http://schemas.microsoft.com/office/drawing/2014/main" id="{3C471C4B-0429-BDBC-F408-C4B56CD4A12A}"/>
              </a:ext>
            </a:extLst>
          </p:cNvPr>
          <p:cNvSpPr>
            <a:spLocks noGrp="1"/>
          </p:cNvSpPr>
          <p:nvPr>
            <p:ph idx="1"/>
          </p:nvPr>
        </p:nvSpPr>
        <p:spPr/>
        <p:txBody>
          <a:bodyPr/>
          <a:lstStyle/>
          <a:p>
            <a:pPr>
              <a:defRPr/>
            </a:pPr>
            <a:r>
              <a:rPr lang="en-US" dirty="0"/>
              <a:t>Russia’s Wagner Group militia also involved in a number of overseas proxy wars on behalf of the Kremlin</a:t>
            </a:r>
          </a:p>
          <a:p>
            <a:pPr>
              <a:defRPr/>
            </a:pPr>
            <a:endParaRPr lang="en-US" dirty="0"/>
          </a:p>
          <a:p>
            <a:pPr>
              <a:defRPr/>
            </a:pPr>
            <a:r>
              <a:rPr lang="en-US" dirty="0"/>
              <a:t>Ethiopia-Tigray Conflict: massive humanitarian crisis, war crimes</a:t>
            </a:r>
          </a:p>
          <a:p>
            <a:pPr>
              <a:defRPr/>
            </a:pPr>
            <a:endParaRPr lang="en-US" dirty="0"/>
          </a:p>
        </p:txBody>
      </p:sp>
    </p:spTree>
  </p:cSld>
  <p:clrMapOvr>
    <a:masterClrMapping/>
  </p:clrMapOvr>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8594A-234D-0788-6F11-7B3C541AFD73}"/>
              </a:ext>
            </a:extLst>
          </p:cNvPr>
          <p:cNvSpPr>
            <a:spLocks noGrp="1"/>
          </p:cNvSpPr>
          <p:nvPr>
            <p:ph type="title"/>
          </p:nvPr>
        </p:nvSpPr>
        <p:spPr/>
        <p:txBody>
          <a:bodyPr/>
          <a:lstStyle/>
          <a:p>
            <a:r>
              <a:rPr lang="en-AU" dirty="0"/>
              <a:t>Israeli-Palestinian War</a:t>
            </a:r>
            <a:br>
              <a:rPr lang="en-AU" dirty="0"/>
            </a:br>
            <a:r>
              <a:rPr lang="en-AU" sz="2800" dirty="0"/>
              <a:t>(Triggered by October 7, 2023 Hamas Invasion)</a:t>
            </a:r>
            <a:br>
              <a:rPr lang="en-AU" sz="2800" dirty="0"/>
            </a:br>
            <a:r>
              <a:rPr lang="en-AU" sz="2800" dirty="0"/>
              <a:t>[Stats as of 4-26]</a:t>
            </a:r>
          </a:p>
        </p:txBody>
      </p:sp>
      <p:sp>
        <p:nvSpPr>
          <p:cNvPr id="3" name="Content Placeholder 2">
            <a:extLst>
              <a:ext uri="{FF2B5EF4-FFF2-40B4-BE49-F238E27FC236}">
                <a16:creationId xmlns:a16="http://schemas.microsoft.com/office/drawing/2014/main" id="{A2634912-8C2F-F218-E0F4-41DD5A8823E6}"/>
              </a:ext>
            </a:extLst>
          </p:cNvPr>
          <p:cNvSpPr>
            <a:spLocks noGrp="1"/>
          </p:cNvSpPr>
          <p:nvPr>
            <p:ph idx="1"/>
          </p:nvPr>
        </p:nvSpPr>
        <p:spPr/>
        <p:txBody>
          <a:bodyPr/>
          <a:lstStyle/>
          <a:p>
            <a:r>
              <a:rPr lang="en-AU" sz="2400" dirty="0"/>
              <a:t>Palestinians killed:</a:t>
            </a:r>
          </a:p>
          <a:p>
            <a:pPr lvl="1"/>
            <a:r>
              <a:rPr lang="en-AU" sz="2400" dirty="0"/>
              <a:t>Gaza - 72,345, including 20,179 children and 12,500 women</a:t>
            </a:r>
          </a:p>
          <a:p>
            <a:pPr lvl="1"/>
            <a:r>
              <a:rPr lang="en-AU" sz="2400" dirty="0"/>
              <a:t>West Bank - 1,065 (including 223 children) in  3,554 settler attacks</a:t>
            </a:r>
          </a:p>
          <a:p>
            <a:r>
              <a:rPr lang="en-AU" sz="2400" dirty="0"/>
              <a:t>Israelis killed:</a:t>
            </a:r>
          </a:p>
          <a:p>
            <a:pPr lvl="1"/>
            <a:r>
              <a:rPr lang="en-AU" sz="2400" dirty="0"/>
              <a:t>7 October - 1,195, including 724 civilians, 373 security officers, and 98 foreign citizens</a:t>
            </a:r>
          </a:p>
          <a:p>
            <a:pPr lvl="1"/>
            <a:r>
              <a:rPr lang="en-AU" sz="2400" dirty="0"/>
              <a:t>Israeli soldiers killed in Gaza operations – 475 since ground invasion (27 Oct 2023)</a:t>
            </a:r>
          </a:p>
        </p:txBody>
      </p:sp>
    </p:spTree>
    <p:extLst>
      <p:ext uri="{BB962C8B-B14F-4D97-AF65-F5344CB8AC3E}">
        <p14:creationId xmlns:p14="http://schemas.microsoft.com/office/powerpoint/2010/main" val="3532577969"/>
      </p:ext>
    </p:extLst>
  </p:cSld>
  <p:clrMapOvr>
    <a:masterClrMapping/>
  </p:clrMapOvr>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78376-43F6-CD1A-12DA-83D5FC9B3623}"/>
              </a:ext>
            </a:extLst>
          </p:cNvPr>
          <p:cNvSpPr>
            <a:spLocks noGrp="1"/>
          </p:cNvSpPr>
          <p:nvPr>
            <p:ph type="title"/>
          </p:nvPr>
        </p:nvSpPr>
        <p:spPr/>
        <p:txBody>
          <a:bodyPr/>
          <a:lstStyle/>
          <a:p>
            <a:r>
              <a:rPr kumimoji="0" lang="en-AU" sz="4400" b="0" i="0" u="none" strike="noStrike" kern="0" cap="none" spc="0" normalizeH="0" baseline="0" noProof="0" dirty="0">
                <a:ln>
                  <a:noFill/>
                </a:ln>
                <a:solidFill>
                  <a:srgbClr val="E5FFFF"/>
                </a:solidFill>
                <a:effectLst>
                  <a:outerShdw blurRad="38100" dist="38100" dir="2700000" algn="tl">
                    <a:srgbClr val="000000"/>
                  </a:outerShdw>
                </a:effectLst>
                <a:uLnTx/>
                <a:uFillTx/>
                <a:latin typeface="Tahoma"/>
                <a:ea typeface="+mj-ea"/>
                <a:cs typeface="+mj-cs"/>
              </a:rPr>
              <a:t>Israeli-Palestinian War</a:t>
            </a:r>
            <a:endParaRPr lang="en-AU" dirty="0"/>
          </a:p>
        </p:txBody>
      </p:sp>
      <p:sp>
        <p:nvSpPr>
          <p:cNvPr id="3" name="Content Placeholder 2">
            <a:extLst>
              <a:ext uri="{FF2B5EF4-FFF2-40B4-BE49-F238E27FC236}">
                <a16:creationId xmlns:a16="http://schemas.microsoft.com/office/drawing/2014/main" id="{6C3A8587-22F1-8CF0-511E-89406A7B8584}"/>
              </a:ext>
            </a:extLst>
          </p:cNvPr>
          <p:cNvSpPr>
            <a:spLocks noGrp="1"/>
          </p:cNvSpPr>
          <p:nvPr>
            <p:ph idx="1"/>
          </p:nvPr>
        </p:nvSpPr>
        <p:spPr/>
        <p:txBody>
          <a:bodyPr/>
          <a:lstStyle/>
          <a:p>
            <a:r>
              <a:rPr lang="en-US" sz="2800" dirty="0"/>
              <a:t>Extensive human rights violations, including attacks on civilians and hospitals</a:t>
            </a:r>
          </a:p>
          <a:p>
            <a:r>
              <a:rPr lang="en-US" sz="2800" dirty="0"/>
              <a:t>Tech companies including Amazon and Google supporting Israeli military/spy programs</a:t>
            </a:r>
          </a:p>
          <a:p>
            <a:r>
              <a:rPr lang="en-US" sz="2800" dirty="0"/>
              <a:t>Acknowledged as genocide by international human rights organizations and genocide experts</a:t>
            </a:r>
          </a:p>
          <a:p>
            <a:r>
              <a:rPr lang="en-US" sz="2800" dirty="0"/>
              <a:t>Linked to Israeli incursions into Lebanon and Syria and US/Iran War</a:t>
            </a:r>
          </a:p>
          <a:p>
            <a:endParaRPr lang="en-AU" dirty="0"/>
          </a:p>
        </p:txBody>
      </p:sp>
    </p:spTree>
    <p:extLst>
      <p:ext uri="{BB962C8B-B14F-4D97-AF65-F5344CB8AC3E}">
        <p14:creationId xmlns:p14="http://schemas.microsoft.com/office/powerpoint/2010/main" val="2049459821"/>
      </p:ext>
    </p:extLst>
  </p:cSld>
  <p:clrMapOvr>
    <a:masterClrMapping/>
  </p:clrMapOvr>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a:extLst>
              <a:ext uri="{FF2B5EF4-FFF2-40B4-BE49-F238E27FC236}">
                <a16:creationId xmlns:a16="http://schemas.microsoft.com/office/drawing/2014/main" id="{CA031944-C75E-83DE-8E92-13229667D215}"/>
              </a:ext>
            </a:extLst>
          </p:cNvPr>
          <p:cNvSpPr>
            <a:spLocks noGrp="1" noChangeArrowheads="1"/>
          </p:cNvSpPr>
          <p:nvPr>
            <p:ph type="title"/>
          </p:nvPr>
        </p:nvSpPr>
        <p:spPr/>
        <p:txBody>
          <a:bodyPr/>
          <a:lstStyle/>
          <a:p>
            <a:pPr eaLnBrk="1" hangingPunct="1">
              <a:defRPr/>
            </a:pPr>
            <a:r>
              <a:rPr lang="en-US" dirty="0"/>
              <a:t>The US: Rogue Nation</a:t>
            </a:r>
          </a:p>
        </p:txBody>
      </p:sp>
      <p:sp>
        <p:nvSpPr>
          <p:cNvPr id="100355" name="Rectangle 3">
            <a:extLst>
              <a:ext uri="{FF2B5EF4-FFF2-40B4-BE49-F238E27FC236}">
                <a16:creationId xmlns:a16="http://schemas.microsoft.com/office/drawing/2014/main" id="{CCE4F17D-E0F5-5D40-7D34-067EC2038323}"/>
              </a:ext>
            </a:extLst>
          </p:cNvPr>
          <p:cNvSpPr>
            <a:spLocks noGrp="1" noChangeArrowheads="1"/>
          </p:cNvSpPr>
          <p:nvPr>
            <p:ph idx="1"/>
          </p:nvPr>
        </p:nvSpPr>
        <p:spPr/>
        <p:txBody>
          <a:bodyPr/>
          <a:lstStyle/>
          <a:p>
            <a:pPr eaLnBrk="1" hangingPunct="1">
              <a:defRPr/>
            </a:pPr>
            <a:r>
              <a:rPr lang="en-US" sz="3600" dirty="0"/>
              <a:t>History: Native Americans, slavery, current excesses, disparities and injustices</a:t>
            </a:r>
          </a:p>
          <a:p>
            <a:pPr eaLnBrk="1" hangingPunct="1">
              <a:defRPr/>
            </a:pPr>
            <a:r>
              <a:rPr lang="en-US" sz="3600" dirty="0"/>
              <a:t>Co-opting Nazi and Japanese WWII scientists</a:t>
            </a:r>
          </a:p>
          <a:p>
            <a:pPr eaLnBrk="1" hangingPunct="1">
              <a:defRPr/>
            </a:pPr>
            <a:r>
              <a:rPr lang="en-US" sz="3600" dirty="0"/>
              <a:t>Minimum 277 troop deployments by the US in its 240 year history</a:t>
            </a:r>
          </a:p>
        </p:txBody>
      </p:sp>
    </p:spTree>
  </p:cSld>
  <p:clrMapOvr>
    <a:masterClrMapping/>
  </p:clrMapOvr>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F4741-D589-38B4-B1CD-989932F579B0}"/>
              </a:ext>
            </a:extLst>
          </p:cNvPr>
          <p:cNvSpPr>
            <a:spLocks noGrp="1"/>
          </p:cNvSpPr>
          <p:nvPr>
            <p:ph type="title"/>
          </p:nvPr>
        </p:nvSpPr>
        <p:spPr/>
        <p:txBody>
          <a:bodyPr/>
          <a:lstStyle/>
          <a:p>
            <a:pPr>
              <a:defRPr/>
            </a:pPr>
            <a:r>
              <a:rPr lang="en-US" dirty="0"/>
              <a:t>The US: Rogue Nation</a:t>
            </a:r>
          </a:p>
        </p:txBody>
      </p:sp>
      <p:sp>
        <p:nvSpPr>
          <p:cNvPr id="3" name="Content Placeholder 2">
            <a:extLst>
              <a:ext uri="{FF2B5EF4-FFF2-40B4-BE49-F238E27FC236}">
                <a16:creationId xmlns:a16="http://schemas.microsoft.com/office/drawing/2014/main" id="{950F2C63-CA99-80C9-9956-EEA3BF3B2228}"/>
              </a:ext>
            </a:extLst>
          </p:cNvPr>
          <p:cNvSpPr>
            <a:spLocks noGrp="1"/>
          </p:cNvSpPr>
          <p:nvPr>
            <p:ph idx="1"/>
          </p:nvPr>
        </p:nvSpPr>
        <p:spPr/>
        <p:txBody>
          <a:bodyPr/>
          <a:lstStyle/>
          <a:p>
            <a:pPr eaLnBrk="1" hangingPunct="1">
              <a:defRPr/>
            </a:pPr>
            <a:r>
              <a:rPr lang="en-US" sz="3600" dirty="0"/>
              <a:t>Over 1,000 bases worldwide today (737 in 69 other countries)</a:t>
            </a:r>
          </a:p>
          <a:p>
            <a:pPr lvl="1" eaLnBrk="1" hangingPunct="1">
              <a:defRPr/>
            </a:pPr>
            <a:r>
              <a:rPr lang="en-US" dirty="0"/>
              <a:t>All other countries combined occupy only 30 foreign bases</a:t>
            </a:r>
          </a:p>
          <a:p>
            <a:pPr marL="342900" lvl="1" indent="-342900" eaLnBrk="1" hangingPunct="1">
              <a:buFont typeface="Arial" panose="020B0604020202020204" pitchFamily="34" charset="0"/>
              <a:buChar char="•"/>
              <a:defRPr/>
            </a:pPr>
            <a:r>
              <a:rPr lang="en-US" sz="3600" dirty="0"/>
              <a:t>54 countries helped facilitate CIA’s secret detention, rendition, and interrogation program</a:t>
            </a:r>
          </a:p>
        </p:txBody>
      </p:sp>
    </p:spTree>
  </p:cSld>
  <p:clrMapOvr>
    <a:masterClrMapping/>
  </p:clrMapOvr>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2" name="Rectangle 2">
            <a:extLst>
              <a:ext uri="{FF2B5EF4-FFF2-40B4-BE49-F238E27FC236}">
                <a16:creationId xmlns:a16="http://schemas.microsoft.com/office/drawing/2014/main" id="{901F9878-5E3B-3F72-DB90-06C3B5229569}"/>
              </a:ext>
            </a:extLst>
          </p:cNvPr>
          <p:cNvSpPr>
            <a:spLocks noGrp="1" noChangeArrowheads="1"/>
          </p:cNvSpPr>
          <p:nvPr>
            <p:ph type="title"/>
          </p:nvPr>
        </p:nvSpPr>
        <p:spPr/>
        <p:txBody>
          <a:bodyPr/>
          <a:lstStyle/>
          <a:p>
            <a:pPr eaLnBrk="1" hangingPunct="1">
              <a:defRPr/>
            </a:pPr>
            <a:r>
              <a:rPr lang="en-US" dirty="0"/>
              <a:t>The US: Rogue Nation</a:t>
            </a:r>
          </a:p>
        </p:txBody>
      </p:sp>
      <p:sp>
        <p:nvSpPr>
          <p:cNvPr id="419843" name="Rectangle 3">
            <a:extLst>
              <a:ext uri="{FF2B5EF4-FFF2-40B4-BE49-F238E27FC236}">
                <a16:creationId xmlns:a16="http://schemas.microsoft.com/office/drawing/2014/main" id="{2BE51CD5-15D1-80B1-183A-F24AE2C3B88C}"/>
              </a:ext>
            </a:extLst>
          </p:cNvPr>
          <p:cNvSpPr>
            <a:spLocks noGrp="1" noChangeArrowheads="1"/>
          </p:cNvSpPr>
          <p:nvPr>
            <p:ph idx="1"/>
          </p:nvPr>
        </p:nvSpPr>
        <p:spPr/>
        <p:txBody>
          <a:bodyPr/>
          <a:lstStyle/>
          <a:p>
            <a:pPr eaLnBrk="1" hangingPunct="1">
              <a:defRPr/>
            </a:pPr>
            <a:r>
              <a:rPr lang="en-US" dirty="0"/>
              <a:t>Since the end of WWII, the US has bombed:</a:t>
            </a:r>
          </a:p>
          <a:p>
            <a:pPr lvl="1" eaLnBrk="1" hangingPunct="1">
              <a:defRPr/>
            </a:pPr>
            <a:r>
              <a:rPr lang="en-US" sz="3200" dirty="0"/>
              <a:t>China, Korea, Indonesia, Cuba, Guatemala, Congo, Peru, Vietnam, Laos, Cambodia, Nicaragua, El Salvador, Grenada, Libya, Panama, Afghanistan, Sudan, Yugoslavia, Syria, and Iraq</a:t>
            </a:r>
          </a:p>
        </p:txBody>
      </p:sp>
    </p:spTree>
  </p:cSld>
  <p:clrMapOvr>
    <a:masterClrMapping/>
  </p:clrMapOvr>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6" name="Rectangle 2">
            <a:extLst>
              <a:ext uri="{FF2B5EF4-FFF2-40B4-BE49-F238E27FC236}">
                <a16:creationId xmlns:a16="http://schemas.microsoft.com/office/drawing/2014/main" id="{10C9C31E-EBB1-3F61-BE4D-D10DBB2C7B66}"/>
              </a:ext>
            </a:extLst>
          </p:cNvPr>
          <p:cNvSpPr>
            <a:spLocks noGrp="1" noChangeArrowheads="1"/>
          </p:cNvSpPr>
          <p:nvPr>
            <p:ph type="title"/>
          </p:nvPr>
        </p:nvSpPr>
        <p:spPr/>
        <p:txBody>
          <a:bodyPr/>
          <a:lstStyle/>
          <a:p>
            <a:pPr eaLnBrk="1" hangingPunct="1">
              <a:defRPr/>
            </a:pPr>
            <a:r>
              <a:rPr lang="en-US" dirty="0"/>
              <a:t>The US: Rogue Nation</a:t>
            </a:r>
          </a:p>
        </p:txBody>
      </p:sp>
      <p:sp>
        <p:nvSpPr>
          <p:cNvPr id="436227" name="Rectangle 3">
            <a:extLst>
              <a:ext uri="{FF2B5EF4-FFF2-40B4-BE49-F238E27FC236}">
                <a16:creationId xmlns:a16="http://schemas.microsoft.com/office/drawing/2014/main" id="{0CB22635-ABF0-8A98-C846-54912DBF64E1}"/>
              </a:ext>
            </a:extLst>
          </p:cNvPr>
          <p:cNvSpPr>
            <a:spLocks noGrp="1" noChangeArrowheads="1"/>
          </p:cNvSpPr>
          <p:nvPr>
            <p:ph idx="1"/>
          </p:nvPr>
        </p:nvSpPr>
        <p:spPr/>
        <p:txBody>
          <a:bodyPr/>
          <a:lstStyle/>
          <a:p>
            <a:pPr eaLnBrk="1" hangingPunct="1">
              <a:defRPr/>
            </a:pPr>
            <a:r>
              <a:rPr lang="en-US" sz="2800" dirty="0"/>
              <a:t>Conservative estimate = 8 million killed</a:t>
            </a:r>
          </a:p>
          <a:p>
            <a:pPr eaLnBrk="1" hangingPunct="1">
              <a:defRPr/>
            </a:pPr>
            <a:r>
              <a:rPr lang="en-US" sz="2800" dirty="0"/>
              <a:t>US invasions/bombings often largely at behest of corporate interests; military policy designed to promote economic policies</a:t>
            </a:r>
          </a:p>
          <a:p>
            <a:pPr eaLnBrk="1" hangingPunct="1">
              <a:defRPr/>
            </a:pPr>
            <a:r>
              <a:rPr lang="en-US" sz="2800" dirty="0"/>
              <a:t>Only 0.5% of global military spending and 1% of US military spending goes toward peacekeeping</a:t>
            </a:r>
            <a:endParaRPr lang="en-US" dirty="0"/>
          </a:p>
        </p:txBody>
      </p:sp>
    </p:spTree>
  </p:cSld>
  <p:clrMapOvr>
    <a:masterClrMapping/>
  </p:clrMapOvr>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90" name="Rectangle 2">
            <a:extLst>
              <a:ext uri="{FF2B5EF4-FFF2-40B4-BE49-F238E27FC236}">
                <a16:creationId xmlns:a16="http://schemas.microsoft.com/office/drawing/2014/main" id="{09351D7F-04CA-549E-C378-AE61AC0272E6}"/>
              </a:ext>
            </a:extLst>
          </p:cNvPr>
          <p:cNvSpPr>
            <a:spLocks noGrp="1" noChangeArrowheads="1"/>
          </p:cNvSpPr>
          <p:nvPr>
            <p:ph type="title"/>
          </p:nvPr>
        </p:nvSpPr>
        <p:spPr/>
        <p:txBody>
          <a:bodyPr/>
          <a:lstStyle/>
          <a:p>
            <a:pPr eaLnBrk="1" hangingPunct="1">
              <a:defRPr/>
            </a:pPr>
            <a:r>
              <a:rPr lang="en-US" dirty="0"/>
              <a:t>The US: Rogue Nation</a:t>
            </a:r>
          </a:p>
        </p:txBody>
      </p:sp>
      <p:sp>
        <p:nvSpPr>
          <p:cNvPr id="421891" name="Rectangle 3">
            <a:extLst>
              <a:ext uri="{FF2B5EF4-FFF2-40B4-BE49-F238E27FC236}">
                <a16:creationId xmlns:a16="http://schemas.microsoft.com/office/drawing/2014/main" id="{AC5A6ACC-EA95-40CC-AB5C-45B5CB5E2160}"/>
              </a:ext>
            </a:extLst>
          </p:cNvPr>
          <p:cNvSpPr>
            <a:spLocks noGrp="1" noChangeArrowheads="1"/>
          </p:cNvSpPr>
          <p:nvPr>
            <p:ph idx="1"/>
          </p:nvPr>
        </p:nvSpPr>
        <p:spPr/>
        <p:txBody>
          <a:bodyPr/>
          <a:lstStyle/>
          <a:p>
            <a:pPr eaLnBrk="1" hangingPunct="1">
              <a:lnSpc>
                <a:spcPct val="90000"/>
              </a:lnSpc>
              <a:defRPr/>
            </a:pPr>
            <a:r>
              <a:rPr lang="en-US" sz="2800" dirty="0"/>
              <a:t>Continued funding of the Western Hemisphere Institute for Security Cooperation</a:t>
            </a:r>
          </a:p>
          <a:p>
            <a:pPr lvl="1" eaLnBrk="1" hangingPunct="1">
              <a:lnSpc>
                <a:spcPct val="90000"/>
              </a:lnSpc>
              <a:defRPr/>
            </a:pPr>
            <a:r>
              <a:rPr lang="en-US" dirty="0"/>
              <a:t>Formerly the School of the Americas</a:t>
            </a:r>
          </a:p>
          <a:p>
            <a:pPr lvl="1" eaLnBrk="1" hangingPunct="1">
              <a:lnSpc>
                <a:spcPct val="90000"/>
              </a:lnSpc>
              <a:defRPr/>
            </a:pPr>
            <a:r>
              <a:rPr lang="en-US" dirty="0"/>
              <a:t>Over 60,000 graduates, including many of the worst human rights abusers in Latin America (e.g., Manuel Noriega, Omar </a:t>
            </a:r>
            <a:r>
              <a:rPr lang="en-US" dirty="0" err="1"/>
              <a:t>Torrijos</a:t>
            </a:r>
            <a:r>
              <a:rPr lang="en-US" dirty="0"/>
              <a:t>, and the assassins of Archbishop Oscar Romero)</a:t>
            </a:r>
          </a:p>
          <a:p>
            <a:pPr lvl="1" eaLnBrk="1" hangingPunct="1">
              <a:lnSpc>
                <a:spcPct val="90000"/>
              </a:lnSpc>
              <a:defRPr/>
            </a:pPr>
            <a:r>
              <a:rPr lang="en-US" dirty="0"/>
              <a:t>School of the Americas Watch, arrests</a:t>
            </a:r>
          </a:p>
          <a:p>
            <a:pPr eaLnBrk="1" hangingPunct="1">
              <a:lnSpc>
                <a:spcPct val="90000"/>
              </a:lnSpc>
              <a:defRPr/>
            </a:pPr>
            <a:r>
              <a:rPr lang="en-US" sz="2800" dirty="0"/>
              <a:t>Sham vaccination program in Pakistan</a:t>
            </a:r>
          </a:p>
        </p:txBody>
      </p:sp>
    </p:spTree>
  </p:cSld>
  <p:clrMapOvr>
    <a:masterClrMapping/>
  </p:clrMapOvr>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4" name="Rectangle 2">
            <a:extLst>
              <a:ext uri="{FF2B5EF4-FFF2-40B4-BE49-F238E27FC236}">
                <a16:creationId xmlns:a16="http://schemas.microsoft.com/office/drawing/2014/main" id="{B19ABFD9-F940-8C08-D00E-01E3350D84A4}"/>
              </a:ext>
            </a:extLst>
          </p:cNvPr>
          <p:cNvSpPr>
            <a:spLocks noGrp="1" noChangeArrowheads="1"/>
          </p:cNvSpPr>
          <p:nvPr>
            <p:ph type="title"/>
          </p:nvPr>
        </p:nvSpPr>
        <p:spPr/>
        <p:txBody>
          <a:bodyPr/>
          <a:lstStyle/>
          <a:p>
            <a:pPr eaLnBrk="1" hangingPunct="1">
              <a:defRPr/>
            </a:pPr>
            <a:r>
              <a:rPr lang="en-US" sz="4000"/>
              <a:t>International Non-Cooperation/Isolationism</a:t>
            </a:r>
          </a:p>
        </p:txBody>
      </p:sp>
      <p:sp>
        <p:nvSpPr>
          <p:cNvPr id="422915" name="Rectangle 3">
            <a:extLst>
              <a:ext uri="{FF2B5EF4-FFF2-40B4-BE49-F238E27FC236}">
                <a16:creationId xmlns:a16="http://schemas.microsoft.com/office/drawing/2014/main" id="{65F85C44-D309-39DB-1A91-185A9551C15E}"/>
              </a:ext>
            </a:extLst>
          </p:cNvPr>
          <p:cNvSpPr>
            <a:spLocks noGrp="1" noChangeArrowheads="1"/>
          </p:cNvSpPr>
          <p:nvPr>
            <p:ph idx="1"/>
          </p:nvPr>
        </p:nvSpPr>
        <p:spPr/>
        <p:txBody>
          <a:bodyPr/>
          <a:lstStyle/>
          <a:p>
            <a:pPr eaLnBrk="1" hangingPunct="1">
              <a:defRPr/>
            </a:pPr>
            <a:r>
              <a:rPr lang="en-US" dirty="0"/>
              <a:t>Failure to sign or approve:</a:t>
            </a:r>
          </a:p>
          <a:p>
            <a:pPr lvl="1" eaLnBrk="1" hangingPunct="1">
              <a:defRPr/>
            </a:pPr>
            <a:r>
              <a:rPr lang="en-US" dirty="0"/>
              <a:t>Kyoto Protocol on Climate Change</a:t>
            </a:r>
          </a:p>
          <a:p>
            <a:pPr lvl="1" eaLnBrk="1" hangingPunct="1">
              <a:defRPr/>
            </a:pPr>
            <a:r>
              <a:rPr lang="en-US" dirty="0"/>
              <a:t>Convention on the Prohibition of Anti-Personnel Land Mines</a:t>
            </a:r>
          </a:p>
          <a:p>
            <a:pPr lvl="1" eaLnBrk="1" hangingPunct="1">
              <a:defRPr/>
            </a:pPr>
            <a:r>
              <a:rPr lang="en-US" dirty="0"/>
              <a:t>Convention on Cluster Munitions</a:t>
            </a:r>
          </a:p>
          <a:p>
            <a:pPr lvl="1" eaLnBrk="1" hangingPunct="1">
              <a:defRPr/>
            </a:pPr>
            <a:r>
              <a:rPr lang="en-US" dirty="0"/>
              <a:t>Comprehensive Nuclear Test Ban Treaty</a:t>
            </a:r>
          </a:p>
          <a:p>
            <a:pPr lvl="1" eaLnBrk="1" hangingPunct="1">
              <a:defRPr/>
            </a:pPr>
            <a:r>
              <a:rPr lang="en-US" dirty="0"/>
              <a:t>UN Treaty on the Prohibition of Nuclear Weapons</a:t>
            </a:r>
          </a:p>
        </p:txBody>
      </p:sp>
    </p:spTree>
  </p:cSld>
  <p:clrMapOvr>
    <a:masterClrMapping/>
  </p:clrMapOvr>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38" name="Rectangle 2">
            <a:extLst>
              <a:ext uri="{FF2B5EF4-FFF2-40B4-BE49-F238E27FC236}">
                <a16:creationId xmlns:a16="http://schemas.microsoft.com/office/drawing/2014/main" id="{F259F4E6-3A7E-D2A8-864C-979BDEA7E214}"/>
              </a:ext>
            </a:extLst>
          </p:cNvPr>
          <p:cNvSpPr>
            <a:spLocks noGrp="1" noChangeArrowheads="1"/>
          </p:cNvSpPr>
          <p:nvPr>
            <p:ph type="title"/>
          </p:nvPr>
        </p:nvSpPr>
        <p:spPr/>
        <p:txBody>
          <a:bodyPr/>
          <a:lstStyle/>
          <a:p>
            <a:pPr eaLnBrk="1" hangingPunct="1">
              <a:defRPr/>
            </a:pPr>
            <a:r>
              <a:rPr lang="en-US" sz="4000"/>
              <a:t>International Non-Cooperation/Isolationism</a:t>
            </a:r>
          </a:p>
        </p:txBody>
      </p:sp>
      <p:sp>
        <p:nvSpPr>
          <p:cNvPr id="423939" name="Rectangle 3">
            <a:extLst>
              <a:ext uri="{FF2B5EF4-FFF2-40B4-BE49-F238E27FC236}">
                <a16:creationId xmlns:a16="http://schemas.microsoft.com/office/drawing/2014/main" id="{ACA2B736-96E0-9650-983B-7BF3BE49FFDB}"/>
              </a:ext>
            </a:extLst>
          </p:cNvPr>
          <p:cNvSpPr>
            <a:spLocks noGrp="1" noChangeArrowheads="1"/>
          </p:cNvSpPr>
          <p:nvPr>
            <p:ph idx="1"/>
          </p:nvPr>
        </p:nvSpPr>
        <p:spPr/>
        <p:txBody>
          <a:bodyPr/>
          <a:lstStyle/>
          <a:p>
            <a:pPr eaLnBrk="1" hangingPunct="1">
              <a:defRPr/>
            </a:pPr>
            <a:r>
              <a:rPr lang="en-US" sz="2400" dirty="0"/>
              <a:t>Failure to sign or approve:</a:t>
            </a:r>
          </a:p>
          <a:p>
            <a:pPr lvl="1" eaLnBrk="1" hangingPunct="1">
              <a:defRPr/>
            </a:pPr>
            <a:r>
              <a:rPr lang="en-US" sz="2400" dirty="0"/>
              <a:t>Convention on the Rights of the Child</a:t>
            </a:r>
          </a:p>
          <a:p>
            <a:pPr lvl="1" eaLnBrk="1" hangingPunct="1">
              <a:defRPr/>
            </a:pPr>
            <a:r>
              <a:rPr lang="en-US" sz="2400" dirty="0"/>
              <a:t>Convention on the Elimination of Discrimination Against Women</a:t>
            </a:r>
          </a:p>
          <a:p>
            <a:pPr lvl="1" eaLnBrk="1" hangingPunct="1">
              <a:defRPr/>
            </a:pPr>
            <a:r>
              <a:rPr lang="en-US" sz="2400" dirty="0"/>
              <a:t>Convention on Economic, Social and Cultural Rights</a:t>
            </a:r>
          </a:p>
          <a:p>
            <a:pPr lvl="1" eaLnBrk="1" hangingPunct="1">
              <a:defRPr/>
            </a:pPr>
            <a:r>
              <a:rPr lang="en-US" sz="2400" dirty="0"/>
              <a:t>UN Declaration of the Rights of Indigenous Peoples</a:t>
            </a:r>
          </a:p>
          <a:p>
            <a:pPr lvl="1" eaLnBrk="1" hangingPunct="1">
              <a:defRPr/>
            </a:pPr>
            <a:r>
              <a:rPr lang="en-US" sz="2400" dirty="0"/>
              <a:t>Convention for the Suppression of Traffic in Persons</a:t>
            </a:r>
          </a:p>
          <a:p>
            <a:pPr lvl="1" eaLnBrk="1" hangingPunct="1">
              <a:defRPr/>
            </a:pPr>
            <a:r>
              <a:rPr lang="en-US" sz="2400" dirty="0"/>
              <a:t>UN Convention on the Rights of Disabled Persons</a:t>
            </a:r>
          </a:p>
          <a:p>
            <a:pPr lvl="1" eaLnBrk="1" hangingPunct="1">
              <a:defRPr/>
            </a:pPr>
            <a:r>
              <a:rPr lang="en-US" sz="2400" dirty="0"/>
              <a:t>UN Safe Schools Declaration</a:t>
            </a:r>
          </a:p>
        </p:txBody>
      </p:sp>
    </p:spTree>
  </p:cSld>
  <p:clrMapOvr>
    <a:masterClrMapping/>
  </p:clrMapOvr>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2" name="Rectangle 2">
            <a:extLst>
              <a:ext uri="{FF2B5EF4-FFF2-40B4-BE49-F238E27FC236}">
                <a16:creationId xmlns:a16="http://schemas.microsoft.com/office/drawing/2014/main" id="{47256586-C8BC-3682-FE09-D300F6EFC021}"/>
              </a:ext>
            </a:extLst>
          </p:cNvPr>
          <p:cNvSpPr>
            <a:spLocks noGrp="1" noChangeArrowheads="1"/>
          </p:cNvSpPr>
          <p:nvPr>
            <p:ph type="title"/>
          </p:nvPr>
        </p:nvSpPr>
        <p:spPr/>
        <p:txBody>
          <a:bodyPr/>
          <a:lstStyle/>
          <a:p>
            <a:pPr eaLnBrk="1" hangingPunct="1">
              <a:defRPr/>
            </a:pPr>
            <a:r>
              <a:rPr lang="en-US" sz="4000"/>
              <a:t>International Non-Cooperation/Isolationism</a:t>
            </a:r>
          </a:p>
        </p:txBody>
      </p:sp>
      <p:sp>
        <p:nvSpPr>
          <p:cNvPr id="424963" name="Rectangle 3">
            <a:extLst>
              <a:ext uri="{FF2B5EF4-FFF2-40B4-BE49-F238E27FC236}">
                <a16:creationId xmlns:a16="http://schemas.microsoft.com/office/drawing/2014/main" id="{34839F1B-70CF-9A4A-CC6E-560C9D6286EF}"/>
              </a:ext>
            </a:extLst>
          </p:cNvPr>
          <p:cNvSpPr>
            <a:spLocks noGrp="1" noChangeArrowheads="1"/>
          </p:cNvSpPr>
          <p:nvPr>
            <p:ph idx="1"/>
          </p:nvPr>
        </p:nvSpPr>
        <p:spPr/>
        <p:txBody>
          <a:bodyPr/>
          <a:lstStyle/>
          <a:p>
            <a:pPr eaLnBrk="1" hangingPunct="1">
              <a:defRPr/>
            </a:pPr>
            <a:r>
              <a:rPr lang="en-US" sz="2800" dirty="0"/>
              <a:t>Failure to sign or approve:</a:t>
            </a:r>
          </a:p>
          <a:p>
            <a:pPr lvl="1" eaLnBrk="1" hangingPunct="1">
              <a:defRPr/>
            </a:pPr>
            <a:r>
              <a:rPr lang="en-US" sz="2400" dirty="0"/>
              <a:t>Protocol 1, Article 55 of the Geneva Conventions, which bans methods or means of warfare which are intended, or may be expected, to cause widespread, long-term and severe damage to the natural environment</a:t>
            </a:r>
          </a:p>
          <a:p>
            <a:pPr lvl="1" eaLnBrk="1" hangingPunct="1">
              <a:defRPr/>
            </a:pPr>
            <a:r>
              <a:rPr lang="en-US" sz="2400" dirty="0"/>
              <a:t>The Basel Convention on the Control of </a:t>
            </a:r>
            <a:r>
              <a:rPr lang="en-US" sz="2400" dirty="0" err="1"/>
              <a:t>Transboundary</a:t>
            </a:r>
            <a:r>
              <a:rPr lang="en-US" sz="2400" dirty="0"/>
              <a:t> Movements of Hazardous Wastes (designed to control dumping of hazardous wastes from the industrialized world in developing countries)</a:t>
            </a:r>
          </a:p>
        </p:txBody>
      </p:sp>
    </p:spTree>
  </p:cSld>
  <p:clrMapOvr>
    <a:masterClrMapping/>
  </p:clrMapOvr>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986" name="Rectangle 2">
            <a:extLst>
              <a:ext uri="{FF2B5EF4-FFF2-40B4-BE49-F238E27FC236}">
                <a16:creationId xmlns:a16="http://schemas.microsoft.com/office/drawing/2014/main" id="{EBD72B57-2BB5-A17B-CF57-21078BE66E2C}"/>
              </a:ext>
            </a:extLst>
          </p:cNvPr>
          <p:cNvSpPr>
            <a:spLocks noGrp="1" noChangeArrowheads="1"/>
          </p:cNvSpPr>
          <p:nvPr>
            <p:ph type="title"/>
          </p:nvPr>
        </p:nvSpPr>
        <p:spPr/>
        <p:txBody>
          <a:bodyPr/>
          <a:lstStyle/>
          <a:p>
            <a:pPr eaLnBrk="1" hangingPunct="1">
              <a:defRPr/>
            </a:pPr>
            <a:r>
              <a:rPr lang="en-US" dirty="0"/>
              <a:t>The US: Rogue Nation</a:t>
            </a:r>
          </a:p>
        </p:txBody>
      </p:sp>
      <p:sp>
        <p:nvSpPr>
          <p:cNvPr id="425987" name="Rectangle 3">
            <a:extLst>
              <a:ext uri="{FF2B5EF4-FFF2-40B4-BE49-F238E27FC236}">
                <a16:creationId xmlns:a16="http://schemas.microsoft.com/office/drawing/2014/main" id="{4962D953-007B-744D-1AC0-66346E25ABC0}"/>
              </a:ext>
            </a:extLst>
          </p:cNvPr>
          <p:cNvSpPr>
            <a:spLocks noGrp="1" noChangeArrowheads="1"/>
          </p:cNvSpPr>
          <p:nvPr>
            <p:ph idx="1"/>
          </p:nvPr>
        </p:nvSpPr>
        <p:spPr/>
        <p:txBody>
          <a:bodyPr/>
          <a:lstStyle/>
          <a:p>
            <a:pPr eaLnBrk="1" hangingPunct="1">
              <a:defRPr/>
            </a:pPr>
            <a:r>
              <a:rPr lang="en-US" sz="2800" dirty="0"/>
              <a:t>Domestic Spying (e.g., NSA)</a:t>
            </a:r>
          </a:p>
          <a:p>
            <a:pPr eaLnBrk="1" hangingPunct="1">
              <a:defRPr/>
            </a:pPr>
            <a:r>
              <a:rPr lang="en-US" sz="2800" dirty="0"/>
              <a:t>Torture (80-100 nations worldwide)</a:t>
            </a:r>
          </a:p>
          <a:p>
            <a:pPr eaLnBrk="1" hangingPunct="1">
              <a:defRPr/>
            </a:pPr>
            <a:r>
              <a:rPr lang="en-US" sz="2800" dirty="0"/>
              <a:t>Death Penalty:</a:t>
            </a:r>
          </a:p>
          <a:p>
            <a:pPr lvl="1" eaLnBrk="1" hangingPunct="1">
              <a:defRPr/>
            </a:pPr>
            <a:r>
              <a:rPr lang="en-US" dirty="0"/>
              <a:t>US executes more of its citizens than any other country except China, Iraq, Saudi Arabia, and Iran</a:t>
            </a:r>
          </a:p>
          <a:p>
            <a:pPr lvl="1" eaLnBrk="1" hangingPunct="1">
              <a:defRPr/>
            </a:pPr>
            <a:r>
              <a:rPr lang="en-US" dirty="0"/>
              <a:t>Until recently, the US was the only country to execute both juveniles and the mentally ill</a:t>
            </a:r>
          </a:p>
        </p:txBody>
      </p:sp>
    </p:spTree>
  </p:cSld>
  <p:clrMapOvr>
    <a:masterClrMapping/>
  </p:clrMapOvr>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DED2F-A1AF-E25A-186A-863460051927}"/>
              </a:ext>
            </a:extLst>
          </p:cNvPr>
          <p:cNvSpPr>
            <a:spLocks noGrp="1"/>
          </p:cNvSpPr>
          <p:nvPr>
            <p:ph type="title"/>
          </p:nvPr>
        </p:nvSpPr>
        <p:spPr/>
        <p:txBody>
          <a:bodyPr/>
          <a:lstStyle/>
          <a:p>
            <a:pPr>
              <a:defRPr/>
            </a:pPr>
            <a:r>
              <a:rPr lang="en-US" dirty="0">
                <a:solidFill>
                  <a:srgbClr val="E5FFFF"/>
                </a:solidFill>
              </a:rPr>
              <a:t>The US: Rogue Nation</a:t>
            </a:r>
            <a:endParaRPr lang="en-US" dirty="0"/>
          </a:p>
        </p:txBody>
      </p:sp>
      <p:sp>
        <p:nvSpPr>
          <p:cNvPr id="3" name="Content Placeholder 2">
            <a:extLst>
              <a:ext uri="{FF2B5EF4-FFF2-40B4-BE49-F238E27FC236}">
                <a16:creationId xmlns:a16="http://schemas.microsoft.com/office/drawing/2014/main" id="{3F677DAF-D1BA-5A31-4DBE-0013B3EDBC7B}"/>
              </a:ext>
            </a:extLst>
          </p:cNvPr>
          <p:cNvSpPr>
            <a:spLocks noGrp="1"/>
          </p:cNvSpPr>
          <p:nvPr>
            <p:ph idx="1"/>
          </p:nvPr>
        </p:nvSpPr>
        <p:spPr/>
        <p:txBody>
          <a:bodyPr/>
          <a:lstStyle/>
          <a:p>
            <a:pPr eaLnBrk="1" hangingPunct="1">
              <a:defRPr/>
            </a:pPr>
            <a:r>
              <a:rPr lang="en-US" dirty="0"/>
              <a:t>Failure to follow World Court Decisions</a:t>
            </a:r>
          </a:p>
          <a:p>
            <a:pPr eaLnBrk="1" hangingPunct="1">
              <a:defRPr/>
            </a:pPr>
            <a:r>
              <a:rPr lang="en-US" dirty="0"/>
              <a:t>Failure to recognize International Criminal Court</a:t>
            </a:r>
          </a:p>
          <a:p>
            <a:pPr eaLnBrk="1" hangingPunct="1">
              <a:defRPr/>
            </a:pPr>
            <a:r>
              <a:rPr lang="en-US" dirty="0"/>
              <a:t>Largest debtor to the UN (only 40% of dues paid)</a:t>
            </a:r>
          </a:p>
          <a:p>
            <a:pPr>
              <a:defRPr/>
            </a:pPr>
            <a:endParaRPr lang="en-US" dirty="0"/>
          </a:p>
        </p:txBody>
      </p:sp>
    </p:spTree>
  </p:cSld>
  <p:clrMapOvr>
    <a:masterClrMapping/>
  </p:clrMapOvr>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694EA-AEC6-670F-E343-F78B85EB017A}"/>
              </a:ext>
            </a:extLst>
          </p:cNvPr>
          <p:cNvSpPr>
            <a:spLocks noGrp="1"/>
          </p:cNvSpPr>
          <p:nvPr>
            <p:ph type="title"/>
          </p:nvPr>
        </p:nvSpPr>
        <p:spPr/>
        <p:txBody>
          <a:bodyPr/>
          <a:lstStyle/>
          <a:p>
            <a:pPr>
              <a:defRPr/>
            </a:pPr>
            <a:r>
              <a:rPr lang="en-US" dirty="0"/>
              <a:t>International WIN/Gallup Poll, 2013</a:t>
            </a:r>
          </a:p>
        </p:txBody>
      </p:sp>
      <p:sp>
        <p:nvSpPr>
          <p:cNvPr id="3" name="Content Placeholder 2">
            <a:extLst>
              <a:ext uri="{FF2B5EF4-FFF2-40B4-BE49-F238E27FC236}">
                <a16:creationId xmlns:a16="http://schemas.microsoft.com/office/drawing/2014/main" id="{481B46FD-6CD2-3E90-A911-087E758765B9}"/>
              </a:ext>
            </a:extLst>
          </p:cNvPr>
          <p:cNvSpPr>
            <a:spLocks noGrp="1"/>
          </p:cNvSpPr>
          <p:nvPr>
            <p:ph idx="1"/>
          </p:nvPr>
        </p:nvSpPr>
        <p:spPr/>
        <p:txBody>
          <a:bodyPr/>
          <a:lstStyle/>
          <a:p>
            <a:pPr>
              <a:defRPr/>
            </a:pPr>
            <a:r>
              <a:rPr lang="en-US" dirty="0"/>
              <a:t>Which country is the greatest threat to peace?</a:t>
            </a:r>
          </a:p>
          <a:p>
            <a:pPr lvl="1">
              <a:defRPr/>
            </a:pPr>
            <a:r>
              <a:rPr lang="en-US" dirty="0"/>
              <a:t>U.S. – 24%</a:t>
            </a:r>
          </a:p>
          <a:p>
            <a:pPr lvl="1">
              <a:defRPr/>
            </a:pPr>
            <a:r>
              <a:rPr lang="en-US" dirty="0"/>
              <a:t>Pakistan – 8%</a:t>
            </a:r>
          </a:p>
          <a:p>
            <a:pPr lvl="1">
              <a:defRPr/>
            </a:pPr>
            <a:r>
              <a:rPr lang="en-US" dirty="0"/>
              <a:t>China – 6%</a:t>
            </a:r>
          </a:p>
          <a:p>
            <a:pPr lvl="1">
              <a:defRPr/>
            </a:pPr>
            <a:r>
              <a:rPr lang="en-US" dirty="0"/>
              <a:t>Afghanistan, Iran, Israel, North Korea – 5%</a:t>
            </a:r>
          </a:p>
          <a:p>
            <a:pPr lvl="1">
              <a:defRPr/>
            </a:pPr>
            <a:endParaRPr lang="en-US" dirty="0"/>
          </a:p>
          <a:p>
            <a:pPr lvl="1">
              <a:defRPr/>
            </a:pPr>
            <a:r>
              <a:rPr lang="en-US" dirty="0"/>
              <a:t>66,000 surveyed worldwide</a:t>
            </a:r>
          </a:p>
        </p:txBody>
      </p:sp>
    </p:spTree>
  </p:cSld>
  <p:clrMapOvr>
    <a:masterClrMapping/>
  </p:clrMapOvr>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2C1A695-401F-8F09-5518-3C847A8BE589}"/>
              </a:ext>
            </a:extLst>
          </p:cNvPr>
          <p:cNvSpPr>
            <a:spLocks noGrp="1"/>
          </p:cNvSpPr>
          <p:nvPr>
            <p:ph type="title"/>
          </p:nvPr>
        </p:nvSpPr>
        <p:spPr/>
        <p:txBody>
          <a:bodyPr/>
          <a:lstStyle/>
          <a:p>
            <a:pPr>
              <a:defRPr/>
            </a:pPr>
            <a:r>
              <a:rPr lang="en-US" sz="3200" dirty="0"/>
              <a:t>Perceived Country Most Threatening to World Peace</a:t>
            </a:r>
            <a:br>
              <a:rPr lang="en-US" dirty="0"/>
            </a:br>
            <a:r>
              <a:rPr lang="en-US" sz="2000" dirty="0"/>
              <a:t>International WIN/Gallup Poll (2013)</a:t>
            </a:r>
          </a:p>
        </p:txBody>
      </p:sp>
      <p:pic>
        <p:nvPicPr>
          <p:cNvPr id="346115" name="Picture 6" descr="Which Country Is The Greatest Threat to World Peace?">
            <a:extLst>
              <a:ext uri="{FF2B5EF4-FFF2-40B4-BE49-F238E27FC236}">
                <a16:creationId xmlns:a16="http://schemas.microsoft.com/office/drawing/2014/main" id="{CC6C2E86-CBC5-519B-7228-74069F8FF41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143000" y="2109788"/>
            <a:ext cx="6858000" cy="3857625"/>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D7691-6DD6-DBDC-F99B-9B503C645F49}"/>
              </a:ext>
            </a:extLst>
          </p:cNvPr>
          <p:cNvSpPr>
            <a:spLocks noGrp="1"/>
          </p:cNvSpPr>
          <p:nvPr>
            <p:ph type="title"/>
          </p:nvPr>
        </p:nvSpPr>
        <p:spPr/>
        <p:txBody>
          <a:bodyPr/>
          <a:lstStyle/>
          <a:p>
            <a:r>
              <a:rPr lang="en-AU" sz="3200" dirty="0"/>
              <a:t>Percent, in select countries, saying that the U.S is a major threat to their country</a:t>
            </a:r>
            <a:r>
              <a:rPr lang="en-AU" sz="2400" dirty="0"/>
              <a:t> </a:t>
            </a:r>
            <a:br>
              <a:rPr lang="en-AU" sz="2400" dirty="0"/>
            </a:br>
            <a:r>
              <a:rPr lang="en-AU" sz="2400" dirty="0"/>
              <a:t>(Pew Research, 2019)</a:t>
            </a:r>
          </a:p>
        </p:txBody>
      </p:sp>
      <p:pic>
        <p:nvPicPr>
          <p:cNvPr id="5" name="Content Placeholder 4">
            <a:extLst>
              <a:ext uri="{FF2B5EF4-FFF2-40B4-BE49-F238E27FC236}">
                <a16:creationId xmlns:a16="http://schemas.microsoft.com/office/drawing/2014/main" id="{7348079B-E77D-1B4B-D6AA-AC10E2DB3571}"/>
              </a:ext>
            </a:extLst>
          </p:cNvPr>
          <p:cNvPicPr>
            <a:picLocks noGrp="1" noChangeAspect="1"/>
          </p:cNvPicPr>
          <p:nvPr>
            <p:ph idx="1"/>
          </p:nvPr>
        </p:nvPicPr>
        <p:blipFill>
          <a:blip r:embed="rId2"/>
          <a:stretch>
            <a:fillRect/>
          </a:stretch>
        </p:blipFill>
        <p:spPr bwMode="auto">
          <a:xfrm>
            <a:off x="186996" y="1981200"/>
            <a:ext cx="8770007" cy="4724400"/>
          </a:xfrm>
          <a:prstGeom prst="rect">
            <a:avLst/>
          </a:prstGeom>
          <a:noFill/>
          <a:ln w="9525">
            <a:noFill/>
            <a:miter lim="800000"/>
            <a:headEnd/>
            <a:tailEnd/>
          </a:ln>
          <a:effectLst/>
        </p:spPr>
      </p:pic>
    </p:spTree>
    <p:extLst>
      <p:ext uri="{BB962C8B-B14F-4D97-AF65-F5344CB8AC3E}">
        <p14:creationId xmlns:p14="http://schemas.microsoft.com/office/powerpoint/2010/main" val="2944657458"/>
      </p:ext>
    </p:extLst>
  </p:cSld>
  <p:clrMapOvr>
    <a:masterClrMapping/>
  </p:clrMapOvr>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A816E-1FF6-A0E7-2E75-DBC5FDF16A67}"/>
              </a:ext>
            </a:extLst>
          </p:cNvPr>
          <p:cNvSpPr>
            <a:spLocks noGrp="1"/>
          </p:cNvSpPr>
          <p:nvPr>
            <p:ph type="title"/>
          </p:nvPr>
        </p:nvSpPr>
        <p:spPr/>
        <p:txBody>
          <a:bodyPr/>
          <a:lstStyle/>
          <a:p>
            <a:pPr>
              <a:defRPr/>
            </a:pPr>
            <a:r>
              <a:rPr lang="en-US" sz="3200" dirty="0"/>
              <a:t>Global Peace Index</a:t>
            </a:r>
            <a:r>
              <a:rPr lang="en-US" sz="3200"/>
              <a:t>, 2023, </a:t>
            </a:r>
            <a:r>
              <a:rPr lang="en-US" sz="3200" dirty="0"/>
              <a:t>Institute for Economics and Peace</a:t>
            </a:r>
            <a:br>
              <a:rPr lang="en-US" sz="3200" dirty="0"/>
            </a:br>
            <a:r>
              <a:rPr lang="en-US" sz="3200" dirty="0"/>
              <a:t>Green = More Peaceful; Red = More Violent</a:t>
            </a:r>
          </a:p>
        </p:txBody>
      </p:sp>
      <p:pic>
        <p:nvPicPr>
          <p:cNvPr id="347139" name="Content Placeholder 3">
            <a:extLst>
              <a:ext uri="{FF2B5EF4-FFF2-40B4-BE49-F238E27FC236}">
                <a16:creationId xmlns:a16="http://schemas.microsoft.com/office/drawing/2014/main" id="{9ACEFA5D-978D-4FC9-A0AE-020E241374A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565150" y="1981200"/>
            <a:ext cx="8013700" cy="4114800"/>
          </a:xfrm>
        </p:spPr>
      </p:pic>
      <p:pic>
        <p:nvPicPr>
          <p:cNvPr id="347140" name="Picture 2">
            <a:extLst>
              <a:ext uri="{FF2B5EF4-FFF2-40B4-BE49-F238E27FC236}">
                <a16:creationId xmlns:a16="http://schemas.microsoft.com/office/drawing/2014/main" id="{70A3D8BC-F0BF-F739-5947-E466B4CDC1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981200"/>
            <a:ext cx="91440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8ED1E-7D27-28D1-15F3-5708BD516E9B}"/>
              </a:ext>
            </a:extLst>
          </p:cNvPr>
          <p:cNvSpPr>
            <a:spLocks noGrp="1"/>
          </p:cNvSpPr>
          <p:nvPr>
            <p:ph type="title"/>
          </p:nvPr>
        </p:nvSpPr>
        <p:spPr/>
        <p:txBody>
          <a:bodyPr/>
          <a:lstStyle/>
          <a:p>
            <a:pPr>
              <a:defRPr/>
            </a:pPr>
            <a:r>
              <a:rPr lang="en-US" sz="3600" dirty="0"/>
              <a:t>Leading Threats to National Security</a:t>
            </a:r>
            <a:br>
              <a:rPr lang="en-US" dirty="0"/>
            </a:br>
            <a:r>
              <a:rPr lang="en-US" sz="2400" dirty="0"/>
              <a:t>(Pew International Poll, 2017)</a:t>
            </a:r>
          </a:p>
        </p:txBody>
      </p:sp>
      <p:sp>
        <p:nvSpPr>
          <p:cNvPr id="3" name="Content Placeholder 2">
            <a:extLst>
              <a:ext uri="{FF2B5EF4-FFF2-40B4-BE49-F238E27FC236}">
                <a16:creationId xmlns:a16="http://schemas.microsoft.com/office/drawing/2014/main" id="{469C0D55-86C7-0538-9DE1-BE89B7172BC7}"/>
              </a:ext>
            </a:extLst>
          </p:cNvPr>
          <p:cNvSpPr>
            <a:spLocks noGrp="1"/>
          </p:cNvSpPr>
          <p:nvPr>
            <p:ph idx="1"/>
          </p:nvPr>
        </p:nvSpPr>
        <p:spPr/>
        <p:txBody>
          <a:bodyPr/>
          <a:lstStyle/>
          <a:p>
            <a:pPr>
              <a:defRPr/>
            </a:pPr>
            <a:r>
              <a:rPr lang="en-US" sz="2400" dirty="0"/>
              <a:t>ISIS 62%</a:t>
            </a:r>
          </a:p>
          <a:p>
            <a:pPr>
              <a:defRPr/>
            </a:pPr>
            <a:r>
              <a:rPr lang="en-US" sz="2400" dirty="0"/>
              <a:t>Global climate change 61%</a:t>
            </a:r>
          </a:p>
          <a:p>
            <a:pPr>
              <a:defRPr/>
            </a:pPr>
            <a:r>
              <a:rPr lang="en-US" sz="2400" dirty="0"/>
              <a:t>Cyberattacks from other countries 51%</a:t>
            </a:r>
          </a:p>
          <a:p>
            <a:pPr>
              <a:defRPr/>
            </a:pPr>
            <a:r>
              <a:rPr lang="en-US" sz="2400" dirty="0"/>
              <a:t>The condition of the global economy 51%</a:t>
            </a:r>
          </a:p>
          <a:p>
            <a:pPr>
              <a:defRPr/>
            </a:pPr>
            <a:r>
              <a:rPr lang="en-US" sz="2400" dirty="0"/>
              <a:t>Large number of refugees leaving countries such as Iraq and Syria U.S. power and influence 39%</a:t>
            </a:r>
          </a:p>
          <a:p>
            <a:pPr>
              <a:defRPr/>
            </a:pPr>
            <a:r>
              <a:rPr lang="en-US" sz="2400" dirty="0"/>
              <a:t>U.S. power and influence 35% (up to 44% by 2022)</a:t>
            </a:r>
          </a:p>
          <a:p>
            <a:pPr>
              <a:defRPr/>
            </a:pPr>
            <a:r>
              <a:rPr lang="en-US" sz="2400" dirty="0"/>
              <a:t>Russia’s power and influence 31% (70% in 2026)</a:t>
            </a:r>
          </a:p>
          <a:p>
            <a:pPr>
              <a:defRPr/>
            </a:pPr>
            <a:r>
              <a:rPr lang="en-US" sz="2400" dirty="0"/>
              <a:t>China's power and influence 31% (up to 38% by 2022)</a:t>
            </a:r>
          </a:p>
        </p:txBody>
      </p:sp>
    </p:spTree>
  </p:cSld>
  <p:clrMapOvr>
    <a:masterClrMapping/>
  </p:clrMapOvr>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9186" name="Picture 3">
            <a:extLst>
              <a:ext uri="{FF2B5EF4-FFF2-40B4-BE49-F238E27FC236}">
                <a16:creationId xmlns:a16="http://schemas.microsoft.com/office/drawing/2014/main" id="{479CDEBA-D26D-4B59-16BC-0526EF626C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4488" y="0"/>
            <a:ext cx="59150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B82DB-004E-69F4-E888-61F0CA8F977E}"/>
              </a:ext>
            </a:extLst>
          </p:cNvPr>
          <p:cNvSpPr>
            <a:spLocks noGrp="1"/>
          </p:cNvSpPr>
          <p:nvPr>
            <p:ph type="title"/>
          </p:nvPr>
        </p:nvSpPr>
        <p:spPr/>
        <p:txBody>
          <a:bodyPr/>
          <a:lstStyle/>
          <a:p>
            <a:pPr>
              <a:defRPr/>
            </a:pPr>
            <a:r>
              <a:rPr lang="en-US" dirty="0"/>
              <a:t>Solutions</a:t>
            </a:r>
          </a:p>
        </p:txBody>
      </p:sp>
      <p:sp>
        <p:nvSpPr>
          <p:cNvPr id="3" name="Content Placeholder 2">
            <a:extLst>
              <a:ext uri="{FF2B5EF4-FFF2-40B4-BE49-F238E27FC236}">
                <a16:creationId xmlns:a16="http://schemas.microsoft.com/office/drawing/2014/main" id="{823A6FA7-A2D7-7EBB-C904-36B7E5635BD8}"/>
              </a:ext>
            </a:extLst>
          </p:cNvPr>
          <p:cNvSpPr>
            <a:spLocks noGrp="1"/>
          </p:cNvSpPr>
          <p:nvPr>
            <p:ph idx="1"/>
          </p:nvPr>
        </p:nvSpPr>
        <p:spPr/>
        <p:txBody>
          <a:bodyPr/>
          <a:lstStyle/>
          <a:p>
            <a:pPr>
              <a:defRPr/>
            </a:pPr>
            <a:r>
              <a:rPr lang="en-US" dirty="0"/>
              <a:t>Civil-resistance movements:</a:t>
            </a:r>
          </a:p>
          <a:p>
            <a:pPr lvl="1">
              <a:defRPr/>
            </a:pPr>
            <a:r>
              <a:rPr lang="en-US" dirty="0"/>
              <a:t>Prevail almost twice as often as armed movements</a:t>
            </a:r>
          </a:p>
          <a:p>
            <a:pPr lvl="1">
              <a:defRPr/>
            </a:pPr>
            <a:r>
              <a:rPr lang="en-US" dirty="0"/>
              <a:t>True across decades and continents, in democracies and autocracies, against weak regimes and strong ones</a:t>
            </a:r>
          </a:p>
        </p:txBody>
      </p:sp>
    </p:spTree>
  </p:cSld>
  <p:clrMapOvr>
    <a:masterClrMapping/>
  </p:clrMapOvr>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Rectangle 2">
            <a:extLst>
              <a:ext uri="{FF2B5EF4-FFF2-40B4-BE49-F238E27FC236}">
                <a16:creationId xmlns:a16="http://schemas.microsoft.com/office/drawing/2014/main" id="{90FC07E3-1EFB-506E-7899-79258C29AEA9}"/>
              </a:ext>
            </a:extLst>
          </p:cNvPr>
          <p:cNvSpPr>
            <a:spLocks noGrp="1" noChangeArrowheads="1"/>
          </p:cNvSpPr>
          <p:nvPr>
            <p:ph type="title"/>
          </p:nvPr>
        </p:nvSpPr>
        <p:spPr/>
        <p:txBody>
          <a:bodyPr/>
          <a:lstStyle/>
          <a:p>
            <a:pPr eaLnBrk="1" hangingPunct="1">
              <a:defRPr/>
            </a:pPr>
            <a:r>
              <a:rPr lang="en-US"/>
              <a:t>Solutions</a:t>
            </a:r>
          </a:p>
        </p:txBody>
      </p:sp>
      <p:sp>
        <p:nvSpPr>
          <p:cNvPr id="320515" name="Rectangle 3">
            <a:extLst>
              <a:ext uri="{FF2B5EF4-FFF2-40B4-BE49-F238E27FC236}">
                <a16:creationId xmlns:a16="http://schemas.microsoft.com/office/drawing/2014/main" id="{B3FB3DBC-EFBB-5455-0802-392D399034CD}"/>
              </a:ext>
            </a:extLst>
          </p:cNvPr>
          <p:cNvSpPr>
            <a:spLocks noGrp="1" noChangeArrowheads="1"/>
          </p:cNvSpPr>
          <p:nvPr>
            <p:ph type="body" sz="half" idx="1"/>
          </p:nvPr>
        </p:nvSpPr>
        <p:spPr>
          <a:xfrm>
            <a:off x="457200" y="1981200"/>
            <a:ext cx="4495800" cy="4114800"/>
          </a:xfrm>
        </p:spPr>
        <p:txBody>
          <a:bodyPr/>
          <a:lstStyle/>
          <a:p>
            <a:pPr eaLnBrk="1" hangingPunct="1">
              <a:lnSpc>
                <a:spcPct val="90000"/>
              </a:lnSpc>
              <a:defRPr/>
            </a:pPr>
            <a:r>
              <a:rPr lang="en-US" sz="2800" dirty="0"/>
              <a:t>Physician activism (PSR, IPPNW, etc.)</a:t>
            </a:r>
          </a:p>
          <a:p>
            <a:pPr eaLnBrk="1" hangingPunct="1">
              <a:lnSpc>
                <a:spcPct val="90000"/>
              </a:lnSpc>
              <a:defRPr/>
            </a:pPr>
            <a:r>
              <a:rPr lang="en-US" sz="2800" dirty="0"/>
              <a:t>Increased education: public, medical and public health students</a:t>
            </a:r>
          </a:p>
          <a:p>
            <a:pPr eaLnBrk="1" hangingPunct="1">
              <a:lnSpc>
                <a:spcPct val="90000"/>
              </a:lnSpc>
              <a:defRPr/>
            </a:pPr>
            <a:r>
              <a:rPr lang="en-US" sz="2800" dirty="0"/>
              <a:t>Tolerance and appreciation of diversity</a:t>
            </a:r>
          </a:p>
          <a:p>
            <a:pPr eaLnBrk="1" hangingPunct="1">
              <a:lnSpc>
                <a:spcPct val="90000"/>
              </a:lnSpc>
              <a:defRPr/>
            </a:pPr>
            <a:r>
              <a:rPr lang="en-US" sz="2800" dirty="0"/>
              <a:t>Social justice</a:t>
            </a:r>
          </a:p>
          <a:p>
            <a:pPr eaLnBrk="1" hangingPunct="1">
              <a:lnSpc>
                <a:spcPct val="90000"/>
              </a:lnSpc>
              <a:defRPr/>
            </a:pPr>
            <a:r>
              <a:rPr lang="en-US" sz="2800" dirty="0"/>
              <a:t>Environmental preservation</a:t>
            </a:r>
          </a:p>
        </p:txBody>
      </p:sp>
      <p:pic>
        <p:nvPicPr>
          <p:cNvPr id="351236" name="Picture 5" descr="directron_1683_5557593">
            <a:extLst>
              <a:ext uri="{FF2B5EF4-FFF2-40B4-BE49-F238E27FC236}">
                <a16:creationId xmlns:a16="http://schemas.microsoft.com/office/drawing/2014/main" id="{229754A4-5E19-6523-E202-F00A474A9BB3}"/>
              </a:ext>
            </a:extLst>
          </p:cNvPr>
          <p:cNvPicPr>
            <a:picLocks noGrp="1" noChangeAspect="1" noChangeArrowheads="1"/>
          </p:cNvPicPr>
          <p:nvPr>
            <p:ph type="clipArt" sz="half" idx="2"/>
          </p:nvPr>
        </p:nvPicPr>
        <p:blipFill>
          <a:blip r:embed="rId2">
            <a:extLst>
              <a:ext uri="{28A0092B-C50C-407E-A947-70E740481C1C}">
                <a14:useLocalDpi xmlns:a14="http://schemas.microsoft.com/office/drawing/2010/main" val="0"/>
              </a:ext>
            </a:extLst>
          </a:blip>
          <a:srcRect/>
          <a:stretch>
            <a:fillRect/>
          </a:stretch>
        </p:blipFill>
        <p:spPr>
          <a:xfrm>
            <a:off x="5257800" y="2209800"/>
            <a:ext cx="3409950" cy="3105150"/>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Rectangle 2">
            <a:extLst>
              <a:ext uri="{FF2B5EF4-FFF2-40B4-BE49-F238E27FC236}">
                <a16:creationId xmlns:a16="http://schemas.microsoft.com/office/drawing/2014/main" id="{323C114D-CB48-88E2-82A0-9AFDC05900B9}"/>
              </a:ext>
            </a:extLst>
          </p:cNvPr>
          <p:cNvSpPr>
            <a:spLocks noGrp="1" noChangeArrowheads="1"/>
          </p:cNvSpPr>
          <p:nvPr>
            <p:ph type="title"/>
          </p:nvPr>
        </p:nvSpPr>
        <p:spPr/>
        <p:txBody>
          <a:bodyPr/>
          <a:lstStyle/>
          <a:p>
            <a:pPr eaLnBrk="1" hangingPunct="1">
              <a:defRPr/>
            </a:pPr>
            <a:r>
              <a:rPr lang="en-US"/>
              <a:t>Solutions</a:t>
            </a:r>
          </a:p>
        </p:txBody>
      </p:sp>
      <p:sp>
        <p:nvSpPr>
          <p:cNvPr id="320515" name="Rectangle 3">
            <a:extLst>
              <a:ext uri="{FF2B5EF4-FFF2-40B4-BE49-F238E27FC236}">
                <a16:creationId xmlns:a16="http://schemas.microsoft.com/office/drawing/2014/main" id="{4E26C0CA-A2EB-02E2-0991-84767CAB81B6}"/>
              </a:ext>
            </a:extLst>
          </p:cNvPr>
          <p:cNvSpPr>
            <a:spLocks noGrp="1" noChangeArrowheads="1"/>
          </p:cNvSpPr>
          <p:nvPr>
            <p:ph type="body" sz="half" idx="1"/>
          </p:nvPr>
        </p:nvSpPr>
        <p:spPr>
          <a:xfrm>
            <a:off x="457200" y="1981200"/>
            <a:ext cx="4495800" cy="4114800"/>
          </a:xfrm>
        </p:spPr>
        <p:txBody>
          <a:bodyPr/>
          <a:lstStyle/>
          <a:p>
            <a:pPr eaLnBrk="1" hangingPunct="1">
              <a:lnSpc>
                <a:spcPct val="90000"/>
              </a:lnSpc>
              <a:defRPr/>
            </a:pPr>
            <a:r>
              <a:rPr lang="en-US" sz="2800" dirty="0"/>
              <a:t>Decrease military budget, eliminate </a:t>
            </a:r>
            <a:r>
              <a:rPr lang="en-US" sz="2800" dirty="0" err="1"/>
              <a:t>wast</a:t>
            </a:r>
            <a:endParaRPr lang="en-US" sz="2800" dirty="0"/>
          </a:p>
          <a:p>
            <a:pPr eaLnBrk="1" hangingPunct="1">
              <a:lnSpc>
                <a:spcPct val="90000"/>
              </a:lnSpc>
              <a:defRPr/>
            </a:pPr>
            <a:r>
              <a:rPr lang="en-US" sz="2800" dirty="0"/>
              <a:t>Stop military recruiting in public schools</a:t>
            </a:r>
          </a:p>
          <a:p>
            <a:pPr eaLnBrk="1" hangingPunct="1">
              <a:lnSpc>
                <a:spcPct val="90000"/>
              </a:lnSpc>
              <a:defRPr/>
            </a:pPr>
            <a:r>
              <a:rPr lang="en-US" sz="2800" dirty="0"/>
              <a:t>Legislation, treaties</a:t>
            </a:r>
          </a:p>
          <a:p>
            <a:pPr eaLnBrk="1" hangingPunct="1">
              <a:lnSpc>
                <a:spcPct val="90000"/>
              </a:lnSpc>
              <a:defRPr/>
            </a:pPr>
            <a:r>
              <a:rPr lang="en-US" sz="2800" dirty="0"/>
              <a:t>Assist victims of war (PHR, MSF, etc.)</a:t>
            </a:r>
          </a:p>
        </p:txBody>
      </p:sp>
      <p:pic>
        <p:nvPicPr>
          <p:cNvPr id="352260" name="Picture 5" descr="directron_1683_5557593">
            <a:extLst>
              <a:ext uri="{FF2B5EF4-FFF2-40B4-BE49-F238E27FC236}">
                <a16:creationId xmlns:a16="http://schemas.microsoft.com/office/drawing/2014/main" id="{2A114729-3929-DD1E-4288-217797453534}"/>
              </a:ext>
            </a:extLst>
          </p:cNvPr>
          <p:cNvPicPr>
            <a:picLocks noGrp="1" noChangeAspect="1" noChangeArrowheads="1"/>
          </p:cNvPicPr>
          <p:nvPr>
            <p:ph type="clipArt" sz="half" idx="2"/>
          </p:nvPr>
        </p:nvPicPr>
        <p:blipFill>
          <a:blip r:embed="rId2">
            <a:extLst>
              <a:ext uri="{28A0092B-C50C-407E-A947-70E740481C1C}">
                <a14:useLocalDpi xmlns:a14="http://schemas.microsoft.com/office/drawing/2010/main" val="0"/>
              </a:ext>
            </a:extLst>
          </a:blip>
          <a:srcRect/>
          <a:stretch>
            <a:fillRect/>
          </a:stretch>
        </p:blipFill>
        <p:spPr>
          <a:xfrm>
            <a:off x="5257800" y="2209800"/>
            <a:ext cx="3409950" cy="3105150"/>
          </a:xfr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4" name="Rectangle 2">
            <a:extLst>
              <a:ext uri="{FF2B5EF4-FFF2-40B4-BE49-F238E27FC236}">
                <a16:creationId xmlns:a16="http://schemas.microsoft.com/office/drawing/2014/main" id="{14957D80-DE7D-7BE3-5EBB-2D0183BB168F}"/>
              </a:ext>
            </a:extLst>
          </p:cNvPr>
          <p:cNvSpPr>
            <a:spLocks noGrp="1" noChangeArrowheads="1"/>
          </p:cNvSpPr>
          <p:nvPr>
            <p:ph type="title"/>
          </p:nvPr>
        </p:nvSpPr>
        <p:spPr/>
        <p:txBody>
          <a:bodyPr/>
          <a:lstStyle/>
          <a:p>
            <a:pPr eaLnBrk="1" hangingPunct="1">
              <a:defRPr/>
            </a:pPr>
            <a:r>
              <a:rPr lang="en-US"/>
              <a:t>Thomas Jefferson</a:t>
            </a:r>
          </a:p>
        </p:txBody>
      </p:sp>
      <p:sp>
        <p:nvSpPr>
          <p:cNvPr id="351235" name="Rectangle 3">
            <a:extLst>
              <a:ext uri="{FF2B5EF4-FFF2-40B4-BE49-F238E27FC236}">
                <a16:creationId xmlns:a16="http://schemas.microsoft.com/office/drawing/2014/main" id="{D2F85C86-9695-B5B1-1E56-086CC6669AD2}"/>
              </a:ext>
            </a:extLst>
          </p:cNvPr>
          <p:cNvSpPr>
            <a:spLocks noGrp="1" noChangeArrowheads="1"/>
          </p:cNvSpPr>
          <p:nvPr>
            <p:ph idx="1"/>
          </p:nvPr>
        </p:nvSpPr>
        <p:spPr/>
        <p:txBody>
          <a:bodyPr/>
          <a:lstStyle/>
          <a:p>
            <a:pPr eaLnBrk="1" hangingPunct="1">
              <a:buFont typeface="Wingdings" panose="05000000000000000000" pitchFamily="2" charset="2"/>
              <a:buNone/>
              <a:defRPr/>
            </a:pPr>
            <a:endParaRPr lang="en-US"/>
          </a:p>
          <a:p>
            <a:pPr eaLnBrk="1" hangingPunct="1">
              <a:buFont typeface="Wingdings" panose="05000000000000000000" pitchFamily="2" charset="2"/>
              <a:buNone/>
              <a:defRPr/>
            </a:pPr>
            <a:endParaRPr lang="en-US"/>
          </a:p>
          <a:p>
            <a:pPr eaLnBrk="1" hangingPunct="1">
              <a:buFont typeface="Wingdings" panose="05000000000000000000" pitchFamily="2" charset="2"/>
              <a:buNone/>
              <a:defRPr/>
            </a:pPr>
            <a:r>
              <a:rPr lang="en-US"/>
              <a:t>	“Nothing can keep (government) right but (the people’s) vigilant and distrustful superintendence”</a:t>
            </a:r>
          </a:p>
        </p:txBody>
      </p:sp>
    </p:spTree>
  </p:cSld>
  <p:clrMapOvr>
    <a:masterClrMapping/>
  </p:clrMapOvr>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Rectangle 2">
            <a:extLst>
              <a:ext uri="{FF2B5EF4-FFF2-40B4-BE49-F238E27FC236}">
                <a16:creationId xmlns:a16="http://schemas.microsoft.com/office/drawing/2014/main" id="{CEB9C687-00D7-2D25-688A-EE26D38293D2}"/>
              </a:ext>
            </a:extLst>
          </p:cNvPr>
          <p:cNvSpPr>
            <a:spLocks noGrp="1" noChangeArrowheads="1"/>
          </p:cNvSpPr>
          <p:nvPr>
            <p:ph type="title"/>
          </p:nvPr>
        </p:nvSpPr>
        <p:spPr/>
        <p:txBody>
          <a:bodyPr/>
          <a:lstStyle/>
          <a:p>
            <a:pPr eaLnBrk="1" hangingPunct="1">
              <a:defRPr/>
            </a:pPr>
            <a:r>
              <a:rPr lang="en-US"/>
              <a:t>Harvey Cushing</a:t>
            </a:r>
          </a:p>
        </p:txBody>
      </p:sp>
      <p:sp>
        <p:nvSpPr>
          <p:cNvPr id="337923" name="Rectangle 3">
            <a:extLst>
              <a:ext uri="{FF2B5EF4-FFF2-40B4-BE49-F238E27FC236}">
                <a16:creationId xmlns:a16="http://schemas.microsoft.com/office/drawing/2014/main" id="{9ADD91BB-FFD9-CB37-11B8-CD526EB6CC7A}"/>
              </a:ext>
            </a:extLst>
          </p:cNvPr>
          <p:cNvSpPr>
            <a:spLocks noGrp="1" noChangeArrowheads="1"/>
          </p:cNvSpPr>
          <p:nvPr>
            <p:ph idx="1"/>
          </p:nvPr>
        </p:nvSpPr>
        <p:spPr/>
        <p:txBody>
          <a:bodyPr/>
          <a:lstStyle/>
          <a:p>
            <a:pPr eaLnBrk="1" hangingPunct="1">
              <a:buFont typeface="Wingdings" panose="05000000000000000000" pitchFamily="2" charset="2"/>
              <a:buNone/>
              <a:defRPr/>
            </a:pPr>
            <a:endParaRPr lang="en-US"/>
          </a:p>
          <a:p>
            <a:pPr eaLnBrk="1" hangingPunct="1">
              <a:buFont typeface="Wingdings" panose="05000000000000000000" pitchFamily="2" charset="2"/>
              <a:buNone/>
              <a:defRPr/>
            </a:pPr>
            <a:endParaRPr lang="en-US"/>
          </a:p>
          <a:p>
            <a:pPr eaLnBrk="1" hangingPunct="1">
              <a:buFont typeface="Wingdings" panose="05000000000000000000" pitchFamily="2" charset="2"/>
              <a:buNone/>
              <a:defRPr/>
            </a:pPr>
            <a:r>
              <a:rPr lang="en-US"/>
              <a:t>“A physician is obligated to consider more than a diseased organ, more even than the whole man. He must view the man in his world.”</a:t>
            </a:r>
          </a:p>
        </p:txBody>
      </p:sp>
    </p:spTree>
  </p:cSld>
  <p:clrMapOvr>
    <a:masterClrMapping/>
  </p:clrMapOvr>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Rectangle 2">
            <a:extLst>
              <a:ext uri="{FF2B5EF4-FFF2-40B4-BE49-F238E27FC236}">
                <a16:creationId xmlns:a16="http://schemas.microsoft.com/office/drawing/2014/main" id="{E83AA430-3B15-0392-D62F-33710C8877FF}"/>
              </a:ext>
            </a:extLst>
          </p:cNvPr>
          <p:cNvSpPr>
            <a:spLocks noGrp="1" noChangeArrowheads="1"/>
          </p:cNvSpPr>
          <p:nvPr>
            <p:ph type="title"/>
          </p:nvPr>
        </p:nvSpPr>
        <p:spPr/>
        <p:txBody>
          <a:bodyPr/>
          <a:lstStyle/>
          <a:p>
            <a:pPr eaLnBrk="1" hangingPunct="1">
              <a:defRPr/>
            </a:pPr>
            <a:r>
              <a:rPr lang="en-US" dirty="0"/>
              <a:t>Rudolph Virchow</a:t>
            </a:r>
          </a:p>
        </p:txBody>
      </p:sp>
      <p:sp>
        <p:nvSpPr>
          <p:cNvPr id="338947" name="Rectangle 3">
            <a:extLst>
              <a:ext uri="{FF2B5EF4-FFF2-40B4-BE49-F238E27FC236}">
                <a16:creationId xmlns:a16="http://schemas.microsoft.com/office/drawing/2014/main" id="{184487A7-9049-042F-6163-A74DEA0B4FF8}"/>
              </a:ext>
            </a:extLst>
          </p:cNvPr>
          <p:cNvSpPr>
            <a:spLocks noGrp="1" noChangeArrowheads="1"/>
          </p:cNvSpPr>
          <p:nvPr>
            <p:ph idx="1"/>
          </p:nvPr>
        </p:nvSpPr>
        <p:spPr/>
        <p:txBody>
          <a:bodyPr/>
          <a:lstStyle/>
          <a:p>
            <a:pPr lvl="1" eaLnBrk="1" hangingPunct="1">
              <a:buFont typeface="Wingdings" panose="05000000000000000000" pitchFamily="2" charset="2"/>
              <a:buNone/>
              <a:defRPr/>
            </a:pPr>
            <a:endParaRPr lang="en-US" sz="3600"/>
          </a:p>
          <a:p>
            <a:pPr lvl="1" eaLnBrk="1" hangingPunct="1">
              <a:buFont typeface="Wingdings" panose="05000000000000000000" pitchFamily="2" charset="2"/>
              <a:buNone/>
              <a:defRPr/>
            </a:pPr>
            <a:r>
              <a:rPr lang="en-US" sz="3600"/>
              <a:t>“Doctors are natural attorneys for the poor … If medicine is to really accomplish its great task, it must intervene in political and social life…”</a:t>
            </a:r>
          </a:p>
        </p:txBody>
      </p:sp>
    </p:spTree>
  </p:cSld>
  <p:clrMapOvr>
    <a:masterClrMapping/>
  </p:clrMapOvr>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Rectangle 2">
            <a:extLst>
              <a:ext uri="{FF2B5EF4-FFF2-40B4-BE49-F238E27FC236}">
                <a16:creationId xmlns:a16="http://schemas.microsoft.com/office/drawing/2014/main" id="{1D7E5916-6513-0F4D-779E-AE8BFB5891DC}"/>
              </a:ext>
            </a:extLst>
          </p:cNvPr>
          <p:cNvSpPr>
            <a:spLocks noGrp="1" noChangeArrowheads="1"/>
          </p:cNvSpPr>
          <p:nvPr>
            <p:ph type="title"/>
          </p:nvPr>
        </p:nvSpPr>
        <p:spPr/>
        <p:txBody>
          <a:bodyPr/>
          <a:lstStyle/>
          <a:p>
            <a:pPr eaLnBrk="1" hangingPunct="1">
              <a:defRPr/>
            </a:pPr>
            <a:r>
              <a:rPr lang="en-US"/>
              <a:t>The role of the doctor in society</a:t>
            </a:r>
          </a:p>
        </p:txBody>
      </p:sp>
      <p:sp>
        <p:nvSpPr>
          <p:cNvPr id="342019" name="Rectangle 3">
            <a:extLst>
              <a:ext uri="{FF2B5EF4-FFF2-40B4-BE49-F238E27FC236}">
                <a16:creationId xmlns:a16="http://schemas.microsoft.com/office/drawing/2014/main" id="{F86B1C1E-B9D2-F7B3-8658-F96C2AAD8164}"/>
              </a:ext>
            </a:extLst>
          </p:cNvPr>
          <p:cNvSpPr>
            <a:spLocks noGrp="1" noChangeArrowheads="1"/>
          </p:cNvSpPr>
          <p:nvPr>
            <p:ph idx="1"/>
          </p:nvPr>
        </p:nvSpPr>
        <p:spPr/>
        <p:txBody>
          <a:bodyPr/>
          <a:lstStyle/>
          <a:p>
            <a:pPr eaLnBrk="1" hangingPunct="1">
              <a:defRPr/>
            </a:pPr>
            <a:r>
              <a:rPr lang="en-US" sz="3600" dirty="0"/>
              <a:t>World Health Organization:</a:t>
            </a:r>
          </a:p>
          <a:p>
            <a:pPr lvl="1" eaLnBrk="1" hangingPunct="1">
              <a:defRPr/>
            </a:pPr>
            <a:r>
              <a:rPr lang="en-US" sz="3600" dirty="0"/>
              <a:t>“The role of physicians and other health professionals in the preservation and promotion of peace is the most significant factor for the attainment of health for all.”</a:t>
            </a:r>
          </a:p>
        </p:txBody>
      </p:sp>
    </p:spTree>
  </p:cSld>
  <p:clrMapOvr>
    <a:masterClrMapping/>
  </p:clrMapOvr>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FE9ADE-3673-65F8-2DFC-E111F4CF1EC1}"/>
              </a:ext>
            </a:extLst>
          </p:cNvPr>
          <p:cNvSpPr>
            <a:spLocks noGrp="1"/>
          </p:cNvSpPr>
          <p:nvPr>
            <p:ph type="title"/>
          </p:nvPr>
        </p:nvSpPr>
        <p:spPr/>
        <p:txBody>
          <a:bodyPr/>
          <a:lstStyle/>
          <a:p>
            <a:pPr>
              <a:defRPr/>
            </a:pPr>
            <a:r>
              <a:rPr lang="en-US" dirty="0"/>
              <a:t>Nathan Francis </a:t>
            </a:r>
            <a:r>
              <a:rPr lang="en-US" dirty="0" err="1"/>
              <a:t>Mosell</a:t>
            </a:r>
            <a:r>
              <a:rPr lang="en-US" dirty="0"/>
              <a:t>, MD</a:t>
            </a:r>
            <a:br>
              <a:rPr lang="en-US" dirty="0"/>
            </a:br>
            <a:r>
              <a:rPr lang="en-US" dirty="0"/>
              <a:t>Co-founder of NMA and NAACP</a:t>
            </a:r>
          </a:p>
        </p:txBody>
      </p:sp>
      <p:sp>
        <p:nvSpPr>
          <p:cNvPr id="3" name="Content Placeholder 2">
            <a:extLst>
              <a:ext uri="{FF2B5EF4-FFF2-40B4-BE49-F238E27FC236}">
                <a16:creationId xmlns:a16="http://schemas.microsoft.com/office/drawing/2014/main" id="{91633201-2DFA-8CD5-170C-486EA726B32C}"/>
              </a:ext>
            </a:extLst>
          </p:cNvPr>
          <p:cNvSpPr>
            <a:spLocks noGrp="1"/>
          </p:cNvSpPr>
          <p:nvPr>
            <p:ph idx="1"/>
          </p:nvPr>
        </p:nvSpPr>
        <p:spPr/>
        <p:txBody>
          <a:bodyPr/>
          <a:lstStyle/>
          <a:p>
            <a:pPr marL="0" indent="0">
              <a:buFont typeface="Wingdings" panose="05000000000000000000" pitchFamily="2" charset="2"/>
              <a:buNone/>
              <a:defRPr/>
            </a:pPr>
            <a:r>
              <a:rPr lang="en-US" sz="3600" dirty="0"/>
              <a:t>“If you have never been called a radical,… you should begin to examine your conscience. It means that you have never done anything for anyone but yourself.”</a:t>
            </a:r>
          </a:p>
        </p:txBody>
      </p:sp>
    </p:spTree>
  </p:cSld>
  <p:clrMapOvr>
    <a:masterClrMapping/>
  </p:clrMapOvr>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2">
            <a:extLst>
              <a:ext uri="{FF2B5EF4-FFF2-40B4-BE49-F238E27FC236}">
                <a16:creationId xmlns:a16="http://schemas.microsoft.com/office/drawing/2014/main" id="{9039A955-9108-A8D3-42C1-04611BEF0A28}"/>
              </a:ext>
            </a:extLst>
          </p:cNvPr>
          <p:cNvSpPr>
            <a:spLocks noGrp="1" noChangeArrowheads="1"/>
          </p:cNvSpPr>
          <p:nvPr>
            <p:ph type="title"/>
          </p:nvPr>
        </p:nvSpPr>
        <p:spPr/>
        <p:txBody>
          <a:bodyPr/>
          <a:lstStyle/>
          <a:p>
            <a:pPr eaLnBrk="1" hangingPunct="1">
              <a:defRPr/>
            </a:pPr>
            <a:r>
              <a:rPr lang="en-US"/>
              <a:t>Pastor Niemoller</a:t>
            </a:r>
          </a:p>
        </p:txBody>
      </p:sp>
      <p:sp>
        <p:nvSpPr>
          <p:cNvPr id="322563" name="Rectangle 3">
            <a:extLst>
              <a:ext uri="{FF2B5EF4-FFF2-40B4-BE49-F238E27FC236}">
                <a16:creationId xmlns:a16="http://schemas.microsoft.com/office/drawing/2014/main" id="{D8C88A8D-C958-2D71-4AC0-9AF402A1D8CB}"/>
              </a:ext>
            </a:extLst>
          </p:cNvPr>
          <p:cNvSpPr>
            <a:spLocks noGrp="1" noChangeArrowheads="1"/>
          </p:cNvSpPr>
          <p:nvPr>
            <p:ph idx="1"/>
          </p:nvPr>
        </p:nvSpPr>
        <p:spPr/>
        <p:txBody>
          <a:bodyPr/>
          <a:lstStyle/>
          <a:p>
            <a:pPr eaLnBrk="1" hangingPunct="1">
              <a:buFont typeface="Wingdings" panose="05000000000000000000" pitchFamily="2" charset="2"/>
              <a:buNone/>
              <a:defRPr/>
            </a:pPr>
            <a:r>
              <a:rPr lang="en-US" sz="2800" dirty="0"/>
              <a:t>“First they came for the Jews, and I did not speak up, for I was not a Jew.</a:t>
            </a:r>
          </a:p>
          <a:p>
            <a:pPr eaLnBrk="1" hangingPunct="1">
              <a:buFont typeface="Wingdings" panose="05000000000000000000" pitchFamily="2" charset="2"/>
              <a:buNone/>
              <a:defRPr/>
            </a:pPr>
            <a:r>
              <a:rPr lang="en-US" sz="2800" dirty="0"/>
              <a:t>Then they came for the communists, and I did not speak up, for I was not a communist.</a:t>
            </a:r>
          </a:p>
          <a:p>
            <a:pPr eaLnBrk="1" hangingPunct="1">
              <a:buFont typeface="Wingdings" panose="05000000000000000000" pitchFamily="2" charset="2"/>
              <a:buNone/>
              <a:defRPr/>
            </a:pPr>
            <a:r>
              <a:rPr lang="en-US" sz="2800" dirty="0"/>
              <a:t>Then they came for the trade unionists, and I did not speak up, for I was not a trade unionist.</a:t>
            </a:r>
          </a:p>
          <a:p>
            <a:pPr eaLnBrk="1" hangingPunct="1">
              <a:buFont typeface="Wingdings" panose="05000000000000000000" pitchFamily="2" charset="2"/>
              <a:buNone/>
              <a:defRPr/>
            </a:pPr>
            <a:r>
              <a:rPr lang="en-US" sz="2800" dirty="0"/>
              <a:t>Then they came for me, and there was no one left to speak up for me.”</a:t>
            </a:r>
          </a:p>
        </p:txBody>
      </p:sp>
    </p:spTree>
  </p:cSld>
  <p:clrMapOvr>
    <a:masterClrMapping/>
  </p:clrMapOvr>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2">
            <a:extLst>
              <a:ext uri="{FF2B5EF4-FFF2-40B4-BE49-F238E27FC236}">
                <a16:creationId xmlns:a16="http://schemas.microsoft.com/office/drawing/2014/main" id="{90928093-634A-DB09-F5E5-2CEA69381DA0}"/>
              </a:ext>
            </a:extLst>
          </p:cNvPr>
          <p:cNvSpPr>
            <a:spLocks noGrp="1" noChangeArrowheads="1"/>
          </p:cNvSpPr>
          <p:nvPr>
            <p:ph type="title"/>
          </p:nvPr>
        </p:nvSpPr>
        <p:spPr/>
        <p:txBody>
          <a:bodyPr/>
          <a:lstStyle/>
          <a:p>
            <a:pPr eaLnBrk="1" hangingPunct="1">
              <a:defRPr/>
            </a:pPr>
            <a:r>
              <a:rPr lang="en-US"/>
              <a:t>Pastor Niemoller</a:t>
            </a:r>
          </a:p>
        </p:txBody>
      </p:sp>
      <p:sp>
        <p:nvSpPr>
          <p:cNvPr id="322563" name="Rectangle 3">
            <a:extLst>
              <a:ext uri="{FF2B5EF4-FFF2-40B4-BE49-F238E27FC236}">
                <a16:creationId xmlns:a16="http://schemas.microsoft.com/office/drawing/2014/main" id="{B59485B6-03D9-B562-F866-3E51B535BE8F}"/>
              </a:ext>
            </a:extLst>
          </p:cNvPr>
          <p:cNvSpPr>
            <a:spLocks noGrp="1" noChangeArrowheads="1"/>
          </p:cNvSpPr>
          <p:nvPr>
            <p:ph idx="1"/>
          </p:nvPr>
        </p:nvSpPr>
        <p:spPr/>
        <p:txBody>
          <a:bodyPr>
            <a:normAutofit/>
          </a:bodyPr>
          <a:lstStyle/>
          <a:p>
            <a:pPr eaLnBrk="1" hangingPunct="1">
              <a:buFont typeface="Wingdings" panose="05000000000000000000" pitchFamily="2" charset="2"/>
              <a:buNone/>
              <a:defRPr/>
            </a:pPr>
            <a:r>
              <a:rPr lang="en-US" sz="2800" dirty="0"/>
              <a:t>“First they came for the Jews, and I did not speak up, for I was not a Jew.</a:t>
            </a:r>
          </a:p>
          <a:p>
            <a:pPr eaLnBrk="1" hangingPunct="1">
              <a:buFont typeface="Wingdings" panose="05000000000000000000" pitchFamily="2" charset="2"/>
              <a:buNone/>
              <a:defRPr/>
            </a:pPr>
            <a:r>
              <a:rPr lang="en-US" sz="2800" dirty="0"/>
              <a:t>Then they came for the communists, and I did not speak up, for I was not a communist.</a:t>
            </a:r>
          </a:p>
          <a:p>
            <a:pPr eaLnBrk="1" hangingPunct="1">
              <a:buFont typeface="Wingdings" panose="05000000000000000000" pitchFamily="2" charset="2"/>
              <a:buNone/>
              <a:defRPr/>
            </a:pPr>
            <a:r>
              <a:rPr lang="en-US" sz="2800" dirty="0"/>
              <a:t>Then they came for the trade unionists, and I did not speak up, for I was not a trade unionist.</a:t>
            </a:r>
          </a:p>
          <a:p>
            <a:pPr eaLnBrk="1" hangingPunct="1">
              <a:buFont typeface="Wingdings" panose="05000000000000000000" pitchFamily="2" charset="2"/>
              <a:buNone/>
              <a:defRPr/>
            </a:pPr>
            <a:r>
              <a:rPr lang="en-US" sz="2800" dirty="0"/>
              <a:t>Then they came for me, and there was no one left to speak up for me.”</a:t>
            </a:r>
          </a:p>
        </p:txBody>
      </p:sp>
    </p:spTree>
  </p:cSld>
  <p:clrMapOvr>
    <a:masterClrMapping/>
  </p:clrMapOvr>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a:extLst>
              <a:ext uri="{FF2B5EF4-FFF2-40B4-BE49-F238E27FC236}">
                <a16:creationId xmlns:a16="http://schemas.microsoft.com/office/drawing/2014/main" id="{20A6BA36-FC04-5391-3CDF-CE32DA951400}"/>
              </a:ext>
            </a:extLst>
          </p:cNvPr>
          <p:cNvSpPr>
            <a:spLocks noGrp="1"/>
          </p:cNvSpPr>
          <p:nvPr>
            <p:ph type="title"/>
          </p:nvPr>
        </p:nvSpPr>
        <p:spPr/>
        <p:txBody>
          <a:bodyPr>
            <a:normAutofit fontScale="90000"/>
          </a:bodyPr>
          <a:lstStyle/>
          <a:p>
            <a:pPr>
              <a:defRPr/>
            </a:pPr>
            <a:r>
              <a:rPr lang="en-US" altLang="en-US" sz="3200" dirty="0"/>
              <a:t>At the Un-National Monument along the Canadian Border</a:t>
            </a:r>
            <a:br>
              <a:rPr lang="en-US" altLang="en-US" sz="2400" dirty="0"/>
            </a:br>
            <a:r>
              <a:rPr lang="en-US" altLang="en-US" sz="2800" dirty="0"/>
              <a:t>William Stafford</a:t>
            </a:r>
          </a:p>
        </p:txBody>
      </p:sp>
      <p:sp>
        <p:nvSpPr>
          <p:cNvPr id="54275" name="Content Placeholder 2">
            <a:extLst>
              <a:ext uri="{FF2B5EF4-FFF2-40B4-BE49-F238E27FC236}">
                <a16:creationId xmlns:a16="http://schemas.microsoft.com/office/drawing/2014/main" id="{F2F18E5D-0FE2-1135-6522-C005D5AF14DA}"/>
              </a:ext>
            </a:extLst>
          </p:cNvPr>
          <p:cNvSpPr>
            <a:spLocks noGrp="1"/>
          </p:cNvSpPr>
          <p:nvPr>
            <p:ph idx="1"/>
          </p:nvPr>
        </p:nvSpPr>
        <p:spPr>
          <a:xfrm>
            <a:off x="628650" y="1825625"/>
            <a:ext cx="7886700" cy="4351338"/>
          </a:xfrm>
        </p:spPr>
        <p:txBody>
          <a:bodyPr>
            <a:normAutofit fontScale="92500"/>
          </a:bodyPr>
          <a:lstStyle/>
          <a:p>
            <a:pPr>
              <a:buFont typeface="Arial" panose="020B0604020202020204" pitchFamily="34" charset="0"/>
              <a:buNone/>
              <a:defRPr/>
            </a:pPr>
            <a:r>
              <a:rPr lang="en-US" altLang="en-US" sz="3600" dirty="0"/>
              <a:t>This is the field where the battle did not happen,</a:t>
            </a:r>
          </a:p>
          <a:p>
            <a:pPr>
              <a:buFont typeface="Arial" panose="020B0604020202020204" pitchFamily="34" charset="0"/>
              <a:buNone/>
              <a:defRPr/>
            </a:pPr>
            <a:r>
              <a:rPr lang="en-US" altLang="en-US" sz="3600" dirty="0"/>
              <a:t>where the unknown soldier did not die.</a:t>
            </a:r>
          </a:p>
          <a:p>
            <a:pPr>
              <a:buFont typeface="Arial" panose="020B0604020202020204" pitchFamily="34" charset="0"/>
              <a:buNone/>
              <a:defRPr/>
            </a:pPr>
            <a:r>
              <a:rPr lang="en-US" altLang="en-US" sz="3600" dirty="0"/>
              <a:t>This is the field where grass joined hands,</a:t>
            </a:r>
          </a:p>
          <a:p>
            <a:pPr>
              <a:buFont typeface="Arial" panose="020B0604020202020204" pitchFamily="34" charset="0"/>
              <a:buNone/>
              <a:defRPr/>
            </a:pPr>
            <a:r>
              <a:rPr lang="en-US" altLang="en-US" sz="3600" dirty="0"/>
              <a:t>where no monument stands,</a:t>
            </a:r>
          </a:p>
          <a:p>
            <a:pPr>
              <a:buFont typeface="Arial" panose="020B0604020202020204" pitchFamily="34" charset="0"/>
              <a:buNone/>
              <a:defRPr/>
            </a:pPr>
            <a:r>
              <a:rPr lang="en-US" altLang="en-US" sz="3600" dirty="0"/>
              <a:t>and the only heroic thing is the sky.</a:t>
            </a:r>
          </a:p>
        </p:txBody>
      </p:sp>
    </p:spTree>
  </p:cSld>
  <p:clrMapOvr>
    <a:masterClrMapping/>
  </p:clrMapOvr>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a:extLst>
              <a:ext uri="{FF2B5EF4-FFF2-40B4-BE49-F238E27FC236}">
                <a16:creationId xmlns:a16="http://schemas.microsoft.com/office/drawing/2014/main" id="{92E1E92A-129E-612B-1C94-CD5524DF35F1}"/>
              </a:ext>
            </a:extLst>
          </p:cNvPr>
          <p:cNvSpPr>
            <a:spLocks noGrp="1"/>
          </p:cNvSpPr>
          <p:nvPr>
            <p:ph type="title"/>
          </p:nvPr>
        </p:nvSpPr>
        <p:spPr/>
        <p:txBody>
          <a:bodyPr>
            <a:normAutofit fontScale="90000"/>
          </a:bodyPr>
          <a:lstStyle/>
          <a:p>
            <a:pPr>
              <a:defRPr/>
            </a:pPr>
            <a:r>
              <a:rPr lang="en-US" altLang="en-US" sz="3200"/>
              <a:t>At the Un-National Monument along the Canadian Border</a:t>
            </a:r>
            <a:br>
              <a:rPr lang="en-US" altLang="en-US" sz="3600"/>
            </a:br>
            <a:r>
              <a:rPr lang="en-US" altLang="en-US" sz="2800"/>
              <a:t>William Stafford</a:t>
            </a:r>
          </a:p>
        </p:txBody>
      </p:sp>
      <p:sp>
        <p:nvSpPr>
          <p:cNvPr id="55299" name="Content Placeholder 2">
            <a:extLst>
              <a:ext uri="{FF2B5EF4-FFF2-40B4-BE49-F238E27FC236}">
                <a16:creationId xmlns:a16="http://schemas.microsoft.com/office/drawing/2014/main" id="{C4685A2B-7D16-9BEE-5E9A-33F1466C3651}"/>
              </a:ext>
            </a:extLst>
          </p:cNvPr>
          <p:cNvSpPr>
            <a:spLocks noGrp="1"/>
          </p:cNvSpPr>
          <p:nvPr>
            <p:ph idx="1"/>
          </p:nvPr>
        </p:nvSpPr>
        <p:spPr/>
        <p:txBody>
          <a:bodyPr>
            <a:normAutofit lnSpcReduction="10000"/>
          </a:bodyPr>
          <a:lstStyle/>
          <a:p>
            <a:pPr>
              <a:buFont typeface="Arial" panose="020B0604020202020204" pitchFamily="34" charset="0"/>
              <a:buNone/>
              <a:defRPr/>
            </a:pPr>
            <a:r>
              <a:rPr lang="en-US" altLang="en-US" sz="3600" dirty="0"/>
              <a:t>Birds fly here without any sound,</a:t>
            </a:r>
          </a:p>
          <a:p>
            <a:pPr>
              <a:buFont typeface="Arial" panose="020B0604020202020204" pitchFamily="34" charset="0"/>
              <a:buNone/>
              <a:defRPr/>
            </a:pPr>
            <a:r>
              <a:rPr lang="en-US" altLang="en-US" sz="3600" dirty="0"/>
              <a:t>unfolding their wings across the open.</a:t>
            </a:r>
          </a:p>
          <a:p>
            <a:pPr>
              <a:buFont typeface="Arial" panose="020B0604020202020204" pitchFamily="34" charset="0"/>
              <a:buNone/>
              <a:defRPr/>
            </a:pPr>
            <a:r>
              <a:rPr lang="en-US" altLang="en-US" sz="3600" dirty="0"/>
              <a:t>No people killed—or were killed—on this ground</a:t>
            </a:r>
          </a:p>
          <a:p>
            <a:pPr>
              <a:buFont typeface="Arial" panose="020B0604020202020204" pitchFamily="34" charset="0"/>
              <a:buNone/>
              <a:defRPr/>
            </a:pPr>
            <a:r>
              <a:rPr lang="en-US" altLang="en-US" sz="3600" dirty="0"/>
              <a:t>hallowed by neglect and an air so tame</a:t>
            </a:r>
          </a:p>
          <a:p>
            <a:pPr>
              <a:buFont typeface="Arial" panose="020B0604020202020204" pitchFamily="34" charset="0"/>
              <a:buNone/>
              <a:defRPr/>
            </a:pPr>
            <a:r>
              <a:rPr lang="en-US" altLang="en-US" sz="3600" dirty="0"/>
              <a:t>that people celebrate it by forgetting its name.</a:t>
            </a:r>
          </a:p>
        </p:txBody>
      </p:sp>
    </p:spTree>
  </p:cSld>
  <p:clrMapOvr>
    <a:masterClrMapping/>
  </p:clrMapOvr>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2498" name="Picture 2" descr="C:\Users\Owner\Pictures\Martin's ppt photos\HV%20Kids%20Hydrant%20photo008.jpg">
            <a:extLst>
              <a:ext uri="{FF2B5EF4-FFF2-40B4-BE49-F238E27FC236}">
                <a16:creationId xmlns:a16="http://schemas.microsoft.com/office/drawing/2014/main" id="{F21A747B-8D6B-E6E9-8F39-D237E0CD123D}"/>
              </a:ext>
            </a:extLst>
          </p:cNvPr>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l="8928" r="2405"/>
          <a:stretch>
            <a:fillRect/>
          </a:stretch>
        </p:blipFill>
        <p:spPr>
          <a:xfrm>
            <a:off x="0" y="0"/>
            <a:ext cx="9144000" cy="6858000"/>
          </a:xfrm>
        </p:spPr>
      </p:pic>
    </p:spTree>
  </p:cSld>
  <p:clrMapOvr>
    <a:masterClrMapping/>
  </p:clrMapOvr>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001C9-4960-668A-34B5-D5C9A2ACCDFB}"/>
              </a:ext>
            </a:extLst>
          </p:cNvPr>
          <p:cNvSpPr>
            <a:spLocks noGrp="1"/>
          </p:cNvSpPr>
          <p:nvPr>
            <p:ph type="title"/>
          </p:nvPr>
        </p:nvSpPr>
        <p:spPr/>
        <p:txBody>
          <a:bodyPr/>
          <a:lstStyle/>
          <a:p>
            <a:pPr>
              <a:defRPr/>
            </a:pPr>
            <a:r>
              <a:rPr lang="en-US" dirty="0"/>
              <a:t>Reference</a:t>
            </a:r>
          </a:p>
        </p:txBody>
      </p:sp>
      <p:sp>
        <p:nvSpPr>
          <p:cNvPr id="3" name="Content Placeholder 2">
            <a:extLst>
              <a:ext uri="{FF2B5EF4-FFF2-40B4-BE49-F238E27FC236}">
                <a16:creationId xmlns:a16="http://schemas.microsoft.com/office/drawing/2014/main" id="{DD91AAE9-0991-4EE8-262F-3A31602F697F}"/>
              </a:ext>
            </a:extLst>
          </p:cNvPr>
          <p:cNvSpPr>
            <a:spLocks noGrp="1"/>
          </p:cNvSpPr>
          <p:nvPr>
            <p:ph idx="1"/>
          </p:nvPr>
        </p:nvSpPr>
        <p:spPr/>
        <p:txBody>
          <a:bodyPr/>
          <a:lstStyle/>
          <a:p>
            <a:pPr marL="0" indent="0" algn="ctr">
              <a:buFont typeface="Wingdings" panose="05000000000000000000" pitchFamily="2" charset="2"/>
              <a:buNone/>
              <a:defRPr/>
            </a:pPr>
            <a:r>
              <a:rPr lang="en-US" dirty="0"/>
              <a:t>The Role of Public Health in the Prevention of War:</a:t>
            </a:r>
          </a:p>
          <a:p>
            <a:pPr marL="0" indent="0" algn="ctr">
              <a:buFont typeface="Wingdings" panose="05000000000000000000" pitchFamily="2" charset="2"/>
              <a:buNone/>
              <a:defRPr/>
            </a:pPr>
            <a:r>
              <a:rPr lang="en-US" dirty="0"/>
              <a:t>Rationale and Competencies</a:t>
            </a:r>
          </a:p>
          <a:p>
            <a:pPr marL="0" indent="0" algn="ctr">
              <a:buFont typeface="Wingdings" panose="05000000000000000000" pitchFamily="2" charset="2"/>
              <a:buNone/>
              <a:defRPr/>
            </a:pPr>
            <a:r>
              <a:rPr lang="en-US" i="1" dirty="0"/>
              <a:t>Am J Public Health</a:t>
            </a:r>
            <a:r>
              <a:rPr lang="en-US" dirty="0"/>
              <a:t> 2014;104:e34–e47.</a:t>
            </a:r>
          </a:p>
          <a:p>
            <a:pPr marL="0" indent="0" algn="ctr">
              <a:buFont typeface="Wingdings" panose="05000000000000000000" pitchFamily="2" charset="2"/>
              <a:buNone/>
              <a:defRPr/>
            </a:pPr>
            <a:r>
              <a:rPr lang="en-US" dirty="0"/>
              <a:t>Available at </a:t>
            </a:r>
            <a:r>
              <a:rPr lang="en-US" dirty="0">
                <a:hlinkClick r:id="rId2"/>
              </a:rPr>
              <a:t>http://ajph.aphapublications.org/doi/pdf/10.2105/AJPH.2013.301778</a:t>
            </a:r>
            <a:r>
              <a:rPr lang="en-US" dirty="0"/>
              <a:t> </a:t>
            </a:r>
          </a:p>
        </p:txBody>
      </p:sp>
    </p:spTree>
  </p:cSld>
  <p:clrMapOvr>
    <a:masterClrMapping/>
  </p:clrMapOvr>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2" name="Rectangle 2">
            <a:extLst>
              <a:ext uri="{FF2B5EF4-FFF2-40B4-BE49-F238E27FC236}">
                <a16:creationId xmlns:a16="http://schemas.microsoft.com/office/drawing/2014/main" id="{6F5AF07D-992D-62FF-F89C-DE5915BBABBA}"/>
              </a:ext>
            </a:extLst>
          </p:cNvPr>
          <p:cNvSpPr>
            <a:spLocks noGrp="1" noChangeArrowheads="1"/>
          </p:cNvSpPr>
          <p:nvPr>
            <p:ph type="title"/>
          </p:nvPr>
        </p:nvSpPr>
        <p:spPr/>
        <p:txBody>
          <a:bodyPr/>
          <a:lstStyle/>
          <a:p>
            <a:pPr eaLnBrk="1" hangingPunct="1">
              <a:defRPr/>
            </a:pPr>
            <a:r>
              <a:rPr lang="en-US"/>
              <a:t>Contact Information</a:t>
            </a:r>
          </a:p>
        </p:txBody>
      </p:sp>
      <p:sp>
        <p:nvSpPr>
          <p:cNvPr id="440323" name="Rectangle 3">
            <a:extLst>
              <a:ext uri="{FF2B5EF4-FFF2-40B4-BE49-F238E27FC236}">
                <a16:creationId xmlns:a16="http://schemas.microsoft.com/office/drawing/2014/main" id="{D01C10B7-1337-94D4-40EC-A87A7A05DE3F}"/>
              </a:ext>
            </a:extLst>
          </p:cNvPr>
          <p:cNvSpPr>
            <a:spLocks noGrp="1" noChangeArrowheads="1"/>
          </p:cNvSpPr>
          <p:nvPr>
            <p:ph idx="1"/>
          </p:nvPr>
        </p:nvSpPr>
        <p:spPr/>
        <p:txBody>
          <a:bodyPr>
            <a:normAutofit lnSpcReduction="10000"/>
          </a:bodyPr>
          <a:lstStyle/>
          <a:p>
            <a:pPr algn="ctr" eaLnBrk="1" hangingPunct="1">
              <a:buFont typeface="Wingdings" panose="05000000000000000000" pitchFamily="2" charset="2"/>
              <a:buNone/>
              <a:defRPr/>
            </a:pPr>
            <a:r>
              <a:rPr lang="en-US" sz="3000" dirty="0"/>
              <a:t>Public Health and Social Justice Website</a:t>
            </a:r>
          </a:p>
          <a:p>
            <a:pPr algn="ctr" eaLnBrk="1" hangingPunct="1">
              <a:buFont typeface="Wingdings" panose="05000000000000000000" pitchFamily="2" charset="2"/>
              <a:buNone/>
              <a:defRPr/>
            </a:pPr>
            <a:r>
              <a:rPr lang="en-US" sz="3000" dirty="0">
                <a:hlinkClick r:id="rId2"/>
              </a:rPr>
              <a:t>http://www.publichealthandsocialjustice.org</a:t>
            </a:r>
            <a:r>
              <a:rPr lang="en-US" sz="3000" dirty="0"/>
              <a:t> </a:t>
            </a:r>
          </a:p>
          <a:p>
            <a:pPr algn="ctr" eaLnBrk="1" hangingPunct="1">
              <a:buFont typeface="Wingdings" panose="05000000000000000000" pitchFamily="2" charset="2"/>
              <a:buNone/>
              <a:defRPr/>
            </a:pPr>
            <a:r>
              <a:rPr lang="en-US" sz="3000" dirty="0">
                <a:hlinkClick r:id="rId3"/>
              </a:rPr>
              <a:t>http://www.phsj.org</a:t>
            </a:r>
            <a:endParaRPr lang="en-US" sz="3000" dirty="0"/>
          </a:p>
          <a:p>
            <a:pPr algn="ctr" eaLnBrk="1" hangingPunct="1">
              <a:buFont typeface="Wingdings" panose="05000000000000000000" pitchFamily="2" charset="2"/>
              <a:buNone/>
              <a:defRPr/>
            </a:pPr>
            <a:r>
              <a:rPr lang="en-US" sz="3000" dirty="0">
                <a:hlinkClick r:id="rId4"/>
              </a:rPr>
              <a:t>martindonohoe@phsj.org</a:t>
            </a:r>
            <a:endParaRPr lang="en-US" sz="3000" dirty="0"/>
          </a:p>
          <a:p>
            <a:pPr algn="ctr" eaLnBrk="1" hangingPunct="1">
              <a:buFont typeface="Wingdings" panose="05000000000000000000" pitchFamily="2" charset="2"/>
              <a:buNone/>
              <a:defRPr/>
            </a:pPr>
            <a:r>
              <a:rPr lang="en-US" sz="3000" dirty="0"/>
              <a:t>Prescription for Justice TV/Podcast</a:t>
            </a:r>
          </a:p>
          <a:p>
            <a:pPr algn="ctr" eaLnBrk="1" hangingPunct="1">
              <a:buFont typeface="Wingdings" panose="05000000000000000000" pitchFamily="2" charset="2"/>
              <a:buNone/>
              <a:defRPr/>
            </a:pPr>
            <a:r>
              <a:rPr lang="en-US" sz="3000" dirty="0">
                <a:hlinkClick r:id="rId5"/>
              </a:rPr>
              <a:t>https://www.youtube.com/channel/UCJt34I9c5vT2RpZtkg6Im2A/videos</a:t>
            </a:r>
            <a:r>
              <a:rPr lang="en-US" sz="3000" dirty="0"/>
              <a:t> </a:t>
            </a:r>
          </a:p>
          <a:p>
            <a:pPr algn="ctr">
              <a:buFont typeface="Wingdings" panose="05000000000000000000" pitchFamily="2" charset="2"/>
              <a:buNone/>
              <a:defRPr/>
            </a:pPr>
            <a:r>
              <a:rPr lang="en-US" sz="3000" dirty="0">
                <a:hlinkClick r:id="rId6"/>
              </a:rPr>
              <a:t>https://kboo.fm/program/prescription-justice</a:t>
            </a:r>
            <a:r>
              <a:rPr lang="en-US" sz="3000" dirty="0"/>
              <a:t> </a:t>
            </a:r>
          </a:p>
          <a:p>
            <a:pPr algn="ctr">
              <a:buFont typeface="Wingdings" panose="05000000000000000000" pitchFamily="2" charset="2"/>
              <a:buNone/>
              <a:defRPr/>
            </a:pPr>
            <a:endParaRPr lang="en-US" sz="3500" dirty="0"/>
          </a:p>
          <a:p>
            <a:pPr eaLnBrk="1" hangingPunct="1">
              <a:buFont typeface="Wingdings" panose="05000000000000000000" pitchFamily="2" charset="2"/>
              <a:buNone/>
              <a:defRPr/>
            </a:pPr>
            <a:endParaRPr lang="en-US" dirty="0"/>
          </a:p>
        </p:txBody>
      </p:sp>
    </p:spTree>
  </p:cSld>
  <p:clrMapOvr>
    <a:masterClrMapping/>
  </p:clrMapOvr>
</p:sld>
</file>

<file path=ppt/theme/theme1.xml><?xml version="1.0" encoding="utf-8"?>
<a:theme xmlns:a="http://schemas.openxmlformats.org/drawingml/2006/main" name="Textured">
  <a:themeElements>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Textured">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9241</TotalTime>
  <Words>15160</Words>
  <Application>Microsoft Office PowerPoint</Application>
  <PresentationFormat>On-screen Show (4:3)</PresentationFormat>
  <Paragraphs>1775</Paragraphs>
  <Slides>377</Slides>
  <Notes>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377</vt:i4>
      </vt:variant>
    </vt:vector>
  </HeadingPairs>
  <TitlesOfParts>
    <vt:vector size="385" baseType="lpstr">
      <vt:lpstr>Arial</vt:lpstr>
      <vt:lpstr>Calibri</vt:lpstr>
      <vt:lpstr>Helvetica Neue</vt:lpstr>
      <vt:lpstr>Tahoma</vt:lpstr>
      <vt:lpstr>Times New Roman</vt:lpstr>
      <vt:lpstr>TradeGothicLT-Bold</vt:lpstr>
      <vt:lpstr>Wingdings</vt:lpstr>
      <vt:lpstr>Textured</vt:lpstr>
      <vt:lpstr>Causes, Costs, and Consequences of War and Militarism</vt:lpstr>
      <vt:lpstr>Outline</vt:lpstr>
      <vt:lpstr>Outline</vt:lpstr>
      <vt:lpstr>History of War</vt:lpstr>
      <vt:lpstr>Origins of War</vt:lpstr>
      <vt:lpstr>Origins of War</vt:lpstr>
      <vt:lpstr>Militarism</vt:lpstr>
      <vt:lpstr>Militarism</vt:lpstr>
      <vt:lpstr>Militarism</vt:lpstr>
      <vt:lpstr>History of war</vt:lpstr>
      <vt:lpstr>History of war</vt:lpstr>
      <vt:lpstr>History of War</vt:lpstr>
      <vt:lpstr>History of War</vt:lpstr>
      <vt:lpstr>Epidemiology of Warfare</vt:lpstr>
      <vt:lpstr>War Deaths, 1945-2010</vt:lpstr>
      <vt:lpstr>Contemporary War Deaths</vt:lpstr>
      <vt:lpstr>Worldwide Economic Impact of Violence</vt:lpstr>
      <vt:lpstr>Gun Violence</vt:lpstr>
      <vt:lpstr>Gun Violence</vt:lpstr>
      <vt:lpstr>Gun Violence</vt:lpstr>
      <vt:lpstr>Gun Violence</vt:lpstr>
      <vt:lpstr>Gun Violence</vt:lpstr>
      <vt:lpstr>Gun Violence</vt:lpstr>
      <vt:lpstr>PowerPoint Presentation</vt:lpstr>
      <vt:lpstr>Gun Violence</vt:lpstr>
      <vt:lpstr>PowerPoint Presentation</vt:lpstr>
      <vt:lpstr>https://www.nytimes.com/interactive/2022/12/14/magazine/gun-violence-children-data-statistics.html</vt:lpstr>
      <vt:lpstr>https://www.nytimes.com/interactive/2022/12/14/magazine/gun-violence-children-data-statistics.html</vt:lpstr>
      <vt:lpstr>Gun Violence</vt:lpstr>
      <vt:lpstr>Gun Violence</vt:lpstr>
      <vt:lpstr>Gun Violence</vt:lpstr>
      <vt:lpstr>Mass Casualty Events</vt:lpstr>
      <vt:lpstr>Gun Violence</vt:lpstr>
      <vt:lpstr>Gun Violence</vt:lpstr>
      <vt:lpstr>Gun Violence</vt:lpstr>
      <vt:lpstr>Gun Violence</vt:lpstr>
      <vt:lpstr>Gun Violence</vt:lpstr>
      <vt:lpstr>Gun Violence</vt:lpstr>
      <vt:lpstr>Gun Violence</vt:lpstr>
      <vt:lpstr>Gun Violence</vt:lpstr>
      <vt:lpstr>Gun Violence</vt:lpstr>
      <vt:lpstr>Gun Violence</vt:lpstr>
      <vt:lpstr>PowerPoint Presentation</vt:lpstr>
      <vt:lpstr>Gun Violence</vt:lpstr>
      <vt:lpstr>Gun Violence</vt:lpstr>
      <vt:lpstr>Gun Violence</vt:lpstr>
      <vt:lpstr>Gun Violence</vt:lpstr>
      <vt:lpstr>Gun Violence</vt:lpstr>
      <vt:lpstr>Gun Violence</vt:lpstr>
      <vt:lpstr>Gun Violence</vt:lpstr>
      <vt:lpstr>Australia</vt:lpstr>
      <vt:lpstr>Gun Violence</vt:lpstr>
      <vt:lpstr>Gun Violence</vt:lpstr>
      <vt:lpstr>National Rifle Association</vt:lpstr>
      <vt:lpstr>National Rifle Association</vt:lpstr>
      <vt:lpstr>National Rifle Association</vt:lpstr>
      <vt:lpstr>National Rifle Association</vt:lpstr>
      <vt:lpstr>Gun Regulation</vt:lpstr>
      <vt:lpstr>Gun Regulation</vt:lpstr>
      <vt:lpstr>Gun Regulation</vt:lpstr>
      <vt:lpstr>Legacies of Colonial Exploitation</vt:lpstr>
      <vt:lpstr>Legacies of Colonial Exploitation</vt:lpstr>
      <vt:lpstr>Legacies of Colonial Exploitation</vt:lpstr>
      <vt:lpstr>Contemporary Wars</vt:lpstr>
      <vt:lpstr>War Deaths</vt:lpstr>
      <vt:lpstr>Vietnam War</vt:lpstr>
      <vt:lpstr>War Deaths</vt:lpstr>
      <vt:lpstr>War Deaths  (As of 7/15, numbers beyond this date murky)</vt:lpstr>
      <vt:lpstr>Contemporary Wars</vt:lpstr>
      <vt:lpstr>War Deaths (1899-2014)</vt:lpstr>
      <vt:lpstr>Child Soldiers</vt:lpstr>
      <vt:lpstr>Child Soldiers</vt:lpstr>
      <vt:lpstr>Wars Promoted Through Militarism</vt:lpstr>
      <vt:lpstr>Consequences of War</vt:lpstr>
      <vt:lpstr>Consequences of War</vt:lpstr>
      <vt:lpstr>Worldwide Refugee Crisis</vt:lpstr>
      <vt:lpstr>PowerPoint Presentation</vt:lpstr>
      <vt:lpstr>Consequences of War</vt:lpstr>
      <vt:lpstr>Consequences of War</vt:lpstr>
      <vt:lpstr>Atomic Weapons - History</vt:lpstr>
      <vt:lpstr>The Hiroshima Bomb</vt:lpstr>
      <vt:lpstr>Atomic Explosion</vt:lpstr>
      <vt:lpstr>Atomic Weapons – Other Victims</vt:lpstr>
      <vt:lpstr>Consequences of Nuclear Testing</vt:lpstr>
      <vt:lpstr>Consequences of Nuclear Testing</vt:lpstr>
      <vt:lpstr>Atomic Weapons Today</vt:lpstr>
      <vt:lpstr>Atomic Weapons Today</vt:lpstr>
      <vt:lpstr>TOTAL NUCLEAR WEAPONS Approximately 12,350 (2026)</vt:lpstr>
      <vt:lpstr>TOTAL NUCLEAR WEAPONS Approximately 12,350 (2026)</vt:lpstr>
      <vt:lpstr>TOTAL NUCLEAR WEAPONS 2026</vt:lpstr>
      <vt:lpstr>TOTAL NUCLEAR WEAPONS 2026</vt:lpstr>
      <vt:lpstr>Atomic Weapons Today</vt:lpstr>
      <vt:lpstr>Atomic Weapons Today</vt:lpstr>
      <vt:lpstr>Nuclear Weapons – Oops!</vt:lpstr>
      <vt:lpstr>Effects of a Nuclear Explosion</vt:lpstr>
      <vt:lpstr>Effects of a Nuclear Explosion</vt:lpstr>
      <vt:lpstr>Effects of a Nuclear Explosion</vt:lpstr>
      <vt:lpstr>Effects of a 20 megaton nuclear explosion</vt:lpstr>
      <vt:lpstr>Effects of a 20 megaton nuclear explosion</vt:lpstr>
      <vt:lpstr>Effects of a 20 megaton nuclear explosion</vt:lpstr>
      <vt:lpstr>Effects of a 20 megaton nuclear explosion over Boston (1998 study)</vt:lpstr>
      <vt:lpstr>Types of Injuries</vt:lpstr>
      <vt:lpstr>Radiation Sickness</vt:lpstr>
      <vt:lpstr>Effects on health professionals</vt:lpstr>
      <vt:lpstr>Effects on health care system</vt:lpstr>
      <vt:lpstr>Effects on Health Care System</vt:lpstr>
      <vt:lpstr>Ultimate Outcomes</vt:lpstr>
      <vt:lpstr>Project Plowshare</vt:lpstr>
      <vt:lpstr>Abolition of Nuclear Weapons</vt:lpstr>
      <vt:lpstr>Abolition of Nuclear Weapons</vt:lpstr>
      <vt:lpstr>Health hazards of the Nuclear Cycle</vt:lpstr>
      <vt:lpstr>Nuclear Waste</vt:lpstr>
      <vt:lpstr>Nuclear Waste Disposal: Hanford, WA</vt:lpstr>
      <vt:lpstr>Nuclear Waste Disposal: Hanford, WA</vt:lpstr>
      <vt:lpstr>Nuclear Waste Disposal: Hanford, WA</vt:lpstr>
      <vt:lpstr>Nuclear Waste Disposal: Hanford, WA</vt:lpstr>
      <vt:lpstr>Nuclear Waste Disposal</vt:lpstr>
      <vt:lpstr>Nuclear Waste Disposal – Yucca Mountain</vt:lpstr>
      <vt:lpstr>Nuclear Waste Disposal – Yucca Mountain</vt:lpstr>
      <vt:lpstr>Nuclear Waste Disposal</vt:lpstr>
      <vt:lpstr>Nuclear Waste</vt:lpstr>
      <vt:lpstr>Nuclear Power Plants</vt:lpstr>
      <vt:lpstr>Nuclear Power Plants</vt:lpstr>
      <vt:lpstr>Nuclear Power Plants</vt:lpstr>
      <vt:lpstr>Nuclear Power</vt:lpstr>
      <vt:lpstr>Nuclear Power Plant Accidents</vt:lpstr>
      <vt:lpstr>Nuclear Power Plant Accidents</vt:lpstr>
      <vt:lpstr>Nuclear Power Plant Accidents</vt:lpstr>
      <vt:lpstr>Nuclear Power Plant Accidents</vt:lpstr>
      <vt:lpstr>Chernobyl</vt:lpstr>
      <vt:lpstr>Nuclear Accidents: Fukushima</vt:lpstr>
      <vt:lpstr>Nuclear Accidents: Fukushima</vt:lpstr>
      <vt:lpstr>Nuclear Power Plants</vt:lpstr>
      <vt:lpstr>Nuclear Power Plants</vt:lpstr>
      <vt:lpstr>Nuclear Power Plants</vt:lpstr>
      <vt:lpstr>Nuclear Power Plants</vt:lpstr>
      <vt:lpstr>Nuclear Terrorism</vt:lpstr>
      <vt:lpstr>Nuclear Terrorism</vt:lpstr>
      <vt:lpstr>Nuclear Terrorism</vt:lpstr>
      <vt:lpstr>Nuclear Terrorism</vt:lpstr>
      <vt:lpstr>Nuclear Accidents</vt:lpstr>
      <vt:lpstr>Chemical Weapons</vt:lpstr>
      <vt:lpstr>Chemical Weapons</vt:lpstr>
      <vt:lpstr>Chemical Weapons</vt:lpstr>
      <vt:lpstr>Gulf War Syndrome</vt:lpstr>
      <vt:lpstr>Chemical Weapons</vt:lpstr>
      <vt:lpstr>Types of Chemical Weapons</vt:lpstr>
      <vt:lpstr>Types of Chemical Weapons</vt:lpstr>
      <vt:lpstr>Types of Chemical Weapons</vt:lpstr>
      <vt:lpstr>Chemical Weapons: Vietnam and Napalm</vt:lpstr>
      <vt:lpstr>Chemical Weapons: Vietnam and Napalm</vt:lpstr>
      <vt:lpstr>Chemical Weapons: Vietnam and Napalm</vt:lpstr>
      <vt:lpstr>Chemical Weapons</vt:lpstr>
      <vt:lpstr>Other Chemical Weapons: Tear gas (= pain nerve gas)</vt:lpstr>
      <vt:lpstr>Other Chemical Weapons: Pepper Spray</vt:lpstr>
      <vt:lpstr>Other Chemical Weapons</vt:lpstr>
      <vt:lpstr>Other Chemical Weapons</vt:lpstr>
      <vt:lpstr>Biological Weapons - History</vt:lpstr>
      <vt:lpstr>Biological Weapons - History</vt:lpstr>
      <vt:lpstr>Biological Weapons - History</vt:lpstr>
      <vt:lpstr>Biological Weapons – WW II</vt:lpstr>
      <vt:lpstr>Biological Weapons – WW II</vt:lpstr>
      <vt:lpstr>Biological Weapons Post WWII</vt:lpstr>
      <vt:lpstr>Biological Weapons Today</vt:lpstr>
      <vt:lpstr>Biological Weapons Today</vt:lpstr>
      <vt:lpstr>Biological Weapons - Agents</vt:lpstr>
      <vt:lpstr>Biological Weapons Today</vt:lpstr>
      <vt:lpstr>Biological Weapons Today</vt:lpstr>
      <vt:lpstr>Biological Weapons Today</vt:lpstr>
      <vt:lpstr>Biological Weapons Today</vt:lpstr>
      <vt:lpstr>Biological Weapons Today</vt:lpstr>
      <vt:lpstr>Biological Weapons Today</vt:lpstr>
      <vt:lpstr>Smallpox</vt:lpstr>
      <vt:lpstr>Smallpox</vt:lpstr>
      <vt:lpstr>Smallpox</vt:lpstr>
      <vt:lpstr>Smallpox</vt:lpstr>
      <vt:lpstr>Smallpox</vt:lpstr>
      <vt:lpstr>Smallpox Vaccination</vt:lpstr>
      <vt:lpstr>Smallpox Vaccination</vt:lpstr>
      <vt:lpstr>Smallpox Vaccination</vt:lpstr>
      <vt:lpstr>Smallpox and Monkeypox Vaccination</vt:lpstr>
      <vt:lpstr>Anthrax</vt:lpstr>
      <vt:lpstr>Anthrax</vt:lpstr>
      <vt:lpstr>Anthrax</vt:lpstr>
      <vt:lpstr>Cutaneous Anthrax</vt:lpstr>
      <vt:lpstr>Cutaneous Anthrax</vt:lpstr>
      <vt:lpstr>Cutaneous Anthrax</vt:lpstr>
      <vt:lpstr>Cutaneous Anthrax - Ulcer</vt:lpstr>
      <vt:lpstr>Cutaneous Anthrax - Eschar</vt:lpstr>
      <vt:lpstr>Gastrointestinal Anthrax</vt:lpstr>
      <vt:lpstr>Inhalational Anthrax</vt:lpstr>
      <vt:lpstr>Inhalational Anthrax</vt:lpstr>
      <vt:lpstr>Inhalational Anthrax Widened Mediastinum</vt:lpstr>
      <vt:lpstr>Inhalational Anthrax</vt:lpstr>
      <vt:lpstr>Inhalational Anthrax</vt:lpstr>
      <vt:lpstr>Anthrax</vt:lpstr>
      <vt:lpstr>Anthrax Vaccine</vt:lpstr>
      <vt:lpstr>Anthrax Vaccine</vt:lpstr>
      <vt:lpstr>Anthrax – The Band</vt:lpstr>
      <vt:lpstr>Military Drones (Attack, Interceptor, Surveillance, etc.)</vt:lpstr>
      <vt:lpstr>Non-Lethal Weapons</vt:lpstr>
      <vt:lpstr>“Non-lethal” Weapons Proposed and Under Development</vt:lpstr>
      <vt:lpstr>“Non-lethal” Weapons Proposed and Under Development</vt:lpstr>
      <vt:lpstr>“Non-lethal” Weapons Proposed and Under Development</vt:lpstr>
      <vt:lpstr>“Non-lethal” Weapons Proposed and Under Development</vt:lpstr>
      <vt:lpstr>“Non-lethal” Weapons Proposed and Under Development</vt:lpstr>
      <vt:lpstr>“Non-lethal” Weapons Proposed and Under Development</vt:lpstr>
      <vt:lpstr>Other WMDs</vt:lpstr>
      <vt:lpstr>PowerPoint Presentation</vt:lpstr>
      <vt:lpstr>American Weapons Gone AWOL</vt:lpstr>
      <vt:lpstr>American Weapons Gone AWOL</vt:lpstr>
      <vt:lpstr>American Weapons Gone AWOL</vt:lpstr>
      <vt:lpstr>American Weapons Gone AWOL</vt:lpstr>
      <vt:lpstr>American Weapons Gone AWOL</vt:lpstr>
      <vt:lpstr>High Tech Warfare</vt:lpstr>
      <vt:lpstr>Health Care System Preparedness for Weapons of Mass Destruction</vt:lpstr>
      <vt:lpstr>Health Care System Preparedness for Weapons of Mass Destruction</vt:lpstr>
      <vt:lpstr>Costs of Militarization</vt:lpstr>
      <vt:lpstr>Costs of Militarization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(Using “constant dollars”; excludes VA, CIA, Homeland Security, Energy, Justice, and State Departments and interest  payments on past military spending)</vt:lpstr>
      <vt:lpstr>PowerPoint Presentation</vt:lpstr>
      <vt:lpstr>Missile Defense Shield The Militarization of Space</vt:lpstr>
      <vt:lpstr>Missile Defense Shield The Militarization of Space</vt:lpstr>
      <vt:lpstr>Dwight Eisenhower</vt:lpstr>
      <vt:lpstr>PowerPoint Presentation</vt:lpstr>
      <vt:lpstr>Meanwhile... Social Injustices Abound</vt:lpstr>
      <vt:lpstr>Consequences of Global Warming</vt:lpstr>
      <vt:lpstr>Consequences of Global Warming</vt:lpstr>
      <vt:lpstr>Environmental Consequences of Militarization</vt:lpstr>
      <vt:lpstr>The US Military</vt:lpstr>
      <vt:lpstr>Health Costs of Militarization</vt:lpstr>
      <vt:lpstr>Health Costs of Militarization</vt:lpstr>
      <vt:lpstr>PowerPoint Presentation</vt:lpstr>
      <vt:lpstr>Military Spending and Jobs</vt:lpstr>
      <vt:lpstr>Skewed Priorities</vt:lpstr>
      <vt:lpstr>Skewed Priorities</vt:lpstr>
      <vt:lpstr>Skewed Priorities</vt:lpstr>
      <vt:lpstr>We’re Number One</vt:lpstr>
      <vt:lpstr>DOD Announcement (September, 2011)</vt:lpstr>
      <vt:lpstr>Dwight Eisenhower</vt:lpstr>
      <vt:lpstr>Dwight Eisenhower</vt:lpstr>
      <vt:lpstr>Martin Luther King</vt:lpstr>
      <vt:lpstr>War and Peace</vt:lpstr>
      <vt:lpstr>10 Largest Arms Exporters From 2020-24</vt:lpstr>
      <vt:lpstr>PowerPoint Presentation</vt:lpstr>
      <vt:lpstr>Arms Exports</vt:lpstr>
      <vt:lpstr>Arms Imports</vt:lpstr>
      <vt:lpstr>Top Recipients of U.S. Military Aid</vt:lpstr>
      <vt:lpstr>Costs of Wars (2010 dollars, inflation-adjusted)</vt:lpstr>
      <vt:lpstr>Costs of Wars (2010 dollars, inflation-adjusted)</vt:lpstr>
      <vt:lpstr>Economic Cost of War, U.S.</vt:lpstr>
      <vt:lpstr>Cost of War Project, Brown University (10-21)</vt:lpstr>
      <vt:lpstr>Foreign Aid</vt:lpstr>
      <vt:lpstr>PowerPoint Presentation</vt:lpstr>
      <vt:lpstr>2017</vt:lpstr>
      <vt:lpstr>PowerPoint Presentation</vt:lpstr>
      <vt:lpstr>Foreign Aid</vt:lpstr>
      <vt:lpstr>Foreign Aid</vt:lpstr>
      <vt:lpstr>Foreign Aid</vt:lpstr>
      <vt:lpstr>US Foreign Aid</vt:lpstr>
      <vt:lpstr>Foreign Aid</vt:lpstr>
      <vt:lpstr>PowerPoint Presentation</vt:lpstr>
      <vt:lpstr>September 11, 2001</vt:lpstr>
      <vt:lpstr>World Trade Center Bombing</vt:lpstr>
      <vt:lpstr>World Trade Center Bombing</vt:lpstr>
      <vt:lpstr>September 11, 2001</vt:lpstr>
      <vt:lpstr>The War on Terror (The War on Afghanistan, Iraq, and ?)</vt:lpstr>
      <vt:lpstr>Afghanistan (At Beginning of War)</vt:lpstr>
      <vt:lpstr>Afghanistan (At Beginning of War)</vt:lpstr>
      <vt:lpstr>Afghanistan/Iraq Parallels</vt:lpstr>
      <vt:lpstr>Afghanistan/Iraq Parallels</vt:lpstr>
      <vt:lpstr>What goes around comes around</vt:lpstr>
      <vt:lpstr>Before Gulf War I</vt:lpstr>
      <vt:lpstr>Gulf War I</vt:lpstr>
      <vt:lpstr>Kuwaiti Oil Fires</vt:lpstr>
      <vt:lpstr>War Deaths (as of 7/15)</vt:lpstr>
      <vt:lpstr>Ratio of military contractors to US soldiers Source: Department of Defense</vt:lpstr>
      <vt:lpstr>Gulf War II</vt:lpstr>
      <vt:lpstr>Gulf War II - Iraq</vt:lpstr>
      <vt:lpstr>Gulf War II - Iraq</vt:lpstr>
      <vt:lpstr>Guantanamo Bay</vt:lpstr>
      <vt:lpstr>Contemporary Wars</vt:lpstr>
      <vt:lpstr>Contemporary Wars</vt:lpstr>
      <vt:lpstr>Contemporary Wars</vt:lpstr>
      <vt:lpstr>Contemporary Wars</vt:lpstr>
      <vt:lpstr>Contemporary Wars</vt:lpstr>
      <vt:lpstr>Contemporary Wars</vt:lpstr>
      <vt:lpstr>George W Bush’s Military Record</vt:lpstr>
      <vt:lpstr>George W Bush’s Military Record</vt:lpstr>
      <vt:lpstr>George W Bush’s Military Record</vt:lpstr>
      <vt:lpstr>George W Bush’s Military Record</vt:lpstr>
      <vt:lpstr>George W Bush’s Military Record</vt:lpstr>
      <vt:lpstr>US Nuclear Weapons Policies Under GW Bush</vt:lpstr>
      <vt:lpstr>U.S. Nuclear Policy Under Obama</vt:lpstr>
      <vt:lpstr>Trump Administration</vt:lpstr>
      <vt:lpstr>Trump Administration</vt:lpstr>
      <vt:lpstr>Trump</vt:lpstr>
      <vt:lpstr>“Federal Officials Investigating Man Posting Racist Attacks Online Armed With Millions Of Explosives” Headline from The Onion, 7-19</vt:lpstr>
      <vt:lpstr>Trump Administration</vt:lpstr>
      <vt:lpstr>Trump Administration</vt:lpstr>
      <vt:lpstr>Trump Administration</vt:lpstr>
      <vt:lpstr>Trump Administration</vt:lpstr>
      <vt:lpstr>Trump Administration</vt:lpstr>
      <vt:lpstr>Wasteful, Poorly-Targeted Military Spending Continues</vt:lpstr>
      <vt:lpstr>Biden Administration</vt:lpstr>
      <vt:lpstr>Trump II</vt:lpstr>
      <vt:lpstr>Trump II</vt:lpstr>
      <vt:lpstr>Phillip Berrigan</vt:lpstr>
      <vt:lpstr>Disturbing Trends: The “Patriot Act”</vt:lpstr>
      <vt:lpstr>National Defense Authorization Act</vt:lpstr>
      <vt:lpstr>Disturbing Trends: The Homeland Security Agency</vt:lpstr>
      <vt:lpstr>Department of Homeland Security Total Budgetary Resources</vt:lpstr>
      <vt:lpstr>Special Interest Provisions in the Homeland Security Law</vt:lpstr>
      <vt:lpstr>Special Interest Provisions in the Homeland Security Law</vt:lpstr>
      <vt:lpstr>Disturbing Trends: Censorship and Propaganda</vt:lpstr>
      <vt:lpstr>Disturbing Trends: Censorship and Propaganda</vt:lpstr>
      <vt:lpstr>Disturbing Trends: Censorship and Propaganda</vt:lpstr>
      <vt:lpstr>Disturbing Trends</vt:lpstr>
      <vt:lpstr>Disturbing Trends</vt:lpstr>
      <vt:lpstr>Disturbing Trends</vt:lpstr>
      <vt:lpstr>Disturbing Trends</vt:lpstr>
      <vt:lpstr>Disturbing Trends</vt:lpstr>
      <vt:lpstr>Disturbing Trends</vt:lpstr>
      <vt:lpstr>Disturbing Trends</vt:lpstr>
      <vt:lpstr>George W. Bush August 5, 2004 </vt:lpstr>
      <vt:lpstr>Terrorism</vt:lpstr>
      <vt:lpstr>Global Terrorism Index Institute for Economics and Peace</vt:lpstr>
      <vt:lpstr>James Madison</vt:lpstr>
      <vt:lpstr>Samuel Johnson</vt:lpstr>
      <vt:lpstr>Just War Theory</vt:lpstr>
      <vt:lpstr>Just War Theory</vt:lpstr>
      <vt:lpstr>PowerPoint Presentation</vt:lpstr>
      <vt:lpstr>Ignored Alternatives to  War in Iraq</vt:lpstr>
      <vt:lpstr>Ignored Alternatives to  War in Iraq</vt:lpstr>
      <vt:lpstr>Ignored Alternatives to  War in Iraq</vt:lpstr>
      <vt:lpstr>Contemporary Wars</vt:lpstr>
      <vt:lpstr>Contemporary Wars</vt:lpstr>
      <vt:lpstr>Israeli-Palestinian War (Triggered by October 7, 2023 Hamas Invasion) [Stats as of 4-26]</vt:lpstr>
      <vt:lpstr>Israeli-Palestinian War</vt:lpstr>
      <vt:lpstr>The US: Rogue Nation</vt:lpstr>
      <vt:lpstr>The US: Rogue Nation</vt:lpstr>
      <vt:lpstr>The US: Rogue Nation</vt:lpstr>
      <vt:lpstr>The US: Rogue Nation</vt:lpstr>
      <vt:lpstr>The US: Rogue Nation</vt:lpstr>
      <vt:lpstr>International Non-Cooperation/Isolationism</vt:lpstr>
      <vt:lpstr>International Non-Cooperation/Isolationism</vt:lpstr>
      <vt:lpstr>International Non-Cooperation/Isolationism</vt:lpstr>
      <vt:lpstr>The US: Rogue Nation</vt:lpstr>
      <vt:lpstr>The US: Rogue Nation</vt:lpstr>
      <vt:lpstr>International WIN/Gallup Poll, 2013</vt:lpstr>
      <vt:lpstr>Perceived Country Most Threatening to World Peace International WIN/Gallup Poll (2013)</vt:lpstr>
      <vt:lpstr>Percent, in select countries, saying that the U.S is a major threat to their country  (Pew Research, 2019)</vt:lpstr>
      <vt:lpstr>Global Peace Index, 2023, Institute for Economics and Peace Green = More Peaceful; Red = More Violent</vt:lpstr>
      <vt:lpstr>Leading Threats to National Security (Pew International Poll, 2017)</vt:lpstr>
      <vt:lpstr>PowerPoint Presentation</vt:lpstr>
      <vt:lpstr>Solutions</vt:lpstr>
      <vt:lpstr>Solutions</vt:lpstr>
      <vt:lpstr>Solutions</vt:lpstr>
      <vt:lpstr>Thomas Jefferson</vt:lpstr>
      <vt:lpstr>Harvey Cushing</vt:lpstr>
      <vt:lpstr>Rudolph Virchow</vt:lpstr>
      <vt:lpstr>The role of the doctor in society</vt:lpstr>
      <vt:lpstr>Nathan Francis Mosell, MD Co-founder of NMA and NAACP</vt:lpstr>
      <vt:lpstr>Pastor Niemoller</vt:lpstr>
      <vt:lpstr>Pastor Niemoller</vt:lpstr>
      <vt:lpstr>At the Un-National Monument along the Canadian Border William Stafford</vt:lpstr>
      <vt:lpstr>At the Un-National Monument along the Canadian Border William Stafford</vt:lpstr>
      <vt:lpstr>PowerPoint Presentation</vt:lpstr>
      <vt:lpstr>Reference</vt:lpstr>
      <vt:lpstr>Contact Information</vt:lpstr>
    </vt:vector>
  </TitlesOfParts>
  <Company>portland state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 Consequences of Nuclear, Chemical and Biological Weapons</dc:title>
  <dc:creator>martin donohoe</dc:creator>
  <cp:lastModifiedBy>martin donohoe</cp:lastModifiedBy>
  <cp:revision>315</cp:revision>
  <dcterms:created xsi:type="dcterms:W3CDTF">2002-04-09T12:52:13Z</dcterms:created>
  <dcterms:modified xsi:type="dcterms:W3CDTF">2026-09-16T18:46:25Z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9af8531-eb46-4968-8cb3-105d2f5ea87e_Enabled">
    <vt:lpwstr>true</vt:lpwstr>
  </property>
  <property fmtid="{D5CDD505-2E9C-101B-9397-08002B2CF9AE}" pid="3" name="MSIP_Label_69af8531-eb46-4968-8cb3-105d2f5ea87e_SetDate">
    <vt:lpwstr>2026-09-06T22:19:08Z</vt:lpwstr>
  </property>
  <property fmtid="{D5CDD505-2E9C-101B-9397-08002B2CF9AE}" pid="4" name="MSIP_Label_69af8531-eb46-4968-8cb3-105d2f5ea87e_Method">
    <vt:lpwstr>Standard</vt:lpwstr>
  </property>
  <property fmtid="{D5CDD505-2E9C-101B-9397-08002B2CF9AE}" pid="5" name="MSIP_Label_69af8531-eb46-4968-8cb3-105d2f5ea87e_Name">
    <vt:lpwstr>Official - No Marking</vt:lpwstr>
  </property>
  <property fmtid="{D5CDD505-2E9C-101B-9397-08002B2CF9AE}" pid="6" name="MSIP_Label_69af8531-eb46-4968-8cb3-105d2f5ea87e_SiteId">
    <vt:lpwstr>b46c1908-0334-4236-b978-585ee88e4199</vt:lpwstr>
  </property>
  <property fmtid="{D5CDD505-2E9C-101B-9397-08002B2CF9AE}" pid="7" name="MSIP_Label_69af8531-eb46-4968-8cb3-105d2f5ea87e_ActionId">
    <vt:lpwstr>c01fde12-9e74-4787-afbc-2e04dd6d8c63</vt:lpwstr>
  </property>
  <property fmtid="{D5CDD505-2E9C-101B-9397-08002B2CF9AE}" pid="8" name="MSIP_Label_69af8531-eb46-4968-8cb3-105d2f5ea87e_ContentBits">
    <vt:lpwstr>0</vt:lpwstr>
  </property>
  <property fmtid="{D5CDD505-2E9C-101B-9397-08002B2CF9AE}" pid="9" name="MSIP_Label_69af8531-eb46-4968-8cb3-105d2f5ea87e_Tag">
    <vt:lpwstr>10, 3, 0, 1</vt:lpwstr>
  </property>
</Properties>
</file>