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6"/>
  </p:notesMasterIdLst>
  <p:sldIdLst>
    <p:sldId id="256" r:id="rId2"/>
    <p:sldId id="257" r:id="rId3"/>
    <p:sldId id="258" r:id="rId4"/>
    <p:sldId id="259" r:id="rId5"/>
    <p:sldId id="260" r:id="rId6"/>
    <p:sldId id="261" r:id="rId7"/>
    <p:sldId id="308" r:id="rId8"/>
    <p:sldId id="310" r:id="rId9"/>
    <p:sldId id="262" r:id="rId10"/>
    <p:sldId id="311" r:id="rId11"/>
    <p:sldId id="263" r:id="rId12"/>
    <p:sldId id="303" r:id="rId13"/>
    <p:sldId id="321" r:id="rId14"/>
    <p:sldId id="314" r:id="rId15"/>
    <p:sldId id="264" r:id="rId16"/>
    <p:sldId id="265" r:id="rId17"/>
    <p:sldId id="266" r:id="rId18"/>
    <p:sldId id="268" r:id="rId19"/>
    <p:sldId id="267" r:id="rId20"/>
    <p:sldId id="269" r:id="rId21"/>
    <p:sldId id="313" r:id="rId22"/>
    <p:sldId id="270" r:id="rId23"/>
    <p:sldId id="298" r:id="rId24"/>
    <p:sldId id="306" r:id="rId25"/>
    <p:sldId id="312" r:id="rId26"/>
    <p:sldId id="271" r:id="rId27"/>
    <p:sldId id="293" r:id="rId28"/>
    <p:sldId id="272" r:id="rId29"/>
    <p:sldId id="273" r:id="rId30"/>
    <p:sldId id="274" r:id="rId31"/>
    <p:sldId id="323" r:id="rId32"/>
    <p:sldId id="322" r:id="rId33"/>
    <p:sldId id="296" r:id="rId34"/>
    <p:sldId id="275" r:id="rId35"/>
    <p:sldId id="276" r:id="rId36"/>
    <p:sldId id="317" r:id="rId37"/>
    <p:sldId id="318" r:id="rId38"/>
    <p:sldId id="316" r:id="rId39"/>
    <p:sldId id="277" r:id="rId40"/>
    <p:sldId id="299" r:id="rId41"/>
    <p:sldId id="304" r:id="rId42"/>
    <p:sldId id="309" r:id="rId43"/>
    <p:sldId id="305" r:id="rId44"/>
    <p:sldId id="280" r:id="rId45"/>
    <p:sldId id="324" r:id="rId46"/>
    <p:sldId id="281" r:id="rId47"/>
    <p:sldId id="282" r:id="rId48"/>
    <p:sldId id="294" r:id="rId49"/>
    <p:sldId id="283" r:id="rId50"/>
    <p:sldId id="284" r:id="rId51"/>
    <p:sldId id="319" r:id="rId52"/>
    <p:sldId id="297" r:id="rId53"/>
    <p:sldId id="320" r:id="rId54"/>
    <p:sldId id="285" r:id="rId55"/>
    <p:sldId id="286" r:id="rId56"/>
    <p:sldId id="300" r:id="rId57"/>
    <p:sldId id="287" r:id="rId58"/>
    <p:sldId id="301" r:id="rId59"/>
    <p:sldId id="302" r:id="rId60"/>
    <p:sldId id="288" r:id="rId61"/>
    <p:sldId id="289" r:id="rId62"/>
    <p:sldId id="292" r:id="rId63"/>
    <p:sldId id="290" r:id="rId64"/>
    <p:sldId id="295" r:id="rId6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BF06F6-E72B-494A-AAFA-50D8C086F9E9}" v="1" dt="2026-09-23T05:03:03.3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031381-E2E2-584F-B53D-169EF4D86F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038F22-189B-0068-BF05-076B6C9FA20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C594702-0B90-4AA8-8F29-C5E7311D8C5B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1F2B00E-01DF-2560-69F3-6EE22C98E9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7E0C26D-E027-DE12-3A70-3B709C25AF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38ED3-8AA5-1C02-6C11-7FFEAF8D182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531406-1F7F-7F68-627D-BAF482D92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D6A76A7-8B5C-4C02-ACD5-934BB0CDE3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C8A9A5D3-48F0-418D-FBB9-9EA8CCA9FE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22C416E8-3905-838D-DBED-A9E85DD10F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AF67F46F-D142-C8D2-9CD5-A9C3211A3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57522B3C-5AF0-40E4-8AE4-429F3A1C8FC7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768B45D-2AC8-A366-BF6A-C4E8DFD3C46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EC6040B1-B95A-2451-F2CB-59371894A51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60CB212E-9F97-2C1F-C99E-F422677AF5F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1F0BCBE5-98F0-1173-153F-47FB223FA87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" name="Freeform 6">
                <a:extLst>
                  <a:ext uri="{FF2B5EF4-FFF2-40B4-BE49-F238E27FC236}">
                    <a16:creationId xmlns:a16="http://schemas.microsoft.com/office/drawing/2014/main" id="{A80D04F3-4359-2B44-AAE3-557301D31B2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7C15E0BB-884E-5A5C-7B7E-97534651FD3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0" name="Freeform 8">
                <a:extLst>
                  <a:ext uri="{FF2B5EF4-FFF2-40B4-BE49-F238E27FC236}">
                    <a16:creationId xmlns:a16="http://schemas.microsoft.com/office/drawing/2014/main" id="{97E6AA2C-0BB1-C0A3-B5D6-3AC61B0877F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6CD3A87A-96D6-E530-AEFE-4C79C822D26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0C12A80B-EFEF-8B1E-6583-FDE0B1EA1A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326 h 1906"/>
                <a:gd name="T4" fmla="*/ 6206 w 5740"/>
                <a:gd name="T5" fmla="*/ 326 h 1906"/>
                <a:gd name="T6" fmla="*/ 620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4097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7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4E949D1B-5E4F-0A46-4ABB-10D4C8E3008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2D94509A-343A-9383-0607-49E8DDA32F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C20679E8-E47E-1683-A48C-6C2E1A8C8F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BEADA-0D36-42B0-B9E0-42191B7C1B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8281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AEB41B8-5CE4-EF00-FDDD-30C6E78A16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4631355-FF64-0BF4-C59C-D2328049D0E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5D351-46D4-42EB-B646-EEF167944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63732D9A-4A42-2763-A582-22976004142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07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5BCC73C-2160-4592-45DB-9EE8FBA596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2063B3A-3EF4-06A1-8592-72CA88E3986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8B362-D7D4-4864-A537-DC3CBE968E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C85710AB-227F-19D2-4315-124D935BF13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88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2B5538E-445D-2B9D-59D1-A06BAC8F31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037A392-A6AE-4D0D-5F9F-78EDA94C178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BBA10-8522-44D2-B621-D14A613B1B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60BBEDAA-E4FD-84A5-9A3A-F8D51F87933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6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A2CAC2F-52FD-1D8F-10BB-C11D6657DB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77A111D-96E3-275D-7062-F1BE212F586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C887F-C067-4E73-AE9A-2645CD6637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E841B0B7-6ADB-0438-FF56-B03D5C59D0E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8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4F7C30-1806-F1B5-186F-8C3496D2E5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A1DCCE-D5BD-2819-8C25-6ED1E5C3627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2FADA-2AF7-4BC8-AE41-21E37E3194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B03CD57A-4155-32C0-1360-A450FC1DE8D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94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C6A2734-FFC8-A2E0-6C91-F6D12B8254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73360DC-84CA-FB27-EA4C-DC8D7162CF1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9809F-2CC3-41EE-A7F7-4A7E97D003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1C692732-32C5-549A-3626-739F1C8E68D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34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E82DC6B-7062-2104-6095-12916349BE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9472510-7BC7-689A-8B00-74B6FE502AA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2D1E5-6489-477B-A12D-0F069EB053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3AEB3C8E-868D-C50D-0F45-11D84FD5C9E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638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E58AEDB-76A0-06A8-473F-B7E0E58580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17F14B7-87B1-5C84-AFA6-51B77769CF8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CD769-0854-4D96-A8AE-E1A65B58DF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8C35270B-0910-7BF2-92FE-D02D1C78A01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7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4979ADA-9088-659C-23CD-BB6448B726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ABA290F-B829-42CF-E008-0C8CC43008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47BD8-2C8C-4B12-A903-322FC14BEB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C766E1B4-2659-A475-73F9-D55E2B3BDF3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9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A88D504-DC9F-57CC-FED1-1AF3A01A6F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0315DA4-FD60-CCE6-4965-4F9622DD31D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0A4A2-452D-446D-B006-8D6A78AE1F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05286145-9AC5-9B69-8DBB-FAD2F7B9801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36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A9C59D07-11AF-1E37-6911-C12F09B64C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BFE08C97-A28C-EA2F-6F02-5806A6C1212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B1A2600-20F1-4B08-98F4-82E815FAC6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39DA83FA-4D6B-2E0E-80DE-A09039F993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>
              <a:extLst>
                <a:ext uri="{FF2B5EF4-FFF2-40B4-BE49-F238E27FC236}">
                  <a16:creationId xmlns:a16="http://schemas.microsoft.com/office/drawing/2014/main" id="{8118AD5A-6526-DE30-C076-B5A6E33EDB5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9942" name="Freeform 6">
                <a:extLst>
                  <a:ext uri="{FF2B5EF4-FFF2-40B4-BE49-F238E27FC236}">
                    <a16:creationId xmlns:a16="http://schemas.microsoft.com/office/drawing/2014/main" id="{D8275439-0958-D003-1ED4-A6243F3797C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943" name="Freeform 7">
                <a:extLst>
                  <a:ext uri="{FF2B5EF4-FFF2-40B4-BE49-F238E27FC236}">
                    <a16:creationId xmlns:a16="http://schemas.microsoft.com/office/drawing/2014/main" id="{AA8034E2-324D-4502-A4A7-6FE6527C6E1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944" name="Freeform 8">
                <a:extLst>
                  <a:ext uri="{FF2B5EF4-FFF2-40B4-BE49-F238E27FC236}">
                    <a16:creationId xmlns:a16="http://schemas.microsoft.com/office/drawing/2014/main" id="{B8022161-4CDD-6111-7C82-32113983097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id="{859BE2DD-C9D9-AB0A-F28D-D5CA1F0C7E0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9946" name="Freeform 10">
                <a:extLst>
                  <a:ext uri="{FF2B5EF4-FFF2-40B4-BE49-F238E27FC236}">
                    <a16:creationId xmlns:a16="http://schemas.microsoft.com/office/drawing/2014/main" id="{EC272D61-852B-CDEF-EFC1-104E62ACC65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9947" name="Freeform 11">
              <a:extLst>
                <a:ext uri="{FF2B5EF4-FFF2-40B4-BE49-F238E27FC236}">
                  <a16:creationId xmlns:a16="http://schemas.microsoft.com/office/drawing/2014/main" id="{E6A1D7A4-CB80-0CA3-41DF-9DF5E64B52D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4" name="Freeform 12">
              <a:extLst>
                <a:ext uri="{FF2B5EF4-FFF2-40B4-BE49-F238E27FC236}">
                  <a16:creationId xmlns:a16="http://schemas.microsoft.com/office/drawing/2014/main" id="{89CC9093-7B47-FC78-7C7C-A35FC879930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326 h 1906"/>
                <a:gd name="T4" fmla="*/ 6206 w 5740"/>
                <a:gd name="T5" fmla="*/ 326 h 1906"/>
                <a:gd name="T6" fmla="*/ 620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39949" name="Rectangle 13">
            <a:extLst>
              <a:ext uri="{FF2B5EF4-FFF2-40B4-BE49-F238E27FC236}">
                <a16:creationId xmlns:a16="http://schemas.microsoft.com/office/drawing/2014/main" id="{97576734-30A6-CF6B-BFFC-E936EA14BFD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9950" name="Rectangle 14">
            <a:extLst>
              <a:ext uri="{FF2B5EF4-FFF2-40B4-BE49-F238E27FC236}">
                <a16:creationId xmlns:a16="http://schemas.microsoft.com/office/drawing/2014/main" id="{E4471B96-CE7E-9355-FDDA-2B63DC5A216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51" name="Rectangle 15">
            <a:extLst>
              <a:ext uri="{FF2B5EF4-FFF2-40B4-BE49-F238E27FC236}">
                <a16:creationId xmlns:a16="http://schemas.microsoft.com/office/drawing/2014/main" id="{9130C468-19F9-295A-973D-7CE57301A2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40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scape.com/viewarticle/542448" TargetMode="External"/><Relationship Id="rId2" Type="http://schemas.openxmlformats.org/officeDocument/2006/relationships/hyperlink" Target="http://www.medscape.com/viewarticle/529442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mailto:martindonohoe@phsj.org" TargetMode="External"/><Relationship Id="rId2" Type="http://schemas.openxmlformats.org/officeDocument/2006/relationships/hyperlink" Target="http://www.phsj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5B058E7-A1EF-320D-0E03-5882D413CC3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5400" dirty="0"/>
              <a:t>Cosmetic Surgery:</a:t>
            </a:r>
            <a:br>
              <a:rPr lang="en-US" sz="5400" dirty="0"/>
            </a:br>
            <a:r>
              <a:rPr lang="en-US" sz="5400" dirty="0"/>
              <a:t>Past, Present and Future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7FF1D50-3BF9-18D5-FD98-9817484D1C5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Martin T Donohoe, MD, FACP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BDA9D93-9A82-04CA-D3CA-1AAFA66C580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/>
              <a:t>Cosmetic Surgery is a Branch of Plastic Surgery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BEF8AE1-D761-CB93-0DF1-24A7790DB1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Plastic surgeons repair congenital malformations (e.g., cleft lip and palate), disfiguring wounds, animal bites, burn injuries, and perform reconstructions after surgeries for chronic and/or malignant conditions</a:t>
            </a:r>
          </a:p>
          <a:p>
            <a:pPr eaLnBrk="1" hangingPunct="1">
              <a:defRPr/>
            </a:pPr>
            <a:r>
              <a:rPr lang="en-US" dirty="0"/>
              <a:t>Cosmetic surgery is largely elective and designed to augment “normal” appearance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8FFA7A7-B04B-3F58-5DA5-5894C026856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/>
              <a:t>Plastic Surgery Charities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5C1A8BC5-05AA-7853-2344-21C9175DC2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 dirty="0"/>
              <a:t>Operation Smile - correcting congenital defects in patients in the developing world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/>
              <a:t>Mercy Ships – congenital defects, tumors, rickets-induced bone damage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/>
              <a:t>Face-to-Face: The National Domestic Violence Project (sponsored by the Am </a:t>
            </a:r>
            <a:r>
              <a:rPr lang="en-US" b="1" dirty="0" err="1"/>
              <a:t>Acad</a:t>
            </a:r>
            <a:r>
              <a:rPr lang="en-US" b="1" dirty="0"/>
              <a:t> of Facial </a:t>
            </a:r>
            <a:r>
              <a:rPr lang="en-US" b="1" dirty="0" err="1"/>
              <a:t>Plast</a:t>
            </a:r>
            <a:r>
              <a:rPr lang="en-US" b="1" dirty="0"/>
              <a:t> and </a:t>
            </a:r>
            <a:r>
              <a:rPr lang="en-US" b="1" dirty="0" err="1"/>
              <a:t>Reconstr</a:t>
            </a:r>
            <a:r>
              <a:rPr lang="en-US" b="1" dirty="0"/>
              <a:t> Surgeons) – for domestic violence victims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b="1" dirty="0" err="1"/>
              <a:t>Interplast</a:t>
            </a: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8F8611A-8018-02B6-0BBF-8B99A15A939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 dirty="0"/>
              <a:t>History of Reconstructive and Cosmetic Surgery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F0591E2-BC06-5A01-4A68-E1C8377849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600 BC: Hindu surgeon reconstructs nose using a piece of cheek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By 1000 AD: </a:t>
            </a:r>
            <a:r>
              <a:rPr lang="en-US" sz="2800" dirty="0" err="1"/>
              <a:t>rhinoplasty</a:t>
            </a:r>
            <a:r>
              <a:rPr lang="en-US" sz="2800" dirty="0"/>
              <a:t> common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/>
              <a:t>Due to common practice of cutting off noses and upper lips of enemies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16</a:t>
            </a:r>
            <a:r>
              <a:rPr lang="en-US" sz="2800" baseline="30000" dirty="0"/>
              <a:t>th</a:t>
            </a:r>
            <a:r>
              <a:rPr lang="en-US" sz="2800" dirty="0"/>
              <a:t> Century: </a:t>
            </a:r>
            <a:r>
              <a:rPr lang="en-US" sz="2800" dirty="0" err="1"/>
              <a:t>Gaspare</a:t>
            </a:r>
            <a:r>
              <a:rPr lang="en-US" sz="2800" dirty="0"/>
              <a:t> </a:t>
            </a:r>
            <a:r>
              <a:rPr lang="en-US" sz="2800" dirty="0" err="1"/>
              <a:t>Tagliacozzi</a:t>
            </a:r>
            <a:r>
              <a:rPr lang="en-US" sz="2800" dirty="0"/>
              <a:t> (“the father of plastic surgery”) reconstructs noses slashed off during duels by transferring flaps of upper arm skin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/>
              <a:t>Also used to reconstruct “saddle nose” deformity of congenital syphilis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9C3FBE1-183F-B36E-066C-B411D2ACB60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 dirty="0"/>
              <a:t>History of Reconstructive and Cosmetic Surgery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78B15E9-269A-D0CC-55B4-B3E76BDC5A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/>
              <a:t>1798: Term plastic surgery (from the Greek "plastikos," fit for molding), coined by Pierre Desault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19th century: developments in anesthesia and antisepsis make plastic surgery safer, techniques improve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Skills developed during the World Wars I and II applied to victims of birth defects and automobile and industrial accidents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1031102-36E0-9AC4-6242-21044CB695C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 dirty="0"/>
              <a:t>History of Reconstructive and Cosmetic Surgery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AE33BC9-07F6-A99A-4E85-42479F7EAC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Eugenics movement, post-WWII prosperity, rise of movies/TV all increase popularity of cosmetic surgery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3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1923: first modern </a:t>
            </a:r>
            <a:r>
              <a:rPr lang="en-US" sz="3600" dirty="0" err="1"/>
              <a:t>rhinoplasty</a:t>
            </a:r>
            <a:endParaRPr lang="en-US" sz="3600" dirty="0"/>
          </a:p>
          <a:p>
            <a:pPr eaLnBrk="1" hangingPunct="1">
              <a:lnSpc>
                <a:spcPct val="90000"/>
              </a:lnSpc>
              <a:defRPr/>
            </a:pPr>
            <a:endParaRPr lang="en-US" sz="3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1931: first public face lift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9606B-D7C0-A992-4C5C-52EE39F73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 dirty="0"/>
              <a:t>History of Reconstructive and Cosmetic Surgery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125B-DB1E-A708-DCE0-F4EED4B7E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1950s: first hair transplants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1990s onward: more procedures carried out in doctors’ offices and free-standing surgical centers</a:t>
            </a:r>
          </a:p>
          <a:p>
            <a:pPr>
              <a:defRPr/>
            </a:pPr>
            <a:r>
              <a:rPr lang="en-US" sz="3600" dirty="0"/>
              <a:t>2000s: Aesthetic medicine, </a:t>
            </a:r>
            <a:r>
              <a:rPr lang="en-US" sz="3600" dirty="0" err="1"/>
              <a:t>medi</a:t>
            </a:r>
            <a:r>
              <a:rPr lang="en-US" sz="3600" dirty="0"/>
              <a:t>-spas, luxury clinics</a:t>
            </a:r>
          </a:p>
          <a:p>
            <a:pPr lvl="1">
              <a:defRPr/>
            </a:pPr>
            <a:r>
              <a:rPr lang="en-US" dirty="0"/>
              <a:t>&lt; 500 </a:t>
            </a:r>
            <a:r>
              <a:rPr lang="en-US" dirty="0" err="1"/>
              <a:t>medi</a:t>
            </a:r>
            <a:r>
              <a:rPr lang="en-US" dirty="0"/>
              <a:t>-spas in 2003, 1750 in 2011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30751-8842-78F7-A98F-D3B2712FA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Medi</a:t>
            </a:r>
            <a:r>
              <a:rPr lang="en-US" dirty="0"/>
              <a:t>-Spas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C191E-939E-F0C6-1DB6-572F57FE5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Generate $20 billion revenue annually in US (2025)</a:t>
            </a:r>
          </a:p>
          <a:p>
            <a:pPr>
              <a:defRPr/>
            </a:pPr>
            <a:r>
              <a:rPr lang="en-US" sz="3600" dirty="0"/>
              <a:t>Offer cosmetic procedures, massage, aromatherapy, </a:t>
            </a:r>
            <a:r>
              <a:rPr lang="en-US" sz="3600" dirty="0" err="1"/>
              <a:t>cosmeceuticals</a:t>
            </a:r>
            <a:endParaRPr lang="en-US" sz="3600" dirty="0"/>
          </a:p>
          <a:p>
            <a:pPr lvl="1">
              <a:defRPr/>
            </a:pPr>
            <a:r>
              <a:rPr lang="en-US" dirty="0"/>
              <a:t>Many physicians not board-certified, often just take a brief course</a:t>
            </a:r>
          </a:p>
          <a:p>
            <a:pPr>
              <a:defRPr/>
            </a:pPr>
            <a:r>
              <a:rPr lang="en-US" sz="3600" dirty="0"/>
              <a:t>Overseas medical spa tourism increasing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C6FA138-E35F-8E71-3713-817EB7B93ED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 dirty="0"/>
              <a:t>Motivations for Cosmetic Surgery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956FCC9-FCCA-D13F-C50B-125FF97659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/>
              <a:t>External: avoidance of ethnic prejudice; fear of age discrimination; coercion by spouse/parent/boss</a:t>
            </a:r>
          </a:p>
          <a:p>
            <a:pPr eaLnBrk="1" hangingPunct="1">
              <a:defRPr/>
            </a:pPr>
            <a:r>
              <a:rPr lang="en-US" sz="2800" b="1"/>
              <a:t>Internal: desire to diminish unpleasant feelings like depression, shame, or social anxiety; to alter a specific feature they dislike; desire for a more youthful, healthy look that signals fertility (women); interest in developing a strong, powerful look that may facilitate career advancement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99C6-14EC-D66B-5F34-B74D6600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 dirty="0"/>
              <a:t>Motivations for Cosmetic Surgery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82704-C9EF-27C1-D3C0-290238209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20% of women and 10% of men describe themselves as unattractive</a:t>
            </a:r>
          </a:p>
          <a:p>
            <a:pPr>
              <a:defRPr/>
            </a:pPr>
            <a:endParaRPr lang="en-US" sz="3600" dirty="0"/>
          </a:p>
          <a:p>
            <a:pPr>
              <a:defRPr/>
            </a:pPr>
            <a:r>
              <a:rPr lang="en-US" sz="3600" dirty="0"/>
              <a:t>Much higher than in the 1990s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9BB4340-2F90-CAA9-5488-AD82B39E192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/>
              <a:t>Arguments for Cosmetic Surgery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E443A20-BC64-4FB2-3365-8A9B249062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Aging as a physical illness</a:t>
            </a:r>
          </a:p>
          <a:p>
            <a:pPr lvl="1" eaLnBrk="1" hangingPunct="1">
              <a:defRPr/>
            </a:pPr>
            <a:r>
              <a:rPr lang="en-US" b="1" dirty="0"/>
              <a:t>Well done face lift takes 9 </a:t>
            </a:r>
            <a:r>
              <a:rPr lang="en-US" b="1" dirty="0" err="1"/>
              <a:t>yrs</a:t>
            </a:r>
            <a:r>
              <a:rPr lang="en-US" b="1" dirty="0"/>
              <a:t> off appearance</a:t>
            </a:r>
          </a:p>
          <a:p>
            <a:pPr eaLnBrk="1" hangingPunct="1">
              <a:defRPr/>
            </a:pPr>
            <a:r>
              <a:rPr lang="en-US" b="1" dirty="0"/>
              <a:t>Aging as a mental illness</a:t>
            </a:r>
          </a:p>
          <a:p>
            <a:pPr eaLnBrk="1" hangingPunct="1">
              <a:defRPr/>
            </a:pPr>
            <a:r>
              <a:rPr lang="en-US" b="1" dirty="0"/>
              <a:t>Substitution of happiness for health as the goal of medical treatment</a:t>
            </a:r>
          </a:p>
          <a:p>
            <a:pPr eaLnBrk="1" hangingPunct="1">
              <a:defRPr/>
            </a:pPr>
            <a:r>
              <a:rPr lang="en-US" b="1" dirty="0"/>
              <a:t>A business service provided to those who desire it, can pay, and accept the risks involved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8F541-68B5-CE85-F9F8-EB4BF4A8A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Representations of Cosmetic Surgery in Women’s Magazines (2008 study)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459AE-E177-28E6-DE8F-1DFC48B06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Only 48% of articles in magazines like Cosmo and O, The Oprah Magazine discuss the impact of cosmetic surgery on emotional health</a:t>
            </a:r>
          </a:p>
          <a:p>
            <a:pPr>
              <a:defRPr/>
            </a:pPr>
            <a:r>
              <a:rPr lang="en-US" dirty="0"/>
              <a:t> Most articles link cosmetic surgery with enhanced emotional well-being, regardless of the patient’s pre-existing emotional health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7403E-8270-D69C-7F0C-514070CC6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Cosmetic Surgery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BF6D5-4B5C-09AD-1CFD-EED7D6F7D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&lt; 8% of members of American Academy of Cosmetic Surgery are plastic surgeons</a:t>
            </a:r>
          </a:p>
          <a:p>
            <a:pPr>
              <a:defRPr/>
            </a:pPr>
            <a:endParaRPr lang="en-US" sz="3600" dirty="0"/>
          </a:p>
          <a:p>
            <a:pPr>
              <a:defRPr/>
            </a:pPr>
            <a:r>
              <a:rPr lang="en-US" sz="3600" dirty="0"/>
              <a:t>50,000 – 100,000 physicians who are not plastic surgeons perform cosmetic surgery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48A2D-F2B1-E56E-44EC-6C66EB5FB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2022 National Plastic Surgery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02296-4E50-BDC5-07C8-539D8088D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Total cosmetic surgical procedures: 1.5 million</a:t>
            </a:r>
          </a:p>
          <a:p>
            <a:pPr>
              <a:defRPr/>
            </a:pPr>
            <a:r>
              <a:rPr lang="en-US" dirty="0"/>
              <a:t>Total cosmetic minimally-invasive procedures: 24 million</a:t>
            </a:r>
          </a:p>
          <a:p>
            <a:pPr>
              <a:defRPr/>
            </a:pPr>
            <a:r>
              <a:rPr lang="en-US" dirty="0"/>
              <a:t>Total reconstructive procedures: 1 million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Total Expenditures: $20 billion (2020)</a:t>
            </a:r>
          </a:p>
          <a:p>
            <a:pPr algn="r">
              <a:buFont typeface="Wingdings" panose="05000000000000000000" pitchFamily="2" charset="2"/>
              <a:buNone/>
              <a:defRPr/>
            </a:pPr>
            <a:r>
              <a:rPr lang="en-US" sz="2800" dirty="0"/>
              <a:t>- Source: American Society of Plastic Surgeons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0C46525-1234-1D31-2497-1D903898ED6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 dirty="0"/>
              <a:t>Cosmetic Surgery</a:t>
            </a:r>
            <a:br>
              <a:rPr lang="en-US" b="0" dirty="0"/>
            </a:br>
            <a:r>
              <a:rPr lang="en-US" b="0" dirty="0"/>
              <a:t>(2019 and 2022 Data)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2C2287D-A85D-F1D7-33B4-EAF3767AA1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93% of patients are women</a:t>
            </a:r>
            <a:endParaRPr lang="en-US" b="1" dirty="0">
              <a:cs typeface="Arial" charset="0"/>
            </a:endParaRPr>
          </a:p>
          <a:p>
            <a:pPr eaLnBrk="1" hangingPunct="1">
              <a:defRPr/>
            </a:pPr>
            <a:endParaRPr lang="en-US" b="1" dirty="0">
              <a:cs typeface="Arial" charset="0"/>
            </a:endParaRPr>
          </a:p>
          <a:p>
            <a:pPr eaLnBrk="1" hangingPunct="1">
              <a:defRPr/>
            </a:pPr>
            <a:r>
              <a:rPr lang="en-US" b="1" dirty="0">
                <a:cs typeface="Arial" charset="0"/>
              </a:rPr>
              <a:t>70% Caucasian; 11% Hispanic; 9% African-American; 7% Asian-American; 3% other</a:t>
            </a:r>
          </a:p>
          <a:p>
            <a:pPr eaLnBrk="1" hangingPunct="1">
              <a:defRPr/>
            </a:pPr>
            <a:endParaRPr lang="en-US" b="1" dirty="0">
              <a:cs typeface="Arial" charset="0"/>
            </a:endParaRPr>
          </a:p>
          <a:p>
            <a:pPr eaLnBrk="1" hangingPunct="1">
              <a:defRPr/>
            </a:pPr>
            <a:r>
              <a:rPr lang="en-US" b="1" dirty="0"/>
              <a:t>Most report family incomes </a:t>
            </a:r>
            <a:r>
              <a:rPr lang="en-US" b="1" dirty="0">
                <a:cs typeface="Arial" charset="0"/>
              </a:rPr>
              <a:t>&lt; $50,000</a:t>
            </a:r>
          </a:p>
          <a:p>
            <a:pPr eaLnBrk="1" hangingPunct="1">
              <a:defRPr/>
            </a:pPr>
            <a:endParaRPr lang="en-US" b="1" dirty="0">
              <a:cs typeface="Arial" charset="0"/>
            </a:endParaRPr>
          </a:p>
          <a:p>
            <a:pPr eaLnBrk="1" hangingPunct="1">
              <a:defRPr/>
            </a:pPr>
            <a:r>
              <a:rPr lang="en-US" b="1" dirty="0">
                <a:cs typeface="Arial" charset="0"/>
              </a:rPr>
              <a:t>More popular on West Coast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5A0DC43-A3C5-A3DA-8EF8-29BEDA78B65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/>
              <a:t>Cosmetic Surgery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40A54994-7B17-882B-D433-20B05BDA2D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b="1" dirty="0">
                <a:cs typeface="Arial" charset="0"/>
              </a:rPr>
              <a:t>45% of patients have multiple procedures done at the same time</a:t>
            </a:r>
          </a:p>
          <a:p>
            <a:pPr lvl="1" eaLnBrk="1" hangingPunct="1">
              <a:defRPr/>
            </a:pPr>
            <a:r>
              <a:rPr lang="en-US" sz="3200" b="1" dirty="0">
                <a:cs typeface="Arial" charset="0"/>
              </a:rPr>
              <a:t>Extremes known as “drastic plastic”</a:t>
            </a:r>
          </a:p>
          <a:p>
            <a:pPr eaLnBrk="1" hangingPunct="1">
              <a:defRPr/>
            </a:pPr>
            <a:endParaRPr lang="en-US" sz="3600" b="1" dirty="0">
              <a:cs typeface="Arial" charset="0"/>
            </a:endParaRPr>
          </a:p>
          <a:p>
            <a:pPr eaLnBrk="1" hangingPunct="1">
              <a:defRPr/>
            </a:pPr>
            <a:r>
              <a:rPr lang="en-US" sz="3600" b="1" dirty="0">
                <a:cs typeface="Arial" charset="0"/>
              </a:rPr>
              <a:t>50% of patients are repeat patients</a:t>
            </a:r>
          </a:p>
          <a:p>
            <a:pPr eaLnBrk="1" hangingPunct="1">
              <a:defRPr/>
            </a:pPr>
            <a:endParaRPr lang="en-US" sz="36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08B1C67-C311-20B5-3BE8-502DF5CB942D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/>
              <a:t>Cosmetic Surgery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2D762EE-7220-3B4E-D51E-769E8F6FCA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cs typeface="Arial" charset="0"/>
              </a:rPr>
              <a:t>Deaths/Complications rare but occur</a:t>
            </a:r>
          </a:p>
          <a:p>
            <a:pPr lvl="1" eaLnBrk="1" hangingPunct="1">
              <a:defRPr/>
            </a:pPr>
            <a:r>
              <a:rPr lang="en-US" sz="3200" b="1" dirty="0">
                <a:cs typeface="Arial" charset="0"/>
              </a:rPr>
              <a:t>E.g., infections, bleeding, </a:t>
            </a:r>
            <a:r>
              <a:rPr lang="en-US" sz="3200" b="1" dirty="0" err="1">
                <a:cs typeface="Arial" charset="0"/>
              </a:rPr>
              <a:t>hyponatremia</a:t>
            </a:r>
            <a:r>
              <a:rPr lang="en-US" sz="3200" b="1" dirty="0">
                <a:cs typeface="Arial" charset="0"/>
              </a:rPr>
              <a:t>, allergic reactions, anesthetic complications</a:t>
            </a: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endParaRPr lang="en-US" sz="3200" b="1" dirty="0">
              <a:cs typeface="Arial" charset="0"/>
            </a:endParaRPr>
          </a:p>
          <a:p>
            <a:pPr eaLnBrk="1" hangingPunct="1">
              <a:defRPr/>
            </a:pPr>
            <a:r>
              <a:rPr lang="en-US" b="1" dirty="0">
                <a:cs typeface="Arial" charset="0"/>
              </a:rPr>
              <a:t>Revision rates as high as 10%</a:t>
            </a:r>
          </a:p>
          <a:p>
            <a:pPr lvl="1" eaLnBrk="1" hangingPunct="1">
              <a:defRPr/>
            </a:pPr>
            <a:r>
              <a:rPr lang="en-US" sz="3200" b="1" dirty="0">
                <a:cs typeface="Arial" charset="0"/>
              </a:rPr>
              <a:t>E.g., face lift lasts 10 </a:t>
            </a:r>
            <a:r>
              <a:rPr lang="en-US" sz="3200" b="1" dirty="0" err="1">
                <a:cs typeface="Arial" charset="0"/>
              </a:rPr>
              <a:t>yrs</a:t>
            </a:r>
            <a:endParaRPr lang="en-US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9E46935-E256-3D18-EBEB-50EFA965DAD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0" dirty="0"/>
              <a:t>Cosmetic Surgery – Surgeon’s Fees</a:t>
            </a:r>
            <a:br>
              <a:rPr lang="en-US" sz="2800" b="0" dirty="0"/>
            </a:br>
            <a:r>
              <a:rPr lang="en-US" sz="2400" b="0" dirty="0"/>
              <a:t>2025 prices – Physician Fee, Does not include anesthesia, OR facilities, other costs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80B85BC-96E7-4000-8A58-D7DF02DFB9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1.6 million surgical procedures:</a:t>
            </a:r>
          </a:p>
          <a:p>
            <a:pPr lvl="1" eaLnBrk="1" hangingPunct="1">
              <a:defRPr/>
            </a:pPr>
            <a:r>
              <a:rPr lang="en-US" b="1" dirty="0"/>
              <a:t>Liposuction: $4,000 to $8,000</a:t>
            </a:r>
          </a:p>
          <a:p>
            <a:pPr lvl="1" eaLnBrk="1" hangingPunct="1">
              <a:defRPr/>
            </a:pPr>
            <a:r>
              <a:rPr lang="en-US" b="1" dirty="0"/>
              <a:t>Rhinoplasty: $6,324</a:t>
            </a:r>
          </a:p>
          <a:p>
            <a:pPr lvl="1" eaLnBrk="1" hangingPunct="1">
              <a:defRPr/>
            </a:pPr>
            <a:r>
              <a:rPr lang="en-US" b="1" dirty="0"/>
              <a:t>Breast augmentation: $4,300</a:t>
            </a:r>
          </a:p>
          <a:p>
            <a:pPr lvl="1" eaLnBrk="1" hangingPunct="1">
              <a:defRPr/>
            </a:pPr>
            <a:r>
              <a:rPr lang="en-US" b="1" dirty="0"/>
              <a:t>Blepharoplasty (eyelid reconstruction): $4,451</a:t>
            </a:r>
          </a:p>
          <a:p>
            <a:pPr lvl="1" eaLnBrk="1" hangingPunct="1">
              <a:defRPr/>
            </a:pPr>
            <a:r>
              <a:rPr lang="en-US" b="1" dirty="0"/>
              <a:t>Abdominoplasty (“tummy tuck”): $8,205</a:t>
            </a:r>
          </a:p>
          <a:p>
            <a:pPr lvl="1" eaLnBrk="1" hangingPunct="1">
              <a:defRPr/>
            </a:pPr>
            <a:r>
              <a:rPr lang="en-US" b="1" dirty="0"/>
              <a:t>Face lift: $8,584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83B2068-95CB-7F44-ED1F-2A7C6DFE98A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0" dirty="0">
                <a:solidFill>
                  <a:srgbClr val="E5E5FF"/>
                </a:solidFill>
              </a:rPr>
              <a:t>Cosmetic Surgery – Surgeon’s Fees</a:t>
            </a:r>
            <a:br>
              <a:rPr lang="en-US" sz="2800" b="0" dirty="0">
                <a:solidFill>
                  <a:srgbClr val="E5E5FF"/>
                </a:solidFill>
              </a:rPr>
            </a:br>
            <a:r>
              <a:rPr lang="en-US" sz="2400" b="0" dirty="0">
                <a:solidFill>
                  <a:srgbClr val="E5E5FF"/>
                </a:solidFill>
              </a:rPr>
              <a:t>2019 prices – Physician Fee, Does not include anesthesia, OR facilities, other costs</a:t>
            </a:r>
            <a:endParaRPr lang="en-US" sz="2400" b="0" dirty="0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5174055-D7D7-AF70-B772-F4FDE74F40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28 million minimally-invasive procedures:</a:t>
            </a:r>
          </a:p>
          <a:p>
            <a:pPr lvl="1" eaLnBrk="1" hangingPunct="1">
              <a:defRPr/>
            </a:pPr>
            <a:r>
              <a:rPr lang="en-US" b="1" dirty="0"/>
              <a:t>Botox procedure: $4240 (physician’s fee; drug costs $300-$600/session)</a:t>
            </a:r>
          </a:p>
          <a:p>
            <a:pPr lvl="1" eaLnBrk="1" hangingPunct="1">
              <a:defRPr/>
            </a:pPr>
            <a:r>
              <a:rPr lang="en-US" b="1" dirty="0"/>
              <a:t>Dermal fillers: $600 to $1,200/session</a:t>
            </a:r>
          </a:p>
          <a:p>
            <a:pPr lvl="1" eaLnBrk="1" hangingPunct="1">
              <a:defRPr/>
            </a:pPr>
            <a:r>
              <a:rPr lang="en-US" b="1" dirty="0"/>
              <a:t>Skin resurfacing (chemical peel, microdermabrasion: $1,489</a:t>
            </a:r>
          </a:p>
          <a:p>
            <a:pPr lvl="1" eaLnBrk="1" hangingPunct="1">
              <a:defRPr/>
            </a:pPr>
            <a:r>
              <a:rPr lang="en-US" b="1" dirty="0"/>
              <a:t>Skin treatment (laser hair removal, vein sclerotherapy (stripping): $582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40CE9BB-E0B1-8C39-7F56-2DDF3D84631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 dirty="0"/>
              <a:t>Cosmetic Surgery:</a:t>
            </a:r>
            <a:br>
              <a:rPr lang="en-US" sz="4000" b="0" dirty="0"/>
            </a:br>
            <a:r>
              <a:rPr lang="en-US" sz="4000" b="0" dirty="0"/>
              <a:t>Other Procedures</a:t>
            </a:r>
            <a:endParaRPr lang="en-US" sz="2800" b="0" dirty="0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585FF4E-416F-28AC-E35E-8661BFCC3D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 eaLnBrk="1" hangingPunct="1">
              <a:buClr>
                <a:schemeClr val="hlink"/>
              </a:buClr>
            </a:pPr>
            <a:r>
              <a:rPr lang="en-US" altLang="en-US" sz="3200" dirty="0">
                <a:effectLst/>
              </a:rPr>
              <a:t>Breast reductions</a:t>
            </a:r>
          </a:p>
          <a:p>
            <a:pPr marL="342900" lvl="1" indent="-342900" eaLnBrk="1" hangingPunct="1">
              <a:buClr>
                <a:schemeClr val="hlink"/>
              </a:buClr>
            </a:pPr>
            <a:r>
              <a:rPr lang="en-US" altLang="en-US" sz="3200" dirty="0">
                <a:effectLst/>
              </a:rPr>
              <a:t>Chemical peel</a:t>
            </a:r>
          </a:p>
          <a:p>
            <a:pPr eaLnBrk="1" hangingPunct="1"/>
            <a:r>
              <a:rPr lang="en-US" altLang="en-US" dirty="0">
                <a:effectLst/>
              </a:rPr>
              <a:t>Forehead lift; Upper arm lift</a:t>
            </a:r>
          </a:p>
          <a:p>
            <a:pPr eaLnBrk="1" hangingPunct="1"/>
            <a:r>
              <a:rPr lang="en-US" altLang="en-US" dirty="0">
                <a:effectLst/>
              </a:rPr>
              <a:t>Silicone injections for fuller buttocks/lips/breasts/muscle atrophy</a:t>
            </a:r>
          </a:p>
          <a:p>
            <a:pPr lvl="2" eaLnBrk="1" hangingPunct="1"/>
            <a:r>
              <a:rPr lang="en-US" altLang="en-US" sz="3200" dirty="0">
                <a:effectLst/>
              </a:rPr>
              <a:t>Illegal and dangerous</a:t>
            </a:r>
          </a:p>
          <a:p>
            <a:pPr eaLnBrk="1" hangingPunct="1"/>
            <a:r>
              <a:rPr lang="en-US" altLang="en-US" dirty="0">
                <a:effectLst/>
              </a:rPr>
              <a:t>Injections of mesenchymal stem cells into face</a:t>
            </a:r>
          </a:p>
          <a:p>
            <a:pPr eaLnBrk="1" hangingPunct="1"/>
            <a:r>
              <a:rPr lang="en-US" altLang="en-US" dirty="0">
                <a:effectLst/>
              </a:rPr>
              <a:t>Dermal </a:t>
            </a:r>
            <a:r>
              <a:rPr lang="en-US" altLang="en-US" dirty="0" err="1">
                <a:effectLst/>
              </a:rPr>
              <a:t>microcoring</a:t>
            </a:r>
            <a:r>
              <a:rPr lang="en-US" altLang="en-US" dirty="0">
                <a:effectLst/>
              </a:rPr>
              <a:t> to remove facial wrinkles.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183A9-341A-0AEF-F7F1-3A8D9873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 dirty="0"/>
              <a:t>Cosmetic Surgery:</a:t>
            </a:r>
            <a:br>
              <a:rPr lang="en-US" b="0" dirty="0"/>
            </a:br>
            <a:r>
              <a:rPr lang="en-US" b="0" dirty="0"/>
              <a:t>Other Procedures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B1D9D-369D-83B6-CEC7-FCF853FD9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400" dirty="0">
                <a:effectLst/>
              </a:rPr>
              <a:t>High pressure needle-free devices to inject lip and facial fillers – can cause serious injuries and skin damage</a:t>
            </a:r>
          </a:p>
          <a:p>
            <a:pPr eaLnBrk="1" hangingPunct="1">
              <a:defRPr/>
            </a:pPr>
            <a:r>
              <a:rPr lang="en-US" sz="2400" dirty="0"/>
              <a:t>Buttock lift</a:t>
            </a:r>
          </a:p>
          <a:p>
            <a:pPr eaLnBrk="1" hangingPunct="1">
              <a:defRPr/>
            </a:pPr>
            <a:r>
              <a:rPr lang="en-US" sz="2400" dirty="0"/>
              <a:t>Thigh lift</a:t>
            </a:r>
          </a:p>
          <a:p>
            <a:pPr eaLnBrk="1" hangingPunct="1">
              <a:defRPr/>
            </a:pPr>
            <a:r>
              <a:rPr lang="en-US" sz="2400" dirty="0"/>
              <a:t>Liposuction</a:t>
            </a:r>
          </a:p>
          <a:p>
            <a:pPr lvl="1" eaLnBrk="1" hangingPunct="1">
              <a:defRPr/>
            </a:pPr>
            <a:r>
              <a:rPr lang="en-US" sz="2400" dirty="0"/>
              <a:t>Including </a:t>
            </a:r>
            <a:r>
              <a:rPr lang="en-AU" sz="2400" dirty="0"/>
              <a:t>abdominal etching surgery (“fake ab surgery”) – removes fat from around abdominal muscles so they appear more pronounced</a:t>
            </a:r>
          </a:p>
          <a:p>
            <a:pPr eaLnBrk="1" hangingPunct="1">
              <a:defRPr/>
            </a:pPr>
            <a:r>
              <a:rPr lang="en-AU" sz="2400" dirty="0" err="1"/>
              <a:t>Cryolipolysis</a:t>
            </a:r>
            <a:r>
              <a:rPr lang="en-AU" sz="2400" dirty="0"/>
              <a:t> (cool sculpting) and </a:t>
            </a:r>
            <a:r>
              <a:rPr lang="en-AU" sz="2400"/>
              <a:t>other non-invasive </a:t>
            </a:r>
            <a:r>
              <a:rPr lang="en-AU" sz="2400" dirty="0"/>
              <a:t>procedures</a:t>
            </a:r>
          </a:p>
          <a:p>
            <a:pPr eaLnBrk="1" hangingPunct="1">
              <a:defRPr/>
            </a:pPr>
            <a:r>
              <a:rPr lang="en-US" sz="2400" dirty="0"/>
              <a:t>“The Mommy Makeover” increasingly popular (abdominoplasty and liposuction)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6F5EDB5-50B0-7ECC-8296-2C79FE04DC4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/>
              <a:t>Most popular cosmetic surgical procedures for men (2025 stats)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FE92DA4-F514-2DBC-2BD0-53C28A8BFE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>
                <a:effectLst/>
              </a:rPr>
              <a:t>Breast reduction: 20,879</a:t>
            </a:r>
          </a:p>
          <a:p>
            <a:pPr eaLnBrk="1" hangingPunct="1"/>
            <a:r>
              <a:rPr lang="en-US" altLang="en-US" sz="3600" dirty="0">
                <a:solidFill>
                  <a:srgbClr val="FFFFFF"/>
                </a:solidFill>
                <a:effectLst/>
              </a:rPr>
              <a:t>Liposuction: 18,938</a:t>
            </a:r>
          </a:p>
          <a:p>
            <a:pPr eaLnBrk="1" hangingPunct="1"/>
            <a:r>
              <a:rPr lang="en-US" altLang="en-US" sz="3600" dirty="0">
                <a:effectLst/>
              </a:rPr>
              <a:t>Blepharoplasty: 14,327</a:t>
            </a:r>
          </a:p>
          <a:p>
            <a:pPr eaLnBrk="1" hangingPunct="1"/>
            <a:r>
              <a:rPr lang="en-US" altLang="en-US" sz="3600" dirty="0">
                <a:effectLst/>
              </a:rPr>
              <a:t>Rhinoplasty: 6,886</a:t>
            </a:r>
          </a:p>
          <a:p>
            <a:pPr eaLnBrk="1" hangingPunct="1"/>
            <a:r>
              <a:rPr lang="en-US" altLang="en-US" sz="3600" dirty="0">
                <a:effectLst/>
              </a:rPr>
              <a:t>Facelift: 5,077</a:t>
            </a:r>
          </a:p>
          <a:p>
            <a:pPr eaLnBrk="1" hangingPunct="1"/>
            <a:endParaRPr lang="en-US" altLang="en-US" sz="3600" dirty="0">
              <a:effectLst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E7E627B3-95A6-B353-1BCB-460234D1D5C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Other popular procedures for men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3A4AF769-EBDB-F506-A0F1-DBB3C323AF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ffectLst/>
              </a:rPr>
              <a:t>Botox injections</a:t>
            </a:r>
          </a:p>
          <a:p>
            <a:pPr eaLnBrk="1" hangingPunct="1"/>
            <a:r>
              <a:rPr lang="en-US" altLang="en-US" dirty="0">
                <a:effectLst/>
              </a:rPr>
              <a:t>Scalp reduction (for male pattern baldness)</a:t>
            </a:r>
          </a:p>
          <a:p>
            <a:pPr eaLnBrk="1" hangingPunct="1"/>
            <a:r>
              <a:rPr lang="en-US" altLang="en-US" dirty="0">
                <a:effectLst/>
              </a:rPr>
              <a:t>Cheek implants</a:t>
            </a:r>
          </a:p>
          <a:p>
            <a:pPr eaLnBrk="1" hangingPunct="1"/>
            <a:r>
              <a:rPr lang="en-US" altLang="en-US" dirty="0">
                <a:effectLst/>
              </a:rPr>
              <a:t>Ear reshaping</a:t>
            </a:r>
          </a:p>
          <a:p>
            <a:pPr eaLnBrk="1" hangingPunct="1"/>
            <a:r>
              <a:rPr lang="en-US" altLang="en-US" dirty="0">
                <a:effectLst/>
              </a:rPr>
              <a:t>Pectoral implants</a:t>
            </a:r>
          </a:p>
          <a:p>
            <a:pPr eaLnBrk="1" hangingPunct="1"/>
            <a:r>
              <a:rPr lang="en-US" altLang="en-US" dirty="0">
                <a:effectLst/>
              </a:rPr>
              <a:t>Chin augmentation (implants)</a:t>
            </a:r>
          </a:p>
          <a:p>
            <a:pPr eaLnBrk="1" hangingPunct="1"/>
            <a:r>
              <a:rPr lang="en-US" altLang="en-US" dirty="0">
                <a:effectLst/>
              </a:rPr>
              <a:t>Calf implants</a:t>
            </a:r>
          </a:p>
          <a:p>
            <a:pPr eaLnBrk="1" hangingPunct="1"/>
            <a:r>
              <a:rPr lang="en-US" altLang="en-US" dirty="0">
                <a:effectLst/>
              </a:rPr>
              <a:t>Leg lengthening – modified </a:t>
            </a:r>
            <a:r>
              <a:rPr lang="en-US" altLang="en-US" dirty="0" err="1">
                <a:effectLst/>
              </a:rPr>
              <a:t>Ilizarov</a:t>
            </a:r>
            <a:r>
              <a:rPr lang="en-US" altLang="en-US" dirty="0">
                <a:effectLst/>
              </a:rPr>
              <a:t> procedure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798C4-0751-15DC-B1D4-084589AFC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/>
              <a:t>Most popular cosmetic surgical procedures for women (2025 stats)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20EEA407-BB2C-5808-7126-031AF325A7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>
                <a:effectLst/>
              </a:rPr>
              <a:t>Liposuction: 298,258</a:t>
            </a:r>
          </a:p>
          <a:p>
            <a:r>
              <a:rPr lang="en-US" altLang="en-US" sz="3600" dirty="0">
                <a:effectLst/>
              </a:rPr>
              <a:t>Breast augmentation: 303,272</a:t>
            </a:r>
          </a:p>
          <a:p>
            <a:pPr lvl="1"/>
            <a:r>
              <a:rPr lang="en-US" altLang="en-US" sz="3200" dirty="0">
                <a:effectLst/>
              </a:rPr>
              <a:t>Most are silicone implants</a:t>
            </a:r>
          </a:p>
          <a:p>
            <a:r>
              <a:rPr lang="en-US" altLang="en-US" sz="3600" dirty="0">
                <a:effectLst/>
              </a:rPr>
              <a:t>Abdominoplasty: 167,445</a:t>
            </a:r>
          </a:p>
          <a:p>
            <a:r>
              <a:rPr lang="en-US" altLang="en-US" sz="3600" dirty="0">
                <a:effectLst/>
              </a:rPr>
              <a:t>Breast life (mastopexy): 155,701</a:t>
            </a:r>
          </a:p>
          <a:p>
            <a:r>
              <a:rPr lang="en-US" altLang="en-US" sz="3600" dirty="0">
                <a:effectLst/>
              </a:rPr>
              <a:t>Blepharoplasty: 104,652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D787-293D-4444-81B4-2054A8A23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Cosmetic Surgery Worldwide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9EFAA-2B90-33E7-F188-051716652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Countries with the most plastic surgeons: US, Brazil, China, India, and Japan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Country with the most cosmetic surgery operations per capita = Brazil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City in America with the most plastic surgeons per capita = San Francisco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299EEFA-ADF9-505B-73C0-02CCDB9B825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 of Breast Augmentation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40B4434-0E98-B48C-3A4B-2C6793564F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With a few exceptions, large breasts in vogue since antiquity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600" dirty="0"/>
              <a:t>Brassieres and corsets used to enhance size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19</a:t>
            </a:r>
            <a:r>
              <a:rPr lang="en-US" sz="3600" baseline="30000" dirty="0"/>
              <a:t>th</a:t>
            </a:r>
            <a:r>
              <a:rPr lang="en-US" sz="3600" dirty="0"/>
              <a:t> Century: surgical breast enlargements attempted using ivory, glass, metal, rubber, and paraffin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6FAEF4F7-E9C0-4822-8E05-FACDEFDCE8F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 of Breast Augmentation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4929B33-9DF2-6DE9-5461-2F99220622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1895: Czerny performs first reported successful human mammary reconstruction</a:t>
            </a:r>
          </a:p>
          <a:p>
            <a:pPr lvl="1" eaLnBrk="1" hangingPunct="1">
              <a:defRPr/>
            </a:pPr>
            <a:r>
              <a:rPr lang="en-US" sz="2400" dirty="0"/>
              <a:t>actress who had undergone removal of a fibroadenoma</a:t>
            </a:r>
          </a:p>
          <a:p>
            <a:pPr lvl="1" eaLnBrk="1" hangingPunct="1">
              <a:defRPr/>
            </a:pPr>
            <a:r>
              <a:rPr lang="en-US" sz="2400" dirty="0"/>
              <a:t>transplanted lipoma from her hip</a:t>
            </a:r>
          </a:p>
          <a:p>
            <a:pPr eaLnBrk="1" hangingPunct="1">
              <a:defRPr/>
            </a:pPr>
            <a:r>
              <a:rPr lang="en-US" sz="2800" dirty="0"/>
              <a:t>1903: Charles Miller inserts "braided silk, bits of silk floss, particles of celluloid, vegetable ivory, and several other foreign materials”</a:t>
            </a:r>
          </a:p>
          <a:p>
            <a:pPr lvl="1" eaLnBrk="1" hangingPunct="1">
              <a:defRPr/>
            </a:pPr>
            <a:r>
              <a:rPr lang="en-US" sz="2400" dirty="0"/>
              <a:t>granulomatous (foreign body) inflammatory reactions disfiguring and painful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C4DCB64-A09D-C86B-4AD9-F4560C75D49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 of Breast Augmentation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9F85CA2-F46B-55E1-072C-95D2F7E477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1903-1950s: petroleum jelly, beeswax, shellac, and epoxy resins used; use of paraffin caused cancers</a:t>
            </a:r>
          </a:p>
          <a:p>
            <a:pPr eaLnBrk="1" hangingPunct="1">
              <a:defRPr/>
            </a:pPr>
            <a:r>
              <a:rPr lang="en-US" sz="3600" dirty="0"/>
              <a:t>Early 1950s: liquid silicone injections used</a:t>
            </a:r>
          </a:p>
          <a:p>
            <a:pPr eaLnBrk="1" hangingPunct="1">
              <a:defRPr/>
            </a:pPr>
            <a:r>
              <a:rPr lang="en-US" sz="3600" dirty="0"/>
              <a:t>1962: first US woman to receive encapsulated silicone breast implants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377CA79-B824-DDDD-3D35-7F950A4493F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 of Breast Augmentation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67C4C6B-A5B4-4BC3-EF5A-9ABFE2BF1A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1992: FDA bans silicone breast implants except in strictly controlled trials for breast cancer reconstructive surgery due to reports linking the implants with a variety of connective tissue diseases and neurological disorders.</a:t>
            </a:r>
          </a:p>
          <a:p>
            <a:pPr eaLnBrk="1" hangingPunct="1">
              <a:defRPr/>
            </a:pPr>
            <a:r>
              <a:rPr lang="en-US" sz="2800" dirty="0"/>
              <a:t>Subsequent analyses in 1990s showed no such links</a:t>
            </a:r>
          </a:p>
          <a:p>
            <a:pPr eaLnBrk="1" hangingPunct="1">
              <a:defRPr/>
            </a:pPr>
            <a:r>
              <a:rPr lang="en-US" sz="2800" dirty="0"/>
              <a:t>2005: FDA allows silicone breast implants back on market (with registry)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878BA8ED-22CA-403D-CEFE-63BB4822006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 of Breast Augmentation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185D6E6-4EED-9AD3-C120-D9064FEF5B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 minimum of 15% of modern silicone implants will rupture between the third and tenth year after implantation; 20% will require removal within 10 </a:t>
            </a:r>
            <a:r>
              <a:rPr lang="en-US" dirty="0" err="1"/>
              <a:t>yrs</a:t>
            </a:r>
            <a:endParaRPr lang="en-US" dirty="0"/>
          </a:p>
          <a:p>
            <a:pPr eaLnBrk="1" hangingPunct="1">
              <a:defRPr/>
            </a:pPr>
            <a:r>
              <a:rPr lang="en-US" dirty="0"/>
              <a:t>2019 FDA evaluation of long-term outcomes in 100,000 patients shows increased risk of Sjogren’s Syndrome, scleroderma, rheumatoid arthritis, stillbirth, and melanoma</a:t>
            </a:r>
          </a:p>
          <a:p>
            <a:pPr eaLnBrk="1" hangingPunct="1"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8E0BA-6C06-C3E4-3D09-A5EC0163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E5E5FF"/>
                </a:solidFill>
              </a:rPr>
              <a:t>History of Breast Augmentation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2104C-30EF-F7A5-0B27-72289B71B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2019: FDA evaluation of 100,000 patients:</a:t>
            </a:r>
          </a:p>
          <a:p>
            <a:pPr lvl="1">
              <a:defRPr/>
            </a:pPr>
            <a:r>
              <a:rPr lang="en-US" sz="3200" dirty="0"/>
              <a:t>Short term rupture risk: 2.5% saline, 0.5% silicone</a:t>
            </a:r>
          </a:p>
          <a:p>
            <a:pPr lvl="1">
              <a:defRPr/>
            </a:pPr>
            <a:r>
              <a:rPr lang="en-US" sz="3200" dirty="0"/>
              <a:t>Short term capsular contracture: 5% silicone, 2.8% saline</a:t>
            </a:r>
          </a:p>
          <a:p>
            <a:pPr lvl="1">
              <a:defRPr/>
            </a:pPr>
            <a:r>
              <a:rPr lang="en-US" sz="3200" dirty="0"/>
              <a:t>7 year reoperation rate 12% for primary augmentation, 25% for primary/revision reconstruction for silicone implants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F2D0A-D6DE-EA0E-5E51-9F04499B4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History of Breast Augmentation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97F86-92BE-D528-A5CD-F74CF8D00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Silicone implants can absorb/concentrate some environmental toxins from the body</a:t>
            </a:r>
          </a:p>
          <a:p>
            <a:pPr eaLnBrk="1" hangingPunct="1">
              <a:defRPr/>
            </a:pPr>
            <a:r>
              <a:rPr lang="en-US" dirty="0"/>
              <a:t>Today: fat transfer, newer generation silicone implants, saline implants, dermal fillers, </a:t>
            </a:r>
            <a:r>
              <a:rPr lang="en-US" dirty="0" err="1"/>
              <a:t>Instabreast</a:t>
            </a:r>
            <a:r>
              <a:rPr lang="en-US" dirty="0"/>
              <a:t>/</a:t>
            </a:r>
            <a:r>
              <a:rPr lang="en-US" dirty="0" err="1"/>
              <a:t>Instabutt</a:t>
            </a:r>
            <a:r>
              <a:rPr lang="en-US" dirty="0"/>
              <a:t> saline injections (about $5,000, last 24 </a:t>
            </a:r>
            <a:r>
              <a:rPr lang="en-US" dirty="0" err="1"/>
              <a:t>hrs</a:t>
            </a:r>
            <a:r>
              <a:rPr lang="en-US" dirty="0"/>
              <a:t>, for costume parties, Halloween, can lead to looseness/sagging once wears off)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A0379279-747F-72AB-71C6-2BC12A05BC5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History of Breast Augmentation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069887F-FD22-F843-772D-46B2F06B3A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2007: Stem cells and fat derived from liposuction used to grow breast tissue in clinical trials in Europe</a:t>
            </a:r>
          </a:p>
          <a:p>
            <a:pPr eaLnBrk="1" hangingPunct="1">
              <a:defRPr/>
            </a:pPr>
            <a:r>
              <a:rPr lang="en-US" dirty="0"/>
              <a:t>2008: Israeli surgeon develops “breast lift procedure” involving internal titanium bra with silicone cups</a:t>
            </a:r>
          </a:p>
          <a:p>
            <a:pPr eaLnBrk="1" hangingPunct="1">
              <a:defRPr/>
            </a:pPr>
            <a:r>
              <a:rPr lang="en-US" dirty="0"/>
              <a:t>2008: MyFreeImplants.com </a:t>
            </a:r>
          </a:p>
          <a:p>
            <a:pPr lvl="1" eaLnBrk="1" hangingPunct="1">
              <a:defRPr/>
            </a:pPr>
            <a:r>
              <a:rPr lang="en-US" dirty="0"/>
              <a:t>Facilitates communication and funding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95DC881-8040-D8FC-3670-278BF396CB6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/>
              <a:t>Breast Implant Complications</a:t>
            </a:r>
            <a:br>
              <a:rPr lang="en-US" sz="4000" b="0"/>
            </a:br>
            <a:r>
              <a:rPr lang="en-US" sz="2800" b="0"/>
              <a:t>(most to least common)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D8C86C3-B5E1-1F3A-E11C-DF97121E0D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b="1" dirty="0"/>
              <a:t>Capsular contracture</a:t>
            </a:r>
          </a:p>
          <a:p>
            <a:pPr eaLnBrk="1" hangingPunct="1">
              <a:defRPr/>
            </a:pPr>
            <a:r>
              <a:rPr lang="en-US" sz="2400" b="1" dirty="0"/>
              <a:t>Implant rupture</a:t>
            </a:r>
          </a:p>
          <a:p>
            <a:pPr eaLnBrk="1" hangingPunct="1">
              <a:defRPr/>
            </a:pPr>
            <a:r>
              <a:rPr lang="en-US" sz="2400" b="1" dirty="0"/>
              <a:t>Hematoma</a:t>
            </a:r>
          </a:p>
          <a:p>
            <a:pPr eaLnBrk="1" hangingPunct="1">
              <a:defRPr/>
            </a:pPr>
            <a:r>
              <a:rPr lang="en-US" sz="2400" b="1" dirty="0"/>
              <a:t>Wound infection</a:t>
            </a:r>
          </a:p>
          <a:p>
            <a:pPr eaLnBrk="1" hangingPunct="1">
              <a:defRPr/>
            </a:pPr>
            <a:r>
              <a:rPr lang="en-US" sz="2400" b="1" dirty="0"/>
              <a:t>Increased risk of anaplastic large cell lymphoma with textured silicone implants (but only 1/30,000 lifetime risk and tumor is highly curable)</a:t>
            </a:r>
          </a:p>
          <a:p>
            <a:pPr lvl="1" eaLnBrk="1" hangingPunct="1">
              <a:defRPr/>
            </a:pPr>
            <a:r>
              <a:rPr lang="en-US" sz="2400" b="1" dirty="0"/>
              <a:t>Also seen with buttock textured silicone implants</a:t>
            </a:r>
          </a:p>
          <a:p>
            <a:pPr lvl="1" eaLnBrk="1" hangingPunct="1">
              <a:defRPr/>
            </a:pPr>
            <a:r>
              <a:rPr lang="en-US" sz="2400" b="1" dirty="0"/>
              <a:t>France, other countries have banned</a:t>
            </a:r>
          </a:p>
          <a:p>
            <a:pPr lvl="1" eaLnBrk="1" hangingPunct="1">
              <a:defRPr/>
            </a:pPr>
            <a:r>
              <a:rPr lang="en-US" sz="2400" b="1" dirty="0"/>
              <a:t>Squamous cell cancers also noted, rare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B3F3E31C-E1F1-7341-2E62-8C05EF12E63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/>
              <a:t>Breast Implant Complications After Surgery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45AF1FF-3A83-EE3A-556F-7FD34D75A7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Cosmetic implants – 12% after 5 </a:t>
            </a:r>
            <a:r>
              <a:rPr lang="en-US" sz="2800" b="1" dirty="0" err="1"/>
              <a:t>yrs</a:t>
            </a:r>
            <a:r>
              <a:rPr lang="en-US" sz="2800" b="1" dirty="0"/>
              <a:t>; 20% after 10 </a:t>
            </a:r>
            <a:r>
              <a:rPr lang="en-US" sz="2800" b="1" dirty="0" err="1"/>
              <a:t>yrs</a:t>
            </a:r>
            <a:endParaRPr lang="en-US" sz="2800" b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After prophylactic mastectomy – 30% after 5 </a:t>
            </a:r>
            <a:r>
              <a:rPr lang="en-US" sz="2800" b="1" dirty="0" err="1"/>
              <a:t>yrs</a:t>
            </a:r>
            <a:r>
              <a:rPr lang="en-US" sz="2800" b="1" dirty="0"/>
              <a:t>; 40% after 10 </a:t>
            </a:r>
            <a:r>
              <a:rPr lang="en-US" sz="2800" b="1" dirty="0" err="1"/>
              <a:t>yrs</a:t>
            </a:r>
            <a:endParaRPr lang="en-US" sz="2800" b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After mastectomy for breast cancer – 34% after 5 </a:t>
            </a:r>
            <a:r>
              <a:rPr lang="en-US" sz="2800" b="1" dirty="0" err="1"/>
              <a:t>yrs</a:t>
            </a:r>
            <a:r>
              <a:rPr lang="en-US" sz="2800" b="1" dirty="0"/>
              <a:t>; 50% after 10 </a:t>
            </a:r>
            <a:r>
              <a:rPr lang="en-US" sz="2800" b="1" dirty="0" err="1"/>
              <a:t>yrs</a:t>
            </a:r>
            <a:endParaRPr lang="en-US" sz="2800" b="1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20% of breast implants done in breast cancer patients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b="1" dirty="0"/>
              <a:t>Latest trend: microsurgical breast reconstruction using implants or autologous tissues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632E0CEF-B136-AFFF-D84B-14420C89EA0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E5E5FF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Poly Implant </a:t>
            </a:r>
            <a:r>
              <a:rPr kumimoji="0" lang="en-US" alt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E5E5FF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Prosthèse</a:t>
            </a:r>
            <a:r>
              <a:rPr kumimoji="0" lang="en-US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E5E5FF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 Controversy</a:t>
            </a:r>
            <a:endParaRPr lang="en-US" altLang="en-US" dirty="0">
              <a:effectLst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BB2168E1-F9FB-AF3C-675B-5D7369355F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PIP was world’s third largest maker of breast implants worldwide</a:t>
            </a:r>
          </a:p>
          <a:p>
            <a:pPr lvl="1"/>
            <a:r>
              <a:rPr lang="en-US" altLang="en-US">
                <a:effectLst/>
              </a:rPr>
              <a:t>Shut down in 2010, government safety alerts in 2011/12</a:t>
            </a:r>
          </a:p>
          <a:p>
            <a:r>
              <a:rPr lang="en-US" altLang="en-US">
                <a:effectLst/>
              </a:rPr>
              <a:t>Contained industrial-grade silicone</a:t>
            </a:r>
          </a:p>
          <a:p>
            <a:r>
              <a:rPr lang="en-US" altLang="en-US">
                <a:effectLst/>
              </a:rPr>
              <a:t>300,000 to 400,000 implanted worldwide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6086F747-E1D3-E5B1-AF82-677955DBC04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en-US" dirty="0">
                <a:effectLst/>
              </a:rPr>
              <a:t>Poly Implant </a:t>
            </a:r>
            <a:r>
              <a:rPr lang="en-US" altLang="en-US" dirty="0" err="1">
                <a:effectLst/>
              </a:rPr>
              <a:t>Prosthèse</a:t>
            </a:r>
            <a:r>
              <a:rPr lang="en-US" altLang="en-US" dirty="0">
                <a:effectLst/>
              </a:rPr>
              <a:t> Controversy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18AEDED6-8FB7-5EFA-1A74-9A37ED49B6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Disproportionately high rupture rates can cause inflammation and irritation</a:t>
            </a:r>
          </a:p>
          <a:p>
            <a:pPr lvl="1"/>
            <a:r>
              <a:rPr lang="en-US" altLang="en-US">
                <a:effectLst/>
              </a:rPr>
              <a:t>No evidence for increased cancer risk, unlikely to cause long-term health problems</a:t>
            </a:r>
          </a:p>
          <a:p>
            <a:r>
              <a:rPr lang="en-US" altLang="en-US">
                <a:effectLst/>
              </a:rPr>
              <a:t>Some authorities recommend removal</a:t>
            </a:r>
          </a:p>
          <a:p>
            <a:r>
              <a:rPr lang="en-US" altLang="en-US">
                <a:effectLst/>
              </a:rPr>
              <a:t>PIP boss Jean Claude Mas arrested in France, may face manslaughter charges</a:t>
            </a:r>
          </a:p>
          <a:p>
            <a:endParaRPr lang="en-US" altLang="en-US">
              <a:effectLst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1DAC9E2E-CDCF-BF01-4BAA-5350059C12D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/>
              <a:t>Breast Implants and Imaging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C0EB6421-7DD5-E2FD-8560-FAAED8B81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/>
              <a:t>Breast implants decrease sensitivity of screening mammography among asymptomatic women, but do not increase false-positive rate nor affect tumor prognostic characteristics</a:t>
            </a:r>
          </a:p>
          <a:p>
            <a:pPr>
              <a:lnSpc>
                <a:spcPct val="90000"/>
              </a:lnSpc>
              <a:defRPr/>
            </a:pPr>
            <a:r>
              <a:rPr lang="en-US"/>
              <a:t>For women with silicone implants, some recommend screening for silent ruptures with MRI 3 yrs post-implant, then every two years</a:t>
            </a:r>
          </a:p>
          <a:p>
            <a:pPr lvl="1">
              <a:lnSpc>
                <a:spcPct val="90000"/>
              </a:lnSpc>
              <a:defRPr/>
            </a:pPr>
            <a:r>
              <a:rPr lang="en-US"/>
              <a:t>Expensive, may not effect long-term health</a:t>
            </a:r>
          </a:p>
          <a:p>
            <a:pPr lvl="1">
              <a:lnSpc>
                <a:spcPct val="90000"/>
              </a:lnSpc>
              <a:defRPr/>
            </a:pPr>
            <a:r>
              <a:rPr lang="en-US"/>
              <a:t>No special screening for those with saline implants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95A8CB9-243A-579C-9BEA-79C1C3DE3CB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/>
              <a:t>New Breasts for Graduating Seniors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1C5BA83B-2E19-F66C-4D0B-C7B444486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8,320 breast augmentation procedures performed on 18-19 year olds in 2025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Previously done on younger children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Phenomenon concerning for poor parenting, through the capitulation of financially well-endowed parents to the whims of their children, who likely have self-esteem problems and are not yet emotionally (nor perhaps even physically) mature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US and EU: breast augmentation surgery allowed on those under age 18 only for medical reasons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4621-5652-BF88-6EC3-95C1DA383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Headline from </a:t>
            </a:r>
            <a:r>
              <a:rPr lang="en-US" sz="3600" i="1" dirty="0"/>
              <a:t>The Onion</a:t>
            </a:r>
            <a:r>
              <a:rPr lang="en-US" sz="3600" dirty="0"/>
              <a:t>:</a:t>
            </a:r>
            <a:br>
              <a:rPr lang="en-US" sz="3600" dirty="0"/>
            </a:br>
            <a:r>
              <a:rPr lang="en-US" sz="3600" dirty="0"/>
              <a:t>Plastic Surgeon General Warns of Small Breasts Epidemic</a:t>
            </a:r>
            <a:endParaRPr lang="en-US" dirty="0"/>
          </a:p>
        </p:txBody>
      </p:sp>
      <p:pic>
        <p:nvPicPr>
          <p:cNvPr id="44035" name="Picture 2">
            <a:extLst>
              <a:ext uri="{FF2B5EF4-FFF2-40B4-BE49-F238E27FC236}">
                <a16:creationId xmlns:a16="http://schemas.microsoft.com/office/drawing/2014/main" id="{2484D165-A7F3-D35A-53A2-9F6F4FB73B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2317750"/>
            <a:ext cx="7010400" cy="408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04F4D-6A38-CA1E-C428-E195EC1A3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Penile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0477C-D698-977C-D521-13B3FC0C8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Ancient Greeks believed small penis was superior</a:t>
            </a:r>
          </a:p>
          <a:p>
            <a:pPr>
              <a:defRPr/>
            </a:pPr>
            <a:endParaRPr lang="en-US" sz="3600" dirty="0"/>
          </a:p>
          <a:p>
            <a:pPr>
              <a:defRPr/>
            </a:pPr>
            <a:r>
              <a:rPr lang="en-US" sz="3600" dirty="0"/>
              <a:t>Later, phallic identity and </a:t>
            </a:r>
            <a:r>
              <a:rPr lang="en-US" sz="3600" dirty="0" err="1"/>
              <a:t>phallocentrism</a:t>
            </a:r>
            <a:r>
              <a:rPr lang="en-US" sz="3600" dirty="0"/>
              <a:t> increasingly popular – “penis is central to man’s identity, virility”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68E78-52C1-7CBD-293E-C2C84CDF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Penile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4D101-27D2-0D94-E16F-3D71B7BA4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55% of men satisfied with their penile size; 85% of women satisfied with their partner’s size</a:t>
            </a:r>
          </a:p>
          <a:p>
            <a:pPr>
              <a:defRPr/>
            </a:pPr>
            <a:endParaRPr lang="en-US" sz="3600" dirty="0"/>
          </a:p>
          <a:p>
            <a:pPr>
              <a:defRPr/>
            </a:pPr>
            <a:r>
              <a:rPr lang="en-US" sz="3600" dirty="0"/>
              <a:t>No correlation between any population, racial category, ethnicity, or shoe size and penile length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D5B41-F8C0-D101-1D8A-2ADBDA08D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Penile Size and Penile Reconstructive Surgery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DF40A-1186-C6DB-E86D-441EFD56C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1971: First penile augmentation surgery</a:t>
            </a:r>
          </a:p>
          <a:p>
            <a:pPr>
              <a:defRPr/>
            </a:pPr>
            <a:r>
              <a:rPr lang="en-US" sz="2800" dirty="0"/>
              <a:t>Girth enhancements with fat injections, </a:t>
            </a:r>
            <a:r>
              <a:rPr lang="en-US" sz="2800" dirty="0" err="1"/>
              <a:t>Alloderm</a:t>
            </a:r>
            <a:r>
              <a:rPr lang="en-US" sz="2800" dirty="0"/>
              <a:t> (derived from human skin)</a:t>
            </a:r>
          </a:p>
          <a:p>
            <a:pPr>
              <a:defRPr/>
            </a:pPr>
            <a:r>
              <a:rPr lang="en-US" sz="2800" dirty="0"/>
              <a:t>Penile lengthening procedures</a:t>
            </a:r>
          </a:p>
          <a:p>
            <a:pPr>
              <a:defRPr/>
            </a:pPr>
            <a:r>
              <a:rPr lang="en-US" sz="2800" dirty="0"/>
              <a:t>Complications: scar, </a:t>
            </a:r>
            <a:r>
              <a:rPr lang="en-US" sz="2800" dirty="0" err="1"/>
              <a:t>keloid</a:t>
            </a:r>
            <a:r>
              <a:rPr lang="en-US" sz="2800" dirty="0"/>
              <a:t>, penile lumps, sexual dysfunction, further penile shortening</a:t>
            </a:r>
          </a:p>
          <a:p>
            <a:pPr>
              <a:defRPr/>
            </a:pPr>
            <a:r>
              <a:rPr lang="en-US" sz="2800" dirty="0"/>
              <a:t>Augmentation procedures not sanctioned by American Urological Association</a:t>
            </a:r>
          </a:p>
          <a:p>
            <a:pPr>
              <a:defRPr/>
            </a:pPr>
            <a:r>
              <a:rPr lang="en-US" sz="2800" dirty="0"/>
              <a:t>First penile transplant (cancer) - 2016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5F0F9CCC-EDB0-A2A2-137F-3D4785EB058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Cosmetic Surgery Odds and Ends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F358A742-8156-4C6C-5983-F5F7C3086A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Most common cosmetic procedure in Asia = eyelid surgery, to create a crease above the eye (up to 60% of Korean women)</a:t>
            </a:r>
          </a:p>
          <a:p>
            <a:pPr eaLnBrk="1" hangingPunct="1">
              <a:defRPr/>
            </a:pPr>
            <a:r>
              <a:rPr lang="en-US" sz="3600" dirty="0"/>
              <a:t>“Smile lift” – popular in South Korea, curves lips into permanent smile</a:t>
            </a:r>
          </a:p>
          <a:p>
            <a:pPr eaLnBrk="1" hangingPunct="1">
              <a:defRPr/>
            </a:pPr>
            <a:r>
              <a:rPr lang="en-US" sz="3600" dirty="0"/>
              <a:t>Trisomy-21 surgery (covered in ethical issues slide show)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>
            <a:extLst>
              <a:ext uri="{FF2B5EF4-FFF2-40B4-BE49-F238E27FC236}">
                <a16:creationId xmlns:a16="http://schemas.microsoft.com/office/drawing/2014/main" id="{14F49418-3B22-918D-6917-609102CD0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075" y="0"/>
            <a:ext cx="5149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D5558C4-DF72-776F-CC02-6588B7861CF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 dirty="0"/>
              <a:t>Reconstructive Surgery – The Latest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3E2F81BF-2F5E-0869-24E0-F491B4428B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Hand transplants</a:t>
            </a:r>
          </a:p>
          <a:p>
            <a:pPr eaLnBrk="1" hangingPunct="1">
              <a:defRPr/>
            </a:pPr>
            <a:r>
              <a:rPr lang="en-US" b="1" dirty="0"/>
              <a:t>Face transplants</a:t>
            </a:r>
          </a:p>
          <a:p>
            <a:pPr lvl="1" eaLnBrk="1" hangingPunct="1">
              <a:defRPr/>
            </a:pPr>
            <a:r>
              <a:rPr lang="en-US" b="1" dirty="0"/>
              <a:t>2005: first procedure on female dog-mauling victim (nearly 40 worldwide through late 2016, 2 associated deaths)</a:t>
            </a:r>
          </a:p>
          <a:p>
            <a:pPr lvl="1" eaLnBrk="1" hangingPunct="1">
              <a:defRPr/>
            </a:pPr>
            <a:r>
              <a:rPr lang="en-US" b="1" dirty="0"/>
              <a:t>15-20 hour procedure (including 5 hours for harvest); involves multidisciplinary team</a:t>
            </a:r>
          </a:p>
          <a:p>
            <a:pPr lvl="1" eaLnBrk="1" hangingPunct="1">
              <a:defRPr/>
            </a:pPr>
            <a:r>
              <a:rPr lang="en-US" b="1" dirty="0"/>
              <a:t>Ethical issues</a:t>
            </a:r>
          </a:p>
          <a:p>
            <a:pPr eaLnBrk="1" hangingPunct="1">
              <a:defRPr/>
            </a:pPr>
            <a:r>
              <a:rPr lang="en-US" b="1" dirty="0"/>
              <a:t>Lifelong </a:t>
            </a:r>
            <a:r>
              <a:rPr lang="en-US" b="1" dirty="0" err="1"/>
              <a:t>immunosuppression</a:t>
            </a:r>
            <a:r>
              <a:rPr lang="en-US" b="1" dirty="0"/>
              <a:t> required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0800743-F873-4418-8618-E34F7EEFCA2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/>
              <a:t>Cosmetic Neurology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D64A6BE-FA29-A4F7-4695-334B36388F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/>
              <a:t>Interventions to enhance the cognitive and emotional brain functions of the neurologically non-diseased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/>
              <a:t>Currently being pursued by the pharmaceutical industry (via drugs to increase intelligence) and the military (via interventions to create more effective soldiers)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26450ED4-609D-8244-ECEC-1C3E10D3C64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Cosmetic Military Neurology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7E854725-7C67-9AF7-B643-780AE351D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“Go-go pills" (amphetamines) used by US soldiers in WW II</a:t>
            </a:r>
          </a:p>
          <a:p>
            <a:pPr eaLnBrk="1" hangingPunct="1">
              <a:defRPr/>
            </a:pPr>
            <a:r>
              <a:rPr lang="en-US"/>
              <a:t>Modafinil (wakefulness-promoting agent) improves pilot alertness and performance in helicopter flight simulations.</a:t>
            </a:r>
          </a:p>
          <a:p>
            <a:pPr eaLnBrk="1" hangingPunct="1">
              <a:defRPr/>
            </a:pPr>
            <a:r>
              <a:rPr lang="en-US"/>
              <a:t>Many military pilots today rely on caffeine and other stimulants, including amphetamines, to complete missions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FBA2197-91E7-B426-6E0A-15540B3C603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Cosmetic Neurology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773F3FE7-9D84-8FF3-9325-9EE5EB81C9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Raises concerns about:</a:t>
            </a:r>
          </a:p>
          <a:p>
            <a:pPr lvl="1" eaLnBrk="1" hangingPunct="1">
              <a:defRPr/>
            </a:pPr>
            <a:r>
              <a:rPr lang="en-US" sz="4000"/>
              <a:t>Distributive justice</a:t>
            </a:r>
          </a:p>
          <a:p>
            <a:pPr lvl="1" eaLnBrk="1" hangingPunct="1">
              <a:defRPr/>
            </a:pPr>
            <a:r>
              <a:rPr lang="en-US" sz="4000"/>
              <a:t>Informed consent</a:t>
            </a:r>
          </a:p>
          <a:p>
            <a:pPr lvl="2" eaLnBrk="1" hangingPunct="1">
              <a:defRPr/>
            </a:pPr>
            <a:r>
              <a:rPr lang="en-US" sz="4000"/>
              <a:t>In the military setting or in children</a:t>
            </a:r>
          </a:p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2DC8727-27BD-AE24-C287-871FA133D1A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/>
              <a:t>Cosmetic Surgery – The Fringes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9839557-E86A-8219-720A-77EB6A5871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 dirty="0"/>
              <a:t>The Jewel Eye: implantation of tiny platinum jewels into conjunctiva (20 minutes, $3900)</a:t>
            </a:r>
          </a:p>
          <a:p>
            <a:pPr lvl="1" eaLnBrk="1" hangingPunct="1">
              <a:defRPr/>
            </a:pPr>
            <a:r>
              <a:rPr lang="en-US" b="1" dirty="0"/>
              <a:t>Am </a:t>
            </a:r>
            <a:r>
              <a:rPr lang="en-US" b="1" dirty="0" err="1"/>
              <a:t>Acad</a:t>
            </a:r>
            <a:r>
              <a:rPr lang="en-US" b="1" dirty="0"/>
              <a:t> </a:t>
            </a:r>
            <a:r>
              <a:rPr lang="en-US" b="1" dirty="0" err="1"/>
              <a:t>Ophth</a:t>
            </a:r>
            <a:r>
              <a:rPr lang="en-US" b="1" dirty="0"/>
              <a:t> warns not proven safe</a:t>
            </a:r>
          </a:p>
          <a:p>
            <a:pPr eaLnBrk="1" hangingPunct="1">
              <a:defRPr/>
            </a:pPr>
            <a:r>
              <a:rPr lang="en-US" sz="2800" b="1" dirty="0" err="1"/>
              <a:t>Umbilicoplasty</a:t>
            </a:r>
            <a:r>
              <a:rPr lang="en-US" sz="2800" b="1" dirty="0"/>
              <a:t>, lengthening/shortening toes to improve “toe cleavage”, other</a:t>
            </a:r>
            <a:br>
              <a:rPr lang="en-US" sz="2800" b="1" dirty="0"/>
            </a:br>
            <a:r>
              <a:rPr lang="en-US" sz="2800" b="1" dirty="0"/>
              <a:t>Cinderella surgeries on the feet (to allow women to wear pointy-</a:t>
            </a:r>
            <a:r>
              <a:rPr lang="en-US" sz="2800" b="1" dirty="0" err="1"/>
              <a:t>toied</a:t>
            </a:r>
            <a:r>
              <a:rPr lang="en-US" sz="2800" b="1" dirty="0"/>
              <a:t> shoes), fracturing and resetting jaw to alter smile, forehead implants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440E1-7AA1-421D-909C-281ECCDEA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Cosmetic Surgery – The Fringes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4806-94E0-AFFE-CAA6-93AD1D967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3600" dirty="0"/>
              <a:t>Mustache implants – popular in Middle Eastern men</a:t>
            </a:r>
          </a:p>
          <a:p>
            <a:pPr>
              <a:defRPr/>
            </a:pPr>
            <a:r>
              <a:rPr lang="en-US" sz="3600" dirty="0"/>
              <a:t>Vampire facial (Kim </a:t>
            </a:r>
            <a:r>
              <a:rPr lang="en-US" sz="3600" dirty="0" err="1"/>
              <a:t>Kardashian</a:t>
            </a:r>
            <a:r>
              <a:rPr lang="en-US" sz="3600" dirty="0"/>
              <a:t>) – injection of 2 tablespoons of blood into face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71B16F13-1B1B-2624-7924-0A7C2C2081D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Cosmetic Surgery – The Fringes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840AE617-F313-6AC4-DC1F-2BF80A94EC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Foreskin restoration</a:t>
            </a:r>
          </a:p>
          <a:p>
            <a:pPr eaLnBrk="1" hangingPunct="1">
              <a:defRPr/>
            </a:pPr>
            <a:endParaRPr lang="en-US" b="1" dirty="0"/>
          </a:p>
          <a:p>
            <a:pPr eaLnBrk="1" hangingPunct="1">
              <a:defRPr/>
            </a:pPr>
            <a:r>
              <a:rPr lang="en-US" b="1" dirty="0"/>
              <a:t>Skin tightening/vein stripping to improve look of “ring selfies”</a:t>
            </a:r>
          </a:p>
          <a:p>
            <a:pPr eaLnBrk="1" hangingPunct="1">
              <a:defRPr/>
            </a:pPr>
            <a:endParaRPr lang="en-US" b="1" dirty="0"/>
          </a:p>
          <a:p>
            <a:pPr eaLnBrk="1" hangingPunct="1">
              <a:defRPr/>
            </a:pPr>
            <a:r>
              <a:rPr lang="en-US" b="1" dirty="0"/>
              <a:t>Boot bulge (calf reduction) liposuction to allow women to fit into knee-high boots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7E089-B671-AE50-6B48-E42A4794C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E5E5FF"/>
                </a:solidFill>
              </a:rPr>
              <a:t>Cosmetic Surgery – The Fringes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845F1-E49F-FE54-579E-1A2CFFBFF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 dirty="0"/>
              <a:t>Vaginal rejuvenation (aka “aesthetic vaginal surgery,” aka </a:t>
            </a:r>
            <a:r>
              <a:rPr lang="en-US" sz="2800" b="1" dirty="0" err="1"/>
              <a:t>labiaplasty</a:t>
            </a:r>
            <a:r>
              <a:rPr lang="en-US" sz="2800" b="1" dirty="0"/>
              <a:t>) - tightening/alteration of angle/dimensions, partial labial excisions, fat injection into labia)</a:t>
            </a:r>
          </a:p>
          <a:p>
            <a:pPr lvl="1" eaLnBrk="1" hangingPunct="1">
              <a:defRPr/>
            </a:pPr>
            <a:r>
              <a:rPr lang="en-US" b="1" dirty="0"/>
              <a:t>Over 10.827 procedures in 2024 in U.S.</a:t>
            </a:r>
          </a:p>
          <a:p>
            <a:pPr lvl="1" eaLnBrk="1" hangingPunct="1">
              <a:defRPr/>
            </a:pPr>
            <a:r>
              <a:rPr lang="en-US" b="1" dirty="0"/>
              <a:t>Complications include infection, altered sensation (damage to clitoral nerves), dyspareunia, adhesions, and scarring</a:t>
            </a:r>
          </a:p>
          <a:p>
            <a:pPr lvl="1" eaLnBrk="1" hangingPunct="1">
              <a:defRPr/>
            </a:pPr>
            <a:r>
              <a:rPr lang="en-US" b="1" dirty="0"/>
              <a:t>ACOG: “safety and effectiveness have not been documented”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6D05BE7-52B8-2FF3-EC3C-3A8186B8B37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/>
              <a:t>Cosmetic Surgery – The Fringes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0139DE8-D447-92CB-2838-10F76E7F1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Hymen reconstructive surgery</a:t>
            </a:r>
          </a:p>
          <a:p>
            <a:pPr eaLnBrk="1" hangingPunct="1">
              <a:defRPr/>
            </a:pPr>
            <a:r>
              <a:rPr lang="en-US" dirty="0"/>
              <a:t>The Jade Lady Membrane Man-Made Hymen</a:t>
            </a:r>
          </a:p>
          <a:p>
            <a:pPr lvl="1" eaLnBrk="1" hangingPunct="1">
              <a:defRPr/>
            </a:pPr>
            <a:r>
              <a:rPr lang="en-US" sz="3200" dirty="0"/>
              <a:t>Marketed in China</a:t>
            </a:r>
          </a:p>
          <a:p>
            <a:pPr lvl="1" eaLnBrk="1" hangingPunct="1">
              <a:defRPr/>
            </a:pPr>
            <a:r>
              <a:rPr lang="en-US" sz="3200" dirty="0"/>
              <a:t>Blood-colored fluid released during sex</a:t>
            </a:r>
          </a:p>
          <a:p>
            <a:pPr eaLnBrk="1" hangingPunct="1">
              <a:defRPr/>
            </a:pPr>
            <a:r>
              <a:rPr lang="en-US" dirty="0"/>
              <a:t>Labial dyes (“My New Pink Button”)</a:t>
            </a:r>
          </a:p>
          <a:p>
            <a:pPr eaLnBrk="1" hangingPunct="1">
              <a:defRPr/>
            </a:pPr>
            <a:r>
              <a:rPr lang="en-US" dirty="0"/>
              <a:t>“G spot” injections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D66E3CF-5C20-632B-A3DB-34477F74E29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b="0" dirty="0"/>
              <a:t>Cosmetic Surgery – The Fringes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DE1A9F48-C3EF-4FC0-33F0-70F1D84DE5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Furries</a:t>
            </a:r>
            <a:r>
              <a:rPr lang="en-US" dirty="0"/>
              <a:t>: lovers of anthropomorphized animals</a:t>
            </a:r>
          </a:p>
          <a:p>
            <a:pPr lvl="1" eaLnBrk="1" hangingPunct="1">
              <a:defRPr/>
            </a:pPr>
            <a:r>
              <a:rPr lang="en-US" sz="3200" dirty="0"/>
              <a:t>Surgical enhancements</a:t>
            </a:r>
          </a:p>
          <a:p>
            <a:pPr lvl="1" eaLnBrk="1" hangingPunct="1">
              <a:defRPr/>
            </a:pPr>
            <a:r>
              <a:rPr lang="en-US" sz="3200" dirty="0"/>
              <a:t>Conventions</a:t>
            </a:r>
          </a:p>
          <a:p>
            <a:pPr eaLnBrk="1" hangingPunct="1">
              <a:defRPr/>
            </a:pPr>
            <a:r>
              <a:rPr lang="en-US" dirty="0"/>
              <a:t>Deliberate amputations of body parts</a:t>
            </a:r>
          </a:p>
          <a:p>
            <a:pPr lvl="1" eaLnBrk="1" hangingPunct="1">
              <a:defRPr/>
            </a:pPr>
            <a:r>
              <a:rPr lang="en-US" sz="3200" dirty="0" err="1"/>
              <a:t>Apotemnophilia</a:t>
            </a:r>
            <a:r>
              <a:rPr lang="en-US" sz="3200" dirty="0"/>
              <a:t> – attraction to the idea of being an amputee (a </a:t>
            </a:r>
            <a:r>
              <a:rPr lang="en-US" sz="3200" dirty="0" err="1"/>
              <a:t>paraphilia</a:t>
            </a:r>
            <a:r>
              <a:rPr lang="en-US" sz="3200" dirty="0"/>
              <a:t>)</a:t>
            </a:r>
          </a:p>
          <a:p>
            <a:pPr lvl="1" eaLnBrk="1" hangingPunct="1">
              <a:defRPr/>
            </a:pPr>
            <a:r>
              <a:rPr lang="en-US" sz="3200" dirty="0"/>
              <a:t>Not to be confused with </a:t>
            </a:r>
            <a:r>
              <a:rPr lang="en-US" sz="3200" dirty="0" err="1"/>
              <a:t>acrotomophiliacs</a:t>
            </a:r>
            <a:r>
              <a:rPr lang="en-US" sz="3200" dirty="0"/>
              <a:t> – sexually attracted to amputees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DA1BA-E24B-5594-F5E8-29FCB403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0" dirty="0"/>
              <a:t>Cosmetic Surgery – The Fringes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2A74C-7757-6D02-5055-0A1BAF967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Wings, chimeras, and stem-cell </a:t>
            </a:r>
            <a:r>
              <a:rPr lang="en-US" b="1" dirty="0" err="1"/>
              <a:t>cosmesis</a:t>
            </a:r>
            <a:endParaRPr lang="en-US" b="1" dirty="0"/>
          </a:p>
          <a:p>
            <a:pPr eaLnBrk="1" hangingPunct="1">
              <a:defRPr/>
            </a:pPr>
            <a:r>
              <a:rPr lang="en-US" b="1" dirty="0"/>
              <a:t>Sarah Burge (born 1959) holds world plastic surgery record:</a:t>
            </a:r>
          </a:p>
          <a:p>
            <a:pPr lvl="1" eaLnBrk="1" hangingPunct="1">
              <a:defRPr/>
            </a:pPr>
            <a:r>
              <a:rPr lang="en-US" b="1" dirty="0"/>
              <a:t>Over 100 procedures</a:t>
            </a:r>
          </a:p>
          <a:p>
            <a:pPr lvl="1" eaLnBrk="1" hangingPunct="1">
              <a:defRPr/>
            </a:pPr>
            <a:r>
              <a:rPr lang="en-US" b="1" dirty="0"/>
              <a:t>Cost = $850,000</a:t>
            </a:r>
          </a:p>
          <a:p>
            <a:pPr eaLnBrk="1" hangingPunct="1">
              <a:defRPr/>
            </a:pPr>
            <a:r>
              <a:rPr lang="en-US" b="1" dirty="0"/>
              <a:t>Celebrity plastic surgery:</a:t>
            </a:r>
          </a:p>
          <a:p>
            <a:pPr lvl="1" eaLnBrk="1" hangingPunct="1">
              <a:defRPr/>
            </a:pPr>
            <a:r>
              <a:rPr lang="en-US" b="1" dirty="0"/>
              <a:t>Michael Jackson, Pamela Lee, Meg Ryan, Cher (?), many others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618CDB75-0F23-0598-E5CF-8F3D6977BD0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Prime Time Cosmetic Surgery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7CF8CD07-E6AE-3F6F-8A91-9F17448DD8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ABC TV’s “Extreme Makeover”</a:t>
            </a:r>
          </a:p>
          <a:p>
            <a:pPr eaLnBrk="1" hangingPunct="1">
              <a:defRPr/>
            </a:pPr>
            <a:r>
              <a:rPr lang="en-US" b="1" dirty="0"/>
              <a:t>Fox TV’s “The Swan”</a:t>
            </a:r>
          </a:p>
          <a:p>
            <a:pPr eaLnBrk="1" hangingPunct="1">
              <a:defRPr/>
            </a:pPr>
            <a:r>
              <a:rPr lang="en-US" b="1" dirty="0"/>
              <a:t>MTV’s “I Want a New Face”</a:t>
            </a:r>
          </a:p>
          <a:p>
            <a:pPr eaLnBrk="1" hangingPunct="1">
              <a:defRPr/>
            </a:pPr>
            <a:r>
              <a:rPr lang="en-US" b="1" dirty="0"/>
              <a:t>FX’s Nip Tuck</a:t>
            </a:r>
          </a:p>
          <a:p>
            <a:pPr eaLnBrk="1" hangingPunct="1">
              <a:defRPr/>
            </a:pPr>
            <a:r>
              <a:rPr lang="en-US" b="1" dirty="0"/>
              <a:t>TLC’s Dr. Pimple Popper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55A98-219D-BA97-6A30-869C45E2F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103B2-C3A6-C24D-EE43-09D764742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err="1"/>
              <a:t>Neuticles</a:t>
            </a:r>
            <a:r>
              <a:rPr lang="en-US" sz="2800" dirty="0"/>
              <a:t> (artificial pet testicles) – since 1995</a:t>
            </a:r>
          </a:p>
          <a:p>
            <a:pPr lvl="1" eaLnBrk="1" hangingPunct="1">
              <a:defRPr/>
            </a:pPr>
            <a:r>
              <a:rPr lang="en-US" dirty="0"/>
              <a:t>“To boost your pet’s self-image”</a:t>
            </a:r>
          </a:p>
          <a:p>
            <a:pPr lvl="1" eaLnBrk="1" hangingPunct="1">
              <a:defRPr/>
            </a:pPr>
            <a:r>
              <a:rPr lang="en-US" dirty="0"/>
              <a:t>Typical pair costs $310</a:t>
            </a:r>
          </a:p>
          <a:p>
            <a:pPr lvl="2" eaLnBrk="1" hangingPunct="1">
              <a:defRPr/>
            </a:pPr>
            <a:r>
              <a:rPr lang="en-US" sz="2800" dirty="0"/>
              <a:t>Elephant </a:t>
            </a:r>
            <a:r>
              <a:rPr lang="en-US" sz="2800" dirty="0" err="1"/>
              <a:t>neuticles</a:t>
            </a:r>
            <a:r>
              <a:rPr lang="en-US" sz="2800" dirty="0"/>
              <a:t> the size of watermelons cost $2,800/pair</a:t>
            </a:r>
          </a:p>
          <a:p>
            <a:pPr lvl="1" eaLnBrk="1" hangingPunct="1">
              <a:defRPr/>
            </a:pPr>
            <a:r>
              <a:rPr lang="en-US" dirty="0"/>
              <a:t>Company claims over 500,000 sold through 2012</a:t>
            </a:r>
          </a:p>
          <a:p>
            <a:pPr lvl="1" eaLnBrk="1" hangingPunct="1">
              <a:defRPr/>
            </a:pPr>
            <a:r>
              <a:rPr lang="en-US" dirty="0"/>
              <a:t>Prior to FDA approval of human testicular prostheses in 1997, cancer victims would buy and have plastic surgeon install </a:t>
            </a:r>
            <a:r>
              <a:rPr lang="en-US" dirty="0" err="1"/>
              <a:t>Neuticles</a:t>
            </a:r>
            <a:endParaRPr lang="en-US" dirty="0"/>
          </a:p>
          <a:p>
            <a:pPr lvl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A094-3375-8DE5-9A93-986BE905F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2F880-1AA2-CBCB-5AED-2D2F425BC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We value our pets, but…</a:t>
            </a:r>
          </a:p>
          <a:p>
            <a:pPr lvl="1" eaLnBrk="1" hangingPunct="1">
              <a:defRPr/>
            </a:pPr>
            <a:r>
              <a:rPr lang="en-US" sz="3600" dirty="0"/>
              <a:t>40,000 pets have had stem cell surgery</a:t>
            </a:r>
          </a:p>
          <a:p>
            <a:pPr lvl="1" eaLnBrk="1" hangingPunct="1">
              <a:defRPr/>
            </a:pPr>
            <a:r>
              <a:rPr lang="en-US" sz="3600" dirty="0"/>
              <a:t>Pet cloning</a:t>
            </a:r>
          </a:p>
          <a:p>
            <a:pPr lvl="1" eaLnBrk="1" hangingPunct="1">
              <a:defRPr/>
            </a:pPr>
            <a:r>
              <a:rPr lang="en-US" sz="3600" dirty="0"/>
              <a:t>Pet jewelry</a:t>
            </a:r>
          </a:p>
          <a:p>
            <a:pPr lvl="1" eaLnBrk="1" hangingPunct="1">
              <a:defRPr/>
            </a:pPr>
            <a:r>
              <a:rPr lang="en-US" sz="3600" dirty="0"/>
              <a:t>$18 billion/yr pet pharmaceutical market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FFD09C34-77DB-8345-A69E-AC12F23BDD7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/>
              <a:t>Conclusions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A61FF5C-D021-6BE4-4690-5F58D8DD81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/>
              <a:t>Body modification common today and throughout history</a:t>
            </a:r>
          </a:p>
          <a:p>
            <a:pPr eaLnBrk="1" hangingPunct="1">
              <a:defRPr/>
            </a:pPr>
            <a:r>
              <a:rPr lang="en-US" b="1" dirty="0"/>
              <a:t>Risks involved</a:t>
            </a:r>
          </a:p>
          <a:p>
            <a:pPr eaLnBrk="1" hangingPunct="1">
              <a:defRPr/>
            </a:pPr>
            <a:r>
              <a:rPr lang="en-US" b="1" dirty="0"/>
              <a:t>Obesity a major public health problem</a:t>
            </a:r>
          </a:p>
          <a:p>
            <a:pPr eaLnBrk="1" hangingPunct="1">
              <a:defRPr/>
            </a:pPr>
            <a:r>
              <a:rPr lang="en-US" b="1" dirty="0"/>
              <a:t>The body modification and weight loss industries marred by hucksterism, false claims and conflicts of interest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ADF4062-C0DB-6033-755C-9979C227242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/>
              <a:t>Conclusions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F472FC1A-EB3E-447A-FAA7-0040B77645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/>
              <a:t>Beauty has different definitions in different times and in different cultures</a:t>
            </a:r>
          </a:p>
          <a:p>
            <a:pPr eaLnBrk="1" hangingPunct="1">
              <a:defRPr/>
            </a:pPr>
            <a:r>
              <a:rPr lang="en-US" b="1"/>
              <a:t>The health professions can play a constructive role in supporting safe and healthy behaviors and promoting realistic ideals of beauty</a:t>
            </a:r>
          </a:p>
          <a:p>
            <a:pPr eaLnBrk="1" hangingPunct="1">
              <a:defRPr/>
            </a:pPr>
            <a:r>
              <a:rPr lang="en-US" b="1"/>
              <a:t>More education needed at all levels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A139FDE-772D-F73B-6382-DE4509902B7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Covered in Other Slide Shows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985780A3-8AD3-348F-0639-4BC852DEE8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/>
              <a:t>Ideals of beauty and body modification</a:t>
            </a:r>
          </a:p>
          <a:p>
            <a:pPr eaLnBrk="1" hangingPunct="1">
              <a:defRPr/>
            </a:pPr>
            <a:r>
              <a:rPr lang="en-US" sz="4000" dirty="0"/>
              <a:t>Female genital cutting</a:t>
            </a:r>
          </a:p>
          <a:p>
            <a:pPr eaLnBrk="1" hangingPunct="1">
              <a:defRPr/>
            </a:pPr>
            <a:r>
              <a:rPr lang="en-US" sz="4000" dirty="0"/>
              <a:t>Body weight and the obesity epidemic</a:t>
            </a:r>
          </a:p>
          <a:p>
            <a:pPr eaLnBrk="1" hangingPunct="1">
              <a:defRPr/>
            </a:pPr>
            <a:r>
              <a:rPr lang="en-US" sz="4000" dirty="0"/>
              <a:t>Ethical and policy issues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074347C-FDAA-22F3-71B9-BA41E062570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References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9FC68A3-64C6-D1B9-BFBD-9F67FC0A62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/>
              <a:t>Donohoe MT. Beauty and body modification. Medscape Ob/Gyn and Women’s Health 2006;11(1): posted 4/19/06. Available at</a:t>
            </a:r>
            <a:endParaRPr lang="en-US">
              <a:hlinkClick r:id="rId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hlinkClick r:id="rId2"/>
              </a:rPr>
              <a:t>http://www.medscape.com/viewarticle/529442</a:t>
            </a:r>
            <a:endParaRPr lang="en-US"/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Donohoe MT. Cosmetic surgery past, present, and future: scope, ethics and policy. Medscape Ob/Gyn and Women’s Health 2006;11(2): posted 8/28/06. Available at </a:t>
            </a:r>
            <a:r>
              <a:rPr lang="en-US">
                <a:hlinkClick r:id="rId3"/>
              </a:rPr>
              <a:t>http://www.medscape.com/viewarticle/542448</a:t>
            </a:r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BB81B6B1-43D0-00F6-AF72-C2A8D66D938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Contact Information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40C28B04-107E-7418-7486-70875D623C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sz="4000"/>
              <a:t>Public Health and Social Justice Website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en-US" sz="400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sz="4000">
                <a:hlinkClick r:id="rId2"/>
              </a:rPr>
              <a:t>http://www.phsj.org</a:t>
            </a:r>
            <a:endParaRPr lang="en-US" sz="400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sz="4000">
                <a:hlinkClick r:id="rId3"/>
              </a:rPr>
              <a:t>martindonohoe@phsj.org</a:t>
            </a:r>
            <a:endParaRPr lang="en-US" sz="40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913</TotalTime>
  <Words>2924</Words>
  <Application>Microsoft Office PowerPoint</Application>
  <PresentationFormat>On-screen Show (4:3)</PresentationFormat>
  <Paragraphs>330</Paragraphs>
  <Slides>64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9" baseType="lpstr">
      <vt:lpstr>Arial</vt:lpstr>
      <vt:lpstr>Calibri</vt:lpstr>
      <vt:lpstr>Garamond</vt:lpstr>
      <vt:lpstr>Wingdings</vt:lpstr>
      <vt:lpstr>Stream</vt:lpstr>
      <vt:lpstr>Cosmetic Surgery: Past, Present and Future</vt:lpstr>
      <vt:lpstr>Cosmetic Surgery is a Branch of Plastic Surgery</vt:lpstr>
      <vt:lpstr>Plastic Surgery Charities</vt:lpstr>
      <vt:lpstr>History of Reconstructive and Cosmetic Surgery</vt:lpstr>
      <vt:lpstr>History of Reconstructive and Cosmetic Surgery</vt:lpstr>
      <vt:lpstr>History of Reconstructive and Cosmetic Surgery</vt:lpstr>
      <vt:lpstr>History of Reconstructive and Cosmetic Surgery</vt:lpstr>
      <vt:lpstr>Medi-Spas</vt:lpstr>
      <vt:lpstr>Motivations for Cosmetic Surgery</vt:lpstr>
      <vt:lpstr>Motivations for Cosmetic Surgery</vt:lpstr>
      <vt:lpstr>Arguments for Cosmetic Surgery</vt:lpstr>
      <vt:lpstr>Representations of Cosmetic Surgery in Women’s Magazines (2008 study)</vt:lpstr>
      <vt:lpstr>Cosmetic Surgery</vt:lpstr>
      <vt:lpstr>2022 National Plastic Surgery Statistics</vt:lpstr>
      <vt:lpstr>Cosmetic Surgery (2019 and 2022 Data)</vt:lpstr>
      <vt:lpstr>Cosmetic Surgery</vt:lpstr>
      <vt:lpstr>Cosmetic Surgery</vt:lpstr>
      <vt:lpstr>Cosmetic Surgery – Surgeon’s Fees 2025 prices – Physician Fee, Does not include anesthesia, OR facilities, other costs</vt:lpstr>
      <vt:lpstr>Cosmetic Surgery – Surgeon’s Fees 2019 prices – Physician Fee, Does not include anesthesia, OR facilities, other costs</vt:lpstr>
      <vt:lpstr>Cosmetic Surgery: Other Procedures</vt:lpstr>
      <vt:lpstr>Cosmetic Surgery: Other Procedures</vt:lpstr>
      <vt:lpstr>Most popular cosmetic surgical procedures for men (2025 stats)</vt:lpstr>
      <vt:lpstr>Other popular procedures for men</vt:lpstr>
      <vt:lpstr>Most popular cosmetic surgical procedures for women (2025 stats)</vt:lpstr>
      <vt:lpstr>Cosmetic Surgery Worldwide</vt:lpstr>
      <vt:lpstr>History of Breast Augmentation</vt:lpstr>
      <vt:lpstr>History of Breast Augmentation</vt:lpstr>
      <vt:lpstr>History of Breast Augmentation</vt:lpstr>
      <vt:lpstr>History of Breast Augmentation</vt:lpstr>
      <vt:lpstr>History of Breast Augmentation</vt:lpstr>
      <vt:lpstr>History of Breast Augmentation</vt:lpstr>
      <vt:lpstr>History of Breast Augmentation</vt:lpstr>
      <vt:lpstr>History of Breast Augmentation</vt:lpstr>
      <vt:lpstr>Breast Implant Complications (most to least common)</vt:lpstr>
      <vt:lpstr>Breast Implant Complications After Surgery</vt:lpstr>
      <vt:lpstr>Poly Implant Prosthèse Controversy</vt:lpstr>
      <vt:lpstr>Poly Implant Prosthèse Controversy</vt:lpstr>
      <vt:lpstr>Breast Implants and Imaging</vt:lpstr>
      <vt:lpstr>New Breasts for Graduating Seniors</vt:lpstr>
      <vt:lpstr>Headline from The Onion: Plastic Surgeon General Warns of Small Breasts Epidemic</vt:lpstr>
      <vt:lpstr>Penile Size</vt:lpstr>
      <vt:lpstr>Penile Size</vt:lpstr>
      <vt:lpstr>Penile Size and Penile Reconstructive Surgery</vt:lpstr>
      <vt:lpstr>Cosmetic Surgery Odds and Ends</vt:lpstr>
      <vt:lpstr>PowerPoint Presentation</vt:lpstr>
      <vt:lpstr>Reconstructive Surgery – The Latest</vt:lpstr>
      <vt:lpstr>Cosmetic Neurology</vt:lpstr>
      <vt:lpstr>Cosmetic Military Neurology</vt:lpstr>
      <vt:lpstr>Cosmetic Neurology</vt:lpstr>
      <vt:lpstr>Cosmetic Surgery – The Fringes</vt:lpstr>
      <vt:lpstr>Cosmetic Surgery – The Fringes</vt:lpstr>
      <vt:lpstr>Cosmetic Surgery – The Fringes</vt:lpstr>
      <vt:lpstr>Cosmetic Surgery – The Fringes</vt:lpstr>
      <vt:lpstr>Cosmetic Surgery – The Fringes</vt:lpstr>
      <vt:lpstr>Cosmetic Surgery – The Fringes</vt:lpstr>
      <vt:lpstr>Cosmetic Surgery – The Fringes</vt:lpstr>
      <vt:lpstr>Prime Time Cosmetic Surgery</vt:lpstr>
      <vt:lpstr>Pets</vt:lpstr>
      <vt:lpstr>Pets</vt:lpstr>
      <vt:lpstr>Conclusions</vt:lpstr>
      <vt:lpstr>Conclusions</vt:lpstr>
      <vt:lpstr>Covered in Other Slide Shows</vt:lpstr>
      <vt:lpstr>References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Cosmetic Surgery: Past and Present</dc:title>
  <dc:creator>Owner</dc:creator>
  <cp:lastModifiedBy>martin donohoe</cp:lastModifiedBy>
  <cp:revision>71</cp:revision>
  <dcterms:created xsi:type="dcterms:W3CDTF">2007-05-20T14:08:53Z</dcterms:created>
  <dcterms:modified xsi:type="dcterms:W3CDTF">2026-09-23T20:14:04Z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af8531-eb46-4968-8cb3-105d2f5ea87e_Enabled">
    <vt:lpwstr>true</vt:lpwstr>
  </property>
  <property fmtid="{D5CDD505-2E9C-101B-9397-08002B2CF9AE}" pid="3" name="MSIP_Label_69af8531-eb46-4968-8cb3-105d2f5ea87e_SetDate">
    <vt:lpwstr>2026-09-23T04:58:10Z</vt:lpwstr>
  </property>
  <property fmtid="{D5CDD505-2E9C-101B-9397-08002B2CF9AE}" pid="4" name="MSIP_Label_69af8531-eb46-4968-8cb3-105d2f5ea87e_Method">
    <vt:lpwstr>Standard</vt:lpwstr>
  </property>
  <property fmtid="{D5CDD505-2E9C-101B-9397-08002B2CF9AE}" pid="5" name="MSIP_Label_69af8531-eb46-4968-8cb3-105d2f5ea87e_Name">
    <vt:lpwstr>Official - No Marking</vt:lpwstr>
  </property>
  <property fmtid="{D5CDD505-2E9C-101B-9397-08002B2CF9AE}" pid="6" name="MSIP_Label_69af8531-eb46-4968-8cb3-105d2f5ea87e_SiteId">
    <vt:lpwstr>b46c1908-0334-4236-b978-585ee88e4199</vt:lpwstr>
  </property>
  <property fmtid="{D5CDD505-2E9C-101B-9397-08002B2CF9AE}" pid="7" name="MSIP_Label_69af8531-eb46-4968-8cb3-105d2f5ea87e_ActionId">
    <vt:lpwstr>ca4cfd38-5d04-4aba-88ec-af166e75315b</vt:lpwstr>
  </property>
  <property fmtid="{D5CDD505-2E9C-101B-9397-08002B2CF9AE}" pid="8" name="MSIP_Label_69af8531-eb46-4968-8cb3-105d2f5ea87e_ContentBits">
    <vt:lpwstr>0</vt:lpwstr>
  </property>
  <property fmtid="{D5CDD505-2E9C-101B-9397-08002B2CF9AE}" pid="9" name="MSIP_Label_69af8531-eb46-4968-8cb3-105d2f5ea87e_Tag">
    <vt:lpwstr>10, 3, 0, 1</vt:lpwstr>
  </property>
</Properties>
</file>