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328"/>
  </p:notesMasterIdLst>
  <p:handoutMasterIdLst>
    <p:handoutMasterId r:id="rId329"/>
  </p:handoutMasterIdLst>
  <p:sldIdLst>
    <p:sldId id="286" r:id="rId2"/>
    <p:sldId id="258" r:id="rId3"/>
    <p:sldId id="259" r:id="rId4"/>
    <p:sldId id="349" r:id="rId5"/>
    <p:sldId id="287" r:id="rId6"/>
    <p:sldId id="443" r:id="rId7"/>
    <p:sldId id="583" r:id="rId8"/>
    <p:sldId id="587" r:id="rId9"/>
    <p:sldId id="442" r:id="rId10"/>
    <p:sldId id="378" r:id="rId11"/>
    <p:sldId id="379" r:id="rId12"/>
    <p:sldId id="499" r:id="rId13"/>
    <p:sldId id="438" r:id="rId14"/>
    <p:sldId id="568" r:id="rId15"/>
    <p:sldId id="415" r:id="rId16"/>
    <p:sldId id="383" r:id="rId17"/>
    <p:sldId id="596" r:id="rId18"/>
    <p:sldId id="380" r:id="rId19"/>
    <p:sldId id="567" r:id="rId20"/>
    <p:sldId id="538" r:id="rId21"/>
    <p:sldId id="565" r:id="rId22"/>
    <p:sldId id="605" r:id="rId23"/>
    <p:sldId id="566" r:id="rId24"/>
    <p:sldId id="602" r:id="rId25"/>
    <p:sldId id="504" r:id="rId26"/>
    <p:sldId id="610" r:id="rId27"/>
    <p:sldId id="611" r:id="rId28"/>
    <p:sldId id="536" r:id="rId29"/>
    <p:sldId id="609" r:id="rId30"/>
    <p:sldId id="490" r:id="rId31"/>
    <p:sldId id="404" r:id="rId32"/>
    <p:sldId id="533" r:id="rId33"/>
    <p:sldId id="502" r:id="rId34"/>
    <p:sldId id="535" r:id="rId35"/>
    <p:sldId id="612" r:id="rId36"/>
    <p:sldId id="554" r:id="rId37"/>
    <p:sldId id="532" r:id="rId38"/>
    <p:sldId id="534" r:id="rId39"/>
    <p:sldId id="549" r:id="rId40"/>
    <p:sldId id="501" r:id="rId41"/>
    <p:sldId id="589" r:id="rId42"/>
    <p:sldId id="537" r:id="rId43"/>
    <p:sldId id="400" r:id="rId44"/>
    <p:sldId id="588" r:id="rId45"/>
    <p:sldId id="495" r:id="rId46"/>
    <p:sldId id="399" r:id="rId47"/>
    <p:sldId id="393" r:id="rId48"/>
    <p:sldId id="507" r:id="rId49"/>
    <p:sldId id="414" r:id="rId50"/>
    <p:sldId id="560" r:id="rId51"/>
    <p:sldId id="496" r:id="rId52"/>
    <p:sldId id="576" r:id="rId53"/>
    <p:sldId id="288" r:id="rId54"/>
    <p:sldId id="260" r:id="rId55"/>
    <p:sldId id="410" r:id="rId56"/>
    <p:sldId id="389" r:id="rId57"/>
    <p:sldId id="261" r:id="rId58"/>
    <p:sldId id="262" r:id="rId59"/>
    <p:sldId id="358" r:id="rId60"/>
    <p:sldId id="599" r:id="rId61"/>
    <p:sldId id="256" r:id="rId62"/>
    <p:sldId id="429" r:id="rId63"/>
    <p:sldId id="331" r:id="rId64"/>
    <p:sldId id="263" r:id="rId65"/>
    <p:sldId id="264" r:id="rId66"/>
    <p:sldId id="431" r:id="rId67"/>
    <p:sldId id="265" r:id="rId68"/>
    <p:sldId id="304" r:id="rId69"/>
    <p:sldId id="365" r:id="rId70"/>
    <p:sldId id="317" r:id="rId71"/>
    <p:sldId id="497" r:id="rId72"/>
    <p:sldId id="318" r:id="rId73"/>
    <p:sldId id="319" r:id="rId74"/>
    <p:sldId id="267" r:id="rId75"/>
    <p:sldId id="268" r:id="rId76"/>
    <p:sldId id="269" r:id="rId77"/>
    <p:sldId id="359" r:id="rId78"/>
    <p:sldId id="271" r:id="rId79"/>
    <p:sldId id="480" r:id="rId80"/>
    <p:sldId id="272" r:id="rId81"/>
    <p:sldId id="332" r:id="rId82"/>
    <p:sldId id="356" r:id="rId83"/>
    <p:sldId id="360" r:id="rId84"/>
    <p:sldId id="305" r:id="rId85"/>
    <p:sldId id="409" r:id="rId86"/>
    <p:sldId id="405" r:id="rId87"/>
    <p:sldId id="382" r:id="rId88"/>
    <p:sldId id="273" r:id="rId89"/>
    <p:sldId id="411" r:id="rId90"/>
    <p:sldId id="525" r:id="rId91"/>
    <p:sldId id="508" r:id="rId92"/>
    <p:sldId id="514" r:id="rId93"/>
    <p:sldId id="509" r:id="rId94"/>
    <p:sldId id="510" r:id="rId95"/>
    <p:sldId id="513" r:id="rId96"/>
    <p:sldId id="511" r:id="rId97"/>
    <p:sldId id="274" r:id="rId98"/>
    <p:sldId id="306" r:id="rId99"/>
    <p:sldId id="275" r:id="rId100"/>
    <p:sldId id="481" r:id="rId101"/>
    <p:sldId id="336" r:id="rId102"/>
    <p:sldId id="337" r:id="rId103"/>
    <p:sldId id="338" r:id="rId104"/>
    <p:sldId id="296" r:id="rId105"/>
    <p:sldId id="413" r:id="rId106"/>
    <p:sldId id="597" r:id="rId107"/>
    <p:sldId id="598" r:id="rId108"/>
    <p:sldId id="531" r:id="rId109"/>
    <p:sldId id="475" r:id="rId110"/>
    <p:sldId id="613" r:id="rId111"/>
    <p:sldId id="555" r:id="rId112"/>
    <p:sldId id="604" r:id="rId113"/>
    <p:sldId id="476" r:id="rId114"/>
    <p:sldId id="530" r:id="rId115"/>
    <p:sldId id="512" r:id="rId116"/>
    <p:sldId id="307" r:id="rId117"/>
    <p:sldId id="333" r:id="rId118"/>
    <p:sldId id="334" r:id="rId119"/>
    <p:sldId id="584" r:id="rId120"/>
    <p:sldId id="377" r:id="rId121"/>
    <p:sldId id="384" r:id="rId122"/>
    <p:sldId id="557" r:id="rId123"/>
    <p:sldId id="558" r:id="rId124"/>
    <p:sldId id="276" r:id="rId125"/>
    <p:sldId id="477" r:id="rId126"/>
    <p:sldId id="494" r:id="rId127"/>
    <p:sldId id="277" r:id="rId128"/>
    <p:sldId id="433" r:id="rId129"/>
    <p:sldId id="278" r:id="rId130"/>
    <p:sldId id="320" r:id="rId131"/>
    <p:sldId id="321" r:id="rId132"/>
    <p:sldId id="335" r:id="rId133"/>
    <p:sldId id="407" r:id="rId134"/>
    <p:sldId id="617" r:id="rId135"/>
    <p:sldId id="281" r:id="rId136"/>
    <p:sldId id="439" r:id="rId137"/>
    <p:sldId id="595" r:id="rId138"/>
    <p:sldId id="282" r:id="rId139"/>
    <p:sldId id="283" r:id="rId140"/>
    <p:sldId id="284" r:id="rId141"/>
    <p:sldId id="308" r:id="rId142"/>
    <p:sldId id="309" r:id="rId143"/>
    <p:sldId id="310" r:id="rId144"/>
    <p:sldId id="585" r:id="rId145"/>
    <p:sldId id="616" r:id="rId146"/>
    <p:sldId id="607" r:id="rId147"/>
    <p:sldId id="608" r:id="rId148"/>
    <p:sldId id="323" r:id="rId149"/>
    <p:sldId id="291" r:id="rId150"/>
    <p:sldId id="342" r:id="rId151"/>
    <p:sldId id="343" r:id="rId152"/>
    <p:sldId id="292" r:id="rId153"/>
    <p:sldId id="324" r:id="rId154"/>
    <p:sldId id="444" r:id="rId155"/>
    <p:sldId id="575" r:id="rId156"/>
    <p:sldId id="452" r:id="rId157"/>
    <p:sldId id="516" r:id="rId158"/>
    <p:sldId id="544" r:id="rId159"/>
    <p:sldId id="545" r:id="rId160"/>
    <p:sldId id="577" r:id="rId161"/>
    <p:sldId id="421" r:id="rId162"/>
    <p:sldId id="403" r:id="rId163"/>
    <p:sldId id="615" r:id="rId164"/>
    <p:sldId id="402" r:id="rId165"/>
    <p:sldId id="357" r:id="rId166"/>
    <p:sldId id="340" r:id="rId167"/>
    <p:sldId id="362" r:id="rId168"/>
    <p:sldId id="420" r:id="rId169"/>
    <p:sldId id="325" r:id="rId170"/>
    <p:sldId id="366" r:id="rId171"/>
    <p:sldId id="350" r:id="rId172"/>
    <p:sldId id="364" r:id="rId173"/>
    <p:sldId id="416" r:id="rId174"/>
    <p:sldId id="419" r:id="rId175"/>
    <p:sldId id="428" r:id="rId176"/>
    <p:sldId id="417" r:id="rId177"/>
    <p:sldId id="479" r:id="rId178"/>
    <p:sldId id="540" r:id="rId179"/>
    <p:sldId id="505" r:id="rId180"/>
    <p:sldId id="559" r:id="rId181"/>
    <p:sldId id="542" r:id="rId182"/>
    <p:sldId id="543" r:id="rId183"/>
    <p:sldId id="539" r:id="rId184"/>
    <p:sldId id="541" r:id="rId185"/>
    <p:sldId id="381" r:id="rId186"/>
    <p:sldId id="391" r:id="rId187"/>
    <p:sldId id="392" r:id="rId188"/>
    <p:sldId id="574" r:id="rId189"/>
    <p:sldId id="361" r:id="rId190"/>
    <p:sldId id="422" r:id="rId191"/>
    <p:sldId id="425" r:id="rId192"/>
    <p:sldId id="423" r:id="rId193"/>
    <p:sldId id="424" r:id="rId194"/>
    <p:sldId id="436" r:id="rId195"/>
    <p:sldId id="492" r:id="rId196"/>
    <p:sldId id="586" r:id="rId197"/>
    <p:sldId id="390" r:id="rId198"/>
    <p:sldId id="572" r:id="rId199"/>
    <p:sldId id="573" r:id="rId200"/>
    <p:sldId id="603" r:id="rId201"/>
    <p:sldId id="594" r:id="rId202"/>
    <p:sldId id="606" r:id="rId203"/>
    <p:sldId id="341" r:id="rId204"/>
    <p:sldId id="373" r:id="rId205"/>
    <p:sldId id="460" r:id="rId206"/>
    <p:sldId id="468" r:id="rId207"/>
    <p:sldId id="461" r:id="rId208"/>
    <p:sldId id="469" r:id="rId209"/>
    <p:sldId id="462" r:id="rId210"/>
    <p:sldId id="470" r:id="rId211"/>
    <p:sldId id="463" r:id="rId212"/>
    <p:sldId id="464" r:id="rId213"/>
    <p:sldId id="465" r:id="rId214"/>
    <p:sldId id="466" r:id="rId215"/>
    <p:sldId id="456" r:id="rId216"/>
    <p:sldId id="446" r:id="rId217"/>
    <p:sldId id="450" r:id="rId218"/>
    <p:sldId id="447" r:id="rId219"/>
    <p:sldId id="451" r:id="rId220"/>
    <p:sldId id="448" r:id="rId221"/>
    <p:sldId id="449" r:id="rId222"/>
    <p:sldId id="437" r:id="rId223"/>
    <p:sldId id="294" r:id="rId224"/>
    <p:sldId id="478" r:id="rId225"/>
    <p:sldId id="546" r:id="rId226"/>
    <p:sldId id="547" r:id="rId227"/>
    <p:sldId id="548" r:id="rId228"/>
    <p:sldId id="326" r:id="rId229"/>
    <p:sldId id="489" r:id="rId230"/>
    <p:sldId id="482" r:id="rId231"/>
    <p:sldId id="569" r:id="rId232"/>
    <p:sldId id="486" r:id="rId233"/>
    <p:sldId id="491" r:id="rId234"/>
    <p:sldId id="556" r:id="rId235"/>
    <p:sldId id="386" r:id="rId236"/>
    <p:sldId id="493" r:id="rId237"/>
    <p:sldId id="579" r:id="rId238"/>
    <p:sldId id="601" r:id="rId239"/>
    <p:sldId id="600" r:id="rId240"/>
    <p:sldId id="441" r:id="rId241"/>
    <p:sldId id="592" r:id="rId242"/>
    <p:sldId id="593" r:id="rId243"/>
    <p:sldId id="440" r:id="rId244"/>
    <p:sldId id="570" r:id="rId245"/>
    <p:sldId id="571" r:id="rId246"/>
    <p:sldId id="484" r:id="rId247"/>
    <p:sldId id="485" r:id="rId248"/>
    <p:sldId id="488" r:id="rId249"/>
    <p:sldId id="498" r:id="rId250"/>
    <p:sldId id="487" r:id="rId251"/>
    <p:sldId id="363" r:id="rId252"/>
    <p:sldId id="355" r:id="rId253"/>
    <p:sldId id="368" r:id="rId254"/>
    <p:sldId id="453" r:id="rId255"/>
    <p:sldId id="561" r:id="rId256"/>
    <p:sldId id="387" r:id="rId257"/>
    <p:sldId id="388" r:id="rId258"/>
    <p:sldId id="396" r:id="rId259"/>
    <p:sldId id="397" r:id="rId260"/>
    <p:sldId id="395" r:id="rId261"/>
    <p:sldId id="471" r:id="rId262"/>
    <p:sldId id="472" r:id="rId263"/>
    <p:sldId id="473" r:id="rId264"/>
    <p:sldId id="394" r:id="rId265"/>
    <p:sldId id="354" r:id="rId266"/>
    <p:sldId id="418" r:id="rId267"/>
    <p:sldId id="474" r:id="rId268"/>
    <p:sldId id="591" r:id="rId269"/>
    <p:sldId id="297" r:id="rId270"/>
    <p:sldId id="298" r:id="rId271"/>
    <p:sldId id="500" r:id="rId272"/>
    <p:sldId id="578" r:id="rId273"/>
    <p:sldId id="580" r:id="rId274"/>
    <p:sldId id="455" r:id="rId275"/>
    <p:sldId id="506" r:id="rId276"/>
    <p:sldId id="519" r:id="rId277"/>
    <p:sldId id="550" r:id="rId278"/>
    <p:sldId id="515" r:id="rId279"/>
    <p:sldId id="582" r:id="rId280"/>
    <p:sldId id="581" r:id="rId281"/>
    <p:sldId id="552" r:id="rId282"/>
    <p:sldId id="551" r:id="rId283"/>
    <p:sldId id="553" r:id="rId284"/>
    <p:sldId id="562" r:id="rId285"/>
    <p:sldId id="434" r:id="rId286"/>
    <p:sldId id="527" r:id="rId287"/>
    <p:sldId id="528" r:id="rId288"/>
    <p:sldId id="529" r:id="rId289"/>
    <p:sldId id="520" r:id="rId290"/>
    <p:sldId id="590" r:id="rId291"/>
    <p:sldId id="353" r:id="rId292"/>
    <p:sldId id="371" r:id="rId293"/>
    <p:sldId id="374" r:id="rId294"/>
    <p:sldId id="299" r:id="rId295"/>
    <p:sldId id="311" r:id="rId296"/>
    <p:sldId id="300" r:id="rId297"/>
    <p:sldId id="344" r:id="rId298"/>
    <p:sldId id="312" r:id="rId299"/>
    <p:sldId id="313" r:id="rId300"/>
    <p:sldId id="328" r:id="rId301"/>
    <p:sldId id="329" r:id="rId302"/>
    <p:sldId id="315" r:id="rId303"/>
    <p:sldId id="376" r:id="rId304"/>
    <p:sldId id="375" r:id="rId305"/>
    <p:sldId id="523" r:id="rId306"/>
    <p:sldId id="524" r:id="rId307"/>
    <p:sldId id="302" r:id="rId308"/>
    <p:sldId id="430" r:id="rId309"/>
    <p:sldId id="432" r:id="rId310"/>
    <p:sldId id="521" r:id="rId311"/>
    <p:sldId id="563" r:id="rId312"/>
    <p:sldId id="522" r:id="rId313"/>
    <p:sldId id="564" r:id="rId314"/>
    <p:sldId id="303" r:id="rId315"/>
    <p:sldId id="314" r:id="rId316"/>
    <p:sldId id="370" r:id="rId317"/>
    <p:sldId id="369" r:id="rId318"/>
    <p:sldId id="372" r:id="rId319"/>
    <p:sldId id="327" r:id="rId320"/>
    <p:sldId id="330" r:id="rId321"/>
    <p:sldId id="614" r:id="rId322"/>
    <p:sldId id="457" r:id="rId323"/>
    <p:sldId id="458" r:id="rId324"/>
    <p:sldId id="459" r:id="rId325"/>
    <p:sldId id="348" r:id="rId326"/>
    <p:sldId id="351" r:id="rId32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2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398" autoAdjust="0"/>
  </p:normalViewPr>
  <p:slideViewPr>
    <p:cSldViewPr>
      <p:cViewPr varScale="1">
        <p:scale>
          <a:sx n="100" d="100"/>
          <a:sy n="100" d="100"/>
        </p:scale>
        <p:origin x="121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8" d="100"/>
          <a:sy n="58" d="100"/>
        </p:scale>
        <p:origin x="-1782"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slide" Target="slides/slide323.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279" Type="http://schemas.openxmlformats.org/officeDocument/2006/relationships/slide" Target="slides/slide278.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248" Type="http://schemas.openxmlformats.org/officeDocument/2006/relationships/slide" Target="slides/slide247.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326" Type="http://schemas.openxmlformats.org/officeDocument/2006/relationships/slide" Target="slides/slide325.xml"/><Relationship Id="rId65" Type="http://schemas.openxmlformats.org/officeDocument/2006/relationships/slide" Target="slides/slide64.xml"/><Relationship Id="rId130" Type="http://schemas.openxmlformats.org/officeDocument/2006/relationships/slide" Target="slides/slide129.xml"/><Relationship Id="rId172" Type="http://schemas.openxmlformats.org/officeDocument/2006/relationships/slide" Target="slides/slide171.xml"/><Relationship Id="rId228" Type="http://schemas.openxmlformats.org/officeDocument/2006/relationships/slide" Target="slides/slide227.xml"/><Relationship Id="rId281" Type="http://schemas.openxmlformats.org/officeDocument/2006/relationships/slide" Target="slides/slide280.xml"/><Relationship Id="rId34" Type="http://schemas.openxmlformats.org/officeDocument/2006/relationships/slide" Target="slides/slide33.xml"/><Relationship Id="rId76" Type="http://schemas.openxmlformats.org/officeDocument/2006/relationships/slide" Target="slides/slide75.xml"/><Relationship Id="rId141" Type="http://schemas.openxmlformats.org/officeDocument/2006/relationships/slide" Target="slides/slide140.xml"/><Relationship Id="rId7" Type="http://schemas.openxmlformats.org/officeDocument/2006/relationships/slide" Target="slides/slide6.xml"/><Relationship Id="rId183" Type="http://schemas.openxmlformats.org/officeDocument/2006/relationships/slide" Target="slides/slide182.xml"/><Relationship Id="rId239" Type="http://schemas.openxmlformats.org/officeDocument/2006/relationships/slide" Target="slides/slide238.xml"/><Relationship Id="rId250" Type="http://schemas.openxmlformats.org/officeDocument/2006/relationships/slide" Target="slides/slide249.xml"/><Relationship Id="rId292" Type="http://schemas.openxmlformats.org/officeDocument/2006/relationships/slide" Target="slides/slide291.xml"/><Relationship Id="rId306" Type="http://schemas.openxmlformats.org/officeDocument/2006/relationships/slide" Target="slides/slide305.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327" Type="http://schemas.openxmlformats.org/officeDocument/2006/relationships/slide" Target="slides/slide326.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17" Type="http://schemas.openxmlformats.org/officeDocument/2006/relationships/slide" Target="slides/slide316.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307" Type="http://schemas.openxmlformats.org/officeDocument/2006/relationships/slide" Target="slides/slide306.xml"/><Relationship Id="rId328" Type="http://schemas.openxmlformats.org/officeDocument/2006/relationships/notesMaster" Target="notesMasters/notesMaster1.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318" Type="http://schemas.openxmlformats.org/officeDocument/2006/relationships/slide" Target="slides/slide317.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handoutMaster" Target="handoutMasters/handoutMaster1.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presProps" Target="presProps.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viewProps" Target="viewProps.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theme" Target="theme/theme1.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tableStyles" Target="tableStyles.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303" Type="http://schemas.openxmlformats.org/officeDocument/2006/relationships/slide" Target="slides/slide302.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107" Type="http://schemas.openxmlformats.org/officeDocument/2006/relationships/slide" Target="slides/slide106.xml"/><Relationship Id="rId289" Type="http://schemas.openxmlformats.org/officeDocument/2006/relationships/slide" Target="slides/slide28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258" Type="http://schemas.openxmlformats.org/officeDocument/2006/relationships/slide" Target="slides/slide25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6" Type="http://schemas.openxmlformats.org/officeDocument/2006/relationships/slide" Target="slides/slide5.xml"/><Relationship Id="rId238" Type="http://schemas.openxmlformats.org/officeDocument/2006/relationships/slide" Target="slides/slide237.xml"/><Relationship Id="rId291" Type="http://schemas.openxmlformats.org/officeDocument/2006/relationships/slide" Target="slides/slide290.xml"/><Relationship Id="rId305" Type="http://schemas.openxmlformats.org/officeDocument/2006/relationships/slide" Target="slides/slide304.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162" Type="http://schemas.openxmlformats.org/officeDocument/2006/relationships/slide" Target="slides/slide161.xml"/><Relationship Id="rId218" Type="http://schemas.openxmlformats.org/officeDocument/2006/relationships/slide" Target="slides/slide217.xml"/><Relationship Id="rId271" Type="http://schemas.openxmlformats.org/officeDocument/2006/relationships/slide" Target="slides/slide27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79E01B92-0930-2DC3-E82A-C4797DBA358D}"/>
              </a:ext>
            </a:extLst>
          </p:cNvPr>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i="1">
                <a:latin typeface="Times New Roman" pitchFamily="18" charset="0"/>
              </a:defRPr>
            </a:lvl1pPr>
          </a:lstStyle>
          <a:p>
            <a:pPr>
              <a:defRPr/>
            </a:pPr>
            <a:r>
              <a:rPr lang="en-US"/>
              <a:t>Donohoe</a:t>
            </a:r>
          </a:p>
        </p:txBody>
      </p:sp>
      <p:sp>
        <p:nvSpPr>
          <p:cNvPr id="92165" name="Rectangle 5">
            <a:extLst>
              <a:ext uri="{FF2B5EF4-FFF2-40B4-BE49-F238E27FC236}">
                <a16:creationId xmlns:a16="http://schemas.microsoft.com/office/drawing/2014/main" id="{6383C89B-C6D2-C586-A079-ACC36D2879B0}"/>
              </a:ext>
            </a:extLst>
          </p:cNvPr>
          <p:cNvSpPr>
            <a:spLocks noGrp="1" noChangeArrowheads="1"/>
          </p:cNvSpPr>
          <p:nvPr>
            <p:ph type="sldNum" sz="quarter" idx="3"/>
          </p:nvPr>
        </p:nvSpPr>
        <p:spPr bwMode="auto">
          <a:xfrm>
            <a:off x="1981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Times New Roman" panose="02020603050405020304" pitchFamily="18" charset="0"/>
              </a:defRPr>
            </a:lvl1pPr>
          </a:lstStyle>
          <a:p>
            <a:pPr>
              <a:defRPr/>
            </a:pPr>
            <a:fld id="{7126D492-AD9C-4C74-B69F-95E08BA1047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F884ECB8-3AB8-F510-7E31-DF207C06B0F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14339" name="Rectangle 3">
            <a:extLst>
              <a:ext uri="{FF2B5EF4-FFF2-40B4-BE49-F238E27FC236}">
                <a16:creationId xmlns:a16="http://schemas.microsoft.com/office/drawing/2014/main" id="{345D6D71-4771-85C2-E6AD-07EA7800D7C9}"/>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2052" name="Rectangle 4">
            <a:extLst>
              <a:ext uri="{FF2B5EF4-FFF2-40B4-BE49-F238E27FC236}">
                <a16:creationId xmlns:a16="http://schemas.microsoft.com/office/drawing/2014/main" id="{D9AB221D-051A-2D14-AAB5-A6A8385D3820}"/>
              </a:ext>
            </a:extLst>
          </p:cNvPr>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41" name="Rectangle 5">
            <a:extLst>
              <a:ext uri="{FF2B5EF4-FFF2-40B4-BE49-F238E27FC236}">
                <a16:creationId xmlns:a16="http://schemas.microsoft.com/office/drawing/2014/main" id="{8908C0AF-3B0F-549C-7F50-86D393A2D196}"/>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342" name="Rectangle 6">
            <a:extLst>
              <a:ext uri="{FF2B5EF4-FFF2-40B4-BE49-F238E27FC236}">
                <a16:creationId xmlns:a16="http://schemas.microsoft.com/office/drawing/2014/main" id="{552C3BA8-817C-7F8D-BF86-BCEAAC594A4E}"/>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14343" name="Rectangle 7">
            <a:extLst>
              <a:ext uri="{FF2B5EF4-FFF2-40B4-BE49-F238E27FC236}">
                <a16:creationId xmlns:a16="http://schemas.microsoft.com/office/drawing/2014/main" id="{0E370AE1-3E03-D179-E446-368843D0A229}"/>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anose="02020603050405020304" pitchFamily="18" charset="0"/>
              </a:defRPr>
            </a:lvl1pPr>
          </a:lstStyle>
          <a:p>
            <a:pPr>
              <a:defRPr/>
            </a:pPr>
            <a:fld id="{EB67A615-7D1D-4DD8-B7A1-B4CE5FC671E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ADAA734F-C88C-B6CB-2DBE-AD6C47326AE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C14D45-5DB6-4699-8B10-BDB25EDDC71B}" type="slidenum">
              <a:rPr lang="en-US" altLang="en-US" smtClean="0">
                <a:latin typeface="Times New Roman" panose="02020603050405020304" pitchFamily="18" charset="0"/>
              </a:rPr>
              <a:pPr/>
              <a:t>1</a:t>
            </a:fld>
            <a:endParaRPr lang="en-US" altLang="en-US">
              <a:latin typeface="Times New Roman" panose="02020603050405020304" pitchFamily="18" charset="0"/>
            </a:endParaRPr>
          </a:p>
        </p:txBody>
      </p:sp>
      <p:sp>
        <p:nvSpPr>
          <p:cNvPr id="5123" name="Rectangle 2">
            <a:extLst>
              <a:ext uri="{FF2B5EF4-FFF2-40B4-BE49-F238E27FC236}">
                <a16:creationId xmlns:a16="http://schemas.microsoft.com/office/drawing/2014/main" id="{39B36795-9B54-0576-65CD-BE5636B126CB}"/>
              </a:ext>
            </a:extLst>
          </p:cNvPr>
          <p:cNvSpPr>
            <a:spLocks noChangeArrowheads="1" noTextEdit="1"/>
          </p:cNvSpPr>
          <p:nvPr>
            <p:ph type="sldImg"/>
          </p:nvPr>
        </p:nvSpPr>
        <p:spPr>
          <a:ln/>
        </p:spPr>
      </p:sp>
      <p:sp>
        <p:nvSpPr>
          <p:cNvPr id="5124" name="Rectangle 3">
            <a:extLst>
              <a:ext uri="{FF2B5EF4-FFF2-40B4-BE49-F238E27FC236}">
                <a16:creationId xmlns:a16="http://schemas.microsoft.com/office/drawing/2014/main" id="{4425BC5B-89C3-5BD9-9BA5-5792009E37F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83F9C48D-8B55-2D0E-B24D-864677E84E5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C638296-72A6-43F5-917B-BEB18224FC0D}" type="slidenum">
              <a:rPr lang="en-US" altLang="en-US" smtClean="0">
                <a:latin typeface="Times New Roman" panose="02020603050405020304" pitchFamily="18" charset="0"/>
              </a:rPr>
              <a:pPr/>
              <a:t>61</a:t>
            </a:fld>
            <a:endParaRPr lang="en-US" altLang="en-US">
              <a:latin typeface="Times New Roman" panose="02020603050405020304" pitchFamily="18" charset="0"/>
            </a:endParaRPr>
          </a:p>
        </p:txBody>
      </p:sp>
      <p:sp>
        <p:nvSpPr>
          <p:cNvPr id="67587" name="Rectangle 2">
            <a:extLst>
              <a:ext uri="{FF2B5EF4-FFF2-40B4-BE49-F238E27FC236}">
                <a16:creationId xmlns:a16="http://schemas.microsoft.com/office/drawing/2014/main" id="{79E29718-0767-D59E-165C-900DA40A27FB}"/>
              </a:ext>
            </a:extLst>
          </p:cNvPr>
          <p:cNvSpPr>
            <a:spLocks noChangeArrowheads="1" noTextEdit="1"/>
          </p:cNvSpPr>
          <p:nvPr>
            <p:ph type="sldImg"/>
          </p:nvPr>
        </p:nvSpPr>
        <p:spPr>
          <a:ln/>
        </p:spPr>
      </p:sp>
      <p:sp>
        <p:nvSpPr>
          <p:cNvPr id="67588" name="Rectangle 3">
            <a:extLst>
              <a:ext uri="{FF2B5EF4-FFF2-40B4-BE49-F238E27FC236}">
                <a16:creationId xmlns:a16="http://schemas.microsoft.com/office/drawing/2014/main" id="{F168356D-0137-1373-91B2-E360654349A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D808A9EE-6D41-3706-5AE5-03DC6500B6E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AB069D9-6990-4B50-B802-31331DF43E71}" type="slidenum">
              <a:rPr lang="en-US" altLang="en-US" smtClean="0">
                <a:latin typeface="Times New Roman" panose="02020603050405020304" pitchFamily="18" charset="0"/>
              </a:rPr>
              <a:pPr/>
              <a:t>74</a:t>
            </a:fld>
            <a:endParaRPr lang="en-US" altLang="en-US">
              <a:latin typeface="Times New Roman" panose="02020603050405020304" pitchFamily="18" charset="0"/>
            </a:endParaRPr>
          </a:p>
        </p:txBody>
      </p:sp>
      <p:sp>
        <p:nvSpPr>
          <p:cNvPr id="81923" name="Rectangle 2">
            <a:extLst>
              <a:ext uri="{FF2B5EF4-FFF2-40B4-BE49-F238E27FC236}">
                <a16:creationId xmlns:a16="http://schemas.microsoft.com/office/drawing/2014/main" id="{67350C74-5563-4D69-B5F2-6F6EB795E292}"/>
              </a:ext>
            </a:extLst>
          </p:cNvPr>
          <p:cNvSpPr>
            <a:spLocks noChangeArrowheads="1" noTextEdit="1"/>
          </p:cNvSpPr>
          <p:nvPr>
            <p:ph type="sldImg"/>
          </p:nvPr>
        </p:nvSpPr>
        <p:spPr>
          <a:ln/>
        </p:spPr>
      </p:sp>
      <p:sp>
        <p:nvSpPr>
          <p:cNvPr id="81924" name="Rectangle 3">
            <a:extLst>
              <a:ext uri="{FF2B5EF4-FFF2-40B4-BE49-F238E27FC236}">
                <a16:creationId xmlns:a16="http://schemas.microsoft.com/office/drawing/2014/main" id="{624EF25B-4AE2-AAB2-3FDF-34D9E19500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3F0AF028-B3A9-8577-5E61-F07F0DC16AF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FCABAC8-0FB5-EF07-3CE8-BD374AC1FDF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88507FE-BB5D-38B2-AE74-A36D40F81036}"/>
              </a:ext>
            </a:extLst>
          </p:cNvPr>
          <p:cNvSpPr>
            <a:spLocks noGrp="1" noChangeArrowheads="1"/>
          </p:cNvSpPr>
          <p:nvPr>
            <p:ph type="sldNum" sz="quarter" idx="12"/>
          </p:nvPr>
        </p:nvSpPr>
        <p:spPr>
          <a:ln/>
        </p:spPr>
        <p:txBody>
          <a:bodyPr/>
          <a:lstStyle>
            <a:lvl1pPr>
              <a:defRPr/>
            </a:lvl1pPr>
          </a:lstStyle>
          <a:p>
            <a:pPr>
              <a:defRPr/>
            </a:pPr>
            <a:fld id="{E532187C-36D2-478D-9350-AB4FD03AADBF}" type="slidenum">
              <a:rPr lang="en-US" altLang="en-US"/>
              <a:pPr>
                <a:defRPr/>
              </a:pPr>
              <a:t>‹#›</a:t>
            </a:fld>
            <a:endParaRPr lang="en-US" altLang="en-US"/>
          </a:p>
        </p:txBody>
      </p:sp>
    </p:spTree>
    <p:extLst>
      <p:ext uri="{BB962C8B-B14F-4D97-AF65-F5344CB8AC3E}">
        <p14:creationId xmlns:p14="http://schemas.microsoft.com/office/powerpoint/2010/main" val="3216849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A85388C-B0E4-4C9B-BECB-31132999971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6E1954F-6193-DE24-D8AF-97606730159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052EC9D-C12A-5B6F-809B-88F06EF85B80}"/>
              </a:ext>
            </a:extLst>
          </p:cNvPr>
          <p:cNvSpPr>
            <a:spLocks noGrp="1" noChangeArrowheads="1"/>
          </p:cNvSpPr>
          <p:nvPr>
            <p:ph type="sldNum" sz="quarter" idx="12"/>
          </p:nvPr>
        </p:nvSpPr>
        <p:spPr>
          <a:ln/>
        </p:spPr>
        <p:txBody>
          <a:bodyPr/>
          <a:lstStyle>
            <a:lvl1pPr>
              <a:defRPr/>
            </a:lvl1pPr>
          </a:lstStyle>
          <a:p>
            <a:pPr>
              <a:defRPr/>
            </a:pPr>
            <a:fld id="{79439018-ED52-44D6-B1A0-3196E22C36B5}" type="slidenum">
              <a:rPr lang="en-US" altLang="en-US"/>
              <a:pPr>
                <a:defRPr/>
              </a:pPr>
              <a:t>‹#›</a:t>
            </a:fld>
            <a:endParaRPr lang="en-US" altLang="en-US"/>
          </a:p>
        </p:txBody>
      </p:sp>
    </p:spTree>
    <p:extLst>
      <p:ext uri="{BB962C8B-B14F-4D97-AF65-F5344CB8AC3E}">
        <p14:creationId xmlns:p14="http://schemas.microsoft.com/office/powerpoint/2010/main" val="1193046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6050" y="533400"/>
            <a:ext cx="1962150" cy="5562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533400"/>
            <a:ext cx="573405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B116B39-5F2D-A46B-843E-A44E29FB97E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2A850DA-2211-6EA9-FCD0-C2F3167D4F1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4EE4275-2A91-9F2E-123C-96805C74E9DD}"/>
              </a:ext>
            </a:extLst>
          </p:cNvPr>
          <p:cNvSpPr>
            <a:spLocks noGrp="1" noChangeArrowheads="1"/>
          </p:cNvSpPr>
          <p:nvPr>
            <p:ph type="sldNum" sz="quarter" idx="12"/>
          </p:nvPr>
        </p:nvSpPr>
        <p:spPr>
          <a:ln/>
        </p:spPr>
        <p:txBody>
          <a:bodyPr/>
          <a:lstStyle>
            <a:lvl1pPr>
              <a:defRPr/>
            </a:lvl1pPr>
          </a:lstStyle>
          <a:p>
            <a:pPr>
              <a:defRPr/>
            </a:pPr>
            <a:fld id="{95F39711-95EF-48AF-A581-88AC7F60593E}" type="slidenum">
              <a:rPr lang="en-US" altLang="en-US"/>
              <a:pPr>
                <a:defRPr/>
              </a:pPr>
              <a:t>‹#›</a:t>
            </a:fld>
            <a:endParaRPr lang="en-US" altLang="en-US"/>
          </a:p>
        </p:txBody>
      </p:sp>
    </p:spTree>
    <p:extLst>
      <p:ext uri="{BB962C8B-B14F-4D97-AF65-F5344CB8AC3E}">
        <p14:creationId xmlns:p14="http://schemas.microsoft.com/office/powerpoint/2010/main" val="921404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a:extLst>
              <a:ext uri="{FF2B5EF4-FFF2-40B4-BE49-F238E27FC236}">
                <a16:creationId xmlns:a16="http://schemas.microsoft.com/office/drawing/2014/main" id="{44A50EF5-4FFD-70E5-9D29-7CEE74D60AC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D7C3478-E865-7C0A-6164-DF3976F0114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4793293-55D6-A86D-E3D9-76A03ECCAD3F}"/>
              </a:ext>
            </a:extLst>
          </p:cNvPr>
          <p:cNvSpPr>
            <a:spLocks noGrp="1" noChangeArrowheads="1"/>
          </p:cNvSpPr>
          <p:nvPr>
            <p:ph type="sldNum" sz="quarter" idx="12"/>
          </p:nvPr>
        </p:nvSpPr>
        <p:spPr>
          <a:ln/>
        </p:spPr>
        <p:txBody>
          <a:bodyPr/>
          <a:lstStyle>
            <a:lvl1pPr>
              <a:defRPr/>
            </a:lvl1pPr>
          </a:lstStyle>
          <a:p>
            <a:pPr>
              <a:defRPr/>
            </a:pPr>
            <a:fld id="{9E746CF0-017D-4A64-81B8-2D6ADB0D9D14}" type="slidenum">
              <a:rPr lang="en-US" altLang="en-US"/>
              <a:pPr>
                <a:defRPr/>
              </a:pPr>
              <a:t>‹#›</a:t>
            </a:fld>
            <a:endParaRPr lang="en-US" altLang="en-US"/>
          </a:p>
        </p:txBody>
      </p:sp>
    </p:spTree>
    <p:extLst>
      <p:ext uri="{BB962C8B-B14F-4D97-AF65-F5344CB8AC3E}">
        <p14:creationId xmlns:p14="http://schemas.microsoft.com/office/powerpoint/2010/main" val="3536626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5D1DC588-BACD-EBCB-08FC-393ED1A011B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DE3F207-C8C5-DFA5-B247-41F87E0C5FE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969D37D-6DFD-1166-1689-24D6EAFB8971}"/>
              </a:ext>
            </a:extLst>
          </p:cNvPr>
          <p:cNvSpPr>
            <a:spLocks noGrp="1" noChangeArrowheads="1"/>
          </p:cNvSpPr>
          <p:nvPr>
            <p:ph type="sldNum" sz="quarter" idx="12"/>
          </p:nvPr>
        </p:nvSpPr>
        <p:spPr>
          <a:ln/>
        </p:spPr>
        <p:txBody>
          <a:bodyPr/>
          <a:lstStyle>
            <a:lvl1pPr>
              <a:defRPr/>
            </a:lvl1pPr>
          </a:lstStyle>
          <a:p>
            <a:pPr>
              <a:defRPr/>
            </a:pPr>
            <a:fld id="{3298618E-2C6C-4872-B311-2222C67E0048}" type="slidenum">
              <a:rPr lang="en-US" altLang="en-US"/>
              <a:pPr>
                <a:defRPr/>
              </a:pPr>
              <a:t>‹#›</a:t>
            </a:fld>
            <a:endParaRPr lang="en-US" altLang="en-US"/>
          </a:p>
        </p:txBody>
      </p:sp>
    </p:spTree>
    <p:extLst>
      <p:ext uri="{BB962C8B-B14F-4D97-AF65-F5344CB8AC3E}">
        <p14:creationId xmlns:p14="http://schemas.microsoft.com/office/powerpoint/2010/main" val="4088080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7BE8227-E542-7702-F0DF-61DAD985F77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53FCA42-6052-94A7-8CC4-6EA3EAEB88E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BFE3A67-37C2-54F3-5EE1-B979362937CD}"/>
              </a:ext>
            </a:extLst>
          </p:cNvPr>
          <p:cNvSpPr>
            <a:spLocks noGrp="1" noChangeArrowheads="1"/>
          </p:cNvSpPr>
          <p:nvPr>
            <p:ph type="sldNum" sz="quarter" idx="12"/>
          </p:nvPr>
        </p:nvSpPr>
        <p:spPr>
          <a:ln/>
        </p:spPr>
        <p:txBody>
          <a:bodyPr/>
          <a:lstStyle>
            <a:lvl1pPr>
              <a:defRPr/>
            </a:lvl1pPr>
          </a:lstStyle>
          <a:p>
            <a:pPr>
              <a:defRPr/>
            </a:pPr>
            <a:fld id="{966BCB40-DBA4-489C-9791-25174EF9D27A}" type="slidenum">
              <a:rPr lang="en-US" altLang="en-US"/>
              <a:pPr>
                <a:defRPr/>
              </a:pPr>
              <a:t>‹#›</a:t>
            </a:fld>
            <a:endParaRPr lang="en-US" altLang="en-US"/>
          </a:p>
        </p:txBody>
      </p:sp>
    </p:spTree>
    <p:extLst>
      <p:ext uri="{BB962C8B-B14F-4D97-AF65-F5344CB8AC3E}">
        <p14:creationId xmlns:p14="http://schemas.microsoft.com/office/powerpoint/2010/main" val="1867652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CA253CA3-9280-7E38-1706-A22D7192E200}"/>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B0EC48CE-D4AB-013A-7979-7D6DCC99747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8CE0D8AF-BFD0-9C8F-08BA-CFAA9CDCD1B4}"/>
              </a:ext>
            </a:extLst>
          </p:cNvPr>
          <p:cNvSpPr>
            <a:spLocks noGrp="1" noChangeArrowheads="1"/>
          </p:cNvSpPr>
          <p:nvPr>
            <p:ph type="sldNum" sz="quarter" idx="12"/>
          </p:nvPr>
        </p:nvSpPr>
        <p:spPr>
          <a:ln/>
        </p:spPr>
        <p:txBody>
          <a:bodyPr/>
          <a:lstStyle>
            <a:lvl1pPr>
              <a:defRPr/>
            </a:lvl1pPr>
          </a:lstStyle>
          <a:p>
            <a:pPr>
              <a:defRPr/>
            </a:pPr>
            <a:fld id="{ED5720A1-A086-4959-9A3B-A68E82D161D6}" type="slidenum">
              <a:rPr lang="en-US" altLang="en-US"/>
              <a:pPr>
                <a:defRPr/>
              </a:pPr>
              <a:t>‹#›</a:t>
            </a:fld>
            <a:endParaRPr lang="en-US" altLang="en-US"/>
          </a:p>
        </p:txBody>
      </p:sp>
    </p:spTree>
    <p:extLst>
      <p:ext uri="{BB962C8B-B14F-4D97-AF65-F5344CB8AC3E}">
        <p14:creationId xmlns:p14="http://schemas.microsoft.com/office/powerpoint/2010/main" val="571799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4FDA549-08C4-D9A6-660D-6A95E346BF29}"/>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84EC7F6B-3C03-F916-EF50-1FD235F826A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94CF0DF6-C2B8-1039-9F09-9DA1A44CD45A}"/>
              </a:ext>
            </a:extLst>
          </p:cNvPr>
          <p:cNvSpPr>
            <a:spLocks noGrp="1" noChangeArrowheads="1"/>
          </p:cNvSpPr>
          <p:nvPr>
            <p:ph type="sldNum" sz="quarter" idx="12"/>
          </p:nvPr>
        </p:nvSpPr>
        <p:spPr>
          <a:ln/>
        </p:spPr>
        <p:txBody>
          <a:bodyPr/>
          <a:lstStyle>
            <a:lvl1pPr>
              <a:defRPr/>
            </a:lvl1pPr>
          </a:lstStyle>
          <a:p>
            <a:pPr>
              <a:defRPr/>
            </a:pPr>
            <a:fld id="{7692E369-C290-4577-9DF3-42C15C0441FF}" type="slidenum">
              <a:rPr lang="en-US" altLang="en-US"/>
              <a:pPr>
                <a:defRPr/>
              </a:pPr>
              <a:t>‹#›</a:t>
            </a:fld>
            <a:endParaRPr lang="en-US" altLang="en-US"/>
          </a:p>
        </p:txBody>
      </p:sp>
    </p:spTree>
    <p:extLst>
      <p:ext uri="{BB962C8B-B14F-4D97-AF65-F5344CB8AC3E}">
        <p14:creationId xmlns:p14="http://schemas.microsoft.com/office/powerpoint/2010/main" val="499157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53ED709-9379-5AA6-A833-5702F41F41E0}"/>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6C4FF791-61D3-6069-3E57-96CB7F7A1A7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492D9895-02E9-5273-A61A-EC8114D7EADB}"/>
              </a:ext>
            </a:extLst>
          </p:cNvPr>
          <p:cNvSpPr>
            <a:spLocks noGrp="1" noChangeArrowheads="1"/>
          </p:cNvSpPr>
          <p:nvPr>
            <p:ph type="sldNum" sz="quarter" idx="12"/>
          </p:nvPr>
        </p:nvSpPr>
        <p:spPr>
          <a:ln/>
        </p:spPr>
        <p:txBody>
          <a:bodyPr/>
          <a:lstStyle>
            <a:lvl1pPr>
              <a:defRPr/>
            </a:lvl1pPr>
          </a:lstStyle>
          <a:p>
            <a:pPr>
              <a:defRPr/>
            </a:pPr>
            <a:fld id="{87D45B20-6643-4F69-AB5D-2D8AB6D77D10}" type="slidenum">
              <a:rPr lang="en-US" altLang="en-US"/>
              <a:pPr>
                <a:defRPr/>
              </a:pPr>
              <a:t>‹#›</a:t>
            </a:fld>
            <a:endParaRPr lang="en-US" altLang="en-US"/>
          </a:p>
        </p:txBody>
      </p:sp>
    </p:spTree>
    <p:extLst>
      <p:ext uri="{BB962C8B-B14F-4D97-AF65-F5344CB8AC3E}">
        <p14:creationId xmlns:p14="http://schemas.microsoft.com/office/powerpoint/2010/main" val="929153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746A63A-D3F7-1CD6-6703-2BFF872CD87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05BC2C8-9C50-CBD4-6E24-B1C7AE9093A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23458B0-177E-093D-4759-594249EA2691}"/>
              </a:ext>
            </a:extLst>
          </p:cNvPr>
          <p:cNvSpPr>
            <a:spLocks noGrp="1" noChangeArrowheads="1"/>
          </p:cNvSpPr>
          <p:nvPr>
            <p:ph type="sldNum" sz="quarter" idx="12"/>
          </p:nvPr>
        </p:nvSpPr>
        <p:spPr>
          <a:ln/>
        </p:spPr>
        <p:txBody>
          <a:bodyPr/>
          <a:lstStyle>
            <a:lvl1pPr>
              <a:defRPr/>
            </a:lvl1pPr>
          </a:lstStyle>
          <a:p>
            <a:pPr>
              <a:defRPr/>
            </a:pPr>
            <a:fld id="{840FA078-C520-4AA0-BE13-EA089EFE9105}" type="slidenum">
              <a:rPr lang="en-US" altLang="en-US"/>
              <a:pPr>
                <a:defRPr/>
              </a:pPr>
              <a:t>‹#›</a:t>
            </a:fld>
            <a:endParaRPr lang="en-US" altLang="en-US"/>
          </a:p>
        </p:txBody>
      </p:sp>
    </p:spTree>
    <p:extLst>
      <p:ext uri="{BB962C8B-B14F-4D97-AF65-F5344CB8AC3E}">
        <p14:creationId xmlns:p14="http://schemas.microsoft.com/office/powerpoint/2010/main" val="2559710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22203F14-1640-F161-4CAC-890907136D0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FADA6E1-7DAD-82E0-BB21-50966DEFCC2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44A31ECA-0FAB-F128-E2D1-DD9CF9AAF4B8}"/>
              </a:ext>
            </a:extLst>
          </p:cNvPr>
          <p:cNvSpPr>
            <a:spLocks noGrp="1" noChangeArrowheads="1"/>
          </p:cNvSpPr>
          <p:nvPr>
            <p:ph type="sldNum" sz="quarter" idx="12"/>
          </p:nvPr>
        </p:nvSpPr>
        <p:spPr>
          <a:ln/>
        </p:spPr>
        <p:txBody>
          <a:bodyPr/>
          <a:lstStyle>
            <a:lvl1pPr>
              <a:defRPr/>
            </a:lvl1pPr>
          </a:lstStyle>
          <a:p>
            <a:pPr>
              <a:defRPr/>
            </a:pPr>
            <a:fld id="{6E009411-9894-4ED4-85F6-24665237780F}" type="slidenum">
              <a:rPr lang="en-US" altLang="en-US"/>
              <a:pPr>
                <a:defRPr/>
              </a:pPr>
              <a:t>‹#›</a:t>
            </a:fld>
            <a:endParaRPr lang="en-US" altLang="en-US"/>
          </a:p>
        </p:txBody>
      </p:sp>
    </p:spTree>
    <p:extLst>
      <p:ext uri="{BB962C8B-B14F-4D97-AF65-F5344CB8AC3E}">
        <p14:creationId xmlns:p14="http://schemas.microsoft.com/office/powerpoint/2010/main" val="128133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76"/>
            </a:gs>
            <a:gs pos="50000">
              <a:schemeClr val="bg1"/>
            </a:gs>
            <a:gs pos="100000">
              <a:srgbClr val="000076"/>
            </a:gs>
          </a:gsLst>
          <a:lin ang="5400000" scaled="1"/>
        </a:gradFill>
        <a:effectLst/>
      </p:bgPr>
    </p:bg>
    <p:spTree>
      <p:nvGrpSpPr>
        <p:cNvPr id="1" name=""/>
        <p:cNvGrpSpPr/>
        <p:nvPr/>
      </p:nvGrpSpPr>
      <p:grpSpPr>
        <a:xfrm>
          <a:off x="0" y="0"/>
          <a:ext cx="0" cy="0"/>
          <a:chOff x="0" y="0"/>
          <a:chExt cx="0" cy="0"/>
        </a:xfrm>
      </p:grpSpPr>
      <p:sp>
        <p:nvSpPr>
          <p:cNvPr id="179202" name="Rectangle 2">
            <a:extLst>
              <a:ext uri="{FF2B5EF4-FFF2-40B4-BE49-F238E27FC236}">
                <a16:creationId xmlns:a16="http://schemas.microsoft.com/office/drawing/2014/main" id="{A9FE1E9A-B497-D352-FD76-2F7F44961588}"/>
              </a:ext>
            </a:extLst>
          </p:cNvPr>
          <p:cNvSpPr>
            <a:spLocks noGrp="1" noChangeArrowheads="1"/>
          </p:cNvSpPr>
          <p:nvPr>
            <p:ph type="title"/>
          </p:nvPr>
        </p:nvSpPr>
        <p:spPr bwMode="auto">
          <a:xfrm>
            <a:off x="609600" y="5334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79203" name="Rectangle 3">
            <a:extLst>
              <a:ext uri="{FF2B5EF4-FFF2-40B4-BE49-F238E27FC236}">
                <a16:creationId xmlns:a16="http://schemas.microsoft.com/office/drawing/2014/main" id="{8AA3DB4C-3C9B-25CD-A389-08B011EEA8D1}"/>
              </a:ext>
            </a:extLst>
          </p:cNvPr>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9204" name="Rectangle 4">
            <a:extLst>
              <a:ext uri="{FF2B5EF4-FFF2-40B4-BE49-F238E27FC236}">
                <a16:creationId xmlns:a16="http://schemas.microsoft.com/office/drawing/2014/main" id="{FDBB148E-4E90-3C93-43C5-F1C403AC1744}"/>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p>
        </p:txBody>
      </p:sp>
      <p:sp>
        <p:nvSpPr>
          <p:cNvPr id="179205" name="Rectangle 5">
            <a:extLst>
              <a:ext uri="{FF2B5EF4-FFF2-40B4-BE49-F238E27FC236}">
                <a16:creationId xmlns:a16="http://schemas.microsoft.com/office/drawing/2014/main" id="{B353DE87-CAA9-5EFA-0DB4-E2460BDD39AE}"/>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p>
        </p:txBody>
      </p:sp>
      <p:sp>
        <p:nvSpPr>
          <p:cNvPr id="179206" name="Rectangle 6">
            <a:extLst>
              <a:ext uri="{FF2B5EF4-FFF2-40B4-BE49-F238E27FC236}">
                <a16:creationId xmlns:a16="http://schemas.microsoft.com/office/drawing/2014/main" id="{262E3B4A-7C11-28D2-5D5E-0CF591434C5D}"/>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Times New Roman" panose="02020603050405020304" pitchFamily="18" charset="0"/>
              </a:defRPr>
            </a:lvl1pPr>
          </a:lstStyle>
          <a:p>
            <a:pPr>
              <a:defRPr/>
            </a:pPr>
            <a:fld id="{8197927D-5D24-4151-9964-CE3644C91040}" type="slidenum">
              <a:rPr lang="en-US" altLang="en-US"/>
              <a:pPr>
                <a:defRPr/>
              </a:pPr>
              <a:t>‹#›</a:t>
            </a:fld>
            <a:endParaRPr lang="en-US" altLang="en-US"/>
          </a:p>
        </p:txBody>
      </p:sp>
    </p:spTree>
  </p:cSld>
  <p:clrMap bg1="dk2" tx1="lt1" bg2="dk1"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5pPr>
      <a:lvl6pPr marL="457200"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6pPr>
      <a:lvl7pPr marL="914400"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7pPr>
      <a:lvl8pPr marL="1371600"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8pPr>
      <a:lvl9pPr marL="1828800"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har char="•"/>
        <a:defRPr sz="3200">
          <a:solidFill>
            <a:srgbClr val="FFFFFF"/>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rgbClr val="FFFFFF"/>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a:solidFill>
            <a:srgbClr val="FFFFFF"/>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rgbClr val="FFFFFF"/>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a:solidFill>
            <a:srgbClr val="FFFFFF"/>
          </a:solidFill>
          <a:effectLst>
            <a:outerShdw blurRad="38100" dist="38100" dir="2700000" algn="tl">
              <a:srgbClr val="000000"/>
            </a:outerShdw>
          </a:effectLst>
          <a:latin typeface="+mn-lt"/>
        </a:defRPr>
      </a:lvl5pPr>
      <a:lvl6pPr marL="2514600" indent="-228600" algn="l" rtl="0" eaLnBrk="0" fontAlgn="base" hangingPunct="0">
        <a:spcBef>
          <a:spcPct val="20000"/>
        </a:spcBef>
        <a:spcAft>
          <a:spcPct val="0"/>
        </a:spcAft>
        <a:buChar char="»"/>
        <a:defRPr sz="2000">
          <a:solidFill>
            <a:srgbClr val="FFFFFF"/>
          </a:solidFill>
          <a:effectLst>
            <a:outerShdw blurRad="38100" dist="38100" dir="2700000" algn="tl">
              <a:srgbClr val="000000"/>
            </a:outerShdw>
          </a:effectLst>
          <a:latin typeface="+mn-lt"/>
        </a:defRPr>
      </a:lvl6pPr>
      <a:lvl7pPr marL="2971800" indent="-228600" algn="l" rtl="0" eaLnBrk="0" fontAlgn="base" hangingPunct="0">
        <a:spcBef>
          <a:spcPct val="20000"/>
        </a:spcBef>
        <a:spcAft>
          <a:spcPct val="0"/>
        </a:spcAft>
        <a:buChar char="»"/>
        <a:defRPr sz="2000">
          <a:solidFill>
            <a:srgbClr val="FFFFFF"/>
          </a:solidFill>
          <a:effectLst>
            <a:outerShdw blurRad="38100" dist="38100" dir="2700000" algn="tl">
              <a:srgbClr val="000000"/>
            </a:outerShdw>
          </a:effectLst>
          <a:latin typeface="+mn-lt"/>
        </a:defRPr>
      </a:lvl7pPr>
      <a:lvl8pPr marL="3429000" indent="-228600" algn="l" rtl="0" eaLnBrk="0" fontAlgn="base" hangingPunct="0">
        <a:spcBef>
          <a:spcPct val="20000"/>
        </a:spcBef>
        <a:spcAft>
          <a:spcPct val="0"/>
        </a:spcAft>
        <a:buChar char="»"/>
        <a:defRPr sz="2000">
          <a:solidFill>
            <a:srgbClr val="FFFFFF"/>
          </a:solidFill>
          <a:effectLst>
            <a:outerShdw blurRad="38100" dist="38100" dir="2700000" algn="tl">
              <a:srgbClr val="000000"/>
            </a:outerShdw>
          </a:effectLst>
          <a:latin typeface="+mn-lt"/>
        </a:defRPr>
      </a:lvl8pPr>
      <a:lvl9pPr marL="3886200" indent="-228600" algn="l" rtl="0" eaLnBrk="0" fontAlgn="base" hangingPunct="0">
        <a:spcBef>
          <a:spcPct val="20000"/>
        </a:spcBef>
        <a:spcAft>
          <a:spcPct val="0"/>
        </a:spcAft>
        <a:buChar char="»"/>
        <a:defRPr sz="2000">
          <a:solidFill>
            <a:srgbClr val="FF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hyperlink" Target="http://www.corporatepolicy.org/spookybusiness.pdf" TargetMode="External"/><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8" Type="http://schemas.openxmlformats.org/officeDocument/2006/relationships/hyperlink" Target="http://privacycoalition.org/" TargetMode="External"/><Relationship Id="rId3" Type="http://schemas.openxmlformats.org/officeDocument/2006/relationships/hyperlink" Target="https://www.eff.org/" TargetMode="External"/><Relationship Id="rId7" Type="http://schemas.openxmlformats.org/officeDocument/2006/relationships/hyperlink" Target="http://www.privacyalliance.org/" TargetMode="External"/><Relationship Id="rId12" Type="http://schemas.openxmlformats.org/officeDocument/2006/relationships/hyperlink" Target="http://www.uspirg.org/home" TargetMode="External"/><Relationship Id="rId2" Type="http://schemas.openxmlformats.org/officeDocument/2006/relationships/hyperlink" Target="https://www.aclu.org/" TargetMode="External"/><Relationship Id="rId1" Type="http://schemas.openxmlformats.org/officeDocument/2006/relationships/slideLayout" Target="../slideLayouts/slideLayout2.xml"/><Relationship Id="rId6" Type="http://schemas.openxmlformats.org/officeDocument/2006/relationships/hyperlink" Target="http://www.whistleblowers.org/" TargetMode="External"/><Relationship Id="rId11" Type="http://schemas.openxmlformats.org/officeDocument/2006/relationships/hyperlink" Target="http://www.privacy.org/" TargetMode="External"/><Relationship Id="rId5" Type="http://schemas.openxmlformats.org/officeDocument/2006/relationships/hyperlink" Target="http://whistleblower.org/" TargetMode="External"/><Relationship Id="rId10" Type="http://schemas.openxmlformats.org/officeDocument/2006/relationships/hyperlink" Target="http://www.privacyrights.org/" TargetMode="External"/><Relationship Id="rId4" Type="http://schemas.openxmlformats.org/officeDocument/2006/relationships/hyperlink" Target="https://www.epic.org/" TargetMode="External"/><Relationship Id="rId9" Type="http://schemas.openxmlformats.org/officeDocument/2006/relationships/hyperlink" Target="http://www.privacyinternational.org/" TargetMode="Externa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3" Type="http://schemas.openxmlformats.org/officeDocument/2006/relationships/hyperlink" Target="http://www.phsj.org/" TargetMode="External"/><Relationship Id="rId2" Type="http://schemas.openxmlformats.org/officeDocument/2006/relationships/hyperlink" Target="http://www.publichealthandsocialjustice.org/" TargetMode="External"/><Relationship Id="rId1" Type="http://schemas.openxmlformats.org/officeDocument/2006/relationships/slideLayout" Target="../slideLayouts/slideLayout2.xml"/><Relationship Id="rId4" Type="http://schemas.openxmlformats.org/officeDocument/2006/relationships/hyperlink" Target="mailto:martindonohoe@phsj.org"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1026">
            <a:extLst>
              <a:ext uri="{FF2B5EF4-FFF2-40B4-BE49-F238E27FC236}">
                <a16:creationId xmlns:a16="http://schemas.microsoft.com/office/drawing/2014/main" id="{A290905D-D241-36A2-D962-68FA388C00CA}"/>
              </a:ext>
            </a:extLst>
          </p:cNvPr>
          <p:cNvSpPr>
            <a:spLocks noGrp="1" noChangeArrowheads="1"/>
          </p:cNvSpPr>
          <p:nvPr>
            <p:ph type="ctrTitle"/>
          </p:nvPr>
        </p:nvSpPr>
        <p:spPr>
          <a:xfrm>
            <a:off x="685800" y="1447800"/>
            <a:ext cx="7772400" cy="2590800"/>
          </a:xfrm>
        </p:spPr>
        <p:txBody>
          <a:bodyPr/>
          <a:lstStyle/>
          <a:p>
            <a:pPr>
              <a:defRPr/>
            </a:pPr>
            <a:r>
              <a:rPr lang="en-US" sz="4000" dirty="0"/>
              <a:t>Privacy: Drug Testing and Beyond</a:t>
            </a:r>
            <a:br>
              <a:rPr lang="en-US" sz="4000" dirty="0"/>
            </a:br>
            <a:r>
              <a:rPr lang="en-US" sz="4000" dirty="0"/>
              <a:t>Scientific</a:t>
            </a:r>
            <a:r>
              <a:rPr lang="en-US" sz="4000" dirty="0">
                <a:solidFill>
                  <a:srgbClr val="FFFF29"/>
                </a:solidFill>
              </a:rPr>
              <a:t>, Legal, Ethical, and Policy Issues</a:t>
            </a:r>
            <a:endParaRPr lang="en-US" sz="4000" dirty="0"/>
          </a:p>
        </p:txBody>
      </p:sp>
      <p:sp>
        <p:nvSpPr>
          <p:cNvPr id="99331" name="Rectangle 1027">
            <a:extLst>
              <a:ext uri="{FF2B5EF4-FFF2-40B4-BE49-F238E27FC236}">
                <a16:creationId xmlns:a16="http://schemas.microsoft.com/office/drawing/2014/main" id="{C24CE450-3DC3-BFCC-7024-9376F7B08B22}"/>
              </a:ext>
            </a:extLst>
          </p:cNvPr>
          <p:cNvSpPr>
            <a:spLocks noGrp="1" noChangeArrowheads="1"/>
          </p:cNvSpPr>
          <p:nvPr>
            <p:ph type="subTitle" idx="1"/>
          </p:nvPr>
        </p:nvSpPr>
        <p:spPr>
          <a:xfrm>
            <a:off x="1524000" y="4572000"/>
            <a:ext cx="6400800" cy="1752600"/>
          </a:xfrm>
        </p:spPr>
        <p:txBody>
          <a:bodyPr/>
          <a:lstStyle/>
          <a:p>
            <a:pPr>
              <a:defRPr/>
            </a:pPr>
            <a:r>
              <a:rPr lang="en-US" sz="4000" b="1" dirty="0"/>
              <a:t>Martin </a:t>
            </a:r>
            <a:r>
              <a:rPr lang="en-US" sz="4000" b="1" dirty="0" err="1"/>
              <a:t>Donohoe</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31192-C9DE-A7B7-4135-173E6EFCF4F0}"/>
              </a:ext>
            </a:extLst>
          </p:cNvPr>
          <p:cNvSpPr>
            <a:spLocks noGrp="1"/>
          </p:cNvSpPr>
          <p:nvPr>
            <p:ph type="title"/>
          </p:nvPr>
        </p:nvSpPr>
        <p:spPr/>
        <p:txBody>
          <a:bodyPr/>
          <a:lstStyle/>
          <a:p>
            <a:pPr>
              <a:defRPr/>
            </a:pPr>
            <a:r>
              <a:rPr lang="en-US" dirty="0"/>
              <a:t>Drug Use and ER Visits</a:t>
            </a:r>
          </a:p>
        </p:txBody>
      </p:sp>
      <p:sp>
        <p:nvSpPr>
          <p:cNvPr id="14339" name="Content Placeholder 2">
            <a:extLst>
              <a:ext uri="{FF2B5EF4-FFF2-40B4-BE49-F238E27FC236}">
                <a16:creationId xmlns:a16="http://schemas.microsoft.com/office/drawing/2014/main" id="{7E2AC5B4-175B-A56A-93C7-33E8034E025E}"/>
              </a:ext>
            </a:extLst>
          </p:cNvPr>
          <p:cNvSpPr>
            <a:spLocks noGrp="1" noChangeArrowheads="1"/>
          </p:cNvSpPr>
          <p:nvPr>
            <p:ph idx="1"/>
          </p:nvPr>
        </p:nvSpPr>
        <p:spPr/>
        <p:txBody>
          <a:bodyPr/>
          <a:lstStyle/>
          <a:p>
            <a:r>
              <a:rPr lang="en-US" altLang="en-US" sz="2800">
                <a:effectLst/>
              </a:rPr>
              <a:t>2.5 million drug-related ER visits</a:t>
            </a:r>
          </a:p>
          <a:p>
            <a:pPr lvl="1"/>
            <a:r>
              <a:rPr lang="en-US" altLang="en-US">
                <a:effectLst/>
              </a:rPr>
              <a:t>500,000 - anti-anxiety and insomnia medications</a:t>
            </a:r>
          </a:p>
          <a:p>
            <a:pPr lvl="1"/>
            <a:r>
              <a:rPr lang="en-US" altLang="en-US">
                <a:effectLst/>
              </a:rPr>
              <a:t>420,040 opioid </a:t>
            </a:r>
          </a:p>
          <a:p>
            <a:r>
              <a:rPr lang="en-US" altLang="en-US" sz="2800">
                <a:effectLst/>
              </a:rPr>
              <a:t>Opioids, cocaine, marijuana (now legal in some states), stimulants, etc.</a:t>
            </a:r>
          </a:p>
          <a:p>
            <a:r>
              <a:rPr lang="en-US" altLang="en-US" sz="2800">
                <a:effectLst/>
              </a:rPr>
              <a:t>Alcohol-related ER visits and hospitalizations increasing, especially among teens</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4163D-8E3E-3D79-BB2C-210B66753C42}"/>
              </a:ext>
            </a:extLst>
          </p:cNvPr>
          <p:cNvSpPr>
            <a:spLocks noGrp="1"/>
          </p:cNvSpPr>
          <p:nvPr>
            <p:ph type="title"/>
          </p:nvPr>
        </p:nvSpPr>
        <p:spPr/>
        <p:txBody>
          <a:bodyPr/>
          <a:lstStyle/>
          <a:p>
            <a:pPr>
              <a:defRPr/>
            </a:pPr>
            <a:r>
              <a:rPr lang="en-US" dirty="0">
                <a:solidFill>
                  <a:srgbClr val="FFFF00"/>
                </a:solidFill>
              </a:rPr>
              <a:t>Problems With Drug Testing</a:t>
            </a:r>
            <a:endParaRPr lang="en-US" dirty="0"/>
          </a:p>
        </p:txBody>
      </p:sp>
      <p:sp>
        <p:nvSpPr>
          <p:cNvPr id="3" name="Content Placeholder 2">
            <a:extLst>
              <a:ext uri="{FF2B5EF4-FFF2-40B4-BE49-F238E27FC236}">
                <a16:creationId xmlns:a16="http://schemas.microsoft.com/office/drawing/2014/main" id="{D10EF17B-230C-9B8C-9646-D42B66F5D959}"/>
              </a:ext>
            </a:extLst>
          </p:cNvPr>
          <p:cNvSpPr>
            <a:spLocks noGrp="1"/>
          </p:cNvSpPr>
          <p:nvPr>
            <p:ph idx="1"/>
          </p:nvPr>
        </p:nvSpPr>
        <p:spPr/>
        <p:txBody>
          <a:bodyPr/>
          <a:lstStyle/>
          <a:p>
            <a:pPr>
              <a:lnSpc>
                <a:spcPct val="90000"/>
              </a:lnSpc>
              <a:defRPr/>
            </a:pPr>
            <a:r>
              <a:rPr lang="en-US" sz="2800" dirty="0">
                <a:solidFill>
                  <a:schemeClr val="tx1"/>
                </a:solidFill>
              </a:rPr>
              <a:t>False-Positive and False-Negative Results</a:t>
            </a:r>
          </a:p>
          <a:p>
            <a:pPr lvl="1">
              <a:lnSpc>
                <a:spcPct val="90000"/>
              </a:lnSpc>
              <a:defRPr/>
            </a:pPr>
            <a:r>
              <a:rPr lang="en-US" dirty="0">
                <a:solidFill>
                  <a:schemeClr val="tx1"/>
                </a:solidFill>
              </a:rPr>
              <a:t>poppy seeds/</a:t>
            </a:r>
            <a:r>
              <a:rPr lang="en-US" dirty="0" err="1">
                <a:solidFill>
                  <a:schemeClr val="tx1"/>
                </a:solidFill>
              </a:rPr>
              <a:t>opiods</a:t>
            </a:r>
            <a:endParaRPr lang="en-US" dirty="0">
              <a:solidFill>
                <a:schemeClr val="tx1"/>
              </a:solidFill>
            </a:endParaRPr>
          </a:p>
          <a:p>
            <a:pPr lvl="1">
              <a:lnSpc>
                <a:spcPct val="90000"/>
              </a:lnSpc>
              <a:defRPr/>
            </a:pPr>
            <a:r>
              <a:rPr lang="en-US" dirty="0">
                <a:solidFill>
                  <a:schemeClr val="tx1"/>
                </a:solidFill>
              </a:rPr>
              <a:t>ibuprofen/</a:t>
            </a:r>
            <a:r>
              <a:rPr lang="en-US" dirty="0" err="1">
                <a:solidFill>
                  <a:schemeClr val="tx1"/>
                </a:solidFill>
              </a:rPr>
              <a:t>cannabiniods</a:t>
            </a:r>
            <a:endParaRPr lang="en-US" dirty="0">
              <a:solidFill>
                <a:schemeClr val="tx1"/>
              </a:solidFill>
            </a:endParaRPr>
          </a:p>
          <a:p>
            <a:pPr lvl="1">
              <a:lnSpc>
                <a:spcPct val="90000"/>
              </a:lnSpc>
              <a:defRPr/>
            </a:pPr>
            <a:r>
              <a:rPr lang="en-US" dirty="0">
                <a:solidFill>
                  <a:schemeClr val="tx1"/>
                </a:solidFill>
              </a:rPr>
              <a:t>tonic water/cocaine</a:t>
            </a:r>
          </a:p>
          <a:p>
            <a:pPr lvl="1">
              <a:lnSpc>
                <a:spcPct val="90000"/>
              </a:lnSpc>
              <a:defRPr/>
            </a:pPr>
            <a:r>
              <a:rPr lang="en-US" dirty="0">
                <a:solidFill>
                  <a:schemeClr val="tx1"/>
                </a:solidFill>
              </a:rPr>
              <a:t>Robitussin/PCP</a:t>
            </a:r>
          </a:p>
          <a:p>
            <a:pPr lvl="1">
              <a:lnSpc>
                <a:spcPct val="90000"/>
              </a:lnSpc>
              <a:defRPr/>
            </a:pPr>
            <a:r>
              <a:rPr lang="en-US" dirty="0">
                <a:solidFill>
                  <a:schemeClr val="tx1"/>
                </a:solidFill>
              </a:rPr>
              <a:t>alcohol lacing poorly recognized</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325E7411-E012-D690-C761-BD241F5C20F8}"/>
              </a:ext>
            </a:extLst>
          </p:cNvPr>
          <p:cNvSpPr>
            <a:spLocks noGrp="1" noChangeArrowheads="1"/>
          </p:cNvSpPr>
          <p:nvPr>
            <p:ph type="title"/>
          </p:nvPr>
        </p:nvSpPr>
        <p:spPr>
          <a:xfrm>
            <a:off x="609600" y="533400"/>
            <a:ext cx="7772400" cy="1600200"/>
          </a:xfrm>
        </p:spPr>
        <p:txBody>
          <a:bodyPr/>
          <a:lstStyle/>
          <a:p>
            <a:pPr>
              <a:defRPr/>
            </a:pPr>
            <a:r>
              <a:rPr lang="en-US" sz="2800"/>
              <a:t>Federally-Mandated Tests for Drugs of Abuse and Drugs That Can Cause False-Positive Preliminary Drug Tests</a:t>
            </a:r>
          </a:p>
        </p:txBody>
      </p:sp>
      <p:sp>
        <p:nvSpPr>
          <p:cNvPr id="161795" name="Rectangle 3">
            <a:extLst>
              <a:ext uri="{FF2B5EF4-FFF2-40B4-BE49-F238E27FC236}">
                <a16:creationId xmlns:a16="http://schemas.microsoft.com/office/drawing/2014/main" id="{980A4229-7FB7-77EC-2CC0-9438A126DA65}"/>
              </a:ext>
            </a:extLst>
          </p:cNvPr>
          <p:cNvSpPr>
            <a:spLocks noGrp="1" noChangeArrowheads="1"/>
          </p:cNvSpPr>
          <p:nvPr>
            <p:ph idx="1"/>
          </p:nvPr>
        </p:nvSpPr>
        <p:spPr>
          <a:xfrm>
            <a:off x="685800" y="2057400"/>
            <a:ext cx="7772400" cy="4038600"/>
          </a:xfrm>
        </p:spPr>
        <p:txBody>
          <a:bodyPr/>
          <a:lstStyle/>
          <a:p>
            <a:pPr>
              <a:defRPr/>
            </a:pPr>
            <a:r>
              <a:rPr lang="en-US" dirty="0"/>
              <a:t>Amphetamines – ephedrine, pseudoephedrine, phenylephrine, amphetamines, dextroamphetamine, methamphetamine, </a:t>
            </a:r>
            <a:r>
              <a:rPr lang="en-US" dirty="0" err="1"/>
              <a:t>selegiline</a:t>
            </a:r>
            <a:r>
              <a:rPr lang="en-US" dirty="0"/>
              <a:t>, chlorpromazine, trazodone, bupropion, </a:t>
            </a:r>
            <a:r>
              <a:rPr lang="en-US" dirty="0" err="1"/>
              <a:t>desipramine</a:t>
            </a:r>
            <a:r>
              <a:rPr lang="en-US" dirty="0"/>
              <a:t>, amantadine, ranitidine, </a:t>
            </a:r>
            <a:r>
              <a:rPr lang="en-US" dirty="0" err="1"/>
              <a:t>labetolol</a:t>
            </a:r>
            <a:r>
              <a:rPr lang="en-US" dirty="0"/>
              <a:t>, metformin</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a:extLst>
              <a:ext uri="{FF2B5EF4-FFF2-40B4-BE49-F238E27FC236}">
                <a16:creationId xmlns:a16="http://schemas.microsoft.com/office/drawing/2014/main" id="{6DB034C2-BC8A-D04E-B050-E7A71D8A5982}"/>
              </a:ext>
            </a:extLst>
          </p:cNvPr>
          <p:cNvSpPr>
            <a:spLocks noGrp="1" noChangeArrowheads="1"/>
          </p:cNvSpPr>
          <p:nvPr>
            <p:ph type="title"/>
          </p:nvPr>
        </p:nvSpPr>
        <p:spPr/>
        <p:txBody>
          <a:bodyPr/>
          <a:lstStyle/>
          <a:p>
            <a:pPr>
              <a:defRPr/>
            </a:pPr>
            <a:r>
              <a:rPr lang="en-US" sz="2800"/>
              <a:t>Federally-Mandated Tests for Drugs of Abuse and Drugs That Can Cause False-Positive Preliminary Drug Tests</a:t>
            </a:r>
          </a:p>
        </p:txBody>
      </p:sp>
      <p:sp>
        <p:nvSpPr>
          <p:cNvPr id="162819" name="Rectangle 3">
            <a:extLst>
              <a:ext uri="{FF2B5EF4-FFF2-40B4-BE49-F238E27FC236}">
                <a16:creationId xmlns:a16="http://schemas.microsoft.com/office/drawing/2014/main" id="{1D786EEE-C466-9EBA-A20B-087D44B3BC66}"/>
              </a:ext>
            </a:extLst>
          </p:cNvPr>
          <p:cNvSpPr>
            <a:spLocks noGrp="1" noChangeArrowheads="1"/>
          </p:cNvSpPr>
          <p:nvPr>
            <p:ph idx="1"/>
          </p:nvPr>
        </p:nvSpPr>
        <p:spPr/>
        <p:txBody>
          <a:bodyPr/>
          <a:lstStyle/>
          <a:p>
            <a:pPr>
              <a:defRPr/>
            </a:pPr>
            <a:r>
              <a:rPr lang="en-US" sz="2800" dirty="0"/>
              <a:t>Cocaine metabolites – topical anesthetics containing cocaine (but not benzocaine, lidocaine, procaine, and tetracaine)</a:t>
            </a:r>
          </a:p>
          <a:p>
            <a:pPr>
              <a:defRPr/>
            </a:pPr>
            <a:r>
              <a:rPr lang="en-US" sz="2800" dirty="0"/>
              <a:t>Marijuana metabolites – ibuprofen, </a:t>
            </a:r>
            <a:r>
              <a:rPr lang="en-US" sz="2800" dirty="0" err="1"/>
              <a:t>naprosyn</a:t>
            </a:r>
            <a:r>
              <a:rPr lang="en-US" sz="2800" dirty="0"/>
              <a:t>, </a:t>
            </a:r>
            <a:r>
              <a:rPr lang="en-US" sz="2800" dirty="0" err="1"/>
              <a:t>dronabinol</a:t>
            </a:r>
            <a:r>
              <a:rPr lang="en-US" sz="2800" dirty="0"/>
              <a:t>, </a:t>
            </a:r>
            <a:r>
              <a:rPr lang="en-US" sz="2800" dirty="0" err="1"/>
              <a:t>efavirenz</a:t>
            </a:r>
            <a:r>
              <a:rPr lang="en-US" sz="2800" dirty="0"/>
              <a:t>, hemp seed oil, baby wash products (soaps and shampoos)</a:t>
            </a:r>
          </a:p>
          <a:p>
            <a:pPr lvl="1">
              <a:defRPr/>
            </a:pPr>
            <a:r>
              <a:rPr lang="en-US" dirty="0"/>
              <a:t>“Spice” (“K2”) - synthetic cannabinoids, missed by most screens</a:t>
            </a:r>
          </a:p>
          <a:p>
            <a:pPr>
              <a:defRPr/>
            </a:pPr>
            <a:endParaRPr lang="en-US"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a:extLst>
              <a:ext uri="{FF2B5EF4-FFF2-40B4-BE49-F238E27FC236}">
                <a16:creationId xmlns:a16="http://schemas.microsoft.com/office/drawing/2014/main" id="{28C101E1-5315-2362-B1B7-3911F8F9220E}"/>
              </a:ext>
            </a:extLst>
          </p:cNvPr>
          <p:cNvSpPr>
            <a:spLocks noGrp="1" noChangeArrowheads="1"/>
          </p:cNvSpPr>
          <p:nvPr>
            <p:ph type="title"/>
          </p:nvPr>
        </p:nvSpPr>
        <p:spPr/>
        <p:txBody>
          <a:bodyPr/>
          <a:lstStyle/>
          <a:p>
            <a:pPr>
              <a:defRPr/>
            </a:pPr>
            <a:r>
              <a:rPr lang="en-US" sz="2800"/>
              <a:t>Federally-Mandated Tests for Drugs of Abuse and Drugs That Can Cause False-Positive Preliminary Drug Tests</a:t>
            </a:r>
          </a:p>
        </p:txBody>
      </p:sp>
      <p:sp>
        <p:nvSpPr>
          <p:cNvPr id="163843" name="Rectangle 3">
            <a:extLst>
              <a:ext uri="{FF2B5EF4-FFF2-40B4-BE49-F238E27FC236}">
                <a16:creationId xmlns:a16="http://schemas.microsoft.com/office/drawing/2014/main" id="{D53D97E5-BE7D-F5B7-2E52-12EEFAE7F1AD}"/>
              </a:ext>
            </a:extLst>
          </p:cNvPr>
          <p:cNvSpPr>
            <a:spLocks noGrp="1" noChangeArrowheads="1"/>
          </p:cNvSpPr>
          <p:nvPr>
            <p:ph idx="1"/>
          </p:nvPr>
        </p:nvSpPr>
        <p:spPr/>
        <p:txBody>
          <a:bodyPr/>
          <a:lstStyle/>
          <a:p>
            <a:pPr>
              <a:defRPr/>
            </a:pPr>
            <a:r>
              <a:rPr lang="en-US" dirty="0"/>
              <a:t>Opiate metabolites – codeine, morphine, rifampin, </a:t>
            </a:r>
            <a:r>
              <a:rPr lang="en-US" dirty="0" err="1"/>
              <a:t>fluoroquinolones</a:t>
            </a:r>
            <a:r>
              <a:rPr lang="en-US" dirty="0"/>
              <a:t>, poppy seeds, quinine in tonic water, quinidine</a:t>
            </a:r>
          </a:p>
          <a:p>
            <a:pPr>
              <a:defRPr/>
            </a:pPr>
            <a:r>
              <a:rPr lang="en-US" dirty="0"/>
              <a:t>Phencyclidine – ketamine, dextromethorphan</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1026">
            <a:extLst>
              <a:ext uri="{FF2B5EF4-FFF2-40B4-BE49-F238E27FC236}">
                <a16:creationId xmlns:a16="http://schemas.microsoft.com/office/drawing/2014/main" id="{898FDE9C-E2D5-59E3-7B35-B30961796BD2}"/>
              </a:ext>
            </a:extLst>
          </p:cNvPr>
          <p:cNvSpPr>
            <a:spLocks noGrp="1" noChangeArrowheads="1"/>
          </p:cNvSpPr>
          <p:nvPr>
            <p:ph type="title"/>
          </p:nvPr>
        </p:nvSpPr>
        <p:spPr/>
        <p:txBody>
          <a:bodyPr/>
          <a:lstStyle/>
          <a:p>
            <a:pPr>
              <a:defRPr/>
            </a:pPr>
            <a:r>
              <a:rPr lang="en-US"/>
              <a:t>Problems With Drug Testing</a:t>
            </a:r>
            <a:endParaRPr lang="en-US" sz="4000"/>
          </a:p>
        </p:txBody>
      </p:sp>
      <p:sp>
        <p:nvSpPr>
          <p:cNvPr id="109571" name="Rectangle 1027">
            <a:extLst>
              <a:ext uri="{FF2B5EF4-FFF2-40B4-BE49-F238E27FC236}">
                <a16:creationId xmlns:a16="http://schemas.microsoft.com/office/drawing/2014/main" id="{4E47640C-C182-7020-1BB5-EDCE2F0ACBF5}"/>
              </a:ext>
            </a:extLst>
          </p:cNvPr>
          <p:cNvSpPr>
            <a:spLocks noGrp="1" noChangeArrowheads="1"/>
          </p:cNvSpPr>
          <p:nvPr>
            <p:ph idx="1"/>
          </p:nvPr>
        </p:nvSpPr>
        <p:spPr/>
        <p:txBody>
          <a:bodyPr/>
          <a:lstStyle/>
          <a:p>
            <a:pPr>
              <a:defRPr/>
            </a:pPr>
            <a:r>
              <a:rPr lang="en-US" sz="2800" dirty="0"/>
              <a:t>Seriously impaired alcoholics, who far outnumber marijuana and opioid abusers, can be easily missed, despite the fact that their mental and physical impairments likely cause greater patient morbidity</a:t>
            </a:r>
          </a:p>
          <a:p>
            <a:pPr>
              <a:defRPr/>
            </a:pPr>
            <a:endParaRPr lang="en-US" sz="2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6BDAC-35CA-F782-553E-7FAAEEF1C074}"/>
              </a:ext>
            </a:extLst>
          </p:cNvPr>
          <p:cNvSpPr>
            <a:spLocks noGrp="1"/>
          </p:cNvSpPr>
          <p:nvPr>
            <p:ph type="title"/>
          </p:nvPr>
        </p:nvSpPr>
        <p:spPr/>
        <p:txBody>
          <a:bodyPr/>
          <a:lstStyle/>
          <a:p>
            <a:pPr>
              <a:defRPr/>
            </a:pPr>
            <a:r>
              <a:rPr lang="en-US" dirty="0"/>
              <a:t>Medical and Recreational Marijuana</a:t>
            </a:r>
          </a:p>
        </p:txBody>
      </p:sp>
      <p:sp>
        <p:nvSpPr>
          <p:cNvPr id="3" name="Content Placeholder 2">
            <a:extLst>
              <a:ext uri="{FF2B5EF4-FFF2-40B4-BE49-F238E27FC236}">
                <a16:creationId xmlns:a16="http://schemas.microsoft.com/office/drawing/2014/main" id="{5125C86B-DCEB-1EB8-D1E4-2E311FF710F6}"/>
              </a:ext>
            </a:extLst>
          </p:cNvPr>
          <p:cNvSpPr>
            <a:spLocks noGrp="1"/>
          </p:cNvSpPr>
          <p:nvPr>
            <p:ph idx="1"/>
          </p:nvPr>
        </p:nvSpPr>
        <p:spPr/>
        <p:txBody>
          <a:bodyPr/>
          <a:lstStyle/>
          <a:p>
            <a:pPr>
              <a:defRPr/>
            </a:pPr>
            <a:r>
              <a:rPr lang="en-US" sz="2800" dirty="0"/>
              <a:t>38 US states and territories permit use of medical marijuana; 24 states and Washington, DC permit recreational use (as does Canada)</a:t>
            </a:r>
          </a:p>
          <a:p>
            <a:pPr lvl="1">
              <a:defRPr/>
            </a:pPr>
            <a:r>
              <a:rPr lang="en-US" dirty="0"/>
              <a:t>3-4 times the THC of marijuana in the 1960s and 1970s (some estimates of street marijuana as high as 9-fold increase)</a:t>
            </a:r>
          </a:p>
          <a:p>
            <a:pPr lvl="1">
              <a:defRPr/>
            </a:pPr>
            <a:endParaRPr lang="en-US" sz="2400" dirty="0"/>
          </a:p>
          <a:p>
            <a:pPr>
              <a:defRPr/>
            </a:pPr>
            <a:endParaRPr lang="en-US" dirty="0"/>
          </a:p>
          <a:p>
            <a:pPr>
              <a:defRPr/>
            </a:pPr>
            <a:endParaRPr lang="en-US"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805AFEF-9A7A-5143-58F8-89FBC2C3E7F9}"/>
              </a:ext>
            </a:extLst>
          </p:cNvPr>
          <p:cNvSpPr>
            <a:spLocks noGrp="1"/>
          </p:cNvSpPr>
          <p:nvPr>
            <p:ph type="title"/>
          </p:nvPr>
        </p:nvSpPr>
        <p:spPr/>
        <p:txBody>
          <a:bodyPr/>
          <a:lstStyle/>
          <a:p>
            <a:pPr>
              <a:defRPr/>
            </a:pPr>
            <a:r>
              <a:rPr lang="en-US" sz="3200" dirty="0"/>
              <a:t>Recreational Cannabis</a:t>
            </a:r>
            <a:br>
              <a:rPr lang="en-US" sz="2000" dirty="0"/>
            </a:br>
            <a:r>
              <a:rPr lang="en-US" sz="2000" dirty="0"/>
              <a:t>Blue – Legal; Red – Illegal; Yellow – Illegal but Decriminalized; Pink – Illegal but not Enforced</a:t>
            </a:r>
          </a:p>
        </p:txBody>
      </p:sp>
      <p:pic>
        <p:nvPicPr>
          <p:cNvPr id="114691" name="Content Placeholder 6">
            <a:extLst>
              <a:ext uri="{FF2B5EF4-FFF2-40B4-BE49-F238E27FC236}">
                <a16:creationId xmlns:a16="http://schemas.microsoft.com/office/drawing/2014/main" id="{3E2FF8D5-1592-021F-FD58-312DE90BBDB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85800" y="2065338"/>
            <a:ext cx="7772400" cy="3946525"/>
          </a:xfrm>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07A9E-8E89-1C05-4EA9-3D0969ABE494}"/>
              </a:ext>
            </a:extLst>
          </p:cNvPr>
          <p:cNvSpPr>
            <a:spLocks noGrp="1"/>
          </p:cNvSpPr>
          <p:nvPr>
            <p:ph type="title"/>
          </p:nvPr>
        </p:nvSpPr>
        <p:spPr/>
        <p:txBody>
          <a:bodyPr/>
          <a:lstStyle/>
          <a:p>
            <a:pPr>
              <a:defRPr/>
            </a:pPr>
            <a:r>
              <a:rPr lang="en-US" sz="3200" dirty="0"/>
              <a:t>Cannabis Worldwide</a:t>
            </a:r>
            <a:br>
              <a:rPr lang="en-US" sz="2400" dirty="0"/>
            </a:br>
            <a:r>
              <a:rPr lang="en-US" sz="2400" dirty="0"/>
              <a:t>Blue – legal for any use</a:t>
            </a:r>
            <a:br>
              <a:rPr lang="en-US" sz="2400" dirty="0"/>
            </a:br>
            <a:r>
              <a:rPr lang="en-US" sz="2400" dirty="0"/>
              <a:t>Green – legal for medical use</a:t>
            </a:r>
          </a:p>
        </p:txBody>
      </p:sp>
      <p:pic>
        <p:nvPicPr>
          <p:cNvPr id="115715" name="Content Placeholder 4">
            <a:extLst>
              <a:ext uri="{FF2B5EF4-FFF2-40B4-BE49-F238E27FC236}">
                <a16:creationId xmlns:a16="http://schemas.microsoft.com/office/drawing/2014/main" id="{1DDD9A43-276E-B93B-40D1-D97A9BA6260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85800" y="2065338"/>
            <a:ext cx="7772400" cy="3946525"/>
          </a:xfrm>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99778-13C9-A8D3-2434-75296B86BF31}"/>
              </a:ext>
            </a:extLst>
          </p:cNvPr>
          <p:cNvSpPr>
            <a:spLocks noGrp="1"/>
          </p:cNvSpPr>
          <p:nvPr>
            <p:ph type="title"/>
          </p:nvPr>
        </p:nvSpPr>
        <p:spPr/>
        <p:txBody>
          <a:bodyPr/>
          <a:lstStyle/>
          <a:p>
            <a:pPr>
              <a:defRPr/>
            </a:pPr>
            <a:r>
              <a:rPr lang="en-US" dirty="0"/>
              <a:t>Medical Marijuana</a:t>
            </a:r>
          </a:p>
        </p:txBody>
      </p:sp>
      <p:sp>
        <p:nvSpPr>
          <p:cNvPr id="3" name="Content Placeholder 2">
            <a:extLst>
              <a:ext uri="{FF2B5EF4-FFF2-40B4-BE49-F238E27FC236}">
                <a16:creationId xmlns:a16="http://schemas.microsoft.com/office/drawing/2014/main" id="{DDB6E72C-78BB-7808-6BB5-A748E039DCD2}"/>
              </a:ext>
            </a:extLst>
          </p:cNvPr>
          <p:cNvSpPr>
            <a:spLocks noGrp="1"/>
          </p:cNvSpPr>
          <p:nvPr>
            <p:ph idx="1"/>
          </p:nvPr>
        </p:nvSpPr>
        <p:spPr/>
        <p:txBody>
          <a:bodyPr/>
          <a:lstStyle/>
          <a:p>
            <a:pPr>
              <a:defRPr/>
            </a:pPr>
            <a:r>
              <a:rPr lang="en-US" dirty="0"/>
              <a:t>Strongest evidence of benefit for neuropathic pain, spasticity due to MS, and anorexia in the setting of critical illness</a:t>
            </a:r>
          </a:p>
          <a:p>
            <a:pPr lvl="1">
              <a:defRPr/>
            </a:pPr>
            <a:r>
              <a:rPr lang="en-US" dirty="0"/>
              <a:t>Most common use for chronic pain</a:t>
            </a:r>
          </a:p>
          <a:p>
            <a:pPr>
              <a:defRPr/>
            </a:pPr>
            <a:r>
              <a:rPr lang="en-US" dirty="0"/>
              <a:t>Little evidence of benefit for PTSD</a:t>
            </a:r>
          </a:p>
          <a:p>
            <a:pPr>
              <a:defRPr/>
            </a:pPr>
            <a:r>
              <a:rPr lang="en-US" dirty="0"/>
              <a:t>Placebo-controlled trials may overestimate benefit due to inadequate blinding</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BE3D4-DE63-DA04-3A2C-6FB517D56BDD}"/>
              </a:ext>
            </a:extLst>
          </p:cNvPr>
          <p:cNvSpPr>
            <a:spLocks noGrp="1"/>
          </p:cNvSpPr>
          <p:nvPr>
            <p:ph type="title"/>
          </p:nvPr>
        </p:nvSpPr>
        <p:spPr/>
        <p:txBody>
          <a:bodyPr/>
          <a:lstStyle/>
          <a:p>
            <a:pPr>
              <a:defRPr/>
            </a:pPr>
            <a:r>
              <a:rPr lang="en-US" dirty="0">
                <a:solidFill>
                  <a:srgbClr val="FFFF00"/>
                </a:solidFill>
              </a:rPr>
              <a:t>Marijuana</a:t>
            </a:r>
            <a:endParaRPr lang="en-US" dirty="0"/>
          </a:p>
        </p:txBody>
      </p:sp>
      <p:sp>
        <p:nvSpPr>
          <p:cNvPr id="3" name="Content Placeholder 2">
            <a:extLst>
              <a:ext uri="{FF2B5EF4-FFF2-40B4-BE49-F238E27FC236}">
                <a16:creationId xmlns:a16="http://schemas.microsoft.com/office/drawing/2014/main" id="{15A010C2-9A95-AEDA-B4AC-79A058D984FE}"/>
              </a:ext>
            </a:extLst>
          </p:cNvPr>
          <p:cNvSpPr>
            <a:spLocks noGrp="1"/>
          </p:cNvSpPr>
          <p:nvPr>
            <p:ph idx="1"/>
          </p:nvPr>
        </p:nvSpPr>
        <p:spPr/>
        <p:txBody>
          <a:bodyPr/>
          <a:lstStyle/>
          <a:p>
            <a:pPr>
              <a:defRPr/>
            </a:pPr>
            <a:r>
              <a:rPr lang="en-US" sz="2800" dirty="0"/>
              <a:t>Marijuana smokers exceed cigarette smokers for the first time (16% vs. 11%, 2022)</a:t>
            </a:r>
          </a:p>
          <a:p>
            <a:pPr>
              <a:defRPr/>
            </a:pPr>
            <a:r>
              <a:rPr lang="en-US" sz="2800" dirty="0"/>
              <a:t>Marijuana use more than doubled 2006-2016, hit record levels in youth in 2022</a:t>
            </a:r>
          </a:p>
          <a:p>
            <a:pPr>
              <a:defRPr/>
            </a:pPr>
            <a:r>
              <a:rPr lang="en-US" sz="2800" dirty="0"/>
              <a:t>Cannabis use disorder (affects 30% of users) and marijuana-related ER visits, hospitalizations, and poison center calls up dramatically </a:t>
            </a:r>
          </a:p>
          <a:p>
            <a:pPr>
              <a:defRPr/>
            </a:pPr>
            <a:endParaRPr 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91840-1835-C443-21E9-223185A810C2}"/>
              </a:ext>
            </a:extLst>
          </p:cNvPr>
          <p:cNvSpPr>
            <a:spLocks noGrp="1"/>
          </p:cNvSpPr>
          <p:nvPr>
            <p:ph type="title"/>
          </p:nvPr>
        </p:nvSpPr>
        <p:spPr/>
        <p:txBody>
          <a:bodyPr/>
          <a:lstStyle/>
          <a:p>
            <a:pPr>
              <a:defRPr/>
            </a:pPr>
            <a:r>
              <a:rPr lang="en-US" dirty="0"/>
              <a:t>Drug Use/Abuse</a:t>
            </a:r>
          </a:p>
        </p:txBody>
      </p:sp>
      <p:sp>
        <p:nvSpPr>
          <p:cNvPr id="3" name="Content Placeholder 2">
            <a:extLst>
              <a:ext uri="{FF2B5EF4-FFF2-40B4-BE49-F238E27FC236}">
                <a16:creationId xmlns:a16="http://schemas.microsoft.com/office/drawing/2014/main" id="{9AE0EB43-1450-7478-0EDE-75E7389CAD70}"/>
              </a:ext>
            </a:extLst>
          </p:cNvPr>
          <p:cNvSpPr>
            <a:spLocks noGrp="1"/>
          </p:cNvSpPr>
          <p:nvPr>
            <p:ph idx="1"/>
          </p:nvPr>
        </p:nvSpPr>
        <p:spPr/>
        <p:txBody>
          <a:bodyPr/>
          <a:lstStyle/>
          <a:p>
            <a:pPr>
              <a:defRPr/>
            </a:pPr>
            <a:r>
              <a:rPr lang="en-US" dirty="0"/>
              <a:t>25 million people (14% of Americans over age 12) admit to driving under the influence at least once in the past year</a:t>
            </a:r>
          </a:p>
          <a:p>
            <a:pPr lvl="1">
              <a:defRPr/>
            </a:pPr>
            <a:r>
              <a:rPr lang="en-US" dirty="0"/>
              <a:t>8% alcohol, 5% marijuana, 1% other drugs</a:t>
            </a:r>
          </a:p>
          <a:p>
            <a:pPr marL="342900" lvl="1" indent="-342900">
              <a:buFontTx/>
              <a:buChar char="•"/>
              <a:defRPr/>
            </a:pPr>
            <a:r>
              <a:rPr lang="en-US" sz="3200" dirty="0"/>
              <a:t>Only 1/200 to 1/2,000 impaired drivers caught</a:t>
            </a:r>
          </a:p>
          <a:p>
            <a:pPr marL="342900" lvl="1" indent="-342900">
              <a:buFontTx/>
              <a:buChar char="•"/>
              <a:defRPr/>
            </a:pPr>
            <a:r>
              <a:rPr lang="en-US" sz="3200" dirty="0" err="1"/>
              <a:t>Avg</a:t>
            </a:r>
            <a:r>
              <a:rPr lang="en-US" sz="3200" dirty="0"/>
              <a:t> drunk driver makes over 80 trips under the influence before being stopped by police</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4B471-ADB3-AD56-05FC-05F536FBB066}"/>
              </a:ext>
            </a:extLst>
          </p:cNvPr>
          <p:cNvSpPr>
            <a:spLocks noGrp="1"/>
          </p:cNvSpPr>
          <p:nvPr>
            <p:ph type="title"/>
          </p:nvPr>
        </p:nvSpPr>
        <p:spPr/>
        <p:txBody>
          <a:bodyPr/>
          <a:lstStyle/>
          <a:p>
            <a:pPr>
              <a:defRPr/>
            </a:pPr>
            <a:r>
              <a:rPr lang="en-US" dirty="0"/>
              <a:t>Marijuana</a:t>
            </a:r>
          </a:p>
        </p:txBody>
      </p:sp>
      <p:sp>
        <p:nvSpPr>
          <p:cNvPr id="3" name="Content Placeholder 2">
            <a:extLst>
              <a:ext uri="{FF2B5EF4-FFF2-40B4-BE49-F238E27FC236}">
                <a16:creationId xmlns:a16="http://schemas.microsoft.com/office/drawing/2014/main" id="{6ADC927D-EAE5-6A6D-2150-1042811CE03D}"/>
              </a:ext>
            </a:extLst>
          </p:cNvPr>
          <p:cNvSpPr>
            <a:spLocks noGrp="1"/>
          </p:cNvSpPr>
          <p:nvPr>
            <p:ph idx="1"/>
          </p:nvPr>
        </p:nvSpPr>
        <p:spPr/>
        <p:txBody>
          <a:bodyPr/>
          <a:lstStyle/>
          <a:p>
            <a:pPr>
              <a:defRPr/>
            </a:pPr>
            <a:r>
              <a:rPr lang="en-US" dirty="0"/>
              <a:t>$13 billion cannabis industry in U.S. (2022)</a:t>
            </a:r>
          </a:p>
          <a:p>
            <a:pPr>
              <a:defRPr/>
            </a:pPr>
            <a:r>
              <a:rPr lang="en-US" dirty="0"/>
              <a:t>Tobacco companies beginning to invest in cannabis</a:t>
            </a:r>
          </a:p>
          <a:p>
            <a:pPr>
              <a:defRPr/>
            </a:pPr>
            <a:r>
              <a:rPr lang="en-US" dirty="0"/>
              <a:t>Community colleges offer courses to students eager to join burgeoning industry</a:t>
            </a:r>
          </a:p>
          <a:p>
            <a:pPr>
              <a:defRPr/>
            </a:pPr>
            <a:endParaRPr lang="en-US"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B880D-B6EB-7FA4-4504-B4D70978414C}"/>
              </a:ext>
            </a:extLst>
          </p:cNvPr>
          <p:cNvSpPr>
            <a:spLocks noGrp="1"/>
          </p:cNvSpPr>
          <p:nvPr>
            <p:ph type="title"/>
          </p:nvPr>
        </p:nvSpPr>
        <p:spPr/>
        <p:txBody>
          <a:bodyPr/>
          <a:lstStyle/>
          <a:p>
            <a:pPr>
              <a:defRPr/>
            </a:pPr>
            <a:r>
              <a:rPr lang="en-US" dirty="0"/>
              <a:t>Marijuana</a:t>
            </a:r>
          </a:p>
        </p:txBody>
      </p:sp>
      <p:sp>
        <p:nvSpPr>
          <p:cNvPr id="3" name="Content Placeholder 2">
            <a:extLst>
              <a:ext uri="{FF2B5EF4-FFF2-40B4-BE49-F238E27FC236}">
                <a16:creationId xmlns:a16="http://schemas.microsoft.com/office/drawing/2014/main" id="{09AE361E-BFB2-75BC-E248-DB50A3D8A2A1}"/>
              </a:ext>
            </a:extLst>
          </p:cNvPr>
          <p:cNvSpPr>
            <a:spLocks noGrp="1"/>
          </p:cNvSpPr>
          <p:nvPr>
            <p:ph idx="1"/>
          </p:nvPr>
        </p:nvSpPr>
        <p:spPr/>
        <p:txBody>
          <a:bodyPr/>
          <a:lstStyle/>
          <a:p>
            <a:pPr>
              <a:defRPr/>
            </a:pPr>
            <a:r>
              <a:rPr lang="en-US" sz="2800" dirty="0"/>
              <a:t>States which legalized marijuana have experienced significant increases in marijuana-related DUIs, fatal car crashes, hospitalizations, and accidental ingestions by children</a:t>
            </a:r>
          </a:p>
          <a:p>
            <a:pPr>
              <a:defRPr/>
            </a:pPr>
            <a:r>
              <a:rPr lang="en-US" sz="2800" dirty="0"/>
              <a:t>Marijuana retail establishments more common in lower SES and racial/ethnic minority neighborhoods</a:t>
            </a:r>
          </a:p>
          <a:p>
            <a:pPr>
              <a:defRPr/>
            </a:pPr>
            <a:endParaRPr lang="en-US"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358E8-0CC5-8948-AE45-79C527CB9E3C}"/>
              </a:ext>
            </a:extLst>
          </p:cNvPr>
          <p:cNvSpPr>
            <a:spLocks noGrp="1"/>
          </p:cNvSpPr>
          <p:nvPr>
            <p:ph type="title"/>
          </p:nvPr>
        </p:nvSpPr>
        <p:spPr/>
        <p:txBody>
          <a:bodyPr/>
          <a:lstStyle/>
          <a:p>
            <a:pPr>
              <a:defRPr/>
            </a:pPr>
            <a:r>
              <a:rPr lang="en-US" dirty="0"/>
              <a:t>Marijuana</a:t>
            </a:r>
          </a:p>
        </p:txBody>
      </p:sp>
      <p:sp>
        <p:nvSpPr>
          <p:cNvPr id="3" name="Content Placeholder 2">
            <a:extLst>
              <a:ext uri="{FF2B5EF4-FFF2-40B4-BE49-F238E27FC236}">
                <a16:creationId xmlns:a16="http://schemas.microsoft.com/office/drawing/2014/main" id="{9DDEDDAB-B096-6099-B5E8-C191AE62AEAE}"/>
              </a:ext>
            </a:extLst>
          </p:cNvPr>
          <p:cNvSpPr>
            <a:spLocks noGrp="1"/>
          </p:cNvSpPr>
          <p:nvPr>
            <p:ph idx="1"/>
          </p:nvPr>
        </p:nvSpPr>
        <p:spPr/>
        <p:txBody>
          <a:bodyPr/>
          <a:lstStyle/>
          <a:p>
            <a:pPr>
              <a:defRPr/>
            </a:pPr>
            <a:r>
              <a:rPr lang="en-US" sz="2800" dirty="0"/>
              <a:t>States where medical cannabis is legal have fewer opioid prescriptions and 25% fewer opioid painkiller deaths</a:t>
            </a:r>
          </a:p>
          <a:p>
            <a:pPr lvl="1">
              <a:defRPr/>
            </a:pPr>
            <a:r>
              <a:rPr lang="en-US" dirty="0"/>
              <a:t>However, data on cannabis for pain control weak or inconclusive, except for neuropathic pain</a:t>
            </a:r>
          </a:p>
          <a:p>
            <a:pPr lvl="1">
              <a:defRPr/>
            </a:pPr>
            <a:r>
              <a:rPr lang="en-US" dirty="0"/>
              <a:t>Cannabis should not be used as an opioid substitute</a:t>
            </a:r>
          </a:p>
          <a:p>
            <a:pPr>
              <a:defRPr/>
            </a:pPr>
            <a:endParaRPr lang="en-US"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5BCDC-83E0-590F-8591-E482B1D6DA65}"/>
              </a:ext>
            </a:extLst>
          </p:cNvPr>
          <p:cNvSpPr>
            <a:spLocks noGrp="1"/>
          </p:cNvSpPr>
          <p:nvPr>
            <p:ph type="title"/>
          </p:nvPr>
        </p:nvSpPr>
        <p:spPr/>
        <p:txBody>
          <a:bodyPr/>
          <a:lstStyle/>
          <a:p>
            <a:pPr>
              <a:defRPr/>
            </a:pPr>
            <a:r>
              <a:rPr lang="en-US" dirty="0"/>
              <a:t>Marijuana</a:t>
            </a:r>
          </a:p>
        </p:txBody>
      </p:sp>
      <p:sp>
        <p:nvSpPr>
          <p:cNvPr id="3" name="Content Placeholder 2">
            <a:extLst>
              <a:ext uri="{FF2B5EF4-FFF2-40B4-BE49-F238E27FC236}">
                <a16:creationId xmlns:a16="http://schemas.microsoft.com/office/drawing/2014/main" id="{87EE57A1-5A35-049C-B673-3816FE7CB224}"/>
              </a:ext>
            </a:extLst>
          </p:cNvPr>
          <p:cNvSpPr>
            <a:spLocks noGrp="1"/>
          </p:cNvSpPr>
          <p:nvPr>
            <p:ph idx="1"/>
          </p:nvPr>
        </p:nvSpPr>
        <p:spPr/>
        <p:txBody>
          <a:bodyPr/>
          <a:lstStyle/>
          <a:p>
            <a:pPr>
              <a:defRPr/>
            </a:pPr>
            <a:r>
              <a:rPr lang="en-US" sz="2400" dirty="0"/>
              <a:t>Marijuana linked to other drug use disorders, anxiety, depression, suicidality, psychotic symptoms and increased risk for schizophrenia, respiratory problems, arrythmia, coronary artery disease, MI, stroke,  Cannabinoid Hyperemesis Syndrome (recurrent nausea and vomiting), lower sperm count and quality, increased risk of testicular cancer, Alzheimer’s disease, intellectual impairment (</a:t>
            </a:r>
            <a:r>
              <a:rPr lang="en-US" sz="2400" dirty="0" err="1"/>
              <a:t>esp</a:t>
            </a:r>
            <a:r>
              <a:rPr lang="en-US" sz="2400" dirty="0"/>
              <a:t> among teens), low birth weight, autism in offspring, and impaired driving</a:t>
            </a:r>
          </a:p>
          <a:p>
            <a:pPr>
              <a:defRPr/>
            </a:pPr>
            <a:r>
              <a:rPr lang="en-US" sz="2400" dirty="0"/>
              <a:t>Regular use can increase post-op pain and nausea</a:t>
            </a:r>
          </a:p>
          <a:p>
            <a:pPr>
              <a:defRPr/>
            </a:pPr>
            <a:endParaRPr lang="en-US"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AD89E-0E0D-99C3-13CD-49D51BBC315C}"/>
              </a:ext>
            </a:extLst>
          </p:cNvPr>
          <p:cNvSpPr>
            <a:spLocks noGrp="1"/>
          </p:cNvSpPr>
          <p:nvPr>
            <p:ph type="title"/>
          </p:nvPr>
        </p:nvSpPr>
        <p:spPr/>
        <p:txBody>
          <a:bodyPr/>
          <a:lstStyle/>
          <a:p>
            <a:pPr>
              <a:defRPr/>
            </a:pPr>
            <a:r>
              <a:rPr lang="en-US" dirty="0"/>
              <a:t>Marijuana</a:t>
            </a:r>
          </a:p>
        </p:txBody>
      </p:sp>
      <p:sp>
        <p:nvSpPr>
          <p:cNvPr id="3" name="Content Placeholder 2">
            <a:extLst>
              <a:ext uri="{FF2B5EF4-FFF2-40B4-BE49-F238E27FC236}">
                <a16:creationId xmlns:a16="http://schemas.microsoft.com/office/drawing/2014/main" id="{EC1F6FA4-05BA-6FBA-2430-CA85F61D69DC}"/>
              </a:ext>
            </a:extLst>
          </p:cNvPr>
          <p:cNvSpPr>
            <a:spLocks noGrp="1"/>
          </p:cNvSpPr>
          <p:nvPr>
            <p:ph idx="1"/>
          </p:nvPr>
        </p:nvSpPr>
        <p:spPr/>
        <p:txBody>
          <a:bodyPr/>
          <a:lstStyle/>
          <a:p>
            <a:pPr>
              <a:defRPr/>
            </a:pPr>
            <a:r>
              <a:rPr lang="en-US" sz="2400" dirty="0"/>
              <a:t>Recent increase in use of synthetic cannabinoids</a:t>
            </a:r>
          </a:p>
          <a:p>
            <a:pPr lvl="1">
              <a:defRPr/>
            </a:pPr>
            <a:r>
              <a:rPr lang="en-US" sz="2400" dirty="0"/>
              <a:t>May not show up on drug tests</a:t>
            </a:r>
          </a:p>
          <a:p>
            <a:pPr>
              <a:defRPr/>
            </a:pPr>
            <a:r>
              <a:rPr lang="en-US" sz="2400" dirty="0"/>
              <a:t>Marijuana contains many of the components found in tobacco smoke</a:t>
            </a:r>
          </a:p>
          <a:p>
            <a:pPr>
              <a:defRPr/>
            </a:pPr>
            <a:r>
              <a:rPr lang="en-US" sz="2400" dirty="0"/>
              <a:t>Second-hand exposure involves most of the thousands of chemicals, including many carcinogens, found in tobacco smoke</a:t>
            </a:r>
          </a:p>
          <a:p>
            <a:pPr>
              <a:defRPr/>
            </a:pPr>
            <a:r>
              <a:rPr lang="en-US" sz="2400" dirty="0"/>
              <a:t>EMS (environmental marijuana smoke) likely carries same health consequences as ETS (environmental tobacco smoke) [See tobacco slide show on </a:t>
            </a:r>
            <a:r>
              <a:rPr lang="en-US" sz="2400" dirty="0" err="1"/>
              <a:t>phsj</a:t>
            </a:r>
            <a:r>
              <a:rPr lang="en-US" sz="2400" dirty="0"/>
              <a:t> website]</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A54B-9E67-6E13-6B27-09C34C39AD12}"/>
              </a:ext>
            </a:extLst>
          </p:cNvPr>
          <p:cNvSpPr>
            <a:spLocks noGrp="1"/>
          </p:cNvSpPr>
          <p:nvPr>
            <p:ph type="title"/>
          </p:nvPr>
        </p:nvSpPr>
        <p:spPr/>
        <p:txBody>
          <a:bodyPr/>
          <a:lstStyle/>
          <a:p>
            <a:pPr>
              <a:defRPr/>
            </a:pPr>
            <a:r>
              <a:rPr lang="en-US" dirty="0"/>
              <a:t>Marijuana</a:t>
            </a:r>
          </a:p>
        </p:txBody>
      </p:sp>
      <p:sp>
        <p:nvSpPr>
          <p:cNvPr id="3" name="Content Placeholder 2">
            <a:extLst>
              <a:ext uri="{FF2B5EF4-FFF2-40B4-BE49-F238E27FC236}">
                <a16:creationId xmlns:a16="http://schemas.microsoft.com/office/drawing/2014/main" id="{1F5E0751-3B43-B872-A965-8F17EBFE7236}"/>
              </a:ext>
            </a:extLst>
          </p:cNvPr>
          <p:cNvSpPr>
            <a:spLocks noGrp="1"/>
          </p:cNvSpPr>
          <p:nvPr>
            <p:ph idx="1"/>
          </p:nvPr>
        </p:nvSpPr>
        <p:spPr/>
        <p:txBody>
          <a:bodyPr/>
          <a:lstStyle/>
          <a:p>
            <a:pPr>
              <a:defRPr/>
            </a:pPr>
            <a:r>
              <a:rPr lang="en-US" sz="2800" dirty="0"/>
              <a:t>Marijuana can be detected for weeks after use</a:t>
            </a:r>
          </a:p>
          <a:p>
            <a:pPr>
              <a:defRPr/>
            </a:pPr>
            <a:r>
              <a:rPr lang="en-US" sz="2800" dirty="0"/>
              <a:t>Passive exposure can result in a positive urine drug test</a:t>
            </a:r>
          </a:p>
          <a:p>
            <a:pPr>
              <a:defRPr/>
            </a:pPr>
            <a:r>
              <a:rPr lang="en-US" sz="2800" dirty="0"/>
              <a:t>THC present in ½ of urine specimens of patients using external CBD oil for one month</a:t>
            </a:r>
          </a:p>
          <a:p>
            <a:pPr>
              <a:defRPr/>
            </a:pPr>
            <a:r>
              <a:rPr lang="en-US" sz="2800" dirty="0"/>
              <a:t>Synthetic cannabinoids cannot be detected by most tests</a:t>
            </a:r>
          </a:p>
          <a:p>
            <a:pPr>
              <a:defRPr/>
            </a:pPr>
            <a:endParaRPr lang="en-US"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FB3E3C97-1CBD-BB95-A1F2-28A58F4D098F}"/>
              </a:ext>
            </a:extLst>
          </p:cNvPr>
          <p:cNvSpPr>
            <a:spLocks noGrp="1" noChangeArrowheads="1"/>
          </p:cNvSpPr>
          <p:nvPr>
            <p:ph type="title"/>
          </p:nvPr>
        </p:nvSpPr>
        <p:spPr/>
        <p:txBody>
          <a:bodyPr/>
          <a:lstStyle/>
          <a:p>
            <a:pPr>
              <a:defRPr/>
            </a:pPr>
            <a:r>
              <a:rPr lang="en-US" dirty="0"/>
              <a:t>Problems With Drug Testing</a:t>
            </a:r>
            <a:endParaRPr lang="en-US" sz="4000" dirty="0"/>
          </a:p>
        </p:txBody>
      </p:sp>
      <p:sp>
        <p:nvSpPr>
          <p:cNvPr id="121859" name="Rectangle 3">
            <a:extLst>
              <a:ext uri="{FF2B5EF4-FFF2-40B4-BE49-F238E27FC236}">
                <a16:creationId xmlns:a16="http://schemas.microsoft.com/office/drawing/2014/main" id="{C4295AB7-FBED-27F7-D877-A739EE1F4DB3}"/>
              </a:ext>
            </a:extLst>
          </p:cNvPr>
          <p:cNvSpPr>
            <a:spLocks noGrp="1" noChangeArrowheads="1"/>
          </p:cNvSpPr>
          <p:nvPr>
            <p:ph idx="1"/>
          </p:nvPr>
        </p:nvSpPr>
        <p:spPr/>
        <p:txBody>
          <a:bodyPr/>
          <a:lstStyle/>
          <a:p>
            <a:pPr>
              <a:lnSpc>
                <a:spcPct val="90000"/>
              </a:lnSpc>
              <a:defRPr/>
            </a:pPr>
            <a:r>
              <a:rPr lang="en-US" sz="3600" dirty="0"/>
              <a:t>Multiple means of sabotaging tests and escaping detection exist</a:t>
            </a:r>
            <a:r>
              <a:rPr lang="en-US" dirty="0"/>
              <a:t> </a:t>
            </a:r>
          </a:p>
          <a:p>
            <a:pPr lvl="1">
              <a:lnSpc>
                <a:spcPct val="90000"/>
              </a:lnSpc>
              <a:defRPr/>
            </a:pPr>
            <a:r>
              <a:rPr lang="en-US" sz="3600" dirty="0"/>
              <a:t>adulteration</a:t>
            </a:r>
          </a:p>
          <a:p>
            <a:pPr lvl="1">
              <a:lnSpc>
                <a:spcPct val="90000"/>
              </a:lnSpc>
              <a:defRPr/>
            </a:pPr>
            <a:r>
              <a:rPr lang="en-US" sz="3600" dirty="0"/>
              <a:t> dilution</a:t>
            </a:r>
          </a:p>
          <a:p>
            <a:pPr lvl="1">
              <a:lnSpc>
                <a:spcPct val="90000"/>
              </a:lnSpc>
              <a:defRPr/>
            </a:pPr>
            <a:r>
              <a:rPr lang="en-US" sz="3600" dirty="0"/>
              <a:t>purchase of “drug-free urine”</a:t>
            </a:r>
            <a:endParaRPr lang="en-US" sz="2400" dirty="0"/>
          </a:p>
          <a:p>
            <a:pPr>
              <a:lnSpc>
                <a:spcPct val="90000"/>
              </a:lnSpc>
              <a:defRPr/>
            </a:pPr>
            <a:r>
              <a:rPr lang="en-US" sz="3600" dirty="0"/>
              <a:t>Physicians largely ignorant of science, proper use of tests</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a:extLst>
              <a:ext uri="{FF2B5EF4-FFF2-40B4-BE49-F238E27FC236}">
                <a16:creationId xmlns:a16="http://schemas.microsoft.com/office/drawing/2014/main" id="{4CEC8FC7-C5E6-CA4D-FAC2-EFB3556B3650}"/>
              </a:ext>
            </a:extLst>
          </p:cNvPr>
          <p:cNvSpPr>
            <a:spLocks noGrp="1" noChangeArrowheads="1"/>
          </p:cNvSpPr>
          <p:nvPr>
            <p:ph type="title"/>
          </p:nvPr>
        </p:nvSpPr>
        <p:spPr/>
        <p:txBody>
          <a:bodyPr/>
          <a:lstStyle/>
          <a:p>
            <a:pPr>
              <a:defRPr/>
            </a:pPr>
            <a:r>
              <a:rPr lang="en-US" dirty="0"/>
              <a:t>Fooling Drug Tests?</a:t>
            </a:r>
          </a:p>
        </p:txBody>
      </p:sp>
      <p:sp>
        <p:nvSpPr>
          <p:cNvPr id="125955" name="Rectangle 3">
            <a:extLst>
              <a:ext uri="{FF2B5EF4-FFF2-40B4-BE49-F238E27FC236}">
                <a16:creationId xmlns:a16="http://schemas.microsoft.com/office/drawing/2014/main" id="{4A53E00B-3F7D-C556-6471-4559F1F4DBFF}"/>
              </a:ext>
            </a:extLst>
          </p:cNvPr>
          <p:cNvSpPr>
            <a:spLocks noGrp="1" noChangeArrowheads="1"/>
          </p:cNvSpPr>
          <p:nvPr>
            <p:ph idx="1"/>
          </p:nvPr>
        </p:nvSpPr>
        <p:spPr/>
        <p:txBody>
          <a:bodyPr/>
          <a:lstStyle/>
          <a:p>
            <a:r>
              <a:rPr lang="en-US" altLang="en-US" sz="2800">
                <a:effectLst/>
              </a:rPr>
              <a:t>The “personal detoxification industry” is booming</a:t>
            </a:r>
          </a:p>
          <a:p>
            <a:r>
              <a:rPr lang="en-US" altLang="en-US" sz="2800">
                <a:effectLst/>
              </a:rPr>
              <a:t>Most essentially worthless, easily detected by good drug labs</a:t>
            </a:r>
          </a:p>
          <a:p>
            <a:r>
              <a:rPr lang="en-US" altLang="en-US" sz="2800">
                <a:effectLst/>
              </a:rPr>
              <a:t>Drug Testing Integrity Act (2008)</a:t>
            </a:r>
          </a:p>
          <a:p>
            <a:pPr lvl="1"/>
            <a:r>
              <a:rPr lang="en-US" altLang="en-US">
                <a:effectLst/>
              </a:rPr>
              <a:t>Illegal to buy, sell, manufacture, or advertise “cleansing” products that promise to help consumers “defraud a drug test”</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74A3E20C-01C6-CC53-B3E2-C7A80A9E6010}"/>
              </a:ext>
            </a:extLst>
          </p:cNvPr>
          <p:cNvSpPr>
            <a:spLocks noGrp="1" noChangeArrowheads="1"/>
          </p:cNvSpPr>
          <p:nvPr>
            <p:ph type="title"/>
          </p:nvPr>
        </p:nvSpPr>
        <p:spPr/>
        <p:txBody>
          <a:bodyPr/>
          <a:lstStyle/>
          <a:p>
            <a:pPr>
              <a:defRPr/>
            </a:pPr>
            <a:r>
              <a:rPr lang="en-US" dirty="0"/>
              <a:t>Fooling Drug Tests?</a:t>
            </a:r>
          </a:p>
        </p:txBody>
      </p:sp>
      <p:sp>
        <p:nvSpPr>
          <p:cNvPr id="158723" name="Rectangle 3">
            <a:extLst>
              <a:ext uri="{FF2B5EF4-FFF2-40B4-BE49-F238E27FC236}">
                <a16:creationId xmlns:a16="http://schemas.microsoft.com/office/drawing/2014/main" id="{6F2308E0-CEE0-F492-4AE4-93D3700E96DD}"/>
              </a:ext>
            </a:extLst>
          </p:cNvPr>
          <p:cNvSpPr>
            <a:spLocks noGrp="1" noChangeArrowheads="1"/>
          </p:cNvSpPr>
          <p:nvPr>
            <p:ph idx="1"/>
          </p:nvPr>
        </p:nvSpPr>
        <p:spPr/>
        <p:txBody>
          <a:bodyPr/>
          <a:lstStyle/>
          <a:p>
            <a:pPr>
              <a:lnSpc>
                <a:spcPct val="90000"/>
              </a:lnSpc>
              <a:defRPr/>
            </a:pPr>
            <a:r>
              <a:rPr lang="en-US" dirty="0"/>
              <a:t>Examples:</a:t>
            </a:r>
          </a:p>
          <a:p>
            <a:pPr lvl="1">
              <a:lnSpc>
                <a:spcPct val="90000"/>
              </a:lnSpc>
              <a:defRPr/>
            </a:pPr>
            <a:r>
              <a:rPr lang="en-US" sz="3200" dirty="0"/>
              <a:t>Urinating then refilling bladder via concealed catheter with clean urine</a:t>
            </a:r>
          </a:p>
          <a:p>
            <a:pPr lvl="2">
              <a:lnSpc>
                <a:spcPct val="90000"/>
              </a:lnSpc>
              <a:defRPr/>
            </a:pPr>
            <a:r>
              <a:rPr lang="en-US" sz="3200" dirty="0"/>
              <a:t>“</a:t>
            </a:r>
            <a:r>
              <a:rPr lang="en-US" sz="3200" dirty="0" err="1"/>
              <a:t>Whizzinator</a:t>
            </a:r>
            <a:r>
              <a:rPr lang="en-US" sz="3200" dirty="0"/>
              <a:t>” (prosthetic penis filled with clean urine) – Boxer Mike Tyson confessed in 2020 to using during his heyday as heavyweight champion</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AF618-C35F-D451-580C-F99DDF837557}"/>
              </a:ext>
            </a:extLst>
          </p:cNvPr>
          <p:cNvSpPr>
            <a:spLocks noGrp="1"/>
          </p:cNvSpPr>
          <p:nvPr>
            <p:ph type="title"/>
          </p:nvPr>
        </p:nvSpPr>
        <p:spPr/>
        <p:txBody>
          <a:bodyPr/>
          <a:lstStyle/>
          <a:p>
            <a:pPr>
              <a:defRPr/>
            </a:pPr>
            <a:r>
              <a:rPr lang="en-US" dirty="0">
                <a:solidFill>
                  <a:srgbClr val="FFFF00"/>
                </a:solidFill>
              </a:rPr>
              <a:t>Fooling Drug Tests?</a:t>
            </a:r>
            <a:endParaRPr lang="en-US" dirty="0"/>
          </a:p>
        </p:txBody>
      </p:sp>
      <p:sp>
        <p:nvSpPr>
          <p:cNvPr id="3" name="Content Placeholder 2">
            <a:extLst>
              <a:ext uri="{FF2B5EF4-FFF2-40B4-BE49-F238E27FC236}">
                <a16:creationId xmlns:a16="http://schemas.microsoft.com/office/drawing/2014/main" id="{9A162E27-F1B3-4B5B-0F01-F5ED17BD93D6}"/>
              </a:ext>
            </a:extLst>
          </p:cNvPr>
          <p:cNvSpPr>
            <a:spLocks noGrp="1"/>
          </p:cNvSpPr>
          <p:nvPr>
            <p:ph idx="1"/>
          </p:nvPr>
        </p:nvSpPr>
        <p:spPr/>
        <p:txBody>
          <a:bodyPr/>
          <a:lstStyle/>
          <a:p>
            <a:pPr>
              <a:lnSpc>
                <a:spcPct val="90000"/>
              </a:lnSpc>
              <a:defRPr/>
            </a:pPr>
            <a:r>
              <a:rPr lang="en-US" sz="2800" dirty="0"/>
              <a:t>Examples:</a:t>
            </a:r>
          </a:p>
          <a:p>
            <a:pPr lvl="1">
              <a:lnSpc>
                <a:spcPct val="90000"/>
              </a:lnSpc>
              <a:defRPr/>
            </a:pPr>
            <a:r>
              <a:rPr lang="en-US" dirty="0"/>
              <a:t>Detox drinks (“Ready Clean”) - vitamins and herbs to “clean the urine”</a:t>
            </a:r>
          </a:p>
          <a:p>
            <a:pPr lvl="1">
              <a:lnSpc>
                <a:spcPct val="90000"/>
              </a:lnSpc>
              <a:defRPr/>
            </a:pPr>
            <a:r>
              <a:rPr lang="en-US" dirty="0"/>
              <a:t>Urine additives (“Urine Luck”) – contain oxidizers to block marijuana detection, but labs can detect the oxidizer</a:t>
            </a:r>
          </a:p>
          <a:p>
            <a:pPr>
              <a:defRPr/>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86042-8D2B-59C9-3028-1955F206F073}"/>
              </a:ext>
            </a:extLst>
          </p:cNvPr>
          <p:cNvSpPr>
            <a:spLocks noGrp="1"/>
          </p:cNvSpPr>
          <p:nvPr>
            <p:ph type="title"/>
          </p:nvPr>
        </p:nvSpPr>
        <p:spPr/>
        <p:txBody>
          <a:bodyPr/>
          <a:lstStyle/>
          <a:p>
            <a:pPr>
              <a:defRPr/>
            </a:pPr>
            <a:r>
              <a:rPr lang="en-US" dirty="0">
                <a:solidFill>
                  <a:srgbClr val="FFFF00"/>
                </a:solidFill>
              </a:rPr>
              <a:t>Driving Under the Influence</a:t>
            </a:r>
            <a:endParaRPr lang="en-US" dirty="0"/>
          </a:p>
        </p:txBody>
      </p:sp>
      <p:sp>
        <p:nvSpPr>
          <p:cNvPr id="3" name="Content Placeholder 2">
            <a:extLst>
              <a:ext uri="{FF2B5EF4-FFF2-40B4-BE49-F238E27FC236}">
                <a16:creationId xmlns:a16="http://schemas.microsoft.com/office/drawing/2014/main" id="{7B1CB93C-4895-824E-711F-A072E3601441}"/>
              </a:ext>
            </a:extLst>
          </p:cNvPr>
          <p:cNvSpPr>
            <a:spLocks noGrp="1"/>
          </p:cNvSpPr>
          <p:nvPr>
            <p:ph idx="1"/>
          </p:nvPr>
        </p:nvSpPr>
        <p:spPr/>
        <p:txBody>
          <a:bodyPr/>
          <a:lstStyle/>
          <a:p>
            <a:pPr>
              <a:defRPr/>
            </a:pPr>
            <a:r>
              <a:rPr lang="en-US" dirty="0"/>
              <a:t>4,000 killed annually in drug-related car accidents (likely much higher, as states that test for drugs after fatal accidents show 47% had used a prescription drug [most commonly opiates and other pain relievers], 37% marijuana, and 10% cocaine)</a:t>
            </a:r>
          </a:p>
          <a:p>
            <a:pPr>
              <a:defRPr/>
            </a:pPr>
            <a:endParaRPr lang="en-US"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CF951-3865-F08D-E8DB-7A54ED1CEFFB}"/>
              </a:ext>
            </a:extLst>
          </p:cNvPr>
          <p:cNvSpPr>
            <a:spLocks noGrp="1"/>
          </p:cNvSpPr>
          <p:nvPr>
            <p:ph type="title"/>
          </p:nvPr>
        </p:nvSpPr>
        <p:spPr/>
        <p:txBody>
          <a:bodyPr/>
          <a:lstStyle/>
          <a:p>
            <a:pPr>
              <a:defRPr/>
            </a:pPr>
            <a:r>
              <a:rPr lang="en-US" dirty="0"/>
              <a:t>Fooling Drug Tests?</a:t>
            </a:r>
          </a:p>
        </p:txBody>
      </p:sp>
      <p:sp>
        <p:nvSpPr>
          <p:cNvPr id="3" name="Content Placeholder 2">
            <a:extLst>
              <a:ext uri="{FF2B5EF4-FFF2-40B4-BE49-F238E27FC236}">
                <a16:creationId xmlns:a16="http://schemas.microsoft.com/office/drawing/2014/main" id="{81E6A058-3ED5-EB6F-3CC3-23F07A18D54D}"/>
              </a:ext>
            </a:extLst>
          </p:cNvPr>
          <p:cNvSpPr>
            <a:spLocks noGrp="1"/>
          </p:cNvSpPr>
          <p:nvPr>
            <p:ph idx="1"/>
          </p:nvPr>
        </p:nvSpPr>
        <p:spPr/>
        <p:txBody>
          <a:bodyPr/>
          <a:lstStyle/>
          <a:p>
            <a:pPr>
              <a:defRPr/>
            </a:pPr>
            <a:r>
              <a:rPr lang="en-US" dirty="0"/>
              <a:t>Examples:</a:t>
            </a:r>
          </a:p>
          <a:p>
            <a:pPr lvl="1">
              <a:lnSpc>
                <a:spcPct val="90000"/>
              </a:lnSpc>
              <a:defRPr/>
            </a:pPr>
            <a:r>
              <a:rPr lang="en-US" sz="3200" dirty="0"/>
              <a:t>Mouth rinses ((“Saliva Cleanse”) – vitamins and herbs to “clean the saliva”</a:t>
            </a:r>
          </a:p>
          <a:p>
            <a:pPr lvl="1">
              <a:lnSpc>
                <a:spcPct val="90000"/>
              </a:lnSpc>
              <a:defRPr/>
            </a:pPr>
            <a:r>
              <a:rPr lang="en-US" sz="3200" dirty="0"/>
              <a:t>Shampoos (“Clear Choice”) – claim to coat hair with detection blockers – shampoos, bleaches and dyes can alter drug concentrations in hair</a:t>
            </a:r>
          </a:p>
          <a:p>
            <a:pPr>
              <a:defRPr/>
            </a:pPr>
            <a:endParaRPr lang="en-US"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a:extLst>
              <a:ext uri="{FF2B5EF4-FFF2-40B4-BE49-F238E27FC236}">
                <a16:creationId xmlns:a16="http://schemas.microsoft.com/office/drawing/2014/main" id="{19FC753E-266B-489D-6CB0-4291A471F492}"/>
              </a:ext>
            </a:extLst>
          </p:cNvPr>
          <p:cNvSpPr>
            <a:spLocks noGrp="1" noChangeArrowheads="1"/>
          </p:cNvSpPr>
          <p:nvPr>
            <p:ph type="title"/>
          </p:nvPr>
        </p:nvSpPr>
        <p:spPr/>
        <p:txBody>
          <a:bodyPr/>
          <a:lstStyle/>
          <a:p>
            <a:pPr>
              <a:defRPr/>
            </a:pPr>
            <a:r>
              <a:rPr lang="en-US" dirty="0"/>
              <a:t>Fooling Drug Tests?</a:t>
            </a:r>
          </a:p>
        </p:txBody>
      </p:sp>
      <p:sp>
        <p:nvSpPr>
          <p:cNvPr id="130051" name="Rectangle 3">
            <a:extLst>
              <a:ext uri="{FF2B5EF4-FFF2-40B4-BE49-F238E27FC236}">
                <a16:creationId xmlns:a16="http://schemas.microsoft.com/office/drawing/2014/main" id="{BEAA32FB-F84E-BCC5-FC2A-EC8B2F1A5F0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Lst>
        </p:spPr>
        <p:txBody>
          <a:bodyPr/>
          <a:lstStyle/>
          <a:p>
            <a:r>
              <a:rPr lang="en-US" altLang="en-US">
                <a:effectLst/>
              </a:rPr>
              <a:t>Most common methods of cheating:</a:t>
            </a:r>
          </a:p>
          <a:p>
            <a:pPr lvl="1"/>
            <a:r>
              <a:rPr lang="en-US" altLang="en-US">
                <a:effectLst/>
              </a:rPr>
              <a:t>Dilution (58%) - success rate 71%</a:t>
            </a:r>
          </a:p>
          <a:p>
            <a:pPr lvl="1"/>
            <a:r>
              <a:rPr lang="en-US" altLang="en-US">
                <a:effectLst/>
              </a:rPr>
              <a:t>Substitution of artificial or clean sample (25%) – success rate 100%</a:t>
            </a:r>
          </a:p>
          <a:p>
            <a:pPr lvl="1"/>
            <a:r>
              <a:rPr lang="en-US" altLang="en-US">
                <a:effectLst/>
              </a:rPr>
              <a:t>Adulteration with household products (17%) – success rate 75%</a:t>
            </a:r>
          </a:p>
          <a:p>
            <a:pPr lvl="1"/>
            <a:endParaRPr lang="en-US" altLang="en-US">
              <a:effectLst/>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3">
            <a:extLst>
              <a:ext uri="{FF2B5EF4-FFF2-40B4-BE49-F238E27FC236}">
                <a16:creationId xmlns:a16="http://schemas.microsoft.com/office/drawing/2014/main" id="{2067141C-AD11-D300-E563-76E6A0F0E4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4863" y="0"/>
            <a:ext cx="49942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1">
            <a:extLst>
              <a:ext uri="{FF2B5EF4-FFF2-40B4-BE49-F238E27FC236}">
                <a16:creationId xmlns:a16="http://schemas.microsoft.com/office/drawing/2014/main" id="{2FC30B7F-2F78-3941-04B0-3686E5F6D3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3050" y="0"/>
            <a:ext cx="6057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59A2177C-DA8A-0AD0-47A2-27F8E81B54FC}"/>
              </a:ext>
            </a:extLst>
          </p:cNvPr>
          <p:cNvSpPr>
            <a:spLocks noGrp="1" noChangeArrowheads="1"/>
          </p:cNvSpPr>
          <p:nvPr>
            <p:ph type="title"/>
          </p:nvPr>
        </p:nvSpPr>
        <p:spPr/>
        <p:txBody>
          <a:bodyPr/>
          <a:lstStyle/>
          <a:p>
            <a:pPr>
              <a:defRPr/>
            </a:pPr>
            <a:r>
              <a:rPr lang="en-US" dirty="0"/>
              <a:t>False-Positive Tests</a:t>
            </a:r>
            <a:endParaRPr lang="en-US" sz="3200" dirty="0"/>
          </a:p>
        </p:txBody>
      </p:sp>
      <p:sp>
        <p:nvSpPr>
          <p:cNvPr id="24579" name="Rectangle 3">
            <a:extLst>
              <a:ext uri="{FF2B5EF4-FFF2-40B4-BE49-F238E27FC236}">
                <a16:creationId xmlns:a16="http://schemas.microsoft.com/office/drawing/2014/main" id="{14F2F35F-BFEF-217F-4448-C81ECA717774}"/>
              </a:ext>
            </a:extLst>
          </p:cNvPr>
          <p:cNvSpPr>
            <a:spLocks noGrp="1" noChangeArrowheads="1"/>
          </p:cNvSpPr>
          <p:nvPr>
            <p:ph idx="1"/>
          </p:nvPr>
        </p:nvSpPr>
        <p:spPr/>
        <p:txBody>
          <a:bodyPr/>
          <a:lstStyle/>
          <a:p>
            <a:pPr>
              <a:defRPr/>
            </a:pPr>
            <a:r>
              <a:rPr lang="en-US" sz="2800" dirty="0"/>
              <a:t>Risk</a:t>
            </a:r>
          </a:p>
          <a:p>
            <a:pPr lvl="1">
              <a:defRPr/>
            </a:pPr>
            <a:r>
              <a:rPr lang="en-US" sz="2400" dirty="0"/>
              <a:t>Inevitable, since no test is 100% specific</a:t>
            </a:r>
          </a:p>
          <a:p>
            <a:pPr lvl="1">
              <a:defRPr/>
            </a:pPr>
            <a:r>
              <a:rPr lang="en-US" sz="2400" dirty="0"/>
              <a:t>For a non-drug user, the </a:t>
            </a:r>
            <a:r>
              <a:rPr lang="en-US" sz="2400" u="sng" dirty="0"/>
              <a:t>only</a:t>
            </a:r>
            <a:r>
              <a:rPr lang="en-US" sz="2400" dirty="0"/>
              <a:t> type of positive test</a:t>
            </a:r>
          </a:p>
          <a:p>
            <a:pPr>
              <a:defRPr/>
            </a:pPr>
            <a:r>
              <a:rPr lang="en-US" sz="2800" dirty="0"/>
              <a:t>Consequences </a:t>
            </a:r>
          </a:p>
          <a:p>
            <a:pPr lvl="1">
              <a:defRPr/>
            </a:pPr>
            <a:r>
              <a:rPr lang="en-US" sz="2400" dirty="0"/>
              <a:t>Puts public reputation and future employability in jeopardy</a:t>
            </a:r>
          </a:p>
          <a:p>
            <a:pPr lvl="1">
              <a:defRPr/>
            </a:pPr>
            <a:r>
              <a:rPr lang="en-US" sz="2400" dirty="0"/>
              <a:t>may disrupt long-standing relationships with patients</a:t>
            </a:r>
          </a:p>
          <a:p>
            <a:pPr lvl="1">
              <a:defRPr/>
            </a:pPr>
            <a:r>
              <a:rPr lang="en-US" sz="2400" dirty="0"/>
              <a:t>threatens large public financial investment in training</a:t>
            </a:r>
          </a:p>
          <a:p>
            <a:pPr lvl="1">
              <a:defRPr/>
            </a:pPr>
            <a:r>
              <a:rPr lang="en-US" sz="2400" dirty="0"/>
              <a:t>emotional and financial upheaval</a:t>
            </a:r>
            <a:endParaRPr lang="en-US" sz="20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E0394-1BAE-BBF4-18D1-359A34669821}"/>
              </a:ext>
            </a:extLst>
          </p:cNvPr>
          <p:cNvSpPr>
            <a:spLocks noGrp="1"/>
          </p:cNvSpPr>
          <p:nvPr>
            <p:ph type="title"/>
          </p:nvPr>
        </p:nvSpPr>
        <p:spPr/>
        <p:txBody>
          <a:bodyPr/>
          <a:lstStyle/>
          <a:p>
            <a:pPr>
              <a:defRPr/>
            </a:pPr>
            <a:r>
              <a:rPr lang="en-US" dirty="0"/>
              <a:t>Field Drug Tests</a:t>
            </a:r>
          </a:p>
        </p:txBody>
      </p:sp>
      <p:sp>
        <p:nvSpPr>
          <p:cNvPr id="3" name="Content Placeholder 2">
            <a:extLst>
              <a:ext uri="{FF2B5EF4-FFF2-40B4-BE49-F238E27FC236}">
                <a16:creationId xmlns:a16="http://schemas.microsoft.com/office/drawing/2014/main" id="{DF8BD730-094A-C156-A0B8-AAC5DB700306}"/>
              </a:ext>
            </a:extLst>
          </p:cNvPr>
          <p:cNvSpPr>
            <a:spLocks noGrp="1"/>
          </p:cNvSpPr>
          <p:nvPr>
            <p:ph idx="1"/>
          </p:nvPr>
        </p:nvSpPr>
        <p:spPr/>
        <p:txBody>
          <a:bodyPr/>
          <a:lstStyle/>
          <a:p>
            <a:pPr>
              <a:defRPr/>
            </a:pPr>
            <a:r>
              <a:rPr lang="en-US" dirty="0"/>
              <a:t>Use common by law enforcement, especially in southern states</a:t>
            </a:r>
          </a:p>
          <a:p>
            <a:pPr>
              <a:defRPr/>
            </a:pPr>
            <a:r>
              <a:rPr lang="en-US" dirty="0"/>
              <a:t>Accuracy varies widely</a:t>
            </a:r>
          </a:p>
          <a:p>
            <a:pPr>
              <a:defRPr/>
            </a:pPr>
            <a:r>
              <a:rPr lang="en-US" dirty="0"/>
              <a:t>33% false-positives in one study (1/2 of these no illicit drug involved)</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B840B-B043-287D-490B-DA5FCEA8AEC3}"/>
              </a:ext>
            </a:extLst>
          </p:cNvPr>
          <p:cNvSpPr>
            <a:spLocks noGrp="1"/>
          </p:cNvSpPr>
          <p:nvPr>
            <p:ph type="title"/>
          </p:nvPr>
        </p:nvSpPr>
        <p:spPr/>
        <p:txBody>
          <a:bodyPr/>
          <a:lstStyle/>
          <a:p>
            <a:pPr>
              <a:defRPr/>
            </a:pPr>
            <a:r>
              <a:rPr lang="en-US" dirty="0">
                <a:solidFill>
                  <a:srgbClr val="FFFF00"/>
                </a:solidFill>
              </a:rPr>
              <a:t>Field Drug Tests</a:t>
            </a:r>
            <a:endParaRPr lang="en-US" dirty="0"/>
          </a:p>
        </p:txBody>
      </p:sp>
      <p:sp>
        <p:nvSpPr>
          <p:cNvPr id="3" name="Content Placeholder 2">
            <a:extLst>
              <a:ext uri="{FF2B5EF4-FFF2-40B4-BE49-F238E27FC236}">
                <a16:creationId xmlns:a16="http://schemas.microsoft.com/office/drawing/2014/main" id="{AAE6D00A-A59D-B62D-0300-97E814F51177}"/>
              </a:ext>
            </a:extLst>
          </p:cNvPr>
          <p:cNvSpPr>
            <a:spLocks noGrp="1"/>
          </p:cNvSpPr>
          <p:nvPr>
            <p:ph idx="1"/>
          </p:nvPr>
        </p:nvSpPr>
        <p:spPr/>
        <p:txBody>
          <a:bodyPr/>
          <a:lstStyle/>
          <a:p>
            <a:pPr>
              <a:defRPr/>
            </a:pPr>
            <a:r>
              <a:rPr lang="en-US" dirty="0"/>
              <a:t>Many companies sell, but no central agency regulates manufacture and sale</a:t>
            </a:r>
          </a:p>
          <a:p>
            <a:pPr>
              <a:defRPr/>
            </a:pPr>
            <a:r>
              <a:rPr lang="en-US" dirty="0"/>
              <a:t>Most crime labs do not test drug evidence</a:t>
            </a:r>
          </a:p>
          <a:p>
            <a:pPr>
              <a:defRPr/>
            </a:pPr>
            <a:r>
              <a:rPr lang="en-US" dirty="0"/>
              <a:t>Poor more likely to take plea deals</a:t>
            </a:r>
          </a:p>
          <a:p>
            <a:pPr>
              <a:defRPr/>
            </a:pPr>
            <a:r>
              <a:rPr lang="en-US" dirty="0"/>
              <a:t>Sentences can be long, consequences lifelong</a:t>
            </a:r>
          </a:p>
          <a:p>
            <a:pPr>
              <a:defRPr/>
            </a:pPr>
            <a:endParaRPr lang="en-US"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8ECFA3C2-F1BE-C3ED-F08F-7CD53DECEE4E}"/>
              </a:ext>
            </a:extLst>
          </p:cNvPr>
          <p:cNvSpPr>
            <a:spLocks noGrp="1" noChangeArrowheads="1"/>
          </p:cNvSpPr>
          <p:nvPr>
            <p:ph type="title"/>
          </p:nvPr>
        </p:nvSpPr>
        <p:spPr/>
        <p:txBody>
          <a:bodyPr/>
          <a:lstStyle/>
          <a:p>
            <a:pPr>
              <a:defRPr/>
            </a:pPr>
            <a:r>
              <a:rPr lang="en-US" sz="4000" dirty="0"/>
              <a:t>Does Drug Testing Deter </a:t>
            </a:r>
            <a:br>
              <a:rPr lang="en-US" sz="4000" dirty="0"/>
            </a:br>
            <a:r>
              <a:rPr lang="en-US" sz="4000" dirty="0"/>
              <a:t>Drug Use?</a:t>
            </a:r>
          </a:p>
        </p:txBody>
      </p:sp>
      <p:sp>
        <p:nvSpPr>
          <p:cNvPr id="25603" name="Rectangle 3">
            <a:extLst>
              <a:ext uri="{FF2B5EF4-FFF2-40B4-BE49-F238E27FC236}">
                <a16:creationId xmlns:a16="http://schemas.microsoft.com/office/drawing/2014/main" id="{06652E95-03E4-3162-3524-746F4A5C2F3B}"/>
              </a:ext>
            </a:extLst>
          </p:cNvPr>
          <p:cNvSpPr>
            <a:spLocks noGrp="1" noChangeArrowheads="1"/>
          </p:cNvSpPr>
          <p:nvPr>
            <p:ph idx="1"/>
          </p:nvPr>
        </p:nvSpPr>
        <p:spPr/>
        <p:txBody>
          <a:bodyPr/>
          <a:lstStyle/>
          <a:p>
            <a:pPr>
              <a:defRPr/>
            </a:pPr>
            <a:r>
              <a:rPr lang="en-US" dirty="0"/>
              <a:t>No (in workplace and among students)</a:t>
            </a:r>
          </a:p>
          <a:p>
            <a:pPr>
              <a:defRPr/>
            </a:pPr>
            <a:r>
              <a:rPr lang="en-US" dirty="0"/>
              <a:t>Frequently cited estimates of lost productivity due to drug use are based on data that the National Academy of Sciences has concluded are “flawed”</a:t>
            </a:r>
          </a:p>
          <a:p>
            <a:pPr>
              <a:defRPr/>
            </a:pPr>
            <a:r>
              <a:rPr lang="en-US" dirty="0"/>
              <a:t>Only 85 companies with drug testing have performed any cost benefit analysis</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BE5C1-0AF9-BF74-23A5-4F139B271781}"/>
              </a:ext>
            </a:extLst>
          </p:cNvPr>
          <p:cNvSpPr>
            <a:spLocks noGrp="1"/>
          </p:cNvSpPr>
          <p:nvPr>
            <p:ph type="title"/>
          </p:nvPr>
        </p:nvSpPr>
        <p:spPr/>
        <p:txBody>
          <a:bodyPr/>
          <a:lstStyle/>
          <a:p>
            <a:pPr>
              <a:defRPr/>
            </a:pPr>
            <a:r>
              <a:rPr lang="en-US" sz="4000" dirty="0">
                <a:solidFill>
                  <a:srgbClr val="FFFF00"/>
                </a:solidFill>
              </a:rPr>
              <a:t>Does Drug Testing Deter </a:t>
            </a:r>
            <a:br>
              <a:rPr lang="en-US" sz="4000" dirty="0">
                <a:solidFill>
                  <a:srgbClr val="FFFF00"/>
                </a:solidFill>
              </a:rPr>
            </a:br>
            <a:r>
              <a:rPr lang="en-US" sz="4000" dirty="0">
                <a:solidFill>
                  <a:srgbClr val="FFFF00"/>
                </a:solidFill>
              </a:rPr>
              <a:t>Drug Use?</a:t>
            </a:r>
            <a:endParaRPr lang="en-US" dirty="0"/>
          </a:p>
        </p:txBody>
      </p:sp>
      <p:sp>
        <p:nvSpPr>
          <p:cNvPr id="3" name="Content Placeholder 2">
            <a:extLst>
              <a:ext uri="{FF2B5EF4-FFF2-40B4-BE49-F238E27FC236}">
                <a16:creationId xmlns:a16="http://schemas.microsoft.com/office/drawing/2014/main" id="{05CB10C2-82ED-8CBD-996B-56469F333713}"/>
              </a:ext>
            </a:extLst>
          </p:cNvPr>
          <p:cNvSpPr>
            <a:spLocks noGrp="1"/>
          </p:cNvSpPr>
          <p:nvPr>
            <p:ph idx="1"/>
          </p:nvPr>
        </p:nvSpPr>
        <p:spPr/>
        <p:txBody>
          <a:bodyPr/>
          <a:lstStyle/>
          <a:p>
            <a:pPr>
              <a:defRPr/>
            </a:pPr>
            <a:r>
              <a:rPr lang="en-US" dirty="0"/>
              <a:t>Negative impact on workplace morale</a:t>
            </a:r>
          </a:p>
          <a:p>
            <a:pPr>
              <a:defRPr/>
            </a:pPr>
            <a:r>
              <a:rPr lang="en-US" dirty="0"/>
              <a:t>Urine collection process degrading and demeaning, particularly when it involves direct observation</a:t>
            </a:r>
            <a:endParaRPr lang="en-US" sz="2800" dirty="0"/>
          </a:p>
          <a:p>
            <a:pPr>
              <a:defRPr/>
            </a:pPr>
            <a:endParaRPr lang="en-US"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79413801-1019-5B5F-2A85-BE8A6C7539FF}"/>
              </a:ext>
            </a:extLst>
          </p:cNvPr>
          <p:cNvSpPr>
            <a:spLocks noGrp="1" noChangeArrowheads="1"/>
          </p:cNvSpPr>
          <p:nvPr>
            <p:ph type="title"/>
          </p:nvPr>
        </p:nvSpPr>
        <p:spPr/>
        <p:txBody>
          <a:bodyPr/>
          <a:lstStyle/>
          <a:p>
            <a:pPr>
              <a:defRPr/>
            </a:pPr>
            <a:r>
              <a:rPr lang="en-US" dirty="0"/>
              <a:t>Does Drug Testing Deter </a:t>
            </a:r>
            <a:br>
              <a:rPr lang="en-US" dirty="0"/>
            </a:br>
            <a:r>
              <a:rPr lang="en-US" dirty="0"/>
              <a:t>Drug Use?</a:t>
            </a:r>
            <a:endParaRPr lang="en-US" sz="3600" dirty="0"/>
          </a:p>
        </p:txBody>
      </p:sp>
      <p:sp>
        <p:nvSpPr>
          <p:cNvPr id="26627" name="Rectangle 3">
            <a:extLst>
              <a:ext uri="{FF2B5EF4-FFF2-40B4-BE49-F238E27FC236}">
                <a16:creationId xmlns:a16="http://schemas.microsoft.com/office/drawing/2014/main" id="{6CD5D9D1-9F24-2627-CA8E-E8A5B9D9A694}"/>
              </a:ext>
            </a:extLst>
          </p:cNvPr>
          <p:cNvSpPr>
            <a:spLocks noGrp="1" noChangeArrowheads="1"/>
          </p:cNvSpPr>
          <p:nvPr>
            <p:ph idx="1"/>
          </p:nvPr>
        </p:nvSpPr>
        <p:spPr/>
        <p:txBody>
          <a:bodyPr/>
          <a:lstStyle/>
          <a:p>
            <a:pPr>
              <a:defRPr/>
            </a:pPr>
            <a:r>
              <a:rPr lang="en-US" sz="2800" dirty="0"/>
              <a:t>Analysis of 63 high-tech firms in computer equipment and data processing industry showed drug testing reduced  productivity by creating environment of distrust and paranoia, rather than in one which employees were treated with dignity and respect</a:t>
            </a:r>
          </a:p>
          <a:p>
            <a:pPr>
              <a:defRPr/>
            </a:pPr>
            <a:r>
              <a:rPr lang="en-US" sz="2800" dirty="0"/>
              <a:t>Some employers have dropped pre-employment screening because it unduly hindered their ability to recruit skilled workers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6B0F6-7711-D4D6-1FAE-85B2015294A8}"/>
              </a:ext>
            </a:extLst>
          </p:cNvPr>
          <p:cNvSpPr>
            <a:spLocks noGrp="1"/>
          </p:cNvSpPr>
          <p:nvPr>
            <p:ph type="title"/>
          </p:nvPr>
        </p:nvSpPr>
        <p:spPr/>
        <p:txBody>
          <a:bodyPr/>
          <a:lstStyle/>
          <a:p>
            <a:pPr>
              <a:defRPr/>
            </a:pPr>
            <a:r>
              <a:rPr lang="en-US" dirty="0"/>
              <a:t>Drunk Driving</a:t>
            </a:r>
          </a:p>
        </p:txBody>
      </p:sp>
      <p:sp>
        <p:nvSpPr>
          <p:cNvPr id="3" name="Content Placeholder 2">
            <a:extLst>
              <a:ext uri="{FF2B5EF4-FFF2-40B4-BE49-F238E27FC236}">
                <a16:creationId xmlns:a16="http://schemas.microsoft.com/office/drawing/2014/main" id="{330B9718-4751-50E9-8F27-17D6C7A74A9B}"/>
              </a:ext>
            </a:extLst>
          </p:cNvPr>
          <p:cNvSpPr>
            <a:spLocks noGrp="1"/>
          </p:cNvSpPr>
          <p:nvPr>
            <p:ph idx="1"/>
          </p:nvPr>
        </p:nvSpPr>
        <p:spPr/>
        <p:txBody>
          <a:bodyPr/>
          <a:lstStyle/>
          <a:p>
            <a:pPr>
              <a:defRPr/>
            </a:pPr>
            <a:r>
              <a:rPr lang="en-US" dirty="0"/>
              <a:t>Each year, an alcohol ignition interlock could prevent 85% of alcohol-related road deaths (59,000 drunk-driving deaths) and over 1.25 million non-fatal injuries and save over $340 billion in injury-related costs</a:t>
            </a:r>
          </a:p>
          <a:p>
            <a:pPr>
              <a:defRPr/>
            </a:pPr>
            <a:r>
              <a:rPr lang="en-US" dirty="0"/>
              <a:t>Assuming 100% accuracy and projected $400 per interlock cost, would pay for itself in 3 years</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a:extLst>
              <a:ext uri="{FF2B5EF4-FFF2-40B4-BE49-F238E27FC236}">
                <a16:creationId xmlns:a16="http://schemas.microsoft.com/office/drawing/2014/main" id="{DF36E9F8-FB4B-AAD2-44DB-E1613AC9E413}"/>
              </a:ext>
            </a:extLst>
          </p:cNvPr>
          <p:cNvSpPr>
            <a:spLocks noGrp="1" noChangeArrowheads="1"/>
          </p:cNvSpPr>
          <p:nvPr>
            <p:ph type="title"/>
          </p:nvPr>
        </p:nvSpPr>
        <p:spPr>
          <a:xfrm>
            <a:off x="685800" y="304800"/>
            <a:ext cx="7772400" cy="1143000"/>
          </a:xfrm>
        </p:spPr>
        <p:txBody>
          <a:bodyPr/>
          <a:lstStyle/>
          <a:p>
            <a:pPr>
              <a:defRPr/>
            </a:pPr>
            <a:r>
              <a:rPr lang="en-US" sz="4000" dirty="0"/>
              <a:t>Public Support for Various </a:t>
            </a:r>
            <a:br>
              <a:rPr lang="en-US" sz="4000" dirty="0"/>
            </a:br>
            <a:r>
              <a:rPr lang="en-US" sz="4000" dirty="0"/>
              <a:t>Drug Abuse Policies (% favoring)</a:t>
            </a:r>
            <a:endParaRPr lang="en-US" dirty="0"/>
          </a:p>
        </p:txBody>
      </p:sp>
      <p:sp>
        <p:nvSpPr>
          <p:cNvPr id="144387" name="Rectangle 3">
            <a:extLst>
              <a:ext uri="{FF2B5EF4-FFF2-40B4-BE49-F238E27FC236}">
                <a16:creationId xmlns:a16="http://schemas.microsoft.com/office/drawing/2014/main" id="{7A46CC65-D4DD-5EC7-22C8-98A4B1B75465}"/>
              </a:ext>
            </a:extLst>
          </p:cNvPr>
          <p:cNvSpPr>
            <a:spLocks noGrp="1" noChangeArrowheads="1"/>
          </p:cNvSpPr>
          <p:nvPr>
            <p:ph idx="1"/>
          </p:nvPr>
        </p:nvSpPr>
        <p:spPr>
          <a:xfrm>
            <a:off x="609600" y="2209800"/>
            <a:ext cx="8153400" cy="4343400"/>
          </a:xfrm>
        </p:spPr>
        <p:txBody>
          <a:bodyPr/>
          <a:lstStyle/>
          <a:p>
            <a:pPr>
              <a:defRPr/>
            </a:pPr>
            <a:r>
              <a:rPr lang="en-US" dirty="0">
                <a:solidFill>
                  <a:schemeClr val="tx1"/>
                </a:solidFill>
              </a:rPr>
              <a:t>Anti-drug education in schools 93%</a:t>
            </a:r>
          </a:p>
          <a:p>
            <a:pPr>
              <a:defRPr/>
            </a:pPr>
            <a:r>
              <a:rPr lang="en-US" dirty="0">
                <a:solidFill>
                  <a:schemeClr val="tx1"/>
                </a:solidFill>
              </a:rPr>
              <a:t>More severe criminal penalties 84%</a:t>
            </a:r>
          </a:p>
          <a:p>
            <a:pPr>
              <a:defRPr/>
            </a:pPr>
            <a:r>
              <a:rPr lang="en-US" dirty="0">
                <a:solidFill>
                  <a:schemeClr val="tx1"/>
                </a:solidFill>
              </a:rPr>
              <a:t>Increase funding for treatment 77%</a:t>
            </a:r>
          </a:p>
          <a:p>
            <a:pPr>
              <a:defRPr/>
            </a:pPr>
            <a:r>
              <a:rPr lang="en-US" dirty="0">
                <a:solidFill>
                  <a:schemeClr val="tx1"/>
                </a:solidFill>
              </a:rPr>
              <a:t>Increase mandatory drug testing at work 71%</a:t>
            </a:r>
          </a:p>
          <a:p>
            <a:pPr>
              <a:defRPr/>
            </a:pPr>
            <a:r>
              <a:rPr lang="en-US" dirty="0">
                <a:solidFill>
                  <a:schemeClr val="tx1"/>
                </a:solidFill>
              </a:rPr>
              <a:t>Surprise searches of school lockers 67%</a:t>
            </a:r>
          </a:p>
          <a:p>
            <a:pPr>
              <a:defRPr/>
            </a:pPr>
            <a:r>
              <a:rPr lang="en-US" dirty="0">
                <a:solidFill>
                  <a:schemeClr val="tx1"/>
                </a:solidFill>
              </a:rPr>
              <a:t>U.S. military advisers in foreign countries 64%</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698A232D-F08A-A171-3CA9-4CC578A01C88}"/>
              </a:ext>
            </a:extLst>
          </p:cNvPr>
          <p:cNvSpPr>
            <a:spLocks noGrp="1" noChangeArrowheads="1"/>
          </p:cNvSpPr>
          <p:nvPr>
            <p:ph type="title"/>
          </p:nvPr>
        </p:nvSpPr>
        <p:spPr>
          <a:xfrm>
            <a:off x="609600" y="304800"/>
            <a:ext cx="7772400" cy="1143000"/>
          </a:xfrm>
        </p:spPr>
        <p:txBody>
          <a:bodyPr/>
          <a:lstStyle/>
          <a:p>
            <a:pPr>
              <a:defRPr/>
            </a:pPr>
            <a:r>
              <a:rPr lang="en-US" sz="4000" dirty="0"/>
              <a:t>Public Support for Various Drug Abuse Policies (% favoring)</a:t>
            </a:r>
            <a:endParaRPr lang="en-US" dirty="0"/>
          </a:p>
        </p:txBody>
      </p:sp>
      <p:sp>
        <p:nvSpPr>
          <p:cNvPr id="145411" name="Rectangle 3">
            <a:extLst>
              <a:ext uri="{FF2B5EF4-FFF2-40B4-BE49-F238E27FC236}">
                <a16:creationId xmlns:a16="http://schemas.microsoft.com/office/drawing/2014/main" id="{DAC2FE6B-1F78-F641-9145-289A4850E980}"/>
              </a:ext>
            </a:extLst>
          </p:cNvPr>
          <p:cNvSpPr>
            <a:spLocks noGrp="1" noChangeArrowheads="1"/>
          </p:cNvSpPr>
          <p:nvPr>
            <p:ph idx="1"/>
          </p:nvPr>
        </p:nvSpPr>
        <p:spPr>
          <a:xfrm>
            <a:off x="533400" y="2057400"/>
            <a:ext cx="8229600" cy="4419600"/>
          </a:xfrm>
        </p:spPr>
        <p:txBody>
          <a:bodyPr/>
          <a:lstStyle/>
          <a:p>
            <a:pPr>
              <a:defRPr/>
            </a:pPr>
            <a:r>
              <a:rPr lang="en-US" dirty="0">
                <a:solidFill>
                  <a:schemeClr val="tx1"/>
                </a:solidFill>
              </a:rPr>
              <a:t>Mandatory drug testing of high school students 54%</a:t>
            </a:r>
          </a:p>
          <a:p>
            <a:pPr>
              <a:defRPr/>
            </a:pPr>
            <a:r>
              <a:rPr lang="en-US" dirty="0">
                <a:solidFill>
                  <a:schemeClr val="tx1"/>
                </a:solidFill>
              </a:rPr>
              <a:t>Death penalty for smugglers 50%</a:t>
            </a:r>
          </a:p>
          <a:p>
            <a:pPr>
              <a:defRPr/>
            </a:pPr>
            <a:r>
              <a:rPr lang="en-US" dirty="0">
                <a:solidFill>
                  <a:schemeClr val="tx1"/>
                </a:solidFill>
              </a:rPr>
              <a:t>U.S. aid to farmers in foreign countries not to grow drug crops 48%</a:t>
            </a:r>
          </a:p>
          <a:p>
            <a:pPr>
              <a:defRPr/>
            </a:pPr>
            <a:r>
              <a:rPr lang="en-US" dirty="0">
                <a:solidFill>
                  <a:schemeClr val="tx1"/>
                </a:solidFill>
              </a:rPr>
              <a:t>Legalize all drugs 14%</a:t>
            </a:r>
          </a:p>
          <a:p>
            <a:pPr>
              <a:defRPr/>
            </a:pPr>
            <a:r>
              <a:rPr lang="en-US" dirty="0">
                <a:solidFill>
                  <a:schemeClr val="tx1"/>
                </a:solidFill>
              </a:rPr>
              <a:t>One charity has paid over 1,300 drug and alcohol addicts to sterilize themselves!</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a:extLst>
              <a:ext uri="{FF2B5EF4-FFF2-40B4-BE49-F238E27FC236}">
                <a16:creationId xmlns:a16="http://schemas.microsoft.com/office/drawing/2014/main" id="{C586BC51-CFEC-8C57-3AD3-ACFFD820767F}"/>
              </a:ext>
            </a:extLst>
          </p:cNvPr>
          <p:cNvSpPr>
            <a:spLocks noGrp="1" noChangeArrowheads="1"/>
          </p:cNvSpPr>
          <p:nvPr>
            <p:ph type="title"/>
          </p:nvPr>
        </p:nvSpPr>
        <p:spPr/>
        <p:txBody>
          <a:bodyPr/>
          <a:lstStyle/>
          <a:p>
            <a:pPr>
              <a:defRPr/>
            </a:pPr>
            <a:r>
              <a:rPr lang="en-US" sz="4000" dirty="0"/>
              <a:t>Public Support of Americans for Marijuana</a:t>
            </a:r>
          </a:p>
        </p:txBody>
      </p:sp>
      <p:sp>
        <p:nvSpPr>
          <p:cNvPr id="159747" name="Rectangle 3">
            <a:extLst>
              <a:ext uri="{FF2B5EF4-FFF2-40B4-BE49-F238E27FC236}">
                <a16:creationId xmlns:a16="http://schemas.microsoft.com/office/drawing/2014/main" id="{9CA3E667-174A-99B5-C161-562744BD4B56}"/>
              </a:ext>
            </a:extLst>
          </p:cNvPr>
          <p:cNvSpPr>
            <a:spLocks noGrp="1" noChangeArrowheads="1"/>
          </p:cNvSpPr>
          <p:nvPr>
            <p:ph idx="1"/>
          </p:nvPr>
        </p:nvSpPr>
        <p:spPr/>
        <p:txBody>
          <a:bodyPr/>
          <a:lstStyle/>
          <a:p>
            <a:pPr>
              <a:defRPr/>
            </a:pPr>
            <a:r>
              <a:rPr lang="en-US" sz="3600" dirty="0"/>
              <a:t>80% support medical use of marijuana</a:t>
            </a:r>
          </a:p>
          <a:p>
            <a:pPr>
              <a:defRPr/>
            </a:pPr>
            <a:r>
              <a:rPr lang="en-US" sz="3600" dirty="0"/>
              <a:t>75% support a fine-only (no jail) for recreational users</a:t>
            </a:r>
          </a:p>
          <a:p>
            <a:pPr>
              <a:defRPr/>
            </a:pPr>
            <a:r>
              <a:rPr lang="en-US" sz="3600" dirty="0"/>
              <a:t>40% support legalizing small amounts</a:t>
            </a:r>
          </a:p>
          <a:p>
            <a:pPr>
              <a:defRPr/>
            </a:pPr>
            <a:r>
              <a:rPr lang="en-US" sz="3600" dirty="0"/>
              <a:t>But a majority oppose full legalization</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1125E-05A5-D82C-05F2-217191954CCA}"/>
              </a:ext>
            </a:extLst>
          </p:cNvPr>
          <p:cNvSpPr>
            <a:spLocks noGrp="1"/>
          </p:cNvSpPr>
          <p:nvPr>
            <p:ph type="title"/>
          </p:nvPr>
        </p:nvSpPr>
        <p:spPr/>
        <p:txBody>
          <a:bodyPr/>
          <a:lstStyle/>
          <a:p>
            <a:pPr>
              <a:defRPr/>
            </a:pPr>
            <a:r>
              <a:rPr lang="en-US" dirty="0"/>
              <a:t>Marijuana = $</a:t>
            </a:r>
          </a:p>
        </p:txBody>
      </p:sp>
      <p:sp>
        <p:nvSpPr>
          <p:cNvPr id="3" name="Content Placeholder 2">
            <a:extLst>
              <a:ext uri="{FF2B5EF4-FFF2-40B4-BE49-F238E27FC236}">
                <a16:creationId xmlns:a16="http://schemas.microsoft.com/office/drawing/2014/main" id="{A3FC64B1-7077-B069-8369-902E6A03FDDC}"/>
              </a:ext>
            </a:extLst>
          </p:cNvPr>
          <p:cNvSpPr>
            <a:spLocks noGrp="1"/>
          </p:cNvSpPr>
          <p:nvPr>
            <p:ph idx="1"/>
          </p:nvPr>
        </p:nvSpPr>
        <p:spPr/>
        <p:txBody>
          <a:bodyPr/>
          <a:lstStyle/>
          <a:p>
            <a:pPr>
              <a:defRPr/>
            </a:pPr>
            <a:r>
              <a:rPr lang="en-US" sz="2400" dirty="0"/>
              <a:t>Marijuana revenue over $70 billion/</a:t>
            </a:r>
            <a:r>
              <a:rPr lang="en-US" sz="2400" dirty="0" err="1"/>
              <a:t>yr</a:t>
            </a:r>
            <a:endParaRPr lang="en-US" sz="2400" dirty="0"/>
          </a:p>
          <a:p>
            <a:pPr lvl="1">
              <a:defRPr/>
            </a:pPr>
            <a:r>
              <a:rPr lang="en-US" sz="2400" dirty="0"/>
              <a:t>Only $25 billion of this is legal</a:t>
            </a:r>
          </a:p>
          <a:p>
            <a:pPr lvl="1">
              <a:defRPr/>
            </a:pPr>
            <a:r>
              <a:rPr lang="en-US" sz="2400" dirty="0"/>
              <a:t>Increased use has increased crime</a:t>
            </a:r>
          </a:p>
          <a:p>
            <a:pPr>
              <a:defRPr/>
            </a:pPr>
            <a:r>
              <a:rPr lang="en-US" sz="2400" dirty="0"/>
              <a:t>Marijuana - California’s biggest crop (grapes #2)</a:t>
            </a:r>
          </a:p>
          <a:p>
            <a:pPr lvl="1">
              <a:defRPr/>
            </a:pPr>
            <a:r>
              <a:rPr lang="en-US" sz="2400" dirty="0"/>
              <a:t>Produces at least 8.6 million </a:t>
            </a:r>
            <a:r>
              <a:rPr lang="en-US" sz="2400" dirty="0" err="1"/>
              <a:t>lbs</a:t>
            </a:r>
            <a:r>
              <a:rPr lang="en-US" sz="2400" dirty="0"/>
              <a:t>/</a:t>
            </a:r>
            <a:r>
              <a:rPr lang="en-US" sz="2400" dirty="0" err="1"/>
              <a:t>yr</a:t>
            </a:r>
            <a:endParaRPr lang="en-US" sz="2400" dirty="0"/>
          </a:p>
          <a:p>
            <a:pPr lvl="1">
              <a:defRPr/>
            </a:pPr>
            <a:r>
              <a:rPr lang="en-US" sz="2400" dirty="0"/>
              <a:t>Street value = $13.8 billion</a:t>
            </a:r>
          </a:p>
          <a:p>
            <a:pPr>
              <a:defRPr/>
            </a:pPr>
            <a:r>
              <a:rPr lang="en-US" sz="2400" dirty="0"/>
              <a:t>Big business entering field</a:t>
            </a:r>
          </a:p>
          <a:p>
            <a:pPr>
              <a:defRPr/>
            </a:pPr>
            <a:r>
              <a:rPr lang="en-US" sz="2400" dirty="0"/>
              <a:t>Some states taxing</a:t>
            </a:r>
          </a:p>
          <a:p>
            <a:pPr>
              <a:defRPr/>
            </a:pPr>
            <a:endParaRPr lang="en-US" sz="2800" dirty="0"/>
          </a:p>
          <a:p>
            <a:pPr>
              <a:defRPr/>
            </a:pPr>
            <a:endParaRPr lang="en-US"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A2C29-B474-20E7-2137-B0754E170710}"/>
              </a:ext>
            </a:extLst>
          </p:cNvPr>
          <p:cNvSpPr>
            <a:spLocks noGrp="1"/>
          </p:cNvSpPr>
          <p:nvPr>
            <p:ph type="title"/>
          </p:nvPr>
        </p:nvSpPr>
        <p:spPr/>
        <p:txBody>
          <a:bodyPr/>
          <a:lstStyle/>
          <a:p>
            <a:pPr>
              <a:defRPr/>
            </a:pPr>
            <a:r>
              <a:rPr lang="en-US" dirty="0"/>
              <a:t>Marijuana = $</a:t>
            </a:r>
          </a:p>
        </p:txBody>
      </p:sp>
      <p:sp>
        <p:nvSpPr>
          <p:cNvPr id="3" name="Content Placeholder 2">
            <a:extLst>
              <a:ext uri="{FF2B5EF4-FFF2-40B4-BE49-F238E27FC236}">
                <a16:creationId xmlns:a16="http://schemas.microsoft.com/office/drawing/2014/main" id="{CE523F00-DC4C-8D22-5172-F305091EA942}"/>
              </a:ext>
            </a:extLst>
          </p:cNvPr>
          <p:cNvSpPr>
            <a:spLocks noGrp="1"/>
          </p:cNvSpPr>
          <p:nvPr>
            <p:ph idx="1"/>
          </p:nvPr>
        </p:nvSpPr>
        <p:spPr/>
        <p:txBody>
          <a:bodyPr/>
          <a:lstStyle/>
          <a:p>
            <a:pPr>
              <a:defRPr/>
            </a:pPr>
            <a:r>
              <a:rPr lang="en-US" dirty="0"/>
              <a:t>2024: 7 states, including CA, no longer allow employers to test and penalize workers for off-the-clock marijuana use</a:t>
            </a:r>
          </a:p>
          <a:p>
            <a:pPr>
              <a:defRPr/>
            </a:pPr>
            <a:r>
              <a:rPr lang="en-US" dirty="0"/>
              <a:t>2022: Biden pardons individuals with federal marijuana possession charges</a:t>
            </a:r>
          </a:p>
          <a:p>
            <a:pPr>
              <a:defRPr/>
            </a:pPr>
            <a:r>
              <a:rPr lang="en-US" dirty="0"/>
              <a:t>Should mandated reporting to the DMV of patients with conditions which may impair driving encompass marijuana use/abuse?</a:t>
            </a:r>
          </a:p>
          <a:p>
            <a:pPr>
              <a:defRPr/>
            </a:pPr>
            <a:endParaRPr lang="en-US"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EFF0DF85-BAA3-A381-0BEB-EAD5B60A1341}"/>
              </a:ext>
            </a:extLst>
          </p:cNvPr>
          <p:cNvSpPr>
            <a:spLocks noGrp="1" noChangeArrowheads="1"/>
          </p:cNvSpPr>
          <p:nvPr>
            <p:ph type="title"/>
          </p:nvPr>
        </p:nvSpPr>
        <p:spPr/>
        <p:txBody>
          <a:bodyPr/>
          <a:lstStyle/>
          <a:p>
            <a:pPr>
              <a:defRPr/>
            </a:pPr>
            <a:r>
              <a:rPr lang="en-US" dirty="0"/>
              <a:t>Physician Opinion Regarding Drug Testing is Mixed</a:t>
            </a:r>
            <a:endParaRPr lang="en-US" sz="3200" dirty="0"/>
          </a:p>
        </p:txBody>
      </p:sp>
      <p:sp>
        <p:nvSpPr>
          <p:cNvPr id="29699" name="Rectangle 3">
            <a:extLst>
              <a:ext uri="{FF2B5EF4-FFF2-40B4-BE49-F238E27FC236}">
                <a16:creationId xmlns:a16="http://schemas.microsoft.com/office/drawing/2014/main" id="{D42405AB-B57D-2910-9FCD-F28F8573D5F3}"/>
              </a:ext>
            </a:extLst>
          </p:cNvPr>
          <p:cNvSpPr>
            <a:spLocks noGrp="1" noChangeArrowheads="1"/>
          </p:cNvSpPr>
          <p:nvPr>
            <p:ph idx="1"/>
          </p:nvPr>
        </p:nvSpPr>
        <p:spPr/>
        <p:txBody>
          <a:bodyPr/>
          <a:lstStyle/>
          <a:p>
            <a:pPr>
              <a:defRPr/>
            </a:pPr>
            <a:r>
              <a:rPr lang="en-US" dirty="0"/>
              <a:t>Survey of practicing physicians in Midwest:</a:t>
            </a:r>
            <a:r>
              <a:rPr lang="en-US" sz="2800" dirty="0"/>
              <a:t> </a:t>
            </a:r>
          </a:p>
          <a:p>
            <a:pPr lvl="1">
              <a:defRPr/>
            </a:pPr>
            <a:r>
              <a:rPr lang="en-US" dirty="0"/>
              <a:t>60% -“infringed on rights to privacy”</a:t>
            </a:r>
          </a:p>
          <a:p>
            <a:pPr lvl="1">
              <a:defRPr/>
            </a:pPr>
            <a:r>
              <a:rPr lang="en-US" dirty="0"/>
              <a:t>38% -“lack confidence in testing procedure”</a:t>
            </a:r>
          </a:p>
          <a:p>
            <a:pPr lvl="1">
              <a:defRPr/>
            </a:pPr>
            <a:r>
              <a:rPr lang="en-US" dirty="0"/>
              <a:t>56% - “would submit to mandatory testing without protest”</a:t>
            </a:r>
          </a:p>
          <a:p>
            <a:pPr lvl="1">
              <a:defRPr/>
            </a:pPr>
            <a:r>
              <a:rPr lang="en-US" dirty="0"/>
              <a:t>8% “would refuse”</a:t>
            </a:r>
          </a:p>
          <a:p>
            <a:pPr lvl="1">
              <a:defRPr/>
            </a:pPr>
            <a:r>
              <a:rPr lang="en-US" dirty="0"/>
              <a:t>7% “would hospitalize their patients elsewhere”</a:t>
            </a:r>
          </a:p>
          <a:p>
            <a:pPr lvl="1">
              <a:defRPr/>
            </a:pPr>
            <a:r>
              <a:rPr lang="en-US" dirty="0"/>
              <a:t> 7% “would file a lawsuit”</a:t>
            </a:r>
            <a:endParaRPr lang="en-US" sz="24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93195-8A2F-76B9-4314-421B416D228F}"/>
              </a:ext>
            </a:extLst>
          </p:cNvPr>
          <p:cNvSpPr>
            <a:spLocks noGrp="1"/>
          </p:cNvSpPr>
          <p:nvPr>
            <p:ph type="title"/>
          </p:nvPr>
        </p:nvSpPr>
        <p:spPr/>
        <p:txBody>
          <a:bodyPr/>
          <a:lstStyle/>
          <a:p>
            <a:pPr>
              <a:defRPr/>
            </a:pPr>
            <a:r>
              <a:rPr lang="en-US" dirty="0">
                <a:solidFill>
                  <a:srgbClr val="FFFF00"/>
                </a:solidFill>
              </a:rPr>
              <a:t>Physician Opinion Regarding Drug Testing is Mixed</a:t>
            </a:r>
            <a:endParaRPr lang="en-US" dirty="0"/>
          </a:p>
        </p:txBody>
      </p:sp>
      <p:sp>
        <p:nvSpPr>
          <p:cNvPr id="3" name="Content Placeholder 2">
            <a:extLst>
              <a:ext uri="{FF2B5EF4-FFF2-40B4-BE49-F238E27FC236}">
                <a16:creationId xmlns:a16="http://schemas.microsoft.com/office/drawing/2014/main" id="{1973827A-D8AC-25B5-81D6-9AE6168F577D}"/>
              </a:ext>
            </a:extLst>
          </p:cNvPr>
          <p:cNvSpPr>
            <a:spLocks noGrp="1"/>
          </p:cNvSpPr>
          <p:nvPr>
            <p:ph idx="1"/>
          </p:nvPr>
        </p:nvSpPr>
        <p:spPr/>
        <p:txBody>
          <a:bodyPr/>
          <a:lstStyle/>
          <a:p>
            <a:pPr>
              <a:defRPr/>
            </a:pPr>
            <a:r>
              <a:rPr lang="en-US" sz="3600" dirty="0"/>
              <a:t>2014 survey:</a:t>
            </a:r>
          </a:p>
          <a:p>
            <a:pPr lvl="1">
              <a:defRPr/>
            </a:pPr>
            <a:r>
              <a:rPr lang="en-US" sz="3600" dirty="0"/>
              <a:t>39% of US doctors support random physician drug testing (56% of European doctors)</a:t>
            </a:r>
          </a:p>
          <a:p>
            <a:pPr lvl="1">
              <a:defRPr/>
            </a:pPr>
            <a:r>
              <a:rPr lang="en-US" sz="3600" dirty="0"/>
              <a:t>77% of US doctors would report and impaired physician (45% of European doctors)</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D6B3A-817F-44DE-D8F5-1151CF2BC0FC}"/>
              </a:ext>
            </a:extLst>
          </p:cNvPr>
          <p:cNvSpPr>
            <a:spLocks noGrp="1"/>
          </p:cNvSpPr>
          <p:nvPr>
            <p:ph type="title"/>
          </p:nvPr>
        </p:nvSpPr>
        <p:spPr/>
        <p:txBody>
          <a:bodyPr/>
          <a:lstStyle/>
          <a:p>
            <a:pPr>
              <a:defRPr/>
            </a:pPr>
            <a:r>
              <a:rPr lang="en-US" dirty="0">
                <a:solidFill>
                  <a:srgbClr val="FFFF00"/>
                </a:solidFill>
              </a:rPr>
              <a:t>Physician Opinion Regarding Drug Testing is Mixed</a:t>
            </a:r>
            <a:endParaRPr lang="en-US" dirty="0"/>
          </a:p>
        </p:txBody>
      </p:sp>
      <p:sp>
        <p:nvSpPr>
          <p:cNvPr id="3" name="Content Placeholder 2">
            <a:extLst>
              <a:ext uri="{FF2B5EF4-FFF2-40B4-BE49-F238E27FC236}">
                <a16:creationId xmlns:a16="http://schemas.microsoft.com/office/drawing/2014/main" id="{C47FE779-CEF3-EA34-EE22-9504AB12591A}"/>
              </a:ext>
            </a:extLst>
          </p:cNvPr>
          <p:cNvSpPr>
            <a:spLocks noGrp="1"/>
          </p:cNvSpPr>
          <p:nvPr>
            <p:ph idx="1"/>
          </p:nvPr>
        </p:nvSpPr>
        <p:spPr/>
        <p:txBody>
          <a:bodyPr/>
          <a:lstStyle/>
          <a:p>
            <a:pPr>
              <a:defRPr/>
            </a:pPr>
            <a:r>
              <a:rPr lang="en-US" dirty="0"/>
              <a:t>2020 Medscape survey:</a:t>
            </a:r>
          </a:p>
          <a:p>
            <a:pPr lvl="1">
              <a:defRPr/>
            </a:pPr>
            <a:r>
              <a:rPr lang="en-US" dirty="0"/>
              <a:t>34% of internists and 38% of family physicians responding said physicians should submit to random alcohol and drug testing</a:t>
            </a:r>
          </a:p>
          <a:p>
            <a:pPr lvl="1">
              <a:defRPr/>
            </a:pPr>
            <a:r>
              <a:rPr lang="en-US" dirty="0"/>
              <a:t>9/10 internists and family physicians would report a physician who occasionally seemed impaired, but most (60%/62%) would do so only after talking with the physician first</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8FA40F3-CB1C-D7C2-ED26-4E9511396AE9}"/>
              </a:ext>
            </a:extLst>
          </p:cNvPr>
          <p:cNvSpPr>
            <a:spLocks noGrp="1" noChangeArrowheads="1"/>
          </p:cNvSpPr>
          <p:nvPr>
            <p:ph type="title"/>
          </p:nvPr>
        </p:nvSpPr>
        <p:spPr/>
        <p:txBody>
          <a:bodyPr/>
          <a:lstStyle/>
          <a:p>
            <a:pPr>
              <a:defRPr/>
            </a:pPr>
            <a:r>
              <a:rPr lang="en-US" dirty="0"/>
              <a:t>Physician Opinion Regarding Drug Testing is Mixed</a:t>
            </a:r>
            <a:endParaRPr lang="en-US" sz="4000" dirty="0"/>
          </a:p>
        </p:txBody>
      </p:sp>
      <p:sp>
        <p:nvSpPr>
          <p:cNvPr id="30723" name="Rectangle 3">
            <a:extLst>
              <a:ext uri="{FF2B5EF4-FFF2-40B4-BE49-F238E27FC236}">
                <a16:creationId xmlns:a16="http://schemas.microsoft.com/office/drawing/2014/main" id="{BECFF851-E755-ACE3-39D5-EF7288984117}"/>
              </a:ext>
            </a:extLst>
          </p:cNvPr>
          <p:cNvSpPr>
            <a:spLocks noGrp="1" noChangeArrowheads="1"/>
          </p:cNvSpPr>
          <p:nvPr>
            <p:ph idx="1"/>
          </p:nvPr>
        </p:nvSpPr>
        <p:spPr/>
        <p:txBody>
          <a:bodyPr/>
          <a:lstStyle/>
          <a:p>
            <a:pPr>
              <a:defRPr/>
            </a:pPr>
            <a:r>
              <a:rPr lang="en-US" dirty="0"/>
              <a:t>1994 survey: Half of Family Practice Residency Directors opposed mandatory pre-employment drug testing</a:t>
            </a:r>
          </a:p>
          <a:p>
            <a:pPr>
              <a:defRPr/>
            </a:pPr>
            <a:r>
              <a:rPr lang="en-US" dirty="0"/>
              <a:t>20% of senior medical students “would not rank” or “would rank lower” a program with mandatory pre-employment drug testing</a:t>
            </a:r>
          </a:p>
          <a:p>
            <a:pPr lvl="1">
              <a:defRPr/>
            </a:pPr>
            <a:endParaRPr lang="en-US" sz="20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FA21010E-6DE0-908D-13E7-F05A61EEF6E7}"/>
              </a:ext>
            </a:extLst>
          </p:cNvPr>
          <p:cNvSpPr>
            <a:spLocks noGrp="1" noChangeArrowheads="1"/>
          </p:cNvSpPr>
          <p:nvPr>
            <p:ph type="title"/>
          </p:nvPr>
        </p:nvSpPr>
        <p:spPr/>
        <p:txBody>
          <a:bodyPr/>
          <a:lstStyle/>
          <a:p>
            <a:pPr>
              <a:defRPr/>
            </a:pPr>
            <a:r>
              <a:rPr lang="en-US" dirty="0"/>
              <a:t>Testing and Treatment of Impaired Physicians</a:t>
            </a:r>
            <a:endParaRPr lang="en-US" sz="4000" dirty="0"/>
          </a:p>
        </p:txBody>
      </p:sp>
      <p:sp>
        <p:nvSpPr>
          <p:cNvPr id="31747" name="Rectangle 3">
            <a:extLst>
              <a:ext uri="{FF2B5EF4-FFF2-40B4-BE49-F238E27FC236}">
                <a16:creationId xmlns:a16="http://schemas.microsoft.com/office/drawing/2014/main" id="{E3DB04C6-9149-5F8D-CB7F-04B513B8DCF8}"/>
              </a:ext>
            </a:extLst>
          </p:cNvPr>
          <p:cNvSpPr>
            <a:spLocks noGrp="1" noChangeArrowheads="1"/>
          </p:cNvSpPr>
          <p:nvPr>
            <p:ph idx="1"/>
          </p:nvPr>
        </p:nvSpPr>
        <p:spPr/>
        <p:txBody>
          <a:bodyPr/>
          <a:lstStyle/>
          <a:p>
            <a:pPr>
              <a:defRPr/>
            </a:pPr>
            <a:r>
              <a:rPr lang="en-US" sz="2400" dirty="0"/>
              <a:t>Voluntary treatment programs for substance-abusing resident physicians supported by the Association of Program Directors in Internal Medicine</a:t>
            </a:r>
          </a:p>
          <a:p>
            <a:pPr>
              <a:defRPr/>
            </a:pPr>
            <a:r>
              <a:rPr lang="en-US" sz="2400" dirty="0"/>
              <a:t>Programs for substance-abusing physicians available in almost all states and D.C.</a:t>
            </a:r>
          </a:p>
          <a:p>
            <a:pPr lvl="1">
              <a:defRPr/>
            </a:pPr>
            <a:r>
              <a:rPr lang="en-US" sz="2400" dirty="0"/>
              <a:t>have been quite successful (22% test positive during treatment, but 80% abstinent and 71% still employed after 5 years)</a:t>
            </a:r>
          </a:p>
          <a:p>
            <a:pPr lvl="1">
              <a:defRPr/>
            </a:pPr>
            <a:r>
              <a:rPr lang="en-US" sz="2400" dirty="0"/>
              <a:t>Oversight varies, some criticized</a:t>
            </a:r>
          </a:p>
          <a:p>
            <a:pPr>
              <a:defRPr/>
            </a:pPr>
            <a:endParaRPr lang="en-US"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C2790-7FE2-F25B-86C7-668771C6E5FE}"/>
              </a:ext>
            </a:extLst>
          </p:cNvPr>
          <p:cNvSpPr>
            <a:spLocks noGrp="1"/>
          </p:cNvSpPr>
          <p:nvPr>
            <p:ph type="title"/>
          </p:nvPr>
        </p:nvSpPr>
        <p:spPr/>
        <p:txBody>
          <a:bodyPr/>
          <a:lstStyle/>
          <a:p>
            <a:pPr>
              <a:defRPr/>
            </a:pPr>
            <a:r>
              <a:rPr lang="en-US" dirty="0"/>
              <a:t>Drunk Driving</a:t>
            </a:r>
          </a:p>
        </p:txBody>
      </p:sp>
      <p:sp>
        <p:nvSpPr>
          <p:cNvPr id="3" name="Content Placeholder 2">
            <a:extLst>
              <a:ext uri="{FF2B5EF4-FFF2-40B4-BE49-F238E27FC236}">
                <a16:creationId xmlns:a16="http://schemas.microsoft.com/office/drawing/2014/main" id="{5A4173D9-0EB3-51CC-3643-3200FB06F8FA}"/>
              </a:ext>
            </a:extLst>
          </p:cNvPr>
          <p:cNvSpPr>
            <a:spLocks noGrp="1"/>
          </p:cNvSpPr>
          <p:nvPr>
            <p:ph idx="1"/>
          </p:nvPr>
        </p:nvSpPr>
        <p:spPr/>
        <p:txBody>
          <a:bodyPr/>
          <a:lstStyle/>
          <a:p>
            <a:pPr>
              <a:defRPr/>
            </a:pPr>
            <a:r>
              <a:rPr lang="en-US" dirty="0"/>
              <a:t>Breathalyzers often unreliable</a:t>
            </a:r>
          </a:p>
          <a:p>
            <a:pPr lvl="1">
              <a:defRPr/>
            </a:pPr>
            <a:r>
              <a:rPr lang="en-US" dirty="0"/>
              <a:t>MA and NJ alone threw out 30,000 tests in 2019</a:t>
            </a:r>
          </a:p>
          <a:p>
            <a:pPr lvl="1">
              <a:defRPr/>
            </a:pPr>
            <a:r>
              <a:rPr lang="en-US" dirty="0"/>
              <a:t>Roadside breathalyzers not admissible in court in most states, but trigger repeat test at police station (which also are unreliable)</a:t>
            </a:r>
          </a:p>
          <a:p>
            <a:pPr>
              <a:defRPr/>
            </a:pPr>
            <a:r>
              <a:rPr lang="en-US" dirty="0"/>
              <a:t>Only accurate test is blood alcohol level</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1713F521-2672-BC29-35CC-FB8FF2922A9A}"/>
              </a:ext>
            </a:extLst>
          </p:cNvPr>
          <p:cNvSpPr>
            <a:spLocks noGrp="1" noChangeArrowheads="1"/>
          </p:cNvSpPr>
          <p:nvPr>
            <p:ph type="title"/>
          </p:nvPr>
        </p:nvSpPr>
        <p:spPr/>
        <p:txBody>
          <a:bodyPr/>
          <a:lstStyle/>
          <a:p>
            <a:pPr>
              <a:defRPr/>
            </a:pPr>
            <a:r>
              <a:rPr lang="en-US" dirty="0"/>
              <a:t>Testing and Treatment of Impaired Physicians</a:t>
            </a:r>
            <a:endParaRPr lang="en-US" sz="4000" dirty="0"/>
          </a:p>
        </p:txBody>
      </p:sp>
      <p:sp>
        <p:nvSpPr>
          <p:cNvPr id="32771" name="Rectangle 3">
            <a:extLst>
              <a:ext uri="{FF2B5EF4-FFF2-40B4-BE49-F238E27FC236}">
                <a16:creationId xmlns:a16="http://schemas.microsoft.com/office/drawing/2014/main" id="{8F8587E2-D254-7D40-8C95-3EDA08A5BCF8}"/>
              </a:ext>
            </a:extLst>
          </p:cNvPr>
          <p:cNvSpPr>
            <a:spLocks noGrp="1" noChangeArrowheads="1"/>
          </p:cNvSpPr>
          <p:nvPr>
            <p:ph idx="1"/>
          </p:nvPr>
        </p:nvSpPr>
        <p:spPr/>
        <p:txBody>
          <a:bodyPr/>
          <a:lstStyle/>
          <a:p>
            <a:pPr>
              <a:defRPr/>
            </a:pPr>
            <a:r>
              <a:rPr lang="en-US" sz="2400" dirty="0"/>
              <a:t>90% of state licensure applications ask about substance abuse, and inquire about functional impairment from substance abuse (not simply about substance use </a:t>
            </a:r>
            <a:r>
              <a:rPr lang="en-US" sz="2400" i="1" dirty="0"/>
              <a:t>per se</a:t>
            </a:r>
            <a:r>
              <a:rPr lang="en-US" sz="2400" dirty="0"/>
              <a:t>)</a:t>
            </a:r>
          </a:p>
          <a:p>
            <a:pPr>
              <a:defRPr/>
            </a:pPr>
            <a:r>
              <a:rPr lang="en-US" sz="2400" dirty="0"/>
              <a:t>If physician self-reports and/or cooperates with treatment, state medical boards may not pursue disciplinary action</a:t>
            </a:r>
          </a:p>
          <a:p>
            <a:pPr>
              <a:defRPr/>
            </a:pPr>
            <a:r>
              <a:rPr lang="en-US" sz="2400" dirty="0"/>
              <a:t>States split on physician requirement to disclose impaired or recovering status to patients as part of informed consent</a:t>
            </a:r>
          </a:p>
          <a:p>
            <a:pPr>
              <a:defRPr/>
            </a:pPr>
            <a:r>
              <a:rPr lang="en-US" sz="2400" dirty="0"/>
              <a:t>Many physicians unprepared to/unwilling to report impaired colleagues</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F50C3038-1F25-E335-E965-7F8F893F11B5}"/>
              </a:ext>
            </a:extLst>
          </p:cNvPr>
          <p:cNvSpPr>
            <a:spLocks noGrp="1" noChangeArrowheads="1"/>
          </p:cNvSpPr>
          <p:nvPr>
            <p:ph type="title"/>
          </p:nvPr>
        </p:nvSpPr>
        <p:spPr/>
        <p:txBody>
          <a:bodyPr/>
          <a:lstStyle/>
          <a:p>
            <a:pPr>
              <a:defRPr/>
            </a:pPr>
            <a:r>
              <a:rPr lang="en-US" sz="2800" dirty="0"/>
              <a:t>Disciplinary Actions Against Practicing Doctors, 2008-2010</a:t>
            </a:r>
            <a:br>
              <a:rPr lang="en-US" sz="2800" dirty="0"/>
            </a:br>
            <a:r>
              <a:rPr lang="en-US" sz="2800" i="1" dirty="0"/>
              <a:t>-Public Citizen Health Research Group Reports</a:t>
            </a:r>
            <a:endParaRPr lang="en-US" sz="2800" dirty="0"/>
          </a:p>
        </p:txBody>
      </p:sp>
      <p:sp>
        <p:nvSpPr>
          <p:cNvPr id="123907" name="Rectangle 3">
            <a:extLst>
              <a:ext uri="{FF2B5EF4-FFF2-40B4-BE49-F238E27FC236}">
                <a16:creationId xmlns:a16="http://schemas.microsoft.com/office/drawing/2014/main" id="{D12931A9-0EAD-A77C-3D91-A6EA14B626EF}"/>
              </a:ext>
            </a:extLst>
          </p:cNvPr>
          <p:cNvSpPr>
            <a:spLocks noGrp="1" noChangeArrowheads="1"/>
          </p:cNvSpPr>
          <p:nvPr>
            <p:ph idx="1"/>
          </p:nvPr>
        </p:nvSpPr>
        <p:spPr/>
        <p:txBody>
          <a:bodyPr/>
          <a:lstStyle/>
          <a:p>
            <a:pPr>
              <a:defRPr/>
            </a:pPr>
            <a:r>
              <a:rPr lang="en-US" sz="2800" dirty="0"/>
              <a:t>Information sources: State medical boards, U. S. Department of HHS, DEA, and FDA</a:t>
            </a:r>
          </a:p>
          <a:p>
            <a:pPr>
              <a:defRPr/>
            </a:pPr>
            <a:r>
              <a:rPr lang="en-US" sz="2800" dirty="0"/>
              <a:t>5,721 serious disciplinary actions</a:t>
            </a:r>
          </a:p>
          <a:p>
            <a:pPr lvl="1">
              <a:defRPr/>
            </a:pPr>
            <a:r>
              <a:rPr lang="en-US" dirty="0"/>
              <a:t>3/1,000 physicians</a:t>
            </a:r>
          </a:p>
          <a:p>
            <a:pPr>
              <a:defRPr/>
            </a:pPr>
            <a:r>
              <a:rPr lang="en-US" sz="2800" dirty="0"/>
              <a:t> Less than 10% disciplined for substance abuse (76% between 2004 and 2020, so rapid increase)</a:t>
            </a:r>
          </a:p>
          <a:p>
            <a:pPr>
              <a:defRPr/>
            </a:pPr>
            <a:r>
              <a:rPr lang="en-US" sz="2800" dirty="0"/>
              <a:t>State disciplinary rates vary widely</a:t>
            </a:r>
          </a:p>
          <a:p>
            <a:pPr>
              <a:defRPr/>
            </a:pPr>
            <a:r>
              <a:rPr lang="en-US" sz="2800" dirty="0"/>
              <a:t>Physician misconduct often goes unreported</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a:extLst>
              <a:ext uri="{FF2B5EF4-FFF2-40B4-BE49-F238E27FC236}">
                <a16:creationId xmlns:a16="http://schemas.microsoft.com/office/drawing/2014/main" id="{8A9E0BB8-4323-713C-3B56-E3E77741B338}"/>
              </a:ext>
            </a:extLst>
          </p:cNvPr>
          <p:cNvSpPr>
            <a:spLocks noGrp="1" noChangeArrowheads="1"/>
          </p:cNvSpPr>
          <p:nvPr>
            <p:ph type="title"/>
          </p:nvPr>
        </p:nvSpPr>
        <p:spPr/>
        <p:txBody>
          <a:bodyPr/>
          <a:lstStyle/>
          <a:p>
            <a:pPr>
              <a:defRPr/>
            </a:pPr>
            <a:r>
              <a:rPr lang="en-US" sz="3600" dirty="0"/>
              <a:t>Disciplinary Actions Taken Against Doctors Cited for Substance Abuse</a:t>
            </a:r>
          </a:p>
        </p:txBody>
      </p:sp>
      <p:sp>
        <p:nvSpPr>
          <p:cNvPr id="124931" name="Rectangle 3">
            <a:extLst>
              <a:ext uri="{FF2B5EF4-FFF2-40B4-BE49-F238E27FC236}">
                <a16:creationId xmlns:a16="http://schemas.microsoft.com/office/drawing/2014/main" id="{D10B93CB-D34C-1C9B-A7A8-AB81E52DA38F}"/>
              </a:ext>
            </a:extLst>
          </p:cNvPr>
          <p:cNvSpPr>
            <a:spLocks noGrp="1" noChangeArrowheads="1"/>
          </p:cNvSpPr>
          <p:nvPr>
            <p:ph idx="1"/>
          </p:nvPr>
        </p:nvSpPr>
        <p:spPr>
          <a:xfrm>
            <a:off x="685800" y="2438400"/>
            <a:ext cx="7772400" cy="4114800"/>
          </a:xfrm>
        </p:spPr>
        <p:txBody>
          <a:bodyPr/>
          <a:lstStyle/>
          <a:p>
            <a:pPr>
              <a:buFontTx/>
              <a:buNone/>
              <a:defRPr/>
            </a:pPr>
            <a:r>
              <a:rPr lang="en-US" sz="2400" b="1" u="sng" dirty="0"/>
              <a:t>Action                                 Number                       Percent</a:t>
            </a:r>
            <a:endParaRPr lang="en-US" sz="2400" b="1" dirty="0"/>
          </a:p>
          <a:p>
            <a:pPr>
              <a:buFontTx/>
              <a:buNone/>
              <a:defRPr/>
            </a:pPr>
            <a:r>
              <a:rPr lang="en-US" sz="2000" dirty="0"/>
              <a:t>Revocation			71			2.9%</a:t>
            </a:r>
          </a:p>
          <a:p>
            <a:pPr>
              <a:buFontTx/>
              <a:buNone/>
              <a:defRPr/>
            </a:pPr>
            <a:r>
              <a:rPr lang="en-US" sz="2000" dirty="0"/>
              <a:t>Surrender			111			4.5%</a:t>
            </a:r>
          </a:p>
          <a:p>
            <a:pPr>
              <a:buFontTx/>
              <a:buNone/>
              <a:defRPr/>
            </a:pPr>
            <a:r>
              <a:rPr lang="en-US" sz="2000" dirty="0"/>
              <a:t>Revocation, Surrender, of</a:t>
            </a:r>
          </a:p>
          <a:p>
            <a:pPr>
              <a:buFontTx/>
              <a:buNone/>
              <a:defRPr/>
            </a:pPr>
            <a:r>
              <a:rPr lang="en-US" sz="2000" dirty="0"/>
              <a:t>	Controlled Substance License	116			4.7%</a:t>
            </a:r>
          </a:p>
          <a:p>
            <a:pPr>
              <a:buFontTx/>
              <a:buNone/>
              <a:defRPr/>
            </a:pPr>
            <a:r>
              <a:rPr lang="en-US" sz="2000" dirty="0"/>
              <a:t>Suspension			293			11.8%</a:t>
            </a:r>
          </a:p>
          <a:p>
            <a:pPr>
              <a:buFontTx/>
              <a:buNone/>
              <a:defRPr/>
            </a:pPr>
            <a:r>
              <a:rPr lang="en-US" sz="2000" dirty="0"/>
              <a:t>Emergency Suspension		136			5.5%</a:t>
            </a:r>
          </a:p>
          <a:p>
            <a:pPr>
              <a:buFontTx/>
              <a:buNone/>
              <a:defRPr/>
            </a:pPr>
            <a:r>
              <a:rPr lang="en-US" sz="2000" dirty="0"/>
              <a:t>Probation			741			29.9%</a:t>
            </a:r>
          </a:p>
          <a:p>
            <a:pPr algn="r">
              <a:buFontTx/>
              <a:buNone/>
              <a:defRPr/>
            </a:pPr>
            <a:r>
              <a:rPr lang="en-US" i="1" dirty="0"/>
              <a:t>-</a:t>
            </a:r>
            <a:r>
              <a:rPr lang="en-US" sz="2000" i="1" dirty="0"/>
              <a:t>Public Citizen Health Letter 2000;16(9):5.</a:t>
            </a:r>
            <a:endParaRPr lang="en-US" sz="2000" dirty="0"/>
          </a:p>
          <a:p>
            <a:pPr algn="r">
              <a:buFontTx/>
              <a:buNone/>
              <a:defRPr/>
            </a:pPr>
            <a:endParaRPr lang="en-US" sz="2000" dirty="0"/>
          </a:p>
          <a:p>
            <a:pPr>
              <a:buFontTx/>
              <a:buNone/>
              <a:defRPr/>
            </a:pPr>
            <a:endParaRPr lang="en-US" sz="24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a:extLst>
              <a:ext uri="{FF2B5EF4-FFF2-40B4-BE49-F238E27FC236}">
                <a16:creationId xmlns:a16="http://schemas.microsoft.com/office/drawing/2014/main" id="{D1A57BDA-6B7F-6749-BE43-2CC0DE669F46}"/>
              </a:ext>
            </a:extLst>
          </p:cNvPr>
          <p:cNvSpPr>
            <a:spLocks noGrp="1" noChangeArrowheads="1"/>
          </p:cNvSpPr>
          <p:nvPr>
            <p:ph type="title"/>
          </p:nvPr>
        </p:nvSpPr>
        <p:spPr/>
        <p:txBody>
          <a:bodyPr/>
          <a:lstStyle/>
          <a:p>
            <a:pPr>
              <a:defRPr/>
            </a:pPr>
            <a:r>
              <a:rPr lang="en-US" sz="3600" dirty="0"/>
              <a:t>Disciplinary Actions Taken Against Doctors Cited for Substance Abuse</a:t>
            </a:r>
          </a:p>
        </p:txBody>
      </p:sp>
      <p:sp>
        <p:nvSpPr>
          <p:cNvPr id="125955" name="Rectangle 3">
            <a:extLst>
              <a:ext uri="{FF2B5EF4-FFF2-40B4-BE49-F238E27FC236}">
                <a16:creationId xmlns:a16="http://schemas.microsoft.com/office/drawing/2014/main" id="{F3A0AA4A-72C8-73C0-206E-75729DEADF7F}"/>
              </a:ext>
            </a:extLst>
          </p:cNvPr>
          <p:cNvSpPr>
            <a:spLocks noGrp="1" noChangeArrowheads="1"/>
          </p:cNvSpPr>
          <p:nvPr>
            <p:ph idx="1"/>
          </p:nvPr>
        </p:nvSpPr>
        <p:spPr>
          <a:xfrm>
            <a:off x="685800" y="2438400"/>
            <a:ext cx="7772400" cy="4114800"/>
          </a:xfrm>
        </p:spPr>
        <p:txBody>
          <a:bodyPr/>
          <a:lstStyle/>
          <a:p>
            <a:pPr>
              <a:buFontTx/>
              <a:buNone/>
              <a:defRPr/>
            </a:pPr>
            <a:r>
              <a:rPr lang="en-US" sz="2400" b="1" u="sng" dirty="0"/>
              <a:t>Action                                 Number                       Percent</a:t>
            </a:r>
          </a:p>
          <a:p>
            <a:pPr>
              <a:buFontTx/>
              <a:buNone/>
              <a:defRPr/>
            </a:pPr>
            <a:r>
              <a:rPr lang="en-US" sz="2000" dirty="0"/>
              <a:t>Restriction of Controlled</a:t>
            </a:r>
          </a:p>
          <a:p>
            <a:pPr>
              <a:buFontTx/>
              <a:buNone/>
              <a:defRPr/>
            </a:pPr>
            <a:r>
              <a:rPr lang="en-US" sz="2000" dirty="0"/>
              <a:t>	Substance License	 	143			5.8%</a:t>
            </a:r>
          </a:p>
          <a:p>
            <a:pPr>
              <a:buFontTx/>
              <a:buNone/>
              <a:defRPr/>
            </a:pPr>
            <a:r>
              <a:rPr lang="en-US" sz="2000" dirty="0"/>
              <a:t>Fine				43			1.7%</a:t>
            </a:r>
          </a:p>
          <a:p>
            <a:pPr>
              <a:buFontTx/>
              <a:buNone/>
              <a:defRPr/>
            </a:pPr>
            <a:r>
              <a:rPr lang="en-US" sz="2000" dirty="0"/>
              <a:t>Required to Enter and Impaired</a:t>
            </a:r>
          </a:p>
          <a:p>
            <a:pPr>
              <a:buFontTx/>
              <a:buNone/>
              <a:defRPr/>
            </a:pPr>
            <a:r>
              <a:rPr lang="en-US" sz="2000" dirty="0"/>
              <a:t>	Physician Program or</a:t>
            </a:r>
          </a:p>
          <a:p>
            <a:pPr>
              <a:buFontTx/>
              <a:buNone/>
              <a:defRPr/>
            </a:pPr>
            <a:r>
              <a:rPr lang="en-US" sz="2000" dirty="0"/>
              <a:t>	Substance Abuse Treatment	161			6.5%</a:t>
            </a:r>
          </a:p>
          <a:p>
            <a:pPr>
              <a:buFontTx/>
              <a:buNone/>
              <a:defRPr/>
            </a:pPr>
            <a:r>
              <a:rPr lang="en-US" sz="2000" dirty="0"/>
              <a:t>Other Actions			665			26.8%</a:t>
            </a:r>
          </a:p>
          <a:p>
            <a:pPr>
              <a:buFontTx/>
              <a:buNone/>
              <a:defRPr/>
            </a:pPr>
            <a:r>
              <a:rPr lang="en-US" sz="2000" b="1" dirty="0"/>
              <a:t>Total Actions			2480			100.0%</a:t>
            </a:r>
            <a:endParaRPr lang="en-US" sz="2000" dirty="0"/>
          </a:p>
          <a:p>
            <a:pPr algn="r">
              <a:buFontTx/>
              <a:buNone/>
              <a:defRPr/>
            </a:pPr>
            <a:r>
              <a:rPr lang="en-US" i="1" dirty="0"/>
              <a:t>-</a:t>
            </a:r>
            <a:r>
              <a:rPr lang="en-US" sz="2000" i="1" dirty="0"/>
              <a:t>Public Citizen Health Letter 2000;16(9):5.</a:t>
            </a:r>
            <a:endParaRPr lang="en-US" sz="2800" i="1"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AFB8C-DB7D-A1A3-2B5A-02F98B53FC6A}"/>
              </a:ext>
            </a:extLst>
          </p:cNvPr>
          <p:cNvSpPr>
            <a:spLocks noGrp="1"/>
          </p:cNvSpPr>
          <p:nvPr>
            <p:ph type="title"/>
          </p:nvPr>
        </p:nvSpPr>
        <p:spPr/>
        <p:txBody>
          <a:bodyPr/>
          <a:lstStyle/>
          <a:p>
            <a:pPr>
              <a:defRPr/>
            </a:pPr>
            <a:r>
              <a:rPr lang="en-US" sz="3600" dirty="0">
                <a:solidFill>
                  <a:srgbClr val="FFFF00"/>
                </a:solidFill>
              </a:rPr>
              <a:t>Disciplinary Actions Taken Against Doctors</a:t>
            </a:r>
            <a:endParaRPr lang="en-US" dirty="0"/>
          </a:p>
        </p:txBody>
      </p:sp>
      <p:sp>
        <p:nvSpPr>
          <p:cNvPr id="3" name="Content Placeholder 2">
            <a:extLst>
              <a:ext uri="{FF2B5EF4-FFF2-40B4-BE49-F238E27FC236}">
                <a16:creationId xmlns:a16="http://schemas.microsoft.com/office/drawing/2014/main" id="{76CC3187-A769-2799-ECAD-935C04E6A086}"/>
              </a:ext>
            </a:extLst>
          </p:cNvPr>
          <p:cNvSpPr>
            <a:spLocks noGrp="1"/>
          </p:cNvSpPr>
          <p:nvPr>
            <p:ph idx="1"/>
          </p:nvPr>
        </p:nvSpPr>
        <p:spPr/>
        <p:txBody>
          <a:bodyPr/>
          <a:lstStyle/>
          <a:p>
            <a:pPr>
              <a:defRPr/>
            </a:pPr>
            <a:r>
              <a:rPr lang="en-US" dirty="0"/>
              <a:t>2003-2017: 1,354 doctors (0.2%) reported to National Practitioner Data Bank for sexual misconduct</a:t>
            </a:r>
          </a:p>
          <a:p>
            <a:pPr lvl="1">
              <a:defRPr/>
            </a:pPr>
            <a:r>
              <a:rPr lang="en-US" dirty="0"/>
              <a:t>18% with multiple reports and/or malpractice payments</a:t>
            </a:r>
          </a:p>
          <a:p>
            <a:pPr>
              <a:defRPr/>
            </a:pPr>
            <a:r>
              <a:rPr lang="en-US" dirty="0"/>
              <a:t>40% continue to hold active licenses</a:t>
            </a:r>
          </a:p>
          <a:p>
            <a:pPr>
              <a:defRPr/>
            </a:pPr>
            <a:r>
              <a:rPr lang="en-US" dirty="0"/>
              <a:t>70% not disciplined by state medical board</a:t>
            </a:r>
          </a:p>
          <a:p>
            <a:pPr>
              <a:defRPr/>
            </a:pPr>
            <a:r>
              <a:rPr lang="en-US" dirty="0"/>
              <a:t>States vary greatly in degree of response</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95B5-C820-09F9-C741-3CD5B115CDE6}"/>
              </a:ext>
            </a:extLst>
          </p:cNvPr>
          <p:cNvSpPr>
            <a:spLocks noGrp="1"/>
          </p:cNvSpPr>
          <p:nvPr>
            <p:ph type="title"/>
          </p:nvPr>
        </p:nvSpPr>
        <p:spPr/>
        <p:txBody>
          <a:bodyPr/>
          <a:lstStyle/>
          <a:p>
            <a:pPr>
              <a:defRPr/>
            </a:pPr>
            <a:r>
              <a:rPr lang="en-US" dirty="0"/>
              <a:t>Disciplinary Actions Taken Against Doctors</a:t>
            </a:r>
          </a:p>
        </p:txBody>
      </p:sp>
      <p:sp>
        <p:nvSpPr>
          <p:cNvPr id="3" name="Content Placeholder 2">
            <a:extLst>
              <a:ext uri="{FF2B5EF4-FFF2-40B4-BE49-F238E27FC236}">
                <a16:creationId xmlns:a16="http://schemas.microsoft.com/office/drawing/2014/main" id="{BF95235A-A1E3-CDAA-89BA-464F807BF964}"/>
              </a:ext>
            </a:extLst>
          </p:cNvPr>
          <p:cNvSpPr>
            <a:spLocks noGrp="1"/>
          </p:cNvSpPr>
          <p:nvPr>
            <p:ph idx="1"/>
          </p:nvPr>
        </p:nvSpPr>
        <p:spPr/>
        <p:txBody>
          <a:bodyPr/>
          <a:lstStyle/>
          <a:p>
            <a:pPr>
              <a:defRPr/>
            </a:pPr>
            <a:r>
              <a:rPr lang="en-US" dirty="0"/>
              <a:t>Disciplinary actions down between 2005 and 2022</a:t>
            </a:r>
          </a:p>
          <a:p>
            <a:pPr>
              <a:defRPr/>
            </a:pPr>
            <a:r>
              <a:rPr lang="en-US" dirty="0"/>
              <a:t>76% primarily related to substance use, 12% to psychological impairment, 12% to physical impairment</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F190A-5571-F095-F28A-354F6E37F737}"/>
              </a:ext>
            </a:extLst>
          </p:cNvPr>
          <p:cNvSpPr>
            <a:spLocks noGrp="1"/>
          </p:cNvSpPr>
          <p:nvPr>
            <p:ph type="title"/>
          </p:nvPr>
        </p:nvSpPr>
        <p:spPr/>
        <p:txBody>
          <a:bodyPr/>
          <a:lstStyle/>
          <a:p>
            <a:pPr>
              <a:defRPr/>
            </a:pPr>
            <a:r>
              <a:rPr lang="en-US" sz="2800" dirty="0">
                <a:solidFill>
                  <a:srgbClr val="FFFF00"/>
                </a:solidFill>
              </a:rPr>
              <a:t>Disciplinary Actions Taken Against Doctors</a:t>
            </a:r>
            <a:br>
              <a:rPr lang="en-US" sz="2800" dirty="0">
                <a:solidFill>
                  <a:srgbClr val="FFFF00"/>
                </a:solidFill>
              </a:rPr>
            </a:br>
            <a:r>
              <a:rPr lang="en-US" sz="2800" dirty="0">
                <a:solidFill>
                  <a:srgbClr val="FFFF00"/>
                </a:solidFill>
              </a:rPr>
              <a:t>Public Citizen</a:t>
            </a:r>
            <a:endParaRPr lang="en-US" sz="2800" dirty="0"/>
          </a:p>
        </p:txBody>
      </p:sp>
      <p:sp>
        <p:nvSpPr>
          <p:cNvPr id="3" name="Content Placeholder 2">
            <a:extLst>
              <a:ext uri="{FF2B5EF4-FFF2-40B4-BE49-F238E27FC236}">
                <a16:creationId xmlns:a16="http://schemas.microsoft.com/office/drawing/2014/main" id="{02B34200-C226-6576-0110-BA1DBD52E097}"/>
              </a:ext>
            </a:extLst>
          </p:cNvPr>
          <p:cNvSpPr>
            <a:spLocks noGrp="1"/>
          </p:cNvSpPr>
          <p:nvPr>
            <p:ph idx="1"/>
          </p:nvPr>
        </p:nvSpPr>
        <p:spPr/>
        <p:txBody>
          <a:bodyPr/>
          <a:lstStyle/>
          <a:p>
            <a:pPr>
              <a:defRPr/>
            </a:pPr>
            <a:r>
              <a:rPr lang="en-US" sz="2400" dirty="0"/>
              <a:t>By the end of 2021, 9,286 U.S. physicians have had five or more malpractice-payment reports filed with the NPDB since 1990. </a:t>
            </a:r>
          </a:p>
          <a:p>
            <a:pPr lvl="1">
              <a:defRPr/>
            </a:pPr>
            <a:r>
              <a:rPr lang="en-US" sz="2400" dirty="0"/>
              <a:t>75% of these have never had a medical board licensure action of any kind, serious or nonserious.</a:t>
            </a:r>
          </a:p>
          <a:p>
            <a:pPr>
              <a:defRPr/>
            </a:pPr>
            <a:r>
              <a:rPr lang="en-US" sz="2400" dirty="0"/>
              <a:t>16,287 physicians reported to the NPDB for clinical-privileges actions affecting their ability to practice for more than 30 days</a:t>
            </a:r>
          </a:p>
          <a:p>
            <a:pPr lvl="1">
              <a:defRPr/>
            </a:pPr>
            <a:r>
              <a:rPr lang="en-US" sz="2400" dirty="0"/>
              <a:t>Only 51% have ever had any action, even a reprimand, reported by a state licensing board</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8A83E-44CA-80DC-67A1-0BAF4DBDDF1B}"/>
              </a:ext>
            </a:extLst>
          </p:cNvPr>
          <p:cNvSpPr>
            <a:spLocks noGrp="1"/>
          </p:cNvSpPr>
          <p:nvPr>
            <p:ph type="title"/>
          </p:nvPr>
        </p:nvSpPr>
        <p:spPr/>
        <p:txBody>
          <a:bodyPr/>
          <a:lstStyle/>
          <a:p>
            <a:pPr>
              <a:defRPr/>
            </a:pPr>
            <a:r>
              <a:rPr lang="en-US" sz="2800" dirty="0"/>
              <a:t>Disciplinary Actions Taken Against Doctors</a:t>
            </a:r>
            <a:br>
              <a:rPr lang="en-US" sz="2800" dirty="0"/>
            </a:br>
            <a:r>
              <a:rPr lang="en-US" sz="2800" dirty="0"/>
              <a:t>Public Citizen</a:t>
            </a:r>
          </a:p>
        </p:txBody>
      </p:sp>
      <p:sp>
        <p:nvSpPr>
          <p:cNvPr id="3" name="Content Placeholder 2">
            <a:extLst>
              <a:ext uri="{FF2B5EF4-FFF2-40B4-BE49-F238E27FC236}">
                <a16:creationId xmlns:a16="http://schemas.microsoft.com/office/drawing/2014/main" id="{695CCBDB-037D-B0F5-ED35-AF4BE239360C}"/>
              </a:ext>
            </a:extLst>
          </p:cNvPr>
          <p:cNvSpPr>
            <a:spLocks noGrp="1"/>
          </p:cNvSpPr>
          <p:nvPr>
            <p:ph idx="1"/>
          </p:nvPr>
        </p:nvSpPr>
        <p:spPr/>
        <p:txBody>
          <a:bodyPr/>
          <a:lstStyle/>
          <a:p>
            <a:pPr>
              <a:defRPr/>
            </a:pPr>
            <a:r>
              <a:rPr lang="en-US" dirty="0"/>
              <a:t>888 physicians judged by their peers to be an immediate threat to health or safety</a:t>
            </a:r>
          </a:p>
          <a:p>
            <a:pPr lvl="1">
              <a:defRPr/>
            </a:pPr>
            <a:r>
              <a:rPr lang="en-US" sz="3200" dirty="0"/>
              <a:t>Only 52% had ever had any licensure action taken against them.</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AC386F72-2B8A-1690-6423-0C59B5175B52}"/>
              </a:ext>
            </a:extLst>
          </p:cNvPr>
          <p:cNvSpPr>
            <a:spLocks noGrp="1" noChangeArrowheads="1"/>
          </p:cNvSpPr>
          <p:nvPr>
            <p:ph type="title"/>
          </p:nvPr>
        </p:nvSpPr>
        <p:spPr>
          <a:xfrm>
            <a:off x="754063" y="563563"/>
            <a:ext cx="7340600" cy="914400"/>
          </a:xfrm>
        </p:spPr>
        <p:txBody>
          <a:bodyPr/>
          <a:lstStyle/>
          <a:p>
            <a:pPr>
              <a:defRPr/>
            </a:pPr>
            <a:r>
              <a:rPr lang="en-US" dirty="0"/>
              <a:t>“Go Directly to Jail”</a:t>
            </a:r>
          </a:p>
        </p:txBody>
      </p:sp>
      <p:sp>
        <p:nvSpPr>
          <p:cNvPr id="147459" name="Rectangle 3">
            <a:extLst>
              <a:ext uri="{FF2B5EF4-FFF2-40B4-BE49-F238E27FC236}">
                <a16:creationId xmlns:a16="http://schemas.microsoft.com/office/drawing/2014/main" id="{E838960E-4CAE-0A2D-9FF7-E85993091FBA}"/>
              </a:ext>
            </a:extLst>
          </p:cNvPr>
          <p:cNvSpPr>
            <a:spLocks noGrp="1" noChangeArrowheads="1"/>
          </p:cNvSpPr>
          <p:nvPr>
            <p:ph idx="1"/>
          </p:nvPr>
        </p:nvSpPr>
        <p:spPr>
          <a:xfrm>
            <a:off x="685800" y="2057400"/>
            <a:ext cx="7772400" cy="4038600"/>
          </a:xfrm>
        </p:spPr>
        <p:txBody>
          <a:bodyPr/>
          <a:lstStyle/>
          <a:p>
            <a:pPr>
              <a:defRPr/>
            </a:pPr>
            <a:r>
              <a:rPr lang="en-US" dirty="0">
                <a:solidFill>
                  <a:schemeClr val="tx1"/>
                </a:solidFill>
              </a:rPr>
              <a:t>To provide health care to burgeoning jail and prison populations, some states are hiring physicians who have been convicted of crimes or lost their medical licenses due to professional misconduct</a:t>
            </a:r>
          </a:p>
          <a:p>
            <a:pPr>
              <a:buFontTx/>
              <a:buNone/>
              <a:defRPr/>
            </a:pPr>
            <a:r>
              <a:rPr lang="en-US" dirty="0">
                <a:solidFill>
                  <a:schemeClr val="tx1"/>
                </a:solidFill>
              </a:rPr>
              <a:t>	- special licenses restrict MDs to treating       prisoners</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2FC78C5F-6FC2-F43C-A49E-B1595EE06FB6}"/>
              </a:ext>
            </a:extLst>
          </p:cNvPr>
          <p:cNvSpPr>
            <a:spLocks noGrp="1" noChangeArrowheads="1"/>
          </p:cNvSpPr>
          <p:nvPr>
            <p:ph type="title"/>
          </p:nvPr>
        </p:nvSpPr>
        <p:spPr/>
        <p:txBody>
          <a:bodyPr/>
          <a:lstStyle/>
          <a:p>
            <a:pPr>
              <a:defRPr/>
            </a:pPr>
            <a:r>
              <a:rPr lang="en-US" dirty="0"/>
              <a:t>Drug Testing and the </a:t>
            </a:r>
            <a:br>
              <a:rPr lang="en-US" dirty="0"/>
            </a:br>
            <a:r>
              <a:rPr lang="en-US" dirty="0"/>
              <a:t>Erosion of Privacy</a:t>
            </a:r>
          </a:p>
        </p:txBody>
      </p:sp>
      <p:sp>
        <p:nvSpPr>
          <p:cNvPr id="104451" name="Rectangle 3">
            <a:extLst>
              <a:ext uri="{FF2B5EF4-FFF2-40B4-BE49-F238E27FC236}">
                <a16:creationId xmlns:a16="http://schemas.microsoft.com/office/drawing/2014/main" id="{71490347-E3E3-FD00-15AF-D5BEA7757B45}"/>
              </a:ext>
            </a:extLst>
          </p:cNvPr>
          <p:cNvSpPr>
            <a:spLocks noGrp="1" noChangeArrowheads="1"/>
          </p:cNvSpPr>
          <p:nvPr>
            <p:ph idx="1"/>
          </p:nvPr>
        </p:nvSpPr>
        <p:spPr/>
        <p:txBody>
          <a:bodyPr/>
          <a:lstStyle/>
          <a:p>
            <a:pPr>
              <a:defRPr/>
            </a:pPr>
            <a:r>
              <a:rPr lang="en-US" sz="2800" dirty="0"/>
              <a:t>Many programs require one to divulge prescription medications </a:t>
            </a:r>
          </a:p>
          <a:p>
            <a:pPr lvl="1">
              <a:defRPr/>
            </a:pPr>
            <a:r>
              <a:rPr lang="en-US" sz="2400" dirty="0"/>
              <a:t>can cause false-positive or false-negative results</a:t>
            </a:r>
          </a:p>
          <a:p>
            <a:pPr>
              <a:defRPr/>
            </a:pPr>
            <a:r>
              <a:rPr lang="en-US" sz="2800" dirty="0"/>
              <a:t>&gt; 1/3 of members of American Management Association [the nation’s largest management development and training organization] tape phone conversations, videotape employees, review voicemail, and check computer files and e-mail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B2142-1C5D-ACE5-54BB-ECF5CC8E2F05}"/>
              </a:ext>
            </a:extLst>
          </p:cNvPr>
          <p:cNvSpPr>
            <a:spLocks noGrp="1"/>
          </p:cNvSpPr>
          <p:nvPr>
            <p:ph type="title"/>
          </p:nvPr>
        </p:nvSpPr>
        <p:spPr/>
        <p:txBody>
          <a:bodyPr/>
          <a:lstStyle/>
          <a:p>
            <a:pPr>
              <a:defRPr/>
            </a:pPr>
            <a:r>
              <a:rPr lang="en-US" dirty="0">
                <a:solidFill>
                  <a:srgbClr val="FFFF00"/>
                </a:solidFill>
              </a:rPr>
              <a:t>Drug Use/Abuse</a:t>
            </a:r>
            <a:endParaRPr lang="en-US" dirty="0"/>
          </a:p>
        </p:txBody>
      </p:sp>
      <p:sp>
        <p:nvSpPr>
          <p:cNvPr id="3" name="Content Placeholder 2">
            <a:extLst>
              <a:ext uri="{FF2B5EF4-FFF2-40B4-BE49-F238E27FC236}">
                <a16:creationId xmlns:a16="http://schemas.microsoft.com/office/drawing/2014/main" id="{4A0449FF-A56B-7283-0676-9BE9D8C3F641}"/>
              </a:ext>
            </a:extLst>
          </p:cNvPr>
          <p:cNvSpPr>
            <a:spLocks noGrp="1"/>
          </p:cNvSpPr>
          <p:nvPr>
            <p:ph idx="1"/>
          </p:nvPr>
        </p:nvSpPr>
        <p:spPr/>
        <p:txBody>
          <a:bodyPr/>
          <a:lstStyle/>
          <a:p>
            <a:pPr>
              <a:defRPr/>
            </a:pPr>
            <a:r>
              <a:rPr lang="en-US" sz="2800" dirty="0"/>
              <a:t>31% of teens and 51% of adults 18-21 regularly consume energy drinks (dangerous levels of caffeine, bans on mixtures also containing alcohol)</a:t>
            </a:r>
          </a:p>
          <a:p>
            <a:pPr>
              <a:defRPr/>
            </a:pPr>
            <a:r>
              <a:rPr lang="en-US" sz="2800" dirty="0"/>
              <a:t>11% of medical students at one university report misusing stimulants (almost all to increase alertness/energy and improve academic performance)</a:t>
            </a:r>
          </a:p>
          <a:p>
            <a:pPr lvl="1">
              <a:defRPr/>
            </a:pPr>
            <a:r>
              <a:rPr lang="en-US" dirty="0"/>
              <a:t>Another report showed 10% lifetime use</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a:extLst>
              <a:ext uri="{FF2B5EF4-FFF2-40B4-BE49-F238E27FC236}">
                <a16:creationId xmlns:a16="http://schemas.microsoft.com/office/drawing/2014/main" id="{DB72CC33-6A9A-48F4-442B-433D4CE5E13C}"/>
              </a:ext>
            </a:extLst>
          </p:cNvPr>
          <p:cNvSpPr>
            <a:spLocks noGrp="1" noChangeArrowheads="1"/>
          </p:cNvSpPr>
          <p:nvPr>
            <p:ph type="title"/>
          </p:nvPr>
        </p:nvSpPr>
        <p:spPr/>
        <p:txBody>
          <a:bodyPr/>
          <a:lstStyle/>
          <a:p>
            <a:pPr>
              <a:defRPr/>
            </a:pPr>
            <a:r>
              <a:rPr lang="en-US" dirty="0"/>
              <a:t>Drug Testing and the </a:t>
            </a:r>
            <a:br>
              <a:rPr lang="en-US" dirty="0"/>
            </a:br>
            <a:r>
              <a:rPr lang="en-US" dirty="0"/>
              <a:t>Erosion of Privacy</a:t>
            </a:r>
            <a:endParaRPr lang="en-US" sz="4000" dirty="0"/>
          </a:p>
        </p:txBody>
      </p:sp>
      <p:sp>
        <p:nvSpPr>
          <p:cNvPr id="167939" name="Rectangle 3">
            <a:extLst>
              <a:ext uri="{FF2B5EF4-FFF2-40B4-BE49-F238E27FC236}">
                <a16:creationId xmlns:a16="http://schemas.microsoft.com/office/drawing/2014/main" id="{BD2FE1DA-1D71-4B4E-3937-7B8A80DEC089}"/>
              </a:ext>
            </a:extLst>
          </p:cNvPr>
          <p:cNvSpPr>
            <a:spLocks noGrp="1" noChangeArrowheads="1"/>
          </p:cNvSpPr>
          <p:nvPr>
            <p:ph idx="1"/>
          </p:nvPr>
        </p:nvSpPr>
        <p:spPr>
          <a:xfrm>
            <a:off x="685800" y="2133600"/>
            <a:ext cx="7772400" cy="4114800"/>
          </a:xfrm>
        </p:spPr>
        <p:txBody>
          <a:bodyPr/>
          <a:lstStyle/>
          <a:p>
            <a:pPr>
              <a:defRPr/>
            </a:pPr>
            <a:r>
              <a:rPr lang="en-US" sz="2800" dirty="0">
                <a:solidFill>
                  <a:schemeClr val="tx1"/>
                </a:solidFill>
              </a:rPr>
              <a:t>Nearly half of Fortune 500 companies collect data on their workers without informing them</a:t>
            </a:r>
          </a:p>
          <a:p>
            <a:pPr lvl="1">
              <a:defRPr/>
            </a:pPr>
            <a:r>
              <a:rPr lang="en-US" dirty="0">
                <a:solidFill>
                  <a:schemeClr val="tx1"/>
                </a:solidFill>
              </a:rPr>
              <a:t>a majority share employee data with prospective creditors, landlords, charities</a:t>
            </a:r>
          </a:p>
          <a:p>
            <a:pPr lvl="1">
              <a:defRPr/>
            </a:pPr>
            <a:r>
              <a:rPr lang="en-US" dirty="0">
                <a:solidFill>
                  <a:schemeClr val="tx1"/>
                </a:solidFill>
              </a:rPr>
              <a:t>35% check medical records before hiring or promotion (HIPAA violation)</a:t>
            </a:r>
          </a:p>
          <a:p>
            <a:pPr lvl="1">
              <a:defRPr/>
            </a:pPr>
            <a:r>
              <a:rPr lang="en-US" dirty="0">
                <a:solidFill>
                  <a:schemeClr val="tx1"/>
                </a:solidFill>
              </a:rPr>
              <a:t>35% of U.S. companies run a credit check as a condition for employment (up from 19% in 1996)</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a:extLst>
              <a:ext uri="{FF2B5EF4-FFF2-40B4-BE49-F238E27FC236}">
                <a16:creationId xmlns:a16="http://schemas.microsoft.com/office/drawing/2014/main" id="{E3851446-AD2E-7C72-7C0D-F59648636A46}"/>
              </a:ext>
            </a:extLst>
          </p:cNvPr>
          <p:cNvSpPr>
            <a:spLocks noGrp="1" noChangeArrowheads="1"/>
          </p:cNvSpPr>
          <p:nvPr>
            <p:ph type="title"/>
          </p:nvPr>
        </p:nvSpPr>
        <p:spPr/>
        <p:txBody>
          <a:bodyPr/>
          <a:lstStyle/>
          <a:p>
            <a:pPr>
              <a:defRPr/>
            </a:pPr>
            <a:r>
              <a:rPr lang="en-US" sz="4000" dirty="0"/>
              <a:t>Drug Testing and the </a:t>
            </a:r>
            <a:br>
              <a:rPr lang="en-US" sz="4000" dirty="0"/>
            </a:br>
            <a:r>
              <a:rPr lang="en-US" sz="4000" dirty="0"/>
              <a:t>Erosion of Privacy</a:t>
            </a:r>
          </a:p>
        </p:txBody>
      </p:sp>
      <p:sp>
        <p:nvSpPr>
          <p:cNvPr id="168963" name="Rectangle 3">
            <a:extLst>
              <a:ext uri="{FF2B5EF4-FFF2-40B4-BE49-F238E27FC236}">
                <a16:creationId xmlns:a16="http://schemas.microsoft.com/office/drawing/2014/main" id="{3133CED3-24EB-4F21-79A4-5C4A62ACDD80}"/>
              </a:ext>
            </a:extLst>
          </p:cNvPr>
          <p:cNvSpPr>
            <a:spLocks noGrp="1" noChangeArrowheads="1"/>
          </p:cNvSpPr>
          <p:nvPr>
            <p:ph idx="1"/>
          </p:nvPr>
        </p:nvSpPr>
        <p:spPr/>
        <p:txBody>
          <a:bodyPr/>
          <a:lstStyle/>
          <a:p>
            <a:pPr lvl="1">
              <a:defRPr/>
            </a:pPr>
            <a:r>
              <a:rPr lang="en-US" dirty="0">
                <a:solidFill>
                  <a:schemeClr val="tx1"/>
                </a:solidFill>
              </a:rPr>
              <a:t>Some illegally check urine pregnancy test, using same sample obtained for pre-employment drug screening - 1988 Washington, D.C. P.D.</a:t>
            </a:r>
          </a:p>
          <a:p>
            <a:pPr lvl="1">
              <a:defRPr/>
            </a:pPr>
            <a:r>
              <a:rPr lang="en-US" dirty="0">
                <a:solidFill>
                  <a:schemeClr val="tx1"/>
                </a:solidFill>
              </a:rPr>
              <a:t> Up to 10% use genetic testing for employment purposes</a:t>
            </a:r>
          </a:p>
          <a:p>
            <a:pPr lvl="2">
              <a:defRPr/>
            </a:pPr>
            <a:r>
              <a:rPr lang="en-US" dirty="0">
                <a:solidFill>
                  <a:schemeClr val="tx1"/>
                </a:solidFill>
              </a:rPr>
              <a:t>DTC genetic tests available (cost $400 - $2000, inconsistent and often inaccurate results</a:t>
            </a:r>
          </a:p>
          <a:p>
            <a:pPr lvl="1">
              <a:defRPr/>
            </a:pPr>
            <a:r>
              <a:rPr lang="en-US" dirty="0">
                <a:solidFill>
                  <a:schemeClr val="tx1"/>
                </a:solidFill>
              </a:rPr>
              <a:t>Genetic discrimination has been reported</a:t>
            </a:r>
            <a:endParaRPr lang="en-US"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C9ABBD6B-88F5-3972-B043-FC2E70B84FA7}"/>
              </a:ext>
            </a:extLst>
          </p:cNvPr>
          <p:cNvSpPr>
            <a:spLocks noGrp="1" noChangeArrowheads="1"/>
          </p:cNvSpPr>
          <p:nvPr>
            <p:ph type="title"/>
          </p:nvPr>
        </p:nvSpPr>
        <p:spPr/>
        <p:txBody>
          <a:bodyPr/>
          <a:lstStyle/>
          <a:p>
            <a:pPr>
              <a:defRPr/>
            </a:pPr>
            <a:r>
              <a:rPr lang="en-US" sz="4000" dirty="0"/>
              <a:t>Drug Testing and the </a:t>
            </a:r>
            <a:br>
              <a:rPr lang="en-US" sz="4000" dirty="0"/>
            </a:br>
            <a:r>
              <a:rPr lang="en-US" sz="4000" dirty="0"/>
              <a:t>Erosion of Privacy</a:t>
            </a:r>
          </a:p>
        </p:txBody>
      </p:sp>
      <p:sp>
        <p:nvSpPr>
          <p:cNvPr id="105475" name="Rectangle 3">
            <a:extLst>
              <a:ext uri="{FF2B5EF4-FFF2-40B4-BE49-F238E27FC236}">
                <a16:creationId xmlns:a16="http://schemas.microsoft.com/office/drawing/2014/main" id="{E57D051E-0856-566C-3E88-F0A9DFC7F9A1}"/>
              </a:ext>
            </a:extLst>
          </p:cNvPr>
          <p:cNvSpPr>
            <a:spLocks noGrp="1" noChangeArrowheads="1"/>
          </p:cNvSpPr>
          <p:nvPr>
            <p:ph idx="1"/>
          </p:nvPr>
        </p:nvSpPr>
        <p:spPr>
          <a:xfrm>
            <a:off x="757238" y="2209800"/>
            <a:ext cx="7700962" cy="3859213"/>
          </a:xfrm>
        </p:spPr>
        <p:txBody>
          <a:bodyPr/>
          <a:lstStyle/>
          <a:p>
            <a:pPr>
              <a:defRPr/>
            </a:pPr>
            <a:r>
              <a:rPr lang="en-US" sz="2800" dirty="0">
                <a:solidFill>
                  <a:schemeClr val="tx1"/>
                </a:solidFill>
              </a:rPr>
              <a:t>Database searches of applicants’ credit reports, driving and court records, and workers’ compensation claims</a:t>
            </a:r>
          </a:p>
          <a:p>
            <a:pPr>
              <a:defRPr/>
            </a:pPr>
            <a:r>
              <a:rPr lang="en-US" sz="2800" dirty="0"/>
              <a:t>Pre-employment psychological testing (e.g., Meyers-Briggs – debunked)</a:t>
            </a:r>
          </a:p>
          <a:p>
            <a:pPr>
              <a:defRPr/>
            </a:pPr>
            <a:r>
              <a:rPr lang="en-US" sz="2800" dirty="0">
                <a:solidFill>
                  <a:schemeClr val="tx1"/>
                </a:solidFill>
              </a:rPr>
              <a:t>Social networking site reviews</a:t>
            </a:r>
          </a:p>
          <a:p>
            <a:pPr>
              <a:defRPr/>
            </a:pPr>
            <a:r>
              <a:rPr lang="en-US" sz="2800" dirty="0">
                <a:solidFill>
                  <a:schemeClr val="tx1"/>
                </a:solidFill>
              </a:rPr>
              <a:t>Some companies prohibit co-workers from dating, or ban off-the-clock smoking and drinking</a:t>
            </a:r>
            <a:endParaRPr lang="en-US" sz="2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a:extLst>
              <a:ext uri="{FF2B5EF4-FFF2-40B4-BE49-F238E27FC236}">
                <a16:creationId xmlns:a16="http://schemas.microsoft.com/office/drawing/2014/main" id="{D2663654-63BC-0D6B-1BE3-923C7574D6A6}"/>
              </a:ext>
            </a:extLst>
          </p:cNvPr>
          <p:cNvSpPr>
            <a:spLocks noGrp="1" noChangeArrowheads="1"/>
          </p:cNvSpPr>
          <p:nvPr>
            <p:ph type="title"/>
          </p:nvPr>
        </p:nvSpPr>
        <p:spPr>
          <a:xfrm>
            <a:off x="609600" y="304800"/>
            <a:ext cx="7772400" cy="1143000"/>
          </a:xfrm>
        </p:spPr>
        <p:txBody>
          <a:bodyPr/>
          <a:lstStyle/>
          <a:p>
            <a:pPr>
              <a:defRPr/>
            </a:pPr>
            <a:r>
              <a:rPr lang="en-US" sz="3200" dirty="0"/>
              <a:t>Drug Testing and </a:t>
            </a:r>
            <a:br>
              <a:rPr lang="en-US" sz="3200" dirty="0"/>
            </a:br>
            <a:r>
              <a:rPr lang="en-US" sz="3200" dirty="0"/>
              <a:t>The Erosion of Privacy</a:t>
            </a:r>
          </a:p>
        </p:txBody>
      </p:sp>
      <p:sp>
        <p:nvSpPr>
          <p:cNvPr id="148483" name="Rectangle 3">
            <a:extLst>
              <a:ext uri="{FF2B5EF4-FFF2-40B4-BE49-F238E27FC236}">
                <a16:creationId xmlns:a16="http://schemas.microsoft.com/office/drawing/2014/main" id="{EE7CA6F4-535E-F058-DAE0-E75E250E392F}"/>
              </a:ext>
            </a:extLst>
          </p:cNvPr>
          <p:cNvSpPr>
            <a:spLocks noGrp="1" noChangeArrowheads="1"/>
          </p:cNvSpPr>
          <p:nvPr>
            <p:ph idx="1"/>
          </p:nvPr>
        </p:nvSpPr>
        <p:spPr>
          <a:xfrm>
            <a:off x="685800" y="1676400"/>
            <a:ext cx="7772400" cy="4648200"/>
          </a:xfrm>
        </p:spPr>
        <p:txBody>
          <a:bodyPr/>
          <a:lstStyle/>
          <a:p>
            <a:pPr>
              <a:defRPr/>
            </a:pPr>
            <a:r>
              <a:rPr lang="en-US" sz="2400" dirty="0">
                <a:solidFill>
                  <a:schemeClr val="tx1"/>
                </a:solidFill>
              </a:rPr>
              <a:t>Public Video Surveillance Cameras (increasing daily):</a:t>
            </a:r>
          </a:p>
          <a:p>
            <a:pPr lvl="1">
              <a:defRPr/>
            </a:pPr>
            <a:r>
              <a:rPr lang="en-US" sz="2400" dirty="0">
                <a:solidFill>
                  <a:schemeClr val="tx1"/>
                </a:solidFill>
              </a:rPr>
              <a:t>770 million worldwide (2019)</a:t>
            </a:r>
          </a:p>
          <a:p>
            <a:pPr lvl="2">
              <a:defRPr/>
            </a:pPr>
            <a:r>
              <a:rPr lang="en-US" dirty="0">
                <a:solidFill>
                  <a:schemeClr val="tx1"/>
                </a:solidFill>
              </a:rPr>
              <a:t>Many defective</a:t>
            </a:r>
          </a:p>
          <a:p>
            <a:pPr lvl="2">
              <a:defRPr/>
            </a:pPr>
            <a:r>
              <a:rPr lang="en-US" dirty="0">
                <a:solidFill>
                  <a:schemeClr val="tx1"/>
                </a:solidFill>
              </a:rPr>
              <a:t>Expected to exceed 1 billion by end of 2021</a:t>
            </a:r>
          </a:p>
          <a:p>
            <a:pPr lvl="1">
              <a:defRPr/>
            </a:pPr>
            <a:r>
              <a:rPr lang="en-US" sz="2400" dirty="0">
                <a:solidFill>
                  <a:schemeClr val="tx1"/>
                </a:solidFill>
              </a:rPr>
              <a:t>5-6 million in England (1 million in London)</a:t>
            </a:r>
          </a:p>
          <a:p>
            <a:pPr lvl="2">
              <a:defRPr/>
            </a:pPr>
            <a:r>
              <a:rPr lang="en-US" dirty="0">
                <a:solidFill>
                  <a:schemeClr val="tx1"/>
                </a:solidFill>
              </a:rPr>
              <a:t>Avg. Londoner monitored by over 300 cameras per day</a:t>
            </a:r>
          </a:p>
          <a:p>
            <a:pPr lvl="1">
              <a:defRPr/>
            </a:pPr>
            <a:r>
              <a:rPr lang="en-US" sz="2400" dirty="0">
                <a:solidFill>
                  <a:schemeClr val="tx1"/>
                </a:solidFill>
              </a:rPr>
              <a:t>6,000 in Times Square</a:t>
            </a:r>
          </a:p>
          <a:p>
            <a:pPr lvl="1">
              <a:defRPr/>
            </a:pPr>
            <a:r>
              <a:rPr lang="en-US" sz="2400" dirty="0">
                <a:solidFill>
                  <a:schemeClr val="tx1"/>
                </a:solidFill>
              </a:rPr>
              <a:t>Average American caught on camera over 75X/d</a:t>
            </a:r>
          </a:p>
          <a:p>
            <a:pPr lvl="1">
              <a:defRPr/>
            </a:pPr>
            <a:r>
              <a:rPr lang="en-US" sz="2400" dirty="0">
                <a:solidFill>
                  <a:schemeClr val="tx1"/>
                </a:solidFill>
              </a:rPr>
              <a:t>Police asking owners of doorbell cameras to voluntarily share footage</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F2DFB-F7D4-B2DA-8943-7234D2CF58C2}"/>
              </a:ext>
            </a:extLst>
          </p:cNvPr>
          <p:cNvSpPr>
            <a:spLocks noGrp="1"/>
          </p:cNvSpPr>
          <p:nvPr>
            <p:ph type="title"/>
          </p:nvPr>
        </p:nvSpPr>
        <p:spPr/>
        <p:txBody>
          <a:bodyPr/>
          <a:lstStyle/>
          <a:p>
            <a:pPr>
              <a:defRPr/>
            </a:pPr>
            <a:r>
              <a:rPr lang="en-US" sz="3200" dirty="0">
                <a:solidFill>
                  <a:srgbClr val="FFFF00"/>
                </a:solidFill>
              </a:rPr>
              <a:t>Drug Testing and </a:t>
            </a:r>
            <a:br>
              <a:rPr lang="en-US" sz="3200" dirty="0">
                <a:solidFill>
                  <a:srgbClr val="FFFF00"/>
                </a:solidFill>
              </a:rPr>
            </a:br>
            <a:r>
              <a:rPr lang="en-US" sz="3200" dirty="0">
                <a:solidFill>
                  <a:srgbClr val="FFFF00"/>
                </a:solidFill>
              </a:rPr>
              <a:t>The Erosion of Privacy</a:t>
            </a:r>
            <a:endParaRPr lang="en-US" dirty="0"/>
          </a:p>
        </p:txBody>
      </p:sp>
      <p:sp>
        <p:nvSpPr>
          <p:cNvPr id="3" name="Content Placeholder 2">
            <a:extLst>
              <a:ext uri="{FF2B5EF4-FFF2-40B4-BE49-F238E27FC236}">
                <a16:creationId xmlns:a16="http://schemas.microsoft.com/office/drawing/2014/main" id="{AD20F379-3EB7-B987-745F-A753CB3CB3B5}"/>
              </a:ext>
            </a:extLst>
          </p:cNvPr>
          <p:cNvSpPr>
            <a:spLocks noGrp="1"/>
          </p:cNvSpPr>
          <p:nvPr>
            <p:ph idx="1"/>
          </p:nvPr>
        </p:nvSpPr>
        <p:spPr/>
        <p:txBody>
          <a:bodyPr/>
          <a:lstStyle/>
          <a:p>
            <a:pPr>
              <a:defRPr/>
            </a:pPr>
            <a:r>
              <a:rPr lang="en-US" sz="2800" dirty="0">
                <a:solidFill>
                  <a:schemeClr val="tx1"/>
                </a:solidFill>
              </a:rPr>
              <a:t>Public Video Surveillance Cameras (increasing daily):</a:t>
            </a:r>
          </a:p>
          <a:p>
            <a:pPr lvl="1">
              <a:defRPr/>
            </a:pPr>
            <a:r>
              <a:rPr lang="en-US" sz="2400" dirty="0">
                <a:solidFill>
                  <a:schemeClr val="tx1"/>
                </a:solidFill>
              </a:rPr>
              <a:t>Very common in Asia (500,000 in Beijing)</a:t>
            </a:r>
          </a:p>
          <a:p>
            <a:pPr lvl="2">
              <a:defRPr/>
            </a:pPr>
            <a:r>
              <a:rPr lang="en-US" dirty="0">
                <a:solidFill>
                  <a:schemeClr val="tx1"/>
                </a:solidFill>
              </a:rPr>
              <a:t>China creating national facial recognition database which also assigns a rating to individuals based on financial and governmental information</a:t>
            </a:r>
          </a:p>
          <a:p>
            <a:pPr lvl="2">
              <a:defRPr/>
            </a:pPr>
            <a:r>
              <a:rPr lang="en-US" dirty="0">
                <a:solidFill>
                  <a:schemeClr val="tx1"/>
                </a:solidFill>
              </a:rPr>
              <a:t>China also DNA testing Uighurs to recreate facial features from DNA, match with surveillance footage (ongoing genocide)</a:t>
            </a:r>
          </a:p>
          <a:p>
            <a:pPr>
              <a:defRPr/>
            </a:pPr>
            <a:endParaRPr lang="en-US"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AFAA6-9AE5-962D-3AF5-419D1A373FC0}"/>
              </a:ext>
            </a:extLst>
          </p:cNvPr>
          <p:cNvSpPr>
            <a:spLocks noGrp="1"/>
          </p:cNvSpPr>
          <p:nvPr>
            <p:ph type="title"/>
          </p:nvPr>
        </p:nvSpPr>
        <p:spPr/>
        <p:txBody>
          <a:bodyPr/>
          <a:lstStyle/>
          <a:p>
            <a:pPr>
              <a:defRPr/>
            </a:pPr>
            <a:r>
              <a:rPr lang="en-US" sz="3200" dirty="0">
                <a:solidFill>
                  <a:srgbClr val="FFFF00"/>
                </a:solidFill>
              </a:rPr>
              <a:t>Drug Testing and </a:t>
            </a:r>
            <a:br>
              <a:rPr lang="en-US" sz="3200" dirty="0">
                <a:solidFill>
                  <a:srgbClr val="FFFF00"/>
                </a:solidFill>
              </a:rPr>
            </a:br>
            <a:r>
              <a:rPr lang="en-US" sz="3200" dirty="0">
                <a:solidFill>
                  <a:srgbClr val="FFFF00"/>
                </a:solidFill>
              </a:rPr>
              <a:t>The Erosion of Privacy</a:t>
            </a:r>
            <a:endParaRPr lang="en-US" dirty="0"/>
          </a:p>
        </p:txBody>
      </p:sp>
      <p:sp>
        <p:nvSpPr>
          <p:cNvPr id="3" name="Content Placeholder 2">
            <a:extLst>
              <a:ext uri="{FF2B5EF4-FFF2-40B4-BE49-F238E27FC236}">
                <a16:creationId xmlns:a16="http://schemas.microsoft.com/office/drawing/2014/main" id="{7807466F-ED9E-2FD6-B619-837F30B65188}"/>
              </a:ext>
            </a:extLst>
          </p:cNvPr>
          <p:cNvSpPr>
            <a:spLocks noGrp="1"/>
          </p:cNvSpPr>
          <p:nvPr>
            <p:ph idx="1"/>
          </p:nvPr>
        </p:nvSpPr>
        <p:spPr/>
        <p:txBody>
          <a:bodyPr/>
          <a:lstStyle/>
          <a:p>
            <a:pPr>
              <a:defRPr/>
            </a:pPr>
            <a:r>
              <a:rPr lang="en-US" sz="2800" dirty="0">
                <a:solidFill>
                  <a:schemeClr val="tx1"/>
                </a:solidFill>
              </a:rPr>
              <a:t>Public Video Surveillance Cameras (increasing daily):</a:t>
            </a:r>
          </a:p>
          <a:p>
            <a:pPr lvl="1">
              <a:defRPr/>
            </a:pPr>
            <a:r>
              <a:rPr lang="en-US" dirty="0">
                <a:solidFill>
                  <a:schemeClr val="tx1"/>
                </a:solidFill>
              </a:rPr>
              <a:t>Market value = $18 billion worldwide ($4 billion in U.S.)</a:t>
            </a:r>
          </a:p>
          <a:p>
            <a:pPr lvl="1">
              <a:defRPr/>
            </a:pPr>
            <a:r>
              <a:rPr lang="en-US" dirty="0">
                <a:solidFill>
                  <a:schemeClr val="tx1"/>
                </a:solidFill>
              </a:rPr>
              <a:t>Effective in decreasing crime in parking lots; possibly in public transportation facilities and other public areas</a:t>
            </a:r>
          </a:p>
          <a:p>
            <a:pPr lvl="1">
              <a:defRPr/>
            </a:pPr>
            <a:r>
              <a:rPr lang="en-US" dirty="0">
                <a:solidFill>
                  <a:schemeClr val="tx1"/>
                </a:solidFill>
              </a:rPr>
              <a:t>Best when used in conjunction with super-recognizers (estimated 1-2% of population)</a:t>
            </a:r>
          </a:p>
          <a:p>
            <a:pPr>
              <a:defRPr/>
            </a:pPr>
            <a:endParaRPr lang="en-US"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02ECB-3DA8-D327-0C1C-83CF50604D90}"/>
              </a:ext>
            </a:extLst>
          </p:cNvPr>
          <p:cNvSpPr>
            <a:spLocks noGrp="1"/>
          </p:cNvSpPr>
          <p:nvPr>
            <p:ph type="title"/>
          </p:nvPr>
        </p:nvSpPr>
        <p:spPr/>
        <p:txBody>
          <a:bodyPr/>
          <a:lstStyle/>
          <a:p>
            <a:pPr>
              <a:defRPr/>
            </a:pPr>
            <a:r>
              <a:rPr lang="en-US" dirty="0"/>
              <a:t>Drones</a:t>
            </a:r>
          </a:p>
        </p:txBody>
      </p:sp>
      <p:sp>
        <p:nvSpPr>
          <p:cNvPr id="3" name="Content Placeholder 2">
            <a:extLst>
              <a:ext uri="{FF2B5EF4-FFF2-40B4-BE49-F238E27FC236}">
                <a16:creationId xmlns:a16="http://schemas.microsoft.com/office/drawing/2014/main" id="{0D108FFA-0351-05DE-6CA9-D74F3CCCFB7A}"/>
              </a:ext>
            </a:extLst>
          </p:cNvPr>
          <p:cNvSpPr>
            <a:spLocks noGrp="1"/>
          </p:cNvSpPr>
          <p:nvPr>
            <p:ph idx="1"/>
          </p:nvPr>
        </p:nvSpPr>
        <p:spPr/>
        <p:txBody>
          <a:bodyPr/>
          <a:lstStyle/>
          <a:p>
            <a:pPr>
              <a:defRPr/>
            </a:pPr>
            <a:r>
              <a:rPr lang="en-US" dirty="0"/>
              <a:t>856,000 registered drones in US (early 2024)</a:t>
            </a:r>
          </a:p>
          <a:p>
            <a:pPr lvl="1">
              <a:defRPr/>
            </a:pPr>
            <a:r>
              <a:rPr lang="en-US" dirty="0"/>
              <a:t>53% commercial</a:t>
            </a:r>
          </a:p>
          <a:p>
            <a:pPr lvl="1">
              <a:defRPr/>
            </a:pPr>
            <a:r>
              <a:rPr lang="en-US" dirty="0"/>
              <a:t>47% recreational</a:t>
            </a:r>
          </a:p>
          <a:p>
            <a:pPr>
              <a:defRPr/>
            </a:pPr>
            <a:r>
              <a:rPr lang="en-US" dirty="0"/>
              <a:t>Cost $100 to $3,000+</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7428A-2E87-F985-EEE8-BB1F3F8E1E34}"/>
              </a:ext>
            </a:extLst>
          </p:cNvPr>
          <p:cNvSpPr>
            <a:spLocks noGrp="1"/>
          </p:cNvSpPr>
          <p:nvPr>
            <p:ph type="title"/>
          </p:nvPr>
        </p:nvSpPr>
        <p:spPr/>
        <p:txBody>
          <a:bodyPr/>
          <a:lstStyle/>
          <a:p>
            <a:pPr>
              <a:defRPr/>
            </a:pPr>
            <a:r>
              <a:rPr lang="en-US" dirty="0">
                <a:solidFill>
                  <a:srgbClr val="FFFF00"/>
                </a:solidFill>
              </a:rPr>
              <a:t>Drones</a:t>
            </a:r>
            <a:endParaRPr lang="en-US" dirty="0"/>
          </a:p>
        </p:txBody>
      </p:sp>
      <p:sp>
        <p:nvSpPr>
          <p:cNvPr id="3" name="Content Placeholder 2">
            <a:extLst>
              <a:ext uri="{FF2B5EF4-FFF2-40B4-BE49-F238E27FC236}">
                <a16:creationId xmlns:a16="http://schemas.microsoft.com/office/drawing/2014/main" id="{D3C850F8-576A-B825-E2EA-F11FA9EFA622}"/>
              </a:ext>
            </a:extLst>
          </p:cNvPr>
          <p:cNvSpPr>
            <a:spLocks noGrp="1"/>
          </p:cNvSpPr>
          <p:nvPr>
            <p:ph idx="1"/>
          </p:nvPr>
        </p:nvSpPr>
        <p:spPr/>
        <p:txBody>
          <a:bodyPr/>
          <a:lstStyle/>
          <a:p>
            <a:pPr>
              <a:defRPr/>
            </a:pPr>
            <a:r>
              <a:rPr lang="en-US" dirty="0"/>
              <a:t>Over 6,000 close calls involving aircraft from early 2014 to early 2018</a:t>
            </a:r>
          </a:p>
          <a:p>
            <a:pPr lvl="2">
              <a:defRPr/>
            </a:pPr>
            <a:r>
              <a:rPr lang="en-US" sz="3200" dirty="0"/>
              <a:t>Include instances of drones hitting passenger plane in Canada, US army helicopter, and person on the ground</a:t>
            </a:r>
          </a:p>
          <a:p>
            <a:pPr lvl="2">
              <a:defRPr/>
            </a:pPr>
            <a:r>
              <a:rPr lang="en-US" sz="3200" dirty="0"/>
              <a:t>Multiple reports of flyovers of military installations and prisons (contraband) by private citizens</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EA0BB-0B3F-7C1D-86FC-0DEB75334B65}"/>
              </a:ext>
            </a:extLst>
          </p:cNvPr>
          <p:cNvSpPr>
            <a:spLocks noGrp="1"/>
          </p:cNvSpPr>
          <p:nvPr>
            <p:ph type="title"/>
          </p:nvPr>
        </p:nvSpPr>
        <p:spPr/>
        <p:txBody>
          <a:bodyPr/>
          <a:lstStyle/>
          <a:p>
            <a:pPr>
              <a:defRPr/>
            </a:pPr>
            <a:r>
              <a:rPr lang="en-US" dirty="0">
                <a:solidFill>
                  <a:srgbClr val="FFFF00"/>
                </a:solidFill>
              </a:rPr>
              <a:t>Drones</a:t>
            </a:r>
            <a:endParaRPr lang="en-US" dirty="0"/>
          </a:p>
        </p:txBody>
      </p:sp>
      <p:sp>
        <p:nvSpPr>
          <p:cNvPr id="3" name="Content Placeholder 2">
            <a:extLst>
              <a:ext uri="{FF2B5EF4-FFF2-40B4-BE49-F238E27FC236}">
                <a16:creationId xmlns:a16="http://schemas.microsoft.com/office/drawing/2014/main" id="{E0B6E7F7-6B88-F58E-B909-D7A6D7567942}"/>
              </a:ext>
            </a:extLst>
          </p:cNvPr>
          <p:cNvSpPr>
            <a:spLocks noGrp="1"/>
          </p:cNvSpPr>
          <p:nvPr>
            <p:ph idx="1"/>
          </p:nvPr>
        </p:nvSpPr>
        <p:spPr/>
        <p:txBody>
          <a:bodyPr/>
          <a:lstStyle/>
          <a:p>
            <a:pPr>
              <a:defRPr/>
            </a:pPr>
            <a:r>
              <a:rPr lang="en-US" sz="2800" dirty="0"/>
              <a:t>FAA requires registration, but otherwise regulation limited</a:t>
            </a:r>
          </a:p>
          <a:p>
            <a:pPr lvl="1">
              <a:defRPr/>
            </a:pPr>
            <a:r>
              <a:rPr lang="en-US" dirty="0"/>
              <a:t>Fines possible, but only 32 incidents over last 4 </a:t>
            </a:r>
            <a:r>
              <a:rPr lang="en-US" dirty="0" err="1"/>
              <a:t>yrs</a:t>
            </a:r>
            <a:r>
              <a:rPr lang="en-US" dirty="0"/>
              <a:t> resulted in any enforcement action</a:t>
            </a:r>
          </a:p>
          <a:p>
            <a:pPr lvl="1">
              <a:defRPr/>
            </a:pPr>
            <a:r>
              <a:rPr lang="en-US" dirty="0"/>
              <a:t>Efforts to require drone manufacturers to install crash avoidance systems and other safety features lacking</a:t>
            </a:r>
          </a:p>
          <a:p>
            <a:pPr lvl="1">
              <a:defRPr/>
            </a:pPr>
            <a:r>
              <a:rPr lang="en-US" dirty="0"/>
              <a:t>Jamming/shooting down drones illegal</a:t>
            </a:r>
          </a:p>
          <a:p>
            <a:pPr lvl="1">
              <a:defRPr/>
            </a:pPr>
            <a:r>
              <a:rPr lang="en-US" dirty="0"/>
              <a:t>Geofencing can be used to limit a drone’s range</a:t>
            </a:r>
          </a:p>
          <a:p>
            <a:pPr>
              <a:defRPr/>
            </a:pPr>
            <a:endParaRPr lang="en-US"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25B88-D6CF-E4D2-2E3A-79824A44526B}"/>
              </a:ext>
            </a:extLst>
          </p:cNvPr>
          <p:cNvSpPr>
            <a:spLocks noGrp="1"/>
          </p:cNvSpPr>
          <p:nvPr>
            <p:ph type="title"/>
          </p:nvPr>
        </p:nvSpPr>
        <p:spPr/>
        <p:txBody>
          <a:bodyPr/>
          <a:lstStyle/>
          <a:p>
            <a:pPr>
              <a:defRPr/>
            </a:pPr>
            <a:r>
              <a:rPr lang="en-US" dirty="0"/>
              <a:t>Drones</a:t>
            </a:r>
          </a:p>
        </p:txBody>
      </p:sp>
      <p:sp>
        <p:nvSpPr>
          <p:cNvPr id="3" name="Content Placeholder 2">
            <a:extLst>
              <a:ext uri="{FF2B5EF4-FFF2-40B4-BE49-F238E27FC236}">
                <a16:creationId xmlns:a16="http://schemas.microsoft.com/office/drawing/2014/main" id="{630B7B90-2441-3774-6B4E-416A95C85C8D}"/>
              </a:ext>
            </a:extLst>
          </p:cNvPr>
          <p:cNvSpPr>
            <a:spLocks noGrp="1"/>
          </p:cNvSpPr>
          <p:nvPr>
            <p:ph idx="1"/>
          </p:nvPr>
        </p:nvSpPr>
        <p:spPr/>
        <p:txBody>
          <a:bodyPr/>
          <a:lstStyle/>
          <a:p>
            <a:pPr lvl="1">
              <a:defRPr/>
            </a:pPr>
            <a:r>
              <a:rPr lang="en-US" dirty="0"/>
              <a:t>26 states have passed laws limiting drone use (many may not survive court challenges)</a:t>
            </a:r>
          </a:p>
          <a:p>
            <a:pPr lvl="1">
              <a:defRPr/>
            </a:pPr>
            <a:r>
              <a:rPr lang="en-US" dirty="0"/>
              <a:t>2021: Federal government allows small drones to fly over people and at night; remote ID required by 2022-2023</a:t>
            </a:r>
          </a:p>
          <a:p>
            <a:pPr lvl="1">
              <a:defRPr/>
            </a:pPr>
            <a:r>
              <a:rPr lang="en-US" dirty="0"/>
              <a:t>UPS, Alphabet’s Wing, Walmart all in or getting into drone delivery business</a:t>
            </a:r>
          </a:p>
          <a:p>
            <a:pPr>
              <a:defRPr/>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F361A207-3C3B-DFD7-5EF8-F961ED557598}"/>
              </a:ext>
            </a:extLst>
          </p:cNvPr>
          <p:cNvSpPr>
            <a:spLocks noGrp="1" noChangeArrowheads="1"/>
          </p:cNvSpPr>
          <p:nvPr>
            <p:ph type="title"/>
          </p:nvPr>
        </p:nvSpPr>
        <p:spPr/>
        <p:txBody>
          <a:bodyPr/>
          <a:lstStyle/>
          <a:p>
            <a:pPr>
              <a:defRPr/>
            </a:pPr>
            <a:r>
              <a:rPr lang="en-US"/>
              <a:t>Drug Use/Abuse</a:t>
            </a:r>
          </a:p>
        </p:txBody>
      </p:sp>
      <p:sp>
        <p:nvSpPr>
          <p:cNvPr id="133123" name="Rectangle 3">
            <a:extLst>
              <a:ext uri="{FF2B5EF4-FFF2-40B4-BE49-F238E27FC236}">
                <a16:creationId xmlns:a16="http://schemas.microsoft.com/office/drawing/2014/main" id="{6D06C899-02AE-AC27-2D60-10FBC4C16829}"/>
              </a:ext>
            </a:extLst>
          </p:cNvPr>
          <p:cNvSpPr>
            <a:spLocks noGrp="1" noChangeArrowheads="1"/>
          </p:cNvSpPr>
          <p:nvPr>
            <p:ph type="body" idx="1"/>
          </p:nvPr>
        </p:nvSpPr>
        <p:spPr/>
        <p:txBody>
          <a:bodyPr/>
          <a:lstStyle/>
          <a:p>
            <a:pPr>
              <a:defRPr/>
            </a:pPr>
            <a:r>
              <a:rPr lang="en-US" dirty="0"/>
              <a:t>Up to 1/5 of college students have taken </a:t>
            </a:r>
            <a:r>
              <a:rPr lang="en-US" dirty="0" err="1"/>
              <a:t>Adderal</a:t>
            </a:r>
            <a:r>
              <a:rPr lang="en-US" dirty="0"/>
              <a:t>, Ritalin, or other prescription drugs to help with their work (6.4% use Adderall regularly, compared to 3% of age-matched non-students)</a:t>
            </a:r>
          </a:p>
          <a:p>
            <a:pPr>
              <a:defRPr/>
            </a:pPr>
            <a:r>
              <a:rPr lang="en-US" dirty="0"/>
              <a:t>2% of </a:t>
            </a:r>
            <a:r>
              <a:rPr lang="en-US" dirty="0" err="1"/>
              <a:t>jr</a:t>
            </a:r>
            <a:r>
              <a:rPr lang="en-US" dirty="0"/>
              <a:t> high and 5% of high school students have used anabolic steroids in past year</a:t>
            </a:r>
            <a:endParaRPr lang="en-US" dirty="0">
              <a:effectLst/>
            </a:endParaRP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21E3C-BAE3-D3AA-893D-61D7B5734EFC}"/>
              </a:ext>
            </a:extLst>
          </p:cNvPr>
          <p:cNvSpPr>
            <a:spLocks noGrp="1"/>
          </p:cNvSpPr>
          <p:nvPr>
            <p:ph type="title"/>
          </p:nvPr>
        </p:nvSpPr>
        <p:spPr/>
        <p:txBody>
          <a:bodyPr/>
          <a:lstStyle/>
          <a:p>
            <a:pPr>
              <a:defRPr/>
            </a:pPr>
            <a:r>
              <a:rPr lang="en-US" dirty="0"/>
              <a:t>Drones</a:t>
            </a:r>
          </a:p>
        </p:txBody>
      </p:sp>
      <p:sp>
        <p:nvSpPr>
          <p:cNvPr id="3" name="Content Placeholder 2">
            <a:extLst>
              <a:ext uri="{FF2B5EF4-FFF2-40B4-BE49-F238E27FC236}">
                <a16:creationId xmlns:a16="http://schemas.microsoft.com/office/drawing/2014/main" id="{6174F2BF-1DF1-26CC-D705-6AA3ADAD4723}"/>
              </a:ext>
            </a:extLst>
          </p:cNvPr>
          <p:cNvSpPr>
            <a:spLocks noGrp="1"/>
          </p:cNvSpPr>
          <p:nvPr>
            <p:ph idx="1"/>
          </p:nvPr>
        </p:nvSpPr>
        <p:spPr/>
        <p:txBody>
          <a:bodyPr/>
          <a:lstStyle/>
          <a:p>
            <a:pPr>
              <a:defRPr/>
            </a:pPr>
            <a:r>
              <a:rPr lang="en-US" sz="2800" dirty="0">
                <a:solidFill>
                  <a:schemeClr val="tx1"/>
                </a:solidFill>
              </a:rPr>
              <a:t>Can be used to track those tagged with semiconducting nanocrystals which generate unique spectral signatures</a:t>
            </a:r>
          </a:p>
          <a:p>
            <a:pPr>
              <a:defRPr/>
            </a:pPr>
            <a:r>
              <a:rPr lang="en-US" sz="2800" dirty="0"/>
              <a:t>US military developing long-range facial recognition software for drones</a:t>
            </a:r>
          </a:p>
          <a:p>
            <a:pPr lvl="1">
              <a:defRPr/>
            </a:pPr>
            <a:r>
              <a:rPr lang="en-US" dirty="0"/>
              <a:t>Accuracy problems, </a:t>
            </a:r>
            <a:r>
              <a:rPr lang="en-US" dirty="0" err="1"/>
              <a:t>moreso</a:t>
            </a:r>
            <a:r>
              <a:rPr lang="en-US" dirty="0"/>
              <a:t> for non-white faces</a:t>
            </a:r>
          </a:p>
          <a:p>
            <a:pPr>
              <a:defRPr/>
            </a:pPr>
            <a:r>
              <a:rPr lang="en-US" sz="2800" dirty="0"/>
              <a:t>Potential for terrorism</a:t>
            </a:r>
          </a:p>
          <a:p>
            <a:pPr>
              <a:defRPr/>
            </a:pPr>
            <a:endParaRPr lang="en-US"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14B02-C368-A86C-DEFF-323302D67DE7}"/>
              </a:ext>
            </a:extLst>
          </p:cNvPr>
          <p:cNvSpPr>
            <a:spLocks noGrp="1"/>
          </p:cNvSpPr>
          <p:nvPr>
            <p:ph type="title"/>
          </p:nvPr>
        </p:nvSpPr>
        <p:spPr/>
        <p:txBody>
          <a:bodyPr/>
          <a:lstStyle/>
          <a:p>
            <a:pPr>
              <a:defRPr/>
            </a:pPr>
            <a:r>
              <a:rPr lang="en-US" sz="3200" dirty="0">
                <a:solidFill>
                  <a:srgbClr val="FFFF00"/>
                </a:solidFill>
              </a:rPr>
              <a:t>Drug Testing and </a:t>
            </a:r>
            <a:br>
              <a:rPr lang="en-US" sz="3200" dirty="0">
                <a:solidFill>
                  <a:srgbClr val="FFFF00"/>
                </a:solidFill>
              </a:rPr>
            </a:br>
            <a:r>
              <a:rPr lang="en-US" sz="3200" dirty="0">
                <a:solidFill>
                  <a:srgbClr val="FFFF00"/>
                </a:solidFill>
              </a:rPr>
              <a:t>The Erosion of Privacy</a:t>
            </a:r>
            <a:endParaRPr lang="en-US" dirty="0"/>
          </a:p>
        </p:txBody>
      </p:sp>
      <p:sp>
        <p:nvSpPr>
          <p:cNvPr id="3" name="Content Placeholder 2">
            <a:extLst>
              <a:ext uri="{FF2B5EF4-FFF2-40B4-BE49-F238E27FC236}">
                <a16:creationId xmlns:a16="http://schemas.microsoft.com/office/drawing/2014/main" id="{5D655366-6DAB-9628-50F2-89815C67859B}"/>
              </a:ext>
            </a:extLst>
          </p:cNvPr>
          <p:cNvSpPr>
            <a:spLocks noGrp="1"/>
          </p:cNvSpPr>
          <p:nvPr>
            <p:ph idx="1"/>
          </p:nvPr>
        </p:nvSpPr>
        <p:spPr/>
        <p:txBody>
          <a:bodyPr/>
          <a:lstStyle/>
          <a:p>
            <a:pPr>
              <a:defRPr/>
            </a:pPr>
            <a:r>
              <a:rPr lang="en-US" dirty="0"/>
              <a:t>2012: U.S. Supreme Court rules tracking suspects via GPS without a warrant violates Fourth Amendment</a:t>
            </a:r>
          </a:p>
          <a:p>
            <a:pPr>
              <a:defRPr/>
            </a:pPr>
            <a:r>
              <a:rPr lang="en-US" dirty="0"/>
              <a:t>Rise of </a:t>
            </a:r>
            <a:r>
              <a:rPr lang="en-US" dirty="0" err="1"/>
              <a:t>robo</a:t>
            </a:r>
            <a:r>
              <a:rPr lang="en-US" dirty="0"/>
              <a:t>-cops, excessive use of technology places innocent at risk of serious harm</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ABCA7-2CA4-55FB-2ECB-E47C8A80022C}"/>
              </a:ext>
            </a:extLst>
          </p:cNvPr>
          <p:cNvSpPr>
            <a:spLocks noGrp="1"/>
          </p:cNvSpPr>
          <p:nvPr>
            <p:ph type="title"/>
          </p:nvPr>
        </p:nvSpPr>
        <p:spPr/>
        <p:txBody>
          <a:bodyPr/>
          <a:lstStyle/>
          <a:p>
            <a:pPr>
              <a:defRPr/>
            </a:pPr>
            <a:r>
              <a:rPr lang="en-US" sz="3200" dirty="0">
                <a:solidFill>
                  <a:srgbClr val="FFFF00"/>
                </a:solidFill>
              </a:rPr>
              <a:t>Drug Testing and </a:t>
            </a:r>
            <a:br>
              <a:rPr lang="en-US" sz="3200" dirty="0">
                <a:solidFill>
                  <a:srgbClr val="FFFF00"/>
                </a:solidFill>
              </a:rPr>
            </a:br>
            <a:r>
              <a:rPr lang="en-US" sz="3200" dirty="0">
                <a:solidFill>
                  <a:srgbClr val="FFFF00"/>
                </a:solidFill>
              </a:rPr>
              <a:t>The Erosion of Privacy</a:t>
            </a:r>
            <a:endParaRPr lang="en-US" dirty="0"/>
          </a:p>
        </p:txBody>
      </p:sp>
      <p:sp>
        <p:nvSpPr>
          <p:cNvPr id="3" name="Content Placeholder 2">
            <a:extLst>
              <a:ext uri="{FF2B5EF4-FFF2-40B4-BE49-F238E27FC236}">
                <a16:creationId xmlns:a16="http://schemas.microsoft.com/office/drawing/2014/main" id="{94A64B37-F770-1684-9325-EAEB31221985}"/>
              </a:ext>
            </a:extLst>
          </p:cNvPr>
          <p:cNvSpPr>
            <a:spLocks noGrp="1"/>
          </p:cNvSpPr>
          <p:nvPr>
            <p:ph idx="1"/>
          </p:nvPr>
        </p:nvSpPr>
        <p:spPr/>
        <p:txBody>
          <a:bodyPr/>
          <a:lstStyle/>
          <a:p>
            <a:pPr>
              <a:defRPr/>
            </a:pPr>
            <a:r>
              <a:rPr lang="en-US" sz="2400" dirty="0">
                <a:solidFill>
                  <a:schemeClr val="tx1"/>
                </a:solidFill>
              </a:rPr>
              <a:t>War of Terror being used to limit privacy, increase monitoring (2011 data)</a:t>
            </a:r>
          </a:p>
          <a:p>
            <a:pPr lvl="1">
              <a:defRPr/>
            </a:pPr>
            <a:r>
              <a:rPr lang="en-US" sz="2400" dirty="0"/>
              <a:t>Millions of requests for cell phone records</a:t>
            </a:r>
          </a:p>
          <a:p>
            <a:pPr lvl="1">
              <a:defRPr/>
            </a:pPr>
            <a:r>
              <a:rPr lang="en-US" sz="2400" dirty="0"/>
              <a:t>30,000 government security personnel monitoring domestic communication</a:t>
            </a:r>
          </a:p>
          <a:p>
            <a:pPr lvl="1">
              <a:defRPr/>
            </a:pPr>
            <a:r>
              <a:rPr lang="en-US" sz="2400" dirty="0"/>
              <a:t>Cost to protect U.S. secrets est. $12 billion - $13 billion per year (up from $6 billion in 2002)</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87EF3-70F8-24C6-C5C3-DBC9849AFB3B}"/>
              </a:ext>
            </a:extLst>
          </p:cNvPr>
          <p:cNvSpPr>
            <a:spLocks noGrp="1"/>
          </p:cNvSpPr>
          <p:nvPr>
            <p:ph type="title"/>
          </p:nvPr>
        </p:nvSpPr>
        <p:spPr/>
        <p:txBody>
          <a:bodyPr/>
          <a:lstStyle/>
          <a:p>
            <a:pPr>
              <a:defRPr/>
            </a:pPr>
            <a:r>
              <a:rPr lang="en-US" dirty="0"/>
              <a:t>Drug Testing and </a:t>
            </a:r>
            <a:br>
              <a:rPr lang="en-US" dirty="0"/>
            </a:br>
            <a:r>
              <a:rPr lang="en-US" dirty="0"/>
              <a:t>The Erosion of Privacy</a:t>
            </a:r>
          </a:p>
        </p:txBody>
      </p:sp>
      <p:sp>
        <p:nvSpPr>
          <p:cNvPr id="3" name="Content Placeholder 2">
            <a:extLst>
              <a:ext uri="{FF2B5EF4-FFF2-40B4-BE49-F238E27FC236}">
                <a16:creationId xmlns:a16="http://schemas.microsoft.com/office/drawing/2014/main" id="{F6E3352A-1A09-A7AC-3ADE-72DD1EC1268D}"/>
              </a:ext>
            </a:extLst>
          </p:cNvPr>
          <p:cNvSpPr>
            <a:spLocks noGrp="1"/>
          </p:cNvSpPr>
          <p:nvPr>
            <p:ph idx="1"/>
          </p:nvPr>
        </p:nvSpPr>
        <p:spPr/>
        <p:txBody>
          <a:bodyPr/>
          <a:lstStyle/>
          <a:p>
            <a:pPr>
              <a:defRPr/>
            </a:pPr>
            <a:r>
              <a:rPr lang="en-US" sz="2800" dirty="0"/>
              <a:t>92 million documents classified (vs. 6 million in 1995)</a:t>
            </a:r>
          </a:p>
          <a:p>
            <a:pPr lvl="1">
              <a:defRPr/>
            </a:pPr>
            <a:r>
              <a:rPr lang="en-US" dirty="0"/>
              <a:t>Number of classified documents increasing by 50 million/</a:t>
            </a:r>
            <a:r>
              <a:rPr lang="en-US" dirty="0" err="1"/>
              <a:t>yr</a:t>
            </a:r>
            <a:r>
              <a:rPr lang="en-US" dirty="0"/>
              <a:t>; 9/10 classified documents really should not be classified per experts</a:t>
            </a:r>
          </a:p>
          <a:p>
            <a:pPr lvl="1">
              <a:defRPr/>
            </a:pPr>
            <a:r>
              <a:rPr lang="en-US" dirty="0"/>
              <a:t>Over 2.8 million people have security clearances; 1.6 million can access confidential or secret information; 1.2 million have top secret clearance (2017)</a:t>
            </a:r>
          </a:p>
          <a:p>
            <a:pPr>
              <a:defRPr/>
            </a:pPr>
            <a:endParaRPr lang="en-US" dirty="0"/>
          </a:p>
          <a:p>
            <a:pPr>
              <a:defRPr/>
            </a:pPr>
            <a:endParaRPr lang="en-US"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D9623-12EB-5B43-6E2E-AF7561E04C26}"/>
              </a:ext>
            </a:extLst>
          </p:cNvPr>
          <p:cNvSpPr>
            <a:spLocks noGrp="1"/>
          </p:cNvSpPr>
          <p:nvPr>
            <p:ph type="title"/>
          </p:nvPr>
        </p:nvSpPr>
        <p:spPr/>
        <p:txBody>
          <a:bodyPr/>
          <a:lstStyle/>
          <a:p>
            <a:pPr>
              <a:defRPr/>
            </a:pPr>
            <a:r>
              <a:rPr lang="en-US" sz="3200" dirty="0">
                <a:solidFill>
                  <a:srgbClr val="FFFF00"/>
                </a:solidFill>
              </a:rPr>
              <a:t>Drug Testing and </a:t>
            </a:r>
            <a:br>
              <a:rPr lang="en-US" sz="3200" dirty="0">
                <a:solidFill>
                  <a:srgbClr val="FFFF00"/>
                </a:solidFill>
              </a:rPr>
            </a:br>
            <a:r>
              <a:rPr lang="en-US" sz="3200" dirty="0">
                <a:solidFill>
                  <a:srgbClr val="FFFF00"/>
                </a:solidFill>
              </a:rPr>
              <a:t>The Erosion of Privacy</a:t>
            </a:r>
            <a:endParaRPr lang="en-US" dirty="0"/>
          </a:p>
        </p:txBody>
      </p:sp>
      <p:sp>
        <p:nvSpPr>
          <p:cNvPr id="3" name="Content Placeholder 2">
            <a:extLst>
              <a:ext uri="{FF2B5EF4-FFF2-40B4-BE49-F238E27FC236}">
                <a16:creationId xmlns:a16="http://schemas.microsoft.com/office/drawing/2014/main" id="{6D5018DC-D4BA-A530-C2F6-554E002CA22E}"/>
              </a:ext>
            </a:extLst>
          </p:cNvPr>
          <p:cNvSpPr>
            <a:spLocks noGrp="1"/>
          </p:cNvSpPr>
          <p:nvPr>
            <p:ph idx="1"/>
          </p:nvPr>
        </p:nvSpPr>
        <p:spPr/>
        <p:txBody>
          <a:bodyPr/>
          <a:lstStyle/>
          <a:p>
            <a:pPr>
              <a:defRPr/>
            </a:pPr>
            <a:r>
              <a:rPr lang="en-US" dirty="0">
                <a:solidFill>
                  <a:schemeClr val="tx1"/>
                </a:solidFill>
              </a:rPr>
              <a:t>Federal Do Not Track Kids Act proposes to:</a:t>
            </a:r>
          </a:p>
          <a:p>
            <a:pPr lvl="1">
              <a:defRPr/>
            </a:pPr>
            <a:r>
              <a:rPr lang="en-US" dirty="0">
                <a:solidFill>
                  <a:schemeClr val="tx1"/>
                </a:solidFill>
              </a:rPr>
              <a:t>prohibit internet companies from collecting information from children under 13 without parental consent and from teens without teens’ consent</a:t>
            </a:r>
          </a:p>
          <a:p>
            <a:pPr lvl="1">
              <a:defRPr/>
            </a:pPr>
            <a:r>
              <a:rPr lang="en-US" dirty="0">
                <a:solidFill>
                  <a:schemeClr val="tx1"/>
                </a:solidFill>
              </a:rPr>
              <a:t>Prohibit companies from sending targeted advertising to kids and teens</a:t>
            </a:r>
          </a:p>
          <a:p>
            <a:pPr>
              <a:defRPr/>
            </a:pPr>
            <a:endParaRPr lang="en-US"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a:extLst>
              <a:ext uri="{FF2B5EF4-FFF2-40B4-BE49-F238E27FC236}">
                <a16:creationId xmlns:a16="http://schemas.microsoft.com/office/drawing/2014/main" id="{0364F206-61D3-CAA6-3BE8-00FED459295F}"/>
              </a:ext>
            </a:extLst>
          </p:cNvPr>
          <p:cNvSpPr>
            <a:spLocks noGrp="1" noChangeArrowheads="1"/>
          </p:cNvSpPr>
          <p:nvPr>
            <p:ph type="title"/>
          </p:nvPr>
        </p:nvSpPr>
        <p:spPr/>
        <p:txBody>
          <a:bodyPr/>
          <a:lstStyle/>
          <a:p>
            <a:pPr>
              <a:defRPr/>
            </a:pPr>
            <a:r>
              <a:rPr lang="en-US" sz="3200" dirty="0"/>
              <a:t>Drug Testing and </a:t>
            </a:r>
            <a:br>
              <a:rPr lang="en-US" sz="3200" dirty="0"/>
            </a:br>
            <a:r>
              <a:rPr lang="en-US" sz="3200" dirty="0"/>
              <a:t>The Erosion of Privacy</a:t>
            </a:r>
          </a:p>
        </p:txBody>
      </p:sp>
      <p:sp>
        <p:nvSpPr>
          <p:cNvPr id="188419" name="Rectangle 3">
            <a:extLst>
              <a:ext uri="{FF2B5EF4-FFF2-40B4-BE49-F238E27FC236}">
                <a16:creationId xmlns:a16="http://schemas.microsoft.com/office/drawing/2014/main" id="{4424AE99-3329-8921-3F1E-341B0BF193DC}"/>
              </a:ext>
            </a:extLst>
          </p:cNvPr>
          <p:cNvSpPr>
            <a:spLocks noGrp="1" noChangeArrowheads="1"/>
          </p:cNvSpPr>
          <p:nvPr>
            <p:ph idx="1"/>
          </p:nvPr>
        </p:nvSpPr>
        <p:spPr/>
        <p:txBody>
          <a:bodyPr/>
          <a:lstStyle/>
          <a:p>
            <a:pPr>
              <a:defRPr/>
            </a:pPr>
            <a:r>
              <a:rPr lang="en-US" sz="2800" dirty="0">
                <a:solidFill>
                  <a:schemeClr val="tx1"/>
                </a:solidFill>
              </a:rPr>
              <a:t>License-plate cameras</a:t>
            </a:r>
          </a:p>
          <a:p>
            <a:pPr lvl="1">
              <a:defRPr/>
            </a:pPr>
            <a:r>
              <a:rPr lang="en-US" sz="2400" dirty="0">
                <a:solidFill>
                  <a:schemeClr val="tx1"/>
                </a:solidFill>
              </a:rPr>
              <a:t>Catch speeders, stolen cars</a:t>
            </a:r>
          </a:p>
          <a:p>
            <a:pPr lvl="1">
              <a:defRPr/>
            </a:pPr>
            <a:r>
              <a:rPr lang="en-US" sz="2400" dirty="0">
                <a:solidFill>
                  <a:schemeClr val="tx1"/>
                </a:solidFill>
              </a:rPr>
              <a:t>Civil liberties issues</a:t>
            </a:r>
          </a:p>
          <a:p>
            <a:pPr>
              <a:defRPr/>
            </a:pPr>
            <a:r>
              <a:rPr lang="en-US" sz="2800" dirty="0">
                <a:solidFill>
                  <a:schemeClr val="tx1"/>
                </a:solidFill>
              </a:rPr>
              <a:t>In one study, closed circuit TV operators watch blacks twice as often as whites and monitor 1//10 women for “voyeuristic” reasons</a:t>
            </a:r>
          </a:p>
          <a:p>
            <a:pPr>
              <a:defRPr/>
            </a:pPr>
            <a:r>
              <a:rPr lang="en-US" sz="2800" dirty="0">
                <a:solidFill>
                  <a:schemeClr val="tx1"/>
                </a:solidFill>
              </a:rPr>
              <a:t>More street cameras led to 2% drop in crime; better streetlights – 20% drop</a:t>
            </a:r>
            <a:endParaRPr lang="en-US" sz="2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a:extLst>
              <a:ext uri="{FF2B5EF4-FFF2-40B4-BE49-F238E27FC236}">
                <a16:creationId xmlns:a16="http://schemas.microsoft.com/office/drawing/2014/main" id="{2905BF05-5097-B572-32AA-5AD4765345D8}"/>
              </a:ext>
            </a:extLst>
          </p:cNvPr>
          <p:cNvSpPr>
            <a:spLocks noGrp="1" noChangeArrowheads="1"/>
          </p:cNvSpPr>
          <p:nvPr>
            <p:ph type="title"/>
          </p:nvPr>
        </p:nvSpPr>
        <p:spPr/>
        <p:txBody>
          <a:bodyPr/>
          <a:lstStyle/>
          <a:p>
            <a:pPr>
              <a:defRPr/>
            </a:pPr>
            <a:r>
              <a:rPr lang="en-US" sz="4000" dirty="0"/>
              <a:t>Drug Testing and </a:t>
            </a:r>
            <a:br>
              <a:rPr lang="en-US" sz="4000" dirty="0"/>
            </a:br>
            <a:r>
              <a:rPr lang="en-US" sz="4000" dirty="0"/>
              <a:t>The Erosion of Privacy</a:t>
            </a:r>
          </a:p>
        </p:txBody>
      </p:sp>
      <p:sp>
        <p:nvSpPr>
          <p:cNvPr id="165891" name="Rectangle 3">
            <a:extLst>
              <a:ext uri="{FF2B5EF4-FFF2-40B4-BE49-F238E27FC236}">
                <a16:creationId xmlns:a16="http://schemas.microsoft.com/office/drawing/2014/main" id="{442FD5A9-1F3B-6929-677F-468AD196E3DC}"/>
              </a:ext>
            </a:extLst>
          </p:cNvPr>
          <p:cNvSpPr>
            <a:spLocks noGrp="1" noChangeArrowheads="1"/>
          </p:cNvSpPr>
          <p:nvPr>
            <p:ph idx="1"/>
          </p:nvPr>
        </p:nvSpPr>
        <p:spPr/>
        <p:txBody>
          <a:bodyPr/>
          <a:lstStyle/>
          <a:p>
            <a:pPr>
              <a:defRPr/>
            </a:pPr>
            <a:r>
              <a:rPr lang="en-US" dirty="0">
                <a:solidFill>
                  <a:schemeClr val="tx1"/>
                </a:solidFill>
              </a:rPr>
              <a:t>Hospital Locator Badges</a:t>
            </a:r>
          </a:p>
          <a:p>
            <a:pPr>
              <a:defRPr/>
            </a:pPr>
            <a:r>
              <a:rPr lang="en-US" dirty="0">
                <a:solidFill>
                  <a:schemeClr val="tx1"/>
                </a:solidFill>
              </a:rPr>
              <a:t>Hand hygiene monitor badges; </a:t>
            </a:r>
            <a:r>
              <a:rPr lang="en-US" dirty="0" err="1">
                <a:solidFill>
                  <a:schemeClr val="tx1"/>
                </a:solidFill>
              </a:rPr>
              <a:t>Hygreen</a:t>
            </a:r>
            <a:r>
              <a:rPr lang="en-US" dirty="0">
                <a:solidFill>
                  <a:schemeClr val="tx1"/>
                </a:solidFill>
              </a:rPr>
              <a:t> alcohol hand sensors; observation teams</a:t>
            </a:r>
          </a:p>
          <a:p>
            <a:pPr>
              <a:defRPr/>
            </a:pPr>
            <a:r>
              <a:rPr lang="en-US" dirty="0">
                <a:solidFill>
                  <a:schemeClr val="tx1"/>
                </a:solidFill>
              </a:rPr>
              <a:t>Routine screening of health professionals for blood-borne viruses, other pathogens</a:t>
            </a:r>
          </a:p>
          <a:p>
            <a:pPr>
              <a:defRPr/>
            </a:pPr>
            <a:r>
              <a:rPr lang="en-US" dirty="0">
                <a:solidFill>
                  <a:schemeClr val="tx1"/>
                </a:solidFill>
              </a:rPr>
              <a:t>Mystery patients (like secret shoppers)</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B4636-AA85-09FD-C3F0-E8CD6E9C30E9}"/>
              </a:ext>
            </a:extLst>
          </p:cNvPr>
          <p:cNvSpPr>
            <a:spLocks noGrp="1"/>
          </p:cNvSpPr>
          <p:nvPr>
            <p:ph type="title"/>
          </p:nvPr>
        </p:nvSpPr>
        <p:spPr/>
        <p:txBody>
          <a:bodyPr/>
          <a:lstStyle/>
          <a:p>
            <a:pPr>
              <a:defRPr/>
            </a:pPr>
            <a:r>
              <a:rPr lang="en-US" dirty="0"/>
              <a:t>Drug Testing and </a:t>
            </a:r>
            <a:br>
              <a:rPr lang="en-US" dirty="0"/>
            </a:br>
            <a:r>
              <a:rPr lang="en-US" dirty="0"/>
              <a:t>The Erosion of Privacy</a:t>
            </a:r>
          </a:p>
        </p:txBody>
      </p:sp>
      <p:sp>
        <p:nvSpPr>
          <p:cNvPr id="3" name="Content Placeholder 2">
            <a:extLst>
              <a:ext uri="{FF2B5EF4-FFF2-40B4-BE49-F238E27FC236}">
                <a16:creationId xmlns:a16="http://schemas.microsoft.com/office/drawing/2014/main" id="{24B976F0-FF79-54B4-F565-8FB30BF906E5}"/>
              </a:ext>
            </a:extLst>
          </p:cNvPr>
          <p:cNvSpPr>
            <a:spLocks noGrp="1"/>
          </p:cNvSpPr>
          <p:nvPr>
            <p:ph idx="1"/>
          </p:nvPr>
        </p:nvSpPr>
        <p:spPr/>
        <p:txBody>
          <a:bodyPr/>
          <a:lstStyle/>
          <a:p>
            <a:pPr>
              <a:defRPr/>
            </a:pPr>
            <a:r>
              <a:rPr lang="en-US" dirty="0">
                <a:solidFill>
                  <a:schemeClr val="tx1"/>
                </a:solidFill>
              </a:rPr>
              <a:t>21 states still criminalize some forms of sexual intimacy between consenting adults (15 hetero- and homosexual, 6 homosexual only)</a:t>
            </a:r>
          </a:p>
          <a:p>
            <a:pPr>
              <a:defRPr/>
            </a:pPr>
            <a:r>
              <a:rPr lang="en-US" dirty="0">
                <a:solidFill>
                  <a:schemeClr val="tx1"/>
                </a:solidFill>
              </a:rPr>
              <a:t>Checkmate – $49.95 semen test kit that enables suspicious spouses to check their better half’s underwear for signs of illicit liaisons</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2F292-DECD-2AF4-0C4F-7444EA390569}"/>
              </a:ext>
            </a:extLst>
          </p:cNvPr>
          <p:cNvSpPr>
            <a:spLocks noGrp="1"/>
          </p:cNvSpPr>
          <p:nvPr>
            <p:ph type="title"/>
          </p:nvPr>
        </p:nvSpPr>
        <p:spPr/>
        <p:txBody>
          <a:bodyPr/>
          <a:lstStyle/>
          <a:p>
            <a:pPr>
              <a:defRPr/>
            </a:pPr>
            <a:r>
              <a:rPr lang="en-US" dirty="0">
                <a:solidFill>
                  <a:srgbClr val="FFFF00"/>
                </a:solidFill>
              </a:rPr>
              <a:t>Drug Testing and </a:t>
            </a:r>
            <a:br>
              <a:rPr lang="en-US" dirty="0">
                <a:solidFill>
                  <a:srgbClr val="FFFF00"/>
                </a:solidFill>
              </a:rPr>
            </a:br>
            <a:r>
              <a:rPr lang="en-US" dirty="0">
                <a:solidFill>
                  <a:srgbClr val="FFFF00"/>
                </a:solidFill>
              </a:rPr>
              <a:t>The Erosion of Privacy</a:t>
            </a:r>
            <a:endParaRPr lang="en-US" dirty="0"/>
          </a:p>
        </p:txBody>
      </p:sp>
      <p:sp>
        <p:nvSpPr>
          <p:cNvPr id="3" name="Content Placeholder 2">
            <a:extLst>
              <a:ext uri="{FF2B5EF4-FFF2-40B4-BE49-F238E27FC236}">
                <a16:creationId xmlns:a16="http://schemas.microsoft.com/office/drawing/2014/main" id="{A29988C8-CBC8-18ED-C951-772854ACAE67}"/>
              </a:ext>
            </a:extLst>
          </p:cNvPr>
          <p:cNvSpPr>
            <a:spLocks noGrp="1"/>
          </p:cNvSpPr>
          <p:nvPr>
            <p:ph idx="1"/>
          </p:nvPr>
        </p:nvSpPr>
        <p:spPr/>
        <p:txBody>
          <a:bodyPr/>
          <a:lstStyle/>
          <a:p>
            <a:pPr>
              <a:defRPr/>
            </a:pPr>
            <a:r>
              <a:rPr lang="en-US" sz="2800" dirty="0">
                <a:solidFill>
                  <a:schemeClr val="tx1"/>
                </a:solidFill>
              </a:rPr>
              <a:t>$156 billion data brokerage industry</a:t>
            </a:r>
          </a:p>
          <a:p>
            <a:pPr>
              <a:defRPr/>
            </a:pPr>
            <a:r>
              <a:rPr lang="en-US" sz="2800" dirty="0">
                <a:solidFill>
                  <a:schemeClr val="tx1"/>
                </a:solidFill>
              </a:rPr>
              <a:t>Some consumer data companies sell lists of rape victims, demented seniors, and HIV/AIDS patients to marketers</a:t>
            </a:r>
          </a:p>
          <a:p>
            <a:pPr lvl="1">
              <a:defRPr/>
            </a:pPr>
            <a:r>
              <a:rPr lang="en-US" dirty="0">
                <a:solidFill>
                  <a:schemeClr val="tx1"/>
                </a:solidFill>
              </a:rPr>
              <a:t>Could lead to predatory marketing, increased risk of victimization</a:t>
            </a:r>
          </a:p>
          <a:p>
            <a:pPr>
              <a:defRPr/>
            </a:pPr>
            <a:r>
              <a:rPr lang="en-US" sz="2800" dirty="0">
                <a:solidFill>
                  <a:schemeClr val="tx1"/>
                </a:solidFill>
              </a:rPr>
              <a:t>Laws weak, in some cases allow</a:t>
            </a:r>
          </a:p>
          <a:p>
            <a:pPr>
              <a:defRPr/>
            </a:pPr>
            <a:r>
              <a:rPr lang="en-US" sz="2800" dirty="0">
                <a:solidFill>
                  <a:schemeClr val="tx1"/>
                </a:solidFill>
              </a:rPr>
              <a:t>Data often incorrect, hard to change</a:t>
            </a:r>
          </a:p>
          <a:p>
            <a:pPr>
              <a:defRPr/>
            </a:pPr>
            <a:endParaRPr lang="en-US"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a:extLst>
              <a:ext uri="{FF2B5EF4-FFF2-40B4-BE49-F238E27FC236}">
                <a16:creationId xmlns:a16="http://schemas.microsoft.com/office/drawing/2014/main" id="{87197CDD-443D-3810-07CA-FB3E83407F7A}"/>
              </a:ext>
            </a:extLst>
          </p:cNvPr>
          <p:cNvSpPr>
            <a:spLocks noGrp="1" noChangeArrowheads="1"/>
          </p:cNvSpPr>
          <p:nvPr>
            <p:ph type="title"/>
          </p:nvPr>
        </p:nvSpPr>
        <p:spPr>
          <a:xfrm>
            <a:off x="609600" y="304800"/>
            <a:ext cx="7772400" cy="1143000"/>
          </a:xfrm>
        </p:spPr>
        <p:txBody>
          <a:bodyPr/>
          <a:lstStyle/>
          <a:p>
            <a:pPr>
              <a:defRPr/>
            </a:pPr>
            <a:r>
              <a:rPr lang="en-US" sz="4000" dirty="0"/>
              <a:t>Drug Testing and </a:t>
            </a:r>
            <a:br>
              <a:rPr lang="en-US" sz="4000" dirty="0"/>
            </a:br>
            <a:r>
              <a:rPr lang="en-US" sz="4000" dirty="0"/>
              <a:t>the Erosion of Privacy</a:t>
            </a:r>
            <a:endParaRPr lang="en-US" dirty="0"/>
          </a:p>
        </p:txBody>
      </p:sp>
      <p:sp>
        <p:nvSpPr>
          <p:cNvPr id="149507" name="Rectangle 3">
            <a:extLst>
              <a:ext uri="{FF2B5EF4-FFF2-40B4-BE49-F238E27FC236}">
                <a16:creationId xmlns:a16="http://schemas.microsoft.com/office/drawing/2014/main" id="{B7736FDE-5BD5-4174-CACD-687EEFFECC55}"/>
              </a:ext>
            </a:extLst>
          </p:cNvPr>
          <p:cNvSpPr>
            <a:spLocks noGrp="1" noChangeArrowheads="1"/>
          </p:cNvSpPr>
          <p:nvPr>
            <p:ph idx="1"/>
          </p:nvPr>
        </p:nvSpPr>
        <p:spPr>
          <a:xfrm>
            <a:off x="685800" y="2133600"/>
            <a:ext cx="7772400" cy="4343400"/>
          </a:xfrm>
        </p:spPr>
        <p:txBody>
          <a:bodyPr/>
          <a:lstStyle/>
          <a:p>
            <a:pPr>
              <a:lnSpc>
                <a:spcPct val="90000"/>
              </a:lnSpc>
              <a:defRPr/>
            </a:pPr>
            <a:r>
              <a:rPr lang="en-US" dirty="0">
                <a:solidFill>
                  <a:schemeClr val="tx1"/>
                </a:solidFill>
              </a:rPr>
              <a:t>Child Monitoring: GPS-enabled cell phones</a:t>
            </a:r>
          </a:p>
          <a:p>
            <a:pPr>
              <a:lnSpc>
                <a:spcPct val="90000"/>
              </a:lnSpc>
              <a:defRPr/>
            </a:pPr>
            <a:r>
              <a:rPr lang="en-US" dirty="0">
                <a:solidFill>
                  <a:schemeClr val="tx1"/>
                </a:solidFill>
              </a:rPr>
              <a:t>Philadelphia school captured photos of students using school issued laptop computer cameras at home</a:t>
            </a:r>
          </a:p>
          <a:p>
            <a:pPr>
              <a:lnSpc>
                <a:spcPct val="90000"/>
              </a:lnSpc>
              <a:defRPr/>
            </a:pPr>
            <a:r>
              <a:rPr lang="en-US" dirty="0">
                <a:solidFill>
                  <a:schemeClr val="tx1"/>
                </a:solidFill>
              </a:rPr>
              <a:t>2010: U.C. Berkeley abandons voluntary freshman genetic test due to public outcry</a:t>
            </a:r>
          </a:p>
          <a:p>
            <a:pPr>
              <a:lnSpc>
                <a:spcPct val="90000"/>
              </a:lnSpc>
              <a:defRPr/>
            </a:pPr>
            <a:r>
              <a:rPr lang="en-US" dirty="0">
                <a:solidFill>
                  <a:schemeClr val="tx1"/>
                </a:solidFill>
              </a:rPr>
              <a:t>2020-21: schools monitoring online behavior during testing to avoid cheating, prone to errors/false accusations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D42EF-A16F-D7D9-D3E6-8E48EB753215}"/>
              </a:ext>
            </a:extLst>
          </p:cNvPr>
          <p:cNvSpPr>
            <a:spLocks noGrp="1"/>
          </p:cNvSpPr>
          <p:nvPr>
            <p:ph type="title"/>
          </p:nvPr>
        </p:nvSpPr>
        <p:spPr/>
        <p:txBody>
          <a:bodyPr/>
          <a:lstStyle/>
          <a:p>
            <a:pPr>
              <a:defRPr/>
            </a:pPr>
            <a:r>
              <a:rPr lang="en-US" dirty="0"/>
              <a:t>Drug Use and Remote Work</a:t>
            </a:r>
          </a:p>
        </p:txBody>
      </p:sp>
      <p:sp>
        <p:nvSpPr>
          <p:cNvPr id="3" name="Content Placeholder 2">
            <a:extLst>
              <a:ext uri="{FF2B5EF4-FFF2-40B4-BE49-F238E27FC236}">
                <a16:creationId xmlns:a16="http://schemas.microsoft.com/office/drawing/2014/main" id="{FE87B66B-90DD-7BC5-89BB-21A2BE75EAC8}"/>
              </a:ext>
            </a:extLst>
          </p:cNvPr>
          <p:cNvSpPr>
            <a:spLocks noGrp="1"/>
          </p:cNvSpPr>
          <p:nvPr>
            <p:ph idx="1"/>
          </p:nvPr>
        </p:nvSpPr>
        <p:spPr/>
        <p:txBody>
          <a:bodyPr/>
          <a:lstStyle/>
          <a:p>
            <a:pPr>
              <a:defRPr/>
            </a:pPr>
            <a:r>
              <a:rPr lang="en-US" dirty="0"/>
              <a:t>1/5 US workers have used alcohol or drugs while working remotely</a:t>
            </a:r>
          </a:p>
          <a:p>
            <a:pPr>
              <a:defRPr/>
            </a:pPr>
            <a:r>
              <a:rPr lang="en-US" dirty="0"/>
              <a:t>1/5 US workers have been under the influence during a virtual meeting</a:t>
            </a:r>
          </a:p>
          <a:p>
            <a:pPr>
              <a:defRPr/>
            </a:pPr>
            <a:r>
              <a:rPr lang="en-US" dirty="0"/>
              <a:t>Increased absenteeism among substance abusers</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99B79-45D7-59C4-39BA-C1D56DFBFD74}"/>
              </a:ext>
            </a:extLst>
          </p:cNvPr>
          <p:cNvSpPr>
            <a:spLocks noGrp="1"/>
          </p:cNvSpPr>
          <p:nvPr>
            <p:ph type="title"/>
          </p:nvPr>
        </p:nvSpPr>
        <p:spPr/>
        <p:txBody>
          <a:bodyPr/>
          <a:lstStyle/>
          <a:p>
            <a:pPr>
              <a:defRPr/>
            </a:pPr>
            <a:r>
              <a:rPr lang="en-US" dirty="0"/>
              <a:t>Drug Testing and </a:t>
            </a:r>
            <a:br>
              <a:rPr lang="en-US" dirty="0"/>
            </a:br>
            <a:r>
              <a:rPr lang="en-US" dirty="0"/>
              <a:t>the Erosion of Privacy</a:t>
            </a:r>
          </a:p>
        </p:txBody>
      </p:sp>
      <p:sp>
        <p:nvSpPr>
          <p:cNvPr id="3" name="Content Placeholder 2">
            <a:extLst>
              <a:ext uri="{FF2B5EF4-FFF2-40B4-BE49-F238E27FC236}">
                <a16:creationId xmlns:a16="http://schemas.microsoft.com/office/drawing/2014/main" id="{8044FDF2-2044-8A92-FF9A-00F6D7A3A082}"/>
              </a:ext>
            </a:extLst>
          </p:cNvPr>
          <p:cNvSpPr>
            <a:spLocks noGrp="1"/>
          </p:cNvSpPr>
          <p:nvPr>
            <p:ph idx="1"/>
          </p:nvPr>
        </p:nvSpPr>
        <p:spPr/>
        <p:txBody>
          <a:bodyPr/>
          <a:lstStyle/>
          <a:p>
            <a:pPr>
              <a:lnSpc>
                <a:spcPct val="90000"/>
              </a:lnSpc>
              <a:defRPr/>
            </a:pPr>
            <a:r>
              <a:rPr lang="en-US" sz="2800" dirty="0">
                <a:solidFill>
                  <a:schemeClr val="tx1"/>
                </a:solidFill>
              </a:rPr>
              <a:t>Child snitch programs:</a:t>
            </a:r>
          </a:p>
          <a:p>
            <a:pPr>
              <a:lnSpc>
                <a:spcPct val="90000"/>
              </a:lnSpc>
              <a:buFontTx/>
              <a:buNone/>
              <a:defRPr/>
            </a:pPr>
            <a:r>
              <a:rPr lang="en-US" sz="2800" dirty="0">
                <a:solidFill>
                  <a:schemeClr val="tx1"/>
                </a:solidFill>
              </a:rPr>
              <a:t>	- Pinkerton Services Group’s “Working Against Violence Everywhere”</a:t>
            </a:r>
          </a:p>
          <a:p>
            <a:pPr>
              <a:lnSpc>
                <a:spcPct val="90000"/>
              </a:lnSpc>
              <a:buFontTx/>
              <a:buNone/>
              <a:defRPr/>
            </a:pPr>
            <a:r>
              <a:rPr lang="en-US" sz="2800" dirty="0">
                <a:solidFill>
                  <a:schemeClr val="tx1"/>
                </a:solidFill>
              </a:rPr>
              <a:t>	- DARE - Recognize/Resist/Report (2003 GAO study reports DARE ineffective in combating drug use)</a:t>
            </a:r>
          </a:p>
          <a:p>
            <a:pPr>
              <a:lnSpc>
                <a:spcPct val="90000"/>
              </a:lnSpc>
              <a:buFontTx/>
              <a:buNone/>
              <a:defRPr/>
            </a:pPr>
            <a:r>
              <a:rPr lang="en-US" sz="2800" dirty="0">
                <a:solidFill>
                  <a:schemeClr val="tx1"/>
                </a:solidFill>
              </a:rPr>
              <a:t>	- Scholastic Crime Stoppers</a:t>
            </a:r>
          </a:p>
          <a:p>
            <a:pPr>
              <a:lnSpc>
                <a:spcPct val="90000"/>
              </a:lnSpc>
              <a:buFontTx/>
              <a:buNone/>
              <a:defRPr/>
            </a:pPr>
            <a:r>
              <a:rPr lang="en-US" sz="2800" dirty="0">
                <a:solidFill>
                  <a:schemeClr val="tx1"/>
                </a:solidFill>
              </a:rPr>
              <a:t>	- Students Against Violence Everywhere (SAVE)</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a:extLst>
              <a:ext uri="{FF2B5EF4-FFF2-40B4-BE49-F238E27FC236}">
                <a16:creationId xmlns:a16="http://schemas.microsoft.com/office/drawing/2014/main" id="{93BF4289-D90E-80F3-1C90-FB538F9803BF}"/>
              </a:ext>
            </a:extLst>
          </p:cNvPr>
          <p:cNvSpPr>
            <a:spLocks noGrp="1" noChangeArrowheads="1"/>
          </p:cNvSpPr>
          <p:nvPr>
            <p:ph type="title"/>
          </p:nvPr>
        </p:nvSpPr>
        <p:spPr/>
        <p:txBody>
          <a:bodyPr/>
          <a:lstStyle/>
          <a:p>
            <a:pPr>
              <a:defRPr/>
            </a:pPr>
            <a:r>
              <a:rPr lang="en-US" sz="4000" dirty="0"/>
              <a:t>Drug Testing and </a:t>
            </a:r>
            <a:br>
              <a:rPr lang="en-US" sz="4000" dirty="0"/>
            </a:br>
            <a:r>
              <a:rPr lang="en-US" sz="4000" dirty="0"/>
              <a:t>the Erosion of Privacy</a:t>
            </a:r>
          </a:p>
        </p:txBody>
      </p:sp>
      <p:sp>
        <p:nvSpPr>
          <p:cNvPr id="181251" name="Rectangle 3">
            <a:extLst>
              <a:ext uri="{FF2B5EF4-FFF2-40B4-BE49-F238E27FC236}">
                <a16:creationId xmlns:a16="http://schemas.microsoft.com/office/drawing/2014/main" id="{996FC9DE-AF7F-89CE-75E1-24532DBBCDBB}"/>
              </a:ext>
            </a:extLst>
          </p:cNvPr>
          <p:cNvSpPr>
            <a:spLocks noGrp="1" noChangeArrowheads="1"/>
          </p:cNvSpPr>
          <p:nvPr>
            <p:ph idx="1"/>
          </p:nvPr>
        </p:nvSpPr>
        <p:spPr/>
        <p:txBody>
          <a:bodyPr/>
          <a:lstStyle/>
          <a:p>
            <a:pPr>
              <a:lnSpc>
                <a:spcPct val="80000"/>
              </a:lnSpc>
              <a:defRPr/>
            </a:pPr>
            <a:r>
              <a:rPr lang="en-US" sz="2800" dirty="0"/>
              <a:t>DNA databases:</a:t>
            </a:r>
          </a:p>
          <a:p>
            <a:pPr lvl="1">
              <a:lnSpc>
                <a:spcPct val="80000"/>
              </a:lnSpc>
              <a:defRPr/>
            </a:pPr>
            <a:r>
              <a:rPr lang="en-US" sz="2400" dirty="0"/>
              <a:t>Most industrialized countries</a:t>
            </a:r>
          </a:p>
          <a:p>
            <a:pPr lvl="1">
              <a:lnSpc>
                <a:spcPct val="80000"/>
              </a:lnSpc>
              <a:defRPr/>
            </a:pPr>
            <a:r>
              <a:rPr lang="en-US" sz="2400" dirty="0"/>
              <a:t>Federal government and all 50 states</a:t>
            </a:r>
          </a:p>
          <a:p>
            <a:pPr lvl="2">
              <a:lnSpc>
                <a:spcPct val="80000"/>
              </a:lnSpc>
              <a:defRPr/>
            </a:pPr>
            <a:r>
              <a:rPr lang="en-US" dirty="0"/>
              <a:t>Federal DNA Fingerprint Act keeps records of accused (2 million) and convicted (11 million) and refugees</a:t>
            </a:r>
          </a:p>
          <a:p>
            <a:pPr lvl="2">
              <a:lnSpc>
                <a:spcPct val="80000"/>
              </a:lnSpc>
              <a:defRPr/>
            </a:pPr>
            <a:r>
              <a:rPr lang="en-US" dirty="0"/>
              <a:t>State and local databases include minors</a:t>
            </a:r>
          </a:p>
          <a:p>
            <a:pPr lvl="2">
              <a:lnSpc>
                <a:spcPct val="80000"/>
              </a:lnSpc>
              <a:defRPr/>
            </a:pPr>
            <a:r>
              <a:rPr lang="en-US" dirty="0"/>
              <a:t>European Court of Human Rights ruled similar system in UK a violation of human rights</a:t>
            </a:r>
          </a:p>
          <a:p>
            <a:pPr lvl="1">
              <a:lnSpc>
                <a:spcPct val="80000"/>
              </a:lnSpc>
              <a:defRPr/>
            </a:pPr>
            <a:r>
              <a:rPr lang="en-US" sz="2400" dirty="0"/>
              <a:t>For those convicted and, in some cases, those merely arrested (federal DNA database = CODIS – Supreme Court rules does not violate 4</a:t>
            </a:r>
            <a:r>
              <a:rPr lang="en-US" sz="2400" baseline="30000" dirty="0"/>
              <a:t>th</a:t>
            </a:r>
            <a:r>
              <a:rPr lang="en-US" sz="2400" dirty="0"/>
              <a:t> Amendment)</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D790E-B32E-FB50-893B-9291D8230B65}"/>
              </a:ext>
            </a:extLst>
          </p:cNvPr>
          <p:cNvSpPr>
            <a:spLocks noGrp="1"/>
          </p:cNvSpPr>
          <p:nvPr>
            <p:ph type="title"/>
          </p:nvPr>
        </p:nvSpPr>
        <p:spPr/>
        <p:txBody>
          <a:bodyPr/>
          <a:lstStyle/>
          <a:p>
            <a:pPr>
              <a:defRPr/>
            </a:pPr>
            <a:r>
              <a:rPr lang="en-US" dirty="0"/>
              <a:t>Drug Testing and </a:t>
            </a:r>
            <a:br>
              <a:rPr lang="en-US" dirty="0"/>
            </a:br>
            <a:r>
              <a:rPr lang="en-US" dirty="0"/>
              <a:t>the Erosion of Privacy</a:t>
            </a:r>
          </a:p>
        </p:txBody>
      </p:sp>
      <p:sp>
        <p:nvSpPr>
          <p:cNvPr id="3" name="Content Placeholder 2">
            <a:extLst>
              <a:ext uri="{FF2B5EF4-FFF2-40B4-BE49-F238E27FC236}">
                <a16:creationId xmlns:a16="http://schemas.microsoft.com/office/drawing/2014/main" id="{D5952BC6-43FD-556F-7179-4F02196E8423}"/>
              </a:ext>
            </a:extLst>
          </p:cNvPr>
          <p:cNvSpPr>
            <a:spLocks noGrp="1"/>
          </p:cNvSpPr>
          <p:nvPr>
            <p:ph idx="1"/>
          </p:nvPr>
        </p:nvSpPr>
        <p:spPr/>
        <p:txBody>
          <a:bodyPr/>
          <a:lstStyle/>
          <a:p>
            <a:pPr>
              <a:defRPr/>
            </a:pPr>
            <a:r>
              <a:rPr lang="en-US" sz="2800" dirty="0"/>
              <a:t>DNA databases</a:t>
            </a:r>
          </a:p>
          <a:p>
            <a:pPr lvl="1">
              <a:defRPr/>
            </a:pPr>
            <a:r>
              <a:rPr lang="en-US" dirty="0"/>
              <a:t>Some states store mandated genetic test data on newborns (yet newborn bloodspot screening valuable tool for researchers)</a:t>
            </a:r>
          </a:p>
          <a:p>
            <a:pPr lvl="1">
              <a:defRPr/>
            </a:pPr>
            <a:r>
              <a:rPr lang="en-US" dirty="0"/>
              <a:t>2013: MI requires mothers who were younger than 16 at time of conception and who refuse to identify their babies’ father to give blood, which is stored and DNA tested to find perpetrators of statutory rape (3+ years older)</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6065D-7DA1-3C5A-76A5-27705E9FB5FD}"/>
              </a:ext>
            </a:extLst>
          </p:cNvPr>
          <p:cNvSpPr>
            <a:spLocks noGrp="1"/>
          </p:cNvSpPr>
          <p:nvPr>
            <p:ph type="title"/>
          </p:nvPr>
        </p:nvSpPr>
        <p:spPr/>
        <p:txBody>
          <a:bodyPr/>
          <a:lstStyle/>
          <a:p>
            <a:pPr>
              <a:defRPr/>
            </a:pPr>
            <a:r>
              <a:rPr lang="en-US" dirty="0"/>
              <a:t>Genetic Testing: 23andMe</a:t>
            </a:r>
          </a:p>
        </p:txBody>
      </p:sp>
      <p:sp>
        <p:nvSpPr>
          <p:cNvPr id="3" name="Content Placeholder 2">
            <a:extLst>
              <a:ext uri="{FF2B5EF4-FFF2-40B4-BE49-F238E27FC236}">
                <a16:creationId xmlns:a16="http://schemas.microsoft.com/office/drawing/2014/main" id="{9B62E833-69E8-1034-8B26-4F10F896C808}"/>
              </a:ext>
            </a:extLst>
          </p:cNvPr>
          <p:cNvSpPr>
            <a:spLocks noGrp="1"/>
          </p:cNvSpPr>
          <p:nvPr>
            <p:ph idx="1"/>
          </p:nvPr>
        </p:nvSpPr>
        <p:spPr/>
        <p:txBody>
          <a:bodyPr/>
          <a:lstStyle/>
          <a:p>
            <a:pPr>
              <a:defRPr/>
            </a:pPr>
            <a:r>
              <a:rPr lang="en-US" dirty="0"/>
              <a:t>Backed by Google and run by Anne Wojcicki, ex-wife of Google founder Sergey Brin</a:t>
            </a:r>
          </a:p>
          <a:p>
            <a:pPr>
              <a:defRPr/>
            </a:pPr>
            <a:r>
              <a:rPr lang="en-US" dirty="0">
                <a:solidFill>
                  <a:schemeClr val="tx1"/>
                </a:solidFill>
              </a:rPr>
              <a:t>Has partnered with dozens of universities and high schools (offering discounts on genetic testing and curricular materials)</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6F05F-23CD-0DAC-B845-7F7280868B62}"/>
              </a:ext>
            </a:extLst>
          </p:cNvPr>
          <p:cNvSpPr>
            <a:spLocks noGrp="1"/>
          </p:cNvSpPr>
          <p:nvPr>
            <p:ph type="title"/>
          </p:nvPr>
        </p:nvSpPr>
        <p:spPr/>
        <p:txBody>
          <a:bodyPr/>
          <a:lstStyle/>
          <a:p>
            <a:pPr>
              <a:defRPr/>
            </a:pPr>
            <a:r>
              <a:rPr lang="en-US" dirty="0">
                <a:solidFill>
                  <a:srgbClr val="FFFF00"/>
                </a:solidFill>
              </a:rPr>
              <a:t>Genetic Testing: 23andMe</a:t>
            </a:r>
            <a:endParaRPr lang="en-US" dirty="0"/>
          </a:p>
        </p:txBody>
      </p:sp>
      <p:sp>
        <p:nvSpPr>
          <p:cNvPr id="3" name="Content Placeholder 2">
            <a:extLst>
              <a:ext uri="{FF2B5EF4-FFF2-40B4-BE49-F238E27FC236}">
                <a16:creationId xmlns:a16="http://schemas.microsoft.com/office/drawing/2014/main" id="{B5E49B56-9062-580E-1C28-ECA3D58AAC34}"/>
              </a:ext>
            </a:extLst>
          </p:cNvPr>
          <p:cNvSpPr>
            <a:spLocks noGrp="1"/>
          </p:cNvSpPr>
          <p:nvPr>
            <p:ph idx="1"/>
          </p:nvPr>
        </p:nvSpPr>
        <p:spPr/>
        <p:txBody>
          <a:bodyPr/>
          <a:lstStyle/>
          <a:p>
            <a:pPr>
              <a:defRPr/>
            </a:pPr>
            <a:r>
              <a:rPr lang="en-US" dirty="0"/>
              <a:t>Personal (limited) DNA screen $99, has been used by about 0.5 million people</a:t>
            </a:r>
          </a:p>
          <a:p>
            <a:pPr lvl="1">
              <a:defRPr/>
            </a:pPr>
            <a:r>
              <a:rPr lang="en-US" sz="3200" dirty="0"/>
              <a:t>Cost of sequencing entire genome = $3,000 and falling</a:t>
            </a:r>
          </a:p>
          <a:p>
            <a:pPr lvl="1">
              <a:defRPr/>
            </a:pPr>
            <a:r>
              <a:rPr lang="en-US" sz="3200" dirty="0"/>
              <a:t>Offered $99 test for 250 genetic conditions</a:t>
            </a:r>
          </a:p>
          <a:p>
            <a:pPr>
              <a:defRPr/>
            </a:pPr>
            <a:endParaRPr lang="en-US"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C5032-D66D-EEDA-4692-DAFEAA1D6B90}"/>
              </a:ext>
            </a:extLst>
          </p:cNvPr>
          <p:cNvSpPr>
            <a:spLocks noGrp="1"/>
          </p:cNvSpPr>
          <p:nvPr>
            <p:ph type="title"/>
          </p:nvPr>
        </p:nvSpPr>
        <p:spPr/>
        <p:txBody>
          <a:bodyPr/>
          <a:lstStyle/>
          <a:p>
            <a:pPr>
              <a:defRPr/>
            </a:pPr>
            <a:r>
              <a:rPr lang="en-US" dirty="0">
                <a:solidFill>
                  <a:srgbClr val="FFFF00"/>
                </a:solidFill>
              </a:rPr>
              <a:t>Genetic Testing: 23andMe</a:t>
            </a:r>
            <a:endParaRPr lang="en-US" dirty="0"/>
          </a:p>
        </p:txBody>
      </p:sp>
      <p:sp>
        <p:nvSpPr>
          <p:cNvPr id="3" name="Content Placeholder 2">
            <a:extLst>
              <a:ext uri="{FF2B5EF4-FFF2-40B4-BE49-F238E27FC236}">
                <a16:creationId xmlns:a16="http://schemas.microsoft.com/office/drawing/2014/main" id="{B38D40C8-20DE-6788-FDA5-80AB1D3CA091}"/>
              </a:ext>
            </a:extLst>
          </p:cNvPr>
          <p:cNvSpPr>
            <a:spLocks noGrp="1"/>
          </p:cNvSpPr>
          <p:nvPr>
            <p:ph idx="1"/>
          </p:nvPr>
        </p:nvSpPr>
        <p:spPr/>
        <p:txBody>
          <a:bodyPr/>
          <a:lstStyle/>
          <a:p>
            <a:pPr>
              <a:defRPr/>
            </a:pPr>
            <a:r>
              <a:rPr lang="en-US" sz="3600" dirty="0"/>
              <a:t>2012: First patent – gene variant that may be protective against a rare genetic form of Parkinson’s Disease</a:t>
            </a:r>
          </a:p>
          <a:p>
            <a:pPr lvl="1">
              <a:defRPr/>
            </a:pPr>
            <a:r>
              <a:rPr lang="en-US" sz="3600" dirty="0"/>
              <a:t>Gene patenting on hold per SCOTUS</a:t>
            </a:r>
          </a:p>
          <a:p>
            <a:pPr>
              <a:defRPr/>
            </a:pPr>
            <a:r>
              <a:rPr lang="en-US" sz="3600" dirty="0">
                <a:solidFill>
                  <a:schemeClr val="tx1"/>
                </a:solidFill>
              </a:rPr>
              <a:t>2013: Awarded a patent to help parents create designer babies</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D2C35-2CC6-B7C2-7630-212B9223A824}"/>
              </a:ext>
            </a:extLst>
          </p:cNvPr>
          <p:cNvSpPr>
            <a:spLocks noGrp="1"/>
          </p:cNvSpPr>
          <p:nvPr>
            <p:ph type="title"/>
          </p:nvPr>
        </p:nvSpPr>
        <p:spPr/>
        <p:txBody>
          <a:bodyPr/>
          <a:lstStyle/>
          <a:p>
            <a:pPr>
              <a:defRPr/>
            </a:pPr>
            <a:r>
              <a:rPr lang="en-US" dirty="0">
                <a:solidFill>
                  <a:srgbClr val="FFFF00"/>
                </a:solidFill>
              </a:rPr>
              <a:t>Genetic Testing: 23andMe</a:t>
            </a:r>
            <a:endParaRPr lang="en-US" dirty="0"/>
          </a:p>
        </p:txBody>
      </p:sp>
      <p:sp>
        <p:nvSpPr>
          <p:cNvPr id="3" name="Content Placeholder 2">
            <a:extLst>
              <a:ext uri="{FF2B5EF4-FFF2-40B4-BE49-F238E27FC236}">
                <a16:creationId xmlns:a16="http://schemas.microsoft.com/office/drawing/2014/main" id="{DCBBC660-8556-4BB1-71A5-8FDDFAD550F9}"/>
              </a:ext>
            </a:extLst>
          </p:cNvPr>
          <p:cNvSpPr>
            <a:spLocks noGrp="1"/>
          </p:cNvSpPr>
          <p:nvPr>
            <p:ph idx="1"/>
          </p:nvPr>
        </p:nvSpPr>
        <p:spPr/>
        <p:txBody>
          <a:bodyPr/>
          <a:lstStyle/>
          <a:p>
            <a:pPr marL="342900" lvl="1" indent="-342900">
              <a:buFontTx/>
              <a:buChar char="•"/>
              <a:defRPr/>
            </a:pPr>
            <a:r>
              <a:rPr lang="en-US" dirty="0"/>
              <a:t>Partnered with Iceland’s Decode Genetics Inc. to offer more thorough personal genome analysis for $1000</a:t>
            </a:r>
          </a:p>
          <a:p>
            <a:pPr marL="342900" lvl="1" indent="-342900">
              <a:buFontTx/>
              <a:buChar char="•"/>
              <a:defRPr/>
            </a:pPr>
            <a:r>
              <a:rPr lang="en-US" dirty="0"/>
              <a:t>2013: Cease and desist order from FDA, which considers it a medical device requiring approval – suspended its genetic testing</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83C2A-297F-1C79-4592-DBFE46989553}"/>
              </a:ext>
            </a:extLst>
          </p:cNvPr>
          <p:cNvSpPr>
            <a:spLocks noGrp="1"/>
          </p:cNvSpPr>
          <p:nvPr>
            <p:ph type="title"/>
          </p:nvPr>
        </p:nvSpPr>
        <p:spPr/>
        <p:txBody>
          <a:bodyPr/>
          <a:lstStyle/>
          <a:p>
            <a:pPr>
              <a:defRPr/>
            </a:pPr>
            <a:r>
              <a:rPr lang="en-US" dirty="0">
                <a:solidFill>
                  <a:srgbClr val="FFFF00"/>
                </a:solidFill>
              </a:rPr>
              <a:t>Genetic Testing: 23andMe</a:t>
            </a:r>
            <a:endParaRPr lang="en-US" dirty="0"/>
          </a:p>
        </p:txBody>
      </p:sp>
      <p:sp>
        <p:nvSpPr>
          <p:cNvPr id="3" name="Content Placeholder 2">
            <a:extLst>
              <a:ext uri="{FF2B5EF4-FFF2-40B4-BE49-F238E27FC236}">
                <a16:creationId xmlns:a16="http://schemas.microsoft.com/office/drawing/2014/main" id="{D2E2CE96-96F2-9B91-A4F8-2E5C522C4191}"/>
              </a:ext>
            </a:extLst>
          </p:cNvPr>
          <p:cNvSpPr>
            <a:spLocks noGrp="1"/>
          </p:cNvSpPr>
          <p:nvPr>
            <p:ph idx="1"/>
          </p:nvPr>
        </p:nvSpPr>
        <p:spPr/>
        <p:txBody>
          <a:bodyPr/>
          <a:lstStyle/>
          <a:p>
            <a:pPr marL="342900" lvl="1" indent="-342900">
              <a:buFontTx/>
              <a:buChar char="•"/>
              <a:defRPr/>
            </a:pPr>
            <a:r>
              <a:rPr lang="en-US" sz="2400" dirty="0"/>
              <a:t>2015: FDA Oks tests for autosomal recessive conditions such as cystic fibrosis, sickle cell anemia, Tay-Sachs Disease, and Bloom Disease</a:t>
            </a:r>
          </a:p>
          <a:p>
            <a:pPr marL="342900" lvl="1" indent="-342900">
              <a:buFontTx/>
              <a:buChar char="•"/>
              <a:defRPr/>
            </a:pPr>
            <a:r>
              <a:rPr lang="en-US" sz="2400" dirty="0"/>
              <a:t>2017: FDA approves DTC testing by 23andMe for genetic predisposition to late-onset Alzheimer’s, Parkinson’s, celiac disease, alpha-1 antitrypsin deficiency, early-onset primary dystonia, Factor XI deficiency, Gaucher Disease I, G6PD deficiency, hereditary hemochromatosis, and hereditary thrombophilia</a:t>
            </a:r>
          </a:p>
          <a:p>
            <a:pPr>
              <a:defRPr/>
            </a:pPr>
            <a:endParaRPr lang="en-US"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F7D32-9062-A476-E105-29E193471FC6}"/>
              </a:ext>
            </a:extLst>
          </p:cNvPr>
          <p:cNvSpPr>
            <a:spLocks noGrp="1"/>
          </p:cNvSpPr>
          <p:nvPr>
            <p:ph type="title"/>
          </p:nvPr>
        </p:nvSpPr>
        <p:spPr/>
        <p:txBody>
          <a:bodyPr/>
          <a:lstStyle/>
          <a:p>
            <a:pPr>
              <a:defRPr/>
            </a:pPr>
            <a:r>
              <a:rPr lang="en-US" dirty="0">
                <a:solidFill>
                  <a:srgbClr val="FFFF00"/>
                </a:solidFill>
              </a:rPr>
              <a:t>Genetic Testing: 23andMe</a:t>
            </a:r>
            <a:endParaRPr lang="en-US" dirty="0"/>
          </a:p>
        </p:txBody>
      </p:sp>
      <p:sp>
        <p:nvSpPr>
          <p:cNvPr id="3" name="Content Placeholder 2">
            <a:extLst>
              <a:ext uri="{FF2B5EF4-FFF2-40B4-BE49-F238E27FC236}">
                <a16:creationId xmlns:a16="http://schemas.microsoft.com/office/drawing/2014/main" id="{31BCC4AE-F60D-31D8-CC4E-CCA26C28EB12}"/>
              </a:ext>
            </a:extLst>
          </p:cNvPr>
          <p:cNvSpPr>
            <a:spLocks noGrp="1"/>
          </p:cNvSpPr>
          <p:nvPr>
            <p:ph idx="1"/>
          </p:nvPr>
        </p:nvSpPr>
        <p:spPr/>
        <p:txBody>
          <a:bodyPr/>
          <a:lstStyle/>
          <a:p>
            <a:pPr>
              <a:defRPr/>
            </a:pPr>
            <a:r>
              <a:rPr lang="en-US" dirty="0"/>
              <a:t>2018: FDA approves 23andMe’s DTC BRCA mutation testing kit ($199)</a:t>
            </a:r>
          </a:p>
          <a:p>
            <a:pPr>
              <a:defRPr/>
            </a:pPr>
            <a:r>
              <a:rPr lang="en-US" dirty="0"/>
              <a:t>2018: 23andMe offers $100 ancestry tests, $200 ancestry and health tests, and a $749 premium service</a:t>
            </a:r>
          </a:p>
          <a:p>
            <a:pPr>
              <a:defRPr/>
            </a:pPr>
            <a:r>
              <a:rPr lang="en-US" dirty="0"/>
              <a:t>Accuracy questionable</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59EA2-B690-5031-2A7C-F52C9B102354}"/>
              </a:ext>
            </a:extLst>
          </p:cNvPr>
          <p:cNvSpPr>
            <a:spLocks noGrp="1"/>
          </p:cNvSpPr>
          <p:nvPr>
            <p:ph type="title"/>
          </p:nvPr>
        </p:nvSpPr>
        <p:spPr/>
        <p:txBody>
          <a:bodyPr/>
          <a:lstStyle/>
          <a:p>
            <a:pPr>
              <a:defRPr/>
            </a:pPr>
            <a:r>
              <a:rPr lang="en-US" dirty="0">
                <a:solidFill>
                  <a:srgbClr val="FFFF00"/>
                </a:solidFill>
              </a:rPr>
              <a:t>Genetic Testing: 23andMe</a:t>
            </a:r>
            <a:endParaRPr lang="en-US" sz="4000" dirty="0"/>
          </a:p>
        </p:txBody>
      </p:sp>
      <p:sp>
        <p:nvSpPr>
          <p:cNvPr id="3" name="Content Placeholder 2">
            <a:extLst>
              <a:ext uri="{FF2B5EF4-FFF2-40B4-BE49-F238E27FC236}">
                <a16:creationId xmlns:a16="http://schemas.microsoft.com/office/drawing/2014/main" id="{19EE2EA6-6AD5-EEF3-FE77-B77E4F29CC23}"/>
              </a:ext>
            </a:extLst>
          </p:cNvPr>
          <p:cNvSpPr>
            <a:spLocks noGrp="1"/>
          </p:cNvSpPr>
          <p:nvPr>
            <p:ph idx="1"/>
          </p:nvPr>
        </p:nvSpPr>
        <p:spPr/>
        <p:txBody>
          <a:bodyPr/>
          <a:lstStyle/>
          <a:p>
            <a:pPr>
              <a:defRPr/>
            </a:pPr>
            <a:r>
              <a:rPr lang="en-US" sz="2400" dirty="0"/>
              <a:t>2018: GSK acquires $300 million stake in company to develop drugs more efficiently and to more quickly identify patients for clinical trials</a:t>
            </a:r>
          </a:p>
          <a:p>
            <a:pPr lvl="1">
              <a:defRPr/>
            </a:pPr>
            <a:r>
              <a:rPr lang="en-US" sz="2400" dirty="0"/>
              <a:t>Access to 80% of 23andMe’s 5 million customers, who originally consented to have be involved in medical research (but not necessarily exclusively by, and for the benefit of, GSK)</a:t>
            </a:r>
          </a:p>
          <a:p>
            <a:pPr>
              <a:defRPr/>
            </a:pPr>
            <a:r>
              <a:rPr lang="en-US" sz="2400" dirty="0"/>
              <a:t>2023: Massive data breach affecting almost 7 million customers, multiple lawsuits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9A8A9CEA-5FA8-5BD1-FFB0-616E1E9F3E6E}"/>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altLang="en-US">
                <a:effectLst/>
              </a:rPr>
              <a:t>Drug Use/Abuse</a:t>
            </a:r>
          </a:p>
        </p:txBody>
      </p:sp>
      <p:sp>
        <p:nvSpPr>
          <p:cNvPr id="130051" name="Rectangle 3">
            <a:extLst>
              <a:ext uri="{FF2B5EF4-FFF2-40B4-BE49-F238E27FC236}">
                <a16:creationId xmlns:a16="http://schemas.microsoft.com/office/drawing/2014/main" id="{B1A5886A-33A1-89D2-178A-E90D98A4A200}"/>
              </a:ext>
            </a:extLst>
          </p:cNvPr>
          <p:cNvSpPr>
            <a:spLocks noGrp="1" noChangeArrowheads="1"/>
          </p:cNvSpPr>
          <p:nvPr>
            <p:ph type="body" idx="1"/>
          </p:nvPr>
        </p:nvSpPr>
        <p:spPr/>
        <p:txBody>
          <a:bodyPr/>
          <a:lstStyle/>
          <a:p>
            <a:pPr>
              <a:lnSpc>
                <a:spcPct val="90000"/>
              </a:lnSpc>
              <a:defRPr/>
            </a:pPr>
            <a:r>
              <a:rPr lang="en-US" sz="2800" dirty="0"/>
              <a:t>21</a:t>
            </a:r>
            <a:r>
              <a:rPr lang="en-US" sz="2800" baseline="30000" dirty="0"/>
              <a:t>st</a:t>
            </a:r>
            <a:r>
              <a:rPr lang="en-US" sz="2800" dirty="0"/>
              <a:t> Century: dramatic rise in prescription opioid drug abuse</a:t>
            </a:r>
          </a:p>
          <a:p>
            <a:pPr lvl="1">
              <a:lnSpc>
                <a:spcPct val="90000"/>
              </a:lnSpc>
              <a:defRPr/>
            </a:pPr>
            <a:r>
              <a:rPr lang="en-US" dirty="0"/>
              <a:t>3X amount prescribed in 2015 than in 1999</a:t>
            </a:r>
          </a:p>
          <a:p>
            <a:pPr lvl="1">
              <a:lnSpc>
                <a:spcPct val="90000"/>
              </a:lnSpc>
              <a:defRPr/>
            </a:pPr>
            <a:r>
              <a:rPr lang="en-US" dirty="0"/>
              <a:t>4X amount prescribed than in Europe (2015)</a:t>
            </a:r>
          </a:p>
          <a:p>
            <a:pPr lvl="1">
              <a:lnSpc>
                <a:spcPct val="90000"/>
              </a:lnSpc>
              <a:defRPr/>
            </a:pPr>
            <a:r>
              <a:rPr lang="en-US" dirty="0"/>
              <a:t>Fueled by pill mills</a:t>
            </a:r>
          </a:p>
          <a:p>
            <a:pPr lvl="1">
              <a:lnSpc>
                <a:spcPct val="90000"/>
              </a:lnSpc>
              <a:defRPr/>
            </a:pPr>
            <a:r>
              <a:rPr lang="en-US" dirty="0"/>
              <a:t>FDA opioid approval process shoddy, incomplete</a:t>
            </a:r>
          </a:p>
          <a:p>
            <a:pPr lvl="1">
              <a:lnSpc>
                <a:spcPct val="90000"/>
              </a:lnSpc>
              <a:defRPr/>
            </a:pPr>
            <a:endParaRPr lang="en-US" sz="3200" dirty="0"/>
          </a:p>
          <a:p>
            <a:pPr>
              <a:lnSpc>
                <a:spcPct val="90000"/>
              </a:lnSpc>
              <a:defRPr/>
            </a:pPr>
            <a:endParaRPr lang="en-US"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4F39F-997B-2C12-6DA3-56C3EDB25EB0}"/>
              </a:ext>
            </a:extLst>
          </p:cNvPr>
          <p:cNvSpPr>
            <a:spLocks noGrp="1"/>
          </p:cNvSpPr>
          <p:nvPr>
            <p:ph type="title"/>
          </p:nvPr>
        </p:nvSpPr>
        <p:spPr>
          <a:xfrm>
            <a:off x="609600" y="533400"/>
            <a:ext cx="7772400" cy="1066800"/>
          </a:xfrm>
        </p:spPr>
        <p:txBody>
          <a:bodyPr/>
          <a:lstStyle/>
          <a:p>
            <a:pPr>
              <a:spcBef>
                <a:spcPct val="20000"/>
              </a:spcBef>
              <a:defRPr/>
            </a:pPr>
            <a:r>
              <a:rPr lang="en-US" sz="4000" b="0" i="1" dirty="0">
                <a:solidFill>
                  <a:srgbClr val="FFFFFF"/>
                </a:solidFill>
                <a:effectLst/>
                <a:ea typeface="+mn-ea"/>
                <a:cs typeface="+mn-cs"/>
              </a:rPr>
              <a:t>Headline from “The Onion”</a:t>
            </a:r>
          </a:p>
        </p:txBody>
      </p:sp>
      <p:sp>
        <p:nvSpPr>
          <p:cNvPr id="4" name="Content Placeholder 3">
            <a:extLst>
              <a:ext uri="{FF2B5EF4-FFF2-40B4-BE49-F238E27FC236}">
                <a16:creationId xmlns:a16="http://schemas.microsoft.com/office/drawing/2014/main" id="{B1181A4C-97B6-8F8B-F495-AD0AF1FFB2A0}"/>
              </a:ext>
            </a:extLst>
          </p:cNvPr>
          <p:cNvSpPr>
            <a:spLocks noGrp="1"/>
          </p:cNvSpPr>
          <p:nvPr>
            <p:ph idx="1"/>
          </p:nvPr>
        </p:nvSpPr>
        <p:spPr/>
        <p:txBody>
          <a:bodyPr/>
          <a:lstStyle/>
          <a:p>
            <a:pPr marL="0" indent="0">
              <a:buFontTx/>
              <a:buNone/>
              <a:defRPr/>
            </a:pPr>
            <a:r>
              <a:rPr lang="en-US" dirty="0">
                <a:effectLst/>
              </a:rPr>
              <a:t>“New 23andMe Feature Connects Users To Others Who Share Genetic Tendency To Get Billed For $199”</a:t>
            </a:r>
            <a:br>
              <a:rPr lang="en-US" dirty="0">
                <a:effectLst/>
              </a:rPr>
            </a:br>
            <a:endParaRPr lang="en-US"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CA438-335F-F08A-BE05-0085AD13C541}"/>
              </a:ext>
            </a:extLst>
          </p:cNvPr>
          <p:cNvSpPr>
            <a:spLocks noGrp="1"/>
          </p:cNvSpPr>
          <p:nvPr>
            <p:ph type="title"/>
          </p:nvPr>
        </p:nvSpPr>
        <p:spPr/>
        <p:txBody>
          <a:bodyPr/>
          <a:lstStyle/>
          <a:p>
            <a:pPr>
              <a:defRPr/>
            </a:pPr>
            <a:r>
              <a:rPr lang="en-US" dirty="0">
                <a:solidFill>
                  <a:srgbClr val="FFFF00"/>
                </a:solidFill>
              </a:rPr>
              <a:t>Genetic Testing</a:t>
            </a:r>
            <a:endParaRPr lang="en-US" dirty="0"/>
          </a:p>
        </p:txBody>
      </p:sp>
      <p:sp>
        <p:nvSpPr>
          <p:cNvPr id="3" name="Content Placeholder 2">
            <a:extLst>
              <a:ext uri="{FF2B5EF4-FFF2-40B4-BE49-F238E27FC236}">
                <a16:creationId xmlns:a16="http://schemas.microsoft.com/office/drawing/2014/main" id="{670190FB-043A-A0BE-CABA-F96ECB9878E3}"/>
              </a:ext>
            </a:extLst>
          </p:cNvPr>
          <p:cNvSpPr>
            <a:spLocks noGrp="1"/>
          </p:cNvSpPr>
          <p:nvPr>
            <p:ph idx="1"/>
          </p:nvPr>
        </p:nvSpPr>
        <p:spPr/>
        <p:txBody>
          <a:bodyPr/>
          <a:lstStyle/>
          <a:p>
            <a:pPr>
              <a:defRPr/>
            </a:pPr>
            <a:r>
              <a:rPr lang="en-US" sz="2800" dirty="0"/>
              <a:t>Similar arrangements: Amgen acquired </a:t>
            </a:r>
            <a:r>
              <a:rPr lang="en-US" sz="2800" dirty="0" err="1"/>
              <a:t>deCODE</a:t>
            </a:r>
            <a:r>
              <a:rPr lang="en-US" sz="2800" dirty="0"/>
              <a:t> Genetics (Iceland, 2012), Regeneron Pharmaceuticals and Geisinger Health System teamed up in 2014; Roche acquired Foundation medicine and another cancer data company (2018)</a:t>
            </a:r>
          </a:p>
          <a:p>
            <a:pPr>
              <a:defRPr/>
            </a:pPr>
            <a:endParaRPr lang="en-US"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CA699-1D09-D402-4711-76059E48205D}"/>
              </a:ext>
            </a:extLst>
          </p:cNvPr>
          <p:cNvSpPr>
            <a:spLocks noGrp="1"/>
          </p:cNvSpPr>
          <p:nvPr>
            <p:ph type="title"/>
          </p:nvPr>
        </p:nvSpPr>
        <p:spPr/>
        <p:txBody>
          <a:bodyPr/>
          <a:lstStyle/>
          <a:p>
            <a:pPr>
              <a:defRPr/>
            </a:pPr>
            <a:r>
              <a:rPr lang="en-US" dirty="0"/>
              <a:t>Genetic Testing</a:t>
            </a:r>
          </a:p>
        </p:txBody>
      </p:sp>
      <p:sp>
        <p:nvSpPr>
          <p:cNvPr id="3" name="Content Placeholder 2">
            <a:extLst>
              <a:ext uri="{FF2B5EF4-FFF2-40B4-BE49-F238E27FC236}">
                <a16:creationId xmlns:a16="http://schemas.microsoft.com/office/drawing/2014/main" id="{3709C021-2AC2-0ED6-CB9C-7C85080051C1}"/>
              </a:ext>
            </a:extLst>
          </p:cNvPr>
          <p:cNvSpPr>
            <a:spLocks noGrp="1"/>
          </p:cNvSpPr>
          <p:nvPr>
            <p:ph idx="1"/>
          </p:nvPr>
        </p:nvSpPr>
        <p:spPr/>
        <p:txBody>
          <a:bodyPr/>
          <a:lstStyle/>
          <a:p>
            <a:pPr>
              <a:defRPr/>
            </a:pPr>
            <a:r>
              <a:rPr lang="en-US" sz="2400" dirty="0" err="1"/>
              <a:t>EncrypGen</a:t>
            </a:r>
            <a:r>
              <a:rPr lang="en-US" sz="2400" dirty="0"/>
              <a:t>: online database where individuals can upload their DNA, for either future clinical use or sale through regular or cryptocurrency for various uses</a:t>
            </a:r>
          </a:p>
          <a:p>
            <a:pPr>
              <a:defRPr/>
            </a:pPr>
            <a:r>
              <a:rPr lang="en-US" sz="2400" dirty="0"/>
              <a:t>Nebula Genomics (founders include sequencing pioneer George Church)</a:t>
            </a:r>
          </a:p>
          <a:p>
            <a:pPr lvl="1">
              <a:defRPr/>
            </a:pPr>
            <a:r>
              <a:rPr lang="en-US" sz="2400" dirty="0"/>
              <a:t>Offers exome testing for $300, whole genome testing for $1,000</a:t>
            </a:r>
          </a:p>
          <a:p>
            <a:pPr lvl="1">
              <a:defRPr/>
            </a:pPr>
            <a:r>
              <a:rPr lang="en-US" sz="2400" dirty="0"/>
              <a:t>Customers can sell their data via cryptocurrency</a:t>
            </a:r>
          </a:p>
          <a:p>
            <a:pPr>
              <a:defRPr/>
            </a:pPr>
            <a:endParaRPr lang="en-US"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3791F-A2DC-F77A-7CC2-18399D85E5E4}"/>
              </a:ext>
            </a:extLst>
          </p:cNvPr>
          <p:cNvSpPr>
            <a:spLocks noGrp="1"/>
          </p:cNvSpPr>
          <p:nvPr>
            <p:ph type="title"/>
          </p:nvPr>
        </p:nvSpPr>
        <p:spPr/>
        <p:txBody>
          <a:bodyPr/>
          <a:lstStyle/>
          <a:p>
            <a:pPr>
              <a:defRPr/>
            </a:pPr>
            <a:r>
              <a:rPr lang="en-US" dirty="0"/>
              <a:t>Genetic Testing</a:t>
            </a:r>
          </a:p>
        </p:txBody>
      </p:sp>
      <p:sp>
        <p:nvSpPr>
          <p:cNvPr id="3" name="Content Placeholder 2">
            <a:extLst>
              <a:ext uri="{FF2B5EF4-FFF2-40B4-BE49-F238E27FC236}">
                <a16:creationId xmlns:a16="http://schemas.microsoft.com/office/drawing/2014/main" id="{E0F1DCAA-D405-4C93-D1A1-A6642AAC4348}"/>
              </a:ext>
            </a:extLst>
          </p:cNvPr>
          <p:cNvSpPr>
            <a:spLocks noGrp="1"/>
          </p:cNvSpPr>
          <p:nvPr>
            <p:ph idx="1"/>
          </p:nvPr>
        </p:nvSpPr>
        <p:spPr/>
        <p:txBody>
          <a:bodyPr/>
          <a:lstStyle/>
          <a:p>
            <a:pPr>
              <a:defRPr/>
            </a:pPr>
            <a:r>
              <a:rPr lang="en-US" sz="2400" dirty="0"/>
              <a:t>2018: 23andMe agrees to obtain consumers’ separate express consent before turning over their individual </a:t>
            </a:r>
            <a:r>
              <a:rPr lang="en-US" sz="2400" dirty="0" err="1"/>
              <a:t>egenetic</a:t>
            </a:r>
            <a:r>
              <a:rPr lang="en-US" sz="2400" dirty="0"/>
              <a:t> information to businesses and insurers</a:t>
            </a:r>
          </a:p>
          <a:p>
            <a:pPr>
              <a:defRPr/>
            </a:pPr>
            <a:r>
              <a:rPr lang="en-US" sz="2400" dirty="0"/>
              <a:t>2018: Estonia planning extensive nationwide genetic testing</a:t>
            </a:r>
          </a:p>
          <a:p>
            <a:pPr>
              <a:defRPr/>
            </a:pPr>
            <a:r>
              <a:rPr lang="en-US" sz="2400" dirty="0"/>
              <a:t>2018: Chinese government requiring athletes who want to compete for the county in the 2022 Beijing Winter Olympic Games to have their genomes sequenced</a:t>
            </a:r>
          </a:p>
          <a:p>
            <a:pPr>
              <a:defRPr/>
            </a:pPr>
            <a:r>
              <a:rPr lang="en-US" sz="2400" dirty="0"/>
              <a:t>2019: Senior Pentagon officials tell members of armed services to avoid home DNA tests, due to vulnerabilities</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9BE1A-4175-835C-7724-3D339C1C452A}"/>
              </a:ext>
            </a:extLst>
          </p:cNvPr>
          <p:cNvSpPr>
            <a:spLocks noGrp="1"/>
          </p:cNvSpPr>
          <p:nvPr>
            <p:ph type="title"/>
          </p:nvPr>
        </p:nvSpPr>
        <p:spPr/>
        <p:txBody>
          <a:bodyPr/>
          <a:lstStyle/>
          <a:p>
            <a:pPr>
              <a:defRPr/>
            </a:pPr>
            <a:r>
              <a:rPr lang="en-US" dirty="0">
                <a:solidFill>
                  <a:srgbClr val="FFFF00"/>
                </a:solidFill>
              </a:rPr>
              <a:t>Genetic and Microbiome Testing</a:t>
            </a:r>
            <a:endParaRPr lang="en-US" dirty="0"/>
          </a:p>
        </p:txBody>
      </p:sp>
      <p:sp>
        <p:nvSpPr>
          <p:cNvPr id="3" name="Content Placeholder 2">
            <a:extLst>
              <a:ext uri="{FF2B5EF4-FFF2-40B4-BE49-F238E27FC236}">
                <a16:creationId xmlns:a16="http://schemas.microsoft.com/office/drawing/2014/main" id="{E1A8F291-7944-8020-B1FA-FDFEC09065E9}"/>
              </a:ext>
            </a:extLst>
          </p:cNvPr>
          <p:cNvSpPr>
            <a:spLocks noGrp="1"/>
          </p:cNvSpPr>
          <p:nvPr>
            <p:ph idx="1"/>
          </p:nvPr>
        </p:nvSpPr>
        <p:spPr/>
        <p:txBody>
          <a:bodyPr/>
          <a:lstStyle/>
          <a:p>
            <a:pPr>
              <a:defRPr/>
            </a:pPr>
            <a:r>
              <a:rPr lang="en-US" sz="2800" dirty="0"/>
              <a:t>75,000 genetic tests currently on the market</a:t>
            </a:r>
          </a:p>
          <a:p>
            <a:pPr lvl="1">
              <a:defRPr/>
            </a:pPr>
            <a:r>
              <a:rPr lang="en-US" dirty="0"/>
              <a:t>10 added/d</a:t>
            </a:r>
          </a:p>
          <a:p>
            <a:pPr>
              <a:defRPr/>
            </a:pPr>
            <a:r>
              <a:rPr lang="en-US" sz="2800" dirty="0"/>
              <a:t>OTC genetic tests limited, unreliable</a:t>
            </a:r>
          </a:p>
          <a:p>
            <a:pPr>
              <a:defRPr/>
            </a:pPr>
            <a:r>
              <a:rPr lang="en-US" sz="2800" dirty="0"/>
              <a:t>Increasing use of DNA and ancestry testing being used by law enforcement to solve cold cases</a:t>
            </a:r>
          </a:p>
          <a:p>
            <a:pPr>
              <a:defRPr/>
            </a:pPr>
            <a:r>
              <a:rPr lang="en-US" sz="2800" dirty="0"/>
              <a:t>Personalized microbiome testing companies:</a:t>
            </a:r>
          </a:p>
          <a:p>
            <a:pPr lvl="1">
              <a:defRPr/>
            </a:pPr>
            <a:r>
              <a:rPr lang="en-US" dirty="0" err="1"/>
              <a:t>uBiome</a:t>
            </a:r>
            <a:r>
              <a:rPr lang="en-US" dirty="0"/>
              <a:t>, </a:t>
            </a:r>
            <a:r>
              <a:rPr lang="en-US" dirty="0" err="1"/>
              <a:t>Thryve</a:t>
            </a:r>
            <a:endParaRPr lang="en-US" dirty="0"/>
          </a:p>
          <a:p>
            <a:pPr lvl="1">
              <a:defRPr/>
            </a:pPr>
            <a:r>
              <a:rPr lang="en-US" dirty="0"/>
              <a:t>Privacy concerns</a:t>
            </a:r>
          </a:p>
          <a:p>
            <a:pPr>
              <a:defRPr/>
            </a:pPr>
            <a:endParaRPr lang="en-US"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a:extLst>
              <a:ext uri="{FF2B5EF4-FFF2-40B4-BE49-F238E27FC236}">
                <a16:creationId xmlns:a16="http://schemas.microsoft.com/office/drawing/2014/main" id="{992381A9-7C2C-61B6-FD62-28375657854F}"/>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altLang="en-US">
                <a:effectLst/>
              </a:rPr>
              <a:t>Blood Testing and Privacy</a:t>
            </a:r>
          </a:p>
        </p:txBody>
      </p:sp>
      <p:sp>
        <p:nvSpPr>
          <p:cNvPr id="131075" name="Rectangle 3">
            <a:extLst>
              <a:ext uri="{FF2B5EF4-FFF2-40B4-BE49-F238E27FC236}">
                <a16:creationId xmlns:a16="http://schemas.microsoft.com/office/drawing/2014/main" id="{2AF3CF52-75FE-59EC-9BA1-4B3CE96F2965}"/>
              </a:ext>
            </a:extLst>
          </p:cNvPr>
          <p:cNvSpPr>
            <a:spLocks noGrp="1" noChangeArrowheads="1"/>
          </p:cNvSpPr>
          <p:nvPr>
            <p:ph type="body" idx="1"/>
          </p:nvPr>
        </p:nvSpPr>
        <p:spPr/>
        <p:txBody>
          <a:bodyPr/>
          <a:lstStyle/>
          <a:p>
            <a:pPr>
              <a:lnSpc>
                <a:spcPct val="90000"/>
              </a:lnSpc>
              <a:defRPr/>
            </a:pPr>
            <a:r>
              <a:rPr lang="en-US" dirty="0"/>
              <a:t>NCAA now mandates testing for sickle cell train for all student athletes</a:t>
            </a:r>
          </a:p>
          <a:p>
            <a:pPr>
              <a:lnSpc>
                <a:spcPct val="90000"/>
              </a:lnSpc>
              <a:defRPr/>
            </a:pPr>
            <a:r>
              <a:rPr lang="en-US" dirty="0"/>
              <a:t>Texas ordered to destroy over 5 million blood samples taken from babies without parental permission which had been stored indefinitely for scientific research</a:t>
            </a:r>
          </a:p>
          <a:p>
            <a:pPr>
              <a:lnSpc>
                <a:spcPct val="90000"/>
              </a:lnSpc>
              <a:defRPr/>
            </a:pPr>
            <a:r>
              <a:rPr lang="en-US" dirty="0"/>
              <a:t>Incomplete data collection can affect public health research and policy</a:t>
            </a:r>
            <a:endParaRPr lang="en-US" dirty="0">
              <a:effectLst/>
            </a:endParaRP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2">
            <a:extLst>
              <a:ext uri="{FF2B5EF4-FFF2-40B4-BE49-F238E27FC236}">
                <a16:creationId xmlns:a16="http://schemas.microsoft.com/office/drawing/2014/main" id="{6EB0BE0C-58DF-D2C7-52CC-19CFBFC1A114}"/>
              </a:ext>
            </a:extLst>
          </p:cNvPr>
          <p:cNvSpPr>
            <a:spLocks noGrp="1" noChangeArrowheads="1"/>
          </p:cNvSpPr>
          <p:nvPr>
            <p:ph type="title"/>
          </p:nvPr>
        </p:nvSpPr>
        <p:spPr/>
        <p:txBody>
          <a:bodyPr/>
          <a:lstStyle/>
          <a:p>
            <a:pPr eaLnBrk="1" hangingPunct="1">
              <a:defRPr/>
            </a:pPr>
            <a:r>
              <a:rPr lang="en-US" sz="4000" dirty="0"/>
              <a:t>The “Patriot Act”</a:t>
            </a:r>
          </a:p>
        </p:txBody>
      </p:sp>
      <p:sp>
        <p:nvSpPr>
          <p:cNvPr id="367619" name="Rectangle 3">
            <a:extLst>
              <a:ext uri="{FF2B5EF4-FFF2-40B4-BE49-F238E27FC236}">
                <a16:creationId xmlns:a16="http://schemas.microsoft.com/office/drawing/2014/main" id="{9AB54BF7-AAAA-44E5-19B9-E46A46A8CE2A}"/>
              </a:ext>
            </a:extLst>
          </p:cNvPr>
          <p:cNvSpPr>
            <a:spLocks noGrp="1" noChangeArrowheads="1"/>
          </p:cNvSpPr>
          <p:nvPr>
            <p:ph type="body" idx="1"/>
          </p:nvPr>
        </p:nvSpPr>
        <p:spPr/>
        <p:txBody>
          <a:bodyPr/>
          <a:lstStyle/>
          <a:p>
            <a:pPr eaLnBrk="1" hangingPunct="1">
              <a:defRPr/>
            </a:pPr>
            <a:r>
              <a:rPr lang="en-US" sz="2800" dirty="0"/>
              <a:t>Passed with minimal debate, most Congresspersons acknowledge not reading</a:t>
            </a:r>
          </a:p>
          <a:p>
            <a:pPr eaLnBrk="1" hangingPunct="1">
              <a:defRPr/>
            </a:pPr>
            <a:r>
              <a:rPr lang="en-US" sz="2800" dirty="0"/>
              <a:t>Increased governmental and corporate secrecy – polluters subject to decreased public scrutiny</a:t>
            </a:r>
          </a:p>
          <a:p>
            <a:pPr eaLnBrk="1" hangingPunct="1">
              <a:defRPr/>
            </a:pPr>
            <a:r>
              <a:rPr lang="en-US" sz="2800" dirty="0"/>
              <a:t>Erosion of civil liberties – deportations, accused held without charge/access to legal counsel</a:t>
            </a:r>
          </a:p>
          <a:p>
            <a:pPr eaLnBrk="1" hangingPunct="1">
              <a:defRPr/>
            </a:pPr>
            <a:r>
              <a:rPr lang="en-US" sz="2800" dirty="0"/>
              <a:t>70,000 individuals on government’s list of suspected terrorists</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a:extLst>
              <a:ext uri="{FF2B5EF4-FFF2-40B4-BE49-F238E27FC236}">
                <a16:creationId xmlns:a16="http://schemas.microsoft.com/office/drawing/2014/main" id="{3D428534-0A37-C5DD-C0B5-88FD30E4FB45}"/>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altLang="en-US" sz="4000">
                <a:effectLst/>
              </a:rPr>
              <a:t>National Defense Authorization Act</a:t>
            </a:r>
          </a:p>
        </p:txBody>
      </p:sp>
      <p:sp>
        <p:nvSpPr>
          <p:cNvPr id="197635" name="Rectangle 3">
            <a:extLst>
              <a:ext uri="{FF2B5EF4-FFF2-40B4-BE49-F238E27FC236}">
                <a16:creationId xmlns:a16="http://schemas.microsoft.com/office/drawing/2014/main" id="{C8A0A762-32BE-0E4B-4B12-03A92C544E5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Lst>
        </p:spPr>
        <p:txBody>
          <a:bodyPr/>
          <a:lstStyle/>
          <a:p>
            <a:r>
              <a:rPr lang="en-US" altLang="en-US">
                <a:effectLst/>
              </a:rPr>
              <a:t>Signed by President Obama in 2012</a:t>
            </a:r>
          </a:p>
          <a:p>
            <a:r>
              <a:rPr lang="en-US" altLang="en-US">
                <a:effectLst/>
              </a:rPr>
              <a:t>Grants Pentagon right to: kidnap, indefinitely detain, torture, and kill foreigners and US citizens</a:t>
            </a:r>
          </a:p>
          <a:p>
            <a:r>
              <a:rPr lang="en-US" altLang="en-US">
                <a:effectLst/>
              </a:rPr>
              <a:t>No right of trial / legal representation</a:t>
            </a:r>
          </a:p>
          <a:p>
            <a:r>
              <a:rPr lang="en-US" altLang="en-US">
                <a:effectLst/>
              </a:rPr>
              <a:t>First explicit piece of legislation to repeal Bill of Rights</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DFA26-14FE-016B-CE8F-C5AFF38E956A}"/>
              </a:ext>
            </a:extLst>
          </p:cNvPr>
          <p:cNvSpPr>
            <a:spLocks noGrp="1"/>
          </p:cNvSpPr>
          <p:nvPr>
            <p:ph type="title"/>
          </p:nvPr>
        </p:nvSpPr>
        <p:spPr/>
        <p:txBody>
          <a:bodyPr/>
          <a:lstStyle/>
          <a:p>
            <a:pPr>
              <a:defRPr/>
            </a:pPr>
            <a:r>
              <a:rPr lang="en-US" dirty="0"/>
              <a:t>Foreign Intelligence Surveillance Act</a:t>
            </a:r>
          </a:p>
        </p:txBody>
      </p:sp>
      <p:sp>
        <p:nvSpPr>
          <p:cNvPr id="3" name="Content Placeholder 2">
            <a:extLst>
              <a:ext uri="{FF2B5EF4-FFF2-40B4-BE49-F238E27FC236}">
                <a16:creationId xmlns:a16="http://schemas.microsoft.com/office/drawing/2014/main" id="{E49F1679-34D1-807C-8C44-E17D7C12F2A2}"/>
              </a:ext>
            </a:extLst>
          </p:cNvPr>
          <p:cNvSpPr>
            <a:spLocks noGrp="1"/>
          </p:cNvSpPr>
          <p:nvPr>
            <p:ph idx="1"/>
          </p:nvPr>
        </p:nvSpPr>
        <p:spPr/>
        <p:txBody>
          <a:bodyPr/>
          <a:lstStyle/>
          <a:p>
            <a:pPr>
              <a:defRPr/>
            </a:pPr>
            <a:r>
              <a:rPr lang="en-US" dirty="0"/>
              <a:t>Allows NSA to monitor Americans’ communications with foreigners overseas</a:t>
            </a:r>
          </a:p>
          <a:p>
            <a:pPr marL="0" indent="0">
              <a:buFontTx/>
              <a:buNone/>
              <a:defRPr/>
            </a:pPr>
            <a:endParaRPr lang="en-US"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605F3-2C26-F5EC-A6E8-5A40AE1BB0B1}"/>
              </a:ext>
            </a:extLst>
          </p:cNvPr>
          <p:cNvSpPr>
            <a:spLocks noGrp="1"/>
          </p:cNvSpPr>
          <p:nvPr>
            <p:ph type="title"/>
          </p:nvPr>
        </p:nvSpPr>
        <p:spPr/>
        <p:txBody>
          <a:bodyPr/>
          <a:lstStyle/>
          <a:p>
            <a:pPr>
              <a:defRPr/>
            </a:pPr>
            <a:r>
              <a:rPr lang="en-US" dirty="0"/>
              <a:t>Drug Testing and </a:t>
            </a:r>
            <a:br>
              <a:rPr lang="en-US" dirty="0"/>
            </a:br>
            <a:r>
              <a:rPr lang="en-US" dirty="0"/>
              <a:t>the Erosion of Privacy</a:t>
            </a:r>
          </a:p>
        </p:txBody>
      </p:sp>
      <p:sp>
        <p:nvSpPr>
          <p:cNvPr id="3" name="Content Placeholder 2">
            <a:extLst>
              <a:ext uri="{FF2B5EF4-FFF2-40B4-BE49-F238E27FC236}">
                <a16:creationId xmlns:a16="http://schemas.microsoft.com/office/drawing/2014/main" id="{93B56497-DE7E-E783-1D17-618E7D6C88F9}"/>
              </a:ext>
            </a:extLst>
          </p:cNvPr>
          <p:cNvSpPr>
            <a:spLocks noGrp="1"/>
          </p:cNvSpPr>
          <p:nvPr>
            <p:ph idx="1"/>
          </p:nvPr>
        </p:nvSpPr>
        <p:spPr/>
        <p:txBody>
          <a:bodyPr/>
          <a:lstStyle/>
          <a:p>
            <a:pPr>
              <a:defRPr/>
            </a:pPr>
            <a:r>
              <a:rPr lang="en-US" sz="2400" dirty="0"/>
              <a:t>Airport security “whole body imaging” scanners</a:t>
            </a:r>
          </a:p>
          <a:p>
            <a:pPr lvl="1">
              <a:defRPr/>
            </a:pPr>
            <a:r>
              <a:rPr lang="en-US" sz="2400" dirty="0"/>
              <a:t>Personnel using to radiographically ogle women</a:t>
            </a:r>
          </a:p>
          <a:p>
            <a:pPr lvl="1">
              <a:defRPr/>
            </a:pPr>
            <a:r>
              <a:rPr lang="en-US" sz="2400" dirty="0"/>
              <a:t>TSA now removing</a:t>
            </a:r>
          </a:p>
          <a:p>
            <a:pPr>
              <a:defRPr/>
            </a:pPr>
            <a:r>
              <a:rPr lang="en-US" sz="2400" dirty="0"/>
              <a:t>More than 33,000 warrantless government searches of phones and laptops of international air travelers conducted in 2018</a:t>
            </a:r>
          </a:p>
          <a:p>
            <a:pPr lvl="1">
              <a:defRPr/>
            </a:pPr>
            <a:r>
              <a:rPr lang="en-US" sz="2400" dirty="0"/>
              <a:t>2019: Federal court rules that such searches violate 4</a:t>
            </a:r>
            <a:r>
              <a:rPr lang="en-US" sz="2400" baseline="30000" dirty="0"/>
              <a:t>th</a:t>
            </a:r>
            <a:r>
              <a:rPr lang="en-US" sz="2400" dirty="0"/>
              <a:t> Amendment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C23B7-7F6F-EF7B-9127-3E2AC62272B3}"/>
              </a:ext>
            </a:extLst>
          </p:cNvPr>
          <p:cNvSpPr>
            <a:spLocks noGrp="1"/>
          </p:cNvSpPr>
          <p:nvPr>
            <p:ph type="title"/>
          </p:nvPr>
        </p:nvSpPr>
        <p:spPr/>
        <p:txBody>
          <a:bodyPr/>
          <a:lstStyle/>
          <a:p>
            <a:pPr>
              <a:defRPr/>
            </a:pPr>
            <a:r>
              <a:rPr lang="en-US" dirty="0"/>
              <a:t>Drug Use/Abuse</a:t>
            </a:r>
          </a:p>
        </p:txBody>
      </p:sp>
      <p:sp>
        <p:nvSpPr>
          <p:cNvPr id="3" name="Content Placeholder 2">
            <a:extLst>
              <a:ext uri="{FF2B5EF4-FFF2-40B4-BE49-F238E27FC236}">
                <a16:creationId xmlns:a16="http://schemas.microsoft.com/office/drawing/2014/main" id="{5F5826E5-3DB6-D4DB-F6E7-9CCAD806AF38}"/>
              </a:ext>
            </a:extLst>
          </p:cNvPr>
          <p:cNvSpPr>
            <a:spLocks noGrp="1"/>
          </p:cNvSpPr>
          <p:nvPr>
            <p:ph idx="1"/>
          </p:nvPr>
        </p:nvSpPr>
        <p:spPr/>
        <p:txBody>
          <a:bodyPr/>
          <a:lstStyle/>
          <a:p>
            <a:pPr>
              <a:lnSpc>
                <a:spcPct val="90000"/>
              </a:lnSpc>
              <a:defRPr/>
            </a:pPr>
            <a:r>
              <a:rPr lang="en-US" sz="2800" dirty="0"/>
              <a:t>21</a:t>
            </a:r>
            <a:r>
              <a:rPr lang="en-US" sz="2800" baseline="30000" dirty="0"/>
              <a:t>st</a:t>
            </a:r>
            <a:r>
              <a:rPr lang="en-US" sz="2800" dirty="0"/>
              <a:t> Century: dramatic rise in prescription opioid drug abuse</a:t>
            </a:r>
          </a:p>
          <a:p>
            <a:pPr lvl="1">
              <a:lnSpc>
                <a:spcPct val="90000"/>
              </a:lnSpc>
              <a:defRPr/>
            </a:pPr>
            <a:r>
              <a:rPr lang="en-US" dirty="0"/>
              <a:t>Opioid oversupply common after surgery</a:t>
            </a:r>
          </a:p>
          <a:p>
            <a:pPr lvl="1">
              <a:lnSpc>
                <a:spcPct val="90000"/>
              </a:lnSpc>
              <a:defRPr/>
            </a:pPr>
            <a:r>
              <a:rPr lang="en-US" dirty="0"/>
              <a:t>ER visits for opioids up 99% between 2005 and 2015, hospital stays up 64% (1,000/d in 2016)</a:t>
            </a:r>
          </a:p>
          <a:p>
            <a:pPr lvl="1">
              <a:lnSpc>
                <a:spcPct val="90000"/>
              </a:lnSpc>
              <a:defRPr/>
            </a:pPr>
            <a:r>
              <a:rPr lang="en-US" dirty="0"/>
              <a:t>Neonatal abstinence syndrome and maternal opioid-related diagnoses rising</a:t>
            </a:r>
          </a:p>
          <a:p>
            <a:pPr lvl="1">
              <a:lnSpc>
                <a:spcPct val="90000"/>
              </a:lnSpc>
              <a:defRPr/>
            </a:pPr>
            <a:r>
              <a:rPr lang="en-US" dirty="0"/>
              <a:t>Opioid prescriptions rose through 2012, down 43% from 2012 to 2019</a:t>
            </a:r>
          </a:p>
          <a:p>
            <a:pPr>
              <a:defRPr/>
            </a:pPr>
            <a:endParaRPr lang="en-US"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73B18-CBB1-0E04-7806-2DDACD33ADDC}"/>
              </a:ext>
            </a:extLst>
          </p:cNvPr>
          <p:cNvSpPr>
            <a:spLocks noGrp="1"/>
          </p:cNvSpPr>
          <p:nvPr>
            <p:ph type="title"/>
          </p:nvPr>
        </p:nvSpPr>
        <p:spPr/>
        <p:txBody>
          <a:bodyPr/>
          <a:lstStyle/>
          <a:p>
            <a:pPr>
              <a:defRPr/>
            </a:pPr>
            <a:r>
              <a:rPr lang="en-US" dirty="0"/>
              <a:t>National Security Agency (NSA)</a:t>
            </a:r>
          </a:p>
        </p:txBody>
      </p:sp>
      <p:sp>
        <p:nvSpPr>
          <p:cNvPr id="3" name="Content Placeholder 2">
            <a:extLst>
              <a:ext uri="{FF2B5EF4-FFF2-40B4-BE49-F238E27FC236}">
                <a16:creationId xmlns:a16="http://schemas.microsoft.com/office/drawing/2014/main" id="{E6888D27-1D93-0B88-64CF-00785E71E590}"/>
              </a:ext>
            </a:extLst>
          </p:cNvPr>
          <p:cNvSpPr>
            <a:spLocks noGrp="1"/>
          </p:cNvSpPr>
          <p:nvPr>
            <p:ph idx="1"/>
          </p:nvPr>
        </p:nvSpPr>
        <p:spPr/>
        <p:txBody>
          <a:bodyPr/>
          <a:lstStyle/>
          <a:p>
            <a:pPr>
              <a:defRPr/>
            </a:pPr>
            <a:r>
              <a:rPr lang="en-US" dirty="0"/>
              <a:t>Federal air marshals still target citizens not suspected of a crime/under investigation/on terrorist watch list under “Quiet Skies” program to monitor “suspicious looking” individuals on planes</a:t>
            </a:r>
          </a:p>
          <a:p>
            <a:pPr>
              <a:defRPr/>
            </a:pPr>
            <a:r>
              <a:rPr lang="en-US" dirty="0"/>
              <a:t>Occult “intelligence” bureaucracy with annual funding officially secret</a:t>
            </a:r>
          </a:p>
          <a:p>
            <a:pPr lvl="1">
              <a:defRPr/>
            </a:pPr>
            <a:r>
              <a:rPr lang="en-US" dirty="0"/>
              <a:t>estimated at $52 billion</a:t>
            </a: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18F38-B5D2-C3C6-E3AD-25E5EF1223EA}"/>
              </a:ext>
            </a:extLst>
          </p:cNvPr>
          <p:cNvSpPr>
            <a:spLocks noGrp="1"/>
          </p:cNvSpPr>
          <p:nvPr>
            <p:ph type="title"/>
          </p:nvPr>
        </p:nvSpPr>
        <p:spPr/>
        <p:txBody>
          <a:bodyPr/>
          <a:lstStyle/>
          <a:p>
            <a:pPr>
              <a:defRPr/>
            </a:pPr>
            <a:r>
              <a:rPr lang="en-US" dirty="0"/>
              <a:t>National Security Apparatus</a:t>
            </a:r>
          </a:p>
        </p:txBody>
      </p:sp>
      <p:sp>
        <p:nvSpPr>
          <p:cNvPr id="3" name="Content Placeholder 2">
            <a:extLst>
              <a:ext uri="{FF2B5EF4-FFF2-40B4-BE49-F238E27FC236}">
                <a16:creationId xmlns:a16="http://schemas.microsoft.com/office/drawing/2014/main" id="{C408FF06-9980-1C78-0BDB-2C35B918751C}"/>
              </a:ext>
            </a:extLst>
          </p:cNvPr>
          <p:cNvSpPr>
            <a:spLocks noGrp="1"/>
          </p:cNvSpPr>
          <p:nvPr>
            <p:ph idx="1"/>
          </p:nvPr>
        </p:nvSpPr>
        <p:spPr/>
        <p:txBody>
          <a:bodyPr/>
          <a:lstStyle/>
          <a:p>
            <a:pPr>
              <a:defRPr/>
            </a:pPr>
            <a:r>
              <a:rPr lang="en-US" dirty="0"/>
              <a:t>Each day, intercepts 3 billion phone calls and billions of emails/instant messages/bulletin board postings/Google searches/etc.</a:t>
            </a:r>
          </a:p>
          <a:p>
            <a:pPr>
              <a:defRPr/>
            </a:pPr>
            <a:r>
              <a:rPr lang="en-US" dirty="0"/>
              <a:t>FYI 1.4 million Americans hold top-secret security clearances</a:t>
            </a:r>
          </a:p>
          <a:p>
            <a:pPr>
              <a:defRPr/>
            </a:pPr>
            <a:r>
              <a:rPr lang="en-US" dirty="0"/>
              <a:t>Dangers of too much data, missing real threats</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DBCEE-59B9-9DEB-D005-ADD565E16EA7}"/>
              </a:ext>
            </a:extLst>
          </p:cNvPr>
          <p:cNvSpPr>
            <a:spLocks noGrp="1"/>
          </p:cNvSpPr>
          <p:nvPr>
            <p:ph type="title"/>
          </p:nvPr>
        </p:nvSpPr>
        <p:spPr/>
        <p:txBody>
          <a:bodyPr/>
          <a:lstStyle/>
          <a:p>
            <a:pPr>
              <a:defRPr/>
            </a:pPr>
            <a:r>
              <a:rPr lang="en-US" dirty="0">
                <a:solidFill>
                  <a:srgbClr val="FFFF00"/>
                </a:solidFill>
              </a:rPr>
              <a:t>National Security Agency (NSA)</a:t>
            </a:r>
            <a:endParaRPr lang="en-US" dirty="0"/>
          </a:p>
        </p:txBody>
      </p:sp>
      <p:sp>
        <p:nvSpPr>
          <p:cNvPr id="3" name="Content Placeholder 2">
            <a:extLst>
              <a:ext uri="{FF2B5EF4-FFF2-40B4-BE49-F238E27FC236}">
                <a16:creationId xmlns:a16="http://schemas.microsoft.com/office/drawing/2014/main" id="{390A79ED-D840-8A60-69F4-151B7158FFEE}"/>
              </a:ext>
            </a:extLst>
          </p:cNvPr>
          <p:cNvSpPr>
            <a:spLocks noGrp="1"/>
          </p:cNvSpPr>
          <p:nvPr>
            <p:ph idx="1"/>
          </p:nvPr>
        </p:nvSpPr>
        <p:spPr/>
        <p:txBody>
          <a:bodyPr/>
          <a:lstStyle/>
          <a:p>
            <a:pPr>
              <a:defRPr/>
            </a:pPr>
            <a:r>
              <a:rPr lang="en-US" dirty="0"/>
              <a:t>Telecom and internet service providers complicit</a:t>
            </a:r>
          </a:p>
          <a:p>
            <a:pPr>
              <a:defRPr/>
            </a:pPr>
            <a:r>
              <a:rPr lang="en-US" dirty="0"/>
              <a:t>Has spied on foreign governments</a:t>
            </a:r>
          </a:p>
          <a:p>
            <a:pPr>
              <a:defRPr/>
            </a:pPr>
            <a:r>
              <a:rPr lang="en-US" dirty="0"/>
              <a:t>Agents have spied on prospective and former lovers</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EB564-1EA5-65E0-6C0A-7CCD9E3B9221}"/>
              </a:ext>
            </a:extLst>
          </p:cNvPr>
          <p:cNvSpPr>
            <a:spLocks noGrp="1"/>
          </p:cNvSpPr>
          <p:nvPr>
            <p:ph type="title"/>
          </p:nvPr>
        </p:nvSpPr>
        <p:spPr/>
        <p:txBody>
          <a:bodyPr/>
          <a:lstStyle/>
          <a:p>
            <a:pPr>
              <a:defRPr/>
            </a:pPr>
            <a:r>
              <a:rPr lang="en-US" dirty="0">
                <a:solidFill>
                  <a:srgbClr val="FFFF00"/>
                </a:solidFill>
              </a:rPr>
              <a:t>National Security Agency (NSA)</a:t>
            </a:r>
            <a:endParaRPr lang="en-US" dirty="0"/>
          </a:p>
        </p:txBody>
      </p:sp>
      <p:sp>
        <p:nvSpPr>
          <p:cNvPr id="3" name="Content Placeholder 2">
            <a:extLst>
              <a:ext uri="{FF2B5EF4-FFF2-40B4-BE49-F238E27FC236}">
                <a16:creationId xmlns:a16="http://schemas.microsoft.com/office/drawing/2014/main" id="{BDE2DAA3-200B-8280-1758-6276CE13F73F}"/>
              </a:ext>
            </a:extLst>
          </p:cNvPr>
          <p:cNvSpPr>
            <a:spLocks noGrp="1"/>
          </p:cNvSpPr>
          <p:nvPr>
            <p:ph idx="1"/>
          </p:nvPr>
        </p:nvSpPr>
        <p:spPr/>
        <p:txBody>
          <a:bodyPr/>
          <a:lstStyle/>
          <a:p>
            <a:pPr>
              <a:defRPr/>
            </a:pPr>
            <a:r>
              <a:rPr lang="en-US" sz="2800" dirty="0"/>
              <a:t>Has sparked international outrage</a:t>
            </a:r>
          </a:p>
          <a:p>
            <a:pPr>
              <a:defRPr/>
            </a:pPr>
            <a:r>
              <a:rPr lang="en-US" sz="2800" dirty="0"/>
              <a:t>Revelations ongoing</a:t>
            </a:r>
          </a:p>
          <a:p>
            <a:pPr>
              <a:defRPr/>
            </a:pPr>
            <a:r>
              <a:rPr lang="en-US" sz="2800" dirty="0"/>
              <a:t>Whistleblower Edward Snowden wanted by US government, hero to many</a:t>
            </a:r>
          </a:p>
          <a:p>
            <a:pPr lvl="1">
              <a:defRPr/>
            </a:pPr>
            <a:r>
              <a:rPr lang="en-US" dirty="0"/>
              <a:t>Whistleblower protections weak</a:t>
            </a:r>
          </a:p>
          <a:p>
            <a:pPr>
              <a:defRPr/>
            </a:pPr>
            <a:r>
              <a:rPr lang="en-US" sz="2800" dirty="0"/>
              <a:t>Abuses reminiscent of FBI’s COINTELPRO spying program started by J Edgar Hoover</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FF81C-0BA3-3E28-C3B1-E16BAAF185F9}"/>
              </a:ext>
            </a:extLst>
          </p:cNvPr>
          <p:cNvSpPr>
            <a:spLocks noGrp="1"/>
          </p:cNvSpPr>
          <p:nvPr>
            <p:ph type="title"/>
          </p:nvPr>
        </p:nvSpPr>
        <p:spPr/>
        <p:txBody>
          <a:bodyPr/>
          <a:lstStyle/>
          <a:p>
            <a:pPr>
              <a:defRPr/>
            </a:pPr>
            <a:r>
              <a:rPr lang="en-US" dirty="0">
                <a:solidFill>
                  <a:srgbClr val="FFFF00"/>
                </a:solidFill>
              </a:rPr>
              <a:t>National Security Agency (NSA)</a:t>
            </a:r>
            <a:endParaRPr lang="en-US" dirty="0"/>
          </a:p>
        </p:txBody>
      </p:sp>
      <p:sp>
        <p:nvSpPr>
          <p:cNvPr id="3" name="Content Placeholder 2">
            <a:extLst>
              <a:ext uri="{FF2B5EF4-FFF2-40B4-BE49-F238E27FC236}">
                <a16:creationId xmlns:a16="http://schemas.microsoft.com/office/drawing/2014/main" id="{56F328EE-5168-3671-5F9D-ADCF53C4C015}"/>
              </a:ext>
            </a:extLst>
          </p:cNvPr>
          <p:cNvSpPr>
            <a:spLocks noGrp="1"/>
          </p:cNvSpPr>
          <p:nvPr>
            <p:ph idx="1"/>
          </p:nvPr>
        </p:nvSpPr>
        <p:spPr/>
        <p:txBody>
          <a:bodyPr/>
          <a:lstStyle/>
          <a:p>
            <a:pPr>
              <a:defRPr/>
            </a:pPr>
            <a:r>
              <a:rPr lang="en-US" sz="2800" dirty="0"/>
              <a:t>Privacy and Civil Liberties Oversight Board (independent monitoring organization set up by Congress in 2007) report (2014) concluded that the NSA’s bulk data collection is illegal, probably unconstitutional under the First and Fourth Amendments, a serious, ongoing threat to Americans’ privacy and liberties – and is essentially useless at stopping terrorist acts</a:t>
            </a: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C7B54-D713-9F09-C011-16C9282F4C54}"/>
              </a:ext>
            </a:extLst>
          </p:cNvPr>
          <p:cNvSpPr>
            <a:spLocks noGrp="1"/>
          </p:cNvSpPr>
          <p:nvPr>
            <p:ph type="title"/>
          </p:nvPr>
        </p:nvSpPr>
        <p:spPr/>
        <p:txBody>
          <a:bodyPr/>
          <a:lstStyle/>
          <a:p>
            <a:pPr>
              <a:defRPr/>
            </a:pPr>
            <a:r>
              <a:rPr lang="en-US" dirty="0">
                <a:solidFill>
                  <a:srgbClr val="FFFF00"/>
                </a:solidFill>
              </a:rPr>
              <a:t>National Security Agency (NSA)</a:t>
            </a:r>
            <a:endParaRPr lang="en-US" dirty="0"/>
          </a:p>
        </p:txBody>
      </p:sp>
      <p:sp>
        <p:nvSpPr>
          <p:cNvPr id="3" name="Content Placeholder 2">
            <a:extLst>
              <a:ext uri="{FF2B5EF4-FFF2-40B4-BE49-F238E27FC236}">
                <a16:creationId xmlns:a16="http://schemas.microsoft.com/office/drawing/2014/main" id="{CF6F456C-AB84-6349-70D8-7AF0B6B6BFEE}"/>
              </a:ext>
            </a:extLst>
          </p:cNvPr>
          <p:cNvSpPr>
            <a:spLocks noGrp="1"/>
          </p:cNvSpPr>
          <p:nvPr>
            <p:ph idx="1"/>
          </p:nvPr>
        </p:nvSpPr>
        <p:spPr/>
        <p:txBody>
          <a:bodyPr/>
          <a:lstStyle/>
          <a:p>
            <a:pPr>
              <a:defRPr/>
            </a:pPr>
            <a:r>
              <a:rPr lang="en-US" dirty="0"/>
              <a:t>2015: USA Freedom Act signed into law, ends bulk collection of phone data, forcing NSA to return to courts to access data (but allows continued surveillance of domestic emails that “touch” a foreign server</a:t>
            </a:r>
          </a:p>
          <a:p>
            <a:pPr>
              <a:defRPr/>
            </a:pPr>
            <a:r>
              <a:rPr lang="en-US" dirty="0"/>
              <a:t>2017: Number of phone calls and text message records collected by NSA up 3.5-fold over 2016</a:t>
            </a:r>
          </a:p>
          <a:p>
            <a:pPr>
              <a:defRPr/>
            </a:pPr>
            <a:endParaRPr lang="en-US"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C910-2747-4610-387B-024DDBD7DDF4}"/>
              </a:ext>
            </a:extLst>
          </p:cNvPr>
          <p:cNvSpPr>
            <a:spLocks noGrp="1"/>
          </p:cNvSpPr>
          <p:nvPr>
            <p:ph type="title"/>
          </p:nvPr>
        </p:nvSpPr>
        <p:spPr/>
        <p:txBody>
          <a:bodyPr/>
          <a:lstStyle/>
          <a:p>
            <a:pPr>
              <a:defRPr/>
            </a:pPr>
            <a:r>
              <a:rPr lang="en-US" dirty="0"/>
              <a:t>International Surveillance</a:t>
            </a:r>
          </a:p>
        </p:txBody>
      </p:sp>
      <p:sp>
        <p:nvSpPr>
          <p:cNvPr id="3" name="Content Placeholder 2">
            <a:extLst>
              <a:ext uri="{FF2B5EF4-FFF2-40B4-BE49-F238E27FC236}">
                <a16:creationId xmlns:a16="http://schemas.microsoft.com/office/drawing/2014/main" id="{DC63FD1B-E219-F3E6-1DA2-BD2B57C6DDF6}"/>
              </a:ext>
            </a:extLst>
          </p:cNvPr>
          <p:cNvSpPr>
            <a:spLocks noGrp="1"/>
          </p:cNvSpPr>
          <p:nvPr>
            <p:ph idx="1"/>
          </p:nvPr>
        </p:nvSpPr>
        <p:spPr/>
        <p:txBody>
          <a:bodyPr/>
          <a:lstStyle/>
          <a:p>
            <a:pPr>
              <a:defRPr/>
            </a:pPr>
            <a:r>
              <a:rPr lang="en-US" dirty="0"/>
              <a:t>Many African countries using Israeli company Circles’ surveillance technology to snoop on private citizens’ communications, crack down on dissidents</a:t>
            </a: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30EFE-7A4A-DB1F-D3C6-68B78A91F14B}"/>
              </a:ext>
            </a:extLst>
          </p:cNvPr>
          <p:cNvSpPr>
            <a:spLocks noGrp="1"/>
          </p:cNvSpPr>
          <p:nvPr>
            <p:ph type="title"/>
          </p:nvPr>
        </p:nvSpPr>
        <p:spPr/>
        <p:txBody>
          <a:bodyPr/>
          <a:lstStyle/>
          <a:p>
            <a:pPr>
              <a:defRPr/>
            </a:pPr>
            <a:r>
              <a:rPr lang="en-US" dirty="0"/>
              <a:t>Drug Testing and </a:t>
            </a:r>
            <a:br>
              <a:rPr lang="en-US" dirty="0"/>
            </a:br>
            <a:r>
              <a:rPr lang="en-US" dirty="0"/>
              <a:t>the Erosion of Privacy</a:t>
            </a:r>
          </a:p>
        </p:txBody>
      </p:sp>
      <p:sp>
        <p:nvSpPr>
          <p:cNvPr id="3" name="Content Placeholder 2">
            <a:extLst>
              <a:ext uri="{FF2B5EF4-FFF2-40B4-BE49-F238E27FC236}">
                <a16:creationId xmlns:a16="http://schemas.microsoft.com/office/drawing/2014/main" id="{A1C0C011-71E3-8CD6-94F0-83E1BF48A5C5}"/>
              </a:ext>
            </a:extLst>
          </p:cNvPr>
          <p:cNvSpPr>
            <a:spLocks noGrp="1"/>
          </p:cNvSpPr>
          <p:nvPr>
            <p:ph idx="1"/>
          </p:nvPr>
        </p:nvSpPr>
        <p:spPr/>
        <p:txBody>
          <a:bodyPr/>
          <a:lstStyle/>
          <a:p>
            <a:pPr>
              <a:defRPr/>
            </a:pPr>
            <a:r>
              <a:rPr lang="en-US" sz="2800" dirty="0" err="1"/>
              <a:t>InfraGard</a:t>
            </a:r>
            <a:r>
              <a:rPr lang="en-US" sz="2800" dirty="0"/>
              <a:t>: FBI/DHS program to recruit industry leaders for spying</a:t>
            </a:r>
          </a:p>
          <a:p>
            <a:pPr>
              <a:defRPr/>
            </a:pPr>
            <a:r>
              <a:rPr lang="en-US" sz="2800" dirty="0"/>
              <a:t>Some states allow warrantless cell phone searches</a:t>
            </a:r>
          </a:p>
          <a:p>
            <a:pPr>
              <a:defRPr/>
            </a:pPr>
            <a:r>
              <a:rPr lang="en-US" sz="2800" dirty="0"/>
              <a:t>FBI has digital archive of 96 million sets of fingerprints (convicted and accused criminals, including those exonerated)</a:t>
            </a: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2D49D-E911-6FBB-91EB-C076ECD4EB72}"/>
              </a:ext>
            </a:extLst>
          </p:cNvPr>
          <p:cNvSpPr>
            <a:spLocks noGrp="1"/>
          </p:cNvSpPr>
          <p:nvPr>
            <p:ph type="title"/>
          </p:nvPr>
        </p:nvSpPr>
        <p:spPr/>
        <p:txBody>
          <a:bodyPr/>
          <a:lstStyle/>
          <a:p>
            <a:pPr>
              <a:defRPr/>
            </a:pPr>
            <a:r>
              <a:rPr lang="en-US" dirty="0">
                <a:solidFill>
                  <a:srgbClr val="FFFF00"/>
                </a:solidFill>
              </a:rPr>
              <a:t>Drug Testing and </a:t>
            </a:r>
            <a:br>
              <a:rPr lang="en-US" dirty="0">
                <a:solidFill>
                  <a:srgbClr val="FFFF00"/>
                </a:solidFill>
              </a:rPr>
            </a:br>
            <a:r>
              <a:rPr lang="en-US" dirty="0">
                <a:solidFill>
                  <a:srgbClr val="FFFF00"/>
                </a:solidFill>
              </a:rPr>
              <a:t>the Erosion of Privacy</a:t>
            </a:r>
            <a:endParaRPr lang="en-US" dirty="0"/>
          </a:p>
        </p:txBody>
      </p:sp>
      <p:sp>
        <p:nvSpPr>
          <p:cNvPr id="3" name="Content Placeholder 2">
            <a:extLst>
              <a:ext uri="{FF2B5EF4-FFF2-40B4-BE49-F238E27FC236}">
                <a16:creationId xmlns:a16="http://schemas.microsoft.com/office/drawing/2014/main" id="{F7814E12-F19A-B7EE-3F89-D3F95A883A1A}"/>
              </a:ext>
            </a:extLst>
          </p:cNvPr>
          <p:cNvSpPr>
            <a:spLocks noGrp="1"/>
          </p:cNvSpPr>
          <p:nvPr>
            <p:ph idx="1"/>
          </p:nvPr>
        </p:nvSpPr>
        <p:spPr/>
        <p:txBody>
          <a:bodyPr/>
          <a:lstStyle/>
          <a:p>
            <a:pPr>
              <a:defRPr/>
            </a:pPr>
            <a:r>
              <a:rPr lang="en-US" sz="2800" dirty="0"/>
              <a:t>2019: FBI and Customs Enforcement Agency expanding facial recognition database using state driver’s license pictures</a:t>
            </a:r>
          </a:p>
          <a:p>
            <a:pPr lvl="1">
              <a:defRPr/>
            </a:pPr>
            <a:r>
              <a:rPr lang="en-US" dirty="0"/>
              <a:t>FBI now has access to almost 650 million photos in searchable form (unclear how many unique identities this represents)</a:t>
            </a:r>
          </a:p>
          <a:p>
            <a:pPr lvl="1">
              <a:defRPr/>
            </a:pPr>
            <a:r>
              <a:rPr lang="en-US" dirty="0"/>
              <a:t>Facial recognition AI less accurate with darker skin</a:t>
            </a:r>
          </a:p>
          <a:p>
            <a:pPr>
              <a:defRPr/>
            </a:pPr>
            <a:endParaRPr lang="en-US"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A1B4C-C07E-07CD-E12D-53FF691DBCB8}"/>
              </a:ext>
            </a:extLst>
          </p:cNvPr>
          <p:cNvSpPr>
            <a:spLocks noGrp="1"/>
          </p:cNvSpPr>
          <p:nvPr>
            <p:ph type="title"/>
          </p:nvPr>
        </p:nvSpPr>
        <p:spPr/>
        <p:txBody>
          <a:bodyPr/>
          <a:lstStyle/>
          <a:p>
            <a:pPr>
              <a:defRPr/>
            </a:pPr>
            <a:r>
              <a:rPr lang="en-US" dirty="0">
                <a:solidFill>
                  <a:srgbClr val="FFFF00"/>
                </a:solidFill>
              </a:rPr>
              <a:t>Drug Testing and </a:t>
            </a:r>
            <a:br>
              <a:rPr lang="en-US" dirty="0">
                <a:solidFill>
                  <a:srgbClr val="FFFF00"/>
                </a:solidFill>
              </a:rPr>
            </a:br>
            <a:r>
              <a:rPr lang="en-US" dirty="0">
                <a:solidFill>
                  <a:srgbClr val="FFFF00"/>
                </a:solidFill>
              </a:rPr>
              <a:t>the Erosion of Privacy</a:t>
            </a:r>
            <a:endParaRPr lang="en-US" dirty="0"/>
          </a:p>
        </p:txBody>
      </p:sp>
      <p:sp>
        <p:nvSpPr>
          <p:cNvPr id="3" name="Content Placeholder 2">
            <a:extLst>
              <a:ext uri="{FF2B5EF4-FFF2-40B4-BE49-F238E27FC236}">
                <a16:creationId xmlns:a16="http://schemas.microsoft.com/office/drawing/2014/main" id="{7ABB2225-9622-50A3-85C2-16190D7ED369}"/>
              </a:ext>
            </a:extLst>
          </p:cNvPr>
          <p:cNvSpPr>
            <a:spLocks noGrp="1"/>
          </p:cNvSpPr>
          <p:nvPr>
            <p:ph idx="1"/>
          </p:nvPr>
        </p:nvSpPr>
        <p:spPr/>
        <p:txBody>
          <a:bodyPr/>
          <a:lstStyle/>
          <a:p>
            <a:pPr>
              <a:defRPr/>
            </a:pPr>
            <a:r>
              <a:rPr lang="en-US" sz="2400" dirty="0"/>
              <a:t>2019: consumer DNA-testing company grants FBI access to its nearly 2 million genetic profiles</a:t>
            </a:r>
          </a:p>
          <a:p>
            <a:pPr>
              <a:defRPr/>
            </a:pPr>
            <a:r>
              <a:rPr lang="en-US" sz="2400" dirty="0"/>
              <a:t>Amazon sells its facial recognition technology to law enforcement agencies, despite high error rate (mistakes men for women 20% of time)</a:t>
            </a:r>
          </a:p>
          <a:p>
            <a:pPr>
              <a:defRPr/>
            </a:pPr>
            <a:endParaRPr 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2609856A-5864-719E-B591-57D6E89681F2}"/>
              </a:ext>
            </a:extLst>
          </p:cNvPr>
          <p:cNvSpPr>
            <a:spLocks noGrp="1" noChangeArrowheads="1"/>
          </p:cNvSpPr>
          <p:nvPr>
            <p:ph type="title"/>
          </p:nvPr>
        </p:nvSpPr>
        <p:spPr/>
        <p:txBody>
          <a:bodyPr/>
          <a:lstStyle/>
          <a:p>
            <a:pPr>
              <a:defRPr/>
            </a:pPr>
            <a:r>
              <a:rPr lang="en-US"/>
              <a:t>Overview</a:t>
            </a:r>
          </a:p>
        </p:txBody>
      </p:sp>
      <p:sp>
        <p:nvSpPr>
          <p:cNvPr id="4099" name="Rectangle 3">
            <a:extLst>
              <a:ext uri="{FF2B5EF4-FFF2-40B4-BE49-F238E27FC236}">
                <a16:creationId xmlns:a16="http://schemas.microsoft.com/office/drawing/2014/main" id="{19C7854D-15CE-1E2B-5A69-5E743B507C93}"/>
              </a:ext>
            </a:extLst>
          </p:cNvPr>
          <p:cNvSpPr>
            <a:spLocks noGrp="1" noChangeArrowheads="1"/>
          </p:cNvSpPr>
          <p:nvPr>
            <p:ph idx="1"/>
          </p:nvPr>
        </p:nvSpPr>
        <p:spPr>
          <a:xfrm>
            <a:off x="901700" y="2189163"/>
            <a:ext cx="7340600" cy="3740150"/>
          </a:xfrm>
        </p:spPr>
        <p:txBody>
          <a:bodyPr/>
          <a:lstStyle/>
          <a:p>
            <a:pPr>
              <a:defRPr/>
            </a:pPr>
            <a:r>
              <a:rPr lang="en-US" dirty="0"/>
              <a:t>Definitions: Substance Abuse and Drug Testing</a:t>
            </a:r>
          </a:p>
          <a:p>
            <a:pPr>
              <a:defRPr/>
            </a:pPr>
            <a:r>
              <a:rPr lang="en-US" dirty="0"/>
              <a:t>Physician Substance Use and Abuse</a:t>
            </a:r>
          </a:p>
          <a:p>
            <a:pPr>
              <a:defRPr/>
            </a:pPr>
            <a:r>
              <a:rPr lang="en-US" dirty="0"/>
              <a:t>Federal Drug Testing Policies</a:t>
            </a:r>
          </a:p>
          <a:p>
            <a:pPr>
              <a:defRPr/>
            </a:pPr>
            <a:r>
              <a:rPr lang="en-US" dirty="0"/>
              <a:t>Physician Drug Testing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71082-E568-4392-7300-E719A8860B8B}"/>
              </a:ext>
            </a:extLst>
          </p:cNvPr>
          <p:cNvSpPr>
            <a:spLocks noGrp="1"/>
          </p:cNvSpPr>
          <p:nvPr>
            <p:ph type="title"/>
          </p:nvPr>
        </p:nvSpPr>
        <p:spPr/>
        <p:txBody>
          <a:bodyPr/>
          <a:lstStyle/>
          <a:p>
            <a:pPr>
              <a:defRPr/>
            </a:pPr>
            <a:r>
              <a:rPr lang="en-US" dirty="0"/>
              <a:t>Drug Use/Abuse</a:t>
            </a:r>
          </a:p>
        </p:txBody>
      </p:sp>
      <p:sp>
        <p:nvSpPr>
          <p:cNvPr id="3" name="Content Placeholder 2">
            <a:extLst>
              <a:ext uri="{FF2B5EF4-FFF2-40B4-BE49-F238E27FC236}">
                <a16:creationId xmlns:a16="http://schemas.microsoft.com/office/drawing/2014/main" id="{842A4E44-6D4C-DA32-B7D6-99EDCB2B3BD0}"/>
              </a:ext>
            </a:extLst>
          </p:cNvPr>
          <p:cNvSpPr>
            <a:spLocks noGrp="1"/>
          </p:cNvSpPr>
          <p:nvPr>
            <p:ph idx="1"/>
          </p:nvPr>
        </p:nvSpPr>
        <p:spPr/>
        <p:txBody>
          <a:bodyPr/>
          <a:lstStyle/>
          <a:p>
            <a:pPr>
              <a:defRPr/>
            </a:pPr>
            <a:r>
              <a:rPr lang="en-US" dirty="0"/>
              <a:t>Purdue Pharma (owned by Sackler family) launched Oxycontin in 1996</a:t>
            </a:r>
          </a:p>
          <a:p>
            <a:pPr>
              <a:defRPr/>
            </a:pPr>
            <a:r>
              <a:rPr lang="en-US" dirty="0"/>
              <a:t>Aggressive marketing campaign focusing on Appalachia, due to high population of disabled workers, grossly minimizing risk of overdose</a:t>
            </a:r>
          </a:p>
          <a:p>
            <a:pPr>
              <a:defRPr/>
            </a:pPr>
            <a:r>
              <a:rPr lang="en-US" dirty="0"/>
              <a:t>Highly profitable</a:t>
            </a:r>
          </a:p>
          <a:p>
            <a:pPr>
              <a:defRPr/>
            </a:pPr>
            <a:r>
              <a:rPr lang="en-US" dirty="0"/>
              <a:t>Also profited from antidote, naloxone</a:t>
            </a:r>
          </a:p>
          <a:p>
            <a:pPr>
              <a:defRPr/>
            </a:pPr>
            <a:endParaRPr lang="en-US"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63748-D809-A356-6C59-5D4B64E89A79}"/>
              </a:ext>
            </a:extLst>
          </p:cNvPr>
          <p:cNvSpPr>
            <a:spLocks noGrp="1"/>
          </p:cNvSpPr>
          <p:nvPr>
            <p:ph type="title"/>
          </p:nvPr>
        </p:nvSpPr>
        <p:spPr/>
        <p:txBody>
          <a:bodyPr/>
          <a:lstStyle/>
          <a:p>
            <a:pPr>
              <a:defRPr/>
            </a:pPr>
            <a:r>
              <a:rPr lang="en-US" dirty="0"/>
              <a:t>Drug Testing and </a:t>
            </a:r>
            <a:br>
              <a:rPr lang="en-US" dirty="0"/>
            </a:br>
            <a:r>
              <a:rPr lang="en-US" dirty="0"/>
              <a:t>the Erosion of Privacy</a:t>
            </a:r>
          </a:p>
        </p:txBody>
      </p:sp>
      <p:sp>
        <p:nvSpPr>
          <p:cNvPr id="3" name="Content Placeholder 2">
            <a:extLst>
              <a:ext uri="{FF2B5EF4-FFF2-40B4-BE49-F238E27FC236}">
                <a16:creationId xmlns:a16="http://schemas.microsoft.com/office/drawing/2014/main" id="{28B180EB-FB49-2020-3E64-73822139E41C}"/>
              </a:ext>
            </a:extLst>
          </p:cNvPr>
          <p:cNvSpPr>
            <a:spLocks noGrp="1"/>
          </p:cNvSpPr>
          <p:nvPr>
            <p:ph idx="1"/>
          </p:nvPr>
        </p:nvSpPr>
        <p:spPr/>
        <p:txBody>
          <a:bodyPr/>
          <a:lstStyle/>
          <a:p>
            <a:pPr>
              <a:defRPr/>
            </a:pPr>
            <a:r>
              <a:rPr lang="en-US" sz="2400" dirty="0"/>
              <a:t>Clearview AI app allowed internet scanning for faces</a:t>
            </a:r>
          </a:p>
          <a:p>
            <a:pPr lvl="1">
              <a:defRPr/>
            </a:pPr>
            <a:r>
              <a:rPr lang="en-US" sz="2400" dirty="0"/>
              <a:t>Database of billions of photos</a:t>
            </a:r>
          </a:p>
          <a:p>
            <a:pPr lvl="1">
              <a:defRPr/>
            </a:pPr>
            <a:r>
              <a:rPr lang="en-US" sz="2400" dirty="0"/>
              <a:t>Customers have included FFBI, Secret Service, DEA, Postal Inspection Service</a:t>
            </a:r>
          </a:p>
          <a:p>
            <a:pPr lvl="1">
              <a:defRPr/>
            </a:pPr>
            <a:r>
              <a:rPr lang="en-US" sz="2400" dirty="0"/>
              <a:t>Illegal in some countries (e.g., Canada, Australia)</a:t>
            </a:r>
          </a:p>
          <a:p>
            <a:pPr lvl="1">
              <a:defRPr/>
            </a:pPr>
            <a:r>
              <a:rPr lang="en-US" sz="2400" dirty="0"/>
              <a:t>Disabled by Apple (2020)</a:t>
            </a:r>
          </a:p>
          <a:p>
            <a:pPr lvl="1">
              <a:defRPr/>
            </a:pPr>
            <a:r>
              <a:rPr lang="en-US" sz="2400" dirty="0"/>
              <a:t>Admitted lost its entire client list to hackers (2020)</a:t>
            </a:r>
          </a:p>
          <a:p>
            <a:pPr lvl="1">
              <a:defRPr/>
            </a:pPr>
            <a:r>
              <a:rPr lang="en-US" sz="2400" dirty="0"/>
              <a:t>Agrees not to sell its software to most companies in US (after lawsuit) (2021)</a:t>
            </a:r>
          </a:p>
          <a:p>
            <a:pPr>
              <a:defRPr/>
            </a:pPr>
            <a:endParaRPr lang="en-US"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ABF94-77AA-7CE7-3FED-D430401C99E3}"/>
              </a:ext>
            </a:extLst>
          </p:cNvPr>
          <p:cNvSpPr>
            <a:spLocks noGrp="1"/>
          </p:cNvSpPr>
          <p:nvPr>
            <p:ph type="title"/>
          </p:nvPr>
        </p:nvSpPr>
        <p:spPr/>
        <p:txBody>
          <a:bodyPr/>
          <a:lstStyle/>
          <a:p>
            <a:pPr>
              <a:defRPr/>
            </a:pPr>
            <a:r>
              <a:rPr lang="en-US" dirty="0">
                <a:solidFill>
                  <a:srgbClr val="FFFF00"/>
                </a:solidFill>
              </a:rPr>
              <a:t>Drug Testing and </a:t>
            </a:r>
            <a:br>
              <a:rPr lang="en-US" dirty="0">
                <a:solidFill>
                  <a:srgbClr val="FFFF00"/>
                </a:solidFill>
              </a:rPr>
            </a:br>
            <a:r>
              <a:rPr lang="en-US" dirty="0">
                <a:solidFill>
                  <a:srgbClr val="FFFF00"/>
                </a:solidFill>
              </a:rPr>
              <a:t>the Erosion of Privacy</a:t>
            </a:r>
            <a:endParaRPr lang="en-US" dirty="0"/>
          </a:p>
        </p:txBody>
      </p:sp>
      <p:sp>
        <p:nvSpPr>
          <p:cNvPr id="3" name="Content Placeholder 2">
            <a:extLst>
              <a:ext uri="{FF2B5EF4-FFF2-40B4-BE49-F238E27FC236}">
                <a16:creationId xmlns:a16="http://schemas.microsoft.com/office/drawing/2014/main" id="{37456E93-5C9B-293D-A600-77ADE8F64480}"/>
              </a:ext>
            </a:extLst>
          </p:cNvPr>
          <p:cNvSpPr>
            <a:spLocks noGrp="1"/>
          </p:cNvSpPr>
          <p:nvPr>
            <p:ph idx="1"/>
          </p:nvPr>
        </p:nvSpPr>
        <p:spPr/>
        <p:txBody>
          <a:bodyPr/>
          <a:lstStyle/>
          <a:p>
            <a:pPr>
              <a:defRPr/>
            </a:pPr>
            <a:r>
              <a:rPr lang="en-US" sz="2800" dirty="0"/>
              <a:t>2019: San Francisco bans use of facial recognition technology by city agencies, including the police dept.</a:t>
            </a:r>
          </a:p>
          <a:p>
            <a:pPr>
              <a:defRPr/>
            </a:pPr>
            <a:r>
              <a:rPr lang="en-US" sz="2800" dirty="0"/>
              <a:t>2020: Facial recognition software can identify 83% of anonymous cranial MRI research participants</a:t>
            </a:r>
          </a:p>
          <a:p>
            <a:pPr>
              <a:defRPr/>
            </a:pPr>
            <a:r>
              <a:rPr lang="en-US" sz="2800" dirty="0"/>
              <a:t>2021: Facebook stops using facial recognition software</a:t>
            </a: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26E80-F066-E467-F445-F3219FFBFF5F}"/>
              </a:ext>
            </a:extLst>
          </p:cNvPr>
          <p:cNvSpPr>
            <a:spLocks noGrp="1"/>
          </p:cNvSpPr>
          <p:nvPr>
            <p:ph type="title"/>
          </p:nvPr>
        </p:nvSpPr>
        <p:spPr/>
        <p:txBody>
          <a:bodyPr/>
          <a:lstStyle/>
          <a:p>
            <a:pPr>
              <a:defRPr/>
            </a:pPr>
            <a:r>
              <a:rPr lang="en-US" dirty="0"/>
              <a:t>Drug Testing and </a:t>
            </a:r>
            <a:br>
              <a:rPr lang="en-US" dirty="0"/>
            </a:br>
            <a:r>
              <a:rPr lang="en-US" dirty="0"/>
              <a:t>the Erosion of Privacy</a:t>
            </a:r>
          </a:p>
        </p:txBody>
      </p:sp>
      <p:sp>
        <p:nvSpPr>
          <p:cNvPr id="3" name="Content Placeholder 2">
            <a:extLst>
              <a:ext uri="{FF2B5EF4-FFF2-40B4-BE49-F238E27FC236}">
                <a16:creationId xmlns:a16="http://schemas.microsoft.com/office/drawing/2014/main" id="{AE79FE95-6A94-918C-474C-9312E0D1A2C9}"/>
              </a:ext>
            </a:extLst>
          </p:cNvPr>
          <p:cNvSpPr>
            <a:spLocks noGrp="1"/>
          </p:cNvSpPr>
          <p:nvPr>
            <p:ph idx="1"/>
          </p:nvPr>
        </p:nvSpPr>
        <p:spPr/>
        <p:txBody>
          <a:bodyPr/>
          <a:lstStyle/>
          <a:p>
            <a:pPr>
              <a:defRPr/>
            </a:pPr>
            <a:r>
              <a:rPr lang="en-US" dirty="0"/>
              <a:t>2021: Microsoft patents technology using AI to mimic the voices and personalities of dead people</a:t>
            </a:r>
          </a:p>
          <a:p>
            <a:pPr>
              <a:defRPr/>
            </a:pPr>
            <a:r>
              <a:rPr lang="en-US" dirty="0"/>
              <a:t>2022: Bots better than humans at solving CAPTCHA puzzles</a:t>
            </a:r>
          </a:p>
          <a:p>
            <a:pPr>
              <a:defRPr/>
            </a:pPr>
            <a:r>
              <a:rPr lang="en-US" dirty="0" err="1"/>
              <a:t>PimEyes</a:t>
            </a:r>
            <a:r>
              <a:rPr lang="en-US" dirty="0"/>
              <a:t>: upload photo, scours web for pictures, potential for both good and evil (sketchy managerial structure)</a:t>
            </a:r>
          </a:p>
          <a:p>
            <a:pPr>
              <a:defRPr/>
            </a:pPr>
            <a:endParaRPr lang="en-US"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A39B9055-39C7-5F49-956E-0DB77EECDE24}"/>
              </a:ext>
            </a:extLst>
          </p:cNvPr>
          <p:cNvSpPr>
            <a:spLocks noGrp="1" noChangeArrowheads="1"/>
          </p:cNvSpPr>
          <p:nvPr>
            <p:ph type="title"/>
          </p:nvPr>
        </p:nvSpPr>
        <p:spPr>
          <a:xfrm>
            <a:off x="533400" y="533400"/>
            <a:ext cx="7848600" cy="1524000"/>
          </a:xfrm>
        </p:spPr>
        <p:txBody>
          <a:bodyPr/>
          <a:lstStyle/>
          <a:p>
            <a:pPr>
              <a:defRPr/>
            </a:pPr>
            <a:r>
              <a:rPr lang="en-US" sz="3200" dirty="0"/>
              <a:t>Big boss is watching:</a:t>
            </a:r>
            <a:br>
              <a:rPr lang="en-US" sz="3200" dirty="0"/>
            </a:br>
            <a:r>
              <a:rPr lang="en-US" sz="3200" dirty="0"/>
              <a:t>Percentage of companies that monitor employees’…</a:t>
            </a:r>
          </a:p>
        </p:txBody>
      </p:sp>
      <p:sp>
        <p:nvSpPr>
          <p:cNvPr id="166915" name="Rectangle 3">
            <a:extLst>
              <a:ext uri="{FF2B5EF4-FFF2-40B4-BE49-F238E27FC236}">
                <a16:creationId xmlns:a16="http://schemas.microsoft.com/office/drawing/2014/main" id="{B3674390-C972-DDC1-CC66-5F4A9AC3871A}"/>
              </a:ext>
            </a:extLst>
          </p:cNvPr>
          <p:cNvSpPr>
            <a:spLocks noGrp="1" noChangeArrowheads="1"/>
          </p:cNvSpPr>
          <p:nvPr>
            <p:ph idx="1"/>
          </p:nvPr>
        </p:nvSpPr>
        <p:spPr>
          <a:xfrm>
            <a:off x="685800" y="2209800"/>
            <a:ext cx="7772400" cy="3886200"/>
          </a:xfrm>
        </p:spPr>
        <p:txBody>
          <a:bodyPr/>
          <a:lstStyle/>
          <a:p>
            <a:pPr>
              <a:lnSpc>
                <a:spcPct val="90000"/>
              </a:lnSpc>
              <a:defRPr/>
            </a:pPr>
            <a:r>
              <a:rPr lang="en-US" sz="3600" dirty="0"/>
              <a:t>Website connections		66-76%</a:t>
            </a:r>
          </a:p>
          <a:p>
            <a:pPr>
              <a:lnSpc>
                <a:spcPct val="90000"/>
              </a:lnSpc>
              <a:defRPr/>
            </a:pPr>
            <a:r>
              <a:rPr lang="en-US" sz="3600" dirty="0"/>
              <a:t>E-mail					43-55%</a:t>
            </a:r>
          </a:p>
          <a:p>
            <a:pPr>
              <a:lnSpc>
                <a:spcPct val="90000"/>
              </a:lnSpc>
              <a:defRPr/>
            </a:pPr>
            <a:r>
              <a:rPr lang="en-US" sz="3600" dirty="0"/>
              <a:t>Activity via video camera	51%</a:t>
            </a:r>
          </a:p>
          <a:p>
            <a:pPr>
              <a:lnSpc>
                <a:spcPct val="90000"/>
              </a:lnSpc>
              <a:defRPr/>
            </a:pPr>
            <a:r>
              <a:rPr lang="en-US" sz="3600" dirty="0"/>
              <a:t>Time on phone			51%</a:t>
            </a:r>
          </a:p>
          <a:p>
            <a:pPr>
              <a:lnSpc>
                <a:spcPct val="90000"/>
              </a:lnSpc>
              <a:defRPr/>
            </a:pPr>
            <a:r>
              <a:rPr lang="en-US" sz="3600" dirty="0"/>
              <a:t>Keystroke analysis		45%</a:t>
            </a: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01411-4CB5-60B2-FDB0-9D6DE92E5AA7}"/>
              </a:ext>
            </a:extLst>
          </p:cNvPr>
          <p:cNvSpPr>
            <a:spLocks noGrp="1"/>
          </p:cNvSpPr>
          <p:nvPr>
            <p:ph type="title"/>
          </p:nvPr>
        </p:nvSpPr>
        <p:spPr/>
        <p:txBody>
          <a:bodyPr/>
          <a:lstStyle/>
          <a:p>
            <a:pPr>
              <a:defRPr/>
            </a:pPr>
            <a:r>
              <a:rPr lang="en-US" sz="2800" dirty="0"/>
              <a:t>Big boss is watching:</a:t>
            </a:r>
            <a:br>
              <a:rPr lang="en-US" sz="2800" dirty="0"/>
            </a:br>
            <a:r>
              <a:rPr lang="en-US" sz="2800" dirty="0"/>
              <a:t>Percentage of companies that monitor employees’…</a:t>
            </a:r>
          </a:p>
        </p:txBody>
      </p:sp>
      <p:sp>
        <p:nvSpPr>
          <p:cNvPr id="3" name="Content Placeholder 2">
            <a:extLst>
              <a:ext uri="{FF2B5EF4-FFF2-40B4-BE49-F238E27FC236}">
                <a16:creationId xmlns:a16="http://schemas.microsoft.com/office/drawing/2014/main" id="{AB444029-F91E-CB42-3BD6-AF2FE1E5A3C5}"/>
              </a:ext>
            </a:extLst>
          </p:cNvPr>
          <p:cNvSpPr>
            <a:spLocks noGrp="1"/>
          </p:cNvSpPr>
          <p:nvPr>
            <p:ph idx="1"/>
          </p:nvPr>
        </p:nvSpPr>
        <p:spPr/>
        <p:txBody>
          <a:bodyPr/>
          <a:lstStyle/>
          <a:p>
            <a:pPr>
              <a:lnSpc>
                <a:spcPct val="90000"/>
              </a:lnSpc>
              <a:defRPr/>
            </a:pPr>
            <a:r>
              <a:rPr lang="en-US" dirty="0"/>
              <a:t>Computer file content	50%</a:t>
            </a:r>
          </a:p>
          <a:p>
            <a:pPr>
              <a:lnSpc>
                <a:spcPct val="90000"/>
              </a:lnSpc>
              <a:defRPr/>
            </a:pPr>
            <a:r>
              <a:rPr lang="en-US" dirty="0"/>
              <a:t>Time at keyboard		36%</a:t>
            </a:r>
          </a:p>
          <a:p>
            <a:pPr>
              <a:lnSpc>
                <a:spcPct val="90000"/>
              </a:lnSpc>
              <a:defRPr/>
            </a:pPr>
            <a:r>
              <a:rPr lang="en-US" dirty="0"/>
              <a:t>Phone calls			22%</a:t>
            </a:r>
          </a:p>
          <a:p>
            <a:pPr>
              <a:lnSpc>
                <a:spcPct val="90000"/>
              </a:lnSpc>
              <a:defRPr/>
            </a:pPr>
            <a:r>
              <a:rPr lang="en-US" dirty="0"/>
              <a:t>Voice mail			15%</a:t>
            </a:r>
          </a:p>
          <a:p>
            <a:pPr marL="0" indent="0" algn="r">
              <a:buFontTx/>
              <a:buNone/>
              <a:defRPr/>
            </a:pPr>
            <a:r>
              <a:rPr lang="en-US" sz="2800" dirty="0"/>
              <a:t>Only DE and CT require employee notification</a:t>
            </a:r>
          </a:p>
          <a:p>
            <a:pPr>
              <a:defRPr/>
            </a:pPr>
            <a:r>
              <a:rPr lang="en-US" sz="2800" dirty="0"/>
              <a:t>Average employee wastes 1.7 hours of an 8.5 hour workday (largely on personal internet use)</a:t>
            </a: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82B8D-7181-F8FE-4B13-36EE0B7BBDDD}"/>
              </a:ext>
            </a:extLst>
          </p:cNvPr>
          <p:cNvSpPr>
            <a:spLocks noGrp="1"/>
          </p:cNvSpPr>
          <p:nvPr>
            <p:ph type="title"/>
          </p:nvPr>
        </p:nvSpPr>
        <p:spPr/>
        <p:txBody>
          <a:bodyPr>
            <a:normAutofit fontScale="90000"/>
          </a:bodyPr>
          <a:lstStyle/>
          <a:p>
            <a:pPr>
              <a:defRPr/>
            </a:pPr>
            <a:r>
              <a:rPr lang="en-US" dirty="0"/>
              <a:t>Corporate Espionage </a:t>
            </a:r>
            <a:r>
              <a:rPr lang="en-US" sz="2700" dirty="0"/>
              <a:t>(</a:t>
            </a:r>
            <a:r>
              <a:rPr lang="en-US" sz="2700" dirty="0">
                <a:solidFill>
                  <a:schemeClr val="bg1">
                    <a:lumMod val="40000"/>
                    <a:lumOff val="60000"/>
                  </a:schemeClr>
                </a:solidFill>
                <a:hlinkClick r:id="rId2"/>
              </a:rPr>
              <a:t>http://www.corporatepolicy.org/spookybusiness.pdf</a:t>
            </a:r>
            <a:r>
              <a:rPr lang="en-US" sz="2700" dirty="0"/>
              <a:t>) </a:t>
            </a:r>
          </a:p>
        </p:txBody>
      </p:sp>
      <p:sp>
        <p:nvSpPr>
          <p:cNvPr id="3" name="Content Placeholder 2">
            <a:extLst>
              <a:ext uri="{FF2B5EF4-FFF2-40B4-BE49-F238E27FC236}">
                <a16:creationId xmlns:a16="http://schemas.microsoft.com/office/drawing/2014/main" id="{5D5F2D4E-C0CA-773E-89A1-E83AAAC9C28A}"/>
              </a:ext>
            </a:extLst>
          </p:cNvPr>
          <p:cNvSpPr>
            <a:spLocks noGrp="1"/>
          </p:cNvSpPr>
          <p:nvPr>
            <p:ph idx="1"/>
          </p:nvPr>
        </p:nvSpPr>
        <p:spPr/>
        <p:txBody>
          <a:bodyPr>
            <a:normAutofit/>
          </a:bodyPr>
          <a:lstStyle/>
          <a:p>
            <a:pPr>
              <a:defRPr/>
            </a:pPr>
            <a:r>
              <a:rPr lang="en-US" sz="2700" dirty="0"/>
              <a:t>Purposes include:</a:t>
            </a:r>
          </a:p>
          <a:p>
            <a:pPr lvl="1">
              <a:defRPr/>
            </a:pPr>
            <a:r>
              <a:rPr lang="en-US" sz="2700" dirty="0"/>
              <a:t>Stealing business secrets for competitive advantage</a:t>
            </a:r>
          </a:p>
          <a:p>
            <a:pPr lvl="1">
              <a:defRPr/>
            </a:pPr>
            <a:r>
              <a:rPr lang="en-US" sz="2700" dirty="0"/>
              <a:t>Undermine, destroy activist movements</a:t>
            </a:r>
          </a:p>
          <a:p>
            <a:pPr lvl="1">
              <a:defRPr/>
            </a:pPr>
            <a:r>
              <a:rPr lang="en-US" sz="2700" dirty="0"/>
              <a:t>Determine “friendliness” of elected officials</a:t>
            </a:r>
          </a:p>
          <a:p>
            <a:pPr>
              <a:defRPr/>
            </a:pPr>
            <a:r>
              <a:rPr lang="en-US" sz="2700" dirty="0"/>
              <a:t>Involves in-house security officers and private contractors</a:t>
            </a: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60944-A223-81CA-0BD6-3DCEC4A43B5A}"/>
              </a:ext>
            </a:extLst>
          </p:cNvPr>
          <p:cNvSpPr>
            <a:spLocks noGrp="1"/>
          </p:cNvSpPr>
          <p:nvPr>
            <p:ph type="title"/>
          </p:nvPr>
        </p:nvSpPr>
        <p:spPr/>
        <p:txBody>
          <a:bodyPr/>
          <a:lstStyle/>
          <a:p>
            <a:pPr>
              <a:defRPr/>
            </a:pPr>
            <a:r>
              <a:rPr lang="en-US" dirty="0">
                <a:solidFill>
                  <a:srgbClr val="FFFF00"/>
                </a:solidFill>
              </a:rPr>
              <a:t>Corporate Espionage</a:t>
            </a:r>
            <a:endParaRPr lang="en-US" dirty="0"/>
          </a:p>
        </p:txBody>
      </p:sp>
      <p:sp>
        <p:nvSpPr>
          <p:cNvPr id="3" name="Content Placeholder 2">
            <a:extLst>
              <a:ext uri="{FF2B5EF4-FFF2-40B4-BE49-F238E27FC236}">
                <a16:creationId xmlns:a16="http://schemas.microsoft.com/office/drawing/2014/main" id="{74D0686B-C736-FD76-CA6A-7A55D229E3DE}"/>
              </a:ext>
            </a:extLst>
          </p:cNvPr>
          <p:cNvSpPr>
            <a:spLocks noGrp="1"/>
          </p:cNvSpPr>
          <p:nvPr>
            <p:ph idx="1"/>
          </p:nvPr>
        </p:nvSpPr>
        <p:spPr/>
        <p:txBody>
          <a:bodyPr/>
          <a:lstStyle/>
          <a:p>
            <a:pPr>
              <a:defRPr/>
            </a:pPr>
            <a:r>
              <a:rPr lang="en-US" dirty="0"/>
              <a:t>Involves vulnerability research, computer hacking, obtaining phone records, wiretapping and voicemail hacking, computer theft, disinformation campaigns, investigating private lives of activists, infiltrating activist organizations, blackmail, and creating false dossiers to discredit activists</a:t>
            </a: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8A656-7342-47A4-8FD3-81FC83AFE5EE}"/>
              </a:ext>
            </a:extLst>
          </p:cNvPr>
          <p:cNvSpPr>
            <a:spLocks noGrp="1"/>
          </p:cNvSpPr>
          <p:nvPr>
            <p:ph type="title"/>
          </p:nvPr>
        </p:nvSpPr>
        <p:spPr/>
        <p:txBody>
          <a:bodyPr/>
          <a:lstStyle/>
          <a:p>
            <a:pPr>
              <a:defRPr/>
            </a:pPr>
            <a:r>
              <a:rPr lang="en-US" dirty="0"/>
              <a:t>Corporate Espionage</a:t>
            </a:r>
          </a:p>
        </p:txBody>
      </p:sp>
      <p:sp>
        <p:nvSpPr>
          <p:cNvPr id="3" name="Content Placeholder 2">
            <a:extLst>
              <a:ext uri="{FF2B5EF4-FFF2-40B4-BE49-F238E27FC236}">
                <a16:creationId xmlns:a16="http://schemas.microsoft.com/office/drawing/2014/main" id="{F7FD8B84-2C34-EC5A-81BC-86FE65F47774}"/>
              </a:ext>
            </a:extLst>
          </p:cNvPr>
          <p:cNvSpPr>
            <a:spLocks noGrp="1"/>
          </p:cNvSpPr>
          <p:nvPr>
            <p:ph idx="1"/>
          </p:nvPr>
        </p:nvSpPr>
        <p:spPr/>
        <p:txBody>
          <a:bodyPr>
            <a:normAutofit/>
          </a:bodyPr>
          <a:lstStyle/>
          <a:p>
            <a:pPr>
              <a:defRPr/>
            </a:pPr>
            <a:r>
              <a:rPr lang="en-US" dirty="0"/>
              <a:t>Spies often former intelligence, military, and law enforcement officers</a:t>
            </a:r>
          </a:p>
          <a:p>
            <a:pPr lvl="1">
              <a:defRPr/>
            </a:pPr>
            <a:r>
              <a:rPr lang="en-US" sz="3200" dirty="0"/>
              <a:t>Revolving door</a:t>
            </a:r>
          </a:p>
          <a:p>
            <a:pPr lvl="1">
              <a:defRPr/>
            </a:pPr>
            <a:r>
              <a:rPr lang="en-US" sz="3200" dirty="0"/>
              <a:t>Active duty CIA officers may moonlight</a:t>
            </a:r>
          </a:p>
          <a:p>
            <a:pPr lvl="1">
              <a:defRPr/>
            </a:pPr>
            <a:r>
              <a:rPr lang="en-US" sz="3200" dirty="0"/>
              <a:t>Government subsidy for private industry, since trained at government expense, skills benefit private industry</a:t>
            </a:r>
          </a:p>
          <a:p>
            <a:pPr>
              <a:defRPr/>
            </a:pPr>
            <a:endParaRPr lang="en-US"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BB3E5-34C8-8034-225B-C15977E2A648}"/>
              </a:ext>
            </a:extLst>
          </p:cNvPr>
          <p:cNvSpPr>
            <a:spLocks noGrp="1"/>
          </p:cNvSpPr>
          <p:nvPr>
            <p:ph type="title"/>
          </p:nvPr>
        </p:nvSpPr>
        <p:spPr/>
        <p:txBody>
          <a:bodyPr/>
          <a:lstStyle/>
          <a:p>
            <a:pPr>
              <a:defRPr/>
            </a:pPr>
            <a:r>
              <a:rPr lang="en-US" dirty="0">
                <a:solidFill>
                  <a:srgbClr val="FFFF00"/>
                </a:solidFill>
              </a:rPr>
              <a:t>Corporate Espionage</a:t>
            </a:r>
            <a:endParaRPr lang="en-US" dirty="0"/>
          </a:p>
        </p:txBody>
      </p:sp>
      <p:sp>
        <p:nvSpPr>
          <p:cNvPr id="3" name="Content Placeholder 2">
            <a:extLst>
              <a:ext uri="{FF2B5EF4-FFF2-40B4-BE49-F238E27FC236}">
                <a16:creationId xmlns:a16="http://schemas.microsoft.com/office/drawing/2014/main" id="{5F308614-5DF5-C323-465C-CA7A5998BA84}"/>
              </a:ext>
            </a:extLst>
          </p:cNvPr>
          <p:cNvSpPr>
            <a:spLocks noGrp="1"/>
          </p:cNvSpPr>
          <p:nvPr>
            <p:ph idx="1"/>
          </p:nvPr>
        </p:nvSpPr>
        <p:spPr/>
        <p:txBody>
          <a:bodyPr/>
          <a:lstStyle/>
          <a:p>
            <a:pPr>
              <a:defRPr/>
            </a:pPr>
            <a:r>
              <a:rPr lang="en-US" dirty="0"/>
              <a:t>Occasionally use students, academics</a:t>
            </a:r>
          </a:p>
          <a:p>
            <a:pPr lvl="1">
              <a:defRPr/>
            </a:pPr>
            <a:r>
              <a:rPr lang="en-US" dirty="0"/>
              <a:t>E.g., students “volunteering” to wear wire to catch drug dealers in exchange for drug charges being dropped</a:t>
            </a:r>
          </a:p>
          <a:p>
            <a:pPr>
              <a:defRPr/>
            </a:pPr>
            <a:r>
              <a:rPr lang="en-US" dirty="0"/>
              <a:t>Minimal legal consequences; adverse media exposure possible</a:t>
            </a:r>
          </a:p>
          <a:p>
            <a:pPr>
              <a:defRPr/>
            </a:pPr>
            <a:r>
              <a:rPr lang="en-US" dirty="0"/>
              <a:t>Threat to democracy and civil society</a:t>
            </a: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F5FA7-3A8C-AD42-7592-12BDF621A56A}"/>
              </a:ext>
            </a:extLst>
          </p:cNvPr>
          <p:cNvSpPr>
            <a:spLocks noGrp="1"/>
          </p:cNvSpPr>
          <p:nvPr>
            <p:ph type="title"/>
          </p:nvPr>
        </p:nvSpPr>
        <p:spPr/>
        <p:txBody>
          <a:bodyPr/>
          <a:lstStyle/>
          <a:p>
            <a:pPr>
              <a:defRPr/>
            </a:pPr>
            <a:r>
              <a:rPr lang="en-US" dirty="0"/>
              <a:t>Corporate Espionage</a:t>
            </a:r>
          </a:p>
        </p:txBody>
      </p:sp>
      <p:sp>
        <p:nvSpPr>
          <p:cNvPr id="3" name="Content Placeholder 2">
            <a:extLst>
              <a:ext uri="{FF2B5EF4-FFF2-40B4-BE49-F238E27FC236}">
                <a16:creationId xmlns:a16="http://schemas.microsoft.com/office/drawing/2014/main" id="{CA7677E6-C591-C234-E2B5-824F22912163}"/>
              </a:ext>
            </a:extLst>
          </p:cNvPr>
          <p:cNvSpPr>
            <a:spLocks noGrp="1"/>
          </p:cNvSpPr>
          <p:nvPr>
            <p:ph idx="1"/>
          </p:nvPr>
        </p:nvSpPr>
        <p:spPr/>
        <p:txBody>
          <a:bodyPr>
            <a:noAutofit/>
          </a:bodyPr>
          <a:lstStyle/>
          <a:p>
            <a:pPr>
              <a:defRPr/>
            </a:pPr>
            <a:r>
              <a:rPr lang="en-US" dirty="0"/>
              <a:t>Involves world’s largest corporations</a:t>
            </a:r>
          </a:p>
          <a:p>
            <a:pPr lvl="1">
              <a:defRPr/>
            </a:pPr>
            <a:r>
              <a:rPr lang="en-US" sz="3200" dirty="0"/>
              <a:t>E.g., Koch Industries, Walmart, Monsanto, Dow Chemical, Bank of America, Coca-Cola, Kraft, Chevron, Shell, BP, Burger King, Sea World, many others</a:t>
            </a:r>
          </a:p>
          <a:p>
            <a:pPr>
              <a:defRPr/>
            </a:pPr>
            <a:endParaRPr lang="en-US"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25542-CD17-A1B1-03A4-8D50F6D5CC28}"/>
              </a:ext>
            </a:extLst>
          </p:cNvPr>
          <p:cNvSpPr>
            <a:spLocks noGrp="1"/>
          </p:cNvSpPr>
          <p:nvPr>
            <p:ph type="title"/>
          </p:nvPr>
        </p:nvSpPr>
        <p:spPr/>
        <p:txBody>
          <a:bodyPr/>
          <a:lstStyle/>
          <a:p>
            <a:pPr>
              <a:defRPr/>
            </a:pPr>
            <a:r>
              <a:rPr lang="en-US" dirty="0">
                <a:solidFill>
                  <a:srgbClr val="FFFF00"/>
                </a:solidFill>
              </a:rPr>
              <a:t>Drug Use/Abuse</a:t>
            </a:r>
            <a:endParaRPr lang="en-US" dirty="0"/>
          </a:p>
        </p:txBody>
      </p:sp>
      <p:sp>
        <p:nvSpPr>
          <p:cNvPr id="3" name="Content Placeholder 2">
            <a:extLst>
              <a:ext uri="{FF2B5EF4-FFF2-40B4-BE49-F238E27FC236}">
                <a16:creationId xmlns:a16="http://schemas.microsoft.com/office/drawing/2014/main" id="{0BC6E375-1B11-A3D2-BEEE-281164CB89C7}"/>
              </a:ext>
            </a:extLst>
          </p:cNvPr>
          <p:cNvSpPr>
            <a:spLocks noGrp="1"/>
          </p:cNvSpPr>
          <p:nvPr>
            <p:ph idx="1"/>
          </p:nvPr>
        </p:nvSpPr>
        <p:spPr/>
        <p:txBody>
          <a:bodyPr/>
          <a:lstStyle/>
          <a:p>
            <a:pPr>
              <a:defRPr/>
            </a:pPr>
            <a:r>
              <a:rPr lang="en-US" dirty="0"/>
              <a:t>2019: Inspector General determines DEA let opioid production surge as opioid-related deaths surged</a:t>
            </a:r>
          </a:p>
          <a:p>
            <a:pPr>
              <a:defRPr/>
            </a:pPr>
            <a:r>
              <a:rPr lang="en-US" dirty="0"/>
              <a:t>2019: Purdue Pharma declares bankruptcy – courts over-ruled, SCOTUS ruling pending (2024)</a:t>
            </a: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BFAF8-F52C-C077-40CE-8F80D945ABC6}"/>
              </a:ext>
            </a:extLst>
          </p:cNvPr>
          <p:cNvSpPr>
            <a:spLocks noGrp="1"/>
          </p:cNvSpPr>
          <p:nvPr>
            <p:ph type="title"/>
          </p:nvPr>
        </p:nvSpPr>
        <p:spPr/>
        <p:txBody>
          <a:bodyPr/>
          <a:lstStyle/>
          <a:p>
            <a:pPr>
              <a:defRPr/>
            </a:pPr>
            <a:r>
              <a:rPr lang="en-US" dirty="0">
                <a:solidFill>
                  <a:srgbClr val="FFFF00"/>
                </a:solidFill>
              </a:rPr>
              <a:t>Corporate Espionage</a:t>
            </a:r>
            <a:endParaRPr lang="en-US" dirty="0"/>
          </a:p>
        </p:txBody>
      </p:sp>
      <p:sp>
        <p:nvSpPr>
          <p:cNvPr id="3" name="Content Placeholder 2">
            <a:extLst>
              <a:ext uri="{FF2B5EF4-FFF2-40B4-BE49-F238E27FC236}">
                <a16:creationId xmlns:a16="http://schemas.microsoft.com/office/drawing/2014/main" id="{AFB19330-40D9-2F80-2C84-C968151BEC21}"/>
              </a:ext>
            </a:extLst>
          </p:cNvPr>
          <p:cNvSpPr>
            <a:spLocks noGrp="1"/>
          </p:cNvSpPr>
          <p:nvPr>
            <p:ph idx="1"/>
          </p:nvPr>
        </p:nvSpPr>
        <p:spPr/>
        <p:txBody>
          <a:bodyPr/>
          <a:lstStyle/>
          <a:p>
            <a:pPr>
              <a:defRPr/>
            </a:pPr>
            <a:r>
              <a:rPr lang="en-US" dirty="0"/>
              <a:t>Targets include nonprofits, activists, and whistleblowers involved in environmental, anti-war, public interest, consumer, food safety, pesticide reform, union, nursing home reform, gun control, social justice, animal rights, and arms control issues</a:t>
            </a:r>
          </a:p>
          <a:p>
            <a:pPr>
              <a:defRPr/>
            </a:pPr>
            <a:r>
              <a:rPr lang="en-US" dirty="0"/>
              <a:t>Domestic market worth nearly $50 billion/</a:t>
            </a:r>
            <a:r>
              <a:rPr lang="en-US" dirty="0" err="1"/>
              <a:t>yr</a:t>
            </a:r>
            <a:endParaRPr lang="en-US"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4D083-C5EB-C822-2F4F-501F95A70D15}"/>
              </a:ext>
            </a:extLst>
          </p:cNvPr>
          <p:cNvSpPr>
            <a:spLocks noGrp="1"/>
          </p:cNvSpPr>
          <p:nvPr>
            <p:ph type="title"/>
          </p:nvPr>
        </p:nvSpPr>
        <p:spPr/>
        <p:txBody>
          <a:bodyPr/>
          <a:lstStyle/>
          <a:p>
            <a:pPr>
              <a:defRPr/>
            </a:pPr>
            <a:r>
              <a:rPr lang="en-US" dirty="0"/>
              <a:t>Corporate Espionage</a:t>
            </a:r>
          </a:p>
        </p:txBody>
      </p:sp>
      <p:sp>
        <p:nvSpPr>
          <p:cNvPr id="3" name="Content Placeholder 2">
            <a:extLst>
              <a:ext uri="{FF2B5EF4-FFF2-40B4-BE49-F238E27FC236}">
                <a16:creationId xmlns:a16="http://schemas.microsoft.com/office/drawing/2014/main" id="{29BA18DC-A4F9-5D5E-640A-35B2738D5FBC}"/>
              </a:ext>
            </a:extLst>
          </p:cNvPr>
          <p:cNvSpPr>
            <a:spLocks noGrp="1"/>
          </p:cNvSpPr>
          <p:nvPr>
            <p:ph idx="1"/>
          </p:nvPr>
        </p:nvSpPr>
        <p:spPr/>
        <p:txBody>
          <a:bodyPr>
            <a:normAutofit/>
          </a:bodyPr>
          <a:lstStyle/>
          <a:p>
            <a:pPr>
              <a:defRPr/>
            </a:pPr>
            <a:r>
              <a:rPr lang="en-US" sz="2700" dirty="0"/>
              <a:t>Methods:</a:t>
            </a:r>
          </a:p>
          <a:p>
            <a:pPr lvl="1">
              <a:defRPr/>
            </a:pPr>
            <a:r>
              <a:rPr lang="en-US" sz="2700" dirty="0"/>
              <a:t>Posing as volunteers</a:t>
            </a:r>
          </a:p>
          <a:p>
            <a:pPr lvl="1">
              <a:defRPr/>
            </a:pPr>
            <a:r>
              <a:rPr lang="en-US" sz="2700" dirty="0"/>
              <a:t>Using “patsies,” insiders who can be induced, willingly or under duress, to provide information</a:t>
            </a:r>
          </a:p>
          <a:p>
            <a:pPr lvl="1">
              <a:defRPr/>
            </a:pPr>
            <a:r>
              <a:rPr lang="en-US" sz="2700" dirty="0"/>
              <a:t>Impersonating activists (creating false personae/documents) or journalists</a:t>
            </a:r>
          </a:p>
          <a:p>
            <a:pPr lvl="1">
              <a:defRPr/>
            </a:pPr>
            <a:r>
              <a:rPr lang="en-US" sz="2700" dirty="0"/>
              <a:t>Dumpster diving</a:t>
            </a: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9FA5B-9397-5D5F-3842-DEF3BBB44BBA}"/>
              </a:ext>
            </a:extLst>
          </p:cNvPr>
          <p:cNvSpPr>
            <a:spLocks noGrp="1"/>
          </p:cNvSpPr>
          <p:nvPr>
            <p:ph type="title"/>
          </p:nvPr>
        </p:nvSpPr>
        <p:spPr/>
        <p:txBody>
          <a:bodyPr/>
          <a:lstStyle/>
          <a:p>
            <a:pPr>
              <a:defRPr/>
            </a:pPr>
            <a:r>
              <a:rPr lang="en-US" dirty="0"/>
              <a:t>Corporate Espionage</a:t>
            </a:r>
          </a:p>
        </p:txBody>
      </p:sp>
      <p:sp>
        <p:nvSpPr>
          <p:cNvPr id="3" name="Content Placeholder 2">
            <a:extLst>
              <a:ext uri="{FF2B5EF4-FFF2-40B4-BE49-F238E27FC236}">
                <a16:creationId xmlns:a16="http://schemas.microsoft.com/office/drawing/2014/main" id="{C5FE1496-E58F-6247-149A-AC72A6914C8A}"/>
              </a:ext>
            </a:extLst>
          </p:cNvPr>
          <p:cNvSpPr>
            <a:spLocks noGrp="1"/>
          </p:cNvSpPr>
          <p:nvPr>
            <p:ph idx="1"/>
          </p:nvPr>
        </p:nvSpPr>
        <p:spPr/>
        <p:txBody>
          <a:bodyPr>
            <a:normAutofit/>
          </a:bodyPr>
          <a:lstStyle/>
          <a:p>
            <a:pPr>
              <a:defRPr/>
            </a:pPr>
            <a:r>
              <a:rPr lang="en-US" sz="2700" dirty="0"/>
              <a:t>Methods:</a:t>
            </a:r>
          </a:p>
          <a:p>
            <a:pPr lvl="1">
              <a:defRPr/>
            </a:pPr>
            <a:r>
              <a:rPr lang="en-US" sz="2700" dirty="0"/>
              <a:t>Tapping phones and voice mail</a:t>
            </a:r>
          </a:p>
          <a:p>
            <a:pPr lvl="1">
              <a:defRPr/>
            </a:pPr>
            <a:r>
              <a:rPr lang="en-US" sz="2700" dirty="0"/>
              <a:t>Casing offices, stealing files</a:t>
            </a:r>
          </a:p>
          <a:p>
            <a:pPr lvl="1">
              <a:defRPr/>
            </a:pPr>
            <a:r>
              <a:rPr lang="en-US" sz="2700" dirty="0"/>
              <a:t>Hacking and disrupting computers</a:t>
            </a:r>
          </a:p>
          <a:p>
            <a:pPr lvl="1">
              <a:defRPr/>
            </a:pPr>
            <a:r>
              <a:rPr lang="en-US" sz="2700" dirty="0"/>
              <a:t>Intimidation (e.g., trailing family members, blackmail)</a:t>
            </a:r>
          </a:p>
          <a:p>
            <a:pPr lvl="1">
              <a:defRPr/>
            </a:pPr>
            <a:r>
              <a:rPr lang="en-US" sz="2700" dirty="0"/>
              <a:t>Inciting violence</a:t>
            </a:r>
          </a:p>
          <a:p>
            <a:pPr lvl="1">
              <a:defRPr/>
            </a:pPr>
            <a:r>
              <a:rPr lang="en-US" sz="2700" dirty="0"/>
              <a:t>Disinformation campaigns</a:t>
            </a:r>
          </a:p>
          <a:p>
            <a:pPr>
              <a:defRPr/>
            </a:pPr>
            <a:endParaRPr lang="en-US"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71EE2-EEF5-89A1-B947-652B94FC81D8}"/>
              </a:ext>
            </a:extLst>
          </p:cNvPr>
          <p:cNvSpPr>
            <a:spLocks noGrp="1"/>
          </p:cNvSpPr>
          <p:nvPr>
            <p:ph type="title"/>
          </p:nvPr>
        </p:nvSpPr>
        <p:spPr/>
        <p:txBody>
          <a:bodyPr/>
          <a:lstStyle/>
          <a:p>
            <a:pPr>
              <a:defRPr/>
            </a:pPr>
            <a:r>
              <a:rPr lang="en-US" dirty="0"/>
              <a:t>Corporate Espionage: HB Gary Federal</a:t>
            </a:r>
          </a:p>
        </p:txBody>
      </p:sp>
      <p:sp>
        <p:nvSpPr>
          <p:cNvPr id="3" name="Content Placeholder 2">
            <a:extLst>
              <a:ext uri="{FF2B5EF4-FFF2-40B4-BE49-F238E27FC236}">
                <a16:creationId xmlns:a16="http://schemas.microsoft.com/office/drawing/2014/main" id="{60A59845-3715-306F-48C1-6FC00B3DB249}"/>
              </a:ext>
            </a:extLst>
          </p:cNvPr>
          <p:cNvSpPr>
            <a:spLocks noGrp="1"/>
          </p:cNvSpPr>
          <p:nvPr>
            <p:ph idx="1"/>
          </p:nvPr>
        </p:nvSpPr>
        <p:spPr/>
        <p:txBody>
          <a:bodyPr/>
          <a:lstStyle/>
          <a:p>
            <a:pPr>
              <a:defRPr/>
            </a:pPr>
            <a:r>
              <a:rPr lang="en-US" sz="2700" dirty="0"/>
              <a:t>Hired by US Chamber of Commerce (major corporate lobbying group, largest corporate lobbying group by dollars spent) to investigate opponents, including their spouses, children, religious activities, and personal lives</a:t>
            </a:r>
          </a:p>
          <a:p>
            <a:pPr>
              <a:defRPr/>
            </a:pPr>
            <a:r>
              <a:rPr lang="en-US" sz="2700" dirty="0"/>
              <a:t>We “propose to use the following tactics to mitigate the effects of adversarial groups: … discredit, confuse, shame, combat, infiltrate, fracture”</a:t>
            </a:r>
          </a:p>
          <a:p>
            <a:pPr>
              <a:defRPr/>
            </a:pPr>
            <a:endParaRPr lang="en-US"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4EDB4-B890-E74C-EA18-FAAAE0FE172E}"/>
              </a:ext>
            </a:extLst>
          </p:cNvPr>
          <p:cNvSpPr>
            <a:spLocks noGrp="1"/>
          </p:cNvSpPr>
          <p:nvPr>
            <p:ph type="title"/>
          </p:nvPr>
        </p:nvSpPr>
        <p:spPr/>
        <p:txBody>
          <a:bodyPr/>
          <a:lstStyle/>
          <a:p>
            <a:pPr>
              <a:defRPr/>
            </a:pPr>
            <a:r>
              <a:rPr lang="en-US" dirty="0"/>
              <a:t>Corporate Espionage - Examples</a:t>
            </a:r>
          </a:p>
        </p:txBody>
      </p:sp>
      <p:sp>
        <p:nvSpPr>
          <p:cNvPr id="3" name="Content Placeholder 2">
            <a:extLst>
              <a:ext uri="{FF2B5EF4-FFF2-40B4-BE49-F238E27FC236}">
                <a16:creationId xmlns:a16="http://schemas.microsoft.com/office/drawing/2014/main" id="{BB0EA839-8794-87DE-0797-16C9CB4AF66A}"/>
              </a:ext>
            </a:extLst>
          </p:cNvPr>
          <p:cNvSpPr>
            <a:spLocks noGrp="1"/>
          </p:cNvSpPr>
          <p:nvPr>
            <p:ph idx="1"/>
          </p:nvPr>
        </p:nvSpPr>
        <p:spPr/>
        <p:txBody>
          <a:bodyPr>
            <a:normAutofit fontScale="70000" lnSpcReduction="20000"/>
          </a:bodyPr>
          <a:lstStyle/>
          <a:p>
            <a:pPr>
              <a:defRPr/>
            </a:pPr>
            <a:r>
              <a:rPr lang="en-US" dirty="0"/>
              <a:t>Greenpeace</a:t>
            </a:r>
          </a:p>
          <a:p>
            <a:pPr>
              <a:defRPr/>
            </a:pPr>
            <a:r>
              <a:rPr lang="en-US" dirty="0"/>
              <a:t>Center for Food Safety</a:t>
            </a:r>
          </a:p>
          <a:p>
            <a:pPr>
              <a:defRPr/>
            </a:pPr>
            <a:r>
              <a:rPr lang="en-US" dirty="0"/>
              <a:t>Friends of the Earth</a:t>
            </a:r>
          </a:p>
          <a:p>
            <a:pPr>
              <a:defRPr/>
            </a:pPr>
            <a:r>
              <a:rPr lang="en-US" dirty="0"/>
              <a:t>US PIRG</a:t>
            </a:r>
          </a:p>
          <a:p>
            <a:pPr>
              <a:defRPr/>
            </a:pPr>
            <a:r>
              <a:rPr lang="en-US" dirty="0"/>
              <a:t>Environmental Working Group</a:t>
            </a:r>
          </a:p>
          <a:p>
            <a:pPr>
              <a:defRPr/>
            </a:pPr>
            <a:r>
              <a:rPr lang="en-US" dirty="0"/>
              <a:t>Pesticide Action Network</a:t>
            </a:r>
          </a:p>
          <a:p>
            <a:pPr>
              <a:defRPr/>
            </a:pPr>
            <a:r>
              <a:rPr lang="en-US" dirty="0"/>
              <a:t>Public Citizen</a:t>
            </a:r>
          </a:p>
          <a:p>
            <a:pPr>
              <a:defRPr/>
            </a:pPr>
            <a:r>
              <a:rPr lang="en-US" dirty="0" err="1"/>
              <a:t>Wikileaks</a:t>
            </a:r>
            <a:endParaRPr lang="en-US" dirty="0"/>
          </a:p>
          <a:p>
            <a:pPr>
              <a:defRPr/>
            </a:pPr>
            <a:r>
              <a:rPr lang="en-US" dirty="0"/>
              <a:t>Bhopal Justice activists</a:t>
            </a:r>
          </a:p>
          <a:p>
            <a:pPr>
              <a:defRPr/>
            </a:pPr>
            <a:r>
              <a:rPr lang="en-US" dirty="0"/>
              <a:t>Occupy Movement</a:t>
            </a:r>
          </a:p>
          <a:p>
            <a:pPr>
              <a:defRPr/>
            </a:pPr>
            <a:r>
              <a:rPr lang="en-US" dirty="0"/>
              <a:t>Others</a:t>
            </a:r>
          </a:p>
          <a:p>
            <a:pPr>
              <a:defRPr/>
            </a:pPr>
            <a:endParaRPr lang="en-US"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32E31-FDF9-E14F-DF19-E793F4351605}"/>
              </a:ext>
            </a:extLst>
          </p:cNvPr>
          <p:cNvSpPr>
            <a:spLocks noGrp="1"/>
          </p:cNvSpPr>
          <p:nvPr>
            <p:ph type="title"/>
          </p:nvPr>
        </p:nvSpPr>
        <p:spPr/>
        <p:txBody>
          <a:bodyPr/>
          <a:lstStyle/>
          <a:p>
            <a:pPr>
              <a:defRPr/>
            </a:pPr>
            <a:r>
              <a:rPr lang="en-US" dirty="0"/>
              <a:t>Other Corporate Strategies</a:t>
            </a:r>
          </a:p>
        </p:txBody>
      </p:sp>
      <p:sp>
        <p:nvSpPr>
          <p:cNvPr id="3" name="Content Placeholder 2">
            <a:extLst>
              <a:ext uri="{FF2B5EF4-FFF2-40B4-BE49-F238E27FC236}">
                <a16:creationId xmlns:a16="http://schemas.microsoft.com/office/drawing/2014/main" id="{76942F2C-B4FE-1001-3B2F-4685D1F49329}"/>
              </a:ext>
            </a:extLst>
          </p:cNvPr>
          <p:cNvSpPr>
            <a:spLocks noGrp="1"/>
          </p:cNvSpPr>
          <p:nvPr>
            <p:ph idx="1"/>
          </p:nvPr>
        </p:nvSpPr>
        <p:spPr/>
        <p:txBody>
          <a:bodyPr>
            <a:normAutofit fontScale="92500"/>
          </a:bodyPr>
          <a:lstStyle/>
          <a:p>
            <a:pPr>
              <a:defRPr/>
            </a:pPr>
            <a:r>
              <a:rPr lang="en-US" sz="2700" dirty="0"/>
              <a:t>Corporate legal harassment</a:t>
            </a:r>
          </a:p>
          <a:p>
            <a:pPr lvl="1">
              <a:defRPr/>
            </a:pPr>
            <a:r>
              <a:rPr lang="en-US" sz="2700" dirty="0"/>
              <a:t>e.g., SLAPP (Strategic Lawsuits Against Private Party) suits</a:t>
            </a:r>
          </a:p>
          <a:p>
            <a:pPr>
              <a:defRPr/>
            </a:pPr>
            <a:r>
              <a:rPr lang="en-US" sz="2700" dirty="0"/>
              <a:t>Overuse of governmental subpoena power (“fishing expeditions”)</a:t>
            </a:r>
          </a:p>
          <a:p>
            <a:pPr>
              <a:defRPr/>
            </a:pPr>
            <a:r>
              <a:rPr lang="en-US" sz="2700" dirty="0"/>
              <a:t>Stultifying effect on activist groups, researchers</a:t>
            </a:r>
          </a:p>
          <a:p>
            <a:pPr>
              <a:defRPr/>
            </a:pPr>
            <a:r>
              <a:rPr lang="en-US" sz="2700" dirty="0"/>
              <a:t>Expensive for taxpayers and those being “investigated”</a:t>
            </a:r>
          </a:p>
          <a:p>
            <a:pPr>
              <a:defRPr/>
            </a:pPr>
            <a:r>
              <a:rPr lang="en-US" sz="2700" dirty="0"/>
              <a:t>Slows scientific progress, alters research agendas, compromises peer review, inhibits social progress</a:t>
            </a: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5704D-35C5-E7A2-6DB9-5BAA9FA4EF51}"/>
              </a:ext>
            </a:extLst>
          </p:cNvPr>
          <p:cNvSpPr>
            <a:spLocks noGrp="1"/>
          </p:cNvSpPr>
          <p:nvPr>
            <p:ph type="title"/>
          </p:nvPr>
        </p:nvSpPr>
        <p:spPr/>
        <p:txBody>
          <a:bodyPr/>
          <a:lstStyle/>
          <a:p>
            <a:pPr>
              <a:defRPr/>
            </a:pPr>
            <a:r>
              <a:rPr lang="en-US" dirty="0"/>
              <a:t>Whistleblowers</a:t>
            </a:r>
          </a:p>
        </p:txBody>
      </p:sp>
      <p:sp>
        <p:nvSpPr>
          <p:cNvPr id="3" name="Content Placeholder 2">
            <a:extLst>
              <a:ext uri="{FF2B5EF4-FFF2-40B4-BE49-F238E27FC236}">
                <a16:creationId xmlns:a16="http://schemas.microsoft.com/office/drawing/2014/main" id="{96DF9FD6-9064-BFBE-B43C-7C2444217971}"/>
              </a:ext>
            </a:extLst>
          </p:cNvPr>
          <p:cNvSpPr>
            <a:spLocks noGrp="1"/>
          </p:cNvSpPr>
          <p:nvPr>
            <p:ph idx="1"/>
          </p:nvPr>
        </p:nvSpPr>
        <p:spPr/>
        <p:txBody>
          <a:bodyPr/>
          <a:lstStyle/>
          <a:p>
            <a:pPr>
              <a:defRPr/>
            </a:pPr>
            <a:r>
              <a:rPr lang="en-US" dirty="0"/>
              <a:t>Protections – False Claims Act, Whistleblower Protection Act, Sarbanes-Oxley Act, Dodd-Frank Act, Freedom of Information Acts, Unions</a:t>
            </a:r>
          </a:p>
          <a:p>
            <a:pPr lvl="1">
              <a:defRPr/>
            </a:pPr>
            <a:r>
              <a:rPr lang="en-US" dirty="0"/>
              <a:t>Have led to increase in cases; over 700 whistleblower lawsuits in 2014; nearly $6 billion recovered by Justice Department in 2014; occasional criminal cases</a:t>
            </a:r>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FB61E-9547-6268-84B8-923280CFE151}"/>
              </a:ext>
            </a:extLst>
          </p:cNvPr>
          <p:cNvSpPr>
            <a:spLocks noGrp="1"/>
          </p:cNvSpPr>
          <p:nvPr>
            <p:ph type="title"/>
          </p:nvPr>
        </p:nvSpPr>
        <p:spPr/>
        <p:txBody>
          <a:bodyPr/>
          <a:lstStyle/>
          <a:p>
            <a:pPr>
              <a:defRPr/>
            </a:pPr>
            <a:r>
              <a:rPr lang="en-US" dirty="0">
                <a:solidFill>
                  <a:srgbClr val="FFFF00"/>
                </a:solidFill>
              </a:rPr>
              <a:t>Whistleblowers</a:t>
            </a:r>
            <a:endParaRPr lang="en-US" dirty="0"/>
          </a:p>
        </p:txBody>
      </p:sp>
      <p:sp>
        <p:nvSpPr>
          <p:cNvPr id="3" name="Content Placeholder 2">
            <a:extLst>
              <a:ext uri="{FF2B5EF4-FFF2-40B4-BE49-F238E27FC236}">
                <a16:creationId xmlns:a16="http://schemas.microsoft.com/office/drawing/2014/main" id="{1BC8DB69-74EE-4BD2-A658-B7B45741315C}"/>
              </a:ext>
            </a:extLst>
          </p:cNvPr>
          <p:cNvSpPr>
            <a:spLocks noGrp="1"/>
          </p:cNvSpPr>
          <p:nvPr>
            <p:ph idx="1"/>
          </p:nvPr>
        </p:nvSpPr>
        <p:spPr/>
        <p:txBody>
          <a:bodyPr/>
          <a:lstStyle/>
          <a:p>
            <a:pPr>
              <a:defRPr/>
            </a:pPr>
            <a:r>
              <a:rPr lang="en-US" dirty="0"/>
              <a:t>Risks – most cases never go to trial; retribution and financial loss; psychological harms</a:t>
            </a:r>
          </a:p>
          <a:p>
            <a:pPr lvl="1">
              <a:defRPr/>
            </a:pPr>
            <a:r>
              <a:rPr lang="en-US" dirty="0"/>
              <a:t>Obama Administration has pursued more whistleblowers in the name of national security than any other administration</a:t>
            </a:r>
          </a:p>
          <a:p>
            <a:pPr>
              <a:defRPr/>
            </a:pPr>
            <a:r>
              <a:rPr lang="en-US" dirty="0"/>
              <a:t>Possible Gains: Ethical conduct/reputation, Qi Tam lawsuit payouts</a:t>
            </a:r>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65BAC-3024-2BC8-716B-6DFA5825A173}"/>
              </a:ext>
            </a:extLst>
          </p:cNvPr>
          <p:cNvSpPr>
            <a:spLocks noGrp="1"/>
          </p:cNvSpPr>
          <p:nvPr>
            <p:ph type="title"/>
          </p:nvPr>
        </p:nvSpPr>
        <p:spPr/>
        <p:txBody>
          <a:bodyPr/>
          <a:lstStyle/>
          <a:p>
            <a:pPr>
              <a:defRPr/>
            </a:pPr>
            <a:r>
              <a:rPr lang="en-US" dirty="0"/>
              <a:t>Famous Whistleblowers</a:t>
            </a:r>
          </a:p>
        </p:txBody>
      </p:sp>
      <p:sp>
        <p:nvSpPr>
          <p:cNvPr id="3" name="Content Placeholder 2">
            <a:extLst>
              <a:ext uri="{FF2B5EF4-FFF2-40B4-BE49-F238E27FC236}">
                <a16:creationId xmlns:a16="http://schemas.microsoft.com/office/drawing/2014/main" id="{0D2CEE44-9408-89E4-F9F5-7E37112DF2C5}"/>
              </a:ext>
            </a:extLst>
          </p:cNvPr>
          <p:cNvSpPr>
            <a:spLocks noGrp="1"/>
          </p:cNvSpPr>
          <p:nvPr>
            <p:ph idx="1"/>
          </p:nvPr>
        </p:nvSpPr>
        <p:spPr/>
        <p:txBody>
          <a:bodyPr>
            <a:normAutofit fontScale="92500" lnSpcReduction="10000"/>
          </a:bodyPr>
          <a:lstStyle/>
          <a:p>
            <a:pPr>
              <a:defRPr/>
            </a:pPr>
            <a:r>
              <a:rPr lang="en-US" dirty="0"/>
              <a:t>1777 – Samuel Shaw – torture of British officers by commander-in-chief of Continental Navy</a:t>
            </a:r>
          </a:p>
          <a:p>
            <a:pPr lvl="1">
              <a:defRPr/>
            </a:pPr>
            <a:r>
              <a:rPr lang="en-US" dirty="0"/>
              <a:t>Led to Continental Congress unanimously passing first whistleblower protection law</a:t>
            </a:r>
          </a:p>
          <a:p>
            <a:pPr>
              <a:defRPr/>
            </a:pPr>
            <a:r>
              <a:rPr lang="en-US" dirty="0"/>
              <a:t>1893 - Edmund Dene Morel – abuses by King Leopold in Congo Free State</a:t>
            </a:r>
          </a:p>
          <a:p>
            <a:pPr>
              <a:defRPr/>
            </a:pPr>
            <a:r>
              <a:rPr lang="en-US" dirty="0"/>
              <a:t>1966 - Peter Buxton – </a:t>
            </a:r>
            <a:r>
              <a:rPr lang="en-US" dirty="0" err="1"/>
              <a:t>Tuskeegee</a:t>
            </a:r>
            <a:r>
              <a:rPr lang="en-US" dirty="0"/>
              <a:t> Syphilis Experiment</a:t>
            </a:r>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6BCAA-547C-24FD-FB84-CF66E42A4D88}"/>
              </a:ext>
            </a:extLst>
          </p:cNvPr>
          <p:cNvSpPr>
            <a:spLocks noGrp="1"/>
          </p:cNvSpPr>
          <p:nvPr>
            <p:ph type="title"/>
          </p:nvPr>
        </p:nvSpPr>
        <p:spPr/>
        <p:txBody>
          <a:bodyPr/>
          <a:lstStyle/>
          <a:p>
            <a:pPr>
              <a:defRPr/>
            </a:pPr>
            <a:r>
              <a:rPr lang="en-US" dirty="0">
                <a:solidFill>
                  <a:srgbClr val="FFFF00"/>
                </a:solidFill>
              </a:rPr>
              <a:t>Famous Whistleblowers</a:t>
            </a:r>
            <a:endParaRPr lang="en-US" dirty="0"/>
          </a:p>
        </p:txBody>
      </p:sp>
      <p:sp>
        <p:nvSpPr>
          <p:cNvPr id="3" name="Content Placeholder 2">
            <a:extLst>
              <a:ext uri="{FF2B5EF4-FFF2-40B4-BE49-F238E27FC236}">
                <a16:creationId xmlns:a16="http://schemas.microsoft.com/office/drawing/2014/main" id="{F2BA911C-8F1F-768D-A9C1-832A82ECB2B9}"/>
              </a:ext>
            </a:extLst>
          </p:cNvPr>
          <p:cNvSpPr>
            <a:spLocks noGrp="1"/>
          </p:cNvSpPr>
          <p:nvPr>
            <p:ph idx="1"/>
          </p:nvPr>
        </p:nvSpPr>
        <p:spPr/>
        <p:txBody>
          <a:bodyPr/>
          <a:lstStyle/>
          <a:p>
            <a:pPr>
              <a:defRPr/>
            </a:pPr>
            <a:r>
              <a:rPr lang="en-US" dirty="0"/>
              <a:t>1967 – John White – President Johnson’s lying about Tonkin Gulf Incident (used to justify Vietnam War)</a:t>
            </a:r>
          </a:p>
          <a:p>
            <a:pPr>
              <a:defRPr/>
            </a:pPr>
            <a:r>
              <a:rPr lang="en-US" dirty="0"/>
              <a:t>1971 – Daniel Ellsberg – Pentagon Papers – lies about Vietnam War</a:t>
            </a:r>
          </a:p>
          <a:p>
            <a:pPr>
              <a:defRPr/>
            </a:pPr>
            <a:r>
              <a:rPr lang="en-US" dirty="0"/>
              <a:t>1971 – Vladimir </a:t>
            </a:r>
            <a:r>
              <a:rPr lang="en-US" dirty="0" err="1"/>
              <a:t>Kukovsky</a:t>
            </a:r>
            <a:r>
              <a:rPr lang="en-US" dirty="0"/>
              <a:t> – abuses of Soviet psychiatry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39B0C-0BC1-000D-36A7-290357795FAA}"/>
              </a:ext>
            </a:extLst>
          </p:cNvPr>
          <p:cNvSpPr>
            <a:spLocks noGrp="1"/>
          </p:cNvSpPr>
          <p:nvPr>
            <p:ph type="title"/>
          </p:nvPr>
        </p:nvSpPr>
        <p:spPr/>
        <p:txBody>
          <a:bodyPr/>
          <a:lstStyle/>
          <a:p>
            <a:pPr>
              <a:defRPr/>
            </a:pPr>
            <a:r>
              <a:rPr lang="en-US" dirty="0"/>
              <a:t>Drug Use/Abuse</a:t>
            </a:r>
          </a:p>
        </p:txBody>
      </p:sp>
      <p:sp>
        <p:nvSpPr>
          <p:cNvPr id="3" name="Content Placeholder 2">
            <a:extLst>
              <a:ext uri="{FF2B5EF4-FFF2-40B4-BE49-F238E27FC236}">
                <a16:creationId xmlns:a16="http://schemas.microsoft.com/office/drawing/2014/main" id="{0D9C412C-2017-A0CC-7DF6-6D2230F428F9}"/>
              </a:ext>
            </a:extLst>
          </p:cNvPr>
          <p:cNvSpPr>
            <a:spLocks noGrp="1"/>
          </p:cNvSpPr>
          <p:nvPr>
            <p:ph idx="1"/>
          </p:nvPr>
        </p:nvSpPr>
        <p:spPr/>
        <p:txBody>
          <a:bodyPr/>
          <a:lstStyle/>
          <a:p>
            <a:pPr>
              <a:defRPr/>
            </a:pPr>
            <a:r>
              <a:rPr lang="en-US" sz="2400" dirty="0"/>
              <a:t>Late 2020: Purdue Pharma plead guilty to federal criminal charges, paid over $8 billion in fines, and agreed to close down the company</a:t>
            </a:r>
          </a:p>
          <a:p>
            <a:pPr lvl="1">
              <a:defRPr/>
            </a:pPr>
            <a:r>
              <a:rPr lang="en-US" sz="2400" dirty="0"/>
              <a:t>Federal government agreed not to pursue any criminal charges (beyond a prior misdemeanor conviction in 2007) against the company, including members of the Sackler family, who were not charged or admitted to any criminal wrongdoing)</a:t>
            </a:r>
          </a:p>
          <a:p>
            <a:pPr lvl="2">
              <a:defRPr/>
            </a:pPr>
            <a:r>
              <a:rPr lang="en-US" dirty="0"/>
              <a:t>Contrast with local marijuana dealer</a:t>
            </a:r>
          </a:p>
          <a:p>
            <a:pPr>
              <a:defRPr/>
            </a:pPr>
            <a:endParaRPr lang="en-US"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BCDB9-D620-D23F-C26F-6659976EB834}"/>
              </a:ext>
            </a:extLst>
          </p:cNvPr>
          <p:cNvSpPr>
            <a:spLocks noGrp="1"/>
          </p:cNvSpPr>
          <p:nvPr>
            <p:ph type="title"/>
          </p:nvPr>
        </p:nvSpPr>
        <p:spPr/>
        <p:txBody>
          <a:bodyPr/>
          <a:lstStyle/>
          <a:p>
            <a:pPr>
              <a:defRPr/>
            </a:pPr>
            <a:r>
              <a:rPr lang="en-US" dirty="0"/>
              <a:t>Famous Whistleblowers</a:t>
            </a:r>
          </a:p>
        </p:txBody>
      </p:sp>
      <p:sp>
        <p:nvSpPr>
          <p:cNvPr id="3" name="Content Placeholder 2">
            <a:extLst>
              <a:ext uri="{FF2B5EF4-FFF2-40B4-BE49-F238E27FC236}">
                <a16:creationId xmlns:a16="http://schemas.microsoft.com/office/drawing/2014/main" id="{A50B84AD-3B94-4498-E8A8-6BC4015779E8}"/>
              </a:ext>
            </a:extLst>
          </p:cNvPr>
          <p:cNvSpPr>
            <a:spLocks noGrp="1"/>
          </p:cNvSpPr>
          <p:nvPr>
            <p:ph idx="1"/>
          </p:nvPr>
        </p:nvSpPr>
        <p:spPr/>
        <p:txBody>
          <a:bodyPr/>
          <a:lstStyle/>
          <a:p>
            <a:pPr>
              <a:defRPr/>
            </a:pPr>
            <a:r>
              <a:rPr lang="en-US" dirty="0"/>
              <a:t>1986 – Mordechai </a:t>
            </a:r>
            <a:r>
              <a:rPr lang="en-US" dirty="0" err="1"/>
              <a:t>Vananu</a:t>
            </a:r>
            <a:r>
              <a:rPr lang="en-US" dirty="0"/>
              <a:t> – existence of Israeli nuclear weapons</a:t>
            </a:r>
          </a:p>
          <a:p>
            <a:pPr>
              <a:defRPr/>
            </a:pPr>
            <a:r>
              <a:rPr lang="en-US" dirty="0"/>
              <a:t>1996 – Jeffrey Wigand – Brown and Williamson tobacco documents</a:t>
            </a:r>
          </a:p>
          <a:p>
            <a:pPr>
              <a:defRPr/>
            </a:pPr>
            <a:r>
              <a:rPr lang="en-US" dirty="0"/>
              <a:t>2006 – Cate Jenkins – Environmental Protection Agency lying about risks associated with exposure to World Trade Center dust/toxins</a:t>
            </a:r>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75F4E-6AEA-86CD-94B4-255BF5FCCEF7}"/>
              </a:ext>
            </a:extLst>
          </p:cNvPr>
          <p:cNvSpPr>
            <a:spLocks noGrp="1"/>
          </p:cNvSpPr>
          <p:nvPr>
            <p:ph type="title"/>
          </p:nvPr>
        </p:nvSpPr>
        <p:spPr/>
        <p:txBody>
          <a:bodyPr/>
          <a:lstStyle/>
          <a:p>
            <a:pPr>
              <a:defRPr/>
            </a:pPr>
            <a:r>
              <a:rPr lang="en-US" dirty="0">
                <a:solidFill>
                  <a:srgbClr val="FFFF00"/>
                </a:solidFill>
              </a:rPr>
              <a:t>Famous Whistleblowers</a:t>
            </a:r>
            <a:endParaRPr lang="en-US" dirty="0"/>
          </a:p>
        </p:txBody>
      </p:sp>
      <p:sp>
        <p:nvSpPr>
          <p:cNvPr id="3" name="Content Placeholder 2">
            <a:extLst>
              <a:ext uri="{FF2B5EF4-FFF2-40B4-BE49-F238E27FC236}">
                <a16:creationId xmlns:a16="http://schemas.microsoft.com/office/drawing/2014/main" id="{2CB47229-A982-A01A-C774-7B4DE824A891}"/>
              </a:ext>
            </a:extLst>
          </p:cNvPr>
          <p:cNvSpPr>
            <a:spLocks noGrp="1"/>
          </p:cNvSpPr>
          <p:nvPr>
            <p:ph idx="1"/>
          </p:nvPr>
        </p:nvSpPr>
        <p:spPr/>
        <p:txBody>
          <a:bodyPr/>
          <a:lstStyle/>
          <a:p>
            <a:pPr>
              <a:defRPr/>
            </a:pPr>
            <a:r>
              <a:rPr lang="en-US" dirty="0"/>
              <a:t>2009 – Wendell Potter – health insurance company malfeasance</a:t>
            </a:r>
          </a:p>
          <a:p>
            <a:pPr>
              <a:defRPr/>
            </a:pPr>
            <a:r>
              <a:rPr lang="en-US" dirty="0"/>
              <a:t>2010 – Chelsea (formerly Bradley) Manning – U.S. Army abuses in Iraq and Afghanistan</a:t>
            </a:r>
          </a:p>
          <a:p>
            <a:pPr>
              <a:defRPr/>
            </a:pPr>
            <a:r>
              <a:rPr lang="en-US" dirty="0"/>
              <a:t>2013 – Edward Snowden – National Security Agency spying on U.S. citizens</a:t>
            </a:r>
          </a:p>
          <a:p>
            <a:pPr>
              <a:defRPr/>
            </a:pPr>
            <a:endParaRPr lang="en-US"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2302C-A782-8400-F49A-E5A3E9ECE330}"/>
              </a:ext>
            </a:extLst>
          </p:cNvPr>
          <p:cNvSpPr>
            <a:spLocks noGrp="1"/>
          </p:cNvSpPr>
          <p:nvPr>
            <p:ph type="title"/>
          </p:nvPr>
        </p:nvSpPr>
        <p:spPr/>
        <p:txBody>
          <a:bodyPr/>
          <a:lstStyle/>
          <a:p>
            <a:pPr>
              <a:defRPr/>
            </a:pPr>
            <a:r>
              <a:rPr lang="en-US" dirty="0"/>
              <a:t>Privacy, Research, Informed Consent</a:t>
            </a:r>
          </a:p>
        </p:txBody>
      </p:sp>
      <p:sp>
        <p:nvSpPr>
          <p:cNvPr id="3" name="Content Placeholder 2">
            <a:extLst>
              <a:ext uri="{FF2B5EF4-FFF2-40B4-BE49-F238E27FC236}">
                <a16:creationId xmlns:a16="http://schemas.microsoft.com/office/drawing/2014/main" id="{999448DA-7265-A31D-84C4-4DD5883AF203}"/>
              </a:ext>
            </a:extLst>
          </p:cNvPr>
          <p:cNvSpPr>
            <a:spLocks noGrp="1"/>
          </p:cNvSpPr>
          <p:nvPr>
            <p:ph idx="1"/>
          </p:nvPr>
        </p:nvSpPr>
        <p:spPr/>
        <p:txBody>
          <a:bodyPr/>
          <a:lstStyle/>
          <a:p>
            <a:pPr>
              <a:defRPr/>
            </a:pPr>
            <a:r>
              <a:rPr lang="en-US" altLang="en-US" sz="2800" dirty="0"/>
              <a:t>Implied vs informed consent (e.g., health information used in subsequent research)</a:t>
            </a:r>
          </a:p>
          <a:p>
            <a:pPr>
              <a:defRPr/>
            </a:pPr>
            <a:r>
              <a:rPr lang="en-US" altLang="en-US" sz="2800" dirty="0"/>
              <a:t>Data mining by corporations, websites</a:t>
            </a:r>
          </a:p>
          <a:p>
            <a:pPr>
              <a:defRPr/>
            </a:pPr>
            <a:r>
              <a:rPr lang="en-US" altLang="en-US" sz="2800" dirty="0"/>
              <a:t>Research by companies using large databases (e.g., Facebook study on emotional states, </a:t>
            </a:r>
            <a:r>
              <a:rPr lang="en-US" altLang="en-US" sz="2800" dirty="0" err="1"/>
              <a:t>OKCupid’s</a:t>
            </a:r>
            <a:r>
              <a:rPr lang="en-US" altLang="en-US" sz="2800" dirty="0"/>
              <a:t> manipulation of compatible “matches”)</a:t>
            </a:r>
          </a:p>
          <a:p>
            <a:pPr>
              <a:defRPr/>
            </a:pPr>
            <a:r>
              <a:rPr lang="en-US" altLang="en-US" sz="2800" dirty="0"/>
              <a:t>Tik Tok (Chinese-owned) felt by some to be a secret propaganda and surveillance tool</a:t>
            </a:r>
          </a:p>
          <a:p>
            <a:pPr>
              <a:defRPr/>
            </a:pPr>
            <a:endParaRPr lang="en-US"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DBAE40C7-A077-60B3-A908-C64DC95BC5FB}"/>
              </a:ext>
            </a:extLst>
          </p:cNvPr>
          <p:cNvSpPr>
            <a:spLocks noGrp="1" noChangeArrowheads="1"/>
          </p:cNvSpPr>
          <p:nvPr>
            <p:ph type="title"/>
          </p:nvPr>
        </p:nvSpPr>
        <p:spPr/>
        <p:txBody>
          <a:bodyPr/>
          <a:lstStyle/>
          <a:p>
            <a:pPr>
              <a:defRPr/>
            </a:pPr>
            <a:r>
              <a:rPr lang="en-US" sz="4000" dirty="0"/>
              <a:t>Health Care Websites/Databases</a:t>
            </a:r>
          </a:p>
        </p:txBody>
      </p:sp>
      <p:sp>
        <p:nvSpPr>
          <p:cNvPr id="107523" name="Rectangle 3">
            <a:extLst>
              <a:ext uri="{FF2B5EF4-FFF2-40B4-BE49-F238E27FC236}">
                <a16:creationId xmlns:a16="http://schemas.microsoft.com/office/drawing/2014/main" id="{B6675E67-C6E6-EEBF-002A-24F1D20C3C09}"/>
              </a:ext>
            </a:extLst>
          </p:cNvPr>
          <p:cNvSpPr>
            <a:spLocks noGrp="1" noChangeArrowheads="1"/>
          </p:cNvSpPr>
          <p:nvPr>
            <p:ph idx="1"/>
          </p:nvPr>
        </p:nvSpPr>
        <p:spPr/>
        <p:txBody>
          <a:bodyPr/>
          <a:lstStyle/>
          <a:p>
            <a:pPr>
              <a:lnSpc>
                <a:spcPct val="90000"/>
              </a:lnSpc>
              <a:defRPr/>
            </a:pPr>
            <a:r>
              <a:rPr lang="en-US" dirty="0">
                <a:solidFill>
                  <a:schemeClr val="tx1"/>
                </a:solidFill>
              </a:rPr>
              <a:t>More than ½ of online health-related websites share information</a:t>
            </a:r>
          </a:p>
          <a:p>
            <a:pPr>
              <a:lnSpc>
                <a:spcPct val="90000"/>
              </a:lnSpc>
              <a:defRPr/>
            </a:pPr>
            <a:endParaRPr lang="en-US" dirty="0">
              <a:solidFill>
                <a:schemeClr val="tx1"/>
              </a:solidFill>
            </a:endParaRPr>
          </a:p>
          <a:p>
            <a:pPr>
              <a:lnSpc>
                <a:spcPct val="90000"/>
              </a:lnSpc>
              <a:defRPr/>
            </a:pPr>
            <a:r>
              <a:rPr lang="en-US" dirty="0">
                <a:solidFill>
                  <a:schemeClr val="tx1"/>
                </a:solidFill>
              </a:rPr>
              <a:t>Fewer than 1/3 of most commonly used health apps had no privacy policies (2014)</a:t>
            </a:r>
          </a:p>
          <a:p>
            <a:pPr lvl="1">
              <a:lnSpc>
                <a:spcPct val="90000"/>
              </a:lnSpc>
              <a:defRPr/>
            </a:pPr>
            <a:r>
              <a:rPr lang="en-US" dirty="0">
                <a:solidFill>
                  <a:schemeClr val="tx1"/>
                </a:solidFill>
              </a:rPr>
              <a:t>Warning: “If an app is free, you are the product”</a:t>
            </a:r>
          </a:p>
          <a:p>
            <a:pPr lvl="2">
              <a:lnSpc>
                <a:spcPct val="90000"/>
              </a:lnSpc>
              <a:defRPr/>
            </a:pPr>
            <a:r>
              <a:rPr lang="en-US" dirty="0">
                <a:solidFill>
                  <a:schemeClr val="tx1"/>
                </a:solidFill>
              </a:rPr>
              <a:t>Brian Barrett (wired.com)</a:t>
            </a:r>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83384-5E90-5A03-0D68-A3DAF2057075}"/>
              </a:ext>
            </a:extLst>
          </p:cNvPr>
          <p:cNvSpPr>
            <a:spLocks noGrp="1"/>
          </p:cNvSpPr>
          <p:nvPr>
            <p:ph type="title"/>
          </p:nvPr>
        </p:nvSpPr>
        <p:spPr/>
        <p:txBody>
          <a:bodyPr/>
          <a:lstStyle/>
          <a:p>
            <a:pPr>
              <a:defRPr/>
            </a:pPr>
            <a:r>
              <a:rPr lang="en-US" sz="4000" dirty="0">
                <a:solidFill>
                  <a:srgbClr val="FFFF00"/>
                </a:solidFill>
              </a:rPr>
              <a:t>Health Care Websites/Databases</a:t>
            </a:r>
            <a:endParaRPr lang="en-US" dirty="0"/>
          </a:p>
        </p:txBody>
      </p:sp>
      <p:sp>
        <p:nvSpPr>
          <p:cNvPr id="3" name="Content Placeholder 2">
            <a:extLst>
              <a:ext uri="{FF2B5EF4-FFF2-40B4-BE49-F238E27FC236}">
                <a16:creationId xmlns:a16="http://schemas.microsoft.com/office/drawing/2014/main" id="{FD2A134A-A10A-666F-B7A2-FFB7AAE09B1D}"/>
              </a:ext>
            </a:extLst>
          </p:cNvPr>
          <p:cNvSpPr>
            <a:spLocks noGrp="1"/>
          </p:cNvSpPr>
          <p:nvPr>
            <p:ph idx="1"/>
          </p:nvPr>
        </p:nvSpPr>
        <p:spPr/>
        <p:txBody>
          <a:bodyPr/>
          <a:lstStyle/>
          <a:p>
            <a:pPr>
              <a:lnSpc>
                <a:spcPct val="90000"/>
              </a:lnSpc>
              <a:defRPr/>
            </a:pPr>
            <a:r>
              <a:rPr lang="en-US" sz="2800" dirty="0">
                <a:solidFill>
                  <a:schemeClr val="tx1"/>
                </a:solidFill>
              </a:rPr>
              <a:t>Health care databases/EHRs increasingly popular</a:t>
            </a:r>
          </a:p>
          <a:p>
            <a:pPr lvl="1">
              <a:lnSpc>
                <a:spcPct val="90000"/>
              </a:lnSpc>
              <a:defRPr/>
            </a:pPr>
            <a:r>
              <a:rPr lang="en-US" dirty="0">
                <a:solidFill>
                  <a:schemeClr val="tx1"/>
                </a:solidFill>
              </a:rPr>
              <a:t>Microsoft’s HealthVault, Google Health, Ascension (Google partner), Hu-</a:t>
            </a:r>
            <a:r>
              <a:rPr lang="en-US" dirty="0" err="1">
                <a:solidFill>
                  <a:schemeClr val="tx1"/>
                </a:solidFill>
              </a:rPr>
              <a:t>manity</a:t>
            </a:r>
            <a:r>
              <a:rPr lang="en-US" dirty="0">
                <a:solidFill>
                  <a:schemeClr val="tx1"/>
                </a:solidFill>
              </a:rPr>
              <a:t> (IBM partner)</a:t>
            </a:r>
          </a:p>
          <a:p>
            <a:pPr lvl="1">
              <a:lnSpc>
                <a:spcPct val="90000"/>
              </a:lnSpc>
              <a:defRPr/>
            </a:pPr>
            <a:r>
              <a:rPr lang="en-US" dirty="0">
                <a:solidFill>
                  <a:schemeClr val="tx1"/>
                </a:solidFill>
              </a:rPr>
              <a:t>EHRs collect and share information (e.g., re pharmaceutical prescribing and use), often de-identified</a:t>
            </a:r>
          </a:p>
          <a:p>
            <a:pPr lvl="1">
              <a:lnSpc>
                <a:spcPct val="90000"/>
              </a:lnSpc>
              <a:defRPr/>
            </a:pPr>
            <a:r>
              <a:rPr lang="en-US" dirty="0">
                <a:solidFill>
                  <a:schemeClr val="tx1"/>
                </a:solidFill>
              </a:rPr>
              <a:t>Multiple devices contain data (computers, tablets, smart phones, etc.)</a:t>
            </a:r>
          </a:p>
          <a:p>
            <a:pPr>
              <a:defRPr/>
            </a:pPr>
            <a:endParaRPr lang="en-US"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1EADE-D36D-BDEB-06EB-9C0F3DD3708F}"/>
              </a:ext>
            </a:extLst>
          </p:cNvPr>
          <p:cNvSpPr>
            <a:spLocks noGrp="1"/>
          </p:cNvSpPr>
          <p:nvPr>
            <p:ph type="title"/>
          </p:nvPr>
        </p:nvSpPr>
        <p:spPr/>
        <p:txBody>
          <a:bodyPr/>
          <a:lstStyle/>
          <a:p>
            <a:pPr>
              <a:defRPr/>
            </a:pPr>
            <a:r>
              <a:rPr lang="en-US" dirty="0"/>
              <a:t>EHRs/EMRs</a:t>
            </a:r>
          </a:p>
        </p:txBody>
      </p:sp>
      <p:sp>
        <p:nvSpPr>
          <p:cNvPr id="3" name="Content Placeholder 2">
            <a:extLst>
              <a:ext uri="{FF2B5EF4-FFF2-40B4-BE49-F238E27FC236}">
                <a16:creationId xmlns:a16="http://schemas.microsoft.com/office/drawing/2014/main" id="{520BDBEF-51D6-7CDF-049E-0FFAE17FDB23}"/>
              </a:ext>
            </a:extLst>
          </p:cNvPr>
          <p:cNvSpPr>
            <a:spLocks noGrp="1"/>
          </p:cNvSpPr>
          <p:nvPr>
            <p:ph idx="1"/>
          </p:nvPr>
        </p:nvSpPr>
        <p:spPr/>
        <p:txBody>
          <a:bodyPr/>
          <a:lstStyle/>
          <a:p>
            <a:pPr>
              <a:defRPr/>
            </a:pPr>
            <a:r>
              <a:rPr lang="en-US" dirty="0"/>
              <a:t>Electronic health records/electronic medical records</a:t>
            </a:r>
          </a:p>
          <a:p>
            <a:pPr>
              <a:defRPr/>
            </a:pPr>
            <a:r>
              <a:rPr lang="en-US" dirty="0"/>
              <a:t>Designed initially for billing, rather than clinical care</a:t>
            </a:r>
          </a:p>
          <a:p>
            <a:pPr>
              <a:defRPr/>
            </a:pPr>
            <a:r>
              <a:rPr lang="en-US" dirty="0"/>
              <a:t>Multiple systems fail to communicate</a:t>
            </a:r>
          </a:p>
          <a:p>
            <a:pPr lvl="1">
              <a:defRPr/>
            </a:pPr>
            <a:r>
              <a:rPr lang="en-US" dirty="0"/>
              <a:t>Improving </a:t>
            </a:r>
          </a:p>
          <a:p>
            <a:pPr lvl="1">
              <a:defRPr/>
            </a:pPr>
            <a:r>
              <a:rPr lang="en-US" dirty="0"/>
              <a:t>One national system would raise serious privacy and hacking concerns</a:t>
            </a:r>
          </a:p>
          <a:p>
            <a:pPr>
              <a:defRPr/>
            </a:pPr>
            <a:endParaRPr lang="en-US"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022B1-D3C3-4EF8-18FC-0FEAC4E2DB19}"/>
              </a:ext>
            </a:extLst>
          </p:cNvPr>
          <p:cNvSpPr>
            <a:spLocks noGrp="1"/>
          </p:cNvSpPr>
          <p:nvPr>
            <p:ph type="title"/>
          </p:nvPr>
        </p:nvSpPr>
        <p:spPr/>
        <p:txBody>
          <a:bodyPr/>
          <a:lstStyle/>
          <a:p>
            <a:pPr>
              <a:defRPr/>
            </a:pPr>
            <a:r>
              <a:rPr lang="en-US" dirty="0">
                <a:solidFill>
                  <a:srgbClr val="FFFF00"/>
                </a:solidFill>
              </a:rPr>
              <a:t>EHRs/EMRs</a:t>
            </a:r>
            <a:endParaRPr lang="en-US" dirty="0"/>
          </a:p>
        </p:txBody>
      </p:sp>
      <p:sp>
        <p:nvSpPr>
          <p:cNvPr id="3" name="Content Placeholder 2">
            <a:extLst>
              <a:ext uri="{FF2B5EF4-FFF2-40B4-BE49-F238E27FC236}">
                <a16:creationId xmlns:a16="http://schemas.microsoft.com/office/drawing/2014/main" id="{F0CEE179-A864-D08C-7D87-56C10CDF55F6}"/>
              </a:ext>
            </a:extLst>
          </p:cNvPr>
          <p:cNvSpPr>
            <a:spLocks noGrp="1"/>
          </p:cNvSpPr>
          <p:nvPr>
            <p:ph idx="1"/>
          </p:nvPr>
        </p:nvSpPr>
        <p:spPr/>
        <p:txBody>
          <a:bodyPr/>
          <a:lstStyle/>
          <a:p>
            <a:pPr>
              <a:defRPr/>
            </a:pPr>
            <a:r>
              <a:rPr lang="en-US" dirty="0"/>
              <a:t>Templating, cut-and-pasting common</a:t>
            </a:r>
          </a:p>
          <a:p>
            <a:pPr>
              <a:defRPr/>
            </a:pPr>
            <a:r>
              <a:rPr lang="en-US" dirty="0"/>
              <a:t>Uniqueness of patients’ stories lost</a:t>
            </a:r>
          </a:p>
          <a:p>
            <a:pPr>
              <a:defRPr/>
            </a:pPr>
            <a:r>
              <a:rPr lang="en-US" dirty="0"/>
              <a:t>Major time sink and source of physician burnout</a:t>
            </a:r>
          </a:p>
          <a:p>
            <a:pPr>
              <a:defRPr/>
            </a:pPr>
            <a:endParaRPr lang="en-US"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9B42E-EBB9-86C9-9B26-FA0872CF6CBD}"/>
              </a:ext>
            </a:extLst>
          </p:cNvPr>
          <p:cNvSpPr>
            <a:spLocks noGrp="1"/>
          </p:cNvSpPr>
          <p:nvPr>
            <p:ph type="title"/>
          </p:nvPr>
        </p:nvSpPr>
        <p:spPr/>
        <p:txBody>
          <a:bodyPr/>
          <a:lstStyle/>
          <a:p>
            <a:pPr>
              <a:defRPr/>
            </a:pPr>
            <a:r>
              <a:rPr lang="en-US" dirty="0">
                <a:solidFill>
                  <a:srgbClr val="FFFF00"/>
                </a:solidFill>
              </a:rPr>
              <a:t>EHRs/EMRs</a:t>
            </a:r>
            <a:endParaRPr lang="en-US" dirty="0"/>
          </a:p>
        </p:txBody>
      </p:sp>
      <p:sp>
        <p:nvSpPr>
          <p:cNvPr id="3" name="Content Placeholder 2">
            <a:extLst>
              <a:ext uri="{FF2B5EF4-FFF2-40B4-BE49-F238E27FC236}">
                <a16:creationId xmlns:a16="http://schemas.microsoft.com/office/drawing/2014/main" id="{D0CF0641-656E-0AE2-89C4-CEAE43AAE302}"/>
              </a:ext>
            </a:extLst>
          </p:cNvPr>
          <p:cNvSpPr>
            <a:spLocks noGrp="1"/>
          </p:cNvSpPr>
          <p:nvPr>
            <p:ph idx="1"/>
          </p:nvPr>
        </p:nvSpPr>
        <p:spPr/>
        <p:txBody>
          <a:bodyPr/>
          <a:lstStyle/>
          <a:p>
            <a:pPr>
              <a:defRPr/>
            </a:pPr>
            <a:r>
              <a:rPr lang="en-US" sz="2400" dirty="0"/>
              <a:t>Vulnerable to shutdowns</a:t>
            </a:r>
          </a:p>
          <a:p>
            <a:pPr lvl="1">
              <a:defRPr/>
            </a:pPr>
            <a:r>
              <a:rPr lang="en-US" sz="2400" dirty="0"/>
              <a:t>2014: 96% of 50 large, integrated institutions had at least one unplanned downtime in the past 3 </a:t>
            </a:r>
            <a:r>
              <a:rPr lang="en-US" sz="2400" dirty="0" err="1"/>
              <a:t>yrs</a:t>
            </a:r>
            <a:r>
              <a:rPr lang="en-US" sz="2400" dirty="0"/>
              <a:t>; 70% had at least one unplanned downtime greater than 8 </a:t>
            </a:r>
            <a:r>
              <a:rPr lang="en-US" sz="2400" dirty="0" err="1"/>
              <a:t>hrs</a:t>
            </a:r>
            <a:endParaRPr lang="en-US" sz="2400" dirty="0"/>
          </a:p>
          <a:p>
            <a:pPr lvl="1">
              <a:defRPr/>
            </a:pPr>
            <a:r>
              <a:rPr lang="en-US" sz="2400" dirty="0"/>
              <a:t>Sutter Health (largest health system in Northern California), crashed for about 36 </a:t>
            </a:r>
            <a:r>
              <a:rPr lang="en-US" sz="2400" dirty="0" err="1"/>
              <a:t>hrs</a:t>
            </a:r>
            <a:r>
              <a:rPr lang="en-US" sz="2400" dirty="0"/>
              <a:t> in May, 2018</a:t>
            </a:r>
          </a:p>
          <a:p>
            <a:pPr>
              <a:defRPr/>
            </a:pPr>
            <a:r>
              <a:rPr lang="en-US" sz="2400" dirty="0"/>
              <a:t>Shutdowns cost hospitals at least $1 million/</a:t>
            </a:r>
            <a:r>
              <a:rPr lang="en-US" sz="2400" dirty="0" err="1"/>
              <a:t>hr</a:t>
            </a:r>
            <a:endParaRPr lang="en-US" sz="2400" dirty="0"/>
          </a:p>
          <a:p>
            <a:pPr>
              <a:defRPr/>
            </a:pPr>
            <a:r>
              <a:rPr lang="en-US" sz="2400" dirty="0"/>
              <a:t>Backup systems cost about $3 million, but few have invested in them</a:t>
            </a:r>
          </a:p>
          <a:p>
            <a:pPr>
              <a:defRPr/>
            </a:pPr>
            <a:endParaRPr lang="en-US"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a:extLst>
              <a:ext uri="{FF2B5EF4-FFF2-40B4-BE49-F238E27FC236}">
                <a16:creationId xmlns:a16="http://schemas.microsoft.com/office/drawing/2014/main" id="{8A62ACFE-3AE9-C91E-12BA-619ED1E59EC4}"/>
              </a:ext>
            </a:extLst>
          </p:cNvPr>
          <p:cNvSpPr>
            <a:spLocks noGrp="1" noChangeArrowheads="1"/>
          </p:cNvSpPr>
          <p:nvPr>
            <p:ph type="title"/>
          </p:nvPr>
        </p:nvSpPr>
        <p:spPr>
          <a:xfrm>
            <a:off x="685800" y="304800"/>
            <a:ext cx="7772400" cy="1143000"/>
          </a:xfrm>
        </p:spPr>
        <p:txBody>
          <a:bodyPr/>
          <a:lstStyle/>
          <a:p>
            <a:pPr>
              <a:defRPr/>
            </a:pPr>
            <a:r>
              <a:rPr lang="en-US" sz="4000" dirty="0"/>
              <a:t>Health Care and Privacy</a:t>
            </a:r>
            <a:endParaRPr lang="en-US" dirty="0"/>
          </a:p>
        </p:txBody>
      </p:sp>
      <p:sp>
        <p:nvSpPr>
          <p:cNvPr id="150531" name="Rectangle 3">
            <a:extLst>
              <a:ext uri="{FF2B5EF4-FFF2-40B4-BE49-F238E27FC236}">
                <a16:creationId xmlns:a16="http://schemas.microsoft.com/office/drawing/2014/main" id="{BFA34AFE-8319-AD58-AE48-3C5EF51DF1F5}"/>
              </a:ext>
            </a:extLst>
          </p:cNvPr>
          <p:cNvSpPr>
            <a:spLocks noGrp="1" noChangeArrowheads="1"/>
          </p:cNvSpPr>
          <p:nvPr>
            <p:ph idx="1"/>
          </p:nvPr>
        </p:nvSpPr>
        <p:spPr>
          <a:xfrm>
            <a:off x="685800" y="1828800"/>
            <a:ext cx="7772400" cy="4267200"/>
          </a:xfrm>
        </p:spPr>
        <p:txBody>
          <a:bodyPr/>
          <a:lstStyle/>
          <a:p>
            <a:pPr>
              <a:lnSpc>
                <a:spcPct val="90000"/>
              </a:lnSpc>
              <a:defRPr/>
            </a:pPr>
            <a:r>
              <a:rPr lang="en-US" dirty="0">
                <a:solidFill>
                  <a:schemeClr val="tx1"/>
                </a:solidFill>
              </a:rPr>
              <a:t>HIPAA does not specify who owns medical records</a:t>
            </a:r>
          </a:p>
          <a:p>
            <a:pPr lvl="1">
              <a:lnSpc>
                <a:spcPct val="90000"/>
              </a:lnSpc>
              <a:defRPr/>
            </a:pPr>
            <a:r>
              <a:rPr lang="en-US" sz="3200" dirty="0">
                <a:solidFill>
                  <a:schemeClr val="tx1"/>
                </a:solidFill>
              </a:rPr>
              <a:t>NH – patients own them</a:t>
            </a:r>
          </a:p>
          <a:p>
            <a:pPr lvl="1">
              <a:lnSpc>
                <a:spcPct val="90000"/>
              </a:lnSpc>
              <a:defRPr/>
            </a:pPr>
            <a:r>
              <a:rPr lang="en-US" sz="3200" dirty="0">
                <a:solidFill>
                  <a:schemeClr val="tx1"/>
                </a:solidFill>
              </a:rPr>
              <a:t>20 other states – physicians own them</a:t>
            </a:r>
          </a:p>
          <a:p>
            <a:pPr lvl="1">
              <a:lnSpc>
                <a:spcPct val="90000"/>
              </a:lnSpc>
              <a:defRPr/>
            </a:pPr>
            <a:r>
              <a:rPr lang="en-US" sz="3200" dirty="0">
                <a:solidFill>
                  <a:schemeClr val="tx1"/>
                </a:solidFill>
              </a:rPr>
              <a:t>29 states – no legislation specifies ownership</a:t>
            </a:r>
          </a:p>
          <a:p>
            <a:pPr>
              <a:lnSpc>
                <a:spcPct val="90000"/>
              </a:lnSpc>
              <a:defRPr/>
            </a:pPr>
            <a:r>
              <a:rPr lang="en-US" dirty="0">
                <a:solidFill>
                  <a:schemeClr val="tx1"/>
                </a:solidFill>
              </a:rPr>
              <a:t>$14 billion market in the legal buying, selling, and trading of personal medical data (2017)</a:t>
            </a:r>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642" name="Picture 2">
            <a:extLst>
              <a:ext uri="{FF2B5EF4-FFF2-40B4-BE49-F238E27FC236}">
                <a16:creationId xmlns:a16="http://schemas.microsoft.com/office/drawing/2014/main" id="{41049444-65DB-8C43-1F96-ED8CAC01F3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0"/>
            <a:ext cx="7924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CFF48-1C70-A189-8721-5CED471495F7}"/>
              </a:ext>
            </a:extLst>
          </p:cNvPr>
          <p:cNvSpPr>
            <a:spLocks noGrp="1"/>
          </p:cNvSpPr>
          <p:nvPr>
            <p:ph type="title"/>
          </p:nvPr>
        </p:nvSpPr>
        <p:spPr/>
        <p:txBody>
          <a:bodyPr/>
          <a:lstStyle/>
          <a:p>
            <a:pPr>
              <a:defRPr/>
            </a:pPr>
            <a:r>
              <a:rPr lang="en-US" dirty="0">
                <a:solidFill>
                  <a:srgbClr val="FFFF00"/>
                </a:solidFill>
              </a:rPr>
              <a:t>Drug Use/Abuse</a:t>
            </a:r>
            <a:endParaRPr lang="en-US" dirty="0"/>
          </a:p>
        </p:txBody>
      </p:sp>
      <p:sp>
        <p:nvSpPr>
          <p:cNvPr id="3" name="Content Placeholder 2">
            <a:extLst>
              <a:ext uri="{FF2B5EF4-FFF2-40B4-BE49-F238E27FC236}">
                <a16:creationId xmlns:a16="http://schemas.microsoft.com/office/drawing/2014/main" id="{AE8C2D76-B1F9-B7DB-CCFC-11CD5071F44F}"/>
              </a:ext>
            </a:extLst>
          </p:cNvPr>
          <p:cNvSpPr>
            <a:spLocks noGrp="1"/>
          </p:cNvSpPr>
          <p:nvPr>
            <p:ph idx="1"/>
          </p:nvPr>
        </p:nvSpPr>
        <p:spPr/>
        <p:txBody>
          <a:bodyPr/>
          <a:lstStyle/>
          <a:p>
            <a:pPr>
              <a:defRPr/>
            </a:pPr>
            <a:r>
              <a:rPr lang="en-US" sz="2800" dirty="0"/>
              <a:t>Teva Pharmaceutical Company also fined</a:t>
            </a:r>
          </a:p>
          <a:p>
            <a:pPr>
              <a:defRPr/>
            </a:pPr>
            <a:r>
              <a:rPr lang="en-US" sz="2800" dirty="0"/>
              <a:t>Founder of </a:t>
            </a:r>
            <a:r>
              <a:rPr lang="en-US" sz="2800" dirty="0" err="1"/>
              <a:t>Insys</a:t>
            </a:r>
            <a:r>
              <a:rPr lang="en-US" sz="2800" dirty="0"/>
              <a:t> Pharmaceuticals sentenced to jail for aggressively marketing opioid </a:t>
            </a:r>
            <a:r>
              <a:rPr lang="en-US" sz="2800" dirty="0" err="1"/>
              <a:t>Subsys</a:t>
            </a:r>
            <a:r>
              <a:rPr lang="en-US" sz="2800" dirty="0"/>
              <a:t>; company fined over $250 million</a:t>
            </a:r>
          </a:p>
          <a:p>
            <a:pPr>
              <a:defRPr/>
            </a:pPr>
            <a:r>
              <a:rPr lang="en-US" sz="2800" dirty="0"/>
              <a:t>Johnson and Johnson fined almost $600 billion</a:t>
            </a:r>
          </a:p>
          <a:p>
            <a:pPr lvl="1">
              <a:defRPr/>
            </a:pPr>
            <a:r>
              <a:rPr lang="en-US" sz="2400" dirty="0"/>
              <a:t>J and J reaches $$590 opioid settlement with Native American tribes (2022)</a:t>
            </a:r>
          </a:p>
          <a:p>
            <a:pPr>
              <a:defRPr/>
            </a:pPr>
            <a:endParaRPr lang="en-US" dirty="0"/>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2AF5E-4BF8-3D01-9991-FD44968D452C}"/>
              </a:ext>
            </a:extLst>
          </p:cNvPr>
          <p:cNvSpPr>
            <a:spLocks noGrp="1"/>
          </p:cNvSpPr>
          <p:nvPr>
            <p:ph type="title"/>
          </p:nvPr>
        </p:nvSpPr>
        <p:spPr/>
        <p:txBody>
          <a:bodyPr/>
          <a:lstStyle/>
          <a:p>
            <a:pPr>
              <a:defRPr/>
            </a:pPr>
            <a:r>
              <a:rPr lang="en-US" sz="4000" dirty="0">
                <a:solidFill>
                  <a:srgbClr val="FFFF00"/>
                </a:solidFill>
              </a:rPr>
              <a:t>Health Care and Privacy</a:t>
            </a:r>
            <a:endParaRPr lang="en-US" dirty="0"/>
          </a:p>
        </p:txBody>
      </p:sp>
      <p:sp>
        <p:nvSpPr>
          <p:cNvPr id="3" name="Content Placeholder 2">
            <a:extLst>
              <a:ext uri="{FF2B5EF4-FFF2-40B4-BE49-F238E27FC236}">
                <a16:creationId xmlns:a16="http://schemas.microsoft.com/office/drawing/2014/main" id="{E3A20112-D122-EE33-C447-F3982CBDE51C}"/>
              </a:ext>
            </a:extLst>
          </p:cNvPr>
          <p:cNvSpPr>
            <a:spLocks noGrp="1"/>
          </p:cNvSpPr>
          <p:nvPr>
            <p:ph idx="1"/>
          </p:nvPr>
        </p:nvSpPr>
        <p:spPr/>
        <p:txBody>
          <a:bodyPr/>
          <a:lstStyle/>
          <a:p>
            <a:pPr>
              <a:lnSpc>
                <a:spcPct val="90000"/>
              </a:lnSpc>
              <a:defRPr/>
            </a:pPr>
            <a:r>
              <a:rPr lang="en-US" dirty="0">
                <a:solidFill>
                  <a:schemeClr val="tx1"/>
                </a:solidFill>
              </a:rPr>
              <a:t>½ of Americans are concerned their health data could be lost, damaged, or corrupted</a:t>
            </a:r>
          </a:p>
          <a:p>
            <a:pPr>
              <a:lnSpc>
                <a:spcPct val="90000"/>
              </a:lnSpc>
              <a:defRPr/>
            </a:pPr>
            <a:r>
              <a:rPr lang="en-US" dirty="0">
                <a:solidFill>
                  <a:schemeClr val="tx1"/>
                </a:solidFill>
              </a:rPr>
              <a:t>Two-thirds of Americans do not trust their HMOs to maintain confidentiality</a:t>
            </a:r>
          </a:p>
          <a:p>
            <a:pPr lvl="1">
              <a:lnSpc>
                <a:spcPct val="90000"/>
              </a:lnSpc>
              <a:defRPr/>
            </a:pPr>
            <a:r>
              <a:rPr lang="en-US" sz="3200" dirty="0">
                <a:solidFill>
                  <a:schemeClr val="tx1"/>
                </a:solidFill>
              </a:rPr>
              <a:t>High profile breaches (e.g., Britney Spears, Michael Jackson, Farah Fawcett, Maria Shriver</a:t>
            </a:r>
            <a:r>
              <a:rPr lang="en-US" sz="2400" dirty="0">
                <a:solidFill>
                  <a:schemeClr val="tx1"/>
                </a:solidFill>
              </a:rPr>
              <a:t>)</a:t>
            </a:r>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B19AD-E507-824E-AECB-965611FAA3F5}"/>
              </a:ext>
            </a:extLst>
          </p:cNvPr>
          <p:cNvSpPr>
            <a:spLocks noGrp="1"/>
          </p:cNvSpPr>
          <p:nvPr>
            <p:ph type="title"/>
          </p:nvPr>
        </p:nvSpPr>
        <p:spPr/>
        <p:txBody>
          <a:bodyPr/>
          <a:lstStyle/>
          <a:p>
            <a:pPr>
              <a:defRPr/>
            </a:pPr>
            <a:r>
              <a:rPr lang="en-US" sz="4000" dirty="0">
                <a:solidFill>
                  <a:srgbClr val="FFFF00"/>
                </a:solidFill>
              </a:rPr>
              <a:t>Health Care and Privacy</a:t>
            </a:r>
            <a:endParaRPr lang="en-US" dirty="0"/>
          </a:p>
        </p:txBody>
      </p:sp>
      <p:sp>
        <p:nvSpPr>
          <p:cNvPr id="3" name="Content Placeholder 2">
            <a:extLst>
              <a:ext uri="{FF2B5EF4-FFF2-40B4-BE49-F238E27FC236}">
                <a16:creationId xmlns:a16="http://schemas.microsoft.com/office/drawing/2014/main" id="{2ACD477B-2DDB-C133-6E89-1CF475455162}"/>
              </a:ext>
            </a:extLst>
          </p:cNvPr>
          <p:cNvSpPr>
            <a:spLocks noGrp="1"/>
          </p:cNvSpPr>
          <p:nvPr>
            <p:ph idx="1"/>
          </p:nvPr>
        </p:nvSpPr>
        <p:spPr/>
        <p:txBody>
          <a:bodyPr/>
          <a:lstStyle/>
          <a:p>
            <a:pPr>
              <a:defRPr/>
            </a:pPr>
            <a:r>
              <a:rPr lang="en-US" dirty="0">
                <a:solidFill>
                  <a:schemeClr val="tx1"/>
                </a:solidFill>
              </a:rPr>
              <a:t>One in six American patients protects medical privacy by foregoing treatment, switching or lying to doctors, or paying out of pocket to avoid records of visits</a:t>
            </a:r>
          </a:p>
          <a:p>
            <a:pPr lvl="1">
              <a:defRPr/>
            </a:pPr>
            <a:r>
              <a:rPr lang="en-US" sz="3200" dirty="0">
                <a:solidFill>
                  <a:schemeClr val="tx1"/>
                </a:solidFill>
              </a:rPr>
              <a:t>More recent study shows almost ½ of patients don’t share critical information with their doctors re mental health and sexual abuse</a:t>
            </a:r>
          </a:p>
          <a:p>
            <a:pPr>
              <a:defRPr/>
            </a:pPr>
            <a:endParaRPr lang="en-US" dirty="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790F9-4D4E-CC4F-6373-E612F684B6FF}"/>
              </a:ext>
            </a:extLst>
          </p:cNvPr>
          <p:cNvSpPr>
            <a:spLocks noGrp="1"/>
          </p:cNvSpPr>
          <p:nvPr>
            <p:ph type="title"/>
          </p:nvPr>
        </p:nvSpPr>
        <p:spPr/>
        <p:txBody>
          <a:bodyPr/>
          <a:lstStyle/>
          <a:p>
            <a:pPr>
              <a:defRPr/>
            </a:pPr>
            <a:r>
              <a:rPr lang="en-US" dirty="0"/>
              <a:t>Privacy in Clinical Medicine</a:t>
            </a:r>
          </a:p>
        </p:txBody>
      </p:sp>
      <p:sp>
        <p:nvSpPr>
          <p:cNvPr id="3" name="Content Placeholder 2">
            <a:extLst>
              <a:ext uri="{FF2B5EF4-FFF2-40B4-BE49-F238E27FC236}">
                <a16:creationId xmlns:a16="http://schemas.microsoft.com/office/drawing/2014/main" id="{936D77DF-5637-134B-9C37-974CC751E474}"/>
              </a:ext>
            </a:extLst>
          </p:cNvPr>
          <p:cNvSpPr>
            <a:spLocks noGrp="1"/>
          </p:cNvSpPr>
          <p:nvPr>
            <p:ph idx="1"/>
          </p:nvPr>
        </p:nvSpPr>
        <p:spPr/>
        <p:txBody>
          <a:bodyPr>
            <a:normAutofit fontScale="92500" lnSpcReduction="10000"/>
          </a:bodyPr>
          <a:lstStyle/>
          <a:p>
            <a:pPr>
              <a:defRPr/>
            </a:pPr>
            <a:r>
              <a:rPr lang="en-US" sz="2700" dirty="0"/>
              <a:t>HIPAA (Health Insurance Portability and Accountability Act)</a:t>
            </a:r>
          </a:p>
          <a:p>
            <a:pPr lvl="1">
              <a:defRPr/>
            </a:pPr>
            <a:r>
              <a:rPr lang="en-US" sz="2700" dirty="0"/>
              <a:t>Protects confidentiality of patients’ medical records</a:t>
            </a:r>
          </a:p>
          <a:p>
            <a:pPr lvl="1">
              <a:defRPr/>
            </a:pPr>
            <a:r>
              <a:rPr lang="en-US" sz="2700" dirty="0"/>
              <a:t>Allows exceptions for general public health activities; reporting of child and elder abuse and domestic violence; product regulation by Food and Drug Administration; communicable disease control; workplace medical surveillance</a:t>
            </a:r>
          </a:p>
          <a:p>
            <a:pPr lvl="1">
              <a:defRPr/>
            </a:pPr>
            <a:r>
              <a:rPr lang="en-US" sz="2700" dirty="0"/>
              <a:t>U.S. Customs and Border Protection agents may request mobile device (you can decline, citing HIPAA); other countries not bound by HIPAA</a:t>
            </a:r>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1992D-0495-AFF6-D58E-C082EE14B922}"/>
              </a:ext>
            </a:extLst>
          </p:cNvPr>
          <p:cNvSpPr>
            <a:spLocks noGrp="1"/>
          </p:cNvSpPr>
          <p:nvPr>
            <p:ph type="title"/>
          </p:nvPr>
        </p:nvSpPr>
        <p:spPr/>
        <p:txBody>
          <a:bodyPr/>
          <a:lstStyle/>
          <a:p>
            <a:pPr>
              <a:defRPr/>
            </a:pPr>
            <a:r>
              <a:rPr lang="en-US" sz="4000" dirty="0">
                <a:solidFill>
                  <a:srgbClr val="FFFF00"/>
                </a:solidFill>
              </a:rPr>
              <a:t>Health Care and Privacy</a:t>
            </a:r>
            <a:endParaRPr lang="en-US" dirty="0"/>
          </a:p>
        </p:txBody>
      </p:sp>
      <p:sp>
        <p:nvSpPr>
          <p:cNvPr id="3" name="Content Placeholder 2">
            <a:extLst>
              <a:ext uri="{FF2B5EF4-FFF2-40B4-BE49-F238E27FC236}">
                <a16:creationId xmlns:a16="http://schemas.microsoft.com/office/drawing/2014/main" id="{C5535FB6-561F-D3A4-4027-7A0725175AEA}"/>
              </a:ext>
            </a:extLst>
          </p:cNvPr>
          <p:cNvSpPr>
            <a:spLocks noGrp="1"/>
          </p:cNvSpPr>
          <p:nvPr>
            <p:ph idx="1"/>
          </p:nvPr>
        </p:nvSpPr>
        <p:spPr/>
        <p:txBody>
          <a:bodyPr/>
          <a:lstStyle/>
          <a:p>
            <a:pPr>
              <a:defRPr/>
            </a:pPr>
            <a:r>
              <a:rPr lang="en-US" sz="2400" dirty="0"/>
              <a:t>Legal requirements to disclose (in insurance contract fine print) can result in disclosure of health information to policy owners (employers, parents, for adults 18-25 under parents’ policies)</a:t>
            </a:r>
          </a:p>
          <a:p>
            <a:pPr lvl="1">
              <a:defRPr/>
            </a:pPr>
            <a:r>
              <a:rPr lang="en-US" sz="2400" dirty="0"/>
              <a:t>Patients insured as dependents often act as though uninsured, undermining personal and social benefits of insurance and burdening safety net providers</a:t>
            </a:r>
          </a:p>
          <a:p>
            <a:pPr lvl="1">
              <a:defRPr/>
            </a:pPr>
            <a:r>
              <a:rPr lang="en-US" sz="2400" dirty="0"/>
              <a:t>States have begun to address problem</a:t>
            </a:r>
          </a:p>
          <a:p>
            <a:pPr lvl="1">
              <a:defRPr/>
            </a:pPr>
            <a:r>
              <a:rPr lang="en-US" sz="2400" dirty="0"/>
              <a:t>Single payer system would solve</a:t>
            </a:r>
          </a:p>
          <a:p>
            <a:pPr>
              <a:defRPr/>
            </a:pPr>
            <a:endParaRPr lang="en-US" dirty="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188E8-A8B6-C195-EC85-9FA8A664BDD0}"/>
              </a:ext>
            </a:extLst>
          </p:cNvPr>
          <p:cNvSpPr>
            <a:spLocks noGrp="1"/>
          </p:cNvSpPr>
          <p:nvPr>
            <p:ph type="title"/>
          </p:nvPr>
        </p:nvSpPr>
        <p:spPr/>
        <p:txBody>
          <a:bodyPr/>
          <a:lstStyle/>
          <a:p>
            <a:pPr>
              <a:defRPr/>
            </a:pPr>
            <a:r>
              <a:rPr lang="en-US" sz="4000" dirty="0">
                <a:solidFill>
                  <a:srgbClr val="FFFF00"/>
                </a:solidFill>
              </a:rPr>
              <a:t>Health Care and Privacy</a:t>
            </a:r>
            <a:endParaRPr lang="en-US" dirty="0"/>
          </a:p>
        </p:txBody>
      </p:sp>
      <p:sp>
        <p:nvSpPr>
          <p:cNvPr id="3" name="Content Placeholder 2">
            <a:extLst>
              <a:ext uri="{FF2B5EF4-FFF2-40B4-BE49-F238E27FC236}">
                <a16:creationId xmlns:a16="http://schemas.microsoft.com/office/drawing/2014/main" id="{A3C9732E-501D-A796-D518-84893B1958BE}"/>
              </a:ext>
            </a:extLst>
          </p:cNvPr>
          <p:cNvSpPr>
            <a:spLocks noGrp="1"/>
          </p:cNvSpPr>
          <p:nvPr>
            <p:ph idx="1"/>
          </p:nvPr>
        </p:nvSpPr>
        <p:spPr/>
        <p:txBody>
          <a:bodyPr/>
          <a:lstStyle/>
          <a:p>
            <a:pPr>
              <a:defRPr/>
            </a:pPr>
            <a:r>
              <a:rPr lang="en-US" dirty="0"/>
              <a:t>Memorial Sloan Kettering Cancer Center licenses patients’ personal data to for-profit AI startup in which the hospital owns an equity stake</a:t>
            </a:r>
          </a:p>
          <a:p>
            <a:pPr>
              <a:defRPr/>
            </a:pPr>
            <a:r>
              <a:rPr lang="en-US" dirty="0"/>
              <a:t>Controversies over reality medicine programs (e.g., Boston Med, NY Med)</a:t>
            </a:r>
          </a:p>
          <a:p>
            <a:pPr>
              <a:defRPr/>
            </a:pPr>
            <a:endParaRPr lang="en-US" dirty="0"/>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a:extLst>
              <a:ext uri="{FF2B5EF4-FFF2-40B4-BE49-F238E27FC236}">
                <a16:creationId xmlns:a16="http://schemas.microsoft.com/office/drawing/2014/main" id="{F517431E-B13A-DD46-F34B-F64A35C2166B}"/>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altLang="en-US">
                <a:effectLst/>
              </a:rPr>
              <a:t>Health Care Privacy Breaches Increasing</a:t>
            </a:r>
          </a:p>
        </p:txBody>
      </p:sp>
      <p:sp>
        <p:nvSpPr>
          <p:cNvPr id="246787" name="Rectangle 3">
            <a:extLst>
              <a:ext uri="{FF2B5EF4-FFF2-40B4-BE49-F238E27FC236}">
                <a16:creationId xmlns:a16="http://schemas.microsoft.com/office/drawing/2014/main" id="{6E522C9F-84EC-7099-8D4A-A8C7D5332C73}"/>
              </a:ext>
            </a:extLst>
          </p:cNvPr>
          <p:cNvSpPr>
            <a:spLocks noGrp="1" noChangeArrowheads="1"/>
          </p:cNvSpPr>
          <p:nvPr>
            <p:ph type="body" idx="1"/>
          </p:nvPr>
        </p:nvSpPr>
        <p:spPr/>
        <p:txBody>
          <a:bodyPr/>
          <a:lstStyle/>
          <a:p>
            <a:pPr>
              <a:lnSpc>
                <a:spcPct val="90000"/>
              </a:lnSpc>
            </a:pPr>
            <a:r>
              <a:rPr lang="en-US" altLang="en-US">
                <a:effectLst/>
              </a:rPr>
              <a:t>949 reported health care-related security breaches (2010-2013)</a:t>
            </a:r>
          </a:p>
          <a:p>
            <a:pPr lvl="1">
              <a:lnSpc>
                <a:spcPct val="90000"/>
              </a:lnSpc>
            </a:pPr>
            <a:r>
              <a:rPr lang="en-US" altLang="en-US">
                <a:effectLst/>
              </a:rPr>
              <a:t>29 million people’s confidential medical and/or financial information exposed</a:t>
            </a:r>
          </a:p>
          <a:p>
            <a:pPr lvl="1">
              <a:lnSpc>
                <a:spcPct val="90000"/>
              </a:lnSpc>
            </a:pPr>
            <a:r>
              <a:rPr lang="en-US" altLang="en-US">
                <a:effectLst/>
              </a:rPr>
              <a:t>Likely more</a:t>
            </a:r>
          </a:p>
          <a:p>
            <a:pPr lvl="1">
              <a:lnSpc>
                <a:spcPct val="90000"/>
              </a:lnSpc>
            </a:pPr>
            <a:r>
              <a:rPr lang="en-US" altLang="en-US">
                <a:effectLst/>
              </a:rPr>
              <a:t>VA biggest offender</a:t>
            </a:r>
          </a:p>
          <a:p>
            <a:pPr>
              <a:lnSpc>
                <a:spcPct val="90000"/>
              </a:lnSpc>
            </a:pPr>
            <a:r>
              <a:rPr lang="en-US" altLang="en-US">
                <a:effectLst/>
              </a:rPr>
              <a:t>2,149 breaches, comprising 176 million records (2010-2017); 40,099,751 records (2021)</a:t>
            </a:r>
          </a:p>
          <a:p>
            <a:pPr>
              <a:lnSpc>
                <a:spcPct val="90000"/>
              </a:lnSpc>
            </a:pPr>
            <a:endParaRPr lang="en-US" altLang="en-US">
              <a:effectLst/>
            </a:endParaRPr>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99EB9-2CB4-E972-7D5A-24F0FE5FC32E}"/>
              </a:ext>
            </a:extLst>
          </p:cNvPr>
          <p:cNvSpPr>
            <a:spLocks noGrp="1"/>
          </p:cNvSpPr>
          <p:nvPr>
            <p:ph type="title"/>
          </p:nvPr>
        </p:nvSpPr>
        <p:spPr/>
        <p:txBody>
          <a:bodyPr/>
          <a:lstStyle/>
          <a:p>
            <a:pPr>
              <a:defRPr/>
            </a:pPr>
            <a:r>
              <a:rPr lang="en-US" altLang="en-US" dirty="0">
                <a:solidFill>
                  <a:srgbClr val="FFFF00"/>
                </a:solidFill>
                <a:effectLst/>
              </a:rPr>
              <a:t>Health Care Privacy Breaches/Mistakes</a:t>
            </a:r>
            <a:endParaRPr lang="en-US" dirty="0"/>
          </a:p>
        </p:txBody>
      </p:sp>
      <p:sp>
        <p:nvSpPr>
          <p:cNvPr id="247811" name="Content Placeholder 2">
            <a:extLst>
              <a:ext uri="{FF2B5EF4-FFF2-40B4-BE49-F238E27FC236}">
                <a16:creationId xmlns:a16="http://schemas.microsoft.com/office/drawing/2014/main" id="{6F433014-D352-C7FF-D322-357DA677DACD}"/>
              </a:ext>
            </a:extLst>
          </p:cNvPr>
          <p:cNvSpPr>
            <a:spLocks noGrp="1" noChangeArrowheads="1"/>
          </p:cNvSpPr>
          <p:nvPr>
            <p:ph idx="1"/>
          </p:nvPr>
        </p:nvSpPr>
        <p:spPr/>
        <p:txBody>
          <a:bodyPr/>
          <a:lstStyle/>
          <a:p>
            <a:r>
              <a:rPr lang="en-US" altLang="en-US">
                <a:solidFill>
                  <a:schemeClr val="tx1"/>
                </a:solidFill>
                <a:effectLst/>
              </a:rPr>
              <a:t>HHS requires reporting of privacy lapses involving over 500 patients (253 in 2015)</a:t>
            </a:r>
          </a:p>
          <a:p>
            <a:r>
              <a:rPr lang="en-US" altLang="en-US">
                <a:effectLst/>
              </a:rPr>
              <a:t>One study showed 1/3 Americans have been victims of healthcare breaches (Bitglass Healthcare Breach Report, 2016)</a:t>
            </a:r>
          </a:p>
          <a:p>
            <a:r>
              <a:rPr lang="en-US" altLang="en-US">
                <a:effectLst/>
              </a:rPr>
              <a:t>Incorrect data entry leads to about 1,000 “deaths”/month (same as HIV or homicide by firearm)</a:t>
            </a:r>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32309-FAFB-A78E-2B49-B0C597045185}"/>
              </a:ext>
            </a:extLst>
          </p:cNvPr>
          <p:cNvSpPr>
            <a:spLocks noGrp="1"/>
          </p:cNvSpPr>
          <p:nvPr>
            <p:ph type="title"/>
          </p:nvPr>
        </p:nvSpPr>
        <p:spPr/>
        <p:txBody>
          <a:bodyPr/>
          <a:lstStyle/>
          <a:p>
            <a:pPr>
              <a:defRPr/>
            </a:pPr>
            <a:r>
              <a:rPr lang="en-US" altLang="en-US" dirty="0">
                <a:solidFill>
                  <a:srgbClr val="FFFF00"/>
                </a:solidFill>
                <a:effectLst/>
              </a:rPr>
              <a:t>Health Care Privacy Breaches/Mistakes</a:t>
            </a:r>
            <a:endParaRPr lang="en-US" dirty="0"/>
          </a:p>
        </p:txBody>
      </p:sp>
      <p:sp>
        <p:nvSpPr>
          <p:cNvPr id="3" name="Content Placeholder 2">
            <a:extLst>
              <a:ext uri="{FF2B5EF4-FFF2-40B4-BE49-F238E27FC236}">
                <a16:creationId xmlns:a16="http://schemas.microsoft.com/office/drawing/2014/main" id="{72381316-B761-D62B-BA80-1BC14E53F434}"/>
              </a:ext>
            </a:extLst>
          </p:cNvPr>
          <p:cNvSpPr>
            <a:spLocks noGrp="1"/>
          </p:cNvSpPr>
          <p:nvPr>
            <p:ph idx="1"/>
          </p:nvPr>
        </p:nvSpPr>
        <p:spPr/>
        <p:txBody>
          <a:bodyPr/>
          <a:lstStyle/>
          <a:p>
            <a:pPr>
              <a:defRPr/>
            </a:pPr>
            <a:r>
              <a:rPr lang="en-US" sz="2800" dirty="0"/>
              <a:t>71% of health care data breaches between 2009 and 2019 exposed protected health information and put 169 million patients at risk for identity or financial fraud [Ann Int Med 2019;72(2):159-60]</a:t>
            </a:r>
          </a:p>
          <a:p>
            <a:pPr>
              <a:defRPr/>
            </a:pPr>
            <a:r>
              <a:rPr lang="en-US" sz="2800" dirty="0"/>
              <a:t>Digital attacks paralyzing hospitals/physicians’ offices up 1400% (2018-2019)</a:t>
            </a:r>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186D4-121F-4FC2-1118-1F11037528FD}"/>
              </a:ext>
            </a:extLst>
          </p:cNvPr>
          <p:cNvSpPr>
            <a:spLocks noGrp="1"/>
          </p:cNvSpPr>
          <p:nvPr>
            <p:ph type="title"/>
          </p:nvPr>
        </p:nvSpPr>
        <p:spPr/>
        <p:txBody>
          <a:bodyPr/>
          <a:lstStyle/>
          <a:p>
            <a:pPr>
              <a:defRPr/>
            </a:pPr>
            <a:r>
              <a:rPr lang="en-US" dirty="0"/>
              <a:t>Health Care Privacy Breaches/Mistakes</a:t>
            </a:r>
          </a:p>
        </p:txBody>
      </p:sp>
      <p:sp>
        <p:nvSpPr>
          <p:cNvPr id="3" name="Content Placeholder 2">
            <a:extLst>
              <a:ext uri="{FF2B5EF4-FFF2-40B4-BE49-F238E27FC236}">
                <a16:creationId xmlns:a16="http://schemas.microsoft.com/office/drawing/2014/main" id="{87EF421C-447E-601C-B97A-9387CF765F26}"/>
              </a:ext>
            </a:extLst>
          </p:cNvPr>
          <p:cNvSpPr>
            <a:spLocks noGrp="1"/>
          </p:cNvSpPr>
          <p:nvPr>
            <p:ph idx="1"/>
          </p:nvPr>
        </p:nvSpPr>
        <p:spPr/>
        <p:txBody>
          <a:bodyPr/>
          <a:lstStyle/>
          <a:p>
            <a:pPr>
              <a:defRPr/>
            </a:pPr>
            <a:r>
              <a:rPr lang="en-US" dirty="0"/>
              <a:t>HIPAA violation complaints up 39% between 2017 and 2021</a:t>
            </a:r>
          </a:p>
          <a:p>
            <a:pPr>
              <a:defRPr/>
            </a:pPr>
            <a:r>
              <a:rPr lang="en-US" dirty="0"/>
              <a:t>Health care breaches affecting 500 or more individuals up 58% from 2017 to 2021</a:t>
            </a:r>
          </a:p>
          <a:p>
            <a:pPr>
              <a:defRPr/>
            </a:pPr>
            <a:r>
              <a:rPr lang="en-US" dirty="0"/>
              <a:t>2020: 92 individual ransom attacks affecting over 600 separate clinics, hospitals, and medical organizations</a:t>
            </a:r>
          </a:p>
          <a:p>
            <a:pPr lvl="1">
              <a:defRPr/>
            </a:pPr>
            <a:r>
              <a:rPr lang="en-US" dirty="0"/>
              <a:t>Estimated cost $21 billion</a:t>
            </a:r>
          </a:p>
          <a:p>
            <a:pPr>
              <a:defRPr/>
            </a:pPr>
            <a:endParaRPr lang="en-US" dirty="0"/>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433E7-311A-D0DE-ABA3-472157A81EA4}"/>
              </a:ext>
            </a:extLst>
          </p:cNvPr>
          <p:cNvSpPr>
            <a:spLocks noGrp="1"/>
          </p:cNvSpPr>
          <p:nvPr>
            <p:ph type="title"/>
          </p:nvPr>
        </p:nvSpPr>
        <p:spPr/>
        <p:txBody>
          <a:bodyPr/>
          <a:lstStyle/>
          <a:p>
            <a:pPr>
              <a:defRPr/>
            </a:pPr>
            <a:r>
              <a:rPr lang="en-US" dirty="0"/>
              <a:t>Health Care Privacy Breaches/Mistakes</a:t>
            </a:r>
          </a:p>
        </p:txBody>
      </p:sp>
      <p:sp>
        <p:nvSpPr>
          <p:cNvPr id="3" name="Content Placeholder 2">
            <a:extLst>
              <a:ext uri="{FF2B5EF4-FFF2-40B4-BE49-F238E27FC236}">
                <a16:creationId xmlns:a16="http://schemas.microsoft.com/office/drawing/2014/main" id="{8BCFE1B6-AD45-F445-2E09-2F2373835744}"/>
              </a:ext>
            </a:extLst>
          </p:cNvPr>
          <p:cNvSpPr>
            <a:spLocks noGrp="1"/>
          </p:cNvSpPr>
          <p:nvPr>
            <p:ph idx="1"/>
          </p:nvPr>
        </p:nvSpPr>
        <p:spPr/>
        <p:txBody>
          <a:bodyPr/>
          <a:lstStyle/>
          <a:p>
            <a:pPr>
              <a:defRPr/>
            </a:pPr>
            <a:r>
              <a:rPr lang="en-US" dirty="0"/>
              <a:t>Breeches more common around time of mergers (due to combining different IT systems)</a:t>
            </a:r>
          </a:p>
          <a:p>
            <a:pPr>
              <a:defRPr/>
            </a:pPr>
            <a:r>
              <a:rPr lang="en-US" dirty="0"/>
              <a:t>Imaging studies, medical devices vulnerable to hacking; vulnerability warnings up sharply</a:t>
            </a:r>
          </a:p>
          <a:p>
            <a:pPr>
              <a:defRPr/>
            </a:pPr>
            <a:r>
              <a:rPr lang="en-US" dirty="0"/>
              <a:t>Strong laws with serious consequences needed</a:t>
            </a:r>
          </a:p>
          <a:p>
            <a:pPr>
              <a:defRPr/>
            </a:pP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F9D72-7778-47A3-077D-ED934729DC9C}"/>
              </a:ext>
            </a:extLst>
          </p:cNvPr>
          <p:cNvSpPr>
            <a:spLocks noGrp="1"/>
          </p:cNvSpPr>
          <p:nvPr>
            <p:ph type="title"/>
          </p:nvPr>
        </p:nvSpPr>
        <p:spPr/>
        <p:txBody>
          <a:bodyPr/>
          <a:lstStyle/>
          <a:p>
            <a:pPr>
              <a:defRPr/>
            </a:pPr>
            <a:r>
              <a:rPr lang="en-US" dirty="0"/>
              <a:t>Drug Use/Abuse</a:t>
            </a:r>
          </a:p>
        </p:txBody>
      </p:sp>
      <p:sp>
        <p:nvSpPr>
          <p:cNvPr id="3" name="Content Placeholder 2">
            <a:extLst>
              <a:ext uri="{FF2B5EF4-FFF2-40B4-BE49-F238E27FC236}">
                <a16:creationId xmlns:a16="http://schemas.microsoft.com/office/drawing/2014/main" id="{EE2163DD-A5F3-69D3-013B-CA4CB18F48CC}"/>
              </a:ext>
            </a:extLst>
          </p:cNvPr>
          <p:cNvSpPr>
            <a:spLocks noGrp="1"/>
          </p:cNvSpPr>
          <p:nvPr>
            <p:ph idx="1"/>
          </p:nvPr>
        </p:nvSpPr>
        <p:spPr/>
        <p:txBody>
          <a:bodyPr/>
          <a:lstStyle/>
          <a:p>
            <a:pPr>
              <a:defRPr/>
            </a:pPr>
            <a:r>
              <a:rPr lang="en-US" dirty="0"/>
              <a:t>Opioid settlement money being spent on overdose reversal drugs, addiction treatment and medication and wound care vans for injection-related infections, but also on law enforcement</a:t>
            </a:r>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5F0CC-EE4B-FDEE-7F09-F8679EED28E1}"/>
              </a:ext>
            </a:extLst>
          </p:cNvPr>
          <p:cNvSpPr>
            <a:spLocks noGrp="1"/>
          </p:cNvSpPr>
          <p:nvPr>
            <p:ph type="title"/>
          </p:nvPr>
        </p:nvSpPr>
        <p:spPr/>
        <p:txBody>
          <a:bodyPr/>
          <a:lstStyle/>
          <a:p>
            <a:pPr>
              <a:defRPr/>
            </a:pPr>
            <a:r>
              <a:rPr lang="en-US" dirty="0"/>
              <a:t>Open Note Charts</a:t>
            </a:r>
          </a:p>
        </p:txBody>
      </p:sp>
      <p:sp>
        <p:nvSpPr>
          <p:cNvPr id="3" name="Content Placeholder 2">
            <a:extLst>
              <a:ext uri="{FF2B5EF4-FFF2-40B4-BE49-F238E27FC236}">
                <a16:creationId xmlns:a16="http://schemas.microsoft.com/office/drawing/2014/main" id="{EFF4B3E2-308A-4C51-8354-037DDB80D34E}"/>
              </a:ext>
            </a:extLst>
          </p:cNvPr>
          <p:cNvSpPr>
            <a:spLocks noGrp="1"/>
          </p:cNvSpPr>
          <p:nvPr>
            <p:ph idx="1"/>
          </p:nvPr>
        </p:nvSpPr>
        <p:spPr/>
        <p:txBody>
          <a:bodyPr/>
          <a:lstStyle/>
          <a:p>
            <a:pPr>
              <a:defRPr/>
            </a:pPr>
            <a:r>
              <a:rPr lang="en-US" sz="2800" dirty="0"/>
              <a:t>5 million patients</a:t>
            </a:r>
          </a:p>
          <a:p>
            <a:pPr>
              <a:defRPr/>
            </a:pPr>
            <a:r>
              <a:rPr lang="en-US" sz="2800" dirty="0"/>
              <a:t>Effects on outcomes, patient understanding, compliance, satisfaction promising, but still unclear</a:t>
            </a:r>
          </a:p>
          <a:p>
            <a:pPr>
              <a:defRPr/>
            </a:pPr>
            <a:r>
              <a:rPr lang="en-US" sz="2800" dirty="0"/>
              <a:t>Effects on physician charting, defensive medicine unclear promising, but still unclear</a:t>
            </a:r>
          </a:p>
          <a:p>
            <a:pPr>
              <a:defRPr/>
            </a:pPr>
            <a:r>
              <a:rPr lang="en-US" sz="2800" dirty="0"/>
              <a:t>21st Century Cures Act now provides immediate patient access to notes</a:t>
            </a:r>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1CA15-F540-B5D0-243B-37058557D932}"/>
              </a:ext>
            </a:extLst>
          </p:cNvPr>
          <p:cNvSpPr>
            <a:spLocks noGrp="1"/>
          </p:cNvSpPr>
          <p:nvPr>
            <p:ph type="title"/>
          </p:nvPr>
        </p:nvSpPr>
        <p:spPr/>
        <p:txBody>
          <a:bodyPr/>
          <a:lstStyle/>
          <a:p>
            <a:pPr>
              <a:defRPr/>
            </a:pPr>
            <a:r>
              <a:rPr lang="en-US" dirty="0"/>
              <a:t>Open Note Charts</a:t>
            </a:r>
          </a:p>
        </p:txBody>
      </p:sp>
      <p:sp>
        <p:nvSpPr>
          <p:cNvPr id="3" name="Content Placeholder 2">
            <a:extLst>
              <a:ext uri="{FF2B5EF4-FFF2-40B4-BE49-F238E27FC236}">
                <a16:creationId xmlns:a16="http://schemas.microsoft.com/office/drawing/2014/main" id="{E53D7EAF-41B3-03A3-DBA0-00991BF79AD8}"/>
              </a:ext>
            </a:extLst>
          </p:cNvPr>
          <p:cNvSpPr>
            <a:spLocks noGrp="1"/>
          </p:cNvSpPr>
          <p:nvPr>
            <p:ph idx="1"/>
          </p:nvPr>
        </p:nvSpPr>
        <p:spPr/>
        <p:txBody>
          <a:bodyPr/>
          <a:lstStyle/>
          <a:p>
            <a:pPr>
              <a:defRPr/>
            </a:pPr>
            <a:r>
              <a:rPr lang="en-US" sz="2800" dirty="0"/>
              <a:t>Concerns:</a:t>
            </a:r>
          </a:p>
          <a:p>
            <a:pPr lvl="1">
              <a:defRPr/>
            </a:pPr>
            <a:r>
              <a:rPr lang="en-US" dirty="0"/>
              <a:t>Patients misunderstanding medical terminology</a:t>
            </a:r>
          </a:p>
          <a:p>
            <a:pPr lvl="1">
              <a:defRPr/>
            </a:pPr>
            <a:r>
              <a:rPr lang="en-US" dirty="0"/>
              <a:t>Patients self-censoring due to concerns family members may view (especially relevant to teenagers, for whom confidentiality laws vary from state to state)</a:t>
            </a:r>
          </a:p>
          <a:p>
            <a:pPr lvl="2">
              <a:defRPr/>
            </a:pPr>
            <a:r>
              <a:rPr lang="en-US" sz="2800" dirty="0"/>
              <a:t>Exceptions exist to prevent parents from viewing notes, but those might raise suspicions and create conflict</a:t>
            </a:r>
          </a:p>
          <a:p>
            <a:pPr lvl="1">
              <a:defRPr/>
            </a:pPr>
            <a:endParaRPr lang="en-US"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9EE6E-150C-5C27-F80E-39FE7CFFEF57}"/>
              </a:ext>
            </a:extLst>
          </p:cNvPr>
          <p:cNvSpPr>
            <a:spLocks noGrp="1"/>
          </p:cNvSpPr>
          <p:nvPr>
            <p:ph type="title"/>
          </p:nvPr>
        </p:nvSpPr>
        <p:spPr/>
        <p:txBody>
          <a:bodyPr/>
          <a:lstStyle/>
          <a:p>
            <a:pPr>
              <a:defRPr/>
            </a:pPr>
            <a:r>
              <a:rPr lang="en-US" dirty="0">
                <a:solidFill>
                  <a:srgbClr val="FFFF00"/>
                </a:solidFill>
              </a:rPr>
              <a:t>Open Note Charts</a:t>
            </a:r>
            <a:endParaRPr lang="en-US" dirty="0"/>
          </a:p>
        </p:txBody>
      </p:sp>
      <p:sp>
        <p:nvSpPr>
          <p:cNvPr id="3" name="Content Placeholder 2">
            <a:extLst>
              <a:ext uri="{FF2B5EF4-FFF2-40B4-BE49-F238E27FC236}">
                <a16:creationId xmlns:a16="http://schemas.microsoft.com/office/drawing/2014/main" id="{5312FB98-043B-6AC9-0A2D-845772399A5B}"/>
              </a:ext>
            </a:extLst>
          </p:cNvPr>
          <p:cNvSpPr>
            <a:spLocks noGrp="1"/>
          </p:cNvSpPr>
          <p:nvPr>
            <p:ph idx="1"/>
          </p:nvPr>
        </p:nvSpPr>
        <p:spPr/>
        <p:txBody>
          <a:bodyPr/>
          <a:lstStyle/>
          <a:p>
            <a:pPr>
              <a:defRPr/>
            </a:pPr>
            <a:r>
              <a:rPr lang="en-US" sz="2800" dirty="0"/>
              <a:t>Concerns:</a:t>
            </a:r>
          </a:p>
          <a:p>
            <a:pPr lvl="1">
              <a:defRPr/>
            </a:pPr>
            <a:r>
              <a:rPr lang="en-US" dirty="0"/>
              <a:t>Physicians self-censoring to avoid conflict or legal liability (how to document concerns re patients faking injuries, opioid-seeking behavior, etc.)</a:t>
            </a:r>
          </a:p>
          <a:p>
            <a:pPr lvl="1">
              <a:defRPr/>
            </a:pPr>
            <a:r>
              <a:rPr lang="en-US" dirty="0"/>
              <a:t>Having to write notes differently for patients with lower levels of reading comprehension</a:t>
            </a:r>
          </a:p>
          <a:p>
            <a:pPr lvl="1">
              <a:defRPr/>
            </a:pPr>
            <a:r>
              <a:rPr lang="en-US" dirty="0"/>
              <a:t>Increased requests from patients to edit charts</a:t>
            </a:r>
          </a:p>
          <a:p>
            <a:pPr>
              <a:defRPr/>
            </a:pPr>
            <a:endParaRPr lang="en-US" dirty="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50850-6BED-C66C-4CD2-769372087487}"/>
              </a:ext>
            </a:extLst>
          </p:cNvPr>
          <p:cNvSpPr>
            <a:spLocks noGrp="1"/>
          </p:cNvSpPr>
          <p:nvPr>
            <p:ph type="title"/>
          </p:nvPr>
        </p:nvSpPr>
        <p:spPr/>
        <p:txBody>
          <a:bodyPr/>
          <a:lstStyle/>
          <a:p>
            <a:pPr>
              <a:defRPr/>
            </a:pPr>
            <a:r>
              <a:rPr lang="en-US" dirty="0"/>
              <a:t>Recording Physician-Patient Conversations</a:t>
            </a:r>
          </a:p>
        </p:txBody>
      </p:sp>
      <p:sp>
        <p:nvSpPr>
          <p:cNvPr id="3" name="Content Placeholder 2">
            <a:extLst>
              <a:ext uri="{FF2B5EF4-FFF2-40B4-BE49-F238E27FC236}">
                <a16:creationId xmlns:a16="http://schemas.microsoft.com/office/drawing/2014/main" id="{D66E2A25-C798-5395-3D51-50A78FBBCDAB}"/>
              </a:ext>
            </a:extLst>
          </p:cNvPr>
          <p:cNvSpPr>
            <a:spLocks noGrp="1"/>
          </p:cNvSpPr>
          <p:nvPr>
            <p:ph idx="1"/>
          </p:nvPr>
        </p:nvSpPr>
        <p:spPr/>
        <p:txBody>
          <a:bodyPr/>
          <a:lstStyle/>
          <a:p>
            <a:pPr>
              <a:defRPr/>
            </a:pPr>
            <a:r>
              <a:rPr lang="en-US" sz="2800" dirty="0"/>
              <a:t>Controversial</a:t>
            </a:r>
          </a:p>
          <a:p>
            <a:pPr>
              <a:defRPr/>
            </a:pPr>
            <a:r>
              <a:rPr lang="en-US" sz="2800" dirty="0"/>
              <a:t>May be surreptitious (federal law requires one party’s consent, some states require both parties’ consent)</a:t>
            </a:r>
          </a:p>
          <a:p>
            <a:pPr>
              <a:defRPr/>
            </a:pPr>
            <a:r>
              <a:rPr lang="en-US" sz="2800" dirty="0"/>
              <a:t>Could help patient understanding, improve compliance/satisfaction</a:t>
            </a:r>
          </a:p>
          <a:p>
            <a:pPr>
              <a:defRPr/>
            </a:pPr>
            <a:r>
              <a:rPr lang="en-US" sz="2800" dirty="0"/>
              <a:t>Could increase defensive medicine</a:t>
            </a:r>
          </a:p>
          <a:p>
            <a:pPr>
              <a:defRPr/>
            </a:pPr>
            <a:r>
              <a:rPr lang="en-US" sz="2800" dirty="0"/>
              <a:t>Legal issues murky</a:t>
            </a:r>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85F8EA9-80BC-74D1-8482-EE8CD4498250}"/>
              </a:ext>
            </a:extLst>
          </p:cNvPr>
          <p:cNvSpPr>
            <a:spLocks noGrp="1"/>
          </p:cNvSpPr>
          <p:nvPr>
            <p:ph type="title"/>
          </p:nvPr>
        </p:nvSpPr>
        <p:spPr/>
        <p:txBody>
          <a:bodyPr/>
          <a:lstStyle/>
          <a:p>
            <a:pPr>
              <a:defRPr/>
            </a:pPr>
            <a:r>
              <a:rPr lang="en-US" sz="3600" dirty="0"/>
              <a:t>Single Party Consent States (in Blue)</a:t>
            </a:r>
          </a:p>
        </p:txBody>
      </p:sp>
      <p:pic>
        <p:nvPicPr>
          <p:cNvPr id="256003" name="Content Placeholder 5">
            <a:extLst>
              <a:ext uri="{FF2B5EF4-FFF2-40B4-BE49-F238E27FC236}">
                <a16:creationId xmlns:a16="http://schemas.microsoft.com/office/drawing/2014/main" id="{76A15322-4A13-BAA5-8915-064E01B37E1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08200" y="1981200"/>
            <a:ext cx="4927600" cy="4114800"/>
          </a:xfrm>
        </p:spPr>
      </p:pic>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F87F8-FB56-1B02-CACE-D204652ADA66}"/>
              </a:ext>
            </a:extLst>
          </p:cNvPr>
          <p:cNvSpPr>
            <a:spLocks noGrp="1"/>
          </p:cNvSpPr>
          <p:nvPr>
            <p:ph type="title"/>
          </p:nvPr>
        </p:nvSpPr>
        <p:spPr/>
        <p:txBody>
          <a:bodyPr/>
          <a:lstStyle/>
          <a:p>
            <a:pPr>
              <a:defRPr/>
            </a:pPr>
            <a:r>
              <a:rPr lang="en-US" sz="3600" dirty="0">
                <a:solidFill>
                  <a:srgbClr val="FFFF00"/>
                </a:solidFill>
              </a:rPr>
              <a:t>Two Party Consent States (in Blue)</a:t>
            </a:r>
            <a:endParaRPr lang="en-US" dirty="0"/>
          </a:p>
        </p:txBody>
      </p:sp>
      <p:pic>
        <p:nvPicPr>
          <p:cNvPr id="257027" name="Content Placeholder 3">
            <a:extLst>
              <a:ext uri="{FF2B5EF4-FFF2-40B4-BE49-F238E27FC236}">
                <a16:creationId xmlns:a16="http://schemas.microsoft.com/office/drawing/2014/main" id="{15C2C66E-6C38-01D4-0972-A9F82891E62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09788" y="1981200"/>
            <a:ext cx="4924425" cy="4114800"/>
          </a:xfrm>
        </p:spPr>
      </p:pic>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A5B4E-AE30-E162-40B1-5AC357464D3B}"/>
              </a:ext>
            </a:extLst>
          </p:cNvPr>
          <p:cNvSpPr>
            <a:spLocks noGrp="1"/>
          </p:cNvSpPr>
          <p:nvPr>
            <p:ph type="title"/>
          </p:nvPr>
        </p:nvSpPr>
        <p:spPr/>
        <p:txBody>
          <a:bodyPr/>
          <a:lstStyle/>
          <a:p>
            <a:pPr>
              <a:defRPr/>
            </a:pPr>
            <a:r>
              <a:rPr lang="en-US" dirty="0"/>
              <a:t>Privacy in Clinical Medicine</a:t>
            </a:r>
          </a:p>
        </p:txBody>
      </p:sp>
      <p:sp>
        <p:nvSpPr>
          <p:cNvPr id="3" name="Content Placeholder 2">
            <a:extLst>
              <a:ext uri="{FF2B5EF4-FFF2-40B4-BE49-F238E27FC236}">
                <a16:creationId xmlns:a16="http://schemas.microsoft.com/office/drawing/2014/main" id="{8209CF1D-525D-A4AF-545E-D0F5A593270E}"/>
              </a:ext>
            </a:extLst>
          </p:cNvPr>
          <p:cNvSpPr>
            <a:spLocks noGrp="1"/>
          </p:cNvSpPr>
          <p:nvPr>
            <p:ph idx="1"/>
          </p:nvPr>
        </p:nvSpPr>
        <p:spPr/>
        <p:txBody>
          <a:bodyPr>
            <a:normAutofit/>
          </a:bodyPr>
          <a:lstStyle/>
          <a:p>
            <a:pPr>
              <a:defRPr/>
            </a:pPr>
            <a:r>
              <a:rPr lang="en-US" sz="3000" dirty="0"/>
              <a:t>Alternatives:</a:t>
            </a:r>
          </a:p>
          <a:p>
            <a:pPr lvl="1">
              <a:defRPr/>
            </a:pPr>
            <a:r>
              <a:rPr lang="en-US" sz="3000" dirty="0"/>
              <a:t>Record beginning and end of visit</a:t>
            </a:r>
          </a:p>
          <a:p>
            <a:pPr lvl="1">
              <a:defRPr/>
            </a:pPr>
            <a:r>
              <a:rPr lang="en-US" sz="3000" dirty="0"/>
              <a:t>Readable patient summaries</a:t>
            </a:r>
          </a:p>
          <a:p>
            <a:pPr lvl="1">
              <a:defRPr/>
            </a:pPr>
            <a:r>
              <a:rPr lang="en-US" sz="3000" dirty="0"/>
              <a:t>Interdisciplinary visits</a:t>
            </a:r>
          </a:p>
          <a:p>
            <a:pPr lvl="1">
              <a:defRPr/>
            </a:pPr>
            <a:r>
              <a:rPr lang="en-US" sz="3000" dirty="0"/>
              <a:t>Follow-up phone calls/visits</a:t>
            </a:r>
          </a:p>
          <a:p>
            <a:pPr lvl="1">
              <a:defRPr/>
            </a:pPr>
            <a:r>
              <a:rPr lang="en-US" sz="3000" dirty="0"/>
              <a:t>Presence of patient advocates</a:t>
            </a:r>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2E16E-B6D2-4A32-B23A-54FED8F64363}"/>
              </a:ext>
            </a:extLst>
          </p:cNvPr>
          <p:cNvSpPr>
            <a:spLocks noGrp="1"/>
          </p:cNvSpPr>
          <p:nvPr>
            <p:ph type="title"/>
          </p:nvPr>
        </p:nvSpPr>
        <p:spPr/>
        <p:txBody>
          <a:bodyPr/>
          <a:lstStyle/>
          <a:p>
            <a:pPr>
              <a:defRPr/>
            </a:pPr>
            <a:r>
              <a:rPr lang="en-US" dirty="0"/>
              <a:t>Privacy in Clinical Medicine</a:t>
            </a:r>
          </a:p>
        </p:txBody>
      </p:sp>
      <p:sp>
        <p:nvSpPr>
          <p:cNvPr id="3" name="Content Placeholder 2">
            <a:extLst>
              <a:ext uri="{FF2B5EF4-FFF2-40B4-BE49-F238E27FC236}">
                <a16:creationId xmlns:a16="http://schemas.microsoft.com/office/drawing/2014/main" id="{AF776338-CC52-7922-569E-C37915B94001}"/>
              </a:ext>
            </a:extLst>
          </p:cNvPr>
          <p:cNvSpPr>
            <a:spLocks noGrp="1"/>
          </p:cNvSpPr>
          <p:nvPr>
            <p:ph idx="1"/>
          </p:nvPr>
        </p:nvSpPr>
        <p:spPr/>
        <p:txBody>
          <a:bodyPr>
            <a:normAutofit lnSpcReduction="10000"/>
          </a:bodyPr>
          <a:lstStyle/>
          <a:p>
            <a:pPr>
              <a:defRPr/>
            </a:pPr>
            <a:r>
              <a:rPr lang="en-US" sz="2400" dirty="0"/>
              <a:t>Mystery/Simulated Patients</a:t>
            </a:r>
          </a:p>
          <a:p>
            <a:pPr lvl="1">
              <a:defRPr/>
            </a:pPr>
            <a:r>
              <a:rPr lang="en-US" sz="2400" dirty="0"/>
              <a:t>40 companies nationwide (e.g., Healthcare Impression Management Services, Perception Strategies, etc.); some institutions hire mystery patients directly, others utilize employees</a:t>
            </a:r>
          </a:p>
          <a:p>
            <a:pPr lvl="1">
              <a:defRPr/>
            </a:pPr>
            <a:r>
              <a:rPr lang="en-US" sz="2400" dirty="0"/>
              <a:t>Phone calls/actual visits to assess practice environment, physician communication, and medical decision-making</a:t>
            </a:r>
          </a:p>
          <a:p>
            <a:pPr lvl="1">
              <a:defRPr/>
            </a:pPr>
            <a:r>
              <a:rPr lang="en-US" sz="2400" dirty="0"/>
              <a:t>Employed by clinics and used by researchers and activists (e.g., insurance status and appointment waiting time, provision of emergency contraception, etc.)</a:t>
            </a:r>
          </a:p>
          <a:p>
            <a:pPr>
              <a:defRPr/>
            </a:pPr>
            <a:endParaRPr lang="en-US" dirty="0"/>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E555E-C192-918B-83DC-09B1979ADC3B}"/>
              </a:ext>
            </a:extLst>
          </p:cNvPr>
          <p:cNvSpPr>
            <a:spLocks noGrp="1"/>
          </p:cNvSpPr>
          <p:nvPr>
            <p:ph type="title"/>
          </p:nvPr>
        </p:nvSpPr>
        <p:spPr/>
        <p:txBody>
          <a:bodyPr/>
          <a:lstStyle/>
          <a:p>
            <a:pPr>
              <a:defRPr/>
            </a:pPr>
            <a:r>
              <a:rPr lang="en-US" dirty="0">
                <a:solidFill>
                  <a:srgbClr val="FFFF00"/>
                </a:solidFill>
              </a:rPr>
              <a:t>Privacy in Clinical Medicine</a:t>
            </a:r>
            <a:endParaRPr lang="en-US" dirty="0"/>
          </a:p>
        </p:txBody>
      </p:sp>
      <p:sp>
        <p:nvSpPr>
          <p:cNvPr id="3" name="Content Placeholder 2">
            <a:extLst>
              <a:ext uri="{FF2B5EF4-FFF2-40B4-BE49-F238E27FC236}">
                <a16:creationId xmlns:a16="http://schemas.microsoft.com/office/drawing/2014/main" id="{9EB684C0-83B1-8A35-5DDA-0F34AE4FCD8E}"/>
              </a:ext>
            </a:extLst>
          </p:cNvPr>
          <p:cNvSpPr>
            <a:spLocks noGrp="1"/>
          </p:cNvSpPr>
          <p:nvPr>
            <p:ph idx="1"/>
          </p:nvPr>
        </p:nvSpPr>
        <p:spPr/>
        <p:txBody>
          <a:bodyPr/>
          <a:lstStyle/>
          <a:p>
            <a:pPr>
              <a:defRPr/>
            </a:pPr>
            <a:r>
              <a:rPr lang="en-US" sz="2800" dirty="0"/>
              <a:t>Mystery/Simulated Patients</a:t>
            </a:r>
          </a:p>
          <a:p>
            <a:pPr lvl="1">
              <a:defRPr/>
            </a:pPr>
            <a:r>
              <a:rPr lang="en-US" dirty="0"/>
              <a:t>Costs vary – $25-$30 for phone calls, $125-$150 for visits, up to $1,250 for “comprehensive physician evaluations”</a:t>
            </a:r>
          </a:p>
          <a:p>
            <a:pPr lvl="1">
              <a:defRPr/>
            </a:pPr>
            <a:r>
              <a:rPr lang="en-US" dirty="0"/>
              <a:t>Offshoot of mystery shopping industry, simulated patients in medical schools</a:t>
            </a:r>
          </a:p>
          <a:p>
            <a:pPr lvl="1">
              <a:defRPr/>
            </a:pPr>
            <a:r>
              <a:rPr lang="en-US" dirty="0"/>
              <a:t>Types of Consent: None, advanced</a:t>
            </a:r>
          </a:p>
          <a:p>
            <a:pPr>
              <a:defRPr/>
            </a:pPr>
            <a:endParaRPr lang="en-US" dirty="0"/>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6E731-E226-B56A-7899-D32FCF9799C6}"/>
              </a:ext>
            </a:extLst>
          </p:cNvPr>
          <p:cNvSpPr>
            <a:spLocks noGrp="1"/>
          </p:cNvSpPr>
          <p:nvPr>
            <p:ph type="title"/>
          </p:nvPr>
        </p:nvSpPr>
        <p:spPr/>
        <p:txBody>
          <a:bodyPr/>
          <a:lstStyle/>
          <a:p>
            <a:pPr>
              <a:defRPr/>
            </a:pPr>
            <a:r>
              <a:rPr lang="en-US" dirty="0">
                <a:solidFill>
                  <a:srgbClr val="FFFF00"/>
                </a:solidFill>
              </a:rPr>
              <a:t>Privacy in Clinical Medicine</a:t>
            </a:r>
            <a:endParaRPr lang="en-US" dirty="0"/>
          </a:p>
        </p:txBody>
      </p:sp>
      <p:sp>
        <p:nvSpPr>
          <p:cNvPr id="3" name="Content Placeholder 2">
            <a:extLst>
              <a:ext uri="{FF2B5EF4-FFF2-40B4-BE49-F238E27FC236}">
                <a16:creationId xmlns:a16="http://schemas.microsoft.com/office/drawing/2014/main" id="{D7A88F6B-2981-11CA-ABC2-80937487BB83}"/>
              </a:ext>
            </a:extLst>
          </p:cNvPr>
          <p:cNvSpPr>
            <a:spLocks noGrp="1"/>
          </p:cNvSpPr>
          <p:nvPr>
            <p:ph idx="1"/>
          </p:nvPr>
        </p:nvSpPr>
        <p:spPr/>
        <p:txBody>
          <a:bodyPr/>
          <a:lstStyle/>
          <a:p>
            <a:pPr>
              <a:defRPr/>
            </a:pPr>
            <a:r>
              <a:rPr lang="en-US" dirty="0"/>
              <a:t>Mystery/Simulated Patients</a:t>
            </a:r>
          </a:p>
          <a:p>
            <a:pPr lvl="1">
              <a:defRPr/>
            </a:pPr>
            <a:r>
              <a:rPr lang="en-US" dirty="0"/>
              <a:t>Problems: Diverts care away from those who need it, can breed mistrust and doubt about real patients’ complaints (uses deceit in a professional field where truthfulness is a core value), exposures (physicians and faux patients)</a:t>
            </a:r>
          </a:p>
          <a:p>
            <a:pPr>
              <a:defRPr/>
            </a:pPr>
            <a:r>
              <a:rPr lang="en-US" dirty="0"/>
              <a:t>Peer Q and A, feedback from colleagues, post-encounter surveys more helpful</a:t>
            </a:r>
          </a:p>
          <a:p>
            <a:pPr>
              <a:defRPr/>
            </a:pP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96266-788D-55FB-B964-5F26D35BEF48}"/>
              </a:ext>
            </a:extLst>
          </p:cNvPr>
          <p:cNvSpPr>
            <a:spLocks noGrp="1"/>
          </p:cNvSpPr>
          <p:nvPr>
            <p:ph type="title"/>
          </p:nvPr>
        </p:nvSpPr>
        <p:spPr/>
        <p:txBody>
          <a:bodyPr/>
          <a:lstStyle/>
          <a:p>
            <a:pPr>
              <a:defRPr/>
            </a:pPr>
            <a:r>
              <a:rPr lang="en-US" altLang="en-US" dirty="0">
                <a:solidFill>
                  <a:srgbClr val="FFFF00"/>
                </a:solidFill>
                <a:effectLst/>
              </a:rPr>
              <a:t>Drug Use/Abuse</a:t>
            </a:r>
            <a:endParaRPr lang="en-US" dirty="0"/>
          </a:p>
        </p:txBody>
      </p:sp>
      <p:sp>
        <p:nvSpPr>
          <p:cNvPr id="3" name="Content Placeholder 2">
            <a:extLst>
              <a:ext uri="{FF2B5EF4-FFF2-40B4-BE49-F238E27FC236}">
                <a16:creationId xmlns:a16="http://schemas.microsoft.com/office/drawing/2014/main" id="{30736473-E62B-D4E7-C69B-6B0533B7A562}"/>
              </a:ext>
            </a:extLst>
          </p:cNvPr>
          <p:cNvSpPr>
            <a:spLocks noGrp="1"/>
          </p:cNvSpPr>
          <p:nvPr>
            <p:ph idx="1"/>
          </p:nvPr>
        </p:nvSpPr>
        <p:spPr/>
        <p:txBody>
          <a:bodyPr/>
          <a:lstStyle/>
          <a:p>
            <a:pPr>
              <a:lnSpc>
                <a:spcPct val="90000"/>
              </a:lnSpc>
              <a:defRPr/>
            </a:pPr>
            <a:r>
              <a:rPr lang="en-US" dirty="0"/>
              <a:t>55,403 lethal drug overdoses in 2015</a:t>
            </a:r>
          </a:p>
          <a:p>
            <a:pPr lvl="1">
              <a:lnSpc>
                <a:spcPct val="90000"/>
              </a:lnSpc>
              <a:defRPr/>
            </a:pPr>
            <a:r>
              <a:rPr lang="en-US" sz="3200" dirty="0"/>
              <a:t>20,101 (prescription opiates); 12,990 (heroin); Sum exceeds deaths from MVAs</a:t>
            </a:r>
          </a:p>
          <a:p>
            <a:pPr>
              <a:lnSpc>
                <a:spcPct val="90000"/>
              </a:lnSpc>
              <a:defRPr/>
            </a:pPr>
            <a:r>
              <a:rPr lang="en-US" dirty="0"/>
              <a:t>67,367 overdose deaths in 2018 (down 5% from 2017)</a:t>
            </a:r>
          </a:p>
          <a:p>
            <a:pPr lvl="1">
              <a:lnSpc>
                <a:spcPct val="90000"/>
              </a:lnSpc>
              <a:defRPr/>
            </a:pPr>
            <a:r>
              <a:rPr lang="en-US" sz="3200" dirty="0"/>
              <a:t>More than the number of US soldiers who died in Vietnam</a:t>
            </a:r>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43EC7-CFBF-CCD0-408A-0D5CE1FF24FE}"/>
              </a:ext>
            </a:extLst>
          </p:cNvPr>
          <p:cNvSpPr>
            <a:spLocks noGrp="1"/>
          </p:cNvSpPr>
          <p:nvPr>
            <p:ph type="title"/>
          </p:nvPr>
        </p:nvSpPr>
        <p:spPr/>
        <p:txBody>
          <a:bodyPr/>
          <a:lstStyle/>
          <a:p>
            <a:pPr>
              <a:defRPr/>
            </a:pPr>
            <a:r>
              <a:rPr lang="en-US" dirty="0"/>
              <a:t>Privacy in Clinical Medicine</a:t>
            </a:r>
          </a:p>
        </p:txBody>
      </p:sp>
      <p:sp>
        <p:nvSpPr>
          <p:cNvPr id="3" name="Content Placeholder 2">
            <a:extLst>
              <a:ext uri="{FF2B5EF4-FFF2-40B4-BE49-F238E27FC236}">
                <a16:creationId xmlns:a16="http://schemas.microsoft.com/office/drawing/2014/main" id="{5C0C454C-3A46-FC4A-D8F6-B3C50C90063D}"/>
              </a:ext>
            </a:extLst>
          </p:cNvPr>
          <p:cNvSpPr>
            <a:spLocks noGrp="1"/>
          </p:cNvSpPr>
          <p:nvPr>
            <p:ph idx="1"/>
          </p:nvPr>
        </p:nvSpPr>
        <p:spPr/>
        <p:txBody>
          <a:bodyPr>
            <a:noAutofit/>
          </a:bodyPr>
          <a:lstStyle/>
          <a:p>
            <a:pPr>
              <a:defRPr/>
            </a:pPr>
            <a:r>
              <a:rPr lang="en-US" sz="2400" dirty="0"/>
              <a:t>Separate Records (e.g., HIV status [previously], mental health records)</a:t>
            </a:r>
          </a:p>
          <a:p>
            <a:pPr lvl="1">
              <a:defRPr/>
            </a:pPr>
            <a:r>
              <a:rPr lang="en-US" sz="2400" dirty="0"/>
              <a:t>Could compromise care</a:t>
            </a:r>
          </a:p>
          <a:p>
            <a:pPr lvl="1">
              <a:defRPr/>
            </a:pPr>
            <a:r>
              <a:rPr lang="en-US" sz="2400" dirty="0"/>
              <a:t>Physical, mental health intertwined</a:t>
            </a:r>
          </a:p>
          <a:p>
            <a:pPr>
              <a:defRPr/>
            </a:pPr>
            <a:r>
              <a:rPr lang="en-US" sz="2400" dirty="0"/>
              <a:t>Model State Public Health Privacy Act</a:t>
            </a:r>
          </a:p>
          <a:p>
            <a:pPr lvl="1">
              <a:defRPr/>
            </a:pPr>
            <a:r>
              <a:rPr lang="en-US" sz="2400" dirty="0"/>
              <a:t>Balances personal privacy and governmental security with public safety</a:t>
            </a:r>
          </a:p>
          <a:p>
            <a:pPr lvl="1">
              <a:defRPr/>
            </a:pPr>
            <a:r>
              <a:rPr lang="en-US" sz="2400" dirty="0"/>
              <a:t>Many states have passed laws based on MSPHPA</a:t>
            </a:r>
          </a:p>
          <a:p>
            <a:pPr lvl="1">
              <a:defRPr/>
            </a:pPr>
            <a:r>
              <a:rPr lang="en-US" sz="2400" dirty="0"/>
              <a:t>Useful in the event of epidemics, bioterrorism</a:t>
            </a:r>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6FA08-8274-53EF-258F-618F1E54E12B}"/>
              </a:ext>
            </a:extLst>
          </p:cNvPr>
          <p:cNvSpPr>
            <a:spLocks noGrp="1"/>
          </p:cNvSpPr>
          <p:nvPr>
            <p:ph type="title"/>
          </p:nvPr>
        </p:nvSpPr>
        <p:spPr/>
        <p:txBody>
          <a:bodyPr/>
          <a:lstStyle/>
          <a:p>
            <a:pPr>
              <a:defRPr/>
            </a:pPr>
            <a:r>
              <a:rPr lang="en-US" sz="4000" dirty="0"/>
              <a:t>The Slippery Slope of Workplace Drug Testing</a:t>
            </a:r>
          </a:p>
        </p:txBody>
      </p:sp>
      <p:sp>
        <p:nvSpPr>
          <p:cNvPr id="3" name="Content Placeholder 2">
            <a:extLst>
              <a:ext uri="{FF2B5EF4-FFF2-40B4-BE49-F238E27FC236}">
                <a16:creationId xmlns:a16="http://schemas.microsoft.com/office/drawing/2014/main" id="{463D6D26-7D4C-83E6-1938-012736DB47AC}"/>
              </a:ext>
            </a:extLst>
          </p:cNvPr>
          <p:cNvSpPr>
            <a:spLocks noGrp="1"/>
          </p:cNvSpPr>
          <p:nvPr>
            <p:ph idx="1"/>
          </p:nvPr>
        </p:nvSpPr>
        <p:spPr/>
        <p:txBody>
          <a:bodyPr/>
          <a:lstStyle/>
          <a:p>
            <a:pPr>
              <a:defRPr/>
            </a:pPr>
            <a:r>
              <a:rPr lang="en-US" dirty="0">
                <a:solidFill>
                  <a:schemeClr val="tx1"/>
                </a:solidFill>
              </a:rPr>
              <a:t>Hair analysis for drug use, subject to external contamination from passive exposure and different sensitivities based on hair color (blacks &gt; whites)</a:t>
            </a:r>
          </a:p>
          <a:p>
            <a:pPr lvl="1">
              <a:defRPr/>
            </a:pPr>
            <a:r>
              <a:rPr lang="en-US" dirty="0">
                <a:solidFill>
                  <a:schemeClr val="tx1"/>
                </a:solidFill>
              </a:rPr>
              <a:t>Hair tests can stay positive for up to 3 months</a:t>
            </a:r>
          </a:p>
          <a:p>
            <a:pPr lvl="1">
              <a:defRPr/>
            </a:pPr>
            <a:r>
              <a:rPr lang="en-US" dirty="0">
                <a:solidFill>
                  <a:schemeClr val="tx1"/>
                </a:solidFill>
              </a:rPr>
              <a:t>Increased melanin in dark-haired individuals binds some drugs for longer periods of time</a:t>
            </a:r>
          </a:p>
          <a:p>
            <a:pPr lvl="1">
              <a:defRPr/>
            </a:pPr>
            <a:r>
              <a:rPr lang="en-US" dirty="0">
                <a:solidFill>
                  <a:schemeClr val="tx1"/>
                </a:solidFill>
              </a:rPr>
              <a:t>“unreliable and not effective” (FDA)</a:t>
            </a:r>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a:extLst>
              <a:ext uri="{FF2B5EF4-FFF2-40B4-BE49-F238E27FC236}">
                <a16:creationId xmlns:a16="http://schemas.microsoft.com/office/drawing/2014/main" id="{9AC090CE-CB51-E342-49FB-925692D5FA1A}"/>
              </a:ext>
            </a:extLst>
          </p:cNvPr>
          <p:cNvSpPr>
            <a:spLocks noGrp="1" noChangeArrowheads="1"/>
          </p:cNvSpPr>
          <p:nvPr>
            <p:ph type="title"/>
          </p:nvPr>
        </p:nvSpPr>
        <p:spPr/>
        <p:txBody>
          <a:bodyPr/>
          <a:lstStyle/>
          <a:p>
            <a:pPr>
              <a:defRPr/>
            </a:pPr>
            <a:r>
              <a:rPr lang="en-US" sz="4000" dirty="0"/>
              <a:t>The Slippery Slope of Workplace Drug Testing</a:t>
            </a:r>
          </a:p>
        </p:txBody>
      </p:sp>
      <p:sp>
        <p:nvSpPr>
          <p:cNvPr id="186371" name="Rectangle 3">
            <a:extLst>
              <a:ext uri="{FF2B5EF4-FFF2-40B4-BE49-F238E27FC236}">
                <a16:creationId xmlns:a16="http://schemas.microsoft.com/office/drawing/2014/main" id="{CC5ADB13-D079-5CBA-E408-2225EBE41E00}"/>
              </a:ext>
            </a:extLst>
          </p:cNvPr>
          <p:cNvSpPr>
            <a:spLocks noGrp="1" noChangeArrowheads="1"/>
          </p:cNvSpPr>
          <p:nvPr>
            <p:ph idx="1"/>
          </p:nvPr>
        </p:nvSpPr>
        <p:spPr/>
        <p:txBody>
          <a:bodyPr/>
          <a:lstStyle/>
          <a:p>
            <a:pPr>
              <a:defRPr/>
            </a:pPr>
            <a:r>
              <a:rPr lang="en-US" sz="2800" dirty="0">
                <a:solidFill>
                  <a:schemeClr val="tx1"/>
                </a:solidFill>
              </a:rPr>
              <a:t>Urine testing for metabolites of medications used to treat conditions which may impair performance (depression, Parkinson’s disease, asthma)</a:t>
            </a:r>
          </a:p>
          <a:p>
            <a:pPr>
              <a:defRPr/>
            </a:pPr>
            <a:r>
              <a:rPr lang="en-US" sz="2800" dirty="0">
                <a:solidFill>
                  <a:schemeClr val="tx1"/>
                </a:solidFill>
              </a:rPr>
              <a:t>Genetic testing for diseases that may effect the length of one’s potential career or insurance costs (Huntington’s or Alzheimer’s Disease, lipid disorders, diabetes, etc.)</a:t>
            </a:r>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90A5-F0EA-A956-A32A-520B67A24247}"/>
              </a:ext>
            </a:extLst>
          </p:cNvPr>
          <p:cNvSpPr>
            <a:spLocks noGrp="1"/>
          </p:cNvSpPr>
          <p:nvPr>
            <p:ph type="title"/>
          </p:nvPr>
        </p:nvSpPr>
        <p:spPr/>
        <p:txBody>
          <a:bodyPr/>
          <a:lstStyle/>
          <a:p>
            <a:pPr>
              <a:defRPr/>
            </a:pPr>
            <a:r>
              <a:rPr lang="en-US" dirty="0"/>
              <a:t>The Slippery Slope of Workplace Drug Testing</a:t>
            </a:r>
          </a:p>
        </p:txBody>
      </p:sp>
      <p:sp>
        <p:nvSpPr>
          <p:cNvPr id="3" name="Content Placeholder 2">
            <a:extLst>
              <a:ext uri="{FF2B5EF4-FFF2-40B4-BE49-F238E27FC236}">
                <a16:creationId xmlns:a16="http://schemas.microsoft.com/office/drawing/2014/main" id="{8B88FC52-CA9B-18D1-BCC8-4B041C01235B}"/>
              </a:ext>
            </a:extLst>
          </p:cNvPr>
          <p:cNvSpPr>
            <a:spLocks noGrp="1"/>
          </p:cNvSpPr>
          <p:nvPr>
            <p:ph idx="1"/>
          </p:nvPr>
        </p:nvSpPr>
        <p:spPr/>
        <p:txBody>
          <a:bodyPr/>
          <a:lstStyle/>
          <a:p>
            <a:pPr>
              <a:defRPr/>
            </a:pPr>
            <a:r>
              <a:rPr lang="en-US" dirty="0">
                <a:solidFill>
                  <a:schemeClr val="tx1"/>
                </a:solidFill>
              </a:rPr>
              <a:t>Burlington Northern Santa Fe Railroad and Lawrence Berkeley National Laboratory have performed genetic tests on employees without their knowledge of consent</a:t>
            </a:r>
          </a:p>
          <a:p>
            <a:pPr lvl="1">
              <a:defRPr/>
            </a:pPr>
            <a:r>
              <a:rPr lang="en-US" dirty="0">
                <a:solidFill>
                  <a:schemeClr val="tx1"/>
                </a:solidFill>
              </a:rPr>
              <a:t>Now illegal under GINA</a:t>
            </a:r>
          </a:p>
          <a:p>
            <a:pPr>
              <a:defRPr/>
            </a:pPr>
            <a:r>
              <a:rPr lang="en-US" dirty="0">
                <a:solidFill>
                  <a:schemeClr val="tx1"/>
                </a:solidFill>
              </a:rPr>
              <a:t>fMRI (limited studies) for lie detection</a:t>
            </a:r>
          </a:p>
          <a:p>
            <a:pPr>
              <a:defRPr/>
            </a:pPr>
            <a:r>
              <a:rPr lang="en-US" dirty="0">
                <a:solidFill>
                  <a:schemeClr val="tx1"/>
                </a:solidFill>
              </a:rPr>
              <a:t>Predictive policing</a:t>
            </a:r>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00678-7F73-7797-23C8-5B93E744FE39}"/>
              </a:ext>
            </a:extLst>
          </p:cNvPr>
          <p:cNvSpPr>
            <a:spLocks noGrp="1"/>
          </p:cNvSpPr>
          <p:nvPr>
            <p:ph type="title"/>
          </p:nvPr>
        </p:nvSpPr>
        <p:spPr/>
        <p:txBody>
          <a:bodyPr/>
          <a:lstStyle/>
          <a:p>
            <a:pPr>
              <a:defRPr/>
            </a:pPr>
            <a:r>
              <a:rPr lang="en-US" dirty="0">
                <a:solidFill>
                  <a:srgbClr val="FFFF00"/>
                </a:solidFill>
              </a:rPr>
              <a:t>The Slippery Slope of Workplace Drug Testing</a:t>
            </a:r>
            <a:endParaRPr lang="en-US" dirty="0"/>
          </a:p>
        </p:txBody>
      </p:sp>
      <p:sp>
        <p:nvSpPr>
          <p:cNvPr id="3" name="Content Placeholder 2">
            <a:extLst>
              <a:ext uri="{FF2B5EF4-FFF2-40B4-BE49-F238E27FC236}">
                <a16:creationId xmlns:a16="http://schemas.microsoft.com/office/drawing/2014/main" id="{DA96C474-7E62-E43F-2967-173949BA5631}"/>
              </a:ext>
            </a:extLst>
          </p:cNvPr>
          <p:cNvSpPr>
            <a:spLocks noGrp="1"/>
          </p:cNvSpPr>
          <p:nvPr>
            <p:ph idx="1"/>
          </p:nvPr>
        </p:nvSpPr>
        <p:spPr/>
        <p:txBody>
          <a:bodyPr>
            <a:normAutofit/>
          </a:bodyPr>
          <a:lstStyle/>
          <a:p>
            <a:pPr>
              <a:defRPr/>
            </a:pPr>
            <a:r>
              <a:rPr lang="en-US" sz="2400" dirty="0"/>
              <a:t>Polygraph testing (“Lie detectors”)</a:t>
            </a:r>
          </a:p>
          <a:p>
            <a:pPr lvl="1">
              <a:defRPr/>
            </a:pPr>
            <a:r>
              <a:rPr lang="en-US" sz="2400" dirty="0"/>
              <a:t>Measures BP, HR, RR, and perspiration</a:t>
            </a:r>
          </a:p>
          <a:p>
            <a:pPr lvl="1">
              <a:defRPr/>
            </a:pPr>
            <a:r>
              <a:rPr lang="en-US" sz="2400" dirty="0"/>
              <a:t>False positives and false negatives common</a:t>
            </a:r>
          </a:p>
          <a:p>
            <a:pPr lvl="2">
              <a:defRPr/>
            </a:pPr>
            <a:r>
              <a:rPr lang="en-US" dirty="0"/>
              <a:t>Advice on how to “beat” test widely available on internet (drugs, relaxation, other measures)</a:t>
            </a:r>
          </a:p>
          <a:p>
            <a:pPr lvl="1">
              <a:defRPr/>
            </a:pPr>
            <a:r>
              <a:rPr lang="en-US" sz="2400" dirty="0"/>
              <a:t>First used to secure a conviction in 1935</a:t>
            </a:r>
          </a:p>
          <a:p>
            <a:pPr lvl="1">
              <a:defRPr/>
            </a:pPr>
            <a:r>
              <a:rPr lang="en-US" sz="2400" dirty="0"/>
              <a:t>Inventor later called it a “Frankenstein’s monster”</a:t>
            </a:r>
          </a:p>
          <a:p>
            <a:pPr marL="457200" lvl="1" indent="0">
              <a:buFontTx/>
              <a:buNone/>
              <a:defRPr/>
            </a:pPr>
            <a:endParaRPr lang="en-US" dirty="0"/>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BCDBE-8D6A-AF37-755B-C137A8278A2A}"/>
              </a:ext>
            </a:extLst>
          </p:cNvPr>
          <p:cNvSpPr>
            <a:spLocks noGrp="1"/>
          </p:cNvSpPr>
          <p:nvPr>
            <p:ph type="title"/>
          </p:nvPr>
        </p:nvSpPr>
        <p:spPr/>
        <p:txBody>
          <a:bodyPr/>
          <a:lstStyle/>
          <a:p>
            <a:pPr>
              <a:defRPr/>
            </a:pPr>
            <a:r>
              <a:rPr lang="en-US" sz="4000" dirty="0">
                <a:solidFill>
                  <a:srgbClr val="FFFF00"/>
                </a:solidFill>
              </a:rPr>
              <a:t>The Slippery Slope of Workplace Drug Testing</a:t>
            </a:r>
            <a:endParaRPr lang="en-US" dirty="0"/>
          </a:p>
        </p:txBody>
      </p:sp>
      <p:sp>
        <p:nvSpPr>
          <p:cNvPr id="3" name="Content Placeholder 2">
            <a:extLst>
              <a:ext uri="{FF2B5EF4-FFF2-40B4-BE49-F238E27FC236}">
                <a16:creationId xmlns:a16="http://schemas.microsoft.com/office/drawing/2014/main" id="{6BA4AF1F-6F73-2A44-4D1A-82606F923A5F}"/>
              </a:ext>
            </a:extLst>
          </p:cNvPr>
          <p:cNvSpPr>
            <a:spLocks noGrp="1"/>
          </p:cNvSpPr>
          <p:nvPr>
            <p:ph idx="1"/>
          </p:nvPr>
        </p:nvSpPr>
        <p:spPr/>
        <p:txBody>
          <a:bodyPr/>
          <a:lstStyle/>
          <a:p>
            <a:pPr>
              <a:defRPr/>
            </a:pPr>
            <a:r>
              <a:rPr lang="en-US" sz="2400" dirty="0"/>
              <a:t>Polygraph testing (“Lie detectors”)</a:t>
            </a:r>
          </a:p>
          <a:p>
            <a:pPr lvl="1">
              <a:defRPr/>
            </a:pPr>
            <a:r>
              <a:rPr lang="en-US" sz="2400" dirty="0"/>
              <a:t>Law enforcement agencies avid proponents</a:t>
            </a:r>
          </a:p>
          <a:p>
            <a:pPr lvl="1">
              <a:defRPr/>
            </a:pPr>
            <a:r>
              <a:rPr lang="en-US" sz="2400" dirty="0"/>
              <a:t>1998: SCOTUS rules test unreliable, due to false positives and false negatives, but leaves decision to use up to states</a:t>
            </a:r>
          </a:p>
          <a:p>
            <a:pPr lvl="1">
              <a:defRPr/>
            </a:pPr>
            <a:r>
              <a:rPr lang="en-US" sz="2400" dirty="0"/>
              <a:t>2019: 23 states still allow use in court, many require agreement of both parties</a:t>
            </a:r>
          </a:p>
          <a:p>
            <a:pPr lvl="1">
              <a:defRPr/>
            </a:pPr>
            <a:r>
              <a:rPr lang="en-US" sz="2400" dirty="0"/>
              <a:t>NSA: “virtually useless”</a:t>
            </a:r>
          </a:p>
          <a:p>
            <a:pPr lvl="1">
              <a:defRPr/>
            </a:pPr>
            <a:r>
              <a:rPr lang="en-US" sz="2400" dirty="0"/>
              <a:t>Yet some employers still use; required by many law enforcement agencies; required for security clearances</a:t>
            </a:r>
          </a:p>
          <a:p>
            <a:pPr>
              <a:defRPr/>
            </a:pPr>
            <a:endParaRPr lang="en-US" dirty="0"/>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12DA0C19-B662-0312-ED00-38F6F6AB858D}"/>
              </a:ext>
            </a:extLst>
          </p:cNvPr>
          <p:cNvSpPr>
            <a:spLocks noGrp="1" noChangeArrowheads="1"/>
          </p:cNvSpPr>
          <p:nvPr>
            <p:ph type="title"/>
          </p:nvPr>
        </p:nvSpPr>
        <p:spPr/>
        <p:txBody>
          <a:bodyPr/>
          <a:lstStyle/>
          <a:p>
            <a:pPr>
              <a:defRPr/>
            </a:pPr>
            <a:r>
              <a:rPr lang="en-US" sz="4000" dirty="0"/>
              <a:t>The Slippery Slope of Workplace Drug Testing</a:t>
            </a:r>
          </a:p>
        </p:txBody>
      </p:sp>
      <p:sp>
        <p:nvSpPr>
          <p:cNvPr id="268291" name="Rectangle 3">
            <a:extLst>
              <a:ext uri="{FF2B5EF4-FFF2-40B4-BE49-F238E27FC236}">
                <a16:creationId xmlns:a16="http://schemas.microsoft.com/office/drawing/2014/main" id="{43EA49C1-B996-3A3A-C7DE-F462CEC2EC6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Lst>
        </p:spPr>
        <p:txBody>
          <a:bodyPr/>
          <a:lstStyle/>
          <a:p>
            <a:pPr>
              <a:lnSpc>
                <a:spcPct val="90000"/>
              </a:lnSpc>
            </a:pPr>
            <a:r>
              <a:rPr lang="en-US" altLang="en-US" sz="2400">
                <a:effectLst/>
              </a:rPr>
              <a:t>2011: Florida Governor Rick Scott (R) issues executive order requiring drug tests on current state workers and new applicants</a:t>
            </a:r>
          </a:p>
          <a:p>
            <a:pPr>
              <a:lnSpc>
                <a:spcPct val="90000"/>
              </a:lnSpc>
            </a:pPr>
            <a:r>
              <a:rPr lang="en-US" altLang="en-US" sz="2400">
                <a:effectLst/>
              </a:rPr>
              <a:t>2011: Scott signs bill requiring drug tests for TANF program</a:t>
            </a:r>
          </a:p>
          <a:p>
            <a:pPr lvl="1">
              <a:lnSpc>
                <a:spcPct val="90000"/>
              </a:lnSpc>
            </a:pPr>
            <a:r>
              <a:rPr lang="en-US" altLang="en-US" sz="2400">
                <a:effectLst/>
              </a:rPr>
              <a:t>positive test allows parent to choose another individual to receive benefits on behalf of children </a:t>
            </a:r>
          </a:p>
          <a:p>
            <a:pPr lvl="1">
              <a:lnSpc>
                <a:spcPct val="90000"/>
              </a:lnSpc>
            </a:pPr>
            <a:r>
              <a:rPr lang="en-US" altLang="en-US" sz="2400">
                <a:effectLst/>
              </a:rPr>
              <a:t>Aid recipients responsible for cost of tests ($30-$40)</a:t>
            </a:r>
          </a:p>
          <a:p>
            <a:pPr lvl="1">
              <a:lnSpc>
                <a:spcPct val="90000"/>
              </a:lnSpc>
            </a:pPr>
            <a:r>
              <a:rPr lang="en-US" altLang="en-US" sz="2400">
                <a:effectLst/>
              </a:rPr>
              <a:t>2.7% failed test</a:t>
            </a:r>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a:extLst>
              <a:ext uri="{FF2B5EF4-FFF2-40B4-BE49-F238E27FC236}">
                <a16:creationId xmlns:a16="http://schemas.microsoft.com/office/drawing/2014/main" id="{DEFF718E-D061-E76C-B291-808E9B8DAEF9}"/>
              </a:ext>
            </a:extLst>
          </p:cNvPr>
          <p:cNvSpPr>
            <a:spLocks noGrp="1" noChangeArrowheads="1"/>
          </p:cNvSpPr>
          <p:nvPr>
            <p:ph type="title"/>
          </p:nvPr>
        </p:nvSpPr>
        <p:spPr/>
        <p:txBody>
          <a:bodyPr/>
          <a:lstStyle/>
          <a:p>
            <a:pPr>
              <a:defRPr/>
            </a:pPr>
            <a:r>
              <a:rPr lang="en-US" sz="4000" dirty="0"/>
              <a:t>The Slippery Slope of Workplace Drug Testing</a:t>
            </a:r>
          </a:p>
        </p:txBody>
      </p:sp>
      <p:sp>
        <p:nvSpPr>
          <p:cNvPr id="269315" name="Rectangle 3">
            <a:extLst>
              <a:ext uri="{FF2B5EF4-FFF2-40B4-BE49-F238E27FC236}">
                <a16:creationId xmlns:a16="http://schemas.microsoft.com/office/drawing/2014/main" id="{5FFCCFE6-8BB1-BCC1-B48C-A03285DB1A5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Lst>
        </p:spPr>
        <p:txBody>
          <a:bodyPr/>
          <a:lstStyle/>
          <a:p>
            <a:pPr>
              <a:lnSpc>
                <a:spcPct val="90000"/>
              </a:lnSpc>
            </a:pPr>
            <a:r>
              <a:rPr lang="en-US" altLang="en-US">
                <a:effectLst/>
              </a:rPr>
              <a:t>Florida Governor RickScott</a:t>
            </a:r>
          </a:p>
          <a:p>
            <a:pPr lvl="1">
              <a:lnSpc>
                <a:spcPct val="90000"/>
              </a:lnSpc>
            </a:pPr>
            <a:r>
              <a:rPr lang="en-US" altLang="en-US">
                <a:effectLst/>
              </a:rPr>
              <a:t>Former CEO of Columbia/HCA</a:t>
            </a:r>
          </a:p>
          <a:p>
            <a:pPr lvl="1">
              <a:lnSpc>
                <a:spcPct val="90000"/>
              </a:lnSpc>
            </a:pPr>
            <a:r>
              <a:rPr lang="en-US" altLang="en-US">
                <a:effectLst/>
              </a:rPr>
              <a:t>Fired after presiding over massive Medicare fraud that cost corporation $1.7 billion federal fine</a:t>
            </a:r>
          </a:p>
          <a:p>
            <a:pPr lvl="1">
              <a:lnSpc>
                <a:spcPct val="90000"/>
              </a:lnSpc>
            </a:pPr>
            <a:r>
              <a:rPr lang="en-US" altLang="en-US">
                <a:effectLst/>
              </a:rPr>
              <a:t>Then set up Solantic (FL chain of emergency care clinics); transferred ownership to his wife upon entering statehouse</a:t>
            </a:r>
          </a:p>
          <a:p>
            <a:pPr lvl="2">
              <a:lnSpc>
                <a:spcPct val="90000"/>
              </a:lnSpc>
            </a:pPr>
            <a:r>
              <a:rPr lang="en-US" altLang="en-US">
                <a:effectLst/>
              </a:rPr>
              <a:t>Solantic is in the drug-testing business!</a:t>
            </a:r>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5CE28-1949-FE86-BD56-C9FF0289E106}"/>
              </a:ext>
            </a:extLst>
          </p:cNvPr>
          <p:cNvSpPr>
            <a:spLocks noGrp="1"/>
          </p:cNvSpPr>
          <p:nvPr>
            <p:ph type="title"/>
          </p:nvPr>
        </p:nvSpPr>
        <p:spPr/>
        <p:txBody>
          <a:bodyPr/>
          <a:lstStyle/>
          <a:p>
            <a:pPr>
              <a:defRPr/>
            </a:pPr>
            <a:r>
              <a:rPr lang="en-US" dirty="0"/>
              <a:t>The Slippery Slope of Workplace Drug Testing</a:t>
            </a:r>
          </a:p>
        </p:txBody>
      </p:sp>
      <p:sp>
        <p:nvSpPr>
          <p:cNvPr id="270339" name="Content Placeholder 2">
            <a:extLst>
              <a:ext uri="{FF2B5EF4-FFF2-40B4-BE49-F238E27FC236}">
                <a16:creationId xmlns:a16="http://schemas.microsoft.com/office/drawing/2014/main" id="{E1EE4046-9562-506E-F68B-BF3837E75F38}"/>
              </a:ext>
            </a:extLst>
          </p:cNvPr>
          <p:cNvSpPr>
            <a:spLocks noGrp="1" noChangeArrowheads="1"/>
          </p:cNvSpPr>
          <p:nvPr>
            <p:ph idx="1"/>
          </p:nvPr>
        </p:nvSpPr>
        <p:spPr/>
        <p:txBody>
          <a:bodyPr/>
          <a:lstStyle/>
          <a:p>
            <a:r>
              <a:rPr lang="en-US" altLang="en-US">
                <a:effectLst/>
              </a:rPr>
              <a:t>Florida’s law struck down by courts after 4 months</a:t>
            </a:r>
          </a:p>
          <a:p>
            <a:pPr lvl="1"/>
            <a:r>
              <a:rPr lang="en-US" altLang="en-US">
                <a:effectLst/>
              </a:rPr>
              <a:t>Appeals court agrees, voids law</a:t>
            </a:r>
          </a:p>
          <a:p>
            <a:r>
              <a:rPr lang="en-US" altLang="en-US">
                <a:effectLst/>
              </a:rPr>
              <a:t>Similar Michigan law struck down as unconstitutional in 2003</a:t>
            </a:r>
          </a:p>
          <a:p>
            <a:r>
              <a:rPr lang="en-US" altLang="en-US">
                <a:effectLst/>
              </a:rPr>
              <a:t>Wisconsin requires some food stamp applicants to submit to drug testing</a:t>
            </a:r>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12BA9-EE48-61F2-C2C6-1D3695C04E98}"/>
              </a:ext>
            </a:extLst>
          </p:cNvPr>
          <p:cNvSpPr>
            <a:spLocks noGrp="1"/>
          </p:cNvSpPr>
          <p:nvPr>
            <p:ph type="title"/>
          </p:nvPr>
        </p:nvSpPr>
        <p:spPr/>
        <p:txBody>
          <a:bodyPr/>
          <a:lstStyle/>
          <a:p>
            <a:pPr>
              <a:defRPr/>
            </a:pPr>
            <a:r>
              <a:rPr lang="en-US" dirty="0"/>
              <a:t>The Slippery Slope of Workplace Drug Testing</a:t>
            </a:r>
          </a:p>
        </p:txBody>
      </p:sp>
      <p:sp>
        <p:nvSpPr>
          <p:cNvPr id="271363" name="Content Placeholder 2">
            <a:extLst>
              <a:ext uri="{FF2B5EF4-FFF2-40B4-BE49-F238E27FC236}">
                <a16:creationId xmlns:a16="http://schemas.microsoft.com/office/drawing/2014/main" id="{8561A57F-401D-448D-2731-EA4410DD00BA}"/>
              </a:ext>
            </a:extLst>
          </p:cNvPr>
          <p:cNvSpPr>
            <a:spLocks noGrp="1" noChangeArrowheads="1"/>
          </p:cNvSpPr>
          <p:nvPr>
            <p:ph idx="1"/>
          </p:nvPr>
        </p:nvSpPr>
        <p:spPr/>
        <p:txBody>
          <a:bodyPr/>
          <a:lstStyle/>
          <a:p>
            <a:r>
              <a:rPr lang="en-US" altLang="en-US" sz="3600">
                <a:effectLst/>
              </a:rPr>
              <a:t>War on the poor:</a:t>
            </a:r>
          </a:p>
          <a:p>
            <a:pPr lvl="1"/>
            <a:r>
              <a:rPr lang="en-US" altLang="en-US" sz="3600">
                <a:effectLst/>
              </a:rPr>
              <a:t>9.6% of recipients of federal assistance abuse drugs (vs. 6.8% in general population) (2002 study; other studies note no difference)</a:t>
            </a:r>
          </a:p>
          <a:p>
            <a:r>
              <a:rPr lang="en-US" altLang="en-US" sz="3600">
                <a:effectLst/>
              </a:rPr>
              <a:t>70% of all drug users between 18 and 49 are employed full time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28986-E85C-D607-5685-AC851E1A0F7C}"/>
              </a:ext>
            </a:extLst>
          </p:cNvPr>
          <p:cNvSpPr>
            <a:spLocks noGrp="1"/>
          </p:cNvSpPr>
          <p:nvPr>
            <p:ph type="title"/>
          </p:nvPr>
        </p:nvSpPr>
        <p:spPr/>
        <p:txBody>
          <a:bodyPr/>
          <a:lstStyle/>
          <a:p>
            <a:pPr>
              <a:defRPr/>
            </a:pPr>
            <a:r>
              <a:rPr lang="en-US" dirty="0"/>
              <a:t>Drug Use/Abuse</a:t>
            </a:r>
          </a:p>
        </p:txBody>
      </p:sp>
      <p:sp>
        <p:nvSpPr>
          <p:cNvPr id="3" name="Content Placeholder 2">
            <a:extLst>
              <a:ext uri="{FF2B5EF4-FFF2-40B4-BE49-F238E27FC236}">
                <a16:creationId xmlns:a16="http://schemas.microsoft.com/office/drawing/2014/main" id="{E8C781CF-CA10-EB05-1312-CE37C729D311}"/>
              </a:ext>
            </a:extLst>
          </p:cNvPr>
          <p:cNvSpPr>
            <a:spLocks noGrp="1"/>
          </p:cNvSpPr>
          <p:nvPr>
            <p:ph idx="1"/>
          </p:nvPr>
        </p:nvSpPr>
        <p:spPr/>
        <p:txBody>
          <a:bodyPr/>
          <a:lstStyle/>
          <a:p>
            <a:pPr>
              <a:defRPr/>
            </a:pPr>
            <a:r>
              <a:rPr lang="en-US" dirty="0"/>
              <a:t>Fentanyl most common cause of drug overdose (often laced into other substances, e.g., amphetamines, xylazine [can cause severe, necrotic skin wounds], Benadryl, Tylenol, MDMA)</a:t>
            </a:r>
          </a:p>
          <a:p>
            <a:pPr lvl="1">
              <a:defRPr/>
            </a:pPr>
            <a:r>
              <a:rPr lang="en-US" sz="3200" dirty="0"/>
              <a:t>Fentanyl 50X stronger than heroin, 100X stronger than morphine</a:t>
            </a:r>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9C9D2-9541-C4F0-B5B1-DA9164E3213B}"/>
              </a:ext>
            </a:extLst>
          </p:cNvPr>
          <p:cNvSpPr>
            <a:spLocks noGrp="1"/>
          </p:cNvSpPr>
          <p:nvPr>
            <p:ph type="title"/>
          </p:nvPr>
        </p:nvSpPr>
        <p:spPr/>
        <p:txBody>
          <a:bodyPr/>
          <a:lstStyle/>
          <a:p>
            <a:pPr>
              <a:defRPr/>
            </a:pPr>
            <a:r>
              <a:rPr lang="en-US" dirty="0"/>
              <a:t>The Slippery Slope of Workplace Drug Testing</a:t>
            </a:r>
          </a:p>
        </p:txBody>
      </p:sp>
      <p:sp>
        <p:nvSpPr>
          <p:cNvPr id="3" name="Content Placeholder 2">
            <a:extLst>
              <a:ext uri="{FF2B5EF4-FFF2-40B4-BE49-F238E27FC236}">
                <a16:creationId xmlns:a16="http://schemas.microsoft.com/office/drawing/2014/main" id="{1F0A4B5B-8029-1B91-FAFB-D2EE8B0A4900}"/>
              </a:ext>
            </a:extLst>
          </p:cNvPr>
          <p:cNvSpPr>
            <a:spLocks noGrp="1"/>
          </p:cNvSpPr>
          <p:nvPr>
            <p:ph idx="1"/>
          </p:nvPr>
        </p:nvSpPr>
        <p:spPr/>
        <p:txBody>
          <a:bodyPr/>
          <a:lstStyle/>
          <a:p>
            <a:pPr>
              <a:defRPr/>
            </a:pPr>
            <a:r>
              <a:rPr lang="en-US" dirty="0"/>
              <a:t>IN, MO, and AK have laws similar to Florida’s</a:t>
            </a:r>
          </a:p>
          <a:p>
            <a:pPr>
              <a:defRPr/>
            </a:pPr>
            <a:r>
              <a:rPr lang="en-US" dirty="0"/>
              <a:t>Other states have pending legislation similar to Florida’s</a:t>
            </a:r>
          </a:p>
          <a:p>
            <a:pPr>
              <a:defRPr/>
            </a:pPr>
            <a:r>
              <a:rPr lang="en-US" dirty="0"/>
              <a:t>Senate and House bills would require all 50 states to drug test all Temporary Aid for Needy Families (TANF) applicants and recipients</a:t>
            </a:r>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617B1-D424-5C0E-2734-1336FAA6A71A}"/>
              </a:ext>
            </a:extLst>
          </p:cNvPr>
          <p:cNvSpPr>
            <a:spLocks noGrp="1"/>
          </p:cNvSpPr>
          <p:nvPr>
            <p:ph type="title"/>
          </p:nvPr>
        </p:nvSpPr>
        <p:spPr/>
        <p:txBody>
          <a:bodyPr/>
          <a:lstStyle/>
          <a:p>
            <a:pPr>
              <a:defRPr/>
            </a:pPr>
            <a:r>
              <a:rPr lang="en-US" dirty="0"/>
              <a:t>History of Privacy Protections in the U.S.</a:t>
            </a:r>
          </a:p>
        </p:txBody>
      </p:sp>
      <p:sp>
        <p:nvSpPr>
          <p:cNvPr id="3" name="Content Placeholder 2">
            <a:extLst>
              <a:ext uri="{FF2B5EF4-FFF2-40B4-BE49-F238E27FC236}">
                <a16:creationId xmlns:a16="http://schemas.microsoft.com/office/drawing/2014/main" id="{595EE211-3C42-CAB2-FD3A-DC6EDE44A082}"/>
              </a:ext>
            </a:extLst>
          </p:cNvPr>
          <p:cNvSpPr>
            <a:spLocks noGrp="1"/>
          </p:cNvSpPr>
          <p:nvPr>
            <p:ph idx="1"/>
          </p:nvPr>
        </p:nvSpPr>
        <p:spPr/>
        <p:txBody>
          <a:bodyPr>
            <a:normAutofit/>
          </a:bodyPr>
          <a:lstStyle/>
          <a:p>
            <a:pPr>
              <a:defRPr/>
            </a:pPr>
            <a:r>
              <a:rPr lang="en-US" sz="2700" dirty="0"/>
              <a:t>1</a:t>
            </a:r>
            <a:r>
              <a:rPr lang="en-US" sz="2700" baseline="30000" dirty="0"/>
              <a:t>st</a:t>
            </a:r>
            <a:r>
              <a:rPr lang="en-US" sz="2700" dirty="0"/>
              <a:t> Amendment – right of belief</a:t>
            </a:r>
          </a:p>
          <a:p>
            <a:pPr>
              <a:defRPr/>
            </a:pPr>
            <a:r>
              <a:rPr lang="en-US" sz="2700" dirty="0"/>
              <a:t>3</a:t>
            </a:r>
            <a:r>
              <a:rPr lang="en-US" sz="2700" baseline="30000" dirty="0"/>
              <a:t>rd</a:t>
            </a:r>
            <a:r>
              <a:rPr lang="en-US" sz="2700" dirty="0"/>
              <a:t> Amendment – right to privacy within home</a:t>
            </a:r>
          </a:p>
          <a:p>
            <a:pPr>
              <a:defRPr/>
            </a:pPr>
            <a:r>
              <a:rPr lang="en-US" sz="2700" dirty="0"/>
              <a:t>4</a:t>
            </a:r>
            <a:r>
              <a:rPr lang="en-US" sz="2700" baseline="30000" dirty="0"/>
              <a:t>th</a:t>
            </a:r>
            <a:r>
              <a:rPr lang="en-US" sz="2700" dirty="0"/>
              <a:t> Amendment – protection against unreasonable search and seizure</a:t>
            </a:r>
          </a:p>
          <a:p>
            <a:pPr>
              <a:defRPr/>
            </a:pPr>
            <a:r>
              <a:rPr lang="en-US" sz="2700" dirty="0"/>
              <a:t>14</a:t>
            </a:r>
            <a:r>
              <a:rPr lang="en-US" sz="2700" baseline="30000" dirty="0"/>
              <a:t>th</a:t>
            </a:r>
            <a:r>
              <a:rPr lang="en-US" sz="2700" dirty="0"/>
              <a:t> Amendment – prohibition against deprivation of life, liberty, or property without due process; equal protection under the laws</a:t>
            </a:r>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AC876-6140-92F1-076B-F433846F87B4}"/>
              </a:ext>
            </a:extLst>
          </p:cNvPr>
          <p:cNvSpPr>
            <a:spLocks noGrp="1"/>
          </p:cNvSpPr>
          <p:nvPr>
            <p:ph type="title"/>
          </p:nvPr>
        </p:nvSpPr>
        <p:spPr/>
        <p:txBody>
          <a:bodyPr/>
          <a:lstStyle/>
          <a:p>
            <a:pPr>
              <a:defRPr/>
            </a:pPr>
            <a:r>
              <a:rPr lang="en-US" dirty="0"/>
              <a:t>History of Privacy Protections in the U.S.</a:t>
            </a:r>
          </a:p>
        </p:txBody>
      </p:sp>
      <p:sp>
        <p:nvSpPr>
          <p:cNvPr id="3" name="Content Placeholder 2">
            <a:extLst>
              <a:ext uri="{FF2B5EF4-FFF2-40B4-BE49-F238E27FC236}">
                <a16:creationId xmlns:a16="http://schemas.microsoft.com/office/drawing/2014/main" id="{A3B08A6A-7065-59B3-2E10-02964695694C}"/>
              </a:ext>
            </a:extLst>
          </p:cNvPr>
          <p:cNvSpPr>
            <a:spLocks noGrp="1"/>
          </p:cNvSpPr>
          <p:nvPr>
            <p:ph idx="1"/>
          </p:nvPr>
        </p:nvSpPr>
        <p:spPr/>
        <p:txBody>
          <a:bodyPr>
            <a:normAutofit fontScale="85000" lnSpcReduction="20000"/>
          </a:bodyPr>
          <a:lstStyle/>
          <a:p>
            <a:pPr>
              <a:defRPr/>
            </a:pPr>
            <a:r>
              <a:rPr lang="en-US" dirty="0"/>
              <a:t>1890 – Justices Brandeis and Warren – “the right to be let alone”</a:t>
            </a:r>
          </a:p>
          <a:p>
            <a:pPr>
              <a:defRPr/>
            </a:pPr>
            <a:r>
              <a:rPr lang="en-US" dirty="0"/>
              <a:t>1965 – SCOTUS - right of married persons to obtain contraceptives</a:t>
            </a:r>
          </a:p>
          <a:p>
            <a:pPr>
              <a:defRPr/>
            </a:pPr>
            <a:r>
              <a:rPr lang="en-US" dirty="0"/>
              <a:t>1967 – SCOTUS - overturns ban on interracial marriage</a:t>
            </a:r>
          </a:p>
          <a:p>
            <a:pPr>
              <a:defRPr/>
            </a:pPr>
            <a:r>
              <a:rPr lang="en-US" dirty="0"/>
              <a:t>1972 – SCOTUS – right of unmarried persons to obtain contraceptives</a:t>
            </a:r>
          </a:p>
          <a:p>
            <a:pPr>
              <a:defRPr/>
            </a:pPr>
            <a:r>
              <a:rPr lang="en-US" dirty="0"/>
              <a:t>1973 – SCOTUS – Rowe v. Wade – limited right to abortion (further delineated by SCOTUS in Planned Parenthood v. Casey, 1992) </a:t>
            </a:r>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693FA-8052-E495-7BCA-125FA653434A}"/>
              </a:ext>
            </a:extLst>
          </p:cNvPr>
          <p:cNvSpPr>
            <a:spLocks noGrp="1"/>
          </p:cNvSpPr>
          <p:nvPr>
            <p:ph type="title"/>
          </p:nvPr>
        </p:nvSpPr>
        <p:spPr/>
        <p:txBody>
          <a:bodyPr/>
          <a:lstStyle/>
          <a:p>
            <a:pPr>
              <a:defRPr/>
            </a:pPr>
            <a:r>
              <a:rPr lang="en-US" dirty="0"/>
              <a:t>Privacy Protections</a:t>
            </a:r>
          </a:p>
        </p:txBody>
      </p:sp>
      <p:sp>
        <p:nvSpPr>
          <p:cNvPr id="3" name="Content Placeholder 2">
            <a:extLst>
              <a:ext uri="{FF2B5EF4-FFF2-40B4-BE49-F238E27FC236}">
                <a16:creationId xmlns:a16="http://schemas.microsoft.com/office/drawing/2014/main" id="{B32A1FB3-5971-F19D-7E79-DB4E4A3D8680}"/>
              </a:ext>
            </a:extLst>
          </p:cNvPr>
          <p:cNvSpPr>
            <a:spLocks noGrp="1"/>
          </p:cNvSpPr>
          <p:nvPr>
            <p:ph idx="1"/>
          </p:nvPr>
        </p:nvSpPr>
        <p:spPr/>
        <p:txBody>
          <a:bodyPr>
            <a:normAutofit/>
          </a:bodyPr>
          <a:lstStyle/>
          <a:p>
            <a:pPr>
              <a:defRPr/>
            </a:pPr>
            <a:r>
              <a:rPr lang="en-US" sz="2700" dirty="0"/>
              <a:t>Various federal and state laws re privacy, confidentiality, security, use, and disclosure of public health information</a:t>
            </a:r>
          </a:p>
          <a:p>
            <a:pPr>
              <a:defRPr/>
            </a:pPr>
            <a:endParaRPr lang="en-US" sz="2700" dirty="0"/>
          </a:p>
          <a:p>
            <a:pPr>
              <a:defRPr/>
            </a:pPr>
            <a:r>
              <a:rPr lang="en-US" sz="2700" dirty="0"/>
              <a:t>UN Declaration of Human Rights: “No one shall be subjected to arbitrary interference with his privacy, family, home or correspondence, nor to attacks on his honor or reputation”</a:t>
            </a:r>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8FAD8-83BB-ABCD-443F-A4D8349D1DBC}"/>
              </a:ext>
            </a:extLst>
          </p:cNvPr>
          <p:cNvSpPr>
            <a:spLocks noGrp="1"/>
          </p:cNvSpPr>
          <p:nvPr>
            <p:ph type="title"/>
          </p:nvPr>
        </p:nvSpPr>
        <p:spPr/>
        <p:txBody>
          <a:bodyPr/>
          <a:lstStyle/>
          <a:p>
            <a:pPr>
              <a:defRPr/>
            </a:pPr>
            <a:r>
              <a:rPr lang="en-US" dirty="0"/>
              <a:t>Privacy Protections</a:t>
            </a:r>
          </a:p>
        </p:txBody>
      </p:sp>
      <p:sp>
        <p:nvSpPr>
          <p:cNvPr id="3" name="Content Placeholder 2">
            <a:extLst>
              <a:ext uri="{FF2B5EF4-FFF2-40B4-BE49-F238E27FC236}">
                <a16:creationId xmlns:a16="http://schemas.microsoft.com/office/drawing/2014/main" id="{9F12D347-9FC3-218F-266C-A8D2DD785534}"/>
              </a:ext>
            </a:extLst>
          </p:cNvPr>
          <p:cNvSpPr>
            <a:spLocks noGrp="1"/>
          </p:cNvSpPr>
          <p:nvPr>
            <p:ph idx="1"/>
          </p:nvPr>
        </p:nvSpPr>
        <p:spPr/>
        <p:txBody>
          <a:bodyPr/>
          <a:lstStyle/>
          <a:p>
            <a:pPr>
              <a:defRPr/>
            </a:pPr>
            <a:r>
              <a:rPr lang="en-US" sz="2400" dirty="0"/>
              <a:t>Various federal privacy acts</a:t>
            </a:r>
          </a:p>
          <a:p>
            <a:pPr>
              <a:defRPr/>
            </a:pPr>
            <a:r>
              <a:rPr lang="en-US" sz="2400" dirty="0"/>
              <a:t>Health Insurance Portability and Accountability Act (HIPAA)</a:t>
            </a:r>
          </a:p>
          <a:p>
            <a:pPr>
              <a:defRPr/>
            </a:pPr>
            <a:r>
              <a:rPr lang="en-US" sz="2400" dirty="0"/>
              <a:t>State laws vary re privacy, confidentiality, security, use, and disclosure of public health information</a:t>
            </a:r>
          </a:p>
          <a:p>
            <a:pPr>
              <a:defRPr/>
            </a:pPr>
            <a:r>
              <a:rPr lang="en-US" sz="2400" dirty="0"/>
              <a:t>2017: Trump overturns internet privacy protections created by FCC under Obama</a:t>
            </a:r>
          </a:p>
          <a:p>
            <a:pPr lvl="1">
              <a:defRPr/>
            </a:pPr>
            <a:r>
              <a:rPr lang="en-US" sz="2400" dirty="0"/>
              <a:t>Allows internet service providers to track and sell customers’ online information with greater ease</a:t>
            </a:r>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a:extLst>
              <a:ext uri="{FF2B5EF4-FFF2-40B4-BE49-F238E27FC236}">
                <a16:creationId xmlns:a16="http://schemas.microsoft.com/office/drawing/2014/main" id="{7AE5D059-2E17-853F-6812-7D6351C60A34}"/>
              </a:ext>
            </a:extLst>
          </p:cNvPr>
          <p:cNvSpPr>
            <a:spLocks noGrp="1" noChangeArrowheads="1"/>
          </p:cNvSpPr>
          <p:nvPr>
            <p:ph type="title"/>
          </p:nvPr>
        </p:nvSpPr>
        <p:spPr/>
        <p:txBody>
          <a:bodyPr/>
          <a:lstStyle/>
          <a:p>
            <a:pPr>
              <a:defRPr/>
            </a:pPr>
            <a:r>
              <a:rPr lang="en-US" sz="4000" dirty="0"/>
              <a:t>Anti-Discrimination Protections</a:t>
            </a:r>
          </a:p>
        </p:txBody>
      </p:sp>
      <p:sp>
        <p:nvSpPr>
          <p:cNvPr id="185347" name="Rectangle 3">
            <a:extLst>
              <a:ext uri="{FF2B5EF4-FFF2-40B4-BE49-F238E27FC236}">
                <a16:creationId xmlns:a16="http://schemas.microsoft.com/office/drawing/2014/main" id="{8DC65B00-244B-5324-1D21-6B4381FB6015}"/>
              </a:ext>
            </a:extLst>
          </p:cNvPr>
          <p:cNvSpPr>
            <a:spLocks noGrp="1" noChangeArrowheads="1"/>
          </p:cNvSpPr>
          <p:nvPr>
            <p:ph idx="1"/>
          </p:nvPr>
        </p:nvSpPr>
        <p:spPr/>
        <p:txBody>
          <a:bodyPr/>
          <a:lstStyle/>
          <a:p>
            <a:pPr>
              <a:defRPr/>
            </a:pPr>
            <a:r>
              <a:rPr lang="en-US" sz="2800" dirty="0"/>
              <a:t>Federal Civil Rights Act of 1964: outlaws discrimination based on race, color, religion, sex, or national origin</a:t>
            </a:r>
          </a:p>
          <a:p>
            <a:pPr>
              <a:defRPr/>
            </a:pPr>
            <a:endParaRPr lang="en-US" sz="2800" dirty="0"/>
          </a:p>
          <a:p>
            <a:pPr>
              <a:defRPr/>
            </a:pPr>
            <a:r>
              <a:rPr lang="en-US" sz="2800" dirty="0"/>
              <a:t>Title IX: Bans discrimination based on sex in federally-funded education programs (including sports)</a:t>
            </a:r>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D7386-E6AB-28D3-1B52-20C4B2A7BCC3}"/>
              </a:ext>
            </a:extLst>
          </p:cNvPr>
          <p:cNvSpPr>
            <a:spLocks noGrp="1"/>
          </p:cNvSpPr>
          <p:nvPr>
            <p:ph type="title"/>
          </p:nvPr>
        </p:nvSpPr>
        <p:spPr/>
        <p:txBody>
          <a:bodyPr/>
          <a:lstStyle/>
          <a:p>
            <a:pPr>
              <a:defRPr/>
            </a:pPr>
            <a:r>
              <a:rPr lang="en-US" sz="4000" dirty="0">
                <a:solidFill>
                  <a:srgbClr val="FFFF00"/>
                </a:solidFill>
              </a:rPr>
              <a:t>Anti-Discrimination Protections</a:t>
            </a:r>
            <a:endParaRPr lang="en-US" dirty="0"/>
          </a:p>
        </p:txBody>
      </p:sp>
      <p:sp>
        <p:nvSpPr>
          <p:cNvPr id="3" name="Content Placeholder 2">
            <a:extLst>
              <a:ext uri="{FF2B5EF4-FFF2-40B4-BE49-F238E27FC236}">
                <a16:creationId xmlns:a16="http://schemas.microsoft.com/office/drawing/2014/main" id="{DF8333C2-151A-428E-8563-38949DCB7320}"/>
              </a:ext>
            </a:extLst>
          </p:cNvPr>
          <p:cNvSpPr>
            <a:spLocks noGrp="1"/>
          </p:cNvSpPr>
          <p:nvPr>
            <p:ph idx="1"/>
          </p:nvPr>
        </p:nvSpPr>
        <p:spPr/>
        <p:txBody>
          <a:bodyPr/>
          <a:lstStyle/>
          <a:p>
            <a:pPr>
              <a:defRPr/>
            </a:pPr>
            <a:r>
              <a:rPr lang="en-US" dirty="0"/>
              <a:t>2008: Federal Genetic Information Nondiscrimination Act</a:t>
            </a:r>
          </a:p>
          <a:p>
            <a:pPr lvl="1">
              <a:defRPr/>
            </a:pPr>
            <a:r>
              <a:rPr lang="en-US" dirty="0"/>
              <a:t>Prohibits employers from hiring, firing, promoting, or placing employees on the basis of genetic information</a:t>
            </a:r>
          </a:p>
          <a:p>
            <a:pPr lvl="1">
              <a:defRPr/>
            </a:pPr>
            <a:r>
              <a:rPr lang="en-US" dirty="0"/>
              <a:t>Bans health insurers from basing eligibility or premiums on genetics information</a:t>
            </a:r>
          </a:p>
          <a:p>
            <a:pPr lvl="1">
              <a:defRPr/>
            </a:pPr>
            <a:r>
              <a:rPr lang="en-US" dirty="0"/>
              <a:t>Based on earlier European legislation</a:t>
            </a:r>
          </a:p>
          <a:p>
            <a:pPr>
              <a:defRPr/>
            </a:pPr>
            <a:endParaRPr lang="en-US" dirty="0"/>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98674-98CC-8707-10CF-717229EB2DDE}"/>
              </a:ext>
            </a:extLst>
          </p:cNvPr>
          <p:cNvSpPr>
            <a:spLocks noGrp="1"/>
          </p:cNvSpPr>
          <p:nvPr>
            <p:ph type="title"/>
          </p:nvPr>
        </p:nvSpPr>
        <p:spPr/>
        <p:txBody>
          <a:bodyPr/>
          <a:lstStyle/>
          <a:p>
            <a:pPr>
              <a:defRPr/>
            </a:pPr>
            <a:r>
              <a:rPr lang="en-US" sz="4000" dirty="0">
                <a:solidFill>
                  <a:srgbClr val="FFFF00"/>
                </a:solidFill>
              </a:rPr>
              <a:t>Anti-Discrimination Protections</a:t>
            </a:r>
            <a:endParaRPr lang="en-US" dirty="0"/>
          </a:p>
        </p:txBody>
      </p:sp>
      <p:sp>
        <p:nvSpPr>
          <p:cNvPr id="3" name="Content Placeholder 2">
            <a:extLst>
              <a:ext uri="{FF2B5EF4-FFF2-40B4-BE49-F238E27FC236}">
                <a16:creationId xmlns:a16="http://schemas.microsoft.com/office/drawing/2014/main" id="{A4FFB5E4-E7E4-9F77-31D7-3CEDC75DD0E1}"/>
              </a:ext>
            </a:extLst>
          </p:cNvPr>
          <p:cNvSpPr>
            <a:spLocks noGrp="1"/>
          </p:cNvSpPr>
          <p:nvPr>
            <p:ph idx="1"/>
          </p:nvPr>
        </p:nvSpPr>
        <p:spPr/>
        <p:txBody>
          <a:bodyPr/>
          <a:lstStyle/>
          <a:p>
            <a:pPr>
              <a:defRPr/>
            </a:pPr>
            <a:r>
              <a:rPr lang="en-US" dirty="0"/>
              <a:t>2008: Federal Genetic Information Nondiscrimination Act (GINA)</a:t>
            </a:r>
          </a:p>
          <a:p>
            <a:pPr lvl="1">
              <a:defRPr/>
            </a:pPr>
            <a:r>
              <a:rPr lang="en-US" sz="3200" dirty="0"/>
              <a:t>Does not apply in many states to life, LTC, housing, and disability insurance; lending; housing; and military, VA, HIS, or Federal Employee Health Benefits Program</a:t>
            </a:r>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D4DC9-F6A6-92A9-FAF6-BB1484A903C3}"/>
              </a:ext>
            </a:extLst>
          </p:cNvPr>
          <p:cNvSpPr>
            <a:spLocks noGrp="1"/>
          </p:cNvSpPr>
          <p:nvPr>
            <p:ph type="title"/>
          </p:nvPr>
        </p:nvSpPr>
        <p:spPr/>
        <p:txBody>
          <a:bodyPr/>
          <a:lstStyle/>
          <a:p>
            <a:pPr>
              <a:defRPr/>
            </a:pPr>
            <a:r>
              <a:rPr lang="en-US" sz="4000" dirty="0">
                <a:solidFill>
                  <a:srgbClr val="FFFF00"/>
                </a:solidFill>
              </a:rPr>
              <a:t>Anti-Discrimination Protections</a:t>
            </a:r>
            <a:endParaRPr lang="en-US" dirty="0"/>
          </a:p>
        </p:txBody>
      </p:sp>
      <p:sp>
        <p:nvSpPr>
          <p:cNvPr id="3" name="Content Placeholder 2">
            <a:extLst>
              <a:ext uri="{FF2B5EF4-FFF2-40B4-BE49-F238E27FC236}">
                <a16:creationId xmlns:a16="http://schemas.microsoft.com/office/drawing/2014/main" id="{69F20FB9-06A6-2AAA-AD37-F1D9D62D2097}"/>
              </a:ext>
            </a:extLst>
          </p:cNvPr>
          <p:cNvSpPr>
            <a:spLocks noGrp="1"/>
          </p:cNvSpPr>
          <p:nvPr>
            <p:ph idx="1"/>
          </p:nvPr>
        </p:nvSpPr>
        <p:spPr/>
        <p:txBody>
          <a:bodyPr/>
          <a:lstStyle/>
          <a:p>
            <a:pPr>
              <a:defRPr/>
            </a:pPr>
            <a:r>
              <a:rPr lang="en-US" dirty="0"/>
              <a:t>M</a:t>
            </a:r>
            <a:r>
              <a:rPr lang="en-US" sz="2400" dirty="0"/>
              <a:t>any other western countries restrict use of predictive genetic test results by life insurers without any impact on viability of companies or widespread availability of policies, as traditional underwriting criteria capture vast majority of “high risk” applicants</a:t>
            </a:r>
          </a:p>
          <a:p>
            <a:pPr>
              <a:defRPr/>
            </a:pPr>
            <a:r>
              <a:rPr lang="en-US" sz="2400" dirty="0"/>
              <a:t>However, ¼ of people who decline to participate in genomic-sequencing research cite fear of discrimination by life insurance companies as primary reason</a:t>
            </a:r>
          </a:p>
          <a:p>
            <a:pPr>
              <a:defRPr/>
            </a:pPr>
            <a:endParaRPr lang="en-US" dirty="0"/>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8AA91870-181E-0C56-45E0-0FBCA638D7E6}"/>
              </a:ext>
            </a:extLst>
          </p:cNvPr>
          <p:cNvSpPr>
            <a:spLocks noGrp="1" noChangeArrowheads="1"/>
          </p:cNvSpPr>
          <p:nvPr>
            <p:ph type="title"/>
          </p:nvPr>
        </p:nvSpPr>
        <p:spPr/>
        <p:txBody>
          <a:bodyPr/>
          <a:lstStyle/>
          <a:p>
            <a:pPr>
              <a:defRPr/>
            </a:pPr>
            <a:r>
              <a:rPr lang="en-US" sz="4000"/>
              <a:t>Anti-Discrimination Protections</a:t>
            </a:r>
          </a:p>
        </p:txBody>
      </p:sp>
      <p:sp>
        <p:nvSpPr>
          <p:cNvPr id="110595" name="Rectangle 3">
            <a:extLst>
              <a:ext uri="{FF2B5EF4-FFF2-40B4-BE49-F238E27FC236}">
                <a16:creationId xmlns:a16="http://schemas.microsoft.com/office/drawing/2014/main" id="{52E3DC14-A970-746E-6F16-B2D2F5553F72}"/>
              </a:ext>
            </a:extLst>
          </p:cNvPr>
          <p:cNvSpPr>
            <a:spLocks noGrp="1" noChangeArrowheads="1"/>
          </p:cNvSpPr>
          <p:nvPr>
            <p:ph idx="1"/>
          </p:nvPr>
        </p:nvSpPr>
        <p:spPr/>
        <p:txBody>
          <a:bodyPr/>
          <a:lstStyle/>
          <a:p>
            <a:pPr>
              <a:defRPr/>
            </a:pPr>
            <a:r>
              <a:rPr lang="en-US" sz="2800"/>
              <a:t>Unclear to what extent Fourth Amendment protections against unreasonable search and seizure and American with Disabilities Act may protect physicians with respect to disclosure of information or testing of bodily fluids</a:t>
            </a:r>
          </a:p>
          <a:p>
            <a:pPr>
              <a:defRPr/>
            </a:pPr>
            <a:r>
              <a:rPr lang="en-US" sz="2800"/>
              <a:t>Court challenges to drug testing based on First, Fifth and Fourteenth Amendments and alleging violations of due process and equal protection have been generally unsuccessful</a:t>
            </a: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084D8-1378-FB5A-06B4-860E6F5D2327}"/>
              </a:ext>
            </a:extLst>
          </p:cNvPr>
          <p:cNvSpPr>
            <a:spLocks noGrp="1"/>
          </p:cNvSpPr>
          <p:nvPr>
            <p:ph type="title"/>
          </p:nvPr>
        </p:nvSpPr>
        <p:spPr/>
        <p:txBody>
          <a:bodyPr/>
          <a:lstStyle/>
          <a:p>
            <a:pPr>
              <a:defRPr/>
            </a:pPr>
            <a:r>
              <a:rPr lang="en-US" dirty="0"/>
              <a:t>Drug Use/Abuse</a:t>
            </a:r>
          </a:p>
        </p:txBody>
      </p:sp>
      <p:sp>
        <p:nvSpPr>
          <p:cNvPr id="3" name="Content Placeholder 2">
            <a:extLst>
              <a:ext uri="{FF2B5EF4-FFF2-40B4-BE49-F238E27FC236}">
                <a16:creationId xmlns:a16="http://schemas.microsoft.com/office/drawing/2014/main" id="{DA096A2C-677C-0FA2-64D7-A69056BB0DB1}"/>
              </a:ext>
            </a:extLst>
          </p:cNvPr>
          <p:cNvSpPr>
            <a:spLocks noGrp="1"/>
          </p:cNvSpPr>
          <p:nvPr>
            <p:ph idx="1"/>
          </p:nvPr>
        </p:nvSpPr>
        <p:spPr/>
        <p:txBody>
          <a:bodyPr/>
          <a:lstStyle/>
          <a:p>
            <a:pPr>
              <a:defRPr/>
            </a:pPr>
            <a:r>
              <a:rPr lang="en-US" dirty="0"/>
              <a:t>Other substances frequently adulterated:</a:t>
            </a:r>
          </a:p>
          <a:p>
            <a:pPr lvl="1">
              <a:defRPr/>
            </a:pPr>
            <a:r>
              <a:rPr lang="en-US" sz="3200" dirty="0"/>
              <a:t>Cocaine with levamisole (dewormer which augments stimulatory affect, banned in 1999 due to risk of bone marrow suppression)</a:t>
            </a:r>
          </a:p>
          <a:p>
            <a:pPr lvl="1">
              <a:defRPr/>
            </a:pPr>
            <a:r>
              <a:rPr lang="en-US" sz="3200" dirty="0"/>
              <a:t>MDMA (bath salts, LSD)</a:t>
            </a:r>
          </a:p>
          <a:p>
            <a:pPr>
              <a:defRPr/>
            </a:pPr>
            <a:endParaRPr lang="en-US" dirty="0"/>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EA65F7D6-221A-7F19-40C8-D3B4CF2C0823}"/>
              </a:ext>
            </a:extLst>
          </p:cNvPr>
          <p:cNvSpPr>
            <a:spLocks noGrp="1" noChangeArrowheads="1"/>
          </p:cNvSpPr>
          <p:nvPr>
            <p:ph type="title"/>
          </p:nvPr>
        </p:nvSpPr>
        <p:spPr/>
        <p:txBody>
          <a:bodyPr/>
          <a:lstStyle/>
          <a:p>
            <a:pPr>
              <a:defRPr/>
            </a:pPr>
            <a:r>
              <a:rPr lang="en-US" sz="3600"/>
              <a:t>Drug Testing and Privacy/Confidentiality</a:t>
            </a:r>
          </a:p>
        </p:txBody>
      </p:sp>
      <p:sp>
        <p:nvSpPr>
          <p:cNvPr id="111619" name="Rectangle 3">
            <a:extLst>
              <a:ext uri="{FF2B5EF4-FFF2-40B4-BE49-F238E27FC236}">
                <a16:creationId xmlns:a16="http://schemas.microsoft.com/office/drawing/2014/main" id="{D2F7EE74-E257-219E-F65E-2D38C129677E}"/>
              </a:ext>
            </a:extLst>
          </p:cNvPr>
          <p:cNvSpPr>
            <a:spLocks noGrp="1" noChangeArrowheads="1"/>
          </p:cNvSpPr>
          <p:nvPr>
            <p:ph idx="1"/>
          </p:nvPr>
        </p:nvSpPr>
        <p:spPr/>
        <p:txBody>
          <a:bodyPr/>
          <a:lstStyle/>
          <a:p>
            <a:pPr>
              <a:defRPr/>
            </a:pPr>
            <a:r>
              <a:rPr lang="en-US" sz="3600" dirty="0"/>
              <a:t>No way to completely safeguard that information will not be shared with life, home, or health insurance companies [and by extension with pharmaceutical companies], or with future employers</a:t>
            </a:r>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a:extLst>
              <a:ext uri="{FF2B5EF4-FFF2-40B4-BE49-F238E27FC236}">
                <a16:creationId xmlns:a16="http://schemas.microsoft.com/office/drawing/2014/main" id="{B15A507B-40C2-0F80-52FA-E260FBA7BC39}"/>
              </a:ext>
            </a:extLst>
          </p:cNvPr>
          <p:cNvSpPr>
            <a:spLocks noGrp="1" noChangeArrowheads="1"/>
          </p:cNvSpPr>
          <p:nvPr>
            <p:ph type="title"/>
          </p:nvPr>
        </p:nvSpPr>
        <p:spPr/>
        <p:txBody>
          <a:bodyPr>
            <a:normAutofit/>
          </a:bodyPr>
          <a:lstStyle/>
          <a:p>
            <a:pPr>
              <a:defRPr/>
            </a:pPr>
            <a:r>
              <a:rPr lang="en-US" dirty="0"/>
              <a:t>Erosions of Privacy</a:t>
            </a:r>
          </a:p>
        </p:txBody>
      </p:sp>
      <p:sp>
        <p:nvSpPr>
          <p:cNvPr id="183299" name="Rectangle 3">
            <a:extLst>
              <a:ext uri="{FF2B5EF4-FFF2-40B4-BE49-F238E27FC236}">
                <a16:creationId xmlns:a16="http://schemas.microsoft.com/office/drawing/2014/main" id="{7B5AD2FE-57CB-CF43-8256-01BEB6300FF9}"/>
              </a:ext>
            </a:extLst>
          </p:cNvPr>
          <p:cNvSpPr>
            <a:spLocks noGrp="1" noChangeArrowheads="1"/>
          </p:cNvSpPr>
          <p:nvPr>
            <p:ph idx="1"/>
          </p:nvPr>
        </p:nvSpPr>
        <p:spPr/>
        <p:txBody>
          <a:bodyPr>
            <a:normAutofit/>
          </a:bodyPr>
          <a:lstStyle/>
          <a:p>
            <a:pPr>
              <a:defRPr/>
            </a:pPr>
            <a:r>
              <a:rPr lang="en-US" dirty="0">
                <a:effectLst/>
              </a:rPr>
              <a:t>Each year, 7-10% of the U.S. population are victims of identity fraud and 21% of those are repeat victims (Consumer Reports, 2020)</a:t>
            </a:r>
          </a:p>
          <a:p>
            <a:pPr>
              <a:defRPr/>
            </a:pPr>
            <a:r>
              <a:rPr lang="en-US" dirty="0">
                <a:effectLst/>
              </a:rPr>
              <a:t>43 billion in fraud losses (2022)</a:t>
            </a:r>
            <a:endParaRPr lang="en-US" dirty="0"/>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3A50F-02BA-946D-DD99-724F4330451A}"/>
              </a:ext>
            </a:extLst>
          </p:cNvPr>
          <p:cNvSpPr>
            <a:spLocks noGrp="1"/>
          </p:cNvSpPr>
          <p:nvPr>
            <p:ph type="title"/>
          </p:nvPr>
        </p:nvSpPr>
        <p:spPr/>
        <p:txBody>
          <a:bodyPr/>
          <a:lstStyle/>
          <a:p>
            <a:pPr>
              <a:defRPr/>
            </a:pPr>
            <a:r>
              <a:rPr lang="en-US" dirty="0">
                <a:solidFill>
                  <a:srgbClr val="FFFF00"/>
                </a:solidFill>
              </a:rPr>
              <a:t>Erosions of Privacy</a:t>
            </a:r>
            <a:endParaRPr lang="en-US" dirty="0"/>
          </a:p>
        </p:txBody>
      </p:sp>
      <p:sp>
        <p:nvSpPr>
          <p:cNvPr id="3" name="Content Placeholder 2">
            <a:extLst>
              <a:ext uri="{FF2B5EF4-FFF2-40B4-BE49-F238E27FC236}">
                <a16:creationId xmlns:a16="http://schemas.microsoft.com/office/drawing/2014/main" id="{2C13F07D-4DC9-AC1F-DC5F-36513F58B8AE}"/>
              </a:ext>
            </a:extLst>
          </p:cNvPr>
          <p:cNvSpPr>
            <a:spLocks noGrp="1"/>
          </p:cNvSpPr>
          <p:nvPr>
            <p:ph idx="1"/>
          </p:nvPr>
        </p:nvSpPr>
        <p:spPr/>
        <p:txBody>
          <a:bodyPr/>
          <a:lstStyle/>
          <a:p>
            <a:pPr>
              <a:defRPr/>
            </a:pPr>
            <a:r>
              <a:rPr lang="en-US" sz="2400" dirty="0"/>
              <a:t>47% of Americans had their personal information exposed by hackers in 2021</a:t>
            </a:r>
          </a:p>
          <a:p>
            <a:pPr>
              <a:defRPr/>
            </a:pPr>
            <a:r>
              <a:rPr lang="en-US" sz="2400" dirty="0"/>
              <a:t>During covid’s online schooling, multiple educational apps and websites tracked children’s behavior without consent, then sold data to Google and Facebook</a:t>
            </a:r>
          </a:p>
          <a:p>
            <a:pPr>
              <a:defRPr/>
            </a:pPr>
            <a:r>
              <a:rPr lang="en-US" sz="2400" dirty="0"/>
              <a:t>Amazon, Google, Facebook, and Apple have all listened in on private communications</a:t>
            </a:r>
          </a:p>
          <a:p>
            <a:pPr lvl="1">
              <a:defRPr/>
            </a:pPr>
            <a:r>
              <a:rPr lang="en-US" sz="2400" dirty="0"/>
              <a:t>Can opt out</a:t>
            </a:r>
          </a:p>
          <a:p>
            <a:pPr lvl="1">
              <a:defRPr/>
            </a:pPr>
            <a:r>
              <a:rPr lang="en-US" sz="2400" dirty="0"/>
              <a:t>Ring (closed circuit doorbell video company owned by Amazon) partnering with police</a:t>
            </a:r>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21D88-B1BE-4A0F-39E6-51089C5C9C5D}"/>
              </a:ext>
            </a:extLst>
          </p:cNvPr>
          <p:cNvSpPr>
            <a:spLocks noGrp="1"/>
          </p:cNvSpPr>
          <p:nvPr>
            <p:ph type="title"/>
          </p:nvPr>
        </p:nvSpPr>
        <p:spPr/>
        <p:txBody>
          <a:bodyPr/>
          <a:lstStyle/>
          <a:p>
            <a:pPr>
              <a:defRPr/>
            </a:pPr>
            <a:r>
              <a:rPr lang="en-US" dirty="0"/>
              <a:t>Erosions of Privacy</a:t>
            </a:r>
          </a:p>
        </p:txBody>
      </p:sp>
      <p:sp>
        <p:nvSpPr>
          <p:cNvPr id="3" name="Content Placeholder 2">
            <a:extLst>
              <a:ext uri="{FF2B5EF4-FFF2-40B4-BE49-F238E27FC236}">
                <a16:creationId xmlns:a16="http://schemas.microsoft.com/office/drawing/2014/main" id="{3802B5E1-A770-76FB-5642-C54590A4C068}"/>
              </a:ext>
            </a:extLst>
          </p:cNvPr>
          <p:cNvSpPr>
            <a:spLocks noGrp="1"/>
          </p:cNvSpPr>
          <p:nvPr>
            <p:ph idx="1"/>
          </p:nvPr>
        </p:nvSpPr>
        <p:spPr/>
        <p:txBody>
          <a:bodyPr/>
          <a:lstStyle/>
          <a:p>
            <a:pPr>
              <a:defRPr/>
            </a:pPr>
            <a:r>
              <a:rPr lang="en-US" dirty="0"/>
              <a:t>Popular medical apps routinely and legally share data</a:t>
            </a:r>
          </a:p>
          <a:p>
            <a:pPr>
              <a:defRPr/>
            </a:pPr>
            <a:r>
              <a:rPr lang="en-US" dirty="0"/>
              <a:t>National Practitioner Identifiers easy to steal through public Centers for Medicare and Medicaid Services registry</a:t>
            </a:r>
          </a:p>
          <a:p>
            <a:pPr lvl="1">
              <a:defRPr/>
            </a:pPr>
            <a:r>
              <a:rPr lang="en-US" dirty="0"/>
              <a:t>Potential for medical fraud, identity theft</a:t>
            </a:r>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47A6F-738A-9B8F-437C-5E75D175FDE7}"/>
              </a:ext>
            </a:extLst>
          </p:cNvPr>
          <p:cNvSpPr>
            <a:spLocks noGrp="1"/>
          </p:cNvSpPr>
          <p:nvPr>
            <p:ph type="title"/>
          </p:nvPr>
        </p:nvSpPr>
        <p:spPr/>
        <p:txBody>
          <a:bodyPr/>
          <a:lstStyle/>
          <a:p>
            <a:pPr>
              <a:defRPr/>
            </a:pPr>
            <a:r>
              <a:rPr lang="en-US" dirty="0"/>
              <a:t>Erosions of Privacy</a:t>
            </a:r>
          </a:p>
        </p:txBody>
      </p:sp>
      <p:sp>
        <p:nvSpPr>
          <p:cNvPr id="3" name="Content Placeholder 2">
            <a:extLst>
              <a:ext uri="{FF2B5EF4-FFF2-40B4-BE49-F238E27FC236}">
                <a16:creationId xmlns:a16="http://schemas.microsoft.com/office/drawing/2014/main" id="{F4284B2D-FBBB-720F-7A82-BF1D17A7E312}"/>
              </a:ext>
            </a:extLst>
          </p:cNvPr>
          <p:cNvSpPr>
            <a:spLocks noGrp="1"/>
          </p:cNvSpPr>
          <p:nvPr>
            <p:ph idx="1"/>
          </p:nvPr>
        </p:nvSpPr>
        <p:spPr/>
        <p:txBody>
          <a:bodyPr>
            <a:normAutofit/>
          </a:bodyPr>
          <a:lstStyle/>
          <a:p>
            <a:pPr>
              <a:defRPr/>
            </a:pPr>
            <a:r>
              <a:rPr lang="en-US" sz="2700" dirty="0"/>
              <a:t>Hackers funneled nearly $750 million out of 7,000 U.S. companies’ accounts between October, 2013 and August, 2015</a:t>
            </a:r>
          </a:p>
          <a:p>
            <a:pPr lvl="1">
              <a:defRPr/>
            </a:pPr>
            <a:r>
              <a:rPr lang="en-US" sz="2700" dirty="0"/>
              <a:t>$1.2 billion from companies worldwide</a:t>
            </a:r>
          </a:p>
          <a:p>
            <a:pPr>
              <a:defRPr/>
            </a:pPr>
            <a:r>
              <a:rPr lang="en-US" sz="2700" dirty="0"/>
              <a:t>Hackers steal approximately $300 billion worth of information/</a:t>
            </a:r>
            <a:r>
              <a:rPr lang="en-US" sz="2700" dirty="0" err="1"/>
              <a:t>yr</a:t>
            </a:r>
            <a:r>
              <a:rPr lang="en-US" sz="2700" dirty="0"/>
              <a:t> (from intellectual property to classified state secrets)</a:t>
            </a:r>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05CD1-3046-2948-6F6A-30D1EDC2E7C9}"/>
              </a:ext>
            </a:extLst>
          </p:cNvPr>
          <p:cNvSpPr>
            <a:spLocks noGrp="1"/>
          </p:cNvSpPr>
          <p:nvPr>
            <p:ph type="title"/>
          </p:nvPr>
        </p:nvSpPr>
        <p:spPr/>
        <p:txBody>
          <a:bodyPr/>
          <a:lstStyle/>
          <a:p>
            <a:pPr>
              <a:defRPr/>
            </a:pPr>
            <a:r>
              <a:rPr lang="en-US" dirty="0">
                <a:solidFill>
                  <a:srgbClr val="FFFF00"/>
                </a:solidFill>
              </a:rPr>
              <a:t>Erosions of Privacy</a:t>
            </a:r>
            <a:endParaRPr lang="en-US" dirty="0"/>
          </a:p>
        </p:txBody>
      </p:sp>
      <p:sp>
        <p:nvSpPr>
          <p:cNvPr id="3" name="Content Placeholder 2">
            <a:extLst>
              <a:ext uri="{FF2B5EF4-FFF2-40B4-BE49-F238E27FC236}">
                <a16:creationId xmlns:a16="http://schemas.microsoft.com/office/drawing/2014/main" id="{2CD6B08E-31DD-DA02-20C9-FC7283CDB5C8}"/>
              </a:ext>
            </a:extLst>
          </p:cNvPr>
          <p:cNvSpPr>
            <a:spLocks noGrp="1"/>
          </p:cNvSpPr>
          <p:nvPr>
            <p:ph idx="1"/>
          </p:nvPr>
        </p:nvSpPr>
        <p:spPr/>
        <p:txBody>
          <a:bodyPr/>
          <a:lstStyle/>
          <a:p>
            <a:pPr>
              <a:defRPr/>
            </a:pPr>
            <a:r>
              <a:rPr lang="en-US" sz="2800" dirty="0"/>
              <a:t>Stolen credit card numbers sell for $5 (2016)</a:t>
            </a:r>
          </a:p>
          <a:p>
            <a:pPr>
              <a:defRPr/>
            </a:pPr>
            <a:r>
              <a:rPr lang="en-US" sz="2800" dirty="0"/>
              <a:t>Portion of EMR on a patient sells for $50 (2013)</a:t>
            </a:r>
          </a:p>
          <a:p>
            <a:pPr>
              <a:defRPr/>
            </a:pPr>
            <a:r>
              <a:rPr lang="en-US" sz="2800" dirty="0"/>
              <a:t>Full EMR patient record sells for $300-$400 (2016)</a:t>
            </a:r>
          </a:p>
          <a:p>
            <a:pPr>
              <a:defRPr/>
            </a:pPr>
            <a:r>
              <a:rPr lang="en-US" sz="2800" dirty="0"/>
              <a:t>EU now requires all new cars to include anti-speeding technology (can be over-ridden, for now) and black boxes (2024)</a:t>
            </a:r>
          </a:p>
          <a:p>
            <a:pPr>
              <a:defRPr/>
            </a:pPr>
            <a:endParaRPr lang="en-US" dirty="0"/>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09ACE-23F4-CEFE-ED4E-895A9315CC6E}"/>
              </a:ext>
            </a:extLst>
          </p:cNvPr>
          <p:cNvSpPr>
            <a:spLocks noGrp="1"/>
          </p:cNvSpPr>
          <p:nvPr>
            <p:ph type="title"/>
          </p:nvPr>
        </p:nvSpPr>
        <p:spPr/>
        <p:txBody>
          <a:bodyPr/>
          <a:lstStyle/>
          <a:p>
            <a:pPr>
              <a:defRPr/>
            </a:pPr>
            <a:r>
              <a:rPr lang="en-US" dirty="0">
                <a:solidFill>
                  <a:srgbClr val="FFFF00"/>
                </a:solidFill>
              </a:rPr>
              <a:t>Erosions of Privacy</a:t>
            </a:r>
            <a:endParaRPr lang="en-US" dirty="0"/>
          </a:p>
        </p:txBody>
      </p:sp>
      <p:sp>
        <p:nvSpPr>
          <p:cNvPr id="3" name="Content Placeholder 2">
            <a:extLst>
              <a:ext uri="{FF2B5EF4-FFF2-40B4-BE49-F238E27FC236}">
                <a16:creationId xmlns:a16="http://schemas.microsoft.com/office/drawing/2014/main" id="{675567BF-4C4C-7E77-E7C5-E0FB4C82EC1D}"/>
              </a:ext>
            </a:extLst>
          </p:cNvPr>
          <p:cNvSpPr>
            <a:spLocks noGrp="1"/>
          </p:cNvSpPr>
          <p:nvPr>
            <p:ph idx="1"/>
          </p:nvPr>
        </p:nvSpPr>
        <p:spPr/>
        <p:txBody>
          <a:bodyPr/>
          <a:lstStyle/>
          <a:p>
            <a:pPr>
              <a:defRPr/>
            </a:pPr>
            <a:r>
              <a:rPr lang="en-US" dirty="0"/>
              <a:t>Russian hackers infiltrate US electrical grid (2016)</a:t>
            </a:r>
          </a:p>
          <a:p>
            <a:pPr lvl="1">
              <a:defRPr/>
            </a:pPr>
            <a:r>
              <a:rPr lang="en-US" dirty="0"/>
              <a:t>Had ability to shut down power plants at will</a:t>
            </a:r>
          </a:p>
          <a:p>
            <a:pPr lvl="1">
              <a:defRPr/>
            </a:pPr>
            <a:r>
              <a:rPr lang="en-US" dirty="0"/>
              <a:t>Attack on Ukraine’s grid led to extensive blackouts (2015)</a:t>
            </a:r>
          </a:p>
          <a:p>
            <a:pPr>
              <a:defRPr/>
            </a:pPr>
            <a:r>
              <a:rPr lang="en-US" dirty="0"/>
              <a:t>Hilary Clinton’s private email server use</a:t>
            </a:r>
          </a:p>
          <a:p>
            <a:pPr>
              <a:defRPr/>
            </a:pPr>
            <a:r>
              <a:rPr lang="en-US" dirty="0"/>
              <a:t>Russian hacking of 2016 presidential election, ads on Facebook, etc.</a:t>
            </a:r>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5AFB1-F2C7-8548-13F2-1374C3474396}"/>
              </a:ext>
            </a:extLst>
          </p:cNvPr>
          <p:cNvSpPr>
            <a:spLocks noGrp="1"/>
          </p:cNvSpPr>
          <p:nvPr>
            <p:ph type="title"/>
          </p:nvPr>
        </p:nvSpPr>
        <p:spPr/>
        <p:txBody>
          <a:bodyPr/>
          <a:lstStyle/>
          <a:p>
            <a:pPr>
              <a:defRPr/>
            </a:pPr>
            <a:r>
              <a:rPr lang="en-US" dirty="0"/>
              <a:t>Erosions of Privacy</a:t>
            </a:r>
          </a:p>
        </p:txBody>
      </p:sp>
      <p:sp>
        <p:nvSpPr>
          <p:cNvPr id="3" name="Content Placeholder 2">
            <a:extLst>
              <a:ext uri="{FF2B5EF4-FFF2-40B4-BE49-F238E27FC236}">
                <a16:creationId xmlns:a16="http://schemas.microsoft.com/office/drawing/2014/main" id="{85833FB9-53C0-F769-A1FF-2DD5858B663E}"/>
              </a:ext>
            </a:extLst>
          </p:cNvPr>
          <p:cNvSpPr>
            <a:spLocks noGrp="1"/>
          </p:cNvSpPr>
          <p:nvPr>
            <p:ph idx="1"/>
          </p:nvPr>
        </p:nvSpPr>
        <p:spPr/>
        <p:txBody>
          <a:bodyPr/>
          <a:lstStyle/>
          <a:p>
            <a:pPr>
              <a:defRPr/>
            </a:pPr>
            <a:r>
              <a:rPr lang="en-US" sz="2800" dirty="0"/>
              <a:t>2016: Trump officials’ use of private email accounts (incl. Jared Kushner, members of the so-called voter fraud commission (which requested publicly available voter rolls from all 50 states (rejected by most)</a:t>
            </a:r>
          </a:p>
          <a:p>
            <a:pPr>
              <a:defRPr/>
            </a:pPr>
            <a:r>
              <a:rPr lang="en-US" sz="2800" dirty="0"/>
              <a:t>Cambridge Analytica data hack of Facebook used in 2016 elections</a:t>
            </a:r>
          </a:p>
          <a:p>
            <a:pPr>
              <a:defRPr/>
            </a:pPr>
            <a:r>
              <a:rPr lang="en-US" sz="2800" dirty="0"/>
              <a:t>Increasing hacks of voter data; sold on dark web</a:t>
            </a:r>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DF244-3FE1-8C89-F827-4F2BD367BC33}"/>
              </a:ext>
            </a:extLst>
          </p:cNvPr>
          <p:cNvSpPr>
            <a:spLocks noGrp="1"/>
          </p:cNvSpPr>
          <p:nvPr>
            <p:ph type="title"/>
          </p:nvPr>
        </p:nvSpPr>
        <p:spPr/>
        <p:txBody>
          <a:bodyPr/>
          <a:lstStyle/>
          <a:p>
            <a:pPr>
              <a:defRPr/>
            </a:pPr>
            <a:r>
              <a:rPr lang="en-US" dirty="0">
                <a:solidFill>
                  <a:srgbClr val="FFFF00"/>
                </a:solidFill>
              </a:rPr>
              <a:t>Erosions of Privacy</a:t>
            </a:r>
            <a:endParaRPr lang="en-US" dirty="0"/>
          </a:p>
        </p:txBody>
      </p:sp>
      <p:sp>
        <p:nvSpPr>
          <p:cNvPr id="3" name="Content Placeholder 2">
            <a:extLst>
              <a:ext uri="{FF2B5EF4-FFF2-40B4-BE49-F238E27FC236}">
                <a16:creationId xmlns:a16="http://schemas.microsoft.com/office/drawing/2014/main" id="{0E98E067-233A-C06D-F03C-CE0CAF6BAE9A}"/>
              </a:ext>
            </a:extLst>
          </p:cNvPr>
          <p:cNvSpPr>
            <a:spLocks noGrp="1"/>
          </p:cNvSpPr>
          <p:nvPr>
            <p:ph idx="1"/>
          </p:nvPr>
        </p:nvSpPr>
        <p:spPr/>
        <p:txBody>
          <a:bodyPr/>
          <a:lstStyle/>
          <a:p>
            <a:pPr>
              <a:defRPr/>
            </a:pPr>
            <a:r>
              <a:rPr lang="en-US" sz="2800" dirty="0"/>
              <a:t>2017: Equifax security breach exposes sensitive financial data and social security numbers more than 145 million Americans</a:t>
            </a:r>
          </a:p>
          <a:p>
            <a:pPr>
              <a:defRPr/>
            </a:pPr>
            <a:r>
              <a:rPr lang="en-US" sz="2800" dirty="0"/>
              <a:t>2018: </a:t>
            </a:r>
            <a:r>
              <a:rPr lang="en-US" sz="2800" dirty="0" err="1"/>
              <a:t>Exactis</a:t>
            </a:r>
            <a:r>
              <a:rPr lang="en-US" sz="2800" dirty="0"/>
              <a:t> (marketing and data aggregation firm with data on 218 million individuals) leak involving 340 million records</a:t>
            </a:r>
          </a:p>
          <a:p>
            <a:pPr>
              <a:defRPr/>
            </a:pPr>
            <a:r>
              <a:rPr lang="en-US" sz="2800" dirty="0"/>
              <a:t>2019: Trump regularly using unsecured cell phone despite warnings of vulnerability to foreign surveillance</a:t>
            </a:r>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781BB-7F6D-C0C8-0A8D-638C472025B0}"/>
              </a:ext>
            </a:extLst>
          </p:cNvPr>
          <p:cNvSpPr>
            <a:spLocks noGrp="1"/>
          </p:cNvSpPr>
          <p:nvPr>
            <p:ph type="title"/>
          </p:nvPr>
        </p:nvSpPr>
        <p:spPr/>
        <p:txBody>
          <a:bodyPr/>
          <a:lstStyle/>
          <a:p>
            <a:pPr>
              <a:defRPr/>
            </a:pPr>
            <a:r>
              <a:rPr lang="en-US" dirty="0"/>
              <a:t>Erosions of Privacy</a:t>
            </a:r>
          </a:p>
        </p:txBody>
      </p:sp>
      <p:sp>
        <p:nvSpPr>
          <p:cNvPr id="3" name="Content Placeholder 2">
            <a:extLst>
              <a:ext uri="{FF2B5EF4-FFF2-40B4-BE49-F238E27FC236}">
                <a16:creationId xmlns:a16="http://schemas.microsoft.com/office/drawing/2014/main" id="{46F902EC-F90D-95F9-8615-B96C515F1172}"/>
              </a:ext>
            </a:extLst>
          </p:cNvPr>
          <p:cNvSpPr>
            <a:spLocks noGrp="1"/>
          </p:cNvSpPr>
          <p:nvPr>
            <p:ph idx="1"/>
          </p:nvPr>
        </p:nvSpPr>
        <p:spPr/>
        <p:txBody>
          <a:bodyPr/>
          <a:lstStyle/>
          <a:p>
            <a:pPr>
              <a:defRPr/>
            </a:pPr>
            <a:r>
              <a:rPr lang="en-US" dirty="0" err="1"/>
              <a:t>Stalkerware</a:t>
            </a:r>
            <a:endParaRPr lang="en-US" dirty="0"/>
          </a:p>
          <a:p>
            <a:pPr lvl="1">
              <a:defRPr/>
            </a:pPr>
            <a:r>
              <a:rPr lang="en-US" dirty="0"/>
              <a:t>E.g., </a:t>
            </a:r>
            <a:r>
              <a:rPr lang="en-US" dirty="0" err="1"/>
              <a:t>HelloSpy</a:t>
            </a:r>
            <a:r>
              <a:rPr lang="en-US" dirty="0"/>
              <a:t>, </a:t>
            </a:r>
            <a:r>
              <a:rPr lang="en-US" dirty="0" err="1"/>
              <a:t>FlexiSpy</a:t>
            </a:r>
            <a:endParaRPr lang="en-US" dirty="0"/>
          </a:p>
          <a:p>
            <a:pPr lvl="1">
              <a:defRPr/>
            </a:pPr>
            <a:r>
              <a:rPr lang="en-US" dirty="0"/>
              <a:t>Employers, parents, and snooping partners main target audience for apps</a:t>
            </a:r>
          </a:p>
          <a:p>
            <a:pPr lvl="1">
              <a:defRPr/>
            </a:pPr>
            <a:r>
              <a:rPr lang="en-US" dirty="0"/>
              <a:t>Leave victims vulnerable to stalking, violence, blackmail, fraud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3F934-CDB6-C1B4-4245-14BEF529F0BB}"/>
              </a:ext>
            </a:extLst>
          </p:cNvPr>
          <p:cNvSpPr>
            <a:spLocks noGrp="1"/>
          </p:cNvSpPr>
          <p:nvPr>
            <p:ph type="title"/>
          </p:nvPr>
        </p:nvSpPr>
        <p:spPr/>
        <p:txBody>
          <a:bodyPr/>
          <a:lstStyle/>
          <a:p>
            <a:pPr>
              <a:defRPr/>
            </a:pPr>
            <a:r>
              <a:rPr lang="en-US" altLang="en-US" dirty="0">
                <a:solidFill>
                  <a:srgbClr val="FFFF00"/>
                </a:solidFill>
                <a:effectLst/>
              </a:rPr>
              <a:t>Drug Use/Abuse</a:t>
            </a:r>
            <a:endParaRPr lang="en-US" dirty="0"/>
          </a:p>
        </p:txBody>
      </p:sp>
      <p:sp>
        <p:nvSpPr>
          <p:cNvPr id="3" name="Content Placeholder 2">
            <a:extLst>
              <a:ext uri="{FF2B5EF4-FFF2-40B4-BE49-F238E27FC236}">
                <a16:creationId xmlns:a16="http://schemas.microsoft.com/office/drawing/2014/main" id="{63AF3D44-CE35-7DF0-5E47-311FFA28C5B3}"/>
              </a:ext>
            </a:extLst>
          </p:cNvPr>
          <p:cNvSpPr>
            <a:spLocks noGrp="1"/>
          </p:cNvSpPr>
          <p:nvPr>
            <p:ph idx="1"/>
          </p:nvPr>
        </p:nvSpPr>
        <p:spPr/>
        <p:txBody>
          <a:bodyPr/>
          <a:lstStyle/>
          <a:p>
            <a:pPr>
              <a:lnSpc>
                <a:spcPct val="90000"/>
              </a:lnSpc>
              <a:defRPr/>
            </a:pPr>
            <a:r>
              <a:rPr lang="en-US" dirty="0"/>
              <a:t>Lethal drug overdoses down to 43,000 in 2017</a:t>
            </a:r>
          </a:p>
          <a:p>
            <a:pPr>
              <a:lnSpc>
                <a:spcPct val="90000"/>
              </a:lnSpc>
              <a:defRPr/>
            </a:pPr>
            <a:r>
              <a:rPr lang="en-US" dirty="0"/>
              <a:t>Over 81,000 overdose deaths (May 2019 – May, 2020)</a:t>
            </a:r>
          </a:p>
          <a:p>
            <a:pPr lvl="1">
              <a:lnSpc>
                <a:spcPct val="90000"/>
              </a:lnSpc>
              <a:defRPr/>
            </a:pPr>
            <a:r>
              <a:rPr lang="en-US" dirty="0"/>
              <a:t>Increase likely due to pandemic</a:t>
            </a:r>
          </a:p>
          <a:p>
            <a:pPr>
              <a:lnSpc>
                <a:spcPct val="90000"/>
              </a:lnSpc>
              <a:defRPr/>
            </a:pPr>
            <a:r>
              <a:rPr lang="en-US" dirty="0"/>
              <a:t>Synthetic opioids most common, followed by prescription opioids, then heroin</a:t>
            </a:r>
          </a:p>
          <a:p>
            <a:pPr>
              <a:defRPr/>
            </a:pPr>
            <a:endParaRPr lang="en-US" dirty="0"/>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4AC49-1D6C-7CB5-216A-364EB620AA5F}"/>
              </a:ext>
            </a:extLst>
          </p:cNvPr>
          <p:cNvSpPr>
            <a:spLocks noGrp="1"/>
          </p:cNvSpPr>
          <p:nvPr>
            <p:ph type="title"/>
          </p:nvPr>
        </p:nvSpPr>
        <p:spPr/>
        <p:txBody>
          <a:bodyPr/>
          <a:lstStyle/>
          <a:p>
            <a:pPr>
              <a:defRPr/>
            </a:pPr>
            <a:r>
              <a:rPr lang="en-US" dirty="0"/>
              <a:t>Erosions of Privacy</a:t>
            </a:r>
          </a:p>
        </p:txBody>
      </p:sp>
      <p:sp>
        <p:nvSpPr>
          <p:cNvPr id="3" name="Content Placeholder 2">
            <a:extLst>
              <a:ext uri="{FF2B5EF4-FFF2-40B4-BE49-F238E27FC236}">
                <a16:creationId xmlns:a16="http://schemas.microsoft.com/office/drawing/2014/main" id="{79DA06D5-5E46-458D-77B4-54C294733D7F}"/>
              </a:ext>
            </a:extLst>
          </p:cNvPr>
          <p:cNvSpPr>
            <a:spLocks noGrp="1"/>
          </p:cNvSpPr>
          <p:nvPr>
            <p:ph idx="1"/>
          </p:nvPr>
        </p:nvSpPr>
        <p:spPr/>
        <p:txBody>
          <a:bodyPr/>
          <a:lstStyle/>
          <a:p>
            <a:pPr>
              <a:defRPr/>
            </a:pPr>
            <a:r>
              <a:rPr lang="en-US" dirty="0"/>
              <a:t>Ransomware attacks on businesses and cities increasing, but decreased in 2020</a:t>
            </a:r>
          </a:p>
          <a:p>
            <a:pPr lvl="1">
              <a:defRPr/>
            </a:pPr>
            <a:r>
              <a:rPr lang="en-US" dirty="0"/>
              <a:t>E.g., Baltimore, 2 cities in FL in 2019</a:t>
            </a:r>
          </a:p>
          <a:p>
            <a:pPr>
              <a:defRPr/>
            </a:pPr>
            <a:r>
              <a:rPr lang="en-US" dirty="0"/>
              <a:t>Cities need recovery plans, backup systems on standby to avoid disruptions to services, huge costs</a:t>
            </a:r>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D1A64-59E2-1989-A392-68CB12B269A3}"/>
              </a:ext>
            </a:extLst>
          </p:cNvPr>
          <p:cNvSpPr>
            <a:spLocks noGrp="1"/>
          </p:cNvSpPr>
          <p:nvPr>
            <p:ph type="title"/>
          </p:nvPr>
        </p:nvSpPr>
        <p:spPr/>
        <p:txBody>
          <a:bodyPr/>
          <a:lstStyle/>
          <a:p>
            <a:pPr>
              <a:defRPr/>
            </a:pPr>
            <a:r>
              <a:rPr lang="en-US" dirty="0">
                <a:solidFill>
                  <a:srgbClr val="FFFF00"/>
                </a:solidFill>
              </a:rPr>
              <a:t>Erosions of Privacy</a:t>
            </a:r>
            <a:endParaRPr lang="en-US" dirty="0"/>
          </a:p>
        </p:txBody>
      </p:sp>
      <p:sp>
        <p:nvSpPr>
          <p:cNvPr id="3" name="Content Placeholder 2">
            <a:extLst>
              <a:ext uri="{FF2B5EF4-FFF2-40B4-BE49-F238E27FC236}">
                <a16:creationId xmlns:a16="http://schemas.microsoft.com/office/drawing/2014/main" id="{C27961E4-C6FC-8711-F7D2-1A5E960F674F}"/>
              </a:ext>
            </a:extLst>
          </p:cNvPr>
          <p:cNvSpPr>
            <a:spLocks noGrp="1"/>
          </p:cNvSpPr>
          <p:nvPr>
            <p:ph idx="1"/>
          </p:nvPr>
        </p:nvSpPr>
        <p:spPr/>
        <p:txBody>
          <a:bodyPr/>
          <a:lstStyle/>
          <a:p>
            <a:pPr>
              <a:defRPr/>
            </a:pPr>
            <a:r>
              <a:rPr lang="en-US" sz="2400" dirty="0"/>
              <a:t>New privacy protections putting pressure on Facebook’s business model, which is to collect extensive data on its 2.2 billion users to better target them with advertising</a:t>
            </a:r>
          </a:p>
          <a:p>
            <a:pPr lvl="1">
              <a:defRPr/>
            </a:pPr>
            <a:r>
              <a:rPr lang="en-US" sz="2400" dirty="0"/>
              <a:t>Plans to share data with American College of Cardiology and other medical institutions put on hold (2018)</a:t>
            </a:r>
          </a:p>
          <a:p>
            <a:pPr lvl="1">
              <a:defRPr/>
            </a:pPr>
            <a:r>
              <a:rPr lang="en-US" sz="2400" dirty="0"/>
              <a:t>2019: Facebook and Google paying children 13-18 in exchange for access to their private messages, photos, videos, emails, web searches and browsing activity (for research purposes); Google halts program (2019)</a:t>
            </a:r>
          </a:p>
          <a:p>
            <a:pPr>
              <a:defRPr/>
            </a:pPr>
            <a:endParaRPr lang="en-US" dirty="0"/>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15CE8-9285-F1B5-774A-DF25DC756570}"/>
              </a:ext>
            </a:extLst>
          </p:cNvPr>
          <p:cNvSpPr>
            <a:spLocks noGrp="1"/>
          </p:cNvSpPr>
          <p:nvPr>
            <p:ph type="title"/>
          </p:nvPr>
        </p:nvSpPr>
        <p:spPr/>
        <p:txBody>
          <a:bodyPr/>
          <a:lstStyle/>
          <a:p>
            <a:pPr>
              <a:defRPr/>
            </a:pPr>
            <a:r>
              <a:rPr lang="en-US" dirty="0">
                <a:solidFill>
                  <a:srgbClr val="FFFF00"/>
                </a:solidFill>
              </a:rPr>
              <a:t>Erosions of Privacy</a:t>
            </a:r>
            <a:endParaRPr lang="en-US" dirty="0"/>
          </a:p>
        </p:txBody>
      </p:sp>
      <p:sp>
        <p:nvSpPr>
          <p:cNvPr id="3" name="Content Placeholder 2">
            <a:extLst>
              <a:ext uri="{FF2B5EF4-FFF2-40B4-BE49-F238E27FC236}">
                <a16:creationId xmlns:a16="http://schemas.microsoft.com/office/drawing/2014/main" id="{56BC01D0-5DA2-04D7-9AFB-A9AD687FFCB9}"/>
              </a:ext>
            </a:extLst>
          </p:cNvPr>
          <p:cNvSpPr>
            <a:spLocks noGrp="1"/>
          </p:cNvSpPr>
          <p:nvPr>
            <p:ph idx="1"/>
          </p:nvPr>
        </p:nvSpPr>
        <p:spPr/>
        <p:txBody>
          <a:bodyPr/>
          <a:lstStyle/>
          <a:p>
            <a:pPr>
              <a:defRPr/>
            </a:pPr>
            <a:r>
              <a:rPr lang="en-US" sz="2400" dirty="0"/>
              <a:t>Other hacks include Target (40 million credit and debit card numbers); Yahoo (all 3 billion accounts); LA Unified School District (and others)</a:t>
            </a:r>
          </a:p>
          <a:p>
            <a:pPr>
              <a:defRPr/>
            </a:pPr>
            <a:r>
              <a:rPr lang="en-US" sz="2400" dirty="0" err="1"/>
              <a:t>Strava</a:t>
            </a:r>
            <a:r>
              <a:rPr lang="en-US" sz="2400" dirty="0"/>
              <a:t> (fitness app) found to reveal military installations (2018)</a:t>
            </a:r>
          </a:p>
          <a:p>
            <a:pPr>
              <a:defRPr/>
            </a:pPr>
            <a:r>
              <a:rPr lang="en-US" sz="2400" dirty="0"/>
              <a:t>ID theft protection:</a:t>
            </a:r>
          </a:p>
          <a:p>
            <a:pPr lvl="1">
              <a:defRPr/>
            </a:pPr>
            <a:r>
              <a:rPr lang="en-US" sz="2400" dirty="0"/>
              <a:t>Major companies adding as a benefit (25% in 2015, 75% expected for 2018)</a:t>
            </a:r>
          </a:p>
          <a:p>
            <a:pPr lvl="2">
              <a:defRPr/>
            </a:pPr>
            <a:r>
              <a:rPr lang="en-US" dirty="0"/>
              <a:t>56% of ID theft victims ask for time off work to deal with problem</a:t>
            </a:r>
          </a:p>
          <a:p>
            <a:pPr>
              <a:defRPr/>
            </a:pPr>
            <a:endParaRPr lang="en-US" dirty="0"/>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AF398-0421-C2D1-D1D9-1D4970018CA9}"/>
              </a:ext>
            </a:extLst>
          </p:cNvPr>
          <p:cNvSpPr>
            <a:spLocks noGrp="1"/>
          </p:cNvSpPr>
          <p:nvPr>
            <p:ph type="title"/>
          </p:nvPr>
        </p:nvSpPr>
        <p:spPr/>
        <p:txBody>
          <a:bodyPr/>
          <a:lstStyle/>
          <a:p>
            <a:pPr>
              <a:defRPr/>
            </a:pPr>
            <a:r>
              <a:rPr lang="en-US" dirty="0">
                <a:solidFill>
                  <a:srgbClr val="FFFF00"/>
                </a:solidFill>
              </a:rPr>
              <a:t>Erosions of Privacy</a:t>
            </a:r>
            <a:endParaRPr lang="en-US" dirty="0"/>
          </a:p>
        </p:txBody>
      </p:sp>
      <p:sp>
        <p:nvSpPr>
          <p:cNvPr id="3" name="Content Placeholder 2">
            <a:extLst>
              <a:ext uri="{FF2B5EF4-FFF2-40B4-BE49-F238E27FC236}">
                <a16:creationId xmlns:a16="http://schemas.microsoft.com/office/drawing/2014/main" id="{1FB521B7-FB43-770E-9117-988EB6DB946B}"/>
              </a:ext>
            </a:extLst>
          </p:cNvPr>
          <p:cNvSpPr>
            <a:spLocks noGrp="1"/>
          </p:cNvSpPr>
          <p:nvPr>
            <p:ph idx="1"/>
          </p:nvPr>
        </p:nvSpPr>
        <p:spPr/>
        <p:txBody>
          <a:bodyPr/>
          <a:lstStyle/>
          <a:p>
            <a:pPr>
              <a:defRPr/>
            </a:pPr>
            <a:r>
              <a:rPr lang="en-US" sz="2200" dirty="0"/>
              <a:t>Robocalls</a:t>
            </a:r>
          </a:p>
          <a:p>
            <a:pPr lvl="1">
              <a:defRPr/>
            </a:pPr>
            <a:r>
              <a:rPr lang="en-US" sz="2200" dirty="0"/>
              <a:t>58.5 billion sent to Americans in 2019 (178 per person)</a:t>
            </a:r>
          </a:p>
          <a:p>
            <a:pPr lvl="1">
              <a:defRPr/>
            </a:pPr>
            <a:r>
              <a:rPr lang="en-US" sz="2200" dirty="0"/>
              <a:t>4.9 million/</a:t>
            </a:r>
            <a:r>
              <a:rPr lang="en-US" sz="2200" dirty="0" err="1"/>
              <a:t>hr</a:t>
            </a:r>
            <a:r>
              <a:rPr lang="en-US" sz="2200" dirty="0"/>
              <a:t> in U.S. in 2020</a:t>
            </a:r>
          </a:p>
          <a:p>
            <a:pPr lvl="1">
              <a:defRPr/>
            </a:pPr>
            <a:r>
              <a:rPr lang="en-US" sz="2200" dirty="0"/>
              <a:t>Some legitimate (surveys, political messaging, school closures), but many are scams using “spoofing </a:t>
            </a:r>
            <a:r>
              <a:rPr lang="en-US" sz="2200" dirty="0" err="1"/>
              <a:t>software”to</a:t>
            </a:r>
            <a:r>
              <a:rPr lang="en-US" sz="2200" dirty="0"/>
              <a:t> masquerade as a company or government agency</a:t>
            </a:r>
          </a:p>
          <a:p>
            <a:pPr lvl="1">
              <a:defRPr/>
            </a:pPr>
            <a:r>
              <a:rPr lang="en-US" sz="2200" dirty="0"/>
              <a:t>Consumers may opt out (National Do Not Call List); must give consent for certain calls</a:t>
            </a:r>
          </a:p>
          <a:p>
            <a:pPr lvl="1">
              <a:defRPr/>
            </a:pPr>
            <a:r>
              <a:rPr lang="en-US" sz="2200" dirty="0"/>
              <a:t>New consumer protection law signed late 2019, calls now illegal, fines increased</a:t>
            </a:r>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46B90-5FC6-848C-F59B-0ED4F377D3AF}"/>
              </a:ext>
            </a:extLst>
          </p:cNvPr>
          <p:cNvSpPr>
            <a:spLocks noGrp="1"/>
          </p:cNvSpPr>
          <p:nvPr>
            <p:ph type="title"/>
          </p:nvPr>
        </p:nvSpPr>
        <p:spPr/>
        <p:txBody>
          <a:bodyPr/>
          <a:lstStyle/>
          <a:p>
            <a:pPr>
              <a:defRPr/>
            </a:pPr>
            <a:r>
              <a:rPr lang="en-US" dirty="0"/>
              <a:t>Fake News/Videos</a:t>
            </a:r>
          </a:p>
        </p:txBody>
      </p:sp>
      <p:sp>
        <p:nvSpPr>
          <p:cNvPr id="3" name="Content Placeholder 2">
            <a:extLst>
              <a:ext uri="{FF2B5EF4-FFF2-40B4-BE49-F238E27FC236}">
                <a16:creationId xmlns:a16="http://schemas.microsoft.com/office/drawing/2014/main" id="{C2D70DDF-1CCD-E639-962A-CF5B2A4DB9E4}"/>
              </a:ext>
            </a:extLst>
          </p:cNvPr>
          <p:cNvSpPr>
            <a:spLocks noGrp="1"/>
          </p:cNvSpPr>
          <p:nvPr>
            <p:ph idx="1"/>
          </p:nvPr>
        </p:nvSpPr>
        <p:spPr/>
        <p:txBody>
          <a:bodyPr/>
          <a:lstStyle/>
          <a:p>
            <a:pPr>
              <a:defRPr/>
            </a:pPr>
            <a:r>
              <a:rPr lang="en-US" sz="2800" dirty="0"/>
              <a:t>Fake videos becoming indistinguishable from real videos</a:t>
            </a:r>
          </a:p>
          <a:p>
            <a:pPr lvl="1">
              <a:defRPr/>
            </a:pPr>
            <a:r>
              <a:rPr lang="en-US" dirty="0"/>
              <a:t>Criminal and national security threat</a:t>
            </a:r>
          </a:p>
          <a:p>
            <a:pPr lvl="1">
              <a:defRPr/>
            </a:pPr>
            <a:r>
              <a:rPr lang="en-US" dirty="0"/>
              <a:t>Threats to reputation, civil society, elections</a:t>
            </a:r>
          </a:p>
          <a:p>
            <a:pPr lvl="1">
              <a:defRPr/>
            </a:pPr>
            <a:r>
              <a:rPr lang="en-US" dirty="0"/>
              <a:t>Impede public health response to pandemic</a:t>
            </a:r>
          </a:p>
          <a:p>
            <a:pPr lvl="1">
              <a:defRPr/>
            </a:pPr>
            <a:r>
              <a:rPr lang="en-US" dirty="0"/>
              <a:t>Popular platforms (e.g., Facebook, Twitter) inadequately police</a:t>
            </a:r>
          </a:p>
          <a:p>
            <a:pPr>
              <a:defRPr/>
            </a:pPr>
            <a:endParaRPr lang="en-US" dirty="0"/>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7A353-0A9F-31A4-82E1-257B8A990E4C}"/>
              </a:ext>
            </a:extLst>
          </p:cNvPr>
          <p:cNvSpPr>
            <a:spLocks noGrp="1"/>
          </p:cNvSpPr>
          <p:nvPr>
            <p:ph type="title"/>
          </p:nvPr>
        </p:nvSpPr>
        <p:spPr/>
        <p:txBody>
          <a:bodyPr/>
          <a:lstStyle/>
          <a:p>
            <a:pPr>
              <a:defRPr/>
            </a:pPr>
            <a:r>
              <a:rPr lang="en-US" sz="3200" dirty="0">
                <a:solidFill>
                  <a:srgbClr val="FFFF00"/>
                </a:solidFill>
              </a:rPr>
              <a:t>Privacy/Confidentiality</a:t>
            </a:r>
            <a:endParaRPr lang="en-US" dirty="0"/>
          </a:p>
        </p:txBody>
      </p:sp>
      <p:sp>
        <p:nvSpPr>
          <p:cNvPr id="3" name="Content Placeholder 2">
            <a:extLst>
              <a:ext uri="{FF2B5EF4-FFF2-40B4-BE49-F238E27FC236}">
                <a16:creationId xmlns:a16="http://schemas.microsoft.com/office/drawing/2014/main" id="{1C5F9DDD-74EC-ECB2-81F9-9F279F732B21}"/>
              </a:ext>
            </a:extLst>
          </p:cNvPr>
          <p:cNvSpPr>
            <a:spLocks noGrp="1"/>
          </p:cNvSpPr>
          <p:nvPr>
            <p:ph idx="1"/>
          </p:nvPr>
        </p:nvSpPr>
        <p:spPr/>
        <p:txBody>
          <a:bodyPr/>
          <a:lstStyle/>
          <a:p>
            <a:pPr>
              <a:defRPr/>
            </a:pPr>
            <a:r>
              <a:rPr lang="en-US" sz="2400" dirty="0"/>
              <a:t>90% of US healthcare organizations exposed their patients’ data or were the victim of a security breach in 2012 and 2013</a:t>
            </a:r>
          </a:p>
          <a:p>
            <a:pPr>
              <a:defRPr/>
            </a:pPr>
            <a:r>
              <a:rPr lang="en-US" sz="2400" dirty="0"/>
              <a:t>Pharmaceutical company data mining</a:t>
            </a:r>
          </a:p>
          <a:p>
            <a:pPr lvl="1">
              <a:defRPr/>
            </a:pPr>
            <a:r>
              <a:rPr lang="en-US" sz="2400" dirty="0"/>
              <a:t>NH, ME now limit</a:t>
            </a:r>
          </a:p>
          <a:p>
            <a:pPr lvl="1">
              <a:defRPr/>
            </a:pPr>
            <a:r>
              <a:rPr lang="en-US" sz="2400" dirty="0"/>
              <a:t>CVS offers up to $50 annual savings on medications to patients willing to give up HIPAA privacy rights</a:t>
            </a:r>
          </a:p>
          <a:p>
            <a:pPr lvl="1">
              <a:defRPr/>
            </a:pPr>
            <a:r>
              <a:rPr lang="en-US" sz="2400" dirty="0"/>
              <a:t>Drug companies, drug benefit managers contacting patients to encourage use of lower cost narcotics (which carry higher abuse potential)</a:t>
            </a:r>
          </a:p>
          <a:p>
            <a:pPr lvl="1">
              <a:defRPr/>
            </a:pPr>
            <a:endParaRPr lang="en-US" dirty="0"/>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2E4-1690-56BA-D85C-B4E893BF857D}"/>
              </a:ext>
            </a:extLst>
          </p:cNvPr>
          <p:cNvSpPr>
            <a:spLocks noGrp="1"/>
          </p:cNvSpPr>
          <p:nvPr>
            <p:ph type="title"/>
          </p:nvPr>
        </p:nvSpPr>
        <p:spPr/>
        <p:txBody>
          <a:bodyPr/>
          <a:lstStyle/>
          <a:p>
            <a:pPr>
              <a:defRPr/>
            </a:pPr>
            <a:r>
              <a:rPr lang="en-US" dirty="0"/>
              <a:t>Health Insurance Data Mining</a:t>
            </a:r>
          </a:p>
        </p:txBody>
      </p:sp>
      <p:sp>
        <p:nvSpPr>
          <p:cNvPr id="3" name="Content Placeholder 2">
            <a:extLst>
              <a:ext uri="{FF2B5EF4-FFF2-40B4-BE49-F238E27FC236}">
                <a16:creationId xmlns:a16="http://schemas.microsoft.com/office/drawing/2014/main" id="{9A0D57E3-1E30-92D5-D1FD-69B399ACBF7C}"/>
              </a:ext>
            </a:extLst>
          </p:cNvPr>
          <p:cNvSpPr>
            <a:spLocks noGrp="1"/>
          </p:cNvSpPr>
          <p:nvPr>
            <p:ph idx="1"/>
          </p:nvPr>
        </p:nvSpPr>
        <p:spPr/>
        <p:txBody>
          <a:bodyPr/>
          <a:lstStyle/>
          <a:p>
            <a:pPr>
              <a:defRPr/>
            </a:pPr>
            <a:r>
              <a:rPr lang="en-US" dirty="0"/>
              <a:t>Health insurance industry has long history of “cherry picking” and “lemon dropping”</a:t>
            </a:r>
          </a:p>
          <a:p>
            <a:pPr>
              <a:defRPr/>
            </a:pPr>
            <a:r>
              <a:rPr lang="en-US" dirty="0"/>
              <a:t>HIPAA protects medical information, but not demographic, economic, or lifestyle information</a:t>
            </a:r>
          </a:p>
          <a:p>
            <a:pPr>
              <a:defRPr/>
            </a:pPr>
            <a:r>
              <a:rPr lang="en-US" dirty="0"/>
              <a:t>Thus, insurance companies mine data before deciding on insurability</a:t>
            </a:r>
          </a:p>
          <a:p>
            <a:pPr>
              <a:defRPr/>
            </a:pPr>
            <a:endParaRPr lang="en-US" dirty="0"/>
          </a:p>
        </p:txBody>
      </p:sp>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B7A75-FF98-427E-FA99-50701AFDF564}"/>
              </a:ext>
            </a:extLst>
          </p:cNvPr>
          <p:cNvSpPr>
            <a:spLocks noGrp="1"/>
          </p:cNvSpPr>
          <p:nvPr>
            <p:ph type="title"/>
          </p:nvPr>
        </p:nvSpPr>
        <p:spPr/>
        <p:txBody>
          <a:bodyPr/>
          <a:lstStyle/>
          <a:p>
            <a:pPr>
              <a:defRPr/>
            </a:pPr>
            <a:r>
              <a:rPr lang="en-US" dirty="0">
                <a:solidFill>
                  <a:srgbClr val="FFFF00"/>
                </a:solidFill>
              </a:rPr>
              <a:t>Health Insurance Data Mining</a:t>
            </a:r>
            <a:endParaRPr lang="en-US" dirty="0"/>
          </a:p>
        </p:txBody>
      </p:sp>
      <p:sp>
        <p:nvSpPr>
          <p:cNvPr id="3" name="Content Placeholder 2">
            <a:extLst>
              <a:ext uri="{FF2B5EF4-FFF2-40B4-BE49-F238E27FC236}">
                <a16:creationId xmlns:a16="http://schemas.microsoft.com/office/drawing/2014/main" id="{5B1F79C7-861C-CF5A-86E8-FD0291E1E5C9}"/>
              </a:ext>
            </a:extLst>
          </p:cNvPr>
          <p:cNvSpPr>
            <a:spLocks noGrp="1"/>
          </p:cNvSpPr>
          <p:nvPr>
            <p:ph idx="1"/>
          </p:nvPr>
        </p:nvSpPr>
        <p:spPr/>
        <p:txBody>
          <a:bodyPr/>
          <a:lstStyle/>
          <a:p>
            <a:pPr>
              <a:defRPr/>
            </a:pPr>
            <a:r>
              <a:rPr lang="en-US" dirty="0"/>
              <a:t>Examples:</a:t>
            </a:r>
          </a:p>
          <a:p>
            <a:pPr lvl="1">
              <a:defRPr/>
            </a:pPr>
            <a:r>
              <a:rPr lang="en-US" dirty="0"/>
              <a:t>Optum: Owned by United Health Group; has collected data on medical diagnoses, tests, prescriptions, costs, and socioeconomic data on 150 million Americans back to 1993</a:t>
            </a:r>
          </a:p>
          <a:p>
            <a:pPr lvl="1">
              <a:defRPr/>
            </a:pPr>
            <a:r>
              <a:rPr lang="en-US" dirty="0"/>
              <a:t>LexisNexis: uses “442 non-medical attributes to predict a person’s medical costs” (e.g., cell phone numbers, criminal records, bankruptcies, property records, neighborhood safety, etc.)</a:t>
            </a:r>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179D2-F107-1E20-12E5-D6ACDE8ED29F}"/>
              </a:ext>
            </a:extLst>
          </p:cNvPr>
          <p:cNvSpPr>
            <a:spLocks noGrp="1"/>
          </p:cNvSpPr>
          <p:nvPr>
            <p:ph type="title"/>
          </p:nvPr>
        </p:nvSpPr>
        <p:spPr/>
        <p:txBody>
          <a:bodyPr/>
          <a:lstStyle/>
          <a:p>
            <a:pPr>
              <a:defRPr/>
            </a:pPr>
            <a:r>
              <a:rPr lang="en-US" dirty="0">
                <a:solidFill>
                  <a:srgbClr val="FFFF00"/>
                </a:solidFill>
              </a:rPr>
              <a:t>Health Insurance Data Mining</a:t>
            </a:r>
            <a:endParaRPr lang="en-US" dirty="0"/>
          </a:p>
        </p:txBody>
      </p:sp>
      <p:sp>
        <p:nvSpPr>
          <p:cNvPr id="3" name="Content Placeholder 2">
            <a:extLst>
              <a:ext uri="{FF2B5EF4-FFF2-40B4-BE49-F238E27FC236}">
                <a16:creationId xmlns:a16="http://schemas.microsoft.com/office/drawing/2014/main" id="{C5B9AFE7-BEEA-04E8-695B-8E2CE015EBAF}"/>
              </a:ext>
            </a:extLst>
          </p:cNvPr>
          <p:cNvSpPr>
            <a:spLocks noGrp="1"/>
          </p:cNvSpPr>
          <p:nvPr>
            <p:ph idx="1"/>
          </p:nvPr>
        </p:nvSpPr>
        <p:spPr/>
        <p:txBody>
          <a:bodyPr/>
          <a:lstStyle/>
          <a:p>
            <a:pPr>
              <a:defRPr/>
            </a:pPr>
            <a:r>
              <a:rPr lang="en-US" dirty="0"/>
              <a:t>Algorithms used to create “health scores” (like credit scores, but individuals cannot access)</a:t>
            </a:r>
          </a:p>
          <a:p>
            <a:pPr>
              <a:defRPr/>
            </a:pPr>
            <a:r>
              <a:rPr lang="en-US" dirty="0"/>
              <a:t>Employers could use to select job candidates</a:t>
            </a:r>
          </a:p>
          <a:p>
            <a:pPr>
              <a:defRPr/>
            </a:pPr>
            <a:r>
              <a:rPr lang="en-US" dirty="0"/>
              <a:t>Trump administration promoting short-term health plans, which allow insurers to deny coverage to sick patients</a:t>
            </a:r>
          </a:p>
          <a:p>
            <a:pPr>
              <a:defRPr/>
            </a:pPr>
            <a:endParaRPr lang="en-US" dirty="0"/>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E5E24-5813-ACE0-1795-848DFE286786}"/>
              </a:ext>
            </a:extLst>
          </p:cNvPr>
          <p:cNvSpPr>
            <a:spLocks noGrp="1"/>
          </p:cNvSpPr>
          <p:nvPr>
            <p:ph type="title"/>
          </p:nvPr>
        </p:nvSpPr>
        <p:spPr/>
        <p:txBody>
          <a:bodyPr/>
          <a:lstStyle/>
          <a:p>
            <a:pPr>
              <a:defRPr/>
            </a:pPr>
            <a:r>
              <a:rPr lang="en-US" altLang="en-US" dirty="0">
                <a:solidFill>
                  <a:schemeClr val="tx1"/>
                </a:solidFill>
              </a:rPr>
              <a:t>Health Care Privacy Breaches</a:t>
            </a:r>
            <a:endParaRPr lang="en-US" dirty="0">
              <a:solidFill>
                <a:schemeClr val="tx1"/>
              </a:solidFill>
            </a:endParaRPr>
          </a:p>
        </p:txBody>
      </p:sp>
      <p:sp>
        <p:nvSpPr>
          <p:cNvPr id="3" name="Content Placeholder 2">
            <a:extLst>
              <a:ext uri="{FF2B5EF4-FFF2-40B4-BE49-F238E27FC236}">
                <a16:creationId xmlns:a16="http://schemas.microsoft.com/office/drawing/2014/main" id="{86B698FF-F9EA-EFD6-D701-9611277D38F9}"/>
              </a:ext>
            </a:extLst>
          </p:cNvPr>
          <p:cNvSpPr>
            <a:spLocks noGrp="1"/>
          </p:cNvSpPr>
          <p:nvPr>
            <p:ph idx="1"/>
          </p:nvPr>
        </p:nvSpPr>
        <p:spPr/>
        <p:txBody>
          <a:bodyPr>
            <a:normAutofit fontScale="92500" lnSpcReduction="10000"/>
          </a:bodyPr>
          <a:lstStyle/>
          <a:p>
            <a:pPr>
              <a:defRPr/>
            </a:pPr>
            <a:r>
              <a:rPr lang="en-US" sz="2700" dirty="0"/>
              <a:t>Ransomware attacks on hospitals</a:t>
            </a:r>
          </a:p>
          <a:p>
            <a:pPr lvl="1">
              <a:defRPr/>
            </a:pPr>
            <a:r>
              <a:rPr lang="en-US" sz="2700" dirty="0"/>
              <a:t>Increasing dramatically (1,400% from 2018 to 2019)</a:t>
            </a:r>
          </a:p>
          <a:p>
            <a:pPr lvl="1">
              <a:defRPr/>
            </a:pPr>
            <a:r>
              <a:rPr lang="en-US" sz="2700" dirty="0"/>
              <a:t>Hundreds of hospitals affected (in the US and worldwide)</a:t>
            </a:r>
          </a:p>
          <a:p>
            <a:pPr lvl="1">
              <a:defRPr/>
            </a:pPr>
            <a:r>
              <a:rPr lang="en-US" sz="2700" dirty="0"/>
              <a:t>Many hospitals delayed technology upgrades to avoid attacks</a:t>
            </a:r>
          </a:p>
          <a:p>
            <a:pPr lvl="1">
              <a:defRPr/>
            </a:pPr>
            <a:r>
              <a:rPr lang="en-US" sz="2700" dirty="0"/>
              <a:t>Some hospitals have paid ransom to unlock clinical data</a:t>
            </a:r>
          </a:p>
          <a:p>
            <a:pPr lvl="2">
              <a:defRPr/>
            </a:pPr>
            <a:r>
              <a:rPr lang="en-US" sz="2300" dirty="0"/>
              <a:t>Security experts recommend not paying, as this rewards cybercrime and does not fix security vulnerability</a:t>
            </a:r>
          </a:p>
          <a:p>
            <a:pPr>
              <a:defRPr/>
            </a:pPr>
            <a:endParaRPr lang="en-US" sz="27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65208-28C3-9AC8-5DD5-D592631B1016}"/>
              </a:ext>
            </a:extLst>
          </p:cNvPr>
          <p:cNvSpPr>
            <a:spLocks noGrp="1"/>
          </p:cNvSpPr>
          <p:nvPr>
            <p:ph type="title"/>
          </p:nvPr>
        </p:nvSpPr>
        <p:spPr/>
        <p:txBody>
          <a:bodyPr/>
          <a:lstStyle/>
          <a:p>
            <a:pPr>
              <a:defRPr/>
            </a:pPr>
            <a:r>
              <a:rPr lang="en-US" dirty="0"/>
              <a:t>Costs of Drug Abuse</a:t>
            </a:r>
          </a:p>
        </p:txBody>
      </p:sp>
      <p:sp>
        <p:nvSpPr>
          <p:cNvPr id="3" name="Content Placeholder 2">
            <a:extLst>
              <a:ext uri="{FF2B5EF4-FFF2-40B4-BE49-F238E27FC236}">
                <a16:creationId xmlns:a16="http://schemas.microsoft.com/office/drawing/2014/main" id="{5E2EF1C7-86E3-030A-E5A8-9D84F882871A}"/>
              </a:ext>
            </a:extLst>
          </p:cNvPr>
          <p:cNvSpPr>
            <a:spLocks noGrp="1"/>
          </p:cNvSpPr>
          <p:nvPr>
            <p:ph idx="1"/>
          </p:nvPr>
        </p:nvSpPr>
        <p:spPr/>
        <p:txBody>
          <a:bodyPr/>
          <a:lstStyle/>
          <a:p>
            <a:pPr>
              <a:defRPr/>
            </a:pPr>
            <a:r>
              <a:rPr lang="en-US" sz="2800" dirty="0"/>
              <a:t>Over 500,000 deaths from opioid overdoses in last 20 </a:t>
            </a:r>
            <a:r>
              <a:rPr lang="en-US" sz="2800" dirty="0" err="1"/>
              <a:t>yrs</a:t>
            </a:r>
            <a:endParaRPr lang="en-US" sz="2800" dirty="0"/>
          </a:p>
          <a:p>
            <a:pPr lvl="1">
              <a:defRPr/>
            </a:pPr>
            <a:r>
              <a:rPr lang="en-US" dirty="0"/>
              <a:t>Over 93,000 in 2020</a:t>
            </a:r>
          </a:p>
          <a:p>
            <a:pPr>
              <a:defRPr/>
            </a:pPr>
            <a:r>
              <a:rPr lang="en-US" sz="2800" dirty="0"/>
              <a:t>Estimated costs of opioid epidemic $1.5 trillion (2020)</a:t>
            </a:r>
          </a:p>
          <a:p>
            <a:pPr>
              <a:defRPr/>
            </a:pPr>
            <a:r>
              <a:rPr lang="en-US" sz="2800" dirty="0"/>
              <a:t>Doctors’ prescriptions for opioids down 44% between 2011 and 2020</a:t>
            </a:r>
          </a:p>
          <a:p>
            <a:pPr lvl="1">
              <a:defRPr/>
            </a:pPr>
            <a:r>
              <a:rPr lang="en-US" dirty="0"/>
              <a:t>More using prescription drug monitoring programs</a:t>
            </a:r>
          </a:p>
        </p:txBody>
      </p:sp>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01B16-958B-BB67-3581-1BEEDF4974A6}"/>
              </a:ext>
            </a:extLst>
          </p:cNvPr>
          <p:cNvSpPr>
            <a:spLocks noGrp="1"/>
          </p:cNvSpPr>
          <p:nvPr>
            <p:ph type="title"/>
          </p:nvPr>
        </p:nvSpPr>
        <p:spPr/>
        <p:txBody>
          <a:bodyPr/>
          <a:lstStyle/>
          <a:p>
            <a:pPr>
              <a:defRPr/>
            </a:pPr>
            <a:r>
              <a:rPr lang="en-US" altLang="en-US" dirty="0">
                <a:solidFill>
                  <a:srgbClr val="FFFFFF"/>
                </a:solidFill>
              </a:rPr>
              <a:t>Health Care Privacy Breaches</a:t>
            </a:r>
            <a:endParaRPr lang="en-US" dirty="0"/>
          </a:p>
        </p:txBody>
      </p:sp>
      <p:sp>
        <p:nvSpPr>
          <p:cNvPr id="3" name="Content Placeholder 2">
            <a:extLst>
              <a:ext uri="{FF2B5EF4-FFF2-40B4-BE49-F238E27FC236}">
                <a16:creationId xmlns:a16="http://schemas.microsoft.com/office/drawing/2014/main" id="{09FA92B8-3DB5-03E1-6F9C-F72393BD4FB8}"/>
              </a:ext>
            </a:extLst>
          </p:cNvPr>
          <p:cNvSpPr>
            <a:spLocks noGrp="1"/>
          </p:cNvSpPr>
          <p:nvPr>
            <p:ph idx="1"/>
          </p:nvPr>
        </p:nvSpPr>
        <p:spPr/>
        <p:txBody>
          <a:bodyPr/>
          <a:lstStyle/>
          <a:p>
            <a:pPr>
              <a:defRPr/>
            </a:pPr>
            <a:r>
              <a:rPr lang="en-US" dirty="0"/>
              <a:t>Ransomware attacks on hospitals</a:t>
            </a:r>
          </a:p>
          <a:p>
            <a:pPr lvl="1">
              <a:defRPr/>
            </a:pPr>
            <a:r>
              <a:rPr lang="en-US" sz="3200" dirty="0"/>
              <a:t>Back up systems helpful</a:t>
            </a:r>
          </a:p>
          <a:p>
            <a:pPr lvl="1">
              <a:defRPr/>
            </a:pPr>
            <a:r>
              <a:rPr lang="en-US" sz="3200" dirty="0"/>
              <a:t>Hospital spend small portion of their IT budgets on cybersecurity</a:t>
            </a:r>
          </a:p>
          <a:p>
            <a:pPr lvl="1">
              <a:defRPr/>
            </a:pPr>
            <a:r>
              <a:rPr lang="en-US" sz="3200" dirty="0"/>
              <a:t>Concerns raised over draining batteries or malicious reprogramming of implanted medical devices</a:t>
            </a:r>
          </a:p>
          <a:p>
            <a:pPr>
              <a:defRPr/>
            </a:pPr>
            <a:endParaRPr lang="en-US" dirty="0"/>
          </a:p>
        </p:txBody>
      </p:sp>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a:extLst>
              <a:ext uri="{FF2B5EF4-FFF2-40B4-BE49-F238E27FC236}">
                <a16:creationId xmlns:a16="http://schemas.microsoft.com/office/drawing/2014/main" id="{92ABC5E4-FD22-3242-33DF-23599B522331}"/>
              </a:ext>
            </a:extLst>
          </p:cNvPr>
          <p:cNvSpPr>
            <a:spLocks noGrp="1" noChangeArrowheads="1"/>
          </p:cNvSpPr>
          <p:nvPr>
            <p:ph type="title"/>
          </p:nvPr>
        </p:nvSpPr>
        <p:spPr/>
        <p:txBody>
          <a:bodyPr/>
          <a:lstStyle/>
          <a:p>
            <a:pPr>
              <a:defRPr/>
            </a:pPr>
            <a:r>
              <a:rPr lang="en-US" sz="3200" dirty="0"/>
              <a:t>Drug Testing and Privacy/Confidentiality</a:t>
            </a:r>
          </a:p>
        </p:txBody>
      </p:sp>
      <p:sp>
        <p:nvSpPr>
          <p:cNvPr id="184323" name="Rectangle 3">
            <a:extLst>
              <a:ext uri="{FF2B5EF4-FFF2-40B4-BE49-F238E27FC236}">
                <a16:creationId xmlns:a16="http://schemas.microsoft.com/office/drawing/2014/main" id="{00BCC5A9-123C-F0A1-BE91-E3892A3B8F9C}"/>
              </a:ext>
            </a:extLst>
          </p:cNvPr>
          <p:cNvSpPr>
            <a:spLocks noGrp="1" noChangeArrowheads="1"/>
          </p:cNvSpPr>
          <p:nvPr>
            <p:ph idx="1"/>
          </p:nvPr>
        </p:nvSpPr>
        <p:spPr/>
        <p:txBody>
          <a:bodyPr/>
          <a:lstStyle/>
          <a:p>
            <a:pPr>
              <a:lnSpc>
                <a:spcPct val="90000"/>
              </a:lnSpc>
              <a:defRPr/>
            </a:pPr>
            <a:r>
              <a:rPr lang="en-US" sz="2800" dirty="0"/>
              <a:t>RFIDs (radio frequency identification tags): in credit cards, shipping containers, passports, pets, and consumer products</a:t>
            </a:r>
          </a:p>
          <a:p>
            <a:pPr lvl="1">
              <a:lnSpc>
                <a:spcPct val="90000"/>
              </a:lnSpc>
              <a:defRPr/>
            </a:pPr>
            <a:r>
              <a:rPr lang="en-US" sz="2400" dirty="0"/>
              <a:t>Approved for use in humans by former HHS </a:t>
            </a:r>
            <a:r>
              <a:rPr lang="en-US" sz="2400" dirty="0" err="1"/>
              <a:t>secty</a:t>
            </a:r>
            <a:r>
              <a:rPr lang="en-US" sz="2400" dirty="0"/>
              <a:t>. Tommy Thompson (now a consultant for Applied Digital Solutions, owner of </a:t>
            </a:r>
            <a:r>
              <a:rPr lang="en-US" sz="2400" dirty="0" err="1"/>
              <a:t>VeriChip</a:t>
            </a:r>
            <a:r>
              <a:rPr lang="en-US" sz="2400" dirty="0"/>
              <a:t>)</a:t>
            </a:r>
          </a:p>
          <a:p>
            <a:pPr lvl="1">
              <a:lnSpc>
                <a:spcPct val="90000"/>
              </a:lnSpc>
              <a:defRPr/>
            </a:pPr>
            <a:r>
              <a:rPr lang="en-US" sz="2400" dirty="0"/>
              <a:t>CEO has suggested use in soldiers, immigrants/guest workers</a:t>
            </a:r>
          </a:p>
          <a:p>
            <a:pPr>
              <a:lnSpc>
                <a:spcPct val="90000"/>
              </a:lnSpc>
              <a:defRPr/>
            </a:pPr>
            <a:r>
              <a:rPr lang="en-US" sz="2800" dirty="0"/>
              <a:t>RFID chips can interfere with critical care medical equipment, cause sarcomas in mice</a:t>
            </a:r>
          </a:p>
        </p:txBody>
      </p:sp>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5D070-9948-1267-99AD-F33A2E183AAE}"/>
              </a:ext>
            </a:extLst>
          </p:cNvPr>
          <p:cNvSpPr>
            <a:spLocks noGrp="1"/>
          </p:cNvSpPr>
          <p:nvPr>
            <p:ph type="title"/>
          </p:nvPr>
        </p:nvSpPr>
        <p:spPr/>
        <p:txBody>
          <a:bodyPr/>
          <a:lstStyle/>
          <a:p>
            <a:pPr>
              <a:defRPr/>
            </a:pPr>
            <a:r>
              <a:rPr lang="en-US" sz="3200" dirty="0"/>
              <a:t>Drug Testing and Privacy/Confidentiality:</a:t>
            </a:r>
            <a:br>
              <a:rPr lang="en-US" sz="3200" dirty="0"/>
            </a:br>
            <a:r>
              <a:rPr lang="en-US" sz="3200" dirty="0"/>
              <a:t>Helpful Developments</a:t>
            </a:r>
          </a:p>
        </p:txBody>
      </p:sp>
      <p:sp>
        <p:nvSpPr>
          <p:cNvPr id="3" name="Content Placeholder 2">
            <a:extLst>
              <a:ext uri="{FF2B5EF4-FFF2-40B4-BE49-F238E27FC236}">
                <a16:creationId xmlns:a16="http://schemas.microsoft.com/office/drawing/2014/main" id="{3166FBE7-C79A-D647-2B03-1FCDF684471F}"/>
              </a:ext>
            </a:extLst>
          </p:cNvPr>
          <p:cNvSpPr>
            <a:spLocks noGrp="1"/>
          </p:cNvSpPr>
          <p:nvPr>
            <p:ph idx="1"/>
          </p:nvPr>
        </p:nvSpPr>
        <p:spPr/>
        <p:txBody>
          <a:bodyPr/>
          <a:lstStyle/>
          <a:p>
            <a:pPr>
              <a:defRPr/>
            </a:pPr>
            <a:r>
              <a:rPr lang="en-US" sz="3600" dirty="0"/>
              <a:t>The “Tattletale Pill”</a:t>
            </a:r>
          </a:p>
          <a:p>
            <a:pPr lvl="1">
              <a:defRPr/>
            </a:pPr>
            <a:r>
              <a:rPr lang="en-US" sz="3600" dirty="0"/>
              <a:t>Prescription drugs with microchips with digestible antennae alerts doctors/family members when pills taken</a:t>
            </a:r>
          </a:p>
          <a:p>
            <a:pPr lvl="1">
              <a:defRPr/>
            </a:pPr>
            <a:r>
              <a:rPr lang="en-US" sz="3600" dirty="0"/>
              <a:t>May increase compliance, aid in research</a:t>
            </a:r>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3B370-D7C1-E7AF-FEB1-BDA38F85E9A4}"/>
              </a:ext>
            </a:extLst>
          </p:cNvPr>
          <p:cNvSpPr>
            <a:spLocks noGrp="1"/>
          </p:cNvSpPr>
          <p:nvPr>
            <p:ph type="title"/>
          </p:nvPr>
        </p:nvSpPr>
        <p:spPr/>
        <p:txBody>
          <a:bodyPr/>
          <a:lstStyle/>
          <a:p>
            <a:pPr>
              <a:defRPr/>
            </a:pPr>
            <a:r>
              <a:rPr lang="en-US" sz="3200" dirty="0"/>
              <a:t>Drug Testing and Privacy/Confidentiality:</a:t>
            </a:r>
            <a:br>
              <a:rPr lang="en-US" sz="3200" dirty="0"/>
            </a:br>
            <a:r>
              <a:rPr lang="en-US" sz="3200" dirty="0"/>
              <a:t>Helpful Developments</a:t>
            </a:r>
          </a:p>
        </p:txBody>
      </p:sp>
      <p:sp>
        <p:nvSpPr>
          <p:cNvPr id="3" name="Content Placeholder 2">
            <a:extLst>
              <a:ext uri="{FF2B5EF4-FFF2-40B4-BE49-F238E27FC236}">
                <a16:creationId xmlns:a16="http://schemas.microsoft.com/office/drawing/2014/main" id="{3BC7776D-460E-CFAD-0221-30E5D52E62DF}"/>
              </a:ext>
            </a:extLst>
          </p:cNvPr>
          <p:cNvSpPr>
            <a:spLocks noGrp="1"/>
          </p:cNvSpPr>
          <p:nvPr>
            <p:ph idx="1"/>
          </p:nvPr>
        </p:nvSpPr>
        <p:spPr/>
        <p:txBody>
          <a:bodyPr/>
          <a:lstStyle/>
          <a:p>
            <a:pPr>
              <a:defRPr/>
            </a:pPr>
            <a:r>
              <a:rPr lang="en-US" dirty="0"/>
              <a:t>National All Schedules Prescription Electronic Monitoring Reporting System (established 2005, vastly under-funded)</a:t>
            </a:r>
          </a:p>
          <a:p>
            <a:pPr lvl="1">
              <a:defRPr/>
            </a:pPr>
            <a:r>
              <a:rPr lang="en-US" sz="3200" dirty="0"/>
              <a:t>Allows tracking of fraudulent prescriptions, controlled substance misuse and abuse</a:t>
            </a:r>
          </a:p>
          <a:p>
            <a:pPr lvl="1">
              <a:defRPr/>
            </a:pPr>
            <a:r>
              <a:rPr lang="en-US" sz="3200" dirty="0"/>
              <a:t>An information tool, not a law enforcement tool</a:t>
            </a:r>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8B0C1384-7AD0-AC12-D404-8C54588F8003}"/>
              </a:ext>
            </a:extLst>
          </p:cNvPr>
          <p:cNvSpPr>
            <a:spLocks noGrp="1" noChangeArrowheads="1"/>
          </p:cNvSpPr>
          <p:nvPr>
            <p:ph type="title"/>
          </p:nvPr>
        </p:nvSpPr>
        <p:spPr/>
        <p:txBody>
          <a:bodyPr/>
          <a:lstStyle/>
          <a:p>
            <a:pPr>
              <a:defRPr/>
            </a:pPr>
            <a:r>
              <a:rPr lang="en-US"/>
              <a:t>Testing Protocols</a:t>
            </a:r>
          </a:p>
        </p:txBody>
      </p:sp>
      <p:sp>
        <p:nvSpPr>
          <p:cNvPr id="112643" name="Rectangle 3">
            <a:extLst>
              <a:ext uri="{FF2B5EF4-FFF2-40B4-BE49-F238E27FC236}">
                <a16:creationId xmlns:a16="http://schemas.microsoft.com/office/drawing/2014/main" id="{6F8AF6A6-B850-48E3-B45D-B6424AECE0E7}"/>
              </a:ext>
            </a:extLst>
          </p:cNvPr>
          <p:cNvSpPr>
            <a:spLocks noGrp="1" noChangeArrowheads="1"/>
          </p:cNvSpPr>
          <p:nvPr>
            <p:ph idx="1"/>
          </p:nvPr>
        </p:nvSpPr>
        <p:spPr>
          <a:xfrm>
            <a:off x="830263" y="2051050"/>
            <a:ext cx="7340600" cy="3740150"/>
          </a:xfrm>
        </p:spPr>
        <p:txBody>
          <a:bodyPr/>
          <a:lstStyle/>
          <a:p>
            <a:pPr>
              <a:defRPr/>
            </a:pPr>
            <a:r>
              <a:rPr lang="en-US" sz="2800" dirty="0"/>
              <a:t>Which physicians should be tested </a:t>
            </a:r>
          </a:p>
          <a:p>
            <a:pPr lvl="1">
              <a:defRPr/>
            </a:pPr>
            <a:r>
              <a:rPr lang="en-US" dirty="0"/>
              <a:t>Clinicians?</a:t>
            </a:r>
          </a:p>
          <a:p>
            <a:pPr lvl="1">
              <a:defRPr/>
            </a:pPr>
            <a:r>
              <a:rPr lang="en-US" dirty="0"/>
              <a:t>Researchers?</a:t>
            </a:r>
          </a:p>
          <a:p>
            <a:pPr lvl="1">
              <a:defRPr/>
            </a:pPr>
            <a:r>
              <a:rPr lang="en-US" dirty="0"/>
              <a:t>Administrators? </a:t>
            </a:r>
          </a:p>
          <a:p>
            <a:pPr lvl="1">
              <a:defRPr/>
            </a:pPr>
            <a:r>
              <a:rPr lang="en-US" dirty="0"/>
              <a:t>How often? </a:t>
            </a:r>
          </a:p>
          <a:p>
            <a:pPr lvl="1">
              <a:defRPr/>
            </a:pPr>
            <a:r>
              <a:rPr lang="en-US" dirty="0"/>
              <a:t>Who should have access to physicians’ test results [and potentially, by extension, other personal health data]</a:t>
            </a:r>
          </a:p>
        </p:txBody>
      </p:sp>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a:extLst>
              <a:ext uri="{FF2B5EF4-FFF2-40B4-BE49-F238E27FC236}">
                <a16:creationId xmlns:a16="http://schemas.microsoft.com/office/drawing/2014/main" id="{ECEC6E2C-4CB3-BE7D-4129-B06ADF2AEA0B}"/>
              </a:ext>
            </a:extLst>
          </p:cNvPr>
          <p:cNvSpPr>
            <a:spLocks noGrp="1" noChangeArrowheads="1"/>
          </p:cNvSpPr>
          <p:nvPr>
            <p:ph type="title"/>
          </p:nvPr>
        </p:nvSpPr>
        <p:spPr/>
        <p:txBody>
          <a:bodyPr/>
          <a:lstStyle/>
          <a:p>
            <a:pPr>
              <a:defRPr/>
            </a:pPr>
            <a:r>
              <a:rPr lang="en-US" dirty="0"/>
              <a:t>Conclusions Regarding Physician Drug Testing</a:t>
            </a:r>
            <a:endParaRPr lang="en-US" sz="4000" dirty="0"/>
          </a:p>
        </p:txBody>
      </p:sp>
      <p:sp>
        <p:nvSpPr>
          <p:cNvPr id="126979" name="Rectangle 3">
            <a:extLst>
              <a:ext uri="{FF2B5EF4-FFF2-40B4-BE49-F238E27FC236}">
                <a16:creationId xmlns:a16="http://schemas.microsoft.com/office/drawing/2014/main" id="{83B4F218-8BBA-441B-C223-065151D3578E}"/>
              </a:ext>
            </a:extLst>
          </p:cNvPr>
          <p:cNvSpPr>
            <a:spLocks noGrp="1" noChangeArrowheads="1"/>
          </p:cNvSpPr>
          <p:nvPr>
            <p:ph idx="1"/>
          </p:nvPr>
        </p:nvSpPr>
        <p:spPr/>
        <p:txBody>
          <a:bodyPr/>
          <a:lstStyle/>
          <a:p>
            <a:pPr>
              <a:defRPr/>
            </a:pPr>
            <a:r>
              <a:rPr lang="en-US" dirty="0"/>
              <a:t>All rational physicians are in favor of improving the health of their professional colleagues, providing treatment in the most expeditious and confidential manner for those who have exhibited strong evidence of job impairment, and ensuring the safe delivery of error-free care to their patients</a:t>
            </a:r>
            <a:endParaRPr lang="en-US" sz="2800" dirty="0"/>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144E341E-4EDC-0625-A228-6601DA25CC3C}"/>
              </a:ext>
            </a:extLst>
          </p:cNvPr>
          <p:cNvSpPr>
            <a:spLocks noGrp="1" noChangeArrowheads="1"/>
          </p:cNvSpPr>
          <p:nvPr>
            <p:ph type="title"/>
          </p:nvPr>
        </p:nvSpPr>
        <p:spPr/>
        <p:txBody>
          <a:bodyPr/>
          <a:lstStyle/>
          <a:p>
            <a:pPr>
              <a:defRPr/>
            </a:pPr>
            <a:r>
              <a:rPr lang="en-US" dirty="0"/>
              <a:t>Conclusions Regarding Physician Drug Testing</a:t>
            </a:r>
          </a:p>
        </p:txBody>
      </p:sp>
      <p:sp>
        <p:nvSpPr>
          <p:cNvPr id="113667" name="Rectangle 3">
            <a:extLst>
              <a:ext uri="{FF2B5EF4-FFF2-40B4-BE49-F238E27FC236}">
                <a16:creationId xmlns:a16="http://schemas.microsoft.com/office/drawing/2014/main" id="{FAB14CE5-8166-6E00-12E5-B633CDBF2738}"/>
              </a:ext>
            </a:extLst>
          </p:cNvPr>
          <p:cNvSpPr>
            <a:spLocks noGrp="1" noChangeArrowheads="1"/>
          </p:cNvSpPr>
          <p:nvPr>
            <p:ph idx="1"/>
          </p:nvPr>
        </p:nvSpPr>
        <p:spPr/>
        <p:txBody>
          <a:bodyPr/>
          <a:lstStyle/>
          <a:p>
            <a:pPr>
              <a:defRPr/>
            </a:pPr>
            <a:r>
              <a:rPr lang="en-US" sz="3600" dirty="0"/>
              <a:t>For-cause testing not unreasonable, with appropriate safeguards</a:t>
            </a:r>
          </a:p>
          <a:p>
            <a:pPr lvl="1">
              <a:defRPr/>
            </a:pPr>
            <a:r>
              <a:rPr lang="en-US" sz="3600" dirty="0"/>
              <a:t>Post-incident testing (would occur more commonly) can contribute to decreased physician morale and increased defensive medicine</a:t>
            </a:r>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a:extLst>
              <a:ext uri="{FF2B5EF4-FFF2-40B4-BE49-F238E27FC236}">
                <a16:creationId xmlns:a16="http://schemas.microsoft.com/office/drawing/2014/main" id="{08F0BF46-C302-79B7-6F3D-C890CF69B415}"/>
              </a:ext>
            </a:extLst>
          </p:cNvPr>
          <p:cNvSpPr>
            <a:spLocks noGrp="1" noChangeArrowheads="1"/>
          </p:cNvSpPr>
          <p:nvPr>
            <p:ph type="title"/>
          </p:nvPr>
        </p:nvSpPr>
        <p:spPr/>
        <p:txBody>
          <a:bodyPr/>
          <a:lstStyle/>
          <a:p>
            <a:pPr>
              <a:defRPr/>
            </a:pPr>
            <a:r>
              <a:rPr lang="en-US" sz="4000" dirty="0"/>
              <a:t>Conclusions Regarding Physician Drug Testing</a:t>
            </a:r>
          </a:p>
        </p:txBody>
      </p:sp>
      <p:sp>
        <p:nvSpPr>
          <p:cNvPr id="169987" name="Rectangle 3">
            <a:extLst>
              <a:ext uri="{FF2B5EF4-FFF2-40B4-BE49-F238E27FC236}">
                <a16:creationId xmlns:a16="http://schemas.microsoft.com/office/drawing/2014/main" id="{06A0CDF5-FEBB-6D8B-444D-FD87DBF104E6}"/>
              </a:ext>
            </a:extLst>
          </p:cNvPr>
          <p:cNvSpPr>
            <a:spLocks noGrp="1" noChangeArrowheads="1"/>
          </p:cNvSpPr>
          <p:nvPr>
            <p:ph idx="1"/>
          </p:nvPr>
        </p:nvSpPr>
        <p:spPr/>
        <p:txBody>
          <a:bodyPr/>
          <a:lstStyle/>
          <a:p>
            <a:pPr>
              <a:defRPr/>
            </a:pPr>
            <a:r>
              <a:rPr lang="en-US" sz="2800" dirty="0"/>
              <a:t>Pre-employment and random not-for-cause testing</a:t>
            </a:r>
          </a:p>
          <a:p>
            <a:pPr lvl="1">
              <a:defRPr/>
            </a:pPr>
            <a:r>
              <a:rPr lang="en-US" dirty="0"/>
              <a:t>unscientific</a:t>
            </a:r>
          </a:p>
          <a:p>
            <a:pPr lvl="1">
              <a:defRPr/>
            </a:pPr>
            <a:r>
              <a:rPr lang="en-US" dirty="0"/>
              <a:t>ineffective</a:t>
            </a:r>
          </a:p>
          <a:p>
            <a:pPr lvl="1">
              <a:defRPr/>
            </a:pPr>
            <a:r>
              <a:rPr lang="en-US" dirty="0"/>
              <a:t>costly</a:t>
            </a:r>
          </a:p>
          <a:p>
            <a:pPr lvl="1">
              <a:defRPr/>
            </a:pPr>
            <a:r>
              <a:rPr lang="en-US" dirty="0"/>
              <a:t>public relations gimmick</a:t>
            </a:r>
          </a:p>
          <a:p>
            <a:pPr lvl="1">
              <a:defRPr/>
            </a:pPr>
            <a:r>
              <a:rPr lang="en-US" dirty="0"/>
              <a:t>physician opposition</a:t>
            </a:r>
          </a:p>
          <a:p>
            <a:pPr lvl="1">
              <a:defRPr/>
            </a:pPr>
            <a:r>
              <a:rPr lang="en-US" dirty="0"/>
              <a:t>legal ramifications</a:t>
            </a:r>
          </a:p>
          <a:p>
            <a:pPr lvl="1">
              <a:defRPr/>
            </a:pPr>
            <a:r>
              <a:rPr lang="en-US" dirty="0"/>
              <a:t>ethical problems</a:t>
            </a:r>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158EB800-2960-A0C0-DF4C-DEC56CA196F0}"/>
              </a:ext>
            </a:extLst>
          </p:cNvPr>
          <p:cNvSpPr>
            <a:spLocks noGrp="1" noChangeArrowheads="1"/>
          </p:cNvSpPr>
          <p:nvPr>
            <p:ph type="title"/>
          </p:nvPr>
        </p:nvSpPr>
        <p:spPr/>
        <p:txBody>
          <a:bodyPr/>
          <a:lstStyle/>
          <a:p>
            <a:pPr>
              <a:defRPr/>
            </a:pPr>
            <a:r>
              <a:rPr lang="en-US"/>
              <a:t>Improving Job Safety and </a:t>
            </a:r>
            <a:br>
              <a:rPr lang="en-US"/>
            </a:br>
            <a:r>
              <a:rPr lang="en-US"/>
              <a:t>Quality of Care</a:t>
            </a:r>
            <a:endParaRPr lang="en-US" sz="4000"/>
          </a:p>
        </p:txBody>
      </p:sp>
      <p:sp>
        <p:nvSpPr>
          <p:cNvPr id="128003" name="Rectangle 3">
            <a:extLst>
              <a:ext uri="{FF2B5EF4-FFF2-40B4-BE49-F238E27FC236}">
                <a16:creationId xmlns:a16="http://schemas.microsoft.com/office/drawing/2014/main" id="{2377E0B0-757F-E18F-A27A-F123F975EDEF}"/>
              </a:ext>
            </a:extLst>
          </p:cNvPr>
          <p:cNvSpPr>
            <a:spLocks noGrp="1" noChangeArrowheads="1"/>
          </p:cNvSpPr>
          <p:nvPr>
            <p:ph idx="1"/>
          </p:nvPr>
        </p:nvSpPr>
        <p:spPr/>
        <p:txBody>
          <a:bodyPr/>
          <a:lstStyle/>
          <a:p>
            <a:pPr>
              <a:defRPr/>
            </a:pPr>
            <a:r>
              <a:rPr lang="en-US" sz="3600"/>
              <a:t>Consider alternatives to mandatory pre-employment and not-for-cause drug testing</a:t>
            </a:r>
          </a:p>
          <a:p>
            <a:pPr>
              <a:defRPr/>
            </a:pPr>
            <a:r>
              <a:rPr lang="en-US" sz="3600"/>
              <a:t>Focus attention and resources on systems factors which cause or contribute to a majority of medical errors</a:t>
            </a:r>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5C3EE9A2-B8BE-1364-BF72-56B8B94AADED}"/>
              </a:ext>
            </a:extLst>
          </p:cNvPr>
          <p:cNvSpPr>
            <a:spLocks noGrp="1" noChangeArrowheads="1"/>
          </p:cNvSpPr>
          <p:nvPr>
            <p:ph type="title"/>
          </p:nvPr>
        </p:nvSpPr>
        <p:spPr/>
        <p:txBody>
          <a:bodyPr/>
          <a:lstStyle/>
          <a:p>
            <a:pPr>
              <a:defRPr/>
            </a:pPr>
            <a:r>
              <a:rPr lang="en-US" dirty="0"/>
              <a:t>Improving Job Safety and </a:t>
            </a:r>
            <a:br>
              <a:rPr lang="en-US" dirty="0"/>
            </a:br>
            <a:r>
              <a:rPr lang="en-US" dirty="0"/>
              <a:t>Quality of Care</a:t>
            </a:r>
            <a:endParaRPr lang="en-US" sz="4000" dirty="0"/>
          </a:p>
        </p:txBody>
      </p:sp>
      <p:sp>
        <p:nvSpPr>
          <p:cNvPr id="129027" name="Rectangle 3">
            <a:extLst>
              <a:ext uri="{FF2B5EF4-FFF2-40B4-BE49-F238E27FC236}">
                <a16:creationId xmlns:a16="http://schemas.microsoft.com/office/drawing/2014/main" id="{987EF685-307B-4D80-EB96-FC872820694C}"/>
              </a:ext>
            </a:extLst>
          </p:cNvPr>
          <p:cNvSpPr>
            <a:spLocks noGrp="1" noChangeArrowheads="1"/>
          </p:cNvSpPr>
          <p:nvPr>
            <p:ph idx="1"/>
          </p:nvPr>
        </p:nvSpPr>
        <p:spPr>
          <a:xfrm>
            <a:off x="685800" y="1981200"/>
            <a:ext cx="7772400" cy="3810000"/>
          </a:xfrm>
        </p:spPr>
        <p:txBody>
          <a:bodyPr/>
          <a:lstStyle/>
          <a:p>
            <a:pPr>
              <a:defRPr/>
            </a:pPr>
            <a:r>
              <a:rPr lang="en-US" sz="2800" dirty="0"/>
              <a:t>Invest in computerized medication ordering systems and more ancillary staff to assist residents in non-educational tasks which contribute to sleep-deprivation which intern can lead to errors</a:t>
            </a:r>
          </a:p>
          <a:p>
            <a:pPr>
              <a:defRPr/>
            </a:pPr>
            <a:r>
              <a:rPr lang="en-US" sz="2800" dirty="0"/>
              <a:t>In 1999, the ACGME cited 30% of internal medicine residency programs for requiring their trainees to work more hours than regulations allow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E7294688-DFB6-837B-4368-E0BAB1018992}"/>
              </a:ext>
            </a:extLst>
          </p:cNvPr>
          <p:cNvSpPr>
            <a:spLocks noGrp="1" noChangeArrowheads="1"/>
          </p:cNvSpPr>
          <p:nvPr>
            <p:ph type="title"/>
          </p:nvPr>
        </p:nvSpPr>
        <p:spPr/>
        <p:txBody>
          <a:bodyPr/>
          <a:lstStyle/>
          <a:p>
            <a:pPr>
              <a:defRPr/>
            </a:pPr>
            <a:r>
              <a:rPr lang="en-US"/>
              <a:t>Overview</a:t>
            </a:r>
          </a:p>
        </p:txBody>
      </p:sp>
      <p:sp>
        <p:nvSpPr>
          <p:cNvPr id="5123" name="Rectangle 3">
            <a:extLst>
              <a:ext uri="{FF2B5EF4-FFF2-40B4-BE49-F238E27FC236}">
                <a16:creationId xmlns:a16="http://schemas.microsoft.com/office/drawing/2014/main" id="{6462F164-405D-0E3A-30F3-B176599E740E}"/>
              </a:ext>
            </a:extLst>
          </p:cNvPr>
          <p:cNvSpPr>
            <a:spLocks noGrp="1" noChangeArrowheads="1"/>
          </p:cNvSpPr>
          <p:nvPr>
            <p:ph idx="1"/>
          </p:nvPr>
        </p:nvSpPr>
        <p:spPr>
          <a:xfrm>
            <a:off x="901700" y="2051050"/>
            <a:ext cx="7340600" cy="3740150"/>
          </a:xfrm>
        </p:spPr>
        <p:txBody>
          <a:bodyPr/>
          <a:lstStyle/>
          <a:p>
            <a:pPr>
              <a:defRPr/>
            </a:pPr>
            <a:r>
              <a:rPr lang="en-US" dirty="0"/>
              <a:t>Drug Testing in Private Industry</a:t>
            </a:r>
          </a:p>
          <a:p>
            <a:pPr>
              <a:defRPr/>
            </a:pPr>
            <a:r>
              <a:rPr lang="en-US" dirty="0"/>
              <a:t>The “Science” Behind Drug Testing</a:t>
            </a:r>
          </a:p>
          <a:p>
            <a:pPr>
              <a:defRPr/>
            </a:pPr>
            <a:r>
              <a:rPr lang="en-US" dirty="0"/>
              <a:t>Physician Opinion Regarding Drug Testing</a:t>
            </a:r>
          </a:p>
          <a:p>
            <a:pPr>
              <a:defRPr/>
            </a:pPr>
            <a:r>
              <a:rPr lang="en-US" dirty="0"/>
              <a:t>Conclusions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EDCE-9915-0A77-D3A9-2E350170E664}"/>
              </a:ext>
            </a:extLst>
          </p:cNvPr>
          <p:cNvSpPr>
            <a:spLocks noGrp="1"/>
          </p:cNvSpPr>
          <p:nvPr>
            <p:ph type="title"/>
          </p:nvPr>
        </p:nvSpPr>
        <p:spPr/>
        <p:txBody>
          <a:bodyPr/>
          <a:lstStyle/>
          <a:p>
            <a:pPr>
              <a:defRPr/>
            </a:pPr>
            <a:r>
              <a:rPr lang="en-US" altLang="en-US" dirty="0">
                <a:solidFill>
                  <a:srgbClr val="FFFF00"/>
                </a:solidFill>
                <a:effectLst/>
              </a:rPr>
              <a:t>Drug Use/Abuse</a:t>
            </a:r>
            <a:endParaRPr lang="en-US" dirty="0"/>
          </a:p>
        </p:txBody>
      </p:sp>
      <p:sp>
        <p:nvSpPr>
          <p:cNvPr id="3" name="Content Placeholder 2">
            <a:extLst>
              <a:ext uri="{FF2B5EF4-FFF2-40B4-BE49-F238E27FC236}">
                <a16:creationId xmlns:a16="http://schemas.microsoft.com/office/drawing/2014/main" id="{630A929A-AAD3-1CB8-DA0D-940ABC69720E}"/>
              </a:ext>
            </a:extLst>
          </p:cNvPr>
          <p:cNvSpPr>
            <a:spLocks noGrp="1"/>
          </p:cNvSpPr>
          <p:nvPr>
            <p:ph idx="1"/>
          </p:nvPr>
        </p:nvSpPr>
        <p:spPr/>
        <p:txBody>
          <a:bodyPr/>
          <a:lstStyle/>
          <a:p>
            <a:pPr>
              <a:defRPr/>
            </a:pPr>
            <a:r>
              <a:rPr lang="en-US" dirty="0"/>
              <a:t>Stimulant use rising </a:t>
            </a:r>
          </a:p>
          <a:p>
            <a:pPr>
              <a:defRPr/>
            </a:pPr>
            <a:r>
              <a:rPr lang="en-US" dirty="0"/>
              <a:t>Benzodiazepine prescriptions more than tripled over last 20 </a:t>
            </a:r>
            <a:r>
              <a:rPr lang="en-US" dirty="0" err="1"/>
              <a:t>yrs</a:t>
            </a:r>
            <a:r>
              <a:rPr lang="en-US" dirty="0"/>
              <a:t>, overdoses more than quadrupled</a:t>
            </a:r>
          </a:p>
          <a:p>
            <a:pPr>
              <a:defRPr/>
            </a:pPr>
            <a:r>
              <a:rPr lang="en-US" dirty="0"/>
              <a:t>Over 27,000 drug-dependent newborns, suffer for neonatal abstinence syndrome in 2013 (up from 5,000 in 2003)</a:t>
            </a:r>
          </a:p>
          <a:p>
            <a:pPr lvl="1">
              <a:defRPr/>
            </a:pPr>
            <a:r>
              <a:rPr lang="en-US" dirty="0"/>
              <a:t>20/1,000 live births (2016)</a:t>
            </a:r>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a:extLst>
              <a:ext uri="{FF2B5EF4-FFF2-40B4-BE49-F238E27FC236}">
                <a16:creationId xmlns:a16="http://schemas.microsoft.com/office/drawing/2014/main" id="{5E0D09BF-A153-35B8-AE7B-E228FF362E42}"/>
              </a:ext>
            </a:extLst>
          </p:cNvPr>
          <p:cNvSpPr>
            <a:spLocks noGrp="1" noChangeArrowheads="1"/>
          </p:cNvSpPr>
          <p:nvPr>
            <p:ph type="title"/>
          </p:nvPr>
        </p:nvSpPr>
        <p:spPr>
          <a:xfrm>
            <a:off x="609600" y="381000"/>
            <a:ext cx="7772400" cy="1143000"/>
          </a:xfrm>
        </p:spPr>
        <p:txBody>
          <a:bodyPr/>
          <a:lstStyle/>
          <a:p>
            <a:pPr>
              <a:defRPr/>
            </a:pPr>
            <a:r>
              <a:rPr lang="en-US" sz="4000"/>
              <a:t>Improving Job Safety and </a:t>
            </a:r>
            <a:br>
              <a:rPr lang="en-US" sz="4000"/>
            </a:br>
            <a:r>
              <a:rPr lang="en-US" sz="4000"/>
              <a:t>Quality of Care</a:t>
            </a:r>
            <a:endParaRPr lang="en-US"/>
          </a:p>
        </p:txBody>
      </p:sp>
      <p:sp>
        <p:nvSpPr>
          <p:cNvPr id="152579" name="Rectangle 3">
            <a:extLst>
              <a:ext uri="{FF2B5EF4-FFF2-40B4-BE49-F238E27FC236}">
                <a16:creationId xmlns:a16="http://schemas.microsoft.com/office/drawing/2014/main" id="{89A9FBBF-7C1C-9CD9-B023-0C1A6153F7AC}"/>
              </a:ext>
            </a:extLst>
          </p:cNvPr>
          <p:cNvSpPr>
            <a:spLocks noGrp="1" noChangeArrowheads="1"/>
          </p:cNvSpPr>
          <p:nvPr>
            <p:ph idx="1"/>
          </p:nvPr>
        </p:nvSpPr>
        <p:spPr>
          <a:xfrm>
            <a:off x="762000" y="2286000"/>
            <a:ext cx="7772400" cy="4114800"/>
          </a:xfrm>
        </p:spPr>
        <p:txBody>
          <a:bodyPr/>
          <a:lstStyle/>
          <a:p>
            <a:pPr>
              <a:defRPr/>
            </a:pPr>
            <a:r>
              <a:rPr lang="en-US" dirty="0"/>
              <a:t>Encourage vigilance/confrontation/reporting of clearly impaired colleagues</a:t>
            </a:r>
          </a:p>
          <a:p>
            <a:pPr>
              <a:defRPr/>
            </a:pPr>
            <a:endParaRPr lang="en-US" dirty="0"/>
          </a:p>
          <a:p>
            <a:pPr>
              <a:defRPr/>
            </a:pPr>
            <a:r>
              <a:rPr lang="en-US" dirty="0"/>
              <a:t>Failure to police the profession</a:t>
            </a:r>
          </a:p>
          <a:p>
            <a:pPr lvl="1">
              <a:defRPr/>
            </a:pPr>
            <a:r>
              <a:rPr lang="en-US" dirty="0"/>
              <a:t>?secret patients, undercover providers?</a:t>
            </a:r>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a:extLst>
              <a:ext uri="{FF2B5EF4-FFF2-40B4-BE49-F238E27FC236}">
                <a16:creationId xmlns:a16="http://schemas.microsoft.com/office/drawing/2014/main" id="{EF9230DC-CDCC-DF43-C341-856A324C3E05}"/>
              </a:ext>
            </a:extLst>
          </p:cNvPr>
          <p:cNvSpPr>
            <a:spLocks noGrp="1" noChangeArrowheads="1"/>
          </p:cNvSpPr>
          <p:nvPr>
            <p:ph type="title"/>
          </p:nvPr>
        </p:nvSpPr>
        <p:spPr>
          <a:xfrm>
            <a:off x="609600" y="381000"/>
            <a:ext cx="7772400" cy="1143000"/>
          </a:xfrm>
        </p:spPr>
        <p:txBody>
          <a:bodyPr/>
          <a:lstStyle/>
          <a:p>
            <a:pPr>
              <a:defRPr/>
            </a:pPr>
            <a:r>
              <a:rPr lang="en-US" sz="4000"/>
              <a:t>Improving Job Safety and </a:t>
            </a:r>
            <a:br>
              <a:rPr lang="en-US" sz="4000"/>
            </a:br>
            <a:r>
              <a:rPr lang="en-US" sz="4000"/>
              <a:t>Quality of Care</a:t>
            </a:r>
            <a:endParaRPr lang="en-US"/>
          </a:p>
        </p:txBody>
      </p:sp>
      <p:sp>
        <p:nvSpPr>
          <p:cNvPr id="153603" name="Rectangle 3">
            <a:extLst>
              <a:ext uri="{FF2B5EF4-FFF2-40B4-BE49-F238E27FC236}">
                <a16:creationId xmlns:a16="http://schemas.microsoft.com/office/drawing/2014/main" id="{5995F88D-9D4B-34A4-BA84-59A388EEBBC8}"/>
              </a:ext>
            </a:extLst>
          </p:cNvPr>
          <p:cNvSpPr>
            <a:spLocks noGrp="1" noChangeArrowheads="1"/>
          </p:cNvSpPr>
          <p:nvPr>
            <p:ph idx="1"/>
          </p:nvPr>
        </p:nvSpPr>
        <p:spPr>
          <a:xfrm>
            <a:off x="533400" y="2057400"/>
            <a:ext cx="7772400" cy="3810000"/>
          </a:xfrm>
        </p:spPr>
        <p:txBody>
          <a:bodyPr/>
          <a:lstStyle/>
          <a:p>
            <a:pPr>
              <a:defRPr/>
            </a:pPr>
            <a:r>
              <a:rPr lang="en-US" dirty="0"/>
              <a:t>Reverse trend toward downsizing RNs in favor of less well-trained (but less expensive) LPNs and CMAs</a:t>
            </a:r>
          </a:p>
          <a:p>
            <a:pPr>
              <a:defRPr/>
            </a:pPr>
            <a:r>
              <a:rPr lang="en-US" dirty="0"/>
              <a:t>Adherence to OSHA and EPA guidelines regarding workplace safety</a:t>
            </a:r>
          </a:p>
          <a:p>
            <a:pPr>
              <a:defRPr/>
            </a:pPr>
            <a:r>
              <a:rPr lang="en-US" dirty="0"/>
              <a:t>Improved Waste Reduction/Management</a:t>
            </a:r>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D88C0E8D-B5C9-9801-6A0E-FAEA35042E3B}"/>
              </a:ext>
            </a:extLst>
          </p:cNvPr>
          <p:cNvSpPr>
            <a:spLocks noGrp="1" noChangeArrowheads="1"/>
          </p:cNvSpPr>
          <p:nvPr>
            <p:ph type="title"/>
          </p:nvPr>
        </p:nvSpPr>
        <p:spPr/>
        <p:txBody>
          <a:bodyPr/>
          <a:lstStyle/>
          <a:p>
            <a:pPr>
              <a:defRPr/>
            </a:pPr>
            <a:r>
              <a:rPr lang="en-US" dirty="0"/>
              <a:t>Alternatives to Drug Testing</a:t>
            </a:r>
          </a:p>
        </p:txBody>
      </p:sp>
      <p:sp>
        <p:nvSpPr>
          <p:cNvPr id="133123" name="Rectangle 3">
            <a:extLst>
              <a:ext uri="{FF2B5EF4-FFF2-40B4-BE49-F238E27FC236}">
                <a16:creationId xmlns:a16="http://schemas.microsoft.com/office/drawing/2014/main" id="{9F869CF5-2779-0F43-8FF4-31F5AD654770}"/>
              </a:ext>
            </a:extLst>
          </p:cNvPr>
          <p:cNvSpPr>
            <a:spLocks noGrp="1" noChangeArrowheads="1"/>
          </p:cNvSpPr>
          <p:nvPr>
            <p:ph idx="1"/>
          </p:nvPr>
        </p:nvSpPr>
        <p:spPr/>
        <p:txBody>
          <a:bodyPr/>
          <a:lstStyle/>
          <a:p>
            <a:pPr>
              <a:lnSpc>
                <a:spcPct val="90000"/>
              </a:lnSpc>
              <a:defRPr/>
            </a:pPr>
            <a:r>
              <a:rPr lang="en-US" sz="3600" dirty="0"/>
              <a:t>Promote reference checking of new staff members to appraise previous job performance</a:t>
            </a:r>
          </a:p>
          <a:p>
            <a:pPr>
              <a:lnSpc>
                <a:spcPct val="90000"/>
              </a:lnSpc>
              <a:defRPr/>
            </a:pPr>
            <a:r>
              <a:rPr lang="en-US" sz="3600" dirty="0"/>
              <a:t>Train supervisors to identify, confront, and refer impaired physicians to drug treatment programs</a:t>
            </a:r>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65356-1B9D-2291-0F86-54CD41AAB49B}"/>
              </a:ext>
            </a:extLst>
          </p:cNvPr>
          <p:cNvSpPr>
            <a:spLocks noGrp="1"/>
          </p:cNvSpPr>
          <p:nvPr>
            <p:ph type="title"/>
          </p:nvPr>
        </p:nvSpPr>
        <p:spPr/>
        <p:txBody>
          <a:bodyPr/>
          <a:lstStyle/>
          <a:p>
            <a:pPr>
              <a:defRPr/>
            </a:pPr>
            <a:r>
              <a:rPr lang="en-US" dirty="0"/>
              <a:t>Alternatives to Drug Testing</a:t>
            </a:r>
          </a:p>
        </p:txBody>
      </p:sp>
      <p:sp>
        <p:nvSpPr>
          <p:cNvPr id="3" name="Content Placeholder 2">
            <a:extLst>
              <a:ext uri="{FF2B5EF4-FFF2-40B4-BE49-F238E27FC236}">
                <a16:creationId xmlns:a16="http://schemas.microsoft.com/office/drawing/2014/main" id="{9D8DF62F-4C05-D95C-5CE5-48E8094AF1E6}"/>
              </a:ext>
            </a:extLst>
          </p:cNvPr>
          <p:cNvSpPr>
            <a:spLocks noGrp="1"/>
          </p:cNvSpPr>
          <p:nvPr>
            <p:ph idx="1"/>
          </p:nvPr>
        </p:nvSpPr>
        <p:spPr/>
        <p:txBody>
          <a:bodyPr/>
          <a:lstStyle/>
          <a:p>
            <a:pPr>
              <a:lnSpc>
                <a:spcPct val="90000"/>
              </a:lnSpc>
              <a:defRPr/>
            </a:pPr>
            <a:r>
              <a:rPr lang="en-US" sz="2400" dirty="0"/>
              <a:t>However,</a:t>
            </a:r>
          </a:p>
          <a:p>
            <a:pPr lvl="1">
              <a:lnSpc>
                <a:spcPct val="90000"/>
              </a:lnSpc>
              <a:defRPr/>
            </a:pPr>
            <a:r>
              <a:rPr lang="en-US" sz="2400" dirty="0"/>
              <a:t>Only 2/3 of physicians agree with professional commitment to report impaired/incompetent physicians</a:t>
            </a:r>
          </a:p>
          <a:p>
            <a:pPr lvl="1">
              <a:lnSpc>
                <a:spcPct val="90000"/>
              </a:lnSpc>
              <a:defRPr/>
            </a:pPr>
            <a:r>
              <a:rPr lang="en-US" sz="2400" dirty="0"/>
              <a:t>Only 2/3 of physicians with knowledge of impaired colleague reported him/her</a:t>
            </a:r>
          </a:p>
          <a:p>
            <a:pPr lvl="2">
              <a:lnSpc>
                <a:spcPct val="90000"/>
              </a:lnSpc>
              <a:defRPr/>
            </a:pPr>
            <a:r>
              <a:rPr lang="en-US" sz="2000" dirty="0"/>
              <a:t>Most common reasons for non-reporting were “belief someone else taking care of problem,” “belief nothing would come of report,” and “fear of retribution”</a:t>
            </a:r>
          </a:p>
          <a:p>
            <a:pPr lvl="1">
              <a:lnSpc>
                <a:spcPct val="90000"/>
              </a:lnSpc>
              <a:defRPr/>
            </a:pPr>
            <a:r>
              <a:rPr lang="en-US" sz="2400" dirty="0"/>
              <a:t>In another study, 87% of physicians would report, but most would speak with the impaired/incompetent physician first</a:t>
            </a:r>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431A9-B650-A204-6D61-7FF57A956821}"/>
              </a:ext>
            </a:extLst>
          </p:cNvPr>
          <p:cNvSpPr>
            <a:spLocks noGrp="1"/>
          </p:cNvSpPr>
          <p:nvPr>
            <p:ph type="title"/>
          </p:nvPr>
        </p:nvSpPr>
        <p:spPr/>
        <p:txBody>
          <a:bodyPr/>
          <a:lstStyle/>
          <a:p>
            <a:pPr>
              <a:defRPr/>
            </a:pPr>
            <a:r>
              <a:rPr lang="en-US" dirty="0"/>
              <a:t>Alternatives to Drug Testing</a:t>
            </a:r>
          </a:p>
        </p:txBody>
      </p:sp>
      <p:sp>
        <p:nvSpPr>
          <p:cNvPr id="3" name="Content Placeholder 2">
            <a:extLst>
              <a:ext uri="{FF2B5EF4-FFF2-40B4-BE49-F238E27FC236}">
                <a16:creationId xmlns:a16="http://schemas.microsoft.com/office/drawing/2014/main" id="{6B8CCCC1-CE8A-BF48-E3C6-B176D48F9B7E}"/>
              </a:ext>
            </a:extLst>
          </p:cNvPr>
          <p:cNvSpPr>
            <a:spLocks noGrp="1"/>
          </p:cNvSpPr>
          <p:nvPr>
            <p:ph idx="1"/>
          </p:nvPr>
        </p:nvSpPr>
        <p:spPr/>
        <p:txBody>
          <a:bodyPr/>
          <a:lstStyle/>
          <a:p>
            <a:pPr>
              <a:lnSpc>
                <a:spcPct val="90000"/>
              </a:lnSpc>
              <a:defRPr/>
            </a:pPr>
            <a:r>
              <a:rPr lang="en-US" sz="2400" dirty="0"/>
              <a:t>Employee Assistance Programs</a:t>
            </a:r>
          </a:p>
          <a:p>
            <a:pPr>
              <a:lnSpc>
                <a:spcPct val="90000"/>
              </a:lnSpc>
              <a:defRPr/>
            </a:pPr>
            <a:r>
              <a:rPr lang="en-US" sz="2400" dirty="0"/>
              <a:t>Pay increased attention to physician job- and life-satisfaction [e.g., early identification and treatment of depressive disorders and marital discord]</a:t>
            </a:r>
          </a:p>
          <a:p>
            <a:pPr>
              <a:lnSpc>
                <a:spcPct val="90000"/>
              </a:lnSpc>
              <a:defRPr/>
            </a:pPr>
            <a:r>
              <a:rPr lang="en-US" sz="2400" dirty="0"/>
              <a:t>Improve coverage of mental health and substance abuse treatment for medical students and residents (78% of U.S. medical schools require co-pay, most private insurance programs have annual limits)</a:t>
            </a:r>
          </a:p>
          <a:p>
            <a:pPr lvl="1">
              <a:lnSpc>
                <a:spcPct val="90000"/>
              </a:lnSpc>
              <a:defRPr/>
            </a:pPr>
            <a:r>
              <a:rPr lang="en-US" sz="2400" dirty="0"/>
              <a:t>Improve access, acceptability, since few seek treatment</a:t>
            </a:r>
          </a:p>
        </p:txBody>
      </p:sp>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67343-3FE1-BD7B-8EE7-E65C1BBB8C77}"/>
              </a:ext>
            </a:extLst>
          </p:cNvPr>
          <p:cNvSpPr>
            <a:spLocks noGrp="1"/>
          </p:cNvSpPr>
          <p:nvPr>
            <p:ph type="title"/>
          </p:nvPr>
        </p:nvSpPr>
        <p:spPr/>
        <p:txBody>
          <a:bodyPr/>
          <a:lstStyle/>
          <a:p>
            <a:pPr>
              <a:defRPr/>
            </a:pPr>
            <a:r>
              <a:rPr lang="en-US" dirty="0">
                <a:solidFill>
                  <a:srgbClr val="FFFF00"/>
                </a:solidFill>
              </a:rPr>
              <a:t>Alternatives to Drug Testing</a:t>
            </a:r>
            <a:endParaRPr lang="en-US" dirty="0"/>
          </a:p>
        </p:txBody>
      </p:sp>
      <p:sp>
        <p:nvSpPr>
          <p:cNvPr id="3" name="Content Placeholder 2">
            <a:extLst>
              <a:ext uri="{FF2B5EF4-FFF2-40B4-BE49-F238E27FC236}">
                <a16:creationId xmlns:a16="http://schemas.microsoft.com/office/drawing/2014/main" id="{9A92A9C6-2EEB-FB06-7A56-3D129D13CD75}"/>
              </a:ext>
            </a:extLst>
          </p:cNvPr>
          <p:cNvSpPr>
            <a:spLocks noGrp="1"/>
          </p:cNvSpPr>
          <p:nvPr>
            <p:ph idx="1"/>
          </p:nvPr>
        </p:nvSpPr>
        <p:spPr/>
        <p:txBody>
          <a:bodyPr/>
          <a:lstStyle/>
          <a:p>
            <a:pPr>
              <a:lnSpc>
                <a:spcPct val="90000"/>
              </a:lnSpc>
              <a:defRPr/>
            </a:pPr>
            <a:r>
              <a:rPr lang="en-US" sz="2800" dirty="0"/>
              <a:t>2017 study: Nearly 40% of physicians would be reluctant to seek formal medical care for a mental health problem because of concern that this might put their medical license in jeopardy</a:t>
            </a:r>
          </a:p>
          <a:p>
            <a:pPr>
              <a:lnSpc>
                <a:spcPct val="90000"/>
              </a:lnSpc>
              <a:defRPr/>
            </a:pPr>
            <a:r>
              <a:rPr lang="en-US" sz="2800" dirty="0"/>
              <a:t>FSMB asks members not to ask physicians about history of mental health disorders because doing so could violate ADA</a:t>
            </a:r>
          </a:p>
          <a:p>
            <a:pPr>
              <a:defRPr/>
            </a:pPr>
            <a:endParaRPr lang="en-US" dirty="0"/>
          </a:p>
        </p:txBody>
      </p:sp>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F4F05-3B21-8F71-37A3-D114295493E8}"/>
              </a:ext>
            </a:extLst>
          </p:cNvPr>
          <p:cNvSpPr>
            <a:spLocks noGrp="1"/>
          </p:cNvSpPr>
          <p:nvPr>
            <p:ph type="title"/>
          </p:nvPr>
        </p:nvSpPr>
        <p:spPr/>
        <p:txBody>
          <a:bodyPr/>
          <a:lstStyle/>
          <a:p>
            <a:pPr>
              <a:defRPr/>
            </a:pPr>
            <a:r>
              <a:rPr lang="en-US">
                <a:solidFill>
                  <a:srgbClr val="FFFF00"/>
                </a:solidFill>
              </a:rPr>
              <a:t>Alternatives to Drug Testing</a:t>
            </a:r>
            <a:endParaRPr lang="en-US"/>
          </a:p>
        </p:txBody>
      </p:sp>
      <p:sp>
        <p:nvSpPr>
          <p:cNvPr id="3" name="Content Placeholder 2">
            <a:extLst>
              <a:ext uri="{FF2B5EF4-FFF2-40B4-BE49-F238E27FC236}">
                <a16:creationId xmlns:a16="http://schemas.microsoft.com/office/drawing/2014/main" id="{AA0F7FC6-1EA4-4D2B-A3D9-88BB856C4A7E}"/>
              </a:ext>
            </a:extLst>
          </p:cNvPr>
          <p:cNvSpPr>
            <a:spLocks noGrp="1"/>
          </p:cNvSpPr>
          <p:nvPr>
            <p:ph idx="1"/>
          </p:nvPr>
        </p:nvSpPr>
        <p:spPr/>
        <p:txBody>
          <a:bodyPr/>
          <a:lstStyle/>
          <a:p>
            <a:pPr>
              <a:lnSpc>
                <a:spcPct val="90000"/>
              </a:lnSpc>
              <a:defRPr/>
            </a:pPr>
            <a:r>
              <a:rPr lang="en-US" dirty="0"/>
              <a:t>AMA and APA have stated that impairment and potential risk of harm to patients cannot be inferred from a diagnosis or treatment alone</a:t>
            </a:r>
          </a:p>
          <a:p>
            <a:pPr>
              <a:lnSpc>
                <a:spcPct val="90000"/>
              </a:lnSpc>
              <a:defRPr/>
            </a:pPr>
            <a:r>
              <a:rPr lang="en-US" dirty="0"/>
              <a:t>2020: Hospitals can no longer ask MDs about history of mental health history</a:t>
            </a:r>
          </a:p>
          <a:p>
            <a:pPr>
              <a:lnSpc>
                <a:spcPct val="90000"/>
              </a:lnSpc>
              <a:defRPr/>
            </a:pPr>
            <a:r>
              <a:rPr lang="en-US" dirty="0"/>
              <a:t>2023: 21 states no longer ask physicians broad questions about mental health and substance abuse when applying for a license</a:t>
            </a:r>
          </a:p>
          <a:p>
            <a:pPr>
              <a:defRPr/>
            </a:pPr>
            <a:endParaRPr lang="en-US" dirty="0"/>
          </a:p>
        </p:txBody>
      </p:sp>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906D47EB-C20B-700F-1379-AC895AA6A3AA}"/>
              </a:ext>
            </a:extLst>
          </p:cNvPr>
          <p:cNvSpPr>
            <a:spLocks noGrp="1" noChangeArrowheads="1"/>
          </p:cNvSpPr>
          <p:nvPr>
            <p:ph type="title"/>
          </p:nvPr>
        </p:nvSpPr>
        <p:spPr/>
        <p:txBody>
          <a:bodyPr/>
          <a:lstStyle/>
          <a:p>
            <a:pPr>
              <a:defRPr/>
            </a:pPr>
            <a:r>
              <a:rPr lang="en-US" dirty="0"/>
              <a:t>Alternatives to Drug Testing</a:t>
            </a:r>
          </a:p>
        </p:txBody>
      </p:sp>
      <p:sp>
        <p:nvSpPr>
          <p:cNvPr id="115715" name="Rectangle 3">
            <a:extLst>
              <a:ext uri="{FF2B5EF4-FFF2-40B4-BE49-F238E27FC236}">
                <a16:creationId xmlns:a16="http://schemas.microsoft.com/office/drawing/2014/main" id="{5E5760AA-7031-0B3C-547C-19D1F189B015}"/>
              </a:ext>
            </a:extLst>
          </p:cNvPr>
          <p:cNvSpPr>
            <a:spLocks noGrp="1" noChangeArrowheads="1"/>
          </p:cNvSpPr>
          <p:nvPr>
            <p:ph idx="1"/>
          </p:nvPr>
        </p:nvSpPr>
        <p:spPr/>
        <p:txBody>
          <a:bodyPr/>
          <a:lstStyle/>
          <a:p>
            <a:pPr>
              <a:defRPr/>
            </a:pPr>
            <a:r>
              <a:rPr lang="en-US" sz="3600" dirty="0"/>
              <a:t>Support knowledge testing [e.g., mandatory re-certification], periodic hospital re-</a:t>
            </a:r>
            <a:r>
              <a:rPr lang="en-US" sz="3600" dirty="0" err="1"/>
              <a:t>credentialling</a:t>
            </a:r>
            <a:r>
              <a:rPr lang="en-US" sz="3600" dirty="0"/>
              <a:t>, and skills appraisal by colleagues and supervisors</a:t>
            </a:r>
          </a:p>
        </p:txBody>
      </p:sp>
    </p:spTree>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C6DC1-8630-35DA-60DD-EF93418FF7A7}"/>
              </a:ext>
            </a:extLst>
          </p:cNvPr>
          <p:cNvSpPr>
            <a:spLocks noGrp="1"/>
          </p:cNvSpPr>
          <p:nvPr>
            <p:ph type="title"/>
          </p:nvPr>
        </p:nvSpPr>
        <p:spPr/>
        <p:txBody>
          <a:bodyPr/>
          <a:lstStyle/>
          <a:p>
            <a:pPr>
              <a:defRPr/>
            </a:pPr>
            <a:r>
              <a:rPr lang="en-US" dirty="0">
                <a:solidFill>
                  <a:srgbClr val="FFFF00"/>
                </a:solidFill>
              </a:rPr>
              <a:t>Alternatives to Drug Testing</a:t>
            </a:r>
            <a:endParaRPr lang="en-US" dirty="0"/>
          </a:p>
        </p:txBody>
      </p:sp>
      <p:sp>
        <p:nvSpPr>
          <p:cNvPr id="3" name="Content Placeholder 2">
            <a:extLst>
              <a:ext uri="{FF2B5EF4-FFF2-40B4-BE49-F238E27FC236}">
                <a16:creationId xmlns:a16="http://schemas.microsoft.com/office/drawing/2014/main" id="{822C593B-1461-4C5F-20BB-CE27EB89FF84}"/>
              </a:ext>
            </a:extLst>
          </p:cNvPr>
          <p:cNvSpPr>
            <a:spLocks noGrp="1"/>
          </p:cNvSpPr>
          <p:nvPr>
            <p:ph idx="1"/>
          </p:nvPr>
        </p:nvSpPr>
        <p:spPr/>
        <p:txBody>
          <a:bodyPr/>
          <a:lstStyle/>
          <a:p>
            <a:pPr>
              <a:defRPr/>
            </a:pPr>
            <a:r>
              <a:rPr lang="en-US" sz="2800" dirty="0"/>
              <a:t>Establish intermittent impairment testing program</a:t>
            </a:r>
          </a:p>
          <a:p>
            <a:pPr lvl="1">
              <a:defRPr/>
            </a:pPr>
            <a:r>
              <a:rPr lang="en-US" dirty="0"/>
              <a:t>periodic evaluation of vision, reflexes and coordination</a:t>
            </a:r>
          </a:p>
          <a:p>
            <a:pPr lvl="2">
              <a:defRPr/>
            </a:pPr>
            <a:r>
              <a:rPr lang="en-US" sz="2800" dirty="0"/>
              <a:t>“Critical tracking tests” – used by Air Force and NASA on test pilots, many governmental and private organizations</a:t>
            </a:r>
          </a:p>
          <a:p>
            <a:pPr lvl="2">
              <a:defRPr/>
            </a:pPr>
            <a:r>
              <a:rPr lang="en-US" sz="2800" dirty="0"/>
              <a:t>Successful </a:t>
            </a:r>
          </a:p>
          <a:p>
            <a:pPr>
              <a:defRPr/>
            </a:pPr>
            <a:endParaRPr lang="en-US" dirty="0"/>
          </a:p>
        </p:txBody>
      </p:sp>
    </p:spTree>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2D496-59EE-CA39-BAA9-477EE9108E31}"/>
              </a:ext>
            </a:extLst>
          </p:cNvPr>
          <p:cNvSpPr>
            <a:spLocks noGrp="1"/>
          </p:cNvSpPr>
          <p:nvPr>
            <p:ph type="title"/>
          </p:nvPr>
        </p:nvSpPr>
        <p:spPr/>
        <p:txBody>
          <a:bodyPr/>
          <a:lstStyle/>
          <a:p>
            <a:pPr>
              <a:defRPr/>
            </a:pPr>
            <a:r>
              <a:rPr lang="en-US" dirty="0">
                <a:solidFill>
                  <a:srgbClr val="FFFF00"/>
                </a:solidFill>
              </a:rPr>
              <a:t>Alternatives to Drug Testing</a:t>
            </a:r>
            <a:endParaRPr lang="en-US" dirty="0"/>
          </a:p>
        </p:txBody>
      </p:sp>
      <p:sp>
        <p:nvSpPr>
          <p:cNvPr id="3" name="Content Placeholder 2">
            <a:extLst>
              <a:ext uri="{FF2B5EF4-FFF2-40B4-BE49-F238E27FC236}">
                <a16:creationId xmlns:a16="http://schemas.microsoft.com/office/drawing/2014/main" id="{248C310C-AF19-3CE6-AB25-2018BEFEE109}"/>
              </a:ext>
            </a:extLst>
          </p:cNvPr>
          <p:cNvSpPr>
            <a:spLocks noGrp="1"/>
          </p:cNvSpPr>
          <p:nvPr>
            <p:ph idx="1"/>
          </p:nvPr>
        </p:nvSpPr>
        <p:spPr/>
        <p:txBody>
          <a:bodyPr/>
          <a:lstStyle/>
          <a:p>
            <a:pPr>
              <a:defRPr/>
            </a:pPr>
            <a:r>
              <a:rPr lang="en-US" sz="2800" dirty="0"/>
              <a:t>Establish intermittent impairment testing program</a:t>
            </a:r>
          </a:p>
          <a:p>
            <a:pPr lvl="1">
              <a:defRPr/>
            </a:pPr>
            <a:r>
              <a:rPr lang="en-US" dirty="0"/>
              <a:t>can also uncover important physical disabilities [incl. dementia], mental illness, and sleep deprivation</a:t>
            </a:r>
          </a:p>
          <a:p>
            <a:pPr lvl="2">
              <a:defRPr/>
            </a:pPr>
            <a:r>
              <a:rPr lang="en-US" sz="2800" dirty="0"/>
              <a:t>Estimated 8,000 doctors with full-blown dementia practicing</a:t>
            </a:r>
          </a:p>
          <a:p>
            <a:pPr lvl="1">
              <a:defRPr/>
            </a:pPr>
            <a:r>
              <a:rPr lang="en-US" dirty="0"/>
              <a:t>Age-based testing increasing</a:t>
            </a:r>
          </a:p>
          <a:p>
            <a:pPr lvl="1">
              <a:defRPr/>
            </a:pPr>
            <a:r>
              <a:rPr lang="en-US" dirty="0"/>
              <a:t>May lead to treatment and/or work-modification</a:t>
            </a:r>
          </a:p>
          <a:p>
            <a:pPr>
              <a:defRPr/>
            </a:pPr>
            <a:endParaRPr lang="en-US" dirty="0"/>
          </a:p>
          <a:p>
            <a:pPr>
              <a:defRPr/>
            </a:pP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9A9D3-B3FC-FB2F-E4B0-0E99C1553CC9}"/>
              </a:ext>
            </a:extLst>
          </p:cNvPr>
          <p:cNvSpPr>
            <a:spLocks noGrp="1"/>
          </p:cNvSpPr>
          <p:nvPr>
            <p:ph type="title"/>
          </p:nvPr>
        </p:nvSpPr>
        <p:spPr/>
        <p:txBody>
          <a:bodyPr/>
          <a:lstStyle/>
          <a:p>
            <a:pPr>
              <a:defRPr/>
            </a:pPr>
            <a:r>
              <a:rPr lang="en-US" dirty="0">
                <a:effectLst/>
              </a:rPr>
              <a:t>Drug Use/Abuse</a:t>
            </a:r>
            <a:endParaRPr lang="en-US" dirty="0"/>
          </a:p>
        </p:txBody>
      </p:sp>
      <p:sp>
        <p:nvSpPr>
          <p:cNvPr id="3" name="Content Placeholder 2">
            <a:extLst>
              <a:ext uri="{FF2B5EF4-FFF2-40B4-BE49-F238E27FC236}">
                <a16:creationId xmlns:a16="http://schemas.microsoft.com/office/drawing/2014/main" id="{68A38873-693B-90BF-C82F-60B5209D388A}"/>
              </a:ext>
            </a:extLst>
          </p:cNvPr>
          <p:cNvSpPr>
            <a:spLocks noGrp="1"/>
          </p:cNvSpPr>
          <p:nvPr>
            <p:ph idx="1"/>
          </p:nvPr>
        </p:nvSpPr>
        <p:spPr/>
        <p:txBody>
          <a:bodyPr/>
          <a:lstStyle/>
          <a:p>
            <a:pPr>
              <a:lnSpc>
                <a:spcPct val="90000"/>
              </a:lnSpc>
              <a:defRPr/>
            </a:pPr>
            <a:r>
              <a:rPr lang="en-US" sz="3600" dirty="0"/>
              <a:t>Chronic pain affects 50 million US adults (multiple treatment modalities available)</a:t>
            </a:r>
          </a:p>
          <a:p>
            <a:pPr>
              <a:lnSpc>
                <a:spcPct val="90000"/>
              </a:lnSpc>
              <a:defRPr/>
            </a:pPr>
            <a:r>
              <a:rPr lang="en-US" sz="3600" dirty="0"/>
              <a:t>US citizens consume 80% of all opioid-based pain killers</a:t>
            </a:r>
          </a:p>
          <a:p>
            <a:pPr>
              <a:lnSpc>
                <a:spcPct val="90000"/>
              </a:lnSpc>
              <a:defRPr/>
            </a:pPr>
            <a:r>
              <a:rPr lang="en-US" sz="3600" dirty="0"/>
              <a:t>50% of the world’s population live in countries that receive only 1% of the world’s opioid analgesics</a:t>
            </a:r>
          </a:p>
          <a:p>
            <a:pPr>
              <a:lnSpc>
                <a:spcPct val="90000"/>
              </a:lnSpc>
              <a:defRPr/>
            </a:pPr>
            <a:endParaRPr lang="en-US" sz="3600" dirty="0"/>
          </a:p>
          <a:p>
            <a:pPr>
              <a:defRPr/>
            </a:pPr>
            <a:endParaRPr lang="en-US" dirty="0"/>
          </a:p>
        </p:txBody>
      </p:sp>
    </p:spTree>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D575F-1ACE-F3BD-7D81-C71BCD86F9DA}"/>
              </a:ext>
            </a:extLst>
          </p:cNvPr>
          <p:cNvSpPr>
            <a:spLocks noGrp="1"/>
          </p:cNvSpPr>
          <p:nvPr>
            <p:ph type="title"/>
          </p:nvPr>
        </p:nvSpPr>
        <p:spPr/>
        <p:txBody>
          <a:bodyPr/>
          <a:lstStyle/>
          <a:p>
            <a:pPr>
              <a:defRPr/>
            </a:pPr>
            <a:r>
              <a:rPr lang="en-US" dirty="0"/>
              <a:t>Mandatory Cognitive Testing of Aging Physicians</a:t>
            </a:r>
          </a:p>
        </p:txBody>
      </p:sp>
      <p:sp>
        <p:nvSpPr>
          <p:cNvPr id="3" name="Content Placeholder 2">
            <a:extLst>
              <a:ext uri="{FF2B5EF4-FFF2-40B4-BE49-F238E27FC236}">
                <a16:creationId xmlns:a16="http://schemas.microsoft.com/office/drawing/2014/main" id="{5654A29A-2BB9-C43E-A080-461993D2A430}"/>
              </a:ext>
            </a:extLst>
          </p:cNvPr>
          <p:cNvSpPr>
            <a:spLocks noGrp="1"/>
          </p:cNvSpPr>
          <p:nvPr>
            <p:ph idx="1"/>
          </p:nvPr>
        </p:nvSpPr>
        <p:spPr/>
        <p:txBody>
          <a:bodyPr/>
          <a:lstStyle/>
          <a:p>
            <a:pPr>
              <a:defRPr/>
            </a:pPr>
            <a:r>
              <a:rPr lang="en-US" sz="2800" dirty="0"/>
              <a:t>1/8 U.S. doctors age 65 and older</a:t>
            </a:r>
          </a:p>
          <a:p>
            <a:pPr>
              <a:defRPr/>
            </a:pPr>
            <a:r>
              <a:rPr lang="en-US" sz="2800" dirty="0"/>
              <a:t>Mean cognitive ability declines by 20% between ages 40 and 75 (large individual variation)</a:t>
            </a:r>
          </a:p>
          <a:p>
            <a:pPr>
              <a:defRPr/>
            </a:pPr>
            <a:r>
              <a:rPr lang="en-US" sz="2800" dirty="0"/>
              <a:t>Studies of older clinicians mixed: some show better clinical knowledge, adherence to guidelines for screening/treatment/prevention; more show lower performance; no clear effect on outcomes, which are affected by practice volume</a:t>
            </a:r>
          </a:p>
        </p:txBody>
      </p:sp>
    </p:spTree>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DF615-12C1-D38E-B7F0-E827ACE25912}"/>
              </a:ext>
            </a:extLst>
          </p:cNvPr>
          <p:cNvSpPr>
            <a:spLocks noGrp="1"/>
          </p:cNvSpPr>
          <p:nvPr>
            <p:ph type="title"/>
          </p:nvPr>
        </p:nvSpPr>
        <p:spPr/>
        <p:txBody>
          <a:bodyPr/>
          <a:lstStyle/>
          <a:p>
            <a:pPr>
              <a:defRPr/>
            </a:pPr>
            <a:r>
              <a:rPr lang="en-US" dirty="0">
                <a:solidFill>
                  <a:srgbClr val="FFFF00"/>
                </a:solidFill>
              </a:rPr>
              <a:t>Mandatory Cognitive Testing of Aging Physicians</a:t>
            </a:r>
            <a:endParaRPr lang="en-US" dirty="0"/>
          </a:p>
        </p:txBody>
      </p:sp>
      <p:sp>
        <p:nvSpPr>
          <p:cNvPr id="3" name="Content Placeholder 2">
            <a:extLst>
              <a:ext uri="{FF2B5EF4-FFF2-40B4-BE49-F238E27FC236}">
                <a16:creationId xmlns:a16="http://schemas.microsoft.com/office/drawing/2014/main" id="{0F4A7CBA-582B-8448-FFA4-125DB297301F}"/>
              </a:ext>
            </a:extLst>
          </p:cNvPr>
          <p:cNvSpPr>
            <a:spLocks noGrp="1"/>
          </p:cNvSpPr>
          <p:nvPr>
            <p:ph idx="1"/>
          </p:nvPr>
        </p:nvSpPr>
        <p:spPr/>
        <p:txBody>
          <a:bodyPr/>
          <a:lstStyle/>
          <a:p>
            <a:pPr>
              <a:defRPr/>
            </a:pPr>
            <a:r>
              <a:rPr lang="en-US" sz="2800" dirty="0"/>
              <a:t>2015: AMA calls for guidelines on competency assessment testing for older physicians</a:t>
            </a:r>
          </a:p>
          <a:p>
            <a:pPr>
              <a:defRPr/>
            </a:pPr>
            <a:r>
              <a:rPr lang="en-US" sz="2800" dirty="0"/>
              <a:t>2016: ACS recommends physical exams, visual testing and self-assessed neurocognitive testing (via online tools) with voluntary reporting starting between ages 65 and 70</a:t>
            </a:r>
          </a:p>
          <a:p>
            <a:pPr>
              <a:defRPr/>
            </a:pPr>
            <a:r>
              <a:rPr lang="en-US" sz="2800" dirty="0"/>
              <a:t>2019: Society of Surgical Chairs calls for mandatory cognitive and psychomotor testing for surgeons 65 and older</a:t>
            </a:r>
          </a:p>
          <a:p>
            <a:pPr>
              <a:defRPr/>
            </a:pPr>
            <a:endParaRPr lang="en-US" dirty="0"/>
          </a:p>
        </p:txBody>
      </p:sp>
    </p:spTree>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09715-670A-90F1-19AF-E72A576A09B2}"/>
              </a:ext>
            </a:extLst>
          </p:cNvPr>
          <p:cNvSpPr>
            <a:spLocks noGrp="1"/>
          </p:cNvSpPr>
          <p:nvPr>
            <p:ph type="title"/>
          </p:nvPr>
        </p:nvSpPr>
        <p:spPr/>
        <p:txBody>
          <a:bodyPr/>
          <a:lstStyle/>
          <a:p>
            <a:pPr>
              <a:defRPr/>
            </a:pPr>
            <a:r>
              <a:rPr lang="en-US" dirty="0">
                <a:solidFill>
                  <a:srgbClr val="FFFF00"/>
                </a:solidFill>
              </a:rPr>
              <a:t>Mandatory Cognitive Testing of Aging Physicians</a:t>
            </a:r>
            <a:endParaRPr lang="en-US" dirty="0"/>
          </a:p>
        </p:txBody>
      </p:sp>
      <p:sp>
        <p:nvSpPr>
          <p:cNvPr id="3" name="Content Placeholder 2">
            <a:extLst>
              <a:ext uri="{FF2B5EF4-FFF2-40B4-BE49-F238E27FC236}">
                <a16:creationId xmlns:a16="http://schemas.microsoft.com/office/drawing/2014/main" id="{762DD446-11C5-5310-3B66-51212D361EF3}"/>
              </a:ext>
            </a:extLst>
          </p:cNvPr>
          <p:cNvSpPr>
            <a:spLocks noGrp="1"/>
          </p:cNvSpPr>
          <p:nvPr>
            <p:ph idx="1"/>
          </p:nvPr>
        </p:nvSpPr>
        <p:spPr/>
        <p:txBody>
          <a:bodyPr/>
          <a:lstStyle/>
          <a:p>
            <a:pPr>
              <a:defRPr/>
            </a:pPr>
            <a:r>
              <a:rPr lang="en-US" dirty="0" err="1"/>
              <a:t>UVa</a:t>
            </a:r>
            <a:r>
              <a:rPr lang="en-US" dirty="0"/>
              <a:t> requires physical and mental testing beginning at age 70 for hospital privileges</a:t>
            </a:r>
          </a:p>
          <a:p>
            <a:pPr>
              <a:defRPr/>
            </a:pPr>
            <a:r>
              <a:rPr lang="en-US" dirty="0"/>
              <a:t>Stanford requires physical exam and peer assessment starting at age 74.5 for hospital privileges; no longer requires cognitive screening</a:t>
            </a:r>
          </a:p>
          <a:p>
            <a:pPr>
              <a:defRPr/>
            </a:pPr>
            <a:endParaRPr lang="en-US" dirty="0"/>
          </a:p>
        </p:txBody>
      </p:sp>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809A7-47E5-A913-2AFE-B4BC47225FEC}"/>
              </a:ext>
            </a:extLst>
          </p:cNvPr>
          <p:cNvSpPr>
            <a:spLocks noGrp="1"/>
          </p:cNvSpPr>
          <p:nvPr>
            <p:ph type="title"/>
          </p:nvPr>
        </p:nvSpPr>
        <p:spPr/>
        <p:txBody>
          <a:bodyPr/>
          <a:lstStyle/>
          <a:p>
            <a:pPr>
              <a:defRPr/>
            </a:pPr>
            <a:r>
              <a:rPr lang="en-US" dirty="0"/>
              <a:t>Mandatory Cognitive Testing of Aging Physicians</a:t>
            </a:r>
          </a:p>
        </p:txBody>
      </p:sp>
      <p:sp>
        <p:nvSpPr>
          <p:cNvPr id="3" name="Content Placeholder 2">
            <a:extLst>
              <a:ext uri="{FF2B5EF4-FFF2-40B4-BE49-F238E27FC236}">
                <a16:creationId xmlns:a16="http://schemas.microsoft.com/office/drawing/2014/main" id="{AF8A6B7F-9B58-6477-77D1-082A20A42632}"/>
              </a:ext>
            </a:extLst>
          </p:cNvPr>
          <p:cNvSpPr>
            <a:spLocks noGrp="1"/>
          </p:cNvSpPr>
          <p:nvPr>
            <p:ph idx="1"/>
          </p:nvPr>
        </p:nvSpPr>
        <p:spPr/>
        <p:txBody>
          <a:bodyPr/>
          <a:lstStyle/>
          <a:p>
            <a:pPr>
              <a:defRPr/>
            </a:pPr>
            <a:r>
              <a:rPr lang="en-US" sz="2800" dirty="0"/>
              <a:t>2020: Yale sued by Equal Opportunity Employment Commission, which states its policy requiring neuropsychological testing of clinicians over 70 violates the Age Discrimination in Employment Act; other lawsuits ongoing</a:t>
            </a:r>
          </a:p>
          <a:p>
            <a:pPr lvl="1">
              <a:defRPr/>
            </a:pPr>
            <a:r>
              <a:rPr lang="en-US" dirty="0"/>
              <a:t>Yet some evidence Yale policy successful</a:t>
            </a:r>
          </a:p>
          <a:p>
            <a:pPr>
              <a:defRPr/>
            </a:pPr>
            <a:r>
              <a:rPr lang="en-US" sz="2800" dirty="0"/>
              <a:t>?discriminatory?</a:t>
            </a:r>
          </a:p>
          <a:p>
            <a:pPr>
              <a:defRPr/>
            </a:pPr>
            <a:r>
              <a:rPr lang="en-US" sz="2800" dirty="0"/>
              <a:t>?should all physicians be tested?</a:t>
            </a:r>
          </a:p>
        </p:txBody>
      </p:sp>
    </p:spTree>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3FBFB22B-44E0-6B73-60AC-5FF6E353B2F6}"/>
              </a:ext>
            </a:extLst>
          </p:cNvPr>
          <p:cNvSpPr>
            <a:spLocks noGrp="1" noChangeArrowheads="1"/>
          </p:cNvSpPr>
          <p:nvPr>
            <p:ph type="title"/>
          </p:nvPr>
        </p:nvSpPr>
        <p:spPr/>
        <p:txBody>
          <a:bodyPr/>
          <a:lstStyle/>
          <a:p>
            <a:pPr>
              <a:defRPr/>
            </a:pPr>
            <a:r>
              <a:rPr lang="en-US"/>
              <a:t>Alternatives to Drug Testing</a:t>
            </a:r>
          </a:p>
        </p:txBody>
      </p:sp>
      <p:sp>
        <p:nvSpPr>
          <p:cNvPr id="116739" name="Rectangle 3">
            <a:extLst>
              <a:ext uri="{FF2B5EF4-FFF2-40B4-BE49-F238E27FC236}">
                <a16:creationId xmlns:a16="http://schemas.microsoft.com/office/drawing/2014/main" id="{54E6B246-3240-664A-D141-F013C98FA572}"/>
              </a:ext>
            </a:extLst>
          </p:cNvPr>
          <p:cNvSpPr>
            <a:spLocks noGrp="1" noChangeArrowheads="1"/>
          </p:cNvSpPr>
          <p:nvPr>
            <p:ph idx="1"/>
          </p:nvPr>
        </p:nvSpPr>
        <p:spPr/>
        <p:txBody>
          <a:bodyPr/>
          <a:lstStyle/>
          <a:p>
            <a:pPr>
              <a:defRPr/>
            </a:pPr>
            <a:r>
              <a:rPr lang="en-US" dirty="0"/>
              <a:t>If impairment testing suggests drug abuse, formal drug testing, treatment, and follow-up drug testing are not only reasonable, but also likely to benefit affected physicians and their patients</a:t>
            </a:r>
          </a:p>
          <a:p>
            <a:pPr>
              <a:defRPr/>
            </a:pPr>
            <a:r>
              <a:rPr lang="en-US" dirty="0"/>
              <a:t>47 states and DC have active Physician Health Programs to help with substance abuse (and mental illness)</a:t>
            </a:r>
            <a:endParaRPr lang="en-US" sz="2800" dirty="0"/>
          </a:p>
        </p:txBody>
      </p:sp>
    </p:spTree>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a:extLst>
              <a:ext uri="{FF2B5EF4-FFF2-40B4-BE49-F238E27FC236}">
                <a16:creationId xmlns:a16="http://schemas.microsoft.com/office/drawing/2014/main" id="{7D0AA20F-D886-8E5E-D699-280933572F27}"/>
              </a:ext>
            </a:extLst>
          </p:cNvPr>
          <p:cNvSpPr>
            <a:spLocks noGrp="1" noChangeArrowheads="1"/>
          </p:cNvSpPr>
          <p:nvPr>
            <p:ph type="title"/>
          </p:nvPr>
        </p:nvSpPr>
        <p:spPr>
          <a:xfrm>
            <a:off x="609600" y="228600"/>
            <a:ext cx="7772400" cy="990600"/>
          </a:xfrm>
        </p:spPr>
        <p:txBody>
          <a:bodyPr/>
          <a:lstStyle/>
          <a:p>
            <a:pPr>
              <a:defRPr/>
            </a:pPr>
            <a:r>
              <a:rPr lang="en-US" dirty="0"/>
              <a:t>The “War on Drugs”</a:t>
            </a:r>
          </a:p>
        </p:txBody>
      </p:sp>
      <p:sp>
        <p:nvSpPr>
          <p:cNvPr id="132099" name="Rectangle 3">
            <a:extLst>
              <a:ext uri="{FF2B5EF4-FFF2-40B4-BE49-F238E27FC236}">
                <a16:creationId xmlns:a16="http://schemas.microsoft.com/office/drawing/2014/main" id="{CBFC6706-A3C9-FFB7-E58B-78F2BB2F32F5}"/>
              </a:ext>
            </a:extLst>
          </p:cNvPr>
          <p:cNvSpPr>
            <a:spLocks noGrp="1" noChangeArrowheads="1"/>
          </p:cNvSpPr>
          <p:nvPr>
            <p:ph idx="1"/>
          </p:nvPr>
        </p:nvSpPr>
        <p:spPr>
          <a:xfrm>
            <a:off x="990600" y="1447800"/>
            <a:ext cx="7467600" cy="4876800"/>
          </a:xfrm>
        </p:spPr>
        <p:txBody>
          <a:bodyPr/>
          <a:lstStyle/>
          <a:p>
            <a:pPr>
              <a:defRPr/>
            </a:pPr>
            <a:r>
              <a:rPr lang="en-US" dirty="0">
                <a:solidFill>
                  <a:schemeClr val="tx1"/>
                </a:solidFill>
              </a:rPr>
              <a:t>Racist beginnings (“Chinese Opium Act” , Hemp/Marijuana)</a:t>
            </a:r>
          </a:p>
          <a:p>
            <a:pPr>
              <a:defRPr/>
            </a:pPr>
            <a:r>
              <a:rPr lang="en-US" dirty="0">
                <a:solidFill>
                  <a:schemeClr val="tx1"/>
                </a:solidFill>
              </a:rPr>
              <a:t>Newspaper publisher William Randolph Hearst demonized cannabis plant</a:t>
            </a:r>
          </a:p>
          <a:p>
            <a:pPr lvl="1">
              <a:defRPr/>
            </a:pPr>
            <a:r>
              <a:rPr lang="en-US" sz="3200" dirty="0">
                <a:solidFill>
                  <a:schemeClr val="tx1"/>
                </a:solidFill>
              </a:rPr>
              <a:t>Hearst heavily invested in wood pulp newsprint, wanted to shut down hemp paper competition</a:t>
            </a:r>
          </a:p>
        </p:txBody>
      </p:sp>
    </p:spTree>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3B805-42EE-A7E0-E29E-2B213440B4BB}"/>
              </a:ext>
            </a:extLst>
          </p:cNvPr>
          <p:cNvSpPr>
            <a:spLocks noGrp="1"/>
          </p:cNvSpPr>
          <p:nvPr>
            <p:ph type="title"/>
          </p:nvPr>
        </p:nvSpPr>
        <p:spPr/>
        <p:txBody>
          <a:bodyPr/>
          <a:lstStyle/>
          <a:p>
            <a:pPr>
              <a:defRPr/>
            </a:pPr>
            <a:r>
              <a:rPr lang="en-US" dirty="0"/>
              <a:t>The “War on Drugs”</a:t>
            </a:r>
          </a:p>
        </p:txBody>
      </p:sp>
      <p:sp>
        <p:nvSpPr>
          <p:cNvPr id="3" name="Content Placeholder 2">
            <a:extLst>
              <a:ext uri="{FF2B5EF4-FFF2-40B4-BE49-F238E27FC236}">
                <a16:creationId xmlns:a16="http://schemas.microsoft.com/office/drawing/2014/main" id="{831C6382-ABA1-C9E4-3DB9-A177F46AB7C2}"/>
              </a:ext>
            </a:extLst>
          </p:cNvPr>
          <p:cNvSpPr>
            <a:spLocks noGrp="1"/>
          </p:cNvSpPr>
          <p:nvPr>
            <p:ph idx="1"/>
          </p:nvPr>
        </p:nvSpPr>
        <p:spPr/>
        <p:txBody>
          <a:bodyPr/>
          <a:lstStyle/>
          <a:p>
            <a:pPr>
              <a:defRPr/>
            </a:pPr>
            <a:r>
              <a:rPr lang="en-US" sz="2400" dirty="0">
                <a:solidFill>
                  <a:schemeClr val="tx1"/>
                </a:solidFill>
              </a:rPr>
              <a:t>1936: Church group produces film, “Reefer Madness”</a:t>
            </a:r>
          </a:p>
          <a:p>
            <a:pPr>
              <a:defRPr/>
            </a:pPr>
            <a:r>
              <a:rPr lang="en-US" sz="2400" dirty="0">
                <a:solidFill>
                  <a:schemeClr val="tx1"/>
                </a:solidFill>
              </a:rPr>
              <a:t>1937: Federal government criminalizes production and sale of marijuana/hemp</a:t>
            </a:r>
          </a:p>
          <a:p>
            <a:pPr>
              <a:defRPr/>
            </a:pPr>
            <a:r>
              <a:rPr lang="en-US" sz="2400" dirty="0">
                <a:solidFill>
                  <a:schemeClr val="tx1"/>
                </a:solidFill>
              </a:rPr>
              <a:t>Today:</a:t>
            </a:r>
          </a:p>
          <a:p>
            <a:pPr lvl="1">
              <a:defRPr/>
            </a:pPr>
            <a:r>
              <a:rPr lang="en-US" sz="2400" dirty="0">
                <a:solidFill>
                  <a:schemeClr val="tx1"/>
                </a:solidFill>
              </a:rPr>
              <a:t>Hemp legalized by 2018 Farm Bill</a:t>
            </a:r>
          </a:p>
          <a:p>
            <a:pPr lvl="1">
              <a:defRPr/>
            </a:pPr>
            <a:r>
              <a:rPr lang="en-US" sz="2400" dirty="0">
                <a:solidFill>
                  <a:schemeClr val="tx1"/>
                </a:solidFill>
              </a:rPr>
              <a:t>Marijuana is America’s largest cash crop</a:t>
            </a:r>
          </a:p>
          <a:p>
            <a:pPr lvl="1">
              <a:defRPr/>
            </a:pPr>
            <a:r>
              <a:rPr lang="en-US" sz="2400" dirty="0"/>
              <a:t>Growing marijuana damages environment more than most crops</a:t>
            </a:r>
          </a:p>
          <a:p>
            <a:pPr lvl="1">
              <a:defRPr/>
            </a:pPr>
            <a:r>
              <a:rPr lang="en-US" sz="2400" dirty="0">
                <a:solidFill>
                  <a:schemeClr val="tx1"/>
                </a:solidFill>
              </a:rPr>
              <a:t>Federal prisons overloaded with casual users</a:t>
            </a:r>
          </a:p>
        </p:txBody>
      </p:sp>
    </p:spTree>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A9622-D459-8D19-2F23-A9B38236D2ED}"/>
              </a:ext>
            </a:extLst>
          </p:cNvPr>
          <p:cNvSpPr>
            <a:spLocks noGrp="1"/>
          </p:cNvSpPr>
          <p:nvPr>
            <p:ph type="title"/>
          </p:nvPr>
        </p:nvSpPr>
        <p:spPr/>
        <p:txBody>
          <a:bodyPr/>
          <a:lstStyle/>
          <a:p>
            <a:pPr>
              <a:defRPr/>
            </a:pPr>
            <a:r>
              <a:rPr lang="en-US" dirty="0"/>
              <a:t>The “War on Drugs”</a:t>
            </a:r>
          </a:p>
        </p:txBody>
      </p:sp>
      <p:sp>
        <p:nvSpPr>
          <p:cNvPr id="3" name="Content Placeholder 2">
            <a:extLst>
              <a:ext uri="{FF2B5EF4-FFF2-40B4-BE49-F238E27FC236}">
                <a16:creationId xmlns:a16="http://schemas.microsoft.com/office/drawing/2014/main" id="{11E17BA3-475C-71D3-43F8-664C0E6F941F}"/>
              </a:ext>
            </a:extLst>
          </p:cNvPr>
          <p:cNvSpPr>
            <a:spLocks noGrp="1"/>
          </p:cNvSpPr>
          <p:nvPr>
            <p:ph idx="1"/>
          </p:nvPr>
        </p:nvSpPr>
        <p:spPr/>
        <p:txBody>
          <a:bodyPr/>
          <a:lstStyle/>
          <a:p>
            <a:pPr>
              <a:defRPr/>
            </a:pPr>
            <a:r>
              <a:rPr lang="en-US" dirty="0">
                <a:solidFill>
                  <a:schemeClr val="tx1"/>
                </a:solidFill>
              </a:rPr>
              <a:t>Interdiction</a:t>
            </a:r>
          </a:p>
          <a:p>
            <a:pPr lvl="1">
              <a:defRPr/>
            </a:pPr>
            <a:r>
              <a:rPr lang="en-US" sz="3200" dirty="0">
                <a:solidFill>
                  <a:schemeClr val="tx1"/>
                </a:solidFill>
              </a:rPr>
              <a:t>e.g., $1.3 billion Columbia aid package (incl. use of biological weapons)</a:t>
            </a:r>
          </a:p>
          <a:p>
            <a:pPr lvl="1">
              <a:defRPr/>
            </a:pPr>
            <a:r>
              <a:rPr lang="en-US" sz="3200" dirty="0">
                <a:solidFill>
                  <a:schemeClr val="tx1"/>
                </a:solidFill>
              </a:rPr>
              <a:t>7 U.S. military bases in Colombia</a:t>
            </a:r>
          </a:p>
          <a:p>
            <a:pPr lvl="1">
              <a:defRPr/>
            </a:pPr>
            <a:r>
              <a:rPr lang="en-US" sz="3200" dirty="0">
                <a:solidFill>
                  <a:schemeClr val="tx1"/>
                </a:solidFill>
              </a:rPr>
              <a:t>Mexican drug war violence out of control, fueling anti-immigrant sentiment in U.S.</a:t>
            </a:r>
          </a:p>
        </p:txBody>
      </p:sp>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3E11E-2C56-9C0B-0279-98E7F1A17B6B}"/>
              </a:ext>
            </a:extLst>
          </p:cNvPr>
          <p:cNvSpPr>
            <a:spLocks noGrp="1"/>
          </p:cNvSpPr>
          <p:nvPr>
            <p:ph type="title"/>
          </p:nvPr>
        </p:nvSpPr>
        <p:spPr/>
        <p:txBody>
          <a:bodyPr/>
          <a:lstStyle/>
          <a:p>
            <a:pPr>
              <a:defRPr/>
            </a:pPr>
            <a:r>
              <a:rPr lang="en-US" dirty="0"/>
              <a:t>The “War on Drugs”</a:t>
            </a:r>
          </a:p>
        </p:txBody>
      </p:sp>
      <p:sp>
        <p:nvSpPr>
          <p:cNvPr id="3" name="Content Placeholder 2">
            <a:extLst>
              <a:ext uri="{FF2B5EF4-FFF2-40B4-BE49-F238E27FC236}">
                <a16:creationId xmlns:a16="http://schemas.microsoft.com/office/drawing/2014/main" id="{43227C23-4950-4833-E9AD-186E72358F3D}"/>
              </a:ext>
            </a:extLst>
          </p:cNvPr>
          <p:cNvSpPr>
            <a:spLocks noGrp="1"/>
          </p:cNvSpPr>
          <p:nvPr>
            <p:ph idx="1"/>
          </p:nvPr>
        </p:nvSpPr>
        <p:spPr/>
        <p:txBody>
          <a:bodyPr/>
          <a:lstStyle/>
          <a:p>
            <a:pPr>
              <a:defRPr/>
            </a:pPr>
            <a:r>
              <a:rPr lang="en-US" sz="2800" dirty="0">
                <a:solidFill>
                  <a:schemeClr val="tx1"/>
                </a:solidFill>
              </a:rPr>
              <a:t>Punishment</a:t>
            </a:r>
          </a:p>
          <a:p>
            <a:pPr>
              <a:buFontTx/>
              <a:buNone/>
              <a:defRPr/>
            </a:pPr>
            <a:r>
              <a:rPr lang="en-US" sz="2800" dirty="0">
                <a:solidFill>
                  <a:schemeClr val="tx1"/>
                </a:solidFill>
              </a:rPr>
              <a:t>	- inequitable laws (crack vs powder cocaine)</a:t>
            </a:r>
          </a:p>
          <a:p>
            <a:pPr>
              <a:buFontTx/>
              <a:buNone/>
              <a:defRPr/>
            </a:pPr>
            <a:r>
              <a:rPr lang="en-US" sz="2800" dirty="0">
                <a:solidFill>
                  <a:schemeClr val="tx1"/>
                </a:solidFill>
              </a:rPr>
              <a:t>	- Fair Sentencing Act of 2010 adjusts penalties somewhat, but gaps persist</a:t>
            </a:r>
          </a:p>
          <a:p>
            <a:pPr>
              <a:defRPr/>
            </a:pPr>
            <a:r>
              <a:rPr lang="en-US" sz="2800" dirty="0"/>
              <a:t>Education/Social Marketing</a:t>
            </a:r>
          </a:p>
          <a:p>
            <a:pPr>
              <a:defRPr/>
            </a:pPr>
            <a:r>
              <a:rPr lang="en-US" sz="2800" dirty="0"/>
              <a:t>Prevention</a:t>
            </a:r>
          </a:p>
          <a:p>
            <a:pPr>
              <a:buFontTx/>
              <a:buNone/>
              <a:defRPr/>
            </a:pPr>
            <a:r>
              <a:rPr lang="en-US" sz="2800" dirty="0"/>
              <a:t>	- vaccinations</a:t>
            </a:r>
          </a:p>
          <a:p>
            <a:pPr>
              <a:defRPr/>
            </a:pPr>
            <a:endParaRPr lang="en-US" dirty="0">
              <a:solidFill>
                <a:schemeClr val="tx1"/>
              </a:solidFill>
            </a:endParaRPr>
          </a:p>
        </p:txBody>
      </p:sp>
    </p:spTree>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900EFB26-4250-1081-98FB-BB889A323480}"/>
              </a:ext>
            </a:extLst>
          </p:cNvPr>
          <p:cNvSpPr>
            <a:spLocks noGrp="1" noChangeArrowheads="1"/>
          </p:cNvSpPr>
          <p:nvPr>
            <p:ph type="title"/>
          </p:nvPr>
        </p:nvSpPr>
        <p:spPr>
          <a:xfrm>
            <a:off x="609600" y="304800"/>
            <a:ext cx="7772400" cy="1143000"/>
          </a:xfrm>
        </p:spPr>
        <p:txBody>
          <a:bodyPr/>
          <a:lstStyle/>
          <a:p>
            <a:pPr>
              <a:defRPr/>
            </a:pPr>
            <a:r>
              <a:rPr lang="en-US"/>
              <a:t>Decreasing Drug Use/Abuse</a:t>
            </a:r>
          </a:p>
        </p:txBody>
      </p:sp>
      <p:sp>
        <p:nvSpPr>
          <p:cNvPr id="151555" name="Rectangle 3">
            <a:extLst>
              <a:ext uri="{FF2B5EF4-FFF2-40B4-BE49-F238E27FC236}">
                <a16:creationId xmlns:a16="http://schemas.microsoft.com/office/drawing/2014/main" id="{A7802066-CEA8-CC0E-5B75-35EA95ACC2FA}"/>
              </a:ext>
            </a:extLst>
          </p:cNvPr>
          <p:cNvSpPr>
            <a:spLocks noGrp="1" noChangeArrowheads="1"/>
          </p:cNvSpPr>
          <p:nvPr>
            <p:ph idx="1"/>
          </p:nvPr>
        </p:nvSpPr>
        <p:spPr>
          <a:xfrm>
            <a:off x="685800" y="1524000"/>
            <a:ext cx="7772400" cy="5029200"/>
          </a:xfrm>
        </p:spPr>
        <p:txBody>
          <a:bodyPr/>
          <a:lstStyle/>
          <a:p>
            <a:pPr>
              <a:defRPr/>
            </a:pPr>
            <a:r>
              <a:rPr lang="en-US" sz="2800" dirty="0"/>
              <a:t>Treatment (dollar for dollar, much more effective than interdiction and/or punishment)</a:t>
            </a:r>
          </a:p>
          <a:p>
            <a:pPr>
              <a:buFontTx/>
              <a:buNone/>
              <a:defRPr/>
            </a:pPr>
            <a:r>
              <a:rPr lang="en-US" sz="2800" dirty="0"/>
              <a:t>	- needle exchange programs (MDs can prescribe clean needles to addicts in 48 states; pharmacists can dispense in 26 states)</a:t>
            </a:r>
          </a:p>
          <a:p>
            <a:pPr>
              <a:buFontTx/>
              <a:buNone/>
              <a:defRPr/>
            </a:pPr>
            <a:r>
              <a:rPr lang="en-US" sz="2800" dirty="0"/>
              <a:t>	- Law Enforcement Assisted Diversion (LEAD) </a:t>
            </a:r>
            <a:r>
              <a:rPr lang="en-US" sz="2800" dirty="0" err="1"/>
              <a:t>imployed</a:t>
            </a:r>
            <a:r>
              <a:rPr lang="en-US" sz="2800" dirty="0"/>
              <a:t> by many localities, for nonviolent offenders, decrease recidivism, increase housing and employment, save money</a:t>
            </a:r>
          </a:p>
          <a:p>
            <a:pPr>
              <a:buFontTx/>
              <a:buNone/>
              <a:defRPr/>
            </a:pPr>
            <a:r>
              <a:rPr lang="en-US" sz="2800" dirty="0"/>
              <a:t>	- chronic illness marked by relapse/non-compliance</a:t>
            </a:r>
            <a:endParaRPr lang="en-US" dirty="0"/>
          </a:p>
          <a:p>
            <a:pPr>
              <a:buFontTx/>
              <a:buNone/>
              <a:defRPr/>
            </a:pP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377ED-A618-5AC6-3240-A1984A324B4F}"/>
              </a:ext>
            </a:extLst>
          </p:cNvPr>
          <p:cNvSpPr>
            <a:spLocks noGrp="1"/>
          </p:cNvSpPr>
          <p:nvPr>
            <p:ph type="title"/>
          </p:nvPr>
        </p:nvSpPr>
        <p:spPr/>
        <p:txBody>
          <a:bodyPr/>
          <a:lstStyle/>
          <a:p>
            <a:pPr>
              <a:defRPr/>
            </a:pPr>
            <a:r>
              <a:rPr lang="en-US" dirty="0"/>
              <a:t>Drug Use/Abuse</a:t>
            </a:r>
          </a:p>
        </p:txBody>
      </p:sp>
      <p:sp>
        <p:nvSpPr>
          <p:cNvPr id="3" name="Content Placeholder 2">
            <a:extLst>
              <a:ext uri="{FF2B5EF4-FFF2-40B4-BE49-F238E27FC236}">
                <a16:creationId xmlns:a16="http://schemas.microsoft.com/office/drawing/2014/main" id="{2C0A35EC-7228-E60B-8F63-8580CE66B7AC}"/>
              </a:ext>
            </a:extLst>
          </p:cNvPr>
          <p:cNvSpPr>
            <a:spLocks noGrp="1"/>
          </p:cNvSpPr>
          <p:nvPr>
            <p:ph idx="1"/>
          </p:nvPr>
        </p:nvSpPr>
        <p:spPr/>
        <p:txBody>
          <a:bodyPr/>
          <a:lstStyle/>
          <a:p>
            <a:pPr>
              <a:defRPr/>
            </a:pPr>
            <a:r>
              <a:rPr lang="en-US" dirty="0"/>
              <a:t>Estimated 2 million Americans hooked on prescription opioids, ½ million abuse heroin (80% of these transitioned from misuse of prescription opioids)</a:t>
            </a:r>
          </a:p>
          <a:p>
            <a:pPr>
              <a:defRPr/>
            </a:pPr>
            <a:r>
              <a:rPr lang="en-US" dirty="0"/>
              <a:t>Life-threatening firewall still exists between medical and substance abuse records</a:t>
            </a:r>
          </a:p>
          <a:p>
            <a:pPr>
              <a:defRPr/>
            </a:pPr>
            <a:endParaRPr lang="en-US" dirty="0"/>
          </a:p>
        </p:txBody>
      </p:sp>
    </p:spTree>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a:extLst>
              <a:ext uri="{FF2B5EF4-FFF2-40B4-BE49-F238E27FC236}">
                <a16:creationId xmlns:a16="http://schemas.microsoft.com/office/drawing/2014/main" id="{73484B47-BBE0-D3B2-20D4-32DB6B8760F3}"/>
              </a:ext>
            </a:extLst>
          </p:cNvPr>
          <p:cNvSpPr>
            <a:spLocks noGrp="1" noChangeArrowheads="1"/>
          </p:cNvSpPr>
          <p:nvPr>
            <p:ph type="title"/>
          </p:nvPr>
        </p:nvSpPr>
        <p:spPr/>
        <p:txBody>
          <a:bodyPr/>
          <a:lstStyle/>
          <a:p>
            <a:pPr>
              <a:defRPr/>
            </a:pPr>
            <a:r>
              <a:rPr lang="en-US" dirty="0"/>
              <a:t>Decreasing Drug Use/Abuse</a:t>
            </a:r>
          </a:p>
        </p:txBody>
      </p:sp>
      <p:sp>
        <p:nvSpPr>
          <p:cNvPr id="154627" name="Rectangle 3">
            <a:extLst>
              <a:ext uri="{FF2B5EF4-FFF2-40B4-BE49-F238E27FC236}">
                <a16:creationId xmlns:a16="http://schemas.microsoft.com/office/drawing/2014/main" id="{863BAD27-BD13-1649-8926-4FEC1EDFC7CD}"/>
              </a:ext>
            </a:extLst>
          </p:cNvPr>
          <p:cNvSpPr>
            <a:spLocks noGrp="1" noChangeArrowheads="1"/>
          </p:cNvSpPr>
          <p:nvPr>
            <p:ph idx="1"/>
          </p:nvPr>
        </p:nvSpPr>
        <p:spPr>
          <a:xfrm>
            <a:off x="1066800" y="1752600"/>
            <a:ext cx="7391400" cy="4724400"/>
          </a:xfrm>
        </p:spPr>
        <p:txBody>
          <a:bodyPr/>
          <a:lstStyle/>
          <a:p>
            <a:pPr>
              <a:defRPr/>
            </a:pPr>
            <a:r>
              <a:rPr lang="en-US" sz="2400" dirty="0"/>
              <a:t>Foreign Aid - social/agricultural vs. military</a:t>
            </a:r>
          </a:p>
          <a:p>
            <a:pPr>
              <a:defRPr/>
            </a:pPr>
            <a:r>
              <a:rPr lang="en-US" sz="2400" dirty="0"/>
              <a:t>Interdiction</a:t>
            </a:r>
          </a:p>
          <a:p>
            <a:pPr>
              <a:defRPr/>
            </a:pPr>
            <a:r>
              <a:rPr lang="en-US" sz="2400" dirty="0"/>
              <a:t>Medication for opioid use disorder </a:t>
            </a:r>
          </a:p>
          <a:p>
            <a:pPr lvl="1">
              <a:defRPr/>
            </a:pPr>
            <a:r>
              <a:rPr lang="en-US" sz="2400" dirty="0"/>
              <a:t>Reduces addiction rates, overdose deaths, reduces risk of HIV and hepatitis C transmission, reduces risk of recidivism when provided to incarcerated individuals, improves quality of life</a:t>
            </a:r>
          </a:p>
          <a:p>
            <a:pPr lvl="2">
              <a:defRPr/>
            </a:pPr>
            <a:r>
              <a:rPr lang="en-US" dirty="0"/>
              <a:t>Consider stopping routine drug testing in opioid use disorder treatment, as it may do more harm than good</a:t>
            </a:r>
          </a:p>
        </p:txBody>
      </p:sp>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B64CD-DCD9-4AD9-991C-1A5D431DFD6E}"/>
              </a:ext>
            </a:extLst>
          </p:cNvPr>
          <p:cNvSpPr>
            <a:spLocks noGrp="1"/>
          </p:cNvSpPr>
          <p:nvPr>
            <p:ph type="title"/>
          </p:nvPr>
        </p:nvSpPr>
        <p:spPr/>
        <p:txBody>
          <a:bodyPr/>
          <a:lstStyle/>
          <a:p>
            <a:pPr>
              <a:defRPr/>
            </a:pPr>
            <a:r>
              <a:rPr lang="en-US" dirty="0"/>
              <a:t>Decreasing Drug Use/Abuse</a:t>
            </a:r>
          </a:p>
        </p:txBody>
      </p:sp>
      <p:sp>
        <p:nvSpPr>
          <p:cNvPr id="3" name="Content Placeholder 2">
            <a:extLst>
              <a:ext uri="{FF2B5EF4-FFF2-40B4-BE49-F238E27FC236}">
                <a16:creationId xmlns:a16="http://schemas.microsoft.com/office/drawing/2014/main" id="{2B523053-E16F-1D3D-7D35-1AC3E08E4BE4}"/>
              </a:ext>
            </a:extLst>
          </p:cNvPr>
          <p:cNvSpPr>
            <a:spLocks noGrp="1"/>
          </p:cNvSpPr>
          <p:nvPr>
            <p:ph idx="1"/>
          </p:nvPr>
        </p:nvSpPr>
        <p:spPr/>
        <p:txBody>
          <a:bodyPr/>
          <a:lstStyle/>
          <a:p>
            <a:pPr>
              <a:defRPr/>
            </a:pPr>
            <a:r>
              <a:rPr lang="en-US" sz="2400" dirty="0"/>
              <a:t>Focus also on legal drugs</a:t>
            </a:r>
          </a:p>
          <a:p>
            <a:pPr>
              <a:buFontTx/>
              <a:buNone/>
              <a:defRPr/>
            </a:pPr>
            <a:r>
              <a:rPr lang="en-US" sz="2400" dirty="0"/>
              <a:t>	- alcohol: 93,000 deaths/year (3 million worldwide – 1/20 deaths)</a:t>
            </a:r>
          </a:p>
          <a:p>
            <a:pPr>
              <a:buFontTx/>
              <a:buNone/>
              <a:defRPr/>
            </a:pPr>
            <a:r>
              <a:rPr lang="en-US" sz="2400" dirty="0"/>
              <a:t>		While most states have banned dangerous, 	powdered </a:t>
            </a:r>
            <a:r>
              <a:rPr lang="en-US" sz="2400" dirty="0" err="1"/>
              <a:t>Etoh</a:t>
            </a:r>
            <a:r>
              <a:rPr lang="en-US" sz="2400" dirty="0"/>
              <a:t>, federal legislation is lacking</a:t>
            </a:r>
          </a:p>
          <a:p>
            <a:pPr>
              <a:buFontTx/>
              <a:buNone/>
              <a:defRPr/>
            </a:pPr>
            <a:r>
              <a:rPr lang="en-US" sz="2400" dirty="0"/>
              <a:t>	- tobacco: (hypocrisy of export business)</a:t>
            </a:r>
          </a:p>
          <a:p>
            <a:pPr>
              <a:buFontTx/>
              <a:buNone/>
              <a:defRPr/>
            </a:pPr>
            <a:r>
              <a:rPr lang="en-US" sz="2400" dirty="0"/>
              <a:t>		- 450,000 deaths directly, 50,000 deaths </a:t>
            </a:r>
          </a:p>
          <a:p>
            <a:pPr>
              <a:buFontTx/>
              <a:buNone/>
              <a:defRPr/>
            </a:pPr>
            <a:r>
              <a:rPr lang="en-US" sz="2400" dirty="0"/>
              <a:t>		indirectly per year</a:t>
            </a:r>
          </a:p>
          <a:p>
            <a:pPr>
              <a:defRPr/>
            </a:pPr>
            <a:r>
              <a:rPr lang="en-US" sz="2400" dirty="0"/>
              <a:t>Promote Sound Science/Cost-Effective Policies/ Interventions</a:t>
            </a:r>
          </a:p>
          <a:p>
            <a:pPr>
              <a:defRPr/>
            </a:pPr>
            <a:endParaRPr lang="en-US" dirty="0"/>
          </a:p>
        </p:txBody>
      </p:sp>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E1F95-1A9E-F628-0256-CCE93EFC3D67}"/>
              </a:ext>
            </a:extLst>
          </p:cNvPr>
          <p:cNvSpPr>
            <a:spLocks noGrp="1"/>
          </p:cNvSpPr>
          <p:nvPr>
            <p:ph type="title"/>
          </p:nvPr>
        </p:nvSpPr>
        <p:spPr/>
        <p:txBody>
          <a:bodyPr/>
          <a:lstStyle/>
          <a:p>
            <a:pPr>
              <a:defRPr/>
            </a:pPr>
            <a:r>
              <a:rPr lang="en-US" dirty="0"/>
              <a:t>Privacy Protection</a:t>
            </a:r>
          </a:p>
        </p:txBody>
      </p:sp>
      <p:sp>
        <p:nvSpPr>
          <p:cNvPr id="3" name="Content Placeholder 2">
            <a:extLst>
              <a:ext uri="{FF2B5EF4-FFF2-40B4-BE49-F238E27FC236}">
                <a16:creationId xmlns:a16="http://schemas.microsoft.com/office/drawing/2014/main" id="{E2E8EFA3-96F1-C7CC-9666-EF5164AF48B7}"/>
              </a:ext>
            </a:extLst>
          </p:cNvPr>
          <p:cNvSpPr>
            <a:spLocks noGrp="1"/>
          </p:cNvSpPr>
          <p:nvPr>
            <p:ph idx="1"/>
          </p:nvPr>
        </p:nvSpPr>
        <p:spPr/>
        <p:txBody>
          <a:bodyPr>
            <a:normAutofit lnSpcReduction="10000"/>
          </a:bodyPr>
          <a:lstStyle/>
          <a:p>
            <a:pPr>
              <a:defRPr/>
            </a:pPr>
            <a:r>
              <a:rPr lang="en-US" sz="2700" dirty="0"/>
              <a:t>Know your rights</a:t>
            </a:r>
          </a:p>
          <a:p>
            <a:pPr>
              <a:defRPr/>
            </a:pPr>
            <a:r>
              <a:rPr lang="en-US" sz="2700" dirty="0"/>
              <a:t>Limit your social media presence</a:t>
            </a:r>
          </a:p>
          <a:p>
            <a:pPr>
              <a:defRPr/>
            </a:pPr>
            <a:r>
              <a:rPr lang="en-US" sz="2700" dirty="0"/>
              <a:t>Use security software, private browsing, and strong passwords</a:t>
            </a:r>
          </a:p>
          <a:p>
            <a:pPr lvl="1">
              <a:defRPr/>
            </a:pPr>
            <a:r>
              <a:rPr lang="en-US" sz="2400" dirty="0"/>
              <a:t>2017: Trump signs legislation permitting telecom industry to sell consumers’ private internet browsing data</a:t>
            </a:r>
          </a:p>
          <a:p>
            <a:pPr>
              <a:defRPr/>
            </a:pPr>
            <a:r>
              <a:rPr lang="en-US" sz="2700" dirty="0"/>
              <a:t>Never give out passwords, social security number, zip code, or phone number unless absolutely necessary</a:t>
            </a:r>
          </a:p>
        </p:txBody>
      </p:sp>
    </p:spTree>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D7B60-2D36-4E4C-7D78-F281A038A8E5}"/>
              </a:ext>
            </a:extLst>
          </p:cNvPr>
          <p:cNvSpPr>
            <a:spLocks noGrp="1"/>
          </p:cNvSpPr>
          <p:nvPr>
            <p:ph type="title"/>
          </p:nvPr>
        </p:nvSpPr>
        <p:spPr/>
        <p:txBody>
          <a:bodyPr/>
          <a:lstStyle/>
          <a:p>
            <a:pPr>
              <a:defRPr/>
            </a:pPr>
            <a:r>
              <a:rPr lang="en-US" dirty="0"/>
              <a:t>Privacy Protection</a:t>
            </a:r>
          </a:p>
        </p:txBody>
      </p:sp>
      <p:sp>
        <p:nvSpPr>
          <p:cNvPr id="3" name="Content Placeholder 2">
            <a:extLst>
              <a:ext uri="{FF2B5EF4-FFF2-40B4-BE49-F238E27FC236}">
                <a16:creationId xmlns:a16="http://schemas.microsoft.com/office/drawing/2014/main" id="{BF95848F-6F0F-4EAF-FCC1-7CC6574B8768}"/>
              </a:ext>
            </a:extLst>
          </p:cNvPr>
          <p:cNvSpPr>
            <a:spLocks noGrp="1"/>
          </p:cNvSpPr>
          <p:nvPr>
            <p:ph idx="1"/>
          </p:nvPr>
        </p:nvSpPr>
        <p:spPr/>
        <p:txBody>
          <a:bodyPr>
            <a:normAutofit lnSpcReduction="10000"/>
          </a:bodyPr>
          <a:lstStyle/>
          <a:p>
            <a:pPr>
              <a:defRPr/>
            </a:pPr>
            <a:r>
              <a:rPr lang="en-US" sz="2700" dirty="0"/>
              <a:t>Safeguard financial information</a:t>
            </a:r>
          </a:p>
          <a:p>
            <a:pPr>
              <a:defRPr/>
            </a:pPr>
            <a:r>
              <a:rPr lang="en-US" sz="2700" dirty="0"/>
              <a:t>Check credit reports</a:t>
            </a:r>
          </a:p>
          <a:p>
            <a:pPr>
              <a:defRPr/>
            </a:pPr>
            <a:r>
              <a:rPr lang="en-US" sz="2700" dirty="0"/>
              <a:t>Set up a google alert</a:t>
            </a:r>
          </a:p>
          <a:p>
            <a:pPr>
              <a:defRPr/>
            </a:pPr>
            <a:r>
              <a:rPr lang="en-US" sz="2700" dirty="0"/>
              <a:t>Pay companies to remove unwanted information online, if desired (can be expensive, incomplete)</a:t>
            </a:r>
          </a:p>
          <a:p>
            <a:pPr>
              <a:defRPr/>
            </a:pPr>
            <a:r>
              <a:rPr lang="en-US" sz="2700" dirty="0"/>
              <a:t>Ask questions, beware of scams</a:t>
            </a:r>
          </a:p>
          <a:p>
            <a:pPr>
              <a:defRPr/>
            </a:pPr>
            <a:r>
              <a:rPr lang="en-US" sz="2700" dirty="0"/>
              <a:t>Keep records of meetings, vet attendees when possible</a:t>
            </a:r>
          </a:p>
          <a:p>
            <a:pPr>
              <a:defRPr/>
            </a:pPr>
            <a:r>
              <a:rPr lang="en-US" sz="2700" dirty="0"/>
              <a:t>File complaints, seek legal counsel when necessary</a:t>
            </a:r>
          </a:p>
        </p:txBody>
      </p:sp>
    </p:spTree>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3D135-B232-A439-AF6B-F31C527263E7}"/>
              </a:ext>
            </a:extLst>
          </p:cNvPr>
          <p:cNvSpPr>
            <a:spLocks noGrp="1"/>
          </p:cNvSpPr>
          <p:nvPr>
            <p:ph type="title"/>
          </p:nvPr>
        </p:nvSpPr>
        <p:spPr/>
        <p:txBody>
          <a:bodyPr/>
          <a:lstStyle/>
          <a:p>
            <a:pPr>
              <a:defRPr/>
            </a:pPr>
            <a:r>
              <a:rPr lang="en-US" dirty="0"/>
              <a:t>Websites</a:t>
            </a:r>
          </a:p>
        </p:txBody>
      </p:sp>
      <p:sp>
        <p:nvSpPr>
          <p:cNvPr id="3" name="Content Placeholder 2">
            <a:extLst>
              <a:ext uri="{FF2B5EF4-FFF2-40B4-BE49-F238E27FC236}">
                <a16:creationId xmlns:a16="http://schemas.microsoft.com/office/drawing/2014/main" id="{AEEFFE44-2B4A-B7EC-2F0E-3B5128803DD0}"/>
              </a:ext>
            </a:extLst>
          </p:cNvPr>
          <p:cNvSpPr>
            <a:spLocks noGrp="1"/>
          </p:cNvSpPr>
          <p:nvPr>
            <p:ph idx="1"/>
          </p:nvPr>
        </p:nvSpPr>
        <p:spPr/>
        <p:txBody>
          <a:bodyPr>
            <a:normAutofit fontScale="70000" lnSpcReduction="20000"/>
          </a:bodyPr>
          <a:lstStyle/>
          <a:p>
            <a:pPr>
              <a:defRPr/>
            </a:pPr>
            <a:r>
              <a:rPr lang="en-US" dirty="0"/>
              <a:t>American Civil Liberties </a:t>
            </a:r>
            <a:r>
              <a:rPr lang="en-US" dirty="0">
                <a:solidFill>
                  <a:schemeClr val="tx1"/>
                </a:solidFill>
              </a:rPr>
              <a:t>Union</a:t>
            </a:r>
            <a:r>
              <a:rPr lang="en-US" dirty="0"/>
              <a:t>: </a:t>
            </a:r>
            <a:r>
              <a:rPr lang="en-US" dirty="0">
                <a:hlinkClick r:id="rId2"/>
              </a:rPr>
              <a:t>https://www.aclu.org/</a:t>
            </a:r>
            <a:r>
              <a:rPr lang="en-US" dirty="0"/>
              <a:t> </a:t>
            </a:r>
          </a:p>
          <a:p>
            <a:pPr>
              <a:defRPr/>
            </a:pPr>
            <a:r>
              <a:rPr lang="en-US" dirty="0"/>
              <a:t>Electronic Frontier Foundation: </a:t>
            </a:r>
            <a:r>
              <a:rPr lang="en-US" dirty="0">
                <a:hlinkClick r:id="rId3"/>
              </a:rPr>
              <a:t>https://www.eff.org/</a:t>
            </a:r>
            <a:endParaRPr lang="en-US" dirty="0"/>
          </a:p>
          <a:p>
            <a:pPr>
              <a:defRPr/>
            </a:pPr>
            <a:r>
              <a:rPr lang="en-US" dirty="0"/>
              <a:t>Electronic Privacy Information Center: </a:t>
            </a:r>
            <a:r>
              <a:rPr lang="en-US" dirty="0">
                <a:hlinkClick r:id="rId4"/>
              </a:rPr>
              <a:t>https://www.epic.org/</a:t>
            </a:r>
            <a:r>
              <a:rPr lang="en-US" dirty="0"/>
              <a:t> </a:t>
            </a:r>
          </a:p>
          <a:p>
            <a:pPr>
              <a:defRPr/>
            </a:pPr>
            <a:r>
              <a:rPr lang="en-US" dirty="0"/>
              <a:t>Government Accountability Project: </a:t>
            </a:r>
            <a:r>
              <a:rPr lang="en-US" dirty="0">
                <a:hlinkClick r:id="rId5"/>
              </a:rPr>
              <a:t>http://whistleblower.org/</a:t>
            </a:r>
            <a:r>
              <a:rPr lang="en-US" dirty="0"/>
              <a:t> </a:t>
            </a:r>
          </a:p>
          <a:p>
            <a:pPr>
              <a:defRPr/>
            </a:pPr>
            <a:r>
              <a:rPr lang="en-US" dirty="0"/>
              <a:t>National Whistleblowers Center: </a:t>
            </a:r>
            <a:r>
              <a:rPr lang="en-US" dirty="0">
                <a:hlinkClick r:id="rId6"/>
              </a:rPr>
              <a:t>http://www.whistleblowers.org/</a:t>
            </a:r>
            <a:r>
              <a:rPr lang="en-US" dirty="0"/>
              <a:t> </a:t>
            </a:r>
          </a:p>
          <a:p>
            <a:pPr>
              <a:defRPr/>
            </a:pPr>
            <a:r>
              <a:rPr lang="en-US" dirty="0"/>
              <a:t>Online Privacy Alliance: </a:t>
            </a:r>
            <a:r>
              <a:rPr lang="en-US" dirty="0">
                <a:hlinkClick r:id="rId7"/>
              </a:rPr>
              <a:t>http://www.privacyalliance.org</a:t>
            </a:r>
            <a:r>
              <a:rPr lang="en-US" dirty="0"/>
              <a:t> </a:t>
            </a:r>
          </a:p>
          <a:p>
            <a:pPr>
              <a:defRPr/>
            </a:pPr>
            <a:r>
              <a:rPr lang="en-US" dirty="0"/>
              <a:t>Privacy Coalition: </a:t>
            </a:r>
            <a:r>
              <a:rPr lang="en-US" dirty="0">
                <a:hlinkClick r:id="rId8"/>
              </a:rPr>
              <a:t>http://privacycoalition.org/</a:t>
            </a:r>
            <a:r>
              <a:rPr lang="en-US" dirty="0"/>
              <a:t> </a:t>
            </a:r>
          </a:p>
          <a:p>
            <a:pPr>
              <a:defRPr/>
            </a:pPr>
            <a:r>
              <a:rPr lang="en-US" dirty="0"/>
              <a:t>Privacy International: </a:t>
            </a:r>
            <a:r>
              <a:rPr lang="en-US" dirty="0">
                <a:hlinkClick r:id="rId9"/>
              </a:rPr>
              <a:t>http://www.privacyinternational.org</a:t>
            </a:r>
            <a:r>
              <a:rPr lang="en-US" dirty="0"/>
              <a:t> </a:t>
            </a:r>
          </a:p>
          <a:p>
            <a:pPr>
              <a:defRPr/>
            </a:pPr>
            <a:r>
              <a:rPr lang="en-US" dirty="0"/>
              <a:t>Privacy Rights Clearinghouse: </a:t>
            </a:r>
            <a:r>
              <a:rPr lang="en-US" dirty="0">
                <a:hlinkClick r:id="rId10"/>
              </a:rPr>
              <a:t>http://www.privacyrights.org/</a:t>
            </a:r>
            <a:r>
              <a:rPr lang="en-US" dirty="0"/>
              <a:t> </a:t>
            </a:r>
          </a:p>
          <a:p>
            <a:pPr>
              <a:defRPr/>
            </a:pPr>
            <a:r>
              <a:rPr lang="en-US" dirty="0"/>
              <a:t>Privacy.org: </a:t>
            </a:r>
            <a:r>
              <a:rPr lang="en-US" dirty="0">
                <a:hlinkClick r:id="rId11"/>
              </a:rPr>
              <a:t>http://www.privacy.org/</a:t>
            </a:r>
            <a:r>
              <a:rPr lang="en-US" dirty="0"/>
              <a:t> </a:t>
            </a:r>
          </a:p>
          <a:p>
            <a:pPr>
              <a:defRPr/>
            </a:pPr>
            <a:r>
              <a:rPr lang="en-US" dirty="0"/>
              <a:t>U.S. PIRG: </a:t>
            </a:r>
            <a:r>
              <a:rPr lang="en-US" dirty="0">
                <a:hlinkClick r:id="rId12"/>
              </a:rPr>
              <a:t>http://www.uspirg.org/home</a:t>
            </a:r>
            <a:r>
              <a:rPr lang="en-US" dirty="0"/>
              <a:t> </a:t>
            </a:r>
          </a:p>
        </p:txBody>
      </p:sp>
    </p:spTree>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a:extLst>
              <a:ext uri="{FF2B5EF4-FFF2-40B4-BE49-F238E27FC236}">
                <a16:creationId xmlns:a16="http://schemas.microsoft.com/office/drawing/2014/main" id="{41E6B894-DD25-5DC7-2293-4C2EB24825AD}"/>
              </a:ext>
            </a:extLst>
          </p:cNvPr>
          <p:cNvSpPr>
            <a:spLocks noGrp="1" noChangeArrowheads="1"/>
          </p:cNvSpPr>
          <p:nvPr>
            <p:ph type="title"/>
          </p:nvPr>
        </p:nvSpPr>
        <p:spPr/>
        <p:txBody>
          <a:bodyPr/>
          <a:lstStyle/>
          <a:p>
            <a:pPr>
              <a:defRPr/>
            </a:pPr>
            <a:r>
              <a:rPr lang="en-US" dirty="0"/>
              <a:t>Citation</a:t>
            </a:r>
          </a:p>
        </p:txBody>
      </p:sp>
      <p:sp>
        <p:nvSpPr>
          <p:cNvPr id="175107" name="Rectangle 3">
            <a:extLst>
              <a:ext uri="{FF2B5EF4-FFF2-40B4-BE49-F238E27FC236}">
                <a16:creationId xmlns:a16="http://schemas.microsoft.com/office/drawing/2014/main" id="{8AD30B57-AECD-DA85-DE44-B5D4379FD5BE}"/>
              </a:ext>
            </a:extLst>
          </p:cNvPr>
          <p:cNvSpPr>
            <a:spLocks noGrp="1" noChangeArrowheads="1"/>
          </p:cNvSpPr>
          <p:nvPr>
            <p:ph idx="1"/>
          </p:nvPr>
        </p:nvSpPr>
        <p:spPr/>
        <p:txBody>
          <a:bodyPr/>
          <a:lstStyle/>
          <a:p>
            <a:pPr>
              <a:buFontTx/>
              <a:buNone/>
              <a:defRPr/>
            </a:pPr>
            <a:r>
              <a:rPr lang="en-US" dirty="0"/>
              <a:t>	</a:t>
            </a:r>
            <a:r>
              <a:rPr lang="en-US" dirty="0" err="1"/>
              <a:t>Donohoe</a:t>
            </a:r>
            <a:r>
              <a:rPr lang="en-US" dirty="0"/>
              <a:t> MT. Urine trouble: practical, legal, and ethical issues surrounding mandated drug testing of physicians. J </a:t>
            </a:r>
            <a:r>
              <a:rPr lang="en-US" dirty="0" err="1"/>
              <a:t>Clin</a:t>
            </a:r>
            <a:r>
              <a:rPr lang="en-US" dirty="0"/>
              <a:t> Ethics, 2005;16(1):69-81.</a:t>
            </a:r>
          </a:p>
        </p:txBody>
      </p:sp>
    </p:spTree>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a:extLst>
              <a:ext uri="{FF2B5EF4-FFF2-40B4-BE49-F238E27FC236}">
                <a16:creationId xmlns:a16="http://schemas.microsoft.com/office/drawing/2014/main" id="{1F730773-4C04-CBC5-7D75-70195ADC1CD8}"/>
              </a:ext>
            </a:extLst>
          </p:cNvPr>
          <p:cNvSpPr>
            <a:spLocks noGrp="1" noChangeArrowheads="1"/>
          </p:cNvSpPr>
          <p:nvPr>
            <p:ph type="title"/>
          </p:nvPr>
        </p:nvSpPr>
        <p:spPr/>
        <p:txBody>
          <a:bodyPr/>
          <a:lstStyle/>
          <a:p>
            <a:pPr>
              <a:defRPr/>
            </a:pPr>
            <a:r>
              <a:rPr lang="en-US"/>
              <a:t>Contact Information</a:t>
            </a:r>
          </a:p>
        </p:txBody>
      </p:sp>
      <p:sp>
        <p:nvSpPr>
          <p:cNvPr id="182275" name="Rectangle 3">
            <a:extLst>
              <a:ext uri="{FF2B5EF4-FFF2-40B4-BE49-F238E27FC236}">
                <a16:creationId xmlns:a16="http://schemas.microsoft.com/office/drawing/2014/main" id="{85AEFA1F-9D0A-081B-132F-8A8F03BB5109}"/>
              </a:ext>
            </a:extLst>
          </p:cNvPr>
          <p:cNvSpPr>
            <a:spLocks noGrp="1" noChangeArrowheads="1"/>
          </p:cNvSpPr>
          <p:nvPr>
            <p:ph idx="1"/>
          </p:nvPr>
        </p:nvSpPr>
        <p:spPr>
          <a:ln>
            <a:solidFill>
              <a:srgbClr val="002060"/>
            </a:solidFill>
          </a:ln>
        </p:spPr>
        <p:txBody>
          <a:bodyPr/>
          <a:lstStyle/>
          <a:p>
            <a:pPr algn="ctr">
              <a:buFontTx/>
              <a:buNone/>
              <a:defRPr/>
            </a:pPr>
            <a:r>
              <a:rPr lang="en-US" sz="4000" dirty="0"/>
              <a:t>Public Health and Social Justice Website</a:t>
            </a:r>
          </a:p>
          <a:p>
            <a:pPr algn="ctr">
              <a:buFontTx/>
              <a:buNone/>
              <a:defRPr/>
            </a:pPr>
            <a:r>
              <a:rPr lang="en-US" dirty="0">
                <a:solidFill>
                  <a:schemeClr val="bg2"/>
                </a:solidFill>
                <a:hlinkClick r:id="rId2"/>
              </a:rPr>
              <a:t>http://www.publichealthandsocialjustice.org</a:t>
            </a:r>
            <a:endParaRPr lang="en-US" dirty="0">
              <a:solidFill>
                <a:schemeClr val="bg2"/>
              </a:solidFill>
            </a:endParaRPr>
          </a:p>
          <a:p>
            <a:pPr algn="ctr">
              <a:buFontTx/>
              <a:buNone/>
              <a:defRPr/>
            </a:pPr>
            <a:r>
              <a:rPr lang="en-US" sz="4000" dirty="0">
                <a:solidFill>
                  <a:schemeClr val="bg2"/>
                </a:solidFill>
                <a:hlinkClick r:id="rId3"/>
              </a:rPr>
              <a:t>http://www.phsj.org</a:t>
            </a:r>
            <a:endParaRPr lang="en-US" sz="4000" dirty="0">
              <a:solidFill>
                <a:schemeClr val="bg2"/>
              </a:solidFill>
            </a:endParaRPr>
          </a:p>
          <a:p>
            <a:pPr algn="ctr">
              <a:buFontTx/>
              <a:buNone/>
              <a:defRPr/>
            </a:pPr>
            <a:r>
              <a:rPr lang="en-US" sz="4000" dirty="0">
                <a:solidFill>
                  <a:schemeClr val="bg2"/>
                </a:solidFill>
                <a:hlinkClick r:id="rId4"/>
              </a:rPr>
              <a:t>martindonohoe@phsj.org</a:t>
            </a:r>
            <a:endParaRPr lang="en-US" sz="4000" dirty="0">
              <a:solidFill>
                <a:schemeClr val="bg2"/>
              </a:solidFill>
            </a:endParaRPr>
          </a:p>
          <a:p>
            <a:pPr>
              <a:buFontTx/>
              <a:buNone/>
              <a:defRPr/>
            </a:pP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5DA9B-E5C5-51B4-8B14-99E2B3B84111}"/>
              </a:ext>
            </a:extLst>
          </p:cNvPr>
          <p:cNvSpPr>
            <a:spLocks noGrp="1"/>
          </p:cNvSpPr>
          <p:nvPr>
            <p:ph type="title"/>
          </p:nvPr>
        </p:nvSpPr>
        <p:spPr/>
        <p:txBody>
          <a:bodyPr/>
          <a:lstStyle/>
          <a:p>
            <a:pPr>
              <a:defRPr/>
            </a:pPr>
            <a:r>
              <a:rPr lang="en-US" dirty="0">
                <a:solidFill>
                  <a:srgbClr val="FFFF00"/>
                </a:solidFill>
                <a:effectLst/>
              </a:rPr>
              <a:t>Drug Use/Abuse</a:t>
            </a:r>
            <a:endParaRPr lang="en-US" dirty="0"/>
          </a:p>
        </p:txBody>
      </p:sp>
      <p:sp>
        <p:nvSpPr>
          <p:cNvPr id="3" name="Content Placeholder 2">
            <a:extLst>
              <a:ext uri="{FF2B5EF4-FFF2-40B4-BE49-F238E27FC236}">
                <a16:creationId xmlns:a16="http://schemas.microsoft.com/office/drawing/2014/main" id="{1DE3F017-A678-EC9B-6361-6ECE29EDE53D}"/>
              </a:ext>
            </a:extLst>
          </p:cNvPr>
          <p:cNvSpPr>
            <a:spLocks noGrp="1"/>
          </p:cNvSpPr>
          <p:nvPr>
            <p:ph idx="1"/>
          </p:nvPr>
        </p:nvSpPr>
        <p:spPr/>
        <p:txBody>
          <a:bodyPr/>
          <a:lstStyle/>
          <a:p>
            <a:pPr>
              <a:lnSpc>
                <a:spcPct val="90000"/>
              </a:lnSpc>
              <a:defRPr/>
            </a:pPr>
            <a:r>
              <a:rPr lang="en-US" dirty="0"/>
              <a:t>Up to 35% of patients prescribed opiates may not be taking them; 12% test positive for other illicit drugs (70% marijuana)</a:t>
            </a:r>
          </a:p>
          <a:p>
            <a:pPr>
              <a:lnSpc>
                <a:spcPct val="90000"/>
              </a:lnSpc>
              <a:defRPr/>
            </a:pPr>
            <a:r>
              <a:rPr lang="en-US" dirty="0"/>
              <a:t>6% of Americans admit using another person’s pain medication; 5% another’s sleeping/anti-anxiety meds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76C7B-6969-778C-21C3-28467015B778}"/>
              </a:ext>
            </a:extLst>
          </p:cNvPr>
          <p:cNvSpPr>
            <a:spLocks noGrp="1"/>
          </p:cNvSpPr>
          <p:nvPr>
            <p:ph type="title"/>
          </p:nvPr>
        </p:nvSpPr>
        <p:spPr/>
        <p:txBody>
          <a:bodyPr/>
          <a:lstStyle/>
          <a:p>
            <a:pPr>
              <a:defRPr/>
            </a:pPr>
            <a:r>
              <a:rPr lang="en-US" dirty="0">
                <a:solidFill>
                  <a:srgbClr val="FFFF00"/>
                </a:solidFill>
                <a:effectLst/>
              </a:rPr>
              <a:t>Drug Use/Abuse</a:t>
            </a:r>
            <a:endParaRPr lang="en-US" dirty="0"/>
          </a:p>
        </p:txBody>
      </p:sp>
      <p:sp>
        <p:nvSpPr>
          <p:cNvPr id="3" name="Content Placeholder 2">
            <a:extLst>
              <a:ext uri="{FF2B5EF4-FFF2-40B4-BE49-F238E27FC236}">
                <a16:creationId xmlns:a16="http://schemas.microsoft.com/office/drawing/2014/main" id="{724817E5-06EE-A702-5E85-5F34157F5FC6}"/>
              </a:ext>
            </a:extLst>
          </p:cNvPr>
          <p:cNvSpPr>
            <a:spLocks noGrp="1"/>
          </p:cNvSpPr>
          <p:nvPr>
            <p:ph idx="1"/>
          </p:nvPr>
        </p:nvSpPr>
        <p:spPr/>
        <p:txBody>
          <a:bodyPr/>
          <a:lstStyle/>
          <a:p>
            <a:pPr>
              <a:lnSpc>
                <a:spcPct val="90000"/>
              </a:lnSpc>
              <a:defRPr/>
            </a:pPr>
            <a:r>
              <a:rPr lang="en-US" dirty="0"/>
              <a:t>½ of older adults have leftover opioids after treatment, vast majority keep “in case pain returns”</a:t>
            </a:r>
          </a:p>
          <a:p>
            <a:pPr>
              <a:lnSpc>
                <a:spcPct val="90000"/>
              </a:lnSpc>
              <a:defRPr/>
            </a:pPr>
            <a:r>
              <a:rPr lang="en-US" dirty="0"/>
              <a:t>Individual ER doctors underestimate their own opioid prescribing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E9231-F62D-8080-BF1F-00EC06A26DE1}"/>
              </a:ext>
            </a:extLst>
          </p:cNvPr>
          <p:cNvSpPr>
            <a:spLocks noGrp="1"/>
          </p:cNvSpPr>
          <p:nvPr>
            <p:ph type="title"/>
          </p:nvPr>
        </p:nvSpPr>
        <p:spPr/>
        <p:txBody>
          <a:bodyPr/>
          <a:lstStyle/>
          <a:p>
            <a:pPr>
              <a:defRPr/>
            </a:pPr>
            <a:r>
              <a:rPr lang="en-US" dirty="0"/>
              <a:t>Drug Use/Abuse</a:t>
            </a:r>
          </a:p>
        </p:txBody>
      </p:sp>
      <p:sp>
        <p:nvSpPr>
          <p:cNvPr id="3" name="Content Placeholder 2">
            <a:extLst>
              <a:ext uri="{FF2B5EF4-FFF2-40B4-BE49-F238E27FC236}">
                <a16:creationId xmlns:a16="http://schemas.microsoft.com/office/drawing/2014/main" id="{AD949ADC-D032-B05E-AEAA-01FC86FC6942}"/>
              </a:ext>
            </a:extLst>
          </p:cNvPr>
          <p:cNvSpPr>
            <a:spLocks noGrp="1"/>
          </p:cNvSpPr>
          <p:nvPr>
            <p:ph idx="1"/>
          </p:nvPr>
        </p:nvSpPr>
        <p:spPr/>
        <p:txBody>
          <a:bodyPr/>
          <a:lstStyle/>
          <a:p>
            <a:pPr>
              <a:lnSpc>
                <a:spcPct val="90000"/>
              </a:lnSpc>
              <a:defRPr/>
            </a:pPr>
            <a:r>
              <a:rPr lang="en-US" sz="2800" dirty="0"/>
              <a:t>Some physicians may prescribe out of eagerness to please</a:t>
            </a:r>
          </a:p>
          <a:p>
            <a:pPr lvl="1">
              <a:lnSpc>
                <a:spcPct val="90000"/>
              </a:lnSpc>
              <a:defRPr/>
            </a:pPr>
            <a:r>
              <a:rPr lang="en-US" dirty="0"/>
              <a:t>Denial of pain medication associated with lower patient satisfaction scores, which are used to rate doctors and hospitals</a:t>
            </a:r>
          </a:p>
          <a:p>
            <a:pPr>
              <a:defRPr/>
            </a:pPr>
            <a:r>
              <a:rPr lang="en-US" sz="2800" dirty="0"/>
              <a:t>2022: SCOTUS requires that doctors provided a medically-unnecessary prescription AND knew as much (complicates attempts to prosecute pill mill doctors)</a:t>
            </a:r>
          </a:p>
          <a:p>
            <a:pPr>
              <a:defRPr/>
            </a:pP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8E446-5A3C-E3C0-0DB3-B2E025D1FB07}"/>
              </a:ext>
            </a:extLst>
          </p:cNvPr>
          <p:cNvSpPr>
            <a:spLocks noGrp="1"/>
          </p:cNvSpPr>
          <p:nvPr>
            <p:ph type="title"/>
          </p:nvPr>
        </p:nvSpPr>
        <p:spPr/>
        <p:txBody>
          <a:bodyPr/>
          <a:lstStyle/>
          <a:p>
            <a:pPr>
              <a:defRPr/>
            </a:pPr>
            <a:r>
              <a:rPr lang="en-US" dirty="0">
                <a:solidFill>
                  <a:srgbClr val="FFFF00"/>
                </a:solidFill>
                <a:effectLst/>
              </a:rPr>
              <a:t>Drug Use/Abuse</a:t>
            </a:r>
            <a:endParaRPr lang="en-US" dirty="0"/>
          </a:p>
        </p:txBody>
      </p:sp>
      <p:sp>
        <p:nvSpPr>
          <p:cNvPr id="3" name="Content Placeholder 2">
            <a:extLst>
              <a:ext uri="{FF2B5EF4-FFF2-40B4-BE49-F238E27FC236}">
                <a16:creationId xmlns:a16="http://schemas.microsoft.com/office/drawing/2014/main" id="{C093BCDC-5EE1-80A1-6976-9DB1350D696F}"/>
              </a:ext>
            </a:extLst>
          </p:cNvPr>
          <p:cNvSpPr>
            <a:spLocks noGrp="1"/>
          </p:cNvSpPr>
          <p:nvPr>
            <p:ph idx="1"/>
          </p:nvPr>
        </p:nvSpPr>
        <p:spPr/>
        <p:txBody>
          <a:bodyPr/>
          <a:lstStyle/>
          <a:p>
            <a:pPr>
              <a:lnSpc>
                <a:spcPct val="90000"/>
              </a:lnSpc>
              <a:defRPr/>
            </a:pPr>
            <a:r>
              <a:rPr lang="en-US" sz="2800" dirty="0"/>
              <a:t>Many states have laws requiring limits, guidance, and/or requirements related to opioid prescribing</a:t>
            </a:r>
          </a:p>
          <a:p>
            <a:pPr>
              <a:lnSpc>
                <a:spcPct val="90000"/>
              </a:lnSpc>
              <a:defRPr/>
            </a:pPr>
            <a:r>
              <a:rPr lang="en-US" sz="2800" dirty="0"/>
              <a:t>Concerns that limits on opioid prescribing might increase illicit drug use/overdose</a:t>
            </a:r>
          </a:p>
          <a:p>
            <a:pPr>
              <a:lnSpc>
                <a:spcPct val="90000"/>
              </a:lnSpc>
              <a:defRPr/>
            </a:pPr>
            <a:r>
              <a:rPr lang="en-US" sz="2800" dirty="0"/>
              <a:t>2018: Trump nominates former Rep. Tom Marino (R-PA) to lead Office of National Drug Control Policy; Marino withdraws nomination after reports that he spearheaded an effort to essentially stop policing opioid manufacturers</a:t>
            </a:r>
          </a:p>
          <a:p>
            <a:pPr>
              <a:defRPr/>
            </a:pP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18814-B222-E809-3620-6DA41069B2EB}"/>
              </a:ext>
            </a:extLst>
          </p:cNvPr>
          <p:cNvSpPr>
            <a:spLocks noGrp="1"/>
          </p:cNvSpPr>
          <p:nvPr>
            <p:ph type="title"/>
          </p:nvPr>
        </p:nvSpPr>
        <p:spPr/>
        <p:txBody>
          <a:bodyPr/>
          <a:lstStyle/>
          <a:p>
            <a:pPr>
              <a:defRPr/>
            </a:pPr>
            <a:r>
              <a:rPr lang="en-US" dirty="0">
                <a:solidFill>
                  <a:srgbClr val="FFFF00"/>
                </a:solidFill>
                <a:effectLst/>
              </a:rPr>
              <a:t>Drug Use/Abuse</a:t>
            </a:r>
            <a:endParaRPr lang="en-US" dirty="0"/>
          </a:p>
        </p:txBody>
      </p:sp>
      <p:sp>
        <p:nvSpPr>
          <p:cNvPr id="3" name="Content Placeholder 2">
            <a:extLst>
              <a:ext uri="{FF2B5EF4-FFF2-40B4-BE49-F238E27FC236}">
                <a16:creationId xmlns:a16="http://schemas.microsoft.com/office/drawing/2014/main" id="{2314FD5D-7AF1-8EB3-9A9D-F91FDDE7A997}"/>
              </a:ext>
            </a:extLst>
          </p:cNvPr>
          <p:cNvSpPr>
            <a:spLocks noGrp="1"/>
          </p:cNvSpPr>
          <p:nvPr>
            <p:ph idx="1"/>
          </p:nvPr>
        </p:nvSpPr>
        <p:spPr/>
        <p:txBody>
          <a:bodyPr/>
          <a:lstStyle/>
          <a:p>
            <a:pPr>
              <a:defRPr/>
            </a:pPr>
            <a:r>
              <a:rPr lang="en-US" dirty="0"/>
              <a:t>15% of illegal drug users in the US purchased their drugs over the internet (often via the “dark web” using bitcoin (an untraceable currency)</a:t>
            </a:r>
          </a:p>
          <a:p>
            <a:pPr>
              <a:defRPr/>
            </a:pPr>
            <a:r>
              <a:rPr lang="en-US" dirty="0"/>
              <a:t>Much fentanyl comes through China</a:t>
            </a:r>
          </a:p>
          <a:p>
            <a:pPr lvl="1">
              <a:defRPr/>
            </a:pPr>
            <a:r>
              <a:rPr lang="en-US" dirty="0"/>
              <a:t>Trade war could curb Chinese cooperation in ebbing this flow</a:t>
            </a:r>
          </a:p>
          <a:p>
            <a:pPr>
              <a:defRPr/>
            </a:pP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BEB25-5F65-9581-CADD-D41E1591EB9F}"/>
              </a:ext>
            </a:extLst>
          </p:cNvPr>
          <p:cNvSpPr>
            <a:spLocks noGrp="1"/>
          </p:cNvSpPr>
          <p:nvPr>
            <p:ph type="title"/>
          </p:nvPr>
        </p:nvSpPr>
        <p:spPr/>
        <p:txBody>
          <a:bodyPr/>
          <a:lstStyle/>
          <a:p>
            <a:pPr>
              <a:defRPr/>
            </a:pPr>
            <a:r>
              <a:rPr lang="en-US" altLang="en-US" dirty="0">
                <a:solidFill>
                  <a:srgbClr val="FFFF00"/>
                </a:solidFill>
                <a:effectLst/>
              </a:rPr>
              <a:t>Drug Use/Abuse</a:t>
            </a:r>
            <a:endParaRPr lang="en-US" dirty="0"/>
          </a:p>
        </p:txBody>
      </p:sp>
      <p:sp>
        <p:nvSpPr>
          <p:cNvPr id="3" name="Content Placeholder 2">
            <a:extLst>
              <a:ext uri="{FF2B5EF4-FFF2-40B4-BE49-F238E27FC236}">
                <a16:creationId xmlns:a16="http://schemas.microsoft.com/office/drawing/2014/main" id="{D06EE52C-9DB7-E513-5CE7-554C512B8B27}"/>
              </a:ext>
            </a:extLst>
          </p:cNvPr>
          <p:cNvSpPr>
            <a:spLocks noGrp="1"/>
          </p:cNvSpPr>
          <p:nvPr>
            <p:ph idx="1"/>
          </p:nvPr>
        </p:nvSpPr>
        <p:spPr/>
        <p:txBody>
          <a:bodyPr/>
          <a:lstStyle/>
          <a:p>
            <a:pPr>
              <a:lnSpc>
                <a:spcPct val="90000"/>
              </a:lnSpc>
              <a:defRPr/>
            </a:pPr>
            <a:r>
              <a:rPr lang="en-US" dirty="0"/>
              <a:t>Only 30% get medicine to treat addiction after overdose</a:t>
            </a:r>
          </a:p>
          <a:p>
            <a:pPr lvl="1">
              <a:lnSpc>
                <a:spcPct val="90000"/>
              </a:lnSpc>
              <a:defRPr/>
            </a:pPr>
            <a:r>
              <a:rPr lang="en-US" dirty="0"/>
              <a:t>E.g., buprenorphine or methadone (effective, especially when combined with counseling)</a:t>
            </a:r>
          </a:p>
          <a:p>
            <a:pPr lvl="1">
              <a:lnSpc>
                <a:spcPct val="90000"/>
              </a:lnSpc>
              <a:defRPr/>
            </a:pPr>
            <a:r>
              <a:rPr lang="en-US" dirty="0"/>
              <a:t>Trump administration pushing naltrexone (expensive, not-well-studied but heavily-marketed injectable form = Vivitrol) for addicted inmates prior to release</a:t>
            </a:r>
          </a:p>
          <a:p>
            <a:pPr lvl="2">
              <a:lnSpc>
                <a:spcPct val="90000"/>
              </a:lnSpc>
              <a:defRPr/>
            </a:pPr>
            <a:r>
              <a:rPr lang="en-US" dirty="0"/>
              <a:t>Requires detox before treatment; could increase risk of OD, since reduces opioid tolerance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9B6EC-6602-33E3-5A25-54679F20047F}"/>
              </a:ext>
            </a:extLst>
          </p:cNvPr>
          <p:cNvSpPr>
            <a:spLocks noGrp="1"/>
          </p:cNvSpPr>
          <p:nvPr>
            <p:ph type="title"/>
          </p:nvPr>
        </p:nvSpPr>
        <p:spPr/>
        <p:txBody>
          <a:bodyPr/>
          <a:lstStyle/>
          <a:p>
            <a:pPr>
              <a:defRPr/>
            </a:pPr>
            <a:r>
              <a:rPr lang="en-US" dirty="0"/>
              <a:t>Civil Commitment for Substance Abuse</a:t>
            </a:r>
          </a:p>
        </p:txBody>
      </p:sp>
      <p:sp>
        <p:nvSpPr>
          <p:cNvPr id="3" name="Content Placeholder 2">
            <a:extLst>
              <a:ext uri="{FF2B5EF4-FFF2-40B4-BE49-F238E27FC236}">
                <a16:creationId xmlns:a16="http://schemas.microsoft.com/office/drawing/2014/main" id="{90FA8EB0-904A-4E50-E89F-6DDD95701D76}"/>
              </a:ext>
            </a:extLst>
          </p:cNvPr>
          <p:cNvSpPr>
            <a:spLocks noGrp="1"/>
          </p:cNvSpPr>
          <p:nvPr>
            <p:ph idx="1"/>
          </p:nvPr>
        </p:nvSpPr>
        <p:spPr/>
        <p:txBody>
          <a:bodyPr/>
          <a:lstStyle/>
          <a:p>
            <a:pPr>
              <a:defRPr/>
            </a:pPr>
            <a:r>
              <a:rPr lang="en-US" dirty="0"/>
              <a:t>Increasingly popular, but effectiveness not scientifically supported</a:t>
            </a:r>
          </a:p>
          <a:p>
            <a:pPr>
              <a:defRPr/>
            </a:pPr>
            <a:r>
              <a:rPr lang="en-US" dirty="0"/>
              <a:t>Most involve detox and abstinence, rather than medication and psychotherapy</a:t>
            </a:r>
          </a:p>
          <a:p>
            <a:pPr>
              <a:defRPr/>
            </a:pPr>
            <a:r>
              <a:rPr lang="en-US" dirty="0"/>
              <a:t>Abstinence-based commitment may heighten risk of overdose, due to lowering of tolerance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a:extLst>
              <a:ext uri="{FF2B5EF4-FFF2-40B4-BE49-F238E27FC236}">
                <a16:creationId xmlns:a16="http://schemas.microsoft.com/office/drawing/2014/main" id="{745BBDF8-AD19-A680-A74E-E0B68E9FF7EC}"/>
              </a:ext>
            </a:extLst>
          </p:cNvPr>
          <p:cNvSpPr>
            <a:spLocks noGrp="1" noChangeArrowheads="1"/>
          </p:cNvSpPr>
          <p:nvPr>
            <p:ph type="title"/>
          </p:nvPr>
        </p:nvSpPr>
        <p:spPr/>
        <p:txBody>
          <a:bodyPr/>
          <a:lstStyle/>
          <a:p>
            <a:pPr>
              <a:defRPr/>
            </a:pPr>
            <a:r>
              <a:rPr lang="en-US"/>
              <a:t>Overview</a:t>
            </a:r>
          </a:p>
        </p:txBody>
      </p:sp>
      <p:sp>
        <p:nvSpPr>
          <p:cNvPr id="180227" name="Rectangle 3">
            <a:extLst>
              <a:ext uri="{FF2B5EF4-FFF2-40B4-BE49-F238E27FC236}">
                <a16:creationId xmlns:a16="http://schemas.microsoft.com/office/drawing/2014/main" id="{640ECDA4-E9AA-0AF6-7850-F3749DFA67CD}"/>
              </a:ext>
            </a:extLst>
          </p:cNvPr>
          <p:cNvSpPr>
            <a:spLocks noGrp="1" noChangeArrowheads="1"/>
          </p:cNvSpPr>
          <p:nvPr>
            <p:ph idx="1"/>
          </p:nvPr>
        </p:nvSpPr>
        <p:spPr/>
        <p:txBody>
          <a:bodyPr/>
          <a:lstStyle/>
          <a:p>
            <a:pPr>
              <a:defRPr/>
            </a:pPr>
            <a:r>
              <a:rPr lang="en-US" dirty="0"/>
              <a:t>Testing and Treatment of Impaired Physicians </a:t>
            </a:r>
          </a:p>
          <a:p>
            <a:pPr>
              <a:defRPr/>
            </a:pPr>
            <a:r>
              <a:rPr lang="en-US" dirty="0"/>
              <a:t>Drug Testing and the Erosion of Privacy/Ethical Issues</a:t>
            </a:r>
          </a:p>
          <a:p>
            <a:pPr>
              <a:defRPr/>
            </a:pPr>
            <a:r>
              <a:rPr lang="en-US" dirty="0"/>
              <a:t>Alternatives to Drug Testing</a:t>
            </a:r>
          </a:p>
          <a:p>
            <a:pPr>
              <a:defRPr/>
            </a:pP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66B15-582F-F365-B333-47FB773DBC28}"/>
              </a:ext>
            </a:extLst>
          </p:cNvPr>
          <p:cNvSpPr>
            <a:spLocks noGrp="1"/>
          </p:cNvSpPr>
          <p:nvPr>
            <p:ph type="title"/>
          </p:nvPr>
        </p:nvSpPr>
        <p:spPr/>
        <p:txBody>
          <a:bodyPr/>
          <a:lstStyle/>
          <a:p>
            <a:pPr>
              <a:defRPr/>
            </a:pPr>
            <a:r>
              <a:rPr lang="en-US" altLang="en-US" dirty="0">
                <a:solidFill>
                  <a:srgbClr val="FFFF00"/>
                </a:solidFill>
                <a:effectLst/>
              </a:rPr>
              <a:t>Drug Use/Abuse</a:t>
            </a:r>
            <a:endParaRPr lang="en-US" dirty="0"/>
          </a:p>
        </p:txBody>
      </p:sp>
      <p:sp>
        <p:nvSpPr>
          <p:cNvPr id="3" name="Content Placeholder 2">
            <a:extLst>
              <a:ext uri="{FF2B5EF4-FFF2-40B4-BE49-F238E27FC236}">
                <a16:creationId xmlns:a16="http://schemas.microsoft.com/office/drawing/2014/main" id="{5412E712-251C-DA76-5CC1-312C50126AE4}"/>
              </a:ext>
            </a:extLst>
          </p:cNvPr>
          <p:cNvSpPr>
            <a:spLocks noGrp="1"/>
          </p:cNvSpPr>
          <p:nvPr>
            <p:ph idx="1"/>
          </p:nvPr>
        </p:nvSpPr>
        <p:spPr/>
        <p:txBody>
          <a:bodyPr/>
          <a:lstStyle/>
          <a:p>
            <a:pPr>
              <a:defRPr/>
            </a:pPr>
            <a:r>
              <a:rPr lang="en-US" sz="2800" dirty="0"/>
              <a:t>Naloxone (Narcan, reversal agent) available for addicts, family members, police and fire departments</a:t>
            </a:r>
          </a:p>
          <a:p>
            <a:pPr lvl="2">
              <a:lnSpc>
                <a:spcPct val="90000"/>
              </a:lnSpc>
              <a:defRPr/>
            </a:pPr>
            <a:r>
              <a:rPr lang="en-US" sz="2800" dirty="0"/>
              <a:t>Injectable and nasal formulations</a:t>
            </a:r>
          </a:p>
          <a:p>
            <a:pPr lvl="2">
              <a:lnSpc>
                <a:spcPct val="90000"/>
              </a:lnSpc>
              <a:defRPr/>
            </a:pPr>
            <a:r>
              <a:rPr lang="en-US" sz="2800" dirty="0"/>
              <a:t>Manufacturers dramatically raising prices, although available to public providers for less (auto-injectable $150; nasal spray $38)</a:t>
            </a:r>
          </a:p>
          <a:p>
            <a:pPr lvl="2">
              <a:lnSpc>
                <a:spcPct val="90000"/>
              </a:lnSpc>
              <a:defRPr/>
            </a:pPr>
            <a:r>
              <a:rPr lang="en-US" sz="2800" dirty="0"/>
              <a:t>Indian suppliers charge as little as 15 cents/dose</a:t>
            </a:r>
          </a:p>
          <a:p>
            <a:pPr>
              <a:defRPr/>
            </a:pP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A0F86-6D96-9E07-3342-F65D05312553}"/>
              </a:ext>
            </a:extLst>
          </p:cNvPr>
          <p:cNvSpPr>
            <a:spLocks noGrp="1"/>
          </p:cNvSpPr>
          <p:nvPr>
            <p:ph type="title"/>
          </p:nvPr>
        </p:nvSpPr>
        <p:spPr/>
        <p:txBody>
          <a:bodyPr/>
          <a:lstStyle/>
          <a:p>
            <a:pPr>
              <a:defRPr/>
            </a:pPr>
            <a:r>
              <a:rPr lang="en-US" dirty="0"/>
              <a:t>Drug Use/Abuse</a:t>
            </a:r>
          </a:p>
        </p:txBody>
      </p:sp>
      <p:sp>
        <p:nvSpPr>
          <p:cNvPr id="3" name="Content Placeholder 2">
            <a:extLst>
              <a:ext uri="{FF2B5EF4-FFF2-40B4-BE49-F238E27FC236}">
                <a16:creationId xmlns:a16="http://schemas.microsoft.com/office/drawing/2014/main" id="{A498F08D-07CE-A442-3951-9C695AA73F02}"/>
              </a:ext>
            </a:extLst>
          </p:cNvPr>
          <p:cNvSpPr>
            <a:spLocks noGrp="1"/>
          </p:cNvSpPr>
          <p:nvPr>
            <p:ph idx="1"/>
          </p:nvPr>
        </p:nvSpPr>
        <p:spPr/>
        <p:txBody>
          <a:bodyPr/>
          <a:lstStyle/>
          <a:p>
            <a:pPr>
              <a:defRPr/>
            </a:pPr>
            <a:r>
              <a:rPr lang="en-US" sz="2400" dirty="0"/>
              <a:t>Naloxone (Narcan, reversal agent) available for addicts, family members, police and fire departments</a:t>
            </a:r>
          </a:p>
          <a:p>
            <a:pPr lvl="2">
              <a:lnSpc>
                <a:spcPct val="90000"/>
              </a:lnSpc>
              <a:defRPr/>
            </a:pPr>
            <a:r>
              <a:rPr lang="en-US" dirty="0"/>
              <a:t>Direct pharmacy dispensing leads to significant decrease in fatal opioid overdoses (27% over 2 years)</a:t>
            </a:r>
          </a:p>
          <a:p>
            <a:pPr lvl="2">
              <a:lnSpc>
                <a:spcPct val="90000"/>
              </a:lnSpc>
              <a:defRPr/>
            </a:pPr>
            <a:r>
              <a:rPr lang="en-US" dirty="0"/>
              <a:t>Mandated </a:t>
            </a:r>
            <a:r>
              <a:rPr lang="en-US" dirty="0" err="1"/>
              <a:t>naoloxone</a:t>
            </a:r>
            <a:r>
              <a:rPr lang="en-US" dirty="0"/>
              <a:t> co-prescription with narcotics could prevent 21,000 deaths over 10 </a:t>
            </a:r>
            <a:r>
              <a:rPr lang="en-US" dirty="0" err="1"/>
              <a:t>yrs</a:t>
            </a:r>
            <a:r>
              <a:rPr lang="en-US" dirty="0"/>
              <a:t> (more than restrictions on prescription opioids or expanding medications for addiction treatment)</a:t>
            </a:r>
          </a:p>
          <a:p>
            <a:pPr lvl="3">
              <a:lnSpc>
                <a:spcPct val="90000"/>
              </a:lnSpc>
              <a:defRPr/>
            </a:pPr>
            <a:r>
              <a:rPr lang="en-US" sz="2400" dirty="0"/>
              <a:t>AJPH 2020;110:881 </a:t>
            </a:r>
          </a:p>
          <a:p>
            <a:pPr>
              <a:defRPr/>
            </a:pPr>
            <a:r>
              <a:rPr lang="en-US" sz="2400" dirty="0"/>
              <a:t>2023: Naloxone nasal spray available OTC</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DDA6F-1039-B63F-4180-D1044B6F523E}"/>
              </a:ext>
            </a:extLst>
          </p:cNvPr>
          <p:cNvSpPr>
            <a:spLocks noGrp="1"/>
          </p:cNvSpPr>
          <p:nvPr>
            <p:ph type="title"/>
          </p:nvPr>
        </p:nvSpPr>
        <p:spPr/>
        <p:txBody>
          <a:bodyPr/>
          <a:lstStyle/>
          <a:p>
            <a:pPr>
              <a:defRPr/>
            </a:pPr>
            <a:r>
              <a:rPr lang="en-US" altLang="en-US" dirty="0">
                <a:solidFill>
                  <a:srgbClr val="FFFF00"/>
                </a:solidFill>
                <a:effectLst/>
              </a:rPr>
              <a:t>Drug Use/Abuse</a:t>
            </a:r>
            <a:endParaRPr lang="en-US" dirty="0"/>
          </a:p>
        </p:txBody>
      </p:sp>
      <p:sp>
        <p:nvSpPr>
          <p:cNvPr id="3" name="Content Placeholder 2">
            <a:extLst>
              <a:ext uri="{FF2B5EF4-FFF2-40B4-BE49-F238E27FC236}">
                <a16:creationId xmlns:a16="http://schemas.microsoft.com/office/drawing/2014/main" id="{10E1F15B-99F3-645D-A04E-4A3613D13647}"/>
              </a:ext>
            </a:extLst>
          </p:cNvPr>
          <p:cNvSpPr>
            <a:spLocks noGrp="1"/>
          </p:cNvSpPr>
          <p:nvPr>
            <p:ph idx="1"/>
          </p:nvPr>
        </p:nvSpPr>
        <p:spPr/>
        <p:txBody>
          <a:bodyPr/>
          <a:lstStyle/>
          <a:p>
            <a:pPr>
              <a:defRPr/>
            </a:pPr>
            <a:r>
              <a:rPr lang="en-US" dirty="0"/>
              <a:t>Opioid vaccines (which would still allow use of some opioids for acute pain) under study</a:t>
            </a:r>
          </a:p>
          <a:p>
            <a:pPr>
              <a:defRPr/>
            </a:pPr>
            <a:r>
              <a:rPr lang="en-US" dirty="0"/>
              <a:t>Kratom (unapproved, illegally promoted for opioid withdrawal) carries risk of OD, addiction, respiratory depression</a:t>
            </a:r>
          </a:p>
          <a:p>
            <a:pPr lvl="1">
              <a:defRPr/>
            </a:pPr>
            <a:r>
              <a:rPr lang="en-US" dirty="0"/>
              <a:t>Also associated with salmonella outbreak</a:t>
            </a:r>
          </a:p>
          <a:p>
            <a:pPr>
              <a:defRPr/>
            </a:pP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26D63-2FF1-FB43-9F8A-B4032FE9D852}"/>
              </a:ext>
            </a:extLst>
          </p:cNvPr>
          <p:cNvSpPr>
            <a:spLocks noGrp="1"/>
          </p:cNvSpPr>
          <p:nvPr>
            <p:ph type="title"/>
          </p:nvPr>
        </p:nvSpPr>
        <p:spPr/>
        <p:txBody>
          <a:bodyPr/>
          <a:lstStyle/>
          <a:p>
            <a:pPr>
              <a:defRPr/>
            </a:pPr>
            <a:r>
              <a:rPr lang="en-US" dirty="0">
                <a:effectLst/>
              </a:rPr>
              <a:t>Drug Use/Abuse</a:t>
            </a:r>
            <a:endParaRPr lang="en-US" dirty="0"/>
          </a:p>
        </p:txBody>
      </p:sp>
      <p:sp>
        <p:nvSpPr>
          <p:cNvPr id="3" name="Content Placeholder 2">
            <a:extLst>
              <a:ext uri="{FF2B5EF4-FFF2-40B4-BE49-F238E27FC236}">
                <a16:creationId xmlns:a16="http://schemas.microsoft.com/office/drawing/2014/main" id="{A0C9E63D-85B5-7154-FB57-23B3EECEEFDD}"/>
              </a:ext>
            </a:extLst>
          </p:cNvPr>
          <p:cNvSpPr>
            <a:spLocks noGrp="1"/>
          </p:cNvSpPr>
          <p:nvPr>
            <p:ph idx="1"/>
          </p:nvPr>
        </p:nvSpPr>
        <p:spPr/>
        <p:txBody>
          <a:bodyPr/>
          <a:lstStyle/>
          <a:p>
            <a:pPr>
              <a:lnSpc>
                <a:spcPct val="90000"/>
              </a:lnSpc>
              <a:defRPr/>
            </a:pPr>
            <a:r>
              <a:rPr lang="en-US" sz="2400" dirty="0"/>
              <a:t>USPSTF recommends all patients 18 and over be screened for illicit drug use and misuse of prescription medications</a:t>
            </a:r>
          </a:p>
          <a:p>
            <a:pPr>
              <a:lnSpc>
                <a:spcPct val="90000"/>
              </a:lnSpc>
              <a:defRPr/>
            </a:pPr>
            <a:r>
              <a:rPr lang="en-US" sz="2400" dirty="0"/>
              <a:t>Most states have Prescription Monitoring Programs (opiate prescription databases)</a:t>
            </a:r>
          </a:p>
          <a:p>
            <a:pPr lvl="1">
              <a:lnSpc>
                <a:spcPct val="90000"/>
              </a:lnSpc>
              <a:defRPr/>
            </a:pPr>
            <a:r>
              <a:rPr lang="en-US" sz="2400" dirty="0"/>
              <a:t>Use and accessibility varies</a:t>
            </a:r>
          </a:p>
          <a:p>
            <a:pPr lvl="1">
              <a:lnSpc>
                <a:spcPct val="90000"/>
              </a:lnSpc>
              <a:defRPr/>
            </a:pPr>
            <a:r>
              <a:rPr lang="en-US" sz="2400" dirty="0"/>
              <a:t>In most states, law enforcement agencies can search without judicial approval or oversight</a:t>
            </a:r>
          </a:p>
          <a:p>
            <a:pPr>
              <a:lnSpc>
                <a:spcPct val="90000"/>
              </a:lnSpc>
              <a:defRPr/>
            </a:pPr>
            <a:r>
              <a:rPr lang="en-US" sz="2400" dirty="0"/>
              <a:t>Removing legal barriers to sale and distribution of clean needles could markedly decrease risk of infections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CB213-00CC-FAC8-84AA-B0FF65111259}"/>
              </a:ext>
            </a:extLst>
          </p:cNvPr>
          <p:cNvSpPr>
            <a:spLocks noGrp="1"/>
          </p:cNvSpPr>
          <p:nvPr>
            <p:ph type="title"/>
          </p:nvPr>
        </p:nvSpPr>
        <p:spPr/>
        <p:txBody>
          <a:bodyPr/>
          <a:lstStyle/>
          <a:p>
            <a:pPr>
              <a:defRPr/>
            </a:pPr>
            <a:r>
              <a:rPr lang="en-US" dirty="0">
                <a:solidFill>
                  <a:srgbClr val="FFFF00"/>
                </a:solidFill>
                <a:effectLst/>
              </a:rPr>
              <a:t>Drug Use/Abuse</a:t>
            </a:r>
            <a:endParaRPr lang="en-US" dirty="0"/>
          </a:p>
        </p:txBody>
      </p:sp>
      <p:sp>
        <p:nvSpPr>
          <p:cNvPr id="3" name="Content Placeholder 2">
            <a:extLst>
              <a:ext uri="{FF2B5EF4-FFF2-40B4-BE49-F238E27FC236}">
                <a16:creationId xmlns:a16="http://schemas.microsoft.com/office/drawing/2014/main" id="{E255A41E-D250-8A30-1395-C4B228B3A2AF}"/>
              </a:ext>
            </a:extLst>
          </p:cNvPr>
          <p:cNvSpPr>
            <a:spLocks noGrp="1"/>
          </p:cNvSpPr>
          <p:nvPr>
            <p:ph idx="1"/>
          </p:nvPr>
        </p:nvSpPr>
        <p:spPr/>
        <p:txBody>
          <a:bodyPr/>
          <a:lstStyle/>
          <a:p>
            <a:pPr>
              <a:lnSpc>
                <a:spcPct val="90000"/>
              </a:lnSpc>
              <a:defRPr/>
            </a:pPr>
            <a:r>
              <a:rPr lang="en-US" dirty="0"/>
              <a:t>Repeal of Obamacare would take away addiction treatment for 3 million Americans</a:t>
            </a:r>
          </a:p>
          <a:p>
            <a:pPr>
              <a:lnSpc>
                <a:spcPct val="90000"/>
              </a:lnSpc>
              <a:defRPr/>
            </a:pPr>
            <a:r>
              <a:rPr lang="en-US" dirty="0"/>
              <a:t>Trump has vowed to seek death penalty for opioid dealers (similar to Trump-admirer and Philippine President Duterte’s extrajudicial death squads)</a:t>
            </a:r>
          </a:p>
          <a:p>
            <a:pPr>
              <a:defRPr/>
            </a:pP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9C8FD-B0D6-C24E-9634-39A97C0EDBDC}"/>
              </a:ext>
            </a:extLst>
          </p:cNvPr>
          <p:cNvSpPr>
            <a:spLocks noGrp="1"/>
          </p:cNvSpPr>
          <p:nvPr>
            <p:ph type="title"/>
          </p:nvPr>
        </p:nvSpPr>
        <p:spPr/>
        <p:txBody>
          <a:bodyPr/>
          <a:lstStyle/>
          <a:p>
            <a:pPr>
              <a:defRPr/>
            </a:pPr>
            <a:r>
              <a:rPr lang="en-US" dirty="0">
                <a:solidFill>
                  <a:srgbClr val="FFFF00"/>
                </a:solidFill>
                <a:effectLst/>
              </a:rPr>
              <a:t>Drug Use/Abuse</a:t>
            </a:r>
            <a:endParaRPr lang="en-US" dirty="0"/>
          </a:p>
        </p:txBody>
      </p:sp>
      <p:sp>
        <p:nvSpPr>
          <p:cNvPr id="3" name="Content Placeholder 2">
            <a:extLst>
              <a:ext uri="{FF2B5EF4-FFF2-40B4-BE49-F238E27FC236}">
                <a16:creationId xmlns:a16="http://schemas.microsoft.com/office/drawing/2014/main" id="{61851FD8-3943-05DC-AE80-73634B213C31}"/>
              </a:ext>
            </a:extLst>
          </p:cNvPr>
          <p:cNvSpPr>
            <a:spLocks noGrp="1"/>
          </p:cNvSpPr>
          <p:nvPr>
            <p:ph idx="1"/>
          </p:nvPr>
        </p:nvSpPr>
        <p:spPr/>
        <p:txBody>
          <a:bodyPr/>
          <a:lstStyle/>
          <a:p>
            <a:pPr>
              <a:lnSpc>
                <a:spcPct val="90000"/>
              </a:lnSpc>
              <a:defRPr/>
            </a:pPr>
            <a:r>
              <a:rPr lang="en-US" dirty="0"/>
              <a:t>Dramatic rise in pharmacy robberies (for opiates)</a:t>
            </a:r>
          </a:p>
          <a:p>
            <a:pPr>
              <a:lnSpc>
                <a:spcPct val="90000"/>
              </a:lnSpc>
              <a:defRPr/>
            </a:pPr>
            <a:r>
              <a:rPr lang="en-US" dirty="0"/>
              <a:t>Opioid makers and suppliers have spent almost $900 million over the last decade lobbying state and federal governments to block regulations, increase availability</a:t>
            </a:r>
          </a:p>
          <a:p>
            <a:pPr>
              <a:lnSpc>
                <a:spcPct val="90000"/>
              </a:lnSpc>
              <a:defRPr/>
            </a:pPr>
            <a:r>
              <a:rPr lang="en-US" dirty="0"/>
              <a:t>Opiates less available in poor neighborhoods</a:t>
            </a:r>
          </a:p>
          <a:p>
            <a:pPr lvl="1">
              <a:lnSpc>
                <a:spcPct val="90000"/>
              </a:lnSpc>
              <a:defRPr/>
            </a:pPr>
            <a:r>
              <a:rPr lang="en-US" dirty="0"/>
              <a:t>Implications for pain management</a:t>
            </a:r>
          </a:p>
          <a:p>
            <a:pPr>
              <a:defRPr/>
            </a:pP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D7719-1E53-5D51-A7F2-28AF85E1FEC5}"/>
              </a:ext>
            </a:extLst>
          </p:cNvPr>
          <p:cNvSpPr>
            <a:spLocks noGrp="1"/>
          </p:cNvSpPr>
          <p:nvPr>
            <p:ph type="title"/>
          </p:nvPr>
        </p:nvSpPr>
        <p:spPr/>
        <p:txBody>
          <a:bodyPr/>
          <a:lstStyle/>
          <a:p>
            <a:pPr>
              <a:defRPr/>
            </a:pPr>
            <a:r>
              <a:rPr lang="en-US" dirty="0"/>
              <a:t>Costs of Drug Abuse</a:t>
            </a:r>
          </a:p>
        </p:txBody>
      </p:sp>
      <p:sp>
        <p:nvSpPr>
          <p:cNvPr id="3" name="Content Placeholder 2">
            <a:extLst>
              <a:ext uri="{FF2B5EF4-FFF2-40B4-BE49-F238E27FC236}">
                <a16:creationId xmlns:a16="http://schemas.microsoft.com/office/drawing/2014/main" id="{308C6639-C4A0-A09C-7F3A-65753711EDA6}"/>
              </a:ext>
            </a:extLst>
          </p:cNvPr>
          <p:cNvSpPr>
            <a:spLocks noGrp="1"/>
          </p:cNvSpPr>
          <p:nvPr>
            <p:ph idx="1"/>
          </p:nvPr>
        </p:nvSpPr>
        <p:spPr/>
        <p:txBody>
          <a:bodyPr/>
          <a:lstStyle/>
          <a:p>
            <a:pPr>
              <a:defRPr/>
            </a:pPr>
            <a:r>
              <a:rPr lang="en-US" dirty="0"/>
              <a:t>U.S. Senate Banking Committee estimates </a:t>
            </a:r>
            <a:r>
              <a:rPr lang="en-US" dirty="0" err="1"/>
              <a:t>tht</a:t>
            </a:r>
            <a:r>
              <a:rPr lang="en-US" dirty="0"/>
              <a:t> between $500 billion and $1 trillion of drug money are laundered each year through banks worldwide</a:t>
            </a:r>
          </a:p>
          <a:p>
            <a:pPr lvl="1">
              <a:defRPr/>
            </a:pPr>
            <a:r>
              <a:rPr lang="en-US" dirty="0"/>
              <a:t>Approximately ½ through U.S. banks</a:t>
            </a:r>
          </a:p>
          <a:p>
            <a:pPr>
              <a:defRPr/>
            </a:pPr>
            <a:r>
              <a:rPr lang="en-US" dirty="0"/>
              <a:t>Minimal oversight, penalties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04347-0B80-5A71-A23B-18B86D94C87F}"/>
              </a:ext>
            </a:extLst>
          </p:cNvPr>
          <p:cNvSpPr>
            <a:spLocks noGrp="1"/>
          </p:cNvSpPr>
          <p:nvPr>
            <p:ph type="title"/>
          </p:nvPr>
        </p:nvSpPr>
        <p:spPr/>
        <p:txBody>
          <a:bodyPr/>
          <a:lstStyle/>
          <a:p>
            <a:pPr>
              <a:defRPr/>
            </a:pPr>
            <a:r>
              <a:rPr lang="en-US" dirty="0"/>
              <a:t>Costs of Drug Abuse</a:t>
            </a:r>
          </a:p>
        </p:txBody>
      </p:sp>
      <p:sp>
        <p:nvSpPr>
          <p:cNvPr id="3" name="Content Placeholder 2">
            <a:extLst>
              <a:ext uri="{FF2B5EF4-FFF2-40B4-BE49-F238E27FC236}">
                <a16:creationId xmlns:a16="http://schemas.microsoft.com/office/drawing/2014/main" id="{DA7EF1EB-B7BA-6743-CD7D-BBCB4ACA6658}"/>
              </a:ext>
            </a:extLst>
          </p:cNvPr>
          <p:cNvSpPr>
            <a:spLocks noGrp="1"/>
          </p:cNvSpPr>
          <p:nvPr>
            <p:ph idx="1"/>
          </p:nvPr>
        </p:nvSpPr>
        <p:spPr/>
        <p:txBody>
          <a:bodyPr/>
          <a:lstStyle/>
          <a:p>
            <a:pPr>
              <a:defRPr/>
            </a:pPr>
            <a:r>
              <a:rPr lang="en-US" dirty="0"/>
              <a:t>Higher rates of accidents, injuries, and worker’s comp claims</a:t>
            </a:r>
          </a:p>
          <a:p>
            <a:pPr>
              <a:defRPr/>
            </a:pPr>
            <a:r>
              <a:rPr lang="en-US" dirty="0"/>
              <a:t>44% of abusers have sold drugs to other employees</a:t>
            </a:r>
          </a:p>
          <a:p>
            <a:pPr>
              <a:defRPr/>
            </a:pPr>
            <a:r>
              <a:rPr lang="en-US" dirty="0"/>
              <a:t>18% have stolen from coworkers to support their habit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EB085-8F6C-ECC4-CD7D-1E0A4AE1D4D8}"/>
              </a:ext>
            </a:extLst>
          </p:cNvPr>
          <p:cNvSpPr>
            <a:spLocks noGrp="1"/>
          </p:cNvSpPr>
          <p:nvPr>
            <p:ph type="title"/>
          </p:nvPr>
        </p:nvSpPr>
        <p:spPr/>
        <p:txBody>
          <a:bodyPr/>
          <a:lstStyle/>
          <a:p>
            <a:pPr>
              <a:defRPr/>
            </a:pPr>
            <a:r>
              <a:rPr lang="en-US" dirty="0"/>
              <a:t>Drug Use/Abuse and the Criminal Justice System</a:t>
            </a:r>
          </a:p>
        </p:txBody>
      </p:sp>
      <p:sp>
        <p:nvSpPr>
          <p:cNvPr id="3" name="Content Placeholder 2">
            <a:extLst>
              <a:ext uri="{FF2B5EF4-FFF2-40B4-BE49-F238E27FC236}">
                <a16:creationId xmlns:a16="http://schemas.microsoft.com/office/drawing/2014/main" id="{18326570-670A-D3C8-36EE-66F6D9146580}"/>
              </a:ext>
            </a:extLst>
          </p:cNvPr>
          <p:cNvSpPr>
            <a:spLocks noGrp="1"/>
          </p:cNvSpPr>
          <p:nvPr>
            <p:ph idx="1"/>
          </p:nvPr>
        </p:nvSpPr>
        <p:spPr/>
        <p:txBody>
          <a:bodyPr/>
          <a:lstStyle/>
          <a:p>
            <a:pPr>
              <a:defRPr/>
            </a:pPr>
            <a:r>
              <a:rPr lang="en-US" dirty="0"/>
              <a:t>For more on drug use/abuse and the criminal justice system, see the Incarceration Nation slide show on the Criminal Justice System page of the </a:t>
            </a:r>
            <a:r>
              <a:rPr lang="en-US" dirty="0" err="1"/>
              <a:t>phsj</a:t>
            </a:r>
            <a:r>
              <a:rPr lang="en-US" dirty="0"/>
              <a:t> website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A9B31-E15E-4340-1971-BD97C936A44D}"/>
              </a:ext>
            </a:extLst>
          </p:cNvPr>
          <p:cNvSpPr>
            <a:spLocks noGrp="1"/>
          </p:cNvSpPr>
          <p:nvPr>
            <p:ph type="title"/>
          </p:nvPr>
        </p:nvSpPr>
        <p:spPr/>
        <p:txBody>
          <a:bodyPr/>
          <a:lstStyle/>
          <a:p>
            <a:pPr>
              <a:defRPr/>
            </a:pPr>
            <a:r>
              <a:rPr lang="en-US" dirty="0">
                <a:solidFill>
                  <a:srgbClr val="FFFF00"/>
                </a:solidFill>
              </a:rPr>
              <a:t>Drug </a:t>
            </a:r>
            <a:r>
              <a:rPr lang="en-US" dirty="0" err="1">
                <a:solidFill>
                  <a:srgbClr val="FFFF00"/>
                </a:solidFill>
              </a:rPr>
              <a:t>Enforcment</a:t>
            </a:r>
            <a:r>
              <a:rPr lang="en-US" dirty="0">
                <a:solidFill>
                  <a:srgbClr val="FFFF00"/>
                </a:solidFill>
              </a:rPr>
              <a:t> and Treatment</a:t>
            </a:r>
            <a:endParaRPr lang="en-US" dirty="0"/>
          </a:p>
        </p:txBody>
      </p:sp>
      <p:sp>
        <p:nvSpPr>
          <p:cNvPr id="3" name="Content Placeholder 2">
            <a:extLst>
              <a:ext uri="{FF2B5EF4-FFF2-40B4-BE49-F238E27FC236}">
                <a16:creationId xmlns:a16="http://schemas.microsoft.com/office/drawing/2014/main" id="{1B78602C-AB72-F283-95D8-4C6F9F9015B0}"/>
              </a:ext>
            </a:extLst>
          </p:cNvPr>
          <p:cNvSpPr>
            <a:spLocks noGrp="1"/>
          </p:cNvSpPr>
          <p:nvPr>
            <p:ph idx="1"/>
          </p:nvPr>
        </p:nvSpPr>
        <p:spPr/>
        <p:txBody>
          <a:bodyPr/>
          <a:lstStyle/>
          <a:p>
            <a:pPr>
              <a:defRPr/>
            </a:pPr>
            <a:r>
              <a:rPr lang="en-US" dirty="0"/>
              <a:t>Only 1/10 of those needing treatment received it (in a specialized facility)</a:t>
            </a:r>
          </a:p>
          <a:p>
            <a:pPr>
              <a:defRPr/>
            </a:pPr>
            <a:r>
              <a:rPr lang="en-US" dirty="0"/>
              <a:t>14,000 licensed addition treatment facilities in US</a:t>
            </a:r>
          </a:p>
          <a:p>
            <a:pPr lvl="1">
              <a:defRPr/>
            </a:pPr>
            <a:r>
              <a:rPr lang="en-US" dirty="0"/>
              <a:t>Quality varies widely; only 1/5 accredited by Joint Commission</a:t>
            </a:r>
          </a:p>
          <a:p>
            <a:pPr lvl="1">
              <a:defRPr/>
            </a:pPr>
            <a:r>
              <a:rPr lang="en-US" dirty="0"/>
              <a:t>Only 1/3 offer FDA-approved medications</a:t>
            </a:r>
          </a:p>
          <a:p>
            <a:pPr lvl="1">
              <a:defRPr/>
            </a:pPr>
            <a:r>
              <a:rPr lang="en-US" dirty="0"/>
              <a:t>For-profit providers increasing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233D3ECB-0C14-DD47-F185-EB6F1DCA1438}"/>
              </a:ext>
            </a:extLst>
          </p:cNvPr>
          <p:cNvSpPr>
            <a:spLocks noGrp="1" noChangeArrowheads="1"/>
          </p:cNvSpPr>
          <p:nvPr>
            <p:ph type="title"/>
          </p:nvPr>
        </p:nvSpPr>
        <p:spPr/>
        <p:txBody>
          <a:bodyPr/>
          <a:lstStyle/>
          <a:p>
            <a:pPr>
              <a:defRPr/>
            </a:pPr>
            <a:r>
              <a:rPr lang="en-US"/>
              <a:t>Substance </a:t>
            </a:r>
            <a:br>
              <a:rPr lang="en-US"/>
            </a:br>
            <a:r>
              <a:rPr lang="en-US"/>
              <a:t>Use and Abuse</a:t>
            </a:r>
          </a:p>
        </p:txBody>
      </p:sp>
      <p:sp>
        <p:nvSpPr>
          <p:cNvPr id="100355" name="Rectangle 3">
            <a:extLst>
              <a:ext uri="{FF2B5EF4-FFF2-40B4-BE49-F238E27FC236}">
                <a16:creationId xmlns:a16="http://schemas.microsoft.com/office/drawing/2014/main" id="{4F022AFC-2AEA-4BBE-A333-E8B988904F06}"/>
              </a:ext>
            </a:extLst>
          </p:cNvPr>
          <p:cNvSpPr>
            <a:spLocks noGrp="1" noChangeArrowheads="1"/>
          </p:cNvSpPr>
          <p:nvPr>
            <p:ph idx="1"/>
          </p:nvPr>
        </p:nvSpPr>
        <p:spPr/>
        <p:txBody>
          <a:bodyPr/>
          <a:lstStyle/>
          <a:p>
            <a:pPr>
              <a:defRPr/>
            </a:pPr>
            <a:r>
              <a:rPr lang="en-US" dirty="0"/>
              <a:t>Substance Use - the taking of legal or illegal substances which does not lead to impairment of performance</a:t>
            </a:r>
          </a:p>
          <a:p>
            <a:pPr lvl="1">
              <a:defRPr/>
            </a:pPr>
            <a:r>
              <a:rPr lang="en-US" dirty="0"/>
              <a:t>US leads world in illegal drug use</a:t>
            </a:r>
          </a:p>
          <a:p>
            <a:pPr>
              <a:defRPr/>
            </a:pPr>
            <a:r>
              <a:rPr lang="en-US" dirty="0"/>
              <a:t>Substance Abuse - repeated, pathological use with adverse health consequences, habituation, tolerance, withdrawal symptoms, and impaired performance</a:t>
            </a:r>
            <a:endParaRPr lang="en-US" b="1"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0206E-67BD-BA58-F05C-B0B160684C1A}"/>
              </a:ext>
            </a:extLst>
          </p:cNvPr>
          <p:cNvSpPr>
            <a:spLocks noGrp="1"/>
          </p:cNvSpPr>
          <p:nvPr>
            <p:ph type="title"/>
          </p:nvPr>
        </p:nvSpPr>
        <p:spPr/>
        <p:txBody>
          <a:bodyPr/>
          <a:lstStyle/>
          <a:p>
            <a:pPr>
              <a:defRPr/>
            </a:pPr>
            <a:r>
              <a:rPr lang="en-US" dirty="0">
                <a:solidFill>
                  <a:srgbClr val="FFFF00"/>
                </a:solidFill>
              </a:rPr>
              <a:t>Drug </a:t>
            </a:r>
            <a:r>
              <a:rPr lang="en-US" dirty="0" err="1">
                <a:solidFill>
                  <a:srgbClr val="FFFF00"/>
                </a:solidFill>
              </a:rPr>
              <a:t>Enforcment</a:t>
            </a:r>
            <a:r>
              <a:rPr lang="en-US" dirty="0">
                <a:solidFill>
                  <a:srgbClr val="FFFF00"/>
                </a:solidFill>
              </a:rPr>
              <a:t> and Treatment</a:t>
            </a:r>
            <a:endParaRPr lang="en-US" dirty="0"/>
          </a:p>
        </p:txBody>
      </p:sp>
      <p:sp>
        <p:nvSpPr>
          <p:cNvPr id="3" name="Content Placeholder 2">
            <a:extLst>
              <a:ext uri="{FF2B5EF4-FFF2-40B4-BE49-F238E27FC236}">
                <a16:creationId xmlns:a16="http://schemas.microsoft.com/office/drawing/2014/main" id="{74C6B3DF-06C6-B1F1-E34F-BB92A681DAF0}"/>
              </a:ext>
            </a:extLst>
          </p:cNvPr>
          <p:cNvSpPr>
            <a:spLocks noGrp="1"/>
          </p:cNvSpPr>
          <p:nvPr>
            <p:ph idx="1"/>
          </p:nvPr>
        </p:nvSpPr>
        <p:spPr/>
        <p:txBody>
          <a:bodyPr/>
          <a:lstStyle/>
          <a:p>
            <a:pPr>
              <a:defRPr/>
            </a:pPr>
            <a:r>
              <a:rPr lang="en-US" dirty="0"/>
              <a:t>Barriers to drug treatment:</a:t>
            </a:r>
          </a:p>
          <a:p>
            <a:pPr lvl="1">
              <a:defRPr/>
            </a:pPr>
            <a:r>
              <a:rPr lang="en-US" sz="3200" dirty="0"/>
              <a:t>Lack of health care coverage</a:t>
            </a:r>
          </a:p>
          <a:p>
            <a:pPr lvl="1">
              <a:defRPr/>
            </a:pPr>
            <a:r>
              <a:rPr lang="en-US" sz="3200" dirty="0"/>
              <a:t>Not ready to stop</a:t>
            </a:r>
          </a:p>
          <a:p>
            <a:pPr lvl="1">
              <a:defRPr/>
            </a:pPr>
            <a:r>
              <a:rPr lang="en-US" sz="3200" dirty="0"/>
              <a:t>Coverage inadequate (despite ACA) and/or costs too high</a:t>
            </a:r>
          </a:p>
          <a:p>
            <a:pPr>
              <a:defRPr/>
            </a:pP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D4C4A-D41B-EED2-7A45-C969F005FC10}"/>
              </a:ext>
            </a:extLst>
          </p:cNvPr>
          <p:cNvSpPr>
            <a:spLocks noGrp="1"/>
          </p:cNvSpPr>
          <p:nvPr>
            <p:ph type="title"/>
          </p:nvPr>
        </p:nvSpPr>
        <p:spPr/>
        <p:txBody>
          <a:bodyPr/>
          <a:lstStyle/>
          <a:p>
            <a:pPr>
              <a:defRPr/>
            </a:pPr>
            <a:r>
              <a:rPr lang="en-US" dirty="0"/>
              <a:t>Drug </a:t>
            </a:r>
            <a:r>
              <a:rPr lang="en-US" dirty="0" err="1"/>
              <a:t>Enforcment</a:t>
            </a:r>
            <a:r>
              <a:rPr lang="en-US" dirty="0"/>
              <a:t> and Treatment</a:t>
            </a:r>
          </a:p>
        </p:txBody>
      </p:sp>
      <p:sp>
        <p:nvSpPr>
          <p:cNvPr id="3" name="Content Placeholder 2">
            <a:extLst>
              <a:ext uri="{FF2B5EF4-FFF2-40B4-BE49-F238E27FC236}">
                <a16:creationId xmlns:a16="http://schemas.microsoft.com/office/drawing/2014/main" id="{FEE67B94-E0E2-3CBD-BF36-27D03F0F5F10}"/>
              </a:ext>
            </a:extLst>
          </p:cNvPr>
          <p:cNvSpPr>
            <a:spLocks noGrp="1"/>
          </p:cNvSpPr>
          <p:nvPr>
            <p:ph idx="1"/>
          </p:nvPr>
        </p:nvSpPr>
        <p:spPr/>
        <p:txBody>
          <a:bodyPr/>
          <a:lstStyle/>
          <a:p>
            <a:pPr>
              <a:defRPr/>
            </a:pPr>
            <a:r>
              <a:rPr lang="en-US" sz="2800" dirty="0"/>
              <a:t>Law enforcement and interdiction: 55% of federal drug budget</a:t>
            </a:r>
          </a:p>
          <a:p>
            <a:pPr>
              <a:defRPr/>
            </a:pPr>
            <a:r>
              <a:rPr lang="en-US" sz="2800" dirty="0"/>
              <a:t>Repealing paraphernalia laws would decrease risk of blood-borne infections</a:t>
            </a:r>
          </a:p>
          <a:p>
            <a:pPr>
              <a:defRPr/>
            </a:pPr>
            <a:r>
              <a:rPr lang="en-US" sz="2800" dirty="0"/>
              <a:t>2021: First US supervised drug injection site opens in NY</a:t>
            </a:r>
          </a:p>
          <a:p>
            <a:pPr lvl="1">
              <a:defRPr/>
            </a:pPr>
            <a:r>
              <a:rPr lang="en-US" dirty="0"/>
              <a:t>Vancouver experience shows decreased overdoses and deaths with no increase in nearby crime</a:t>
            </a:r>
          </a:p>
          <a:p>
            <a:pPr>
              <a:defRPr/>
            </a:pPr>
            <a:endParaRPr lang="en-US" dirty="0"/>
          </a:p>
          <a:p>
            <a:pPr>
              <a:defRPr/>
            </a:pP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AECDD-7D4E-5346-B702-48D53A610A44}"/>
              </a:ext>
            </a:extLst>
          </p:cNvPr>
          <p:cNvSpPr>
            <a:spLocks noGrp="1"/>
          </p:cNvSpPr>
          <p:nvPr>
            <p:ph type="title"/>
          </p:nvPr>
        </p:nvSpPr>
        <p:spPr/>
        <p:txBody>
          <a:bodyPr/>
          <a:lstStyle/>
          <a:p>
            <a:pPr>
              <a:defRPr/>
            </a:pPr>
            <a:r>
              <a:rPr lang="en-US" dirty="0">
                <a:solidFill>
                  <a:srgbClr val="FFFF00"/>
                </a:solidFill>
              </a:rPr>
              <a:t>Drug </a:t>
            </a:r>
            <a:r>
              <a:rPr lang="en-US" dirty="0" err="1">
                <a:solidFill>
                  <a:srgbClr val="FFFF00"/>
                </a:solidFill>
              </a:rPr>
              <a:t>Enforcment</a:t>
            </a:r>
            <a:r>
              <a:rPr lang="en-US" dirty="0">
                <a:solidFill>
                  <a:srgbClr val="FFFF00"/>
                </a:solidFill>
              </a:rPr>
              <a:t> and Treatment</a:t>
            </a:r>
            <a:endParaRPr lang="en-US" dirty="0"/>
          </a:p>
        </p:txBody>
      </p:sp>
      <p:sp>
        <p:nvSpPr>
          <p:cNvPr id="3" name="Content Placeholder 2">
            <a:extLst>
              <a:ext uri="{FF2B5EF4-FFF2-40B4-BE49-F238E27FC236}">
                <a16:creationId xmlns:a16="http://schemas.microsoft.com/office/drawing/2014/main" id="{B8F5A6A5-99A5-68D7-4798-48C6BDFAB020}"/>
              </a:ext>
            </a:extLst>
          </p:cNvPr>
          <p:cNvSpPr>
            <a:spLocks noGrp="1"/>
          </p:cNvSpPr>
          <p:nvPr>
            <p:ph idx="1"/>
          </p:nvPr>
        </p:nvSpPr>
        <p:spPr/>
        <p:txBody>
          <a:bodyPr/>
          <a:lstStyle/>
          <a:p>
            <a:pPr>
              <a:defRPr/>
            </a:pPr>
            <a:r>
              <a:rPr lang="en-US" sz="2400" dirty="0"/>
              <a:t>Treatment and prevention: 45%</a:t>
            </a:r>
          </a:p>
          <a:p>
            <a:pPr lvl="1">
              <a:defRPr/>
            </a:pPr>
            <a:r>
              <a:rPr lang="en-US" sz="2400" dirty="0"/>
              <a:t>For every dollar spent on treatment, $7 saved in health care and societal costs</a:t>
            </a:r>
          </a:p>
          <a:p>
            <a:pPr lvl="1">
              <a:defRPr/>
            </a:pPr>
            <a:r>
              <a:rPr lang="en-US" sz="2400" dirty="0"/>
              <a:t>ACA requires insurers to for mental health services, including drug addiction at parity with physical illnesses</a:t>
            </a:r>
          </a:p>
          <a:p>
            <a:pPr lvl="1">
              <a:defRPr/>
            </a:pPr>
            <a:r>
              <a:rPr lang="en-US" sz="2400" dirty="0"/>
              <a:t>Increasing alcohol taxes necessary (avg. = 10 cents per drink, societal costs 15X that)</a:t>
            </a:r>
          </a:p>
          <a:p>
            <a:pPr>
              <a:defRPr/>
            </a:pP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F68D5200-D6E5-7F8C-B08D-3E992D59241F}"/>
              </a:ext>
            </a:extLst>
          </p:cNvPr>
          <p:cNvSpPr>
            <a:spLocks noGrp="1" noChangeArrowheads="1"/>
          </p:cNvSpPr>
          <p:nvPr>
            <p:ph type="title"/>
          </p:nvPr>
        </p:nvSpPr>
        <p:spPr/>
        <p:txBody>
          <a:bodyPr/>
          <a:lstStyle/>
          <a:p>
            <a:pPr>
              <a:defRPr/>
            </a:pPr>
            <a:r>
              <a:rPr lang="en-US"/>
              <a:t>Physician Substance </a:t>
            </a:r>
            <a:br>
              <a:rPr lang="en-US"/>
            </a:br>
            <a:r>
              <a:rPr lang="en-US"/>
              <a:t>Use and Abuse</a:t>
            </a:r>
          </a:p>
        </p:txBody>
      </p:sp>
      <p:sp>
        <p:nvSpPr>
          <p:cNvPr id="101379" name="Rectangle 3">
            <a:extLst>
              <a:ext uri="{FF2B5EF4-FFF2-40B4-BE49-F238E27FC236}">
                <a16:creationId xmlns:a16="http://schemas.microsoft.com/office/drawing/2014/main" id="{A68A1752-518E-3EB0-A559-E4F7B9C648C6}"/>
              </a:ext>
            </a:extLst>
          </p:cNvPr>
          <p:cNvSpPr>
            <a:spLocks noGrp="1" noChangeArrowheads="1"/>
          </p:cNvSpPr>
          <p:nvPr>
            <p:ph idx="1"/>
          </p:nvPr>
        </p:nvSpPr>
        <p:spPr/>
        <p:txBody>
          <a:bodyPr/>
          <a:lstStyle/>
          <a:p>
            <a:pPr>
              <a:defRPr/>
            </a:pPr>
            <a:r>
              <a:rPr lang="en-US" sz="4000" dirty="0"/>
              <a:t>Prevalence data marred by            over-reliance on:</a:t>
            </a:r>
          </a:p>
          <a:p>
            <a:pPr lvl="1">
              <a:defRPr/>
            </a:pPr>
            <a:r>
              <a:rPr lang="en-US" dirty="0"/>
              <a:t> </a:t>
            </a:r>
            <a:r>
              <a:rPr lang="en-US" sz="3600" dirty="0"/>
              <a:t>convenience sampling - self-report</a:t>
            </a:r>
          </a:p>
          <a:p>
            <a:pPr lvl="1">
              <a:defRPr/>
            </a:pPr>
            <a:r>
              <a:rPr lang="en-US" sz="3600" dirty="0"/>
              <a:t>variable definitions of substance use and impairment.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8A9363FD-AB72-95C7-6127-D9EB671844A1}"/>
              </a:ext>
            </a:extLst>
          </p:cNvPr>
          <p:cNvSpPr>
            <a:spLocks noGrp="1" noChangeArrowheads="1"/>
          </p:cNvSpPr>
          <p:nvPr>
            <p:ph type="title"/>
          </p:nvPr>
        </p:nvSpPr>
        <p:spPr/>
        <p:txBody>
          <a:bodyPr/>
          <a:lstStyle/>
          <a:p>
            <a:pPr>
              <a:defRPr/>
            </a:pPr>
            <a:r>
              <a:rPr lang="en-US" sz="4000" dirty="0"/>
              <a:t>Medical Student Substance </a:t>
            </a:r>
            <a:br>
              <a:rPr lang="en-US" sz="4000" dirty="0"/>
            </a:br>
            <a:r>
              <a:rPr lang="en-US" sz="4000" dirty="0"/>
              <a:t>Use and Abuse</a:t>
            </a:r>
          </a:p>
        </p:txBody>
      </p:sp>
      <p:sp>
        <p:nvSpPr>
          <p:cNvPr id="6147" name="Rectangle 3">
            <a:extLst>
              <a:ext uri="{FF2B5EF4-FFF2-40B4-BE49-F238E27FC236}">
                <a16:creationId xmlns:a16="http://schemas.microsoft.com/office/drawing/2014/main" id="{CE129685-52DC-ADB6-51E6-A7D4B952732B}"/>
              </a:ext>
            </a:extLst>
          </p:cNvPr>
          <p:cNvSpPr>
            <a:spLocks noGrp="1" noChangeArrowheads="1"/>
          </p:cNvSpPr>
          <p:nvPr>
            <p:ph idx="1"/>
          </p:nvPr>
        </p:nvSpPr>
        <p:spPr>
          <a:xfrm>
            <a:off x="762000" y="2209800"/>
            <a:ext cx="7772400" cy="4114800"/>
          </a:xfrm>
        </p:spPr>
        <p:txBody>
          <a:bodyPr/>
          <a:lstStyle/>
          <a:p>
            <a:pPr>
              <a:defRPr/>
            </a:pPr>
            <a:r>
              <a:rPr lang="en-US" sz="2800" dirty="0"/>
              <a:t>Medical students = age-matched peers (except for lower smoking rates)</a:t>
            </a:r>
          </a:p>
          <a:p>
            <a:pPr lvl="1">
              <a:defRPr/>
            </a:pPr>
            <a:r>
              <a:rPr lang="en-US" dirty="0"/>
              <a:t> some studies suggest higher rates of alcohol abuse (associated with depression and burnout)</a:t>
            </a:r>
          </a:p>
          <a:p>
            <a:pPr lvl="1">
              <a:defRPr/>
            </a:pPr>
            <a:r>
              <a:rPr lang="en-US" dirty="0"/>
              <a:t>30 day use:</a:t>
            </a:r>
            <a:endParaRPr lang="en-US" b="1" dirty="0"/>
          </a:p>
          <a:p>
            <a:pPr lvl="2">
              <a:defRPr/>
            </a:pPr>
            <a:r>
              <a:rPr lang="en-US" sz="2800" dirty="0"/>
              <a:t>Alcohol 88%, cigarettes 10%, marijuana 10%, cocaine 2.8%, tranquilizers 2.3%, opiates 1.1%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188D9-631D-C227-1719-7B828A7E4C20}"/>
              </a:ext>
            </a:extLst>
          </p:cNvPr>
          <p:cNvSpPr>
            <a:spLocks noGrp="1"/>
          </p:cNvSpPr>
          <p:nvPr>
            <p:ph type="title"/>
          </p:nvPr>
        </p:nvSpPr>
        <p:spPr/>
        <p:txBody>
          <a:bodyPr/>
          <a:lstStyle/>
          <a:p>
            <a:pPr>
              <a:defRPr/>
            </a:pPr>
            <a:r>
              <a:rPr lang="en-US" dirty="0"/>
              <a:t>Medical Student Substance </a:t>
            </a:r>
            <a:br>
              <a:rPr lang="en-US" dirty="0"/>
            </a:br>
            <a:r>
              <a:rPr lang="en-US" dirty="0"/>
              <a:t>Use and Abuse</a:t>
            </a:r>
          </a:p>
        </p:txBody>
      </p:sp>
      <p:sp>
        <p:nvSpPr>
          <p:cNvPr id="3" name="Content Placeholder 2">
            <a:extLst>
              <a:ext uri="{FF2B5EF4-FFF2-40B4-BE49-F238E27FC236}">
                <a16:creationId xmlns:a16="http://schemas.microsoft.com/office/drawing/2014/main" id="{D15C70FF-6F11-04A1-AFF7-3446887F39B3}"/>
              </a:ext>
            </a:extLst>
          </p:cNvPr>
          <p:cNvSpPr>
            <a:spLocks noGrp="1"/>
          </p:cNvSpPr>
          <p:nvPr>
            <p:ph idx="1"/>
          </p:nvPr>
        </p:nvSpPr>
        <p:spPr/>
        <p:txBody>
          <a:bodyPr/>
          <a:lstStyle/>
          <a:p>
            <a:pPr>
              <a:defRPr/>
            </a:pPr>
            <a:r>
              <a:rPr lang="en-US" sz="3600" dirty="0"/>
              <a:t>Caffeine used as stimulant, can cause rebound over-sedation</a:t>
            </a:r>
          </a:p>
          <a:p>
            <a:pPr>
              <a:defRPr/>
            </a:pPr>
            <a:r>
              <a:rPr lang="en-US" sz="3600" dirty="0"/>
              <a:t>High use of non-caffeine stimulants</a:t>
            </a:r>
          </a:p>
          <a:p>
            <a:pPr lvl="2">
              <a:defRPr/>
            </a:pPr>
            <a:r>
              <a:rPr lang="en-US" sz="3600" dirty="0"/>
              <a:t>20% lifetime use prevalence (vs. 7% for college students)</a:t>
            </a:r>
          </a:p>
          <a:p>
            <a:pPr lvl="2">
              <a:defRPr/>
            </a:pPr>
            <a:r>
              <a:rPr lang="en-US" sz="3600" dirty="0"/>
              <a:t>15% use while in college or med school</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a:extLst>
              <a:ext uri="{FF2B5EF4-FFF2-40B4-BE49-F238E27FC236}">
                <a16:creationId xmlns:a16="http://schemas.microsoft.com/office/drawing/2014/main" id="{20DF1273-19B8-5F5E-53A1-C54A31D59146}"/>
              </a:ext>
            </a:extLst>
          </p:cNvPr>
          <p:cNvSpPr>
            <a:spLocks noGrp="1" noChangeArrowheads="1"/>
          </p:cNvSpPr>
          <p:nvPr>
            <p:ph type="title"/>
          </p:nvPr>
        </p:nvSpPr>
        <p:spPr/>
        <p:txBody>
          <a:bodyPr/>
          <a:lstStyle/>
          <a:p>
            <a:pPr>
              <a:defRPr/>
            </a:pPr>
            <a:r>
              <a:rPr lang="en-US" sz="3600"/>
              <a:t>Resident Physician Substance </a:t>
            </a:r>
            <a:br>
              <a:rPr lang="en-US" sz="3600"/>
            </a:br>
            <a:r>
              <a:rPr lang="en-US" sz="3600"/>
              <a:t>Use and Abuse</a:t>
            </a:r>
          </a:p>
        </p:txBody>
      </p:sp>
      <p:sp>
        <p:nvSpPr>
          <p:cNvPr id="139267" name="Rectangle 3">
            <a:extLst>
              <a:ext uri="{FF2B5EF4-FFF2-40B4-BE49-F238E27FC236}">
                <a16:creationId xmlns:a16="http://schemas.microsoft.com/office/drawing/2014/main" id="{CC591258-4A25-2635-CA27-3888B7450D35}"/>
              </a:ext>
            </a:extLst>
          </p:cNvPr>
          <p:cNvSpPr>
            <a:spLocks noGrp="1" noChangeArrowheads="1"/>
          </p:cNvSpPr>
          <p:nvPr>
            <p:ph type="body" idx="1"/>
          </p:nvPr>
        </p:nvSpPr>
        <p:spPr/>
        <p:txBody>
          <a:bodyPr/>
          <a:lstStyle/>
          <a:p>
            <a:pPr>
              <a:defRPr/>
            </a:pPr>
            <a:r>
              <a:rPr lang="en-US" dirty="0"/>
              <a:t>3rd year Residents [&lt;1 % felt dependent on any substance other than tobacco]</a:t>
            </a:r>
          </a:p>
          <a:p>
            <a:pPr lvl="1">
              <a:defRPr/>
            </a:pPr>
            <a:r>
              <a:rPr lang="en-US" sz="3200" dirty="0"/>
              <a:t>30 day use:</a:t>
            </a:r>
            <a:endParaRPr lang="en-US" sz="3200" b="1" dirty="0"/>
          </a:p>
          <a:p>
            <a:pPr lvl="2">
              <a:defRPr/>
            </a:pPr>
            <a:r>
              <a:rPr lang="en-US" sz="3200" dirty="0"/>
              <a:t>Alcohol 87% (5% daily), marijuana 7% (1.3% daily), 3.5% </a:t>
            </a:r>
            <a:r>
              <a:rPr lang="en-US" sz="3200" dirty="0" err="1"/>
              <a:t>benzos</a:t>
            </a:r>
            <a:r>
              <a:rPr lang="en-US" sz="3200" dirty="0"/>
              <a:t> (0% daily), 1.5% cocaine (0% daily)</a:t>
            </a:r>
            <a:endParaRPr lang="en-US" dirty="0">
              <a:effectLst/>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64029C66-EB6A-EB5D-F3C3-2574CF042BB2}"/>
              </a:ext>
            </a:extLst>
          </p:cNvPr>
          <p:cNvSpPr>
            <a:spLocks noGrp="1" noChangeArrowheads="1"/>
          </p:cNvSpPr>
          <p:nvPr>
            <p:ph type="title"/>
          </p:nvPr>
        </p:nvSpPr>
        <p:spPr/>
        <p:txBody>
          <a:bodyPr/>
          <a:lstStyle/>
          <a:p>
            <a:pPr>
              <a:defRPr/>
            </a:pPr>
            <a:r>
              <a:rPr lang="en-US"/>
              <a:t>Resident Physician Substance Use and Abuse</a:t>
            </a:r>
          </a:p>
        </p:txBody>
      </p:sp>
      <p:sp>
        <p:nvSpPr>
          <p:cNvPr id="7171" name="Rectangle 3">
            <a:extLst>
              <a:ext uri="{FF2B5EF4-FFF2-40B4-BE49-F238E27FC236}">
                <a16:creationId xmlns:a16="http://schemas.microsoft.com/office/drawing/2014/main" id="{1E64FBAC-0D37-D117-1789-09A7C404DBCD}"/>
              </a:ext>
            </a:extLst>
          </p:cNvPr>
          <p:cNvSpPr>
            <a:spLocks noGrp="1" noChangeArrowheads="1"/>
          </p:cNvSpPr>
          <p:nvPr>
            <p:ph idx="1"/>
          </p:nvPr>
        </p:nvSpPr>
        <p:spPr/>
        <p:txBody>
          <a:bodyPr/>
          <a:lstStyle/>
          <a:p>
            <a:pPr>
              <a:defRPr/>
            </a:pPr>
            <a:r>
              <a:rPr lang="en-US" sz="2400" dirty="0"/>
              <a:t>Higher rates of use in ER, Psych, and anesthesia residents</a:t>
            </a:r>
          </a:p>
          <a:p>
            <a:pPr lvl="1">
              <a:defRPr/>
            </a:pPr>
            <a:r>
              <a:rPr lang="en-US" sz="2400" dirty="0"/>
              <a:t>0.9% of anesthesia residents have substance use disorder</a:t>
            </a:r>
          </a:p>
          <a:p>
            <a:pPr>
              <a:defRPr/>
            </a:pPr>
            <a:endParaRPr lang="en-US" sz="2400" dirty="0"/>
          </a:p>
          <a:p>
            <a:pPr>
              <a:defRPr/>
            </a:pPr>
            <a:r>
              <a:rPr lang="en-US" sz="2400" dirty="0"/>
              <a:t>Self-medication:</a:t>
            </a:r>
          </a:p>
          <a:p>
            <a:pPr lvl="1">
              <a:defRPr/>
            </a:pPr>
            <a:r>
              <a:rPr lang="en-US" sz="2400" dirty="0"/>
              <a:t>early 1990s - </a:t>
            </a:r>
            <a:r>
              <a:rPr lang="en-US" sz="2400" dirty="0" err="1"/>
              <a:t>benzos</a:t>
            </a:r>
            <a:endParaRPr lang="en-US" sz="2400" dirty="0"/>
          </a:p>
          <a:p>
            <a:pPr lvl="1">
              <a:defRPr/>
            </a:pPr>
            <a:r>
              <a:rPr lang="en-US" sz="2400" dirty="0"/>
              <a:t>2000s - SSRIS for depression, antihistamines for sleep</a:t>
            </a:r>
          </a:p>
          <a:p>
            <a:pPr lvl="2">
              <a:defRPr/>
            </a:pPr>
            <a:r>
              <a:rPr lang="en-US" dirty="0"/>
              <a:t>29% prevalence of depression in residents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B26EF64C-983E-F905-71B6-707EB82A2443}"/>
              </a:ext>
            </a:extLst>
          </p:cNvPr>
          <p:cNvSpPr>
            <a:spLocks noGrp="1" noChangeArrowheads="1"/>
          </p:cNvSpPr>
          <p:nvPr>
            <p:ph type="title"/>
          </p:nvPr>
        </p:nvSpPr>
        <p:spPr/>
        <p:txBody>
          <a:bodyPr/>
          <a:lstStyle/>
          <a:p>
            <a:pPr>
              <a:defRPr/>
            </a:pPr>
            <a:r>
              <a:rPr lang="en-US" dirty="0"/>
              <a:t>Practicing Physician Substance Use and Abuse</a:t>
            </a:r>
          </a:p>
        </p:txBody>
      </p:sp>
      <p:sp>
        <p:nvSpPr>
          <p:cNvPr id="8195" name="Rectangle 3">
            <a:extLst>
              <a:ext uri="{FF2B5EF4-FFF2-40B4-BE49-F238E27FC236}">
                <a16:creationId xmlns:a16="http://schemas.microsoft.com/office/drawing/2014/main" id="{9D935AF9-F80A-434C-E7AB-ADEDBA7FA664}"/>
              </a:ext>
            </a:extLst>
          </p:cNvPr>
          <p:cNvSpPr>
            <a:spLocks noGrp="1" noChangeArrowheads="1"/>
          </p:cNvSpPr>
          <p:nvPr>
            <p:ph idx="1"/>
          </p:nvPr>
        </p:nvSpPr>
        <p:spPr/>
        <p:txBody>
          <a:bodyPr/>
          <a:lstStyle/>
          <a:p>
            <a:pPr>
              <a:defRPr/>
            </a:pPr>
            <a:r>
              <a:rPr lang="en-US" sz="3600" dirty="0"/>
              <a:t>Rates of use and abuse of tobacco, marijuana, methamphetamine, cocaine and heroin less than general population</a:t>
            </a:r>
          </a:p>
          <a:p>
            <a:pPr>
              <a:defRPr/>
            </a:pPr>
            <a:r>
              <a:rPr lang="en-US" sz="3600" dirty="0"/>
              <a:t>Not at increased risk for alcoholism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03008-DF88-3D70-84FE-CE885C8FB826}"/>
              </a:ext>
            </a:extLst>
          </p:cNvPr>
          <p:cNvSpPr>
            <a:spLocks noGrp="1"/>
          </p:cNvSpPr>
          <p:nvPr>
            <p:ph type="title"/>
          </p:nvPr>
        </p:nvSpPr>
        <p:spPr/>
        <p:txBody>
          <a:bodyPr/>
          <a:lstStyle/>
          <a:p>
            <a:pPr>
              <a:defRPr/>
            </a:pPr>
            <a:r>
              <a:rPr lang="en-US" dirty="0"/>
              <a:t>Practicing Physician Substance Use and Abuse</a:t>
            </a:r>
          </a:p>
        </p:txBody>
      </p:sp>
      <p:sp>
        <p:nvSpPr>
          <p:cNvPr id="3" name="Content Placeholder 2">
            <a:extLst>
              <a:ext uri="{FF2B5EF4-FFF2-40B4-BE49-F238E27FC236}">
                <a16:creationId xmlns:a16="http://schemas.microsoft.com/office/drawing/2014/main" id="{71368BD0-AF6B-B49C-1FF1-079773E800B9}"/>
              </a:ext>
            </a:extLst>
          </p:cNvPr>
          <p:cNvSpPr>
            <a:spLocks noGrp="1"/>
          </p:cNvSpPr>
          <p:nvPr>
            <p:ph idx="1"/>
          </p:nvPr>
        </p:nvSpPr>
        <p:spPr/>
        <p:txBody>
          <a:bodyPr/>
          <a:lstStyle/>
          <a:p>
            <a:pPr>
              <a:defRPr/>
            </a:pPr>
            <a:r>
              <a:rPr lang="en-US" sz="2800" dirty="0"/>
              <a:t>10-15% of all healthcare professionals misuse drugs or alcohol at some point in their careers</a:t>
            </a:r>
          </a:p>
          <a:p>
            <a:pPr lvl="1">
              <a:defRPr/>
            </a:pPr>
            <a:r>
              <a:rPr lang="en-US" sz="2400" dirty="0"/>
              <a:t>15% of surgeons met criteria for alcohol abuse in 2012 study (but low response rate)</a:t>
            </a:r>
          </a:p>
          <a:p>
            <a:pPr>
              <a:defRPr/>
            </a:pPr>
            <a:r>
              <a:rPr lang="en-US" sz="2800" dirty="0"/>
              <a:t>Unsupervised use by MDs of </a:t>
            </a:r>
            <a:r>
              <a:rPr lang="en-US" sz="2800" dirty="0" err="1"/>
              <a:t>benzos</a:t>
            </a:r>
            <a:r>
              <a:rPr lang="en-US" sz="2800" dirty="0"/>
              <a:t> and minor opiates = 11% and 18%, respectively</a:t>
            </a:r>
          </a:p>
          <a:p>
            <a:pPr lvl="1">
              <a:defRPr/>
            </a:pPr>
            <a:r>
              <a:rPr lang="en-US" dirty="0"/>
              <a:t>unknown if improves of impairs performance</a:t>
            </a:r>
          </a:p>
          <a:p>
            <a:pPr>
              <a:defRPr/>
            </a:pPr>
            <a:r>
              <a:rPr lang="en-US" sz="2800" dirty="0"/>
              <a:t>Rates highest in anesthesia, emergency medicine, and psychiatry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EFB60-2733-E8AA-C63C-69ED2C6E77EA}"/>
              </a:ext>
            </a:extLst>
          </p:cNvPr>
          <p:cNvSpPr>
            <a:spLocks noGrp="1"/>
          </p:cNvSpPr>
          <p:nvPr>
            <p:ph type="title"/>
          </p:nvPr>
        </p:nvSpPr>
        <p:spPr/>
        <p:txBody>
          <a:bodyPr/>
          <a:lstStyle/>
          <a:p>
            <a:pPr>
              <a:defRPr/>
            </a:pPr>
            <a:r>
              <a:rPr lang="en-US" dirty="0"/>
              <a:t>Worldwide Addiction Statistics</a:t>
            </a:r>
          </a:p>
        </p:txBody>
      </p:sp>
      <p:sp>
        <p:nvSpPr>
          <p:cNvPr id="3" name="Content Placeholder 2">
            <a:extLst>
              <a:ext uri="{FF2B5EF4-FFF2-40B4-BE49-F238E27FC236}">
                <a16:creationId xmlns:a16="http://schemas.microsoft.com/office/drawing/2014/main" id="{FC7F6679-FCF9-1D62-6D88-5B6A6857DE3D}"/>
              </a:ext>
            </a:extLst>
          </p:cNvPr>
          <p:cNvSpPr>
            <a:spLocks noGrp="1"/>
          </p:cNvSpPr>
          <p:nvPr>
            <p:ph idx="1"/>
          </p:nvPr>
        </p:nvSpPr>
        <p:spPr/>
        <p:txBody>
          <a:bodyPr/>
          <a:lstStyle/>
          <a:p>
            <a:pPr>
              <a:defRPr/>
            </a:pPr>
            <a:r>
              <a:rPr lang="en-US" dirty="0"/>
              <a:t>24% tobacco (40% of men, 9%of women)</a:t>
            </a:r>
          </a:p>
          <a:p>
            <a:pPr>
              <a:defRPr/>
            </a:pPr>
            <a:r>
              <a:rPr lang="en-US" dirty="0"/>
              <a:t>5% alcohol (8% of men, 1.5% of women)</a:t>
            </a:r>
          </a:p>
          <a:p>
            <a:pPr>
              <a:defRPr/>
            </a:pPr>
            <a:r>
              <a:rPr lang="en-US" dirty="0"/>
              <a:t>3.5% cannabis</a:t>
            </a:r>
          </a:p>
          <a:p>
            <a:pPr>
              <a:defRPr/>
            </a:pPr>
            <a:r>
              <a:rPr lang="en-US" dirty="0"/>
              <a:t>&lt; 1% other psychoactive drugs</a:t>
            </a:r>
          </a:p>
          <a:p>
            <a:pPr>
              <a:defRPr/>
            </a:pPr>
            <a:r>
              <a:rPr lang="en-US" dirty="0"/>
              <a:t>0.3% inject drugs</a:t>
            </a:r>
          </a:p>
          <a:p>
            <a:pPr>
              <a:defRPr/>
            </a:pPr>
            <a:r>
              <a:rPr lang="en-US" dirty="0"/>
              <a:t>49 million Americans have substance use disorder (2022)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43801-9689-156C-FA5E-CB636F7B5185}"/>
              </a:ext>
            </a:extLst>
          </p:cNvPr>
          <p:cNvSpPr>
            <a:spLocks noGrp="1"/>
          </p:cNvSpPr>
          <p:nvPr>
            <p:ph type="title"/>
          </p:nvPr>
        </p:nvSpPr>
        <p:spPr/>
        <p:txBody>
          <a:bodyPr/>
          <a:lstStyle/>
          <a:p>
            <a:pPr>
              <a:defRPr/>
            </a:pPr>
            <a:r>
              <a:rPr lang="en-US" dirty="0"/>
              <a:t>Health Care Workers and Opioids</a:t>
            </a:r>
          </a:p>
        </p:txBody>
      </p:sp>
      <p:sp>
        <p:nvSpPr>
          <p:cNvPr id="3" name="Content Placeholder 2">
            <a:extLst>
              <a:ext uri="{FF2B5EF4-FFF2-40B4-BE49-F238E27FC236}">
                <a16:creationId xmlns:a16="http://schemas.microsoft.com/office/drawing/2014/main" id="{D56F66BF-4378-DBE6-8EC2-BA56E60DC729}"/>
              </a:ext>
            </a:extLst>
          </p:cNvPr>
          <p:cNvSpPr>
            <a:spLocks noGrp="1"/>
          </p:cNvSpPr>
          <p:nvPr>
            <p:ph idx="1"/>
          </p:nvPr>
        </p:nvSpPr>
        <p:spPr/>
        <p:txBody>
          <a:bodyPr/>
          <a:lstStyle/>
          <a:p>
            <a:pPr>
              <a:defRPr/>
            </a:pPr>
            <a:r>
              <a:rPr lang="en-US" dirty="0"/>
              <a:t>RNs, support workers, and social/behavioral health workers have double the risk of the general population of fatal opioid overdoses</a:t>
            </a:r>
          </a:p>
          <a:p>
            <a:pPr>
              <a:defRPr/>
            </a:pPr>
            <a:r>
              <a:rPr lang="en-US" dirty="0"/>
              <a:t>Physicians do not show increased risk</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F2944798-8CF5-098E-CDA8-1BB8EBE8D843}"/>
              </a:ext>
            </a:extLst>
          </p:cNvPr>
          <p:cNvSpPr>
            <a:spLocks noGrp="1" noChangeArrowheads="1"/>
          </p:cNvSpPr>
          <p:nvPr>
            <p:ph type="title"/>
          </p:nvPr>
        </p:nvSpPr>
        <p:spPr/>
        <p:txBody>
          <a:bodyPr/>
          <a:lstStyle/>
          <a:p>
            <a:pPr>
              <a:defRPr/>
            </a:pPr>
            <a:r>
              <a:rPr lang="en-US"/>
              <a:t>Types of Drug Testing</a:t>
            </a:r>
          </a:p>
        </p:txBody>
      </p:sp>
      <p:sp>
        <p:nvSpPr>
          <p:cNvPr id="2051" name="Rectangle 3">
            <a:extLst>
              <a:ext uri="{FF2B5EF4-FFF2-40B4-BE49-F238E27FC236}">
                <a16:creationId xmlns:a16="http://schemas.microsoft.com/office/drawing/2014/main" id="{8FB3D77C-F776-4F56-B7A3-1FF9DBDB1276}"/>
              </a:ext>
            </a:extLst>
          </p:cNvPr>
          <p:cNvSpPr>
            <a:spLocks noGrp="1" noChangeArrowheads="1"/>
          </p:cNvSpPr>
          <p:nvPr>
            <p:ph idx="1"/>
          </p:nvPr>
        </p:nvSpPr>
        <p:spPr/>
        <p:txBody>
          <a:bodyPr/>
          <a:lstStyle/>
          <a:p>
            <a:pPr>
              <a:defRPr/>
            </a:pPr>
            <a:r>
              <a:rPr lang="en-US" sz="4400"/>
              <a:t>Pre-employment testing</a:t>
            </a:r>
            <a:endParaRPr lang="en-US" sz="4000"/>
          </a:p>
          <a:p>
            <a:pPr>
              <a:defRPr/>
            </a:pPr>
            <a:endParaRPr lang="en-US" sz="4000"/>
          </a:p>
          <a:p>
            <a:pPr>
              <a:defRPr/>
            </a:pPr>
            <a:r>
              <a:rPr lang="en-US" sz="4400"/>
              <a:t>For-cause testing</a:t>
            </a:r>
          </a:p>
          <a:p>
            <a:pPr>
              <a:defRPr/>
            </a:pPr>
            <a:endParaRPr lang="en-US" sz="4000"/>
          </a:p>
          <a:p>
            <a:pPr>
              <a:defRPr/>
            </a:pPr>
            <a:r>
              <a:rPr lang="en-US" sz="4400"/>
              <a:t>Random, not-for-cause testing</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B40BF-7EBC-BD5D-CCE2-D8F23F72B929}"/>
              </a:ext>
            </a:extLst>
          </p:cNvPr>
          <p:cNvSpPr>
            <a:spLocks noGrp="1"/>
          </p:cNvSpPr>
          <p:nvPr>
            <p:ph type="title"/>
          </p:nvPr>
        </p:nvSpPr>
        <p:spPr/>
        <p:txBody>
          <a:bodyPr/>
          <a:lstStyle/>
          <a:p>
            <a:pPr>
              <a:defRPr/>
            </a:pPr>
            <a:r>
              <a:rPr lang="en-US" dirty="0"/>
              <a:t>Drug Testing to Monitor Chronic Pain Patients</a:t>
            </a:r>
          </a:p>
        </p:txBody>
      </p:sp>
      <p:sp>
        <p:nvSpPr>
          <p:cNvPr id="3" name="Content Placeholder 2">
            <a:extLst>
              <a:ext uri="{FF2B5EF4-FFF2-40B4-BE49-F238E27FC236}">
                <a16:creationId xmlns:a16="http://schemas.microsoft.com/office/drawing/2014/main" id="{259A261E-F2F9-198B-10BB-194948B5B47F}"/>
              </a:ext>
            </a:extLst>
          </p:cNvPr>
          <p:cNvSpPr>
            <a:spLocks noGrp="1"/>
          </p:cNvSpPr>
          <p:nvPr>
            <p:ph idx="1"/>
          </p:nvPr>
        </p:nvSpPr>
        <p:spPr/>
        <p:txBody>
          <a:bodyPr/>
          <a:lstStyle/>
          <a:p>
            <a:pPr>
              <a:defRPr/>
            </a:pPr>
            <a:r>
              <a:rPr lang="en-US" dirty="0"/>
              <a:t>Can be useful</a:t>
            </a:r>
          </a:p>
          <a:p>
            <a:pPr>
              <a:defRPr/>
            </a:pPr>
            <a:r>
              <a:rPr lang="en-US" dirty="0"/>
              <a:t>30% of patients test negative for their prescribed drug (may represent diversion)</a:t>
            </a:r>
          </a:p>
          <a:p>
            <a:pPr>
              <a:defRPr/>
            </a:pPr>
            <a:r>
              <a:rPr lang="en-US" dirty="0"/>
              <a:t>20% test positive for non-prescribed illicit drugs</a:t>
            </a:r>
          </a:p>
          <a:p>
            <a:pPr>
              <a:defRPr/>
            </a:pPr>
            <a:r>
              <a:rPr lang="en-US" dirty="0"/>
              <a:t>50% of those with unexpected test results show no other signs of misuse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a:extLst>
              <a:ext uri="{FF2B5EF4-FFF2-40B4-BE49-F238E27FC236}">
                <a16:creationId xmlns:a16="http://schemas.microsoft.com/office/drawing/2014/main" id="{BE052921-B487-99E0-316D-751BD837CD86}"/>
              </a:ext>
            </a:extLst>
          </p:cNvPr>
          <p:cNvSpPr>
            <a:spLocks noGrp="1" noChangeArrowheads="1"/>
          </p:cNvSpPr>
          <p:nvPr>
            <p:ph type="title"/>
          </p:nvPr>
        </p:nvSpPr>
        <p:spPr/>
        <p:txBody>
          <a:bodyPr/>
          <a:lstStyle/>
          <a:p>
            <a:pPr>
              <a:defRPr/>
            </a:pPr>
            <a:r>
              <a:rPr lang="en-US" dirty="0"/>
              <a:t>Federal Drug Testing Policies</a:t>
            </a:r>
          </a:p>
        </p:txBody>
      </p:sp>
      <p:sp>
        <p:nvSpPr>
          <p:cNvPr id="155651" name="Rectangle 3">
            <a:extLst>
              <a:ext uri="{FF2B5EF4-FFF2-40B4-BE49-F238E27FC236}">
                <a16:creationId xmlns:a16="http://schemas.microsoft.com/office/drawing/2014/main" id="{F340873A-B77D-CD6D-194A-8B495BCDDE8B}"/>
              </a:ext>
            </a:extLst>
          </p:cNvPr>
          <p:cNvSpPr>
            <a:spLocks noGrp="1" noChangeArrowheads="1"/>
          </p:cNvSpPr>
          <p:nvPr>
            <p:ph idx="1"/>
          </p:nvPr>
        </p:nvSpPr>
        <p:spPr/>
        <p:txBody>
          <a:bodyPr/>
          <a:lstStyle/>
          <a:p>
            <a:pPr>
              <a:defRPr/>
            </a:pPr>
            <a:endParaRPr lang="en-US" dirty="0"/>
          </a:p>
          <a:p>
            <a:pPr>
              <a:defRPr/>
            </a:pPr>
            <a:r>
              <a:rPr lang="en-US" dirty="0"/>
              <a:t>Early 1970s: Navy, then other </a:t>
            </a:r>
            <a:r>
              <a:rPr lang="en-US" dirty="0" err="1"/>
              <a:t>brances</a:t>
            </a:r>
            <a:r>
              <a:rPr lang="en-US" dirty="0"/>
              <a:t> of the military</a:t>
            </a:r>
          </a:p>
          <a:p>
            <a:pPr>
              <a:defRPr/>
            </a:pPr>
            <a:endParaRPr lang="en-US" dirty="0"/>
          </a:p>
          <a:p>
            <a:pPr>
              <a:defRPr/>
            </a:pPr>
            <a:r>
              <a:rPr lang="en-US" dirty="0"/>
              <a:t>Late 1970s: prisons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6B59391F-490A-42FC-AC58-8546A32E93DC}"/>
              </a:ext>
            </a:extLst>
          </p:cNvPr>
          <p:cNvSpPr>
            <a:spLocks noGrp="1" noChangeArrowheads="1"/>
          </p:cNvSpPr>
          <p:nvPr>
            <p:ph type="title"/>
          </p:nvPr>
        </p:nvSpPr>
        <p:spPr/>
        <p:txBody>
          <a:bodyPr/>
          <a:lstStyle/>
          <a:p>
            <a:pPr>
              <a:defRPr/>
            </a:pPr>
            <a:r>
              <a:rPr lang="en-US"/>
              <a:t>Federal Drug Testing Policies</a:t>
            </a:r>
          </a:p>
        </p:txBody>
      </p:sp>
      <p:sp>
        <p:nvSpPr>
          <p:cNvPr id="9219" name="Rectangle 3">
            <a:extLst>
              <a:ext uri="{FF2B5EF4-FFF2-40B4-BE49-F238E27FC236}">
                <a16:creationId xmlns:a16="http://schemas.microsoft.com/office/drawing/2014/main" id="{F43FE4D2-1E10-FCFF-275E-3EBA121BCE23}"/>
              </a:ext>
            </a:extLst>
          </p:cNvPr>
          <p:cNvSpPr>
            <a:spLocks noGrp="1" noChangeArrowheads="1"/>
          </p:cNvSpPr>
          <p:nvPr>
            <p:ph idx="1"/>
          </p:nvPr>
        </p:nvSpPr>
        <p:spPr/>
        <p:txBody>
          <a:bodyPr/>
          <a:lstStyle/>
          <a:p>
            <a:pPr>
              <a:defRPr/>
            </a:pPr>
            <a:r>
              <a:rPr lang="en-US" dirty="0"/>
              <a:t>1986 -Reagan - Executive Order requiring federal agencies to institute drug testing programs</a:t>
            </a:r>
          </a:p>
          <a:p>
            <a:pPr>
              <a:defRPr/>
            </a:pPr>
            <a:r>
              <a:rPr lang="en-US" dirty="0"/>
              <a:t>1988 - Federal Drug Free Workplace Act</a:t>
            </a:r>
          </a:p>
          <a:p>
            <a:pPr lvl="1">
              <a:defRPr/>
            </a:pPr>
            <a:r>
              <a:rPr lang="en-US" sz="2400" dirty="0"/>
              <a:t>all recipients of federal government contracts of $25,000 of more/</a:t>
            </a:r>
            <a:r>
              <a:rPr lang="en-US" sz="2400" dirty="0" err="1"/>
              <a:t>yr</a:t>
            </a:r>
            <a:r>
              <a:rPr lang="en-US" sz="2400" dirty="0"/>
              <a:t> and all recipients of federal government grants must have written drug policies, establish a drug-free awareness program, and make a good-faith effort to maintain a drug-free workplace</a:t>
            </a:r>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A52F2CCD-A6ED-585E-BDB5-FCEACF781E3F}"/>
              </a:ext>
            </a:extLst>
          </p:cNvPr>
          <p:cNvSpPr>
            <a:spLocks noGrp="1" noChangeArrowheads="1"/>
          </p:cNvSpPr>
          <p:nvPr>
            <p:ph type="title"/>
          </p:nvPr>
        </p:nvSpPr>
        <p:spPr/>
        <p:txBody>
          <a:bodyPr/>
          <a:lstStyle/>
          <a:p>
            <a:pPr>
              <a:defRPr/>
            </a:pPr>
            <a:r>
              <a:rPr lang="en-US"/>
              <a:t>Federal Drug Testing Policies</a:t>
            </a:r>
          </a:p>
        </p:txBody>
      </p:sp>
      <p:sp>
        <p:nvSpPr>
          <p:cNvPr id="10243" name="Rectangle 3">
            <a:extLst>
              <a:ext uri="{FF2B5EF4-FFF2-40B4-BE49-F238E27FC236}">
                <a16:creationId xmlns:a16="http://schemas.microsoft.com/office/drawing/2014/main" id="{FBBB1812-C650-940F-88A3-76C6428DAF31}"/>
              </a:ext>
            </a:extLst>
          </p:cNvPr>
          <p:cNvSpPr>
            <a:spLocks noGrp="1" noChangeArrowheads="1"/>
          </p:cNvSpPr>
          <p:nvPr>
            <p:ph idx="1"/>
          </p:nvPr>
        </p:nvSpPr>
        <p:spPr/>
        <p:txBody>
          <a:bodyPr/>
          <a:lstStyle/>
          <a:p>
            <a:pPr>
              <a:defRPr/>
            </a:pPr>
            <a:r>
              <a:rPr lang="en-US" sz="2800" dirty="0"/>
              <a:t>Omnibus Transportation Employee Testing Act of 1991</a:t>
            </a:r>
          </a:p>
          <a:p>
            <a:pPr lvl="1">
              <a:defRPr/>
            </a:pPr>
            <a:r>
              <a:rPr lang="en-US" sz="2400" dirty="0"/>
              <a:t>employers required to test workers who apply for, or currently hold, safety-sensitive positions in the transportation industry</a:t>
            </a:r>
          </a:p>
          <a:p>
            <a:pPr>
              <a:defRPr/>
            </a:pPr>
            <a:r>
              <a:rPr lang="en-US" sz="2800" dirty="0"/>
              <a:t>There are no federal laws that require private industries to have drug testing programs</a:t>
            </a:r>
            <a:endParaRPr lang="en-US" sz="2800" b="1"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F9165-9EDD-F82D-4062-0EFFFFBD891D}"/>
              </a:ext>
            </a:extLst>
          </p:cNvPr>
          <p:cNvSpPr>
            <a:spLocks noGrp="1"/>
          </p:cNvSpPr>
          <p:nvPr>
            <p:ph type="title"/>
          </p:nvPr>
        </p:nvSpPr>
        <p:spPr/>
        <p:txBody>
          <a:bodyPr/>
          <a:lstStyle/>
          <a:p>
            <a:pPr>
              <a:defRPr/>
            </a:pPr>
            <a:r>
              <a:rPr lang="en-US" dirty="0"/>
              <a:t>Drug Testing, the Courts, and the States</a:t>
            </a:r>
          </a:p>
        </p:txBody>
      </p:sp>
      <p:sp>
        <p:nvSpPr>
          <p:cNvPr id="3" name="Content Placeholder 2">
            <a:extLst>
              <a:ext uri="{FF2B5EF4-FFF2-40B4-BE49-F238E27FC236}">
                <a16:creationId xmlns:a16="http://schemas.microsoft.com/office/drawing/2014/main" id="{B5FB92A5-372E-D8A3-0962-716765C0CB85}"/>
              </a:ext>
            </a:extLst>
          </p:cNvPr>
          <p:cNvSpPr>
            <a:spLocks noGrp="1"/>
          </p:cNvSpPr>
          <p:nvPr>
            <p:ph idx="1"/>
          </p:nvPr>
        </p:nvSpPr>
        <p:spPr/>
        <p:txBody>
          <a:bodyPr/>
          <a:lstStyle/>
          <a:p>
            <a:pPr>
              <a:defRPr/>
            </a:pPr>
            <a:r>
              <a:rPr lang="en-US" dirty="0"/>
              <a:t>Random drug testing programs upheld for locomotive engineers, airline pilots, boat operators (Navy), prison guards, police officers, those with top secret national security clearances</a:t>
            </a:r>
          </a:p>
          <a:p>
            <a:pPr>
              <a:defRPr/>
            </a:pPr>
            <a:r>
              <a:rPr lang="en-US" dirty="0"/>
              <a:t>About 15 states have laws restricting private sector drug testing </a:t>
            </a:r>
          </a:p>
          <a:p>
            <a:pPr>
              <a:defRPr/>
            </a:pPr>
            <a:endParaRPr lang="en-US"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2B60F608-92EC-5091-909B-AA9218AD50AF}"/>
              </a:ext>
            </a:extLst>
          </p:cNvPr>
          <p:cNvSpPr>
            <a:spLocks noGrp="1" noChangeArrowheads="1"/>
          </p:cNvSpPr>
          <p:nvPr>
            <p:ph type="title"/>
          </p:nvPr>
        </p:nvSpPr>
        <p:spPr/>
        <p:txBody>
          <a:bodyPr/>
          <a:lstStyle/>
          <a:p>
            <a:pPr>
              <a:defRPr/>
            </a:pPr>
            <a:r>
              <a:rPr lang="en-US"/>
              <a:t>Physician Drug Testing</a:t>
            </a:r>
          </a:p>
        </p:txBody>
      </p:sp>
      <p:sp>
        <p:nvSpPr>
          <p:cNvPr id="11267" name="Rectangle 3">
            <a:extLst>
              <a:ext uri="{FF2B5EF4-FFF2-40B4-BE49-F238E27FC236}">
                <a16:creationId xmlns:a16="http://schemas.microsoft.com/office/drawing/2014/main" id="{C2B279A4-1996-29A7-5D81-41FA68A9953C}"/>
              </a:ext>
            </a:extLst>
          </p:cNvPr>
          <p:cNvSpPr>
            <a:spLocks noGrp="1" noChangeArrowheads="1"/>
          </p:cNvSpPr>
          <p:nvPr>
            <p:ph idx="1"/>
          </p:nvPr>
        </p:nvSpPr>
        <p:spPr/>
        <p:txBody>
          <a:bodyPr/>
          <a:lstStyle/>
          <a:p>
            <a:pPr>
              <a:defRPr/>
            </a:pPr>
            <a:r>
              <a:rPr lang="en-US"/>
              <a:t>1988 - American Hospital Assn. recommends that health care institutions adopt comprehensive policies to address substance abuse, including pre-employment testing, for-cause testing, and post-accident testing, regardless of job description.</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6FAA9BA6-D3E9-9697-6DA0-055BDD4293F6}"/>
              </a:ext>
            </a:extLst>
          </p:cNvPr>
          <p:cNvSpPr>
            <a:spLocks noGrp="1" noChangeArrowheads="1"/>
          </p:cNvSpPr>
          <p:nvPr>
            <p:ph type="title"/>
          </p:nvPr>
        </p:nvSpPr>
        <p:spPr/>
        <p:txBody>
          <a:bodyPr/>
          <a:lstStyle/>
          <a:p>
            <a:pPr>
              <a:defRPr/>
            </a:pPr>
            <a:r>
              <a:rPr lang="en-US" dirty="0"/>
              <a:t>Physician Drug Testing</a:t>
            </a:r>
          </a:p>
        </p:txBody>
      </p:sp>
      <p:sp>
        <p:nvSpPr>
          <p:cNvPr id="117763" name="Rectangle 3">
            <a:extLst>
              <a:ext uri="{FF2B5EF4-FFF2-40B4-BE49-F238E27FC236}">
                <a16:creationId xmlns:a16="http://schemas.microsoft.com/office/drawing/2014/main" id="{40BE7380-8504-5B1A-DDF7-BBECEB7D3F1A}"/>
              </a:ext>
            </a:extLst>
          </p:cNvPr>
          <p:cNvSpPr>
            <a:spLocks noGrp="1" noChangeArrowheads="1"/>
          </p:cNvSpPr>
          <p:nvPr>
            <p:ph idx="1"/>
          </p:nvPr>
        </p:nvSpPr>
        <p:spPr/>
        <p:txBody>
          <a:bodyPr/>
          <a:lstStyle/>
          <a:p>
            <a:pPr>
              <a:defRPr/>
            </a:pPr>
            <a:r>
              <a:rPr lang="en-US" sz="2800" dirty="0"/>
              <a:t>American College of Occupational and Environmental Medicine: “Ethically acceptable, with appropriate constraints, to screen current and prospective employees for the presence in their bodies of drugs, including alcohol, that might affect their ability to perform work in a safe manner.”</a:t>
            </a:r>
          </a:p>
          <a:p>
            <a:pPr>
              <a:defRPr/>
            </a:pPr>
            <a:endParaRPr lang="en-US" sz="2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901D8-0CDC-BA50-B6A4-194AEC12F228}"/>
              </a:ext>
            </a:extLst>
          </p:cNvPr>
          <p:cNvSpPr>
            <a:spLocks noGrp="1"/>
          </p:cNvSpPr>
          <p:nvPr>
            <p:ph type="title"/>
          </p:nvPr>
        </p:nvSpPr>
        <p:spPr/>
        <p:txBody>
          <a:bodyPr/>
          <a:lstStyle/>
          <a:p>
            <a:pPr>
              <a:defRPr/>
            </a:pPr>
            <a:r>
              <a:rPr lang="en-US" dirty="0"/>
              <a:t>Physician Drug Testing</a:t>
            </a:r>
          </a:p>
        </p:txBody>
      </p:sp>
      <p:sp>
        <p:nvSpPr>
          <p:cNvPr id="3" name="Content Placeholder 2">
            <a:extLst>
              <a:ext uri="{FF2B5EF4-FFF2-40B4-BE49-F238E27FC236}">
                <a16:creationId xmlns:a16="http://schemas.microsoft.com/office/drawing/2014/main" id="{8802EEA6-DA00-496E-649A-8E79134FDF52}"/>
              </a:ext>
            </a:extLst>
          </p:cNvPr>
          <p:cNvSpPr>
            <a:spLocks noGrp="1"/>
          </p:cNvSpPr>
          <p:nvPr>
            <p:ph idx="1"/>
          </p:nvPr>
        </p:nvSpPr>
        <p:spPr/>
        <p:txBody>
          <a:bodyPr/>
          <a:lstStyle/>
          <a:p>
            <a:pPr>
              <a:defRPr/>
            </a:pPr>
            <a:r>
              <a:rPr lang="en-US" sz="2800" dirty="0"/>
              <a:t>American Society of Anesthesia recommends testing only for “reasonable suspicion” that a physician is under the influence of alcohol or drugs</a:t>
            </a:r>
          </a:p>
          <a:p>
            <a:pPr>
              <a:defRPr/>
            </a:pPr>
            <a:r>
              <a:rPr lang="en-US" sz="2800" dirty="0"/>
              <a:t>AMA supports pre-employment drug screening [but not genetic testing]</a:t>
            </a:r>
          </a:p>
          <a:p>
            <a:pPr>
              <a:defRPr/>
            </a:pPr>
            <a:r>
              <a:rPr lang="en-US" sz="2800" dirty="0"/>
              <a:t>2014: CA Malpractice ballot measure that would have mandated physician drug testing failed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12BED4EF-A75C-590A-67A8-4A06370DD1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3400"/>
            <a:ext cx="91440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1026">
            <a:extLst>
              <a:ext uri="{FF2B5EF4-FFF2-40B4-BE49-F238E27FC236}">
                <a16:creationId xmlns:a16="http://schemas.microsoft.com/office/drawing/2014/main" id="{B6A55B45-DFDC-AECC-31FF-5A8E72BCE69B}"/>
              </a:ext>
            </a:extLst>
          </p:cNvPr>
          <p:cNvSpPr>
            <a:spLocks noGrp="1" noChangeArrowheads="1"/>
          </p:cNvSpPr>
          <p:nvPr>
            <p:ph type="title"/>
          </p:nvPr>
        </p:nvSpPr>
        <p:spPr>
          <a:xfrm>
            <a:off x="685800" y="152400"/>
            <a:ext cx="7772400" cy="990600"/>
          </a:xfrm>
        </p:spPr>
        <p:txBody>
          <a:bodyPr/>
          <a:lstStyle/>
          <a:p>
            <a:pPr>
              <a:defRPr/>
            </a:pPr>
            <a:r>
              <a:rPr lang="en-US" dirty="0"/>
              <a:t>OHSU’s Drug Testing Policy </a:t>
            </a:r>
            <a:r>
              <a:rPr lang="en-US" sz="3200" dirty="0"/>
              <a:t>(late 1990s)</a:t>
            </a:r>
          </a:p>
        </p:txBody>
      </p:sp>
      <p:sp>
        <p:nvSpPr>
          <p:cNvPr id="139267" name="Rectangle 1027">
            <a:extLst>
              <a:ext uri="{FF2B5EF4-FFF2-40B4-BE49-F238E27FC236}">
                <a16:creationId xmlns:a16="http://schemas.microsoft.com/office/drawing/2014/main" id="{F2454A89-9AA9-470F-CE97-F9B8A0655D39}"/>
              </a:ext>
            </a:extLst>
          </p:cNvPr>
          <p:cNvSpPr>
            <a:spLocks noGrp="1" noChangeArrowheads="1"/>
          </p:cNvSpPr>
          <p:nvPr>
            <p:ph idx="1"/>
          </p:nvPr>
        </p:nvSpPr>
        <p:spPr>
          <a:xfrm>
            <a:off x="381000" y="1219200"/>
            <a:ext cx="8458200" cy="5257800"/>
          </a:xfrm>
        </p:spPr>
        <p:txBody>
          <a:bodyPr/>
          <a:lstStyle/>
          <a:p>
            <a:pPr>
              <a:defRPr/>
            </a:pPr>
            <a:r>
              <a:rPr lang="en-US" dirty="0">
                <a:solidFill>
                  <a:schemeClr val="tx1"/>
                </a:solidFill>
              </a:rPr>
              <a:t>Mandated pre-employment and for-cause testing</a:t>
            </a:r>
          </a:p>
          <a:p>
            <a:pPr>
              <a:buFontTx/>
              <a:buNone/>
              <a:defRPr/>
            </a:pPr>
            <a:r>
              <a:rPr lang="en-US" dirty="0">
                <a:solidFill>
                  <a:schemeClr val="tx1"/>
                </a:solidFill>
              </a:rPr>
              <a:t>	-  conducted through Oregon Medical Laboratories, owned by Peace Health (non-profit corporation)</a:t>
            </a:r>
          </a:p>
          <a:p>
            <a:pPr>
              <a:defRPr/>
            </a:pPr>
            <a:r>
              <a:rPr lang="en-US" dirty="0">
                <a:solidFill>
                  <a:schemeClr val="tx1"/>
                </a:solidFill>
              </a:rPr>
              <a:t>Covers all direct patient care positions/safety-sensitive positions/special needs positions (residents - yes, medical students - no)</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E9B5E-8BCA-2002-6E1D-A0566719534D}"/>
              </a:ext>
            </a:extLst>
          </p:cNvPr>
          <p:cNvSpPr>
            <a:spLocks noGrp="1"/>
          </p:cNvSpPr>
          <p:nvPr>
            <p:ph type="title"/>
          </p:nvPr>
        </p:nvSpPr>
        <p:spPr/>
        <p:txBody>
          <a:bodyPr/>
          <a:lstStyle/>
          <a:p>
            <a:pPr>
              <a:defRPr/>
            </a:pPr>
            <a:r>
              <a:rPr lang="en-US" dirty="0">
                <a:solidFill>
                  <a:srgbClr val="FFFF00"/>
                </a:solidFill>
              </a:rPr>
              <a:t>OHSU’s Drug Testing Policy </a:t>
            </a:r>
            <a:r>
              <a:rPr lang="en-US" sz="3200" dirty="0">
                <a:solidFill>
                  <a:srgbClr val="FFFF00"/>
                </a:solidFill>
              </a:rPr>
              <a:t>(late 1990s)</a:t>
            </a:r>
            <a:endParaRPr lang="en-US" dirty="0"/>
          </a:p>
        </p:txBody>
      </p:sp>
      <p:sp>
        <p:nvSpPr>
          <p:cNvPr id="3" name="Content Placeholder 2">
            <a:extLst>
              <a:ext uri="{FF2B5EF4-FFF2-40B4-BE49-F238E27FC236}">
                <a16:creationId xmlns:a16="http://schemas.microsoft.com/office/drawing/2014/main" id="{F4B82738-7C63-09F9-02E0-2AC3D1759EA0}"/>
              </a:ext>
            </a:extLst>
          </p:cNvPr>
          <p:cNvSpPr>
            <a:spLocks noGrp="1"/>
          </p:cNvSpPr>
          <p:nvPr>
            <p:ph idx="1"/>
          </p:nvPr>
        </p:nvSpPr>
        <p:spPr/>
        <p:txBody>
          <a:bodyPr/>
          <a:lstStyle/>
          <a:p>
            <a:pPr>
              <a:defRPr/>
            </a:pPr>
            <a:r>
              <a:rPr lang="en-US" dirty="0">
                <a:solidFill>
                  <a:schemeClr val="tx1"/>
                </a:solidFill>
              </a:rPr>
              <a:t>Impetus</a:t>
            </a:r>
          </a:p>
          <a:p>
            <a:pPr>
              <a:buFontTx/>
              <a:buNone/>
              <a:defRPr/>
            </a:pPr>
            <a:r>
              <a:rPr lang="en-US" dirty="0">
                <a:solidFill>
                  <a:schemeClr val="tx1"/>
                </a:solidFill>
              </a:rPr>
              <a:t>	-  only hospital in Portland without policy</a:t>
            </a:r>
          </a:p>
          <a:p>
            <a:pPr>
              <a:buFontTx/>
              <a:buNone/>
              <a:defRPr/>
            </a:pPr>
            <a:r>
              <a:rPr lang="en-US" dirty="0">
                <a:solidFill>
                  <a:schemeClr val="tx1"/>
                </a:solidFill>
              </a:rPr>
              <a:t>	-  gestalt that it might weed out drug users/abusers</a:t>
            </a:r>
          </a:p>
          <a:p>
            <a:pPr>
              <a:defRPr/>
            </a:pPr>
            <a:r>
              <a:rPr lang="en-US" dirty="0">
                <a:solidFill>
                  <a:schemeClr val="tx1"/>
                </a:solidFill>
              </a:rPr>
              <a:t>Criminal background checks (2/3 of states require for physician licensing)</a:t>
            </a:r>
          </a:p>
          <a:p>
            <a:pPr>
              <a:defRPr/>
            </a:pPr>
            <a:endParaRPr lang="en-U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a:extLst>
              <a:ext uri="{FF2B5EF4-FFF2-40B4-BE49-F238E27FC236}">
                <a16:creationId xmlns:a16="http://schemas.microsoft.com/office/drawing/2014/main" id="{BC030915-B258-6710-847D-1BEEAEFB9E5C}"/>
              </a:ext>
            </a:extLst>
          </p:cNvPr>
          <p:cNvSpPr>
            <a:spLocks noGrp="1" noChangeArrowheads="1"/>
          </p:cNvSpPr>
          <p:nvPr>
            <p:ph type="title"/>
          </p:nvPr>
        </p:nvSpPr>
        <p:spPr/>
        <p:txBody>
          <a:bodyPr/>
          <a:lstStyle/>
          <a:p>
            <a:pPr>
              <a:defRPr/>
            </a:pPr>
            <a:r>
              <a:rPr lang="en-US" dirty="0">
                <a:solidFill>
                  <a:srgbClr val="FFFF00"/>
                </a:solidFill>
              </a:rPr>
              <a:t>OHSU’s Drug Testing Policy </a:t>
            </a:r>
            <a:r>
              <a:rPr lang="en-US" sz="3200" dirty="0">
                <a:solidFill>
                  <a:srgbClr val="FFFF00"/>
                </a:solidFill>
              </a:rPr>
              <a:t>(late 1990s)</a:t>
            </a:r>
            <a:endParaRPr lang="en-US" dirty="0"/>
          </a:p>
        </p:txBody>
      </p:sp>
      <p:sp>
        <p:nvSpPr>
          <p:cNvPr id="140291" name="Rectangle 3">
            <a:extLst>
              <a:ext uri="{FF2B5EF4-FFF2-40B4-BE49-F238E27FC236}">
                <a16:creationId xmlns:a16="http://schemas.microsoft.com/office/drawing/2014/main" id="{63A80BC0-60EB-F330-664F-9FCEE9C0759C}"/>
              </a:ext>
            </a:extLst>
          </p:cNvPr>
          <p:cNvSpPr>
            <a:spLocks noGrp="1" noChangeArrowheads="1"/>
          </p:cNvSpPr>
          <p:nvPr>
            <p:ph idx="1"/>
          </p:nvPr>
        </p:nvSpPr>
        <p:spPr/>
        <p:txBody>
          <a:bodyPr/>
          <a:lstStyle/>
          <a:p>
            <a:pPr>
              <a:defRPr/>
            </a:pPr>
            <a:r>
              <a:rPr lang="en-US" dirty="0">
                <a:solidFill>
                  <a:schemeClr val="tx1"/>
                </a:solidFill>
              </a:rPr>
              <a:t>Approved by UMG</a:t>
            </a:r>
          </a:p>
          <a:p>
            <a:pPr>
              <a:defRPr/>
            </a:pPr>
            <a:r>
              <a:rPr lang="en-US" dirty="0">
                <a:solidFill>
                  <a:schemeClr val="tx1"/>
                </a:solidFill>
              </a:rPr>
              <a:t>Little university-wide debate</a:t>
            </a:r>
          </a:p>
          <a:p>
            <a:pPr>
              <a:defRPr/>
            </a:pPr>
            <a:r>
              <a:rPr lang="en-US" dirty="0">
                <a:solidFill>
                  <a:schemeClr val="tx1"/>
                </a:solidFill>
              </a:rPr>
              <a:t>Not in response to data on substance use/abuse/consequences at OHSU or outside complaints/litigation (1 for cause test performed in the last 5 years)</a:t>
            </a:r>
            <a:endParaRPr lang="en-US"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a:extLst>
              <a:ext uri="{FF2B5EF4-FFF2-40B4-BE49-F238E27FC236}">
                <a16:creationId xmlns:a16="http://schemas.microsoft.com/office/drawing/2014/main" id="{DD8C5AB3-ECD5-E781-2EBA-77406092A126}"/>
              </a:ext>
            </a:extLst>
          </p:cNvPr>
          <p:cNvSpPr>
            <a:spLocks noGrp="1" noChangeArrowheads="1"/>
          </p:cNvSpPr>
          <p:nvPr>
            <p:ph type="title"/>
          </p:nvPr>
        </p:nvSpPr>
        <p:spPr>
          <a:xfrm>
            <a:off x="754063" y="563563"/>
            <a:ext cx="7340600" cy="990600"/>
          </a:xfrm>
        </p:spPr>
        <p:txBody>
          <a:bodyPr/>
          <a:lstStyle/>
          <a:p>
            <a:pPr>
              <a:defRPr/>
            </a:pPr>
            <a:r>
              <a:rPr lang="en-US" dirty="0">
                <a:solidFill>
                  <a:srgbClr val="FFFF00"/>
                </a:solidFill>
              </a:rPr>
              <a:t>OHSU’s Drug Testing Policy </a:t>
            </a:r>
            <a:r>
              <a:rPr lang="en-US" sz="3200" dirty="0">
                <a:solidFill>
                  <a:srgbClr val="FFFF00"/>
                </a:solidFill>
              </a:rPr>
              <a:t>(late 1990s)</a:t>
            </a:r>
            <a:endParaRPr lang="en-US" dirty="0"/>
          </a:p>
        </p:txBody>
      </p:sp>
      <p:sp>
        <p:nvSpPr>
          <p:cNvPr id="141315" name="Rectangle 3">
            <a:extLst>
              <a:ext uri="{FF2B5EF4-FFF2-40B4-BE49-F238E27FC236}">
                <a16:creationId xmlns:a16="http://schemas.microsoft.com/office/drawing/2014/main" id="{79AC5669-355A-B0FB-B0FF-4572ACA31B47}"/>
              </a:ext>
            </a:extLst>
          </p:cNvPr>
          <p:cNvSpPr>
            <a:spLocks noGrp="1" noChangeArrowheads="1"/>
          </p:cNvSpPr>
          <p:nvPr>
            <p:ph idx="1"/>
          </p:nvPr>
        </p:nvSpPr>
        <p:spPr>
          <a:xfrm>
            <a:off x="685800" y="1905000"/>
            <a:ext cx="7772400" cy="4648200"/>
          </a:xfrm>
        </p:spPr>
        <p:txBody>
          <a:bodyPr/>
          <a:lstStyle/>
          <a:p>
            <a:pPr>
              <a:defRPr/>
            </a:pPr>
            <a:r>
              <a:rPr lang="en-US" dirty="0">
                <a:solidFill>
                  <a:schemeClr val="tx1"/>
                </a:solidFill>
              </a:rPr>
              <a:t>Estimated cost: $25,000/year</a:t>
            </a:r>
          </a:p>
          <a:p>
            <a:pPr>
              <a:buFontTx/>
              <a:buNone/>
              <a:defRPr/>
            </a:pPr>
            <a:r>
              <a:rPr lang="en-US" dirty="0">
                <a:solidFill>
                  <a:schemeClr val="tx1"/>
                </a:solidFill>
              </a:rPr>
              <a:t>	-  800 x $30 pre-employment tests</a:t>
            </a:r>
          </a:p>
          <a:p>
            <a:pPr>
              <a:buFontTx/>
              <a:buNone/>
              <a:defRPr/>
            </a:pPr>
            <a:r>
              <a:rPr lang="en-US" dirty="0">
                <a:solidFill>
                  <a:schemeClr val="tx1"/>
                </a:solidFill>
              </a:rPr>
              <a:t>	-  10 x $100 for cause tests</a:t>
            </a:r>
          </a:p>
          <a:p>
            <a:pPr>
              <a:buFontTx/>
              <a:buNone/>
              <a:defRPr/>
            </a:pPr>
            <a:endParaRPr lang="en-US" dirty="0">
              <a:solidFill>
                <a:schemeClr val="tx1"/>
              </a:solidFill>
            </a:endParaRPr>
          </a:p>
          <a:p>
            <a:pPr>
              <a:defRPr/>
            </a:pPr>
            <a:r>
              <a:rPr lang="en-US" dirty="0">
                <a:solidFill>
                  <a:schemeClr val="tx1"/>
                </a:solidFill>
              </a:rPr>
              <a:t>Cost figures do not match OHSU’s other labs’ prices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5B7DBFED-C94A-D58A-5384-27F5C32E65C0}"/>
              </a:ext>
            </a:extLst>
          </p:cNvPr>
          <p:cNvSpPr>
            <a:spLocks noGrp="1" noChangeArrowheads="1"/>
          </p:cNvSpPr>
          <p:nvPr>
            <p:ph type="title"/>
          </p:nvPr>
        </p:nvSpPr>
        <p:spPr/>
        <p:txBody>
          <a:bodyPr/>
          <a:lstStyle/>
          <a:p>
            <a:pPr>
              <a:defRPr/>
            </a:pPr>
            <a:r>
              <a:rPr lang="en-US"/>
              <a:t>Physician Drug Testing</a:t>
            </a:r>
            <a:endParaRPr lang="en-US" sz="3200"/>
          </a:p>
        </p:txBody>
      </p:sp>
      <p:sp>
        <p:nvSpPr>
          <p:cNvPr id="13315" name="Rectangle 3">
            <a:extLst>
              <a:ext uri="{FF2B5EF4-FFF2-40B4-BE49-F238E27FC236}">
                <a16:creationId xmlns:a16="http://schemas.microsoft.com/office/drawing/2014/main" id="{CE20DCD7-43E3-0E41-5113-1F3476F1CF59}"/>
              </a:ext>
            </a:extLst>
          </p:cNvPr>
          <p:cNvSpPr>
            <a:spLocks noGrp="1" noChangeArrowheads="1"/>
          </p:cNvSpPr>
          <p:nvPr>
            <p:ph idx="1"/>
          </p:nvPr>
        </p:nvSpPr>
        <p:spPr/>
        <p:txBody>
          <a:bodyPr/>
          <a:lstStyle/>
          <a:p>
            <a:pPr>
              <a:defRPr/>
            </a:pPr>
            <a:r>
              <a:rPr lang="en-US" dirty="0"/>
              <a:t>Purported goals: </a:t>
            </a:r>
          </a:p>
          <a:p>
            <a:pPr lvl="1">
              <a:defRPr/>
            </a:pPr>
            <a:r>
              <a:rPr lang="en-US" dirty="0"/>
              <a:t>create safer climate for patient care</a:t>
            </a:r>
          </a:p>
          <a:p>
            <a:pPr lvl="1">
              <a:defRPr/>
            </a:pPr>
            <a:r>
              <a:rPr lang="en-US" dirty="0"/>
              <a:t>protect University or Institution from malpractice and wrongful hiring lawsuits</a:t>
            </a:r>
          </a:p>
          <a:p>
            <a:pPr lvl="1">
              <a:defRPr/>
            </a:pPr>
            <a:r>
              <a:rPr lang="en-US" dirty="0"/>
              <a:t> promote positive view of institution from patients and other “health care consumers”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9FCD74A0-258F-6B0C-A28A-AEBF7D73FAD4}"/>
              </a:ext>
            </a:extLst>
          </p:cNvPr>
          <p:cNvSpPr>
            <a:spLocks noGrp="1" noChangeArrowheads="1"/>
          </p:cNvSpPr>
          <p:nvPr>
            <p:ph type="title"/>
          </p:nvPr>
        </p:nvSpPr>
        <p:spPr/>
        <p:txBody>
          <a:bodyPr/>
          <a:lstStyle/>
          <a:p>
            <a:pPr>
              <a:defRPr/>
            </a:pPr>
            <a:r>
              <a:rPr lang="en-US"/>
              <a:t>Physician Drug Testing</a:t>
            </a:r>
          </a:p>
        </p:txBody>
      </p:sp>
      <p:sp>
        <p:nvSpPr>
          <p:cNvPr id="16387" name="Rectangle 3">
            <a:extLst>
              <a:ext uri="{FF2B5EF4-FFF2-40B4-BE49-F238E27FC236}">
                <a16:creationId xmlns:a16="http://schemas.microsoft.com/office/drawing/2014/main" id="{92FE1C00-C322-495B-E0FC-F7C3D8AA7FBB}"/>
              </a:ext>
            </a:extLst>
          </p:cNvPr>
          <p:cNvSpPr>
            <a:spLocks noGrp="1" noChangeArrowheads="1"/>
          </p:cNvSpPr>
          <p:nvPr>
            <p:ph idx="1"/>
          </p:nvPr>
        </p:nvSpPr>
        <p:spPr/>
        <p:txBody>
          <a:bodyPr/>
          <a:lstStyle/>
          <a:p>
            <a:pPr>
              <a:defRPr/>
            </a:pPr>
            <a:r>
              <a:rPr lang="en-US" dirty="0"/>
              <a:t>To date, no court has held an employer legally liable for not having a drug-testing program</a:t>
            </a:r>
          </a:p>
          <a:p>
            <a:pPr>
              <a:defRPr/>
            </a:pPr>
            <a:endParaRPr lang="en-US" dirty="0"/>
          </a:p>
          <a:p>
            <a:pPr>
              <a:defRPr/>
            </a:pPr>
            <a:r>
              <a:rPr lang="en-US" dirty="0"/>
              <a:t>Employers have incurred substantial legal cost defending their drug-testing programs against workers’ claims of wrongful dismissal</a:t>
            </a:r>
            <a:endParaRPr lang="en-US" sz="2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399922BC-6567-51E0-9EE7-98BE5255FD74}"/>
              </a:ext>
            </a:extLst>
          </p:cNvPr>
          <p:cNvSpPr>
            <a:spLocks noGrp="1" noChangeArrowheads="1"/>
          </p:cNvSpPr>
          <p:nvPr>
            <p:ph type="title"/>
          </p:nvPr>
        </p:nvSpPr>
        <p:spPr/>
        <p:txBody>
          <a:bodyPr/>
          <a:lstStyle/>
          <a:p>
            <a:pPr>
              <a:defRPr/>
            </a:pPr>
            <a:r>
              <a:rPr lang="en-US" dirty="0"/>
              <a:t>The Growth of Physician </a:t>
            </a:r>
            <a:br>
              <a:rPr lang="en-US" dirty="0"/>
            </a:br>
            <a:r>
              <a:rPr lang="en-US" dirty="0"/>
              <a:t>Drug Testing</a:t>
            </a:r>
          </a:p>
        </p:txBody>
      </p:sp>
      <p:sp>
        <p:nvSpPr>
          <p:cNvPr id="17411" name="Rectangle 3">
            <a:extLst>
              <a:ext uri="{FF2B5EF4-FFF2-40B4-BE49-F238E27FC236}">
                <a16:creationId xmlns:a16="http://schemas.microsoft.com/office/drawing/2014/main" id="{C8522A67-413E-1C35-7281-A4A703342ED3}"/>
              </a:ext>
            </a:extLst>
          </p:cNvPr>
          <p:cNvSpPr>
            <a:spLocks noGrp="1" noChangeArrowheads="1"/>
          </p:cNvSpPr>
          <p:nvPr>
            <p:ph idx="1"/>
          </p:nvPr>
        </p:nvSpPr>
        <p:spPr/>
        <p:txBody>
          <a:bodyPr/>
          <a:lstStyle/>
          <a:p>
            <a:pPr>
              <a:defRPr/>
            </a:pPr>
            <a:r>
              <a:rPr lang="en-US" sz="2400" dirty="0"/>
              <a:t>Late 1980’s/early 1990’s: 9-15% of hospitals required testing</a:t>
            </a:r>
          </a:p>
          <a:p>
            <a:pPr>
              <a:defRPr/>
            </a:pPr>
            <a:r>
              <a:rPr lang="en-US" sz="2400" dirty="0"/>
              <a:t>1999: Two-thirds of 44 randomly selected large teaching hospitals had formal physician drug testing policies:</a:t>
            </a:r>
            <a:endParaRPr lang="en-US" sz="2800" dirty="0"/>
          </a:p>
          <a:p>
            <a:pPr lvl="1">
              <a:defRPr/>
            </a:pPr>
            <a:r>
              <a:rPr lang="en-US" sz="2000" dirty="0"/>
              <a:t>for-cause and pre-employment testing most common</a:t>
            </a:r>
          </a:p>
          <a:p>
            <a:pPr lvl="1">
              <a:defRPr/>
            </a:pPr>
            <a:r>
              <a:rPr lang="en-US" sz="2000" dirty="0"/>
              <a:t>13% mandated random testing</a:t>
            </a:r>
          </a:p>
          <a:p>
            <a:pPr lvl="1">
              <a:defRPr/>
            </a:pPr>
            <a:r>
              <a:rPr lang="en-US" sz="2000" dirty="0"/>
              <a:t>policies vague on procedural details and unclear regarding responsibility for implementation of guidelines</a:t>
            </a:r>
          </a:p>
          <a:p>
            <a:pPr lvl="1">
              <a:defRPr/>
            </a:pPr>
            <a:r>
              <a:rPr lang="en-US" sz="2000" dirty="0"/>
              <a:t>only half mentioned employee confidentiality; less than 50% of these were explicit regarding access to and storage of records</a:t>
            </a:r>
            <a:endParaRPr lang="en-US" sz="24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96E20-3D5F-4631-0354-D21E1C0B4C3F}"/>
              </a:ext>
            </a:extLst>
          </p:cNvPr>
          <p:cNvSpPr>
            <a:spLocks noGrp="1"/>
          </p:cNvSpPr>
          <p:nvPr>
            <p:ph type="title"/>
          </p:nvPr>
        </p:nvSpPr>
        <p:spPr/>
        <p:txBody>
          <a:bodyPr/>
          <a:lstStyle/>
          <a:p>
            <a:pPr>
              <a:defRPr/>
            </a:pPr>
            <a:r>
              <a:rPr lang="en-US" dirty="0"/>
              <a:t>The Growth of Physician </a:t>
            </a:r>
            <a:br>
              <a:rPr lang="en-US" dirty="0"/>
            </a:br>
            <a:r>
              <a:rPr lang="en-US" dirty="0"/>
              <a:t>Drug Testing</a:t>
            </a:r>
          </a:p>
        </p:txBody>
      </p:sp>
      <p:sp>
        <p:nvSpPr>
          <p:cNvPr id="3" name="Content Placeholder 2">
            <a:extLst>
              <a:ext uri="{FF2B5EF4-FFF2-40B4-BE49-F238E27FC236}">
                <a16:creationId xmlns:a16="http://schemas.microsoft.com/office/drawing/2014/main" id="{2FEBF8D1-1F61-B589-C521-E707441E556D}"/>
              </a:ext>
            </a:extLst>
          </p:cNvPr>
          <p:cNvSpPr>
            <a:spLocks noGrp="1"/>
          </p:cNvSpPr>
          <p:nvPr>
            <p:ph idx="1"/>
          </p:nvPr>
        </p:nvSpPr>
        <p:spPr/>
        <p:txBody>
          <a:bodyPr/>
          <a:lstStyle/>
          <a:p>
            <a:pPr>
              <a:defRPr/>
            </a:pPr>
            <a:r>
              <a:rPr lang="en-US" dirty="0"/>
              <a:t>2002: 8% of anesthesia residencies employ random urine drug tests, but 61% of anesthesia department chairs would approve of such a program</a:t>
            </a:r>
          </a:p>
          <a:p>
            <a:pPr lvl="1">
              <a:defRPr/>
            </a:pPr>
            <a:r>
              <a:rPr lang="en-US" dirty="0"/>
              <a:t>2016: Cleveland Clinic, MGH randomly test anesthesia residents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26C8225D-644A-9EFC-95B2-A5A6C8C5FEBD}"/>
              </a:ext>
            </a:extLst>
          </p:cNvPr>
          <p:cNvSpPr>
            <a:spLocks noGrp="1" noChangeArrowheads="1"/>
          </p:cNvSpPr>
          <p:nvPr>
            <p:ph type="title"/>
          </p:nvPr>
        </p:nvSpPr>
        <p:spPr/>
        <p:txBody>
          <a:bodyPr/>
          <a:lstStyle/>
          <a:p>
            <a:pPr>
              <a:defRPr/>
            </a:pPr>
            <a:r>
              <a:rPr lang="en-US" dirty="0"/>
              <a:t>The Growth of Workplace Drug Testing</a:t>
            </a:r>
            <a:endParaRPr lang="en-US" sz="3200" dirty="0"/>
          </a:p>
        </p:txBody>
      </p:sp>
      <p:sp>
        <p:nvSpPr>
          <p:cNvPr id="19459" name="Rectangle 3">
            <a:extLst>
              <a:ext uri="{FF2B5EF4-FFF2-40B4-BE49-F238E27FC236}">
                <a16:creationId xmlns:a16="http://schemas.microsoft.com/office/drawing/2014/main" id="{55E8DC57-8842-1F4E-6D3E-CFB7C2BA1C92}"/>
              </a:ext>
            </a:extLst>
          </p:cNvPr>
          <p:cNvSpPr>
            <a:spLocks noGrp="1" noChangeArrowheads="1"/>
          </p:cNvSpPr>
          <p:nvPr>
            <p:ph idx="1"/>
          </p:nvPr>
        </p:nvSpPr>
        <p:spPr/>
        <p:txBody>
          <a:bodyPr/>
          <a:lstStyle/>
          <a:p>
            <a:pPr>
              <a:defRPr/>
            </a:pPr>
            <a:r>
              <a:rPr lang="en-US" dirty="0"/>
              <a:t>1987: 21% of American Management Association’s corporate members had instituted drug testing programs</a:t>
            </a:r>
          </a:p>
          <a:p>
            <a:pPr>
              <a:defRPr/>
            </a:pPr>
            <a:r>
              <a:rPr lang="en-US" dirty="0"/>
              <a:t>1996: 81% of major U. S. firms tested for drugs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FEF45-1D9F-AB87-6C48-4894CC1A00F2}"/>
              </a:ext>
            </a:extLst>
          </p:cNvPr>
          <p:cNvSpPr>
            <a:spLocks noGrp="1"/>
          </p:cNvSpPr>
          <p:nvPr>
            <p:ph type="title"/>
          </p:nvPr>
        </p:nvSpPr>
        <p:spPr/>
        <p:txBody>
          <a:bodyPr/>
          <a:lstStyle/>
          <a:p>
            <a:pPr>
              <a:defRPr/>
            </a:pPr>
            <a:r>
              <a:rPr lang="en-US" dirty="0">
                <a:solidFill>
                  <a:srgbClr val="FFFF00"/>
                </a:solidFill>
              </a:rPr>
              <a:t>The Growth of Workplace Drug Testing</a:t>
            </a:r>
            <a:endParaRPr lang="en-US" dirty="0"/>
          </a:p>
        </p:txBody>
      </p:sp>
      <p:sp>
        <p:nvSpPr>
          <p:cNvPr id="3" name="Content Placeholder 2">
            <a:extLst>
              <a:ext uri="{FF2B5EF4-FFF2-40B4-BE49-F238E27FC236}">
                <a16:creationId xmlns:a16="http://schemas.microsoft.com/office/drawing/2014/main" id="{2E65AB3E-3B8A-6172-C304-8B93D0633139}"/>
              </a:ext>
            </a:extLst>
          </p:cNvPr>
          <p:cNvSpPr>
            <a:spLocks noGrp="1"/>
          </p:cNvSpPr>
          <p:nvPr>
            <p:ph idx="1"/>
          </p:nvPr>
        </p:nvSpPr>
        <p:spPr/>
        <p:txBody>
          <a:bodyPr/>
          <a:lstStyle/>
          <a:p>
            <a:pPr>
              <a:defRPr/>
            </a:pPr>
            <a:r>
              <a:rPr lang="en-US" dirty="0"/>
              <a:t>2011: 47% of employers conduct random drug tests (up from 39% in 2006) [</a:t>
            </a:r>
            <a:r>
              <a:rPr lang="en-US" dirty="0" err="1"/>
              <a:t>Soc</a:t>
            </a:r>
            <a:r>
              <a:rPr lang="en-US" dirty="0"/>
              <a:t> for Hum Res </a:t>
            </a:r>
            <a:r>
              <a:rPr lang="en-US" dirty="0" err="1"/>
              <a:t>Mgmt</a:t>
            </a:r>
            <a:r>
              <a:rPr lang="en-US" dirty="0"/>
              <a:t>]</a:t>
            </a:r>
          </a:p>
          <a:p>
            <a:pPr>
              <a:defRPr/>
            </a:pPr>
            <a:r>
              <a:rPr lang="en-US" dirty="0"/>
              <a:t>Over 1,200 % increase in periodic and random employee drug testing among Fortune 1000 companies since 1987</a:t>
            </a:r>
          </a:p>
          <a:p>
            <a:pPr>
              <a:defRPr/>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a:extLst>
              <a:ext uri="{FF2B5EF4-FFF2-40B4-BE49-F238E27FC236}">
                <a16:creationId xmlns:a16="http://schemas.microsoft.com/office/drawing/2014/main" id="{722984D6-830C-D29F-B013-299606D546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36638"/>
            <a:ext cx="9144000" cy="478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CD4B3874-4906-5D4F-700B-36F21F3CCA8D}"/>
              </a:ext>
            </a:extLst>
          </p:cNvPr>
          <p:cNvSpPr>
            <a:spLocks noGrp="1" noChangeArrowheads="1"/>
          </p:cNvSpPr>
          <p:nvPr>
            <p:ph type="title"/>
          </p:nvPr>
        </p:nvSpPr>
        <p:spPr/>
        <p:txBody>
          <a:bodyPr/>
          <a:lstStyle/>
          <a:p>
            <a:pPr>
              <a:defRPr/>
            </a:pPr>
            <a:r>
              <a:rPr lang="en-US" dirty="0"/>
              <a:t>School-Based Drug Testing</a:t>
            </a:r>
            <a:endParaRPr lang="en-US" sz="3200" dirty="0"/>
          </a:p>
        </p:txBody>
      </p:sp>
      <p:sp>
        <p:nvSpPr>
          <p:cNvPr id="20483" name="Rectangle 3">
            <a:extLst>
              <a:ext uri="{FF2B5EF4-FFF2-40B4-BE49-F238E27FC236}">
                <a16:creationId xmlns:a16="http://schemas.microsoft.com/office/drawing/2014/main" id="{C8C11E76-051E-5F22-D021-37AA393E9F8E}"/>
              </a:ext>
            </a:extLst>
          </p:cNvPr>
          <p:cNvSpPr>
            <a:spLocks noGrp="1" noChangeArrowheads="1"/>
          </p:cNvSpPr>
          <p:nvPr>
            <p:ph idx="1"/>
          </p:nvPr>
        </p:nvSpPr>
        <p:spPr/>
        <p:txBody>
          <a:bodyPr/>
          <a:lstStyle/>
          <a:p>
            <a:pPr>
              <a:defRPr/>
            </a:pPr>
            <a:r>
              <a:rPr lang="en-US" dirty="0"/>
              <a:t>1998: Supreme Court let stand an Indiana decision extending testing from students athletes to students who enjoy “special privileges”</a:t>
            </a:r>
          </a:p>
          <a:p>
            <a:pPr>
              <a:defRPr/>
            </a:pPr>
            <a:r>
              <a:rPr lang="en-US" dirty="0"/>
              <a:t>2002: “</a:t>
            </a:r>
            <a:r>
              <a:rPr lang="en-US" dirty="0" err="1"/>
              <a:t>Vernonia</a:t>
            </a:r>
            <a:r>
              <a:rPr lang="en-US" dirty="0"/>
              <a:t> School District vs. Acton” </a:t>
            </a:r>
          </a:p>
          <a:p>
            <a:pPr lvl="1">
              <a:defRPr/>
            </a:pPr>
            <a:r>
              <a:rPr lang="en-US" dirty="0"/>
              <a:t>Supreme Court permits drug testing for students involved in extracurricular activities</a:t>
            </a:r>
          </a:p>
          <a:p>
            <a:pPr lvl="1">
              <a:defRPr/>
            </a:pPr>
            <a:r>
              <a:rPr lang="en-US" dirty="0"/>
              <a:t>Local school board policies continued, added</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a:extLst>
              <a:ext uri="{FF2B5EF4-FFF2-40B4-BE49-F238E27FC236}">
                <a16:creationId xmlns:a16="http://schemas.microsoft.com/office/drawing/2014/main" id="{88BF0068-3094-BC2C-0867-55AD5B1A88D3}"/>
              </a:ext>
            </a:extLst>
          </p:cNvPr>
          <p:cNvSpPr>
            <a:spLocks noGrp="1" noChangeArrowheads="1"/>
          </p:cNvSpPr>
          <p:nvPr>
            <p:ph type="title"/>
          </p:nvPr>
        </p:nvSpPr>
        <p:spPr/>
        <p:txBody>
          <a:bodyPr/>
          <a:lstStyle/>
          <a:p>
            <a:pPr>
              <a:defRPr/>
            </a:pPr>
            <a:r>
              <a:rPr lang="en-US" dirty="0"/>
              <a:t>School-Based Drug Testing</a:t>
            </a:r>
          </a:p>
        </p:txBody>
      </p:sp>
      <p:sp>
        <p:nvSpPr>
          <p:cNvPr id="156675" name="Rectangle 3">
            <a:extLst>
              <a:ext uri="{FF2B5EF4-FFF2-40B4-BE49-F238E27FC236}">
                <a16:creationId xmlns:a16="http://schemas.microsoft.com/office/drawing/2014/main" id="{C316789A-4F65-CFF8-5D07-B27CA29867C7}"/>
              </a:ext>
            </a:extLst>
          </p:cNvPr>
          <p:cNvSpPr>
            <a:spLocks noGrp="1" noChangeArrowheads="1"/>
          </p:cNvSpPr>
          <p:nvPr>
            <p:ph idx="1"/>
          </p:nvPr>
        </p:nvSpPr>
        <p:spPr/>
        <p:txBody>
          <a:bodyPr/>
          <a:lstStyle/>
          <a:p>
            <a:pPr>
              <a:defRPr/>
            </a:pPr>
            <a:r>
              <a:rPr lang="en-US" dirty="0"/>
              <a:t>Substantial growth in number of schools requiring mandatory, random drug testing</a:t>
            </a:r>
          </a:p>
          <a:p>
            <a:pPr lvl="1">
              <a:defRPr/>
            </a:pPr>
            <a:r>
              <a:rPr lang="en-US" dirty="0"/>
              <a:t>14% of US high schools (almost all test athletes, 65% test those involved in “extracurricular activities,” 28% test all students)</a:t>
            </a:r>
          </a:p>
          <a:p>
            <a:pPr lvl="2">
              <a:defRPr/>
            </a:pPr>
            <a:r>
              <a:rPr lang="en-US" dirty="0"/>
              <a:t>Am J </a:t>
            </a:r>
            <a:r>
              <a:rPr lang="en-US" dirty="0" err="1"/>
              <a:t>Publ</a:t>
            </a:r>
            <a:r>
              <a:rPr lang="en-US" dirty="0"/>
              <a:t> </a:t>
            </a:r>
            <a:r>
              <a:rPr lang="en-US" dirty="0" err="1"/>
              <a:t>Hlth</a:t>
            </a:r>
            <a:r>
              <a:rPr lang="en-US" dirty="0"/>
              <a:t> 2008;98:826-8.</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a:extLst>
              <a:ext uri="{FF2B5EF4-FFF2-40B4-BE49-F238E27FC236}">
                <a16:creationId xmlns:a16="http://schemas.microsoft.com/office/drawing/2014/main" id="{4EA82F71-E31E-D54C-8EAD-02E70352D2A2}"/>
              </a:ext>
            </a:extLst>
          </p:cNvPr>
          <p:cNvSpPr>
            <a:spLocks noGrp="1" noChangeArrowheads="1"/>
          </p:cNvSpPr>
          <p:nvPr>
            <p:ph type="title"/>
          </p:nvPr>
        </p:nvSpPr>
        <p:spPr/>
        <p:txBody>
          <a:bodyPr/>
          <a:lstStyle/>
          <a:p>
            <a:pPr>
              <a:defRPr/>
            </a:pPr>
            <a:r>
              <a:rPr lang="en-US" dirty="0"/>
              <a:t>School-Based Drug Testing</a:t>
            </a:r>
          </a:p>
        </p:txBody>
      </p:sp>
      <p:sp>
        <p:nvSpPr>
          <p:cNvPr id="187395" name="Rectangle 3">
            <a:extLst>
              <a:ext uri="{FF2B5EF4-FFF2-40B4-BE49-F238E27FC236}">
                <a16:creationId xmlns:a16="http://schemas.microsoft.com/office/drawing/2014/main" id="{638E8177-1048-618B-B830-12ABECFE7AF8}"/>
              </a:ext>
            </a:extLst>
          </p:cNvPr>
          <p:cNvSpPr>
            <a:spLocks noGrp="1" noChangeArrowheads="1"/>
          </p:cNvSpPr>
          <p:nvPr>
            <p:ph idx="1"/>
          </p:nvPr>
        </p:nvSpPr>
        <p:spPr/>
        <p:txBody>
          <a:bodyPr/>
          <a:lstStyle/>
          <a:p>
            <a:pPr marL="342900" lvl="1" indent="-342900">
              <a:buFontTx/>
              <a:buChar char="•"/>
              <a:defRPr/>
            </a:pPr>
            <a:r>
              <a:rPr lang="en-US" sz="3200" dirty="0"/>
              <a:t>American Academy of Pediatrics opposes</a:t>
            </a:r>
          </a:p>
          <a:p>
            <a:pPr marL="342900" lvl="1" indent="-342900">
              <a:buFontTx/>
              <a:buChar char="•"/>
              <a:defRPr/>
            </a:pPr>
            <a:r>
              <a:rPr lang="en-US" sz="3200" dirty="0"/>
              <a:t>Primary care physicians lack knowledge, preparedness to perform and interpret drug tests</a:t>
            </a:r>
          </a:p>
          <a:p>
            <a:pPr marL="342900" lvl="1" indent="-342900">
              <a:buFontTx/>
              <a:buChar char="•"/>
              <a:defRPr/>
            </a:pPr>
            <a:r>
              <a:rPr lang="en-US" sz="3200" dirty="0"/>
              <a:t>93%  of physicians who treat adolescents oppose random drug testing; 52% would not discuss results with parents</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204F7-DE6D-6AFE-C916-6007EB64007D}"/>
              </a:ext>
            </a:extLst>
          </p:cNvPr>
          <p:cNvSpPr>
            <a:spLocks noGrp="1"/>
          </p:cNvSpPr>
          <p:nvPr>
            <p:ph type="title"/>
          </p:nvPr>
        </p:nvSpPr>
        <p:spPr/>
        <p:txBody>
          <a:bodyPr/>
          <a:lstStyle/>
          <a:p>
            <a:pPr>
              <a:defRPr/>
            </a:pPr>
            <a:r>
              <a:rPr lang="en-US" dirty="0"/>
              <a:t>School-Based Drug Testing</a:t>
            </a:r>
          </a:p>
        </p:txBody>
      </p:sp>
      <p:sp>
        <p:nvSpPr>
          <p:cNvPr id="3" name="Content Placeholder 2">
            <a:extLst>
              <a:ext uri="{FF2B5EF4-FFF2-40B4-BE49-F238E27FC236}">
                <a16:creationId xmlns:a16="http://schemas.microsoft.com/office/drawing/2014/main" id="{C3317D72-E486-1EA5-4C51-DD7E09A0FF4E}"/>
              </a:ext>
            </a:extLst>
          </p:cNvPr>
          <p:cNvSpPr>
            <a:spLocks noGrp="1"/>
          </p:cNvSpPr>
          <p:nvPr>
            <p:ph idx="1"/>
          </p:nvPr>
        </p:nvSpPr>
        <p:spPr/>
        <p:txBody>
          <a:bodyPr/>
          <a:lstStyle/>
          <a:p>
            <a:pPr>
              <a:defRPr/>
            </a:pPr>
            <a:r>
              <a:rPr lang="en-US" dirty="0"/>
              <a:t>Most commonly used tests miss nicotine, alcohol, Ecstasy (MDMA), </a:t>
            </a:r>
            <a:r>
              <a:rPr lang="en-US" dirty="0" err="1"/>
              <a:t>Oxycontin</a:t>
            </a:r>
            <a:r>
              <a:rPr lang="en-US" dirty="0"/>
              <a:t>, and inhalants</a:t>
            </a:r>
          </a:p>
          <a:p>
            <a:pPr>
              <a:defRPr/>
            </a:pPr>
            <a:r>
              <a:rPr lang="en-US" dirty="0"/>
              <a:t>$70,000/yr. for weekly random testing of 75 students, millions allocated by governments already</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a:extLst>
              <a:ext uri="{FF2B5EF4-FFF2-40B4-BE49-F238E27FC236}">
                <a16:creationId xmlns:a16="http://schemas.microsoft.com/office/drawing/2014/main" id="{2094F722-20AF-9C24-568D-826BE546105C}"/>
              </a:ext>
            </a:extLst>
          </p:cNvPr>
          <p:cNvSpPr>
            <a:spLocks noGrp="1" noChangeArrowheads="1"/>
          </p:cNvSpPr>
          <p:nvPr>
            <p:ph type="title"/>
          </p:nvPr>
        </p:nvSpPr>
        <p:spPr/>
        <p:txBody>
          <a:bodyPr/>
          <a:lstStyle/>
          <a:p>
            <a:pPr>
              <a:defRPr/>
            </a:pPr>
            <a:r>
              <a:rPr lang="en-US" dirty="0"/>
              <a:t>School-Based Drug Testing</a:t>
            </a:r>
            <a:endParaRPr lang="en-US" sz="4000" dirty="0"/>
          </a:p>
        </p:txBody>
      </p:sp>
      <p:sp>
        <p:nvSpPr>
          <p:cNvPr id="119811" name="Rectangle 3">
            <a:extLst>
              <a:ext uri="{FF2B5EF4-FFF2-40B4-BE49-F238E27FC236}">
                <a16:creationId xmlns:a16="http://schemas.microsoft.com/office/drawing/2014/main" id="{9F246F3C-EBCC-A8D5-F69C-9A5C71FBC777}"/>
              </a:ext>
            </a:extLst>
          </p:cNvPr>
          <p:cNvSpPr>
            <a:spLocks noGrp="1" noChangeArrowheads="1"/>
          </p:cNvSpPr>
          <p:nvPr>
            <p:ph idx="1"/>
          </p:nvPr>
        </p:nvSpPr>
        <p:spPr>
          <a:xfrm>
            <a:off x="901700" y="1828800"/>
            <a:ext cx="7340600" cy="4100513"/>
          </a:xfrm>
        </p:spPr>
        <p:txBody>
          <a:bodyPr/>
          <a:lstStyle/>
          <a:p>
            <a:pPr>
              <a:defRPr/>
            </a:pPr>
            <a:r>
              <a:rPr lang="en-US" dirty="0"/>
              <a:t>Costs borne to a small degree by Federal Government’s Safe and Drug-Free Schools Program</a:t>
            </a:r>
          </a:p>
          <a:p>
            <a:pPr>
              <a:defRPr/>
            </a:pPr>
            <a:r>
              <a:rPr lang="en-US" dirty="0"/>
              <a:t>Individual schools and school districts cover portion of cost</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99D51-ECCE-437B-C738-EAFA81B87330}"/>
              </a:ext>
            </a:extLst>
          </p:cNvPr>
          <p:cNvSpPr>
            <a:spLocks noGrp="1"/>
          </p:cNvSpPr>
          <p:nvPr>
            <p:ph type="title"/>
          </p:nvPr>
        </p:nvSpPr>
        <p:spPr/>
        <p:txBody>
          <a:bodyPr/>
          <a:lstStyle/>
          <a:p>
            <a:pPr>
              <a:defRPr/>
            </a:pPr>
            <a:r>
              <a:rPr lang="en-US" dirty="0"/>
              <a:t>School-Based Drug Testing</a:t>
            </a:r>
          </a:p>
        </p:txBody>
      </p:sp>
      <p:sp>
        <p:nvSpPr>
          <p:cNvPr id="3" name="Content Placeholder 2">
            <a:extLst>
              <a:ext uri="{FF2B5EF4-FFF2-40B4-BE49-F238E27FC236}">
                <a16:creationId xmlns:a16="http://schemas.microsoft.com/office/drawing/2014/main" id="{427EFBD2-9853-D46A-FB0E-4702D1392A89}"/>
              </a:ext>
            </a:extLst>
          </p:cNvPr>
          <p:cNvSpPr>
            <a:spLocks noGrp="1"/>
          </p:cNvSpPr>
          <p:nvPr>
            <p:ph idx="1"/>
          </p:nvPr>
        </p:nvSpPr>
        <p:spPr/>
        <p:txBody>
          <a:bodyPr/>
          <a:lstStyle/>
          <a:p>
            <a:pPr>
              <a:defRPr/>
            </a:pPr>
            <a:r>
              <a:rPr lang="en-US" sz="2800" dirty="0"/>
              <a:t>Corrections Corporation of America hired to do high school drug sweep in AZ (2012)</a:t>
            </a:r>
          </a:p>
          <a:p>
            <a:pPr lvl="1">
              <a:defRPr/>
            </a:pPr>
            <a:r>
              <a:rPr lang="en-US" dirty="0"/>
              <a:t>Sign of increasing militarization of schools</a:t>
            </a:r>
          </a:p>
          <a:p>
            <a:pPr lvl="1">
              <a:defRPr/>
            </a:pPr>
            <a:r>
              <a:rPr lang="en-US" dirty="0"/>
              <a:t>2013: TX high school using locator badges on all students</a:t>
            </a:r>
          </a:p>
          <a:p>
            <a:pPr lvl="1">
              <a:defRPr/>
            </a:pPr>
            <a:r>
              <a:rPr lang="en-US" dirty="0"/>
              <a:t>?more to come?</a:t>
            </a:r>
          </a:p>
          <a:p>
            <a:pPr>
              <a:defRPr/>
            </a:pPr>
            <a:r>
              <a:rPr lang="en-US" sz="2800" dirty="0"/>
              <a:t>2011: Federal judge stops Linn State Technical College’s plan to drug test all first year (and some returning) students</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0C517-1A3E-F1CB-227D-6B4568CDC443}"/>
              </a:ext>
            </a:extLst>
          </p:cNvPr>
          <p:cNvSpPr>
            <a:spLocks noGrp="1"/>
          </p:cNvSpPr>
          <p:nvPr>
            <p:ph type="title"/>
          </p:nvPr>
        </p:nvSpPr>
        <p:spPr/>
        <p:txBody>
          <a:bodyPr/>
          <a:lstStyle/>
          <a:p>
            <a:pPr>
              <a:defRPr/>
            </a:pPr>
            <a:r>
              <a:rPr lang="en-US" dirty="0"/>
              <a:t>School-Based Drug Testing</a:t>
            </a:r>
          </a:p>
        </p:txBody>
      </p:sp>
      <p:sp>
        <p:nvSpPr>
          <p:cNvPr id="3" name="Content Placeholder 2">
            <a:extLst>
              <a:ext uri="{FF2B5EF4-FFF2-40B4-BE49-F238E27FC236}">
                <a16:creationId xmlns:a16="http://schemas.microsoft.com/office/drawing/2014/main" id="{1C0A5D8F-27DF-7641-DCF8-D14B52E61EBA}"/>
              </a:ext>
            </a:extLst>
          </p:cNvPr>
          <p:cNvSpPr>
            <a:spLocks noGrp="1"/>
          </p:cNvSpPr>
          <p:nvPr>
            <p:ph idx="1"/>
          </p:nvPr>
        </p:nvSpPr>
        <p:spPr/>
        <p:txBody>
          <a:bodyPr/>
          <a:lstStyle/>
          <a:p>
            <a:pPr>
              <a:defRPr/>
            </a:pPr>
            <a:r>
              <a:rPr lang="en-US" dirty="0"/>
              <a:t>Private corporations [e.g., Roche Diagnostic Systems, the leader in workplace drug testing] often donate a portion of their services hoping to build future demand</a:t>
            </a:r>
          </a:p>
          <a:p>
            <a:pPr>
              <a:defRPr/>
            </a:pPr>
            <a:r>
              <a:rPr lang="en-US" dirty="0"/>
              <a:t>Beverage companies sometimes pay a portion of costs in exchange for exclusive licensing arrangements</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a:extLst>
              <a:ext uri="{FF2B5EF4-FFF2-40B4-BE49-F238E27FC236}">
                <a16:creationId xmlns:a16="http://schemas.microsoft.com/office/drawing/2014/main" id="{18D32AD2-D1DD-3510-C2CE-E3837CED4428}"/>
              </a:ext>
            </a:extLst>
          </p:cNvPr>
          <p:cNvSpPr>
            <a:spLocks noGrp="1" noChangeArrowheads="1"/>
          </p:cNvSpPr>
          <p:nvPr>
            <p:ph type="title"/>
          </p:nvPr>
        </p:nvSpPr>
        <p:spPr/>
        <p:txBody>
          <a:bodyPr/>
          <a:lstStyle/>
          <a:p>
            <a:pPr>
              <a:defRPr/>
            </a:pPr>
            <a:r>
              <a:rPr lang="en-US" dirty="0"/>
              <a:t>The Growth of Drug Testing</a:t>
            </a:r>
          </a:p>
        </p:txBody>
      </p:sp>
      <p:sp>
        <p:nvSpPr>
          <p:cNvPr id="95235" name="Rectangle 3">
            <a:extLst>
              <a:ext uri="{FF2B5EF4-FFF2-40B4-BE49-F238E27FC236}">
                <a16:creationId xmlns:a16="http://schemas.microsoft.com/office/drawing/2014/main" id="{1B2279B3-586D-3258-F508-7287C80741A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Lst>
        </p:spPr>
        <p:txBody>
          <a:bodyPr/>
          <a:lstStyle/>
          <a:p>
            <a:r>
              <a:rPr lang="en-US" altLang="en-US" sz="2800">
                <a:effectLst/>
              </a:rPr>
              <a:t>Hundreds of millions of drug screens/yr in U.S. (increasing), costing billions of dollars</a:t>
            </a:r>
          </a:p>
          <a:p>
            <a:r>
              <a:rPr lang="en-US" altLang="en-US" sz="2800">
                <a:effectLst/>
              </a:rPr>
              <a:t>Medicare spending skyrocketing, reimbursement rules favor individual tests rather than panels</a:t>
            </a:r>
          </a:p>
          <a:p>
            <a:r>
              <a:rPr lang="en-US" altLang="en-US" sz="2800">
                <a:effectLst/>
              </a:rPr>
              <a:t>Some chronic pain patients hit with huge, surprise bills for drug tests</a:t>
            </a:r>
          </a:p>
          <a:p>
            <a:r>
              <a:rPr lang="en-US" altLang="en-US" sz="2800">
                <a:effectLst/>
              </a:rPr>
              <a:t>Fraud widespread</a:t>
            </a:r>
          </a:p>
          <a:p>
            <a:r>
              <a:rPr lang="en-US" altLang="en-US" sz="2800">
                <a:effectLst/>
              </a:rPr>
              <a:t>Lucrative for private companies, clinics, and doctors</a:t>
            </a:r>
          </a:p>
          <a:p>
            <a:endParaRPr lang="en-US" altLang="en-US" sz="4000">
              <a:effectLst/>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AB1A1E47-C01F-7668-F0C2-C0FF86C25E1B}"/>
              </a:ext>
            </a:extLst>
          </p:cNvPr>
          <p:cNvSpPr>
            <a:spLocks noGrp="1" noChangeArrowheads="1"/>
          </p:cNvSpPr>
          <p:nvPr>
            <p:ph type="title"/>
          </p:nvPr>
        </p:nvSpPr>
        <p:spPr/>
        <p:txBody>
          <a:bodyPr/>
          <a:lstStyle/>
          <a:p>
            <a:pPr>
              <a:defRPr/>
            </a:pPr>
            <a:r>
              <a:rPr lang="en-US" dirty="0"/>
              <a:t>The Growth of Drug Testing</a:t>
            </a:r>
            <a:endParaRPr lang="en-US" sz="4000" dirty="0"/>
          </a:p>
        </p:txBody>
      </p:sp>
      <p:sp>
        <p:nvSpPr>
          <p:cNvPr id="21507" name="Rectangle 3">
            <a:extLst>
              <a:ext uri="{FF2B5EF4-FFF2-40B4-BE49-F238E27FC236}">
                <a16:creationId xmlns:a16="http://schemas.microsoft.com/office/drawing/2014/main" id="{94ED01EE-DADA-2A05-6F19-9764470915D3}"/>
              </a:ext>
            </a:extLst>
          </p:cNvPr>
          <p:cNvSpPr>
            <a:spLocks noGrp="1" noChangeArrowheads="1"/>
          </p:cNvSpPr>
          <p:nvPr>
            <p:ph idx="1"/>
          </p:nvPr>
        </p:nvSpPr>
        <p:spPr/>
        <p:txBody>
          <a:bodyPr/>
          <a:lstStyle/>
          <a:p>
            <a:pPr>
              <a:defRPr/>
            </a:pPr>
            <a:r>
              <a:rPr lang="en-US" sz="2400" dirty="0"/>
              <a:t>Fueled by popular misconceptions and hysteria </a:t>
            </a:r>
          </a:p>
          <a:p>
            <a:pPr lvl="1">
              <a:defRPr/>
            </a:pPr>
            <a:r>
              <a:rPr lang="en-US" sz="2400" i="1" dirty="0"/>
              <a:t>“Signs that your child may be using marijuana include   excessive preoccupation with the environment, race relations, and other social causes”</a:t>
            </a:r>
            <a:endParaRPr lang="en-US" sz="2400" dirty="0"/>
          </a:p>
          <a:p>
            <a:pPr lvl="1">
              <a:buFontTx/>
              <a:buNone/>
              <a:defRPr/>
            </a:pPr>
            <a:r>
              <a:rPr lang="en-US" sz="2400" dirty="0"/>
              <a:t>   (1999 Utah anti-drug pamphlet)</a:t>
            </a:r>
            <a:endParaRPr lang="en-US" sz="1800" dirty="0"/>
          </a:p>
          <a:p>
            <a:pPr lvl="1">
              <a:defRPr/>
            </a:pPr>
            <a:r>
              <a:rPr lang="en-US" sz="2400" dirty="0"/>
              <a:t>Business interests [e.g., Institute for a Drug-Free Workplace, private companies (e.g., CertifiedBackground.com]</a:t>
            </a:r>
          </a:p>
          <a:p>
            <a:pPr lvl="1">
              <a:defRPr/>
            </a:pPr>
            <a:r>
              <a:rPr lang="en-US" sz="2400" dirty="0"/>
              <a:t>P.R. campaigns of multi-billion dollar industry</a:t>
            </a:r>
          </a:p>
          <a:p>
            <a:pPr lvl="1">
              <a:defRPr/>
            </a:pPr>
            <a:r>
              <a:rPr lang="en-US" sz="2400" dirty="0"/>
              <a:t>Junk science</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486A7-D406-D53B-354E-8EA959FB4E6E}"/>
              </a:ext>
            </a:extLst>
          </p:cNvPr>
          <p:cNvSpPr>
            <a:spLocks noGrp="1"/>
          </p:cNvSpPr>
          <p:nvPr>
            <p:ph type="title"/>
          </p:nvPr>
        </p:nvSpPr>
        <p:spPr/>
        <p:txBody>
          <a:bodyPr/>
          <a:lstStyle/>
          <a:p>
            <a:pPr>
              <a:defRPr/>
            </a:pPr>
            <a:r>
              <a:rPr lang="en-US" dirty="0"/>
              <a:t>The Growth of Drug Testing</a:t>
            </a:r>
          </a:p>
        </p:txBody>
      </p:sp>
      <p:sp>
        <p:nvSpPr>
          <p:cNvPr id="3" name="Content Placeholder 2">
            <a:extLst>
              <a:ext uri="{FF2B5EF4-FFF2-40B4-BE49-F238E27FC236}">
                <a16:creationId xmlns:a16="http://schemas.microsoft.com/office/drawing/2014/main" id="{AC6DB6FF-BDD5-5CB0-2E4F-470AEEE6D29D}"/>
              </a:ext>
            </a:extLst>
          </p:cNvPr>
          <p:cNvSpPr>
            <a:spLocks noGrp="1"/>
          </p:cNvSpPr>
          <p:nvPr>
            <p:ph idx="1"/>
          </p:nvPr>
        </p:nvSpPr>
        <p:spPr/>
        <p:txBody>
          <a:bodyPr/>
          <a:lstStyle/>
          <a:p>
            <a:pPr>
              <a:defRPr/>
            </a:pPr>
            <a:r>
              <a:rPr lang="en-US" sz="2400" dirty="0"/>
              <a:t>Groups with a vested interest in promoting drug testing:</a:t>
            </a:r>
          </a:p>
          <a:p>
            <a:pPr lvl="1">
              <a:defRPr/>
            </a:pPr>
            <a:r>
              <a:rPr lang="en-US" sz="2400" dirty="0"/>
              <a:t>The drug testing industry</a:t>
            </a:r>
          </a:p>
          <a:p>
            <a:pPr lvl="2">
              <a:defRPr/>
            </a:pPr>
            <a:r>
              <a:rPr lang="en-US" dirty="0"/>
              <a:t>Lobbying groups include the Drugs of Abuse Testing Coalition and the Drug and Alcohol Testing Industry Association</a:t>
            </a:r>
          </a:p>
          <a:p>
            <a:pPr lvl="1">
              <a:defRPr/>
            </a:pPr>
            <a:r>
              <a:rPr lang="en-US" sz="2400" dirty="0"/>
              <a:t>The alcohol industry</a:t>
            </a:r>
          </a:p>
          <a:p>
            <a:pPr lvl="1">
              <a:defRPr/>
            </a:pPr>
            <a:r>
              <a:rPr lang="en-US" sz="2400" dirty="0"/>
              <a:t>The private prison industry</a:t>
            </a:r>
          </a:p>
          <a:p>
            <a:pPr lvl="1">
              <a:defRPr/>
            </a:pPr>
            <a:r>
              <a:rPr lang="en-US" sz="2400" dirty="0"/>
              <a:t>The addiction recovery industry</a:t>
            </a:r>
          </a:p>
          <a:p>
            <a:pPr lvl="1">
              <a:defRPr/>
            </a:pPr>
            <a:r>
              <a:rPr lang="en-US" sz="2400" dirty="0"/>
              <a:t>Entrepreneurs who own treatment centers and drug testing firms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CBFB1-AF51-AC7B-C3C0-EB5FC4CA26B7}"/>
              </a:ext>
            </a:extLst>
          </p:cNvPr>
          <p:cNvSpPr>
            <a:spLocks noGrp="1"/>
          </p:cNvSpPr>
          <p:nvPr>
            <p:ph type="title"/>
          </p:nvPr>
        </p:nvSpPr>
        <p:spPr/>
        <p:txBody>
          <a:bodyPr/>
          <a:lstStyle/>
          <a:p>
            <a:pPr>
              <a:defRPr/>
            </a:pPr>
            <a:r>
              <a:rPr lang="en-US" dirty="0"/>
              <a:t>Drug Use and the Employed</a:t>
            </a:r>
          </a:p>
        </p:txBody>
      </p:sp>
      <p:sp>
        <p:nvSpPr>
          <p:cNvPr id="3" name="Content Placeholder 2">
            <a:extLst>
              <a:ext uri="{FF2B5EF4-FFF2-40B4-BE49-F238E27FC236}">
                <a16:creationId xmlns:a16="http://schemas.microsoft.com/office/drawing/2014/main" id="{B058FE26-BF19-45EE-1F4E-748106392B05}"/>
              </a:ext>
            </a:extLst>
          </p:cNvPr>
          <p:cNvSpPr>
            <a:spLocks noGrp="1"/>
          </p:cNvSpPr>
          <p:nvPr>
            <p:ph idx="1"/>
          </p:nvPr>
        </p:nvSpPr>
        <p:spPr/>
        <p:txBody>
          <a:bodyPr/>
          <a:lstStyle/>
          <a:p>
            <a:pPr>
              <a:defRPr/>
            </a:pPr>
            <a:r>
              <a:rPr lang="en-US" sz="3600" dirty="0"/>
              <a:t>71% of all drug users today in the U.S. over the age of 18 are employed either full or part-time (US Dept of Labor). </a:t>
            </a:r>
          </a:p>
          <a:p>
            <a:pPr lvl="1">
              <a:defRPr/>
            </a:pPr>
            <a:r>
              <a:rPr lang="en-US" sz="3600" dirty="0"/>
              <a:t>More than 10 million workers</a:t>
            </a:r>
          </a:p>
          <a:p>
            <a:pPr>
              <a:defRPr/>
            </a:pPr>
            <a:endParaRPr lang="en-US"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3">
            <a:extLst>
              <a:ext uri="{FF2B5EF4-FFF2-40B4-BE49-F238E27FC236}">
                <a16:creationId xmlns:a16="http://schemas.microsoft.com/office/drawing/2014/main" id="{C69F8053-67B2-AA6B-9CBB-C457361634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86868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F6558-F187-26FE-396E-23D9E9384009}"/>
              </a:ext>
            </a:extLst>
          </p:cNvPr>
          <p:cNvSpPr>
            <a:spLocks noGrp="1"/>
          </p:cNvSpPr>
          <p:nvPr>
            <p:ph type="title"/>
          </p:nvPr>
        </p:nvSpPr>
        <p:spPr/>
        <p:txBody>
          <a:bodyPr/>
          <a:lstStyle/>
          <a:p>
            <a:pPr>
              <a:defRPr/>
            </a:pPr>
            <a:r>
              <a:rPr lang="en-US" sz="3200" b="0" dirty="0">
                <a:solidFill>
                  <a:srgbClr val="FFFFFF"/>
                </a:solidFill>
                <a:ea typeface="+mn-ea"/>
                <a:cs typeface="+mn-cs"/>
              </a:rPr>
              <a:t>Approximate Drug Detection Time in the Urine (Mayo </a:t>
            </a:r>
            <a:r>
              <a:rPr lang="en-US" sz="3200" b="0" dirty="0" err="1">
                <a:solidFill>
                  <a:srgbClr val="FFFFFF"/>
                </a:solidFill>
                <a:ea typeface="+mn-ea"/>
                <a:cs typeface="+mn-cs"/>
              </a:rPr>
              <a:t>Clin</a:t>
            </a:r>
            <a:r>
              <a:rPr lang="en-US" sz="3200" b="0" dirty="0">
                <a:solidFill>
                  <a:srgbClr val="FFFFFF"/>
                </a:solidFill>
                <a:ea typeface="+mn-ea"/>
                <a:cs typeface="+mn-cs"/>
              </a:rPr>
              <a:t> Proc 2017;92(5):777</a:t>
            </a:r>
            <a:endParaRPr lang="en-US" dirty="0"/>
          </a:p>
        </p:txBody>
      </p:sp>
      <p:sp>
        <p:nvSpPr>
          <p:cNvPr id="3" name="Content Placeholder 2">
            <a:extLst>
              <a:ext uri="{FF2B5EF4-FFF2-40B4-BE49-F238E27FC236}">
                <a16:creationId xmlns:a16="http://schemas.microsoft.com/office/drawing/2014/main" id="{565D5F76-B1E7-F06A-AF1A-2C02BAB003F0}"/>
              </a:ext>
            </a:extLst>
          </p:cNvPr>
          <p:cNvSpPr>
            <a:spLocks noGrp="1"/>
          </p:cNvSpPr>
          <p:nvPr>
            <p:ph idx="1"/>
          </p:nvPr>
        </p:nvSpPr>
        <p:spPr/>
        <p:txBody>
          <a:bodyPr/>
          <a:lstStyle/>
          <a:p>
            <a:pPr>
              <a:defRPr/>
            </a:pPr>
            <a:r>
              <a:rPr lang="en-US" sz="2800" dirty="0"/>
              <a:t>Alcohol 7-12 h</a:t>
            </a:r>
          </a:p>
          <a:p>
            <a:pPr lvl="1">
              <a:defRPr/>
            </a:pPr>
            <a:r>
              <a:rPr lang="en-US" dirty="0"/>
              <a:t>Metabolite </a:t>
            </a:r>
            <a:r>
              <a:rPr lang="en-US" dirty="0" err="1"/>
              <a:t>ethylglucuronide</a:t>
            </a:r>
            <a:r>
              <a:rPr lang="en-US" dirty="0"/>
              <a:t> 2-5 d</a:t>
            </a:r>
          </a:p>
          <a:p>
            <a:pPr lvl="1">
              <a:defRPr/>
            </a:pPr>
            <a:r>
              <a:rPr lang="en-US" dirty="0"/>
              <a:t>Blood alcohol level most accurate for acute intoxication</a:t>
            </a:r>
          </a:p>
          <a:p>
            <a:pPr lvl="1">
              <a:defRPr/>
            </a:pPr>
            <a:r>
              <a:rPr lang="en-US" dirty="0"/>
              <a:t>Alcohol in hand sanitizers/mouthwash can cause false-positive urine drug tests</a:t>
            </a:r>
          </a:p>
          <a:p>
            <a:pPr>
              <a:defRPr/>
            </a:pPr>
            <a:endParaRPr lang="en-US" sz="24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C6ECE-FCBF-4ED5-6EBF-35622AA0A47C}"/>
              </a:ext>
            </a:extLst>
          </p:cNvPr>
          <p:cNvSpPr>
            <a:spLocks noGrp="1"/>
          </p:cNvSpPr>
          <p:nvPr>
            <p:ph type="title"/>
          </p:nvPr>
        </p:nvSpPr>
        <p:spPr/>
        <p:txBody>
          <a:bodyPr/>
          <a:lstStyle/>
          <a:p>
            <a:pPr>
              <a:defRPr/>
            </a:pPr>
            <a:r>
              <a:rPr lang="en-US" sz="3200" b="0" dirty="0">
                <a:solidFill>
                  <a:srgbClr val="FFFFFF"/>
                </a:solidFill>
              </a:rPr>
              <a:t>Approximate Drug Detection Time in the Urine (Mayo </a:t>
            </a:r>
            <a:r>
              <a:rPr lang="en-US" sz="3200" b="0" dirty="0" err="1">
                <a:solidFill>
                  <a:srgbClr val="FFFFFF"/>
                </a:solidFill>
              </a:rPr>
              <a:t>Clin</a:t>
            </a:r>
            <a:r>
              <a:rPr lang="en-US" sz="3200" b="0">
                <a:solidFill>
                  <a:srgbClr val="FFFFFF"/>
                </a:solidFill>
              </a:rPr>
              <a:t> Proc 2017;92(5):777</a:t>
            </a:r>
            <a:endParaRPr lang="en-US"/>
          </a:p>
        </p:txBody>
      </p:sp>
      <p:sp>
        <p:nvSpPr>
          <p:cNvPr id="3" name="Content Placeholder 2">
            <a:extLst>
              <a:ext uri="{FF2B5EF4-FFF2-40B4-BE49-F238E27FC236}">
                <a16:creationId xmlns:a16="http://schemas.microsoft.com/office/drawing/2014/main" id="{83255FCA-104C-D736-C4C9-B167298539B5}"/>
              </a:ext>
            </a:extLst>
          </p:cNvPr>
          <p:cNvSpPr>
            <a:spLocks noGrp="1"/>
          </p:cNvSpPr>
          <p:nvPr>
            <p:ph idx="1"/>
          </p:nvPr>
        </p:nvSpPr>
        <p:spPr/>
        <p:txBody>
          <a:bodyPr/>
          <a:lstStyle/>
          <a:p>
            <a:pPr>
              <a:defRPr/>
            </a:pPr>
            <a:r>
              <a:rPr lang="en-US" sz="2800" dirty="0"/>
              <a:t>Amphetamine 48 h</a:t>
            </a:r>
          </a:p>
          <a:p>
            <a:pPr>
              <a:defRPr/>
            </a:pPr>
            <a:r>
              <a:rPr lang="en-US" sz="2800" dirty="0"/>
              <a:t>Methamphetamine 48 h</a:t>
            </a:r>
          </a:p>
          <a:p>
            <a:pPr>
              <a:defRPr/>
            </a:pPr>
            <a:r>
              <a:rPr lang="en-US" sz="2800" dirty="0"/>
              <a:t>Barbiturate</a:t>
            </a:r>
          </a:p>
          <a:p>
            <a:pPr>
              <a:defRPr/>
            </a:pPr>
            <a:r>
              <a:rPr lang="en-US" sz="2800" dirty="0"/>
              <a:t> Short-acting (</a:t>
            </a:r>
            <a:r>
              <a:rPr lang="en-US" sz="2800" dirty="0" err="1"/>
              <a:t>eg</a:t>
            </a:r>
            <a:r>
              <a:rPr lang="en-US" sz="2800" dirty="0"/>
              <a:t>, pentobarbital)	24 h</a:t>
            </a:r>
          </a:p>
          <a:p>
            <a:pPr>
              <a:defRPr/>
            </a:pPr>
            <a:r>
              <a:rPr lang="en-US" sz="2800" dirty="0"/>
              <a:t> Long-acting (</a:t>
            </a:r>
            <a:r>
              <a:rPr lang="en-US" sz="2800" dirty="0" err="1"/>
              <a:t>eg</a:t>
            </a:r>
            <a:r>
              <a:rPr lang="en-US" sz="2800" dirty="0"/>
              <a:t>, phenobarbital)	3 </a:t>
            </a:r>
            <a:r>
              <a:rPr lang="en-US" sz="2800" dirty="0" err="1"/>
              <a:t>wk</a:t>
            </a:r>
            <a:endParaRPr lang="en-US" sz="2800" dirty="0"/>
          </a:p>
          <a:p>
            <a:pPr>
              <a:defRPr/>
            </a:pPr>
            <a:endParaRPr lang="en-US"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931B2-1006-BB61-8610-0CADF477F94B}"/>
              </a:ext>
            </a:extLst>
          </p:cNvPr>
          <p:cNvSpPr>
            <a:spLocks noGrp="1"/>
          </p:cNvSpPr>
          <p:nvPr>
            <p:ph type="title"/>
          </p:nvPr>
        </p:nvSpPr>
        <p:spPr/>
        <p:txBody>
          <a:bodyPr/>
          <a:lstStyle/>
          <a:p>
            <a:pPr>
              <a:defRPr/>
            </a:pPr>
            <a:r>
              <a:rPr lang="en-US" sz="3200" b="0" dirty="0">
                <a:solidFill>
                  <a:srgbClr val="FFFFFF"/>
                </a:solidFill>
              </a:rPr>
              <a:t>Approximate Drug Detection Time in the Urine (Mayo </a:t>
            </a:r>
            <a:r>
              <a:rPr lang="en-US" sz="3200" b="0" dirty="0" err="1">
                <a:solidFill>
                  <a:srgbClr val="FFFFFF"/>
                </a:solidFill>
              </a:rPr>
              <a:t>Clin</a:t>
            </a:r>
            <a:r>
              <a:rPr lang="en-US" sz="3200" b="0" dirty="0">
                <a:solidFill>
                  <a:srgbClr val="FFFFFF"/>
                </a:solidFill>
              </a:rPr>
              <a:t> Proc 2017;92(5):777</a:t>
            </a:r>
            <a:endParaRPr lang="en-US" dirty="0"/>
          </a:p>
        </p:txBody>
      </p:sp>
      <p:sp>
        <p:nvSpPr>
          <p:cNvPr id="3" name="Content Placeholder 2">
            <a:extLst>
              <a:ext uri="{FF2B5EF4-FFF2-40B4-BE49-F238E27FC236}">
                <a16:creationId xmlns:a16="http://schemas.microsoft.com/office/drawing/2014/main" id="{DA3C2140-59BD-447F-EE4E-355F91A152CA}"/>
              </a:ext>
            </a:extLst>
          </p:cNvPr>
          <p:cNvSpPr>
            <a:spLocks noGrp="1"/>
          </p:cNvSpPr>
          <p:nvPr>
            <p:ph idx="1"/>
          </p:nvPr>
        </p:nvSpPr>
        <p:spPr/>
        <p:txBody>
          <a:bodyPr/>
          <a:lstStyle/>
          <a:p>
            <a:pPr>
              <a:defRPr/>
            </a:pPr>
            <a:r>
              <a:rPr lang="en-US" sz="2800" dirty="0"/>
              <a:t>Benzodiazepine	</a:t>
            </a:r>
          </a:p>
          <a:p>
            <a:pPr>
              <a:defRPr/>
            </a:pPr>
            <a:r>
              <a:rPr lang="en-US" sz="2800" dirty="0"/>
              <a:t> Short-acting (</a:t>
            </a:r>
            <a:r>
              <a:rPr lang="en-US" sz="2800" dirty="0" err="1"/>
              <a:t>eg</a:t>
            </a:r>
            <a:r>
              <a:rPr lang="en-US" sz="2800" dirty="0"/>
              <a:t>, lorazepam) 3 d</a:t>
            </a:r>
          </a:p>
          <a:p>
            <a:pPr>
              <a:defRPr/>
            </a:pPr>
            <a:r>
              <a:rPr lang="en-US" sz="2800" dirty="0"/>
              <a:t> Long-acting (</a:t>
            </a:r>
            <a:r>
              <a:rPr lang="en-US" sz="2800" dirty="0" err="1"/>
              <a:t>eg</a:t>
            </a:r>
            <a:r>
              <a:rPr lang="en-US" sz="2800" dirty="0"/>
              <a:t>, diazepam) 30 d </a:t>
            </a:r>
          </a:p>
          <a:p>
            <a:pPr lvl="2">
              <a:defRPr/>
            </a:pPr>
            <a:r>
              <a:rPr lang="en-US" sz="2800" dirty="0"/>
              <a:t>Note clonazepam (long-acting) metabolized to hard-to-detect product, thus false negatives possible</a:t>
            </a:r>
          </a:p>
          <a:p>
            <a:pPr>
              <a:defRPr/>
            </a:pPr>
            <a:r>
              <a:rPr lang="en-US" sz="2800" dirty="0"/>
              <a:t>Cocaine metabolites 2-4 d</a:t>
            </a:r>
          </a:p>
          <a:p>
            <a:pPr>
              <a:defRPr/>
            </a:pPr>
            <a:endParaRPr lang="en-US"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1E4B5-0A4A-04DA-B8FB-80B593F53501}"/>
              </a:ext>
            </a:extLst>
          </p:cNvPr>
          <p:cNvSpPr>
            <a:spLocks noGrp="1"/>
          </p:cNvSpPr>
          <p:nvPr>
            <p:ph type="title"/>
          </p:nvPr>
        </p:nvSpPr>
        <p:spPr/>
        <p:txBody>
          <a:bodyPr/>
          <a:lstStyle/>
          <a:p>
            <a:pPr>
              <a:defRPr/>
            </a:pPr>
            <a:r>
              <a:rPr lang="en-US" sz="3200" b="0" dirty="0">
                <a:solidFill>
                  <a:srgbClr val="FFFFFF"/>
                </a:solidFill>
              </a:rPr>
              <a:t>Approximate Drug Detection Time in the Urine (Mayo </a:t>
            </a:r>
            <a:r>
              <a:rPr lang="en-US" sz="3200" b="0" dirty="0" err="1">
                <a:solidFill>
                  <a:srgbClr val="FFFFFF"/>
                </a:solidFill>
              </a:rPr>
              <a:t>Clin</a:t>
            </a:r>
            <a:r>
              <a:rPr lang="en-US" sz="3200" b="0" dirty="0">
                <a:solidFill>
                  <a:srgbClr val="FFFFFF"/>
                </a:solidFill>
              </a:rPr>
              <a:t> Proc 2017;92(5):777</a:t>
            </a:r>
            <a:endParaRPr lang="en-US" dirty="0"/>
          </a:p>
        </p:txBody>
      </p:sp>
      <p:sp>
        <p:nvSpPr>
          <p:cNvPr id="3" name="Content Placeholder 2">
            <a:extLst>
              <a:ext uri="{FF2B5EF4-FFF2-40B4-BE49-F238E27FC236}">
                <a16:creationId xmlns:a16="http://schemas.microsoft.com/office/drawing/2014/main" id="{5DD7F54A-1BF3-A4AE-65D5-9F1D677DC916}"/>
              </a:ext>
            </a:extLst>
          </p:cNvPr>
          <p:cNvSpPr>
            <a:spLocks noGrp="1"/>
          </p:cNvSpPr>
          <p:nvPr>
            <p:ph idx="1"/>
          </p:nvPr>
        </p:nvSpPr>
        <p:spPr/>
        <p:txBody>
          <a:bodyPr/>
          <a:lstStyle/>
          <a:p>
            <a:pPr>
              <a:defRPr/>
            </a:pPr>
            <a:r>
              <a:rPr lang="en-US" dirty="0"/>
              <a:t>Marijuana	</a:t>
            </a:r>
          </a:p>
          <a:p>
            <a:pPr lvl="1">
              <a:defRPr/>
            </a:pPr>
            <a:r>
              <a:rPr lang="en-US" sz="3200" dirty="0"/>
              <a:t>Single use 3 d</a:t>
            </a:r>
          </a:p>
          <a:p>
            <a:pPr lvl="1">
              <a:defRPr/>
            </a:pPr>
            <a:r>
              <a:rPr lang="en-US" sz="3200" dirty="0"/>
              <a:t>Moderate use (4 times/</a:t>
            </a:r>
            <a:r>
              <a:rPr lang="en-US" sz="3200" dirty="0" err="1"/>
              <a:t>wk</a:t>
            </a:r>
            <a:r>
              <a:rPr lang="en-US" sz="3200" dirty="0"/>
              <a:t>) 5-7 d</a:t>
            </a:r>
          </a:p>
          <a:p>
            <a:pPr lvl="1">
              <a:defRPr/>
            </a:pPr>
            <a:r>
              <a:rPr lang="en-US" sz="3200" dirty="0"/>
              <a:t>Chronic use (daily) 10-15 d</a:t>
            </a:r>
          </a:p>
          <a:p>
            <a:pPr lvl="1">
              <a:defRPr/>
            </a:pPr>
            <a:r>
              <a:rPr lang="en-US" sz="3200" dirty="0"/>
              <a:t>Chronic heavy smoker &gt;30 d</a:t>
            </a:r>
          </a:p>
          <a:p>
            <a:pPr>
              <a:defRPr/>
            </a:pPr>
            <a:endParaRPr lang="en-US"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D74F6-995E-669E-1B74-A3C84C2A7778}"/>
              </a:ext>
            </a:extLst>
          </p:cNvPr>
          <p:cNvSpPr>
            <a:spLocks noGrp="1"/>
          </p:cNvSpPr>
          <p:nvPr>
            <p:ph type="title"/>
          </p:nvPr>
        </p:nvSpPr>
        <p:spPr/>
        <p:txBody>
          <a:bodyPr/>
          <a:lstStyle/>
          <a:p>
            <a:pPr>
              <a:defRPr/>
            </a:pPr>
            <a:r>
              <a:rPr lang="en-US" sz="3200" b="0" dirty="0">
                <a:solidFill>
                  <a:srgbClr val="FFFFFF"/>
                </a:solidFill>
              </a:rPr>
              <a:t>Approximate Drug Detection Time in the Urine (Mayo </a:t>
            </a:r>
            <a:r>
              <a:rPr lang="en-US" sz="3200" b="0" dirty="0" err="1">
                <a:solidFill>
                  <a:srgbClr val="FFFFFF"/>
                </a:solidFill>
              </a:rPr>
              <a:t>Clin</a:t>
            </a:r>
            <a:r>
              <a:rPr lang="en-US" sz="3200" b="0" dirty="0">
                <a:solidFill>
                  <a:srgbClr val="FFFFFF"/>
                </a:solidFill>
              </a:rPr>
              <a:t> Proc 2017;92(5):777</a:t>
            </a:r>
            <a:endParaRPr lang="en-US" dirty="0"/>
          </a:p>
        </p:txBody>
      </p:sp>
      <p:sp>
        <p:nvSpPr>
          <p:cNvPr id="3" name="Content Placeholder 2">
            <a:extLst>
              <a:ext uri="{FF2B5EF4-FFF2-40B4-BE49-F238E27FC236}">
                <a16:creationId xmlns:a16="http://schemas.microsoft.com/office/drawing/2014/main" id="{7097BBC5-3818-ADA9-F4CC-8B8FB869442E}"/>
              </a:ext>
            </a:extLst>
          </p:cNvPr>
          <p:cNvSpPr>
            <a:spLocks noGrp="1"/>
          </p:cNvSpPr>
          <p:nvPr>
            <p:ph idx="1"/>
          </p:nvPr>
        </p:nvSpPr>
        <p:spPr/>
        <p:txBody>
          <a:bodyPr/>
          <a:lstStyle/>
          <a:p>
            <a:pPr>
              <a:defRPr/>
            </a:pPr>
            <a:r>
              <a:rPr lang="en-US" sz="2800" dirty="0"/>
              <a:t>Opioids	</a:t>
            </a:r>
          </a:p>
          <a:p>
            <a:pPr lvl="1">
              <a:defRPr/>
            </a:pPr>
            <a:r>
              <a:rPr lang="en-US" dirty="0"/>
              <a:t>Codeine 48 h</a:t>
            </a:r>
          </a:p>
          <a:p>
            <a:pPr lvl="1">
              <a:defRPr/>
            </a:pPr>
            <a:r>
              <a:rPr lang="en-US" dirty="0"/>
              <a:t>Heroin (morphine) 48 h</a:t>
            </a:r>
          </a:p>
          <a:p>
            <a:pPr lvl="1">
              <a:defRPr/>
            </a:pPr>
            <a:r>
              <a:rPr lang="en-US" dirty="0"/>
              <a:t>Hydromorphone 2-4 d</a:t>
            </a:r>
          </a:p>
          <a:p>
            <a:pPr lvl="1">
              <a:defRPr/>
            </a:pPr>
            <a:r>
              <a:rPr lang="en-US" dirty="0"/>
              <a:t>Methadone 3 d</a:t>
            </a:r>
          </a:p>
          <a:p>
            <a:pPr lvl="1">
              <a:defRPr/>
            </a:pPr>
            <a:r>
              <a:rPr lang="en-US" dirty="0"/>
              <a:t>Morphine 48-72 h</a:t>
            </a:r>
          </a:p>
          <a:p>
            <a:pPr lvl="1">
              <a:defRPr/>
            </a:pPr>
            <a:r>
              <a:rPr lang="en-US" dirty="0"/>
              <a:t>Oxycodone 2-4 d</a:t>
            </a:r>
          </a:p>
          <a:p>
            <a:pPr lvl="1">
              <a:defRPr/>
            </a:pPr>
            <a:r>
              <a:rPr lang="en-US" dirty="0"/>
              <a:t>Phencyclidine 8 d</a:t>
            </a:r>
          </a:p>
          <a:p>
            <a:pPr>
              <a:defRPr/>
            </a:pPr>
            <a:endParaRPr lang="en-US"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AB574-C061-0C3C-038C-32230D67CE79}"/>
              </a:ext>
            </a:extLst>
          </p:cNvPr>
          <p:cNvSpPr>
            <a:spLocks noGrp="1"/>
          </p:cNvSpPr>
          <p:nvPr>
            <p:ph type="title"/>
          </p:nvPr>
        </p:nvSpPr>
        <p:spPr/>
        <p:txBody>
          <a:bodyPr/>
          <a:lstStyle/>
          <a:p>
            <a:pPr>
              <a:defRPr/>
            </a:pPr>
            <a:r>
              <a:rPr lang="en-US" sz="3200" b="0" dirty="0">
                <a:solidFill>
                  <a:srgbClr val="FFFFFF"/>
                </a:solidFill>
              </a:rPr>
              <a:t>Approximate Drug Detection Time in the Urine (Mayo </a:t>
            </a:r>
            <a:r>
              <a:rPr lang="en-US" sz="3200" b="0" dirty="0" err="1">
                <a:solidFill>
                  <a:srgbClr val="FFFFFF"/>
                </a:solidFill>
              </a:rPr>
              <a:t>Clin</a:t>
            </a:r>
            <a:r>
              <a:rPr lang="en-US" sz="3200" b="0" dirty="0">
                <a:solidFill>
                  <a:srgbClr val="FFFFFF"/>
                </a:solidFill>
              </a:rPr>
              <a:t> Proc 2017;92(5):777</a:t>
            </a:r>
            <a:endParaRPr lang="en-US" dirty="0"/>
          </a:p>
        </p:txBody>
      </p:sp>
      <p:sp>
        <p:nvSpPr>
          <p:cNvPr id="3" name="Content Placeholder 2">
            <a:extLst>
              <a:ext uri="{FF2B5EF4-FFF2-40B4-BE49-F238E27FC236}">
                <a16:creationId xmlns:a16="http://schemas.microsoft.com/office/drawing/2014/main" id="{B779678F-29C5-25E2-39EA-A62EB0314924}"/>
              </a:ext>
            </a:extLst>
          </p:cNvPr>
          <p:cNvSpPr>
            <a:spLocks noGrp="1"/>
          </p:cNvSpPr>
          <p:nvPr>
            <p:ph idx="1"/>
          </p:nvPr>
        </p:nvSpPr>
        <p:spPr/>
        <p:txBody>
          <a:bodyPr/>
          <a:lstStyle/>
          <a:p>
            <a:pPr>
              <a:defRPr/>
            </a:pPr>
            <a:r>
              <a:rPr lang="en-US" dirty="0"/>
              <a:t>Synthetic cannabinoids	</a:t>
            </a:r>
          </a:p>
          <a:p>
            <a:pPr lvl="1">
              <a:defRPr/>
            </a:pPr>
            <a:r>
              <a:rPr lang="en-US" sz="3200" dirty="0"/>
              <a:t>Single use 72 h</a:t>
            </a:r>
          </a:p>
          <a:p>
            <a:pPr lvl="1">
              <a:defRPr/>
            </a:pPr>
            <a:r>
              <a:rPr lang="en-US" sz="3200" dirty="0"/>
              <a:t>Chronic use &gt;72 h</a:t>
            </a:r>
          </a:p>
          <a:p>
            <a:pPr lvl="1">
              <a:defRPr/>
            </a:pPr>
            <a:r>
              <a:rPr lang="en-US" sz="3200" dirty="0"/>
              <a:t>Synthetic cathinone (</a:t>
            </a:r>
            <a:r>
              <a:rPr lang="en-US" sz="3200" dirty="0" err="1"/>
              <a:t>khat</a:t>
            </a:r>
            <a:r>
              <a:rPr lang="en-US" sz="3200" dirty="0"/>
              <a:t>) Variable</a:t>
            </a:r>
          </a:p>
          <a:p>
            <a:pPr>
              <a:defRPr/>
            </a:pPr>
            <a:endParaRPr lang="en-US"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17D18CA7-2401-D321-EABF-3F7E657B426C}"/>
              </a:ext>
            </a:extLst>
          </p:cNvPr>
          <p:cNvSpPr>
            <a:spLocks noGrp="1" noChangeArrowheads="1"/>
          </p:cNvSpPr>
          <p:nvPr>
            <p:ph type="title"/>
          </p:nvPr>
        </p:nvSpPr>
        <p:spPr/>
        <p:txBody>
          <a:bodyPr/>
          <a:lstStyle/>
          <a:p>
            <a:pPr>
              <a:defRPr/>
            </a:pPr>
            <a:r>
              <a:rPr lang="en-US" sz="3200" dirty="0"/>
              <a:t>The “Science” Behind Drug Testing: Costs</a:t>
            </a:r>
          </a:p>
        </p:txBody>
      </p:sp>
      <p:sp>
        <p:nvSpPr>
          <p:cNvPr id="22531" name="Rectangle 3">
            <a:extLst>
              <a:ext uri="{FF2B5EF4-FFF2-40B4-BE49-F238E27FC236}">
                <a16:creationId xmlns:a16="http://schemas.microsoft.com/office/drawing/2014/main" id="{7F055A59-0053-2BF3-526E-B12D146FCCEE}"/>
              </a:ext>
            </a:extLst>
          </p:cNvPr>
          <p:cNvSpPr>
            <a:spLocks noGrp="1" noChangeArrowheads="1"/>
          </p:cNvSpPr>
          <p:nvPr>
            <p:ph idx="1"/>
          </p:nvPr>
        </p:nvSpPr>
        <p:spPr>
          <a:xfrm>
            <a:off x="901700" y="1981200"/>
            <a:ext cx="7340600" cy="3741738"/>
          </a:xfrm>
        </p:spPr>
        <p:txBody>
          <a:bodyPr/>
          <a:lstStyle/>
          <a:p>
            <a:pPr>
              <a:defRPr/>
            </a:pPr>
            <a:r>
              <a:rPr lang="en-US" dirty="0"/>
              <a:t>$35,000 - $77,000 for Federal Government’s Drug Testing Program to find one user</a:t>
            </a:r>
          </a:p>
          <a:p>
            <a:pPr>
              <a:defRPr/>
            </a:pPr>
            <a:r>
              <a:rPr lang="en-US" dirty="0"/>
              <a:t>Most workers identified are occasional moderate users rather than drug abusers; more than half test positive only for marijuana</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FFE5B3A1-CC66-66E3-F018-E23AFEFAC591}"/>
              </a:ext>
            </a:extLst>
          </p:cNvPr>
          <p:cNvSpPr>
            <a:spLocks noGrp="1" noChangeArrowheads="1"/>
          </p:cNvSpPr>
          <p:nvPr>
            <p:ph type="title"/>
          </p:nvPr>
        </p:nvSpPr>
        <p:spPr/>
        <p:txBody>
          <a:bodyPr/>
          <a:lstStyle/>
          <a:p>
            <a:pPr>
              <a:defRPr/>
            </a:pPr>
            <a:r>
              <a:rPr lang="en-US" sz="3200" dirty="0"/>
              <a:t>The “Science” Behind Drug Testing: Costs</a:t>
            </a:r>
          </a:p>
        </p:txBody>
      </p:sp>
      <p:sp>
        <p:nvSpPr>
          <p:cNvPr id="120835" name="Rectangle 3">
            <a:extLst>
              <a:ext uri="{FF2B5EF4-FFF2-40B4-BE49-F238E27FC236}">
                <a16:creationId xmlns:a16="http://schemas.microsoft.com/office/drawing/2014/main" id="{9039BA2B-A78E-0DB5-570C-C0550FD32210}"/>
              </a:ext>
            </a:extLst>
          </p:cNvPr>
          <p:cNvSpPr>
            <a:spLocks noGrp="1" noChangeArrowheads="1"/>
          </p:cNvSpPr>
          <p:nvPr>
            <p:ph idx="1"/>
          </p:nvPr>
        </p:nvSpPr>
        <p:spPr>
          <a:xfrm>
            <a:off x="901700" y="1752600"/>
            <a:ext cx="7340600" cy="4038600"/>
          </a:xfrm>
        </p:spPr>
        <p:txBody>
          <a:bodyPr/>
          <a:lstStyle/>
          <a:p>
            <a:pPr>
              <a:defRPr/>
            </a:pPr>
            <a:r>
              <a:rPr lang="en-US" sz="2400" dirty="0"/>
              <a:t>If 1 out of 10 of test positives is a drug abuser [what many consider to be a high estimate], average cost of finding one drug abuser = $350,000 - $770,000	</a:t>
            </a:r>
          </a:p>
          <a:p>
            <a:pPr lvl="1">
              <a:defRPr/>
            </a:pPr>
            <a:r>
              <a:rPr lang="en-US" sz="2400" dirty="0"/>
              <a:t>If half of these would have been detected anyway, through other means, cost of drug testing to find one otherwise hidden drug abuser = $700,000 - $1.5 Million</a:t>
            </a:r>
          </a:p>
          <a:p>
            <a:pPr>
              <a:defRPr/>
            </a:pPr>
            <a:r>
              <a:rPr lang="en-US" sz="2400" dirty="0"/>
              <a:t>Costs likely to be higher when physicians are tested due to lower rates of substance use and abuse</a:t>
            </a:r>
          </a:p>
          <a:p>
            <a:pPr>
              <a:defRPr/>
            </a:pPr>
            <a:endParaRPr lang="en-US" sz="24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7038A820-80EB-60F8-024F-13FC5A1C0F24}"/>
              </a:ext>
            </a:extLst>
          </p:cNvPr>
          <p:cNvSpPr>
            <a:spLocks noGrp="1" noChangeArrowheads="1"/>
          </p:cNvSpPr>
          <p:nvPr>
            <p:ph type="title"/>
          </p:nvPr>
        </p:nvSpPr>
        <p:spPr>
          <a:xfrm>
            <a:off x="609600" y="228600"/>
            <a:ext cx="7772400" cy="990600"/>
          </a:xfrm>
        </p:spPr>
        <p:txBody>
          <a:bodyPr/>
          <a:lstStyle/>
          <a:p>
            <a:pPr>
              <a:defRPr/>
            </a:pPr>
            <a:r>
              <a:rPr lang="en-US" dirty="0"/>
              <a:t>Problems With Drug Testing</a:t>
            </a:r>
            <a:endParaRPr lang="en-US" sz="3200" dirty="0"/>
          </a:p>
        </p:txBody>
      </p:sp>
      <p:sp>
        <p:nvSpPr>
          <p:cNvPr id="23555" name="Rectangle 3">
            <a:extLst>
              <a:ext uri="{FF2B5EF4-FFF2-40B4-BE49-F238E27FC236}">
                <a16:creationId xmlns:a16="http://schemas.microsoft.com/office/drawing/2014/main" id="{C73083DA-FDD5-F6B4-50AC-7E9648B92DB4}"/>
              </a:ext>
            </a:extLst>
          </p:cNvPr>
          <p:cNvSpPr>
            <a:spLocks noGrp="1" noChangeArrowheads="1"/>
          </p:cNvSpPr>
          <p:nvPr>
            <p:ph idx="1"/>
          </p:nvPr>
        </p:nvSpPr>
        <p:spPr>
          <a:xfrm>
            <a:off x="685800" y="1219200"/>
            <a:ext cx="7772400" cy="5257800"/>
          </a:xfrm>
        </p:spPr>
        <p:txBody>
          <a:bodyPr/>
          <a:lstStyle/>
          <a:p>
            <a:pPr>
              <a:lnSpc>
                <a:spcPct val="90000"/>
              </a:lnSpc>
              <a:defRPr/>
            </a:pPr>
            <a:r>
              <a:rPr lang="en-US" sz="3600" dirty="0">
                <a:solidFill>
                  <a:schemeClr val="tx1"/>
                </a:solidFill>
              </a:rPr>
              <a:t>Confirmatory tests (chromatography, spectroscopy) very accurate, but not foolproof</a:t>
            </a:r>
          </a:p>
          <a:p>
            <a:pPr>
              <a:lnSpc>
                <a:spcPct val="90000"/>
              </a:lnSpc>
              <a:defRPr/>
            </a:pPr>
            <a:endParaRPr lang="en-US" sz="3600" dirty="0">
              <a:solidFill>
                <a:schemeClr val="tx1"/>
              </a:solidFill>
            </a:endParaRPr>
          </a:p>
          <a:p>
            <a:pPr>
              <a:lnSpc>
                <a:spcPct val="90000"/>
              </a:lnSpc>
              <a:defRPr/>
            </a:pPr>
            <a:r>
              <a:rPr lang="en-US" sz="3600" dirty="0">
                <a:solidFill>
                  <a:schemeClr val="tx1"/>
                </a:solidFill>
              </a:rPr>
              <a:t>Differing rates of drug metabolism affect likelihood of positive results / racial and cultural variations</a:t>
            </a:r>
            <a:endParaRPr lang="en-US" sz="3600" b="1" dirty="0"/>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5273</TotalTime>
  <Words>16096</Words>
  <Application>Microsoft Office PowerPoint</Application>
  <PresentationFormat>On-screen Show (4:3)</PresentationFormat>
  <Paragraphs>1495</Paragraphs>
  <Slides>326</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326</vt:i4>
      </vt:variant>
    </vt:vector>
  </HeadingPairs>
  <TitlesOfParts>
    <vt:vector size="329" baseType="lpstr">
      <vt:lpstr>Arial</vt:lpstr>
      <vt:lpstr>Times New Roman</vt:lpstr>
      <vt:lpstr>Default Design</vt:lpstr>
      <vt:lpstr>Privacy: Drug Testing and Beyond Scientific, Legal, Ethical, and Policy Issues</vt:lpstr>
      <vt:lpstr>Overview</vt:lpstr>
      <vt:lpstr>Overview</vt:lpstr>
      <vt:lpstr>Overview</vt:lpstr>
      <vt:lpstr>Substance  Use and Abuse</vt:lpstr>
      <vt:lpstr>Worldwide Addiction Statistics</vt:lpstr>
      <vt:lpstr>PowerPoint Presentation</vt:lpstr>
      <vt:lpstr>PowerPoint Presentation</vt:lpstr>
      <vt:lpstr>Drug Use and the Employed</vt:lpstr>
      <vt:lpstr>Drug Use and ER Visits</vt:lpstr>
      <vt:lpstr>Drug Use/Abuse</vt:lpstr>
      <vt:lpstr>Driving Under the Influence</vt:lpstr>
      <vt:lpstr>Drunk Driving</vt:lpstr>
      <vt:lpstr>Drunk Driving</vt:lpstr>
      <vt:lpstr>Drug Use/Abuse</vt:lpstr>
      <vt:lpstr>Drug Use/Abuse</vt:lpstr>
      <vt:lpstr>Drug Use and Remote Work</vt:lpstr>
      <vt:lpstr>Drug Use/Abuse</vt:lpstr>
      <vt:lpstr>Drug Use/Abuse</vt:lpstr>
      <vt:lpstr>Drug Use/Abuse</vt:lpstr>
      <vt:lpstr>Drug Use/Abuse</vt:lpstr>
      <vt:lpstr>Drug Use/Abuse</vt:lpstr>
      <vt:lpstr>Drug Use/Abuse</vt:lpstr>
      <vt:lpstr>Drug Use/Abuse</vt:lpstr>
      <vt:lpstr>Drug Use/Abuse</vt:lpstr>
      <vt:lpstr>Drug Use/Abuse</vt:lpstr>
      <vt:lpstr>Drug Use/Abuse</vt:lpstr>
      <vt:lpstr>Drug Use/Abuse</vt:lpstr>
      <vt:lpstr>Costs of Drug Abuse</vt:lpstr>
      <vt:lpstr>Drug Use/Abuse</vt:lpstr>
      <vt:lpstr>Drug Use/Abuse</vt:lpstr>
      <vt:lpstr>Drug Use/Abuse</vt:lpstr>
      <vt:lpstr>Drug Use/Abuse</vt:lpstr>
      <vt:lpstr>Drug Use/Abuse</vt:lpstr>
      <vt:lpstr>Drug Use/Abuse</vt:lpstr>
      <vt:lpstr>Drug Use/Abuse</vt:lpstr>
      <vt:lpstr>Drug Use/Abuse</vt:lpstr>
      <vt:lpstr>Drug Use/Abuse</vt:lpstr>
      <vt:lpstr>Civil Commitment for Substance Abuse</vt:lpstr>
      <vt:lpstr>Drug Use/Abuse</vt:lpstr>
      <vt:lpstr>Drug Use/Abuse</vt:lpstr>
      <vt:lpstr>Drug Use/Abuse</vt:lpstr>
      <vt:lpstr>Drug Use/Abuse</vt:lpstr>
      <vt:lpstr>Drug Use/Abuse</vt:lpstr>
      <vt:lpstr>Drug Use/Abuse</vt:lpstr>
      <vt:lpstr>Costs of Drug Abuse</vt:lpstr>
      <vt:lpstr>Costs of Drug Abuse</vt:lpstr>
      <vt:lpstr>Drug Use/Abuse and the Criminal Justice System</vt:lpstr>
      <vt:lpstr>Drug Enforcment and Treatment</vt:lpstr>
      <vt:lpstr>Drug Enforcment and Treatment</vt:lpstr>
      <vt:lpstr>Drug Enforcment and Treatment</vt:lpstr>
      <vt:lpstr>Drug Enforcment and Treatment</vt:lpstr>
      <vt:lpstr>Physician Substance  Use and Abuse</vt:lpstr>
      <vt:lpstr>Medical Student Substance  Use and Abuse</vt:lpstr>
      <vt:lpstr>Medical Student Substance  Use and Abuse</vt:lpstr>
      <vt:lpstr>Resident Physician Substance  Use and Abuse</vt:lpstr>
      <vt:lpstr>Resident Physician Substance Use and Abuse</vt:lpstr>
      <vt:lpstr>Practicing Physician Substance Use and Abuse</vt:lpstr>
      <vt:lpstr>Practicing Physician Substance Use and Abuse</vt:lpstr>
      <vt:lpstr>Health Care Workers and Opioids</vt:lpstr>
      <vt:lpstr>Types of Drug Testing</vt:lpstr>
      <vt:lpstr>Drug Testing to Monitor Chronic Pain Patients</vt:lpstr>
      <vt:lpstr>Federal Drug Testing Policies</vt:lpstr>
      <vt:lpstr>Federal Drug Testing Policies</vt:lpstr>
      <vt:lpstr>Federal Drug Testing Policies</vt:lpstr>
      <vt:lpstr>Drug Testing, the Courts, and the States</vt:lpstr>
      <vt:lpstr>Physician Drug Testing</vt:lpstr>
      <vt:lpstr>Physician Drug Testing</vt:lpstr>
      <vt:lpstr>Physician Drug Testing</vt:lpstr>
      <vt:lpstr>OHSU’s Drug Testing Policy (late 1990s)</vt:lpstr>
      <vt:lpstr>OHSU’s Drug Testing Policy (late 1990s)</vt:lpstr>
      <vt:lpstr>OHSU’s Drug Testing Policy (late 1990s)</vt:lpstr>
      <vt:lpstr>OHSU’s Drug Testing Policy (late 1990s)</vt:lpstr>
      <vt:lpstr>Physician Drug Testing</vt:lpstr>
      <vt:lpstr>Physician Drug Testing</vt:lpstr>
      <vt:lpstr>The Growth of Physician  Drug Testing</vt:lpstr>
      <vt:lpstr>The Growth of Physician  Drug Testing</vt:lpstr>
      <vt:lpstr>The Growth of Workplace Drug Testing</vt:lpstr>
      <vt:lpstr>The Growth of Workplace Drug Testing</vt:lpstr>
      <vt:lpstr>School-Based Drug Testing</vt:lpstr>
      <vt:lpstr>School-Based Drug Testing</vt:lpstr>
      <vt:lpstr>School-Based Drug Testing</vt:lpstr>
      <vt:lpstr>School-Based Drug Testing</vt:lpstr>
      <vt:lpstr>School-Based Drug Testing</vt:lpstr>
      <vt:lpstr>School-Based Drug Testing</vt:lpstr>
      <vt:lpstr>School-Based Drug Testing</vt:lpstr>
      <vt:lpstr>The Growth of Drug Testing</vt:lpstr>
      <vt:lpstr>The Growth of Drug Testing</vt:lpstr>
      <vt:lpstr>The Growth of Drug Testing</vt:lpstr>
      <vt:lpstr>PowerPoint Presentation</vt:lpstr>
      <vt:lpstr>Approximate Drug Detection Time in the Urine (Mayo Clin Proc 2017;92(5):777</vt:lpstr>
      <vt:lpstr>Approximate Drug Detection Time in the Urine (Mayo Clin Proc 2017;92(5):777</vt:lpstr>
      <vt:lpstr>Approximate Drug Detection Time in the Urine (Mayo Clin Proc 2017;92(5):777</vt:lpstr>
      <vt:lpstr>Approximate Drug Detection Time in the Urine (Mayo Clin Proc 2017;92(5):777</vt:lpstr>
      <vt:lpstr>Approximate Drug Detection Time in the Urine (Mayo Clin Proc 2017;92(5):777</vt:lpstr>
      <vt:lpstr>Approximate Drug Detection Time in the Urine (Mayo Clin Proc 2017;92(5):777</vt:lpstr>
      <vt:lpstr>The “Science” Behind Drug Testing: Costs</vt:lpstr>
      <vt:lpstr>The “Science” Behind Drug Testing: Costs</vt:lpstr>
      <vt:lpstr>Problems With Drug Testing</vt:lpstr>
      <vt:lpstr>Problems With Drug Testing</vt:lpstr>
      <vt:lpstr>Federally-Mandated Tests for Drugs of Abuse and Drugs That Can Cause False-Positive Preliminary Drug Tests</vt:lpstr>
      <vt:lpstr>Federally-Mandated Tests for Drugs of Abuse and Drugs That Can Cause False-Positive Preliminary Drug Tests</vt:lpstr>
      <vt:lpstr>Federally-Mandated Tests for Drugs of Abuse and Drugs That Can Cause False-Positive Preliminary Drug Tests</vt:lpstr>
      <vt:lpstr>Problems With Drug Testing</vt:lpstr>
      <vt:lpstr>Medical and Recreational Marijuana</vt:lpstr>
      <vt:lpstr>Recreational Cannabis Blue – Legal; Red – Illegal; Yellow – Illegal but Decriminalized; Pink – Illegal but not Enforced</vt:lpstr>
      <vt:lpstr>Cannabis Worldwide Blue – legal for any use Green – legal for medical use</vt:lpstr>
      <vt:lpstr>Medical Marijuana</vt:lpstr>
      <vt:lpstr>Marijuana</vt:lpstr>
      <vt:lpstr>Marijuana</vt:lpstr>
      <vt:lpstr>Marijuana</vt:lpstr>
      <vt:lpstr>Marijuana</vt:lpstr>
      <vt:lpstr>Marijuana</vt:lpstr>
      <vt:lpstr>Marijuana</vt:lpstr>
      <vt:lpstr>Marijuana</vt:lpstr>
      <vt:lpstr>Problems With Drug Testing</vt:lpstr>
      <vt:lpstr>Fooling Drug Tests?</vt:lpstr>
      <vt:lpstr>Fooling Drug Tests?</vt:lpstr>
      <vt:lpstr>Fooling Drug Tests?</vt:lpstr>
      <vt:lpstr>Fooling Drug Tests?</vt:lpstr>
      <vt:lpstr>Fooling Drug Tests?</vt:lpstr>
      <vt:lpstr>PowerPoint Presentation</vt:lpstr>
      <vt:lpstr>PowerPoint Presentation</vt:lpstr>
      <vt:lpstr>False-Positive Tests</vt:lpstr>
      <vt:lpstr>Field Drug Tests</vt:lpstr>
      <vt:lpstr>Field Drug Tests</vt:lpstr>
      <vt:lpstr>Does Drug Testing Deter  Drug Use?</vt:lpstr>
      <vt:lpstr>Does Drug Testing Deter  Drug Use?</vt:lpstr>
      <vt:lpstr>Does Drug Testing Deter  Drug Use?</vt:lpstr>
      <vt:lpstr>Public Support for Various  Drug Abuse Policies (% favoring)</vt:lpstr>
      <vt:lpstr>Public Support for Various Drug Abuse Policies (% favoring)</vt:lpstr>
      <vt:lpstr>Public Support of Americans for Marijuana</vt:lpstr>
      <vt:lpstr>Marijuana = $</vt:lpstr>
      <vt:lpstr>Marijuana = $</vt:lpstr>
      <vt:lpstr>Physician Opinion Regarding Drug Testing is Mixed</vt:lpstr>
      <vt:lpstr>Physician Opinion Regarding Drug Testing is Mixed</vt:lpstr>
      <vt:lpstr>Physician Opinion Regarding Drug Testing is Mixed</vt:lpstr>
      <vt:lpstr>Physician Opinion Regarding Drug Testing is Mixed</vt:lpstr>
      <vt:lpstr>Testing and Treatment of Impaired Physicians</vt:lpstr>
      <vt:lpstr>Testing and Treatment of Impaired Physicians</vt:lpstr>
      <vt:lpstr>Disciplinary Actions Against Practicing Doctors, 2008-2010 -Public Citizen Health Research Group Reports</vt:lpstr>
      <vt:lpstr>Disciplinary Actions Taken Against Doctors Cited for Substance Abuse</vt:lpstr>
      <vt:lpstr>Disciplinary Actions Taken Against Doctors Cited for Substance Abuse</vt:lpstr>
      <vt:lpstr>Disciplinary Actions Taken Against Doctors</vt:lpstr>
      <vt:lpstr>Disciplinary Actions Taken Against Doctors</vt:lpstr>
      <vt:lpstr>Disciplinary Actions Taken Against Doctors Public Citizen</vt:lpstr>
      <vt:lpstr>Disciplinary Actions Taken Against Doctors Public Citizen</vt:lpstr>
      <vt:lpstr>“Go Directly to Jail”</vt:lpstr>
      <vt:lpstr>Drug Testing and the  Erosion of Privacy</vt:lpstr>
      <vt:lpstr>Drug Testing and the  Erosion of Privacy</vt:lpstr>
      <vt:lpstr>Drug Testing and the  Erosion of Privacy</vt:lpstr>
      <vt:lpstr>Drug Testing and the  Erosion of Privacy</vt:lpstr>
      <vt:lpstr>Drug Testing and  The Erosion of Privacy</vt:lpstr>
      <vt:lpstr>Drug Testing and  The Erosion of Privacy</vt:lpstr>
      <vt:lpstr>Drug Testing and  The Erosion of Privacy</vt:lpstr>
      <vt:lpstr>Drones</vt:lpstr>
      <vt:lpstr>Drones</vt:lpstr>
      <vt:lpstr>Drones</vt:lpstr>
      <vt:lpstr>Drones</vt:lpstr>
      <vt:lpstr>Drones</vt:lpstr>
      <vt:lpstr>Drug Testing and  The Erosion of Privacy</vt:lpstr>
      <vt:lpstr>Drug Testing and  The Erosion of Privacy</vt:lpstr>
      <vt:lpstr>Drug Testing and  The Erosion of Privacy</vt:lpstr>
      <vt:lpstr>Drug Testing and  The Erosion of Privacy</vt:lpstr>
      <vt:lpstr>Drug Testing and  The Erosion of Privacy</vt:lpstr>
      <vt:lpstr>Drug Testing and  The Erosion of Privacy</vt:lpstr>
      <vt:lpstr>Drug Testing and  The Erosion of Privacy</vt:lpstr>
      <vt:lpstr>Drug Testing and  The Erosion of Privacy</vt:lpstr>
      <vt:lpstr>Drug Testing and  the Erosion of Privacy</vt:lpstr>
      <vt:lpstr>Drug Testing and  the Erosion of Privacy</vt:lpstr>
      <vt:lpstr>Drug Testing and  the Erosion of Privacy</vt:lpstr>
      <vt:lpstr>Drug Testing and  the Erosion of Privacy</vt:lpstr>
      <vt:lpstr>Genetic Testing: 23andMe</vt:lpstr>
      <vt:lpstr>Genetic Testing: 23andMe</vt:lpstr>
      <vt:lpstr>Genetic Testing: 23andMe</vt:lpstr>
      <vt:lpstr>Genetic Testing: 23andMe</vt:lpstr>
      <vt:lpstr>Genetic Testing: 23andMe</vt:lpstr>
      <vt:lpstr>Genetic Testing: 23andMe</vt:lpstr>
      <vt:lpstr>Genetic Testing: 23andMe</vt:lpstr>
      <vt:lpstr>Headline from “The Onion”</vt:lpstr>
      <vt:lpstr>Genetic Testing</vt:lpstr>
      <vt:lpstr>Genetic Testing</vt:lpstr>
      <vt:lpstr>Genetic Testing</vt:lpstr>
      <vt:lpstr>Genetic and Microbiome Testing</vt:lpstr>
      <vt:lpstr>Blood Testing and Privacy</vt:lpstr>
      <vt:lpstr>The “Patriot Act”</vt:lpstr>
      <vt:lpstr>National Defense Authorization Act</vt:lpstr>
      <vt:lpstr>Foreign Intelligence Surveillance Act</vt:lpstr>
      <vt:lpstr>Drug Testing and  the Erosion of Privacy</vt:lpstr>
      <vt:lpstr>National Security Agency (NSA)</vt:lpstr>
      <vt:lpstr>National Security Apparatus</vt:lpstr>
      <vt:lpstr>National Security Agency (NSA)</vt:lpstr>
      <vt:lpstr>National Security Agency (NSA)</vt:lpstr>
      <vt:lpstr>National Security Agency (NSA)</vt:lpstr>
      <vt:lpstr>National Security Agency (NSA)</vt:lpstr>
      <vt:lpstr>International Surveillance</vt:lpstr>
      <vt:lpstr>Drug Testing and  the Erosion of Privacy</vt:lpstr>
      <vt:lpstr>Drug Testing and  the Erosion of Privacy</vt:lpstr>
      <vt:lpstr>Drug Testing and  the Erosion of Privacy</vt:lpstr>
      <vt:lpstr>Drug Testing and  the Erosion of Privacy</vt:lpstr>
      <vt:lpstr>Drug Testing and  the Erosion of Privacy</vt:lpstr>
      <vt:lpstr>Drug Testing and  the Erosion of Privacy</vt:lpstr>
      <vt:lpstr>Big boss is watching: Percentage of companies that monitor employees’…</vt:lpstr>
      <vt:lpstr>Big boss is watching: Percentage of companies that monitor employees’…</vt:lpstr>
      <vt:lpstr>Corporate Espionage (http://www.corporatepolicy.org/spookybusiness.pdf) </vt:lpstr>
      <vt:lpstr>Corporate Espionage</vt:lpstr>
      <vt:lpstr>Corporate Espionage</vt:lpstr>
      <vt:lpstr>Corporate Espionage</vt:lpstr>
      <vt:lpstr>Corporate Espionage</vt:lpstr>
      <vt:lpstr>Corporate Espionage</vt:lpstr>
      <vt:lpstr>Corporate Espionage</vt:lpstr>
      <vt:lpstr>Corporate Espionage</vt:lpstr>
      <vt:lpstr>Corporate Espionage: HB Gary Federal</vt:lpstr>
      <vt:lpstr>Corporate Espionage - Examples</vt:lpstr>
      <vt:lpstr>Other Corporate Strategies</vt:lpstr>
      <vt:lpstr>Whistleblowers</vt:lpstr>
      <vt:lpstr>Whistleblowers</vt:lpstr>
      <vt:lpstr>Famous Whistleblowers</vt:lpstr>
      <vt:lpstr>Famous Whistleblowers</vt:lpstr>
      <vt:lpstr>Famous Whistleblowers</vt:lpstr>
      <vt:lpstr>Famous Whistleblowers</vt:lpstr>
      <vt:lpstr>Privacy, Research, Informed Consent</vt:lpstr>
      <vt:lpstr>Health Care Websites/Databases</vt:lpstr>
      <vt:lpstr>Health Care Websites/Databases</vt:lpstr>
      <vt:lpstr>EHRs/EMRs</vt:lpstr>
      <vt:lpstr>EHRs/EMRs</vt:lpstr>
      <vt:lpstr>EHRs/EMRs</vt:lpstr>
      <vt:lpstr>Health Care and Privacy</vt:lpstr>
      <vt:lpstr>PowerPoint Presentation</vt:lpstr>
      <vt:lpstr>Health Care and Privacy</vt:lpstr>
      <vt:lpstr>Health Care and Privacy</vt:lpstr>
      <vt:lpstr>Privacy in Clinical Medicine</vt:lpstr>
      <vt:lpstr>Health Care and Privacy</vt:lpstr>
      <vt:lpstr>Health Care and Privacy</vt:lpstr>
      <vt:lpstr>Health Care Privacy Breaches Increasing</vt:lpstr>
      <vt:lpstr>Health Care Privacy Breaches/Mistakes</vt:lpstr>
      <vt:lpstr>Health Care Privacy Breaches/Mistakes</vt:lpstr>
      <vt:lpstr>Health Care Privacy Breaches/Mistakes</vt:lpstr>
      <vt:lpstr>Health Care Privacy Breaches/Mistakes</vt:lpstr>
      <vt:lpstr>Open Note Charts</vt:lpstr>
      <vt:lpstr>Open Note Charts</vt:lpstr>
      <vt:lpstr>Open Note Charts</vt:lpstr>
      <vt:lpstr>Recording Physician-Patient Conversations</vt:lpstr>
      <vt:lpstr>Single Party Consent States (in Blue)</vt:lpstr>
      <vt:lpstr>Two Party Consent States (in Blue)</vt:lpstr>
      <vt:lpstr>Privacy in Clinical Medicine</vt:lpstr>
      <vt:lpstr>Privacy in Clinical Medicine</vt:lpstr>
      <vt:lpstr>Privacy in Clinical Medicine</vt:lpstr>
      <vt:lpstr>Privacy in Clinical Medicine</vt:lpstr>
      <vt:lpstr>Privacy in Clinical Medicine</vt:lpstr>
      <vt:lpstr>The Slippery Slope of Workplace Drug Testing</vt:lpstr>
      <vt:lpstr>The Slippery Slope of Workplace Drug Testing</vt:lpstr>
      <vt:lpstr>The Slippery Slope of Workplace Drug Testing</vt:lpstr>
      <vt:lpstr>The Slippery Slope of Workplace Drug Testing</vt:lpstr>
      <vt:lpstr>The Slippery Slope of Workplace Drug Testing</vt:lpstr>
      <vt:lpstr>The Slippery Slope of Workplace Drug Testing</vt:lpstr>
      <vt:lpstr>The Slippery Slope of Workplace Drug Testing</vt:lpstr>
      <vt:lpstr>The Slippery Slope of Workplace Drug Testing</vt:lpstr>
      <vt:lpstr>The Slippery Slope of Workplace Drug Testing</vt:lpstr>
      <vt:lpstr>The Slippery Slope of Workplace Drug Testing</vt:lpstr>
      <vt:lpstr>History of Privacy Protections in the U.S.</vt:lpstr>
      <vt:lpstr>History of Privacy Protections in the U.S.</vt:lpstr>
      <vt:lpstr>Privacy Protections</vt:lpstr>
      <vt:lpstr>Privacy Protections</vt:lpstr>
      <vt:lpstr>Anti-Discrimination Protections</vt:lpstr>
      <vt:lpstr>Anti-Discrimination Protections</vt:lpstr>
      <vt:lpstr>Anti-Discrimination Protections</vt:lpstr>
      <vt:lpstr>Anti-Discrimination Protections</vt:lpstr>
      <vt:lpstr>Anti-Discrimination Protections</vt:lpstr>
      <vt:lpstr>Drug Testing and Privacy/Confidentiality</vt:lpstr>
      <vt:lpstr>Erosions of Privacy</vt:lpstr>
      <vt:lpstr>Erosions of Privacy</vt:lpstr>
      <vt:lpstr>Erosions of Privacy</vt:lpstr>
      <vt:lpstr>Erosions of Privacy</vt:lpstr>
      <vt:lpstr>Erosions of Privacy</vt:lpstr>
      <vt:lpstr>Erosions of Privacy</vt:lpstr>
      <vt:lpstr>Erosions of Privacy</vt:lpstr>
      <vt:lpstr>Erosions of Privacy</vt:lpstr>
      <vt:lpstr>Erosions of Privacy</vt:lpstr>
      <vt:lpstr>Erosions of Privacy</vt:lpstr>
      <vt:lpstr>Erosions of Privacy</vt:lpstr>
      <vt:lpstr>Erosions of Privacy</vt:lpstr>
      <vt:lpstr>Erosions of Privacy</vt:lpstr>
      <vt:lpstr>Fake News/Videos</vt:lpstr>
      <vt:lpstr>Privacy/Confidentiality</vt:lpstr>
      <vt:lpstr>Health Insurance Data Mining</vt:lpstr>
      <vt:lpstr>Health Insurance Data Mining</vt:lpstr>
      <vt:lpstr>Health Insurance Data Mining</vt:lpstr>
      <vt:lpstr>Health Care Privacy Breaches</vt:lpstr>
      <vt:lpstr>Health Care Privacy Breaches</vt:lpstr>
      <vt:lpstr>Drug Testing and Privacy/Confidentiality</vt:lpstr>
      <vt:lpstr>Drug Testing and Privacy/Confidentiality: Helpful Developments</vt:lpstr>
      <vt:lpstr>Drug Testing and Privacy/Confidentiality: Helpful Developments</vt:lpstr>
      <vt:lpstr>Testing Protocols</vt:lpstr>
      <vt:lpstr>Conclusions Regarding Physician Drug Testing</vt:lpstr>
      <vt:lpstr>Conclusions Regarding Physician Drug Testing</vt:lpstr>
      <vt:lpstr>Conclusions Regarding Physician Drug Testing</vt:lpstr>
      <vt:lpstr>Improving Job Safety and  Quality of Care</vt:lpstr>
      <vt:lpstr>Improving Job Safety and  Quality of Care</vt:lpstr>
      <vt:lpstr>Improving Job Safety and  Quality of Care</vt:lpstr>
      <vt:lpstr>Improving Job Safety and  Quality of Care</vt:lpstr>
      <vt:lpstr>Alternatives to Drug Testing</vt:lpstr>
      <vt:lpstr>Alternatives to Drug Testing</vt:lpstr>
      <vt:lpstr>Alternatives to Drug Testing</vt:lpstr>
      <vt:lpstr>Alternatives to Drug Testing</vt:lpstr>
      <vt:lpstr>Alternatives to Drug Testing</vt:lpstr>
      <vt:lpstr>Alternatives to Drug Testing</vt:lpstr>
      <vt:lpstr>Alternatives to Drug Testing</vt:lpstr>
      <vt:lpstr>Alternatives to Drug Testing</vt:lpstr>
      <vt:lpstr>Mandatory Cognitive Testing of Aging Physicians</vt:lpstr>
      <vt:lpstr>Mandatory Cognitive Testing of Aging Physicians</vt:lpstr>
      <vt:lpstr>Mandatory Cognitive Testing of Aging Physicians</vt:lpstr>
      <vt:lpstr>Mandatory Cognitive Testing of Aging Physicians</vt:lpstr>
      <vt:lpstr>Alternatives to Drug Testing</vt:lpstr>
      <vt:lpstr>The “War on Drugs”</vt:lpstr>
      <vt:lpstr>The “War on Drugs”</vt:lpstr>
      <vt:lpstr>The “War on Drugs”</vt:lpstr>
      <vt:lpstr>The “War on Drugs”</vt:lpstr>
      <vt:lpstr>Decreasing Drug Use/Abuse</vt:lpstr>
      <vt:lpstr>Decreasing Drug Use/Abuse</vt:lpstr>
      <vt:lpstr>Decreasing Drug Use/Abuse</vt:lpstr>
      <vt:lpstr>Privacy Protection</vt:lpstr>
      <vt:lpstr>Privacy Protection</vt:lpstr>
      <vt:lpstr>Websites</vt:lpstr>
      <vt:lpstr>Citation</vt:lpstr>
      <vt:lpstr>Contact Information</vt:lpstr>
    </vt:vector>
  </TitlesOfParts>
  <Company>ITG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NRDC Bottled Water Quality Study (1999)</dc:title>
  <dc:creator>Lynn SanJuan</dc:creator>
  <cp:lastModifiedBy>martin donohoe</cp:lastModifiedBy>
  <cp:revision>446</cp:revision>
  <cp:lastPrinted>2000-10-06T22:51:15Z</cp:lastPrinted>
  <dcterms:created xsi:type="dcterms:W3CDTF">1999-07-28T19:30:32Z</dcterms:created>
  <dcterms:modified xsi:type="dcterms:W3CDTF">2026-08-27T08:55:10Z</dcterms:modified>
</cp:coreProperties>
</file>