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10"/>
  </p:notesMasterIdLst>
  <p:handoutMasterIdLst>
    <p:handoutMasterId r:id="rId111"/>
  </p:handoutMasterIdLst>
  <p:sldIdLst>
    <p:sldId id="265" r:id="rId2"/>
    <p:sldId id="369" r:id="rId3"/>
    <p:sldId id="428" r:id="rId4"/>
    <p:sldId id="257" r:id="rId5"/>
    <p:sldId id="426" r:id="rId6"/>
    <p:sldId id="262" r:id="rId7"/>
    <p:sldId id="442" r:id="rId8"/>
    <p:sldId id="263" r:id="rId9"/>
    <p:sldId id="427" r:id="rId10"/>
    <p:sldId id="456" r:id="rId11"/>
    <p:sldId id="318" r:id="rId12"/>
    <p:sldId id="1972" r:id="rId13"/>
    <p:sldId id="1973" r:id="rId14"/>
    <p:sldId id="480" r:id="rId15"/>
    <p:sldId id="1975" r:id="rId16"/>
    <p:sldId id="430" r:id="rId17"/>
    <p:sldId id="463" r:id="rId18"/>
    <p:sldId id="341" r:id="rId19"/>
    <p:sldId id="264" r:id="rId20"/>
    <p:sldId id="472" r:id="rId21"/>
    <p:sldId id="258" r:id="rId22"/>
    <p:sldId id="336" r:id="rId23"/>
    <p:sldId id="462" r:id="rId24"/>
    <p:sldId id="473" r:id="rId25"/>
    <p:sldId id="338" r:id="rId26"/>
    <p:sldId id="441" r:id="rId27"/>
    <p:sldId id="339" r:id="rId28"/>
    <p:sldId id="1978" r:id="rId29"/>
    <p:sldId id="450" r:id="rId30"/>
    <p:sldId id="451" r:id="rId31"/>
    <p:sldId id="453" r:id="rId32"/>
    <p:sldId id="466" r:id="rId33"/>
    <p:sldId id="452" r:id="rId34"/>
    <p:sldId id="370" r:id="rId35"/>
    <p:sldId id="271" r:id="rId36"/>
    <p:sldId id="424" r:id="rId37"/>
    <p:sldId id="479" r:id="rId38"/>
    <p:sldId id="455" r:id="rId39"/>
    <p:sldId id="421" r:id="rId40"/>
    <p:sldId id="438" r:id="rId41"/>
    <p:sldId id="1976" r:id="rId42"/>
    <p:sldId id="476" r:id="rId43"/>
    <p:sldId id="1977" r:id="rId44"/>
    <p:sldId id="459" r:id="rId45"/>
    <p:sldId id="465" r:id="rId46"/>
    <p:sldId id="454" r:id="rId47"/>
    <p:sldId id="467" r:id="rId48"/>
    <p:sldId id="477" r:id="rId49"/>
    <p:sldId id="363" r:id="rId50"/>
    <p:sldId id="1968" r:id="rId51"/>
    <p:sldId id="448" r:id="rId52"/>
    <p:sldId id="460" r:id="rId53"/>
    <p:sldId id="345" r:id="rId54"/>
    <p:sldId id="474" r:id="rId55"/>
    <p:sldId id="475" r:id="rId56"/>
    <p:sldId id="457" r:id="rId57"/>
    <p:sldId id="458" r:id="rId58"/>
    <p:sldId id="433" r:id="rId59"/>
    <p:sldId id="434" r:id="rId60"/>
    <p:sldId id="469" r:id="rId61"/>
    <p:sldId id="461" r:id="rId62"/>
    <p:sldId id="470" r:id="rId63"/>
    <p:sldId id="372" r:id="rId64"/>
    <p:sldId id="1971" r:id="rId65"/>
    <p:sldId id="449" r:id="rId66"/>
    <p:sldId id="471" r:id="rId67"/>
    <p:sldId id="364" r:id="rId68"/>
    <p:sldId id="482" r:id="rId69"/>
    <p:sldId id="440" r:id="rId70"/>
    <p:sldId id="373" r:id="rId71"/>
    <p:sldId id="481" r:id="rId72"/>
    <p:sldId id="374" r:id="rId73"/>
    <p:sldId id="368" r:id="rId74"/>
    <p:sldId id="468" r:id="rId75"/>
    <p:sldId id="325" r:id="rId76"/>
    <p:sldId id="447" r:id="rId77"/>
    <p:sldId id="328" r:id="rId78"/>
    <p:sldId id="329" r:id="rId79"/>
    <p:sldId id="464" r:id="rId80"/>
    <p:sldId id="330" r:id="rId81"/>
    <p:sldId id="331" r:id="rId82"/>
    <p:sldId id="332" r:id="rId83"/>
    <p:sldId id="333" r:id="rId84"/>
    <p:sldId id="334" r:id="rId85"/>
    <p:sldId id="435" r:id="rId86"/>
    <p:sldId id="436" r:id="rId87"/>
    <p:sldId id="1969" r:id="rId88"/>
    <p:sldId id="437" r:id="rId89"/>
    <p:sldId id="478" r:id="rId90"/>
    <p:sldId id="443" r:id="rId91"/>
    <p:sldId id="444" r:id="rId92"/>
    <p:sldId id="445" r:id="rId93"/>
    <p:sldId id="266" r:id="rId94"/>
    <p:sldId id="1970" r:id="rId95"/>
    <p:sldId id="268" r:id="rId96"/>
    <p:sldId id="429" r:id="rId97"/>
    <p:sldId id="269" r:id="rId98"/>
    <p:sldId id="270" r:id="rId99"/>
    <p:sldId id="425" r:id="rId100"/>
    <p:sldId id="356" r:id="rId101"/>
    <p:sldId id="1979" r:id="rId102"/>
    <p:sldId id="357" r:id="rId103"/>
    <p:sldId id="1974" r:id="rId104"/>
    <p:sldId id="417" r:id="rId105"/>
    <p:sldId id="419" r:id="rId106"/>
    <p:sldId id="420" r:id="rId107"/>
    <p:sldId id="423" r:id="rId108"/>
    <p:sldId id="422" r:id="rId109"/>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2891A9-E0B5-4559-B91D-E7E76E2A934E}" v="3" dt="2026-09-22T00:47:20.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030" autoAdjust="0"/>
    <p:restoredTop sz="94660"/>
  </p:normalViewPr>
  <p:slideViewPr>
    <p:cSldViewPr>
      <p:cViewPr varScale="1">
        <p:scale>
          <a:sx n="105" d="100"/>
          <a:sy n="105" d="100"/>
        </p:scale>
        <p:origin x="136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60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notesMaster" Target="notesMasters/notesMaster1.xml"/><Relationship Id="rId115"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F2C28959-2B18-5DBC-5AA4-EEEE5F3CF7A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78851" name="Rectangle 3">
            <a:extLst>
              <a:ext uri="{FF2B5EF4-FFF2-40B4-BE49-F238E27FC236}">
                <a16:creationId xmlns:a16="http://schemas.microsoft.com/office/drawing/2014/main" id="{36784DB5-E6E5-738C-955F-D4962340528D}"/>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78852" name="Rectangle 4">
            <a:extLst>
              <a:ext uri="{FF2B5EF4-FFF2-40B4-BE49-F238E27FC236}">
                <a16:creationId xmlns:a16="http://schemas.microsoft.com/office/drawing/2014/main" id="{65B80F15-3942-4FCC-076E-F505BEC568FB}"/>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78853" name="Rectangle 5">
            <a:extLst>
              <a:ext uri="{FF2B5EF4-FFF2-40B4-BE49-F238E27FC236}">
                <a16:creationId xmlns:a16="http://schemas.microsoft.com/office/drawing/2014/main" id="{DB2ECACA-A817-9057-5F48-0219574DAA4B}"/>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66EF8384-CAF2-4C46-B76C-CC557156998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2B1C9751-3797-D70A-82E7-6D8F687F68C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pPr>
              <a:defRPr/>
            </a:pPr>
            <a:endParaRPr lang="en-US"/>
          </a:p>
        </p:txBody>
      </p:sp>
      <p:sp>
        <p:nvSpPr>
          <p:cNvPr id="4099" name="Rectangle 3">
            <a:extLst>
              <a:ext uri="{FF2B5EF4-FFF2-40B4-BE49-F238E27FC236}">
                <a16:creationId xmlns:a16="http://schemas.microsoft.com/office/drawing/2014/main" id="{6006D7AA-2836-B050-158A-BF1CCDD85A4E}"/>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pPr>
              <a:defRPr/>
            </a:pPr>
            <a:endParaRPr lang="en-US"/>
          </a:p>
        </p:txBody>
      </p:sp>
      <p:sp>
        <p:nvSpPr>
          <p:cNvPr id="2052" name="Rectangle 4">
            <a:extLst>
              <a:ext uri="{FF2B5EF4-FFF2-40B4-BE49-F238E27FC236}">
                <a16:creationId xmlns:a16="http://schemas.microsoft.com/office/drawing/2014/main" id="{292BAE52-CFE8-B1AC-173D-814869AD18F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a:extLst>
              <a:ext uri="{FF2B5EF4-FFF2-40B4-BE49-F238E27FC236}">
                <a16:creationId xmlns:a16="http://schemas.microsoft.com/office/drawing/2014/main" id="{9676B764-650A-4D98-1314-E71748195B85}"/>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109DB622-6F67-0D1C-5B16-838A44214DAD}"/>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pPr>
              <a:defRPr/>
            </a:pPr>
            <a:endParaRPr lang="en-US"/>
          </a:p>
        </p:txBody>
      </p:sp>
      <p:sp>
        <p:nvSpPr>
          <p:cNvPr id="4103" name="Rectangle 7">
            <a:extLst>
              <a:ext uri="{FF2B5EF4-FFF2-40B4-BE49-F238E27FC236}">
                <a16:creationId xmlns:a16="http://schemas.microsoft.com/office/drawing/2014/main" id="{97039228-0BDD-37C2-637F-6AF206D75C1F}"/>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AF33374F-70FB-4F5B-A7F6-F06AC04F24C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76BA7A86-F07F-8ED9-F864-2BD7CC37D4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946CF1F-E606-40F0-8F1F-A10CDD66ACD7}" type="slidenum">
              <a:rPr lang="en-US" altLang="en-US" smtClean="0"/>
              <a:pPr>
                <a:spcBef>
                  <a:spcPct val="0"/>
                </a:spcBef>
              </a:pPr>
              <a:t>4</a:t>
            </a:fld>
            <a:endParaRPr lang="en-US" altLang="en-US"/>
          </a:p>
        </p:txBody>
      </p:sp>
      <p:sp>
        <p:nvSpPr>
          <p:cNvPr id="8195" name="Rectangle 2">
            <a:extLst>
              <a:ext uri="{FF2B5EF4-FFF2-40B4-BE49-F238E27FC236}">
                <a16:creationId xmlns:a16="http://schemas.microsoft.com/office/drawing/2014/main" id="{31C70DEE-2F20-A9DC-C729-BF453E4AB129}"/>
              </a:ext>
            </a:extLst>
          </p:cNvPr>
          <p:cNvSpPr>
            <a:spLocks noGrp="1" noRot="1" noChangeAspect="1" noChangeArrowheads="1" noTextEdit="1"/>
          </p:cNvSpPr>
          <p:nvPr>
            <p:ph type="sldImg"/>
          </p:nvPr>
        </p:nvSpPr>
        <p:spPr>
          <a:xfrm>
            <a:off x="1198563" y="727075"/>
            <a:ext cx="4460875" cy="3346450"/>
          </a:xfrm>
          <a:ln w="12700" cap="flat">
            <a:solidFill>
              <a:schemeClr val="tx1"/>
            </a:solidFill>
          </a:ln>
        </p:spPr>
      </p:sp>
      <p:sp>
        <p:nvSpPr>
          <p:cNvPr id="8196" name="Rectangle 3">
            <a:extLst>
              <a:ext uri="{FF2B5EF4-FFF2-40B4-BE49-F238E27FC236}">
                <a16:creationId xmlns:a16="http://schemas.microsoft.com/office/drawing/2014/main" id="{E282C99D-1B5D-7D4A-85D9-FFE4510FFBC4}"/>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04D16F47-0046-5C3D-2C1D-0FA6786D2949}"/>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4A853CB6-643A-3CF5-E66A-EB3A96B5264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2292" name="Slide Number Placeholder 3">
            <a:extLst>
              <a:ext uri="{FF2B5EF4-FFF2-40B4-BE49-F238E27FC236}">
                <a16:creationId xmlns:a16="http://schemas.microsoft.com/office/drawing/2014/main" id="{1695D446-EE4E-8DD7-2CB1-FDA8D4041F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E92EA9-0324-4F14-AC8B-9CA1CD83B148}" type="slidenum">
              <a:rPr lang="en-US" altLang="en-US" smtClean="0"/>
              <a:pPr>
                <a:spcBef>
                  <a:spcPct val="0"/>
                </a:spcBef>
              </a:pPr>
              <a:t>7</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6CDE2346-99AC-31A8-2290-EBCE4C0DC4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1D65CC4-4F91-4498-A839-30EB9D5E743D}" type="slidenum">
              <a:rPr lang="en-US" altLang="en-US" smtClean="0"/>
              <a:pPr>
                <a:spcBef>
                  <a:spcPct val="0"/>
                </a:spcBef>
              </a:pPr>
              <a:t>21</a:t>
            </a:fld>
            <a:endParaRPr lang="en-US" altLang="en-US"/>
          </a:p>
        </p:txBody>
      </p:sp>
      <p:sp>
        <p:nvSpPr>
          <p:cNvPr id="24579" name="Rectangle 2">
            <a:extLst>
              <a:ext uri="{FF2B5EF4-FFF2-40B4-BE49-F238E27FC236}">
                <a16:creationId xmlns:a16="http://schemas.microsoft.com/office/drawing/2014/main" id="{2BB48E82-48FA-6051-FD9D-3AD187BD8A67}"/>
              </a:ext>
            </a:extLst>
          </p:cNvPr>
          <p:cNvSpPr>
            <a:spLocks noGrp="1" noRot="1" noChangeAspect="1" noChangeArrowheads="1" noTextEdit="1"/>
          </p:cNvSpPr>
          <p:nvPr>
            <p:ph type="sldImg"/>
          </p:nvPr>
        </p:nvSpPr>
        <p:spPr>
          <a:xfrm>
            <a:off x="1198563" y="727075"/>
            <a:ext cx="4460875" cy="3346450"/>
          </a:xfrm>
          <a:ln w="12700" cap="flat">
            <a:solidFill>
              <a:schemeClr val="tx1"/>
            </a:solidFill>
          </a:ln>
        </p:spPr>
      </p:sp>
      <p:sp>
        <p:nvSpPr>
          <p:cNvPr id="24580" name="Rectangle 3">
            <a:extLst>
              <a:ext uri="{FF2B5EF4-FFF2-40B4-BE49-F238E27FC236}">
                <a16:creationId xmlns:a16="http://schemas.microsoft.com/office/drawing/2014/main" id="{E11288BE-BC12-3425-4F22-DB5FDF0E1282}"/>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6D13A0F-10AE-7CFB-52E8-B37A1F5AE4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BE28F0-A4BF-6D9F-8DFF-E182E5E9F4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3B2312D-BD0F-AE42-27E7-5F098E723332}"/>
              </a:ext>
            </a:extLst>
          </p:cNvPr>
          <p:cNvSpPr>
            <a:spLocks noGrp="1" noChangeArrowheads="1"/>
          </p:cNvSpPr>
          <p:nvPr>
            <p:ph type="sldNum" sz="quarter" idx="12"/>
          </p:nvPr>
        </p:nvSpPr>
        <p:spPr>
          <a:ln/>
        </p:spPr>
        <p:txBody>
          <a:bodyPr/>
          <a:lstStyle>
            <a:lvl1pPr>
              <a:defRPr/>
            </a:lvl1pPr>
          </a:lstStyle>
          <a:p>
            <a:pPr>
              <a:defRPr/>
            </a:pPr>
            <a:fld id="{6961E861-A804-4ED8-AB64-C283B2861A1E}" type="slidenum">
              <a:rPr lang="en-US" altLang="en-US"/>
              <a:pPr>
                <a:defRPr/>
              </a:pPr>
              <a:t>‹#›</a:t>
            </a:fld>
            <a:endParaRPr lang="en-US" altLang="en-US"/>
          </a:p>
        </p:txBody>
      </p:sp>
    </p:spTree>
    <p:extLst>
      <p:ext uri="{BB962C8B-B14F-4D97-AF65-F5344CB8AC3E}">
        <p14:creationId xmlns:p14="http://schemas.microsoft.com/office/powerpoint/2010/main" val="3185677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8CBDDA4-488E-692C-D27A-1193A5E4751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689C64-ED0E-8A14-2A19-32D83C5364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4C990F-BA02-B6BC-2CBE-F0DD8578E28F}"/>
              </a:ext>
            </a:extLst>
          </p:cNvPr>
          <p:cNvSpPr>
            <a:spLocks noGrp="1" noChangeArrowheads="1"/>
          </p:cNvSpPr>
          <p:nvPr>
            <p:ph type="sldNum" sz="quarter" idx="12"/>
          </p:nvPr>
        </p:nvSpPr>
        <p:spPr>
          <a:ln/>
        </p:spPr>
        <p:txBody>
          <a:bodyPr/>
          <a:lstStyle>
            <a:lvl1pPr>
              <a:defRPr/>
            </a:lvl1pPr>
          </a:lstStyle>
          <a:p>
            <a:pPr>
              <a:defRPr/>
            </a:pPr>
            <a:fld id="{64893452-96B3-49F1-B7E5-1D654D07D436}" type="slidenum">
              <a:rPr lang="en-US" altLang="en-US"/>
              <a:pPr>
                <a:defRPr/>
              </a:pPr>
              <a:t>‹#›</a:t>
            </a:fld>
            <a:endParaRPr lang="en-US" altLang="en-US"/>
          </a:p>
        </p:txBody>
      </p:sp>
    </p:spTree>
    <p:extLst>
      <p:ext uri="{BB962C8B-B14F-4D97-AF65-F5344CB8AC3E}">
        <p14:creationId xmlns:p14="http://schemas.microsoft.com/office/powerpoint/2010/main" val="3263128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DB5A57A-B44A-F61D-4B44-5F7D675204B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3B926B-8B2C-F666-991B-964B183179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FF2E4F4-5536-EFD4-743B-C42134F6B553}"/>
              </a:ext>
            </a:extLst>
          </p:cNvPr>
          <p:cNvSpPr>
            <a:spLocks noGrp="1" noChangeArrowheads="1"/>
          </p:cNvSpPr>
          <p:nvPr>
            <p:ph type="sldNum" sz="quarter" idx="12"/>
          </p:nvPr>
        </p:nvSpPr>
        <p:spPr>
          <a:ln/>
        </p:spPr>
        <p:txBody>
          <a:bodyPr/>
          <a:lstStyle>
            <a:lvl1pPr>
              <a:defRPr/>
            </a:lvl1pPr>
          </a:lstStyle>
          <a:p>
            <a:pPr>
              <a:defRPr/>
            </a:pPr>
            <a:fld id="{B7E1AF9E-0DBB-422F-AC28-8D89ADCEC7F8}" type="slidenum">
              <a:rPr lang="en-US" altLang="en-US"/>
              <a:pPr>
                <a:defRPr/>
              </a:pPr>
              <a:t>‹#›</a:t>
            </a:fld>
            <a:endParaRPr lang="en-US" altLang="en-US"/>
          </a:p>
        </p:txBody>
      </p:sp>
    </p:spTree>
    <p:extLst>
      <p:ext uri="{BB962C8B-B14F-4D97-AF65-F5344CB8AC3E}">
        <p14:creationId xmlns:p14="http://schemas.microsoft.com/office/powerpoint/2010/main" val="45876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F0F7EFB-71B5-73E2-D992-926B9D67454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21E7CC1-62D1-3EB9-547A-9881FEFC150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5D4A6F1-382D-8210-FB3B-CE2517B3ABA2}"/>
              </a:ext>
            </a:extLst>
          </p:cNvPr>
          <p:cNvSpPr>
            <a:spLocks noGrp="1" noChangeArrowheads="1"/>
          </p:cNvSpPr>
          <p:nvPr>
            <p:ph type="sldNum" sz="quarter" idx="12"/>
          </p:nvPr>
        </p:nvSpPr>
        <p:spPr>
          <a:ln/>
        </p:spPr>
        <p:txBody>
          <a:bodyPr/>
          <a:lstStyle>
            <a:lvl1pPr>
              <a:defRPr/>
            </a:lvl1pPr>
          </a:lstStyle>
          <a:p>
            <a:pPr>
              <a:defRPr/>
            </a:pPr>
            <a:fld id="{BFDB4B69-4DB7-4C9F-AEAD-50AF1D36D58D}" type="slidenum">
              <a:rPr lang="en-US" altLang="en-US"/>
              <a:pPr>
                <a:defRPr/>
              </a:pPr>
              <a:t>‹#›</a:t>
            </a:fld>
            <a:endParaRPr lang="en-US" altLang="en-US"/>
          </a:p>
        </p:txBody>
      </p:sp>
    </p:spTree>
    <p:extLst>
      <p:ext uri="{BB962C8B-B14F-4D97-AF65-F5344CB8AC3E}">
        <p14:creationId xmlns:p14="http://schemas.microsoft.com/office/powerpoint/2010/main" val="145338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91B8B0A-0DF7-5560-DC65-60FCAAB22A0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C39A681-DD4C-FD64-B036-A6357F89CE7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3FFC64C-FD98-A4BB-1C49-77E65CD6BDDD}"/>
              </a:ext>
            </a:extLst>
          </p:cNvPr>
          <p:cNvSpPr>
            <a:spLocks noGrp="1" noChangeArrowheads="1"/>
          </p:cNvSpPr>
          <p:nvPr>
            <p:ph type="sldNum" sz="quarter" idx="12"/>
          </p:nvPr>
        </p:nvSpPr>
        <p:spPr>
          <a:ln/>
        </p:spPr>
        <p:txBody>
          <a:bodyPr/>
          <a:lstStyle>
            <a:lvl1pPr>
              <a:defRPr/>
            </a:lvl1pPr>
          </a:lstStyle>
          <a:p>
            <a:pPr>
              <a:defRPr/>
            </a:pPr>
            <a:fld id="{44771A36-C0C2-4E01-BC5A-3F1291AEF888}" type="slidenum">
              <a:rPr lang="en-US" altLang="en-US"/>
              <a:pPr>
                <a:defRPr/>
              </a:pPr>
              <a:t>‹#›</a:t>
            </a:fld>
            <a:endParaRPr lang="en-US" altLang="en-US"/>
          </a:p>
        </p:txBody>
      </p:sp>
    </p:spTree>
    <p:extLst>
      <p:ext uri="{BB962C8B-B14F-4D97-AF65-F5344CB8AC3E}">
        <p14:creationId xmlns:p14="http://schemas.microsoft.com/office/powerpoint/2010/main" val="3650456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44EE16E-F5CE-3057-332D-BE4FBFBB392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C8E3691-0619-1A97-45B8-216023E147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BDF18619-B9AC-C8A2-E4AD-AA47AF3E3FD1}"/>
              </a:ext>
            </a:extLst>
          </p:cNvPr>
          <p:cNvSpPr>
            <a:spLocks noGrp="1" noChangeArrowheads="1"/>
          </p:cNvSpPr>
          <p:nvPr>
            <p:ph type="sldNum" sz="quarter" idx="12"/>
          </p:nvPr>
        </p:nvSpPr>
        <p:spPr>
          <a:ln/>
        </p:spPr>
        <p:txBody>
          <a:bodyPr/>
          <a:lstStyle>
            <a:lvl1pPr>
              <a:defRPr/>
            </a:lvl1pPr>
          </a:lstStyle>
          <a:p>
            <a:pPr>
              <a:defRPr/>
            </a:pPr>
            <a:fld id="{A7F117A9-0E45-4544-B67F-C78A4BAA1F95}" type="slidenum">
              <a:rPr lang="en-US" altLang="en-US"/>
              <a:pPr>
                <a:defRPr/>
              </a:pPr>
              <a:t>‹#›</a:t>
            </a:fld>
            <a:endParaRPr lang="en-US" altLang="en-US"/>
          </a:p>
        </p:txBody>
      </p:sp>
    </p:spTree>
    <p:extLst>
      <p:ext uri="{BB962C8B-B14F-4D97-AF65-F5344CB8AC3E}">
        <p14:creationId xmlns:p14="http://schemas.microsoft.com/office/powerpoint/2010/main" val="2087740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E17DD71-EAD7-D084-6CB4-539BC1A08BE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4C1A684-A680-6EBF-6FBF-8CB6927103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F96E66EE-5478-7988-6A2F-6EFB4EF8FB5F}"/>
              </a:ext>
            </a:extLst>
          </p:cNvPr>
          <p:cNvSpPr>
            <a:spLocks noGrp="1" noChangeArrowheads="1"/>
          </p:cNvSpPr>
          <p:nvPr>
            <p:ph type="sldNum" sz="quarter" idx="12"/>
          </p:nvPr>
        </p:nvSpPr>
        <p:spPr>
          <a:ln/>
        </p:spPr>
        <p:txBody>
          <a:bodyPr/>
          <a:lstStyle>
            <a:lvl1pPr>
              <a:defRPr/>
            </a:lvl1pPr>
          </a:lstStyle>
          <a:p>
            <a:pPr>
              <a:defRPr/>
            </a:pPr>
            <a:fld id="{328F8B4A-E665-4B38-9E60-A093AF51C82C}" type="slidenum">
              <a:rPr lang="en-US" altLang="en-US"/>
              <a:pPr>
                <a:defRPr/>
              </a:pPr>
              <a:t>‹#›</a:t>
            </a:fld>
            <a:endParaRPr lang="en-US" altLang="en-US"/>
          </a:p>
        </p:txBody>
      </p:sp>
    </p:spTree>
    <p:extLst>
      <p:ext uri="{BB962C8B-B14F-4D97-AF65-F5344CB8AC3E}">
        <p14:creationId xmlns:p14="http://schemas.microsoft.com/office/powerpoint/2010/main" val="1425026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337552E-B6EE-3958-0BDF-F44433F449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8BD4DA5-08EC-384B-C088-F522E95079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8AF9360-0C8E-D7C7-F08D-8620F7882ACE}"/>
              </a:ext>
            </a:extLst>
          </p:cNvPr>
          <p:cNvSpPr>
            <a:spLocks noGrp="1" noChangeArrowheads="1"/>
          </p:cNvSpPr>
          <p:nvPr>
            <p:ph type="sldNum" sz="quarter" idx="12"/>
          </p:nvPr>
        </p:nvSpPr>
        <p:spPr>
          <a:ln/>
        </p:spPr>
        <p:txBody>
          <a:bodyPr/>
          <a:lstStyle>
            <a:lvl1pPr>
              <a:defRPr/>
            </a:lvl1pPr>
          </a:lstStyle>
          <a:p>
            <a:pPr>
              <a:defRPr/>
            </a:pPr>
            <a:fld id="{85BC6779-961C-473A-87E2-74B1FD5F7B80}" type="slidenum">
              <a:rPr lang="en-US" altLang="en-US"/>
              <a:pPr>
                <a:defRPr/>
              </a:pPr>
              <a:t>‹#›</a:t>
            </a:fld>
            <a:endParaRPr lang="en-US" altLang="en-US"/>
          </a:p>
        </p:txBody>
      </p:sp>
    </p:spTree>
    <p:extLst>
      <p:ext uri="{BB962C8B-B14F-4D97-AF65-F5344CB8AC3E}">
        <p14:creationId xmlns:p14="http://schemas.microsoft.com/office/powerpoint/2010/main" val="1384310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19C0895-85CF-2E35-5ACA-87346D2892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83ED5AF-143F-82A5-7E2B-F5E3E6A073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10FB02F-B855-5933-433C-8419FF9D9D83}"/>
              </a:ext>
            </a:extLst>
          </p:cNvPr>
          <p:cNvSpPr>
            <a:spLocks noGrp="1" noChangeArrowheads="1"/>
          </p:cNvSpPr>
          <p:nvPr>
            <p:ph type="sldNum" sz="quarter" idx="12"/>
          </p:nvPr>
        </p:nvSpPr>
        <p:spPr>
          <a:ln/>
        </p:spPr>
        <p:txBody>
          <a:bodyPr/>
          <a:lstStyle>
            <a:lvl1pPr>
              <a:defRPr/>
            </a:lvl1pPr>
          </a:lstStyle>
          <a:p>
            <a:pPr>
              <a:defRPr/>
            </a:pPr>
            <a:fld id="{084438E6-8976-4775-8BA9-20F2435F1893}" type="slidenum">
              <a:rPr lang="en-US" altLang="en-US"/>
              <a:pPr>
                <a:defRPr/>
              </a:pPr>
              <a:t>‹#›</a:t>
            </a:fld>
            <a:endParaRPr lang="en-US" altLang="en-US"/>
          </a:p>
        </p:txBody>
      </p:sp>
    </p:spTree>
    <p:extLst>
      <p:ext uri="{BB962C8B-B14F-4D97-AF65-F5344CB8AC3E}">
        <p14:creationId xmlns:p14="http://schemas.microsoft.com/office/powerpoint/2010/main" val="200013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0F437E-BDF2-CDBE-906D-98118B5583A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AFDCB9C-BEC1-2B1D-A909-97D85F4548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E7C57C-DD19-583C-89E4-0CD4E738FA95}"/>
              </a:ext>
            </a:extLst>
          </p:cNvPr>
          <p:cNvSpPr>
            <a:spLocks noGrp="1" noChangeArrowheads="1"/>
          </p:cNvSpPr>
          <p:nvPr>
            <p:ph type="sldNum" sz="quarter" idx="12"/>
          </p:nvPr>
        </p:nvSpPr>
        <p:spPr>
          <a:ln/>
        </p:spPr>
        <p:txBody>
          <a:bodyPr/>
          <a:lstStyle>
            <a:lvl1pPr>
              <a:defRPr/>
            </a:lvl1pPr>
          </a:lstStyle>
          <a:p>
            <a:pPr>
              <a:defRPr/>
            </a:pPr>
            <a:fld id="{6B227C9E-74E1-4A1D-924B-130C4501371F}" type="slidenum">
              <a:rPr lang="en-US" altLang="en-US"/>
              <a:pPr>
                <a:defRPr/>
              </a:pPr>
              <a:t>‹#›</a:t>
            </a:fld>
            <a:endParaRPr lang="en-US" altLang="en-US"/>
          </a:p>
        </p:txBody>
      </p:sp>
    </p:spTree>
    <p:extLst>
      <p:ext uri="{BB962C8B-B14F-4D97-AF65-F5344CB8AC3E}">
        <p14:creationId xmlns:p14="http://schemas.microsoft.com/office/powerpoint/2010/main" val="2040990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0F614A-226C-CF0C-DB5B-C731EC29BB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CF98A4B-0126-562D-AFA0-CB09177F10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8F556B7-4062-32C8-846B-A45F2B252F94}"/>
              </a:ext>
            </a:extLst>
          </p:cNvPr>
          <p:cNvSpPr>
            <a:spLocks noGrp="1" noChangeArrowheads="1"/>
          </p:cNvSpPr>
          <p:nvPr>
            <p:ph type="sldNum" sz="quarter" idx="12"/>
          </p:nvPr>
        </p:nvSpPr>
        <p:spPr>
          <a:ln/>
        </p:spPr>
        <p:txBody>
          <a:bodyPr/>
          <a:lstStyle>
            <a:lvl1pPr>
              <a:defRPr/>
            </a:lvl1pPr>
          </a:lstStyle>
          <a:p>
            <a:pPr>
              <a:defRPr/>
            </a:pPr>
            <a:fld id="{EEC52DF0-BE97-4009-8335-36FA91FE0E2F}" type="slidenum">
              <a:rPr lang="en-US" altLang="en-US"/>
              <a:pPr>
                <a:defRPr/>
              </a:pPr>
              <a:t>‹#›</a:t>
            </a:fld>
            <a:endParaRPr lang="en-US" altLang="en-US"/>
          </a:p>
        </p:txBody>
      </p:sp>
    </p:spTree>
    <p:extLst>
      <p:ext uri="{BB962C8B-B14F-4D97-AF65-F5344CB8AC3E}">
        <p14:creationId xmlns:p14="http://schemas.microsoft.com/office/powerpoint/2010/main" val="282976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542C846-21EF-0752-CD28-459B0409217A}"/>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C12BE66-8897-B1F9-31F2-54D5E0F435B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428" name="Rectangle 4">
            <a:extLst>
              <a:ext uri="{FF2B5EF4-FFF2-40B4-BE49-F238E27FC236}">
                <a16:creationId xmlns:a16="http://schemas.microsoft.com/office/drawing/2014/main" id="{BEE44813-072D-2CA6-3AE8-1BEC9FB5FCEC}"/>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3429" name="Rectangle 5">
            <a:extLst>
              <a:ext uri="{FF2B5EF4-FFF2-40B4-BE49-F238E27FC236}">
                <a16:creationId xmlns:a16="http://schemas.microsoft.com/office/drawing/2014/main" id="{D05845F2-271C-D370-6BB8-5765CB5A01CB}"/>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430" name="Rectangle 6">
            <a:extLst>
              <a:ext uri="{FF2B5EF4-FFF2-40B4-BE49-F238E27FC236}">
                <a16:creationId xmlns:a16="http://schemas.microsoft.com/office/drawing/2014/main" id="{8155382C-D5C1-1503-8F23-D5FF669E15B6}"/>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808CC4C-D409-4471-9085-04461F1F4CA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www.cosmeticsdatabase.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http://www.medscape.com/viewarticle/542448" TargetMode="External"/><Relationship Id="rId2" Type="http://schemas.openxmlformats.org/officeDocument/2006/relationships/hyperlink" Target="http://www.medscape.com/viewarticle/529442"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hyperlink" Target="http://phsj.org/?page_id=10" TargetMode="Externa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hsj.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B226A9E-CD8D-8376-AA1B-8AA9C1E49398}"/>
              </a:ext>
            </a:extLst>
          </p:cNvPr>
          <p:cNvSpPr>
            <a:spLocks noGrp="1" noChangeArrowheads="1"/>
          </p:cNvSpPr>
          <p:nvPr>
            <p:ph type="title"/>
          </p:nvPr>
        </p:nvSpPr>
        <p:spPr/>
        <p:txBody>
          <a:bodyPr/>
          <a:lstStyle/>
          <a:p>
            <a:pPr eaLnBrk="1" hangingPunct="1"/>
            <a:endParaRPr lang="en-US" altLang="en-US" sz="6000" b="1"/>
          </a:p>
        </p:txBody>
      </p:sp>
      <p:sp>
        <p:nvSpPr>
          <p:cNvPr id="16387" name="Rectangle 3">
            <a:extLst>
              <a:ext uri="{FF2B5EF4-FFF2-40B4-BE49-F238E27FC236}">
                <a16:creationId xmlns:a16="http://schemas.microsoft.com/office/drawing/2014/main" id="{3F8F7DD7-EE7B-28A2-CBAB-21360DDC7B17}"/>
              </a:ext>
            </a:extLst>
          </p:cNvPr>
          <p:cNvSpPr>
            <a:spLocks noGrp="1" noChangeArrowheads="1"/>
          </p:cNvSpPr>
          <p:nvPr>
            <p:ph type="body" idx="1"/>
          </p:nvPr>
        </p:nvSpPr>
        <p:spPr/>
        <p:txBody>
          <a:bodyPr/>
          <a:lstStyle/>
          <a:p>
            <a:pPr algn="ctr" eaLnBrk="1" hangingPunct="1">
              <a:buFontTx/>
              <a:buNone/>
              <a:defRPr/>
            </a:pPr>
            <a:r>
              <a:rPr lang="en-US" sz="4800" b="1" dirty="0">
                <a:effectLst>
                  <a:outerShdw blurRad="38100" dist="38100" dir="2700000" algn="tl">
                    <a:srgbClr val="000000"/>
                  </a:outerShdw>
                </a:effectLst>
              </a:rPr>
              <a:t>Ideals of Beauty</a:t>
            </a:r>
          </a:p>
          <a:p>
            <a:pPr algn="ctr" eaLnBrk="1" hangingPunct="1">
              <a:buFontTx/>
              <a:buNone/>
              <a:defRPr/>
            </a:pPr>
            <a:r>
              <a:rPr lang="en-US" sz="4800" b="1" dirty="0">
                <a:effectLst>
                  <a:outerShdw blurRad="38100" dist="38100" dir="2700000" algn="tl">
                    <a:srgbClr val="000000"/>
                  </a:outerShdw>
                </a:effectLst>
              </a:rPr>
              <a:t>and Body Modification</a:t>
            </a:r>
            <a:endParaRPr lang="en-US" b="1" dirty="0">
              <a:effectLst>
                <a:outerShdw blurRad="38100" dist="38100" dir="2700000" algn="tl">
                  <a:srgbClr val="000000"/>
                </a:outerShdw>
              </a:effectLst>
            </a:endParaRPr>
          </a:p>
          <a:p>
            <a:pPr eaLnBrk="1" hangingPunct="1">
              <a:buFontTx/>
              <a:buNone/>
              <a:defRPr/>
            </a:pPr>
            <a:endParaRPr lang="en-US" b="1" dirty="0">
              <a:effectLst>
                <a:outerShdw blurRad="38100" dist="38100" dir="2700000" algn="tl">
                  <a:srgbClr val="000000"/>
                </a:outerShdw>
              </a:effectLst>
            </a:endParaRPr>
          </a:p>
          <a:p>
            <a:pPr algn="ctr" eaLnBrk="1" hangingPunct="1">
              <a:buFontTx/>
              <a:buNone/>
              <a:defRPr/>
            </a:pPr>
            <a:r>
              <a:rPr lang="en-US" sz="3600" b="1" dirty="0">
                <a:effectLst>
                  <a:outerShdw blurRad="38100" dist="38100" dir="2700000" algn="tl">
                    <a:srgbClr val="000000"/>
                  </a:outerShdw>
                </a:effectLst>
              </a:rPr>
              <a:t>Martin T </a:t>
            </a:r>
            <a:r>
              <a:rPr lang="en-US" sz="3600" b="1" dirty="0" err="1">
                <a:effectLst>
                  <a:outerShdw blurRad="38100" dist="38100" dir="2700000" algn="tl">
                    <a:srgbClr val="000000"/>
                  </a:outerShdw>
                </a:effectLst>
              </a:rPr>
              <a:t>Donohoe</a:t>
            </a:r>
            <a:r>
              <a:rPr lang="en-US" sz="3600" b="1" dirty="0">
                <a:effectLst>
                  <a:outerShdw blurRad="38100" dist="38100" dir="2700000" algn="tl">
                    <a:srgbClr val="000000"/>
                  </a:outerShdw>
                </a:effectLst>
              </a:rPr>
              <a:t>, MD, FACP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C37596A5-117E-2A92-5C44-73BFA31EEC75}"/>
              </a:ext>
            </a:extLst>
          </p:cNvPr>
          <p:cNvSpPr>
            <a:spLocks noGrp="1" noChangeArrowheads="1"/>
          </p:cNvSpPr>
          <p:nvPr>
            <p:ph type="title"/>
          </p:nvPr>
        </p:nvSpPr>
        <p:spPr/>
        <p:txBody>
          <a:bodyPr/>
          <a:lstStyle/>
          <a:p>
            <a:pPr eaLnBrk="1" hangingPunct="1">
              <a:defRPr/>
            </a:pPr>
            <a:r>
              <a:rPr lang="en-US" sz="4300" b="1" dirty="0">
                <a:solidFill>
                  <a:schemeClr val="tx1"/>
                </a:solidFill>
                <a:effectLst>
                  <a:outerShdw blurRad="38100" dist="38100" dir="2700000" algn="tl">
                    <a:srgbClr val="000000"/>
                  </a:outerShdw>
                </a:effectLst>
              </a:rPr>
              <a:t>Historical Ideals of Beauty</a:t>
            </a:r>
          </a:p>
        </p:txBody>
      </p:sp>
      <p:sp>
        <p:nvSpPr>
          <p:cNvPr id="5123" name="Rectangle 3">
            <a:extLst>
              <a:ext uri="{FF2B5EF4-FFF2-40B4-BE49-F238E27FC236}">
                <a16:creationId xmlns:a16="http://schemas.microsoft.com/office/drawing/2014/main" id="{003DAA50-781B-150D-6AFB-09D83D669739}"/>
              </a:ext>
            </a:extLst>
          </p:cNvPr>
          <p:cNvSpPr>
            <a:spLocks noGrp="1" noChangeArrowheads="1"/>
          </p:cNvSpPr>
          <p:nvPr>
            <p:ph type="body" idx="1"/>
          </p:nvPr>
        </p:nvSpPr>
        <p:spPr/>
        <p:txBody>
          <a:bodyPr/>
          <a:lstStyle/>
          <a:p>
            <a:pPr eaLnBrk="1" hangingPunct="1"/>
            <a:r>
              <a:rPr lang="en-US" altLang="en-US" dirty="0"/>
              <a:t>Ancient Greeks valued symmetry</a:t>
            </a:r>
          </a:p>
          <a:p>
            <a:pPr eaLnBrk="1" hangingPunct="1"/>
            <a:r>
              <a:rPr lang="en-US" altLang="en-US" dirty="0"/>
              <a:t>Contemporary definitions similar:</a:t>
            </a:r>
          </a:p>
          <a:p>
            <a:pPr lvl="1" eaLnBrk="1" hangingPunct="1"/>
            <a:r>
              <a:rPr lang="en-US" altLang="en-US" dirty="0"/>
              <a:t>“Ideal woman”: small chin, delicate jaws, full lips, small nose, high cheek bones, large and widely spaced eyes, and </a:t>
            </a:r>
            <a:r>
              <a:rPr lang="en-US" altLang="en-US" dirty="0" err="1"/>
              <a:t>waist:hip</a:t>
            </a:r>
            <a:r>
              <a:rPr lang="en-US" altLang="en-US" dirty="0"/>
              <a:t> ratio of 0.7</a:t>
            </a:r>
          </a:p>
          <a:p>
            <a:pPr lvl="1" eaLnBrk="1" hangingPunct="1"/>
            <a:r>
              <a:rPr lang="en-US" altLang="en-US" dirty="0"/>
              <a:t>“Ideal man”: taller, </a:t>
            </a:r>
            <a:r>
              <a:rPr lang="en-US" altLang="en-US" dirty="0" err="1"/>
              <a:t>waist:hip</a:t>
            </a:r>
            <a:r>
              <a:rPr lang="en-US" altLang="en-US" dirty="0"/>
              <a:t> ratio of 0.9, dominant/rectangular face/chin, deep-set eyes, heavy brow</a:t>
            </a:r>
          </a:p>
          <a:p>
            <a:pPr lvl="2" eaLnBrk="1" hangingPunct="1"/>
            <a:r>
              <a:rPr lang="en-US" altLang="en-US" dirty="0"/>
              <a:t>Suggests strong supply of testosterone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77FF9328-80B4-CD99-52B7-40A05491388F}"/>
              </a:ext>
            </a:extLst>
          </p:cNvPr>
          <p:cNvSpPr>
            <a:spLocks noGrp="1" noChangeArrowheads="1"/>
          </p:cNvSpPr>
          <p:nvPr>
            <p:ph type="title"/>
          </p:nvPr>
        </p:nvSpPr>
        <p:spPr/>
        <p:txBody>
          <a:bodyPr/>
          <a:lstStyle/>
          <a:p>
            <a:pPr eaLnBrk="1" hangingPunct="1"/>
            <a:r>
              <a:rPr lang="en-US" altLang="en-US"/>
              <a:t>“Ugly”</a:t>
            </a:r>
          </a:p>
        </p:txBody>
      </p:sp>
      <p:sp>
        <p:nvSpPr>
          <p:cNvPr id="6147" name="Content Placeholder 2">
            <a:extLst>
              <a:ext uri="{FF2B5EF4-FFF2-40B4-BE49-F238E27FC236}">
                <a16:creationId xmlns:a16="http://schemas.microsoft.com/office/drawing/2014/main" id="{740B73AF-13A5-BEC5-1D22-B7A96461E0A6}"/>
              </a:ext>
            </a:extLst>
          </p:cNvPr>
          <p:cNvSpPr>
            <a:spLocks noGrp="1" noChangeArrowheads="1"/>
          </p:cNvSpPr>
          <p:nvPr>
            <p:ph idx="1"/>
          </p:nvPr>
        </p:nvSpPr>
        <p:spPr/>
        <p:txBody>
          <a:bodyPr/>
          <a:lstStyle/>
          <a:p>
            <a:pPr eaLnBrk="1" hangingPunct="1"/>
            <a:r>
              <a:rPr lang="en-US" altLang="en-US" dirty="0"/>
              <a:t>Common first name in Ancient Greece, parts of sub-Saharan Africa</a:t>
            </a:r>
          </a:p>
          <a:p>
            <a:pPr eaLnBrk="1" hangingPunct="1"/>
            <a:r>
              <a:rPr lang="en-US" altLang="en-US" dirty="0"/>
              <a:t>Also derives from Old Norse word meaning “to be feared of dreaded.”</a:t>
            </a:r>
          </a:p>
          <a:p>
            <a:pPr eaLnBrk="1" hangingPunct="1"/>
            <a:r>
              <a:rPr lang="en-US" altLang="en-US" dirty="0"/>
              <a:t>Idea: give children bad names so demons won’t find them</a:t>
            </a:r>
          </a:p>
          <a:p>
            <a:pPr eaLnBrk="1" hangingPunct="1"/>
            <a:r>
              <a:rPr lang="en-US" altLang="en-US" dirty="0"/>
              <a:t>Other favorites: “Disagreeable,” “Crippled”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7DCD428-D925-79A8-FF1E-1A4AFF553DDF}"/>
              </a:ext>
            </a:extLst>
          </p:cNvPr>
          <p:cNvSpPr>
            <a:spLocks noGrp="1" noChangeArrowheads="1"/>
          </p:cNvSpPr>
          <p:nvPr>
            <p:ph type="title"/>
          </p:nvPr>
        </p:nvSpPr>
        <p:spPr/>
        <p:txBody>
          <a:bodyPr lIns="80962" tIns="39688" rIns="80962" bIns="39688"/>
          <a:lstStyle/>
          <a:p>
            <a:pPr defTabSz="806450" eaLnBrk="1" hangingPunct="1">
              <a:defRPr/>
            </a:pPr>
            <a:r>
              <a:rPr lang="en-US" sz="3900" b="1" dirty="0">
                <a:solidFill>
                  <a:schemeClr val="tx1"/>
                </a:solidFill>
                <a:effectLst>
                  <a:outerShdw blurRad="38100" dist="38100" dir="2700000" algn="tl">
                    <a:srgbClr val="000000"/>
                  </a:outerShdw>
                </a:effectLst>
              </a:rPr>
              <a:t>Historical Ideals of Beauty</a:t>
            </a:r>
            <a:r>
              <a:rPr lang="en-US" sz="3900" b="1" dirty="0">
                <a:solidFill>
                  <a:srgbClr val="FAFD00"/>
                </a:solidFill>
                <a:effectLst>
                  <a:outerShdw blurRad="38100" dist="38100" dir="2700000" algn="tl">
                    <a:srgbClr val="000000"/>
                  </a:outerShdw>
                </a:effectLst>
              </a:rPr>
              <a:t> </a:t>
            </a:r>
          </a:p>
        </p:txBody>
      </p:sp>
      <p:sp>
        <p:nvSpPr>
          <p:cNvPr id="7171" name="Rectangle 3">
            <a:extLst>
              <a:ext uri="{FF2B5EF4-FFF2-40B4-BE49-F238E27FC236}">
                <a16:creationId xmlns:a16="http://schemas.microsoft.com/office/drawing/2014/main" id="{C4973CAE-F034-8091-E448-CA3B95F3FC22}"/>
              </a:ext>
            </a:extLst>
          </p:cNvPr>
          <p:cNvSpPr>
            <a:spLocks noGrp="1" noChangeArrowheads="1"/>
          </p:cNvSpPr>
          <p:nvPr>
            <p:ph type="body" idx="1"/>
          </p:nvPr>
        </p:nvSpPr>
        <p:spPr>
          <a:xfrm>
            <a:off x="715963" y="1600200"/>
            <a:ext cx="7772400" cy="4718050"/>
          </a:xfrm>
          <a:noFill/>
        </p:spPr>
        <p:txBody>
          <a:bodyPr lIns="80962" tIns="39688" rIns="80962" bIns="39688"/>
          <a:lstStyle/>
          <a:p>
            <a:pPr marL="303213" indent="-303213" defTabSz="806450" eaLnBrk="1" hangingPunct="1"/>
            <a:r>
              <a:rPr lang="en-US" altLang="en-US" sz="2800" b="1">
                <a:solidFill>
                  <a:srgbClr val="FFFFFF"/>
                </a:solidFill>
              </a:rPr>
              <a:t>Traces of cosmetic ingredients found in small bottles dating back more than 6,000 yrs</a:t>
            </a:r>
          </a:p>
          <a:p>
            <a:pPr marL="303213" indent="-303213" defTabSz="806450" eaLnBrk="1" hangingPunct="1"/>
            <a:r>
              <a:rPr lang="en-US" altLang="en-US" sz="2800" b="1">
                <a:solidFill>
                  <a:srgbClr val="FFFFFF"/>
                </a:solidFill>
              </a:rPr>
              <a:t>Scarification – dates back at least 4,000 years</a:t>
            </a:r>
          </a:p>
          <a:p>
            <a:pPr marL="303213" indent="-303213" defTabSz="806450" eaLnBrk="1" hangingPunct="1"/>
            <a:r>
              <a:rPr lang="en-US" altLang="en-US" sz="2800" b="1">
                <a:solidFill>
                  <a:srgbClr val="FFFFFF"/>
                </a:solidFill>
              </a:rPr>
              <a:t>Chinese foot binding</a:t>
            </a:r>
          </a:p>
          <a:p>
            <a:pPr marL="655638" lvl="1" indent="-238125" defTabSz="806450" eaLnBrk="1" hangingPunct="1"/>
            <a:r>
              <a:rPr lang="en-US" altLang="en-US" b="1">
                <a:solidFill>
                  <a:srgbClr val="FFFFFF"/>
                </a:solidFill>
              </a:rPr>
              <a:t>pain, osteoporosis, falls/imbalance</a:t>
            </a:r>
          </a:p>
          <a:p>
            <a:pPr marL="655638" lvl="1" indent="-238125" defTabSz="806450" eaLnBrk="1" hangingPunct="1"/>
            <a:r>
              <a:rPr lang="en-US" altLang="en-US" b="1">
                <a:solidFill>
                  <a:srgbClr val="FFFFFF"/>
                </a:solidFill>
              </a:rPr>
              <a:t>Surgery to reshape women’s feet for stiletto heels increasingly popular</a:t>
            </a:r>
          </a:p>
          <a:p>
            <a:pPr marL="303213" indent="-303213" defTabSz="806450" eaLnBrk="1" hangingPunct="1"/>
            <a:endParaRPr lang="en-US" altLang="en-US" sz="2800" b="1">
              <a:solidFill>
                <a:srgbClr val="FFFFFF"/>
              </a:solidFill>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533F9-AB65-0D37-176E-282CAEB0D0E4}"/>
              </a:ext>
            </a:extLst>
          </p:cNvPr>
          <p:cNvSpPr>
            <a:spLocks noGrp="1"/>
          </p:cNvSpPr>
          <p:nvPr>
            <p:ph type="title"/>
          </p:nvPr>
        </p:nvSpPr>
        <p:spPr/>
        <p:txBody>
          <a:bodyPr/>
          <a:lstStyle/>
          <a:p>
            <a:pPr eaLnBrk="1" hangingPunct="1">
              <a:defRPr/>
            </a:pPr>
            <a:r>
              <a:rPr lang="en-US" b="1" dirty="0">
                <a:solidFill>
                  <a:schemeClr val="tx1"/>
                </a:solidFill>
                <a:effectLst>
                  <a:outerShdw blurRad="38100" dist="38100" dir="2700000" algn="tl">
                    <a:srgbClr val="000000"/>
                  </a:outerShdw>
                </a:effectLst>
              </a:rPr>
              <a:t>Historical Ideals of Beauty</a:t>
            </a:r>
            <a:r>
              <a:rPr lang="en-US" b="1" dirty="0">
                <a:solidFill>
                  <a:srgbClr val="FAFD00"/>
                </a:solidFill>
                <a:effectLst>
                  <a:outerShdw blurRad="38100" dist="38100" dir="2700000" algn="tl">
                    <a:srgbClr val="000000"/>
                  </a:outerShdw>
                </a:effectLst>
              </a:rPr>
              <a:t> </a:t>
            </a:r>
            <a:endParaRPr lang="en-US" dirty="0"/>
          </a:p>
        </p:txBody>
      </p:sp>
      <p:sp>
        <p:nvSpPr>
          <p:cNvPr id="9219" name="Content Placeholder 2">
            <a:extLst>
              <a:ext uri="{FF2B5EF4-FFF2-40B4-BE49-F238E27FC236}">
                <a16:creationId xmlns:a16="http://schemas.microsoft.com/office/drawing/2014/main" id="{6227DEFE-7D78-1D55-C90B-AC45D2DCD172}"/>
              </a:ext>
            </a:extLst>
          </p:cNvPr>
          <p:cNvSpPr>
            <a:spLocks noGrp="1" noChangeArrowheads="1"/>
          </p:cNvSpPr>
          <p:nvPr>
            <p:ph idx="1"/>
          </p:nvPr>
        </p:nvSpPr>
        <p:spPr/>
        <p:txBody>
          <a:bodyPr/>
          <a:lstStyle/>
          <a:p>
            <a:pPr eaLnBrk="1" hangingPunct="1"/>
            <a:r>
              <a:rPr lang="en-US" altLang="en-US" sz="2800" b="1" dirty="0">
                <a:solidFill>
                  <a:srgbClr val="FFFFFF"/>
                </a:solidFill>
              </a:rPr>
              <a:t>Ancient Greek newborn female baby wrapping</a:t>
            </a:r>
          </a:p>
          <a:p>
            <a:pPr eaLnBrk="1" hangingPunct="1"/>
            <a:r>
              <a:rPr lang="en-US" altLang="en-US" sz="2800" b="1" dirty="0">
                <a:solidFill>
                  <a:srgbClr val="FFFFFF"/>
                </a:solidFill>
              </a:rPr>
              <a:t>Ancient Roman women colored their lips with red cinnabar stone, a type of mercury ore, lined their faces with white lead, and rouged their cheeks with red lead</a:t>
            </a:r>
          </a:p>
          <a:p>
            <a:pPr eaLnBrk="1" hangingPunct="1"/>
            <a:r>
              <a:rPr lang="en-US" altLang="en-US" sz="2800" b="1" dirty="0">
                <a:solidFill>
                  <a:srgbClr val="FFFFFF"/>
                </a:solidFill>
              </a:rPr>
              <a:t>Ancient Egyptians/Roman/Persians: antimony for conjunctival sparkle</a:t>
            </a:r>
          </a:p>
          <a:p>
            <a:pPr eaLnBrk="1" hangingPunct="1"/>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1CBC86A-9504-30CA-9E10-8BE8826D9F64}"/>
              </a:ext>
            </a:extLst>
          </p:cNvPr>
          <p:cNvSpPr>
            <a:spLocks noGrp="1" noChangeArrowheads="1"/>
          </p:cNvSpPr>
          <p:nvPr>
            <p:ph type="title"/>
          </p:nvPr>
        </p:nvSpPr>
        <p:spPr/>
        <p:txBody>
          <a:bodyPr/>
          <a:lstStyle/>
          <a:p>
            <a:pPr eaLnBrk="1" hangingPunct="1">
              <a:defRPr/>
            </a:pPr>
            <a:r>
              <a:rPr lang="en-US" sz="3900" b="1" dirty="0">
                <a:solidFill>
                  <a:schemeClr val="tx1"/>
                </a:solidFill>
                <a:effectLst>
                  <a:outerShdw blurRad="38100" dist="38100" dir="2700000" algn="tl">
                    <a:srgbClr val="000000"/>
                  </a:outerShdw>
                </a:effectLst>
              </a:rPr>
              <a:t>Historical Ideals of Beauty</a:t>
            </a:r>
          </a:p>
        </p:txBody>
      </p:sp>
      <p:sp>
        <p:nvSpPr>
          <p:cNvPr id="13315" name="Rectangle 3">
            <a:extLst>
              <a:ext uri="{FF2B5EF4-FFF2-40B4-BE49-F238E27FC236}">
                <a16:creationId xmlns:a16="http://schemas.microsoft.com/office/drawing/2014/main" id="{09FD9D37-FA98-C544-D717-8D47D68826FA}"/>
              </a:ext>
            </a:extLst>
          </p:cNvPr>
          <p:cNvSpPr>
            <a:spLocks noGrp="1" noChangeArrowheads="1"/>
          </p:cNvSpPr>
          <p:nvPr>
            <p:ph type="body" idx="1"/>
          </p:nvPr>
        </p:nvSpPr>
        <p:spPr/>
        <p:txBody>
          <a:bodyPr/>
          <a:lstStyle/>
          <a:p>
            <a:pPr eaLnBrk="1" hangingPunct="1">
              <a:defRPr/>
            </a:pPr>
            <a:r>
              <a:rPr lang="en-US" altLang="en-US" sz="2800" b="1" dirty="0">
                <a:solidFill>
                  <a:srgbClr val="FFFFFF"/>
                </a:solidFill>
              </a:rPr>
              <a:t>Rome to medieval Europe: paleness preferred</a:t>
            </a:r>
          </a:p>
          <a:p>
            <a:pPr eaLnBrk="1" hangingPunct="1">
              <a:defRPr/>
            </a:pPr>
            <a:r>
              <a:rPr lang="en-US" sz="2800" b="1" dirty="0">
                <a:solidFill>
                  <a:srgbClr val="FFFFFF"/>
                </a:solidFill>
                <a:effectLst>
                  <a:outerShdw blurRad="38100" dist="38100" dir="2700000" algn="tl">
                    <a:srgbClr val="000000"/>
                  </a:outerShdw>
                </a:effectLst>
              </a:rPr>
              <a:t>Renaissance women used leeches on their ears to drain blood from their faces for a fashionably pale complexion</a:t>
            </a:r>
          </a:p>
          <a:p>
            <a:pPr eaLnBrk="1" hangingPunct="1">
              <a:defRPr/>
            </a:pPr>
            <a:r>
              <a:rPr lang="en-US" sz="2800" b="1" dirty="0">
                <a:solidFill>
                  <a:srgbClr val="FFFFFF"/>
                </a:solidFill>
                <a:effectLst>
                  <a:outerShdw blurRad="38100" dist="38100" dir="2700000" algn="tl">
                    <a:srgbClr val="000000"/>
                  </a:outerShdw>
                </a:effectLst>
              </a:rPr>
              <a:t>Elizabethan hair plucking (including eyebrows), ceruse (white lead) makeup</a:t>
            </a:r>
          </a:p>
          <a:p>
            <a:pPr eaLnBrk="1" hangingPunct="1">
              <a:defRPr/>
            </a:pPr>
            <a:r>
              <a:rPr lang="en-US" sz="2800" b="1" dirty="0">
                <a:solidFill>
                  <a:srgbClr val="FFFFFF"/>
                </a:solidFill>
                <a:effectLst>
                  <a:outerShdw blurRad="38100" dist="38100" dir="2700000" algn="tl">
                    <a:srgbClr val="000000"/>
                  </a:outerShdw>
                </a:effectLst>
              </a:rPr>
              <a:t>Elizabethans used lard to set wigs, which could result in rat infestations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6CDFE-7079-9BE7-6883-3DB811AE6E17}"/>
              </a:ext>
            </a:extLst>
          </p:cNvPr>
          <p:cNvSpPr>
            <a:spLocks noGrp="1"/>
          </p:cNvSpPr>
          <p:nvPr>
            <p:ph type="title"/>
          </p:nvPr>
        </p:nvSpPr>
        <p:spPr/>
        <p:txBody>
          <a:bodyPr/>
          <a:lstStyle/>
          <a:p>
            <a:pPr>
              <a:defRPr/>
            </a:pPr>
            <a:r>
              <a:rPr lang="en-US" b="1" dirty="0">
                <a:solidFill>
                  <a:schemeClr val="tx1"/>
                </a:solidFill>
                <a:effectLst>
                  <a:outerShdw blurRad="38100" dist="38100" dir="2700000" algn="tl">
                    <a:srgbClr val="000000"/>
                  </a:outerShdw>
                </a:effectLst>
              </a:rPr>
              <a:t>Historical Ideals of Beauty</a:t>
            </a:r>
            <a:endParaRPr lang="en-US" dirty="0"/>
          </a:p>
        </p:txBody>
      </p:sp>
      <p:sp>
        <p:nvSpPr>
          <p:cNvPr id="3" name="Content Placeholder 2">
            <a:extLst>
              <a:ext uri="{FF2B5EF4-FFF2-40B4-BE49-F238E27FC236}">
                <a16:creationId xmlns:a16="http://schemas.microsoft.com/office/drawing/2014/main" id="{8690D1F3-C936-9366-CA10-18EA000CB316}"/>
              </a:ext>
            </a:extLst>
          </p:cNvPr>
          <p:cNvSpPr>
            <a:spLocks noGrp="1"/>
          </p:cNvSpPr>
          <p:nvPr>
            <p:ph idx="1"/>
          </p:nvPr>
        </p:nvSpPr>
        <p:spPr/>
        <p:txBody>
          <a:bodyPr/>
          <a:lstStyle/>
          <a:p>
            <a:pPr eaLnBrk="1" hangingPunct="1">
              <a:defRPr/>
            </a:pPr>
            <a:r>
              <a:rPr lang="en-US" b="1" dirty="0">
                <a:solidFill>
                  <a:srgbClr val="FFFFFF"/>
                </a:solidFill>
                <a:effectLst>
                  <a:outerShdw blurRad="38100" dist="38100" dir="2700000" algn="tl">
                    <a:srgbClr val="000000"/>
                  </a:outerShdw>
                </a:effectLst>
              </a:rPr>
              <a:t>Court of Louis XVI: blue veins drawn on neck and shoulders to emphasize noble blood</a:t>
            </a:r>
          </a:p>
          <a:p>
            <a:pPr eaLnBrk="1" hangingPunct="1">
              <a:defRPr/>
            </a:pPr>
            <a:r>
              <a:rPr lang="en-US" b="1" dirty="0">
                <a:solidFill>
                  <a:srgbClr val="FFFFFF"/>
                </a:solidFill>
                <a:effectLst>
                  <a:outerShdw blurRad="38100" dist="38100" dir="2700000" algn="tl">
                    <a:srgbClr val="000000"/>
                  </a:outerShdw>
                </a:effectLst>
              </a:rPr>
              <a:t>16th &amp; 17th century: </a:t>
            </a:r>
            <a:r>
              <a:rPr lang="en-US" b="1" dirty="0" err="1">
                <a:solidFill>
                  <a:srgbClr val="FFFFFF"/>
                </a:solidFill>
                <a:effectLst>
                  <a:outerShdw blurRad="38100" dist="38100" dir="2700000" algn="tl">
                    <a:srgbClr val="000000"/>
                  </a:outerShdw>
                </a:effectLst>
              </a:rPr>
              <a:t>belladona</a:t>
            </a:r>
            <a:r>
              <a:rPr lang="en-US" b="1" dirty="0">
                <a:solidFill>
                  <a:srgbClr val="FFFFFF"/>
                </a:solidFill>
                <a:effectLst>
                  <a:outerShdw blurRad="38100" dist="38100" dir="2700000" algn="tl">
                    <a:srgbClr val="000000"/>
                  </a:outerShdw>
                </a:effectLst>
              </a:rPr>
              <a:t> eye drops</a:t>
            </a:r>
          </a:p>
          <a:p>
            <a:pP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49C0E8F6-0263-E34F-F61D-13A8EBD75118}"/>
              </a:ext>
            </a:extLst>
          </p:cNvPr>
          <p:cNvSpPr>
            <a:spLocks noGrp="1" noChangeArrowheads="1"/>
          </p:cNvSpPr>
          <p:nvPr>
            <p:ph type="title"/>
          </p:nvPr>
        </p:nvSpPr>
        <p:spPr/>
        <p:txBody>
          <a:bodyPr/>
          <a:lstStyle/>
          <a:p>
            <a:pPr eaLnBrk="1" hangingPunct="1">
              <a:defRPr/>
            </a:pPr>
            <a:r>
              <a:rPr lang="en-US" sz="3900" b="1" dirty="0">
                <a:solidFill>
                  <a:schemeClr val="tx1"/>
                </a:solidFill>
                <a:effectLst>
                  <a:outerShdw blurRad="38100" dist="38100" dir="2700000" algn="tl">
                    <a:srgbClr val="000000"/>
                  </a:outerShdw>
                </a:effectLst>
              </a:rPr>
              <a:t>Historical Ideals of Beauty</a:t>
            </a:r>
          </a:p>
        </p:txBody>
      </p:sp>
      <p:sp>
        <p:nvSpPr>
          <p:cNvPr id="13315" name="Rectangle 3">
            <a:extLst>
              <a:ext uri="{FF2B5EF4-FFF2-40B4-BE49-F238E27FC236}">
                <a16:creationId xmlns:a16="http://schemas.microsoft.com/office/drawing/2014/main" id="{E8A13C2B-9910-E8ED-C521-C05FC6BBFF33}"/>
              </a:ext>
            </a:extLst>
          </p:cNvPr>
          <p:cNvSpPr>
            <a:spLocks noGrp="1" noChangeArrowheads="1"/>
          </p:cNvSpPr>
          <p:nvPr>
            <p:ph type="body" idx="1"/>
          </p:nvPr>
        </p:nvSpPr>
        <p:spPr/>
        <p:txBody>
          <a:bodyPr/>
          <a:lstStyle/>
          <a:p>
            <a:pPr eaLnBrk="1" hangingPunct="1">
              <a:lnSpc>
                <a:spcPct val="90000"/>
              </a:lnSpc>
            </a:pPr>
            <a:r>
              <a:rPr lang="en-US" altLang="en-US" b="1" dirty="0">
                <a:solidFill>
                  <a:srgbClr val="FFFFFF"/>
                </a:solidFill>
              </a:rPr>
              <a:t>18</a:t>
            </a:r>
            <a:r>
              <a:rPr lang="en-US" altLang="en-US" b="1" baseline="30000" dirty="0">
                <a:solidFill>
                  <a:srgbClr val="FFFFFF"/>
                </a:solidFill>
              </a:rPr>
              <a:t>th</a:t>
            </a:r>
            <a:r>
              <a:rPr lang="en-US" altLang="en-US" b="1" dirty="0">
                <a:solidFill>
                  <a:srgbClr val="FFFFFF"/>
                </a:solidFill>
              </a:rPr>
              <a:t> Century: vermillion makeup (sulfur and mercury)</a:t>
            </a:r>
          </a:p>
          <a:p>
            <a:pPr eaLnBrk="1" hangingPunct="1">
              <a:lnSpc>
                <a:spcPct val="90000"/>
              </a:lnSpc>
            </a:pPr>
            <a:endParaRPr lang="en-US" altLang="en-US" b="1" dirty="0">
              <a:solidFill>
                <a:srgbClr val="FFFFFF"/>
              </a:solidFill>
            </a:endParaRPr>
          </a:p>
          <a:p>
            <a:pPr eaLnBrk="1" hangingPunct="1">
              <a:lnSpc>
                <a:spcPct val="90000"/>
              </a:lnSpc>
            </a:pPr>
            <a:r>
              <a:rPr lang="en-US" altLang="en-US" b="1" dirty="0">
                <a:solidFill>
                  <a:srgbClr val="FFFFFF"/>
                </a:solidFill>
              </a:rPr>
              <a:t>14th - 19th century: </a:t>
            </a:r>
            <a:r>
              <a:rPr lang="en-US" altLang="en-US" b="1" dirty="0" err="1">
                <a:solidFill>
                  <a:srgbClr val="FFFFFF"/>
                </a:solidFill>
              </a:rPr>
              <a:t>corsetting</a:t>
            </a:r>
            <a:r>
              <a:rPr lang="en-US" altLang="en-US" b="1" dirty="0">
                <a:solidFill>
                  <a:srgbClr val="FFFFFF"/>
                </a:solidFill>
              </a:rPr>
              <a:t> (whalebone and steel) – precursor to the girdle/Spanx</a:t>
            </a:r>
          </a:p>
          <a:p>
            <a:pPr lvl="1" eaLnBrk="1" hangingPunct="1">
              <a:lnSpc>
                <a:spcPct val="90000"/>
              </a:lnSpc>
            </a:pPr>
            <a:r>
              <a:rPr lang="en-US" altLang="en-US" b="1" dirty="0">
                <a:solidFill>
                  <a:srgbClr val="FFFFFF"/>
                </a:solidFill>
              </a:rPr>
              <a:t>Making a comeback at both high- and low-end retailers (takes up to 30 minutes to lace up; requires an extra set of hands)</a:t>
            </a:r>
          </a:p>
          <a:p>
            <a:pPr eaLnBrk="1" hangingPunct="1">
              <a:lnSpc>
                <a:spcPct val="90000"/>
              </a:lnSpc>
              <a:buFontTx/>
              <a:buNone/>
            </a:pPr>
            <a:endParaRPr lang="en-US" altLang="en-US" b="1" dirty="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8F991-6830-2F56-1750-D7F2196EAB3E}"/>
              </a:ext>
            </a:extLst>
          </p:cNvPr>
          <p:cNvSpPr>
            <a:spLocks noGrp="1"/>
          </p:cNvSpPr>
          <p:nvPr>
            <p:ph type="title"/>
          </p:nvPr>
        </p:nvSpPr>
        <p:spPr/>
        <p:txBody>
          <a:bodyPr/>
          <a:lstStyle/>
          <a:p>
            <a:pPr eaLnBrk="1" hangingPunct="1">
              <a:defRPr/>
            </a:pPr>
            <a:r>
              <a:rPr lang="en-US" b="1" dirty="0">
                <a:solidFill>
                  <a:schemeClr val="tx1"/>
                </a:solidFill>
                <a:effectLst>
                  <a:outerShdw blurRad="38100" dist="38100" dir="2700000" algn="tl">
                    <a:srgbClr val="000000"/>
                  </a:outerShdw>
                </a:effectLst>
              </a:rPr>
              <a:t>Historical Ideals of Beauty</a:t>
            </a:r>
            <a:endParaRPr lang="en-US" dirty="0"/>
          </a:p>
        </p:txBody>
      </p:sp>
      <p:sp>
        <p:nvSpPr>
          <p:cNvPr id="14339" name="Content Placeholder 2">
            <a:extLst>
              <a:ext uri="{FF2B5EF4-FFF2-40B4-BE49-F238E27FC236}">
                <a16:creationId xmlns:a16="http://schemas.microsoft.com/office/drawing/2014/main" id="{9A82C422-137F-F2B6-D2D5-E06A52F511E8}"/>
              </a:ext>
            </a:extLst>
          </p:cNvPr>
          <p:cNvSpPr>
            <a:spLocks noGrp="1" noChangeArrowheads="1"/>
          </p:cNvSpPr>
          <p:nvPr>
            <p:ph idx="1"/>
          </p:nvPr>
        </p:nvSpPr>
        <p:spPr/>
        <p:txBody>
          <a:bodyPr/>
          <a:lstStyle/>
          <a:p>
            <a:pPr eaLnBrk="1" hangingPunct="1"/>
            <a:r>
              <a:rPr lang="en-US" altLang="en-US" sz="2800" b="1" dirty="0"/>
              <a:t>Unibrow:</a:t>
            </a:r>
          </a:p>
          <a:p>
            <a:pPr lvl="1" eaLnBrk="1" hangingPunct="1"/>
            <a:r>
              <a:rPr lang="en-US" altLang="en-US" b="1" dirty="0"/>
              <a:t>Sign of criminal tendencies in Victorian England; mark of beauty in contemporary Iran and Tajikistan</a:t>
            </a:r>
          </a:p>
          <a:p>
            <a:pPr eaLnBrk="1" hangingPunct="1"/>
            <a:r>
              <a:rPr lang="en-US" altLang="en-US" sz="2800" b="1" dirty="0">
                <a:solidFill>
                  <a:srgbClr val="FFFFFF"/>
                </a:solidFill>
              </a:rPr>
              <a:t>19</a:t>
            </a:r>
            <a:r>
              <a:rPr lang="en-US" altLang="en-US" sz="2800" b="1" baseline="30000" dirty="0">
                <a:solidFill>
                  <a:srgbClr val="FFFFFF"/>
                </a:solidFill>
              </a:rPr>
              <a:t>th</a:t>
            </a:r>
            <a:r>
              <a:rPr lang="en-US" altLang="en-US" sz="2800" b="1" dirty="0">
                <a:solidFill>
                  <a:srgbClr val="FFFFFF"/>
                </a:solidFill>
              </a:rPr>
              <a:t> Century: Vacuum pumps and vibration therapy for baldness/”flabby skin”; mercury-based freckle remover</a:t>
            </a:r>
          </a:p>
          <a:p>
            <a:pPr eaLnBrk="1" hangingPunct="1"/>
            <a:r>
              <a:rPr lang="en-US" altLang="en-US" sz="2800" b="1" dirty="0" err="1">
                <a:solidFill>
                  <a:srgbClr val="FFFFFF"/>
                </a:solidFill>
              </a:rPr>
              <a:t>Efik</a:t>
            </a:r>
            <a:r>
              <a:rPr lang="en-US" altLang="en-US" sz="2800" b="1" dirty="0">
                <a:solidFill>
                  <a:srgbClr val="FFFFFF"/>
                </a:solidFill>
              </a:rPr>
              <a:t> people of the Nigerian coast, others: fattening rituals</a:t>
            </a:r>
          </a:p>
          <a:p>
            <a:pPr eaLnBrk="1" hangingPunct="1"/>
            <a:endParaRPr lang="en-US" altLang="en-US" b="1" dirty="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4500B-E6D6-8504-CFC1-160CAA1FEF7D}"/>
              </a:ext>
            </a:extLst>
          </p:cNvPr>
          <p:cNvSpPr>
            <a:spLocks noGrp="1"/>
          </p:cNvSpPr>
          <p:nvPr>
            <p:ph type="title"/>
          </p:nvPr>
        </p:nvSpPr>
        <p:spPr/>
        <p:txBody>
          <a:bodyPr/>
          <a:lstStyle/>
          <a:p>
            <a:pPr>
              <a:defRPr/>
            </a:pPr>
            <a:r>
              <a:rPr lang="en-US" b="1" dirty="0">
                <a:solidFill>
                  <a:schemeClr val="tx1"/>
                </a:solidFill>
                <a:effectLst>
                  <a:outerShdw blurRad="38100" dist="38100" dir="2700000" algn="tl">
                    <a:srgbClr val="000000"/>
                  </a:outerShdw>
                </a:effectLst>
              </a:rPr>
              <a:t>Historical Ideals of Beauty</a:t>
            </a:r>
            <a:endParaRPr lang="en-US" dirty="0"/>
          </a:p>
        </p:txBody>
      </p:sp>
      <p:sp>
        <p:nvSpPr>
          <p:cNvPr id="15363" name="Content Placeholder 2">
            <a:extLst>
              <a:ext uri="{FF2B5EF4-FFF2-40B4-BE49-F238E27FC236}">
                <a16:creationId xmlns:a16="http://schemas.microsoft.com/office/drawing/2014/main" id="{83C37AE7-DE22-CA92-D679-7F92B4E35747}"/>
              </a:ext>
            </a:extLst>
          </p:cNvPr>
          <p:cNvSpPr>
            <a:spLocks noGrp="1" noChangeArrowheads="1"/>
          </p:cNvSpPr>
          <p:nvPr>
            <p:ph idx="1"/>
          </p:nvPr>
        </p:nvSpPr>
        <p:spPr/>
        <p:txBody>
          <a:bodyPr/>
          <a:lstStyle/>
          <a:p>
            <a:pPr eaLnBrk="1" hangingPunct="1"/>
            <a:r>
              <a:rPr lang="en-US" altLang="en-US" sz="2400" dirty="0">
                <a:solidFill>
                  <a:srgbClr val="FFFFFF"/>
                </a:solidFill>
              </a:rPr>
              <a:t>Breast implants (since 1903 - Charles Miller, MD)</a:t>
            </a:r>
          </a:p>
          <a:p>
            <a:pPr lvl="1" eaLnBrk="1" hangingPunct="1"/>
            <a:r>
              <a:rPr lang="en-US" altLang="en-US" sz="2400" dirty="0">
                <a:solidFill>
                  <a:srgbClr val="FFFFFF"/>
                </a:solidFill>
              </a:rPr>
              <a:t>First silicone breast enlargement 1962</a:t>
            </a:r>
          </a:p>
          <a:p>
            <a:r>
              <a:rPr lang="en-US" altLang="en-US" sz="2400" dirty="0"/>
              <a:t>Early 20</a:t>
            </a:r>
            <a:r>
              <a:rPr lang="en-US" altLang="en-US" sz="2400" baseline="30000" dirty="0"/>
              <a:t>th</a:t>
            </a:r>
            <a:r>
              <a:rPr lang="en-US" altLang="en-US" sz="2400" dirty="0"/>
              <a:t> Century – teeth pulled, replaced with dentures (due to limited preventive dental care, arrival of </a:t>
            </a:r>
            <a:r>
              <a:rPr lang="en-US" altLang="en-US" sz="2400" dirty="0" err="1"/>
              <a:t>Novocaine</a:t>
            </a:r>
            <a:r>
              <a:rPr lang="en-US" altLang="en-US" sz="2400" dirty="0"/>
              <a:t>, porcelain teeth and vulcanite rubber, developed by Charles Goodyear)</a:t>
            </a:r>
          </a:p>
          <a:p>
            <a:pPr lvl="1"/>
            <a:r>
              <a:rPr lang="en-US" altLang="en-US" sz="2400" dirty="0"/>
              <a:t>Today some file uneven teeth down with nail files, damages enamel, increases tooth sensitivity, can destroy teeth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848CEF64-C2EA-D79B-BFBE-69308A6C8E03}"/>
              </a:ext>
            </a:extLst>
          </p:cNvPr>
          <p:cNvSpPr>
            <a:spLocks noGrp="1" noChangeArrowheads="1"/>
          </p:cNvSpPr>
          <p:nvPr>
            <p:ph type="title"/>
          </p:nvPr>
        </p:nvSpPr>
        <p:spPr/>
        <p:txBody>
          <a:bodyPr/>
          <a:lstStyle/>
          <a:p>
            <a:pPr eaLnBrk="1" hangingPunct="1">
              <a:defRPr/>
            </a:pPr>
            <a:r>
              <a:rPr lang="en-US" sz="4000" b="1" dirty="0">
                <a:effectLst>
                  <a:outerShdw blurRad="38100" dist="38100" dir="2700000" algn="tl">
                    <a:srgbClr val="000000"/>
                  </a:outerShdw>
                </a:effectLst>
              </a:rPr>
              <a:t>Contemporary Ideals of Beauty</a:t>
            </a:r>
          </a:p>
        </p:txBody>
      </p:sp>
      <p:sp>
        <p:nvSpPr>
          <p:cNvPr id="16387" name="Rectangle 3">
            <a:extLst>
              <a:ext uri="{FF2B5EF4-FFF2-40B4-BE49-F238E27FC236}">
                <a16:creationId xmlns:a16="http://schemas.microsoft.com/office/drawing/2014/main" id="{84527CDA-A8AD-6387-F721-9E6BF6B3926D}"/>
              </a:ext>
            </a:extLst>
          </p:cNvPr>
          <p:cNvSpPr>
            <a:spLocks noGrp="1" noChangeArrowheads="1"/>
          </p:cNvSpPr>
          <p:nvPr>
            <p:ph type="body" idx="1"/>
          </p:nvPr>
        </p:nvSpPr>
        <p:spPr/>
        <p:txBody>
          <a:bodyPr/>
          <a:lstStyle/>
          <a:p>
            <a:pPr eaLnBrk="1" hangingPunct="1"/>
            <a:r>
              <a:rPr lang="en-US" altLang="en-US" sz="2800" b="1" dirty="0">
                <a:solidFill>
                  <a:srgbClr val="FFFFFF"/>
                </a:solidFill>
              </a:rPr>
              <a:t>“Better Baby Contests” – Eugenic Movement / Social Darwinism</a:t>
            </a:r>
          </a:p>
          <a:p>
            <a:pPr lvl="1" eaLnBrk="1" hangingPunct="1"/>
            <a:r>
              <a:rPr lang="en-US" altLang="en-US" b="1" dirty="0">
                <a:solidFill>
                  <a:srgbClr val="FFFFFF"/>
                </a:solidFill>
              </a:rPr>
              <a:t>Today – “Baby Bangs,” toddler beauty contests, Barbie dolls (new models out)</a:t>
            </a:r>
          </a:p>
          <a:p>
            <a:pPr lvl="2" eaLnBrk="1" hangingPunct="1"/>
            <a:r>
              <a:rPr lang="en-US" altLang="en-US" sz="2800" b="1" dirty="0">
                <a:solidFill>
                  <a:srgbClr val="FFFFFF"/>
                </a:solidFill>
              </a:rPr>
              <a:t>Barbie in real life would have 18 inch </a:t>
            </a:r>
            <a:r>
              <a:rPr lang="en-US" altLang="en-US" sz="2800" b="1" dirty="0" err="1">
                <a:solidFill>
                  <a:srgbClr val="FFFFFF"/>
                </a:solidFill>
              </a:rPr>
              <a:t>waistm</a:t>
            </a:r>
            <a:r>
              <a:rPr lang="en-US" altLang="en-US" sz="2800" b="1" dirty="0">
                <a:solidFill>
                  <a:srgbClr val="FFFFFF"/>
                </a:solidFill>
              </a:rPr>
              <a:t> size 3 shoe, enormous breasts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928F3-A520-9A9F-5E7B-536B6B7E6852}"/>
              </a:ext>
            </a:extLst>
          </p:cNvPr>
          <p:cNvSpPr>
            <a:spLocks noGrp="1"/>
          </p:cNvSpPr>
          <p:nvPr>
            <p:ph type="title"/>
          </p:nvPr>
        </p:nvSpPr>
        <p:spPr/>
        <p:txBody>
          <a:bodyPr/>
          <a:lstStyle/>
          <a:p>
            <a:r>
              <a:rPr lang="en-AU" dirty="0"/>
              <a:t>Contemporary Ideals of Beauty</a:t>
            </a:r>
          </a:p>
        </p:txBody>
      </p:sp>
      <p:sp>
        <p:nvSpPr>
          <p:cNvPr id="3" name="Content Placeholder 2">
            <a:extLst>
              <a:ext uri="{FF2B5EF4-FFF2-40B4-BE49-F238E27FC236}">
                <a16:creationId xmlns:a16="http://schemas.microsoft.com/office/drawing/2014/main" id="{5878690E-B508-43EC-78FB-F35689EFBFB7}"/>
              </a:ext>
            </a:extLst>
          </p:cNvPr>
          <p:cNvSpPr>
            <a:spLocks noGrp="1"/>
          </p:cNvSpPr>
          <p:nvPr>
            <p:ph idx="1"/>
          </p:nvPr>
        </p:nvSpPr>
        <p:spPr/>
        <p:txBody>
          <a:bodyPr/>
          <a:lstStyle/>
          <a:p>
            <a:r>
              <a:rPr lang="en-US" altLang="en-US" dirty="0">
                <a:solidFill>
                  <a:srgbClr val="FFFFFF"/>
                </a:solidFill>
              </a:rPr>
              <a:t>“</a:t>
            </a:r>
            <a:r>
              <a:rPr lang="en-US" altLang="en-US" dirty="0" err="1">
                <a:solidFill>
                  <a:srgbClr val="FFFFFF"/>
                </a:solidFill>
              </a:rPr>
              <a:t>Barbiecore</a:t>
            </a:r>
            <a:r>
              <a:rPr lang="en-US" altLang="en-US" dirty="0">
                <a:solidFill>
                  <a:srgbClr val="FFFFFF"/>
                </a:solidFill>
              </a:rPr>
              <a:t>” - cosmetic surgery package</a:t>
            </a:r>
          </a:p>
          <a:p>
            <a:pPr lvl="1"/>
            <a:r>
              <a:rPr lang="en-US" altLang="en-US" sz="3200" dirty="0" err="1"/>
              <a:t>botox</a:t>
            </a:r>
            <a:r>
              <a:rPr lang="en-US" altLang="en-US" sz="3200" dirty="0"/>
              <a:t> injections to face and trapezius muscles (to elongate neck)</a:t>
            </a:r>
          </a:p>
          <a:p>
            <a:pPr lvl="1"/>
            <a:r>
              <a:rPr lang="en-US" altLang="en-US" sz="3200" dirty="0"/>
              <a:t>Breast augmentation, butt lift</a:t>
            </a:r>
          </a:p>
          <a:p>
            <a:pPr lvl="1"/>
            <a:r>
              <a:rPr lang="en-US" altLang="en-US" sz="3200" dirty="0"/>
              <a:t>Hairdo, pink nails, </a:t>
            </a:r>
            <a:r>
              <a:rPr lang="en-US" altLang="en-US" sz="3200" dirty="0" err="1"/>
              <a:t>teethwhitening</a:t>
            </a:r>
            <a:endParaRPr lang="en-US" altLang="en-US" sz="3200" dirty="0"/>
          </a:p>
        </p:txBody>
      </p:sp>
    </p:spTree>
    <p:extLst>
      <p:ext uri="{BB962C8B-B14F-4D97-AF65-F5344CB8AC3E}">
        <p14:creationId xmlns:p14="http://schemas.microsoft.com/office/powerpoint/2010/main" val="65064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3008-0F8B-0781-EEF4-7CA502DBCE93}"/>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CCFFFF"/>
                </a:solidFill>
                <a:effectLst/>
                <a:uLnTx/>
                <a:uFillTx/>
                <a:latin typeface="Arial"/>
                <a:ea typeface="+mj-ea"/>
                <a:cs typeface="+mj-cs"/>
              </a:rPr>
              <a:t>Contemporary Ideals of Beauty</a:t>
            </a:r>
            <a:endParaRPr lang="en-AU" dirty="0"/>
          </a:p>
        </p:txBody>
      </p:sp>
      <p:sp>
        <p:nvSpPr>
          <p:cNvPr id="3" name="Content Placeholder 2">
            <a:extLst>
              <a:ext uri="{FF2B5EF4-FFF2-40B4-BE49-F238E27FC236}">
                <a16:creationId xmlns:a16="http://schemas.microsoft.com/office/drawing/2014/main" id="{6B04EE4F-B0E3-DD6E-3D59-99EF393E1CA0}"/>
              </a:ext>
            </a:extLst>
          </p:cNvPr>
          <p:cNvSpPr>
            <a:spLocks noGrp="1"/>
          </p:cNvSpPr>
          <p:nvPr>
            <p:ph idx="1"/>
          </p:nvPr>
        </p:nvSpPr>
        <p:spPr/>
        <p:txBody>
          <a:bodyPr/>
          <a:lstStyle/>
          <a:p>
            <a:r>
              <a:rPr lang="en-AU" sz="3600" dirty="0"/>
              <a:t>The “Ken Package”</a:t>
            </a:r>
          </a:p>
          <a:p>
            <a:pPr lvl="1"/>
            <a:r>
              <a:rPr lang="en-AU" sz="3600" dirty="0"/>
              <a:t>Liposuction, six pack etching, fat transfer to chest, jawline adjustment, cheek filler</a:t>
            </a:r>
          </a:p>
        </p:txBody>
      </p:sp>
    </p:spTree>
    <p:extLst>
      <p:ext uri="{BB962C8B-B14F-4D97-AF65-F5344CB8AC3E}">
        <p14:creationId xmlns:p14="http://schemas.microsoft.com/office/powerpoint/2010/main" val="189574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0E71AD34-CE01-5734-2A31-19431ED50DF6}"/>
              </a:ext>
            </a:extLst>
          </p:cNvPr>
          <p:cNvSpPr>
            <a:spLocks noGrp="1" noChangeArrowheads="1"/>
          </p:cNvSpPr>
          <p:nvPr>
            <p:ph type="title"/>
          </p:nvPr>
        </p:nvSpPr>
        <p:spPr/>
        <p:txBody>
          <a:bodyPr/>
          <a:lstStyle/>
          <a:p>
            <a:r>
              <a:rPr lang="en-US" altLang="en-US" dirty="0"/>
              <a:t>Contemporary Ideals of Beauty</a:t>
            </a:r>
          </a:p>
        </p:txBody>
      </p:sp>
      <p:sp>
        <p:nvSpPr>
          <p:cNvPr id="17411" name="Content Placeholder 2">
            <a:extLst>
              <a:ext uri="{FF2B5EF4-FFF2-40B4-BE49-F238E27FC236}">
                <a16:creationId xmlns:a16="http://schemas.microsoft.com/office/drawing/2014/main" id="{CDC3D5DA-9E06-A032-9ECF-2B4F4C39511F}"/>
              </a:ext>
            </a:extLst>
          </p:cNvPr>
          <p:cNvSpPr>
            <a:spLocks noGrp="1" noChangeArrowheads="1"/>
          </p:cNvSpPr>
          <p:nvPr>
            <p:ph idx="1"/>
          </p:nvPr>
        </p:nvSpPr>
        <p:spPr/>
        <p:txBody>
          <a:bodyPr/>
          <a:lstStyle/>
          <a:p>
            <a:pPr eaLnBrk="1" hangingPunct="1">
              <a:buClr>
                <a:srgbClr val="FAFD00"/>
              </a:buClr>
            </a:pPr>
            <a:r>
              <a:rPr lang="en-US" altLang="en-US" b="1" dirty="0">
                <a:solidFill>
                  <a:srgbClr val="FFFFFF"/>
                </a:solidFill>
              </a:rPr>
              <a:t>Tapeworms (Maria Callas)</a:t>
            </a:r>
          </a:p>
          <a:p>
            <a:pPr eaLnBrk="1" hangingPunct="1">
              <a:buClr>
                <a:srgbClr val="FAFD00"/>
              </a:buClr>
            </a:pPr>
            <a:r>
              <a:rPr lang="en-US" altLang="en-US" b="1" dirty="0">
                <a:solidFill>
                  <a:srgbClr val="FFFFFF"/>
                </a:solidFill>
              </a:rPr>
              <a:t>Rib removal (Cher?)</a:t>
            </a:r>
          </a:p>
          <a:p>
            <a:pPr eaLnBrk="1" hangingPunct="1">
              <a:buClr>
                <a:srgbClr val="FAFD00"/>
              </a:buClr>
            </a:pPr>
            <a:r>
              <a:rPr lang="en-US" altLang="en-US" b="1" dirty="0"/>
              <a:t>Prostitutes using diuretics (for weight loss), child sex workers forced to take dexamethasone (to look older, “curvier”)</a:t>
            </a:r>
          </a:p>
          <a:p>
            <a:endParaRPr lang="en-US"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270C9-7A7E-06D0-598C-BCDA1A63D200}"/>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CCFFFF"/>
                </a:solidFill>
                <a:effectLst/>
                <a:uLnTx/>
                <a:uFillTx/>
                <a:latin typeface="Arial"/>
                <a:ea typeface="+mj-ea"/>
                <a:cs typeface="+mj-cs"/>
              </a:rPr>
              <a:t>Contemporary Ideals of Beauty</a:t>
            </a:r>
            <a:endParaRPr lang="en-AU" dirty="0"/>
          </a:p>
        </p:txBody>
      </p:sp>
      <p:sp>
        <p:nvSpPr>
          <p:cNvPr id="3" name="Content Placeholder 2">
            <a:extLst>
              <a:ext uri="{FF2B5EF4-FFF2-40B4-BE49-F238E27FC236}">
                <a16:creationId xmlns:a16="http://schemas.microsoft.com/office/drawing/2014/main" id="{03697A44-5078-EAF1-84AD-37FFE2AB689A}"/>
              </a:ext>
            </a:extLst>
          </p:cNvPr>
          <p:cNvSpPr>
            <a:spLocks noGrp="1"/>
          </p:cNvSpPr>
          <p:nvPr>
            <p:ph idx="1"/>
          </p:nvPr>
        </p:nvSpPr>
        <p:spPr/>
        <p:txBody>
          <a:bodyPr/>
          <a:lstStyle/>
          <a:p>
            <a:r>
              <a:rPr lang="en-AU" dirty="0" err="1"/>
              <a:t>Looksmaxing</a:t>
            </a:r>
            <a:endParaRPr lang="en-AU" dirty="0"/>
          </a:p>
          <a:p>
            <a:pPr lvl="1"/>
            <a:r>
              <a:rPr lang="en-AU" dirty="0"/>
              <a:t>Various procedures, implants, fillers, melatonin injections to darken skin, mewing (prolonged pushing of tongue against roof of mouth, which can loosen teeth and lead to misaligned jaw and speech impediments), and </a:t>
            </a:r>
            <a:r>
              <a:rPr lang="en-AU" dirty="0" err="1"/>
              <a:t>bonesmashing</a:t>
            </a:r>
            <a:r>
              <a:rPr lang="en-AU" dirty="0"/>
              <a:t> (deliberately fracturing face and jaw to realign), </a:t>
            </a:r>
          </a:p>
          <a:p>
            <a:pPr lvl="1"/>
            <a:r>
              <a:rPr lang="en-AU" dirty="0"/>
              <a:t>associated with misogyny, racism, and right-wing politics</a:t>
            </a:r>
          </a:p>
        </p:txBody>
      </p:sp>
    </p:spTree>
    <p:extLst>
      <p:ext uri="{BB962C8B-B14F-4D97-AF65-F5344CB8AC3E}">
        <p14:creationId xmlns:p14="http://schemas.microsoft.com/office/powerpoint/2010/main" val="2378565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D33E229B-5BEC-5EED-74CC-B2AC426A6392}"/>
              </a:ext>
            </a:extLst>
          </p:cNvPr>
          <p:cNvSpPr>
            <a:spLocks noGrp="1" noChangeArrowheads="1"/>
          </p:cNvSpPr>
          <p:nvPr>
            <p:ph type="title"/>
          </p:nvPr>
        </p:nvSpPr>
        <p:spPr/>
        <p:txBody>
          <a:bodyPr/>
          <a:lstStyle/>
          <a:p>
            <a:endParaRPr lang="en-US" altLang="en-US"/>
          </a:p>
        </p:txBody>
      </p:sp>
      <p:pic>
        <p:nvPicPr>
          <p:cNvPr id="18435" name="Picture 2" descr="C:\Users\Owner\Pictures\!cid_X_MA8_1283373399@aol.jpg">
            <a:extLst>
              <a:ext uri="{FF2B5EF4-FFF2-40B4-BE49-F238E27FC236}">
                <a16:creationId xmlns:a16="http://schemas.microsoft.com/office/drawing/2014/main" id="{84066906-1E0B-9001-B67D-B5E1660314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447800"/>
            <a:ext cx="6400800" cy="5029200"/>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A1D1A-8DCF-69DF-F405-868F03923318}"/>
              </a:ext>
            </a:extLst>
          </p:cNvPr>
          <p:cNvSpPr>
            <a:spLocks noGrp="1"/>
          </p:cNvSpPr>
          <p:nvPr>
            <p:ph type="title"/>
          </p:nvPr>
        </p:nvSpPr>
        <p:spPr/>
        <p:txBody>
          <a:bodyPr/>
          <a:lstStyle/>
          <a:p>
            <a:pPr>
              <a:defRPr/>
            </a:pPr>
            <a:r>
              <a:rPr lang="en-US" sz="4000" b="1" dirty="0">
                <a:solidFill>
                  <a:srgbClr val="CCFFFF"/>
                </a:solidFill>
                <a:effectLst>
                  <a:outerShdw blurRad="38100" dist="38100" dir="2700000" algn="tl">
                    <a:srgbClr val="000000"/>
                  </a:outerShdw>
                </a:effectLst>
              </a:rPr>
              <a:t>Contemporary Ideals of Beauty</a:t>
            </a:r>
            <a:endParaRPr lang="en-US" dirty="0"/>
          </a:p>
        </p:txBody>
      </p:sp>
      <p:sp>
        <p:nvSpPr>
          <p:cNvPr id="19459" name="Content Placeholder 2">
            <a:extLst>
              <a:ext uri="{FF2B5EF4-FFF2-40B4-BE49-F238E27FC236}">
                <a16:creationId xmlns:a16="http://schemas.microsoft.com/office/drawing/2014/main" id="{0B909050-36C8-C08A-26DE-48FF21FC63B9}"/>
              </a:ext>
            </a:extLst>
          </p:cNvPr>
          <p:cNvSpPr>
            <a:spLocks noGrp="1" noChangeArrowheads="1"/>
          </p:cNvSpPr>
          <p:nvPr>
            <p:ph idx="1"/>
          </p:nvPr>
        </p:nvSpPr>
        <p:spPr/>
        <p:txBody>
          <a:bodyPr/>
          <a:lstStyle/>
          <a:p>
            <a:r>
              <a:rPr lang="en-US" altLang="en-US" sz="3600" dirty="0"/>
              <a:t>U.S.:</a:t>
            </a:r>
          </a:p>
          <a:p>
            <a:pPr lvl="1"/>
            <a:r>
              <a:rPr lang="en-US" altLang="en-US" sz="3600" dirty="0"/>
              <a:t>Women began shaving legs and armpits in 1920s</a:t>
            </a:r>
          </a:p>
          <a:p>
            <a:pPr lvl="1"/>
            <a:r>
              <a:rPr lang="en-US" altLang="en-US" sz="3600" dirty="0"/>
              <a:t>Nearly half of college students shave all their pubic hair; only 4% go “au naturel”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2D0E91F1-7780-41AD-18AE-16B0D743254F}"/>
              </a:ext>
            </a:extLst>
          </p:cNvPr>
          <p:cNvSpPr>
            <a:spLocks noGrp="1" noChangeArrowheads="1"/>
          </p:cNvSpPr>
          <p:nvPr>
            <p:ph type="title"/>
          </p:nvPr>
        </p:nvSpPr>
        <p:spPr/>
        <p:txBody>
          <a:bodyPr/>
          <a:lstStyle/>
          <a:p>
            <a:pPr eaLnBrk="1" hangingPunct="1">
              <a:defRPr/>
            </a:pPr>
            <a:r>
              <a:rPr lang="en-US" sz="4000" b="1">
                <a:effectLst>
                  <a:outerShdw blurRad="38100" dist="38100" dir="2700000" algn="tl">
                    <a:srgbClr val="000000"/>
                  </a:outerShdw>
                </a:effectLst>
              </a:rPr>
              <a:t>Contemporary Ideals of Beauty</a:t>
            </a:r>
          </a:p>
        </p:txBody>
      </p:sp>
      <p:sp>
        <p:nvSpPr>
          <p:cNvPr id="20483" name="Rectangle 3">
            <a:extLst>
              <a:ext uri="{FF2B5EF4-FFF2-40B4-BE49-F238E27FC236}">
                <a16:creationId xmlns:a16="http://schemas.microsoft.com/office/drawing/2014/main" id="{E3FB0419-F20E-1840-0945-879E2A6512D8}"/>
              </a:ext>
            </a:extLst>
          </p:cNvPr>
          <p:cNvSpPr>
            <a:spLocks noGrp="1" noChangeArrowheads="1"/>
          </p:cNvSpPr>
          <p:nvPr>
            <p:ph type="body" idx="1"/>
          </p:nvPr>
        </p:nvSpPr>
        <p:spPr/>
        <p:txBody>
          <a:bodyPr/>
          <a:lstStyle/>
          <a:p>
            <a:pPr eaLnBrk="1" hangingPunct="1">
              <a:buClr>
                <a:srgbClr val="FAFD00"/>
              </a:buClr>
            </a:pPr>
            <a:r>
              <a:rPr lang="en-US" altLang="en-US" sz="3400" b="1" dirty="0">
                <a:solidFill>
                  <a:srgbClr val="FFFFFF"/>
                </a:solidFill>
              </a:rPr>
              <a:t>Botox injections</a:t>
            </a:r>
          </a:p>
          <a:p>
            <a:pPr eaLnBrk="1" hangingPunct="1">
              <a:buClr>
                <a:srgbClr val="FAFD00"/>
              </a:buClr>
            </a:pPr>
            <a:r>
              <a:rPr lang="en-US" altLang="en-US" sz="3400" b="1" dirty="0">
                <a:solidFill>
                  <a:srgbClr val="FFFFFF"/>
                </a:solidFill>
              </a:rPr>
              <a:t>Plastic surgery</a:t>
            </a:r>
          </a:p>
          <a:p>
            <a:pPr eaLnBrk="1" hangingPunct="1">
              <a:buClr>
                <a:srgbClr val="FAFD00"/>
              </a:buClr>
            </a:pPr>
            <a:endParaRPr lang="en-US" altLang="en-US" sz="3400" b="1" dirty="0">
              <a:solidFill>
                <a:srgbClr val="FFFFFF"/>
              </a:solidFill>
            </a:endParaRPr>
          </a:p>
          <a:p>
            <a:pPr eaLnBrk="1" hangingPunct="1">
              <a:buClr>
                <a:srgbClr val="FAFD00"/>
              </a:buClr>
            </a:pPr>
            <a:r>
              <a:rPr lang="en-US" altLang="en-US" sz="3400" b="1" dirty="0">
                <a:solidFill>
                  <a:srgbClr val="FFFFFF"/>
                </a:solidFill>
              </a:rPr>
              <a:t>Abusive subjugation of women through body modification – female genital mutilation</a:t>
            </a:r>
          </a:p>
          <a:p>
            <a:pPr lvl="1" eaLnBrk="1" hangingPunct="1">
              <a:buClr>
                <a:srgbClr val="FAFD00"/>
              </a:buClr>
            </a:pPr>
            <a:r>
              <a:rPr lang="en-US" altLang="en-US" sz="3000" b="1" dirty="0">
                <a:solidFill>
                  <a:srgbClr val="FFFFFF"/>
                </a:solidFill>
              </a:rPr>
              <a:t>Cultural components</a:t>
            </a:r>
          </a:p>
          <a:p>
            <a:pPr eaLnBrk="1" hangingPunct="1"/>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254C71E4-BD40-FCE1-B302-DDCD863F36AA}"/>
              </a:ext>
            </a:extLst>
          </p:cNvPr>
          <p:cNvSpPr>
            <a:spLocks noGrp="1" noChangeArrowheads="1"/>
          </p:cNvSpPr>
          <p:nvPr>
            <p:ph type="title"/>
          </p:nvPr>
        </p:nvSpPr>
        <p:spPr/>
        <p:txBody>
          <a:bodyPr/>
          <a:lstStyle/>
          <a:p>
            <a:pPr eaLnBrk="1" hangingPunct="1">
              <a:defRPr/>
            </a:pPr>
            <a:r>
              <a:rPr lang="en-US" sz="3900" b="1">
                <a:solidFill>
                  <a:schemeClr val="tx1"/>
                </a:solidFill>
                <a:effectLst>
                  <a:outerShdw blurRad="38100" dist="38100" dir="2700000" algn="tl">
                    <a:srgbClr val="000000"/>
                  </a:outerShdw>
                </a:effectLst>
              </a:rPr>
              <a:t>Ideals of Beauty</a:t>
            </a:r>
          </a:p>
        </p:txBody>
      </p:sp>
      <p:sp>
        <p:nvSpPr>
          <p:cNvPr id="15363" name="Rectangle 3">
            <a:extLst>
              <a:ext uri="{FF2B5EF4-FFF2-40B4-BE49-F238E27FC236}">
                <a16:creationId xmlns:a16="http://schemas.microsoft.com/office/drawing/2014/main" id="{222E7A8D-7DC7-7644-27D5-8EF9FD0EC76C}"/>
              </a:ext>
            </a:extLst>
          </p:cNvPr>
          <p:cNvSpPr>
            <a:spLocks noGrp="1" noChangeArrowheads="1"/>
          </p:cNvSpPr>
          <p:nvPr>
            <p:ph type="body" idx="1"/>
          </p:nvPr>
        </p:nvSpPr>
        <p:spPr/>
        <p:txBody>
          <a:bodyPr/>
          <a:lstStyle/>
          <a:p>
            <a:pPr eaLnBrk="1" hangingPunct="1">
              <a:buClr>
                <a:srgbClr val="FAFD00"/>
              </a:buClr>
              <a:defRPr/>
            </a:pPr>
            <a:r>
              <a:rPr lang="en-US" dirty="0">
                <a:solidFill>
                  <a:srgbClr val="FFFFFF"/>
                </a:solidFill>
                <a:effectLst>
                  <a:outerShdw blurRad="38100" dist="38100" dir="2700000" algn="tl">
                    <a:srgbClr val="000000">
                      <a:alpha val="43137"/>
                    </a:srgbClr>
                  </a:outerShdw>
                </a:effectLst>
              </a:rPr>
              <a:t>Brass neck rings (</a:t>
            </a:r>
            <a:r>
              <a:rPr lang="en-US" dirty="0" err="1">
                <a:solidFill>
                  <a:srgbClr val="FFFFFF"/>
                </a:solidFill>
                <a:effectLst>
                  <a:outerShdw blurRad="38100" dist="38100" dir="2700000" algn="tl">
                    <a:srgbClr val="000000">
                      <a:alpha val="43137"/>
                    </a:srgbClr>
                  </a:outerShdw>
                </a:effectLst>
              </a:rPr>
              <a:t>Paduang</a:t>
            </a:r>
            <a:r>
              <a:rPr lang="en-US" dirty="0">
                <a:solidFill>
                  <a:srgbClr val="FFFFFF"/>
                </a:solidFill>
                <a:effectLst>
                  <a:outerShdw blurRad="38100" dist="38100" dir="2700000" algn="tl">
                    <a:srgbClr val="000000">
                      <a:alpha val="43137"/>
                    </a:srgbClr>
                  </a:outerShdw>
                </a:effectLst>
              </a:rPr>
              <a:t> people of Burma)</a:t>
            </a:r>
          </a:p>
          <a:p>
            <a:pPr eaLnBrk="1" hangingPunct="1">
              <a:defRPr/>
            </a:pPr>
            <a:r>
              <a:rPr lang="en-US" dirty="0">
                <a:effectLst>
                  <a:outerShdw blurRad="38100" dist="38100" dir="2700000" algn="tl">
                    <a:srgbClr val="000000">
                      <a:alpha val="43137"/>
                    </a:srgbClr>
                  </a:outerShdw>
                </a:effectLst>
              </a:rPr>
              <a:t>Lip and earlobe expanders (certain African tribes)</a:t>
            </a:r>
          </a:p>
          <a:p>
            <a:pPr eaLnBrk="1" hangingPunct="1">
              <a:defRPr/>
            </a:pPr>
            <a:r>
              <a:rPr lang="en-US" dirty="0">
                <a:effectLst>
                  <a:outerShdw blurRad="38100" dist="38100" dir="2700000" algn="tl">
                    <a:srgbClr val="000000">
                      <a:alpha val="43137"/>
                    </a:srgbClr>
                  </a:outerShdw>
                </a:effectLst>
              </a:rPr>
              <a:t>Helmet molds for children in China to create perfectly round heads</a:t>
            </a:r>
          </a:p>
          <a:p>
            <a:pPr eaLnBrk="1" hangingPunct="1">
              <a:buClr>
                <a:srgbClr val="FAFD00"/>
              </a:buClr>
              <a:defRPr/>
            </a:pPr>
            <a:r>
              <a:rPr lang="en-US" dirty="0">
                <a:solidFill>
                  <a:srgbClr val="FFFFFF"/>
                </a:solidFill>
                <a:effectLst>
                  <a:outerShdw blurRad="38100" dist="38100" dir="2700000" algn="tl">
                    <a:srgbClr val="000000">
                      <a:alpha val="43137"/>
                    </a:srgbClr>
                  </a:outerShdw>
                </a:effectLst>
              </a:rPr>
              <a:t>Tattoos, body piercings, wings</a:t>
            </a:r>
          </a:p>
          <a:p>
            <a:pPr eaLnBrk="1" hangingPunct="1">
              <a:buClr>
                <a:srgbClr val="FAFD00"/>
              </a:buClr>
              <a:defRPr/>
            </a:pPr>
            <a:endParaRPr lang="en-US" dirty="0">
              <a:solidFill>
                <a:srgbClr val="FFFFFF"/>
              </a:solidFill>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44ECE1DF-747C-0200-4937-90A824CC2388}"/>
              </a:ext>
            </a:extLst>
          </p:cNvPr>
          <p:cNvSpPr>
            <a:spLocks noGrp="1" noChangeArrowheads="1"/>
          </p:cNvSpPr>
          <p:nvPr>
            <p:ph type="title"/>
          </p:nvPr>
        </p:nvSpPr>
        <p:spPr/>
        <p:txBody>
          <a:bodyPr/>
          <a:lstStyle/>
          <a:p>
            <a:r>
              <a:rPr lang="en-US" altLang="en-US"/>
              <a:t>Ideals of Beauty</a:t>
            </a:r>
          </a:p>
        </p:txBody>
      </p:sp>
      <p:sp>
        <p:nvSpPr>
          <p:cNvPr id="3" name="Content Placeholder 2">
            <a:extLst>
              <a:ext uri="{FF2B5EF4-FFF2-40B4-BE49-F238E27FC236}">
                <a16:creationId xmlns:a16="http://schemas.microsoft.com/office/drawing/2014/main" id="{FB6A7299-4080-7762-F1F4-D0EE000B11DD}"/>
              </a:ext>
            </a:extLst>
          </p:cNvPr>
          <p:cNvSpPr>
            <a:spLocks noGrp="1"/>
          </p:cNvSpPr>
          <p:nvPr>
            <p:ph idx="1"/>
          </p:nvPr>
        </p:nvSpPr>
        <p:spPr/>
        <p:txBody>
          <a:bodyPr/>
          <a:lstStyle/>
          <a:p>
            <a:pPr>
              <a:defRPr/>
            </a:pPr>
            <a:r>
              <a:rPr lang="en-US" dirty="0" err="1">
                <a:solidFill>
                  <a:srgbClr val="FFFFFF"/>
                </a:solidFill>
                <a:effectLst>
                  <a:outerShdw blurRad="38100" dist="38100" dir="2700000" algn="tl">
                    <a:srgbClr val="000000">
                      <a:alpha val="43137"/>
                    </a:srgbClr>
                  </a:outerShdw>
                </a:effectLst>
              </a:rPr>
              <a:t>Ilizarov</a:t>
            </a:r>
            <a:r>
              <a:rPr lang="en-US" dirty="0">
                <a:solidFill>
                  <a:srgbClr val="FFFFFF"/>
                </a:solidFill>
                <a:effectLst>
                  <a:outerShdw blurRad="38100" dist="38100" dir="2700000" algn="tl">
                    <a:srgbClr val="000000">
                      <a:alpha val="43137"/>
                    </a:srgbClr>
                  </a:outerShdw>
                </a:effectLst>
              </a:rPr>
              <a:t> procedure (involves breaking, stretching leg bones):</a:t>
            </a:r>
          </a:p>
          <a:p>
            <a:pPr lvl="1">
              <a:defRPr/>
            </a:pPr>
            <a:r>
              <a:rPr lang="en-US" dirty="0">
                <a:solidFill>
                  <a:srgbClr val="FFFFFF"/>
                </a:solidFill>
                <a:effectLst>
                  <a:outerShdw blurRad="38100" dist="38100" dir="2700000" algn="tl">
                    <a:srgbClr val="000000">
                      <a:alpha val="43137"/>
                    </a:srgbClr>
                  </a:outerShdw>
                </a:effectLst>
              </a:rPr>
              <a:t>Used to equalize leg length (legitimate use)</a:t>
            </a:r>
          </a:p>
          <a:p>
            <a:pPr lvl="1">
              <a:defRPr/>
            </a:pPr>
            <a:r>
              <a:rPr lang="en-US" dirty="0">
                <a:solidFill>
                  <a:srgbClr val="FFFFFF"/>
                </a:solidFill>
                <a:effectLst>
                  <a:outerShdw blurRad="38100" dist="38100" dir="2700000" algn="tl">
                    <a:srgbClr val="000000">
                      <a:alpha val="43137"/>
                    </a:srgbClr>
                  </a:outerShdw>
                </a:effectLst>
              </a:rPr>
              <a:t>Some undergo to gain up to 6 inches in height</a:t>
            </a:r>
          </a:p>
          <a:p>
            <a:pPr lvl="1">
              <a:defRPr/>
            </a:pPr>
            <a:r>
              <a:rPr lang="en-US" dirty="0">
                <a:solidFill>
                  <a:srgbClr val="FFFFFF"/>
                </a:solidFill>
                <a:effectLst>
                  <a:outerShdw blurRad="38100" dist="38100" dir="2700000" algn="tl">
                    <a:srgbClr val="000000">
                      <a:alpha val="43137"/>
                    </a:srgbClr>
                  </a:outerShdw>
                </a:effectLst>
              </a:rPr>
              <a:t>Costs $76,000, one year total recovery</a:t>
            </a:r>
          </a:p>
          <a:p>
            <a:pPr lvl="1">
              <a:defRPr/>
            </a:pPr>
            <a:r>
              <a:rPr lang="en-US" dirty="0">
                <a:solidFill>
                  <a:srgbClr val="FFFFFF"/>
                </a:solidFill>
                <a:effectLst>
                  <a:outerShdw blurRad="38100" dist="38100" dir="2700000" algn="tl">
                    <a:srgbClr val="000000">
                      <a:alpha val="43137"/>
                    </a:srgbClr>
                  </a:outerShdw>
                </a:effectLst>
              </a:rPr>
              <a:t>Some patients lose athletic ability</a:t>
            </a:r>
          </a:p>
          <a:p>
            <a:pPr lvl="1">
              <a:defRPr/>
            </a:pPr>
            <a:r>
              <a:rPr lang="en-US" dirty="0">
                <a:solidFill>
                  <a:srgbClr val="FFFFFF"/>
                </a:solidFill>
                <a:effectLst>
                  <a:outerShdw blurRad="38100" dist="38100" dir="2700000" algn="tl">
                    <a:srgbClr val="000000">
                      <a:alpha val="43137"/>
                    </a:srgbClr>
                  </a:outerShdw>
                </a:effectLst>
              </a:rPr>
              <a:t>Other risks include DVT, PNA, sensory loss, scarring, nerve damage, and infection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970DBE4-3C32-EAD7-A7DB-0F12D38010B6}"/>
              </a:ext>
            </a:extLst>
          </p:cNvPr>
          <p:cNvSpPr>
            <a:spLocks noGrp="1" noChangeArrowheads="1"/>
          </p:cNvSpPr>
          <p:nvPr>
            <p:ph type="title"/>
          </p:nvPr>
        </p:nvSpPr>
        <p:spPr>
          <a:xfrm>
            <a:off x="685800" y="155575"/>
            <a:ext cx="7772400" cy="1325563"/>
          </a:xfrm>
        </p:spPr>
        <p:txBody>
          <a:bodyPr lIns="80962" tIns="39688" rIns="80962" bIns="39688"/>
          <a:lstStyle/>
          <a:p>
            <a:pPr defTabSz="806450" eaLnBrk="1" hangingPunct="1">
              <a:defRPr/>
            </a:pPr>
            <a:r>
              <a:rPr lang="en-US" sz="4300" b="1">
                <a:solidFill>
                  <a:schemeClr val="tx1"/>
                </a:solidFill>
                <a:effectLst>
                  <a:outerShdw blurRad="38100" dist="38100" dir="2700000" algn="tl">
                    <a:srgbClr val="000000"/>
                  </a:outerShdw>
                </a:effectLst>
              </a:rPr>
              <a:t>Ideals of</a:t>
            </a:r>
            <a:r>
              <a:rPr lang="en-US" sz="4300" b="1">
                <a:solidFill>
                  <a:srgbClr val="FAFD00"/>
                </a:solidFill>
                <a:effectLst>
                  <a:outerShdw blurRad="38100" dist="38100" dir="2700000" algn="tl">
                    <a:srgbClr val="000000"/>
                  </a:outerShdw>
                </a:effectLst>
              </a:rPr>
              <a:t> </a:t>
            </a:r>
            <a:r>
              <a:rPr lang="en-US" sz="4300" b="1">
                <a:solidFill>
                  <a:schemeClr val="tx1"/>
                </a:solidFill>
                <a:effectLst>
                  <a:outerShdw blurRad="38100" dist="38100" dir="2700000" algn="tl">
                    <a:srgbClr val="000000"/>
                  </a:outerShdw>
                </a:effectLst>
              </a:rPr>
              <a:t>Beauty</a:t>
            </a:r>
          </a:p>
        </p:txBody>
      </p:sp>
      <p:sp>
        <p:nvSpPr>
          <p:cNvPr id="23555" name="Rectangle 3">
            <a:extLst>
              <a:ext uri="{FF2B5EF4-FFF2-40B4-BE49-F238E27FC236}">
                <a16:creationId xmlns:a16="http://schemas.microsoft.com/office/drawing/2014/main" id="{A88822E8-E42F-7A83-D015-C693089F9234}"/>
              </a:ext>
            </a:extLst>
          </p:cNvPr>
          <p:cNvSpPr>
            <a:spLocks noGrp="1" noChangeArrowheads="1"/>
          </p:cNvSpPr>
          <p:nvPr>
            <p:ph type="body" idx="1"/>
          </p:nvPr>
        </p:nvSpPr>
        <p:spPr>
          <a:xfrm>
            <a:off x="969963" y="1636713"/>
            <a:ext cx="7488237" cy="4991100"/>
          </a:xfrm>
          <a:noFill/>
        </p:spPr>
        <p:txBody>
          <a:bodyPr lIns="80962" tIns="39688" rIns="80962" bIns="39688"/>
          <a:lstStyle/>
          <a:p>
            <a:pPr marL="303213" indent="-303213" defTabSz="806450" eaLnBrk="1" hangingPunct="1">
              <a:buClr>
                <a:srgbClr val="FAFD00"/>
              </a:buClr>
            </a:pPr>
            <a:r>
              <a:rPr lang="en-US" altLang="en-US" sz="3000" b="1" dirty="0">
                <a:solidFill>
                  <a:srgbClr val="FFFFFF"/>
                </a:solidFill>
              </a:rPr>
              <a:t>Wonderbra, Brava Bra ($2500, suction device worn overnight for 10 weeks, promises 1 cup increase (actual increase ½ cup size), can cause broken blood vessels, skin rash, discomfort)</a:t>
            </a:r>
          </a:p>
          <a:p>
            <a:pPr marL="303213" indent="-303213" defTabSz="806450" eaLnBrk="1" hangingPunct="1">
              <a:buClr>
                <a:srgbClr val="FAFD00"/>
              </a:buClr>
            </a:pPr>
            <a:r>
              <a:rPr lang="en-US" altLang="en-US" sz="3000" b="1" dirty="0" err="1">
                <a:solidFill>
                  <a:srgbClr val="FFFFFF"/>
                </a:solidFill>
              </a:rPr>
              <a:t>Wonderbum</a:t>
            </a:r>
            <a:r>
              <a:rPr lang="en-US" altLang="en-US" sz="3000" b="1" dirty="0">
                <a:solidFill>
                  <a:srgbClr val="FFFFFF"/>
                </a:solidFill>
              </a:rPr>
              <a:t> pantyhose (DuPont Lycra) – promises a “perfectly peachy, pert bottom”</a:t>
            </a:r>
          </a:p>
          <a:p>
            <a:pPr marL="303213" indent="-303213" defTabSz="806450" eaLnBrk="1" hangingPunct="1">
              <a:buClr>
                <a:srgbClr val="FAFD00"/>
              </a:buClr>
            </a:pPr>
            <a:r>
              <a:rPr lang="en-US" altLang="en-US" sz="3000" b="1" dirty="0">
                <a:solidFill>
                  <a:srgbClr val="FFFFFF"/>
                </a:solidFill>
              </a:rPr>
              <a:t>Music industry depictions of beauty</a:t>
            </a:r>
            <a:endParaRPr lang="en-US" altLang="en-US" sz="2800" b="1" dirty="0"/>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C5EA3DD7-B99C-4710-6B27-6E1F32C9772D}"/>
              </a:ext>
            </a:extLst>
          </p:cNvPr>
          <p:cNvSpPr>
            <a:spLocks noGrp="1" noChangeArrowheads="1"/>
          </p:cNvSpPr>
          <p:nvPr>
            <p:ph type="title"/>
          </p:nvPr>
        </p:nvSpPr>
        <p:spPr/>
        <p:txBody>
          <a:bodyPr/>
          <a:lstStyle/>
          <a:p>
            <a:pPr eaLnBrk="1" hangingPunct="1"/>
            <a:r>
              <a:rPr lang="en-US" altLang="en-US" b="1"/>
              <a:t>Ideals of Beauty</a:t>
            </a:r>
          </a:p>
        </p:txBody>
      </p:sp>
      <p:sp>
        <p:nvSpPr>
          <p:cNvPr id="25603" name="Rectangle 3">
            <a:extLst>
              <a:ext uri="{FF2B5EF4-FFF2-40B4-BE49-F238E27FC236}">
                <a16:creationId xmlns:a16="http://schemas.microsoft.com/office/drawing/2014/main" id="{9C805E6A-F027-6667-02A3-B0D0259C716B}"/>
              </a:ext>
            </a:extLst>
          </p:cNvPr>
          <p:cNvSpPr>
            <a:spLocks noGrp="1" noChangeArrowheads="1"/>
          </p:cNvSpPr>
          <p:nvPr>
            <p:ph type="body" idx="1"/>
          </p:nvPr>
        </p:nvSpPr>
        <p:spPr/>
        <p:txBody>
          <a:bodyPr/>
          <a:lstStyle/>
          <a:p>
            <a:pPr eaLnBrk="1" hangingPunct="1">
              <a:lnSpc>
                <a:spcPct val="90000"/>
              </a:lnSpc>
            </a:pPr>
            <a:r>
              <a:rPr lang="en-US" altLang="en-US" b="1" dirty="0"/>
              <a:t>Ancient Greeks – symmetry</a:t>
            </a:r>
          </a:p>
          <a:p>
            <a:pPr lvl="1" eaLnBrk="1" hangingPunct="1">
              <a:lnSpc>
                <a:spcPct val="90000"/>
              </a:lnSpc>
            </a:pPr>
            <a:r>
              <a:rPr lang="en-US" altLang="en-US" b="1" dirty="0"/>
              <a:t>Remains true</a:t>
            </a:r>
          </a:p>
          <a:p>
            <a:pPr lvl="1" eaLnBrk="1" hangingPunct="1">
              <a:lnSpc>
                <a:spcPct val="90000"/>
              </a:lnSpc>
            </a:pPr>
            <a:r>
              <a:rPr lang="en-US" altLang="en-US" b="1" dirty="0"/>
              <a:t>Familiarity, personality traits also important</a:t>
            </a:r>
          </a:p>
          <a:p>
            <a:pPr lvl="1" eaLnBrk="1" hangingPunct="1">
              <a:lnSpc>
                <a:spcPct val="90000"/>
              </a:lnSpc>
            </a:pPr>
            <a:endParaRPr lang="en-US" altLang="en-US" b="1" dirty="0"/>
          </a:p>
          <a:p>
            <a:pPr eaLnBrk="1" hangingPunct="1">
              <a:lnSpc>
                <a:spcPct val="90000"/>
              </a:lnSpc>
            </a:pPr>
            <a:r>
              <a:rPr lang="en-US" altLang="en-US" b="1" dirty="0"/>
              <a:t>Evolutionary adaptation for survival of human species</a:t>
            </a:r>
          </a:p>
          <a:p>
            <a:pPr lvl="1" eaLnBrk="1" hangingPunct="1">
              <a:lnSpc>
                <a:spcPct val="90000"/>
              </a:lnSpc>
            </a:pPr>
            <a:r>
              <a:rPr lang="en-US" altLang="en-US" b="1" dirty="0"/>
              <a:t>Size, muscle power, pathogen-free status, fertility</a:t>
            </a:r>
          </a:p>
          <a:p>
            <a:pPr lvl="1" eaLnBrk="1" hangingPunct="1">
              <a:lnSpc>
                <a:spcPct val="90000"/>
              </a:lnSpc>
              <a:buFontTx/>
              <a:buNone/>
            </a:pPr>
            <a:endParaRPr lang="en-US" alt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BB820F85-F23A-01B0-46DD-6EA564A7DFAF}"/>
              </a:ext>
            </a:extLst>
          </p:cNvPr>
          <p:cNvSpPr>
            <a:spLocks noGrp="1" noChangeArrowheads="1"/>
          </p:cNvSpPr>
          <p:nvPr>
            <p:ph type="title"/>
          </p:nvPr>
        </p:nvSpPr>
        <p:spPr/>
        <p:txBody>
          <a:bodyPr/>
          <a:lstStyle/>
          <a:p>
            <a:r>
              <a:rPr lang="en-US" altLang="en-US" dirty="0"/>
              <a:t>Fashion Industry</a:t>
            </a:r>
          </a:p>
        </p:txBody>
      </p:sp>
      <p:sp>
        <p:nvSpPr>
          <p:cNvPr id="26627" name="Content Placeholder 2">
            <a:extLst>
              <a:ext uri="{FF2B5EF4-FFF2-40B4-BE49-F238E27FC236}">
                <a16:creationId xmlns:a16="http://schemas.microsoft.com/office/drawing/2014/main" id="{D6EC75CC-C2F9-752D-0368-3F60DBCC5CDB}"/>
              </a:ext>
            </a:extLst>
          </p:cNvPr>
          <p:cNvSpPr>
            <a:spLocks noGrp="1" noChangeArrowheads="1"/>
          </p:cNvSpPr>
          <p:nvPr>
            <p:ph idx="1"/>
          </p:nvPr>
        </p:nvSpPr>
        <p:spPr/>
        <p:txBody>
          <a:bodyPr/>
          <a:lstStyle/>
          <a:p>
            <a:r>
              <a:rPr lang="en-US" altLang="en-US" sz="3600" dirty="0"/>
              <a:t>Big business: $1.8 trillion annual revenue globally ($361 million in U.S.)</a:t>
            </a:r>
          </a:p>
          <a:p>
            <a:endParaRPr lang="en-US" altLang="en-US" sz="3600" dirty="0"/>
          </a:p>
          <a:p>
            <a:r>
              <a:rPr lang="en-US" altLang="en-US" sz="3600" dirty="0"/>
              <a:t>Employs large numbers of individuals (including children) in unsafe workplaces in developing world, pay low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52D5B56F-D2B9-1430-112F-193A367DB5C8}"/>
              </a:ext>
            </a:extLst>
          </p:cNvPr>
          <p:cNvSpPr>
            <a:spLocks noGrp="1" noChangeArrowheads="1"/>
          </p:cNvSpPr>
          <p:nvPr>
            <p:ph type="title"/>
          </p:nvPr>
        </p:nvSpPr>
        <p:spPr/>
        <p:txBody>
          <a:bodyPr/>
          <a:lstStyle/>
          <a:p>
            <a:r>
              <a:rPr lang="en-US" altLang="en-US"/>
              <a:t>Fashion Industry</a:t>
            </a:r>
          </a:p>
        </p:txBody>
      </p:sp>
      <p:sp>
        <p:nvSpPr>
          <p:cNvPr id="27651" name="Content Placeholder 2">
            <a:extLst>
              <a:ext uri="{FF2B5EF4-FFF2-40B4-BE49-F238E27FC236}">
                <a16:creationId xmlns:a16="http://schemas.microsoft.com/office/drawing/2014/main" id="{8133963F-D2FC-7486-6949-B35430B34150}"/>
              </a:ext>
            </a:extLst>
          </p:cNvPr>
          <p:cNvSpPr>
            <a:spLocks noGrp="1" noChangeArrowheads="1"/>
          </p:cNvSpPr>
          <p:nvPr>
            <p:ph idx="1"/>
          </p:nvPr>
        </p:nvSpPr>
        <p:spPr/>
        <p:txBody>
          <a:bodyPr/>
          <a:lstStyle/>
          <a:p>
            <a:r>
              <a:rPr lang="en-US" altLang="en-US" sz="2800" dirty="0"/>
              <a:t>Large annual environmental footprint: 92 million tons of textile waste worldwide, 17 million tons in U.S. (2025)</a:t>
            </a:r>
          </a:p>
          <a:p>
            <a:pPr lvl="1"/>
            <a:r>
              <a:rPr lang="en-US" altLang="en-US" dirty="0"/>
              <a:t>Increasing with trend toward “fast fashion” (frequent turnover of “hot” styles)</a:t>
            </a:r>
          </a:p>
          <a:p>
            <a:r>
              <a:rPr lang="en-US" altLang="en-US" sz="2800" dirty="0"/>
              <a:t>Fashion industry responsible for 20% of global wastewater; second-largest consumer of the world's water supply; 10% of ocean microplastics; 1.5% of carbon emissions</a:t>
            </a:r>
          </a:p>
          <a:p>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255A6C2-AFDA-5BB5-9D00-53AB2ADCA849}"/>
              </a:ext>
            </a:extLst>
          </p:cNvPr>
          <p:cNvSpPr>
            <a:spLocks noGrp="1" noChangeArrowheads="1"/>
          </p:cNvSpPr>
          <p:nvPr>
            <p:ph type="title"/>
          </p:nvPr>
        </p:nvSpPr>
        <p:spPr/>
        <p:txBody>
          <a:bodyPr/>
          <a:lstStyle/>
          <a:p>
            <a:pPr eaLnBrk="1" hangingPunct="1"/>
            <a:r>
              <a:rPr lang="en-US" altLang="en-US" b="1"/>
              <a:t>The Perks of Beauty</a:t>
            </a:r>
          </a:p>
        </p:txBody>
      </p:sp>
      <p:sp>
        <p:nvSpPr>
          <p:cNvPr id="28675" name="Rectangle 3">
            <a:extLst>
              <a:ext uri="{FF2B5EF4-FFF2-40B4-BE49-F238E27FC236}">
                <a16:creationId xmlns:a16="http://schemas.microsoft.com/office/drawing/2014/main" id="{D1AAC012-D284-CA2F-2952-8B052E032F19}"/>
              </a:ext>
            </a:extLst>
          </p:cNvPr>
          <p:cNvSpPr>
            <a:spLocks noGrp="1" noChangeArrowheads="1"/>
          </p:cNvSpPr>
          <p:nvPr>
            <p:ph type="body" idx="1"/>
          </p:nvPr>
        </p:nvSpPr>
        <p:spPr/>
        <p:txBody>
          <a:bodyPr/>
          <a:lstStyle/>
          <a:p>
            <a:pPr eaLnBrk="1" hangingPunct="1"/>
            <a:r>
              <a:rPr lang="en-US" altLang="en-US" b="1"/>
              <a:t>The good-looking are more likely to have higher self-esteem, date more, get higher grades, graduate from college, get married, be hired, get paid more (including tips), and be promoted sooner</a:t>
            </a:r>
          </a:p>
          <a:p>
            <a:pPr eaLnBrk="1" hangingPunct="1"/>
            <a:r>
              <a:rPr lang="en-US" altLang="en-US" b="1"/>
              <a:t>Lifetime earnings difference between the typical “good-looking” and “below average-looking” worker = $230,000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DD768DE-176F-D729-4D31-10C075ABECEC}"/>
              </a:ext>
            </a:extLst>
          </p:cNvPr>
          <p:cNvSpPr>
            <a:spLocks noGrp="1" noChangeArrowheads="1"/>
          </p:cNvSpPr>
          <p:nvPr>
            <p:ph type="title"/>
          </p:nvPr>
        </p:nvSpPr>
        <p:spPr/>
        <p:txBody>
          <a:bodyPr/>
          <a:lstStyle/>
          <a:p>
            <a:r>
              <a:rPr lang="en-US" altLang="en-US" b="1"/>
              <a:t>The Perks of Beauty</a:t>
            </a:r>
          </a:p>
        </p:txBody>
      </p:sp>
      <p:sp>
        <p:nvSpPr>
          <p:cNvPr id="29699" name="Rectangle 3">
            <a:extLst>
              <a:ext uri="{FF2B5EF4-FFF2-40B4-BE49-F238E27FC236}">
                <a16:creationId xmlns:a16="http://schemas.microsoft.com/office/drawing/2014/main" id="{0EE1BA91-EC9D-1538-D739-FAC0EFDD9CE3}"/>
              </a:ext>
            </a:extLst>
          </p:cNvPr>
          <p:cNvSpPr>
            <a:spLocks noGrp="1" noChangeArrowheads="1"/>
          </p:cNvSpPr>
          <p:nvPr>
            <p:ph type="body" idx="1"/>
          </p:nvPr>
        </p:nvSpPr>
        <p:spPr/>
        <p:txBody>
          <a:bodyPr/>
          <a:lstStyle/>
          <a:p>
            <a:pPr eaLnBrk="1" hangingPunct="1">
              <a:lnSpc>
                <a:spcPct val="90000"/>
              </a:lnSpc>
            </a:pPr>
            <a:r>
              <a:rPr lang="en-US" altLang="en-US" b="1"/>
              <a:t>Height is associated with income and leadership positions</a:t>
            </a:r>
          </a:p>
          <a:p>
            <a:pPr lvl="1" eaLnBrk="1" hangingPunct="1">
              <a:lnSpc>
                <a:spcPct val="90000"/>
              </a:lnSpc>
            </a:pPr>
            <a:r>
              <a:rPr lang="en-US" altLang="en-US" b="1"/>
              <a:t>Ironically, 50 years ago some women were treated with estrogen to prevent them from growing too tall and becoming un-marriable</a:t>
            </a:r>
          </a:p>
          <a:p>
            <a:pPr lvl="1" eaLnBrk="1" hangingPunct="1">
              <a:lnSpc>
                <a:spcPct val="90000"/>
              </a:lnSpc>
            </a:pPr>
            <a:r>
              <a:rPr lang="en-US" altLang="en-US" b="1"/>
              <a:t>This impaired their fertility, among other consequences</a:t>
            </a:r>
          </a:p>
          <a:p>
            <a:pPr eaLnBrk="1" hangingPunct="1">
              <a:lnSpc>
                <a:spcPct val="90000"/>
              </a:lnSpc>
            </a:pPr>
            <a:r>
              <a:rPr lang="en-US" altLang="en-US" b="1"/>
              <a:t>Strangers are more likely to assist good-looking people in distress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0D7DD9C-F613-E924-9D3F-53874A2063F6}"/>
              </a:ext>
            </a:extLst>
          </p:cNvPr>
          <p:cNvSpPr>
            <a:spLocks noGrp="1" noChangeArrowheads="1"/>
          </p:cNvSpPr>
          <p:nvPr>
            <p:ph type="title"/>
          </p:nvPr>
        </p:nvSpPr>
        <p:spPr/>
        <p:txBody>
          <a:bodyPr/>
          <a:lstStyle/>
          <a:p>
            <a:pPr eaLnBrk="1" hangingPunct="1"/>
            <a:r>
              <a:rPr lang="en-US" altLang="en-US" b="1"/>
              <a:t>The Perks of Beauty</a:t>
            </a:r>
          </a:p>
        </p:txBody>
      </p:sp>
      <p:sp>
        <p:nvSpPr>
          <p:cNvPr id="30723" name="Rectangle 3">
            <a:extLst>
              <a:ext uri="{FF2B5EF4-FFF2-40B4-BE49-F238E27FC236}">
                <a16:creationId xmlns:a16="http://schemas.microsoft.com/office/drawing/2014/main" id="{547970F7-567A-4C61-A02F-ADDF09FECBC4}"/>
              </a:ext>
            </a:extLst>
          </p:cNvPr>
          <p:cNvSpPr>
            <a:spLocks noGrp="1" noChangeArrowheads="1"/>
          </p:cNvSpPr>
          <p:nvPr>
            <p:ph type="body" idx="1"/>
          </p:nvPr>
        </p:nvSpPr>
        <p:spPr/>
        <p:txBody>
          <a:bodyPr/>
          <a:lstStyle/>
          <a:p>
            <a:pPr eaLnBrk="1" hangingPunct="1"/>
            <a:r>
              <a:rPr lang="en-US" altLang="en-US" b="1"/>
              <a:t>The pretty/handsome are less likely to be reported, caught, accused, or punished for a minor or major crime</a:t>
            </a:r>
          </a:p>
          <a:p>
            <a:pPr eaLnBrk="1" hangingPunct="1"/>
            <a:r>
              <a:rPr lang="en-US" altLang="en-US" b="1"/>
              <a:t>Role of ageism (more important for women)</a:t>
            </a:r>
          </a:p>
          <a:p>
            <a:pPr eaLnBrk="1" hangingPunct="1"/>
            <a:r>
              <a:rPr lang="en-US" altLang="en-US" b="1"/>
              <a:t>The responsibility:</a:t>
            </a:r>
          </a:p>
          <a:p>
            <a:pPr lvl="1" eaLnBrk="1" hangingPunct="1"/>
            <a:r>
              <a:rPr lang="en-US" altLang="en-US" b="1"/>
              <a:t>Attractiveness is recognized as a special gift, and its misuse is not tolerated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3EDFA-EE66-994E-2FA1-33817D9C1B26}"/>
              </a:ext>
            </a:extLst>
          </p:cNvPr>
          <p:cNvSpPr>
            <a:spLocks noGrp="1"/>
          </p:cNvSpPr>
          <p:nvPr>
            <p:ph type="title"/>
          </p:nvPr>
        </p:nvSpPr>
        <p:spPr/>
        <p:txBody>
          <a:bodyPr/>
          <a:lstStyle/>
          <a:p>
            <a:r>
              <a:rPr lang="en-AU" dirty="0"/>
              <a:t>Anti-Obesity Drugs</a:t>
            </a:r>
          </a:p>
        </p:txBody>
      </p:sp>
      <p:sp>
        <p:nvSpPr>
          <p:cNvPr id="3" name="Content Placeholder 2">
            <a:extLst>
              <a:ext uri="{FF2B5EF4-FFF2-40B4-BE49-F238E27FC236}">
                <a16:creationId xmlns:a16="http://schemas.microsoft.com/office/drawing/2014/main" id="{4F870018-4217-6406-8081-218198436F18}"/>
              </a:ext>
            </a:extLst>
          </p:cNvPr>
          <p:cNvSpPr>
            <a:spLocks noGrp="1"/>
          </p:cNvSpPr>
          <p:nvPr>
            <p:ph idx="1"/>
          </p:nvPr>
        </p:nvSpPr>
        <p:spPr/>
        <p:txBody>
          <a:bodyPr/>
          <a:lstStyle/>
          <a:p>
            <a:r>
              <a:rPr lang="en-AU" dirty="0"/>
              <a:t>Glucagon-like peptide-1 receptor agonists (e.g., semaglutide, </a:t>
            </a:r>
            <a:r>
              <a:rPr lang="en-AU" dirty="0" err="1"/>
              <a:t>tirzapetide</a:t>
            </a:r>
            <a:r>
              <a:rPr lang="en-AU" dirty="0"/>
              <a:t>, liraglutide) much more effective than prior agents</a:t>
            </a:r>
          </a:p>
          <a:p>
            <a:r>
              <a:rPr lang="en-AU" dirty="0"/>
              <a:t>Taken by 18% of US citizens at some point; 12% use currently</a:t>
            </a:r>
          </a:p>
          <a:p>
            <a:r>
              <a:rPr lang="en-AU" dirty="0"/>
              <a:t>Average weight loss 15% to 20%</a:t>
            </a:r>
          </a:p>
          <a:p>
            <a:r>
              <a:rPr lang="en-AU" dirty="0"/>
              <a:t>Weight regained in 2 years after stopping medication</a:t>
            </a:r>
          </a:p>
          <a:p>
            <a:endParaRPr lang="en-AU" dirty="0"/>
          </a:p>
        </p:txBody>
      </p:sp>
    </p:spTree>
    <p:extLst>
      <p:ext uri="{BB962C8B-B14F-4D97-AF65-F5344CB8AC3E}">
        <p14:creationId xmlns:p14="http://schemas.microsoft.com/office/powerpoint/2010/main" val="14235177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D3E1EAF-E8E7-D28C-8B77-3D37C27DDFF5}"/>
              </a:ext>
            </a:extLst>
          </p:cNvPr>
          <p:cNvSpPr>
            <a:spLocks noGrp="1" noRot="1" noChangeArrowheads="1"/>
          </p:cNvSpPr>
          <p:nvPr>
            <p:ph type="title"/>
          </p:nvPr>
        </p:nvSpPr>
        <p:spPr/>
        <p:txBody>
          <a:bodyPr/>
          <a:lstStyle/>
          <a:p>
            <a:pPr eaLnBrk="1" hangingPunct="1"/>
            <a:r>
              <a:rPr lang="en-US" altLang="en-US"/>
              <a:t>The Adonis Complex</a:t>
            </a:r>
          </a:p>
        </p:txBody>
      </p:sp>
      <p:sp>
        <p:nvSpPr>
          <p:cNvPr id="31747" name="Rectangle 3">
            <a:extLst>
              <a:ext uri="{FF2B5EF4-FFF2-40B4-BE49-F238E27FC236}">
                <a16:creationId xmlns:a16="http://schemas.microsoft.com/office/drawing/2014/main" id="{AACDAAD8-DE03-D899-B652-D3B3A9547776}"/>
              </a:ext>
            </a:extLst>
          </p:cNvPr>
          <p:cNvSpPr>
            <a:spLocks noGrp="1" noChangeArrowheads="1"/>
          </p:cNvSpPr>
          <p:nvPr>
            <p:ph type="body" idx="1"/>
          </p:nvPr>
        </p:nvSpPr>
        <p:spPr/>
        <p:txBody>
          <a:bodyPr/>
          <a:lstStyle/>
          <a:p>
            <a:pPr eaLnBrk="1" hangingPunct="1"/>
            <a:r>
              <a:rPr lang="en-US" altLang="en-US" b="1"/>
              <a:t>38% of men want bigger pectorals; 34% of women want bigger breasts</a:t>
            </a:r>
          </a:p>
          <a:p>
            <a:pPr eaLnBrk="1" hangingPunct="1"/>
            <a:r>
              <a:rPr lang="en-US" altLang="en-US" b="1"/>
              <a:t>Each year, men spend over $2 billion on health club memberships and $2 billion for home exercise equipment</a:t>
            </a:r>
          </a:p>
          <a:p>
            <a:pPr eaLnBrk="1" hangingPunct="1"/>
            <a:r>
              <a:rPr lang="en-US" altLang="en-US" b="1"/>
              <a:t>Tommy John surgery</a:t>
            </a:r>
          </a:p>
          <a:p>
            <a:pPr lvl="1" eaLnBrk="1" hangingPunct="1"/>
            <a:r>
              <a:rPr lang="en-US" altLang="en-US" b="1"/>
              <a:t>To enhance elbow strength and improve pitching velocity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236598B-BA3A-D699-7CEF-3537804225B8}"/>
              </a:ext>
            </a:extLst>
          </p:cNvPr>
          <p:cNvSpPr>
            <a:spLocks noGrp="1" noRot="1" noChangeArrowheads="1"/>
          </p:cNvSpPr>
          <p:nvPr>
            <p:ph type="title"/>
          </p:nvPr>
        </p:nvSpPr>
        <p:spPr/>
        <p:txBody>
          <a:bodyPr/>
          <a:lstStyle/>
          <a:p>
            <a:pPr eaLnBrk="1" hangingPunct="1"/>
            <a:r>
              <a:rPr lang="en-US" altLang="en-US" dirty="0"/>
              <a:t>Anabolic Steroid Abuse</a:t>
            </a:r>
          </a:p>
        </p:txBody>
      </p:sp>
      <p:sp>
        <p:nvSpPr>
          <p:cNvPr id="32771" name="Rectangle 3">
            <a:extLst>
              <a:ext uri="{FF2B5EF4-FFF2-40B4-BE49-F238E27FC236}">
                <a16:creationId xmlns:a16="http://schemas.microsoft.com/office/drawing/2014/main" id="{D24AB8B5-F81A-F742-0615-F5042FE59CE3}"/>
              </a:ext>
            </a:extLst>
          </p:cNvPr>
          <p:cNvSpPr>
            <a:spLocks noGrp="1" noChangeArrowheads="1"/>
          </p:cNvSpPr>
          <p:nvPr>
            <p:ph type="body" idx="1"/>
          </p:nvPr>
        </p:nvSpPr>
        <p:spPr/>
        <p:txBody>
          <a:bodyPr/>
          <a:lstStyle/>
          <a:p>
            <a:pPr eaLnBrk="1" hangingPunct="1">
              <a:lnSpc>
                <a:spcPct val="90000"/>
              </a:lnSpc>
            </a:pPr>
            <a:r>
              <a:rPr lang="en-US" altLang="en-US" sz="2800" b="1" dirty="0"/>
              <a:t>Supplement industry booming</a:t>
            </a:r>
          </a:p>
          <a:p>
            <a:pPr eaLnBrk="1" hangingPunct="1">
              <a:lnSpc>
                <a:spcPct val="90000"/>
              </a:lnSpc>
            </a:pPr>
            <a:r>
              <a:rPr lang="en-US" altLang="en-US" sz="2800" b="1" dirty="0"/>
              <a:t>Estimated lifetime prevalence of performance enhancing substances, including androgens: 6.4% males (up to 20% of gymgoers), 1.6% females</a:t>
            </a:r>
          </a:p>
          <a:p>
            <a:pPr eaLnBrk="1" hangingPunct="1">
              <a:lnSpc>
                <a:spcPct val="90000"/>
              </a:lnSpc>
            </a:pPr>
            <a:r>
              <a:rPr lang="en-US" altLang="en-US" sz="2800" b="1" dirty="0"/>
              <a:t>3 million American men have swallowed or injected anabolic steroids since they became widely available in the 1960s</a:t>
            </a:r>
          </a:p>
          <a:p>
            <a:pPr lvl="1" eaLnBrk="1" hangingPunct="1">
              <a:lnSpc>
                <a:spcPct val="90000"/>
              </a:lnSpc>
            </a:pPr>
            <a:r>
              <a:rPr lang="en-US" altLang="en-US" b="1" dirty="0"/>
              <a:t>Some female athletes use anti-estrogens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CF63818F-EBA5-12F8-D2F5-3DA8369FAA1A}"/>
              </a:ext>
            </a:extLst>
          </p:cNvPr>
          <p:cNvSpPr>
            <a:spLocks noGrp="1" noChangeArrowheads="1"/>
          </p:cNvSpPr>
          <p:nvPr>
            <p:ph type="title"/>
          </p:nvPr>
        </p:nvSpPr>
        <p:spPr/>
        <p:txBody>
          <a:bodyPr/>
          <a:lstStyle/>
          <a:p>
            <a:r>
              <a:rPr lang="en-US" altLang="en-US"/>
              <a:t>Anabolic Steroid Abuse</a:t>
            </a:r>
          </a:p>
        </p:txBody>
      </p:sp>
      <p:sp>
        <p:nvSpPr>
          <p:cNvPr id="33795" name="Content Placeholder 2">
            <a:extLst>
              <a:ext uri="{FF2B5EF4-FFF2-40B4-BE49-F238E27FC236}">
                <a16:creationId xmlns:a16="http://schemas.microsoft.com/office/drawing/2014/main" id="{0AF6FE0A-8897-DF5C-D8A5-C2B731FD33F4}"/>
              </a:ext>
            </a:extLst>
          </p:cNvPr>
          <p:cNvSpPr>
            <a:spLocks noGrp="1" noChangeArrowheads="1"/>
          </p:cNvSpPr>
          <p:nvPr>
            <p:ph idx="1"/>
          </p:nvPr>
        </p:nvSpPr>
        <p:spPr/>
        <p:txBody>
          <a:bodyPr/>
          <a:lstStyle/>
          <a:p>
            <a:pPr eaLnBrk="1" hangingPunct="1">
              <a:lnSpc>
                <a:spcPct val="90000"/>
              </a:lnSpc>
            </a:pPr>
            <a:r>
              <a:rPr lang="en-US" altLang="en-US" sz="2800" b="1" dirty="0"/>
              <a:t>After a large increase in anabolic steroid use over the early 2000s, declines in use by current middle and high school students have used anabolic steroids (0.6% and 1.1%); rates higher among boys</a:t>
            </a:r>
          </a:p>
          <a:p>
            <a:pPr lvl="1" eaLnBrk="1" hangingPunct="1">
              <a:lnSpc>
                <a:spcPct val="90000"/>
              </a:lnSpc>
            </a:pPr>
            <a:r>
              <a:rPr lang="en-US" altLang="en-US" b="1" dirty="0"/>
              <a:t>Use associated with increased risk for thrombosis (heart attack and stroke) and violent behavior</a:t>
            </a:r>
          </a:p>
          <a:p>
            <a:pPr lvl="1" eaLnBrk="1" hangingPunct="1">
              <a:lnSpc>
                <a:spcPct val="90000"/>
              </a:lnSpc>
            </a:pPr>
            <a:r>
              <a:rPr lang="en-US" altLang="en-US" b="1" dirty="0"/>
              <a:t>3-fold higher mortality rate in users</a:t>
            </a:r>
          </a:p>
          <a:p>
            <a:r>
              <a:rPr lang="en-US" altLang="en-US" sz="2800" b="1" dirty="0"/>
              <a:t>Protein powders/shakes to build muscle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FEC7DB3F-C434-B226-5161-AD41BC5AF248}"/>
              </a:ext>
            </a:extLst>
          </p:cNvPr>
          <p:cNvSpPr>
            <a:spLocks noGrp="1" noChangeArrowheads="1"/>
          </p:cNvSpPr>
          <p:nvPr>
            <p:ph type="title"/>
          </p:nvPr>
        </p:nvSpPr>
        <p:spPr/>
        <p:txBody>
          <a:bodyPr/>
          <a:lstStyle/>
          <a:p>
            <a:r>
              <a:rPr lang="en-US" altLang="en-US">
                <a:solidFill>
                  <a:srgbClr val="CCFFFF"/>
                </a:solidFill>
              </a:rPr>
              <a:t>Anabolic Steroid Abuse</a:t>
            </a:r>
            <a:endParaRPr lang="en-US" altLang="en-US"/>
          </a:p>
        </p:txBody>
      </p:sp>
      <p:sp>
        <p:nvSpPr>
          <p:cNvPr id="34819" name="Content Placeholder 2">
            <a:extLst>
              <a:ext uri="{FF2B5EF4-FFF2-40B4-BE49-F238E27FC236}">
                <a16:creationId xmlns:a16="http://schemas.microsoft.com/office/drawing/2014/main" id="{916D2E99-3BDB-F75E-0310-E84A9604E70D}"/>
              </a:ext>
            </a:extLst>
          </p:cNvPr>
          <p:cNvSpPr>
            <a:spLocks noGrp="1" noChangeArrowheads="1"/>
          </p:cNvSpPr>
          <p:nvPr>
            <p:ph idx="1"/>
          </p:nvPr>
        </p:nvSpPr>
        <p:spPr/>
        <p:txBody>
          <a:bodyPr/>
          <a:lstStyle/>
          <a:p>
            <a:r>
              <a:rPr lang="en-US" altLang="en-US" dirty="0"/>
              <a:t>Up to 1/3 of those using non-prescribed androgens will develop dependence/moderate to severe substance use disorder</a:t>
            </a:r>
          </a:p>
          <a:p>
            <a:r>
              <a:rPr lang="en-US" altLang="en-US" dirty="0"/>
              <a:t>Withdrawal syndrome possible when stopping androgens</a:t>
            </a:r>
          </a:p>
          <a:p>
            <a:pPr lvl="1"/>
            <a:r>
              <a:rPr lang="en-US" altLang="en-US" dirty="0" err="1"/>
              <a:t>Sxs</a:t>
            </a:r>
            <a:r>
              <a:rPr lang="en-US" altLang="en-US" dirty="0"/>
              <a:t>: muscle loss, fatigue, decreased sex drive and function, depression, anxiety, suicidality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F1C588B-8E53-98EA-9443-47EF52732A05}"/>
              </a:ext>
            </a:extLst>
          </p:cNvPr>
          <p:cNvSpPr>
            <a:spLocks noGrp="1" noRot="1" noChangeArrowheads="1"/>
          </p:cNvSpPr>
          <p:nvPr>
            <p:ph type="title"/>
          </p:nvPr>
        </p:nvSpPr>
        <p:spPr>
          <a:noFill/>
        </p:spPr>
        <p:txBody>
          <a:bodyPr/>
          <a:lstStyle/>
          <a:p>
            <a:r>
              <a:rPr lang="en-US" altLang="en-US" sz="4000"/>
              <a:t>Adonis Complex of the Middle Aged and Elderly</a:t>
            </a:r>
          </a:p>
        </p:txBody>
      </p:sp>
      <p:sp>
        <p:nvSpPr>
          <p:cNvPr id="35843" name="Rectangle 3">
            <a:extLst>
              <a:ext uri="{FF2B5EF4-FFF2-40B4-BE49-F238E27FC236}">
                <a16:creationId xmlns:a16="http://schemas.microsoft.com/office/drawing/2014/main" id="{4C23D256-FB28-4786-24EF-F93AB5F9B46F}"/>
              </a:ext>
            </a:extLst>
          </p:cNvPr>
          <p:cNvSpPr>
            <a:spLocks noGrp="1" noChangeArrowheads="1"/>
          </p:cNvSpPr>
          <p:nvPr>
            <p:ph type="body" idx="1"/>
          </p:nvPr>
        </p:nvSpPr>
        <p:spPr>
          <a:noFill/>
        </p:spPr>
        <p:txBody>
          <a:bodyPr/>
          <a:lstStyle/>
          <a:p>
            <a:r>
              <a:rPr lang="en-US" altLang="en-US" dirty="0"/>
              <a:t>“Low T (testosterone) Syndrome”</a:t>
            </a:r>
          </a:p>
          <a:p>
            <a:r>
              <a:rPr lang="en-US" altLang="en-US" dirty="0"/>
              <a:t>Hypogonadism is a real disorder, but “Low T Syndrome” manufactured by drug companies to treat those with stunted libidos, fatigue, and depressed mood</a:t>
            </a:r>
          </a:p>
          <a:p>
            <a:pPr lvl="1"/>
            <a:r>
              <a:rPr lang="en-US" altLang="en-US" dirty="0"/>
              <a:t>“</a:t>
            </a:r>
            <a:r>
              <a:rPr lang="en-US" altLang="en-US" sz="2400" dirty="0"/>
              <a:t>Treatment” carries increased risk of cardiovascular disease, BPH, prostate cancer</a:t>
            </a:r>
          </a:p>
          <a:p>
            <a:pPr lvl="1"/>
            <a:r>
              <a:rPr lang="en-US" altLang="en-US" sz="2400" dirty="0"/>
              <a:t>Treatment should only be given to improve sexual function in those with true androgen deficiency, not for other symptoms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52C7A49B-2C0B-ED80-835B-6332ADC87CD4}"/>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Cosmetics</a:t>
            </a:r>
          </a:p>
        </p:txBody>
      </p:sp>
      <p:sp>
        <p:nvSpPr>
          <p:cNvPr id="36867" name="Rectangle 3">
            <a:extLst>
              <a:ext uri="{FF2B5EF4-FFF2-40B4-BE49-F238E27FC236}">
                <a16:creationId xmlns:a16="http://schemas.microsoft.com/office/drawing/2014/main" id="{BA007294-FF28-C2B1-23A0-F08DF4DE7CBC}"/>
              </a:ext>
            </a:extLst>
          </p:cNvPr>
          <p:cNvSpPr>
            <a:spLocks noGrp="1" noChangeArrowheads="1"/>
          </p:cNvSpPr>
          <p:nvPr>
            <p:ph type="body" idx="1"/>
          </p:nvPr>
        </p:nvSpPr>
        <p:spPr/>
        <p:txBody>
          <a:bodyPr/>
          <a:lstStyle/>
          <a:p>
            <a:pPr eaLnBrk="1" hangingPunct="1"/>
            <a:r>
              <a:rPr lang="en-US" altLang="en-US" sz="2800" dirty="0"/>
              <a:t>Used for thousands of years</a:t>
            </a:r>
          </a:p>
          <a:p>
            <a:pPr eaLnBrk="1" hangingPunct="1"/>
            <a:r>
              <a:rPr lang="en-US" altLang="en-US" sz="2800" dirty="0"/>
              <a:t>Concocted at home prior to 20</a:t>
            </a:r>
            <a:r>
              <a:rPr lang="en-US" altLang="en-US" sz="2800" baseline="30000" dirty="0"/>
              <a:t>th</a:t>
            </a:r>
            <a:r>
              <a:rPr lang="en-US" altLang="en-US" sz="2800" dirty="0"/>
              <a:t> Century</a:t>
            </a:r>
          </a:p>
          <a:p>
            <a:pPr eaLnBrk="1" hangingPunct="1"/>
            <a:r>
              <a:rPr lang="en-US" altLang="en-US" sz="2800" dirty="0"/>
              <a:t>Industry spawned by:</a:t>
            </a:r>
          </a:p>
          <a:p>
            <a:pPr lvl="1" eaLnBrk="1" hangingPunct="1"/>
            <a:r>
              <a:rPr lang="en-US" altLang="en-US" dirty="0"/>
              <a:t>“Allure” of prostitutes/sexuality</a:t>
            </a:r>
          </a:p>
          <a:p>
            <a:pPr lvl="1" eaLnBrk="1" hangingPunct="1"/>
            <a:r>
              <a:rPr lang="en-US" altLang="en-US" dirty="0"/>
              <a:t>Mass popularity of anti-aging products in 1920s</a:t>
            </a:r>
          </a:p>
          <a:p>
            <a:pPr lvl="1" eaLnBrk="1" hangingPunct="1"/>
            <a:r>
              <a:rPr lang="en-US" altLang="en-US" dirty="0"/>
              <a:t>Women entering workforce</a:t>
            </a:r>
          </a:p>
          <a:p>
            <a:pPr lvl="1" eaLnBrk="1" hangingPunct="1"/>
            <a:r>
              <a:rPr lang="en-US" altLang="en-US" dirty="0"/>
              <a:t>Migrations to cities</a:t>
            </a:r>
          </a:p>
          <a:p>
            <a:pPr eaLnBrk="1" hangingPunct="1"/>
            <a:r>
              <a:rPr lang="en-US" altLang="en-US" sz="2800" dirty="0"/>
              <a:t>Food, Drug and Cosmetic Act (1938)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48FB9DD-2BBD-13F6-D994-9FA412B5E1A7}"/>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Cosmetics</a:t>
            </a:r>
          </a:p>
        </p:txBody>
      </p:sp>
      <p:sp>
        <p:nvSpPr>
          <p:cNvPr id="37891" name="Rectangle 3">
            <a:extLst>
              <a:ext uri="{FF2B5EF4-FFF2-40B4-BE49-F238E27FC236}">
                <a16:creationId xmlns:a16="http://schemas.microsoft.com/office/drawing/2014/main" id="{BEE4AE2A-E12E-9B9B-E095-B99BF0525AFC}"/>
              </a:ext>
            </a:extLst>
          </p:cNvPr>
          <p:cNvSpPr>
            <a:spLocks noGrp="1" noChangeArrowheads="1"/>
          </p:cNvSpPr>
          <p:nvPr>
            <p:ph type="body" idx="1"/>
          </p:nvPr>
        </p:nvSpPr>
        <p:spPr/>
        <p:txBody>
          <a:bodyPr/>
          <a:lstStyle/>
          <a:p>
            <a:pPr eaLnBrk="1" hangingPunct="1">
              <a:lnSpc>
                <a:spcPct val="90000"/>
              </a:lnSpc>
            </a:pPr>
            <a:r>
              <a:rPr lang="en-US" altLang="en-US" sz="2400" dirty="0"/>
              <a:t>Worldwide cosmetics market approximately $355 billion in 2025 ($39 billion in U.S.)</a:t>
            </a:r>
          </a:p>
          <a:p>
            <a:pPr eaLnBrk="1" hangingPunct="1"/>
            <a:r>
              <a:rPr lang="en-US" altLang="en-US" sz="2400" dirty="0"/>
              <a:t>Average American adult uses 9 personal care products/day (with 126 unique chemical ingredients)</a:t>
            </a:r>
          </a:p>
          <a:p>
            <a:pPr lvl="1" eaLnBrk="1" hangingPunct="1"/>
            <a:r>
              <a:rPr lang="en-US" altLang="en-US" sz="2400" dirty="0"/>
              <a:t>89% of the over 10,500 ingredients used in personal care products never tested for toxicity</a:t>
            </a:r>
          </a:p>
          <a:p>
            <a:pPr lvl="1" eaLnBrk="1" hangingPunct="1"/>
            <a:r>
              <a:rPr lang="en-US" altLang="en-US" sz="2400" dirty="0"/>
              <a:t>Little FDA oversight until 2022 passage of Modernization of Cosmetics Regulation Act</a:t>
            </a:r>
          </a:p>
          <a:p>
            <a:pPr lvl="2" eaLnBrk="1" hangingPunct="1"/>
            <a:r>
              <a:rPr lang="en-US" altLang="en-US" dirty="0"/>
              <a:t>Manufacturers required to report ingredients, FDA to assess potential risks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59C1F3B7-8EF8-4748-A8BA-550D40502EAC}"/>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Cosmetics</a:t>
            </a:r>
          </a:p>
        </p:txBody>
      </p:sp>
      <p:sp>
        <p:nvSpPr>
          <p:cNvPr id="23555" name="Rectangle 3">
            <a:extLst>
              <a:ext uri="{FF2B5EF4-FFF2-40B4-BE49-F238E27FC236}">
                <a16:creationId xmlns:a16="http://schemas.microsoft.com/office/drawing/2014/main" id="{A8D8CE72-D4F3-EF28-FA1C-3A24F0D9BB9A}"/>
              </a:ext>
            </a:extLst>
          </p:cNvPr>
          <p:cNvSpPr>
            <a:spLocks noGrp="1" noChangeArrowheads="1"/>
          </p:cNvSpPr>
          <p:nvPr>
            <p:ph type="body" idx="1"/>
          </p:nvPr>
        </p:nvSpPr>
        <p:spPr/>
        <p:txBody>
          <a:bodyPr/>
          <a:lstStyle/>
          <a:p>
            <a:pPr marL="342900" lvl="1" indent="-342900" eaLnBrk="1" hangingPunct="1">
              <a:buFontTx/>
              <a:buChar char="•"/>
              <a:defRPr/>
            </a:pPr>
            <a:r>
              <a:rPr lang="en-US" sz="2400" dirty="0"/>
              <a:t>Most contain carcinogens and/or endocrine disruptors (see </a:t>
            </a:r>
            <a:r>
              <a:rPr lang="en-US" sz="2400" dirty="0">
                <a:hlinkClick r:id="rId2"/>
              </a:rPr>
              <a:t>http://www.cosmeticsdatabase.com/</a:t>
            </a:r>
            <a:r>
              <a:rPr lang="en-US" sz="2400" dirty="0"/>
              <a:t>)</a:t>
            </a:r>
          </a:p>
          <a:p>
            <a:pPr eaLnBrk="1" hangingPunct="1">
              <a:defRPr/>
            </a:pPr>
            <a:r>
              <a:rPr lang="en-US" sz="2400" dirty="0"/>
              <a:t>Unusual/dangerous ingredients include:</a:t>
            </a:r>
          </a:p>
          <a:p>
            <a:pPr lvl="1" eaLnBrk="1" hangingPunct="1">
              <a:defRPr/>
            </a:pPr>
            <a:r>
              <a:rPr lang="en-US" sz="2400" dirty="0"/>
              <a:t>Mercury – skin creams</a:t>
            </a:r>
          </a:p>
          <a:p>
            <a:pPr lvl="1" eaLnBrk="1" hangingPunct="1">
              <a:defRPr/>
            </a:pPr>
            <a:r>
              <a:rPr lang="en-US" sz="2400" dirty="0"/>
              <a:t>Lead – lipstick and kohl (decorative black eyeliner, alleged to help children’s eyes develop and protect them against curses); 20% of Ayurvedic products contain at least one heavy metal (most commonly lead)</a:t>
            </a:r>
          </a:p>
          <a:p>
            <a:pPr lvl="1" eaLnBrk="1" hangingPunct="1">
              <a:defRPr/>
            </a:pPr>
            <a:r>
              <a:rPr lang="en-US" sz="2400" dirty="0"/>
              <a:t>Arsenic, Cadmium, Copper, aluminum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6440348B-4CA0-5704-65E6-F777A88EFF43}"/>
              </a:ext>
            </a:extLst>
          </p:cNvPr>
          <p:cNvSpPr>
            <a:spLocks noGrp="1" noChangeArrowheads="1"/>
          </p:cNvSpPr>
          <p:nvPr>
            <p:ph type="title"/>
          </p:nvPr>
        </p:nvSpPr>
        <p:spPr/>
        <p:txBody>
          <a:bodyPr/>
          <a:lstStyle/>
          <a:p>
            <a:r>
              <a:rPr lang="en-US" altLang="en-US"/>
              <a:t>Cosmetics</a:t>
            </a:r>
          </a:p>
        </p:txBody>
      </p:sp>
      <p:sp>
        <p:nvSpPr>
          <p:cNvPr id="39939" name="Content Placeholder 2">
            <a:extLst>
              <a:ext uri="{FF2B5EF4-FFF2-40B4-BE49-F238E27FC236}">
                <a16:creationId xmlns:a16="http://schemas.microsoft.com/office/drawing/2014/main" id="{2253C4B9-0269-AB57-F1B1-D1C135139CB0}"/>
              </a:ext>
            </a:extLst>
          </p:cNvPr>
          <p:cNvSpPr>
            <a:spLocks noGrp="1" noChangeArrowheads="1"/>
          </p:cNvSpPr>
          <p:nvPr>
            <p:ph idx="1"/>
          </p:nvPr>
        </p:nvSpPr>
        <p:spPr/>
        <p:txBody>
          <a:bodyPr/>
          <a:lstStyle/>
          <a:p>
            <a:pPr eaLnBrk="1" hangingPunct="1"/>
            <a:r>
              <a:rPr lang="en-US" altLang="en-US" sz="2400" dirty="0"/>
              <a:t>Unusual/dangerous ingredients include:</a:t>
            </a:r>
          </a:p>
          <a:p>
            <a:pPr lvl="1" eaLnBrk="1" hangingPunct="1"/>
            <a:r>
              <a:rPr lang="en-US" altLang="en-US" sz="2400" dirty="0"/>
              <a:t>Triphenyl phosphate (endocrine disruptor) – nail polishes (mani/pedicurists higher exposures)</a:t>
            </a:r>
          </a:p>
          <a:p>
            <a:pPr lvl="2" eaLnBrk="1" hangingPunct="1"/>
            <a:r>
              <a:rPr lang="en-US" altLang="en-US" dirty="0"/>
              <a:t>Gel nail dryers may use UV light, increasing skin cancer risk</a:t>
            </a:r>
          </a:p>
          <a:p>
            <a:pPr lvl="1" eaLnBrk="1" hangingPunct="1"/>
            <a:r>
              <a:rPr lang="en-US" altLang="en-US" sz="2400" dirty="0"/>
              <a:t>Bacteria – mascara</a:t>
            </a:r>
          </a:p>
          <a:p>
            <a:pPr lvl="1" eaLnBrk="1" hangingPunct="1"/>
            <a:r>
              <a:rPr lang="en-US" altLang="en-US" sz="2400" dirty="0"/>
              <a:t>Asbestos (in products containing talc)</a:t>
            </a:r>
          </a:p>
          <a:p>
            <a:pPr lvl="1" eaLnBrk="1" hangingPunct="1"/>
            <a:r>
              <a:rPr lang="en-US" altLang="en-US" sz="2400" dirty="0"/>
              <a:t>PFAS – carcinogens, endocrine disruptors</a:t>
            </a:r>
          </a:p>
          <a:p>
            <a:endParaRPr lang="en-US" altLang="en-US" sz="2400" dirty="0"/>
          </a:p>
          <a:p>
            <a:r>
              <a:rPr lang="en-US" altLang="en-US" sz="2400" dirty="0"/>
              <a:t>Europe regulates dangerous ingredients; U.S. federal government does not, but some states starting 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01DC6-61CC-E06C-3FBF-BB60A091DB88}"/>
              </a:ext>
            </a:extLst>
          </p:cNvPr>
          <p:cNvSpPr>
            <a:spLocks noGrp="1"/>
          </p:cNvSpPr>
          <p:nvPr>
            <p:ph type="title"/>
          </p:nvPr>
        </p:nvSpPr>
        <p:spPr/>
        <p:txBody>
          <a:bodyPr/>
          <a:lstStyle/>
          <a:p>
            <a:pPr>
              <a:defRPr/>
            </a:pPr>
            <a:r>
              <a:rPr lang="en-US" b="1" dirty="0">
                <a:solidFill>
                  <a:srgbClr val="CCFFFF"/>
                </a:solidFill>
                <a:effectLst>
                  <a:outerShdw blurRad="38100" dist="38100" dir="2700000" algn="tl">
                    <a:srgbClr val="000000"/>
                  </a:outerShdw>
                </a:effectLst>
              </a:rPr>
              <a:t>Cosmetics</a:t>
            </a:r>
            <a:endParaRPr lang="en-US" dirty="0"/>
          </a:p>
        </p:txBody>
      </p:sp>
      <p:sp>
        <p:nvSpPr>
          <p:cNvPr id="40963" name="Content Placeholder 2">
            <a:extLst>
              <a:ext uri="{FF2B5EF4-FFF2-40B4-BE49-F238E27FC236}">
                <a16:creationId xmlns:a16="http://schemas.microsoft.com/office/drawing/2014/main" id="{E9FD2A6A-AFB2-167F-9577-489568F04DDC}"/>
              </a:ext>
            </a:extLst>
          </p:cNvPr>
          <p:cNvSpPr>
            <a:spLocks noGrp="1" noChangeArrowheads="1"/>
          </p:cNvSpPr>
          <p:nvPr>
            <p:ph idx="1"/>
          </p:nvPr>
        </p:nvSpPr>
        <p:spPr/>
        <p:txBody>
          <a:bodyPr/>
          <a:lstStyle/>
          <a:p>
            <a:pPr eaLnBrk="1" hangingPunct="1"/>
            <a:r>
              <a:rPr lang="en-US" altLang="en-US" sz="2800" dirty="0"/>
              <a:t>Unusual/dangerous ingredients include:</a:t>
            </a:r>
          </a:p>
          <a:p>
            <a:pPr lvl="1" eaLnBrk="1" hangingPunct="1"/>
            <a:r>
              <a:rPr lang="en-US" altLang="en-US" dirty="0"/>
              <a:t>Mica (lung-damaging particles)</a:t>
            </a:r>
          </a:p>
          <a:p>
            <a:pPr lvl="1" eaLnBrk="1" hangingPunct="1"/>
            <a:r>
              <a:rPr lang="en-US" altLang="en-US" dirty="0"/>
              <a:t>Cow colostrum</a:t>
            </a:r>
          </a:p>
          <a:p>
            <a:pPr lvl="1" eaLnBrk="1" hangingPunct="1"/>
            <a:r>
              <a:rPr lang="en-US" altLang="en-US" dirty="0"/>
              <a:t>Gold</a:t>
            </a:r>
          </a:p>
          <a:p>
            <a:pPr lvl="1" eaLnBrk="1" hangingPunct="1"/>
            <a:r>
              <a:rPr lang="en-US" altLang="en-US" dirty="0"/>
              <a:t>Foreskin</a:t>
            </a:r>
          </a:p>
          <a:p>
            <a:pPr lvl="1" eaLnBrk="1" hangingPunct="1"/>
            <a:r>
              <a:rPr lang="en-US" altLang="en-US" dirty="0"/>
              <a:t>Placenta/Fetal cells</a:t>
            </a:r>
          </a:p>
          <a:p>
            <a:pPr lvl="1" eaLnBrk="1" hangingPunct="1"/>
            <a:r>
              <a:rPr lang="en-US" altLang="en-US" dirty="0"/>
              <a:t>Paint stripper and varnish - eyeliner</a:t>
            </a:r>
          </a:p>
          <a:p>
            <a:endParaRPr lang="en-US" alt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72D8709-E231-B9C2-ED23-E68724CF94FF}"/>
              </a:ext>
            </a:extLst>
          </p:cNvPr>
          <p:cNvSpPr>
            <a:spLocks noGrp="1" noChangeArrowheads="1"/>
          </p:cNvSpPr>
          <p:nvPr>
            <p:ph type="title"/>
          </p:nvPr>
        </p:nvSpPr>
        <p:spPr/>
        <p:txBody>
          <a:bodyPr/>
          <a:lstStyle/>
          <a:p>
            <a:pPr eaLnBrk="1" hangingPunct="1"/>
            <a:r>
              <a:rPr lang="en-US" altLang="en-US" dirty="0"/>
              <a:t>Cosmetics and Hair Coloring</a:t>
            </a:r>
          </a:p>
        </p:txBody>
      </p:sp>
      <p:sp>
        <p:nvSpPr>
          <p:cNvPr id="41987" name="Rectangle 3">
            <a:extLst>
              <a:ext uri="{FF2B5EF4-FFF2-40B4-BE49-F238E27FC236}">
                <a16:creationId xmlns:a16="http://schemas.microsoft.com/office/drawing/2014/main" id="{EAB47592-1C9B-C1F5-130F-CF6DDA0C6286}"/>
              </a:ext>
            </a:extLst>
          </p:cNvPr>
          <p:cNvSpPr>
            <a:spLocks noGrp="1" noChangeArrowheads="1"/>
          </p:cNvSpPr>
          <p:nvPr>
            <p:ph type="body" idx="1"/>
          </p:nvPr>
        </p:nvSpPr>
        <p:spPr/>
        <p:txBody>
          <a:bodyPr/>
          <a:lstStyle/>
          <a:p>
            <a:pPr eaLnBrk="1" hangingPunct="1"/>
            <a:r>
              <a:rPr lang="en-US" altLang="en-US" sz="3600" dirty="0"/>
              <a:t>Women devote average of 19 minutes per day to treating and altering their faces</a:t>
            </a:r>
          </a:p>
          <a:p>
            <a:pPr eaLnBrk="1" hangingPunct="1"/>
            <a:r>
              <a:rPr lang="en-US" altLang="en-US" sz="3600" dirty="0"/>
              <a:t>55% of American women between 13 and 70 color their hair</a:t>
            </a:r>
          </a:p>
          <a:p>
            <a:pPr lvl="1" eaLnBrk="1" hangingPunct="1"/>
            <a:r>
              <a:rPr lang="en-US" altLang="en-US" sz="3600" dirty="0"/>
              <a:t>1/8 American men between 16 and 60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7A09097-AA03-7D5E-CD3D-35595D7D0A89}"/>
              </a:ext>
            </a:extLst>
          </p:cNvPr>
          <p:cNvSpPr>
            <a:spLocks noGrp="1" noChangeArrowheads="1"/>
          </p:cNvSpPr>
          <p:nvPr>
            <p:ph type="title"/>
          </p:nvPr>
        </p:nvSpPr>
        <p:spPr/>
        <p:txBody>
          <a:bodyPr/>
          <a:lstStyle/>
          <a:p>
            <a:r>
              <a:rPr lang="en-US" altLang="en-US" dirty="0"/>
              <a:t>Hair Care Products</a:t>
            </a:r>
          </a:p>
        </p:txBody>
      </p:sp>
      <p:sp>
        <p:nvSpPr>
          <p:cNvPr id="43011" name="Rectangle 3">
            <a:extLst>
              <a:ext uri="{FF2B5EF4-FFF2-40B4-BE49-F238E27FC236}">
                <a16:creationId xmlns:a16="http://schemas.microsoft.com/office/drawing/2014/main" id="{F3E89BE6-C396-8650-AB69-71E554AC3F6A}"/>
              </a:ext>
            </a:extLst>
          </p:cNvPr>
          <p:cNvSpPr>
            <a:spLocks noGrp="1" noChangeArrowheads="1"/>
          </p:cNvSpPr>
          <p:nvPr>
            <p:ph type="body" idx="1"/>
          </p:nvPr>
        </p:nvSpPr>
        <p:spPr/>
        <p:txBody>
          <a:bodyPr/>
          <a:lstStyle/>
          <a:p>
            <a:r>
              <a:rPr lang="en-US" altLang="en-US" dirty="0"/>
              <a:t>African-American “hair relaxers” contain endocrine disruptors (also found in some soaps and shampoos)</a:t>
            </a:r>
          </a:p>
          <a:p>
            <a:pPr lvl="1"/>
            <a:r>
              <a:rPr lang="en-US" altLang="en-US" sz="3200" dirty="0"/>
              <a:t>Use increases risk of uterine fibroids, cancers</a:t>
            </a:r>
          </a:p>
          <a:p>
            <a:r>
              <a:rPr lang="en-US" altLang="en-US" dirty="0"/>
              <a:t>Brazilian Blowout hair straightening products contain formaldehyde (possible carcinogen) and glyoxylic acid (cause of kidney failure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6306-4264-A4D4-4B43-590C6D34D9DC}"/>
              </a:ext>
            </a:extLst>
          </p:cNvPr>
          <p:cNvSpPr>
            <a:spLocks noGrp="1"/>
          </p:cNvSpPr>
          <p:nvPr>
            <p:ph type="title"/>
          </p:nvPr>
        </p:nvSpPr>
        <p:spPr/>
        <p:txBody>
          <a:bodyPr/>
          <a:lstStyle/>
          <a:p>
            <a:r>
              <a:rPr lang="en-AU" dirty="0"/>
              <a:t>Hair Care</a:t>
            </a:r>
          </a:p>
        </p:txBody>
      </p:sp>
      <p:sp>
        <p:nvSpPr>
          <p:cNvPr id="3" name="Content Placeholder 2">
            <a:extLst>
              <a:ext uri="{FF2B5EF4-FFF2-40B4-BE49-F238E27FC236}">
                <a16:creationId xmlns:a16="http://schemas.microsoft.com/office/drawing/2014/main" id="{FC0F1BEE-2394-C7E3-CBD0-515AE5F95893}"/>
              </a:ext>
            </a:extLst>
          </p:cNvPr>
          <p:cNvSpPr>
            <a:spLocks noGrp="1"/>
          </p:cNvSpPr>
          <p:nvPr>
            <p:ph idx="1"/>
          </p:nvPr>
        </p:nvSpPr>
        <p:spPr/>
        <p:txBody>
          <a:bodyPr/>
          <a:lstStyle/>
          <a:p>
            <a:r>
              <a:rPr lang="en-US" altLang="en-US" dirty="0"/>
              <a:t>Unibrow (Frida Kahlo) – seen mostly in men with PAX3 gene; Tajik women lacking gene use herbal Usma to create unibrow (sign of beauty)</a:t>
            </a:r>
          </a:p>
          <a:p>
            <a:pPr lvl="1"/>
            <a:r>
              <a:rPr lang="en-US" altLang="en-US" sz="3200" dirty="0"/>
              <a:t>Removal with tweezers, shaving, waxing, or laser</a:t>
            </a:r>
          </a:p>
          <a:p>
            <a:endParaRPr lang="en-AU" dirty="0"/>
          </a:p>
        </p:txBody>
      </p:sp>
    </p:spTree>
    <p:extLst>
      <p:ext uri="{BB962C8B-B14F-4D97-AF65-F5344CB8AC3E}">
        <p14:creationId xmlns:p14="http://schemas.microsoft.com/office/powerpoint/2010/main" val="387856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0A18AA35-765F-C526-61A0-34F41DBAB4DA}"/>
              </a:ext>
            </a:extLst>
          </p:cNvPr>
          <p:cNvSpPr>
            <a:spLocks noGrp="1" noChangeArrowheads="1"/>
          </p:cNvSpPr>
          <p:nvPr>
            <p:ph type="title"/>
          </p:nvPr>
        </p:nvSpPr>
        <p:spPr/>
        <p:txBody>
          <a:bodyPr/>
          <a:lstStyle/>
          <a:p>
            <a:r>
              <a:rPr lang="en-US" altLang="en-US" dirty="0"/>
              <a:t>Hair Care Products</a:t>
            </a:r>
          </a:p>
        </p:txBody>
      </p:sp>
      <p:sp>
        <p:nvSpPr>
          <p:cNvPr id="44035" name="Content Placeholder 2">
            <a:extLst>
              <a:ext uri="{FF2B5EF4-FFF2-40B4-BE49-F238E27FC236}">
                <a16:creationId xmlns:a16="http://schemas.microsoft.com/office/drawing/2014/main" id="{431412A1-B22B-6361-EEC4-E236B2AD7486}"/>
              </a:ext>
            </a:extLst>
          </p:cNvPr>
          <p:cNvSpPr>
            <a:spLocks noGrp="1" noChangeArrowheads="1"/>
          </p:cNvSpPr>
          <p:nvPr>
            <p:ph idx="1"/>
          </p:nvPr>
        </p:nvSpPr>
        <p:spPr/>
        <p:txBody>
          <a:bodyPr/>
          <a:lstStyle/>
          <a:p>
            <a:r>
              <a:rPr lang="en-US" altLang="en-US" sz="2800" dirty="0"/>
              <a:t>Biotin: used by many for “hair and nail health,” no study shows benefit</a:t>
            </a:r>
          </a:p>
          <a:p>
            <a:pPr lvl="1"/>
            <a:r>
              <a:rPr lang="en-US" altLang="en-US" sz="2400" dirty="0"/>
              <a:t>Can interfere with thyroid function testing (lowers TSH, mimicking hyperthyroidism – check TFTs after stopping biotin for one week) and cause falsely low troponin (leading to missed diagnoses of coronary ischemia)</a:t>
            </a:r>
          </a:p>
          <a:p>
            <a:r>
              <a:rPr lang="en-US" altLang="en-US" sz="2800" dirty="0"/>
              <a:t>2018: FDA bans lead acetate from hair coloring products</a:t>
            </a:r>
          </a:p>
          <a:p>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67290-3319-975E-5172-2C0DA3ADDE64}"/>
              </a:ext>
            </a:extLst>
          </p:cNvPr>
          <p:cNvSpPr>
            <a:spLocks noGrp="1"/>
          </p:cNvSpPr>
          <p:nvPr>
            <p:ph type="title"/>
          </p:nvPr>
        </p:nvSpPr>
        <p:spPr/>
        <p:txBody>
          <a:bodyPr/>
          <a:lstStyle/>
          <a:p>
            <a:r>
              <a:rPr lang="en-AU" dirty="0"/>
              <a:t>Hair Loss</a:t>
            </a:r>
          </a:p>
        </p:txBody>
      </p:sp>
      <p:sp>
        <p:nvSpPr>
          <p:cNvPr id="3" name="Content Placeholder 2">
            <a:extLst>
              <a:ext uri="{FF2B5EF4-FFF2-40B4-BE49-F238E27FC236}">
                <a16:creationId xmlns:a16="http://schemas.microsoft.com/office/drawing/2014/main" id="{4773658F-8633-3AFF-8984-0ECE28DF564D}"/>
              </a:ext>
            </a:extLst>
          </p:cNvPr>
          <p:cNvSpPr>
            <a:spLocks noGrp="1"/>
          </p:cNvSpPr>
          <p:nvPr>
            <p:ph idx="1"/>
          </p:nvPr>
        </p:nvSpPr>
        <p:spPr/>
        <p:txBody>
          <a:bodyPr/>
          <a:lstStyle/>
          <a:p>
            <a:r>
              <a:rPr lang="en-AU" sz="3600" dirty="0"/>
              <a:t>Hair loss of some degree affects:</a:t>
            </a:r>
          </a:p>
          <a:p>
            <a:r>
              <a:rPr lang="en-AU" sz="3600" dirty="0"/>
              <a:t>30% of women, 40% over 50</a:t>
            </a:r>
          </a:p>
          <a:p>
            <a:r>
              <a:rPr lang="en-AU" sz="3600" dirty="0"/>
              <a:t>2/3 of men, 85% over 50</a:t>
            </a:r>
          </a:p>
          <a:p>
            <a:r>
              <a:rPr lang="en-AU" sz="3600" dirty="0"/>
              <a:t>Hair Transplants: Men outnumber women</a:t>
            </a:r>
          </a:p>
        </p:txBody>
      </p:sp>
    </p:spTree>
    <p:extLst>
      <p:ext uri="{BB962C8B-B14F-4D97-AF65-F5344CB8AC3E}">
        <p14:creationId xmlns:p14="http://schemas.microsoft.com/office/powerpoint/2010/main" val="2622668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F31D663E-3859-DCE6-54AB-AAC5097CF5E4}"/>
              </a:ext>
            </a:extLst>
          </p:cNvPr>
          <p:cNvSpPr>
            <a:spLocks noGrp="1" noChangeArrowheads="1"/>
          </p:cNvSpPr>
          <p:nvPr>
            <p:ph type="title"/>
          </p:nvPr>
        </p:nvSpPr>
        <p:spPr/>
        <p:txBody>
          <a:bodyPr/>
          <a:lstStyle/>
          <a:p>
            <a:r>
              <a:rPr lang="en-US" altLang="en-US"/>
              <a:t>Scented Products</a:t>
            </a:r>
          </a:p>
        </p:txBody>
      </p:sp>
      <p:sp>
        <p:nvSpPr>
          <p:cNvPr id="45059" name="Content Placeholder 2">
            <a:extLst>
              <a:ext uri="{FF2B5EF4-FFF2-40B4-BE49-F238E27FC236}">
                <a16:creationId xmlns:a16="http://schemas.microsoft.com/office/drawing/2014/main" id="{0BA31D51-940B-9E4C-68B5-EED7DB91D28E}"/>
              </a:ext>
            </a:extLst>
          </p:cNvPr>
          <p:cNvSpPr>
            <a:spLocks noGrp="1" noChangeArrowheads="1"/>
          </p:cNvSpPr>
          <p:nvPr>
            <p:ph idx="1"/>
          </p:nvPr>
        </p:nvSpPr>
        <p:spPr/>
        <p:txBody>
          <a:bodyPr/>
          <a:lstStyle/>
          <a:p>
            <a:r>
              <a:rPr lang="en-US" altLang="en-US" sz="2800" dirty="0"/>
              <a:t>Many cosmetics, perfumes, colognes, air freshener sprays, candles, oils, and gels contain fragrances</a:t>
            </a:r>
          </a:p>
          <a:p>
            <a:pPr lvl="1"/>
            <a:r>
              <a:rPr lang="en-US" altLang="en-US" dirty="0"/>
              <a:t>Fragrance industry sales $58 billion/yr (2024)</a:t>
            </a:r>
          </a:p>
          <a:p>
            <a:pPr lvl="1"/>
            <a:r>
              <a:rPr lang="en-US" altLang="en-US" dirty="0"/>
              <a:t>Some fragrances toxic</a:t>
            </a:r>
          </a:p>
          <a:p>
            <a:pPr lvl="1"/>
            <a:r>
              <a:rPr lang="en-US" altLang="en-US" dirty="0"/>
              <a:t>Many contain allergens</a:t>
            </a:r>
          </a:p>
          <a:p>
            <a:pPr lvl="2"/>
            <a:r>
              <a:rPr lang="en-US" altLang="en-US" sz="2800" dirty="0"/>
              <a:t>30% of Americans report skin irritation or headaches with at least some scented products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867DCBC1-7ECD-E340-4335-8457E96B02E5}"/>
              </a:ext>
            </a:extLst>
          </p:cNvPr>
          <p:cNvSpPr>
            <a:spLocks noGrp="1" noChangeArrowheads="1"/>
          </p:cNvSpPr>
          <p:nvPr>
            <p:ph type="title"/>
          </p:nvPr>
        </p:nvSpPr>
        <p:spPr/>
        <p:txBody>
          <a:bodyPr/>
          <a:lstStyle/>
          <a:p>
            <a:r>
              <a:rPr lang="en-US" altLang="en-US"/>
              <a:t>Feminine Care Products</a:t>
            </a:r>
          </a:p>
        </p:txBody>
      </p:sp>
      <p:sp>
        <p:nvSpPr>
          <p:cNvPr id="46083" name="Content Placeholder 2">
            <a:extLst>
              <a:ext uri="{FF2B5EF4-FFF2-40B4-BE49-F238E27FC236}">
                <a16:creationId xmlns:a16="http://schemas.microsoft.com/office/drawing/2014/main" id="{91E329F6-AE7E-B463-5FC5-B94190EFBE19}"/>
              </a:ext>
            </a:extLst>
          </p:cNvPr>
          <p:cNvSpPr>
            <a:spLocks noGrp="1" noChangeArrowheads="1"/>
          </p:cNvSpPr>
          <p:nvPr>
            <p:ph idx="1"/>
          </p:nvPr>
        </p:nvSpPr>
        <p:spPr/>
        <p:txBody>
          <a:bodyPr/>
          <a:lstStyle/>
          <a:p>
            <a:r>
              <a:rPr lang="en-US" altLang="en-US"/>
              <a:t>Fragranced products contain phthalates</a:t>
            </a:r>
          </a:p>
          <a:p>
            <a:endParaRPr lang="en-US" altLang="en-US"/>
          </a:p>
          <a:p>
            <a:r>
              <a:rPr lang="en-US" altLang="en-US"/>
              <a:t>Tampons contain dioxins (byproducts of bleaching process)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DCBB8-80A9-AD52-54FA-DCFAF32B8299}"/>
              </a:ext>
            </a:extLst>
          </p:cNvPr>
          <p:cNvSpPr>
            <a:spLocks noGrp="1"/>
          </p:cNvSpPr>
          <p:nvPr>
            <p:ph type="title"/>
          </p:nvPr>
        </p:nvSpPr>
        <p:spPr/>
        <p:txBody>
          <a:bodyPr/>
          <a:lstStyle/>
          <a:p>
            <a:pPr>
              <a:defRPr/>
            </a:pPr>
            <a:r>
              <a:rPr lang="en-US" b="1" dirty="0">
                <a:effectLst>
                  <a:outerShdw blurRad="38100" dist="38100" dir="2700000" algn="tl">
                    <a:srgbClr val="000000"/>
                  </a:outerShdw>
                </a:effectLst>
              </a:rPr>
              <a:t>Cosmetics</a:t>
            </a:r>
            <a:endParaRPr lang="en-US" dirty="0"/>
          </a:p>
        </p:txBody>
      </p:sp>
      <p:sp>
        <p:nvSpPr>
          <p:cNvPr id="47107" name="Content Placeholder 2">
            <a:extLst>
              <a:ext uri="{FF2B5EF4-FFF2-40B4-BE49-F238E27FC236}">
                <a16:creationId xmlns:a16="http://schemas.microsoft.com/office/drawing/2014/main" id="{FCB90312-309B-86B6-6B13-898E002F021B}"/>
              </a:ext>
            </a:extLst>
          </p:cNvPr>
          <p:cNvSpPr>
            <a:spLocks noGrp="1" noChangeArrowheads="1"/>
          </p:cNvSpPr>
          <p:nvPr>
            <p:ph idx="1"/>
          </p:nvPr>
        </p:nvSpPr>
        <p:spPr/>
        <p:txBody>
          <a:bodyPr/>
          <a:lstStyle/>
          <a:p>
            <a:r>
              <a:rPr lang="en-US" altLang="en-US" sz="2800" dirty="0"/>
              <a:t>FDA does not require premarket testing of cosmetics or scented products</a:t>
            </a:r>
          </a:p>
          <a:p>
            <a:pPr lvl="1"/>
            <a:r>
              <a:rPr lang="en-US" altLang="en-US" dirty="0"/>
              <a:t>Yet nearly 29,000 companies from 181 countries export 3 million shipments of personal care products to the US each year (0.3% inspected)</a:t>
            </a:r>
          </a:p>
          <a:p>
            <a:pPr lvl="1"/>
            <a:r>
              <a:rPr lang="en-US" altLang="en-US" dirty="0"/>
              <a:t>US relies on industry self-regulation</a:t>
            </a:r>
          </a:p>
          <a:p>
            <a:pPr lvl="1"/>
            <a:r>
              <a:rPr lang="en-US" altLang="en-US" dirty="0"/>
              <a:t>Personal Care Safety Act stuck in Congress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2B441A36-3B61-762B-8589-3E718FB3BFAF}"/>
              </a:ext>
            </a:extLst>
          </p:cNvPr>
          <p:cNvSpPr>
            <a:spLocks noGrp="1" noChangeArrowheads="1"/>
          </p:cNvSpPr>
          <p:nvPr>
            <p:ph type="title"/>
          </p:nvPr>
        </p:nvSpPr>
        <p:spPr/>
        <p:txBody>
          <a:bodyPr/>
          <a:lstStyle/>
          <a:p>
            <a:r>
              <a:rPr lang="en-US" altLang="en-US" dirty="0"/>
              <a:t>Cosmetics</a:t>
            </a:r>
          </a:p>
        </p:txBody>
      </p:sp>
      <p:sp>
        <p:nvSpPr>
          <p:cNvPr id="48131" name="Content Placeholder 2">
            <a:extLst>
              <a:ext uri="{FF2B5EF4-FFF2-40B4-BE49-F238E27FC236}">
                <a16:creationId xmlns:a16="http://schemas.microsoft.com/office/drawing/2014/main" id="{403F81B1-CB07-9F59-78F0-DC434E1192EE}"/>
              </a:ext>
            </a:extLst>
          </p:cNvPr>
          <p:cNvSpPr>
            <a:spLocks noGrp="1" noChangeArrowheads="1"/>
          </p:cNvSpPr>
          <p:nvPr>
            <p:ph idx="1"/>
          </p:nvPr>
        </p:nvSpPr>
        <p:spPr/>
        <p:txBody>
          <a:bodyPr/>
          <a:lstStyle/>
          <a:p>
            <a:r>
              <a:rPr lang="en-US" altLang="en-US" dirty="0"/>
              <a:t>2013: EU bans sale of all cosmetics tested on animals</a:t>
            </a:r>
          </a:p>
          <a:p>
            <a:r>
              <a:rPr lang="en-US" altLang="en-US" dirty="0"/>
              <a:t>EU has banned or restricted over 1,500 ingredients, Canada over 800</a:t>
            </a:r>
          </a:p>
          <a:p>
            <a:r>
              <a:rPr lang="en-US" altLang="en-US" dirty="0"/>
              <a:t>China requires animal testing of all cosmetics</a:t>
            </a:r>
          </a:p>
          <a:p>
            <a:r>
              <a:rPr lang="en-US" altLang="en-US" dirty="0"/>
              <a:t>U.S.: FDA does not require animal testing of cosmetics</a:t>
            </a:r>
          </a:p>
          <a:p>
            <a:endParaRPr lang="en-US"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F9F49ACF-9B48-2AB9-7EA3-E1B8A91A5375}"/>
              </a:ext>
            </a:extLst>
          </p:cNvPr>
          <p:cNvSpPr>
            <a:spLocks noGrp="1" noChangeArrowheads="1"/>
          </p:cNvSpPr>
          <p:nvPr>
            <p:ph type="title"/>
          </p:nvPr>
        </p:nvSpPr>
        <p:spPr/>
        <p:txBody>
          <a:bodyPr/>
          <a:lstStyle/>
          <a:p>
            <a:r>
              <a:rPr lang="en-US" altLang="en-US" dirty="0"/>
              <a:t>Skin Whitening</a:t>
            </a:r>
          </a:p>
        </p:txBody>
      </p:sp>
      <p:sp>
        <p:nvSpPr>
          <p:cNvPr id="49155" name="Content Placeholder 2">
            <a:extLst>
              <a:ext uri="{FF2B5EF4-FFF2-40B4-BE49-F238E27FC236}">
                <a16:creationId xmlns:a16="http://schemas.microsoft.com/office/drawing/2014/main" id="{D8C1CFDB-6C65-68EF-684A-0D7A7F0A0B99}"/>
              </a:ext>
            </a:extLst>
          </p:cNvPr>
          <p:cNvSpPr>
            <a:spLocks noGrp="1" noChangeArrowheads="1"/>
          </p:cNvSpPr>
          <p:nvPr>
            <p:ph idx="1"/>
          </p:nvPr>
        </p:nvSpPr>
        <p:spPr/>
        <p:txBody>
          <a:bodyPr/>
          <a:lstStyle/>
          <a:p>
            <a:r>
              <a:rPr lang="en-US" altLang="en-US" dirty="0"/>
              <a:t>Popular in other parts of the world (Asia, Africa, Latin America, Middle East)</a:t>
            </a:r>
          </a:p>
          <a:p>
            <a:pPr lvl="1"/>
            <a:r>
              <a:rPr lang="en-US" altLang="en-US" dirty="0"/>
              <a:t>Many contain mercury, hydroquinone, corticosteroids (especially in India)</a:t>
            </a:r>
          </a:p>
          <a:p>
            <a:pPr lvl="2"/>
            <a:r>
              <a:rPr lang="en-US" altLang="en-US" dirty="0"/>
              <a:t>CS can cause itching, acne, hirsutism; pimples, rashes, redness occur when stopping, leading to chronic use</a:t>
            </a:r>
          </a:p>
          <a:p>
            <a:r>
              <a:rPr lang="en-US" altLang="en-US" dirty="0"/>
              <a:t>Companies abandoned marketing in US in response to Black Lives Matter movement</a:t>
            </a:r>
          </a:p>
          <a:p>
            <a:endParaRPr lang="en-US"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6C33EE6-322B-D1A4-0962-5F07D7EB8855}"/>
              </a:ext>
            </a:extLst>
          </p:cNvPr>
          <p:cNvSpPr>
            <a:spLocks noGrp="1" noChangeArrowheads="1"/>
          </p:cNvSpPr>
          <p:nvPr>
            <p:ph type="title"/>
          </p:nvPr>
        </p:nvSpPr>
        <p:spPr/>
        <p:txBody>
          <a:bodyPr/>
          <a:lstStyle/>
          <a:p>
            <a:pPr eaLnBrk="1" hangingPunct="1"/>
            <a:r>
              <a:rPr lang="en-US" altLang="en-US" b="1" dirty="0"/>
              <a:t>Tanning</a:t>
            </a:r>
          </a:p>
        </p:txBody>
      </p:sp>
      <p:sp>
        <p:nvSpPr>
          <p:cNvPr id="50179" name="Rectangle 3">
            <a:extLst>
              <a:ext uri="{FF2B5EF4-FFF2-40B4-BE49-F238E27FC236}">
                <a16:creationId xmlns:a16="http://schemas.microsoft.com/office/drawing/2014/main" id="{68DD2973-82F1-0277-312F-05898ED48858}"/>
              </a:ext>
            </a:extLst>
          </p:cNvPr>
          <p:cNvSpPr>
            <a:spLocks noGrp="1" noChangeArrowheads="1"/>
          </p:cNvSpPr>
          <p:nvPr>
            <p:ph type="body" idx="1"/>
          </p:nvPr>
        </p:nvSpPr>
        <p:spPr/>
        <p:txBody>
          <a:bodyPr/>
          <a:lstStyle/>
          <a:p>
            <a:pPr eaLnBrk="1" hangingPunct="1"/>
            <a:r>
              <a:rPr lang="en-US" altLang="en-US" dirty="0"/>
              <a:t>The skin’s response to ultraviolet light injury</a:t>
            </a:r>
          </a:p>
          <a:p>
            <a:pPr eaLnBrk="1" hangingPunct="1"/>
            <a:endParaRPr lang="en-US" altLang="en-US" dirty="0"/>
          </a:p>
          <a:p>
            <a:pPr eaLnBrk="1" hangingPunct="1"/>
            <a:r>
              <a:rPr lang="en-US" altLang="en-US" dirty="0"/>
              <a:t>No such thing as a “safe tan”</a:t>
            </a:r>
          </a:p>
          <a:p>
            <a:pPr eaLnBrk="1" hangingPunct="1"/>
            <a:endParaRPr lang="en-US" altLang="en-US" dirty="0"/>
          </a:p>
          <a:p>
            <a:pPr eaLnBrk="1" hangingPunct="1"/>
            <a:r>
              <a:rPr lang="en-US" altLang="en-US" dirty="0"/>
              <a:t>95% of Americans understand that sunburns are dangerous, but 81% still think they look better with a tan.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a:extLst>
              <a:ext uri="{FF2B5EF4-FFF2-40B4-BE49-F238E27FC236}">
                <a16:creationId xmlns:a16="http://schemas.microsoft.com/office/drawing/2014/main" id="{16D3E9CF-4279-1D43-886D-FA4799FE09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8" y="152400"/>
            <a:ext cx="8602662" cy="650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66643866-4504-FD7C-941B-412835A227BB}"/>
              </a:ext>
            </a:extLst>
          </p:cNvPr>
          <p:cNvSpPr>
            <a:spLocks noGrp="1" noChangeArrowheads="1"/>
          </p:cNvSpPr>
          <p:nvPr>
            <p:ph type="title"/>
          </p:nvPr>
        </p:nvSpPr>
        <p:spPr/>
        <p:txBody>
          <a:bodyPr/>
          <a:lstStyle/>
          <a:p>
            <a:r>
              <a:rPr lang="en-US" altLang="en-US" dirty="0"/>
              <a:t>Tanning</a:t>
            </a:r>
          </a:p>
        </p:txBody>
      </p:sp>
      <p:sp>
        <p:nvSpPr>
          <p:cNvPr id="52227" name="Content Placeholder 2">
            <a:extLst>
              <a:ext uri="{FF2B5EF4-FFF2-40B4-BE49-F238E27FC236}">
                <a16:creationId xmlns:a16="http://schemas.microsoft.com/office/drawing/2014/main" id="{03DE72FF-2D4F-77D6-8392-9EF600C41598}"/>
              </a:ext>
            </a:extLst>
          </p:cNvPr>
          <p:cNvSpPr>
            <a:spLocks noGrp="1" noChangeArrowheads="1"/>
          </p:cNvSpPr>
          <p:nvPr>
            <p:ph idx="1"/>
          </p:nvPr>
        </p:nvSpPr>
        <p:spPr/>
        <p:txBody>
          <a:bodyPr/>
          <a:lstStyle/>
          <a:p>
            <a:r>
              <a:rPr lang="en-US" altLang="en-US" sz="2800" dirty="0"/>
              <a:t>UVA and UVB dangerous</a:t>
            </a:r>
          </a:p>
          <a:p>
            <a:r>
              <a:rPr lang="en-US" altLang="en-US" sz="2800" dirty="0"/>
              <a:t>Ozone damage allows greater UV radiation exposure</a:t>
            </a:r>
          </a:p>
          <a:p>
            <a:pPr lvl="1"/>
            <a:r>
              <a:rPr lang="en-US" altLang="en-US" dirty="0">
                <a:solidFill>
                  <a:srgbClr val="FFFFFF"/>
                </a:solidFill>
              </a:rPr>
              <a:t>Estimated lifetime risk of melanoma 1/54</a:t>
            </a:r>
          </a:p>
          <a:p>
            <a:r>
              <a:rPr lang="en-US" altLang="en-US" sz="2800" dirty="0"/>
              <a:t>Clouds filter out only 20% of sun’s UV rays</a:t>
            </a:r>
          </a:p>
          <a:p>
            <a:r>
              <a:rPr lang="en-US" altLang="en-US" sz="2800" dirty="0"/>
              <a:t>Snow reflects up to 80% of UV rays (sand 17%)</a:t>
            </a:r>
          </a:p>
          <a:p>
            <a:r>
              <a:rPr lang="en-US" altLang="en-US" sz="2800" dirty="0"/>
              <a:t>White T-shirt has SPF 7 (min 30 recommended); darker shirts have higher SPFs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BF153034-05AB-880C-AAB8-3F203887DE1A}"/>
              </a:ext>
            </a:extLst>
          </p:cNvPr>
          <p:cNvSpPr>
            <a:spLocks noGrp="1" noChangeArrowheads="1"/>
          </p:cNvSpPr>
          <p:nvPr>
            <p:ph type="title"/>
          </p:nvPr>
        </p:nvSpPr>
        <p:spPr/>
        <p:txBody>
          <a:bodyPr/>
          <a:lstStyle/>
          <a:p>
            <a:r>
              <a:rPr lang="en-US" altLang="en-US"/>
              <a:t>Tanning</a:t>
            </a:r>
          </a:p>
        </p:txBody>
      </p:sp>
      <p:sp>
        <p:nvSpPr>
          <p:cNvPr id="53251" name="Content Placeholder 2">
            <a:extLst>
              <a:ext uri="{FF2B5EF4-FFF2-40B4-BE49-F238E27FC236}">
                <a16:creationId xmlns:a16="http://schemas.microsoft.com/office/drawing/2014/main" id="{DE36B75C-D1DD-76D9-12B8-4F4499F956A9}"/>
              </a:ext>
            </a:extLst>
          </p:cNvPr>
          <p:cNvSpPr>
            <a:spLocks noGrp="1" noChangeArrowheads="1"/>
          </p:cNvSpPr>
          <p:nvPr>
            <p:ph idx="1"/>
          </p:nvPr>
        </p:nvSpPr>
        <p:spPr/>
        <p:txBody>
          <a:bodyPr/>
          <a:lstStyle/>
          <a:p>
            <a:r>
              <a:rPr lang="en-US" altLang="en-US"/>
              <a:t>High sun exposure during childhood increases risk of melanoma</a:t>
            </a:r>
          </a:p>
          <a:p>
            <a:r>
              <a:rPr lang="en-US" altLang="en-US"/>
              <a:t>High sun exposures during adulthood increases risk for nonmelanoma skin cancers (squamous and basal cell)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EAF4AB2F-05CC-B33D-8210-B98D3594CAF3}"/>
              </a:ext>
            </a:extLst>
          </p:cNvPr>
          <p:cNvSpPr>
            <a:spLocks noGrp="1" noChangeArrowheads="1"/>
          </p:cNvSpPr>
          <p:nvPr>
            <p:ph type="title"/>
          </p:nvPr>
        </p:nvSpPr>
        <p:spPr/>
        <p:txBody>
          <a:bodyPr/>
          <a:lstStyle/>
          <a:p>
            <a:pPr eaLnBrk="1" hangingPunct="1"/>
            <a:r>
              <a:rPr lang="en-US" altLang="en-US" b="1"/>
              <a:t>Artificial Tanning</a:t>
            </a:r>
          </a:p>
        </p:txBody>
      </p:sp>
      <p:sp>
        <p:nvSpPr>
          <p:cNvPr id="54275" name="Rectangle 3">
            <a:extLst>
              <a:ext uri="{FF2B5EF4-FFF2-40B4-BE49-F238E27FC236}">
                <a16:creationId xmlns:a16="http://schemas.microsoft.com/office/drawing/2014/main" id="{58648F36-748A-F842-A7B3-824771FA4171}"/>
              </a:ext>
            </a:extLst>
          </p:cNvPr>
          <p:cNvSpPr>
            <a:spLocks noGrp="1" noChangeArrowheads="1"/>
          </p:cNvSpPr>
          <p:nvPr>
            <p:ph type="body" idx="1"/>
          </p:nvPr>
        </p:nvSpPr>
        <p:spPr/>
        <p:txBody>
          <a:bodyPr/>
          <a:lstStyle/>
          <a:p>
            <a:pPr eaLnBrk="1" hangingPunct="1">
              <a:lnSpc>
                <a:spcPct val="90000"/>
              </a:lnSpc>
            </a:pPr>
            <a:r>
              <a:rPr lang="en-US" altLang="en-US" dirty="0"/>
              <a:t>36% of adults, 25% of teens, and 55% of college students used a tanning lamp each year (females more than males) until approximately 2015</a:t>
            </a:r>
          </a:p>
          <a:p>
            <a:pPr lvl="1" eaLnBrk="1" hangingPunct="1">
              <a:lnSpc>
                <a:spcPct val="90000"/>
              </a:lnSpc>
            </a:pPr>
            <a:r>
              <a:rPr lang="en-US" altLang="en-US" dirty="0"/>
              <a:t>Now 7-15%</a:t>
            </a:r>
          </a:p>
          <a:p>
            <a:pPr lvl="1" eaLnBrk="1" hangingPunct="1">
              <a:lnSpc>
                <a:spcPct val="90000"/>
              </a:lnSpc>
            </a:pPr>
            <a:r>
              <a:rPr lang="en-US" altLang="en-US" dirty="0"/>
              <a:t>Lower in states with restrictions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12E33572-383D-5B40-8CE9-85AAFB818F47}"/>
              </a:ext>
            </a:extLst>
          </p:cNvPr>
          <p:cNvSpPr>
            <a:spLocks noGrp="1" noChangeArrowheads="1"/>
          </p:cNvSpPr>
          <p:nvPr>
            <p:ph type="title"/>
          </p:nvPr>
        </p:nvSpPr>
        <p:spPr/>
        <p:txBody>
          <a:bodyPr/>
          <a:lstStyle/>
          <a:p>
            <a:r>
              <a:rPr lang="en-US" altLang="en-US"/>
              <a:t>Artificial Tanning</a:t>
            </a:r>
          </a:p>
        </p:txBody>
      </p:sp>
      <p:sp>
        <p:nvSpPr>
          <p:cNvPr id="55299" name="Content Placeholder 2">
            <a:extLst>
              <a:ext uri="{FF2B5EF4-FFF2-40B4-BE49-F238E27FC236}">
                <a16:creationId xmlns:a16="http://schemas.microsoft.com/office/drawing/2014/main" id="{938A1F59-9369-C3E3-79CD-606D86FF620F}"/>
              </a:ext>
            </a:extLst>
          </p:cNvPr>
          <p:cNvSpPr>
            <a:spLocks noGrp="1" noChangeArrowheads="1"/>
          </p:cNvSpPr>
          <p:nvPr>
            <p:ph idx="1"/>
          </p:nvPr>
        </p:nvSpPr>
        <p:spPr/>
        <p:txBody>
          <a:bodyPr/>
          <a:lstStyle/>
          <a:p>
            <a:pPr eaLnBrk="1" hangingPunct="1">
              <a:lnSpc>
                <a:spcPct val="90000"/>
              </a:lnSpc>
            </a:pPr>
            <a:r>
              <a:rPr lang="en-US" altLang="en-US" dirty="0"/>
              <a:t>Indoor tanning (any use) increased among US adults from 2007 (10%) to 2025 (15%)</a:t>
            </a:r>
          </a:p>
          <a:p>
            <a:pPr lvl="1" eaLnBrk="1" hangingPunct="1">
              <a:lnSpc>
                <a:spcPct val="90000"/>
              </a:lnSpc>
            </a:pPr>
            <a:r>
              <a:rPr lang="en-US" altLang="en-US" sz="3200" dirty="0"/>
              <a:t>44 states and D.C. regulate indoor tanning or restricted its use to older adolescents</a:t>
            </a:r>
          </a:p>
          <a:p>
            <a:pPr lvl="1" eaLnBrk="1" hangingPunct="1">
              <a:lnSpc>
                <a:spcPct val="90000"/>
              </a:lnSpc>
            </a:pPr>
            <a:r>
              <a:rPr lang="en-US" altLang="en-US" sz="3200" dirty="0"/>
              <a:t>Women: use more than men</a:t>
            </a:r>
          </a:p>
          <a:p>
            <a:pPr lvl="1" eaLnBrk="1" hangingPunct="1">
              <a:lnSpc>
                <a:spcPct val="90000"/>
              </a:lnSpc>
            </a:pPr>
            <a:r>
              <a:rPr lang="en-US" altLang="en-US" sz="3200" dirty="0"/>
              <a:t>¼ of all users did so 25 times or more</a:t>
            </a:r>
          </a:p>
          <a:p>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E9FC2291-E610-4BFF-006D-CF76987E02D3}"/>
              </a:ext>
            </a:extLst>
          </p:cNvPr>
          <p:cNvSpPr>
            <a:spLocks noGrp="1" noChangeArrowheads="1"/>
          </p:cNvSpPr>
          <p:nvPr>
            <p:ph type="title"/>
          </p:nvPr>
        </p:nvSpPr>
        <p:spPr/>
        <p:txBody>
          <a:bodyPr/>
          <a:lstStyle/>
          <a:p>
            <a:r>
              <a:rPr lang="en-US" altLang="en-US"/>
              <a:t>Artificial Tanning</a:t>
            </a:r>
          </a:p>
        </p:txBody>
      </p:sp>
      <p:sp>
        <p:nvSpPr>
          <p:cNvPr id="56323" name="Content Placeholder 2">
            <a:extLst>
              <a:ext uri="{FF2B5EF4-FFF2-40B4-BE49-F238E27FC236}">
                <a16:creationId xmlns:a16="http://schemas.microsoft.com/office/drawing/2014/main" id="{F0B4F9EE-CE8E-0287-28E7-79025CA4E784}"/>
              </a:ext>
            </a:extLst>
          </p:cNvPr>
          <p:cNvSpPr>
            <a:spLocks noGrp="1" noChangeArrowheads="1"/>
          </p:cNvSpPr>
          <p:nvPr>
            <p:ph idx="1"/>
          </p:nvPr>
        </p:nvSpPr>
        <p:spPr/>
        <p:txBody>
          <a:bodyPr/>
          <a:lstStyle/>
          <a:p>
            <a:r>
              <a:rPr lang="en-US" altLang="en-US" dirty="0"/>
              <a:t>More than 90% of users are aware that premature aging and skin cancer are possible complications of tanning lamp use (melanoma and basal cell)</a:t>
            </a:r>
          </a:p>
          <a:p>
            <a:endParaRPr lang="en-US" altLang="en-US" dirty="0"/>
          </a:p>
          <a:p>
            <a:r>
              <a:rPr lang="en-US" altLang="en-US" dirty="0"/>
              <a:t>Skin lightening</a:t>
            </a:r>
          </a:p>
          <a:p>
            <a:pPr lvl="1"/>
            <a:r>
              <a:rPr lang="en-US" altLang="en-US" dirty="0"/>
              <a:t>Products can contain hydroquinone, which increases risk of melanoma and non-melanoma skin cancers</a:t>
            </a:r>
          </a:p>
          <a:p>
            <a:endParaRPr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1BFEA5A6-5B2D-FBA8-BB12-DEEF558862FF}"/>
              </a:ext>
            </a:extLst>
          </p:cNvPr>
          <p:cNvSpPr>
            <a:spLocks noGrp="1" noChangeArrowheads="1"/>
          </p:cNvSpPr>
          <p:nvPr>
            <p:ph type="title"/>
          </p:nvPr>
        </p:nvSpPr>
        <p:spPr/>
        <p:txBody>
          <a:bodyPr/>
          <a:lstStyle/>
          <a:p>
            <a:r>
              <a:rPr lang="en-US" altLang="en-US" b="1" dirty="0"/>
              <a:t>Artificial Tanning</a:t>
            </a:r>
            <a:endParaRPr lang="en-US" altLang="en-US" dirty="0"/>
          </a:p>
        </p:txBody>
      </p:sp>
      <p:sp>
        <p:nvSpPr>
          <p:cNvPr id="57347" name="Content Placeholder 2">
            <a:extLst>
              <a:ext uri="{FF2B5EF4-FFF2-40B4-BE49-F238E27FC236}">
                <a16:creationId xmlns:a16="http://schemas.microsoft.com/office/drawing/2014/main" id="{69341576-419A-3FF1-AC5A-B344461F461B}"/>
              </a:ext>
            </a:extLst>
          </p:cNvPr>
          <p:cNvSpPr>
            <a:spLocks noGrp="1" noChangeArrowheads="1"/>
          </p:cNvSpPr>
          <p:nvPr>
            <p:ph idx="1"/>
          </p:nvPr>
        </p:nvSpPr>
        <p:spPr/>
        <p:txBody>
          <a:bodyPr/>
          <a:lstStyle/>
          <a:p>
            <a:pPr eaLnBrk="1" hangingPunct="1">
              <a:lnSpc>
                <a:spcPct val="90000"/>
              </a:lnSpc>
            </a:pPr>
            <a:r>
              <a:rPr lang="en-US" altLang="en-US" sz="2800"/>
              <a:t>70,000 cases of melanoma and 4.3 million cases on nonmelanoma skin cancer each yr in the U.S.</a:t>
            </a:r>
          </a:p>
          <a:p>
            <a:pPr eaLnBrk="1" hangingPunct="1">
              <a:lnSpc>
                <a:spcPct val="90000"/>
              </a:lnSpc>
            </a:pPr>
            <a:r>
              <a:rPr lang="en-US" altLang="en-US" sz="2800"/>
              <a:t>450,000 cases of basal and squamous cell skin cancer and 11,000 cases of melanoma each year attributable to indoor tanning in the U.S., Australia, and Europe</a:t>
            </a:r>
          </a:p>
          <a:p>
            <a:pPr eaLnBrk="1" hangingPunct="1">
              <a:lnSpc>
                <a:spcPct val="90000"/>
              </a:lnSpc>
            </a:pPr>
            <a:r>
              <a:rPr lang="en-US" altLang="en-US" sz="2800"/>
              <a:t>Melanoma rate up 200% 1973-2014</a:t>
            </a:r>
          </a:p>
          <a:p>
            <a:pPr lvl="1" eaLnBrk="1" hangingPunct="1">
              <a:lnSpc>
                <a:spcPct val="90000"/>
              </a:lnSpc>
            </a:pPr>
            <a:r>
              <a:rPr lang="en-US" altLang="en-US"/>
              <a:t>However, significant amount of overdiagnosis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5059BB06-B622-4E77-7304-C0C5FAAE3507}"/>
              </a:ext>
            </a:extLst>
          </p:cNvPr>
          <p:cNvSpPr>
            <a:spLocks noGrp="1" noChangeArrowheads="1"/>
          </p:cNvSpPr>
          <p:nvPr>
            <p:ph type="title"/>
          </p:nvPr>
        </p:nvSpPr>
        <p:spPr/>
        <p:txBody>
          <a:bodyPr/>
          <a:lstStyle/>
          <a:p>
            <a:r>
              <a:rPr lang="en-US" altLang="en-US"/>
              <a:t>Skin Cancers – Other Estimates</a:t>
            </a:r>
          </a:p>
        </p:txBody>
      </p:sp>
      <p:sp>
        <p:nvSpPr>
          <p:cNvPr id="58371" name="Content Placeholder 2">
            <a:extLst>
              <a:ext uri="{FF2B5EF4-FFF2-40B4-BE49-F238E27FC236}">
                <a16:creationId xmlns:a16="http://schemas.microsoft.com/office/drawing/2014/main" id="{30738CE2-7AAE-5FB3-9BD5-8C215CFAB9FE}"/>
              </a:ext>
            </a:extLst>
          </p:cNvPr>
          <p:cNvSpPr>
            <a:spLocks noGrp="1" noChangeArrowheads="1"/>
          </p:cNvSpPr>
          <p:nvPr>
            <p:ph idx="1"/>
          </p:nvPr>
        </p:nvSpPr>
        <p:spPr/>
        <p:txBody>
          <a:bodyPr/>
          <a:lstStyle/>
          <a:p>
            <a:pPr eaLnBrk="1" hangingPunct="1">
              <a:lnSpc>
                <a:spcPct val="90000"/>
              </a:lnSpc>
            </a:pPr>
            <a:r>
              <a:rPr lang="en-US" altLang="en-US" sz="2400" dirty="0"/>
              <a:t>Skin cancers of all types rising dramatically: 1/5 Americans will get during their lifetimes</a:t>
            </a:r>
          </a:p>
          <a:p>
            <a:pPr eaLnBrk="1" hangingPunct="1">
              <a:buClr>
                <a:srgbClr val="FAFD00"/>
              </a:buClr>
            </a:pPr>
            <a:r>
              <a:rPr lang="en-US" altLang="en-US" sz="2400" dirty="0"/>
              <a:t>Increased lifetime melanoma risk</a:t>
            </a:r>
          </a:p>
          <a:p>
            <a:pPr marL="655638" lvl="1" indent="-238125" eaLnBrk="1" hangingPunct="1">
              <a:buClr>
                <a:srgbClr val="FAFD00"/>
              </a:buClr>
            </a:pPr>
            <a:r>
              <a:rPr lang="en-US" altLang="en-US" sz="2400" dirty="0"/>
              <a:t>1/1500 – 1930; 2/100 – today</a:t>
            </a:r>
          </a:p>
          <a:p>
            <a:pPr marL="655638" lvl="1" indent="-238125" eaLnBrk="1" hangingPunct="1">
              <a:buClr>
                <a:srgbClr val="FAFD00"/>
              </a:buClr>
            </a:pPr>
            <a:r>
              <a:rPr lang="en-US" altLang="en-US" sz="2400" dirty="0"/>
              <a:t>Due mostly to ozone destruction, which is reversing due to Montreal Protocol (phaseout of CFCs)</a:t>
            </a:r>
          </a:p>
          <a:p>
            <a:pPr marL="655638" lvl="1" indent="-238125" eaLnBrk="1" hangingPunct="1">
              <a:buClr>
                <a:srgbClr val="FAFD00"/>
              </a:buClr>
            </a:pPr>
            <a:r>
              <a:rPr lang="en-US" altLang="en-US" sz="2400" dirty="0"/>
              <a:t>Other studies show decreasing risks in younger patients due to phase-out of early 20</a:t>
            </a:r>
            <a:r>
              <a:rPr lang="en-US" altLang="en-US" sz="2400" baseline="30000" dirty="0"/>
              <a:t>th</a:t>
            </a:r>
            <a:r>
              <a:rPr lang="en-US" altLang="en-US" sz="2400" dirty="0"/>
              <a:t> Century practice of heliotherapy (high dose UV light exposure thought to prevent rickets and provide other health benefits)</a:t>
            </a:r>
          </a:p>
          <a:p>
            <a:endParaRPr lang="en-US" altLang="en-US" dirty="0"/>
          </a:p>
          <a:p>
            <a:endParaRPr lang="en-US" alt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D22333C2-D02A-32A2-F270-785B1D400F98}"/>
              </a:ext>
            </a:extLst>
          </p:cNvPr>
          <p:cNvSpPr>
            <a:spLocks noGrp="1" noChangeArrowheads="1"/>
          </p:cNvSpPr>
          <p:nvPr>
            <p:ph type="title"/>
          </p:nvPr>
        </p:nvSpPr>
        <p:spPr/>
        <p:txBody>
          <a:bodyPr/>
          <a:lstStyle/>
          <a:p>
            <a:r>
              <a:rPr lang="en-US" altLang="en-US"/>
              <a:t>Tanning Facilities</a:t>
            </a:r>
          </a:p>
        </p:txBody>
      </p:sp>
      <p:sp>
        <p:nvSpPr>
          <p:cNvPr id="59395" name="Content Placeholder 2">
            <a:extLst>
              <a:ext uri="{FF2B5EF4-FFF2-40B4-BE49-F238E27FC236}">
                <a16:creationId xmlns:a16="http://schemas.microsoft.com/office/drawing/2014/main" id="{4011BA99-4E35-EDE6-CEAE-7AF42ABE8AA5}"/>
              </a:ext>
            </a:extLst>
          </p:cNvPr>
          <p:cNvSpPr>
            <a:spLocks noGrp="1" noChangeArrowheads="1"/>
          </p:cNvSpPr>
          <p:nvPr>
            <p:ph idx="1"/>
          </p:nvPr>
        </p:nvSpPr>
        <p:spPr/>
        <p:txBody>
          <a:bodyPr/>
          <a:lstStyle/>
          <a:p>
            <a:r>
              <a:rPr lang="en-US" altLang="en-US" sz="3600" dirty="0"/>
              <a:t>Over 18,000 in US (more than the number of Starbucks or McDonalds)</a:t>
            </a:r>
          </a:p>
          <a:p>
            <a:r>
              <a:rPr lang="en-US" altLang="en-US" sz="3600" dirty="0"/>
              <a:t>In late 2010s, found at 50% of colleges, 75% of major fitness centers</a:t>
            </a:r>
          </a:p>
          <a:p>
            <a:r>
              <a:rPr lang="en-US" altLang="en-US" sz="3600" dirty="0"/>
              <a:t>Generate revenues of over almost $1.5 billion/yr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589006F1-3425-F170-FD78-09EA7086FECB}"/>
              </a:ext>
            </a:extLst>
          </p:cNvPr>
          <p:cNvSpPr>
            <a:spLocks noGrp="1" noChangeArrowheads="1"/>
          </p:cNvSpPr>
          <p:nvPr>
            <p:ph type="title"/>
          </p:nvPr>
        </p:nvSpPr>
        <p:spPr/>
        <p:txBody>
          <a:bodyPr/>
          <a:lstStyle/>
          <a:p>
            <a:r>
              <a:rPr lang="en-US" altLang="en-US" dirty="0"/>
              <a:t>Tanning Facilities</a:t>
            </a:r>
          </a:p>
        </p:txBody>
      </p:sp>
      <p:sp>
        <p:nvSpPr>
          <p:cNvPr id="60419" name="Content Placeholder 2">
            <a:extLst>
              <a:ext uri="{FF2B5EF4-FFF2-40B4-BE49-F238E27FC236}">
                <a16:creationId xmlns:a16="http://schemas.microsoft.com/office/drawing/2014/main" id="{1F12D713-6BCC-5C0F-F8BC-9623CB0958C2}"/>
              </a:ext>
            </a:extLst>
          </p:cNvPr>
          <p:cNvSpPr>
            <a:spLocks noGrp="1" noChangeArrowheads="1"/>
          </p:cNvSpPr>
          <p:nvPr>
            <p:ph idx="1"/>
          </p:nvPr>
        </p:nvSpPr>
        <p:spPr/>
        <p:txBody>
          <a:bodyPr/>
          <a:lstStyle/>
          <a:p>
            <a:r>
              <a:rPr lang="en-US" altLang="en-US" dirty="0"/>
              <a:t>Most countries do not limit access of youths to tanning parlors (Australia and Brazil have banned them altogether)</a:t>
            </a:r>
          </a:p>
          <a:p>
            <a:r>
              <a:rPr lang="en-US" altLang="en-US" dirty="0"/>
              <a:t>Many US states limit access of youths (bans; parental consent)</a:t>
            </a:r>
          </a:p>
          <a:p>
            <a:pPr lvl="1"/>
            <a:r>
              <a:rPr lang="en-US" altLang="en-US" sz="3200" dirty="0"/>
              <a:t>Laws contributing to decline in use, but compliance still spotty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CC61193C-BD0D-8F78-46CF-9D62A741977A}"/>
              </a:ext>
            </a:extLst>
          </p:cNvPr>
          <p:cNvSpPr>
            <a:spLocks noGrp="1" noChangeArrowheads="1"/>
          </p:cNvSpPr>
          <p:nvPr>
            <p:ph type="title"/>
          </p:nvPr>
        </p:nvSpPr>
        <p:spPr/>
        <p:txBody>
          <a:bodyPr/>
          <a:lstStyle/>
          <a:p>
            <a:r>
              <a:rPr lang="en-US" altLang="en-US" dirty="0"/>
              <a:t>Tanning Facilities</a:t>
            </a:r>
          </a:p>
        </p:txBody>
      </p:sp>
      <p:sp>
        <p:nvSpPr>
          <p:cNvPr id="61443" name="Content Placeholder 2">
            <a:extLst>
              <a:ext uri="{FF2B5EF4-FFF2-40B4-BE49-F238E27FC236}">
                <a16:creationId xmlns:a16="http://schemas.microsoft.com/office/drawing/2014/main" id="{BBAB37E1-4C73-3371-8B1F-3802C9766DDF}"/>
              </a:ext>
            </a:extLst>
          </p:cNvPr>
          <p:cNvSpPr>
            <a:spLocks noGrp="1" noChangeArrowheads="1"/>
          </p:cNvSpPr>
          <p:nvPr>
            <p:ph idx="1"/>
          </p:nvPr>
        </p:nvSpPr>
        <p:spPr/>
        <p:txBody>
          <a:bodyPr/>
          <a:lstStyle/>
          <a:p>
            <a:r>
              <a:rPr lang="en-US" altLang="en-US" sz="2800" dirty="0"/>
              <a:t>WHO: tanning beds cause cancer</a:t>
            </a:r>
          </a:p>
          <a:p>
            <a:r>
              <a:rPr lang="en-US" altLang="en-US" sz="2800" dirty="0"/>
              <a:t>Indoor tanning increases nonmelanoma and melanoma skin cancer risk significantly (50% - 100%)</a:t>
            </a:r>
          </a:p>
          <a:p>
            <a:r>
              <a:rPr lang="en-US" altLang="en-US" sz="2800" dirty="0">
                <a:solidFill>
                  <a:srgbClr val="FFFFFF"/>
                </a:solidFill>
              </a:rPr>
              <a:t>Indoor 10% tanning tax implemented in 2010 as part of PPACA (Obama Health Care Plan)</a:t>
            </a:r>
          </a:p>
          <a:p>
            <a:pPr lvl="1"/>
            <a:r>
              <a:rPr lang="en-US" altLang="en-US" sz="2400" dirty="0">
                <a:solidFill>
                  <a:srgbClr val="FFFFFF"/>
                </a:solidFill>
              </a:rPr>
              <a:t>Fitness centers circumvent tax by including tanning services in membership plans, rather than charging per visit</a:t>
            </a:r>
          </a:p>
          <a:p>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480AE913-7AB7-3C3B-4DA8-3F17684FD6D3}"/>
              </a:ext>
            </a:extLst>
          </p:cNvPr>
          <p:cNvSpPr>
            <a:spLocks noGrp="1" noChangeArrowheads="1"/>
          </p:cNvSpPr>
          <p:nvPr>
            <p:ph type="title"/>
          </p:nvPr>
        </p:nvSpPr>
        <p:spPr/>
        <p:txBody>
          <a:bodyPr/>
          <a:lstStyle/>
          <a:p>
            <a:r>
              <a:rPr lang="en-US" altLang="en-US">
                <a:solidFill>
                  <a:srgbClr val="CCFFFF"/>
                </a:solidFill>
              </a:rPr>
              <a:t>Tanning Facilities</a:t>
            </a:r>
            <a:endParaRPr lang="en-US" altLang="en-US"/>
          </a:p>
        </p:txBody>
      </p:sp>
      <p:sp>
        <p:nvSpPr>
          <p:cNvPr id="62467" name="Content Placeholder 2">
            <a:extLst>
              <a:ext uri="{FF2B5EF4-FFF2-40B4-BE49-F238E27FC236}">
                <a16:creationId xmlns:a16="http://schemas.microsoft.com/office/drawing/2014/main" id="{089B4F38-CDF8-7598-BDD2-BA5A894B3C39}"/>
              </a:ext>
            </a:extLst>
          </p:cNvPr>
          <p:cNvSpPr>
            <a:spLocks noGrp="1" noChangeArrowheads="1"/>
          </p:cNvSpPr>
          <p:nvPr>
            <p:ph idx="1"/>
          </p:nvPr>
        </p:nvSpPr>
        <p:spPr/>
        <p:txBody>
          <a:bodyPr/>
          <a:lstStyle/>
          <a:p>
            <a:r>
              <a:rPr lang="en-US" altLang="en-US" sz="2400" dirty="0"/>
              <a:t>FDA regulates as moderate risk devices, requires black box warning for minors (but does not outlaw or restrict use by minors)</a:t>
            </a:r>
          </a:p>
          <a:p>
            <a:endParaRPr lang="en-US" altLang="en-US" sz="2400" dirty="0"/>
          </a:p>
          <a:p>
            <a:r>
              <a:rPr lang="en-US" altLang="en-US" sz="2400" dirty="0"/>
              <a:t>2015: FDA proposed restriction of sunlamp products to people ages 18 and over; requirement for adults to sign risk acknowledgement every 6 months; require sunlamp manufacturers to provide better eye protection, have easy-to-read warnings and install emergency shut-off switches (proposal withdrawn in early 2026)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E9E6359D-28FE-805F-ED67-2AD1CCB48FD1}"/>
              </a:ext>
            </a:extLst>
          </p:cNvPr>
          <p:cNvSpPr>
            <a:spLocks noGrp="1" noChangeArrowheads="1"/>
          </p:cNvSpPr>
          <p:nvPr>
            <p:ph type="title"/>
          </p:nvPr>
        </p:nvSpPr>
        <p:spPr/>
        <p:txBody>
          <a:bodyPr/>
          <a:lstStyle/>
          <a:p>
            <a:r>
              <a:rPr lang="en-US" altLang="en-US"/>
              <a:t>Tanning Facilities</a:t>
            </a:r>
          </a:p>
        </p:txBody>
      </p:sp>
      <p:sp>
        <p:nvSpPr>
          <p:cNvPr id="63491" name="Content Placeholder 2">
            <a:extLst>
              <a:ext uri="{FF2B5EF4-FFF2-40B4-BE49-F238E27FC236}">
                <a16:creationId xmlns:a16="http://schemas.microsoft.com/office/drawing/2014/main" id="{8E801566-B50C-05DF-AB92-BB8976D85D14}"/>
              </a:ext>
            </a:extLst>
          </p:cNvPr>
          <p:cNvSpPr>
            <a:spLocks noGrp="1" noChangeArrowheads="1"/>
          </p:cNvSpPr>
          <p:nvPr>
            <p:ph idx="1"/>
          </p:nvPr>
        </p:nvSpPr>
        <p:spPr/>
        <p:txBody>
          <a:bodyPr/>
          <a:lstStyle/>
          <a:p>
            <a:r>
              <a:rPr lang="en-US" altLang="en-US" dirty="0"/>
              <a:t>Banning indoor tanning devices in the U.S., Canada, and Europe could prevent up to 450,000 melanomas with a collective cost savings of $5.7 billion and productivity gains of $41 billion (JAMA Derm, 2020)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C8447D85-A6C6-2F51-24DB-5134CABD7FD3}"/>
              </a:ext>
            </a:extLst>
          </p:cNvPr>
          <p:cNvSpPr>
            <a:spLocks noGrp="1" noChangeArrowheads="1"/>
          </p:cNvSpPr>
          <p:nvPr>
            <p:ph type="title"/>
          </p:nvPr>
        </p:nvSpPr>
        <p:spPr/>
        <p:txBody>
          <a:bodyPr/>
          <a:lstStyle/>
          <a:p>
            <a:pPr eaLnBrk="1" hangingPunct="1"/>
            <a:r>
              <a:rPr lang="en-US" altLang="en-US" b="1"/>
              <a:t>Tanning</a:t>
            </a:r>
          </a:p>
        </p:txBody>
      </p:sp>
      <p:sp>
        <p:nvSpPr>
          <p:cNvPr id="64515" name="Rectangle 3">
            <a:extLst>
              <a:ext uri="{FF2B5EF4-FFF2-40B4-BE49-F238E27FC236}">
                <a16:creationId xmlns:a16="http://schemas.microsoft.com/office/drawing/2014/main" id="{C4B45541-902A-AD98-4765-12AE265A05BA}"/>
              </a:ext>
            </a:extLst>
          </p:cNvPr>
          <p:cNvSpPr>
            <a:spLocks noGrp="1" noChangeArrowheads="1"/>
          </p:cNvSpPr>
          <p:nvPr>
            <p:ph type="body" idx="1"/>
          </p:nvPr>
        </p:nvSpPr>
        <p:spPr/>
        <p:txBody>
          <a:bodyPr/>
          <a:lstStyle/>
          <a:p>
            <a:pPr eaLnBrk="1" hangingPunct="1"/>
            <a:r>
              <a:rPr lang="en-US" altLang="en-US" dirty="0"/>
              <a:t>Tanning as a substance abuse-like disorder</a:t>
            </a:r>
          </a:p>
          <a:p>
            <a:pPr lvl="1" eaLnBrk="1" hangingPunct="1"/>
            <a:r>
              <a:rPr lang="en-US" altLang="en-US" sz="3200" dirty="0"/>
              <a:t>Associated with other addictions</a:t>
            </a:r>
          </a:p>
          <a:p>
            <a:pPr eaLnBrk="1" hangingPunct="1"/>
            <a:r>
              <a:rPr lang="en-US" altLang="en-US" dirty="0"/>
              <a:t>Excessive indoor tanning associated with depression, suicide attempts</a:t>
            </a:r>
          </a:p>
          <a:p>
            <a:pPr eaLnBrk="1" hangingPunct="1"/>
            <a:r>
              <a:rPr lang="en-US" altLang="en-US" dirty="0"/>
              <a:t>Tanning produces endorphins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AB619-9FC7-50D9-B760-0CB9511BE742}"/>
              </a:ext>
            </a:extLst>
          </p:cNvPr>
          <p:cNvSpPr>
            <a:spLocks noGrp="1"/>
          </p:cNvSpPr>
          <p:nvPr>
            <p:ph type="title"/>
          </p:nvPr>
        </p:nvSpPr>
        <p:spPr/>
        <p:txBody>
          <a:bodyPr/>
          <a:lstStyle/>
          <a:p>
            <a:r>
              <a:rPr lang="en-AU" dirty="0"/>
              <a:t>Tanning</a:t>
            </a:r>
          </a:p>
        </p:txBody>
      </p:sp>
      <p:sp>
        <p:nvSpPr>
          <p:cNvPr id="3" name="Content Placeholder 2">
            <a:extLst>
              <a:ext uri="{FF2B5EF4-FFF2-40B4-BE49-F238E27FC236}">
                <a16:creationId xmlns:a16="http://schemas.microsoft.com/office/drawing/2014/main" id="{C7644592-9B61-0A47-40F2-D60E392AD829}"/>
              </a:ext>
            </a:extLst>
          </p:cNvPr>
          <p:cNvSpPr>
            <a:spLocks noGrp="1"/>
          </p:cNvSpPr>
          <p:nvPr>
            <p:ph idx="1"/>
          </p:nvPr>
        </p:nvSpPr>
        <p:spPr/>
        <p:txBody>
          <a:bodyPr/>
          <a:lstStyle/>
          <a:p>
            <a:pPr eaLnBrk="1" hangingPunct="1"/>
            <a:r>
              <a:rPr lang="en-US" altLang="en-US" sz="2400" dirty="0"/>
              <a:t>Risks of tanning products</a:t>
            </a:r>
          </a:p>
          <a:p>
            <a:pPr lvl="1" eaLnBrk="1" hangingPunct="1"/>
            <a:r>
              <a:rPr lang="en-US" altLang="en-US" sz="2400" dirty="0">
                <a:solidFill>
                  <a:srgbClr val="FFFFFF"/>
                </a:solidFill>
              </a:rPr>
              <a:t>some contain fragrances – can cause allergic reactions</a:t>
            </a:r>
          </a:p>
          <a:p>
            <a:pPr lvl="1" eaLnBrk="1" hangingPunct="1"/>
            <a:r>
              <a:rPr lang="en-US" altLang="en-US" sz="2400" dirty="0">
                <a:solidFill>
                  <a:srgbClr val="FFFFFF"/>
                </a:solidFill>
              </a:rPr>
              <a:t>Sprays may damage lungs</a:t>
            </a:r>
          </a:p>
          <a:p>
            <a:pPr lvl="1" eaLnBrk="1" hangingPunct="1"/>
            <a:r>
              <a:rPr lang="en-US" altLang="en-US" sz="2400" dirty="0">
                <a:solidFill>
                  <a:srgbClr val="FFFFFF"/>
                </a:solidFill>
              </a:rPr>
              <a:t>Many UV filtering chemicals endocrine disruptors, affect sperm cells</a:t>
            </a:r>
          </a:p>
          <a:p>
            <a:pPr lvl="1" eaLnBrk="1" hangingPunct="1"/>
            <a:r>
              <a:rPr lang="en-US" altLang="en-US" sz="2400" dirty="0">
                <a:solidFill>
                  <a:srgbClr val="FFFFFF"/>
                </a:solidFill>
              </a:rPr>
              <a:t>Tik Tok viral Barbie drug nasal spray tanner </a:t>
            </a:r>
            <a:r>
              <a:rPr lang="en-US" altLang="en-US" sz="2400" dirty="0" err="1">
                <a:solidFill>
                  <a:srgbClr val="FFFFFF"/>
                </a:solidFill>
              </a:rPr>
              <a:t>Melanotan</a:t>
            </a:r>
            <a:endParaRPr lang="en-US" altLang="en-US" sz="2400" dirty="0">
              <a:solidFill>
                <a:srgbClr val="FFFFFF"/>
              </a:solidFill>
            </a:endParaRPr>
          </a:p>
          <a:p>
            <a:pPr lvl="2" eaLnBrk="1" hangingPunct="1"/>
            <a:r>
              <a:rPr lang="en-US" altLang="en-US" dirty="0">
                <a:solidFill>
                  <a:srgbClr val="FFFFFF"/>
                </a:solidFill>
              </a:rPr>
              <a:t>Illegal drug that can cause skin cancer, kidney disease, ED, and death</a:t>
            </a:r>
          </a:p>
          <a:p>
            <a:endParaRPr lang="en-AU" dirty="0"/>
          </a:p>
        </p:txBody>
      </p:sp>
    </p:spTree>
    <p:extLst>
      <p:ext uri="{BB962C8B-B14F-4D97-AF65-F5344CB8AC3E}">
        <p14:creationId xmlns:p14="http://schemas.microsoft.com/office/powerpoint/2010/main" val="39818145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94C02246-6B0D-E8A6-7D13-131C3C7A0E3B}"/>
              </a:ext>
            </a:extLst>
          </p:cNvPr>
          <p:cNvSpPr>
            <a:spLocks noGrp="1" noChangeArrowheads="1"/>
          </p:cNvSpPr>
          <p:nvPr>
            <p:ph type="title"/>
          </p:nvPr>
        </p:nvSpPr>
        <p:spPr/>
        <p:txBody>
          <a:bodyPr/>
          <a:lstStyle/>
          <a:p>
            <a:r>
              <a:rPr lang="en-US" altLang="en-US" dirty="0"/>
              <a:t>Sunscreens</a:t>
            </a:r>
          </a:p>
        </p:txBody>
      </p:sp>
      <p:sp>
        <p:nvSpPr>
          <p:cNvPr id="65539" name="Content Placeholder 2">
            <a:extLst>
              <a:ext uri="{FF2B5EF4-FFF2-40B4-BE49-F238E27FC236}">
                <a16:creationId xmlns:a16="http://schemas.microsoft.com/office/drawing/2014/main" id="{446E0D77-093E-F903-6B02-58605573A304}"/>
              </a:ext>
            </a:extLst>
          </p:cNvPr>
          <p:cNvSpPr>
            <a:spLocks noGrp="1" noChangeArrowheads="1"/>
          </p:cNvSpPr>
          <p:nvPr>
            <p:ph idx="1"/>
          </p:nvPr>
        </p:nvSpPr>
        <p:spPr/>
        <p:txBody>
          <a:bodyPr/>
          <a:lstStyle/>
          <a:p>
            <a:pPr eaLnBrk="1" hangingPunct="1"/>
            <a:r>
              <a:rPr lang="en-US" altLang="en-US" dirty="0">
                <a:solidFill>
                  <a:srgbClr val="FFFFFF"/>
                </a:solidFill>
              </a:rPr>
              <a:t>Lotions and creams do not necessarily protect against UVA) </a:t>
            </a:r>
          </a:p>
          <a:p>
            <a:pPr eaLnBrk="1" hangingPunct="1"/>
            <a:r>
              <a:rPr lang="en-US" altLang="en-US" dirty="0">
                <a:solidFill>
                  <a:srgbClr val="FFFFFF"/>
                </a:solidFill>
              </a:rPr>
              <a:t>2020: Consumer Reports’ study shows nearly 1/3 of sunscreens don’t live up to their promised SPF levels</a:t>
            </a:r>
          </a:p>
          <a:p>
            <a:pPr eaLnBrk="1" hangingPunct="1"/>
            <a:r>
              <a:rPr lang="en-US" altLang="en-US" dirty="0">
                <a:solidFill>
                  <a:srgbClr val="FFFFFF"/>
                </a:solidFill>
              </a:rPr>
              <a:t>2025: Only ¼ of sunscreens deliver safe and effective protection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A63746AC-663F-E447-F113-26C34BC64B90}"/>
              </a:ext>
            </a:extLst>
          </p:cNvPr>
          <p:cNvSpPr>
            <a:spLocks noGrp="1" noChangeArrowheads="1"/>
          </p:cNvSpPr>
          <p:nvPr>
            <p:ph type="title"/>
          </p:nvPr>
        </p:nvSpPr>
        <p:spPr/>
        <p:txBody>
          <a:bodyPr/>
          <a:lstStyle/>
          <a:p>
            <a:r>
              <a:rPr lang="en-US" altLang="en-US"/>
              <a:t>Sunscreens</a:t>
            </a:r>
          </a:p>
        </p:txBody>
      </p:sp>
      <p:sp>
        <p:nvSpPr>
          <p:cNvPr id="66563" name="Content Placeholder 2">
            <a:extLst>
              <a:ext uri="{FF2B5EF4-FFF2-40B4-BE49-F238E27FC236}">
                <a16:creationId xmlns:a16="http://schemas.microsoft.com/office/drawing/2014/main" id="{026C9B7F-8810-D714-99BE-F9F9A940F716}"/>
              </a:ext>
            </a:extLst>
          </p:cNvPr>
          <p:cNvSpPr>
            <a:spLocks noGrp="1" noChangeArrowheads="1"/>
          </p:cNvSpPr>
          <p:nvPr>
            <p:ph idx="1"/>
          </p:nvPr>
        </p:nvSpPr>
        <p:spPr/>
        <p:txBody>
          <a:bodyPr/>
          <a:lstStyle/>
          <a:p>
            <a:pPr eaLnBrk="1" hangingPunct="1"/>
            <a:r>
              <a:rPr lang="en-US" altLang="en-US" sz="2400" dirty="0">
                <a:solidFill>
                  <a:srgbClr val="FFFFFF"/>
                </a:solidFill>
              </a:rPr>
              <a:t>Use SPF of at least 30 and re-apply frequently</a:t>
            </a:r>
          </a:p>
          <a:p>
            <a:pPr lvl="1" eaLnBrk="1" hangingPunct="1"/>
            <a:r>
              <a:rPr lang="en-US" altLang="en-US" sz="2400" dirty="0">
                <a:solidFill>
                  <a:srgbClr val="FFFFFF"/>
                </a:solidFill>
              </a:rPr>
              <a:t>Daily use of SPF 15 can reduce SCC risk by 40%, melanoma risk by 50%</a:t>
            </a:r>
          </a:p>
          <a:p>
            <a:pPr eaLnBrk="1" hangingPunct="1"/>
            <a:r>
              <a:rPr lang="en-US" altLang="en-US" sz="2400" dirty="0">
                <a:solidFill>
                  <a:srgbClr val="FFFFFF"/>
                </a:solidFill>
              </a:rPr>
              <a:t>Avoid benzophenone (aka oxybenzone, found in 95 of sunscreens)</a:t>
            </a:r>
          </a:p>
          <a:p>
            <a:pPr lvl="1" eaLnBrk="1" hangingPunct="1"/>
            <a:r>
              <a:rPr lang="en-US" altLang="en-US" sz="2400" dirty="0">
                <a:solidFill>
                  <a:srgbClr val="FFFFFF"/>
                </a:solidFill>
              </a:rPr>
              <a:t>Estrogenic</a:t>
            </a:r>
          </a:p>
          <a:p>
            <a:pPr lvl="1" eaLnBrk="1" hangingPunct="1"/>
            <a:r>
              <a:rPr lang="en-US" altLang="en-US" sz="2400" dirty="0">
                <a:solidFill>
                  <a:srgbClr val="FFFFFF"/>
                </a:solidFill>
              </a:rPr>
              <a:t>Linked to decreases in testosterone, shorter pregnancies, and low birth weight</a:t>
            </a:r>
          </a:p>
          <a:p>
            <a:pPr lvl="1" eaLnBrk="1" hangingPunct="1"/>
            <a:r>
              <a:rPr lang="en-US" altLang="en-US" sz="2400" dirty="0">
                <a:solidFill>
                  <a:srgbClr val="FFFFFF"/>
                </a:solidFill>
              </a:rPr>
              <a:t>Harms coral reefs</a:t>
            </a:r>
          </a:p>
          <a:p>
            <a:pPr eaLnBrk="1" hangingPunct="1"/>
            <a:r>
              <a:rPr lang="en-US" altLang="en-US" sz="2400" dirty="0">
                <a:solidFill>
                  <a:srgbClr val="FFFFFF"/>
                </a:solidFill>
              </a:rPr>
              <a:t>Avobenzone is safer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DA0AF2DD-8EF0-EB91-2E8F-3EF57E4485DA}"/>
              </a:ext>
            </a:extLst>
          </p:cNvPr>
          <p:cNvSpPr>
            <a:spLocks noGrp="1" noChangeArrowheads="1"/>
          </p:cNvSpPr>
          <p:nvPr>
            <p:ph type="title"/>
          </p:nvPr>
        </p:nvSpPr>
        <p:spPr/>
        <p:txBody>
          <a:bodyPr/>
          <a:lstStyle/>
          <a:p>
            <a:pPr eaLnBrk="1" hangingPunct="1"/>
            <a:r>
              <a:rPr lang="en-US" altLang="en-US" b="1"/>
              <a:t>Sunscreens</a:t>
            </a:r>
          </a:p>
        </p:txBody>
      </p:sp>
      <p:sp>
        <p:nvSpPr>
          <p:cNvPr id="67587" name="Rectangle 3">
            <a:extLst>
              <a:ext uri="{FF2B5EF4-FFF2-40B4-BE49-F238E27FC236}">
                <a16:creationId xmlns:a16="http://schemas.microsoft.com/office/drawing/2014/main" id="{54AB0E06-75E7-D278-17A0-B9B65A14CFB9}"/>
              </a:ext>
            </a:extLst>
          </p:cNvPr>
          <p:cNvSpPr>
            <a:spLocks noGrp="1" noChangeArrowheads="1"/>
          </p:cNvSpPr>
          <p:nvPr>
            <p:ph type="body" idx="1"/>
          </p:nvPr>
        </p:nvSpPr>
        <p:spPr/>
        <p:txBody>
          <a:bodyPr/>
          <a:lstStyle/>
          <a:p>
            <a:pPr eaLnBrk="1" hangingPunct="1"/>
            <a:r>
              <a:rPr lang="en-US" altLang="en-US" sz="2800" dirty="0"/>
              <a:t>Many lotions, creams, and sprays available</a:t>
            </a:r>
          </a:p>
          <a:p>
            <a:pPr lvl="1" eaLnBrk="1" hangingPunct="1"/>
            <a:r>
              <a:rPr lang="en-US" altLang="en-US" dirty="0"/>
              <a:t>Most contain dihydroxyacetone (DHA) – can damage DNA and lungs and cause allergic reactions</a:t>
            </a:r>
          </a:p>
          <a:p>
            <a:pPr eaLnBrk="1" hangingPunct="1"/>
            <a:r>
              <a:rPr lang="en-US" altLang="en-US" sz="2800" dirty="0"/>
              <a:t>International Smart Tan Network– PR campaign opposing the “sun scare industry”</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ACEA2FB8-2695-F782-C759-0669E682D77D}"/>
              </a:ext>
            </a:extLst>
          </p:cNvPr>
          <p:cNvSpPr>
            <a:spLocks noGrp="1" noChangeArrowheads="1"/>
          </p:cNvSpPr>
          <p:nvPr>
            <p:ph type="title"/>
          </p:nvPr>
        </p:nvSpPr>
        <p:spPr/>
        <p:txBody>
          <a:bodyPr/>
          <a:lstStyle/>
          <a:p>
            <a:r>
              <a:rPr lang="en-US" altLang="en-US"/>
              <a:t>Sunscreens</a:t>
            </a:r>
          </a:p>
        </p:txBody>
      </p:sp>
      <p:sp>
        <p:nvSpPr>
          <p:cNvPr id="68611" name="Content Placeholder 2">
            <a:extLst>
              <a:ext uri="{FF2B5EF4-FFF2-40B4-BE49-F238E27FC236}">
                <a16:creationId xmlns:a16="http://schemas.microsoft.com/office/drawing/2014/main" id="{AC025F83-3DB9-D459-9352-CD691F757D25}"/>
              </a:ext>
            </a:extLst>
          </p:cNvPr>
          <p:cNvSpPr>
            <a:spLocks noGrp="1" noChangeArrowheads="1"/>
          </p:cNvSpPr>
          <p:nvPr>
            <p:ph idx="1"/>
          </p:nvPr>
        </p:nvSpPr>
        <p:spPr/>
        <p:txBody>
          <a:bodyPr/>
          <a:lstStyle/>
          <a:p>
            <a:pPr eaLnBrk="1" hangingPunct="1"/>
            <a:r>
              <a:rPr lang="en-US" altLang="en-US" sz="2800" dirty="0"/>
              <a:t>“Natural” does not necessarily mean safe</a:t>
            </a:r>
          </a:p>
          <a:p>
            <a:r>
              <a:rPr lang="en-US" altLang="en-US" sz="2800" dirty="0">
                <a:solidFill>
                  <a:srgbClr val="FFFFFF"/>
                </a:solidFill>
              </a:rPr>
              <a:t>Mineral sunscreens best (non-nano Zn or Titanium)</a:t>
            </a:r>
          </a:p>
          <a:p>
            <a:r>
              <a:rPr lang="en-US" altLang="en-US" sz="2800" dirty="0" err="1">
                <a:solidFill>
                  <a:srgbClr val="FFFFFF"/>
                </a:solidFill>
              </a:rPr>
              <a:t>Bemotrizinol</a:t>
            </a:r>
            <a:r>
              <a:rPr lang="en-US" altLang="en-US" sz="2800" dirty="0">
                <a:solidFill>
                  <a:srgbClr val="FFFFFF"/>
                </a:solidFill>
              </a:rPr>
              <a:t>: approved in 2025 by FDA, protects against UVA and UVB, low absorption</a:t>
            </a:r>
          </a:p>
          <a:p>
            <a:r>
              <a:rPr lang="en-US" altLang="en-US" sz="2800" dirty="0">
                <a:solidFill>
                  <a:srgbClr val="FFFFFF"/>
                </a:solidFill>
              </a:rPr>
              <a:t>See EWG database (some contain benzene [carcinogen], oxybenzone [potential endocrine disruptor])</a:t>
            </a:r>
          </a:p>
          <a:p>
            <a:endParaRPr lang="en-US"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C8797D0C-BC4F-38DA-5484-A1D0A6F9E4E1}"/>
              </a:ext>
            </a:extLst>
          </p:cNvPr>
          <p:cNvSpPr>
            <a:spLocks noGrp="1" noChangeArrowheads="1"/>
          </p:cNvSpPr>
          <p:nvPr>
            <p:ph type="title"/>
          </p:nvPr>
        </p:nvSpPr>
        <p:spPr/>
        <p:txBody>
          <a:bodyPr/>
          <a:lstStyle/>
          <a:p>
            <a:r>
              <a:rPr lang="en-US" altLang="en-US" b="1"/>
              <a:t>Artificial Tanning</a:t>
            </a:r>
          </a:p>
        </p:txBody>
      </p:sp>
      <p:sp>
        <p:nvSpPr>
          <p:cNvPr id="69635" name="Rectangle 3">
            <a:extLst>
              <a:ext uri="{FF2B5EF4-FFF2-40B4-BE49-F238E27FC236}">
                <a16:creationId xmlns:a16="http://schemas.microsoft.com/office/drawing/2014/main" id="{F98F5C8A-13D7-1093-4627-C80509B1B066}"/>
              </a:ext>
            </a:extLst>
          </p:cNvPr>
          <p:cNvSpPr>
            <a:spLocks noGrp="1" noChangeArrowheads="1"/>
          </p:cNvSpPr>
          <p:nvPr>
            <p:ph type="body" idx="1"/>
          </p:nvPr>
        </p:nvSpPr>
        <p:spPr/>
        <p:txBody>
          <a:bodyPr/>
          <a:lstStyle/>
          <a:p>
            <a:pPr eaLnBrk="1" hangingPunct="1"/>
            <a:r>
              <a:rPr lang="en-US" altLang="en-US"/>
              <a:t>Increased (but not excessive) carotenoid-containing fruit and vegetable consumption can improve skin color</a:t>
            </a:r>
          </a:p>
          <a:p>
            <a:pPr eaLnBrk="1" hangingPunct="1"/>
            <a:r>
              <a:rPr lang="en-US" altLang="en-US"/>
              <a:t>Tanning pills (not approved for use) containing canthaxanthin dangerous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A61A18E-A7D4-96A8-E37B-F9B9966F67D0}"/>
              </a:ext>
            </a:extLst>
          </p:cNvPr>
          <p:cNvSpPr>
            <a:spLocks noGrp="1" noChangeArrowheads="1"/>
          </p:cNvSpPr>
          <p:nvPr>
            <p:ph type="title"/>
          </p:nvPr>
        </p:nvSpPr>
        <p:spPr/>
        <p:txBody>
          <a:bodyPr/>
          <a:lstStyle/>
          <a:p>
            <a:pPr eaLnBrk="1" hangingPunct="1"/>
            <a:r>
              <a:rPr lang="en-US" altLang="en-US" dirty="0"/>
              <a:t>Tattooing</a:t>
            </a:r>
          </a:p>
        </p:txBody>
      </p:sp>
      <p:sp>
        <p:nvSpPr>
          <p:cNvPr id="70659" name="Rectangle 3">
            <a:extLst>
              <a:ext uri="{FF2B5EF4-FFF2-40B4-BE49-F238E27FC236}">
                <a16:creationId xmlns:a16="http://schemas.microsoft.com/office/drawing/2014/main" id="{1F3D4D83-A175-287D-9385-A3ACCB47F24D}"/>
              </a:ext>
            </a:extLst>
          </p:cNvPr>
          <p:cNvSpPr>
            <a:spLocks noGrp="1" noChangeArrowheads="1"/>
          </p:cNvSpPr>
          <p:nvPr>
            <p:ph type="body" idx="1"/>
          </p:nvPr>
        </p:nvSpPr>
        <p:spPr/>
        <p:txBody>
          <a:bodyPr/>
          <a:lstStyle/>
          <a:p>
            <a:pPr eaLnBrk="1" hangingPunct="1"/>
            <a:r>
              <a:rPr lang="en-US" altLang="en-US" sz="3600"/>
              <a:t>Dates back at least 12,000 yrs</a:t>
            </a:r>
          </a:p>
          <a:p>
            <a:pPr eaLnBrk="1" hangingPunct="1"/>
            <a:r>
              <a:rPr lang="en-US" altLang="en-US" sz="3600"/>
              <a:t>Ancient Egyptians tattooed royalty</a:t>
            </a:r>
          </a:p>
          <a:p>
            <a:pPr eaLnBrk="1" hangingPunct="1"/>
            <a:r>
              <a:rPr lang="en-US" altLang="en-US" sz="3600"/>
              <a:t>Roman Empire used to brand convicts, slaves, and army deserters</a:t>
            </a:r>
          </a:p>
          <a:p>
            <a:pPr eaLnBrk="1" hangingPunct="1"/>
            <a:r>
              <a:rPr lang="en-US" altLang="en-US" sz="3600"/>
              <a:t>Nazis tattooed concentration camp prisoners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CD59EBFB-49E8-3218-6E0F-D08133B25213}"/>
              </a:ext>
            </a:extLst>
          </p:cNvPr>
          <p:cNvSpPr>
            <a:spLocks noGrp="1" noChangeArrowheads="1"/>
          </p:cNvSpPr>
          <p:nvPr>
            <p:ph type="title"/>
          </p:nvPr>
        </p:nvSpPr>
        <p:spPr/>
        <p:txBody>
          <a:bodyPr/>
          <a:lstStyle/>
          <a:p>
            <a:r>
              <a:rPr lang="en-US" altLang="en-US"/>
              <a:t>Tattooing</a:t>
            </a:r>
          </a:p>
        </p:txBody>
      </p:sp>
      <p:sp>
        <p:nvSpPr>
          <p:cNvPr id="71683" name="Content Placeholder 2">
            <a:extLst>
              <a:ext uri="{FF2B5EF4-FFF2-40B4-BE49-F238E27FC236}">
                <a16:creationId xmlns:a16="http://schemas.microsoft.com/office/drawing/2014/main" id="{C0035DC5-95BA-F450-0AB0-A0E4633D7059}"/>
              </a:ext>
            </a:extLst>
          </p:cNvPr>
          <p:cNvSpPr>
            <a:spLocks noGrp="1" noChangeArrowheads="1"/>
          </p:cNvSpPr>
          <p:nvPr>
            <p:ph idx="1"/>
          </p:nvPr>
        </p:nvSpPr>
        <p:spPr/>
        <p:txBody>
          <a:bodyPr/>
          <a:lstStyle/>
          <a:p>
            <a:pPr eaLnBrk="1" hangingPunct="1"/>
            <a:r>
              <a:rPr lang="en-US" altLang="en-US" dirty="0"/>
              <a:t>Tattoo from Tahitian word “</a:t>
            </a:r>
            <a:r>
              <a:rPr lang="en-US" altLang="en-US" dirty="0" err="1"/>
              <a:t>tatau</a:t>
            </a:r>
            <a:r>
              <a:rPr lang="en-US" altLang="en-US" dirty="0"/>
              <a:t>” (“to mark”)</a:t>
            </a:r>
          </a:p>
          <a:p>
            <a:pPr eaLnBrk="1" hangingPunct="1"/>
            <a:r>
              <a:rPr lang="en-US" altLang="en-US" dirty="0"/>
              <a:t>Reached apogee among </a:t>
            </a:r>
            <a:r>
              <a:rPr lang="en-US" altLang="en-US" dirty="0" err="1"/>
              <a:t>Maori</a:t>
            </a:r>
            <a:endParaRPr lang="en-US" altLang="en-US" dirty="0"/>
          </a:p>
          <a:p>
            <a:pPr eaLnBrk="1" hangingPunct="1"/>
            <a:r>
              <a:rPr lang="en-US" altLang="en-US" dirty="0"/>
              <a:t>Popularized in West by sailors returning from Polynesia</a:t>
            </a:r>
          </a:p>
          <a:p>
            <a:endParaRPr lang="en-US"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867A9126-203A-920B-D430-6D98237C9107}"/>
              </a:ext>
            </a:extLst>
          </p:cNvPr>
          <p:cNvSpPr>
            <a:spLocks noGrp="1" noChangeArrowheads="1"/>
          </p:cNvSpPr>
          <p:nvPr>
            <p:ph type="title"/>
          </p:nvPr>
        </p:nvSpPr>
        <p:spPr/>
        <p:txBody>
          <a:bodyPr/>
          <a:lstStyle/>
          <a:p>
            <a:pPr eaLnBrk="1" hangingPunct="1"/>
            <a:r>
              <a:rPr lang="en-US" altLang="en-US"/>
              <a:t>Tattooing</a:t>
            </a:r>
          </a:p>
        </p:txBody>
      </p:sp>
      <p:sp>
        <p:nvSpPr>
          <p:cNvPr id="72707" name="Rectangle 3">
            <a:extLst>
              <a:ext uri="{FF2B5EF4-FFF2-40B4-BE49-F238E27FC236}">
                <a16:creationId xmlns:a16="http://schemas.microsoft.com/office/drawing/2014/main" id="{089347F2-AC95-D2A8-ADCF-4A75D26F4D48}"/>
              </a:ext>
            </a:extLst>
          </p:cNvPr>
          <p:cNvSpPr>
            <a:spLocks noGrp="1" noChangeArrowheads="1"/>
          </p:cNvSpPr>
          <p:nvPr>
            <p:ph type="body" idx="1"/>
          </p:nvPr>
        </p:nvSpPr>
        <p:spPr/>
        <p:txBody>
          <a:bodyPr/>
          <a:lstStyle/>
          <a:p>
            <a:pPr eaLnBrk="1" hangingPunct="1"/>
            <a:r>
              <a:rPr lang="en-US" altLang="en-US" dirty="0"/>
              <a:t>Aesthetic choice</a:t>
            </a:r>
          </a:p>
          <a:p>
            <a:pPr eaLnBrk="1" hangingPunct="1"/>
            <a:r>
              <a:rPr lang="en-US" altLang="en-US" dirty="0"/>
              <a:t>Initiation rite</a:t>
            </a:r>
          </a:p>
          <a:p>
            <a:pPr eaLnBrk="1" hangingPunct="1"/>
            <a:r>
              <a:rPr lang="en-US" altLang="en-US" dirty="0"/>
              <a:t>Time-saving way for disabled to overcome difficulties of applying makeup</a:t>
            </a:r>
          </a:p>
          <a:p>
            <a:pPr eaLnBrk="1" hangingPunct="1"/>
            <a:r>
              <a:rPr lang="en-US" altLang="en-US" dirty="0"/>
              <a:t>Adjuvant to reconstructive surgery (particularly face and breast, to simulate natural pigmentation)</a:t>
            </a:r>
          </a:p>
          <a:p>
            <a:pPr eaLnBrk="1" hangingPunct="1"/>
            <a:r>
              <a:rPr lang="en-US" altLang="en-US" dirty="0"/>
              <a:t>To mark sex trafficking victims</a:t>
            </a:r>
          </a:p>
          <a:p>
            <a:pPr eaLnBrk="1" hangingPunct="1"/>
            <a:endParaRPr lang="en-US"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320755A7-8CC9-29F6-F9B6-82213E1D2E42}"/>
              </a:ext>
            </a:extLst>
          </p:cNvPr>
          <p:cNvSpPr>
            <a:spLocks noGrp="1" noChangeArrowheads="1"/>
          </p:cNvSpPr>
          <p:nvPr>
            <p:ph type="title"/>
          </p:nvPr>
        </p:nvSpPr>
        <p:spPr/>
        <p:txBody>
          <a:bodyPr/>
          <a:lstStyle/>
          <a:p>
            <a:pPr eaLnBrk="1" hangingPunct="1"/>
            <a:r>
              <a:rPr lang="en-US" altLang="en-US" dirty="0"/>
              <a:t>Tattooing</a:t>
            </a:r>
          </a:p>
        </p:txBody>
      </p:sp>
      <p:sp>
        <p:nvSpPr>
          <p:cNvPr id="73731" name="Rectangle 3">
            <a:extLst>
              <a:ext uri="{FF2B5EF4-FFF2-40B4-BE49-F238E27FC236}">
                <a16:creationId xmlns:a16="http://schemas.microsoft.com/office/drawing/2014/main" id="{B1CFBF51-9D0D-F24A-52E2-2C7557747663}"/>
              </a:ext>
            </a:extLst>
          </p:cNvPr>
          <p:cNvSpPr>
            <a:spLocks noGrp="1" noChangeArrowheads="1"/>
          </p:cNvSpPr>
          <p:nvPr>
            <p:ph type="body" idx="1"/>
          </p:nvPr>
        </p:nvSpPr>
        <p:spPr/>
        <p:txBody>
          <a:bodyPr/>
          <a:lstStyle/>
          <a:p>
            <a:pPr eaLnBrk="1" hangingPunct="1"/>
            <a:r>
              <a:rPr lang="en-US" altLang="en-US" dirty="0"/>
              <a:t>Over 1/3 of people outside of Africa have tattoos</a:t>
            </a:r>
          </a:p>
          <a:p>
            <a:pPr lvl="1" eaLnBrk="1" hangingPunct="1"/>
            <a:r>
              <a:rPr lang="en-US" altLang="en-US" sz="3200" dirty="0"/>
              <a:t>32% of American adults have at least one permanent tattoo (13% of Baby Boomers, 47% of </a:t>
            </a:r>
            <a:r>
              <a:rPr lang="en-US" altLang="en-US" sz="3200" dirty="0" err="1"/>
              <a:t>Millenials</a:t>
            </a:r>
            <a:r>
              <a:rPr lang="en-US" altLang="en-US" sz="3200" dirty="0"/>
              <a:t>); more common in women and LGBTQ individuals</a:t>
            </a:r>
          </a:p>
          <a:p>
            <a:pPr eaLnBrk="1" hangingPunct="1"/>
            <a:r>
              <a:rPr lang="en-US" altLang="en-US" dirty="0"/>
              <a:t>Global tattoo industry valued at $2.4 billion in 2025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C8770127-95FF-9385-7634-2CE5636F5C6A}"/>
              </a:ext>
            </a:extLst>
          </p:cNvPr>
          <p:cNvSpPr>
            <a:spLocks noGrp="1" noChangeArrowheads="1"/>
          </p:cNvSpPr>
          <p:nvPr>
            <p:ph type="title"/>
          </p:nvPr>
        </p:nvSpPr>
        <p:spPr/>
        <p:txBody>
          <a:bodyPr/>
          <a:lstStyle/>
          <a:p>
            <a:r>
              <a:rPr lang="en-US" altLang="en-US">
                <a:solidFill>
                  <a:srgbClr val="CCFFFF"/>
                </a:solidFill>
              </a:rPr>
              <a:t>Tattooing</a:t>
            </a:r>
            <a:endParaRPr lang="en-US" altLang="en-US"/>
          </a:p>
        </p:txBody>
      </p:sp>
      <p:sp>
        <p:nvSpPr>
          <p:cNvPr id="74755" name="Content Placeholder 2">
            <a:extLst>
              <a:ext uri="{FF2B5EF4-FFF2-40B4-BE49-F238E27FC236}">
                <a16:creationId xmlns:a16="http://schemas.microsoft.com/office/drawing/2014/main" id="{83753BD9-A316-222B-D7F4-AB36912584CA}"/>
              </a:ext>
            </a:extLst>
          </p:cNvPr>
          <p:cNvSpPr>
            <a:spLocks noGrp="1" noChangeArrowheads="1"/>
          </p:cNvSpPr>
          <p:nvPr>
            <p:ph idx="1"/>
          </p:nvPr>
        </p:nvSpPr>
        <p:spPr/>
        <p:txBody>
          <a:bodyPr/>
          <a:lstStyle/>
          <a:p>
            <a:pPr eaLnBrk="1" hangingPunct="1"/>
            <a:r>
              <a:rPr lang="en-US" altLang="en-US"/>
              <a:t>Must be 18 in US to get tattoo</a:t>
            </a:r>
          </a:p>
          <a:p>
            <a:pPr eaLnBrk="1" hangingPunct="1"/>
            <a:r>
              <a:rPr lang="en-US" altLang="en-US"/>
              <a:t>Tattooing still illegal in South Carolina and Oklahoma</a:t>
            </a:r>
          </a:p>
          <a:p>
            <a:pPr eaLnBrk="1" hangingPunct="1"/>
            <a:r>
              <a:rPr lang="en-US" altLang="en-US"/>
              <a:t>Sometimes used in lieu of Medic-Alert bracelet</a:t>
            </a:r>
          </a:p>
          <a:p>
            <a:endParaRPr lang="en-US"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A11ED0DE-5307-FCCB-E5F5-00EB08BF30C8}"/>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Tattooing</a:t>
            </a:r>
          </a:p>
        </p:txBody>
      </p:sp>
      <p:sp>
        <p:nvSpPr>
          <p:cNvPr id="75779" name="Rectangle 3">
            <a:extLst>
              <a:ext uri="{FF2B5EF4-FFF2-40B4-BE49-F238E27FC236}">
                <a16:creationId xmlns:a16="http://schemas.microsoft.com/office/drawing/2014/main" id="{23875D22-F4CA-2A32-05F4-9B15A81418F6}"/>
              </a:ext>
            </a:extLst>
          </p:cNvPr>
          <p:cNvSpPr>
            <a:spLocks noGrp="1" noChangeArrowheads="1"/>
          </p:cNvSpPr>
          <p:nvPr>
            <p:ph type="body" idx="1"/>
          </p:nvPr>
        </p:nvSpPr>
        <p:spPr/>
        <p:txBody>
          <a:bodyPr/>
          <a:lstStyle/>
          <a:p>
            <a:pPr eaLnBrk="1" hangingPunct="1">
              <a:lnSpc>
                <a:spcPct val="90000"/>
              </a:lnSpc>
            </a:pPr>
            <a:r>
              <a:rPr lang="en-US" altLang="en-US" b="1" dirty="0"/>
              <a:t>More than 50 different pigments and inks employed</a:t>
            </a:r>
          </a:p>
          <a:p>
            <a:pPr lvl="1" eaLnBrk="1" hangingPunct="1">
              <a:lnSpc>
                <a:spcPct val="90000"/>
              </a:lnSpc>
            </a:pPr>
            <a:r>
              <a:rPr lang="en-US" altLang="en-US" sz="3200" b="1" dirty="0"/>
              <a:t>Many contain heavy </a:t>
            </a:r>
            <a:r>
              <a:rPr lang="en-US" altLang="en-US" sz="3200" b="1" dirty="0" err="1"/>
              <a:t>metals,formaldehyde</a:t>
            </a:r>
            <a:r>
              <a:rPr lang="en-US" altLang="en-US" sz="3200" b="1" dirty="0"/>
              <a:t>, phthalates, other endocrine disruptors and carcinogens</a:t>
            </a:r>
          </a:p>
          <a:p>
            <a:pPr lvl="1" eaLnBrk="1" hangingPunct="1">
              <a:lnSpc>
                <a:spcPct val="90000"/>
              </a:lnSpc>
            </a:pPr>
            <a:r>
              <a:rPr lang="en-US" altLang="en-US" sz="3200" b="1" dirty="0"/>
              <a:t>Some contain industrial grade printer’s ink or automobile paint</a:t>
            </a:r>
          </a:p>
          <a:p>
            <a:pPr lvl="1" eaLnBrk="1" hangingPunct="1">
              <a:lnSpc>
                <a:spcPct val="90000"/>
              </a:lnSpc>
            </a:pPr>
            <a:r>
              <a:rPr lang="en-US" altLang="en-US" sz="3200" b="1" dirty="0"/>
              <a:t>Red dyes most allergenic</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3A9F6374-78C4-1CA6-3C2D-4EE76836B1A5}"/>
              </a:ext>
            </a:extLst>
          </p:cNvPr>
          <p:cNvSpPr>
            <a:spLocks noGrp="1" noChangeArrowheads="1"/>
          </p:cNvSpPr>
          <p:nvPr>
            <p:ph type="title"/>
          </p:nvPr>
        </p:nvSpPr>
        <p:spPr/>
        <p:txBody>
          <a:bodyPr/>
          <a:lstStyle/>
          <a:p>
            <a:r>
              <a:rPr lang="en-US" altLang="en-US"/>
              <a:t>Tattooing</a:t>
            </a:r>
          </a:p>
        </p:txBody>
      </p:sp>
      <p:sp>
        <p:nvSpPr>
          <p:cNvPr id="76803" name="Content Placeholder 2">
            <a:extLst>
              <a:ext uri="{FF2B5EF4-FFF2-40B4-BE49-F238E27FC236}">
                <a16:creationId xmlns:a16="http://schemas.microsoft.com/office/drawing/2014/main" id="{6A7F4C44-81FF-9C74-B93B-93CB95E3DB43}"/>
              </a:ext>
            </a:extLst>
          </p:cNvPr>
          <p:cNvSpPr>
            <a:spLocks noGrp="1" noChangeArrowheads="1"/>
          </p:cNvSpPr>
          <p:nvPr>
            <p:ph idx="1"/>
          </p:nvPr>
        </p:nvSpPr>
        <p:spPr/>
        <p:txBody>
          <a:bodyPr/>
          <a:lstStyle/>
          <a:p>
            <a:r>
              <a:rPr lang="en-US" altLang="en-US" b="1" dirty="0">
                <a:solidFill>
                  <a:srgbClr val="FFFFFF"/>
                </a:solidFill>
              </a:rPr>
              <a:t>FDA considers inks to be cosmetics (premarketing safety evaluation required)</a:t>
            </a:r>
          </a:p>
          <a:p>
            <a:endParaRPr lang="en-US" altLang="en-US" b="1" dirty="0">
              <a:solidFill>
                <a:srgbClr val="FFFFFF"/>
              </a:solidFill>
            </a:endParaRPr>
          </a:p>
          <a:p>
            <a:r>
              <a:rPr lang="en-US" altLang="en-US" b="1" dirty="0">
                <a:solidFill>
                  <a:srgbClr val="FFFFFF"/>
                </a:solidFill>
              </a:rPr>
              <a:t>FDA considers pigments to be “color additives” (no premarketing safety evaluation required)</a:t>
            </a:r>
          </a:p>
          <a:p>
            <a:endParaRPr lang="en-US" alt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78F73591-DD85-CBC7-7979-F497A3445897}"/>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Risks of Tattooing</a:t>
            </a:r>
          </a:p>
        </p:txBody>
      </p:sp>
      <p:sp>
        <p:nvSpPr>
          <p:cNvPr id="77827" name="Rectangle 3">
            <a:extLst>
              <a:ext uri="{FF2B5EF4-FFF2-40B4-BE49-F238E27FC236}">
                <a16:creationId xmlns:a16="http://schemas.microsoft.com/office/drawing/2014/main" id="{FD653BF0-211A-5231-6D6E-2235EB7CCFAA}"/>
              </a:ext>
            </a:extLst>
          </p:cNvPr>
          <p:cNvSpPr>
            <a:spLocks noGrp="1" noChangeArrowheads="1"/>
          </p:cNvSpPr>
          <p:nvPr>
            <p:ph type="body" idx="1"/>
          </p:nvPr>
        </p:nvSpPr>
        <p:spPr/>
        <p:txBody>
          <a:bodyPr/>
          <a:lstStyle/>
          <a:p>
            <a:pPr eaLnBrk="1" hangingPunct="1">
              <a:lnSpc>
                <a:spcPct val="90000"/>
              </a:lnSpc>
            </a:pPr>
            <a:r>
              <a:rPr lang="en-US" altLang="en-US" b="1" dirty="0"/>
              <a:t>Tattooing associated with risky behaviors in adolescents</a:t>
            </a:r>
          </a:p>
          <a:p>
            <a:pPr eaLnBrk="1" hangingPunct="1">
              <a:lnSpc>
                <a:spcPct val="90000"/>
              </a:lnSpc>
            </a:pPr>
            <a:r>
              <a:rPr lang="en-US" altLang="en-US" b="1" dirty="0"/>
              <a:t>Infection (5%)</a:t>
            </a:r>
          </a:p>
          <a:p>
            <a:pPr lvl="1" eaLnBrk="1" hangingPunct="1">
              <a:lnSpc>
                <a:spcPct val="90000"/>
              </a:lnSpc>
            </a:pPr>
            <a:r>
              <a:rPr lang="en-US" altLang="en-US" b="1" dirty="0"/>
              <a:t>e.g., Staph, Strep, aerobic and anaerobic organisms, Mycobacteria, hepatitis B/C, syphilis, TB, leprosy, and HIV (HIV risk theoretical – no cases identified to date)</a:t>
            </a:r>
          </a:p>
          <a:p>
            <a:pPr lvl="1" eaLnBrk="1" hangingPunct="1">
              <a:lnSpc>
                <a:spcPct val="90000"/>
              </a:lnSpc>
            </a:pPr>
            <a:r>
              <a:rPr lang="en-US" altLang="en-US" b="1" dirty="0"/>
              <a:t>Am Assn Blood Banks requires one-year wait between getting tattoo and donating blood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72F1B778-77CF-8ADC-E680-08CC4A619FB6}"/>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Risks of Tattooing</a:t>
            </a:r>
          </a:p>
        </p:txBody>
      </p:sp>
      <p:sp>
        <p:nvSpPr>
          <p:cNvPr id="78851" name="Rectangle 3">
            <a:extLst>
              <a:ext uri="{FF2B5EF4-FFF2-40B4-BE49-F238E27FC236}">
                <a16:creationId xmlns:a16="http://schemas.microsoft.com/office/drawing/2014/main" id="{16C0A1AD-2566-BFD7-DFB4-3E72903B59A4}"/>
              </a:ext>
            </a:extLst>
          </p:cNvPr>
          <p:cNvSpPr>
            <a:spLocks noGrp="1" noChangeArrowheads="1"/>
          </p:cNvSpPr>
          <p:nvPr>
            <p:ph type="body" idx="1"/>
          </p:nvPr>
        </p:nvSpPr>
        <p:spPr/>
        <p:txBody>
          <a:bodyPr/>
          <a:lstStyle/>
          <a:p>
            <a:pPr eaLnBrk="1" hangingPunct="1"/>
            <a:r>
              <a:rPr lang="en-US" altLang="en-US" b="1"/>
              <a:t>Allergic reactions (6%); anaphylaxis</a:t>
            </a:r>
          </a:p>
          <a:p>
            <a:pPr eaLnBrk="1" hangingPunct="1"/>
            <a:r>
              <a:rPr lang="en-US" altLang="en-US" b="1"/>
              <a:t>Granulomas</a:t>
            </a:r>
          </a:p>
          <a:p>
            <a:pPr eaLnBrk="1" hangingPunct="1"/>
            <a:r>
              <a:rPr lang="en-US" altLang="en-US" b="1"/>
              <a:t>Keloid formation</a:t>
            </a:r>
          </a:p>
          <a:p>
            <a:pPr eaLnBrk="1" hangingPunct="1"/>
            <a:r>
              <a:rPr lang="en-US" altLang="en-US" b="1"/>
              <a:t>MRI complications</a:t>
            </a:r>
          </a:p>
          <a:p>
            <a:pPr eaLnBrk="1" hangingPunct="1"/>
            <a:r>
              <a:rPr lang="en-US" altLang="en-US" b="1"/>
              <a:t>Swellings/burns</a:t>
            </a:r>
          </a:p>
          <a:p>
            <a:pPr eaLnBrk="1" hangingPunct="1"/>
            <a:r>
              <a:rPr lang="en-US" altLang="en-US" b="1"/>
              <a:t>Flareups of psoriasis</a:t>
            </a:r>
          </a:p>
          <a:p>
            <a:pPr eaLnBrk="1" hangingPunct="1"/>
            <a:endParaRPr lang="en-US" altLang="en-US" b="1">
              <a:solidFill>
                <a:srgbClr val="FFFFFF"/>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A9C32-1BB1-EB31-6A29-5253F1820523}"/>
              </a:ext>
            </a:extLst>
          </p:cNvPr>
          <p:cNvSpPr>
            <a:spLocks noGrp="1"/>
          </p:cNvSpPr>
          <p:nvPr>
            <p:ph type="title"/>
          </p:nvPr>
        </p:nvSpPr>
        <p:spPr/>
        <p:txBody>
          <a:bodyPr/>
          <a:lstStyle/>
          <a:p>
            <a:pPr>
              <a:defRPr/>
            </a:pPr>
            <a:r>
              <a:rPr lang="en-US" b="1" dirty="0">
                <a:solidFill>
                  <a:srgbClr val="CCFFFF"/>
                </a:solidFill>
                <a:effectLst>
                  <a:outerShdw blurRad="38100" dist="38100" dir="2700000" algn="tl">
                    <a:srgbClr val="000000"/>
                  </a:outerShdw>
                </a:effectLst>
              </a:rPr>
              <a:t>Risks of Tattooing</a:t>
            </a:r>
            <a:endParaRPr lang="en-US" dirty="0"/>
          </a:p>
        </p:txBody>
      </p:sp>
      <p:sp>
        <p:nvSpPr>
          <p:cNvPr id="79875" name="Content Placeholder 2">
            <a:extLst>
              <a:ext uri="{FF2B5EF4-FFF2-40B4-BE49-F238E27FC236}">
                <a16:creationId xmlns:a16="http://schemas.microsoft.com/office/drawing/2014/main" id="{BDDA0FC9-982C-8C22-86CA-ADCE0C9C6FAE}"/>
              </a:ext>
            </a:extLst>
          </p:cNvPr>
          <p:cNvSpPr>
            <a:spLocks noGrp="1" noChangeArrowheads="1"/>
          </p:cNvSpPr>
          <p:nvPr>
            <p:ph idx="1"/>
          </p:nvPr>
        </p:nvSpPr>
        <p:spPr/>
        <p:txBody>
          <a:bodyPr/>
          <a:lstStyle/>
          <a:p>
            <a:pPr eaLnBrk="1" hangingPunct="1"/>
            <a:r>
              <a:rPr lang="en-US" altLang="en-US" b="1"/>
              <a:t>Difficulty detecting later skin cancers</a:t>
            </a:r>
          </a:p>
          <a:p>
            <a:pPr eaLnBrk="1" hangingPunct="1"/>
            <a:r>
              <a:rPr lang="en-US" altLang="en-US" b="1"/>
              <a:t>Pigments and toxic particles migrate to lymph nodes, may cause later cancer</a:t>
            </a:r>
          </a:p>
          <a:p>
            <a:pPr eaLnBrk="1" hangingPunct="1"/>
            <a:r>
              <a:rPr lang="en-US" altLang="en-US" b="1"/>
              <a:t>Image quality suffers (particularly with permanent mascara)</a:t>
            </a:r>
          </a:p>
          <a:p>
            <a:pPr eaLnBrk="1" hangingPunct="1">
              <a:lnSpc>
                <a:spcPct val="90000"/>
              </a:lnSpc>
            </a:pPr>
            <a:r>
              <a:rPr lang="en-US" altLang="en-US" b="1">
                <a:solidFill>
                  <a:srgbClr val="FFFFFF"/>
                </a:solidFill>
              </a:rPr>
              <a:t>Removal problems</a:t>
            </a:r>
            <a:endParaRPr lang="en-US"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9F09184C-1DC4-9F2A-68BF-2CAA17BBD791}"/>
              </a:ext>
            </a:extLst>
          </p:cNvPr>
          <p:cNvSpPr>
            <a:spLocks noGrp="1" noChangeArrowheads="1"/>
          </p:cNvSpPr>
          <p:nvPr>
            <p:ph type="title"/>
          </p:nvPr>
        </p:nvSpPr>
        <p:spPr/>
        <p:txBody>
          <a:bodyPr/>
          <a:lstStyle/>
          <a:p>
            <a:pPr eaLnBrk="1" hangingPunct="1">
              <a:defRPr/>
            </a:pPr>
            <a:r>
              <a:rPr lang="en-US" sz="4000" b="1">
                <a:effectLst>
                  <a:outerShdw blurRad="38100" dist="38100" dir="2700000" algn="tl">
                    <a:srgbClr val="000000"/>
                  </a:outerShdw>
                </a:effectLst>
              </a:rPr>
              <a:t>The Most Common Problem:</a:t>
            </a:r>
            <a:br>
              <a:rPr lang="en-US" sz="4000" b="1">
                <a:effectLst>
                  <a:outerShdw blurRad="38100" dist="38100" dir="2700000" algn="tl">
                    <a:srgbClr val="000000"/>
                  </a:outerShdw>
                </a:effectLst>
              </a:rPr>
            </a:br>
            <a:r>
              <a:rPr lang="en-US" sz="4000" b="1">
                <a:effectLst>
                  <a:outerShdw blurRad="38100" dist="38100" dir="2700000" algn="tl">
                    <a:srgbClr val="000000"/>
                  </a:outerShdw>
                </a:effectLst>
              </a:rPr>
              <a:t>Dissatisfaction</a:t>
            </a:r>
          </a:p>
        </p:txBody>
      </p:sp>
      <p:sp>
        <p:nvSpPr>
          <p:cNvPr id="80899" name="Rectangle 3">
            <a:extLst>
              <a:ext uri="{FF2B5EF4-FFF2-40B4-BE49-F238E27FC236}">
                <a16:creationId xmlns:a16="http://schemas.microsoft.com/office/drawing/2014/main" id="{7331B6C3-6679-3A0C-7F7F-78C361191479}"/>
              </a:ext>
            </a:extLst>
          </p:cNvPr>
          <p:cNvSpPr>
            <a:spLocks noGrp="1" noChangeArrowheads="1"/>
          </p:cNvSpPr>
          <p:nvPr>
            <p:ph type="body" idx="1"/>
          </p:nvPr>
        </p:nvSpPr>
        <p:spPr/>
        <p:txBody>
          <a:bodyPr/>
          <a:lstStyle/>
          <a:p>
            <a:pPr eaLnBrk="1" hangingPunct="1"/>
            <a:r>
              <a:rPr lang="en-US" altLang="en-US" sz="2800" b="1">
                <a:cs typeface="Times New Roman" panose="02020603050405020304" pitchFamily="18" charset="0"/>
              </a:rPr>
              <a:t>11% of those getting tattoo experience adverse reactions (infections, allergies, etc.)</a:t>
            </a:r>
          </a:p>
          <a:p>
            <a:pPr eaLnBrk="1" hangingPunct="1"/>
            <a:r>
              <a:rPr lang="en-US" altLang="en-US" sz="2800" b="1">
                <a:cs typeface="Times New Roman" panose="02020603050405020304" pitchFamily="18" charset="0"/>
              </a:rPr>
              <a:t>25% </a:t>
            </a:r>
            <a:r>
              <a:rPr lang="en-US" altLang="en-US" sz="2800" b="1"/>
              <a:t>of those tattooed later regret it</a:t>
            </a:r>
          </a:p>
          <a:p>
            <a:pPr lvl="1" eaLnBrk="1" hangingPunct="1"/>
            <a:r>
              <a:rPr lang="en-US" altLang="en-US" b="1"/>
              <a:t>Chief reason = the person’s name in the tattoo</a:t>
            </a:r>
          </a:p>
          <a:p>
            <a:pPr eaLnBrk="1" hangingPunct="1"/>
            <a:r>
              <a:rPr lang="en-US" altLang="en-US" sz="2800" b="1"/>
              <a:t>Practitioners’ skill levels vary widely</a:t>
            </a:r>
          </a:p>
          <a:p>
            <a:pPr eaLnBrk="1" hangingPunct="1"/>
            <a:r>
              <a:rPr lang="en-US" altLang="en-US" sz="2800" b="1"/>
              <a:t>Fading with time</a:t>
            </a:r>
          </a:p>
          <a:p>
            <a:pPr eaLnBrk="1" hangingPunct="1"/>
            <a:r>
              <a:rPr lang="en-US" altLang="en-US" sz="2800" b="1"/>
              <a:t>Blurring when injections too deep</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7657426D-0AB6-0D59-AD72-BA6AA6E1EC85}"/>
              </a:ext>
            </a:extLst>
          </p:cNvPr>
          <p:cNvSpPr>
            <a:spLocks noGrp="1" noChangeArrowheads="1"/>
          </p:cNvSpPr>
          <p:nvPr>
            <p:ph type="title"/>
          </p:nvPr>
        </p:nvSpPr>
        <p:spPr/>
        <p:txBody>
          <a:bodyPr/>
          <a:lstStyle/>
          <a:p>
            <a:pPr eaLnBrk="1" hangingPunct="1">
              <a:defRPr/>
            </a:pPr>
            <a:r>
              <a:rPr lang="en-US" sz="4000" b="1">
                <a:effectLst>
                  <a:outerShdw blurRad="38100" dist="38100" dir="2700000" algn="tl">
                    <a:srgbClr val="000000"/>
                  </a:outerShdw>
                </a:effectLst>
              </a:rPr>
              <a:t>The Most Common Problem:</a:t>
            </a:r>
            <a:br>
              <a:rPr lang="en-US" sz="4000" b="1">
                <a:effectLst>
                  <a:outerShdw blurRad="38100" dist="38100" dir="2700000" algn="tl">
                    <a:srgbClr val="000000"/>
                  </a:outerShdw>
                </a:effectLst>
              </a:rPr>
            </a:br>
            <a:r>
              <a:rPr lang="en-US" sz="4000" b="1">
                <a:effectLst>
                  <a:outerShdw blurRad="38100" dist="38100" dir="2700000" algn="tl">
                    <a:srgbClr val="000000"/>
                  </a:outerShdw>
                </a:effectLst>
              </a:rPr>
              <a:t>Dissatisfaction</a:t>
            </a:r>
          </a:p>
        </p:txBody>
      </p:sp>
      <p:sp>
        <p:nvSpPr>
          <p:cNvPr id="81923" name="Rectangle 3">
            <a:extLst>
              <a:ext uri="{FF2B5EF4-FFF2-40B4-BE49-F238E27FC236}">
                <a16:creationId xmlns:a16="http://schemas.microsoft.com/office/drawing/2014/main" id="{76B2DFF3-FB86-F1E1-EE31-013DFF5307B9}"/>
              </a:ext>
            </a:extLst>
          </p:cNvPr>
          <p:cNvSpPr>
            <a:spLocks noGrp="1" noChangeArrowheads="1"/>
          </p:cNvSpPr>
          <p:nvPr>
            <p:ph type="body" idx="1"/>
          </p:nvPr>
        </p:nvSpPr>
        <p:spPr/>
        <p:txBody>
          <a:bodyPr/>
          <a:lstStyle/>
          <a:p>
            <a:pPr eaLnBrk="1" hangingPunct="1"/>
            <a:r>
              <a:rPr lang="en-US" altLang="en-US" b="1"/>
              <a:t>Human body changes with time</a:t>
            </a:r>
          </a:p>
          <a:p>
            <a:pPr eaLnBrk="1" hangingPunct="1"/>
            <a:endParaRPr lang="en-US" altLang="en-US" b="1"/>
          </a:p>
          <a:p>
            <a:pPr eaLnBrk="1" hangingPunct="1"/>
            <a:r>
              <a:rPr lang="en-US" altLang="en-US" b="1"/>
              <a:t>Styles come and go</a:t>
            </a:r>
          </a:p>
          <a:p>
            <a:pPr eaLnBrk="1" hangingPunct="1"/>
            <a:endParaRPr lang="en-US" altLang="en-US" b="1"/>
          </a:p>
          <a:p>
            <a:pPr eaLnBrk="1" hangingPunct="1"/>
            <a:r>
              <a:rPr lang="en-US" altLang="en-US" b="1"/>
              <a:t>With facial cosmetic surgery, appearance of tattoos and permanent makeup may become distorted</a:t>
            </a:r>
          </a:p>
          <a:p>
            <a:pPr eaLnBrk="1" hangingPunct="1"/>
            <a:endParaRPr lang="en-US" altLang="en-US" b="1"/>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A6A92EB0-1373-0723-64E4-108A821CF5C2}"/>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Tattoo Removal Techniques</a:t>
            </a:r>
            <a:br>
              <a:rPr lang="en-US" b="1" dirty="0">
                <a:effectLst>
                  <a:outerShdw blurRad="38100" dist="38100" dir="2700000" algn="tl">
                    <a:srgbClr val="000000"/>
                  </a:outerShdw>
                </a:effectLst>
              </a:rPr>
            </a:br>
            <a:r>
              <a:rPr lang="en-US" sz="2800" b="1" dirty="0">
                <a:effectLst>
                  <a:outerShdw blurRad="38100" dist="38100" dir="2700000" algn="tl">
                    <a:srgbClr val="000000"/>
                  </a:outerShdw>
                </a:effectLst>
              </a:rPr>
              <a:t>(average cost over $1,000)</a:t>
            </a:r>
          </a:p>
        </p:txBody>
      </p:sp>
      <p:sp>
        <p:nvSpPr>
          <p:cNvPr id="82947" name="Rectangle 3">
            <a:extLst>
              <a:ext uri="{FF2B5EF4-FFF2-40B4-BE49-F238E27FC236}">
                <a16:creationId xmlns:a16="http://schemas.microsoft.com/office/drawing/2014/main" id="{6FC167A9-8494-B790-005D-192D9096C845}"/>
              </a:ext>
            </a:extLst>
          </p:cNvPr>
          <p:cNvSpPr>
            <a:spLocks noGrp="1" noChangeArrowheads="1"/>
          </p:cNvSpPr>
          <p:nvPr>
            <p:ph type="body" idx="1"/>
          </p:nvPr>
        </p:nvSpPr>
        <p:spPr/>
        <p:txBody>
          <a:bodyPr/>
          <a:lstStyle/>
          <a:p>
            <a:pPr eaLnBrk="1" hangingPunct="1"/>
            <a:r>
              <a:rPr lang="en-US" altLang="en-US" sz="2400" b="1"/>
              <a:t>Laser treatments (photothermolysis)</a:t>
            </a:r>
          </a:p>
          <a:p>
            <a:pPr lvl="1" eaLnBrk="1" hangingPunct="1"/>
            <a:r>
              <a:rPr lang="en-US" altLang="en-US" sz="2400" b="1"/>
              <a:t>Requires multiple treatments; can disperse toxic chemicals throughout body</a:t>
            </a:r>
          </a:p>
          <a:p>
            <a:pPr eaLnBrk="1" hangingPunct="1"/>
            <a:r>
              <a:rPr lang="en-US" altLang="en-US" sz="2400" b="1"/>
              <a:t>Dermabrasion</a:t>
            </a:r>
          </a:p>
          <a:p>
            <a:pPr eaLnBrk="1" hangingPunct="1"/>
            <a:r>
              <a:rPr lang="en-US" altLang="en-US" sz="2400" b="1"/>
              <a:t>Salabrasion</a:t>
            </a:r>
          </a:p>
          <a:p>
            <a:pPr eaLnBrk="1" hangingPunct="1"/>
            <a:r>
              <a:rPr lang="en-US" altLang="en-US" sz="2400" b="1"/>
              <a:t>Scarification</a:t>
            </a:r>
          </a:p>
          <a:p>
            <a:pPr eaLnBrk="1" hangingPunct="1"/>
            <a:r>
              <a:rPr lang="en-US" altLang="en-US" sz="2400" b="1"/>
              <a:t>Surgical Removal</a:t>
            </a:r>
          </a:p>
          <a:p>
            <a:pPr eaLnBrk="1" hangingPunct="1"/>
            <a:r>
              <a:rPr lang="en-US" altLang="en-US" sz="2400" b="1"/>
              <a:t>Camouflaging</a:t>
            </a:r>
          </a:p>
          <a:p>
            <a:pPr eaLnBrk="1" hangingPunct="1"/>
            <a:r>
              <a:rPr lang="en-US" altLang="en-US" sz="2400" b="1"/>
              <a:t>No method perfect; immunosuppression interferes with healing process post-removal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5D65C74B-2C08-1CCC-39E6-4F5FDFD9BAFD}"/>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Temporary Tattoos</a:t>
            </a:r>
          </a:p>
        </p:txBody>
      </p:sp>
      <p:sp>
        <p:nvSpPr>
          <p:cNvPr id="83971" name="Rectangle 3">
            <a:extLst>
              <a:ext uri="{FF2B5EF4-FFF2-40B4-BE49-F238E27FC236}">
                <a16:creationId xmlns:a16="http://schemas.microsoft.com/office/drawing/2014/main" id="{2CBA092F-EC0F-7610-DB07-3A0165A59713}"/>
              </a:ext>
            </a:extLst>
          </p:cNvPr>
          <p:cNvSpPr>
            <a:spLocks noGrp="1" noChangeArrowheads="1"/>
          </p:cNvSpPr>
          <p:nvPr>
            <p:ph type="body" idx="1"/>
          </p:nvPr>
        </p:nvSpPr>
        <p:spPr/>
        <p:txBody>
          <a:bodyPr/>
          <a:lstStyle/>
          <a:p>
            <a:pPr eaLnBrk="1" hangingPunct="1">
              <a:lnSpc>
                <a:spcPct val="90000"/>
              </a:lnSpc>
            </a:pPr>
            <a:r>
              <a:rPr lang="en-US" altLang="en-US" sz="2800" b="1"/>
              <a:t>Fade after several days</a:t>
            </a:r>
          </a:p>
          <a:p>
            <a:pPr eaLnBrk="1" hangingPunct="1">
              <a:lnSpc>
                <a:spcPct val="90000"/>
              </a:lnSpc>
            </a:pPr>
            <a:endParaRPr lang="en-US" altLang="en-US" sz="2800" b="1"/>
          </a:p>
          <a:p>
            <a:pPr eaLnBrk="1" hangingPunct="1">
              <a:lnSpc>
                <a:spcPct val="90000"/>
              </a:lnSpc>
            </a:pPr>
            <a:r>
              <a:rPr lang="en-US" altLang="en-US" sz="2800" b="1"/>
              <a:t>Allergic reactions</a:t>
            </a:r>
          </a:p>
          <a:p>
            <a:pPr eaLnBrk="1" hangingPunct="1">
              <a:lnSpc>
                <a:spcPct val="90000"/>
              </a:lnSpc>
            </a:pPr>
            <a:endParaRPr lang="en-US" altLang="en-US" sz="2800" b="1"/>
          </a:p>
          <a:p>
            <a:pPr eaLnBrk="1" hangingPunct="1">
              <a:lnSpc>
                <a:spcPct val="90000"/>
              </a:lnSpc>
            </a:pPr>
            <a:r>
              <a:rPr lang="en-US" altLang="en-US" sz="2800" b="1"/>
              <a:t>FDA alert re risks with foreign-made products</a:t>
            </a:r>
          </a:p>
          <a:p>
            <a:pPr eaLnBrk="1" hangingPunct="1">
              <a:lnSpc>
                <a:spcPct val="90000"/>
              </a:lnSpc>
            </a:pPr>
            <a:endParaRPr lang="en-US" altLang="en-US" sz="2800" b="1"/>
          </a:p>
          <a:p>
            <a:pPr eaLnBrk="1" hangingPunct="1">
              <a:lnSpc>
                <a:spcPct val="90000"/>
              </a:lnSpc>
            </a:pPr>
            <a:r>
              <a:rPr lang="en-US" altLang="en-US" sz="2800" b="1"/>
              <a:t>Freedom-2 Ink, Infinitink: Biodegradable dye capsules – when zapped by laser, dyes absorbed by body and tattoo disappears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DB964BBC-1985-C480-4A90-62BD7318942D}"/>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Risks of Henna Tattoos</a:t>
            </a:r>
          </a:p>
        </p:txBody>
      </p:sp>
      <p:sp>
        <p:nvSpPr>
          <p:cNvPr id="84995" name="Rectangle 3">
            <a:extLst>
              <a:ext uri="{FF2B5EF4-FFF2-40B4-BE49-F238E27FC236}">
                <a16:creationId xmlns:a16="http://schemas.microsoft.com/office/drawing/2014/main" id="{FDFE3678-3EE8-1D1E-4423-93C3DC9FEB61}"/>
              </a:ext>
            </a:extLst>
          </p:cNvPr>
          <p:cNvSpPr>
            <a:spLocks noGrp="1" noChangeArrowheads="1"/>
          </p:cNvSpPr>
          <p:nvPr>
            <p:ph type="body" idx="1"/>
          </p:nvPr>
        </p:nvSpPr>
        <p:spPr/>
        <p:txBody>
          <a:bodyPr/>
          <a:lstStyle/>
          <a:p>
            <a:pPr eaLnBrk="1" hangingPunct="1"/>
            <a:r>
              <a:rPr lang="en-US" altLang="en-US" b="1"/>
              <a:t>Henna products risky</a:t>
            </a:r>
          </a:p>
          <a:p>
            <a:pPr lvl="1" eaLnBrk="1" hangingPunct="1"/>
            <a:r>
              <a:rPr lang="en-US" altLang="en-US" b="1"/>
              <a:t>Henna approved for use as a hair dye, not for injection into the skin</a:t>
            </a:r>
          </a:p>
          <a:p>
            <a:pPr lvl="1" eaLnBrk="1" hangingPunct="1"/>
            <a:r>
              <a:rPr lang="en-US" altLang="en-US" b="1"/>
              <a:t>Produces a reddish-brown tint, raising questions about what ingredients are added to produce the varieties of colors labeled as henna (e.g., “black henna,” “blue henna”</a:t>
            </a:r>
          </a:p>
          <a:p>
            <a:pPr lvl="1" eaLnBrk="1" hangingPunct="1"/>
            <a:r>
              <a:rPr lang="en-US" altLang="en-US" b="1"/>
              <a:t>Color can last for more than a week</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2D49174C-554D-2880-0CAE-0F0F19DFAD39}"/>
              </a:ext>
            </a:extLst>
          </p:cNvPr>
          <p:cNvSpPr>
            <a:spLocks noGrp="1" noChangeArrowheads="1"/>
          </p:cNvSpPr>
          <p:nvPr>
            <p:ph type="title"/>
          </p:nvPr>
        </p:nvSpPr>
        <p:spPr/>
        <p:txBody>
          <a:bodyPr/>
          <a:lstStyle/>
          <a:p>
            <a:r>
              <a:rPr lang="en-US" altLang="en-US" dirty="0"/>
              <a:t>Body Piercing</a:t>
            </a:r>
          </a:p>
        </p:txBody>
      </p:sp>
      <p:sp>
        <p:nvSpPr>
          <p:cNvPr id="86019" name="Content Placeholder 2">
            <a:extLst>
              <a:ext uri="{FF2B5EF4-FFF2-40B4-BE49-F238E27FC236}">
                <a16:creationId xmlns:a16="http://schemas.microsoft.com/office/drawing/2014/main" id="{FD17EF2A-98D0-54D2-4277-2EAB8A1A8ED2}"/>
              </a:ext>
            </a:extLst>
          </p:cNvPr>
          <p:cNvSpPr>
            <a:spLocks noGrp="1" noChangeArrowheads="1"/>
          </p:cNvSpPr>
          <p:nvPr>
            <p:ph idx="1"/>
          </p:nvPr>
        </p:nvSpPr>
        <p:spPr>
          <a:xfrm>
            <a:off x="381000" y="1600200"/>
            <a:ext cx="8229600" cy="4525963"/>
          </a:xfrm>
        </p:spPr>
        <p:txBody>
          <a:bodyPr/>
          <a:lstStyle/>
          <a:p>
            <a:r>
              <a:rPr lang="en-US" altLang="en-US" dirty="0">
                <a:latin typeface="Times New Roman" panose="02020603050405020304" pitchFamily="18" charset="0"/>
                <a:cs typeface="Times New Roman" panose="02020603050405020304" pitchFamily="18" charset="0"/>
              </a:rPr>
              <a:t>Began in early Neolithic Period</a:t>
            </a:r>
          </a:p>
          <a:p>
            <a:r>
              <a:rPr lang="en-US" altLang="en-US" dirty="0">
                <a:latin typeface="Times New Roman" panose="02020603050405020304" pitchFamily="18" charset="0"/>
                <a:cs typeface="Times New Roman" panose="02020603050405020304" pitchFamily="18" charset="0"/>
              </a:rPr>
              <a:t>36% of Americans; 68% of </a:t>
            </a:r>
            <a:r>
              <a:rPr lang="en-US" altLang="en-US" dirty="0" err="1">
                <a:latin typeface="Times New Roman" panose="02020603050405020304" pitchFamily="18" charset="0"/>
                <a:cs typeface="Times New Roman" panose="02020603050405020304" pitchFamily="18" charset="0"/>
              </a:rPr>
              <a:t>millenials</a:t>
            </a:r>
            <a:endParaRPr lang="en-US" altLang="en-US" dirty="0">
              <a:latin typeface="Times New Roman" panose="02020603050405020304" pitchFamily="18" charset="0"/>
              <a:cs typeface="Times New Roman" panose="02020603050405020304" pitchFamily="18" charset="0"/>
            </a:endParaRPr>
          </a:p>
          <a:p>
            <a:r>
              <a:rPr lang="en-US" altLang="en-US" dirty="0">
                <a:latin typeface="Times New Roman" panose="02020603050405020304" pitchFamily="18" charset="0"/>
                <a:cs typeface="Times New Roman" panose="02020603050405020304" pitchFamily="18" charset="0"/>
              </a:rPr>
              <a:t>Women &gt; Men</a:t>
            </a:r>
          </a:p>
          <a:p>
            <a:r>
              <a:rPr lang="en-US" altLang="en-US" dirty="0">
                <a:latin typeface="Times New Roman" panose="02020603050405020304" pitchFamily="18" charset="0"/>
                <a:cs typeface="Times New Roman" panose="02020603050405020304" pitchFamily="18" charset="0"/>
              </a:rPr>
              <a:t>U.S. piercing industry revenue $1.2 billion (2023)</a:t>
            </a:r>
          </a:p>
          <a:p>
            <a:r>
              <a:rPr lang="en-US" altLang="en-US" dirty="0">
                <a:latin typeface="Times New Roman" panose="02020603050405020304" pitchFamily="18" charset="0"/>
                <a:cs typeface="Times New Roman" panose="02020603050405020304" pitchFamily="18" charset="0"/>
              </a:rPr>
              <a:t>Complications: 20-40%</a:t>
            </a:r>
          </a:p>
          <a:p>
            <a:pPr lvl="1"/>
            <a:r>
              <a:rPr lang="en-US" altLang="en-US" sz="3200" dirty="0">
                <a:latin typeface="Times New Roman" panose="02020603050405020304" pitchFamily="18" charset="0"/>
                <a:cs typeface="Times New Roman" panose="02020603050405020304" pitchFamily="18" charset="0"/>
              </a:rPr>
              <a:t>Skin irritation and infections most common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736AFFC8-08D7-04C5-DE89-E002BFBC1743}"/>
              </a:ext>
            </a:extLst>
          </p:cNvPr>
          <p:cNvSpPr>
            <a:spLocks noGrp="1" noChangeArrowheads="1"/>
          </p:cNvSpPr>
          <p:nvPr>
            <p:ph type="title"/>
          </p:nvPr>
        </p:nvSpPr>
        <p:spPr/>
        <p:txBody>
          <a:bodyPr/>
          <a:lstStyle/>
          <a:p>
            <a:r>
              <a:rPr lang="en-US" altLang="en-US"/>
              <a:t>Body Piercing Complications</a:t>
            </a:r>
          </a:p>
        </p:txBody>
      </p:sp>
      <p:sp>
        <p:nvSpPr>
          <p:cNvPr id="87043" name="Content Placeholder 2">
            <a:extLst>
              <a:ext uri="{FF2B5EF4-FFF2-40B4-BE49-F238E27FC236}">
                <a16:creationId xmlns:a16="http://schemas.microsoft.com/office/drawing/2014/main" id="{F54FA2A5-8A56-A4A1-1D9F-9C364C0DC9F3}"/>
              </a:ext>
            </a:extLst>
          </p:cNvPr>
          <p:cNvSpPr>
            <a:spLocks noGrp="1" noChangeArrowheads="1"/>
          </p:cNvSpPr>
          <p:nvPr>
            <p:ph idx="1"/>
          </p:nvPr>
        </p:nvSpPr>
        <p:spPr/>
        <p:txBody>
          <a:bodyPr/>
          <a:lstStyle/>
          <a:p>
            <a:r>
              <a:rPr lang="en-US" altLang="en-US">
                <a:latin typeface="Times New Roman" panose="02020603050405020304" pitchFamily="18" charset="0"/>
                <a:cs typeface="Times New Roman" panose="02020603050405020304" pitchFamily="18" charset="0"/>
              </a:rPr>
              <a:t>Other complications include auricular chondritis, nasal cartilage destruction, abscesses, contact dermatitis, bleeding, bladder infections, dental trauma, and other secondary trauma</a:t>
            </a:r>
          </a:p>
          <a:p>
            <a:r>
              <a:rPr lang="en-US" altLang="en-US">
                <a:latin typeface="Times New Roman" panose="02020603050405020304" pitchFamily="18" charset="0"/>
                <a:cs typeface="Times New Roman" panose="02020603050405020304" pitchFamily="18" charset="0"/>
              </a:rPr>
              <a:t>Death rare</a:t>
            </a:r>
          </a:p>
          <a:p>
            <a:r>
              <a:rPr lang="en-US" altLang="en-US">
                <a:latin typeface="Times New Roman" panose="02020603050405020304" pitchFamily="18" charset="0"/>
                <a:cs typeface="Times New Roman" panose="02020603050405020304" pitchFamily="18" charset="0"/>
              </a:rPr>
              <a:t>Avoid shopping mall kiosks</a:t>
            </a:r>
          </a:p>
          <a:p>
            <a:r>
              <a:rPr lang="en-US" altLang="en-US">
                <a:latin typeface="Times New Roman" panose="02020603050405020304" pitchFamily="18" charset="0"/>
                <a:cs typeface="Times New Roman" panose="02020603050405020304" pitchFamily="18" charset="0"/>
              </a:rPr>
              <a:t>Unclear if prophylactic antibiotics helpful</a:t>
            </a:r>
          </a:p>
          <a:p>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07DB2910-1F52-9CDD-5775-E405F2DE5D4E}"/>
              </a:ext>
            </a:extLst>
          </p:cNvPr>
          <p:cNvSpPr>
            <a:spLocks noGrp="1" noChangeArrowheads="1"/>
          </p:cNvSpPr>
          <p:nvPr>
            <p:ph type="title"/>
          </p:nvPr>
        </p:nvSpPr>
        <p:spPr/>
        <p:txBody>
          <a:bodyPr/>
          <a:lstStyle/>
          <a:p>
            <a:r>
              <a:rPr lang="en-US" altLang="en-US"/>
              <a:t>Health Risks of Manicures</a:t>
            </a:r>
          </a:p>
        </p:txBody>
      </p:sp>
      <p:sp>
        <p:nvSpPr>
          <p:cNvPr id="88067" name="Content Placeholder 2">
            <a:extLst>
              <a:ext uri="{FF2B5EF4-FFF2-40B4-BE49-F238E27FC236}">
                <a16:creationId xmlns:a16="http://schemas.microsoft.com/office/drawing/2014/main" id="{583DFC80-A0A8-38B3-1781-4B38150CA150}"/>
              </a:ext>
            </a:extLst>
          </p:cNvPr>
          <p:cNvSpPr>
            <a:spLocks noGrp="1" noChangeArrowheads="1"/>
          </p:cNvSpPr>
          <p:nvPr>
            <p:ph idx="1"/>
          </p:nvPr>
        </p:nvSpPr>
        <p:spPr/>
        <p:txBody>
          <a:bodyPr/>
          <a:lstStyle/>
          <a:p>
            <a:r>
              <a:rPr lang="en-US" altLang="en-US"/>
              <a:t>Gel dryers</a:t>
            </a:r>
          </a:p>
          <a:p>
            <a:pPr lvl="1"/>
            <a:r>
              <a:rPr lang="en-US" altLang="en-US"/>
              <a:t>Use UVA light – can cause cancer</a:t>
            </a:r>
          </a:p>
          <a:p>
            <a:r>
              <a:rPr lang="en-US" altLang="en-US"/>
              <a:t>Infection – paronychia, warts</a:t>
            </a:r>
          </a:p>
          <a:p>
            <a:r>
              <a:rPr lang="en-US" altLang="en-US"/>
              <a:t>Allergic reactions</a:t>
            </a:r>
          </a:p>
          <a:p>
            <a:endParaRPr lang="en-US" altLang="en-US"/>
          </a:p>
          <a:p>
            <a:endParaRPr lang="en-US"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4D929C06-8040-62F6-0D18-D42E40B6014F}"/>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The Fringes</a:t>
            </a:r>
          </a:p>
        </p:txBody>
      </p:sp>
      <p:sp>
        <p:nvSpPr>
          <p:cNvPr id="89091" name="Rectangle 3">
            <a:extLst>
              <a:ext uri="{FF2B5EF4-FFF2-40B4-BE49-F238E27FC236}">
                <a16:creationId xmlns:a16="http://schemas.microsoft.com/office/drawing/2014/main" id="{7DC44877-3F47-7086-122A-02098FAF051E}"/>
              </a:ext>
            </a:extLst>
          </p:cNvPr>
          <p:cNvSpPr>
            <a:spLocks noGrp="1" noChangeArrowheads="1"/>
          </p:cNvSpPr>
          <p:nvPr>
            <p:ph type="body" idx="1"/>
          </p:nvPr>
        </p:nvSpPr>
        <p:spPr/>
        <p:txBody>
          <a:bodyPr/>
          <a:lstStyle/>
          <a:p>
            <a:pPr eaLnBrk="1" hangingPunct="1"/>
            <a:r>
              <a:rPr lang="en-US" altLang="en-US" sz="2800" b="1" dirty="0"/>
              <a:t>Snail slime facials to make skin soft (South America)</a:t>
            </a:r>
          </a:p>
          <a:p>
            <a:pPr eaLnBrk="1" hangingPunct="1"/>
            <a:r>
              <a:rPr lang="en-US" altLang="en-US" sz="2800" b="1" dirty="0"/>
              <a:t>Slugging: applying occlusive barrier (e.g., petroleum jelly) overnight to face to prevent trans-epidermal water loss</a:t>
            </a:r>
          </a:p>
          <a:p>
            <a:pPr lvl="1" eaLnBrk="1" hangingPunct="1"/>
            <a:r>
              <a:rPr lang="en-US" altLang="en-US" sz="2400" b="1" dirty="0"/>
              <a:t>Potential danger: can enhance action of topical medications</a:t>
            </a:r>
          </a:p>
          <a:p>
            <a:pPr eaLnBrk="1" hangingPunct="1"/>
            <a:endParaRPr lang="en-US" altLang="en-US" sz="2800" b="1"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a:extLst>
              <a:ext uri="{FF2B5EF4-FFF2-40B4-BE49-F238E27FC236}">
                <a16:creationId xmlns:a16="http://schemas.microsoft.com/office/drawing/2014/main" id="{9568EEB0-9AC7-28FE-E6EC-15191609A74A}"/>
              </a:ext>
            </a:extLst>
          </p:cNvPr>
          <p:cNvSpPr>
            <a:spLocks noGrp="1" noChangeArrowheads="1"/>
          </p:cNvSpPr>
          <p:nvPr>
            <p:ph type="title"/>
          </p:nvPr>
        </p:nvSpPr>
        <p:spPr/>
        <p:txBody>
          <a:bodyPr/>
          <a:lstStyle/>
          <a:p>
            <a:r>
              <a:rPr lang="en-US" altLang="en-US"/>
              <a:t>The Fringes</a:t>
            </a:r>
          </a:p>
        </p:txBody>
      </p:sp>
      <p:sp>
        <p:nvSpPr>
          <p:cNvPr id="90115" name="Content Placeholder 2">
            <a:extLst>
              <a:ext uri="{FF2B5EF4-FFF2-40B4-BE49-F238E27FC236}">
                <a16:creationId xmlns:a16="http://schemas.microsoft.com/office/drawing/2014/main" id="{34A9BD9B-3410-3CC6-0FAD-7CC4A9F1A317}"/>
              </a:ext>
            </a:extLst>
          </p:cNvPr>
          <p:cNvSpPr>
            <a:spLocks noGrp="1" noChangeArrowheads="1"/>
          </p:cNvSpPr>
          <p:nvPr>
            <p:ph idx="1"/>
          </p:nvPr>
        </p:nvSpPr>
        <p:spPr/>
        <p:txBody>
          <a:bodyPr/>
          <a:lstStyle/>
          <a:p>
            <a:pPr eaLnBrk="1" hangingPunct="1"/>
            <a:r>
              <a:rPr lang="en-US" altLang="en-US" sz="2800" b="1" dirty="0"/>
              <a:t>Nightingale dung facials to bleach and brighten skin (Japan, “The Geisha Facial”)</a:t>
            </a:r>
          </a:p>
          <a:p>
            <a:pPr eaLnBrk="1" hangingPunct="1"/>
            <a:r>
              <a:rPr lang="en-US" altLang="en-US" sz="2800" b="1" dirty="0"/>
              <a:t>“Vampire Facelift”: patient’s own blood injected into face to smooth out wrinkles</a:t>
            </a:r>
          </a:p>
          <a:p>
            <a:pPr lvl="1" eaLnBrk="1" hangingPunct="1"/>
            <a:r>
              <a:rPr lang="en-US" altLang="en-US" sz="2400" b="1" dirty="0"/>
              <a:t>Unlicensed spa in N.M. shut down after 2 patients became HIV+ (2019)</a:t>
            </a:r>
          </a:p>
          <a:p>
            <a:pPr eaLnBrk="1" hangingPunct="1"/>
            <a:r>
              <a:rPr lang="en-US" altLang="en-US" sz="2800" b="1" dirty="0"/>
              <a:t>Face slapping by </a:t>
            </a:r>
            <a:r>
              <a:rPr lang="en-US" altLang="en-US" sz="2800" b="1" dirty="0" err="1"/>
              <a:t>massueses</a:t>
            </a:r>
            <a:endParaRPr lang="en-US" alt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B755E16D-90DE-5AF4-79B3-FA663FDBAA92}"/>
              </a:ext>
            </a:extLst>
          </p:cNvPr>
          <p:cNvSpPr>
            <a:spLocks noGrp="1" noChangeArrowheads="1"/>
          </p:cNvSpPr>
          <p:nvPr>
            <p:ph type="title"/>
          </p:nvPr>
        </p:nvSpPr>
        <p:spPr/>
        <p:txBody>
          <a:bodyPr/>
          <a:lstStyle/>
          <a:p>
            <a:r>
              <a:rPr lang="en-US" altLang="en-US"/>
              <a:t>The Fringes</a:t>
            </a:r>
          </a:p>
        </p:txBody>
      </p:sp>
      <p:sp>
        <p:nvSpPr>
          <p:cNvPr id="91139" name="Content Placeholder 2">
            <a:extLst>
              <a:ext uri="{FF2B5EF4-FFF2-40B4-BE49-F238E27FC236}">
                <a16:creationId xmlns:a16="http://schemas.microsoft.com/office/drawing/2014/main" id="{FAF17BCD-57F7-73D3-FBB7-72710D352B88}"/>
              </a:ext>
            </a:extLst>
          </p:cNvPr>
          <p:cNvSpPr>
            <a:spLocks noGrp="1" noChangeArrowheads="1"/>
          </p:cNvSpPr>
          <p:nvPr>
            <p:ph idx="1"/>
          </p:nvPr>
        </p:nvSpPr>
        <p:spPr/>
        <p:txBody>
          <a:bodyPr/>
          <a:lstStyle/>
          <a:p>
            <a:pPr eaLnBrk="1" hangingPunct="1"/>
            <a:r>
              <a:rPr lang="en-US" altLang="en-US" b="1" dirty="0"/>
              <a:t>Merkins (pubic hair wigs – used throughout history – allow male actors to play females; hide STDs; decorative; etc.)</a:t>
            </a:r>
          </a:p>
          <a:p>
            <a:pPr eaLnBrk="1" hangingPunct="1"/>
            <a:r>
              <a:rPr lang="en-US" altLang="en-US" b="1" dirty="0"/>
              <a:t>Pubic hair implants (abundant pubic hair associated with fertility in South Korea)</a:t>
            </a:r>
          </a:p>
          <a:p>
            <a:endParaRPr lang="en-US" alt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E4BD8CC9-6E32-2E3D-56A0-59547D30D285}"/>
              </a:ext>
            </a:extLst>
          </p:cNvPr>
          <p:cNvSpPr>
            <a:spLocks noGrp="1" noChangeArrowheads="1"/>
          </p:cNvSpPr>
          <p:nvPr>
            <p:ph type="title"/>
          </p:nvPr>
        </p:nvSpPr>
        <p:spPr/>
        <p:txBody>
          <a:bodyPr/>
          <a:lstStyle/>
          <a:p>
            <a:r>
              <a:rPr lang="en-US" altLang="en-US"/>
              <a:t>The Fringes</a:t>
            </a:r>
          </a:p>
        </p:txBody>
      </p:sp>
      <p:sp>
        <p:nvSpPr>
          <p:cNvPr id="92163" name="Content Placeholder 2">
            <a:extLst>
              <a:ext uri="{FF2B5EF4-FFF2-40B4-BE49-F238E27FC236}">
                <a16:creationId xmlns:a16="http://schemas.microsoft.com/office/drawing/2014/main" id="{202E3BC0-39D5-3D1F-B16E-85EE8E19CDE3}"/>
              </a:ext>
            </a:extLst>
          </p:cNvPr>
          <p:cNvSpPr>
            <a:spLocks noGrp="1" noChangeArrowheads="1"/>
          </p:cNvSpPr>
          <p:nvPr>
            <p:ph idx="1"/>
          </p:nvPr>
        </p:nvSpPr>
        <p:spPr/>
        <p:txBody>
          <a:bodyPr/>
          <a:lstStyle/>
          <a:p>
            <a:pPr eaLnBrk="1" hangingPunct="1"/>
            <a:r>
              <a:rPr lang="en-US" altLang="en-US" b="1" dirty="0"/>
              <a:t>Anal bleaching</a:t>
            </a:r>
          </a:p>
          <a:p>
            <a:pPr lvl="1" eaLnBrk="1" hangingPunct="1"/>
            <a:r>
              <a:rPr lang="en-US" altLang="en-US" b="1" dirty="0"/>
              <a:t>Initially porn stars and sex workers</a:t>
            </a:r>
          </a:p>
          <a:p>
            <a:pPr lvl="1" eaLnBrk="1" hangingPunct="1"/>
            <a:r>
              <a:rPr lang="en-US" altLang="en-US" b="1" dirty="0"/>
              <a:t>Now available to general public for $75/treatment</a:t>
            </a:r>
          </a:p>
          <a:p>
            <a:pPr lvl="1" eaLnBrk="1" hangingPunct="1"/>
            <a:r>
              <a:rPr lang="en-US" altLang="en-US" b="1" dirty="0"/>
              <a:t>Can cause eczema</a:t>
            </a:r>
          </a:p>
          <a:p>
            <a:pPr eaLnBrk="1" hangingPunct="1"/>
            <a:r>
              <a:rPr lang="en-US" altLang="en-US" b="1" dirty="0"/>
              <a:t>Red labial dye (“My New Pink Button”)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BE65D577-E08A-0CA5-63A3-7DE7BB7E619E}"/>
              </a:ext>
            </a:extLst>
          </p:cNvPr>
          <p:cNvSpPr>
            <a:spLocks noGrp="1" noChangeArrowheads="1"/>
          </p:cNvSpPr>
          <p:nvPr>
            <p:ph type="title"/>
          </p:nvPr>
        </p:nvSpPr>
        <p:spPr/>
        <p:txBody>
          <a:bodyPr/>
          <a:lstStyle/>
          <a:p>
            <a:r>
              <a:rPr lang="en-US" altLang="en-US" dirty="0"/>
              <a:t>The Fringes</a:t>
            </a:r>
          </a:p>
        </p:txBody>
      </p:sp>
      <p:sp>
        <p:nvSpPr>
          <p:cNvPr id="93187" name="Content Placeholder 2">
            <a:extLst>
              <a:ext uri="{FF2B5EF4-FFF2-40B4-BE49-F238E27FC236}">
                <a16:creationId xmlns:a16="http://schemas.microsoft.com/office/drawing/2014/main" id="{AFC51F2B-90DA-FEC2-AE9A-3B64B4579163}"/>
              </a:ext>
            </a:extLst>
          </p:cNvPr>
          <p:cNvSpPr>
            <a:spLocks noGrp="1" noChangeArrowheads="1"/>
          </p:cNvSpPr>
          <p:nvPr>
            <p:ph idx="1"/>
          </p:nvPr>
        </p:nvSpPr>
        <p:spPr/>
        <p:txBody>
          <a:bodyPr/>
          <a:lstStyle/>
          <a:p>
            <a:r>
              <a:rPr lang="en-US" altLang="en-US" b="1" dirty="0"/>
              <a:t>Money: Jim Nelson auctioned off his head on eBay for a corporate logo tattoo in 2003</a:t>
            </a:r>
          </a:p>
          <a:p>
            <a:pPr lvl="1"/>
            <a:r>
              <a:rPr lang="en-US" altLang="en-US" b="1" dirty="0"/>
              <a:t>Others sell tattoo space on their bodies</a:t>
            </a:r>
          </a:p>
          <a:p>
            <a:r>
              <a:rPr lang="en-US" altLang="en-US" b="1" dirty="0"/>
              <a:t>IV hydration spas/Oxygen bars</a:t>
            </a:r>
          </a:p>
          <a:p>
            <a:r>
              <a:rPr lang="en-US" altLang="en-US" b="1" dirty="0"/>
              <a:t>Prospera Island (haven for the tech bro Nerd Reich, gene therapy experiments, etc.)</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4D6DB62-2126-07AB-06C6-44C3FB9EDBB2}"/>
              </a:ext>
            </a:extLst>
          </p:cNvPr>
          <p:cNvSpPr>
            <a:spLocks noGrp="1" noChangeArrowheads="1"/>
          </p:cNvSpPr>
          <p:nvPr>
            <p:ph type="title"/>
          </p:nvPr>
        </p:nvSpPr>
        <p:spPr/>
        <p:txBody>
          <a:bodyPr/>
          <a:lstStyle/>
          <a:p>
            <a:pPr eaLnBrk="1" hangingPunct="1">
              <a:defRPr/>
            </a:pPr>
            <a:r>
              <a:rPr lang="en-US" b="1" dirty="0">
                <a:effectLst>
                  <a:outerShdw blurRad="38100" dist="38100" dir="2700000" algn="tl">
                    <a:srgbClr val="000000"/>
                  </a:outerShdw>
                </a:effectLst>
              </a:rPr>
              <a:t>Botox</a:t>
            </a:r>
          </a:p>
        </p:txBody>
      </p:sp>
      <p:sp>
        <p:nvSpPr>
          <p:cNvPr id="94211" name="Rectangle 3">
            <a:extLst>
              <a:ext uri="{FF2B5EF4-FFF2-40B4-BE49-F238E27FC236}">
                <a16:creationId xmlns:a16="http://schemas.microsoft.com/office/drawing/2014/main" id="{04C9401A-0332-0C71-8663-BFCA7099A900}"/>
              </a:ext>
            </a:extLst>
          </p:cNvPr>
          <p:cNvSpPr>
            <a:spLocks noGrp="1" noChangeArrowheads="1"/>
          </p:cNvSpPr>
          <p:nvPr>
            <p:ph type="body" idx="1"/>
          </p:nvPr>
        </p:nvSpPr>
        <p:spPr/>
        <p:txBody>
          <a:bodyPr/>
          <a:lstStyle/>
          <a:p>
            <a:pPr eaLnBrk="1" hangingPunct="1"/>
            <a:r>
              <a:rPr lang="en-US" altLang="en-US" sz="2800" b="1" dirty="0"/>
              <a:t>Botulinum toxin:</a:t>
            </a:r>
          </a:p>
          <a:p>
            <a:pPr lvl="1" eaLnBrk="1" hangingPunct="1"/>
            <a:r>
              <a:rPr lang="en-US" altLang="en-US" b="1" dirty="0"/>
              <a:t>Cause of botulism</a:t>
            </a:r>
          </a:p>
          <a:p>
            <a:pPr lvl="1" eaLnBrk="1" hangingPunct="1"/>
            <a:r>
              <a:rPr lang="en-US" altLang="en-US" b="1" dirty="0"/>
              <a:t>potential biowarfare/bioterror agent</a:t>
            </a:r>
          </a:p>
          <a:p>
            <a:pPr eaLnBrk="1" hangingPunct="1"/>
            <a:r>
              <a:rPr lang="en-US" altLang="en-US" sz="2800" b="1" dirty="0"/>
              <a:t>Medical Uses: blepharospasm, spasmodic torticollis, migraines, back spasms, chronic pain, axillary hyperhidrosis, BPH, autonomic disorders, wrinkles due to normal aging</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DB3A47D6-BBF8-C66A-CE3D-14AF159E6110}"/>
              </a:ext>
            </a:extLst>
          </p:cNvPr>
          <p:cNvSpPr>
            <a:spLocks noGrp="1" noChangeArrowheads="1"/>
          </p:cNvSpPr>
          <p:nvPr>
            <p:ph type="title"/>
          </p:nvPr>
        </p:nvSpPr>
        <p:spPr/>
        <p:txBody>
          <a:bodyPr/>
          <a:lstStyle/>
          <a:p>
            <a:r>
              <a:rPr lang="en-US" altLang="en-US"/>
              <a:t>Botox</a:t>
            </a:r>
          </a:p>
        </p:txBody>
      </p:sp>
      <p:sp>
        <p:nvSpPr>
          <p:cNvPr id="95235" name="Content Placeholder 2">
            <a:extLst>
              <a:ext uri="{FF2B5EF4-FFF2-40B4-BE49-F238E27FC236}">
                <a16:creationId xmlns:a16="http://schemas.microsoft.com/office/drawing/2014/main" id="{1FA8E937-F5C9-8B0B-C168-BE36B968F836}"/>
              </a:ext>
            </a:extLst>
          </p:cNvPr>
          <p:cNvSpPr>
            <a:spLocks noGrp="1" noChangeArrowheads="1"/>
          </p:cNvSpPr>
          <p:nvPr>
            <p:ph idx="1"/>
          </p:nvPr>
        </p:nvSpPr>
        <p:spPr/>
        <p:txBody>
          <a:bodyPr/>
          <a:lstStyle/>
          <a:p>
            <a:r>
              <a:rPr lang="en-US" altLang="en-US" b="1" dirty="0"/>
              <a:t>Cosmetic uses: </a:t>
            </a:r>
          </a:p>
          <a:p>
            <a:pPr lvl="1"/>
            <a:r>
              <a:rPr lang="en-US" altLang="en-US" b="1" dirty="0"/>
              <a:t>Wrinkles</a:t>
            </a:r>
          </a:p>
          <a:p>
            <a:pPr lvl="2" indent="-285750">
              <a:buFontTx/>
              <a:buChar char="–"/>
            </a:pPr>
            <a:r>
              <a:rPr lang="en-US" altLang="en-US" sz="2800" b="1" dirty="0">
                <a:solidFill>
                  <a:srgbClr val="FFFFFF"/>
                </a:solidFill>
              </a:rPr>
              <a:t>Unlikely to work on sun- or smoking-induced wrinkles</a:t>
            </a:r>
            <a:endParaRPr lang="en-US" altLang="en-US" b="1" dirty="0"/>
          </a:p>
          <a:p>
            <a:pPr lvl="1"/>
            <a:r>
              <a:rPr lang="en-US" altLang="en-US" sz="3200" b="1" dirty="0"/>
              <a:t>“Resting bitch face”</a:t>
            </a:r>
          </a:p>
          <a:p>
            <a:endParaRPr lang="en-US" alt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828EF07-8D6E-F8FA-9839-9129B398FB47}"/>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Botox</a:t>
            </a:r>
          </a:p>
        </p:txBody>
      </p:sp>
      <p:sp>
        <p:nvSpPr>
          <p:cNvPr id="96259" name="Rectangle 3">
            <a:extLst>
              <a:ext uri="{FF2B5EF4-FFF2-40B4-BE49-F238E27FC236}">
                <a16:creationId xmlns:a16="http://schemas.microsoft.com/office/drawing/2014/main" id="{1EF4E79F-5146-3A55-CFAF-10219802FDDD}"/>
              </a:ext>
            </a:extLst>
          </p:cNvPr>
          <p:cNvSpPr>
            <a:spLocks noGrp="1" noChangeArrowheads="1"/>
          </p:cNvSpPr>
          <p:nvPr>
            <p:ph type="body" idx="1"/>
          </p:nvPr>
        </p:nvSpPr>
        <p:spPr/>
        <p:txBody>
          <a:bodyPr/>
          <a:lstStyle/>
          <a:p>
            <a:pPr eaLnBrk="1" hangingPunct="1">
              <a:lnSpc>
                <a:spcPct val="90000"/>
              </a:lnSpc>
            </a:pPr>
            <a:r>
              <a:rPr lang="en-US" altLang="en-US" sz="2800" b="1" dirty="0"/>
              <a:t>Manufacturer = Allergan (Acquired by Actavis in 2014, merged with Pfizer in 2015, bought by AbbVie in 2019)</a:t>
            </a:r>
          </a:p>
          <a:p>
            <a:pPr lvl="1" eaLnBrk="1" hangingPunct="1">
              <a:lnSpc>
                <a:spcPct val="90000"/>
              </a:lnSpc>
            </a:pPr>
            <a:r>
              <a:rPr lang="en-US" altLang="en-US" b="1" dirty="0"/>
              <a:t>Allergan also markets </a:t>
            </a:r>
            <a:r>
              <a:rPr lang="en-US" altLang="en-US" b="1" dirty="0" err="1"/>
              <a:t>Latisse</a:t>
            </a:r>
            <a:r>
              <a:rPr lang="en-US" altLang="en-US" b="1" dirty="0"/>
              <a:t> (</a:t>
            </a:r>
            <a:r>
              <a:rPr lang="en-US" altLang="en-US" b="1" dirty="0" err="1"/>
              <a:t>bimatoprost</a:t>
            </a:r>
            <a:r>
              <a:rPr lang="en-US" altLang="en-US" b="1" dirty="0"/>
              <a:t>, the same ingredient in the glaucoma treatment Lumigan) for topical “treatment” of “hypertrichosis of the eyelashes” (eyelash transplant alternative)</a:t>
            </a:r>
          </a:p>
          <a:p>
            <a:pPr lvl="1" eaLnBrk="1" hangingPunct="1">
              <a:lnSpc>
                <a:spcPct val="90000"/>
              </a:lnSpc>
            </a:pPr>
            <a:r>
              <a:rPr lang="en-US" altLang="en-US" b="1" dirty="0" err="1"/>
              <a:t>Myobloc</a:t>
            </a:r>
            <a:r>
              <a:rPr lang="en-US" altLang="en-US" b="1" dirty="0"/>
              <a:t>, Dysport, and </a:t>
            </a:r>
            <a:r>
              <a:rPr lang="en-US" altLang="en-US" b="1" dirty="0" err="1"/>
              <a:t>Xeomin</a:t>
            </a:r>
            <a:r>
              <a:rPr lang="en-US" altLang="en-US" b="1" dirty="0"/>
              <a:t> (other botulinum neurotoxins)</a:t>
            </a:r>
          </a:p>
          <a:p>
            <a:pPr lvl="1" eaLnBrk="1" hangingPunct="1">
              <a:lnSpc>
                <a:spcPct val="90000"/>
              </a:lnSpc>
            </a:pPr>
            <a:r>
              <a:rPr lang="en-US" altLang="en-US" b="1" dirty="0"/>
              <a:t>-Limited standardization</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a:extLst>
              <a:ext uri="{FF2B5EF4-FFF2-40B4-BE49-F238E27FC236}">
                <a16:creationId xmlns:a16="http://schemas.microsoft.com/office/drawing/2014/main" id="{BE79FFFD-9046-7C7E-8558-9072E9C4C0E0}"/>
              </a:ext>
            </a:extLst>
          </p:cNvPr>
          <p:cNvSpPr>
            <a:spLocks noGrp="1" noChangeArrowheads="1"/>
          </p:cNvSpPr>
          <p:nvPr>
            <p:ph type="title"/>
          </p:nvPr>
        </p:nvSpPr>
        <p:spPr/>
        <p:txBody>
          <a:bodyPr/>
          <a:lstStyle/>
          <a:p>
            <a:r>
              <a:rPr lang="en-US" altLang="en-US"/>
              <a:t>Botox</a:t>
            </a:r>
          </a:p>
        </p:txBody>
      </p:sp>
      <p:sp>
        <p:nvSpPr>
          <p:cNvPr id="97283" name="Content Placeholder 2">
            <a:extLst>
              <a:ext uri="{FF2B5EF4-FFF2-40B4-BE49-F238E27FC236}">
                <a16:creationId xmlns:a16="http://schemas.microsoft.com/office/drawing/2014/main" id="{4438D469-7C19-E914-F5EC-1B1E28E84010}"/>
              </a:ext>
            </a:extLst>
          </p:cNvPr>
          <p:cNvSpPr>
            <a:spLocks noGrp="1" noChangeArrowheads="1"/>
          </p:cNvSpPr>
          <p:nvPr>
            <p:ph idx="1"/>
          </p:nvPr>
        </p:nvSpPr>
        <p:spPr/>
        <p:txBody>
          <a:bodyPr/>
          <a:lstStyle/>
          <a:p>
            <a:pPr eaLnBrk="1" hangingPunct="1">
              <a:lnSpc>
                <a:spcPct val="90000"/>
              </a:lnSpc>
            </a:pPr>
            <a:r>
              <a:rPr lang="en-US" altLang="en-US" b="1" dirty="0"/>
              <a:t>9.9 million procedures in U.S. in 2025 </a:t>
            </a:r>
            <a:r>
              <a:rPr lang="en-US" altLang="en-US" b="1"/>
              <a:t>(another 7.9 million worldwide)</a:t>
            </a:r>
            <a:endParaRPr lang="en-US" altLang="en-US" b="1" dirty="0"/>
          </a:p>
          <a:p>
            <a:pPr eaLnBrk="1" hangingPunct="1">
              <a:lnSpc>
                <a:spcPct val="90000"/>
              </a:lnSpc>
            </a:pPr>
            <a:endParaRPr lang="en-US" altLang="en-US" b="1" dirty="0"/>
          </a:p>
          <a:p>
            <a:pPr eaLnBrk="1" hangingPunct="1">
              <a:lnSpc>
                <a:spcPct val="90000"/>
              </a:lnSpc>
            </a:pPr>
            <a:r>
              <a:rPr lang="en-US" altLang="en-US" b="1" dirty="0"/>
              <a:t>Large direct-to-consumer ad campaign</a:t>
            </a:r>
          </a:p>
          <a:p>
            <a:pPr lvl="1" eaLnBrk="1" hangingPunct="1">
              <a:lnSpc>
                <a:spcPct val="90000"/>
              </a:lnSpc>
            </a:pPr>
            <a:r>
              <a:rPr lang="en-US" altLang="en-US" b="1" dirty="0"/>
              <a:t>Olympians Mark Spitz, Nadia </a:t>
            </a:r>
            <a:r>
              <a:rPr lang="en-US" altLang="en-US" b="1" dirty="0" err="1"/>
              <a:t>Comanici</a:t>
            </a:r>
            <a:r>
              <a:rPr lang="en-US" altLang="en-US" b="1" dirty="0"/>
              <a:t> involved</a:t>
            </a:r>
          </a:p>
          <a:p>
            <a:pPr eaLnBrk="1" hangingPunct="1">
              <a:lnSpc>
                <a:spcPct val="90000"/>
              </a:lnSpc>
            </a:pPr>
            <a:endParaRPr lang="en-US" altLang="en-US" b="1" dirty="0"/>
          </a:p>
          <a:p>
            <a:pPr eaLnBrk="1" hangingPunct="1">
              <a:lnSpc>
                <a:spcPct val="90000"/>
              </a:lnSpc>
            </a:pPr>
            <a:r>
              <a:rPr lang="en-US" altLang="en-US" b="1" dirty="0"/>
              <a:t>$466 (physician’s fee; drug costs $300-$1,000/session)</a:t>
            </a:r>
          </a:p>
          <a:p>
            <a:pPr eaLnBrk="1" hangingPunct="1">
              <a:lnSpc>
                <a:spcPct val="90000"/>
              </a:lnSpc>
            </a:pPr>
            <a:endParaRPr lang="en-US" altLang="en-US" b="1"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BC7B51F-F61C-CE5F-0E6A-29D7D253363B}"/>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Botox</a:t>
            </a:r>
          </a:p>
        </p:txBody>
      </p:sp>
      <p:sp>
        <p:nvSpPr>
          <p:cNvPr id="98307" name="Rectangle 3">
            <a:extLst>
              <a:ext uri="{FF2B5EF4-FFF2-40B4-BE49-F238E27FC236}">
                <a16:creationId xmlns:a16="http://schemas.microsoft.com/office/drawing/2014/main" id="{06B19010-E6A0-F6FA-D22C-1EE3558F970D}"/>
              </a:ext>
            </a:extLst>
          </p:cNvPr>
          <p:cNvSpPr>
            <a:spLocks noGrp="1" noChangeArrowheads="1"/>
          </p:cNvSpPr>
          <p:nvPr>
            <p:ph type="body" idx="1"/>
          </p:nvPr>
        </p:nvSpPr>
        <p:spPr/>
        <p:txBody>
          <a:bodyPr/>
          <a:lstStyle/>
          <a:p>
            <a:pPr eaLnBrk="1" hangingPunct="1"/>
            <a:r>
              <a:rPr lang="en-US" altLang="en-US" dirty="0"/>
              <a:t>Most users white, age 40-54</a:t>
            </a:r>
          </a:p>
          <a:p>
            <a:pPr eaLnBrk="1" hangingPunct="1"/>
            <a:r>
              <a:rPr lang="en-US" altLang="en-US" dirty="0"/>
              <a:t>6% are men</a:t>
            </a:r>
          </a:p>
          <a:p>
            <a:pPr eaLnBrk="1" hangingPunct="1"/>
            <a:r>
              <a:rPr lang="en-US" altLang="en-US" dirty="0"/>
              <a:t>In-home Botox parties; Botox scams; counterfeit Botox (ineffective and/or dangerous)</a:t>
            </a:r>
          </a:p>
          <a:p>
            <a:pPr eaLnBrk="1" hangingPunct="1"/>
            <a:r>
              <a:rPr lang="en-US" altLang="en-US" dirty="0"/>
              <a:t>Hollywood actors</a:t>
            </a:r>
          </a:p>
          <a:p>
            <a:pPr eaLnBrk="1" hangingPunct="1"/>
            <a:r>
              <a:rPr lang="en-US" altLang="en-US" dirty="0"/>
              <a:t>Retreatments required q 3-4 months</a:t>
            </a:r>
          </a:p>
          <a:p>
            <a:pPr eaLnBrk="1" hangingPunct="1"/>
            <a:endParaRPr lang="en-US" altLang="en-US" sz="3600" b="1"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A745756D-7D29-DDCC-715B-8B08B6329E3C}"/>
              </a:ext>
            </a:extLst>
          </p:cNvPr>
          <p:cNvSpPr>
            <a:spLocks noGrp="1" noChangeArrowheads="1"/>
          </p:cNvSpPr>
          <p:nvPr>
            <p:ph type="title"/>
          </p:nvPr>
        </p:nvSpPr>
        <p:spPr/>
        <p:txBody>
          <a:bodyPr/>
          <a:lstStyle/>
          <a:p>
            <a:pPr eaLnBrk="1" hangingPunct="1">
              <a:defRPr/>
            </a:pPr>
            <a:r>
              <a:rPr lang="en-US" b="1">
                <a:effectLst>
                  <a:outerShdw blurRad="38100" dist="38100" dir="2700000" algn="tl">
                    <a:srgbClr val="000000"/>
                  </a:outerShdw>
                </a:effectLst>
              </a:rPr>
              <a:t>Botox</a:t>
            </a:r>
          </a:p>
        </p:txBody>
      </p:sp>
      <p:sp>
        <p:nvSpPr>
          <p:cNvPr id="99331" name="Rectangle 3">
            <a:extLst>
              <a:ext uri="{FF2B5EF4-FFF2-40B4-BE49-F238E27FC236}">
                <a16:creationId xmlns:a16="http://schemas.microsoft.com/office/drawing/2014/main" id="{1F242A4A-FCA6-813F-1384-D2F650575B29}"/>
              </a:ext>
            </a:extLst>
          </p:cNvPr>
          <p:cNvSpPr>
            <a:spLocks noGrp="1" noChangeArrowheads="1"/>
          </p:cNvSpPr>
          <p:nvPr>
            <p:ph type="body" idx="1"/>
          </p:nvPr>
        </p:nvSpPr>
        <p:spPr/>
        <p:txBody>
          <a:bodyPr/>
          <a:lstStyle/>
          <a:p>
            <a:pPr eaLnBrk="1" hangingPunct="1">
              <a:lnSpc>
                <a:spcPct val="90000"/>
              </a:lnSpc>
            </a:pPr>
            <a:r>
              <a:rPr lang="en-US" altLang="en-US" sz="2800" b="1" dirty="0"/>
              <a:t>Side effects: </a:t>
            </a:r>
          </a:p>
          <a:p>
            <a:pPr lvl="1" eaLnBrk="1" hangingPunct="1">
              <a:lnSpc>
                <a:spcPct val="90000"/>
              </a:lnSpc>
            </a:pPr>
            <a:r>
              <a:rPr lang="en-US" altLang="en-US" sz="2400" b="1" dirty="0"/>
              <a:t>muscle weakness, masklike facies, drooling, slurred speech, aspiration, dysphagia, </a:t>
            </a:r>
            <a:r>
              <a:rPr lang="en-US" altLang="en-US" sz="2400" b="1" dirty="0" err="1"/>
              <a:t>dysnpnea</a:t>
            </a:r>
            <a:r>
              <a:rPr lang="en-US" altLang="en-US" sz="2400" b="1" dirty="0"/>
              <a:t>, rare allergic reactions; may spread via neurons back to spinal cord or even CNS</a:t>
            </a:r>
          </a:p>
          <a:p>
            <a:pPr lvl="1" eaLnBrk="1" hangingPunct="1">
              <a:lnSpc>
                <a:spcPct val="90000"/>
              </a:lnSpc>
            </a:pPr>
            <a:r>
              <a:rPr lang="en-US" altLang="en-US" sz="2400" b="1" dirty="0"/>
              <a:t>Long-term, repeated injections can lead to muscle atrophy, skin thinning and loosening</a:t>
            </a:r>
          </a:p>
          <a:p>
            <a:pPr lvl="1" eaLnBrk="1" hangingPunct="1">
              <a:lnSpc>
                <a:spcPct val="90000"/>
              </a:lnSpc>
            </a:pPr>
            <a:r>
              <a:rPr lang="en-US" altLang="en-US" b="1" dirty="0"/>
              <a:t>87 hospitalizations, 16 deaths reported 1997-2006 (unable to find numbers beyond this as of 2020)</a:t>
            </a:r>
          </a:p>
          <a:p>
            <a:pPr lvl="1" eaLnBrk="1" hangingPunct="1">
              <a:lnSpc>
                <a:spcPct val="90000"/>
              </a:lnSpc>
            </a:pPr>
            <a:r>
              <a:rPr lang="en-US" altLang="en-US" b="1" dirty="0"/>
              <a:t>FDA boxed warning 2009</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7E771AB2-8E1D-7C74-DA65-607760E00F88}"/>
              </a:ext>
            </a:extLst>
          </p:cNvPr>
          <p:cNvSpPr>
            <a:spLocks noGrp="1" noChangeArrowheads="1"/>
          </p:cNvSpPr>
          <p:nvPr>
            <p:ph type="title"/>
          </p:nvPr>
        </p:nvSpPr>
        <p:spPr/>
        <p:txBody>
          <a:bodyPr/>
          <a:lstStyle/>
          <a:p>
            <a:pPr eaLnBrk="1" hangingPunct="1"/>
            <a:r>
              <a:rPr lang="en-US" altLang="en-US"/>
              <a:t>Rivals to Botox</a:t>
            </a:r>
          </a:p>
        </p:txBody>
      </p:sp>
      <p:sp>
        <p:nvSpPr>
          <p:cNvPr id="100355" name="Content Placeholder 2">
            <a:extLst>
              <a:ext uri="{FF2B5EF4-FFF2-40B4-BE49-F238E27FC236}">
                <a16:creationId xmlns:a16="http://schemas.microsoft.com/office/drawing/2014/main" id="{7EAD2C74-C541-3C97-A654-8A7E72B12E4E}"/>
              </a:ext>
            </a:extLst>
          </p:cNvPr>
          <p:cNvSpPr>
            <a:spLocks noGrp="1" noChangeArrowheads="1"/>
          </p:cNvSpPr>
          <p:nvPr>
            <p:ph idx="1"/>
          </p:nvPr>
        </p:nvSpPr>
        <p:spPr/>
        <p:txBody>
          <a:bodyPr/>
          <a:lstStyle/>
          <a:p>
            <a:pPr eaLnBrk="1" hangingPunct="1"/>
            <a:r>
              <a:rPr lang="en-US" altLang="en-US" sz="2800" b="1" dirty="0"/>
              <a:t>Collagen injections (from cows/fish/chicken/pigs, possible allergic responses, BSE, heavy metal exposure)</a:t>
            </a:r>
          </a:p>
          <a:p>
            <a:pPr lvl="1" eaLnBrk="1" hangingPunct="1"/>
            <a:r>
              <a:rPr lang="en-US" altLang="en-US" sz="2400" b="1" dirty="0"/>
              <a:t>Some use for “Ozempic face” – see obesity slide show</a:t>
            </a:r>
          </a:p>
          <a:p>
            <a:pPr eaLnBrk="1" hangingPunct="1"/>
            <a:r>
              <a:rPr lang="en-US" altLang="en-US" sz="2800" b="1" dirty="0" err="1"/>
              <a:t>Perlane</a:t>
            </a:r>
            <a:r>
              <a:rPr lang="en-US" altLang="en-US" sz="2800" b="1" dirty="0"/>
              <a:t> (“natural” collagen alternative from human tissue)</a:t>
            </a:r>
          </a:p>
          <a:p>
            <a:pPr eaLnBrk="1" hangingPunct="1"/>
            <a:r>
              <a:rPr lang="en-US" altLang="en-US" sz="2800" b="1" dirty="0"/>
              <a:t>Fat injections</a:t>
            </a:r>
          </a:p>
          <a:p>
            <a:pPr eaLnBrk="1" hangingPunct="1"/>
            <a:r>
              <a:rPr lang="en-US" altLang="en-US" sz="2800" b="1" dirty="0"/>
              <a:t>Cold thermal injury</a:t>
            </a:r>
          </a:p>
          <a:p>
            <a:pPr eaLnBrk="1" hangingPunct="1"/>
            <a:r>
              <a:rPr lang="en-US" altLang="en-US" sz="2800" b="1" dirty="0"/>
              <a:t>Face lift/eyelid surgery</a:t>
            </a:r>
          </a:p>
          <a:p>
            <a:pPr eaLnBrk="1" hangingPunct="1"/>
            <a:endParaRPr lang="en-US" alt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AC6EC2F9-0C77-CAA0-853A-F5C2100325EC}"/>
              </a:ext>
            </a:extLst>
          </p:cNvPr>
          <p:cNvSpPr>
            <a:spLocks noGrp="1" noChangeArrowheads="1"/>
          </p:cNvSpPr>
          <p:nvPr>
            <p:ph type="title"/>
          </p:nvPr>
        </p:nvSpPr>
        <p:spPr/>
        <p:txBody>
          <a:bodyPr/>
          <a:lstStyle/>
          <a:p>
            <a:pPr eaLnBrk="1" hangingPunct="1"/>
            <a:r>
              <a:rPr lang="en-US" altLang="en-US" b="1"/>
              <a:t>Dermal Fillers</a:t>
            </a:r>
          </a:p>
        </p:txBody>
      </p:sp>
      <p:sp>
        <p:nvSpPr>
          <p:cNvPr id="101379" name="Rectangle 3">
            <a:extLst>
              <a:ext uri="{FF2B5EF4-FFF2-40B4-BE49-F238E27FC236}">
                <a16:creationId xmlns:a16="http://schemas.microsoft.com/office/drawing/2014/main" id="{B10F980E-DDD9-D4F1-577A-DFB7C31C01A6}"/>
              </a:ext>
            </a:extLst>
          </p:cNvPr>
          <p:cNvSpPr>
            <a:spLocks noGrp="1" noChangeArrowheads="1"/>
          </p:cNvSpPr>
          <p:nvPr>
            <p:ph type="body" idx="1"/>
          </p:nvPr>
        </p:nvSpPr>
        <p:spPr/>
        <p:txBody>
          <a:bodyPr/>
          <a:lstStyle/>
          <a:p>
            <a:pPr eaLnBrk="1" hangingPunct="1"/>
            <a:r>
              <a:rPr lang="en-US" altLang="en-US" sz="2400" b="1" dirty="0"/>
              <a:t>Alternative to </a:t>
            </a:r>
            <a:r>
              <a:rPr lang="en-US" altLang="en-US" sz="2400" b="1" dirty="0" err="1"/>
              <a:t>botox</a:t>
            </a:r>
            <a:endParaRPr lang="en-US" altLang="en-US" sz="2400" b="1" dirty="0"/>
          </a:p>
          <a:p>
            <a:pPr eaLnBrk="1" hangingPunct="1"/>
            <a:r>
              <a:rPr lang="en-US" altLang="en-US" sz="2400" b="1" dirty="0"/>
              <a:t>Cow collagen, liquid silicone, plastic microbeads, synthetic bone and ground-up human cadaver skin (association with for-profit tissue banks)</a:t>
            </a:r>
          </a:p>
          <a:p>
            <a:pPr lvl="1" eaLnBrk="1" hangingPunct="1"/>
            <a:r>
              <a:rPr lang="en-US" altLang="en-US" sz="2400" dirty="0"/>
              <a:t>Microbead-Free Waters Act signed 2015: Outlaws use of microbeads in cosmetics by 2019</a:t>
            </a:r>
          </a:p>
          <a:p>
            <a:pPr eaLnBrk="1" hangingPunct="1"/>
            <a:r>
              <a:rPr lang="en-US" altLang="en-US" sz="2400" b="1" dirty="0"/>
              <a:t>Ice slurry (may convert white fat to brown fat, thereby increasing energy expenditure)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157D-40F7-2020-A71E-A82272B4EB2D}"/>
              </a:ext>
            </a:extLst>
          </p:cNvPr>
          <p:cNvSpPr>
            <a:spLocks noGrp="1"/>
          </p:cNvSpPr>
          <p:nvPr>
            <p:ph type="title"/>
          </p:nvPr>
        </p:nvSpPr>
        <p:spPr/>
        <p:txBody>
          <a:bodyPr/>
          <a:lstStyle/>
          <a:p>
            <a:r>
              <a:rPr lang="en-AU" dirty="0"/>
              <a:t>Dermal Fillers</a:t>
            </a:r>
          </a:p>
        </p:txBody>
      </p:sp>
      <p:sp>
        <p:nvSpPr>
          <p:cNvPr id="3" name="Content Placeholder 2">
            <a:extLst>
              <a:ext uri="{FF2B5EF4-FFF2-40B4-BE49-F238E27FC236}">
                <a16:creationId xmlns:a16="http://schemas.microsoft.com/office/drawing/2014/main" id="{36AF6E18-7ADF-1B06-7F24-D18FECBD2CA1}"/>
              </a:ext>
            </a:extLst>
          </p:cNvPr>
          <p:cNvSpPr>
            <a:spLocks noGrp="1"/>
          </p:cNvSpPr>
          <p:nvPr>
            <p:ph idx="1"/>
          </p:nvPr>
        </p:nvSpPr>
        <p:spPr/>
        <p:txBody>
          <a:bodyPr/>
          <a:lstStyle/>
          <a:p>
            <a:r>
              <a:rPr lang="en-US" altLang="en-US" dirty="0"/>
              <a:t>Deoxycholic acid (</a:t>
            </a:r>
            <a:r>
              <a:rPr lang="en-US" altLang="en-US" dirty="0" err="1"/>
              <a:t>Kybella</a:t>
            </a:r>
            <a:r>
              <a:rPr lang="en-US" altLang="en-US" dirty="0"/>
              <a:t>) – destroys fat cell membranes (can also destroy skin cells, if injected into them)</a:t>
            </a:r>
          </a:p>
          <a:p>
            <a:pPr lvl="1"/>
            <a:r>
              <a:rPr lang="en-AU" sz="3200" dirty="0"/>
              <a:t>FDA warning</a:t>
            </a:r>
          </a:p>
          <a:p>
            <a:pPr lvl="1"/>
            <a:r>
              <a:rPr lang="en-AU" sz="3200" dirty="0"/>
              <a:t>Off-label facial/body injections linked to blurred/reduced vision, paresis, </a:t>
            </a:r>
            <a:r>
              <a:rPr lang="en-AU" sz="3200"/>
              <a:t>paresthesias</a:t>
            </a:r>
            <a:endParaRPr lang="en-AU" sz="3200" dirty="0"/>
          </a:p>
          <a:p>
            <a:pPr lvl="1"/>
            <a:r>
              <a:rPr lang="en-AU" sz="3200" dirty="0"/>
              <a:t>Unresolved nodules/masses</a:t>
            </a:r>
          </a:p>
        </p:txBody>
      </p:sp>
    </p:spTree>
    <p:extLst>
      <p:ext uri="{BB962C8B-B14F-4D97-AF65-F5344CB8AC3E}">
        <p14:creationId xmlns:p14="http://schemas.microsoft.com/office/powerpoint/2010/main" val="28435732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15F6A421-53BD-2AB6-E857-525C6CAE8210}"/>
              </a:ext>
            </a:extLst>
          </p:cNvPr>
          <p:cNvSpPr>
            <a:spLocks noGrp="1" noChangeArrowheads="1"/>
          </p:cNvSpPr>
          <p:nvPr>
            <p:ph type="title"/>
          </p:nvPr>
        </p:nvSpPr>
        <p:spPr/>
        <p:txBody>
          <a:bodyPr/>
          <a:lstStyle/>
          <a:p>
            <a:pPr eaLnBrk="1" hangingPunct="1"/>
            <a:r>
              <a:rPr lang="en-US" altLang="en-US" b="1" dirty="0"/>
              <a:t>Dermal Fillers</a:t>
            </a:r>
          </a:p>
        </p:txBody>
      </p:sp>
      <p:sp>
        <p:nvSpPr>
          <p:cNvPr id="102403" name="Rectangle 3">
            <a:extLst>
              <a:ext uri="{FF2B5EF4-FFF2-40B4-BE49-F238E27FC236}">
                <a16:creationId xmlns:a16="http://schemas.microsoft.com/office/drawing/2014/main" id="{88F1A8BB-C9D3-A35D-6F1F-E61D0FDF154B}"/>
              </a:ext>
            </a:extLst>
          </p:cNvPr>
          <p:cNvSpPr>
            <a:spLocks noGrp="1" noChangeArrowheads="1"/>
          </p:cNvSpPr>
          <p:nvPr>
            <p:ph type="body" idx="1"/>
          </p:nvPr>
        </p:nvSpPr>
        <p:spPr/>
        <p:txBody>
          <a:bodyPr/>
          <a:lstStyle/>
          <a:p>
            <a:pPr eaLnBrk="1" hangingPunct="1"/>
            <a:r>
              <a:rPr lang="en-US" altLang="en-US" b="1" dirty="0"/>
              <a:t>$684-$2,914 per treatment (lasts a few months)</a:t>
            </a:r>
          </a:p>
          <a:p>
            <a:pPr lvl="1" eaLnBrk="1" hangingPunct="1"/>
            <a:r>
              <a:rPr lang="en-US" altLang="en-US" b="1" dirty="0"/>
              <a:t>Compare with $8,005 for a facelift, which lasts 10-15 yrs before requiring touch-ups</a:t>
            </a:r>
          </a:p>
          <a:p>
            <a:pPr eaLnBrk="1" hangingPunct="1"/>
            <a:r>
              <a:rPr lang="en-US" altLang="en-US" b="1" dirty="0"/>
              <a:t>Risks</a:t>
            </a:r>
          </a:p>
          <a:p>
            <a:pPr lvl="1" eaLnBrk="1" hangingPunct="1"/>
            <a:r>
              <a:rPr lang="en-US" altLang="en-US" b="1" dirty="0"/>
              <a:t>Include renal failure, retinal artery occlusion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39158-52F8-A1FA-1F8D-6E6DE6F37AD4}"/>
              </a:ext>
            </a:extLst>
          </p:cNvPr>
          <p:cNvSpPr>
            <a:spLocks noGrp="1"/>
          </p:cNvSpPr>
          <p:nvPr>
            <p:ph type="title"/>
          </p:nvPr>
        </p:nvSpPr>
        <p:spPr/>
        <p:txBody>
          <a:bodyPr/>
          <a:lstStyle/>
          <a:p>
            <a:r>
              <a:rPr lang="en-AU" dirty="0"/>
              <a:t>Eyes</a:t>
            </a:r>
          </a:p>
        </p:txBody>
      </p:sp>
      <p:sp>
        <p:nvSpPr>
          <p:cNvPr id="3" name="Content Placeholder 2">
            <a:extLst>
              <a:ext uri="{FF2B5EF4-FFF2-40B4-BE49-F238E27FC236}">
                <a16:creationId xmlns:a16="http://schemas.microsoft.com/office/drawing/2014/main" id="{93F1403D-F88E-44C4-6630-2BD2635CC8C5}"/>
              </a:ext>
            </a:extLst>
          </p:cNvPr>
          <p:cNvSpPr>
            <a:spLocks noGrp="1"/>
          </p:cNvSpPr>
          <p:nvPr>
            <p:ph idx="1"/>
          </p:nvPr>
        </p:nvSpPr>
        <p:spPr/>
        <p:txBody>
          <a:bodyPr/>
          <a:lstStyle/>
          <a:p>
            <a:r>
              <a:rPr lang="en-AU" dirty="0" err="1"/>
              <a:t>Colored</a:t>
            </a:r>
            <a:r>
              <a:rPr lang="en-AU" dirty="0"/>
              <a:t> contact lenses</a:t>
            </a:r>
          </a:p>
          <a:p>
            <a:pPr lvl="1"/>
            <a:r>
              <a:rPr lang="en-AU" dirty="0"/>
              <a:t>Used since 1940s</a:t>
            </a:r>
          </a:p>
          <a:p>
            <a:r>
              <a:rPr lang="en-AU" dirty="0"/>
              <a:t>Iris implants</a:t>
            </a:r>
          </a:p>
          <a:p>
            <a:pPr lvl="1"/>
            <a:r>
              <a:rPr lang="en-AU" dirty="0"/>
              <a:t>FDA approved for patients missing all or part of iris, but not for cosmetic reasons</a:t>
            </a:r>
          </a:p>
          <a:p>
            <a:r>
              <a:rPr lang="en-AU" dirty="0" err="1"/>
              <a:t>Keratopigmentation</a:t>
            </a:r>
            <a:endParaRPr lang="en-AU" dirty="0"/>
          </a:p>
          <a:p>
            <a:pPr lvl="1"/>
            <a:r>
              <a:rPr lang="en-AU" dirty="0"/>
              <a:t>No FDA approved procedure</a:t>
            </a:r>
          </a:p>
          <a:p>
            <a:r>
              <a:rPr lang="en-AU" dirty="0"/>
              <a:t>Eyelid bedazzling (e.g., rhinestones)</a:t>
            </a:r>
          </a:p>
        </p:txBody>
      </p:sp>
    </p:spTree>
    <p:extLst>
      <p:ext uri="{BB962C8B-B14F-4D97-AF65-F5344CB8AC3E}">
        <p14:creationId xmlns:p14="http://schemas.microsoft.com/office/powerpoint/2010/main" val="5661427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38793B89-2973-EFF6-E5CE-F5B081203E7A}"/>
              </a:ext>
            </a:extLst>
          </p:cNvPr>
          <p:cNvSpPr>
            <a:spLocks noGrp="1" noChangeArrowheads="1"/>
          </p:cNvSpPr>
          <p:nvPr>
            <p:ph type="title"/>
          </p:nvPr>
        </p:nvSpPr>
        <p:spPr/>
        <p:txBody>
          <a:bodyPr/>
          <a:lstStyle/>
          <a:p>
            <a:pPr eaLnBrk="1" hangingPunct="1"/>
            <a:r>
              <a:rPr lang="en-US" altLang="en-US"/>
              <a:t>Conclusions</a:t>
            </a:r>
          </a:p>
        </p:txBody>
      </p:sp>
      <p:sp>
        <p:nvSpPr>
          <p:cNvPr id="103427" name="Rectangle 3">
            <a:extLst>
              <a:ext uri="{FF2B5EF4-FFF2-40B4-BE49-F238E27FC236}">
                <a16:creationId xmlns:a16="http://schemas.microsoft.com/office/drawing/2014/main" id="{5C643F6A-6D45-AFFC-DC4B-240D10264B98}"/>
              </a:ext>
            </a:extLst>
          </p:cNvPr>
          <p:cNvSpPr>
            <a:spLocks noGrp="1" noChangeArrowheads="1"/>
          </p:cNvSpPr>
          <p:nvPr>
            <p:ph type="body" idx="1"/>
          </p:nvPr>
        </p:nvSpPr>
        <p:spPr/>
        <p:txBody>
          <a:bodyPr/>
          <a:lstStyle/>
          <a:p>
            <a:pPr eaLnBrk="1" hangingPunct="1"/>
            <a:r>
              <a:rPr lang="en-US" altLang="en-US" sz="4000"/>
              <a:t>Ideals of beauty: some relatively constant, others change</a:t>
            </a:r>
          </a:p>
          <a:p>
            <a:pPr eaLnBrk="1" hangingPunct="1"/>
            <a:r>
              <a:rPr lang="en-US" altLang="en-US" sz="4000"/>
              <a:t>Multiple methods of body modification: some dangerous, even abusive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8555471A-D6D1-FBB4-6C83-08094F3B4622}"/>
              </a:ext>
            </a:extLst>
          </p:cNvPr>
          <p:cNvSpPr>
            <a:spLocks noGrp="1" noChangeArrowheads="1"/>
          </p:cNvSpPr>
          <p:nvPr>
            <p:ph type="title"/>
          </p:nvPr>
        </p:nvSpPr>
        <p:spPr/>
        <p:txBody>
          <a:bodyPr/>
          <a:lstStyle/>
          <a:p>
            <a:pPr eaLnBrk="1" hangingPunct="1"/>
            <a:r>
              <a:rPr lang="en-US" altLang="en-US"/>
              <a:t>Covered in Other Slide Shows</a:t>
            </a:r>
          </a:p>
        </p:txBody>
      </p:sp>
      <p:sp>
        <p:nvSpPr>
          <p:cNvPr id="104451" name="Rectangle 3">
            <a:extLst>
              <a:ext uri="{FF2B5EF4-FFF2-40B4-BE49-F238E27FC236}">
                <a16:creationId xmlns:a16="http://schemas.microsoft.com/office/drawing/2014/main" id="{5BA44565-C74B-648A-7C56-A6D892EB7BD7}"/>
              </a:ext>
            </a:extLst>
          </p:cNvPr>
          <p:cNvSpPr>
            <a:spLocks noGrp="1" noChangeArrowheads="1"/>
          </p:cNvSpPr>
          <p:nvPr>
            <p:ph type="body" idx="1"/>
          </p:nvPr>
        </p:nvSpPr>
        <p:spPr/>
        <p:txBody>
          <a:bodyPr/>
          <a:lstStyle/>
          <a:p>
            <a:pPr eaLnBrk="1" hangingPunct="1"/>
            <a:r>
              <a:rPr lang="en-US" altLang="en-US" sz="4000" dirty="0"/>
              <a:t>Cosmetic surgery</a:t>
            </a:r>
          </a:p>
          <a:p>
            <a:pPr eaLnBrk="1" hangingPunct="1"/>
            <a:r>
              <a:rPr lang="en-US" altLang="en-US" sz="4000" dirty="0"/>
              <a:t>Female genital cutting</a:t>
            </a:r>
          </a:p>
          <a:p>
            <a:pPr eaLnBrk="1" hangingPunct="1"/>
            <a:r>
              <a:rPr lang="en-US" altLang="en-US" sz="4000" dirty="0"/>
              <a:t>Body weight and the obesity epidemic</a:t>
            </a:r>
          </a:p>
          <a:p>
            <a:pPr eaLnBrk="1" hangingPunct="1"/>
            <a:r>
              <a:rPr lang="en-US" altLang="en-US" sz="4000" dirty="0"/>
              <a:t>Ethical and policy issues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D391EA7-32D2-1778-4A6F-4A110C6BA8AC}"/>
              </a:ext>
            </a:extLst>
          </p:cNvPr>
          <p:cNvSpPr>
            <a:spLocks noGrp="1" noChangeArrowheads="1"/>
          </p:cNvSpPr>
          <p:nvPr>
            <p:ph type="title"/>
          </p:nvPr>
        </p:nvSpPr>
        <p:spPr/>
        <p:txBody>
          <a:bodyPr/>
          <a:lstStyle/>
          <a:p>
            <a:pPr eaLnBrk="1" hangingPunct="1"/>
            <a:r>
              <a:rPr lang="en-US" altLang="en-US"/>
              <a:t>References</a:t>
            </a:r>
          </a:p>
        </p:txBody>
      </p:sp>
      <p:sp>
        <p:nvSpPr>
          <p:cNvPr id="105475" name="Rectangle 3">
            <a:extLst>
              <a:ext uri="{FF2B5EF4-FFF2-40B4-BE49-F238E27FC236}">
                <a16:creationId xmlns:a16="http://schemas.microsoft.com/office/drawing/2014/main" id="{97F69759-042D-3153-D698-08B7E12186DA}"/>
              </a:ext>
            </a:extLst>
          </p:cNvPr>
          <p:cNvSpPr>
            <a:spLocks noGrp="1" noChangeArrowheads="1"/>
          </p:cNvSpPr>
          <p:nvPr>
            <p:ph type="body" idx="1"/>
          </p:nvPr>
        </p:nvSpPr>
        <p:spPr/>
        <p:txBody>
          <a:bodyPr/>
          <a:lstStyle/>
          <a:p>
            <a:pPr eaLnBrk="1" hangingPunct="1"/>
            <a:r>
              <a:rPr lang="en-US" altLang="en-US" sz="2800" dirty="0"/>
              <a:t>Donohoe MT. Beauty and body modification. Medscape Ob/Gyn and Women’s Health 2006;11(1): posted 4/19/06. Available at </a:t>
            </a:r>
            <a:r>
              <a:rPr lang="en-US" altLang="en-US" sz="2800" dirty="0">
                <a:hlinkClick r:id="rId2"/>
              </a:rPr>
              <a:t>http://www.medscape.com/viewarticle/529442</a:t>
            </a:r>
            <a:endParaRPr lang="en-US" altLang="en-US" sz="2800" dirty="0"/>
          </a:p>
          <a:p>
            <a:pPr eaLnBrk="1" hangingPunct="1"/>
            <a:r>
              <a:rPr lang="en-US" altLang="en-US" sz="2800" dirty="0"/>
              <a:t>Donohoe MT. Cosmetic surgery past, present, and future: scope, ethics and policy. Medscape Ob/Gyn and Women’s Health 2006;11(2): posted 8/28/06. Available at </a:t>
            </a:r>
            <a:r>
              <a:rPr lang="en-US" altLang="en-US" sz="2800" dirty="0">
                <a:hlinkClick r:id="rId3"/>
              </a:rPr>
              <a:t>http://www.medscape.com/viewarticle/542448</a:t>
            </a:r>
            <a:endParaRPr lang="en-US" altLang="en-US" sz="2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B0CE9AAC-9A45-20CB-BC06-56AF46398113}"/>
              </a:ext>
            </a:extLst>
          </p:cNvPr>
          <p:cNvSpPr>
            <a:spLocks noGrp="1" noChangeArrowheads="1"/>
          </p:cNvSpPr>
          <p:nvPr>
            <p:ph type="title"/>
          </p:nvPr>
        </p:nvSpPr>
        <p:spPr/>
        <p:txBody>
          <a:bodyPr/>
          <a:lstStyle/>
          <a:p>
            <a:pPr eaLnBrk="1" hangingPunct="1"/>
            <a:r>
              <a:rPr lang="en-US" altLang="en-US"/>
              <a:t>Re Tanning</a:t>
            </a:r>
          </a:p>
        </p:txBody>
      </p:sp>
      <p:sp>
        <p:nvSpPr>
          <p:cNvPr id="106499" name="Rectangle 3">
            <a:extLst>
              <a:ext uri="{FF2B5EF4-FFF2-40B4-BE49-F238E27FC236}">
                <a16:creationId xmlns:a16="http://schemas.microsoft.com/office/drawing/2014/main" id="{5B56D6C6-F754-A1B0-D4CC-3A80E748D77B}"/>
              </a:ext>
            </a:extLst>
          </p:cNvPr>
          <p:cNvSpPr>
            <a:spLocks noGrp="1" noChangeArrowheads="1"/>
          </p:cNvSpPr>
          <p:nvPr>
            <p:ph type="body" idx="1"/>
          </p:nvPr>
        </p:nvSpPr>
        <p:spPr/>
        <p:txBody>
          <a:bodyPr/>
          <a:lstStyle/>
          <a:p>
            <a:pPr eaLnBrk="1" hangingPunct="1"/>
            <a:r>
              <a:rPr lang="en-US" altLang="en-US"/>
              <a:t>See slide show by Anuru and Salmon on risks and regulations related to indoor tanning at </a:t>
            </a:r>
            <a:r>
              <a:rPr lang="en-US" altLang="en-US">
                <a:hlinkClick r:id="rId2"/>
              </a:rPr>
              <a:t>http://phsj.org/?page_id=10</a:t>
            </a:r>
            <a:endParaRPr lang="en-US" altLang="en-US"/>
          </a:p>
          <a:p>
            <a:pPr eaLnBrk="1" hangingPunct="1"/>
            <a:endParaRPr lang="en-US" alt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33FC9B37-5D03-920C-A662-B622FDE07702}"/>
              </a:ext>
            </a:extLst>
          </p:cNvPr>
          <p:cNvSpPr>
            <a:spLocks noGrp="1" noChangeArrowheads="1"/>
          </p:cNvSpPr>
          <p:nvPr>
            <p:ph type="title"/>
          </p:nvPr>
        </p:nvSpPr>
        <p:spPr/>
        <p:txBody>
          <a:bodyPr/>
          <a:lstStyle/>
          <a:p>
            <a:pPr eaLnBrk="1" hangingPunct="1"/>
            <a:r>
              <a:rPr lang="en-US" altLang="en-US"/>
              <a:t>Contact Information</a:t>
            </a:r>
          </a:p>
        </p:txBody>
      </p:sp>
      <p:sp>
        <p:nvSpPr>
          <p:cNvPr id="107523" name="Rectangle 3">
            <a:extLst>
              <a:ext uri="{FF2B5EF4-FFF2-40B4-BE49-F238E27FC236}">
                <a16:creationId xmlns:a16="http://schemas.microsoft.com/office/drawing/2014/main" id="{BC09A136-FB72-5927-ED25-8DB41E042A0E}"/>
              </a:ext>
            </a:extLst>
          </p:cNvPr>
          <p:cNvSpPr>
            <a:spLocks noGrp="1" noChangeArrowheads="1"/>
          </p:cNvSpPr>
          <p:nvPr>
            <p:ph type="body" idx="1"/>
          </p:nvPr>
        </p:nvSpPr>
        <p:spPr/>
        <p:txBody>
          <a:bodyPr/>
          <a:lstStyle/>
          <a:p>
            <a:pPr algn="ctr" eaLnBrk="1" hangingPunct="1">
              <a:buFontTx/>
              <a:buNone/>
            </a:pPr>
            <a:r>
              <a:rPr lang="en-US" altLang="en-US" sz="4000"/>
              <a:t>Public Health and Social Justice Website</a:t>
            </a:r>
          </a:p>
          <a:p>
            <a:pPr algn="ctr" eaLnBrk="1" hangingPunct="1">
              <a:buFontTx/>
              <a:buNone/>
            </a:pPr>
            <a:endParaRPr lang="en-US" altLang="en-US" sz="4000"/>
          </a:p>
          <a:p>
            <a:pPr algn="ctr" eaLnBrk="1" hangingPunct="1">
              <a:buFontTx/>
              <a:buNone/>
            </a:pPr>
            <a:r>
              <a:rPr lang="en-US" altLang="en-US" sz="4000">
                <a:hlinkClick r:id="rId2"/>
              </a:rPr>
              <a:t>http://www.phsj.org</a:t>
            </a:r>
            <a:endParaRPr lang="en-US" altLang="en-US" sz="4000"/>
          </a:p>
          <a:p>
            <a:pPr algn="ctr" eaLnBrk="1" hangingPunct="1">
              <a:buFontTx/>
              <a:buNone/>
            </a:pPr>
            <a:r>
              <a:rPr lang="en-US" altLang="en-US" sz="4000">
                <a:hlinkClick r:id="rId3"/>
              </a:rPr>
              <a:t>martindonohoe@phsj.org</a:t>
            </a:r>
            <a:endParaRPr lang="en-US" altLang="en-US" sz="4000"/>
          </a:p>
          <a:p>
            <a:pPr eaLnBrk="1" hangingPunct="1">
              <a:buFontTx/>
              <a:buNone/>
            </a:pPr>
            <a:endParaRPr lang="en-US" altLang="en-US"/>
          </a:p>
        </p:txBody>
      </p:sp>
    </p:spTree>
  </p:cSld>
  <p:clrMapOvr>
    <a:masterClrMapping/>
  </p:clrMapOvr>
</p:sld>
</file>

<file path=ppt/theme/theme1.xml><?xml version="1.0" encoding="utf-8"?>
<a:theme xmlns:a="http://schemas.openxmlformats.org/drawingml/2006/main" name="Default Design">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3833</TotalTime>
  <Words>4858</Words>
  <Application>Microsoft Office PowerPoint</Application>
  <PresentationFormat>On-screen Show (4:3)</PresentationFormat>
  <Paragraphs>539</Paragraphs>
  <Slides>108</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Times New Roman</vt:lpstr>
      <vt:lpstr>Default Design</vt:lpstr>
      <vt:lpstr>PowerPoint Presentation</vt:lpstr>
      <vt:lpstr>Historical Ideals of Beauty</vt:lpstr>
      <vt:lpstr>“Ugly”</vt:lpstr>
      <vt:lpstr>Historical Ideals of Beauty </vt:lpstr>
      <vt:lpstr>Historical Ideals of Beauty </vt:lpstr>
      <vt:lpstr>Historical Ideals of Beauty</vt:lpstr>
      <vt:lpstr>Historical Ideals of Beauty</vt:lpstr>
      <vt:lpstr>Historical Ideals of Beauty</vt:lpstr>
      <vt:lpstr>Historical Ideals of Beauty</vt:lpstr>
      <vt:lpstr>Historical Ideals of Beauty</vt:lpstr>
      <vt:lpstr>Contemporary Ideals of Beauty</vt:lpstr>
      <vt:lpstr>Contemporary Ideals of Beauty</vt:lpstr>
      <vt:lpstr>Contemporary Ideals of Beauty</vt:lpstr>
      <vt:lpstr>Contemporary Ideals of Beauty</vt:lpstr>
      <vt:lpstr>Contemporary Ideals of Beauty</vt:lpstr>
      <vt:lpstr>PowerPoint Presentation</vt:lpstr>
      <vt:lpstr>Contemporary Ideals of Beauty</vt:lpstr>
      <vt:lpstr>Contemporary Ideals of Beauty</vt:lpstr>
      <vt:lpstr>Ideals of Beauty</vt:lpstr>
      <vt:lpstr>Ideals of Beauty</vt:lpstr>
      <vt:lpstr>Ideals of Beauty</vt:lpstr>
      <vt:lpstr>Ideals of Beauty</vt:lpstr>
      <vt:lpstr>Fashion Industry</vt:lpstr>
      <vt:lpstr>Fashion Industry</vt:lpstr>
      <vt:lpstr>The Perks of Beauty</vt:lpstr>
      <vt:lpstr>The Perks of Beauty</vt:lpstr>
      <vt:lpstr>The Perks of Beauty</vt:lpstr>
      <vt:lpstr>Anti-Obesity Drugs</vt:lpstr>
      <vt:lpstr>The Adonis Complex</vt:lpstr>
      <vt:lpstr>Anabolic Steroid Abuse</vt:lpstr>
      <vt:lpstr>Anabolic Steroid Abuse</vt:lpstr>
      <vt:lpstr>Anabolic Steroid Abuse</vt:lpstr>
      <vt:lpstr>Adonis Complex of the Middle Aged and Elderly</vt:lpstr>
      <vt:lpstr>Cosmetics</vt:lpstr>
      <vt:lpstr>Cosmetics</vt:lpstr>
      <vt:lpstr>Cosmetics</vt:lpstr>
      <vt:lpstr>Cosmetics</vt:lpstr>
      <vt:lpstr>Cosmetics</vt:lpstr>
      <vt:lpstr>Cosmetics and Hair Coloring</vt:lpstr>
      <vt:lpstr>Hair Care Products</vt:lpstr>
      <vt:lpstr>Hair Care</vt:lpstr>
      <vt:lpstr>Hair Care Products</vt:lpstr>
      <vt:lpstr>Hair Loss</vt:lpstr>
      <vt:lpstr>Scented Products</vt:lpstr>
      <vt:lpstr>Feminine Care Products</vt:lpstr>
      <vt:lpstr>Cosmetics</vt:lpstr>
      <vt:lpstr>Cosmetics</vt:lpstr>
      <vt:lpstr>Skin Whitening</vt:lpstr>
      <vt:lpstr>Tanning</vt:lpstr>
      <vt:lpstr>PowerPoint Presentation</vt:lpstr>
      <vt:lpstr>Tanning</vt:lpstr>
      <vt:lpstr>Tanning</vt:lpstr>
      <vt:lpstr>Artificial Tanning</vt:lpstr>
      <vt:lpstr>Artificial Tanning</vt:lpstr>
      <vt:lpstr>Artificial Tanning</vt:lpstr>
      <vt:lpstr>Artificial Tanning</vt:lpstr>
      <vt:lpstr>Skin Cancers – Other Estimates</vt:lpstr>
      <vt:lpstr>Tanning Facilities</vt:lpstr>
      <vt:lpstr>Tanning Facilities</vt:lpstr>
      <vt:lpstr>Tanning Facilities</vt:lpstr>
      <vt:lpstr>Tanning Facilities</vt:lpstr>
      <vt:lpstr>Tanning Facilities</vt:lpstr>
      <vt:lpstr>Tanning</vt:lpstr>
      <vt:lpstr>Tanning</vt:lpstr>
      <vt:lpstr>Sunscreens</vt:lpstr>
      <vt:lpstr>Sunscreens</vt:lpstr>
      <vt:lpstr>Sunscreens</vt:lpstr>
      <vt:lpstr>Sunscreens</vt:lpstr>
      <vt:lpstr>Artificial Tanning</vt:lpstr>
      <vt:lpstr>Tattooing</vt:lpstr>
      <vt:lpstr>Tattooing</vt:lpstr>
      <vt:lpstr>Tattooing</vt:lpstr>
      <vt:lpstr>Tattooing</vt:lpstr>
      <vt:lpstr>Tattooing</vt:lpstr>
      <vt:lpstr>Tattooing</vt:lpstr>
      <vt:lpstr>Tattooing</vt:lpstr>
      <vt:lpstr>Risks of Tattooing</vt:lpstr>
      <vt:lpstr>Risks of Tattooing</vt:lpstr>
      <vt:lpstr>Risks of Tattooing</vt:lpstr>
      <vt:lpstr>The Most Common Problem: Dissatisfaction</vt:lpstr>
      <vt:lpstr>The Most Common Problem: Dissatisfaction</vt:lpstr>
      <vt:lpstr>Tattoo Removal Techniques (average cost over $1,000)</vt:lpstr>
      <vt:lpstr>Temporary Tattoos</vt:lpstr>
      <vt:lpstr>Risks of Henna Tattoos</vt:lpstr>
      <vt:lpstr>Body Piercing</vt:lpstr>
      <vt:lpstr>Body Piercing Complications</vt:lpstr>
      <vt:lpstr>Health Risks of Manicures</vt:lpstr>
      <vt:lpstr>The Fringes</vt:lpstr>
      <vt:lpstr>The Fringes</vt:lpstr>
      <vt:lpstr>The Fringes</vt:lpstr>
      <vt:lpstr>The Fringes</vt:lpstr>
      <vt:lpstr>The Fringes</vt:lpstr>
      <vt:lpstr>Botox</vt:lpstr>
      <vt:lpstr>Botox</vt:lpstr>
      <vt:lpstr>Botox</vt:lpstr>
      <vt:lpstr>Botox</vt:lpstr>
      <vt:lpstr>Botox</vt:lpstr>
      <vt:lpstr>Botox</vt:lpstr>
      <vt:lpstr>Rivals to Botox</vt:lpstr>
      <vt:lpstr>Dermal Fillers</vt:lpstr>
      <vt:lpstr>Dermal Fillers</vt:lpstr>
      <vt:lpstr>Dermal Fillers</vt:lpstr>
      <vt:lpstr>Eyes</vt:lpstr>
      <vt:lpstr>Conclusions</vt:lpstr>
      <vt:lpstr>Covered in Other Slide Shows</vt:lpstr>
      <vt:lpstr>References</vt:lpstr>
      <vt:lpstr>Re Tanning</vt:lpstr>
      <vt:lpstr>Contact Information</vt:lpstr>
    </vt:vector>
  </TitlesOfParts>
  <Company>portland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martin donohoe</dc:creator>
  <cp:lastModifiedBy>martin donohoe</cp:lastModifiedBy>
  <cp:revision>142</cp:revision>
  <dcterms:created xsi:type="dcterms:W3CDTF">2002-06-20T06:51:02Z</dcterms:created>
  <dcterms:modified xsi:type="dcterms:W3CDTF">2026-09-23T20:31:57Z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2026-09-13T23:40:30Z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553a2785-0090-4899-99b4-8573dc7805e1</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