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235"/>
  </p:notesMasterIdLst>
  <p:handoutMasterIdLst>
    <p:handoutMasterId r:id="rId236"/>
  </p:handoutMasterIdLst>
  <p:sldIdLst>
    <p:sldId id="257" r:id="rId5"/>
    <p:sldId id="292" r:id="rId6"/>
    <p:sldId id="293" r:id="rId7"/>
    <p:sldId id="421" r:id="rId8"/>
    <p:sldId id="258" r:id="rId9"/>
    <p:sldId id="448" r:id="rId10"/>
    <p:sldId id="456" r:id="rId11"/>
    <p:sldId id="457" r:id="rId12"/>
    <p:sldId id="393" r:id="rId13"/>
    <p:sldId id="1458" r:id="rId14"/>
    <p:sldId id="1449" r:id="rId15"/>
    <p:sldId id="1450" r:id="rId16"/>
    <p:sldId id="379" r:id="rId17"/>
    <p:sldId id="455" r:id="rId18"/>
    <p:sldId id="380" r:id="rId19"/>
    <p:sldId id="453" r:id="rId20"/>
    <p:sldId id="419" r:id="rId21"/>
    <p:sldId id="464" r:id="rId22"/>
    <p:sldId id="382" r:id="rId23"/>
    <p:sldId id="1470" r:id="rId24"/>
    <p:sldId id="1466" r:id="rId25"/>
    <p:sldId id="449" r:id="rId26"/>
    <p:sldId id="420" r:id="rId27"/>
    <p:sldId id="409" r:id="rId28"/>
    <p:sldId id="452" r:id="rId29"/>
    <p:sldId id="259" r:id="rId30"/>
    <p:sldId id="1445" r:id="rId31"/>
    <p:sldId id="479" r:id="rId32"/>
    <p:sldId id="260" r:id="rId33"/>
    <p:sldId id="397" r:id="rId34"/>
    <p:sldId id="297" r:id="rId35"/>
    <p:sldId id="1448" r:id="rId36"/>
    <p:sldId id="438" r:id="rId37"/>
    <p:sldId id="298" r:id="rId38"/>
    <p:sldId id="396" r:id="rId39"/>
    <p:sldId id="383" r:id="rId40"/>
    <p:sldId id="422" r:id="rId41"/>
    <p:sldId id="410" r:id="rId42"/>
    <p:sldId id="401" r:id="rId43"/>
    <p:sldId id="402" r:id="rId44"/>
    <p:sldId id="407" r:id="rId45"/>
    <p:sldId id="442" r:id="rId46"/>
    <p:sldId id="299" r:id="rId47"/>
    <p:sldId id="368" r:id="rId48"/>
    <p:sldId id="300" r:id="rId49"/>
    <p:sldId id="301" r:id="rId50"/>
    <p:sldId id="415" r:id="rId51"/>
    <p:sldId id="302" r:id="rId52"/>
    <p:sldId id="384" r:id="rId53"/>
    <p:sldId id="398" r:id="rId54"/>
    <p:sldId id="303" r:id="rId55"/>
    <p:sldId id="308" r:id="rId56"/>
    <p:sldId id="478" r:id="rId57"/>
    <p:sldId id="1443" r:id="rId58"/>
    <p:sldId id="1456" r:id="rId59"/>
    <p:sldId id="304" r:id="rId60"/>
    <p:sldId id="309" r:id="rId61"/>
    <p:sldId id="445" r:id="rId62"/>
    <p:sldId id="1433" r:id="rId63"/>
    <p:sldId id="312" r:id="rId64"/>
    <p:sldId id="439" r:id="rId65"/>
    <p:sldId id="387" r:id="rId66"/>
    <p:sldId id="310" r:id="rId67"/>
    <p:sldId id="311" r:id="rId68"/>
    <p:sldId id="1428" r:id="rId69"/>
    <p:sldId id="388" r:id="rId70"/>
    <p:sldId id="313" r:id="rId71"/>
    <p:sldId id="1447" r:id="rId72"/>
    <p:sldId id="307" r:id="rId73"/>
    <p:sldId id="1457" r:id="rId74"/>
    <p:sldId id="408" r:id="rId75"/>
    <p:sldId id="436" r:id="rId76"/>
    <p:sldId id="435" r:id="rId77"/>
    <p:sldId id="314" r:id="rId78"/>
    <p:sldId id="1439" r:id="rId79"/>
    <p:sldId id="470" r:id="rId80"/>
    <p:sldId id="440" r:id="rId81"/>
    <p:sldId id="480" r:id="rId82"/>
    <p:sldId id="315" r:id="rId83"/>
    <p:sldId id="316" r:id="rId84"/>
    <p:sldId id="317" r:id="rId85"/>
    <p:sldId id="400" r:id="rId86"/>
    <p:sldId id="318" r:id="rId87"/>
    <p:sldId id="319" r:id="rId88"/>
    <p:sldId id="320" r:id="rId89"/>
    <p:sldId id="1436" r:id="rId90"/>
    <p:sldId id="446" r:id="rId91"/>
    <p:sldId id="1432" r:id="rId92"/>
    <p:sldId id="321" r:id="rId93"/>
    <p:sldId id="322" r:id="rId94"/>
    <p:sldId id="323" r:id="rId95"/>
    <p:sldId id="425" r:id="rId96"/>
    <p:sldId id="369" r:id="rId97"/>
    <p:sldId id="426" r:id="rId98"/>
    <p:sldId id="481" r:id="rId99"/>
    <p:sldId id="324" r:id="rId100"/>
    <p:sldId id="329" r:id="rId101"/>
    <p:sldId id="328" r:id="rId102"/>
    <p:sldId id="386" r:id="rId103"/>
    <p:sldId id="475" r:id="rId104"/>
    <p:sldId id="1427" r:id="rId105"/>
    <p:sldId id="476" r:id="rId106"/>
    <p:sldId id="424" r:id="rId107"/>
    <p:sldId id="326" r:id="rId108"/>
    <p:sldId id="370" r:id="rId109"/>
    <p:sldId id="404" r:id="rId110"/>
    <p:sldId id="331" r:id="rId111"/>
    <p:sldId id="434" r:id="rId112"/>
    <p:sldId id="330" r:id="rId113"/>
    <p:sldId id="371" r:id="rId114"/>
    <p:sldId id="327" r:id="rId115"/>
    <p:sldId id="332" r:id="rId116"/>
    <p:sldId id="458" r:id="rId117"/>
    <p:sldId id="1431" r:id="rId118"/>
    <p:sldId id="437" r:id="rId119"/>
    <p:sldId id="414" r:id="rId120"/>
    <p:sldId id="474" r:id="rId121"/>
    <p:sldId id="469" r:id="rId122"/>
    <p:sldId id="471" r:id="rId123"/>
    <p:sldId id="460" r:id="rId124"/>
    <p:sldId id="465" r:id="rId125"/>
    <p:sldId id="466" r:id="rId126"/>
    <p:sldId id="467" r:id="rId127"/>
    <p:sldId id="468" r:id="rId128"/>
    <p:sldId id="459" r:id="rId129"/>
    <p:sldId id="333" r:id="rId130"/>
    <p:sldId id="389" r:id="rId131"/>
    <p:sldId id="444" r:id="rId132"/>
    <p:sldId id="1438" r:id="rId133"/>
    <p:sldId id="394" r:id="rId134"/>
    <p:sldId id="334" r:id="rId135"/>
    <p:sldId id="372" r:id="rId136"/>
    <p:sldId id="335" r:id="rId137"/>
    <p:sldId id="336" r:id="rId138"/>
    <p:sldId id="337" r:id="rId139"/>
    <p:sldId id="338" r:id="rId140"/>
    <p:sldId id="416" r:id="rId141"/>
    <p:sldId id="339" r:id="rId142"/>
    <p:sldId id="1468" r:id="rId143"/>
    <p:sldId id="340" r:id="rId144"/>
    <p:sldId id="341" r:id="rId145"/>
    <p:sldId id="406" r:id="rId146"/>
    <p:sldId id="373" r:id="rId147"/>
    <p:sldId id="429" r:id="rId148"/>
    <p:sldId id="342" r:id="rId149"/>
    <p:sldId id="343" r:id="rId150"/>
    <p:sldId id="374" r:id="rId151"/>
    <p:sldId id="344" r:id="rId152"/>
    <p:sldId id="345" r:id="rId153"/>
    <p:sldId id="377" r:id="rId154"/>
    <p:sldId id="347" r:id="rId155"/>
    <p:sldId id="454" r:id="rId156"/>
    <p:sldId id="348" r:id="rId157"/>
    <p:sldId id="376" r:id="rId158"/>
    <p:sldId id="349" r:id="rId159"/>
    <p:sldId id="482" r:id="rId160"/>
    <p:sldId id="399" r:id="rId161"/>
    <p:sldId id="385" r:id="rId162"/>
    <p:sldId id="430" r:id="rId163"/>
    <p:sldId id="431" r:id="rId164"/>
    <p:sldId id="417" r:id="rId165"/>
    <p:sldId id="1464" r:id="rId166"/>
    <p:sldId id="1463" r:id="rId167"/>
    <p:sldId id="1462" r:id="rId168"/>
    <p:sldId id="1465" r:id="rId169"/>
    <p:sldId id="1471" r:id="rId170"/>
    <p:sldId id="1460" r:id="rId171"/>
    <p:sldId id="1441" r:id="rId172"/>
    <p:sldId id="1452" r:id="rId173"/>
    <p:sldId id="1451" r:id="rId174"/>
    <p:sldId id="1455" r:id="rId175"/>
    <p:sldId id="1444" r:id="rId176"/>
    <p:sldId id="1459" r:id="rId177"/>
    <p:sldId id="1453" r:id="rId178"/>
    <p:sldId id="1469" r:id="rId179"/>
    <p:sldId id="1467" r:id="rId180"/>
    <p:sldId id="1454" r:id="rId181"/>
    <p:sldId id="353" r:id="rId182"/>
    <p:sldId id="351" r:id="rId183"/>
    <p:sldId id="432" r:id="rId184"/>
    <p:sldId id="350" r:id="rId185"/>
    <p:sldId id="352" r:id="rId186"/>
    <p:sldId id="450" r:id="rId187"/>
    <p:sldId id="1435" r:id="rId188"/>
    <p:sldId id="423" r:id="rId189"/>
    <p:sldId id="472" r:id="rId190"/>
    <p:sldId id="1446" r:id="rId191"/>
    <p:sldId id="403" r:id="rId192"/>
    <p:sldId id="443" r:id="rId193"/>
    <p:sldId id="1461" r:id="rId194"/>
    <p:sldId id="1472" r:id="rId195"/>
    <p:sldId id="451" r:id="rId196"/>
    <p:sldId id="1430" r:id="rId197"/>
    <p:sldId id="1442" r:id="rId198"/>
    <p:sldId id="477" r:id="rId199"/>
    <p:sldId id="354" r:id="rId200"/>
    <p:sldId id="355" r:id="rId201"/>
    <p:sldId id="375" r:id="rId202"/>
    <p:sldId id="411" r:id="rId203"/>
    <p:sldId id="356" r:id="rId204"/>
    <p:sldId id="357" r:id="rId205"/>
    <p:sldId id="358" r:id="rId206"/>
    <p:sldId id="360" r:id="rId207"/>
    <p:sldId id="362" r:id="rId208"/>
    <p:sldId id="428" r:id="rId209"/>
    <p:sldId id="418" r:id="rId210"/>
    <p:sldId id="412" r:id="rId211"/>
    <p:sldId id="391" r:id="rId212"/>
    <p:sldId id="405" r:id="rId213"/>
    <p:sldId id="390" r:id="rId214"/>
    <p:sldId id="473" r:id="rId215"/>
    <p:sldId id="361" r:id="rId216"/>
    <p:sldId id="447" r:id="rId217"/>
    <p:sldId id="363" r:id="rId218"/>
    <p:sldId id="433" r:id="rId219"/>
    <p:sldId id="364" r:id="rId220"/>
    <p:sldId id="365" r:id="rId221"/>
    <p:sldId id="366" r:id="rId222"/>
    <p:sldId id="427" r:id="rId223"/>
    <p:sldId id="461" r:id="rId224"/>
    <p:sldId id="1429" r:id="rId225"/>
    <p:sldId id="1434" r:id="rId226"/>
    <p:sldId id="1440" r:id="rId227"/>
    <p:sldId id="462" r:id="rId228"/>
    <p:sldId id="392" r:id="rId229"/>
    <p:sldId id="1437" r:id="rId230"/>
    <p:sldId id="367" r:id="rId231"/>
    <p:sldId id="295" r:id="rId232"/>
    <p:sldId id="296" r:id="rId233"/>
    <p:sldId id="381" r:id="rId234"/>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5pPr>
    <a:lvl6pPr marL="2286000" algn="l" defTabSz="914400" rtl="0" eaLnBrk="1" latinLnBrk="0" hangingPunct="1">
      <a:defRPr b="1" kern="1200">
        <a:solidFill>
          <a:schemeClr val="tx1"/>
        </a:solidFill>
        <a:latin typeface="Garamond" panose="02020404030301010803" pitchFamily="18" charset="0"/>
        <a:ea typeface="+mn-ea"/>
        <a:cs typeface="+mn-cs"/>
      </a:defRPr>
    </a:lvl6pPr>
    <a:lvl7pPr marL="2743200" algn="l" defTabSz="914400" rtl="0" eaLnBrk="1" latinLnBrk="0" hangingPunct="1">
      <a:defRPr b="1" kern="1200">
        <a:solidFill>
          <a:schemeClr val="tx1"/>
        </a:solidFill>
        <a:latin typeface="Garamond" panose="02020404030301010803" pitchFamily="18" charset="0"/>
        <a:ea typeface="+mn-ea"/>
        <a:cs typeface="+mn-cs"/>
      </a:defRPr>
    </a:lvl7pPr>
    <a:lvl8pPr marL="3200400" algn="l" defTabSz="914400" rtl="0" eaLnBrk="1" latinLnBrk="0" hangingPunct="1">
      <a:defRPr b="1" kern="1200">
        <a:solidFill>
          <a:schemeClr val="tx1"/>
        </a:solidFill>
        <a:latin typeface="Garamond" panose="02020404030301010803" pitchFamily="18" charset="0"/>
        <a:ea typeface="+mn-ea"/>
        <a:cs typeface="+mn-cs"/>
      </a:defRPr>
    </a:lvl8pPr>
    <a:lvl9pPr marL="3657600" algn="l" defTabSz="914400" rtl="0" eaLnBrk="1" latinLnBrk="0" hangingPunct="1">
      <a:defRPr b="1"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7805E6-5D0E-4A97-9E89-1825DB6075A8}" v="15" dt="2026-09-23T05:23:36.2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37" Type="http://schemas.openxmlformats.org/officeDocument/2006/relationships/presProps" Target="presProp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viewProps" Target="viewProps.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theme" Target="theme/theme1.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tableStyles" Target="tableStyles.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36" Type="http://schemas.openxmlformats.org/officeDocument/2006/relationships/handoutMaster" Target="handoutMasters/handoutMaster1.xml"/><Relationship Id="rId26" Type="http://schemas.openxmlformats.org/officeDocument/2006/relationships/slide" Target="slides/slide22.xml"/><Relationship Id="rId231" Type="http://schemas.openxmlformats.org/officeDocument/2006/relationships/slide" Target="slides/slide227.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notesMaster" Target="notesMasters/notesMaster1.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67DD8895-382C-AA9E-4543-622D32A5B850}"/>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91139" name="Rectangle 3">
            <a:extLst>
              <a:ext uri="{FF2B5EF4-FFF2-40B4-BE49-F238E27FC236}">
                <a16:creationId xmlns:a16="http://schemas.microsoft.com/office/drawing/2014/main" id="{59FA2FE5-DC94-044A-5038-0A15E29D505B}"/>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effectLst/>
                <a:latin typeface="Arial" charset="0"/>
              </a:defRPr>
            </a:lvl1pPr>
          </a:lstStyle>
          <a:p>
            <a:pPr>
              <a:defRPr/>
            </a:pPr>
            <a:endParaRPr lang="en-US"/>
          </a:p>
        </p:txBody>
      </p:sp>
      <p:sp>
        <p:nvSpPr>
          <p:cNvPr id="91140" name="Rectangle 4">
            <a:extLst>
              <a:ext uri="{FF2B5EF4-FFF2-40B4-BE49-F238E27FC236}">
                <a16:creationId xmlns:a16="http://schemas.microsoft.com/office/drawing/2014/main" id="{93412C76-D1DD-30F1-E0B4-436C36F42C48}"/>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91141" name="Rectangle 5">
            <a:extLst>
              <a:ext uri="{FF2B5EF4-FFF2-40B4-BE49-F238E27FC236}">
                <a16:creationId xmlns:a16="http://schemas.microsoft.com/office/drawing/2014/main" id="{51C30576-C211-04FF-1563-307A53244673}"/>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CE8B769-E689-4395-81B7-C14C2D82733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A18734D-1BFC-D08C-AD7E-19DB2D0977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31747" name="Rectangle 3">
            <a:extLst>
              <a:ext uri="{FF2B5EF4-FFF2-40B4-BE49-F238E27FC236}">
                <a16:creationId xmlns:a16="http://schemas.microsoft.com/office/drawing/2014/main" id="{4259F4F9-4E0F-1A11-D834-1593ECF42887}"/>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effectLst/>
                <a:latin typeface="Arial" charset="0"/>
              </a:defRPr>
            </a:lvl1pPr>
          </a:lstStyle>
          <a:p>
            <a:pPr>
              <a:defRPr/>
            </a:pPr>
            <a:endParaRPr lang="en-US"/>
          </a:p>
        </p:txBody>
      </p:sp>
      <p:sp>
        <p:nvSpPr>
          <p:cNvPr id="3076" name="Rectangle 4">
            <a:extLst>
              <a:ext uri="{FF2B5EF4-FFF2-40B4-BE49-F238E27FC236}">
                <a16:creationId xmlns:a16="http://schemas.microsoft.com/office/drawing/2014/main" id="{135613BF-9596-9D63-6DC0-B1FC06E6C98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a:extLst>
              <a:ext uri="{FF2B5EF4-FFF2-40B4-BE49-F238E27FC236}">
                <a16:creationId xmlns:a16="http://schemas.microsoft.com/office/drawing/2014/main" id="{45257174-35DA-30BC-A693-E4772D6920A2}"/>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750" name="Rectangle 6">
            <a:extLst>
              <a:ext uri="{FF2B5EF4-FFF2-40B4-BE49-F238E27FC236}">
                <a16:creationId xmlns:a16="http://schemas.microsoft.com/office/drawing/2014/main" id="{FFE92F86-7766-CEE9-65BC-6CD97DC3E56D}"/>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31751" name="Rectangle 7">
            <a:extLst>
              <a:ext uri="{FF2B5EF4-FFF2-40B4-BE49-F238E27FC236}">
                <a16:creationId xmlns:a16="http://schemas.microsoft.com/office/drawing/2014/main" id="{D893985D-58F0-9598-F6CA-9BE6348292C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8A9B91F7-1D3B-434B-A9EC-E79BC2DE028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8245C029-4600-6D91-1062-1B62EE1E5A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4CC173-EC92-461A-9394-771DA986E292}" type="slidenum">
              <a:rPr lang="en-US" altLang="en-US" smtClean="0"/>
              <a:pPr>
                <a:spcBef>
                  <a:spcPct val="0"/>
                </a:spcBef>
              </a:pPr>
              <a:t>121</a:t>
            </a:fld>
            <a:endParaRPr lang="en-US" altLang="en-US"/>
          </a:p>
        </p:txBody>
      </p:sp>
      <p:sp>
        <p:nvSpPr>
          <p:cNvPr id="126979" name="Rectangle 2">
            <a:extLst>
              <a:ext uri="{FF2B5EF4-FFF2-40B4-BE49-F238E27FC236}">
                <a16:creationId xmlns:a16="http://schemas.microsoft.com/office/drawing/2014/main" id="{AA7B976A-098B-769E-A7F6-4E865D14B16E}"/>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8F998CE4-5AB1-3D5A-5C14-9BBF49FE72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a:defRPr/>
            </a:pPr>
            <a:fld id="{8A9B91F7-1D3B-434B-A9EC-E79BC2DE0289}" type="slidenum">
              <a:rPr lang="en-US" altLang="en-US" smtClean="0"/>
              <a:pPr>
                <a:defRPr/>
              </a:pPr>
              <a:t>170</a:t>
            </a:fld>
            <a:endParaRPr lang="en-US" altLang="en-US"/>
          </a:p>
        </p:txBody>
      </p:sp>
    </p:spTree>
    <p:extLst>
      <p:ext uri="{BB962C8B-B14F-4D97-AF65-F5344CB8AC3E}">
        <p14:creationId xmlns:p14="http://schemas.microsoft.com/office/powerpoint/2010/main" val="2393753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EA2E2772-115F-9337-3F3C-03AD7E6539FB}"/>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5A077E10-384C-DE52-C51F-287AB64FC82C}"/>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43C3527A-3FF8-F4D8-34A2-F169A18F1A5F}"/>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7" name="Freeform 5">
                <a:extLst>
                  <a:ext uri="{FF2B5EF4-FFF2-40B4-BE49-F238E27FC236}">
                    <a16:creationId xmlns:a16="http://schemas.microsoft.com/office/drawing/2014/main" id="{48535AF9-5CC5-9BBD-2A1E-290DDC8B778E}"/>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8" name="Freeform 6">
                <a:extLst>
                  <a:ext uri="{FF2B5EF4-FFF2-40B4-BE49-F238E27FC236}">
                    <a16:creationId xmlns:a16="http://schemas.microsoft.com/office/drawing/2014/main" id="{A99E955F-3EDB-C77F-C292-34CD1442C5F8}"/>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9" name="Freeform 7">
                <a:extLst>
                  <a:ext uri="{FF2B5EF4-FFF2-40B4-BE49-F238E27FC236}">
                    <a16:creationId xmlns:a16="http://schemas.microsoft.com/office/drawing/2014/main" id="{20746562-B876-D5B3-F6D9-382488C57486}"/>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10" name="Freeform 8">
                <a:extLst>
                  <a:ext uri="{FF2B5EF4-FFF2-40B4-BE49-F238E27FC236}">
                    <a16:creationId xmlns:a16="http://schemas.microsoft.com/office/drawing/2014/main" id="{5861EBC5-A8B7-3DF4-268C-FB4052581208}"/>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4" name="Freeform 9">
              <a:extLst>
                <a:ext uri="{FF2B5EF4-FFF2-40B4-BE49-F238E27FC236}">
                  <a16:creationId xmlns:a16="http://schemas.microsoft.com/office/drawing/2014/main" id="{2E1BC572-774D-C7DB-F775-3623A457D1B1}"/>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 name="Freeform 10">
              <a:extLst>
                <a:ext uri="{FF2B5EF4-FFF2-40B4-BE49-F238E27FC236}">
                  <a16:creationId xmlns:a16="http://schemas.microsoft.com/office/drawing/2014/main" id="{6F9BE236-E3DD-C031-A825-C8EBABCEA8A8}"/>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51211"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5121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 name="Rectangle 13">
            <a:extLst>
              <a:ext uri="{FF2B5EF4-FFF2-40B4-BE49-F238E27FC236}">
                <a16:creationId xmlns:a16="http://schemas.microsoft.com/office/drawing/2014/main" id="{B66D4641-A8B6-E7F7-494C-386817F07036}"/>
              </a:ext>
            </a:extLst>
          </p:cNvPr>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2" name="Rectangle 14">
            <a:extLst>
              <a:ext uri="{FF2B5EF4-FFF2-40B4-BE49-F238E27FC236}">
                <a16:creationId xmlns:a16="http://schemas.microsoft.com/office/drawing/2014/main" id="{B1BA81F2-B19D-00F4-7FDB-A4236D6BDC75}"/>
              </a:ext>
            </a:extLst>
          </p:cNvPr>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3" name="Rectangle 15">
            <a:extLst>
              <a:ext uri="{FF2B5EF4-FFF2-40B4-BE49-F238E27FC236}">
                <a16:creationId xmlns:a16="http://schemas.microsoft.com/office/drawing/2014/main" id="{73D22957-3EE9-8E38-1855-D9E2934D52EA}"/>
              </a:ext>
            </a:extLst>
          </p:cNvPr>
          <p:cNvSpPr>
            <a:spLocks noGrp="1" noChangeArrowheads="1"/>
          </p:cNvSpPr>
          <p:nvPr>
            <p:ph type="sldNum" sz="quarter" idx="12"/>
          </p:nvPr>
        </p:nvSpPr>
        <p:spPr>
          <a:xfrm>
            <a:off x="6553200" y="6254750"/>
            <a:ext cx="2133600" cy="476250"/>
          </a:xfrm>
        </p:spPr>
        <p:txBody>
          <a:bodyPr/>
          <a:lstStyle>
            <a:lvl1pPr>
              <a:defRPr/>
            </a:lvl1pPr>
          </a:lstStyle>
          <a:p>
            <a:pPr>
              <a:defRPr/>
            </a:pPr>
            <a:fld id="{8E04BADE-12C1-46DA-B515-20654339C1A2}" type="slidenum">
              <a:rPr lang="en-US" altLang="en-US"/>
              <a:pPr>
                <a:defRPr/>
              </a:pPr>
              <a:t>‹#›</a:t>
            </a:fld>
            <a:endParaRPr lang="en-US" altLang="en-US"/>
          </a:p>
        </p:txBody>
      </p:sp>
    </p:spTree>
    <p:extLst>
      <p:ext uri="{BB962C8B-B14F-4D97-AF65-F5344CB8AC3E}">
        <p14:creationId xmlns:p14="http://schemas.microsoft.com/office/powerpoint/2010/main" val="241261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0D99A20-4B1B-3603-9258-F71D9520503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232A285E-CC3D-D1F6-1115-9BAE32F57414}"/>
              </a:ext>
            </a:extLst>
          </p:cNvPr>
          <p:cNvSpPr>
            <a:spLocks noGrp="1" noChangeArrowheads="1"/>
          </p:cNvSpPr>
          <p:nvPr>
            <p:ph type="sldNum" sz="quarter" idx="11"/>
          </p:nvPr>
        </p:nvSpPr>
        <p:spPr>
          <a:ln/>
        </p:spPr>
        <p:txBody>
          <a:bodyPr/>
          <a:lstStyle>
            <a:lvl1pPr>
              <a:defRPr/>
            </a:lvl1pPr>
          </a:lstStyle>
          <a:p>
            <a:pPr>
              <a:defRPr/>
            </a:pPr>
            <a:fld id="{D236CF00-C75F-4DB3-847E-E97911386F95}" type="slidenum">
              <a:rPr lang="en-US" altLang="en-US"/>
              <a:pPr>
                <a:defRPr/>
              </a:pPr>
              <a:t>‹#›</a:t>
            </a:fld>
            <a:endParaRPr lang="en-US" altLang="en-US"/>
          </a:p>
        </p:txBody>
      </p:sp>
      <p:sp>
        <p:nvSpPr>
          <p:cNvPr id="6" name="Rectangle 14">
            <a:extLst>
              <a:ext uri="{FF2B5EF4-FFF2-40B4-BE49-F238E27FC236}">
                <a16:creationId xmlns:a16="http://schemas.microsoft.com/office/drawing/2014/main" id="{951CA633-6564-B0CE-D8FB-7B5C0FDDB35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7988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BFC34434-29AB-ABEB-C76F-69D7D7E18A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5D6A2A06-7891-2FFA-92BE-B30E73F16E05}"/>
              </a:ext>
            </a:extLst>
          </p:cNvPr>
          <p:cNvSpPr>
            <a:spLocks noGrp="1" noChangeArrowheads="1"/>
          </p:cNvSpPr>
          <p:nvPr>
            <p:ph type="sldNum" sz="quarter" idx="11"/>
          </p:nvPr>
        </p:nvSpPr>
        <p:spPr>
          <a:ln/>
        </p:spPr>
        <p:txBody>
          <a:bodyPr/>
          <a:lstStyle>
            <a:lvl1pPr>
              <a:defRPr/>
            </a:lvl1pPr>
          </a:lstStyle>
          <a:p>
            <a:pPr>
              <a:defRPr/>
            </a:pPr>
            <a:fld id="{E0D6C743-6DCF-42D7-80E2-300EC1B6D2CC}" type="slidenum">
              <a:rPr lang="en-US" altLang="en-US"/>
              <a:pPr>
                <a:defRPr/>
              </a:pPr>
              <a:t>‹#›</a:t>
            </a:fld>
            <a:endParaRPr lang="en-US" altLang="en-US"/>
          </a:p>
        </p:txBody>
      </p:sp>
      <p:sp>
        <p:nvSpPr>
          <p:cNvPr id="6" name="Rectangle 14">
            <a:extLst>
              <a:ext uri="{FF2B5EF4-FFF2-40B4-BE49-F238E27FC236}">
                <a16:creationId xmlns:a16="http://schemas.microsoft.com/office/drawing/2014/main" id="{C0951DBA-55C4-6BAB-412B-09736A486DE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69791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C43A4143-D23F-2665-AE6A-580CA19AD30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86F7E86B-139E-0D2A-3F69-951435920A5C}"/>
              </a:ext>
            </a:extLst>
          </p:cNvPr>
          <p:cNvSpPr>
            <a:spLocks noGrp="1" noChangeArrowheads="1"/>
          </p:cNvSpPr>
          <p:nvPr>
            <p:ph type="sldNum" sz="quarter" idx="11"/>
          </p:nvPr>
        </p:nvSpPr>
        <p:spPr>
          <a:ln/>
        </p:spPr>
        <p:txBody>
          <a:bodyPr/>
          <a:lstStyle>
            <a:lvl1pPr>
              <a:defRPr/>
            </a:lvl1pPr>
          </a:lstStyle>
          <a:p>
            <a:pPr>
              <a:defRPr/>
            </a:pPr>
            <a:fld id="{5770F968-0482-4AA5-A95A-8DDEC6436EB5}" type="slidenum">
              <a:rPr lang="en-US" altLang="en-US"/>
              <a:pPr>
                <a:defRPr/>
              </a:pPr>
              <a:t>‹#›</a:t>
            </a:fld>
            <a:endParaRPr lang="en-US" altLang="en-US"/>
          </a:p>
        </p:txBody>
      </p:sp>
      <p:sp>
        <p:nvSpPr>
          <p:cNvPr id="7" name="Rectangle 14">
            <a:extLst>
              <a:ext uri="{FF2B5EF4-FFF2-40B4-BE49-F238E27FC236}">
                <a16:creationId xmlns:a16="http://schemas.microsoft.com/office/drawing/2014/main" id="{7FC1AA87-B7CC-8C66-5169-76E6CA7E1D0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81526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61E52C1E-0A14-40C9-7C84-8D2428BCB0F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DAEFCE3E-414E-4590-3D72-968D8C668433}"/>
              </a:ext>
            </a:extLst>
          </p:cNvPr>
          <p:cNvSpPr>
            <a:spLocks noGrp="1" noChangeArrowheads="1"/>
          </p:cNvSpPr>
          <p:nvPr>
            <p:ph type="sldNum" sz="quarter" idx="11"/>
          </p:nvPr>
        </p:nvSpPr>
        <p:spPr>
          <a:ln/>
        </p:spPr>
        <p:txBody>
          <a:bodyPr/>
          <a:lstStyle>
            <a:lvl1pPr>
              <a:defRPr/>
            </a:lvl1pPr>
          </a:lstStyle>
          <a:p>
            <a:pPr>
              <a:defRPr/>
            </a:pPr>
            <a:fld id="{5346E73D-1432-43C5-A69C-3340762B4E83}" type="slidenum">
              <a:rPr lang="en-US" altLang="en-US"/>
              <a:pPr>
                <a:defRPr/>
              </a:pPr>
              <a:t>‹#›</a:t>
            </a:fld>
            <a:endParaRPr lang="en-US" altLang="en-US"/>
          </a:p>
        </p:txBody>
      </p:sp>
      <p:sp>
        <p:nvSpPr>
          <p:cNvPr id="9" name="Rectangle 14">
            <a:extLst>
              <a:ext uri="{FF2B5EF4-FFF2-40B4-BE49-F238E27FC236}">
                <a16:creationId xmlns:a16="http://schemas.microsoft.com/office/drawing/2014/main" id="{D5A04E0A-6A60-2E81-EB1B-6CA867A15C4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4455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46B8B257-1414-6CD4-844F-895FE626311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1B66120F-A9D9-CEF6-88C1-6A520DA9FCDA}"/>
              </a:ext>
            </a:extLst>
          </p:cNvPr>
          <p:cNvSpPr>
            <a:spLocks noGrp="1" noChangeArrowheads="1"/>
          </p:cNvSpPr>
          <p:nvPr>
            <p:ph type="sldNum" sz="quarter" idx="11"/>
          </p:nvPr>
        </p:nvSpPr>
        <p:spPr>
          <a:ln/>
        </p:spPr>
        <p:txBody>
          <a:bodyPr/>
          <a:lstStyle>
            <a:lvl1pPr>
              <a:defRPr/>
            </a:lvl1pPr>
          </a:lstStyle>
          <a:p>
            <a:pPr>
              <a:defRPr/>
            </a:pPr>
            <a:fld id="{560816BF-AF7E-48B0-A94C-58D006371B48}" type="slidenum">
              <a:rPr lang="en-US" altLang="en-US"/>
              <a:pPr>
                <a:defRPr/>
              </a:pPr>
              <a:t>‹#›</a:t>
            </a:fld>
            <a:endParaRPr lang="en-US" altLang="en-US"/>
          </a:p>
        </p:txBody>
      </p:sp>
      <p:sp>
        <p:nvSpPr>
          <p:cNvPr id="5" name="Rectangle 14">
            <a:extLst>
              <a:ext uri="{FF2B5EF4-FFF2-40B4-BE49-F238E27FC236}">
                <a16:creationId xmlns:a16="http://schemas.microsoft.com/office/drawing/2014/main" id="{EA25C7DC-BD78-5078-692C-C63CA62DBF4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136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F64F9D7-0687-B6A9-D58B-46BC3CF3329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812245FB-302B-E215-ACFC-20F71533C25A}"/>
              </a:ext>
            </a:extLst>
          </p:cNvPr>
          <p:cNvSpPr>
            <a:spLocks noGrp="1" noChangeArrowheads="1"/>
          </p:cNvSpPr>
          <p:nvPr>
            <p:ph type="sldNum" sz="quarter" idx="11"/>
          </p:nvPr>
        </p:nvSpPr>
        <p:spPr>
          <a:ln/>
        </p:spPr>
        <p:txBody>
          <a:bodyPr/>
          <a:lstStyle>
            <a:lvl1pPr>
              <a:defRPr/>
            </a:lvl1pPr>
          </a:lstStyle>
          <a:p>
            <a:pPr>
              <a:defRPr/>
            </a:pPr>
            <a:fld id="{35C4E15E-1955-46E1-8447-DFD9BE372617}" type="slidenum">
              <a:rPr lang="en-US" altLang="en-US"/>
              <a:pPr>
                <a:defRPr/>
              </a:pPr>
              <a:t>‹#›</a:t>
            </a:fld>
            <a:endParaRPr lang="en-US" altLang="en-US"/>
          </a:p>
        </p:txBody>
      </p:sp>
      <p:sp>
        <p:nvSpPr>
          <p:cNvPr id="4" name="Rectangle 14">
            <a:extLst>
              <a:ext uri="{FF2B5EF4-FFF2-40B4-BE49-F238E27FC236}">
                <a16:creationId xmlns:a16="http://schemas.microsoft.com/office/drawing/2014/main" id="{8842B15E-30E3-588C-A8D3-1D9AF47A6B76}"/>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78320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237CCD4-7775-1346-B484-462DDEE27FF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EA52706E-87BA-908C-6F57-EE26C75E5D3E}"/>
              </a:ext>
            </a:extLst>
          </p:cNvPr>
          <p:cNvSpPr>
            <a:spLocks noGrp="1" noChangeArrowheads="1"/>
          </p:cNvSpPr>
          <p:nvPr>
            <p:ph type="sldNum" sz="quarter" idx="11"/>
          </p:nvPr>
        </p:nvSpPr>
        <p:spPr>
          <a:ln/>
        </p:spPr>
        <p:txBody>
          <a:bodyPr/>
          <a:lstStyle>
            <a:lvl1pPr>
              <a:defRPr/>
            </a:lvl1pPr>
          </a:lstStyle>
          <a:p>
            <a:pPr>
              <a:defRPr/>
            </a:pPr>
            <a:fld id="{1282B43B-3634-4253-91D4-ED2ED1E2A2C8}" type="slidenum">
              <a:rPr lang="en-US" altLang="en-US"/>
              <a:pPr>
                <a:defRPr/>
              </a:pPr>
              <a:t>‹#›</a:t>
            </a:fld>
            <a:endParaRPr lang="en-US" altLang="en-US"/>
          </a:p>
        </p:txBody>
      </p:sp>
      <p:sp>
        <p:nvSpPr>
          <p:cNvPr id="7" name="Rectangle 14">
            <a:extLst>
              <a:ext uri="{FF2B5EF4-FFF2-40B4-BE49-F238E27FC236}">
                <a16:creationId xmlns:a16="http://schemas.microsoft.com/office/drawing/2014/main" id="{0B757075-3D9C-BE15-2A9F-0F117CC9AE6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14083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045B79C1-777B-F34C-5634-F04BB942611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B4B4887D-44ED-F6CA-7A66-13A74B1F3A9A}"/>
              </a:ext>
            </a:extLst>
          </p:cNvPr>
          <p:cNvSpPr>
            <a:spLocks noGrp="1" noChangeArrowheads="1"/>
          </p:cNvSpPr>
          <p:nvPr>
            <p:ph type="sldNum" sz="quarter" idx="11"/>
          </p:nvPr>
        </p:nvSpPr>
        <p:spPr>
          <a:ln/>
        </p:spPr>
        <p:txBody>
          <a:bodyPr/>
          <a:lstStyle>
            <a:lvl1pPr>
              <a:defRPr/>
            </a:lvl1pPr>
          </a:lstStyle>
          <a:p>
            <a:pPr>
              <a:defRPr/>
            </a:pPr>
            <a:fld id="{AF0B0269-8FBB-4DA0-B3F7-0FF5E1C01FEB}" type="slidenum">
              <a:rPr lang="en-US" altLang="en-US"/>
              <a:pPr>
                <a:defRPr/>
              </a:pPr>
              <a:t>‹#›</a:t>
            </a:fld>
            <a:endParaRPr lang="en-US" altLang="en-US"/>
          </a:p>
        </p:txBody>
      </p:sp>
      <p:sp>
        <p:nvSpPr>
          <p:cNvPr id="7" name="Rectangle 14">
            <a:extLst>
              <a:ext uri="{FF2B5EF4-FFF2-40B4-BE49-F238E27FC236}">
                <a16:creationId xmlns:a16="http://schemas.microsoft.com/office/drawing/2014/main" id="{E1638254-4D74-A83F-D42D-0D9AFB0A7050}"/>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7319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36D85B4-B8D0-8708-5600-A35E3A0F1B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4CD55E4A-A28C-6E13-E206-BD4165931E83}"/>
              </a:ext>
            </a:extLst>
          </p:cNvPr>
          <p:cNvSpPr>
            <a:spLocks noGrp="1" noChangeArrowheads="1"/>
          </p:cNvSpPr>
          <p:nvPr>
            <p:ph type="sldNum" sz="quarter" idx="11"/>
          </p:nvPr>
        </p:nvSpPr>
        <p:spPr>
          <a:ln/>
        </p:spPr>
        <p:txBody>
          <a:bodyPr/>
          <a:lstStyle>
            <a:lvl1pPr>
              <a:defRPr/>
            </a:lvl1pPr>
          </a:lstStyle>
          <a:p>
            <a:pPr>
              <a:defRPr/>
            </a:pPr>
            <a:fld id="{B25DF411-93BB-4B31-BEDF-63B1D47B0724}" type="slidenum">
              <a:rPr lang="en-US" altLang="en-US"/>
              <a:pPr>
                <a:defRPr/>
              </a:pPr>
              <a:t>‹#›</a:t>
            </a:fld>
            <a:endParaRPr lang="en-US" altLang="en-US"/>
          </a:p>
        </p:txBody>
      </p:sp>
      <p:sp>
        <p:nvSpPr>
          <p:cNvPr id="6" name="Rectangle 14">
            <a:extLst>
              <a:ext uri="{FF2B5EF4-FFF2-40B4-BE49-F238E27FC236}">
                <a16:creationId xmlns:a16="http://schemas.microsoft.com/office/drawing/2014/main" id="{DE99AFD1-FA3D-C722-3ADB-C2DA43E9408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51414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E9C8D9E-6F27-4ED7-4F54-8F02CC8746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7AEA7916-8645-BBB3-2FED-8796E7744209}"/>
              </a:ext>
            </a:extLst>
          </p:cNvPr>
          <p:cNvSpPr>
            <a:spLocks noGrp="1" noChangeArrowheads="1"/>
          </p:cNvSpPr>
          <p:nvPr>
            <p:ph type="sldNum" sz="quarter" idx="11"/>
          </p:nvPr>
        </p:nvSpPr>
        <p:spPr>
          <a:ln/>
        </p:spPr>
        <p:txBody>
          <a:bodyPr/>
          <a:lstStyle>
            <a:lvl1pPr>
              <a:defRPr/>
            </a:lvl1pPr>
          </a:lstStyle>
          <a:p>
            <a:pPr>
              <a:defRPr/>
            </a:pPr>
            <a:fld id="{A08C9E3D-3054-4463-9275-343158ADFD99}" type="slidenum">
              <a:rPr lang="en-US" altLang="en-US"/>
              <a:pPr>
                <a:defRPr/>
              </a:pPr>
              <a:t>‹#›</a:t>
            </a:fld>
            <a:endParaRPr lang="en-US" altLang="en-US"/>
          </a:p>
        </p:txBody>
      </p:sp>
      <p:sp>
        <p:nvSpPr>
          <p:cNvPr id="6" name="Rectangle 14">
            <a:extLst>
              <a:ext uri="{FF2B5EF4-FFF2-40B4-BE49-F238E27FC236}">
                <a16:creationId xmlns:a16="http://schemas.microsoft.com/office/drawing/2014/main" id="{9E36B4C6-DB62-59AA-7596-A681E827966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70145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F7AF486-BA15-38A2-C4EF-3A9FD2851EBA}"/>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50179" name="Rectangle 3">
            <a:extLst>
              <a:ext uri="{FF2B5EF4-FFF2-40B4-BE49-F238E27FC236}">
                <a16:creationId xmlns:a16="http://schemas.microsoft.com/office/drawing/2014/main" id="{BAB6EEDE-F793-ECA6-3FD9-D6D58D09013F}"/>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B5AD66B-753B-4798-8187-355C3ADD9FB5}" type="slidenum">
              <a:rPr lang="en-US" altLang="en-US"/>
              <a:pPr>
                <a:defRPr/>
              </a:pPr>
              <a:t>‹#›</a:t>
            </a:fld>
            <a:endParaRPr lang="en-US" altLang="en-US"/>
          </a:p>
        </p:txBody>
      </p:sp>
      <p:grpSp>
        <p:nvGrpSpPr>
          <p:cNvPr id="1028" name="Group 4">
            <a:extLst>
              <a:ext uri="{FF2B5EF4-FFF2-40B4-BE49-F238E27FC236}">
                <a16:creationId xmlns:a16="http://schemas.microsoft.com/office/drawing/2014/main" id="{5AC07A25-5FA0-AE4C-0723-CB42FC3BDF20}"/>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5798139C-49C7-264B-D797-6C87D6A956A7}"/>
                </a:ext>
              </a:extLst>
            </p:cNvPr>
            <p:cNvGrpSpPr>
              <a:grpSpLocks/>
            </p:cNvGrpSpPr>
            <p:nvPr userDrawn="1"/>
          </p:nvGrpSpPr>
          <p:grpSpPr bwMode="auto">
            <a:xfrm>
              <a:off x="1728" y="2230"/>
              <a:ext cx="4027" cy="2085"/>
              <a:chOff x="1728" y="2230"/>
              <a:chExt cx="4027" cy="2085"/>
            </a:xfrm>
          </p:grpSpPr>
          <p:sp>
            <p:nvSpPr>
              <p:cNvPr id="50182" name="Freeform 6">
                <a:extLst>
                  <a:ext uri="{FF2B5EF4-FFF2-40B4-BE49-F238E27FC236}">
                    <a16:creationId xmlns:a16="http://schemas.microsoft.com/office/drawing/2014/main" id="{1A0E13D6-E71C-011D-4946-1DCB16C33C31}"/>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3" name="Freeform 7">
                <a:extLst>
                  <a:ext uri="{FF2B5EF4-FFF2-40B4-BE49-F238E27FC236}">
                    <a16:creationId xmlns:a16="http://schemas.microsoft.com/office/drawing/2014/main" id="{F98EC931-6661-3522-4954-2A910F394B5F}"/>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4" name="Freeform 8">
                <a:extLst>
                  <a:ext uri="{FF2B5EF4-FFF2-40B4-BE49-F238E27FC236}">
                    <a16:creationId xmlns:a16="http://schemas.microsoft.com/office/drawing/2014/main" id="{E3AACF19-A98E-DF78-2B07-948120A6BD63}"/>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5" name="Freeform 9">
                <a:extLst>
                  <a:ext uri="{FF2B5EF4-FFF2-40B4-BE49-F238E27FC236}">
                    <a16:creationId xmlns:a16="http://schemas.microsoft.com/office/drawing/2014/main" id="{8C111233-BB8E-25EE-5228-7CD7E3EA5369}"/>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6" name="Freeform 10">
                <a:extLst>
                  <a:ext uri="{FF2B5EF4-FFF2-40B4-BE49-F238E27FC236}">
                    <a16:creationId xmlns:a16="http://schemas.microsoft.com/office/drawing/2014/main" id="{3ED651EA-DB8B-A378-42DE-27675B958EA2}"/>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50187" name="Freeform 11">
              <a:extLst>
                <a:ext uri="{FF2B5EF4-FFF2-40B4-BE49-F238E27FC236}">
                  <a16:creationId xmlns:a16="http://schemas.microsoft.com/office/drawing/2014/main" id="{47A80817-6196-60BC-0445-32F5E9317EAE}"/>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8" name="Freeform 12">
              <a:extLst>
                <a:ext uri="{FF2B5EF4-FFF2-40B4-BE49-F238E27FC236}">
                  <a16:creationId xmlns:a16="http://schemas.microsoft.com/office/drawing/2014/main" id="{BBE49315-E8BC-18F6-6005-7D9B09AF6873}"/>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50189" name="Rectangle 13">
            <a:extLst>
              <a:ext uri="{FF2B5EF4-FFF2-40B4-BE49-F238E27FC236}">
                <a16:creationId xmlns:a16="http://schemas.microsoft.com/office/drawing/2014/main" id="{314F5E5C-713A-8ABC-C03B-3350C989B73C}"/>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190" name="Rectangle 14">
            <a:extLst>
              <a:ext uri="{FF2B5EF4-FFF2-40B4-BE49-F238E27FC236}">
                <a16:creationId xmlns:a16="http://schemas.microsoft.com/office/drawing/2014/main" id="{9E7A71DF-8EF7-6AC2-24C4-FD2B72E690F8}"/>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effectLst/>
                <a:latin typeface="Arial" charset="0"/>
              </a:defRPr>
            </a:lvl1pPr>
          </a:lstStyle>
          <a:p>
            <a:pPr>
              <a:defRPr/>
            </a:pPr>
            <a:endParaRPr lang="en-US"/>
          </a:p>
        </p:txBody>
      </p:sp>
      <p:sp>
        <p:nvSpPr>
          <p:cNvPr id="50191" name="Rectangle 15">
            <a:extLst>
              <a:ext uri="{FF2B5EF4-FFF2-40B4-BE49-F238E27FC236}">
                <a16:creationId xmlns:a16="http://schemas.microsoft.com/office/drawing/2014/main" id="{D1B602D2-75B6-CFB7-3089-3FB8F08C6735}"/>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656" r:id="rId1"/>
    <p:sldLayoutId id="2147484646" r:id="rId2"/>
    <p:sldLayoutId id="2147484647" r:id="rId3"/>
    <p:sldLayoutId id="2147484648" r:id="rId4"/>
    <p:sldLayoutId id="2147484649" r:id="rId5"/>
    <p:sldLayoutId id="2147484650" r:id="rId6"/>
    <p:sldLayoutId id="2147484651" r:id="rId7"/>
    <p:sldLayoutId id="2147484652" r:id="rId8"/>
    <p:sldLayoutId id="2147484653" r:id="rId9"/>
    <p:sldLayoutId id="2147484654" r:id="rId10"/>
    <p:sldLayoutId id="2147484655"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3" Type="http://schemas.openxmlformats.org/officeDocument/2006/relationships/hyperlink" Target="http://www.medscape.com/viewarticle/566349?src=mp" TargetMode="External"/><Relationship Id="rId2" Type="http://schemas.openxmlformats.org/officeDocument/2006/relationships/hyperlink" Target="http://www.medscape.com/viewarticle/566056_print" TargetMode="External"/><Relationship Id="rId1" Type="http://schemas.openxmlformats.org/officeDocument/2006/relationships/slideLayout" Target="../slideLayouts/slideLayout2.xml"/><Relationship Id="rId6" Type="http://schemas.openxmlformats.org/officeDocument/2006/relationships/hyperlink" Target="http://www.medscape.com/viewarticle/571139_print" TargetMode="External"/><Relationship Id="rId5" Type="http://schemas.openxmlformats.org/officeDocument/2006/relationships/hyperlink" Target="http://www.medscape.com/viewarticle/571497_print" TargetMode="External"/><Relationship Id="rId4" Type="http://schemas.openxmlformats.org/officeDocument/2006/relationships/hyperlink" Target="http://www.medscape.com/viewarticle/568110_print"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mailto:martindonohoe@phsj.org" TargetMode="External"/><Relationship Id="rId2" Type="http://schemas.openxmlformats.org/officeDocument/2006/relationships/hyperlink" Target="http://www.phsj.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A9DE1C9-5CC9-D230-470E-5A3D5F3A7D53}"/>
              </a:ext>
            </a:extLst>
          </p:cNvPr>
          <p:cNvSpPr>
            <a:spLocks noGrp="1" noRot="1" noChangeArrowheads="1"/>
          </p:cNvSpPr>
          <p:nvPr>
            <p:ph type="title"/>
          </p:nvPr>
        </p:nvSpPr>
        <p:spPr/>
        <p:txBody>
          <a:bodyPr/>
          <a:lstStyle/>
          <a:p>
            <a:pPr eaLnBrk="1" hangingPunct="1">
              <a:defRPr/>
            </a:pPr>
            <a:endParaRPr lang="en-US"/>
          </a:p>
        </p:txBody>
      </p:sp>
      <p:sp>
        <p:nvSpPr>
          <p:cNvPr id="5123" name="Rectangle 3">
            <a:extLst>
              <a:ext uri="{FF2B5EF4-FFF2-40B4-BE49-F238E27FC236}">
                <a16:creationId xmlns:a16="http://schemas.microsoft.com/office/drawing/2014/main" id="{86AAD665-4A13-A783-425B-105BF3E55568}"/>
              </a:ext>
            </a:extLst>
          </p:cNvPr>
          <p:cNvSpPr>
            <a:spLocks noGrp="1" noChangeArrowheads="1"/>
          </p:cNvSpPr>
          <p:nvPr>
            <p:ph type="body" idx="1"/>
          </p:nvPr>
        </p:nvSpPr>
        <p:spPr/>
        <p:txBody>
          <a:bodyPr/>
          <a:lstStyle/>
          <a:p>
            <a:pPr algn="ctr" eaLnBrk="1" hangingPunct="1">
              <a:buFont typeface="Wingdings" panose="05000000000000000000" pitchFamily="2" charset="2"/>
              <a:buNone/>
            </a:pPr>
            <a:r>
              <a:rPr lang="en-US" altLang="en-US" sz="4400" b="1">
                <a:effectLst/>
              </a:rPr>
              <a:t>Weighty Matters:</a:t>
            </a:r>
          </a:p>
          <a:p>
            <a:pPr algn="ctr" eaLnBrk="1" hangingPunct="1">
              <a:buFont typeface="Wingdings" panose="05000000000000000000" pitchFamily="2" charset="2"/>
              <a:buNone/>
            </a:pPr>
            <a:r>
              <a:rPr lang="en-US" altLang="en-US" sz="4400" b="1">
                <a:effectLst/>
              </a:rPr>
              <a:t>Public Health Aspects of the Obesity Epidemic</a:t>
            </a:r>
          </a:p>
          <a:p>
            <a:pPr algn="ctr" eaLnBrk="1" hangingPunct="1">
              <a:buFont typeface="Wingdings" panose="05000000000000000000" pitchFamily="2" charset="2"/>
              <a:buNone/>
            </a:pPr>
            <a:endParaRPr lang="en-US" altLang="en-US" sz="4400" b="1">
              <a:effectLst/>
            </a:endParaRPr>
          </a:p>
          <a:p>
            <a:pPr algn="ctr" eaLnBrk="1" hangingPunct="1">
              <a:buFont typeface="Wingdings" panose="05000000000000000000" pitchFamily="2" charset="2"/>
              <a:buNone/>
            </a:pPr>
            <a:r>
              <a:rPr lang="en-US" altLang="en-US" sz="3600" b="1">
                <a:effectLst/>
              </a:rPr>
              <a:t>Martin T Donohoe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4BC379EC-7034-EC4A-D07D-3AE15DFBE719}"/>
              </a:ext>
            </a:extLst>
          </p:cNvPr>
          <p:cNvSpPr>
            <a:spLocks noGrp="1" noRot="1" noChangeArrowheads="1"/>
          </p:cNvSpPr>
          <p:nvPr>
            <p:ph type="title"/>
          </p:nvPr>
        </p:nvSpPr>
        <p:spPr/>
        <p:txBody>
          <a:bodyPr/>
          <a:lstStyle/>
          <a:p>
            <a:pPr eaLnBrk="1" hangingPunct="1">
              <a:defRPr/>
            </a:pPr>
            <a:r>
              <a:rPr lang="en-US" sz="4000" b="0"/>
              <a:t>Average height and weight of Americans</a:t>
            </a:r>
          </a:p>
        </p:txBody>
      </p:sp>
      <p:sp>
        <p:nvSpPr>
          <p:cNvPr id="40963" name="Rectangle 3">
            <a:extLst>
              <a:ext uri="{FF2B5EF4-FFF2-40B4-BE49-F238E27FC236}">
                <a16:creationId xmlns:a16="http://schemas.microsoft.com/office/drawing/2014/main" id="{DAE62AB7-5041-3D2E-E067-7D43BDAFF914}"/>
              </a:ext>
            </a:extLst>
          </p:cNvPr>
          <p:cNvSpPr>
            <a:spLocks noGrp="1" noChangeArrowheads="1"/>
          </p:cNvSpPr>
          <p:nvPr>
            <p:ph type="body" idx="1"/>
          </p:nvPr>
        </p:nvSpPr>
        <p:spPr/>
        <p:txBody>
          <a:bodyPr/>
          <a:lstStyle/>
          <a:p>
            <a:pPr eaLnBrk="1" hangingPunct="1">
              <a:defRPr/>
            </a:pPr>
            <a:r>
              <a:rPr lang="en-US" sz="4400" dirty="0"/>
              <a:t>Men: 5’9”, 200 </a:t>
            </a:r>
            <a:r>
              <a:rPr lang="en-US" sz="4400" dirty="0" err="1"/>
              <a:t>lbs</a:t>
            </a:r>
            <a:endParaRPr lang="en-US" sz="4400" dirty="0"/>
          </a:p>
          <a:p>
            <a:pPr eaLnBrk="1" hangingPunct="1">
              <a:defRPr/>
            </a:pPr>
            <a:endParaRPr lang="en-US" sz="4400" dirty="0"/>
          </a:p>
          <a:p>
            <a:pPr eaLnBrk="1" hangingPunct="1">
              <a:defRPr/>
            </a:pPr>
            <a:r>
              <a:rPr lang="en-US" sz="4400" dirty="0"/>
              <a:t>Women: 5’4”, 162 </a:t>
            </a:r>
            <a:r>
              <a:rPr lang="en-US" sz="4400" dirty="0" err="1"/>
              <a:t>lbs</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ABB7426-6ED0-1170-7484-C3E7066A2ACD}"/>
              </a:ext>
            </a:extLst>
          </p:cNvPr>
          <p:cNvSpPr>
            <a:spLocks noGrp="1" noRot="1" noChangeArrowheads="1"/>
          </p:cNvSpPr>
          <p:nvPr>
            <p:ph type="title"/>
          </p:nvPr>
        </p:nvSpPr>
        <p:spPr/>
        <p:txBody>
          <a:bodyPr/>
          <a:lstStyle/>
          <a:p>
            <a:pPr eaLnBrk="1" hangingPunct="1">
              <a:defRPr/>
            </a:pPr>
            <a:r>
              <a:rPr lang="en-US" b="0"/>
              <a:t>Definitions</a:t>
            </a:r>
          </a:p>
        </p:txBody>
      </p:sp>
      <p:sp>
        <p:nvSpPr>
          <p:cNvPr id="7171" name="Rectangle 3">
            <a:extLst>
              <a:ext uri="{FF2B5EF4-FFF2-40B4-BE49-F238E27FC236}">
                <a16:creationId xmlns:a16="http://schemas.microsoft.com/office/drawing/2014/main" id="{954854F6-D981-85B4-CC8C-4592135E166C}"/>
              </a:ext>
            </a:extLst>
          </p:cNvPr>
          <p:cNvSpPr>
            <a:spLocks noGrp="1" noChangeArrowheads="1"/>
          </p:cNvSpPr>
          <p:nvPr>
            <p:ph type="body" idx="1"/>
          </p:nvPr>
        </p:nvSpPr>
        <p:spPr/>
        <p:txBody>
          <a:bodyPr/>
          <a:lstStyle/>
          <a:p>
            <a:pPr eaLnBrk="1" hangingPunct="1"/>
            <a:r>
              <a:rPr lang="en-US" altLang="en-US" sz="2800" dirty="0">
                <a:effectLst/>
              </a:rPr>
              <a:t>BMI (Body Mass Index) =</a:t>
            </a:r>
          </a:p>
          <a:p>
            <a:pPr lvl="1" eaLnBrk="1" hangingPunct="1">
              <a:buFont typeface="Wingdings" panose="05000000000000000000" pitchFamily="2" charset="2"/>
              <a:buNone/>
            </a:pPr>
            <a:r>
              <a:rPr lang="en-US" altLang="en-US" dirty="0">
                <a:effectLst/>
              </a:rPr>
              <a:t>weight (kg)/height squared (meters squared)</a:t>
            </a:r>
          </a:p>
          <a:p>
            <a:pPr eaLnBrk="1" hangingPunct="1"/>
            <a:r>
              <a:rPr lang="en-US" altLang="en-US" sz="2800" dirty="0">
                <a:effectLst/>
              </a:rPr>
              <a:t>Overweight: BMI </a:t>
            </a:r>
            <a:r>
              <a:rPr lang="en-US" altLang="en-US" sz="2800" dirty="0">
                <a:effectLst/>
                <a:cs typeface="Arial" panose="020B0604020202020204" pitchFamily="34" charset="0"/>
              </a:rPr>
              <a:t>≥ 25</a:t>
            </a:r>
          </a:p>
          <a:p>
            <a:pPr eaLnBrk="1" hangingPunct="1"/>
            <a:r>
              <a:rPr lang="en-US" altLang="en-US" sz="2800" dirty="0">
                <a:effectLst/>
              </a:rPr>
              <a:t>Obese: BMI </a:t>
            </a:r>
            <a:r>
              <a:rPr lang="en-US" altLang="en-US" sz="2800" dirty="0">
                <a:effectLst/>
                <a:cs typeface="Arial" panose="020B0604020202020204" pitchFamily="34" charset="0"/>
              </a:rPr>
              <a:t>≥ 30</a:t>
            </a:r>
          </a:p>
          <a:p>
            <a:pPr eaLnBrk="1" hangingPunct="1"/>
            <a:r>
              <a:rPr lang="en-US" altLang="en-US" sz="2800" dirty="0">
                <a:effectLst/>
                <a:cs typeface="Arial" panose="020B0604020202020204" pitchFamily="34" charset="0"/>
              </a:rPr>
              <a:t>Many physicians suggest BMI over 30 should be overweight, over 35 obese, since health outcomes data not convincing</a:t>
            </a:r>
          </a:p>
          <a:p>
            <a:pPr eaLnBrk="1" hangingPunct="1"/>
            <a:r>
              <a:rPr lang="en-US" altLang="en-US" sz="2800" dirty="0">
                <a:effectLst/>
                <a:cs typeface="Arial" panose="020B0604020202020204" pitchFamily="34" charset="0"/>
              </a:rPr>
              <a:t>Many (including AMA) disagree with BMI criteria (race-dependent, does not distinguish muscle from fat)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A0F34101-873B-7EED-4954-6FEB8C67BCA1}"/>
              </a:ext>
            </a:extLst>
          </p:cNvPr>
          <p:cNvSpPr>
            <a:spLocks noGrp="1" noRot="1" noChangeArrowheads="1"/>
          </p:cNvSpPr>
          <p:nvPr>
            <p:ph type="title"/>
          </p:nvPr>
        </p:nvSpPr>
        <p:spPr/>
        <p:txBody>
          <a:bodyPr/>
          <a:lstStyle/>
          <a:p>
            <a:pPr>
              <a:defRPr/>
            </a:pPr>
            <a:r>
              <a:rPr lang="en-US" b="0"/>
              <a:t>Definitions</a:t>
            </a:r>
          </a:p>
        </p:txBody>
      </p:sp>
      <p:sp>
        <p:nvSpPr>
          <p:cNvPr id="8195" name="Rectangle 3">
            <a:extLst>
              <a:ext uri="{FF2B5EF4-FFF2-40B4-BE49-F238E27FC236}">
                <a16:creationId xmlns:a16="http://schemas.microsoft.com/office/drawing/2014/main" id="{41F9B5FD-909A-992A-FA02-9EB55EA2343C}"/>
              </a:ext>
            </a:extLst>
          </p:cNvPr>
          <p:cNvSpPr>
            <a:spLocks noGrp="1" noChangeArrowheads="1"/>
          </p:cNvSpPr>
          <p:nvPr>
            <p:ph type="body" idx="1"/>
          </p:nvPr>
        </p:nvSpPr>
        <p:spPr/>
        <p:txBody>
          <a:bodyPr/>
          <a:lstStyle/>
          <a:p>
            <a:pPr eaLnBrk="1" hangingPunct="1"/>
            <a:r>
              <a:rPr lang="en-US" altLang="en-US" sz="2800" dirty="0">
                <a:effectLst/>
              </a:rPr>
              <a:t>Direct body fat measurement with DEXA most accurate screening tool</a:t>
            </a:r>
          </a:p>
          <a:p>
            <a:pPr eaLnBrk="1" hangingPunct="1"/>
            <a:r>
              <a:rPr lang="en-US" altLang="en-US" sz="2800" dirty="0">
                <a:effectLst/>
                <a:cs typeface="Arial" panose="020B0604020202020204" pitchFamily="34" charset="0"/>
              </a:rPr>
              <a:t>Waist to height ratio and waist-hip ratio</a:t>
            </a:r>
          </a:p>
          <a:p>
            <a:pPr lvl="1" eaLnBrk="1" hangingPunct="1"/>
            <a:r>
              <a:rPr lang="en-US" altLang="en-US" dirty="0">
                <a:effectLst/>
                <a:cs typeface="Arial" panose="020B0604020202020204" pitchFamily="34" charset="0"/>
              </a:rPr>
              <a:t>The latter is more effective in determining heart disease and mortality risks</a:t>
            </a:r>
          </a:p>
          <a:p>
            <a:pPr lvl="1" eaLnBrk="1" hangingPunct="1"/>
            <a:r>
              <a:rPr lang="en-US" altLang="en-US" dirty="0">
                <a:effectLst/>
                <a:cs typeface="Arial" panose="020B0604020202020204" pitchFamily="34" charset="0"/>
              </a:rPr>
              <a:t>Metabolic abnormalities linked more with visceral adipose tissue than subcutaneous adipose tissue </a:t>
            </a:r>
          </a:p>
          <a:p>
            <a:r>
              <a:rPr lang="en-US" altLang="en-US" sz="2800" dirty="0">
                <a:effectLst/>
              </a:rPr>
              <a:t>Fat/bone ratio also promising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D0EE42E-9202-1F31-E00C-B2A01BA0A23C}"/>
              </a:ext>
            </a:extLst>
          </p:cNvPr>
          <p:cNvSpPr>
            <a:spLocks noGrp="1" noRot="1" noChangeArrowheads="1"/>
          </p:cNvSpPr>
          <p:nvPr>
            <p:ph type="title"/>
          </p:nvPr>
        </p:nvSpPr>
        <p:spPr/>
        <p:txBody>
          <a:bodyPr/>
          <a:lstStyle/>
          <a:p>
            <a:pPr eaLnBrk="1" hangingPunct="1">
              <a:defRPr/>
            </a:pPr>
            <a:r>
              <a:rPr lang="en-US" b="0"/>
              <a:t>Obesity</a:t>
            </a:r>
          </a:p>
        </p:txBody>
      </p:sp>
      <p:sp>
        <p:nvSpPr>
          <p:cNvPr id="9219" name="Rectangle 3">
            <a:extLst>
              <a:ext uri="{FF2B5EF4-FFF2-40B4-BE49-F238E27FC236}">
                <a16:creationId xmlns:a16="http://schemas.microsoft.com/office/drawing/2014/main" id="{64749484-CAEA-7852-1D5D-E5DBA7821D90}"/>
              </a:ext>
            </a:extLst>
          </p:cNvPr>
          <p:cNvSpPr>
            <a:spLocks noGrp="1" noChangeArrowheads="1"/>
          </p:cNvSpPr>
          <p:nvPr>
            <p:ph type="body" idx="1"/>
          </p:nvPr>
        </p:nvSpPr>
        <p:spPr/>
        <p:txBody>
          <a:bodyPr/>
          <a:lstStyle/>
          <a:p>
            <a:pPr eaLnBrk="1" hangingPunct="1">
              <a:lnSpc>
                <a:spcPct val="90000"/>
              </a:lnSpc>
            </a:pPr>
            <a:r>
              <a:rPr lang="en-US" altLang="en-US">
                <a:effectLst/>
              </a:rPr>
              <a:t>1950: ¼ of Americans overweight or obese (BMI </a:t>
            </a:r>
            <a:r>
              <a:rPr lang="en-US" altLang="en-US">
                <a:effectLst/>
                <a:cs typeface="Arial" panose="020B0604020202020204" pitchFamily="34" charset="0"/>
              </a:rPr>
              <a:t>&gt; 25)</a:t>
            </a:r>
          </a:p>
          <a:p>
            <a:pPr eaLnBrk="1" hangingPunct="1">
              <a:lnSpc>
                <a:spcPct val="90000"/>
              </a:lnSpc>
            </a:pPr>
            <a:r>
              <a:rPr lang="en-US" altLang="en-US">
                <a:effectLst/>
                <a:cs typeface="Arial" panose="020B0604020202020204" pitchFamily="34" charset="0"/>
              </a:rPr>
              <a:t>2017: “Overfat” (90% of American males, 80% of American females) – weight high enough to cause harm</a:t>
            </a:r>
          </a:p>
          <a:p>
            <a:pPr eaLnBrk="1" hangingPunct="1">
              <a:lnSpc>
                <a:spcPct val="90000"/>
              </a:lnSpc>
            </a:pPr>
            <a:r>
              <a:rPr lang="en-US" altLang="en-US">
                <a:effectLst/>
                <a:cs typeface="Arial" panose="020B0604020202020204" pitchFamily="34" charset="0"/>
              </a:rPr>
              <a:t>2021: 31% overweight, 42% obese (BMI &gt; 30), 9% morbidly obese (BMI &gt; 40)</a:t>
            </a:r>
          </a:p>
          <a:p>
            <a:pPr lvl="1" eaLnBrk="1" hangingPunct="1">
              <a:lnSpc>
                <a:spcPct val="90000"/>
              </a:lnSpc>
            </a:pPr>
            <a:r>
              <a:rPr lang="en-US" altLang="en-US" sz="3200">
                <a:effectLst/>
                <a:cs typeface="Arial" panose="020B0604020202020204" pitchFamily="34" charset="0"/>
              </a:rPr>
              <a:t>Men and women nearly equal; morbid obesity more common among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FA1F9-C2EB-2E08-9B90-35ED454EF27D}"/>
              </a:ext>
            </a:extLst>
          </p:cNvPr>
          <p:cNvSpPr>
            <a:spLocks noGrp="1"/>
          </p:cNvSpPr>
          <p:nvPr>
            <p:ph type="title"/>
          </p:nvPr>
        </p:nvSpPr>
        <p:spPr/>
        <p:txBody>
          <a:bodyPr/>
          <a:lstStyle/>
          <a:p>
            <a:pPr>
              <a:defRPr/>
            </a:pPr>
            <a:r>
              <a:rPr lang="en-US" dirty="0"/>
              <a:t>Obesity</a:t>
            </a:r>
          </a:p>
        </p:txBody>
      </p:sp>
      <p:sp>
        <p:nvSpPr>
          <p:cNvPr id="10243" name="Content Placeholder 2">
            <a:extLst>
              <a:ext uri="{FF2B5EF4-FFF2-40B4-BE49-F238E27FC236}">
                <a16:creationId xmlns:a16="http://schemas.microsoft.com/office/drawing/2014/main" id="{242C4EAF-CF7C-99D4-556A-E2D5BC03C4FC}"/>
              </a:ext>
            </a:extLst>
          </p:cNvPr>
          <p:cNvSpPr>
            <a:spLocks noGrp="1" noChangeArrowheads="1"/>
          </p:cNvSpPr>
          <p:nvPr>
            <p:ph idx="1"/>
          </p:nvPr>
        </p:nvSpPr>
        <p:spPr/>
        <p:txBody>
          <a:bodyPr/>
          <a:lstStyle/>
          <a:p>
            <a:pPr eaLnBrk="1" hangingPunct="1">
              <a:lnSpc>
                <a:spcPct val="90000"/>
              </a:lnSpc>
            </a:pPr>
            <a:r>
              <a:rPr lang="en-US" altLang="en-US" dirty="0">
                <a:effectLst/>
                <a:cs typeface="Arial" panose="020B0604020202020204" pitchFamily="34" charset="0"/>
              </a:rPr>
              <a:t>19% of American children are obese, another 16% overweight (rates up 10-fold over last 4 decades); 6% morbidly obese</a:t>
            </a:r>
          </a:p>
          <a:p>
            <a:pPr lvl="1" eaLnBrk="1" hangingPunct="1">
              <a:lnSpc>
                <a:spcPct val="90000"/>
              </a:lnSpc>
              <a:buClr>
                <a:srgbClr val="A886E0"/>
              </a:buClr>
            </a:pPr>
            <a:r>
              <a:rPr lang="en-US" altLang="en-US" sz="3200" dirty="0">
                <a:solidFill>
                  <a:srgbClr val="FFFFFF"/>
                </a:solidFill>
                <a:effectLst/>
                <a:cs typeface="Arial" panose="020B0604020202020204" pitchFamily="34" charset="0"/>
              </a:rPr>
              <a:t>14% of preschool children / 18% of grade schoolers / 21% of teens are obese</a:t>
            </a:r>
          </a:p>
          <a:p>
            <a:pPr lvl="1" eaLnBrk="1" hangingPunct="1">
              <a:lnSpc>
                <a:spcPct val="90000"/>
              </a:lnSpc>
            </a:pPr>
            <a:r>
              <a:rPr lang="en-US" altLang="en-US" sz="3200" dirty="0">
                <a:effectLst/>
                <a:cs typeface="Arial" panose="020B0604020202020204" pitchFamily="34" charset="0"/>
              </a:rPr>
              <a:t>80% of obese children become obese adults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E7016059-7B19-8ACF-848D-B57FD6254FFA}"/>
              </a:ext>
            </a:extLst>
          </p:cNvPr>
          <p:cNvSpPr>
            <a:spLocks noGrp="1" noRot="1" noChangeArrowheads="1"/>
          </p:cNvSpPr>
          <p:nvPr>
            <p:ph type="title"/>
          </p:nvPr>
        </p:nvSpPr>
        <p:spPr/>
        <p:txBody>
          <a:bodyPr/>
          <a:lstStyle/>
          <a:p>
            <a:pPr eaLnBrk="1" hangingPunct="1">
              <a:defRPr/>
            </a:pPr>
            <a:r>
              <a:rPr lang="en-US" dirty="0"/>
              <a:t>Obesity</a:t>
            </a:r>
          </a:p>
        </p:txBody>
      </p:sp>
      <p:sp>
        <p:nvSpPr>
          <p:cNvPr id="11267" name="Rectangle 3">
            <a:extLst>
              <a:ext uri="{FF2B5EF4-FFF2-40B4-BE49-F238E27FC236}">
                <a16:creationId xmlns:a16="http://schemas.microsoft.com/office/drawing/2014/main" id="{5F2AF2E9-BA96-91DC-F4A7-A51F795037BD}"/>
              </a:ext>
            </a:extLst>
          </p:cNvPr>
          <p:cNvSpPr>
            <a:spLocks noGrp="1" noChangeArrowheads="1"/>
          </p:cNvSpPr>
          <p:nvPr>
            <p:ph type="body" idx="1"/>
          </p:nvPr>
        </p:nvSpPr>
        <p:spPr/>
        <p:txBody>
          <a:bodyPr/>
          <a:lstStyle/>
          <a:p>
            <a:pPr eaLnBrk="1" hangingPunct="1"/>
            <a:r>
              <a:rPr lang="en-US" altLang="en-US" sz="3600">
                <a:effectLst/>
                <a:cs typeface="Arial" panose="020B0604020202020204" pitchFamily="34" charset="0"/>
              </a:rPr>
              <a:t>More common among lower income individuals, rural Americans, Hispanics, and African-Americans; less common among Asian-Americans</a:t>
            </a:r>
          </a:p>
          <a:p>
            <a:pPr lvl="1" eaLnBrk="1" hangingPunct="1"/>
            <a:r>
              <a:rPr lang="en-US" altLang="en-US" sz="3600">
                <a:effectLst/>
                <a:cs typeface="Arial" panose="020B0604020202020204" pitchFamily="34" charset="0"/>
              </a:rPr>
              <a:t>Cultural explanations, food insecurity (linked to both binge eating disorder and obesity), fast food restaurants, neighborhood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A8D3-AEFE-4F88-830A-146DCB0D8898}"/>
              </a:ext>
            </a:extLst>
          </p:cNvPr>
          <p:cNvSpPr>
            <a:spLocks noGrp="1"/>
          </p:cNvSpPr>
          <p:nvPr>
            <p:ph type="title"/>
          </p:nvPr>
        </p:nvSpPr>
        <p:spPr/>
        <p:txBody>
          <a:bodyPr/>
          <a:lstStyle/>
          <a:p>
            <a:pPr>
              <a:defRPr/>
            </a:pPr>
            <a:r>
              <a:rPr lang="en-US" dirty="0"/>
              <a:t>Obesity and Pregnancy</a:t>
            </a:r>
          </a:p>
        </p:txBody>
      </p:sp>
      <p:sp>
        <p:nvSpPr>
          <p:cNvPr id="3" name="Content Placeholder 2">
            <a:extLst>
              <a:ext uri="{FF2B5EF4-FFF2-40B4-BE49-F238E27FC236}">
                <a16:creationId xmlns:a16="http://schemas.microsoft.com/office/drawing/2014/main" id="{4C6782B4-6B30-F2F4-E28D-3C86DF82A97B}"/>
              </a:ext>
            </a:extLst>
          </p:cNvPr>
          <p:cNvSpPr>
            <a:spLocks noGrp="1"/>
          </p:cNvSpPr>
          <p:nvPr>
            <p:ph idx="1"/>
          </p:nvPr>
        </p:nvSpPr>
        <p:spPr/>
        <p:txBody>
          <a:bodyPr/>
          <a:lstStyle/>
          <a:p>
            <a:pPr>
              <a:defRPr/>
            </a:pPr>
            <a:r>
              <a:rPr lang="en-US" dirty="0"/>
              <a:t>Proper weight gain during pregnancy depends on BMI</a:t>
            </a:r>
          </a:p>
          <a:p>
            <a:pPr>
              <a:defRPr/>
            </a:pPr>
            <a:r>
              <a:rPr lang="en-US" dirty="0"/>
              <a:t>1/3 of women gain too much weight during pregnancy</a:t>
            </a:r>
          </a:p>
          <a:p>
            <a:pPr lvl="1">
              <a:defRPr/>
            </a:pPr>
            <a:r>
              <a:rPr lang="en-US" sz="3200" dirty="0"/>
              <a:t>1/3 proper amount, 1/3 too little</a:t>
            </a:r>
          </a:p>
          <a:p>
            <a:pPr lvl="1">
              <a:defRPr/>
            </a:pPr>
            <a:r>
              <a:rPr lang="en-US" sz="3200" dirty="0"/>
              <a:t>Excessive weight gain most common in women who were already overweight before pregnancy</a:t>
            </a:r>
          </a:p>
          <a:p>
            <a:pP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6E0C-568B-CFDE-AE60-7649BBF6FAF6}"/>
              </a:ext>
            </a:extLst>
          </p:cNvPr>
          <p:cNvSpPr>
            <a:spLocks noGrp="1"/>
          </p:cNvSpPr>
          <p:nvPr>
            <p:ph type="title"/>
          </p:nvPr>
        </p:nvSpPr>
        <p:spPr/>
        <p:txBody>
          <a:bodyPr/>
          <a:lstStyle/>
          <a:p>
            <a:pPr eaLnBrk="1" hangingPunct="1">
              <a:defRPr/>
            </a:pPr>
            <a:r>
              <a:rPr lang="en-US" dirty="0"/>
              <a:t>Obesity</a:t>
            </a:r>
          </a:p>
        </p:txBody>
      </p:sp>
      <p:sp>
        <p:nvSpPr>
          <p:cNvPr id="3" name="Content Placeholder 2">
            <a:extLst>
              <a:ext uri="{FF2B5EF4-FFF2-40B4-BE49-F238E27FC236}">
                <a16:creationId xmlns:a16="http://schemas.microsoft.com/office/drawing/2014/main" id="{F49AD43F-7025-1AB2-A553-F3B03460EEA3}"/>
              </a:ext>
            </a:extLst>
          </p:cNvPr>
          <p:cNvSpPr>
            <a:spLocks noGrp="1"/>
          </p:cNvSpPr>
          <p:nvPr>
            <p:ph idx="1"/>
          </p:nvPr>
        </p:nvSpPr>
        <p:spPr/>
        <p:txBody>
          <a:bodyPr/>
          <a:lstStyle/>
          <a:p>
            <a:pPr eaLnBrk="1" hangingPunct="1">
              <a:defRPr/>
            </a:pPr>
            <a:r>
              <a:rPr lang="en-US" dirty="0">
                <a:effectLst/>
                <a:cs typeface="Arial" charset="0"/>
              </a:rPr>
              <a:t>Worldwide over 2.5 billion adults are overweight or obese (over 1 billion of these are obese, doubling since 1990)</a:t>
            </a:r>
          </a:p>
          <a:p>
            <a:pPr lvl="1" eaLnBrk="1" hangingPunct="1">
              <a:defRPr/>
            </a:pPr>
            <a:r>
              <a:rPr lang="en-US" sz="3200" dirty="0">
                <a:effectLst/>
                <a:cs typeface="Arial" charset="0"/>
              </a:rPr>
              <a:t>390 million children age 5-19 are overweight or obese (16% of these obese, 4-fold increase compared to 1990)</a:t>
            </a:r>
          </a:p>
          <a:p>
            <a:pPr lvl="1" eaLnBrk="1" hangingPunct="1">
              <a:defRPr/>
            </a:pPr>
            <a:r>
              <a:rPr lang="en-US" sz="3200" dirty="0">
                <a:effectLst/>
                <a:cs typeface="Arial" charset="0"/>
              </a:rPr>
              <a:t>Overweight/obesity → 2.8 million deaths/</a:t>
            </a:r>
            <a:r>
              <a:rPr lang="en-US" sz="3200" dirty="0" err="1">
                <a:effectLst/>
                <a:cs typeface="Arial" charset="0"/>
              </a:rPr>
              <a:t>yr</a:t>
            </a:r>
            <a:endParaRPr lang="en-US" sz="3200" dirty="0">
              <a:effectLst/>
              <a:cs typeface="Arial" charset="0"/>
            </a:endParaRPr>
          </a:p>
          <a:p>
            <a:pPr eaLnBrk="1" hangingPunct="1">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B77DD-1F65-09EE-2D0C-138EB4CD78D0}"/>
              </a:ext>
            </a:extLst>
          </p:cNvPr>
          <p:cNvSpPr>
            <a:spLocks noGrp="1"/>
          </p:cNvSpPr>
          <p:nvPr>
            <p:ph type="title"/>
          </p:nvPr>
        </p:nvSpPr>
        <p:spPr/>
        <p:txBody>
          <a:bodyPr/>
          <a:lstStyle/>
          <a:p>
            <a:pPr>
              <a:defRPr/>
            </a:pPr>
            <a:r>
              <a:rPr lang="en-US" dirty="0"/>
              <a:t>Obesity</a:t>
            </a:r>
          </a:p>
        </p:txBody>
      </p:sp>
      <p:sp>
        <p:nvSpPr>
          <p:cNvPr id="3" name="Content Placeholder 2">
            <a:extLst>
              <a:ext uri="{FF2B5EF4-FFF2-40B4-BE49-F238E27FC236}">
                <a16:creationId xmlns:a16="http://schemas.microsoft.com/office/drawing/2014/main" id="{3B8E6525-DF73-0246-BB6F-B21F9CD5B33B}"/>
              </a:ext>
            </a:extLst>
          </p:cNvPr>
          <p:cNvSpPr>
            <a:spLocks noGrp="1"/>
          </p:cNvSpPr>
          <p:nvPr>
            <p:ph idx="1"/>
          </p:nvPr>
        </p:nvSpPr>
        <p:spPr/>
        <p:txBody>
          <a:bodyPr/>
          <a:lstStyle/>
          <a:p>
            <a:pPr eaLnBrk="1" hangingPunct="1">
              <a:defRPr/>
            </a:pPr>
            <a:r>
              <a:rPr lang="en-US" sz="2800" dirty="0">
                <a:effectLst/>
                <a:cs typeface="Arial" charset="0"/>
              </a:rPr>
              <a:t>U.S. has highest rates in world (37% for OW and obesity vs. 30% Canada, 25% Mexico, 5% Japan)</a:t>
            </a:r>
          </a:p>
          <a:p>
            <a:pPr lvl="1" eaLnBrk="1" hangingPunct="1">
              <a:defRPr/>
            </a:pPr>
            <a:r>
              <a:rPr lang="en-US" dirty="0">
                <a:effectLst/>
                <a:cs typeface="Arial" charset="0"/>
              </a:rPr>
              <a:t>Nearly double the OECD average</a:t>
            </a:r>
          </a:p>
          <a:p>
            <a:pPr lvl="1" eaLnBrk="1" hangingPunct="1">
              <a:defRPr/>
            </a:pPr>
            <a:r>
              <a:rPr lang="en-US" dirty="0">
                <a:effectLst/>
                <a:cs typeface="Arial" charset="0"/>
              </a:rPr>
              <a:t>US also has world’s highest rate of chronic conditions</a:t>
            </a:r>
          </a:p>
          <a:p>
            <a:pPr lvl="1" eaLnBrk="1" hangingPunct="1">
              <a:defRPr/>
            </a:pPr>
            <a:r>
              <a:rPr lang="en-US" dirty="0">
                <a:effectLst/>
                <a:cs typeface="Arial" charset="0"/>
              </a:rPr>
              <a:t>Rate down 3% over last few years due to new drugs/surgeries</a:t>
            </a:r>
          </a:p>
          <a:p>
            <a:pPr eaLnBrk="1" hangingPunct="1">
              <a:defRPr/>
            </a:pPr>
            <a:r>
              <a:rPr lang="en-US" sz="2800" dirty="0">
                <a:effectLst/>
                <a:cs typeface="Arial" charset="0"/>
              </a:rPr>
              <a:t>1/3 of US house pets are obese (obese masters tend to have obese pets)</a:t>
            </a:r>
          </a:p>
          <a:p>
            <a:pP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3">
            <a:extLst>
              <a:ext uri="{FF2B5EF4-FFF2-40B4-BE49-F238E27FC236}">
                <a16:creationId xmlns:a16="http://schemas.microsoft.com/office/drawing/2014/main" id="{AB1D30C1-FBEC-1BBC-FED0-A0360DBDFB2C}"/>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133600" y="114300"/>
            <a:ext cx="5259388" cy="67437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a:extLst>
              <a:ext uri="{FF2B5EF4-FFF2-40B4-BE49-F238E27FC236}">
                <a16:creationId xmlns:a16="http://schemas.microsoft.com/office/drawing/2014/main" id="{8501BAD1-9793-0A79-0721-D1F6FF5105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304800"/>
            <a:ext cx="7989888"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E648AF6D-4E5A-A59E-F43C-5E14A3D00DF1}"/>
              </a:ext>
            </a:extLst>
          </p:cNvPr>
          <p:cNvSpPr>
            <a:spLocks noGrp="1" noRot="1" noChangeArrowheads="1"/>
          </p:cNvSpPr>
          <p:nvPr>
            <p:ph type="title"/>
          </p:nvPr>
        </p:nvSpPr>
        <p:spPr/>
        <p:txBody>
          <a:bodyPr/>
          <a:lstStyle/>
          <a:p>
            <a:pPr eaLnBrk="1" hangingPunct="1">
              <a:defRPr/>
            </a:pPr>
            <a:r>
              <a:rPr lang="en-US" sz="4000" dirty="0"/>
              <a:t>Causes of and Contributors to Obesity</a:t>
            </a:r>
          </a:p>
        </p:txBody>
      </p:sp>
      <p:sp>
        <p:nvSpPr>
          <p:cNvPr id="143363" name="Rectangle 3">
            <a:extLst>
              <a:ext uri="{FF2B5EF4-FFF2-40B4-BE49-F238E27FC236}">
                <a16:creationId xmlns:a16="http://schemas.microsoft.com/office/drawing/2014/main" id="{C7066D30-6D65-2D7E-D1CB-4AF6A2D46EDE}"/>
              </a:ext>
            </a:extLst>
          </p:cNvPr>
          <p:cNvSpPr>
            <a:spLocks noGrp="1" noChangeArrowheads="1"/>
          </p:cNvSpPr>
          <p:nvPr>
            <p:ph type="body" idx="1"/>
          </p:nvPr>
        </p:nvSpPr>
        <p:spPr/>
        <p:txBody>
          <a:bodyPr/>
          <a:lstStyle/>
          <a:p>
            <a:pPr eaLnBrk="1" hangingPunct="1">
              <a:defRPr/>
            </a:pPr>
            <a:r>
              <a:rPr lang="en-US" sz="4000" dirty="0"/>
              <a:t>Energy in &gt; energy out (3500 extra calories of food leads to approximately 1 </a:t>
            </a:r>
            <a:r>
              <a:rPr lang="en-US" sz="4000" dirty="0" err="1"/>
              <a:t>lb</a:t>
            </a:r>
            <a:r>
              <a:rPr lang="en-US" sz="4000" dirty="0"/>
              <a:t> </a:t>
            </a:r>
            <a:r>
              <a:rPr lang="en-US" sz="4000" dirty="0" err="1"/>
              <a:t>wt</a:t>
            </a:r>
            <a:r>
              <a:rPr lang="en-US" sz="4000" dirty="0"/>
              <a:t> gain)</a:t>
            </a:r>
          </a:p>
          <a:p>
            <a:pPr eaLnBrk="1" hangingPunct="1">
              <a:defRPr/>
            </a:pPr>
            <a:r>
              <a:rPr lang="en-US" sz="4000" dirty="0"/>
              <a:t>Poor diet</a:t>
            </a:r>
          </a:p>
          <a:p>
            <a:pPr eaLnBrk="1" hangingPunct="1">
              <a:defRPr/>
            </a:pPr>
            <a:r>
              <a:rPr lang="en-US" sz="4000" dirty="0"/>
              <a:t>Poor hydration</a:t>
            </a:r>
          </a:p>
          <a:p>
            <a:pPr eaLnBrk="1" hangingPunct="1">
              <a:defRPr/>
            </a:pPr>
            <a:r>
              <a:rPr lang="en-US" sz="4000" dirty="0"/>
              <a:t>Inadequate exercise (also linked with poor academic performance)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EC32-66D6-39CD-893A-4176EF9AD4DF}"/>
              </a:ext>
            </a:extLst>
          </p:cNvPr>
          <p:cNvSpPr>
            <a:spLocks noGrp="1"/>
          </p:cNvSpPr>
          <p:nvPr>
            <p:ph type="title"/>
          </p:nvPr>
        </p:nvSpPr>
        <p:spPr/>
        <p:txBody>
          <a:bodyPr/>
          <a:lstStyle/>
          <a:p>
            <a:pPr>
              <a:defRPr/>
            </a:pPr>
            <a:r>
              <a:rPr lang="en-US" sz="4000">
                <a:solidFill>
                  <a:srgbClr val="E5E5FF"/>
                </a:solidFill>
              </a:rPr>
              <a:t>Causes of and Contributors to Obesity</a:t>
            </a:r>
            <a:endParaRPr lang="en-US"/>
          </a:p>
        </p:txBody>
      </p:sp>
      <p:sp>
        <p:nvSpPr>
          <p:cNvPr id="3" name="Content Placeholder 2">
            <a:extLst>
              <a:ext uri="{FF2B5EF4-FFF2-40B4-BE49-F238E27FC236}">
                <a16:creationId xmlns:a16="http://schemas.microsoft.com/office/drawing/2014/main" id="{57BA0118-80CD-A3CB-C4A6-04D308E5EB59}"/>
              </a:ext>
            </a:extLst>
          </p:cNvPr>
          <p:cNvSpPr>
            <a:spLocks noGrp="1"/>
          </p:cNvSpPr>
          <p:nvPr>
            <p:ph idx="1"/>
          </p:nvPr>
        </p:nvSpPr>
        <p:spPr/>
        <p:txBody>
          <a:bodyPr/>
          <a:lstStyle/>
          <a:p>
            <a:pPr eaLnBrk="1" hangingPunct="1">
              <a:defRPr/>
            </a:pPr>
            <a:r>
              <a:rPr lang="en-US" sz="3600" dirty="0"/>
              <a:t>Inadequate/irregular sleep</a:t>
            </a:r>
          </a:p>
          <a:p>
            <a:pPr eaLnBrk="1" hangingPunct="1">
              <a:defRPr/>
            </a:pPr>
            <a:endParaRPr lang="en-US" sz="3600" dirty="0"/>
          </a:p>
          <a:p>
            <a:pPr eaLnBrk="1" hangingPunct="1">
              <a:defRPr/>
            </a:pPr>
            <a:r>
              <a:rPr lang="en-US" sz="3600" dirty="0"/>
              <a:t>Car culture – less walking/bicycling</a:t>
            </a:r>
          </a:p>
          <a:p>
            <a:pPr eaLnBrk="1" hangingPunct="1">
              <a:defRPr/>
            </a:pPr>
            <a:endParaRPr lang="en-US" sz="3600" dirty="0"/>
          </a:p>
          <a:p>
            <a:pPr eaLnBrk="1" hangingPunct="1">
              <a:defRPr/>
            </a:pPr>
            <a:r>
              <a:rPr lang="en-US" sz="3600" dirty="0"/>
              <a:t>Excessive television watching</a:t>
            </a:r>
          </a:p>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AEADE163-6103-0189-978D-2A3FEE24A2B8}"/>
              </a:ext>
            </a:extLst>
          </p:cNvPr>
          <p:cNvSpPr>
            <a:spLocks noGrp="1" noRot="1" noChangeArrowheads="1"/>
          </p:cNvSpPr>
          <p:nvPr>
            <p:ph type="title"/>
          </p:nvPr>
        </p:nvSpPr>
        <p:spPr/>
        <p:txBody>
          <a:bodyPr/>
          <a:lstStyle/>
          <a:p>
            <a:pPr eaLnBrk="1" hangingPunct="1">
              <a:defRPr/>
            </a:pPr>
            <a:r>
              <a:rPr lang="en-US" sz="4000" dirty="0"/>
              <a:t>Causes of and Contributors to Obesity</a:t>
            </a:r>
          </a:p>
        </p:txBody>
      </p:sp>
      <p:sp>
        <p:nvSpPr>
          <p:cNvPr id="144387" name="Rectangle 3">
            <a:extLst>
              <a:ext uri="{FF2B5EF4-FFF2-40B4-BE49-F238E27FC236}">
                <a16:creationId xmlns:a16="http://schemas.microsoft.com/office/drawing/2014/main" id="{321D3593-A976-D0A6-5323-7CB0144A8C8A}"/>
              </a:ext>
            </a:extLst>
          </p:cNvPr>
          <p:cNvSpPr>
            <a:spLocks noGrp="1" noChangeArrowheads="1"/>
          </p:cNvSpPr>
          <p:nvPr>
            <p:ph type="body" idx="1"/>
          </p:nvPr>
        </p:nvSpPr>
        <p:spPr/>
        <p:txBody>
          <a:bodyPr/>
          <a:lstStyle/>
          <a:p>
            <a:pPr eaLnBrk="1" hangingPunct="1">
              <a:defRPr/>
            </a:pPr>
            <a:r>
              <a:rPr lang="en-US" dirty="0"/>
              <a:t>Genetic factors (estimates range from 1% to 75% of cases, best estimate is that genes account for as much as 21% of BMI variation)</a:t>
            </a:r>
          </a:p>
          <a:p>
            <a:pPr lvl="1" eaLnBrk="1" hangingPunct="1">
              <a:defRPr/>
            </a:pPr>
            <a:r>
              <a:rPr lang="en-US" dirty="0"/>
              <a:t>97 distinct genetic variations associated with obesity or body-mass index</a:t>
            </a:r>
          </a:p>
          <a:p>
            <a:pPr lvl="1" eaLnBrk="1" hangingPunct="1">
              <a:defRPr/>
            </a:pPr>
            <a:r>
              <a:rPr lang="en-US" dirty="0"/>
              <a:t>FTO (fat mass and obesity) gene began to influence BMI in 1940s (technological advances/less activity and increased availability of high calorie processed foods)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1F95-1947-56BD-8F2E-CA5FE3DCF8C0}"/>
              </a:ext>
            </a:extLst>
          </p:cNvPr>
          <p:cNvSpPr>
            <a:spLocks noGrp="1"/>
          </p:cNvSpPr>
          <p:nvPr>
            <p:ph type="title"/>
          </p:nvPr>
        </p:nvSpPr>
        <p:spPr/>
        <p:txBody>
          <a:bodyPr/>
          <a:lstStyle/>
          <a:p>
            <a:pPr>
              <a:defRPr/>
            </a:pPr>
            <a:r>
              <a:rPr lang="en-US" sz="4000" dirty="0">
                <a:solidFill>
                  <a:srgbClr val="E5E5FF"/>
                </a:solidFill>
              </a:rPr>
              <a:t>Causes of and Contributors to Obesity</a:t>
            </a:r>
            <a:endParaRPr lang="en-US" dirty="0"/>
          </a:p>
        </p:txBody>
      </p:sp>
      <p:sp>
        <p:nvSpPr>
          <p:cNvPr id="3" name="Content Placeholder 2">
            <a:extLst>
              <a:ext uri="{FF2B5EF4-FFF2-40B4-BE49-F238E27FC236}">
                <a16:creationId xmlns:a16="http://schemas.microsoft.com/office/drawing/2014/main" id="{120A708D-74F8-7717-F911-9E5EF676433F}"/>
              </a:ext>
            </a:extLst>
          </p:cNvPr>
          <p:cNvSpPr>
            <a:spLocks noGrp="1"/>
          </p:cNvSpPr>
          <p:nvPr>
            <p:ph idx="1"/>
          </p:nvPr>
        </p:nvSpPr>
        <p:spPr/>
        <p:txBody>
          <a:bodyPr/>
          <a:lstStyle/>
          <a:p>
            <a:pPr eaLnBrk="1" hangingPunct="1">
              <a:buClr>
                <a:srgbClr val="FFCC00"/>
              </a:buClr>
              <a:defRPr/>
            </a:pPr>
            <a:r>
              <a:rPr lang="en-US" dirty="0">
                <a:solidFill>
                  <a:srgbClr val="FFFFFF"/>
                </a:solidFill>
              </a:rPr>
              <a:t>Hormones, neurochemicals, and environmental </a:t>
            </a:r>
            <a:r>
              <a:rPr lang="en-US" dirty="0" err="1">
                <a:solidFill>
                  <a:srgbClr val="FFFFFF"/>
                </a:solidFill>
              </a:rPr>
              <a:t>obesogens</a:t>
            </a:r>
            <a:r>
              <a:rPr lang="en-US" dirty="0">
                <a:solidFill>
                  <a:srgbClr val="FFFFFF"/>
                </a:solidFill>
              </a:rPr>
              <a:t> (including leptin, ghrelin, phthalates, BPA, PCBs, PBDEs, PFOA)</a:t>
            </a:r>
          </a:p>
          <a:p>
            <a:pPr lvl="1" eaLnBrk="1" hangingPunct="1">
              <a:buClr>
                <a:srgbClr val="FFCC00"/>
              </a:buClr>
              <a:defRPr/>
            </a:pPr>
            <a:r>
              <a:rPr lang="en-US" dirty="0">
                <a:solidFill>
                  <a:srgbClr val="FFFFFF"/>
                </a:solidFill>
              </a:rPr>
              <a:t>Phthalates common in fast foods</a:t>
            </a:r>
          </a:p>
          <a:p>
            <a:pPr lvl="1" eaLnBrk="1" hangingPunct="1">
              <a:buClr>
                <a:srgbClr val="FFCC00"/>
              </a:buClr>
              <a:defRPr/>
            </a:pPr>
            <a:r>
              <a:rPr lang="en-US" dirty="0">
                <a:solidFill>
                  <a:srgbClr val="FFFFFF"/>
                </a:solidFill>
              </a:rPr>
              <a:t>PFOA/PFOS slow metabolism, found in almost all Americans’ blood</a:t>
            </a:r>
          </a:p>
          <a:p>
            <a:pPr eaLnBrk="1" hangingPunct="1">
              <a:buClr>
                <a:srgbClr val="FFCC00"/>
              </a:buClr>
              <a:defRPr/>
            </a:pPr>
            <a:r>
              <a:rPr lang="en-US" dirty="0">
                <a:solidFill>
                  <a:srgbClr val="FFFFFF"/>
                </a:solidFill>
              </a:rPr>
              <a:t>Air pollution</a:t>
            </a:r>
          </a:p>
          <a:p>
            <a:pPr eaLnBrk="1" hangingPunct="1">
              <a:buClr>
                <a:srgbClr val="FFCC00"/>
              </a:buClr>
              <a:defRPr/>
            </a:pPr>
            <a:r>
              <a:rPr lang="en-US" dirty="0">
                <a:solidFill>
                  <a:srgbClr val="FFFFFF"/>
                </a:solidFill>
              </a:rPr>
              <a:t>Noise pollution</a:t>
            </a:r>
          </a:p>
          <a:p>
            <a:pP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7C19F36D-BE7E-344C-1CE4-A426FFA52DCE}"/>
              </a:ext>
            </a:extLst>
          </p:cNvPr>
          <p:cNvSpPr>
            <a:spLocks noGrp="1" noRot="1" noChangeArrowheads="1"/>
          </p:cNvSpPr>
          <p:nvPr>
            <p:ph type="title"/>
          </p:nvPr>
        </p:nvSpPr>
        <p:spPr/>
        <p:txBody>
          <a:bodyPr/>
          <a:lstStyle/>
          <a:p>
            <a:pPr>
              <a:defRPr/>
            </a:pPr>
            <a:r>
              <a:rPr lang="en-US" sz="4000" dirty="0"/>
              <a:t>Causes of and Contributors to Obesity</a:t>
            </a:r>
          </a:p>
        </p:txBody>
      </p:sp>
      <p:sp>
        <p:nvSpPr>
          <p:cNvPr id="146435" name="Rectangle 3">
            <a:extLst>
              <a:ext uri="{FF2B5EF4-FFF2-40B4-BE49-F238E27FC236}">
                <a16:creationId xmlns:a16="http://schemas.microsoft.com/office/drawing/2014/main" id="{7C6EC9DA-20D4-D859-BACD-C798A292012E}"/>
              </a:ext>
            </a:extLst>
          </p:cNvPr>
          <p:cNvSpPr>
            <a:spLocks noGrp="1" noChangeArrowheads="1"/>
          </p:cNvSpPr>
          <p:nvPr>
            <p:ph type="body" idx="1"/>
          </p:nvPr>
        </p:nvSpPr>
        <p:spPr/>
        <p:txBody>
          <a:bodyPr/>
          <a:lstStyle/>
          <a:p>
            <a:pPr eaLnBrk="1" hangingPunct="1">
              <a:defRPr/>
            </a:pPr>
            <a:r>
              <a:rPr lang="en-US" dirty="0"/>
              <a:t>Snacking on high glycemic foods during late pregnancy</a:t>
            </a:r>
          </a:p>
          <a:p>
            <a:pPr eaLnBrk="1" hangingPunct="1">
              <a:defRPr/>
            </a:pPr>
            <a:r>
              <a:rPr lang="en-US" dirty="0"/>
              <a:t>Maternal smoking</a:t>
            </a:r>
          </a:p>
          <a:p>
            <a:pPr eaLnBrk="1" hangingPunct="1">
              <a:defRPr/>
            </a:pPr>
            <a:r>
              <a:rPr lang="en-US" dirty="0"/>
              <a:t>Viruses and bacteria – microbiome</a:t>
            </a:r>
          </a:p>
          <a:p>
            <a:pPr eaLnBrk="1" hangingPunct="1">
              <a:defRPr/>
            </a:pPr>
            <a:r>
              <a:rPr lang="en-US" dirty="0"/>
              <a:t>Infections in infancy</a:t>
            </a:r>
          </a:p>
          <a:p>
            <a:pPr eaLnBrk="1" hangingPunct="1">
              <a:defRPr/>
            </a:pPr>
            <a:r>
              <a:rPr lang="en-US" dirty="0"/>
              <a:t>Antibiotic use in pregnancy, +/- early infancy (in absence of infection), and childhood (alter microbiome)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9ECF0-BC4B-45E7-B2EF-13776806BA83}"/>
              </a:ext>
            </a:extLst>
          </p:cNvPr>
          <p:cNvSpPr>
            <a:spLocks noGrp="1"/>
          </p:cNvSpPr>
          <p:nvPr>
            <p:ph type="title"/>
          </p:nvPr>
        </p:nvSpPr>
        <p:spPr/>
        <p:txBody>
          <a:bodyPr/>
          <a:lstStyle/>
          <a:p>
            <a:pPr>
              <a:defRPr/>
            </a:pPr>
            <a:r>
              <a:rPr lang="en-US" dirty="0"/>
              <a:t>Causes of and Contributors to Obesity</a:t>
            </a:r>
          </a:p>
        </p:txBody>
      </p:sp>
      <p:sp>
        <p:nvSpPr>
          <p:cNvPr id="3" name="Content Placeholder 2">
            <a:extLst>
              <a:ext uri="{FF2B5EF4-FFF2-40B4-BE49-F238E27FC236}">
                <a16:creationId xmlns:a16="http://schemas.microsoft.com/office/drawing/2014/main" id="{2F292A50-1540-A9F5-1EE5-A228B6553764}"/>
              </a:ext>
            </a:extLst>
          </p:cNvPr>
          <p:cNvSpPr>
            <a:spLocks noGrp="1"/>
          </p:cNvSpPr>
          <p:nvPr>
            <p:ph idx="1"/>
          </p:nvPr>
        </p:nvSpPr>
        <p:spPr/>
        <p:txBody>
          <a:bodyPr/>
          <a:lstStyle/>
          <a:p>
            <a:pPr>
              <a:defRPr/>
            </a:pPr>
            <a:r>
              <a:rPr lang="en-US" sz="2800" dirty="0"/>
              <a:t>Human microbiome being altered by diet, overuse of antibiotics, household disinfectants and endocrine disruptors, etc.</a:t>
            </a:r>
          </a:p>
          <a:p>
            <a:pPr>
              <a:defRPr/>
            </a:pPr>
            <a:r>
              <a:rPr lang="en-US" sz="2800" dirty="0"/>
              <a:t>Mass extinction of healthy bacteria underway (including those involved in digestion and mucosal protection against microbes and endotoxin)</a:t>
            </a:r>
          </a:p>
          <a:p>
            <a:pPr>
              <a:defRPr/>
            </a:pPr>
            <a:r>
              <a:rPr lang="en-US" sz="2800" dirty="0"/>
              <a:t>Calls for microbiome repopulation of Western guts, even development of storage repository of healthy bacteria</a:t>
            </a:r>
          </a:p>
          <a:p>
            <a:pPr>
              <a:defRPr/>
            </a:pPr>
            <a:r>
              <a:rPr lang="en-US" sz="2800" dirty="0"/>
              <a:t>Microbiome might control up to 10% of body weight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D2A0A142-EBA4-3177-0947-C0324EB64572}"/>
              </a:ext>
            </a:extLst>
          </p:cNvPr>
          <p:cNvSpPr>
            <a:spLocks noGrp="1" noRot="1" noChangeArrowheads="1"/>
          </p:cNvSpPr>
          <p:nvPr>
            <p:ph type="title"/>
          </p:nvPr>
        </p:nvSpPr>
        <p:spPr/>
        <p:txBody>
          <a:bodyPr/>
          <a:lstStyle/>
          <a:p>
            <a:pPr eaLnBrk="1" hangingPunct="1">
              <a:defRPr/>
            </a:pPr>
            <a:r>
              <a:rPr lang="en-US" sz="4000" dirty="0"/>
              <a:t>Causes of and Contributors to Obesity</a:t>
            </a:r>
          </a:p>
        </p:txBody>
      </p:sp>
      <p:sp>
        <p:nvSpPr>
          <p:cNvPr id="147459" name="Rectangle 3">
            <a:extLst>
              <a:ext uri="{FF2B5EF4-FFF2-40B4-BE49-F238E27FC236}">
                <a16:creationId xmlns:a16="http://schemas.microsoft.com/office/drawing/2014/main" id="{77410EC9-0BF3-81B4-A1C7-A9755C4FE69E}"/>
              </a:ext>
            </a:extLst>
          </p:cNvPr>
          <p:cNvSpPr>
            <a:spLocks noGrp="1" noChangeArrowheads="1"/>
          </p:cNvSpPr>
          <p:nvPr>
            <p:ph type="body" idx="1"/>
          </p:nvPr>
        </p:nvSpPr>
        <p:spPr/>
        <p:txBody>
          <a:bodyPr/>
          <a:lstStyle/>
          <a:p>
            <a:pPr eaLnBrk="1" hangingPunct="1">
              <a:defRPr/>
            </a:pPr>
            <a:r>
              <a:rPr lang="en-US" dirty="0"/>
              <a:t>Sugar substitutes:</a:t>
            </a:r>
          </a:p>
          <a:p>
            <a:pPr lvl="1" eaLnBrk="1" hangingPunct="1">
              <a:defRPr/>
            </a:pPr>
            <a:r>
              <a:rPr lang="en-US" sz="3200" dirty="0"/>
              <a:t>May increase appetite for sweet foods and promote overeating</a:t>
            </a:r>
          </a:p>
          <a:p>
            <a:pPr lvl="1" eaLnBrk="1" hangingPunct="1">
              <a:defRPr/>
            </a:pPr>
            <a:r>
              <a:rPr lang="en-US" sz="3200" dirty="0"/>
              <a:t>Some promote gut dysbiosis</a:t>
            </a:r>
          </a:p>
          <a:p>
            <a:pPr lvl="1" eaLnBrk="1" hangingPunct="1">
              <a:defRPr/>
            </a:pPr>
            <a:r>
              <a:rPr lang="en-US" sz="3200" dirty="0"/>
              <a:t>Can increase inflammation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3E12-FF55-6813-FD99-DFE2A7FC2B88}"/>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Causes of and Contributors to Obesity</a:t>
            </a:r>
            <a:endParaRPr lang="en-AU" dirty="0"/>
          </a:p>
        </p:txBody>
      </p:sp>
      <p:sp>
        <p:nvSpPr>
          <p:cNvPr id="3" name="Content Placeholder 2">
            <a:extLst>
              <a:ext uri="{FF2B5EF4-FFF2-40B4-BE49-F238E27FC236}">
                <a16:creationId xmlns:a16="http://schemas.microsoft.com/office/drawing/2014/main" id="{8C8383CB-EBB3-4673-99E7-E0DFE15D0D06}"/>
              </a:ext>
            </a:extLst>
          </p:cNvPr>
          <p:cNvSpPr>
            <a:spLocks noGrp="1"/>
          </p:cNvSpPr>
          <p:nvPr>
            <p:ph idx="1"/>
          </p:nvPr>
        </p:nvSpPr>
        <p:spPr/>
        <p:txBody>
          <a:bodyPr/>
          <a:lstStyle/>
          <a:p>
            <a:pPr eaLnBrk="1" hangingPunct="1">
              <a:defRPr/>
            </a:pPr>
            <a:r>
              <a:rPr lang="en-US" dirty="0"/>
              <a:t>Sugar substitutes:</a:t>
            </a:r>
          </a:p>
          <a:p>
            <a:pPr lvl="1" eaLnBrk="1" hangingPunct="1">
              <a:defRPr/>
            </a:pPr>
            <a:r>
              <a:rPr lang="en-US" sz="3200" dirty="0"/>
              <a:t>Can increase risk of MI/CVA</a:t>
            </a:r>
          </a:p>
          <a:p>
            <a:pPr lvl="1" eaLnBrk="1" hangingPunct="1">
              <a:defRPr/>
            </a:pPr>
            <a:r>
              <a:rPr lang="en-US" sz="3200" dirty="0"/>
              <a:t>Aspartame should be avoided in people with PKU; some studies suggest link with cancer</a:t>
            </a:r>
          </a:p>
          <a:p>
            <a:pPr lvl="1" eaLnBrk="1" hangingPunct="1">
              <a:defRPr/>
            </a:pPr>
            <a:r>
              <a:rPr lang="en-US" sz="3200" dirty="0"/>
              <a:t>Erythritol linked to blood clotting, MI, CVA, and death</a:t>
            </a:r>
          </a:p>
          <a:p>
            <a:endParaRPr lang="en-AU" dirty="0"/>
          </a:p>
        </p:txBody>
      </p:sp>
    </p:spTree>
    <p:extLst>
      <p:ext uri="{BB962C8B-B14F-4D97-AF65-F5344CB8AC3E}">
        <p14:creationId xmlns:p14="http://schemas.microsoft.com/office/powerpoint/2010/main" val="1635381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9747-3477-D1A6-0153-C632AB4BF9C2}"/>
              </a:ext>
            </a:extLst>
          </p:cNvPr>
          <p:cNvSpPr>
            <a:spLocks noGrp="1"/>
          </p:cNvSpPr>
          <p:nvPr>
            <p:ph type="title"/>
          </p:nvPr>
        </p:nvSpPr>
        <p:spPr/>
        <p:txBody>
          <a:bodyPr/>
          <a:lstStyle/>
          <a:p>
            <a:r>
              <a:rPr lang="en-AU" dirty="0"/>
              <a:t>Obesity</a:t>
            </a:r>
          </a:p>
        </p:txBody>
      </p:sp>
      <p:sp>
        <p:nvSpPr>
          <p:cNvPr id="3" name="Content Placeholder 2">
            <a:extLst>
              <a:ext uri="{FF2B5EF4-FFF2-40B4-BE49-F238E27FC236}">
                <a16:creationId xmlns:a16="http://schemas.microsoft.com/office/drawing/2014/main" id="{ED822880-4F7F-55B6-0601-84A8C7E4B220}"/>
              </a:ext>
            </a:extLst>
          </p:cNvPr>
          <p:cNvSpPr>
            <a:spLocks noGrp="1"/>
          </p:cNvSpPr>
          <p:nvPr>
            <p:ph idx="1"/>
          </p:nvPr>
        </p:nvSpPr>
        <p:spPr/>
        <p:txBody>
          <a:bodyPr/>
          <a:lstStyle/>
          <a:p>
            <a:pPr eaLnBrk="1" hangingPunct="1">
              <a:defRPr/>
            </a:pPr>
            <a:r>
              <a:rPr lang="en-US" dirty="0"/>
              <a:t>Medications: e.g., OCPs, antidepressants, antipsychotics, etc.</a:t>
            </a:r>
          </a:p>
          <a:p>
            <a:pPr eaLnBrk="1" hangingPunct="1">
              <a:defRPr/>
            </a:pPr>
            <a:endParaRPr lang="en-US" dirty="0"/>
          </a:p>
          <a:p>
            <a:pPr eaLnBrk="1" hangingPunct="1">
              <a:defRPr/>
            </a:pPr>
            <a:r>
              <a:rPr lang="en-US" dirty="0"/>
              <a:t>Hypothyroidism</a:t>
            </a:r>
          </a:p>
          <a:p>
            <a:endParaRPr lang="en-AU" dirty="0"/>
          </a:p>
          <a:p>
            <a:r>
              <a:rPr lang="en-AU" dirty="0"/>
              <a:t>Cushing’s Syndrome</a:t>
            </a:r>
          </a:p>
          <a:p>
            <a:endParaRPr lang="en-AU" dirty="0"/>
          </a:p>
          <a:p>
            <a:r>
              <a:rPr lang="en-AU" dirty="0"/>
              <a:t>Other illnesses and genetic disorders</a:t>
            </a:r>
          </a:p>
        </p:txBody>
      </p:sp>
    </p:spTree>
    <p:extLst>
      <p:ext uri="{BB962C8B-B14F-4D97-AF65-F5344CB8AC3E}">
        <p14:creationId xmlns:p14="http://schemas.microsoft.com/office/powerpoint/2010/main" val="2245595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CA77E-B142-1FE2-E9DF-C11FC2E1BE86}"/>
              </a:ext>
            </a:extLst>
          </p:cNvPr>
          <p:cNvSpPr>
            <a:spLocks noGrp="1"/>
          </p:cNvSpPr>
          <p:nvPr>
            <p:ph type="title"/>
          </p:nvPr>
        </p:nvSpPr>
        <p:spPr/>
        <p:txBody>
          <a:bodyPr/>
          <a:lstStyle/>
          <a:p>
            <a:pPr>
              <a:defRPr/>
            </a:pPr>
            <a:r>
              <a:rPr lang="en-US" dirty="0"/>
              <a:t>Causes of and Contributors to Obesity</a:t>
            </a:r>
          </a:p>
        </p:txBody>
      </p:sp>
      <p:sp>
        <p:nvSpPr>
          <p:cNvPr id="3" name="Content Placeholder 2">
            <a:extLst>
              <a:ext uri="{FF2B5EF4-FFF2-40B4-BE49-F238E27FC236}">
                <a16:creationId xmlns:a16="http://schemas.microsoft.com/office/drawing/2014/main" id="{5E916CEA-190F-2D2B-3ABC-D95D9A5D443D}"/>
              </a:ext>
            </a:extLst>
          </p:cNvPr>
          <p:cNvSpPr>
            <a:spLocks noGrp="1"/>
          </p:cNvSpPr>
          <p:nvPr>
            <p:ph idx="1"/>
          </p:nvPr>
        </p:nvSpPr>
        <p:spPr/>
        <p:txBody>
          <a:bodyPr/>
          <a:lstStyle/>
          <a:p>
            <a:pPr eaLnBrk="1" hangingPunct="1">
              <a:defRPr/>
            </a:pPr>
            <a:r>
              <a:rPr lang="en-US" sz="2800" dirty="0"/>
              <a:t>C-section</a:t>
            </a:r>
          </a:p>
          <a:p>
            <a:pPr eaLnBrk="1" hangingPunct="1">
              <a:defRPr/>
            </a:pPr>
            <a:r>
              <a:rPr lang="en-US" sz="2800" dirty="0"/>
              <a:t>High birth weight in mothers who gain excessive weight during pregnancy</a:t>
            </a:r>
          </a:p>
          <a:p>
            <a:pPr lvl="1" eaLnBrk="1" hangingPunct="1">
              <a:defRPr/>
            </a:pPr>
            <a:r>
              <a:rPr lang="en-US" dirty="0"/>
              <a:t>Mother’s BMI otherwise has limited influence on child’s BMI, although does influence her teenager’s BMI, likely due to genetic and environmental factors</a:t>
            </a:r>
          </a:p>
          <a:p>
            <a:pPr>
              <a:defRPr/>
            </a:pPr>
            <a:r>
              <a:rPr lang="en-US" sz="2800" dirty="0"/>
              <a:t>Both large and small babies, as opposed to normal birthweight babies, prone to obesity</a:t>
            </a:r>
          </a:p>
          <a:p>
            <a:pPr>
              <a:defRPr/>
            </a:pPr>
            <a:r>
              <a:rPr lang="en-US" sz="2800" dirty="0"/>
              <a:t>94% of mothers of overweight toddlers see child’s size as normal</a:t>
            </a:r>
          </a:p>
          <a:p>
            <a:pP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CB992BA8-F456-817B-F10A-52BF87A2F241}"/>
              </a:ext>
            </a:extLst>
          </p:cNvPr>
          <p:cNvSpPr>
            <a:spLocks noGrp="1" noRot="1" noChangeArrowheads="1"/>
          </p:cNvSpPr>
          <p:nvPr>
            <p:ph type="title"/>
          </p:nvPr>
        </p:nvSpPr>
        <p:spPr/>
        <p:txBody>
          <a:bodyPr/>
          <a:lstStyle/>
          <a:p>
            <a:pPr>
              <a:defRPr/>
            </a:pPr>
            <a:r>
              <a:rPr lang="en-US" sz="4000" dirty="0"/>
              <a:t>Causes of and Contributors to Obesity</a:t>
            </a:r>
          </a:p>
        </p:txBody>
      </p:sp>
      <p:sp>
        <p:nvSpPr>
          <p:cNvPr id="147459" name="Rectangle 3">
            <a:extLst>
              <a:ext uri="{FF2B5EF4-FFF2-40B4-BE49-F238E27FC236}">
                <a16:creationId xmlns:a16="http://schemas.microsoft.com/office/drawing/2014/main" id="{B4C09841-186E-D52D-9621-8BF9098C2A9F}"/>
              </a:ext>
            </a:extLst>
          </p:cNvPr>
          <p:cNvSpPr>
            <a:spLocks noGrp="1" noChangeArrowheads="1"/>
          </p:cNvSpPr>
          <p:nvPr>
            <p:ph type="body" idx="1"/>
          </p:nvPr>
        </p:nvSpPr>
        <p:spPr/>
        <p:txBody>
          <a:bodyPr/>
          <a:lstStyle/>
          <a:p>
            <a:pPr eaLnBrk="1" hangingPunct="1">
              <a:defRPr/>
            </a:pPr>
            <a:r>
              <a:rPr lang="en-US" sz="4000" dirty="0"/>
              <a:t>Shorter or no breastfeeding</a:t>
            </a:r>
          </a:p>
          <a:p>
            <a:pPr eaLnBrk="1" hangingPunct="1">
              <a:defRPr/>
            </a:pPr>
            <a:r>
              <a:rPr lang="en-US" sz="4000" dirty="0"/>
              <a:t>Lack of mother-child bonding in infancy</a:t>
            </a:r>
          </a:p>
          <a:p>
            <a:pPr eaLnBrk="1" hangingPunct="1">
              <a:defRPr/>
            </a:pPr>
            <a:r>
              <a:rPr lang="en-US" sz="4000" dirty="0"/>
              <a:t>Childhood trauma</a:t>
            </a:r>
          </a:p>
          <a:p>
            <a:pPr eaLnBrk="1" hangingPunct="1">
              <a:defRPr/>
            </a:pPr>
            <a:r>
              <a:rPr lang="en-US" sz="4000" dirty="0"/>
              <a:t>Menopause (attenuated by exercise)</a:t>
            </a:r>
          </a:p>
          <a:p>
            <a:pPr>
              <a:buFont typeface="Wingdings" panose="05000000000000000000" pitchFamily="2" charset="2"/>
              <a:buNone/>
              <a:defRPr/>
            </a:pPr>
            <a:endParaRPr lang="en-US" dirty="0">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F93E-E0F2-2CF1-7BF8-7D6EAE97E484}"/>
              </a:ext>
            </a:extLst>
          </p:cNvPr>
          <p:cNvSpPr>
            <a:spLocks noGrp="1"/>
          </p:cNvSpPr>
          <p:nvPr>
            <p:ph type="title"/>
          </p:nvPr>
        </p:nvSpPr>
        <p:spPr/>
        <p:txBody>
          <a:bodyPr/>
          <a:lstStyle/>
          <a:p>
            <a:pPr>
              <a:defRPr/>
            </a:pPr>
            <a:r>
              <a:rPr lang="en-US" dirty="0"/>
              <a:t>Causes of and Contributors to Obesity</a:t>
            </a:r>
          </a:p>
        </p:txBody>
      </p:sp>
      <p:sp>
        <p:nvSpPr>
          <p:cNvPr id="3" name="Content Placeholder 2">
            <a:extLst>
              <a:ext uri="{FF2B5EF4-FFF2-40B4-BE49-F238E27FC236}">
                <a16:creationId xmlns:a16="http://schemas.microsoft.com/office/drawing/2014/main" id="{7124EBD0-4C17-1445-6D38-BA00DAF09FEE}"/>
              </a:ext>
            </a:extLst>
          </p:cNvPr>
          <p:cNvSpPr>
            <a:spLocks noGrp="1"/>
          </p:cNvSpPr>
          <p:nvPr>
            <p:ph idx="1"/>
          </p:nvPr>
        </p:nvSpPr>
        <p:spPr/>
        <p:txBody>
          <a:bodyPr/>
          <a:lstStyle/>
          <a:p>
            <a:pPr eaLnBrk="1" hangingPunct="1">
              <a:defRPr/>
            </a:pPr>
            <a:r>
              <a:rPr lang="en-US" dirty="0"/>
              <a:t>Childhood ability to delay gratification</a:t>
            </a:r>
          </a:p>
          <a:p>
            <a:pPr eaLnBrk="1" hangingPunct="1">
              <a:defRPr/>
            </a:pPr>
            <a:r>
              <a:rPr lang="en-US" dirty="0"/>
              <a:t>Parents frequently fail to recognize childhood overweight and obesity</a:t>
            </a:r>
          </a:p>
          <a:p>
            <a:pPr eaLnBrk="1" hangingPunct="1">
              <a:defRPr/>
            </a:pPr>
            <a:r>
              <a:rPr lang="en-US" dirty="0"/>
              <a:t>Approximately ¾ describe their children as “about the right weight)</a:t>
            </a:r>
          </a:p>
          <a:p>
            <a:pPr eaLnBrk="1" hangingPunct="1">
              <a:defRPr/>
            </a:pPr>
            <a:r>
              <a:rPr lang="en-US" dirty="0"/>
              <a:t>Perception: many overweight and obese individuals think there is nothing wrong with their weight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9807-7D5F-FF9A-37E9-524AC552889F}"/>
              </a:ext>
            </a:extLst>
          </p:cNvPr>
          <p:cNvSpPr>
            <a:spLocks noGrp="1"/>
          </p:cNvSpPr>
          <p:nvPr>
            <p:ph type="title"/>
          </p:nvPr>
        </p:nvSpPr>
        <p:spPr/>
        <p:txBody>
          <a:bodyPr/>
          <a:lstStyle/>
          <a:p>
            <a:pPr>
              <a:defRPr/>
            </a:pPr>
            <a:r>
              <a:rPr lang="en-US" dirty="0">
                <a:solidFill>
                  <a:srgbClr val="E5E5FF"/>
                </a:solidFill>
              </a:rPr>
              <a:t>Obesity</a:t>
            </a:r>
            <a:endParaRPr lang="en-US" dirty="0"/>
          </a:p>
        </p:txBody>
      </p:sp>
      <p:sp>
        <p:nvSpPr>
          <p:cNvPr id="27651" name="Content Placeholder 2">
            <a:extLst>
              <a:ext uri="{FF2B5EF4-FFF2-40B4-BE49-F238E27FC236}">
                <a16:creationId xmlns:a16="http://schemas.microsoft.com/office/drawing/2014/main" id="{1F493977-946C-9DB3-C752-054B4CD30F03}"/>
              </a:ext>
            </a:extLst>
          </p:cNvPr>
          <p:cNvSpPr>
            <a:spLocks noGrp="1" noChangeArrowheads="1"/>
          </p:cNvSpPr>
          <p:nvPr>
            <p:ph idx="1"/>
          </p:nvPr>
        </p:nvSpPr>
        <p:spPr/>
        <p:txBody>
          <a:bodyPr/>
          <a:lstStyle/>
          <a:p>
            <a:pPr eaLnBrk="1" hangingPunct="1"/>
            <a:r>
              <a:rPr lang="en-US" altLang="en-US" sz="3600">
                <a:effectLst/>
              </a:rPr>
              <a:t>More prevalent in adults with sensory, physical and mental health conditions</a:t>
            </a:r>
          </a:p>
          <a:p>
            <a:pPr lvl="1" eaLnBrk="1" hangingPunct="1"/>
            <a:r>
              <a:rPr lang="en-US" altLang="en-US" sz="3600">
                <a:effectLst/>
              </a:rPr>
              <a:t>Healthy diet may help prevent depression and anxiety</a:t>
            </a:r>
          </a:p>
          <a:p>
            <a:r>
              <a:rPr lang="en-US" altLang="en-US" sz="3600">
                <a:effectLst/>
              </a:rPr>
              <a:t>More common in bisexual and lesbian women, less common in homosexual males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963F01C-F70B-50FB-EFE2-E143AA126C10}"/>
              </a:ext>
            </a:extLst>
          </p:cNvPr>
          <p:cNvSpPr>
            <a:spLocks noGrp="1" noRot="1" noChangeArrowheads="1"/>
          </p:cNvSpPr>
          <p:nvPr>
            <p:ph type="title"/>
          </p:nvPr>
        </p:nvSpPr>
        <p:spPr/>
        <p:txBody>
          <a:bodyPr/>
          <a:lstStyle/>
          <a:p>
            <a:pPr eaLnBrk="1" hangingPunct="1">
              <a:defRPr/>
            </a:pPr>
            <a:r>
              <a:rPr lang="en-US" b="0"/>
              <a:t>Obesity Prevention</a:t>
            </a:r>
          </a:p>
        </p:txBody>
      </p:sp>
      <p:sp>
        <p:nvSpPr>
          <p:cNvPr id="28675" name="Rectangle 3">
            <a:extLst>
              <a:ext uri="{FF2B5EF4-FFF2-40B4-BE49-F238E27FC236}">
                <a16:creationId xmlns:a16="http://schemas.microsoft.com/office/drawing/2014/main" id="{ABB88412-15AD-B15D-BD06-9B66C7B9FB6E}"/>
              </a:ext>
            </a:extLst>
          </p:cNvPr>
          <p:cNvSpPr>
            <a:spLocks noGrp="1" noChangeArrowheads="1"/>
          </p:cNvSpPr>
          <p:nvPr>
            <p:ph type="body" idx="1"/>
          </p:nvPr>
        </p:nvSpPr>
        <p:spPr/>
        <p:txBody>
          <a:bodyPr/>
          <a:lstStyle/>
          <a:p>
            <a:pPr eaLnBrk="1" hangingPunct="1"/>
            <a:r>
              <a:rPr lang="en-US" altLang="en-US" sz="3600">
                <a:effectLst/>
                <a:cs typeface="Arial" panose="020B0604020202020204" pitchFamily="34" charset="0"/>
              </a:rPr>
              <a:t>Ideal diet: </a:t>
            </a:r>
          </a:p>
          <a:p>
            <a:pPr lvl="1" eaLnBrk="1" hangingPunct="1"/>
            <a:r>
              <a:rPr lang="en-US" altLang="en-US" sz="3600">
                <a:effectLst/>
                <a:cs typeface="Arial" panose="020B0604020202020204" pitchFamily="34" charset="0"/>
              </a:rPr>
              <a:t>45-65% of calories from CHOs</a:t>
            </a:r>
          </a:p>
          <a:p>
            <a:pPr lvl="1" eaLnBrk="1" hangingPunct="1"/>
            <a:r>
              <a:rPr lang="en-US" altLang="en-US" sz="3600">
                <a:effectLst/>
                <a:cs typeface="Arial" panose="020B0604020202020204" pitchFamily="34" charset="0"/>
              </a:rPr>
              <a:t>20-35% from fat</a:t>
            </a:r>
          </a:p>
          <a:p>
            <a:pPr lvl="1" eaLnBrk="1" hangingPunct="1"/>
            <a:r>
              <a:rPr lang="en-US" altLang="en-US" sz="3600">
                <a:effectLst/>
                <a:cs typeface="Arial" panose="020B0604020202020204" pitchFamily="34" charset="0"/>
              </a:rPr>
              <a:t>10-35% from protein</a:t>
            </a:r>
          </a:p>
          <a:p>
            <a:pPr eaLnBrk="1" hangingPunct="1"/>
            <a:r>
              <a:rPr lang="en-US" altLang="en-US" sz="3600">
                <a:effectLst/>
                <a:cs typeface="Arial" panose="020B0604020202020204" pitchFamily="34" charset="0"/>
              </a:rPr>
              <a:t>Average daily consumption up 570 calories compared with 1970s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65A2-8B5E-65D6-C3E3-2AA728CEE0A1}"/>
              </a:ext>
            </a:extLst>
          </p:cNvPr>
          <p:cNvSpPr>
            <a:spLocks noGrp="1"/>
          </p:cNvSpPr>
          <p:nvPr>
            <p:ph type="title"/>
          </p:nvPr>
        </p:nvSpPr>
        <p:spPr/>
        <p:txBody>
          <a:bodyPr/>
          <a:lstStyle/>
          <a:p>
            <a:pPr>
              <a:defRPr/>
            </a:pPr>
            <a:r>
              <a:rPr lang="en-US" dirty="0"/>
              <a:t>Obesity Prevention</a:t>
            </a:r>
          </a:p>
        </p:txBody>
      </p:sp>
      <p:sp>
        <p:nvSpPr>
          <p:cNvPr id="3" name="Content Placeholder 2">
            <a:extLst>
              <a:ext uri="{FF2B5EF4-FFF2-40B4-BE49-F238E27FC236}">
                <a16:creationId xmlns:a16="http://schemas.microsoft.com/office/drawing/2014/main" id="{99A6CE0C-E983-1639-83D6-91D56C7F19D8}"/>
              </a:ext>
            </a:extLst>
          </p:cNvPr>
          <p:cNvSpPr>
            <a:spLocks noGrp="1"/>
          </p:cNvSpPr>
          <p:nvPr>
            <p:ph idx="1"/>
          </p:nvPr>
        </p:nvSpPr>
        <p:spPr/>
        <p:txBody>
          <a:bodyPr/>
          <a:lstStyle/>
          <a:p>
            <a:pPr>
              <a:defRPr/>
            </a:pPr>
            <a:r>
              <a:rPr lang="en-US" dirty="0"/>
              <a:t>Pescetarian diet best, followed by vegetarian/vegan, followed by omnivore diet, with keto and paleo diets the worst for human health and the environment</a:t>
            </a:r>
          </a:p>
          <a:p>
            <a:pPr>
              <a:defRPr/>
            </a:pPr>
            <a:r>
              <a:rPr lang="en-US" dirty="0"/>
              <a:t>Mediterranean and DASH diets good</a:t>
            </a:r>
          </a:p>
          <a:p>
            <a:pPr lvl="1">
              <a:defRPr/>
            </a:pPr>
            <a:r>
              <a:rPr lang="en-US" dirty="0"/>
              <a:t>Seafood, veggies, olive oil, low salt, etc.</a:t>
            </a:r>
          </a:p>
          <a:p>
            <a:pPr>
              <a:defRPr/>
            </a:pPr>
            <a:r>
              <a:rPr lang="en-US" dirty="0"/>
              <a:t>Time-restricted eating helpful, relatively easy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84CE8-41A4-9120-D141-9389DDDFFDB0}"/>
              </a:ext>
            </a:extLst>
          </p:cNvPr>
          <p:cNvSpPr>
            <a:spLocks noGrp="1"/>
          </p:cNvSpPr>
          <p:nvPr>
            <p:ph type="title"/>
          </p:nvPr>
        </p:nvSpPr>
        <p:spPr/>
        <p:txBody>
          <a:bodyPr/>
          <a:lstStyle/>
          <a:p>
            <a:pPr>
              <a:defRPr/>
            </a:pPr>
            <a:r>
              <a:rPr lang="en-US" dirty="0"/>
              <a:t>Obesity Prevention</a:t>
            </a:r>
          </a:p>
        </p:txBody>
      </p:sp>
      <p:sp>
        <p:nvSpPr>
          <p:cNvPr id="3" name="Content Placeholder 2">
            <a:extLst>
              <a:ext uri="{FF2B5EF4-FFF2-40B4-BE49-F238E27FC236}">
                <a16:creationId xmlns:a16="http://schemas.microsoft.com/office/drawing/2014/main" id="{FFDC0EBA-74CC-0FB7-1BC5-8BD38515017D}"/>
              </a:ext>
            </a:extLst>
          </p:cNvPr>
          <p:cNvSpPr>
            <a:spLocks noGrp="1"/>
          </p:cNvSpPr>
          <p:nvPr>
            <p:ph idx="1"/>
          </p:nvPr>
        </p:nvSpPr>
        <p:spPr/>
        <p:txBody>
          <a:bodyPr/>
          <a:lstStyle/>
          <a:p>
            <a:pPr eaLnBrk="1" hangingPunct="1">
              <a:defRPr/>
            </a:pPr>
            <a:r>
              <a:rPr lang="en-US" sz="2400" b="1" dirty="0"/>
              <a:t>Ideal exercise = 1 hour per day</a:t>
            </a:r>
          </a:p>
          <a:p>
            <a:pPr lvl="1" eaLnBrk="1" hangingPunct="1">
              <a:defRPr/>
            </a:pPr>
            <a:r>
              <a:rPr lang="en-US" sz="2400" b="1" dirty="0"/>
              <a:t>30% of Americans get regular exercise, 40% get none; 25% of American children and teenagers (and only 10% of high school students) get recommended amount</a:t>
            </a:r>
          </a:p>
          <a:p>
            <a:pPr lvl="1" eaLnBrk="1" hangingPunct="1">
              <a:defRPr/>
            </a:pPr>
            <a:r>
              <a:rPr lang="en-US" sz="2400" b="1" dirty="0"/>
              <a:t>Only 27% of men </a:t>
            </a:r>
            <a:r>
              <a:rPr lang="en-US" sz="2400" b="1" dirty="0" err="1"/>
              <a:t>qand</a:t>
            </a:r>
            <a:r>
              <a:rPr lang="en-US" sz="2400" b="1" dirty="0"/>
              <a:t> 19% of women meet recommended exercise guidelines</a:t>
            </a:r>
          </a:p>
          <a:p>
            <a:pPr eaLnBrk="1" hangingPunct="1">
              <a:defRPr/>
            </a:pPr>
            <a:r>
              <a:rPr lang="en-US" sz="2400" b="1" dirty="0"/>
              <a:t>Exercise associated with education, income, being married (single status associated with strengthening exercises, primarily in men), West Coast, suburbs</a:t>
            </a:r>
          </a:p>
          <a:p>
            <a:pPr>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A2CAD4F-4AD8-6F27-1009-9C964A1550B0}"/>
              </a:ext>
            </a:extLst>
          </p:cNvPr>
          <p:cNvSpPr>
            <a:spLocks noGrp="1" noRot="1" noChangeArrowheads="1"/>
          </p:cNvSpPr>
          <p:nvPr>
            <p:ph type="title"/>
          </p:nvPr>
        </p:nvSpPr>
        <p:spPr/>
        <p:txBody>
          <a:bodyPr/>
          <a:lstStyle/>
          <a:p>
            <a:pPr eaLnBrk="1" hangingPunct="1">
              <a:defRPr/>
            </a:pPr>
            <a:r>
              <a:rPr lang="en-US" b="0"/>
              <a:t>Obesity</a:t>
            </a:r>
          </a:p>
        </p:txBody>
      </p:sp>
      <p:sp>
        <p:nvSpPr>
          <p:cNvPr id="31747" name="Rectangle 3">
            <a:extLst>
              <a:ext uri="{FF2B5EF4-FFF2-40B4-BE49-F238E27FC236}">
                <a16:creationId xmlns:a16="http://schemas.microsoft.com/office/drawing/2014/main" id="{38F2BEC4-E800-C344-3DF8-4C8DA392BF9C}"/>
              </a:ext>
            </a:extLst>
          </p:cNvPr>
          <p:cNvSpPr>
            <a:spLocks noGrp="1" noChangeArrowheads="1"/>
          </p:cNvSpPr>
          <p:nvPr>
            <p:ph type="body" idx="1"/>
          </p:nvPr>
        </p:nvSpPr>
        <p:spPr/>
        <p:txBody>
          <a:bodyPr/>
          <a:lstStyle/>
          <a:p>
            <a:pPr eaLnBrk="1" hangingPunct="1"/>
            <a:r>
              <a:rPr lang="en-US" altLang="en-US" sz="3600">
                <a:effectLst/>
              </a:rPr>
              <a:t>Responsible for 300,000 US deaths/year (nearly 1/5) (2.8 million/yr worldwide)</a:t>
            </a:r>
          </a:p>
          <a:p>
            <a:pPr lvl="1" eaLnBrk="1" hangingPunct="1"/>
            <a:r>
              <a:rPr lang="en-US" altLang="en-US" sz="3600">
                <a:effectLst/>
              </a:rPr>
              <a:t>vs. 480,000/year from smoking (440,000 direct, 40,000 environmental tobacco smoke)</a:t>
            </a:r>
          </a:p>
          <a:p>
            <a:pPr lvl="1" eaLnBrk="1" hangingPunct="1"/>
            <a:r>
              <a:rPr lang="en-US" altLang="en-US" sz="3600">
                <a:effectLst/>
              </a:rPr>
              <a:t>Decreases in life expectancy and increase in early mortality similar to that seen with smoking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89D1A-2E63-FDF7-C47C-57BFA943D34C}"/>
              </a:ext>
            </a:extLst>
          </p:cNvPr>
          <p:cNvSpPr>
            <a:spLocks noGrp="1"/>
          </p:cNvSpPr>
          <p:nvPr>
            <p:ph type="title"/>
          </p:nvPr>
        </p:nvSpPr>
        <p:spPr/>
        <p:txBody>
          <a:bodyPr/>
          <a:lstStyle/>
          <a:p>
            <a:pPr>
              <a:defRPr/>
            </a:pPr>
            <a:r>
              <a:rPr lang="en-US" dirty="0"/>
              <a:t>Obesity vs. Smoking</a:t>
            </a:r>
          </a:p>
        </p:txBody>
      </p:sp>
      <p:sp>
        <p:nvSpPr>
          <p:cNvPr id="3" name="Content Placeholder 2">
            <a:extLst>
              <a:ext uri="{FF2B5EF4-FFF2-40B4-BE49-F238E27FC236}">
                <a16:creationId xmlns:a16="http://schemas.microsoft.com/office/drawing/2014/main" id="{1CAB4199-A102-5C85-881B-BA6613EE35AA}"/>
              </a:ext>
            </a:extLst>
          </p:cNvPr>
          <p:cNvSpPr>
            <a:spLocks noGrp="1"/>
          </p:cNvSpPr>
          <p:nvPr>
            <p:ph idx="1"/>
          </p:nvPr>
        </p:nvSpPr>
        <p:spPr/>
        <p:txBody>
          <a:bodyPr/>
          <a:lstStyle/>
          <a:p>
            <a:pPr>
              <a:defRPr/>
            </a:pPr>
            <a:r>
              <a:rPr lang="en-US" sz="3600" dirty="0"/>
              <a:t>Smoking causes greater health burden from premature deaths  than from disability and activity limitations</a:t>
            </a:r>
          </a:p>
          <a:p>
            <a:pPr>
              <a:defRPr/>
            </a:pPr>
            <a:endParaRPr lang="en-US" sz="3600" dirty="0"/>
          </a:p>
          <a:p>
            <a:pPr>
              <a:defRPr/>
            </a:pPr>
            <a:r>
              <a:rPr lang="en-US" sz="3600" dirty="0"/>
              <a:t>Obesity causes greater burden from disability and activity limitations than from premature deaths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63FB38E3-5B5A-67AC-A189-D257B0C84C9D}"/>
              </a:ext>
            </a:extLst>
          </p:cNvPr>
          <p:cNvSpPr>
            <a:spLocks noGrp="1" noRot="1" noChangeArrowheads="1"/>
          </p:cNvSpPr>
          <p:nvPr>
            <p:ph type="title"/>
          </p:nvPr>
        </p:nvSpPr>
        <p:spPr/>
        <p:txBody>
          <a:bodyPr/>
          <a:lstStyle/>
          <a:p>
            <a:pPr eaLnBrk="1" hangingPunct="1">
              <a:defRPr/>
            </a:pPr>
            <a:r>
              <a:rPr lang="en-US" b="0" dirty="0" err="1"/>
              <a:t>Sequelae</a:t>
            </a:r>
            <a:r>
              <a:rPr lang="en-US" b="0" dirty="0"/>
              <a:t> of Obesity</a:t>
            </a:r>
          </a:p>
        </p:txBody>
      </p:sp>
      <p:sp>
        <p:nvSpPr>
          <p:cNvPr id="53251" name="Rectangle 3">
            <a:extLst>
              <a:ext uri="{FF2B5EF4-FFF2-40B4-BE49-F238E27FC236}">
                <a16:creationId xmlns:a16="http://schemas.microsoft.com/office/drawing/2014/main" id="{3CEFBF95-3B89-3C84-A7E8-96BE723046A0}"/>
              </a:ext>
            </a:extLst>
          </p:cNvPr>
          <p:cNvSpPr>
            <a:spLocks noGrp="1" noChangeArrowheads="1"/>
          </p:cNvSpPr>
          <p:nvPr>
            <p:ph type="body" idx="1"/>
          </p:nvPr>
        </p:nvSpPr>
        <p:spPr/>
        <p:txBody>
          <a:bodyPr/>
          <a:lstStyle/>
          <a:p>
            <a:pPr eaLnBrk="1" hangingPunct="1">
              <a:defRPr/>
            </a:pPr>
            <a:r>
              <a:rPr lang="en-US" sz="2800" dirty="0">
                <a:effectLst>
                  <a:outerShdw blurRad="38100" dist="38100" dir="2700000" algn="tl">
                    <a:srgbClr val="000000">
                      <a:alpha val="43137"/>
                    </a:srgbClr>
                  </a:outerShdw>
                </a:effectLst>
              </a:rPr>
              <a:t>Heart disease; Arrhythmia (50% higher risk of atrial fibrillation); </a:t>
            </a:r>
            <a:r>
              <a:rPr lang="en-US" sz="2800" dirty="0"/>
              <a:t>Hyperlipidemia</a:t>
            </a:r>
          </a:p>
          <a:p>
            <a:pPr eaLnBrk="1" hangingPunct="1">
              <a:defRPr/>
            </a:pPr>
            <a:r>
              <a:rPr lang="en-US" sz="2800" dirty="0">
                <a:effectLst>
                  <a:outerShdw blurRad="38100" dist="38100" dir="2700000" algn="tl">
                    <a:srgbClr val="000000">
                      <a:alpha val="43137"/>
                    </a:srgbClr>
                  </a:outerShdw>
                </a:effectLst>
              </a:rPr>
              <a:t>Type II Diabetes: 1998 – 4.9%; 2000 – 6.5%; 2010 – 8%; 2023 – 10% (38% pre-diabetes – up to 50% chance of developing diabetes over 5-10 </a:t>
            </a:r>
            <a:r>
              <a:rPr lang="en-US" sz="2800" dirty="0" err="1">
                <a:effectLst>
                  <a:outerShdw blurRad="38100" dist="38100" dir="2700000" algn="tl">
                    <a:srgbClr val="000000">
                      <a:alpha val="43137"/>
                    </a:srgbClr>
                  </a:outerShdw>
                </a:effectLst>
              </a:rPr>
              <a:t>yrs</a:t>
            </a:r>
            <a:r>
              <a:rPr lang="en-US" sz="2800" dirty="0">
                <a:effectLst>
                  <a:outerShdw blurRad="38100" dist="38100" dir="2700000" algn="tl">
                    <a:srgbClr val="000000">
                      <a:alpha val="43137"/>
                    </a:srgbClr>
                  </a:outerShdw>
                </a:effectLst>
              </a:rPr>
              <a:t>)</a:t>
            </a:r>
          </a:p>
          <a:p>
            <a:pPr lvl="1" eaLnBrk="1" hangingPunct="1">
              <a:defRPr/>
            </a:pPr>
            <a:r>
              <a:rPr lang="en-US" dirty="0">
                <a:effectLst>
                  <a:outerShdw blurRad="38100" dist="38100" dir="2700000" algn="tl">
                    <a:srgbClr val="000000">
                      <a:alpha val="43137"/>
                    </a:srgbClr>
                  </a:outerShdw>
                </a:effectLst>
              </a:rPr>
              <a:t>¼ with diabetes and 9/10 with pre-diabetes unaware</a:t>
            </a:r>
          </a:p>
          <a:p>
            <a:pPr lvl="1" eaLnBrk="1" hangingPunct="1">
              <a:defRPr/>
            </a:pPr>
            <a:r>
              <a:rPr lang="en-US" dirty="0">
                <a:effectLst>
                  <a:outerShdw blurRad="38100" dist="38100" dir="2700000" algn="tl">
                    <a:srgbClr val="000000">
                      <a:alpha val="43137"/>
                    </a:srgbClr>
                  </a:outerShdw>
                </a:effectLst>
              </a:rPr>
              <a:t>Epidemic of type II diabetes in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Content Placeholder 3">
            <a:extLst>
              <a:ext uri="{FF2B5EF4-FFF2-40B4-BE49-F238E27FC236}">
                <a16:creationId xmlns:a16="http://schemas.microsoft.com/office/drawing/2014/main" id="{CC352E70-C6B6-9523-5052-5CC9C46670C5}"/>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76200"/>
            <a:ext cx="9185275" cy="66167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3D2B6-0EBD-5E9E-81BB-D9E0D81BBE2A}"/>
              </a:ext>
            </a:extLst>
          </p:cNvPr>
          <p:cNvSpPr>
            <a:spLocks noGrp="1"/>
          </p:cNvSpPr>
          <p:nvPr>
            <p:ph type="title"/>
          </p:nvPr>
        </p:nvSpPr>
        <p:spPr/>
        <p:txBody>
          <a:bodyPr/>
          <a:lstStyle/>
          <a:p>
            <a:pPr>
              <a:defRPr/>
            </a:pPr>
            <a:r>
              <a:rPr lang="en-US" b="0" dirty="0" err="1"/>
              <a:t>Sequelae</a:t>
            </a:r>
            <a:r>
              <a:rPr lang="en-US" b="0" dirty="0"/>
              <a:t> of Obesity</a:t>
            </a:r>
            <a:endParaRPr lang="en-US" dirty="0"/>
          </a:p>
        </p:txBody>
      </p:sp>
      <p:sp>
        <p:nvSpPr>
          <p:cNvPr id="3" name="Content Placeholder 2">
            <a:extLst>
              <a:ext uri="{FF2B5EF4-FFF2-40B4-BE49-F238E27FC236}">
                <a16:creationId xmlns:a16="http://schemas.microsoft.com/office/drawing/2014/main" id="{5CD38A95-7DD1-954C-104D-32600474A80D}"/>
              </a:ext>
            </a:extLst>
          </p:cNvPr>
          <p:cNvSpPr>
            <a:spLocks noGrp="1"/>
          </p:cNvSpPr>
          <p:nvPr>
            <p:ph idx="1"/>
          </p:nvPr>
        </p:nvSpPr>
        <p:spPr/>
        <p:txBody>
          <a:bodyPr/>
          <a:lstStyle/>
          <a:p>
            <a:pPr eaLnBrk="1" hangingPunct="1">
              <a:defRPr/>
            </a:pPr>
            <a:r>
              <a:rPr lang="en-US" dirty="0">
                <a:effectLst/>
              </a:rPr>
              <a:t>Cancer (e.g., breast, uterine, ovary, cervical, esophageal, stomach, colorectal, gall bladder, renal, liver,  thyroid, multiple myeloma)</a:t>
            </a:r>
          </a:p>
          <a:p>
            <a:pPr lvl="1" eaLnBrk="1" hangingPunct="1">
              <a:defRPr/>
            </a:pPr>
            <a:r>
              <a:rPr lang="en-US" sz="3200" dirty="0">
                <a:effectLst/>
              </a:rPr>
              <a:t>25% of cancers attributable to obesity (33% when add poor </a:t>
            </a:r>
            <a:r>
              <a:rPr lang="en-US" sz="3200" dirty="0" err="1">
                <a:effectLst/>
              </a:rPr>
              <a:t>nutrtition</a:t>
            </a:r>
            <a:r>
              <a:rPr lang="en-US" sz="3200" dirty="0">
                <a:effectLst/>
              </a:rPr>
              <a:t> and inactivity, higher percentage in women) in U.S. (5% worldwide, but increasing)</a:t>
            </a:r>
          </a:p>
          <a:p>
            <a:pPr lvl="2" eaLnBrk="1" hangingPunct="1">
              <a:defRPr/>
            </a:pPr>
            <a:r>
              <a:rPr lang="en-US" sz="3200" dirty="0">
                <a:effectLst/>
              </a:rPr>
              <a:t>30% due to smoking</a:t>
            </a:r>
          </a:p>
          <a:p>
            <a:pPr>
              <a:defRPr/>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B2AF5875-DAFD-B43A-8853-9A729E5A3948}"/>
              </a:ext>
            </a:extLst>
          </p:cNvPr>
          <p:cNvSpPr>
            <a:spLocks noGrp="1" noRot="1" noChangeArrowheads="1"/>
          </p:cNvSpPr>
          <p:nvPr>
            <p:ph type="title"/>
          </p:nvPr>
        </p:nvSpPr>
        <p:spPr/>
        <p:txBody>
          <a:bodyPr/>
          <a:lstStyle/>
          <a:p>
            <a:pPr eaLnBrk="1" hangingPunct="1">
              <a:defRPr/>
            </a:pPr>
            <a:r>
              <a:rPr lang="en-US" b="0"/>
              <a:t>Sequelae of Obesity</a:t>
            </a:r>
          </a:p>
        </p:txBody>
      </p:sp>
      <p:sp>
        <p:nvSpPr>
          <p:cNvPr id="54275" name="Rectangle 3">
            <a:extLst>
              <a:ext uri="{FF2B5EF4-FFF2-40B4-BE49-F238E27FC236}">
                <a16:creationId xmlns:a16="http://schemas.microsoft.com/office/drawing/2014/main" id="{1CEA778C-FD26-F656-4284-941DB71DCB3A}"/>
              </a:ext>
            </a:extLst>
          </p:cNvPr>
          <p:cNvSpPr>
            <a:spLocks noGrp="1" noChangeArrowheads="1"/>
          </p:cNvSpPr>
          <p:nvPr>
            <p:ph type="body" idx="1"/>
          </p:nvPr>
        </p:nvSpPr>
        <p:spPr/>
        <p:txBody>
          <a:bodyPr/>
          <a:lstStyle/>
          <a:p>
            <a:pPr eaLnBrk="1" hangingPunct="1">
              <a:defRPr/>
            </a:pPr>
            <a:r>
              <a:rPr lang="en-US" sz="3600" dirty="0"/>
              <a:t>Fatty liver (NASH)</a:t>
            </a:r>
          </a:p>
          <a:p>
            <a:pPr lvl="1" eaLnBrk="1" hangingPunct="1">
              <a:defRPr/>
            </a:pPr>
            <a:r>
              <a:rPr lang="en-US" sz="3600" dirty="0"/>
              <a:t>Higher risk than heavy alcohol consumption</a:t>
            </a:r>
          </a:p>
          <a:p>
            <a:pPr lvl="2" eaLnBrk="1" hangingPunct="1">
              <a:defRPr/>
            </a:pPr>
            <a:r>
              <a:rPr lang="en-US" sz="3200" dirty="0"/>
              <a:t>Over ½ of Americans think calories from alcohol are “different than other calories”</a:t>
            </a:r>
          </a:p>
          <a:p>
            <a:pPr eaLnBrk="1" hangingPunct="1">
              <a:defRPr/>
            </a:pPr>
            <a:r>
              <a:rPr lang="en-US" sz="3600" dirty="0"/>
              <a:t>Gallstones</a:t>
            </a:r>
          </a:p>
          <a:p>
            <a:pPr eaLnBrk="1" hangingPunct="1">
              <a:defRPr/>
            </a:pPr>
            <a:r>
              <a:rPr lang="en-US" sz="3600" dirty="0"/>
              <a:t>Sleep apnea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7DD6-C47A-1ADC-D4CA-0D11AEB1E582}"/>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93C35BDB-C853-CC17-E31B-538D8E56C3F3}"/>
              </a:ext>
            </a:extLst>
          </p:cNvPr>
          <p:cNvSpPr>
            <a:spLocks noGrp="1"/>
          </p:cNvSpPr>
          <p:nvPr>
            <p:ph idx="1"/>
          </p:nvPr>
        </p:nvSpPr>
        <p:spPr/>
        <p:txBody>
          <a:bodyPr/>
          <a:lstStyle/>
          <a:p>
            <a:pPr eaLnBrk="1" hangingPunct="1">
              <a:defRPr/>
            </a:pPr>
            <a:r>
              <a:rPr lang="en-US" sz="3600" dirty="0" err="1"/>
              <a:t>Pseudotumor</a:t>
            </a:r>
            <a:r>
              <a:rPr lang="en-US" sz="3600" dirty="0"/>
              <a:t> </a:t>
            </a:r>
            <a:r>
              <a:rPr lang="en-US" sz="3600" dirty="0" err="1"/>
              <a:t>cerebri</a:t>
            </a:r>
            <a:endParaRPr lang="en-US" sz="3600" dirty="0"/>
          </a:p>
          <a:p>
            <a:pPr eaLnBrk="1" hangingPunct="1">
              <a:defRPr/>
            </a:pPr>
            <a:r>
              <a:rPr lang="en-US" sz="3600" dirty="0"/>
              <a:t>Venous thromboembolism</a:t>
            </a:r>
          </a:p>
          <a:p>
            <a:pPr eaLnBrk="1" hangingPunct="1">
              <a:defRPr/>
            </a:pPr>
            <a:r>
              <a:rPr lang="en-US" sz="3600" dirty="0"/>
              <a:t>GERD</a:t>
            </a:r>
          </a:p>
          <a:p>
            <a:pPr eaLnBrk="1" hangingPunct="1">
              <a:defRPr/>
            </a:pPr>
            <a:r>
              <a:rPr lang="en-US" sz="3600" dirty="0"/>
              <a:t>Worsening of asthma</a:t>
            </a:r>
          </a:p>
          <a:p>
            <a:pPr eaLnBrk="1" hangingPunct="1">
              <a:defRPr/>
            </a:pPr>
            <a:r>
              <a:rPr lang="en-US" sz="3600" dirty="0"/>
              <a:t>Urinary incontinence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F25AAE18-FCD9-44BD-706C-7EBE9719151F}"/>
              </a:ext>
            </a:extLst>
          </p:cNvPr>
          <p:cNvSpPr>
            <a:spLocks noGrp="1" noRot="1" noChangeArrowheads="1"/>
          </p:cNvSpPr>
          <p:nvPr>
            <p:ph type="title"/>
          </p:nvPr>
        </p:nvSpPr>
        <p:spPr/>
        <p:txBody>
          <a:bodyPr/>
          <a:lstStyle/>
          <a:p>
            <a:pPr eaLnBrk="1" hangingPunct="1">
              <a:defRPr/>
            </a:pPr>
            <a:r>
              <a:rPr lang="en-US" dirty="0" err="1"/>
              <a:t>Sequelae</a:t>
            </a:r>
            <a:r>
              <a:rPr lang="en-US" dirty="0"/>
              <a:t> of Obesity</a:t>
            </a:r>
          </a:p>
        </p:txBody>
      </p:sp>
      <p:sp>
        <p:nvSpPr>
          <p:cNvPr id="148483" name="Rectangle 3">
            <a:extLst>
              <a:ext uri="{FF2B5EF4-FFF2-40B4-BE49-F238E27FC236}">
                <a16:creationId xmlns:a16="http://schemas.microsoft.com/office/drawing/2014/main" id="{C505A5CE-0EC4-1FBC-183F-1DADBD3E38C5}"/>
              </a:ext>
            </a:extLst>
          </p:cNvPr>
          <p:cNvSpPr>
            <a:spLocks noGrp="1" noChangeArrowheads="1"/>
          </p:cNvSpPr>
          <p:nvPr>
            <p:ph type="body" idx="1"/>
          </p:nvPr>
        </p:nvSpPr>
        <p:spPr/>
        <p:txBody>
          <a:bodyPr/>
          <a:lstStyle/>
          <a:p>
            <a:pPr eaLnBrk="1" hangingPunct="1">
              <a:lnSpc>
                <a:spcPct val="90000"/>
              </a:lnSpc>
              <a:defRPr/>
            </a:pPr>
            <a:r>
              <a:rPr lang="en-US" sz="3600" dirty="0"/>
              <a:t>Increased predisposition to food allergies, higher </a:t>
            </a:r>
            <a:r>
              <a:rPr lang="en-US" sz="3600" dirty="0" err="1"/>
              <a:t>IgE</a:t>
            </a:r>
            <a:r>
              <a:rPr lang="en-US" sz="3600" dirty="0"/>
              <a:t> levels</a:t>
            </a:r>
          </a:p>
          <a:p>
            <a:pPr eaLnBrk="1" hangingPunct="1">
              <a:lnSpc>
                <a:spcPct val="90000"/>
              </a:lnSpc>
              <a:defRPr/>
            </a:pPr>
            <a:r>
              <a:rPr lang="en-US" sz="3600" dirty="0"/>
              <a:t>Childhood asthma and eczema linked to fast food</a:t>
            </a:r>
          </a:p>
          <a:p>
            <a:pPr eaLnBrk="1" hangingPunct="1">
              <a:lnSpc>
                <a:spcPct val="90000"/>
              </a:lnSpc>
              <a:defRPr/>
            </a:pPr>
            <a:r>
              <a:rPr lang="en-US" sz="3600" dirty="0"/>
              <a:t>Weakened immune systems; lower CD4  response to HAART in HIV+ patients</a:t>
            </a:r>
          </a:p>
          <a:p>
            <a:pPr eaLnBrk="1" hangingPunct="1">
              <a:lnSpc>
                <a:spcPct val="90000"/>
              </a:lnSpc>
              <a:defRPr/>
            </a:pPr>
            <a:r>
              <a:rPr lang="en-US" sz="3600" dirty="0"/>
              <a:t>Higher rates of infection/sepsis after trauma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FC452C29-0B28-A6ED-0228-2BB8A78C174C}"/>
              </a:ext>
            </a:extLst>
          </p:cNvPr>
          <p:cNvSpPr>
            <a:spLocks noGrp="1" noRot="1" noChangeArrowheads="1"/>
          </p:cNvSpPr>
          <p:nvPr>
            <p:ph type="title"/>
          </p:nvPr>
        </p:nvSpPr>
        <p:spPr/>
        <p:txBody>
          <a:bodyPr/>
          <a:lstStyle/>
          <a:p>
            <a:pPr>
              <a:defRPr/>
            </a:pPr>
            <a:r>
              <a:rPr lang="en-US"/>
              <a:t>Sequelae of Obesity</a:t>
            </a:r>
          </a:p>
        </p:txBody>
      </p:sp>
      <p:sp>
        <p:nvSpPr>
          <p:cNvPr id="149507" name="Rectangle 3">
            <a:extLst>
              <a:ext uri="{FF2B5EF4-FFF2-40B4-BE49-F238E27FC236}">
                <a16:creationId xmlns:a16="http://schemas.microsoft.com/office/drawing/2014/main" id="{5B67A142-6221-1C6E-6D2A-DAED85C2C767}"/>
              </a:ext>
            </a:extLst>
          </p:cNvPr>
          <p:cNvSpPr>
            <a:spLocks noGrp="1" noChangeArrowheads="1"/>
          </p:cNvSpPr>
          <p:nvPr>
            <p:ph type="body" idx="1"/>
          </p:nvPr>
        </p:nvSpPr>
        <p:spPr/>
        <p:txBody>
          <a:bodyPr/>
          <a:lstStyle/>
          <a:p>
            <a:pPr eaLnBrk="1" hangingPunct="1">
              <a:defRPr/>
            </a:pPr>
            <a:r>
              <a:rPr lang="en-US" sz="3600" dirty="0"/>
              <a:t>Poor wound healing</a:t>
            </a:r>
          </a:p>
          <a:p>
            <a:pPr eaLnBrk="1" hangingPunct="1">
              <a:defRPr/>
            </a:pPr>
            <a:r>
              <a:rPr lang="en-US" sz="3600" dirty="0"/>
              <a:t>Increased risk of skin infections</a:t>
            </a:r>
          </a:p>
          <a:p>
            <a:pPr eaLnBrk="1" hangingPunct="1">
              <a:defRPr/>
            </a:pPr>
            <a:r>
              <a:rPr lang="en-US" sz="3600" dirty="0"/>
              <a:t>UTIs</a:t>
            </a:r>
          </a:p>
          <a:p>
            <a:pPr eaLnBrk="1" hangingPunct="1">
              <a:defRPr/>
            </a:pPr>
            <a:r>
              <a:rPr lang="en-US" sz="3600" dirty="0"/>
              <a:t>Possible increased risk of melanoma and inflammatory </a:t>
            </a:r>
            <a:r>
              <a:rPr lang="en-US" sz="3600" dirty="0" err="1"/>
              <a:t>dermatoses</a:t>
            </a:r>
            <a:r>
              <a:rPr lang="en-US" sz="3600" dirty="0"/>
              <a:t> (e.g., psoriasis)</a:t>
            </a:r>
          </a:p>
          <a:p>
            <a:pPr eaLnBrk="1" hangingPunct="1">
              <a:defRPr/>
            </a:pPr>
            <a:r>
              <a:rPr lang="en-US" sz="3600" dirty="0"/>
              <a:t>Psoriatic arthritis</a:t>
            </a:r>
          </a:p>
          <a:p>
            <a:pPr>
              <a:defRPr/>
            </a:pPr>
            <a:endParaRPr lang="en-US" dirty="0">
              <a:effectLs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D9AF-4412-5BB0-626F-6AA2472837AC}"/>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2E1FAFAD-4142-EA21-6790-38773787B211}"/>
              </a:ext>
            </a:extLst>
          </p:cNvPr>
          <p:cNvSpPr>
            <a:spLocks noGrp="1"/>
          </p:cNvSpPr>
          <p:nvPr>
            <p:ph idx="1"/>
          </p:nvPr>
        </p:nvSpPr>
        <p:spPr/>
        <p:txBody>
          <a:bodyPr/>
          <a:lstStyle/>
          <a:p>
            <a:pPr eaLnBrk="1" hangingPunct="1">
              <a:lnSpc>
                <a:spcPct val="90000"/>
              </a:lnSpc>
              <a:defRPr/>
            </a:pPr>
            <a:r>
              <a:rPr lang="en-US" sz="3600" dirty="0"/>
              <a:t>Weaker bones</a:t>
            </a:r>
          </a:p>
          <a:p>
            <a:pPr eaLnBrk="1" hangingPunct="1">
              <a:lnSpc>
                <a:spcPct val="90000"/>
              </a:lnSpc>
              <a:defRPr/>
            </a:pPr>
            <a:r>
              <a:rPr lang="en-US" sz="3600" dirty="0"/>
              <a:t>Lower levels of vitamin D</a:t>
            </a:r>
          </a:p>
          <a:p>
            <a:pPr eaLnBrk="1" hangingPunct="1">
              <a:lnSpc>
                <a:spcPct val="90000"/>
              </a:lnSpc>
              <a:defRPr/>
            </a:pPr>
            <a:r>
              <a:rPr lang="en-US" sz="3600" dirty="0"/>
              <a:t>Osteoarthritis</a:t>
            </a:r>
          </a:p>
          <a:p>
            <a:pPr eaLnBrk="1" hangingPunct="1">
              <a:lnSpc>
                <a:spcPct val="90000"/>
              </a:lnSpc>
              <a:defRPr/>
            </a:pPr>
            <a:r>
              <a:rPr lang="en-US" sz="3600" dirty="0"/>
              <a:t>Gout</a:t>
            </a:r>
          </a:p>
          <a:p>
            <a:pPr eaLnBrk="1" hangingPunct="1">
              <a:lnSpc>
                <a:spcPct val="90000"/>
              </a:lnSpc>
              <a:defRPr/>
            </a:pPr>
            <a:r>
              <a:rPr lang="en-US" sz="3600" dirty="0"/>
              <a:t>Loss of brain tissue, dementia</a:t>
            </a:r>
          </a:p>
          <a:p>
            <a:pPr eaLnBrk="1" hangingPunct="1">
              <a:defRPr/>
            </a:pPr>
            <a:r>
              <a:rPr lang="en-US" sz="3600" dirty="0"/>
              <a:t>Multiple sclerosis</a:t>
            </a:r>
          </a:p>
          <a:p>
            <a:pPr eaLnBrk="1" hangingPunct="1">
              <a:defRPr/>
            </a:pPr>
            <a:r>
              <a:rPr lang="en-US" sz="3600" dirty="0"/>
              <a:t>Depression, anxiety, and suicide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A13DB-A459-3EFA-41B0-29A11502ACFD}"/>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6F8F9CB2-43DB-6437-60D5-87D299884FC3}"/>
              </a:ext>
            </a:extLst>
          </p:cNvPr>
          <p:cNvSpPr>
            <a:spLocks noGrp="1"/>
          </p:cNvSpPr>
          <p:nvPr>
            <p:ph idx="1"/>
          </p:nvPr>
        </p:nvSpPr>
        <p:spPr/>
        <p:txBody>
          <a:bodyPr/>
          <a:lstStyle/>
          <a:p>
            <a:pPr eaLnBrk="1" hangingPunct="1">
              <a:defRPr/>
            </a:pPr>
            <a:r>
              <a:rPr lang="en-US" dirty="0"/>
              <a:t>Decreased testicular function; erectile and ejaculatory dysfunction in men</a:t>
            </a:r>
          </a:p>
          <a:p>
            <a:pPr lvl="1" eaLnBrk="1" hangingPunct="1">
              <a:defRPr/>
            </a:pPr>
            <a:r>
              <a:rPr lang="en-US" sz="3200" dirty="0"/>
              <a:t>But not sexual dysfunction in women</a:t>
            </a:r>
          </a:p>
          <a:p>
            <a:pPr eaLnBrk="1" hangingPunct="1">
              <a:defRPr/>
            </a:pPr>
            <a:r>
              <a:rPr lang="en-US" dirty="0"/>
              <a:t>Decreased fertility, lower sperm quantity and quality</a:t>
            </a:r>
          </a:p>
          <a:p>
            <a:pPr eaLnBrk="1" hangingPunct="1">
              <a:defRPr/>
            </a:pPr>
            <a:r>
              <a:rPr lang="en-US" dirty="0"/>
              <a:t>Endometriosis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CF64F-0A19-C71D-0161-00B2701783DE}"/>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BDF05125-936C-ED3B-FE7B-8D30557D44A6}"/>
              </a:ext>
            </a:extLst>
          </p:cNvPr>
          <p:cNvSpPr>
            <a:spLocks noGrp="1"/>
          </p:cNvSpPr>
          <p:nvPr>
            <p:ph idx="1"/>
          </p:nvPr>
        </p:nvSpPr>
        <p:spPr/>
        <p:txBody>
          <a:bodyPr/>
          <a:lstStyle/>
          <a:p>
            <a:pPr eaLnBrk="1" hangingPunct="1">
              <a:defRPr/>
            </a:pPr>
            <a:r>
              <a:rPr lang="en-US" dirty="0"/>
              <a:t>Earlier menarche (4 months)</a:t>
            </a:r>
          </a:p>
          <a:p>
            <a:pPr lvl="1" eaLnBrk="1" hangingPunct="1">
              <a:defRPr/>
            </a:pPr>
            <a:r>
              <a:rPr lang="en-US" sz="3200" dirty="0"/>
              <a:t>Associated with increased risk of breast cancer</a:t>
            </a:r>
          </a:p>
          <a:p>
            <a:pPr eaLnBrk="1" hangingPunct="1">
              <a:defRPr/>
            </a:pPr>
            <a:r>
              <a:rPr lang="en-US" dirty="0"/>
              <a:t>Associated with high risk sexual behavior in adolescent girls (as is underweight)</a:t>
            </a:r>
          </a:p>
          <a:p>
            <a:pPr>
              <a:defRPr/>
            </a:pPr>
            <a:r>
              <a:rPr lang="en-US" dirty="0"/>
              <a:t>Less use of contraception</a:t>
            </a:r>
          </a:p>
          <a:p>
            <a:pPr>
              <a:defRPr/>
            </a:pPr>
            <a:r>
              <a:rPr lang="en-US" dirty="0"/>
              <a:t>Oral contraceptives less effective (IUD more effective)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E4BF-FD65-BF18-10FF-2896E2097A00}"/>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443458A6-43A9-F292-3BB1-077294C412D8}"/>
              </a:ext>
            </a:extLst>
          </p:cNvPr>
          <p:cNvSpPr>
            <a:spLocks noGrp="1"/>
          </p:cNvSpPr>
          <p:nvPr>
            <p:ph idx="1"/>
          </p:nvPr>
        </p:nvSpPr>
        <p:spPr/>
        <p:txBody>
          <a:bodyPr/>
          <a:lstStyle/>
          <a:p>
            <a:pPr>
              <a:defRPr/>
            </a:pPr>
            <a:r>
              <a:rPr lang="en-US" dirty="0"/>
              <a:t>Less likely to breast feed</a:t>
            </a:r>
          </a:p>
          <a:p>
            <a:pPr>
              <a:defRPr/>
            </a:pPr>
            <a:r>
              <a:rPr lang="en-US" dirty="0"/>
              <a:t>Higher rates of unintended pregnancy and abortion</a:t>
            </a:r>
          </a:p>
          <a:p>
            <a:pPr eaLnBrk="1" hangingPunct="1">
              <a:buClr>
                <a:srgbClr val="FFCC00"/>
              </a:buClr>
              <a:defRPr/>
            </a:pPr>
            <a:r>
              <a:rPr lang="en-US" dirty="0">
                <a:solidFill>
                  <a:srgbClr val="FFFFFF"/>
                </a:solidFill>
              </a:rPr>
              <a:t>Increased risk of C-section</a:t>
            </a:r>
          </a:p>
          <a:p>
            <a:pPr>
              <a:buClr>
                <a:srgbClr val="FFCC00"/>
              </a:buClr>
              <a:defRPr/>
            </a:pPr>
            <a:r>
              <a:rPr lang="en-US" dirty="0">
                <a:solidFill>
                  <a:srgbClr val="FFFFFF"/>
                </a:solidFill>
              </a:rPr>
              <a:t>Associated with fetal/infant death, autism/cerebral palsy/developmental disorders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BE07-83FC-5540-7C7B-80AB2E13D443}"/>
              </a:ext>
            </a:extLst>
          </p:cNvPr>
          <p:cNvSpPr>
            <a:spLocks noGrp="1"/>
          </p:cNvSpPr>
          <p:nvPr>
            <p:ph type="title"/>
          </p:nvPr>
        </p:nvSpPr>
        <p:spPr/>
        <p:txBody>
          <a:bodyPr/>
          <a:lstStyle/>
          <a:p>
            <a:pPr>
              <a:defRPr/>
            </a:pPr>
            <a:r>
              <a:rPr lang="en-US" dirty="0" err="1">
                <a:solidFill>
                  <a:srgbClr val="E5E5FF"/>
                </a:solidFill>
              </a:rPr>
              <a:t>Sequelae</a:t>
            </a:r>
            <a:r>
              <a:rPr lang="en-US" dirty="0">
                <a:solidFill>
                  <a:srgbClr val="E5E5FF"/>
                </a:solidFill>
              </a:rPr>
              <a:t> of Obesity</a:t>
            </a:r>
            <a:endParaRPr lang="en-US" dirty="0"/>
          </a:p>
        </p:txBody>
      </p:sp>
      <p:sp>
        <p:nvSpPr>
          <p:cNvPr id="3" name="Content Placeholder 2">
            <a:extLst>
              <a:ext uri="{FF2B5EF4-FFF2-40B4-BE49-F238E27FC236}">
                <a16:creationId xmlns:a16="http://schemas.microsoft.com/office/drawing/2014/main" id="{B4D1E288-5E2C-89B7-8677-E43276B19523}"/>
              </a:ext>
            </a:extLst>
          </p:cNvPr>
          <p:cNvSpPr>
            <a:spLocks noGrp="1"/>
          </p:cNvSpPr>
          <p:nvPr>
            <p:ph idx="1"/>
          </p:nvPr>
        </p:nvSpPr>
        <p:spPr/>
        <p:txBody>
          <a:bodyPr/>
          <a:lstStyle/>
          <a:p>
            <a:pPr eaLnBrk="1" hangingPunct="1">
              <a:buClr>
                <a:srgbClr val="FFCC00"/>
              </a:buClr>
              <a:defRPr/>
            </a:pPr>
            <a:r>
              <a:rPr lang="en-US" sz="2800" dirty="0">
                <a:solidFill>
                  <a:srgbClr val="FFFFFF"/>
                </a:solidFill>
              </a:rPr>
              <a:t>Increased risk of diabetes, obesity, heart attack, stroke, multiple birth defects (including congenital heart disease), and psychosis among offspring</a:t>
            </a:r>
          </a:p>
          <a:p>
            <a:pPr>
              <a:buClr>
                <a:srgbClr val="FFCC00"/>
              </a:buClr>
              <a:defRPr/>
            </a:pPr>
            <a:r>
              <a:rPr lang="en-US" sz="2800" dirty="0">
                <a:solidFill>
                  <a:srgbClr val="FFFFFF"/>
                </a:solidFill>
              </a:rPr>
              <a:t>Increased loneliness</a:t>
            </a:r>
          </a:p>
          <a:p>
            <a:pPr lvl="1">
              <a:buClr>
                <a:srgbClr val="FFCC00"/>
              </a:buClr>
              <a:defRPr/>
            </a:pPr>
            <a:r>
              <a:rPr lang="en-US" dirty="0">
                <a:solidFill>
                  <a:srgbClr val="FFFFFF"/>
                </a:solidFill>
              </a:rPr>
              <a:t>Obesity + loneliness increases risk of all cause death by 36% c/w obesity alone</a:t>
            </a:r>
          </a:p>
          <a:p>
            <a:pPr lvl="1">
              <a:buClr>
                <a:srgbClr val="FFCC00"/>
              </a:buClr>
              <a:defRPr/>
            </a:pPr>
            <a:r>
              <a:rPr lang="en-US" dirty="0">
                <a:solidFill>
                  <a:srgbClr val="FFFFFF"/>
                </a:solidFill>
              </a:rPr>
              <a:t>¼ of all Americans lonely; obesity patients at higher risk of loneliness</a:t>
            </a:r>
          </a:p>
          <a:p>
            <a:pPr>
              <a:buClr>
                <a:srgbClr val="FFCC00"/>
              </a:buClr>
              <a:defRPr/>
            </a:pPr>
            <a:r>
              <a:rPr lang="en-US" sz="2800" dirty="0">
                <a:solidFill>
                  <a:srgbClr val="FFFFFF"/>
                </a:solidFill>
              </a:rPr>
              <a:t>Decreased effectiveness of common vaccines</a:t>
            </a:r>
          </a:p>
          <a:p>
            <a:pPr>
              <a:defRPr/>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CD60D1B-3EE1-82F3-D17B-525FDB58903E}"/>
              </a:ext>
            </a:extLst>
          </p:cNvPr>
          <p:cNvSpPr>
            <a:spLocks noGrp="1" noRot="1" noChangeArrowheads="1"/>
          </p:cNvSpPr>
          <p:nvPr>
            <p:ph type="title"/>
          </p:nvPr>
        </p:nvSpPr>
        <p:spPr/>
        <p:txBody>
          <a:bodyPr/>
          <a:lstStyle/>
          <a:p>
            <a:pPr eaLnBrk="1" hangingPunct="1">
              <a:defRPr/>
            </a:pPr>
            <a:r>
              <a:rPr lang="en-US" b="0"/>
              <a:t>Sequelae of Obesity</a:t>
            </a:r>
          </a:p>
        </p:txBody>
      </p:sp>
      <p:sp>
        <p:nvSpPr>
          <p:cNvPr id="55299" name="Rectangle 3">
            <a:extLst>
              <a:ext uri="{FF2B5EF4-FFF2-40B4-BE49-F238E27FC236}">
                <a16:creationId xmlns:a16="http://schemas.microsoft.com/office/drawing/2014/main" id="{20FBB817-04D0-D7F6-3F8D-553EA73E6F6A}"/>
              </a:ext>
            </a:extLst>
          </p:cNvPr>
          <p:cNvSpPr>
            <a:spLocks noGrp="1" noChangeArrowheads="1"/>
          </p:cNvSpPr>
          <p:nvPr>
            <p:ph type="body" idx="1"/>
          </p:nvPr>
        </p:nvSpPr>
        <p:spPr/>
        <p:txBody>
          <a:bodyPr/>
          <a:lstStyle/>
          <a:p>
            <a:pPr eaLnBrk="1" hangingPunct="1">
              <a:lnSpc>
                <a:spcPct val="90000"/>
              </a:lnSpc>
              <a:defRPr/>
            </a:pPr>
            <a:r>
              <a:rPr lang="en-US" sz="2800" dirty="0">
                <a:solidFill>
                  <a:srgbClr val="FFFFFF"/>
                </a:solidFill>
              </a:rPr>
              <a:t>Childhood exposure to intimate partner violence against mother associated with adult obesity</a:t>
            </a:r>
          </a:p>
          <a:p>
            <a:pPr eaLnBrk="1" hangingPunct="1">
              <a:lnSpc>
                <a:spcPct val="90000"/>
              </a:lnSpc>
              <a:defRPr/>
            </a:pPr>
            <a:r>
              <a:rPr lang="en-US" sz="2800" dirty="0">
                <a:effectLst/>
                <a:latin typeface="+mj-lt"/>
              </a:rPr>
              <a:t>Decreases in social and physical functioning</a:t>
            </a:r>
          </a:p>
          <a:p>
            <a:pPr eaLnBrk="1" hangingPunct="1">
              <a:lnSpc>
                <a:spcPct val="90000"/>
              </a:lnSpc>
              <a:defRPr/>
            </a:pPr>
            <a:r>
              <a:rPr lang="en-US" sz="2800" dirty="0">
                <a:effectLst/>
                <a:latin typeface="+mj-lt"/>
              </a:rPr>
              <a:t>Increases in chronic pain</a:t>
            </a:r>
          </a:p>
          <a:p>
            <a:pPr eaLnBrk="1" hangingPunct="1">
              <a:lnSpc>
                <a:spcPct val="90000"/>
              </a:lnSpc>
              <a:defRPr/>
            </a:pPr>
            <a:r>
              <a:rPr lang="en-US" sz="2800" dirty="0">
                <a:effectLst/>
                <a:latin typeface="+mj-lt"/>
              </a:rPr>
              <a:t>Decrease in some health-related quality of life (QOL) measures</a:t>
            </a:r>
          </a:p>
          <a:p>
            <a:pPr lvl="1" eaLnBrk="1" hangingPunct="1">
              <a:lnSpc>
                <a:spcPct val="90000"/>
              </a:lnSpc>
              <a:defRPr/>
            </a:pPr>
            <a:r>
              <a:rPr lang="en-US" dirty="0">
                <a:effectLst/>
                <a:latin typeface="+mj-lt"/>
              </a:rPr>
              <a:t>Obesity in adolescents confers same risk for premature death in adulthood as smoking </a:t>
            </a:r>
            <a:r>
              <a:rPr lang="en-US" dirty="0">
                <a:effectLst/>
                <a:latin typeface="+mj-lt"/>
                <a:cs typeface="Times New Roman"/>
              </a:rPr>
              <a:t>&gt; ½ </a:t>
            </a:r>
            <a:r>
              <a:rPr lang="en-US" dirty="0" err="1">
                <a:effectLst/>
                <a:latin typeface="+mj-lt"/>
                <a:cs typeface="Times New Roman"/>
              </a:rPr>
              <a:t>ppd</a:t>
            </a:r>
            <a:endParaRPr lang="en-US" dirty="0">
              <a:effectLst/>
              <a:latin typeface="+mj-lt"/>
            </a:endParaRPr>
          </a:p>
          <a:p>
            <a:pPr lvl="1" eaLnBrk="1" hangingPunct="1">
              <a:lnSpc>
                <a:spcPct val="90000"/>
              </a:lnSpc>
              <a:defRPr/>
            </a:pPr>
            <a:r>
              <a:rPr lang="en-US" dirty="0">
                <a:effectLst/>
                <a:latin typeface="+mj-lt"/>
              </a:rPr>
              <a:t>Severely obese children and adolescents have QOL similar to those with cancer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96B541C6-60DD-A445-8794-94791C9EE473}"/>
              </a:ext>
            </a:extLst>
          </p:cNvPr>
          <p:cNvSpPr>
            <a:spLocks noGrp="1" noRot="1" noChangeArrowheads="1"/>
          </p:cNvSpPr>
          <p:nvPr>
            <p:ph type="title"/>
          </p:nvPr>
        </p:nvSpPr>
        <p:spPr/>
        <p:txBody>
          <a:bodyPr/>
          <a:lstStyle/>
          <a:p>
            <a:pPr eaLnBrk="1" hangingPunct="1">
              <a:defRPr/>
            </a:pPr>
            <a:r>
              <a:rPr lang="en-US" b="0"/>
              <a:t>Sequelae of Obesity</a:t>
            </a:r>
          </a:p>
        </p:txBody>
      </p:sp>
      <p:sp>
        <p:nvSpPr>
          <p:cNvPr id="47107" name="Rectangle 3">
            <a:extLst>
              <a:ext uri="{FF2B5EF4-FFF2-40B4-BE49-F238E27FC236}">
                <a16:creationId xmlns:a16="http://schemas.microsoft.com/office/drawing/2014/main" id="{CF0FC5CC-B163-36BD-A3E4-8F1E442DB6DF}"/>
              </a:ext>
            </a:extLst>
          </p:cNvPr>
          <p:cNvSpPr>
            <a:spLocks noGrp="1" noChangeArrowheads="1"/>
          </p:cNvSpPr>
          <p:nvPr>
            <p:ph type="body" idx="1"/>
          </p:nvPr>
        </p:nvSpPr>
        <p:spPr/>
        <p:txBody>
          <a:bodyPr/>
          <a:lstStyle/>
          <a:p>
            <a:pPr eaLnBrk="1" hangingPunct="1"/>
            <a:r>
              <a:rPr lang="en-US" altLang="en-US" dirty="0">
                <a:effectLst/>
              </a:rPr>
              <a:t>Barrier to preventive care? </a:t>
            </a:r>
          </a:p>
          <a:p>
            <a:pPr lvl="1" eaLnBrk="1" hangingPunct="1"/>
            <a:r>
              <a:rPr lang="en-US" altLang="en-US" sz="3200" dirty="0">
                <a:effectLst/>
              </a:rPr>
              <a:t>e.g., probably mammograms and Pap smears (despite higher rates of breast and cervical cancer)</a:t>
            </a:r>
          </a:p>
          <a:p>
            <a:pPr lvl="1" eaLnBrk="1" hangingPunct="1">
              <a:buClr>
                <a:schemeClr val="hlink"/>
              </a:buClr>
            </a:pPr>
            <a:r>
              <a:rPr lang="en-US" altLang="en-US" sz="3200" dirty="0">
                <a:effectLst/>
              </a:rPr>
              <a:t>20% more likely to have false-positive mammograms</a:t>
            </a:r>
          </a:p>
          <a:p>
            <a:pPr lvl="1" eaLnBrk="1" hangingPunct="1">
              <a:buClr>
                <a:schemeClr val="hlink"/>
              </a:buClr>
            </a:pPr>
            <a:r>
              <a:rPr lang="en-US" altLang="en-US" sz="3200" dirty="0">
                <a:effectLst/>
              </a:rPr>
              <a:t>Reluctance to being weighed a common barrier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B8BDADF-057D-CE28-A7E1-F8E065CEE2C7}"/>
              </a:ext>
            </a:extLst>
          </p:cNvPr>
          <p:cNvSpPr>
            <a:spLocks noGrp="1" noRot="1" noChangeArrowheads="1"/>
          </p:cNvSpPr>
          <p:nvPr>
            <p:ph type="title"/>
          </p:nvPr>
        </p:nvSpPr>
        <p:spPr/>
        <p:txBody>
          <a:bodyPr/>
          <a:lstStyle/>
          <a:p>
            <a:pPr eaLnBrk="1" hangingPunct="1">
              <a:defRPr/>
            </a:pPr>
            <a:r>
              <a:rPr lang="en-US" b="0" dirty="0"/>
              <a:t>Sequelae of Obesity</a:t>
            </a:r>
          </a:p>
        </p:txBody>
      </p:sp>
      <p:sp>
        <p:nvSpPr>
          <p:cNvPr id="48131" name="Rectangle 3">
            <a:extLst>
              <a:ext uri="{FF2B5EF4-FFF2-40B4-BE49-F238E27FC236}">
                <a16:creationId xmlns:a16="http://schemas.microsoft.com/office/drawing/2014/main" id="{27F0A372-7E97-41F8-5B88-801AF4F9B41C}"/>
              </a:ext>
            </a:extLst>
          </p:cNvPr>
          <p:cNvSpPr>
            <a:spLocks noGrp="1" noChangeArrowheads="1"/>
          </p:cNvSpPr>
          <p:nvPr>
            <p:ph type="body" idx="1"/>
          </p:nvPr>
        </p:nvSpPr>
        <p:spPr/>
        <p:txBody>
          <a:bodyPr/>
          <a:lstStyle/>
          <a:p>
            <a:pPr eaLnBrk="1" hangingPunct="1"/>
            <a:r>
              <a:rPr lang="en-US" altLang="en-US" sz="2800" dirty="0">
                <a:effectLst/>
              </a:rPr>
              <a:t>Marginalization, discrimination, bullying</a:t>
            </a:r>
          </a:p>
          <a:p>
            <a:pPr eaLnBrk="1" hangingPunct="1"/>
            <a:r>
              <a:rPr lang="en-US" altLang="en-US" sz="2800" dirty="0">
                <a:effectLst/>
              </a:rPr>
              <a:t>Higher risk of dying in motor vehicle accident</a:t>
            </a:r>
          </a:p>
          <a:p>
            <a:pPr eaLnBrk="1" hangingPunct="1"/>
            <a:r>
              <a:rPr lang="en-US" altLang="en-US" sz="2800" dirty="0">
                <a:effectLst/>
              </a:rPr>
              <a:t>Lower life expectancy</a:t>
            </a:r>
          </a:p>
          <a:p>
            <a:pPr eaLnBrk="1" hangingPunct="1"/>
            <a:r>
              <a:rPr lang="en-US" altLang="en-US" sz="2800" dirty="0">
                <a:effectLst/>
              </a:rPr>
              <a:t>Worse school performance</a:t>
            </a:r>
          </a:p>
          <a:p>
            <a:pPr eaLnBrk="1" hangingPunct="1"/>
            <a:r>
              <a:rPr lang="en-US" altLang="en-US" sz="2800" dirty="0">
                <a:effectLst/>
              </a:rPr>
              <a:t>Less likely to wear seatbelts; more likely to die in auto accidents</a:t>
            </a:r>
          </a:p>
          <a:p>
            <a:pPr eaLnBrk="1" hangingPunct="1"/>
            <a:r>
              <a:rPr lang="en-US" altLang="en-US" sz="2800" dirty="0">
                <a:effectLst/>
              </a:rPr>
              <a:t>More strongly associated with chronic medical conditions and reduced health-related quality of life than smoking, heavy drinking or poverty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74334A3-CF03-5F35-C8DF-FDEF8C579549}"/>
              </a:ext>
            </a:extLst>
          </p:cNvPr>
          <p:cNvSpPr>
            <a:spLocks noGrp="1" noRot="1" noChangeArrowheads="1"/>
          </p:cNvSpPr>
          <p:nvPr>
            <p:ph type="title"/>
          </p:nvPr>
        </p:nvSpPr>
        <p:spPr/>
        <p:txBody>
          <a:bodyPr/>
          <a:lstStyle/>
          <a:p>
            <a:pPr eaLnBrk="1" hangingPunct="1">
              <a:defRPr/>
            </a:pPr>
            <a:r>
              <a:rPr lang="en-US" b="0" dirty="0"/>
              <a:t>Economic Consequences of Obesity Increasing Dramatically</a:t>
            </a:r>
          </a:p>
        </p:txBody>
      </p:sp>
      <p:sp>
        <p:nvSpPr>
          <p:cNvPr id="49155" name="Rectangle 3">
            <a:extLst>
              <a:ext uri="{FF2B5EF4-FFF2-40B4-BE49-F238E27FC236}">
                <a16:creationId xmlns:a16="http://schemas.microsoft.com/office/drawing/2014/main" id="{3527D251-0AF8-6519-27E2-AF64902BCFA9}"/>
              </a:ext>
            </a:extLst>
          </p:cNvPr>
          <p:cNvSpPr>
            <a:spLocks noGrp="1" noChangeArrowheads="1"/>
          </p:cNvSpPr>
          <p:nvPr>
            <p:ph type="body" idx="1"/>
          </p:nvPr>
        </p:nvSpPr>
        <p:spPr/>
        <p:txBody>
          <a:bodyPr/>
          <a:lstStyle/>
          <a:p>
            <a:pPr eaLnBrk="1" hangingPunct="1"/>
            <a:r>
              <a:rPr lang="en-US" altLang="en-US" sz="2800">
                <a:effectLst/>
              </a:rPr>
              <a:t>Obesity-attributable national expenditures (U.S. and Canada, 2009) = $319 billion ($127 billion/yr health care + $49 billion lost productivity due to excess mortality + $43 billion lost productivity caused by disability</a:t>
            </a:r>
          </a:p>
          <a:p>
            <a:pPr eaLnBrk="1" hangingPunct="1"/>
            <a:r>
              <a:rPr lang="en-US" altLang="en-US" sz="2800">
                <a:effectLst/>
              </a:rPr>
              <a:t>Economic costs of overweight and obesity in the U.S. (2018) =$1.7 trillion ($480.7 billion in direct health-care costs and $1.24 trillion in lost productivity)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4D12ADA9-A555-D2DF-07EF-6EC9153954BE}"/>
              </a:ext>
            </a:extLst>
          </p:cNvPr>
          <p:cNvSpPr>
            <a:spLocks noGrp="1" noRot="1" noChangeArrowheads="1"/>
          </p:cNvSpPr>
          <p:nvPr>
            <p:ph type="title"/>
          </p:nvPr>
        </p:nvSpPr>
        <p:spPr/>
        <p:txBody>
          <a:bodyPr/>
          <a:lstStyle/>
          <a:p>
            <a:pPr>
              <a:defRPr/>
            </a:pPr>
            <a:r>
              <a:rPr lang="en-US" sz="4000" b="0" dirty="0"/>
              <a:t>Medical Costs</a:t>
            </a:r>
          </a:p>
        </p:txBody>
      </p:sp>
      <p:sp>
        <p:nvSpPr>
          <p:cNvPr id="50179" name="Rectangle 3">
            <a:extLst>
              <a:ext uri="{FF2B5EF4-FFF2-40B4-BE49-F238E27FC236}">
                <a16:creationId xmlns:a16="http://schemas.microsoft.com/office/drawing/2014/main" id="{61821074-ED12-0784-F622-2DBFE81AEDB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r>
              <a:rPr lang="en-US" altLang="en-US">
                <a:effectLst/>
              </a:rPr>
              <a:t>Over 20% of total U.S. healthcare expenditures</a:t>
            </a:r>
          </a:p>
          <a:p>
            <a:pPr eaLnBrk="1" hangingPunct="1"/>
            <a:r>
              <a:rPr lang="en-US" altLang="en-US">
                <a:effectLst/>
              </a:rPr>
              <a:t>Childhood obesity cost $14 billion in direct health care expenses (2019)</a:t>
            </a:r>
          </a:p>
          <a:p>
            <a:pPr eaLnBrk="1" hangingPunct="1"/>
            <a:r>
              <a:rPr lang="en-US" altLang="en-US">
                <a:effectLst/>
              </a:rPr>
              <a:t>$238 per capita worldwide attributable to childhood overweight and obesity (2022)</a:t>
            </a:r>
          </a:p>
          <a:p>
            <a:pPr eaLnBrk="1" hangingPunct="1"/>
            <a:r>
              <a:rPr lang="en-US" altLang="en-US">
                <a:effectLst/>
              </a:rPr>
              <a:t>Costs will rise as population ages</a:t>
            </a:r>
          </a:p>
          <a:p>
            <a:pPr eaLnBrk="1" hangingPunct="1"/>
            <a:r>
              <a:rPr lang="en-US" altLang="en-US">
                <a:effectLst/>
              </a:rPr>
              <a:t>Limits transplant donor pool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F0465C0-2429-9A36-8B61-9030D16E8585}"/>
              </a:ext>
            </a:extLst>
          </p:cNvPr>
          <p:cNvSpPr>
            <a:spLocks noGrp="1" noRot="1" noChangeArrowheads="1"/>
          </p:cNvSpPr>
          <p:nvPr>
            <p:ph type="title"/>
          </p:nvPr>
        </p:nvSpPr>
        <p:spPr/>
        <p:txBody>
          <a:bodyPr/>
          <a:lstStyle/>
          <a:p>
            <a:pPr eaLnBrk="1" hangingPunct="1">
              <a:defRPr/>
            </a:pPr>
            <a:r>
              <a:rPr lang="en-US" b="0"/>
              <a:t>Economic Consequences of Obesity</a:t>
            </a:r>
          </a:p>
        </p:txBody>
      </p:sp>
      <p:sp>
        <p:nvSpPr>
          <p:cNvPr id="51203" name="Rectangle 3">
            <a:extLst>
              <a:ext uri="{FF2B5EF4-FFF2-40B4-BE49-F238E27FC236}">
                <a16:creationId xmlns:a16="http://schemas.microsoft.com/office/drawing/2014/main" id="{2B584E7A-F784-C2CF-E8B3-DEE68477E7AB}"/>
              </a:ext>
            </a:extLst>
          </p:cNvPr>
          <p:cNvSpPr>
            <a:spLocks noGrp="1" noChangeArrowheads="1"/>
          </p:cNvSpPr>
          <p:nvPr>
            <p:ph type="body" idx="1"/>
          </p:nvPr>
        </p:nvSpPr>
        <p:spPr/>
        <p:txBody>
          <a:bodyPr/>
          <a:lstStyle/>
          <a:p>
            <a:pPr eaLnBrk="1" hangingPunct="1"/>
            <a:r>
              <a:rPr lang="en-US" altLang="en-US" dirty="0">
                <a:effectLst/>
              </a:rPr>
              <a:t>Half of costs covered by Medicare, which now classifies obesity as a disease</a:t>
            </a:r>
          </a:p>
          <a:p>
            <a:pPr eaLnBrk="1" hangingPunct="1"/>
            <a:r>
              <a:rPr lang="en-US" altLang="en-US" dirty="0">
                <a:effectLst/>
              </a:rPr>
              <a:t>Increased costs of care due to:</a:t>
            </a:r>
          </a:p>
          <a:p>
            <a:pPr lvl="1" eaLnBrk="1" hangingPunct="1"/>
            <a:r>
              <a:rPr lang="en-US" altLang="en-US" sz="3200" dirty="0">
                <a:effectLst/>
              </a:rPr>
              <a:t>Prescription drugs</a:t>
            </a:r>
          </a:p>
          <a:p>
            <a:pPr lvl="1" eaLnBrk="1" hangingPunct="1"/>
            <a:r>
              <a:rPr lang="en-US" altLang="en-US" sz="3200" dirty="0">
                <a:effectLst/>
              </a:rPr>
              <a:t>More complications from surgery</a:t>
            </a:r>
          </a:p>
          <a:p>
            <a:pPr lvl="1" eaLnBrk="1" hangingPunct="1"/>
            <a:r>
              <a:rPr lang="en-US" altLang="en-US" sz="3200" dirty="0">
                <a:effectLst/>
              </a:rPr>
              <a:t>Increased lengths of stay</a:t>
            </a:r>
          </a:p>
          <a:p>
            <a:pPr lvl="1" eaLnBrk="1" hangingPunct="1"/>
            <a:r>
              <a:rPr lang="en-US" altLang="en-US" sz="3200" dirty="0">
                <a:effectLst/>
              </a:rPr>
              <a:t>Increased use of health care services during pregnancy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7BD76E38-DA34-B179-701F-40C56467B37B}"/>
              </a:ext>
            </a:extLst>
          </p:cNvPr>
          <p:cNvSpPr>
            <a:spLocks noGrp="1" noRot="1" noChangeArrowheads="1"/>
          </p:cNvSpPr>
          <p:nvPr>
            <p:ph type="title"/>
          </p:nvPr>
        </p:nvSpPr>
        <p:spPr/>
        <p:txBody>
          <a:bodyPr/>
          <a:lstStyle/>
          <a:p>
            <a:pPr eaLnBrk="1" hangingPunct="1">
              <a:defRPr/>
            </a:pPr>
            <a:r>
              <a:rPr lang="en-US" b="0"/>
              <a:t>Economic Consequences of Obesity</a:t>
            </a:r>
          </a:p>
        </p:txBody>
      </p:sp>
      <p:sp>
        <p:nvSpPr>
          <p:cNvPr id="149507" name="Rectangle 3">
            <a:extLst>
              <a:ext uri="{FF2B5EF4-FFF2-40B4-BE49-F238E27FC236}">
                <a16:creationId xmlns:a16="http://schemas.microsoft.com/office/drawing/2014/main" id="{6B0DFB4E-4455-3598-EDD0-40FE92ACD549}"/>
              </a:ext>
            </a:extLst>
          </p:cNvPr>
          <p:cNvSpPr>
            <a:spLocks noGrp="1" noChangeArrowheads="1"/>
          </p:cNvSpPr>
          <p:nvPr>
            <p:ph type="body" idx="1"/>
          </p:nvPr>
        </p:nvSpPr>
        <p:spPr/>
        <p:txBody>
          <a:bodyPr/>
          <a:lstStyle/>
          <a:p>
            <a:pPr eaLnBrk="1" hangingPunct="1">
              <a:defRPr/>
            </a:pPr>
            <a:r>
              <a:rPr lang="en-US" dirty="0"/>
              <a:t>Costs to business:</a:t>
            </a:r>
          </a:p>
          <a:p>
            <a:pPr lvl="1" eaLnBrk="1" hangingPunct="1">
              <a:defRPr/>
            </a:pPr>
            <a:r>
              <a:rPr lang="en-US" sz="3200" dirty="0"/>
              <a:t>Lost productivity</a:t>
            </a:r>
          </a:p>
          <a:p>
            <a:pPr lvl="1" eaLnBrk="1" hangingPunct="1">
              <a:defRPr/>
            </a:pPr>
            <a:r>
              <a:rPr lang="en-US" sz="3200" dirty="0"/>
              <a:t>Absences</a:t>
            </a:r>
          </a:p>
          <a:p>
            <a:pPr lvl="1" eaLnBrk="1" hangingPunct="1">
              <a:defRPr/>
            </a:pPr>
            <a:r>
              <a:rPr lang="en-US" sz="3200" dirty="0"/>
              <a:t>Underperformance</a:t>
            </a:r>
          </a:p>
          <a:p>
            <a:pPr lvl="1" eaLnBrk="1" hangingPunct="1">
              <a:defRPr/>
            </a:pPr>
            <a:r>
              <a:rPr lang="en-US" sz="3200" dirty="0"/>
              <a:t>Higher insurance premiums</a:t>
            </a:r>
          </a:p>
          <a:p>
            <a:pPr eaLnBrk="1" hangingPunct="1">
              <a:defRPr/>
            </a:pPr>
            <a:r>
              <a:rPr lang="en-US" dirty="0"/>
              <a:t>Obesity contributes to increasing carbon emissions and global warming, decreased water availability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7863D-8839-425D-A95B-70FB7309CF67}"/>
              </a:ext>
            </a:extLst>
          </p:cNvPr>
          <p:cNvSpPr>
            <a:spLocks noGrp="1"/>
          </p:cNvSpPr>
          <p:nvPr>
            <p:ph type="title"/>
          </p:nvPr>
        </p:nvSpPr>
        <p:spPr/>
        <p:txBody>
          <a:bodyPr/>
          <a:lstStyle/>
          <a:p>
            <a:pPr>
              <a:defRPr/>
            </a:pPr>
            <a:r>
              <a:rPr lang="en-US" dirty="0"/>
              <a:t>Military Consequences of Obesity</a:t>
            </a:r>
          </a:p>
        </p:txBody>
      </p:sp>
      <p:sp>
        <p:nvSpPr>
          <p:cNvPr id="3" name="Content Placeholder 2">
            <a:extLst>
              <a:ext uri="{FF2B5EF4-FFF2-40B4-BE49-F238E27FC236}">
                <a16:creationId xmlns:a16="http://schemas.microsoft.com/office/drawing/2014/main" id="{C748BFF5-2CB0-C9F1-6548-B22E883028BF}"/>
              </a:ext>
            </a:extLst>
          </p:cNvPr>
          <p:cNvSpPr>
            <a:spLocks noGrp="1"/>
          </p:cNvSpPr>
          <p:nvPr>
            <p:ph idx="1"/>
          </p:nvPr>
        </p:nvSpPr>
        <p:spPr/>
        <p:txBody>
          <a:bodyPr/>
          <a:lstStyle/>
          <a:p>
            <a:pPr>
              <a:defRPr/>
            </a:pPr>
            <a:r>
              <a:rPr lang="en-US" sz="3600" dirty="0"/>
              <a:t>1/20 U.S. would-be military enlistees rejected because of a criminal record</a:t>
            </a:r>
          </a:p>
          <a:p>
            <a:pPr>
              <a:defRPr/>
            </a:pPr>
            <a:endParaRPr lang="en-US" sz="3600" dirty="0"/>
          </a:p>
          <a:p>
            <a:pPr>
              <a:defRPr/>
            </a:pPr>
            <a:r>
              <a:rPr lang="en-US" sz="3600" dirty="0"/>
              <a:t>1/4 to 1/3 rejected because of physical unfitness and weight concerns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8987350-8374-08AC-E9AE-6D65E5B6AF9F}"/>
              </a:ext>
            </a:extLst>
          </p:cNvPr>
          <p:cNvSpPr>
            <a:spLocks noGrp="1" noRot="1" noChangeArrowheads="1"/>
          </p:cNvSpPr>
          <p:nvPr>
            <p:ph type="title"/>
          </p:nvPr>
        </p:nvSpPr>
        <p:spPr/>
        <p:txBody>
          <a:bodyPr/>
          <a:lstStyle/>
          <a:p>
            <a:pPr eaLnBrk="1" hangingPunct="1">
              <a:defRPr/>
            </a:pPr>
            <a:r>
              <a:rPr lang="en-US" dirty="0"/>
              <a:t>Nutritional Changes and Obesity</a:t>
            </a:r>
          </a:p>
        </p:txBody>
      </p:sp>
      <p:sp>
        <p:nvSpPr>
          <p:cNvPr id="59395" name="Rectangle 3">
            <a:extLst>
              <a:ext uri="{FF2B5EF4-FFF2-40B4-BE49-F238E27FC236}">
                <a16:creationId xmlns:a16="http://schemas.microsoft.com/office/drawing/2014/main" id="{DBBCBEEE-D1BE-6CC0-4280-3EE60B6C7EDB}"/>
              </a:ext>
            </a:extLst>
          </p:cNvPr>
          <p:cNvSpPr>
            <a:spLocks noGrp="1" noChangeArrowheads="1"/>
          </p:cNvSpPr>
          <p:nvPr>
            <p:ph type="body" idx="1"/>
          </p:nvPr>
        </p:nvSpPr>
        <p:spPr/>
        <p:txBody>
          <a:bodyPr/>
          <a:lstStyle/>
          <a:p>
            <a:pPr eaLnBrk="1" hangingPunct="1">
              <a:defRPr/>
            </a:pPr>
            <a:r>
              <a:rPr lang="en-US" dirty="0"/>
              <a:t>Agriculture</a:t>
            </a:r>
          </a:p>
          <a:p>
            <a:pPr lvl="1" eaLnBrk="1" hangingPunct="1">
              <a:defRPr/>
            </a:pPr>
            <a:r>
              <a:rPr lang="en-US" sz="3200" dirty="0"/>
              <a:t>10,000 years ago</a:t>
            </a:r>
          </a:p>
          <a:p>
            <a:pPr lvl="1" eaLnBrk="1" hangingPunct="1">
              <a:defRPr/>
            </a:pPr>
            <a:r>
              <a:rPr lang="en-US" sz="3200" dirty="0"/>
              <a:t>Benefits: community, local food production</a:t>
            </a:r>
          </a:p>
          <a:p>
            <a:pPr lvl="1" eaLnBrk="1" hangingPunct="1">
              <a:defRPr/>
            </a:pPr>
            <a:r>
              <a:rPr lang="en-US" sz="3200" dirty="0"/>
              <a:t>Adverse consequences: class-based, hierarchical societies; large-scale warfare; sedentary lifestyles; dramatically decreased crop and game diversity; corporate control of agriculture and poverty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CA222C45-17C2-4D27-1856-E9B3101F2348}"/>
              </a:ext>
            </a:extLst>
          </p:cNvPr>
          <p:cNvSpPr>
            <a:spLocks noGrp="1" noRot="1" noChangeArrowheads="1"/>
          </p:cNvSpPr>
          <p:nvPr>
            <p:ph type="title"/>
          </p:nvPr>
        </p:nvSpPr>
        <p:spPr/>
        <p:txBody>
          <a:bodyPr/>
          <a:lstStyle/>
          <a:p>
            <a:pPr eaLnBrk="1" hangingPunct="1">
              <a:defRPr/>
            </a:pPr>
            <a:r>
              <a:rPr lang="en-US" dirty="0"/>
              <a:t>Nutritional Changes and Obesity</a:t>
            </a:r>
          </a:p>
        </p:txBody>
      </p:sp>
      <p:sp>
        <p:nvSpPr>
          <p:cNvPr id="64515" name="Rectangle 3">
            <a:extLst>
              <a:ext uri="{FF2B5EF4-FFF2-40B4-BE49-F238E27FC236}">
                <a16:creationId xmlns:a16="http://schemas.microsoft.com/office/drawing/2014/main" id="{B86E3186-CD7C-C490-08B3-BAAFCA4E8609}"/>
              </a:ext>
            </a:extLst>
          </p:cNvPr>
          <p:cNvSpPr>
            <a:spLocks noGrp="1" noChangeArrowheads="1"/>
          </p:cNvSpPr>
          <p:nvPr>
            <p:ph type="body" idx="1"/>
          </p:nvPr>
        </p:nvSpPr>
        <p:spPr/>
        <p:txBody>
          <a:bodyPr/>
          <a:lstStyle/>
          <a:p>
            <a:pPr eaLnBrk="1" hangingPunct="1">
              <a:defRPr/>
            </a:pPr>
            <a:r>
              <a:rPr lang="en-US" sz="3600" dirty="0"/>
              <a:t>Rising atmospheric CO2 levels increases photosynthesis, causing fruits and vegetables to produce more sugars</a:t>
            </a:r>
          </a:p>
          <a:p>
            <a:pPr eaLnBrk="1" hangingPunct="1">
              <a:defRPr/>
            </a:pPr>
            <a:r>
              <a:rPr lang="en-US" sz="3600" dirty="0"/>
              <a:t>Under industrial agriculture, crops bred for higher yields (i.e., more sugars, less vitamins/minerals/proteins)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834C2-DE75-CB0C-6589-60F87E31DFA7}"/>
              </a:ext>
            </a:extLst>
          </p:cNvPr>
          <p:cNvSpPr>
            <a:spLocks noGrp="1"/>
          </p:cNvSpPr>
          <p:nvPr>
            <p:ph type="title"/>
          </p:nvPr>
        </p:nvSpPr>
        <p:spPr/>
        <p:txBody>
          <a:bodyPr/>
          <a:lstStyle/>
          <a:p>
            <a:pPr>
              <a:defRPr/>
            </a:pPr>
            <a:r>
              <a:rPr lang="en-US" dirty="0">
                <a:solidFill>
                  <a:srgbClr val="E5E5FF"/>
                </a:solidFill>
              </a:rPr>
              <a:t>Nutritional Changes and Obesity</a:t>
            </a:r>
            <a:endParaRPr lang="en-US" dirty="0"/>
          </a:p>
        </p:txBody>
      </p:sp>
      <p:sp>
        <p:nvSpPr>
          <p:cNvPr id="3" name="Content Placeholder 2">
            <a:extLst>
              <a:ext uri="{FF2B5EF4-FFF2-40B4-BE49-F238E27FC236}">
                <a16:creationId xmlns:a16="http://schemas.microsoft.com/office/drawing/2014/main" id="{07296E44-33F6-BF3E-FBDA-DFBC4C03B0ED}"/>
              </a:ext>
            </a:extLst>
          </p:cNvPr>
          <p:cNvSpPr>
            <a:spLocks noGrp="1"/>
          </p:cNvSpPr>
          <p:nvPr>
            <p:ph idx="1"/>
          </p:nvPr>
        </p:nvSpPr>
        <p:spPr/>
        <p:txBody>
          <a:bodyPr/>
          <a:lstStyle/>
          <a:p>
            <a:pPr eaLnBrk="1" hangingPunct="1">
              <a:defRPr/>
            </a:pPr>
            <a:r>
              <a:rPr lang="en-US" sz="2800" dirty="0"/>
              <a:t>Increases in portion size</a:t>
            </a:r>
          </a:p>
          <a:p>
            <a:pPr eaLnBrk="1" hangingPunct="1">
              <a:defRPr/>
            </a:pPr>
            <a:r>
              <a:rPr lang="en-US" sz="2800" dirty="0"/>
              <a:t>Spread of fast-food franchises since the mid-20</a:t>
            </a:r>
            <a:r>
              <a:rPr lang="en-US" sz="2800" baseline="30000" dirty="0"/>
              <a:t>th</a:t>
            </a:r>
            <a:r>
              <a:rPr lang="en-US" sz="2800" dirty="0"/>
              <a:t> Century</a:t>
            </a:r>
          </a:p>
          <a:p>
            <a:pPr eaLnBrk="1" hangingPunct="1">
              <a:defRPr/>
            </a:pPr>
            <a:r>
              <a:rPr lang="en-US" sz="2800" dirty="0"/>
              <a:t>Use of artificial sweeteners and trans fatty acids in processed foods</a:t>
            </a:r>
          </a:p>
          <a:p>
            <a:pPr eaLnBrk="1" hangingPunct="1">
              <a:defRPr/>
            </a:pPr>
            <a:r>
              <a:rPr lang="en-US" sz="2800" dirty="0"/>
              <a:t>High levels of consumption of sugar- and caffeine-containing sodas</a:t>
            </a:r>
          </a:p>
          <a:p>
            <a:pPr lvl="1" eaLnBrk="1" hangingPunct="1">
              <a:defRPr/>
            </a:pPr>
            <a:r>
              <a:rPr lang="en-US" sz="2400" dirty="0"/>
              <a:t>In part a consequence of increased salt intake</a:t>
            </a:r>
          </a:p>
          <a:p>
            <a:pPr lvl="1" eaLnBrk="1" hangingPunct="1">
              <a:defRPr/>
            </a:pPr>
            <a:r>
              <a:rPr lang="en-US" sz="2400" dirty="0"/>
              <a:t>Soft drink consumption linked to violent behavior in children</a:t>
            </a:r>
          </a:p>
          <a:p>
            <a:pPr>
              <a:defRPr/>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12E3-B17E-5549-80FD-92648583DC03}"/>
              </a:ext>
            </a:extLst>
          </p:cNvPr>
          <p:cNvSpPr>
            <a:spLocks noGrp="1"/>
          </p:cNvSpPr>
          <p:nvPr>
            <p:ph type="title"/>
          </p:nvPr>
        </p:nvSpPr>
        <p:spPr/>
        <p:txBody>
          <a:bodyPr/>
          <a:lstStyle/>
          <a:p>
            <a:pPr>
              <a:defRPr/>
            </a:pPr>
            <a:r>
              <a:rPr lang="en-US" sz="3600" dirty="0"/>
              <a:t>Nutritional Changes and Obesity</a:t>
            </a:r>
            <a:br>
              <a:rPr lang="en-US" sz="2800" dirty="0"/>
            </a:br>
            <a:r>
              <a:rPr lang="en-US" sz="2400" dirty="0"/>
              <a:t>(Youth, Estimated percentage of total energy, 1998-2018)</a:t>
            </a:r>
          </a:p>
        </p:txBody>
      </p:sp>
      <p:sp>
        <p:nvSpPr>
          <p:cNvPr id="3" name="Content Placeholder 2">
            <a:extLst>
              <a:ext uri="{FF2B5EF4-FFF2-40B4-BE49-F238E27FC236}">
                <a16:creationId xmlns:a16="http://schemas.microsoft.com/office/drawing/2014/main" id="{C36C8334-B14F-9A33-117A-FFC8FB40F31F}"/>
              </a:ext>
            </a:extLst>
          </p:cNvPr>
          <p:cNvSpPr>
            <a:spLocks noGrp="1"/>
          </p:cNvSpPr>
          <p:nvPr>
            <p:ph idx="1"/>
          </p:nvPr>
        </p:nvSpPr>
        <p:spPr/>
        <p:txBody>
          <a:bodyPr/>
          <a:lstStyle/>
          <a:p>
            <a:pPr>
              <a:defRPr/>
            </a:pPr>
            <a:r>
              <a:rPr lang="en-US" dirty="0" err="1"/>
              <a:t>Ultraprocessed</a:t>
            </a:r>
            <a:r>
              <a:rPr lang="en-US" dirty="0"/>
              <a:t> foods up from 61% to 67%</a:t>
            </a:r>
          </a:p>
          <a:p>
            <a:pPr>
              <a:defRPr/>
            </a:pPr>
            <a:r>
              <a:rPr lang="en-US" dirty="0"/>
              <a:t>Unprocessed or minimally processed foods down from 29% to 24%</a:t>
            </a:r>
          </a:p>
          <a:p>
            <a:pPr>
              <a:defRPr/>
            </a:pPr>
            <a:r>
              <a:rPr lang="en-US" dirty="0"/>
              <a:t>Sugar sweetened beverages down from 11 to 5%</a:t>
            </a:r>
          </a:p>
          <a:p>
            <a:pPr>
              <a:defRPr/>
            </a:pPr>
            <a:r>
              <a:rPr lang="en-US" dirty="0"/>
              <a:t>Ready to heat/eat </a:t>
            </a:r>
            <a:r>
              <a:rPr lang="en-US" dirty="0" err="1"/>
              <a:t>ultraprocessed</a:t>
            </a:r>
            <a:r>
              <a:rPr lang="en-US" dirty="0"/>
              <a:t> foods up from 2% to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854D-DB2B-0FC6-DA7A-50F4CDD37A60}"/>
              </a:ext>
            </a:extLst>
          </p:cNvPr>
          <p:cNvSpPr>
            <a:spLocks noGrp="1"/>
          </p:cNvSpPr>
          <p:nvPr>
            <p:ph type="title"/>
          </p:nvPr>
        </p:nvSpPr>
        <p:spPr/>
        <p:txBody>
          <a:bodyPr/>
          <a:lstStyle/>
          <a:p>
            <a:pPr>
              <a:defRPr/>
            </a:pPr>
            <a:r>
              <a:rPr lang="en-US" dirty="0"/>
              <a:t>Nutritional Changes and Obesity</a:t>
            </a:r>
          </a:p>
        </p:txBody>
      </p:sp>
      <p:sp>
        <p:nvSpPr>
          <p:cNvPr id="3" name="Content Placeholder 2">
            <a:extLst>
              <a:ext uri="{FF2B5EF4-FFF2-40B4-BE49-F238E27FC236}">
                <a16:creationId xmlns:a16="http://schemas.microsoft.com/office/drawing/2014/main" id="{D5569EC9-4D74-6831-D542-04C771B03B88}"/>
              </a:ext>
            </a:extLst>
          </p:cNvPr>
          <p:cNvSpPr>
            <a:spLocks noGrp="1"/>
          </p:cNvSpPr>
          <p:nvPr>
            <p:ph idx="1"/>
          </p:nvPr>
        </p:nvSpPr>
        <p:spPr/>
        <p:txBody>
          <a:bodyPr/>
          <a:lstStyle/>
          <a:p>
            <a:pPr>
              <a:defRPr/>
            </a:pPr>
            <a:r>
              <a:rPr lang="en-US" dirty="0"/>
              <a:t>Strong association between </a:t>
            </a:r>
            <a:r>
              <a:rPr lang="en-US" dirty="0" err="1"/>
              <a:t>ultraprocessed</a:t>
            </a:r>
            <a:r>
              <a:rPr lang="en-US" dirty="0"/>
              <a:t> foods and risk of obesity, diabetes, cancer, GI disorders (including NAFL [red meat also increases risk of NAFL]), CV risk factors, fragility, and mortality</a:t>
            </a:r>
          </a:p>
          <a:p>
            <a:pPr>
              <a:defRPr/>
            </a:pPr>
            <a:r>
              <a:rPr lang="en-US" dirty="0"/>
              <a:t>Can be as addictive as nicotine</a:t>
            </a:r>
          </a:p>
          <a:p>
            <a:pPr>
              <a:defRPr/>
            </a:pP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67083296-A993-9FF7-B9DC-C0434ABAE8B8}"/>
              </a:ext>
            </a:extLst>
          </p:cNvPr>
          <p:cNvSpPr>
            <a:spLocks noGrp="1" noRot="1" noChangeArrowheads="1"/>
          </p:cNvSpPr>
          <p:nvPr>
            <p:ph type="title"/>
          </p:nvPr>
        </p:nvSpPr>
        <p:spPr/>
        <p:txBody>
          <a:bodyPr/>
          <a:lstStyle/>
          <a:p>
            <a:pPr eaLnBrk="1" hangingPunct="1">
              <a:defRPr/>
            </a:pPr>
            <a:r>
              <a:rPr lang="en-US" dirty="0"/>
              <a:t>Fast Foods and Supersizing</a:t>
            </a:r>
          </a:p>
        </p:txBody>
      </p:sp>
      <p:sp>
        <p:nvSpPr>
          <p:cNvPr id="60419" name="Rectangle 3">
            <a:extLst>
              <a:ext uri="{FF2B5EF4-FFF2-40B4-BE49-F238E27FC236}">
                <a16:creationId xmlns:a16="http://schemas.microsoft.com/office/drawing/2014/main" id="{9E5EE647-4380-0797-C7E3-15DFACC6C73C}"/>
              </a:ext>
            </a:extLst>
          </p:cNvPr>
          <p:cNvSpPr>
            <a:spLocks noGrp="1" noChangeArrowheads="1"/>
          </p:cNvSpPr>
          <p:nvPr>
            <p:ph type="body" idx="1"/>
          </p:nvPr>
        </p:nvSpPr>
        <p:spPr/>
        <p:txBody>
          <a:bodyPr/>
          <a:lstStyle/>
          <a:p>
            <a:pPr eaLnBrk="1" hangingPunct="1">
              <a:defRPr/>
            </a:pPr>
            <a:r>
              <a:rPr lang="en-US" dirty="0"/>
              <a:t>Portion sizes and restaurant dinner plates have increased over last half century</a:t>
            </a:r>
          </a:p>
          <a:p>
            <a:pPr eaLnBrk="1" hangingPunct="1">
              <a:defRPr/>
            </a:pPr>
            <a:r>
              <a:rPr lang="en-US" dirty="0"/>
              <a:t>Americans spend about one-half of their food budgets and consume about one-third of their calories outside the home</a:t>
            </a:r>
          </a:p>
          <a:p>
            <a:pPr eaLnBrk="1" hangingPunct="1">
              <a:defRPr/>
            </a:pPr>
            <a:r>
              <a:rPr lang="en-US" dirty="0"/>
              <a:t>Fast food spending increased 18-fold since 1970</a:t>
            </a:r>
          </a:p>
          <a:p>
            <a:pPr lvl="1" eaLnBrk="1" hangingPunct="1">
              <a:defRPr/>
            </a:pPr>
            <a:r>
              <a:rPr lang="en-US" dirty="0"/>
              <a:t>$570 billion revenues/</a:t>
            </a:r>
            <a:r>
              <a:rPr lang="en-US" dirty="0" err="1"/>
              <a:t>yr</a:t>
            </a:r>
            <a:r>
              <a:rPr lang="en-US" dirty="0"/>
              <a:t> worldwide</a:t>
            </a:r>
          </a:p>
          <a:p>
            <a:pPr lvl="1" eaLnBrk="1" hangingPunct="1">
              <a:defRPr/>
            </a:pPr>
            <a:r>
              <a:rPr lang="en-US" dirty="0"/>
              <a:t>over $200 billion per year in U.S. (up from $6 billion in 1970)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BEE13E3-6A0A-F99A-9AEC-53AD277F09E6}"/>
              </a:ext>
            </a:extLst>
          </p:cNvPr>
          <p:cNvSpPr>
            <a:spLocks noGrp="1" noRot="1" noChangeArrowheads="1"/>
          </p:cNvSpPr>
          <p:nvPr>
            <p:ph type="title"/>
          </p:nvPr>
        </p:nvSpPr>
        <p:spPr/>
        <p:txBody>
          <a:bodyPr/>
          <a:lstStyle/>
          <a:p>
            <a:pPr eaLnBrk="1" hangingPunct="1">
              <a:defRPr/>
            </a:pPr>
            <a:r>
              <a:rPr lang="en-US" dirty="0"/>
              <a:t>Fast Foods and Supersizing</a:t>
            </a:r>
          </a:p>
        </p:txBody>
      </p:sp>
      <p:sp>
        <p:nvSpPr>
          <p:cNvPr id="65539" name="Rectangle 3">
            <a:extLst>
              <a:ext uri="{FF2B5EF4-FFF2-40B4-BE49-F238E27FC236}">
                <a16:creationId xmlns:a16="http://schemas.microsoft.com/office/drawing/2014/main" id="{8DC0302A-580F-A6B5-5910-0A793E0C798E}"/>
              </a:ext>
            </a:extLst>
          </p:cNvPr>
          <p:cNvSpPr>
            <a:spLocks noGrp="1" noChangeArrowheads="1"/>
          </p:cNvSpPr>
          <p:nvPr>
            <p:ph type="body" idx="1"/>
          </p:nvPr>
        </p:nvSpPr>
        <p:spPr/>
        <p:txBody>
          <a:bodyPr/>
          <a:lstStyle/>
          <a:p>
            <a:pPr eaLnBrk="1" hangingPunct="1">
              <a:defRPr/>
            </a:pPr>
            <a:r>
              <a:rPr lang="en-US" dirty="0"/>
              <a:t>U.S. food industry produces 3800 cal/person/day</a:t>
            </a:r>
          </a:p>
          <a:p>
            <a:pPr lvl="1" eaLnBrk="1" hangingPunct="1">
              <a:defRPr/>
            </a:pPr>
            <a:r>
              <a:rPr lang="en-US" sz="3200" dirty="0"/>
              <a:t>Average caloric need only 2500 calories/person/day</a:t>
            </a:r>
          </a:p>
          <a:p>
            <a:pPr eaLnBrk="1" hangingPunct="1">
              <a:defRPr/>
            </a:pPr>
            <a:r>
              <a:rPr lang="en-US" dirty="0"/>
              <a:t>Americans average 11% of total daily calories from fast food</a:t>
            </a:r>
          </a:p>
          <a:p>
            <a:pPr eaLnBrk="1" hangingPunct="1">
              <a:buClr>
                <a:srgbClr val="FFCC00"/>
              </a:buClr>
              <a:defRPr/>
            </a:pPr>
            <a:r>
              <a:rPr lang="en-US" sz="2800" dirty="0">
                <a:solidFill>
                  <a:srgbClr val="FFFFFF"/>
                </a:solidFill>
              </a:rPr>
              <a:t>On any given day, 8% of Americans eat at McDonalds</a:t>
            </a:r>
          </a:p>
          <a:p>
            <a:pPr lvl="1" eaLnBrk="1" hangingPunct="1">
              <a:buClr>
                <a:srgbClr val="FFCC00"/>
              </a:buClr>
              <a:defRPr/>
            </a:pPr>
            <a:r>
              <a:rPr lang="en-US" dirty="0">
                <a:solidFill>
                  <a:srgbClr val="FFFFFF"/>
                </a:solidFill>
              </a:rPr>
              <a:t>14,000 stores in U.S. alone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A8AB-0D6C-F1CC-47D1-651D28BA6D1A}"/>
              </a:ext>
            </a:extLst>
          </p:cNvPr>
          <p:cNvSpPr>
            <a:spLocks noGrp="1"/>
          </p:cNvSpPr>
          <p:nvPr>
            <p:ph type="title"/>
          </p:nvPr>
        </p:nvSpPr>
        <p:spPr/>
        <p:txBody>
          <a:bodyPr/>
          <a:lstStyle/>
          <a:p>
            <a:pPr>
              <a:defRPr/>
            </a:pPr>
            <a:r>
              <a:rPr lang="en-US" dirty="0">
                <a:solidFill>
                  <a:srgbClr val="E5E5FF"/>
                </a:solidFill>
              </a:rPr>
              <a:t>Fast Foods and Supersizing</a:t>
            </a:r>
            <a:endParaRPr lang="en-US" dirty="0"/>
          </a:p>
        </p:txBody>
      </p:sp>
      <p:sp>
        <p:nvSpPr>
          <p:cNvPr id="3" name="Content Placeholder 2">
            <a:extLst>
              <a:ext uri="{FF2B5EF4-FFF2-40B4-BE49-F238E27FC236}">
                <a16:creationId xmlns:a16="http://schemas.microsoft.com/office/drawing/2014/main" id="{B18E284C-0B26-B081-FFA6-3C595A1350F1}"/>
              </a:ext>
            </a:extLst>
          </p:cNvPr>
          <p:cNvSpPr>
            <a:spLocks noGrp="1"/>
          </p:cNvSpPr>
          <p:nvPr>
            <p:ph idx="1"/>
          </p:nvPr>
        </p:nvSpPr>
        <p:spPr/>
        <p:txBody>
          <a:bodyPr/>
          <a:lstStyle/>
          <a:p>
            <a:pPr eaLnBrk="1" hangingPunct="1">
              <a:buClr>
                <a:srgbClr val="FFCC00"/>
              </a:buClr>
              <a:defRPr/>
            </a:pPr>
            <a:r>
              <a:rPr lang="en-US" sz="2800" dirty="0">
                <a:solidFill>
                  <a:srgbClr val="FFFFFF"/>
                </a:solidFill>
              </a:rPr>
              <a:t>Fast food industry CEOs averaged $24 million compensation in 2013; $5 million to $34 million annual salary range for top 10 fast food CEOs in 2018</a:t>
            </a:r>
          </a:p>
          <a:p>
            <a:pPr lvl="1" eaLnBrk="1" hangingPunct="1">
              <a:buClr>
                <a:srgbClr val="FFCC00"/>
              </a:buClr>
              <a:defRPr/>
            </a:pPr>
            <a:r>
              <a:rPr lang="en-US" dirty="0">
                <a:solidFill>
                  <a:srgbClr val="FFFFFF"/>
                </a:solidFill>
              </a:rPr>
              <a:t>&gt; 4-fold increase since 2000</a:t>
            </a:r>
          </a:p>
          <a:p>
            <a:pPr lvl="1" eaLnBrk="1" hangingPunct="1">
              <a:buClr>
                <a:srgbClr val="FFCC00"/>
              </a:buClr>
              <a:defRPr/>
            </a:pPr>
            <a:r>
              <a:rPr lang="en-US" dirty="0">
                <a:solidFill>
                  <a:srgbClr val="FFFFFF"/>
                </a:solidFill>
              </a:rPr>
              <a:t>&gt; 1,200X average fast food workers (whose salaries have increased 0.3% since 2000) for these top 10 companies</a:t>
            </a:r>
          </a:p>
          <a:p>
            <a:pPr lvl="1" eaLnBrk="1" hangingPunct="1">
              <a:buClr>
                <a:srgbClr val="FFCC00"/>
              </a:buClr>
              <a:defRPr/>
            </a:pPr>
            <a:r>
              <a:rPr lang="en-US" dirty="0">
                <a:solidFill>
                  <a:srgbClr val="FFFFFF"/>
                </a:solidFill>
              </a:rPr>
              <a:t>Average fast food CEO salary = $1.2 million, 66X higher than avg. full-time worker salary ($19,000)</a:t>
            </a:r>
          </a:p>
          <a:p>
            <a:pPr>
              <a:defRPr/>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7CF75-1AC0-069F-BB21-53562A8195CC}"/>
              </a:ext>
            </a:extLst>
          </p:cNvPr>
          <p:cNvSpPr>
            <a:spLocks noGrp="1"/>
          </p:cNvSpPr>
          <p:nvPr>
            <p:ph type="title"/>
          </p:nvPr>
        </p:nvSpPr>
        <p:spPr/>
        <p:txBody>
          <a:bodyPr/>
          <a:lstStyle/>
          <a:p>
            <a:pPr>
              <a:defRPr/>
            </a:pPr>
            <a:r>
              <a:rPr lang="en-US" dirty="0">
                <a:solidFill>
                  <a:srgbClr val="E5E5FF"/>
                </a:solidFill>
              </a:rPr>
              <a:t>Fast Foods and Supersizing</a:t>
            </a:r>
            <a:endParaRPr lang="en-US" dirty="0"/>
          </a:p>
        </p:txBody>
      </p:sp>
      <p:sp>
        <p:nvSpPr>
          <p:cNvPr id="3" name="Content Placeholder 2">
            <a:extLst>
              <a:ext uri="{FF2B5EF4-FFF2-40B4-BE49-F238E27FC236}">
                <a16:creationId xmlns:a16="http://schemas.microsoft.com/office/drawing/2014/main" id="{11031E43-F9C2-C951-29B9-A34224AA9095}"/>
              </a:ext>
            </a:extLst>
          </p:cNvPr>
          <p:cNvSpPr>
            <a:spLocks noGrp="1"/>
          </p:cNvSpPr>
          <p:nvPr>
            <p:ph idx="1"/>
          </p:nvPr>
        </p:nvSpPr>
        <p:spPr/>
        <p:txBody>
          <a:bodyPr/>
          <a:lstStyle/>
          <a:p>
            <a:pPr eaLnBrk="1" hangingPunct="1">
              <a:buClr>
                <a:srgbClr val="FFCC00"/>
              </a:buClr>
              <a:defRPr/>
            </a:pPr>
            <a:r>
              <a:rPr lang="en-US" dirty="0">
                <a:solidFill>
                  <a:srgbClr val="FFFFFF"/>
                </a:solidFill>
              </a:rPr>
              <a:t>Predatory wage policies subsidized by U.S. taxpayers</a:t>
            </a:r>
          </a:p>
          <a:p>
            <a:pPr eaLnBrk="1" hangingPunct="1">
              <a:buClr>
                <a:srgbClr val="FFCC00"/>
              </a:buClr>
              <a:defRPr/>
            </a:pPr>
            <a:r>
              <a:rPr lang="en-US" dirty="0">
                <a:solidFill>
                  <a:srgbClr val="FFFFFF"/>
                </a:solidFill>
              </a:rPr>
              <a:t>Almost 950,000 fast food workers receive federal and state aid worth $7 billion</a:t>
            </a:r>
          </a:p>
          <a:p>
            <a:pPr eaLnBrk="1" hangingPunct="1">
              <a:buClr>
                <a:srgbClr val="FFCC00"/>
              </a:buClr>
              <a:defRPr/>
            </a:pPr>
            <a:r>
              <a:rPr lang="en-US" dirty="0">
                <a:solidFill>
                  <a:srgbClr val="FFFFFF"/>
                </a:solidFill>
              </a:rPr>
              <a:t>Support raising minimum wage and single payer health care</a:t>
            </a:r>
          </a:p>
          <a:p>
            <a:pPr>
              <a:defRPr/>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0428FBC2-449E-5300-E785-74DA552E2A2D}"/>
              </a:ext>
            </a:extLst>
          </p:cNvPr>
          <p:cNvSpPr>
            <a:spLocks noGrp="1" noRot="1" noChangeArrowheads="1"/>
          </p:cNvSpPr>
          <p:nvPr>
            <p:ph type="title"/>
          </p:nvPr>
        </p:nvSpPr>
        <p:spPr/>
        <p:txBody>
          <a:bodyPr/>
          <a:lstStyle/>
          <a:p>
            <a:pPr eaLnBrk="1" hangingPunct="1">
              <a:defRPr/>
            </a:pPr>
            <a:r>
              <a:rPr lang="en-US" dirty="0"/>
              <a:t>Fast Foods and Supersizing</a:t>
            </a:r>
          </a:p>
        </p:txBody>
      </p:sp>
      <p:sp>
        <p:nvSpPr>
          <p:cNvPr id="68611" name="Rectangle 3">
            <a:extLst>
              <a:ext uri="{FF2B5EF4-FFF2-40B4-BE49-F238E27FC236}">
                <a16:creationId xmlns:a16="http://schemas.microsoft.com/office/drawing/2014/main" id="{C864F35D-03F6-2AFB-2E2E-23B0127EDFBA}"/>
              </a:ext>
            </a:extLst>
          </p:cNvPr>
          <p:cNvSpPr>
            <a:spLocks noGrp="1" noChangeArrowheads="1"/>
          </p:cNvSpPr>
          <p:nvPr>
            <p:ph type="body" idx="1"/>
          </p:nvPr>
        </p:nvSpPr>
        <p:spPr/>
        <p:txBody>
          <a:bodyPr/>
          <a:lstStyle/>
          <a:p>
            <a:pPr eaLnBrk="1" hangingPunct="1">
              <a:lnSpc>
                <a:spcPct val="90000"/>
              </a:lnSpc>
              <a:defRPr/>
            </a:pPr>
            <a:r>
              <a:rPr lang="en-US" dirty="0"/>
              <a:t>Typical American eats 30 pounds of French fries per year</a:t>
            </a:r>
          </a:p>
          <a:p>
            <a:pPr eaLnBrk="1" hangingPunct="1">
              <a:lnSpc>
                <a:spcPct val="90000"/>
              </a:lnSpc>
              <a:defRPr/>
            </a:pPr>
            <a:r>
              <a:rPr lang="en-US" dirty="0"/>
              <a:t>McDonalds’ fries in 1955: 2.4 oz. / 210 calories</a:t>
            </a:r>
          </a:p>
          <a:p>
            <a:pPr lvl="1" eaLnBrk="1" hangingPunct="1">
              <a:lnSpc>
                <a:spcPct val="90000"/>
              </a:lnSpc>
              <a:defRPr/>
            </a:pPr>
            <a:r>
              <a:rPr lang="en-US" sz="3200" dirty="0"/>
              <a:t>Today 7 oz. / 610 calories</a:t>
            </a:r>
          </a:p>
          <a:p>
            <a:pPr eaLnBrk="1" hangingPunct="1">
              <a:lnSpc>
                <a:spcPct val="90000"/>
              </a:lnSpc>
              <a:defRPr/>
            </a:pPr>
            <a:r>
              <a:rPr lang="en-US" dirty="0"/>
              <a:t>1916: typical bottle of Coca Cola = 6.5 oz. / 79 calories</a:t>
            </a:r>
          </a:p>
          <a:p>
            <a:pPr lvl="1" eaLnBrk="1" hangingPunct="1">
              <a:lnSpc>
                <a:spcPct val="90000"/>
              </a:lnSpc>
              <a:defRPr/>
            </a:pPr>
            <a:r>
              <a:rPr lang="en-US" sz="3200" dirty="0"/>
              <a:t>Today 16 oz. / 194 calories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315F7-8600-FE8A-E95E-7E66786BD03E}"/>
              </a:ext>
            </a:extLst>
          </p:cNvPr>
          <p:cNvSpPr>
            <a:spLocks noGrp="1"/>
          </p:cNvSpPr>
          <p:nvPr>
            <p:ph type="title"/>
          </p:nvPr>
        </p:nvSpPr>
        <p:spPr/>
        <p:txBody>
          <a:bodyPr/>
          <a:lstStyle/>
          <a:p>
            <a:pPr>
              <a:defRPr/>
            </a:pPr>
            <a:r>
              <a:rPr lang="en-US" dirty="0"/>
              <a:t>Las Vegas’ Heart Attack Grill</a:t>
            </a:r>
          </a:p>
        </p:txBody>
      </p:sp>
      <p:sp>
        <p:nvSpPr>
          <p:cNvPr id="3" name="Content Placeholder 2">
            <a:extLst>
              <a:ext uri="{FF2B5EF4-FFF2-40B4-BE49-F238E27FC236}">
                <a16:creationId xmlns:a16="http://schemas.microsoft.com/office/drawing/2014/main" id="{A3332F31-6D95-2C91-8D98-7711F7CEE308}"/>
              </a:ext>
            </a:extLst>
          </p:cNvPr>
          <p:cNvSpPr>
            <a:spLocks noGrp="1"/>
          </p:cNvSpPr>
          <p:nvPr>
            <p:ph idx="1"/>
          </p:nvPr>
        </p:nvSpPr>
        <p:spPr/>
        <p:txBody>
          <a:bodyPr/>
          <a:lstStyle/>
          <a:p>
            <a:pPr>
              <a:defRPr/>
            </a:pPr>
            <a:r>
              <a:rPr lang="en-US" dirty="0"/>
              <a:t>Diners (patients) wear hospital gowns over their clothes and have their pulses checked by waitresses (nurses)</a:t>
            </a:r>
          </a:p>
          <a:p>
            <a:pPr>
              <a:defRPr/>
            </a:pPr>
            <a:r>
              <a:rPr lang="en-US" dirty="0"/>
              <a:t>Home of the Quadruple Bypass Burger</a:t>
            </a:r>
          </a:p>
          <a:p>
            <a:pPr>
              <a:defRPr/>
            </a:pPr>
            <a:r>
              <a:rPr lang="en-US" dirty="0"/>
              <a:t>Anyone over 350 </a:t>
            </a:r>
            <a:r>
              <a:rPr lang="en-US" dirty="0" err="1"/>
              <a:t>lbs</a:t>
            </a:r>
            <a:r>
              <a:rPr lang="en-US" dirty="0"/>
              <a:t> eats for free</a:t>
            </a:r>
          </a:p>
          <a:p>
            <a:pPr>
              <a:defRPr/>
            </a:pPr>
            <a:endParaRPr lang="en-US" dirty="0"/>
          </a:p>
          <a:p>
            <a:pPr>
              <a:defRPr/>
            </a:pPr>
            <a:r>
              <a:rPr lang="en-US" dirty="0"/>
              <a:t>2012: Pitchman dies at age 51 of heart attack</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529A-4827-DC5D-A1FF-71C261CCBA16}"/>
              </a:ext>
            </a:extLst>
          </p:cNvPr>
          <p:cNvSpPr>
            <a:spLocks noGrp="1"/>
          </p:cNvSpPr>
          <p:nvPr>
            <p:ph type="title"/>
          </p:nvPr>
        </p:nvSpPr>
        <p:spPr/>
        <p:txBody>
          <a:bodyPr/>
          <a:lstStyle/>
          <a:p>
            <a:pPr eaLnBrk="1" hangingPunct="1">
              <a:defRPr/>
            </a:pPr>
            <a:r>
              <a:rPr lang="en-US" dirty="0"/>
              <a:t>Fast Foods and Supersizing</a:t>
            </a:r>
          </a:p>
        </p:txBody>
      </p:sp>
      <p:sp>
        <p:nvSpPr>
          <p:cNvPr id="3" name="Content Placeholder 2">
            <a:extLst>
              <a:ext uri="{FF2B5EF4-FFF2-40B4-BE49-F238E27FC236}">
                <a16:creationId xmlns:a16="http://schemas.microsoft.com/office/drawing/2014/main" id="{51E22B1A-0AE0-A2CC-F01A-2B4338EE5769}"/>
              </a:ext>
            </a:extLst>
          </p:cNvPr>
          <p:cNvSpPr>
            <a:spLocks noGrp="1"/>
          </p:cNvSpPr>
          <p:nvPr>
            <p:ph idx="1"/>
          </p:nvPr>
        </p:nvSpPr>
        <p:spPr/>
        <p:txBody>
          <a:bodyPr/>
          <a:lstStyle/>
          <a:p>
            <a:pPr eaLnBrk="1" hangingPunct="1">
              <a:lnSpc>
                <a:spcPct val="90000"/>
              </a:lnSpc>
              <a:defRPr/>
            </a:pPr>
            <a:r>
              <a:rPr lang="en-US" dirty="0"/>
              <a:t>Some mega-sized fast food burgers on the market today contain &gt; 1000 calories</a:t>
            </a:r>
          </a:p>
          <a:p>
            <a:pPr eaLnBrk="1" hangingPunct="1">
              <a:lnSpc>
                <a:spcPct val="90000"/>
              </a:lnSpc>
              <a:defRPr/>
            </a:pPr>
            <a:r>
              <a:rPr lang="en-US" dirty="0"/>
              <a:t>Even </a:t>
            </a:r>
            <a:r>
              <a:rPr lang="en-US" u="sng" dirty="0"/>
              <a:t>Joy of Cooking</a:t>
            </a:r>
            <a:r>
              <a:rPr lang="en-US" dirty="0"/>
              <a:t> recipes have shown increases of 33% in caloric density and portion size since 1940s</a:t>
            </a:r>
          </a:p>
          <a:p>
            <a:pPr eaLnBrk="1" hangingPunct="1">
              <a:lnSpc>
                <a:spcPct val="90000"/>
              </a:lnSpc>
              <a:defRPr/>
            </a:pPr>
            <a:r>
              <a:rPr lang="en-US" dirty="0"/>
              <a:t>Fast food companies “</a:t>
            </a:r>
            <a:r>
              <a:rPr lang="en-US" dirty="0" err="1"/>
              <a:t>leanwashing</a:t>
            </a:r>
            <a:r>
              <a:rPr lang="en-US" dirty="0"/>
              <a:t>” themselves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CE26A3A-D055-000F-539B-292D5198E066}"/>
              </a:ext>
            </a:extLst>
          </p:cNvPr>
          <p:cNvSpPr>
            <a:spLocks noGrp="1" noRot="1" noChangeArrowheads="1"/>
          </p:cNvSpPr>
          <p:nvPr>
            <p:ph type="title"/>
          </p:nvPr>
        </p:nvSpPr>
        <p:spPr/>
        <p:txBody>
          <a:bodyPr/>
          <a:lstStyle/>
          <a:p>
            <a:pPr eaLnBrk="1" hangingPunct="1">
              <a:defRPr/>
            </a:pPr>
            <a:r>
              <a:rPr lang="en-US" sz="4000" dirty="0"/>
              <a:t>Fast Foods and the Inner Cities / Poor Communities</a:t>
            </a:r>
          </a:p>
        </p:txBody>
      </p:sp>
      <p:sp>
        <p:nvSpPr>
          <p:cNvPr id="66563" name="Rectangle 3">
            <a:extLst>
              <a:ext uri="{FF2B5EF4-FFF2-40B4-BE49-F238E27FC236}">
                <a16:creationId xmlns:a16="http://schemas.microsoft.com/office/drawing/2014/main" id="{7595B5E4-DF6C-E110-B142-D6DD0EE2F9AD}"/>
              </a:ext>
            </a:extLst>
          </p:cNvPr>
          <p:cNvSpPr>
            <a:spLocks noGrp="1" noChangeArrowheads="1"/>
          </p:cNvSpPr>
          <p:nvPr>
            <p:ph type="body" idx="1"/>
          </p:nvPr>
        </p:nvSpPr>
        <p:spPr/>
        <p:txBody>
          <a:bodyPr/>
          <a:lstStyle/>
          <a:p>
            <a:pPr eaLnBrk="1" hangingPunct="1">
              <a:defRPr/>
            </a:pPr>
            <a:r>
              <a:rPr lang="en-US" dirty="0"/>
              <a:t>Fast food outlets target poor inner city communities</a:t>
            </a:r>
          </a:p>
          <a:p>
            <a:pPr lvl="1" eaLnBrk="1" hangingPunct="1">
              <a:defRPr/>
            </a:pPr>
            <a:r>
              <a:rPr lang="en-US" sz="3200" dirty="0"/>
              <a:t>Food swamps/food deserts</a:t>
            </a:r>
          </a:p>
          <a:p>
            <a:pPr lvl="1" eaLnBrk="1" hangingPunct="1">
              <a:defRPr/>
            </a:pPr>
            <a:r>
              <a:rPr lang="en-US" sz="3200" dirty="0"/>
              <a:t>Also rapidly expanding into developing world</a:t>
            </a:r>
          </a:p>
          <a:p>
            <a:pPr eaLnBrk="1" hangingPunct="1">
              <a:defRPr/>
            </a:pPr>
            <a:r>
              <a:rPr lang="en-US" dirty="0"/>
              <a:t>Meals inexpensive and convenient</a:t>
            </a:r>
          </a:p>
          <a:p>
            <a:pPr lvl="1" eaLnBrk="1" hangingPunct="1">
              <a:defRPr/>
            </a:pPr>
            <a:r>
              <a:rPr lang="en-US" sz="3200" dirty="0"/>
              <a:t>Helps consumers working two jobs, raising children solo or lacking inadequate kitchen facilities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FE29FFC8-7498-C2D1-1946-A34F27924919}"/>
              </a:ext>
            </a:extLst>
          </p:cNvPr>
          <p:cNvSpPr>
            <a:spLocks noGrp="1" noRot="1" noChangeArrowheads="1"/>
          </p:cNvSpPr>
          <p:nvPr>
            <p:ph type="title"/>
          </p:nvPr>
        </p:nvSpPr>
        <p:spPr/>
        <p:txBody>
          <a:bodyPr/>
          <a:lstStyle/>
          <a:p>
            <a:pPr eaLnBrk="1" hangingPunct="1">
              <a:defRPr/>
            </a:pPr>
            <a:r>
              <a:rPr lang="en-US" dirty="0"/>
              <a:t>Fast Foods and Children</a:t>
            </a:r>
          </a:p>
        </p:txBody>
      </p:sp>
      <p:sp>
        <p:nvSpPr>
          <p:cNvPr id="67587" name="Rectangle 3">
            <a:extLst>
              <a:ext uri="{FF2B5EF4-FFF2-40B4-BE49-F238E27FC236}">
                <a16:creationId xmlns:a16="http://schemas.microsoft.com/office/drawing/2014/main" id="{AB11581A-B25A-A08D-A746-01A08B15C118}"/>
              </a:ext>
            </a:extLst>
          </p:cNvPr>
          <p:cNvSpPr>
            <a:spLocks noGrp="1" noChangeArrowheads="1"/>
          </p:cNvSpPr>
          <p:nvPr>
            <p:ph type="body" idx="1"/>
          </p:nvPr>
        </p:nvSpPr>
        <p:spPr/>
        <p:txBody>
          <a:bodyPr/>
          <a:lstStyle/>
          <a:p>
            <a:pPr eaLnBrk="1" hangingPunct="1">
              <a:defRPr/>
            </a:pPr>
            <a:r>
              <a:rPr lang="en-US" sz="3600" dirty="0"/>
              <a:t>Fast food industry directly targets children</a:t>
            </a:r>
          </a:p>
          <a:p>
            <a:pPr lvl="1" eaLnBrk="1" hangingPunct="1">
              <a:defRPr/>
            </a:pPr>
            <a:r>
              <a:rPr lang="en-US" sz="3600" dirty="0"/>
              <a:t>Produces 20% of Saturday morning television</a:t>
            </a:r>
          </a:p>
          <a:p>
            <a:pPr lvl="1" eaLnBrk="1" hangingPunct="1">
              <a:defRPr/>
            </a:pPr>
            <a:r>
              <a:rPr lang="en-US" sz="3600" dirty="0"/>
              <a:t>Offers prizes and inducements based on characters which appeal to youngsters, often in collusion with motion picture industry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B0F0E-FFB1-76CA-AC55-97189AE76C84}"/>
              </a:ext>
            </a:extLst>
          </p:cNvPr>
          <p:cNvSpPr>
            <a:spLocks noGrp="1"/>
          </p:cNvSpPr>
          <p:nvPr>
            <p:ph type="title"/>
          </p:nvPr>
        </p:nvSpPr>
        <p:spPr/>
        <p:txBody>
          <a:bodyPr/>
          <a:lstStyle/>
          <a:p>
            <a:pPr>
              <a:defRPr/>
            </a:pPr>
            <a:r>
              <a:rPr lang="en-US" dirty="0">
                <a:solidFill>
                  <a:srgbClr val="E5E5FF"/>
                </a:solidFill>
              </a:rPr>
              <a:t>Fast Foods and Children</a:t>
            </a:r>
            <a:endParaRPr lang="en-US" dirty="0"/>
          </a:p>
        </p:txBody>
      </p:sp>
      <p:sp>
        <p:nvSpPr>
          <p:cNvPr id="3" name="Content Placeholder 2">
            <a:extLst>
              <a:ext uri="{FF2B5EF4-FFF2-40B4-BE49-F238E27FC236}">
                <a16:creationId xmlns:a16="http://schemas.microsoft.com/office/drawing/2014/main" id="{693B519D-311F-295A-45BB-ED49017B811C}"/>
              </a:ext>
            </a:extLst>
          </p:cNvPr>
          <p:cNvSpPr>
            <a:spLocks noGrp="1"/>
          </p:cNvSpPr>
          <p:nvPr>
            <p:ph idx="1"/>
          </p:nvPr>
        </p:nvSpPr>
        <p:spPr/>
        <p:txBody>
          <a:bodyPr/>
          <a:lstStyle/>
          <a:p>
            <a:pPr>
              <a:defRPr/>
            </a:pPr>
            <a:r>
              <a:rPr lang="en-US" dirty="0"/>
              <a:t>McDonalds holds </a:t>
            </a:r>
            <a:r>
              <a:rPr lang="en-US" dirty="0" err="1"/>
              <a:t>McTeachers</a:t>
            </a:r>
            <a:r>
              <a:rPr lang="en-US" dirty="0"/>
              <a:t> Nights, where teachers work behind the counter and serve their students in exchange for a small donation to their schools</a:t>
            </a:r>
          </a:p>
          <a:p>
            <a:pPr lvl="1">
              <a:defRPr/>
            </a:pPr>
            <a:r>
              <a:rPr lang="en-US" dirty="0"/>
              <a:t>Schools keep average of only $1.18/student</a:t>
            </a:r>
          </a:p>
          <a:p>
            <a:pPr lvl="1">
              <a:defRPr/>
            </a:pPr>
            <a:r>
              <a:rPr lang="en-US" dirty="0"/>
              <a:t>Regular McDonalds workers hours cut</a:t>
            </a:r>
          </a:p>
          <a:p>
            <a:pPr lvl="1">
              <a:defRPr/>
            </a:pPr>
            <a:r>
              <a:rPr lang="en-US" dirty="0"/>
              <a:t>LAUSD shuts down program (2017); California Teachers Association opposes</a:t>
            </a:r>
          </a:p>
          <a:p>
            <a:pPr>
              <a:defRPr/>
            </a:pP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C56F-57F4-1CB2-41E4-F6EA1E1C3423}"/>
              </a:ext>
            </a:extLst>
          </p:cNvPr>
          <p:cNvSpPr>
            <a:spLocks noGrp="1"/>
          </p:cNvSpPr>
          <p:nvPr>
            <p:ph type="title"/>
          </p:nvPr>
        </p:nvSpPr>
        <p:spPr/>
        <p:txBody>
          <a:bodyPr/>
          <a:lstStyle/>
          <a:p>
            <a:pPr eaLnBrk="1" hangingPunct="1">
              <a:defRPr/>
            </a:pPr>
            <a:r>
              <a:rPr lang="en-US" dirty="0"/>
              <a:t>Fast Foods and Children</a:t>
            </a:r>
          </a:p>
        </p:txBody>
      </p:sp>
      <p:sp>
        <p:nvSpPr>
          <p:cNvPr id="3" name="Content Placeholder 2">
            <a:extLst>
              <a:ext uri="{FF2B5EF4-FFF2-40B4-BE49-F238E27FC236}">
                <a16:creationId xmlns:a16="http://schemas.microsoft.com/office/drawing/2014/main" id="{01D8E175-62AE-A332-B8B7-C0DA47228A04}"/>
              </a:ext>
            </a:extLst>
          </p:cNvPr>
          <p:cNvSpPr>
            <a:spLocks noGrp="1"/>
          </p:cNvSpPr>
          <p:nvPr>
            <p:ph idx="1"/>
          </p:nvPr>
        </p:nvSpPr>
        <p:spPr/>
        <p:txBody>
          <a:bodyPr/>
          <a:lstStyle/>
          <a:p>
            <a:pPr eaLnBrk="1" hangingPunct="1">
              <a:defRPr/>
            </a:pPr>
            <a:r>
              <a:rPr lang="en-US" dirty="0"/>
              <a:t>Fast food restaurants clustered around schools</a:t>
            </a:r>
          </a:p>
          <a:p>
            <a:pPr lvl="1" eaLnBrk="1" hangingPunct="1">
              <a:defRPr/>
            </a:pPr>
            <a:r>
              <a:rPr lang="en-US" sz="3200" dirty="0"/>
              <a:t>Students in proximate schools eat fewer servings of fruits and vegetables, consume more soda, and are more likely to be overweight</a:t>
            </a:r>
          </a:p>
          <a:p>
            <a:pPr eaLnBrk="1" hangingPunct="1">
              <a:defRPr/>
            </a:pPr>
            <a:r>
              <a:rPr lang="en-US" dirty="0"/>
              <a:t>Fast food diet linked to worse academic performance and increased risk of dementia/Alzheimer’s Disease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5D7BC95D-7CC7-B38F-9FC8-7D742C17BA46}"/>
              </a:ext>
            </a:extLst>
          </p:cNvPr>
          <p:cNvSpPr>
            <a:spLocks noGrp="1" noRot="1" noChangeArrowheads="1"/>
          </p:cNvSpPr>
          <p:nvPr>
            <p:ph type="title"/>
          </p:nvPr>
        </p:nvSpPr>
        <p:spPr/>
        <p:txBody>
          <a:bodyPr/>
          <a:lstStyle/>
          <a:p>
            <a:pPr eaLnBrk="1" hangingPunct="1">
              <a:defRPr/>
            </a:pPr>
            <a:r>
              <a:rPr lang="en-US" dirty="0"/>
              <a:t>Fast Foods and Hospitals</a:t>
            </a:r>
          </a:p>
        </p:txBody>
      </p:sp>
      <p:sp>
        <p:nvSpPr>
          <p:cNvPr id="69635" name="Rectangle 3">
            <a:extLst>
              <a:ext uri="{FF2B5EF4-FFF2-40B4-BE49-F238E27FC236}">
                <a16:creationId xmlns:a16="http://schemas.microsoft.com/office/drawing/2014/main" id="{6D21ACCF-0912-B9C4-0B13-993074B71A6C}"/>
              </a:ext>
            </a:extLst>
          </p:cNvPr>
          <p:cNvSpPr>
            <a:spLocks noGrp="1" noChangeArrowheads="1"/>
          </p:cNvSpPr>
          <p:nvPr>
            <p:ph type="body" idx="1"/>
          </p:nvPr>
        </p:nvSpPr>
        <p:spPr/>
        <p:txBody>
          <a:bodyPr/>
          <a:lstStyle/>
          <a:p>
            <a:pPr eaLnBrk="1" hangingPunct="1">
              <a:defRPr/>
            </a:pPr>
            <a:r>
              <a:rPr lang="en-US" sz="2800" dirty="0"/>
              <a:t>Some US hospitals have regional and national fast food franchises located on the grounds of their main medical centers (more data needed, few studies available)</a:t>
            </a:r>
          </a:p>
          <a:p>
            <a:pPr lvl="1" eaLnBrk="1" hangingPunct="1">
              <a:defRPr/>
            </a:pPr>
            <a:r>
              <a:rPr lang="en-US" dirty="0"/>
              <a:t>42% of 234 academic-affiliated hospitals surveyed in 2006</a:t>
            </a:r>
          </a:p>
          <a:p>
            <a:pPr lvl="1" eaLnBrk="1" hangingPunct="1">
              <a:defRPr/>
            </a:pPr>
            <a:r>
              <a:rPr lang="en-US" dirty="0"/>
              <a:t>2015: 208 hospitals surveyed – 20% with fast food chains on campus, including 20 McDonald's, 18 Wendy's and five Chick-fil-A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E7162-F1DC-50BD-38F7-07CA5B8F39D2}"/>
              </a:ext>
            </a:extLst>
          </p:cNvPr>
          <p:cNvSpPr>
            <a:spLocks noGrp="1"/>
          </p:cNvSpPr>
          <p:nvPr>
            <p:ph type="title"/>
          </p:nvPr>
        </p:nvSpPr>
        <p:spPr/>
        <p:txBody>
          <a:bodyPr/>
          <a:lstStyle/>
          <a:p>
            <a:pPr>
              <a:defRPr/>
            </a:pPr>
            <a:r>
              <a:rPr lang="en-US" dirty="0"/>
              <a:t>Fast Foods and Hospitals</a:t>
            </a:r>
          </a:p>
        </p:txBody>
      </p:sp>
      <p:sp>
        <p:nvSpPr>
          <p:cNvPr id="3" name="Content Placeholder 2">
            <a:extLst>
              <a:ext uri="{FF2B5EF4-FFF2-40B4-BE49-F238E27FC236}">
                <a16:creationId xmlns:a16="http://schemas.microsoft.com/office/drawing/2014/main" id="{E95AF2E7-202C-CB25-1B3E-C5A2E6BADE0A}"/>
              </a:ext>
            </a:extLst>
          </p:cNvPr>
          <p:cNvSpPr>
            <a:spLocks noGrp="1"/>
          </p:cNvSpPr>
          <p:nvPr>
            <p:ph idx="1"/>
          </p:nvPr>
        </p:nvSpPr>
        <p:spPr/>
        <p:txBody>
          <a:bodyPr/>
          <a:lstStyle/>
          <a:p>
            <a:pPr eaLnBrk="1" hangingPunct="1">
              <a:defRPr/>
            </a:pPr>
            <a:r>
              <a:rPr lang="en-US" dirty="0"/>
              <a:t>Fast food franchises in US hospitals:</a:t>
            </a:r>
          </a:p>
          <a:p>
            <a:pPr lvl="1" eaLnBrk="1" hangingPunct="1">
              <a:defRPr/>
            </a:pPr>
            <a:r>
              <a:rPr lang="en-US" sz="3200" dirty="0"/>
              <a:t>2023: At least 18 hospitals in U.S. have fast food restaurants within their walls (1/3 = McDonald’s)</a:t>
            </a:r>
          </a:p>
          <a:p>
            <a:pPr lvl="1" eaLnBrk="1" hangingPunct="1">
              <a:defRPr/>
            </a:pPr>
            <a:r>
              <a:rPr lang="en-US" sz="3200" dirty="0"/>
              <a:t>Sends the wrong message to patients and their families about optimal nutrition</a:t>
            </a:r>
          </a:p>
          <a:p>
            <a:pPr eaLnBrk="1" hangingPunct="1">
              <a:defRPr/>
            </a:pPr>
            <a:r>
              <a:rPr lang="en-US" dirty="0"/>
              <a:t>Health Care Without Harm – Healthy Hospitals Initiative</a:t>
            </a:r>
          </a:p>
          <a:p>
            <a:pPr>
              <a:defRPr/>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46A8C4A-9E7B-1199-509B-9C1281F36419}"/>
              </a:ext>
            </a:extLst>
          </p:cNvPr>
          <p:cNvSpPr>
            <a:spLocks noGrp="1" noRot="1" noChangeArrowheads="1"/>
          </p:cNvSpPr>
          <p:nvPr>
            <p:ph type="title"/>
          </p:nvPr>
        </p:nvSpPr>
        <p:spPr/>
        <p:txBody>
          <a:bodyPr/>
          <a:lstStyle/>
          <a:p>
            <a:pPr eaLnBrk="1" hangingPunct="1">
              <a:defRPr/>
            </a:pPr>
            <a:r>
              <a:rPr lang="en-US" dirty="0"/>
              <a:t>Sodas and Artificial Sweeteners</a:t>
            </a:r>
          </a:p>
        </p:txBody>
      </p:sp>
      <p:sp>
        <p:nvSpPr>
          <p:cNvPr id="63491" name="Rectangle 3">
            <a:extLst>
              <a:ext uri="{FF2B5EF4-FFF2-40B4-BE49-F238E27FC236}">
                <a16:creationId xmlns:a16="http://schemas.microsoft.com/office/drawing/2014/main" id="{E3EF5298-2C85-610E-DE39-97F4846842E8}"/>
              </a:ext>
            </a:extLst>
          </p:cNvPr>
          <p:cNvSpPr>
            <a:spLocks noGrp="1" noChangeArrowheads="1"/>
          </p:cNvSpPr>
          <p:nvPr>
            <p:ph type="body" idx="1"/>
          </p:nvPr>
        </p:nvSpPr>
        <p:spPr/>
        <p:txBody>
          <a:bodyPr/>
          <a:lstStyle/>
          <a:p>
            <a:pPr eaLnBrk="1" hangingPunct="1">
              <a:lnSpc>
                <a:spcPct val="90000"/>
              </a:lnSpc>
              <a:defRPr/>
            </a:pPr>
            <a:r>
              <a:rPr lang="en-US" sz="2800" dirty="0"/>
              <a:t>High fructose corn syrup (55% fructose, 45% glucose) - artificial sweetener added to many products, including sodas and fruit drinks</a:t>
            </a:r>
          </a:p>
          <a:p>
            <a:pPr lvl="1" eaLnBrk="1" hangingPunct="1">
              <a:lnSpc>
                <a:spcPct val="90000"/>
              </a:lnSpc>
              <a:defRPr/>
            </a:pPr>
            <a:r>
              <a:rPr lang="en-US" dirty="0"/>
              <a:t>1,000+% increase in consumption over last few decades (more soda sold in U.S. than in any other country)</a:t>
            </a:r>
          </a:p>
          <a:p>
            <a:pPr lvl="2" eaLnBrk="1" hangingPunct="1">
              <a:lnSpc>
                <a:spcPct val="90000"/>
              </a:lnSpc>
              <a:defRPr/>
            </a:pPr>
            <a:r>
              <a:rPr lang="en-US" sz="2800" dirty="0"/>
              <a:t>Good news: intake of sugar-sweetened beverages down slightly among most groups from 2003 to 2016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113D-DAFC-1C87-3210-43BFF31B3D56}"/>
              </a:ext>
            </a:extLst>
          </p:cNvPr>
          <p:cNvSpPr>
            <a:spLocks noGrp="1"/>
          </p:cNvSpPr>
          <p:nvPr>
            <p:ph type="title"/>
          </p:nvPr>
        </p:nvSpPr>
        <p:spPr/>
        <p:txBody>
          <a:bodyPr/>
          <a:lstStyle/>
          <a:p>
            <a:pPr>
              <a:defRPr/>
            </a:pPr>
            <a:r>
              <a:rPr lang="en-US" dirty="0"/>
              <a:t>Sodas and Artificial Sweeteners</a:t>
            </a:r>
          </a:p>
        </p:txBody>
      </p:sp>
      <p:sp>
        <p:nvSpPr>
          <p:cNvPr id="3" name="Content Placeholder 2">
            <a:extLst>
              <a:ext uri="{FF2B5EF4-FFF2-40B4-BE49-F238E27FC236}">
                <a16:creationId xmlns:a16="http://schemas.microsoft.com/office/drawing/2014/main" id="{47BE4E52-799D-DBE4-B4DF-70B8C6203760}"/>
              </a:ext>
            </a:extLst>
          </p:cNvPr>
          <p:cNvSpPr>
            <a:spLocks noGrp="1"/>
          </p:cNvSpPr>
          <p:nvPr>
            <p:ph idx="1"/>
          </p:nvPr>
        </p:nvSpPr>
        <p:spPr/>
        <p:txBody>
          <a:bodyPr/>
          <a:lstStyle/>
          <a:p>
            <a:pPr eaLnBrk="1" hangingPunct="1">
              <a:lnSpc>
                <a:spcPct val="90000"/>
              </a:lnSpc>
              <a:defRPr/>
            </a:pPr>
            <a:r>
              <a:rPr lang="en-US" dirty="0"/>
              <a:t>High fructose corn syrup </a:t>
            </a:r>
          </a:p>
          <a:p>
            <a:pPr lvl="1" eaLnBrk="1" hangingPunct="1">
              <a:lnSpc>
                <a:spcPct val="90000"/>
              </a:lnSpc>
              <a:defRPr/>
            </a:pPr>
            <a:r>
              <a:rPr lang="en-US" sz="3200" dirty="0"/>
              <a:t>Fructose twice as sweet as glucose, metabolized primarily by liver (glucose by all cells) – association of obesity with fatty liver (25% of US adults, over 70% of type 2 diabetics, 75-92% of morbidly obese)</a:t>
            </a:r>
          </a:p>
          <a:p>
            <a:pPr>
              <a:defRPr/>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D48BC-D5B3-6DF7-7136-98C8EE95BE59}"/>
              </a:ext>
            </a:extLst>
          </p:cNvPr>
          <p:cNvSpPr>
            <a:spLocks noGrp="1"/>
          </p:cNvSpPr>
          <p:nvPr>
            <p:ph type="title"/>
          </p:nvPr>
        </p:nvSpPr>
        <p:spPr/>
        <p:txBody>
          <a:bodyPr/>
          <a:lstStyle/>
          <a:p>
            <a:pPr>
              <a:defRPr/>
            </a:pPr>
            <a:r>
              <a:rPr lang="en-US" dirty="0"/>
              <a:t>Sodas and Artificial Sweeteners</a:t>
            </a:r>
          </a:p>
        </p:txBody>
      </p:sp>
      <p:sp>
        <p:nvSpPr>
          <p:cNvPr id="3" name="Content Placeholder 2">
            <a:extLst>
              <a:ext uri="{FF2B5EF4-FFF2-40B4-BE49-F238E27FC236}">
                <a16:creationId xmlns:a16="http://schemas.microsoft.com/office/drawing/2014/main" id="{48EC13B7-EB45-3D27-44A2-886DD883629F}"/>
              </a:ext>
            </a:extLst>
          </p:cNvPr>
          <p:cNvSpPr>
            <a:spLocks noGrp="1"/>
          </p:cNvSpPr>
          <p:nvPr>
            <p:ph idx="1"/>
          </p:nvPr>
        </p:nvSpPr>
        <p:spPr/>
        <p:txBody>
          <a:bodyPr/>
          <a:lstStyle/>
          <a:p>
            <a:pPr eaLnBrk="1" hangingPunct="1">
              <a:lnSpc>
                <a:spcPct val="90000"/>
              </a:lnSpc>
              <a:defRPr/>
            </a:pPr>
            <a:r>
              <a:rPr lang="en-US" sz="3600" dirty="0"/>
              <a:t>Consumption of fast and junk foods begins early in life</a:t>
            </a:r>
          </a:p>
          <a:p>
            <a:pPr lvl="1" eaLnBrk="1" hangingPunct="1">
              <a:lnSpc>
                <a:spcPct val="90000"/>
              </a:lnSpc>
              <a:defRPr/>
            </a:pPr>
            <a:r>
              <a:rPr lang="en-US" sz="3600" dirty="0"/>
              <a:t>3-10% of US infants and toddlers eat candy daily</a:t>
            </a:r>
          </a:p>
          <a:p>
            <a:pPr lvl="1" eaLnBrk="1" hangingPunct="1">
              <a:lnSpc>
                <a:spcPct val="90000"/>
              </a:lnSpc>
              <a:defRPr/>
            </a:pPr>
            <a:r>
              <a:rPr lang="en-US" sz="3600" dirty="0"/>
              <a:t>Soda consumption linked to inattention aggression in children</a:t>
            </a:r>
          </a:p>
          <a:p>
            <a:pPr lvl="1" eaLnBrk="1" hangingPunct="1">
              <a:lnSpc>
                <a:spcPct val="90000"/>
              </a:lnSpc>
              <a:defRPr/>
            </a:pPr>
            <a:r>
              <a:rPr lang="en-US" sz="3600" dirty="0"/>
              <a:t>4-23% consume sweetened soda beverages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Users\Owner\Pictures\md pics for talks\cokeforbabies.jpg">
            <a:extLst>
              <a:ext uri="{FF2B5EF4-FFF2-40B4-BE49-F238E27FC236}">
                <a16:creationId xmlns:a16="http://schemas.microsoft.com/office/drawing/2014/main" id="{65BBAFB3-AB84-40AF-4C7F-DDFE9E64DD67}"/>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57400" y="571500"/>
            <a:ext cx="4953000" cy="5715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Users\Owner\Pictures\md pics for talks\babiesdrink7up.jpg">
            <a:extLst>
              <a:ext uri="{FF2B5EF4-FFF2-40B4-BE49-F238E27FC236}">
                <a16:creationId xmlns:a16="http://schemas.microsoft.com/office/drawing/2014/main" id="{BEFEE36C-8D48-AB8D-F3E9-2714383C8BE1}"/>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362200" y="762000"/>
            <a:ext cx="4800600" cy="5715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01B8057-D7C5-94D4-2FC7-117199FB8FAA}"/>
              </a:ext>
            </a:extLst>
          </p:cNvPr>
          <p:cNvSpPr>
            <a:spLocks noGrp="1" noRot="1" noChangeArrowheads="1"/>
          </p:cNvSpPr>
          <p:nvPr>
            <p:ph type="title"/>
          </p:nvPr>
        </p:nvSpPr>
        <p:spPr/>
        <p:txBody>
          <a:bodyPr/>
          <a:lstStyle/>
          <a:p>
            <a:pPr eaLnBrk="1" hangingPunct="1">
              <a:defRPr/>
            </a:pPr>
            <a:r>
              <a:rPr lang="en-US" dirty="0"/>
              <a:t>Sodas</a:t>
            </a:r>
          </a:p>
        </p:txBody>
      </p:sp>
      <p:sp>
        <p:nvSpPr>
          <p:cNvPr id="70659" name="Rectangle 3">
            <a:extLst>
              <a:ext uri="{FF2B5EF4-FFF2-40B4-BE49-F238E27FC236}">
                <a16:creationId xmlns:a16="http://schemas.microsoft.com/office/drawing/2014/main" id="{F4926C84-CA4A-338C-6707-2C6140928957}"/>
              </a:ext>
            </a:extLst>
          </p:cNvPr>
          <p:cNvSpPr>
            <a:spLocks noGrp="1" noChangeArrowheads="1"/>
          </p:cNvSpPr>
          <p:nvPr>
            <p:ph type="body" idx="1"/>
          </p:nvPr>
        </p:nvSpPr>
        <p:spPr/>
        <p:txBody>
          <a:bodyPr/>
          <a:lstStyle/>
          <a:p>
            <a:pPr eaLnBrk="1" hangingPunct="1">
              <a:defRPr/>
            </a:pPr>
            <a:r>
              <a:rPr lang="en-US" dirty="0"/>
              <a:t>Soft drinks account for 20-24% of calories for 2- to 19-year-olds</a:t>
            </a:r>
          </a:p>
          <a:p>
            <a:pPr lvl="1" eaLnBrk="1" hangingPunct="1">
              <a:defRPr/>
            </a:pPr>
            <a:r>
              <a:rPr lang="en-US" sz="3200" dirty="0"/>
              <a:t>Associated with tooth decay and decreased consumption of fruits and vegetables</a:t>
            </a:r>
          </a:p>
          <a:p>
            <a:pPr lvl="1" eaLnBrk="1" hangingPunct="1">
              <a:defRPr/>
            </a:pPr>
            <a:r>
              <a:rPr lang="en-US" sz="3200" dirty="0"/>
              <a:t>Associated with gout</a:t>
            </a:r>
          </a:p>
          <a:p>
            <a:pPr lvl="1" eaLnBrk="1" hangingPunct="1">
              <a:defRPr/>
            </a:pPr>
            <a:r>
              <a:rPr lang="en-US" sz="3200" dirty="0"/>
              <a:t>Increases risk of obesity, DM II, CV disease, breast cancer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1F3A3-93F9-1510-6A1B-FD6FF55F9F74}"/>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2D624718-5A1F-46C6-DA37-B0F3DB817FF8}"/>
              </a:ext>
            </a:extLst>
          </p:cNvPr>
          <p:cNvSpPr>
            <a:spLocks noGrp="1"/>
          </p:cNvSpPr>
          <p:nvPr>
            <p:ph idx="1"/>
          </p:nvPr>
        </p:nvSpPr>
        <p:spPr/>
        <p:txBody>
          <a:bodyPr/>
          <a:lstStyle/>
          <a:p>
            <a:pPr>
              <a:defRPr/>
            </a:pPr>
            <a:r>
              <a:rPr lang="en-US" sz="2800" dirty="0"/>
              <a:t>Even artificially-sweetened soft drink consumption associated with heart disease, stroke, cancer, and increased mortality</a:t>
            </a:r>
          </a:p>
          <a:p>
            <a:pPr lvl="1">
              <a:defRPr/>
            </a:pPr>
            <a:r>
              <a:rPr lang="en-US" dirty="0"/>
              <a:t>May represent reverse causality, no evidence of effect on blood glucose/diabetes and obesity hormones</a:t>
            </a:r>
          </a:p>
          <a:p>
            <a:pPr>
              <a:defRPr/>
            </a:pPr>
            <a:r>
              <a:rPr lang="en-US" sz="2800" dirty="0"/>
              <a:t>Not recommended for weight loss</a:t>
            </a:r>
          </a:p>
          <a:p>
            <a:pPr>
              <a:defRPr/>
            </a:pPr>
            <a:r>
              <a:rPr lang="en-US" sz="2800" dirty="0"/>
              <a:t>Saccharine – linked to bladder cancer; aspartame – possible carcinogen per IARC (2023)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48DCD-204C-5563-3BAA-964AAA72A6A0}"/>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357FB112-FB65-CAD1-3DBF-739025FE0CBF}"/>
              </a:ext>
            </a:extLst>
          </p:cNvPr>
          <p:cNvSpPr>
            <a:spLocks noGrp="1"/>
          </p:cNvSpPr>
          <p:nvPr>
            <p:ph idx="1"/>
          </p:nvPr>
        </p:nvSpPr>
        <p:spPr/>
        <p:txBody>
          <a:bodyPr/>
          <a:lstStyle/>
          <a:p>
            <a:pPr eaLnBrk="1" hangingPunct="1">
              <a:defRPr/>
            </a:pPr>
            <a:r>
              <a:rPr lang="en-US" sz="3600" dirty="0"/>
              <a:t>200,000 deaths worldwide/</a:t>
            </a:r>
            <a:r>
              <a:rPr lang="en-US" sz="3600" dirty="0" err="1"/>
              <a:t>yr</a:t>
            </a:r>
            <a:r>
              <a:rPr lang="en-US" sz="3600" dirty="0"/>
              <a:t> attributed to sugary drinks</a:t>
            </a:r>
          </a:p>
          <a:p>
            <a:pPr eaLnBrk="1" hangingPunct="1">
              <a:defRPr/>
            </a:pPr>
            <a:endParaRPr lang="en-US" sz="3600" dirty="0"/>
          </a:p>
          <a:p>
            <a:pPr eaLnBrk="1" hangingPunct="1">
              <a:defRPr/>
            </a:pPr>
            <a:r>
              <a:rPr lang="en-US" sz="3600" dirty="0"/>
              <a:t>Global soft drink market worth nearly $417 billion (2021)</a:t>
            </a:r>
          </a:p>
          <a:p>
            <a:pPr>
              <a:defRPr/>
            </a:pP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8EF3E-A6ED-DA90-33F0-E5598C83E95E}"/>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7792C028-057C-B5F5-D420-524BB33CF25C}"/>
              </a:ext>
            </a:extLst>
          </p:cNvPr>
          <p:cNvSpPr>
            <a:spLocks noGrp="1"/>
          </p:cNvSpPr>
          <p:nvPr>
            <p:ph idx="1"/>
          </p:nvPr>
        </p:nvSpPr>
        <p:spPr/>
        <p:txBody>
          <a:bodyPr/>
          <a:lstStyle/>
          <a:p>
            <a:pPr eaLnBrk="1" hangingPunct="1">
              <a:defRPr/>
            </a:pPr>
            <a:r>
              <a:rPr lang="en-US" sz="3600" dirty="0"/>
              <a:t>Majority of adults drink soda daily</a:t>
            </a:r>
          </a:p>
          <a:p>
            <a:pPr lvl="1" eaLnBrk="1" hangingPunct="1">
              <a:defRPr/>
            </a:pPr>
            <a:r>
              <a:rPr lang="en-US" sz="3600" dirty="0"/>
              <a:t>Per capita soda consumption more than doubled between 1970 and 1998, from 24 gallons per year to 53 gallons per year (recent dramatic decrease to 48 gals/</a:t>
            </a:r>
            <a:r>
              <a:rPr lang="en-US" sz="3600" dirty="0" err="1"/>
              <a:t>yr</a:t>
            </a:r>
            <a:r>
              <a:rPr lang="en-US" sz="3600" dirty="0"/>
              <a:t> in 2022)</a:t>
            </a:r>
          </a:p>
          <a:p>
            <a:pPr lvl="1" eaLnBrk="1" hangingPunct="1">
              <a:defRPr/>
            </a:pPr>
            <a:r>
              <a:rPr lang="en-US" sz="3600" dirty="0"/>
              <a:t>“Big Gulp” and “Super Big Gulp”</a:t>
            </a:r>
          </a:p>
          <a:p>
            <a:pPr>
              <a:defRPr/>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737B0-71B9-A93B-BF99-D9B0CAE79B00}"/>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1F8FCCB1-0C74-A6FD-89F2-DF03F4D7AD27}"/>
              </a:ext>
            </a:extLst>
          </p:cNvPr>
          <p:cNvSpPr>
            <a:spLocks noGrp="1"/>
          </p:cNvSpPr>
          <p:nvPr>
            <p:ph idx="1"/>
          </p:nvPr>
        </p:nvSpPr>
        <p:spPr/>
        <p:txBody>
          <a:bodyPr/>
          <a:lstStyle/>
          <a:p>
            <a:pPr>
              <a:defRPr/>
            </a:pPr>
            <a:r>
              <a:rPr lang="en-US" dirty="0">
                <a:solidFill>
                  <a:srgbClr val="FFFFFF"/>
                </a:solidFill>
              </a:rPr>
              <a:t>Products heavily marketed, celebrity endorsers</a:t>
            </a:r>
          </a:p>
          <a:p>
            <a:pPr>
              <a:defRPr/>
            </a:pPr>
            <a:r>
              <a:rPr lang="en-US" dirty="0">
                <a:solidFill>
                  <a:srgbClr val="FFFFFF"/>
                </a:solidFill>
              </a:rPr>
              <a:t>E.g., Michael Jackson and </a:t>
            </a:r>
            <a:r>
              <a:rPr lang="en-US" dirty="0" err="1">
                <a:solidFill>
                  <a:srgbClr val="FFFFFF"/>
                </a:solidFill>
              </a:rPr>
              <a:t>Beyonce</a:t>
            </a:r>
            <a:r>
              <a:rPr lang="en-US" dirty="0">
                <a:solidFill>
                  <a:srgbClr val="FFFFFF"/>
                </a:solidFill>
              </a:rPr>
              <a:t> for Pepsi, Lebron James – Coke</a:t>
            </a:r>
          </a:p>
          <a:p>
            <a:pPr>
              <a:defRPr/>
            </a:pPr>
            <a:r>
              <a:rPr lang="en-US" dirty="0"/>
              <a:t>Overweight Americans who drink diet sodas eat more food – ?feel “permission” to eat more food</a:t>
            </a:r>
          </a:p>
          <a:p>
            <a:pPr lvl="2" eaLnBrk="1" hangingPunct="1">
              <a:defRPr/>
            </a:pPr>
            <a:r>
              <a:rPr lang="en-US" sz="3200" dirty="0"/>
              <a:t>Yet diet drinks may control cravings</a:t>
            </a:r>
          </a:p>
          <a:p>
            <a:pPr>
              <a:defRPr/>
            </a:pP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FD6AB82C-2047-EBA7-7B11-C850000E3248}"/>
              </a:ext>
            </a:extLst>
          </p:cNvPr>
          <p:cNvSpPr>
            <a:spLocks noGrp="1" noRot="1" noChangeArrowheads="1"/>
          </p:cNvSpPr>
          <p:nvPr>
            <p:ph type="title"/>
          </p:nvPr>
        </p:nvSpPr>
        <p:spPr/>
        <p:txBody>
          <a:bodyPr/>
          <a:lstStyle/>
          <a:p>
            <a:pPr eaLnBrk="1" hangingPunct="1">
              <a:defRPr/>
            </a:pPr>
            <a:r>
              <a:rPr lang="en-US" dirty="0"/>
              <a:t>Sodas and Caffeine</a:t>
            </a:r>
          </a:p>
        </p:txBody>
      </p:sp>
      <p:sp>
        <p:nvSpPr>
          <p:cNvPr id="71683" name="Rectangle 3">
            <a:extLst>
              <a:ext uri="{FF2B5EF4-FFF2-40B4-BE49-F238E27FC236}">
                <a16:creationId xmlns:a16="http://schemas.microsoft.com/office/drawing/2014/main" id="{BAA8016F-48A1-F3B0-074E-E355A626AC97}"/>
              </a:ext>
            </a:extLst>
          </p:cNvPr>
          <p:cNvSpPr>
            <a:spLocks noGrp="1" noChangeArrowheads="1"/>
          </p:cNvSpPr>
          <p:nvPr>
            <p:ph type="body" idx="1"/>
          </p:nvPr>
        </p:nvSpPr>
        <p:spPr/>
        <p:txBody>
          <a:bodyPr/>
          <a:lstStyle/>
          <a:p>
            <a:pPr eaLnBrk="1" hangingPunct="1">
              <a:defRPr/>
            </a:pPr>
            <a:r>
              <a:rPr lang="en-US" sz="2800" dirty="0"/>
              <a:t>70% of soft drinks consumed in US contain caffeine</a:t>
            </a:r>
          </a:p>
          <a:p>
            <a:pPr eaLnBrk="1" hangingPunct="1">
              <a:defRPr/>
            </a:pPr>
            <a:r>
              <a:rPr lang="en-US" sz="2800" dirty="0"/>
              <a:t>Evidence suggests that the mood-altering and physical dependence-producing effects of caffeine (a central nervous system stimulant) have contributed to high rates of consumption of caffeinated soft drinks</a:t>
            </a:r>
          </a:p>
          <a:p>
            <a:pPr eaLnBrk="1" hangingPunct="1">
              <a:defRPr/>
            </a:pPr>
            <a:r>
              <a:rPr lang="en-US" sz="2800" dirty="0"/>
              <a:t>Sugar is addictive</a:t>
            </a:r>
          </a:p>
          <a:p>
            <a:pPr eaLnBrk="1" hangingPunct="1">
              <a:defRPr/>
            </a:pPr>
            <a:r>
              <a:rPr lang="en-US" sz="2800" dirty="0"/>
              <a:t>High fructose corn syrup-containing products also frequently contaminated with mercury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1EE5A3C5-F3D6-6B75-876C-E7EA3F4190C6}"/>
              </a:ext>
            </a:extLst>
          </p:cNvPr>
          <p:cNvSpPr>
            <a:spLocks noGrp="1" noRot="1" noChangeArrowheads="1"/>
          </p:cNvSpPr>
          <p:nvPr>
            <p:ph type="title"/>
          </p:nvPr>
        </p:nvSpPr>
        <p:spPr/>
        <p:txBody>
          <a:bodyPr/>
          <a:lstStyle/>
          <a:p>
            <a:pPr eaLnBrk="1" hangingPunct="1">
              <a:defRPr/>
            </a:pPr>
            <a:r>
              <a:rPr lang="en-US" dirty="0"/>
              <a:t>Sodas and Caffeine</a:t>
            </a:r>
          </a:p>
        </p:txBody>
      </p:sp>
      <p:sp>
        <p:nvSpPr>
          <p:cNvPr id="72707" name="Rectangle 3">
            <a:extLst>
              <a:ext uri="{FF2B5EF4-FFF2-40B4-BE49-F238E27FC236}">
                <a16:creationId xmlns:a16="http://schemas.microsoft.com/office/drawing/2014/main" id="{70C42E68-B197-3BAE-CBA6-CD0618EE7958}"/>
              </a:ext>
            </a:extLst>
          </p:cNvPr>
          <p:cNvSpPr>
            <a:spLocks noGrp="1" noChangeArrowheads="1"/>
          </p:cNvSpPr>
          <p:nvPr>
            <p:ph type="body" idx="1"/>
          </p:nvPr>
        </p:nvSpPr>
        <p:spPr/>
        <p:txBody>
          <a:bodyPr/>
          <a:lstStyle/>
          <a:p>
            <a:pPr eaLnBrk="1" hangingPunct="1">
              <a:defRPr/>
            </a:pPr>
            <a:r>
              <a:rPr lang="en-US" sz="2800" dirty="0"/>
              <a:t>Soda’s addictive properties put imbibers at risk of caffeine-withdrawal symptoms such as headache</a:t>
            </a:r>
          </a:p>
          <a:p>
            <a:pPr eaLnBrk="1" hangingPunct="1">
              <a:defRPr/>
            </a:pPr>
            <a:r>
              <a:rPr lang="en-US" sz="2800" dirty="0"/>
              <a:t>Other caffeinated beverages: e.g., Red Bull</a:t>
            </a:r>
          </a:p>
          <a:p>
            <a:pPr eaLnBrk="1" hangingPunct="1">
              <a:defRPr/>
            </a:pPr>
            <a:r>
              <a:rPr lang="en-US" sz="2800" dirty="0"/>
              <a:t>Yet, drinking coffee causes activation of brown adipose tissue (higher thermogenesis, ? if due to caffeine, further research needed)</a:t>
            </a:r>
          </a:p>
          <a:p>
            <a:pPr eaLnBrk="1" hangingPunct="1">
              <a:defRPr/>
            </a:pPr>
            <a:r>
              <a:rPr lang="en-US" sz="2800" i="1" dirty="0">
                <a:effectLst>
                  <a:outerShdw blurRad="38100" dist="38100" dir="2700000" algn="tl">
                    <a:srgbClr val="000000">
                      <a:alpha val="43137"/>
                    </a:srgbClr>
                  </a:outerShdw>
                </a:effectLst>
              </a:rPr>
              <a:t>Diet</a:t>
            </a:r>
            <a:r>
              <a:rPr lang="en-US" sz="2800" dirty="0"/>
              <a:t> soda drinkers may have increased risk of obesity, DM II, and CAD, and CHF per earlier studies….2023 meta-analysis shows no risk, possible mild weight loss benefit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51EF62FB-84DC-40EB-28C4-A4985A3043D5}"/>
              </a:ext>
            </a:extLst>
          </p:cNvPr>
          <p:cNvSpPr>
            <a:spLocks noGrp="1" noRot="1" noChangeArrowheads="1"/>
          </p:cNvSpPr>
          <p:nvPr>
            <p:ph type="title"/>
          </p:nvPr>
        </p:nvSpPr>
        <p:spPr/>
        <p:txBody>
          <a:bodyPr/>
          <a:lstStyle/>
          <a:p>
            <a:pPr eaLnBrk="1" hangingPunct="1">
              <a:defRPr/>
            </a:pPr>
            <a:r>
              <a:rPr lang="en-US" sz="4000" dirty="0"/>
              <a:t>The National School Lunch Program</a:t>
            </a:r>
          </a:p>
        </p:txBody>
      </p:sp>
      <p:sp>
        <p:nvSpPr>
          <p:cNvPr id="73731" name="Rectangle 3">
            <a:extLst>
              <a:ext uri="{FF2B5EF4-FFF2-40B4-BE49-F238E27FC236}">
                <a16:creationId xmlns:a16="http://schemas.microsoft.com/office/drawing/2014/main" id="{F648E052-6E57-AC3B-39E6-A46454228B34}"/>
              </a:ext>
            </a:extLst>
          </p:cNvPr>
          <p:cNvSpPr>
            <a:spLocks noGrp="1" noChangeArrowheads="1"/>
          </p:cNvSpPr>
          <p:nvPr>
            <p:ph type="body" idx="1"/>
          </p:nvPr>
        </p:nvSpPr>
        <p:spPr/>
        <p:txBody>
          <a:bodyPr/>
          <a:lstStyle/>
          <a:p>
            <a:pPr eaLnBrk="1" hangingPunct="1">
              <a:defRPr/>
            </a:pPr>
            <a:r>
              <a:rPr lang="en-US" sz="3600" dirty="0"/>
              <a:t>NSLP gives schools more than $6 billion/</a:t>
            </a:r>
            <a:r>
              <a:rPr lang="en-US" sz="3600" dirty="0" err="1"/>
              <a:t>yr</a:t>
            </a:r>
            <a:r>
              <a:rPr lang="en-US" sz="3600" dirty="0"/>
              <a:t> to offer low-cost meals to 29 million schoolchildren at over 100,000 schools and childcare centers</a:t>
            </a:r>
          </a:p>
          <a:p>
            <a:pPr eaLnBrk="1" hangingPunct="1">
              <a:defRPr/>
            </a:pPr>
            <a:r>
              <a:rPr lang="en-US" sz="3600" dirty="0"/>
              <a:t>Kids eat free if their parents earn less than 130% of the poverty level; small charge if parents earn up to 185% of the poverty level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B4F1-5687-8AAA-E93B-BA7C3F923ECA}"/>
              </a:ext>
            </a:extLst>
          </p:cNvPr>
          <p:cNvSpPr>
            <a:spLocks noGrp="1"/>
          </p:cNvSpPr>
          <p:nvPr>
            <p:ph type="title"/>
          </p:nvPr>
        </p:nvSpPr>
        <p:spPr/>
        <p:txBody>
          <a:bodyPr/>
          <a:lstStyle/>
          <a:p>
            <a:pPr>
              <a:defRPr/>
            </a:pPr>
            <a:r>
              <a:rPr lang="en-US" sz="3600" dirty="0"/>
              <a:t>The National School Lunch Program</a:t>
            </a:r>
          </a:p>
        </p:txBody>
      </p:sp>
      <p:sp>
        <p:nvSpPr>
          <p:cNvPr id="3" name="Content Placeholder 2">
            <a:extLst>
              <a:ext uri="{FF2B5EF4-FFF2-40B4-BE49-F238E27FC236}">
                <a16:creationId xmlns:a16="http://schemas.microsoft.com/office/drawing/2014/main" id="{6A786572-312D-2B40-3C8D-2B8236A71EA5}"/>
              </a:ext>
            </a:extLst>
          </p:cNvPr>
          <p:cNvSpPr>
            <a:spLocks noGrp="1"/>
          </p:cNvSpPr>
          <p:nvPr>
            <p:ph idx="1"/>
          </p:nvPr>
        </p:nvSpPr>
        <p:spPr/>
        <p:txBody>
          <a:bodyPr/>
          <a:lstStyle/>
          <a:p>
            <a:pPr eaLnBrk="1" hangingPunct="1">
              <a:defRPr/>
            </a:pPr>
            <a:r>
              <a:rPr lang="en-US" sz="3600" dirty="0"/>
              <a:t>Began in 1946</a:t>
            </a:r>
          </a:p>
          <a:p>
            <a:pPr eaLnBrk="1" hangingPunct="1">
              <a:defRPr/>
            </a:pPr>
            <a:endParaRPr lang="en-US" sz="3600" dirty="0"/>
          </a:p>
          <a:p>
            <a:pPr eaLnBrk="1" hangingPunct="1">
              <a:defRPr/>
            </a:pPr>
            <a:r>
              <a:rPr lang="en-US" sz="3600" dirty="0"/>
              <a:t>Reimburses schools $3.11 to 3.28 per meal</a:t>
            </a:r>
          </a:p>
          <a:p>
            <a:pPr lvl="1" eaLnBrk="1" hangingPunct="1">
              <a:defRPr/>
            </a:pPr>
            <a:r>
              <a:rPr lang="en-US" sz="3200" dirty="0"/>
              <a:t>Cost = $14.1 billion per year (2019)</a:t>
            </a:r>
          </a:p>
          <a:p>
            <a:pPr eaLnBrk="1" hangingPunct="1">
              <a:defRPr/>
            </a:pPr>
            <a:endParaRPr lang="en-US" sz="3600" dirty="0"/>
          </a:p>
          <a:p>
            <a:pPr eaLnBrk="1" hangingPunct="1">
              <a:defRPr/>
            </a:pPr>
            <a:r>
              <a:rPr lang="en-US" sz="3600" dirty="0"/>
              <a:t>Administered by USDA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C0262218-C7BA-63E4-2FF4-3253DC446433}"/>
              </a:ext>
            </a:extLst>
          </p:cNvPr>
          <p:cNvSpPr>
            <a:spLocks noGrp="1" noRot="1" noChangeArrowheads="1"/>
          </p:cNvSpPr>
          <p:nvPr>
            <p:ph type="title"/>
          </p:nvPr>
        </p:nvSpPr>
        <p:spPr/>
        <p:txBody>
          <a:bodyPr/>
          <a:lstStyle/>
          <a:p>
            <a:pPr eaLnBrk="1" hangingPunct="1">
              <a:defRPr/>
            </a:pPr>
            <a:r>
              <a:rPr lang="en-US" sz="4000" dirty="0"/>
              <a:t>The National School Lunch Program</a:t>
            </a:r>
            <a:br>
              <a:rPr lang="en-US" sz="4000" dirty="0"/>
            </a:br>
            <a:r>
              <a:rPr lang="en-US" sz="4000" dirty="0"/>
              <a:t>Pre-2010</a:t>
            </a:r>
          </a:p>
        </p:txBody>
      </p:sp>
      <p:sp>
        <p:nvSpPr>
          <p:cNvPr id="74755" name="Rectangle 3">
            <a:extLst>
              <a:ext uri="{FF2B5EF4-FFF2-40B4-BE49-F238E27FC236}">
                <a16:creationId xmlns:a16="http://schemas.microsoft.com/office/drawing/2014/main" id="{A2B8AC1F-8124-C46B-D26C-9564AEF66A40}"/>
              </a:ext>
            </a:extLst>
          </p:cNvPr>
          <p:cNvSpPr>
            <a:spLocks noGrp="1" noChangeArrowheads="1"/>
          </p:cNvSpPr>
          <p:nvPr>
            <p:ph type="body" idx="1"/>
          </p:nvPr>
        </p:nvSpPr>
        <p:spPr/>
        <p:txBody>
          <a:bodyPr/>
          <a:lstStyle/>
          <a:p>
            <a:pPr eaLnBrk="1" hangingPunct="1">
              <a:defRPr/>
            </a:pPr>
            <a:r>
              <a:rPr lang="en-US" sz="2800" dirty="0"/>
              <a:t>Conflicting missions of providing healthy meals to children, regardless of income, subsidizing agribusiness, and shoring up demand for beef and milk</a:t>
            </a:r>
          </a:p>
          <a:p>
            <a:pPr eaLnBrk="1" hangingPunct="1">
              <a:defRPr/>
            </a:pPr>
            <a:r>
              <a:rPr lang="en-US" sz="2800" dirty="0"/>
              <a:t>Historically, meals emphasized meat and dairy products at the expense of fruit and vegetables, contained high levels of fat, and failed to meet government’s own, inadequate, nutritional standards, which were out of date with current science and had not been updated since the 1970s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2FE5A912-94B7-A3A1-F6AA-5FD3B938D971}"/>
              </a:ext>
            </a:extLst>
          </p:cNvPr>
          <p:cNvSpPr>
            <a:spLocks noGrp="1" noRot="1" noChangeArrowheads="1"/>
          </p:cNvSpPr>
          <p:nvPr>
            <p:ph type="title"/>
          </p:nvPr>
        </p:nvSpPr>
        <p:spPr/>
        <p:txBody>
          <a:bodyPr/>
          <a:lstStyle/>
          <a:p>
            <a:pPr eaLnBrk="1" hangingPunct="1">
              <a:defRPr/>
            </a:pPr>
            <a:r>
              <a:rPr lang="en-US" sz="4000" dirty="0"/>
              <a:t>The National School Lunch Program </a:t>
            </a:r>
            <a:br>
              <a:rPr lang="en-US" sz="4000" dirty="0"/>
            </a:br>
            <a:r>
              <a:rPr lang="en-US" sz="4000" dirty="0"/>
              <a:t>Pre-2010</a:t>
            </a:r>
          </a:p>
        </p:txBody>
      </p:sp>
      <p:sp>
        <p:nvSpPr>
          <p:cNvPr id="75779" name="Rectangle 3">
            <a:extLst>
              <a:ext uri="{FF2B5EF4-FFF2-40B4-BE49-F238E27FC236}">
                <a16:creationId xmlns:a16="http://schemas.microsoft.com/office/drawing/2014/main" id="{6055B84F-2DC8-4795-680F-832C4C77744E}"/>
              </a:ext>
            </a:extLst>
          </p:cNvPr>
          <p:cNvSpPr>
            <a:spLocks noGrp="1" noChangeArrowheads="1"/>
          </p:cNvSpPr>
          <p:nvPr>
            <p:ph type="body" idx="1"/>
          </p:nvPr>
        </p:nvSpPr>
        <p:spPr/>
        <p:txBody>
          <a:bodyPr/>
          <a:lstStyle/>
          <a:p>
            <a:pPr eaLnBrk="1" hangingPunct="1">
              <a:lnSpc>
                <a:spcPct val="90000"/>
              </a:lnSpc>
              <a:defRPr/>
            </a:pPr>
            <a:r>
              <a:rPr lang="en-US" sz="2800" dirty="0"/>
              <a:t>81% of schools serve lunches exceeding 30% fat content, less than 45% serve cooked vegetables other than potatoes (usually French-fried), 42% don’t serve daily fruits and vegetables, and less than 10% serve legumes</a:t>
            </a:r>
          </a:p>
          <a:p>
            <a:pPr eaLnBrk="1" hangingPunct="1">
              <a:lnSpc>
                <a:spcPct val="90000"/>
              </a:lnSpc>
              <a:defRPr/>
            </a:pPr>
            <a:r>
              <a:rPr lang="en-US" sz="2800" dirty="0"/>
              <a:t>Overemphasis on milk products may increase long-term the risk for breast cancer, particularly if the milk comes from cattle treated with </a:t>
            </a:r>
            <a:r>
              <a:rPr lang="en-US" sz="2800" dirty="0" err="1"/>
              <a:t>rBGH</a:t>
            </a:r>
            <a:endParaRPr lang="en-US" sz="2800" dirty="0"/>
          </a:p>
          <a:p>
            <a:pPr eaLnBrk="1" hangingPunct="1">
              <a:lnSpc>
                <a:spcPct val="90000"/>
              </a:lnSpc>
              <a:defRPr/>
            </a:pPr>
            <a:r>
              <a:rPr lang="en-US" sz="2800" dirty="0"/>
              <a:t>Does not help to establish good nutritional habits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82173FB2-64CA-E3D8-FBB0-255234F39A65}"/>
              </a:ext>
            </a:extLst>
          </p:cNvPr>
          <p:cNvSpPr>
            <a:spLocks noGrp="1" noRot="1" noChangeArrowheads="1"/>
          </p:cNvSpPr>
          <p:nvPr>
            <p:ph type="title"/>
          </p:nvPr>
        </p:nvSpPr>
        <p:spPr/>
        <p:txBody>
          <a:bodyPr/>
          <a:lstStyle/>
          <a:p>
            <a:pPr eaLnBrk="1" hangingPunct="1">
              <a:defRPr/>
            </a:pPr>
            <a:r>
              <a:rPr lang="en-US" sz="4000" dirty="0"/>
              <a:t>The National School Lunch Program</a:t>
            </a:r>
          </a:p>
        </p:txBody>
      </p:sp>
      <p:sp>
        <p:nvSpPr>
          <p:cNvPr id="76803" name="Rectangle 3">
            <a:extLst>
              <a:ext uri="{FF2B5EF4-FFF2-40B4-BE49-F238E27FC236}">
                <a16:creationId xmlns:a16="http://schemas.microsoft.com/office/drawing/2014/main" id="{A67BEEF0-A824-659B-55AC-08960DD8E5D6}"/>
              </a:ext>
            </a:extLst>
          </p:cNvPr>
          <p:cNvSpPr>
            <a:spLocks noGrp="1" noChangeArrowheads="1"/>
          </p:cNvSpPr>
          <p:nvPr>
            <p:ph type="body" idx="1"/>
          </p:nvPr>
        </p:nvSpPr>
        <p:spPr/>
        <p:txBody>
          <a:bodyPr/>
          <a:lstStyle/>
          <a:p>
            <a:pPr eaLnBrk="1" hangingPunct="1">
              <a:defRPr/>
            </a:pPr>
            <a:r>
              <a:rPr lang="en-US" sz="2800" dirty="0"/>
              <a:t>Helpful changes to program made in 2010, after passage of Healthy, Hunger-Free Kids Act</a:t>
            </a:r>
          </a:p>
          <a:p>
            <a:pPr eaLnBrk="1" hangingPunct="1">
              <a:defRPr/>
            </a:pPr>
            <a:r>
              <a:rPr lang="en-US" sz="2800" dirty="0"/>
              <a:t>More fresh fruits and vegetables available, more kids choosing healthy options</a:t>
            </a:r>
          </a:p>
          <a:p>
            <a:pPr eaLnBrk="1" hangingPunct="1">
              <a:defRPr/>
            </a:pPr>
            <a:r>
              <a:rPr lang="en-US" sz="2800" dirty="0"/>
              <a:t>Rules cover fat, meat, and vegetables, but no limits on sugar</a:t>
            </a:r>
          </a:p>
          <a:p>
            <a:pPr lvl="1" eaLnBrk="1" hangingPunct="1">
              <a:defRPr/>
            </a:pPr>
            <a:r>
              <a:rPr lang="en-US" dirty="0"/>
              <a:t>Exception: Smart Snacks in Schools guidelines prohibit vending machines with snack bars/treats exceeding 200 </a:t>
            </a:r>
            <a:r>
              <a:rPr lang="en-US" dirty="0" err="1"/>
              <a:t>cals</a:t>
            </a:r>
            <a:r>
              <a:rPr lang="en-US" dirty="0"/>
              <a:t> or containing trans fats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26B7-164C-AEA1-D819-9300982F789E}"/>
              </a:ext>
            </a:extLst>
          </p:cNvPr>
          <p:cNvSpPr>
            <a:spLocks noGrp="1"/>
          </p:cNvSpPr>
          <p:nvPr>
            <p:ph type="title"/>
          </p:nvPr>
        </p:nvSpPr>
        <p:spPr/>
        <p:txBody>
          <a:bodyPr/>
          <a:lstStyle/>
          <a:p>
            <a:pPr>
              <a:defRPr/>
            </a:pPr>
            <a:r>
              <a:rPr lang="en-US" sz="4000" dirty="0">
                <a:solidFill>
                  <a:srgbClr val="E5E5FF"/>
                </a:solidFill>
              </a:rPr>
              <a:t>The National School Lunch Program</a:t>
            </a:r>
            <a:endParaRPr lang="en-US" dirty="0"/>
          </a:p>
        </p:txBody>
      </p:sp>
      <p:sp>
        <p:nvSpPr>
          <p:cNvPr id="3" name="Content Placeholder 2">
            <a:extLst>
              <a:ext uri="{FF2B5EF4-FFF2-40B4-BE49-F238E27FC236}">
                <a16:creationId xmlns:a16="http://schemas.microsoft.com/office/drawing/2014/main" id="{DC8382D9-6394-C362-C4D2-B9910DDF4154}"/>
              </a:ext>
            </a:extLst>
          </p:cNvPr>
          <p:cNvSpPr>
            <a:spLocks noGrp="1"/>
          </p:cNvSpPr>
          <p:nvPr>
            <p:ph idx="1"/>
          </p:nvPr>
        </p:nvSpPr>
        <p:spPr/>
        <p:txBody>
          <a:bodyPr/>
          <a:lstStyle/>
          <a:p>
            <a:pPr>
              <a:defRPr/>
            </a:pPr>
            <a:r>
              <a:rPr lang="en-US" sz="2400" dirty="0"/>
              <a:t>Between 2003 and 2018, percentage of poor nutritional quality food consumed from schools declined from 55% to 24%</a:t>
            </a:r>
          </a:p>
          <a:p>
            <a:pPr lvl="1">
              <a:defRPr/>
            </a:pPr>
            <a:r>
              <a:rPr lang="en-US" sz="2400" dirty="0"/>
              <a:t>Most of change subsequent to passage of 2010 law, which required students be offered fruits and vegetables daily and limited number of calories based on children’s ages</a:t>
            </a:r>
          </a:p>
          <a:p>
            <a:pPr lvl="1">
              <a:defRPr/>
            </a:pPr>
            <a:r>
              <a:rPr lang="en-US" sz="2400" dirty="0"/>
              <a:t>Simultaneously, unhealth food consumed from grocery stores by children decreased from 53% to 45% (however, 2/3 of children’s food from grocery stores, only 9% from school)</a:t>
            </a:r>
          </a:p>
          <a:p>
            <a:pPr>
              <a:defRPr/>
            </a:pPr>
            <a:endParaRPr lang="en-US" sz="2400" dirty="0"/>
          </a:p>
          <a:p>
            <a:pPr>
              <a:defRPr/>
            </a:pPr>
            <a:r>
              <a:rPr lang="en-US" sz="2400" dirty="0"/>
              <a:t>2014: New meal standards limit amount of added sugars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7C74-A025-02FB-542C-463F6763911F}"/>
              </a:ext>
            </a:extLst>
          </p:cNvPr>
          <p:cNvSpPr>
            <a:spLocks noGrp="1"/>
          </p:cNvSpPr>
          <p:nvPr>
            <p:ph type="title"/>
          </p:nvPr>
        </p:nvSpPr>
        <p:spPr/>
        <p:txBody>
          <a:bodyPr/>
          <a:lstStyle/>
          <a:p>
            <a:pPr>
              <a:defRPr/>
            </a:pPr>
            <a:r>
              <a:rPr lang="en-US" sz="4000" dirty="0">
                <a:solidFill>
                  <a:srgbClr val="E5E5FF"/>
                </a:solidFill>
              </a:rPr>
              <a:t>The National School Lunch Program</a:t>
            </a:r>
            <a:endParaRPr lang="en-US" dirty="0"/>
          </a:p>
        </p:txBody>
      </p:sp>
      <p:sp>
        <p:nvSpPr>
          <p:cNvPr id="3" name="Content Placeholder 2">
            <a:extLst>
              <a:ext uri="{FF2B5EF4-FFF2-40B4-BE49-F238E27FC236}">
                <a16:creationId xmlns:a16="http://schemas.microsoft.com/office/drawing/2014/main" id="{63330B62-5FFE-557A-459C-83356D807BB2}"/>
              </a:ext>
            </a:extLst>
          </p:cNvPr>
          <p:cNvSpPr>
            <a:spLocks noGrp="1"/>
          </p:cNvSpPr>
          <p:nvPr>
            <p:ph idx="1"/>
          </p:nvPr>
        </p:nvSpPr>
        <p:spPr/>
        <p:txBody>
          <a:bodyPr/>
          <a:lstStyle/>
          <a:p>
            <a:pPr eaLnBrk="1" hangingPunct="1">
              <a:buClr>
                <a:srgbClr val="FFCC00"/>
              </a:buClr>
              <a:defRPr/>
            </a:pPr>
            <a:r>
              <a:rPr lang="en-US" sz="2800" dirty="0">
                <a:solidFill>
                  <a:srgbClr val="FFFFFF"/>
                </a:solidFill>
              </a:rPr>
              <a:t>Dramatic changes in NSLP unlikely to occur given political clout wielded (and campaign dollars donated) by beef and dairy industries</a:t>
            </a:r>
          </a:p>
          <a:p>
            <a:pPr eaLnBrk="1" hangingPunct="1">
              <a:buClr>
                <a:srgbClr val="FFCC00"/>
              </a:buClr>
              <a:defRPr/>
            </a:pPr>
            <a:r>
              <a:rPr lang="en-US" sz="2800" dirty="0">
                <a:solidFill>
                  <a:srgbClr val="FFFFFF"/>
                </a:solidFill>
              </a:rPr>
              <a:t>2017: Trump administration loosens requirements on milk, whole grains, and sodium</a:t>
            </a:r>
          </a:p>
          <a:p>
            <a:pPr eaLnBrk="1" hangingPunct="1">
              <a:buClr>
                <a:srgbClr val="FFCC00"/>
              </a:buClr>
              <a:defRPr/>
            </a:pPr>
            <a:r>
              <a:rPr lang="en-US" sz="2800" dirty="0">
                <a:solidFill>
                  <a:srgbClr val="FFFFFF"/>
                </a:solidFill>
              </a:rPr>
              <a:t>Trump’s Department of Agriculture Chair Sonny Perdue – subject of multiple ethics complaints as governor of GA</a:t>
            </a:r>
          </a:p>
          <a:p>
            <a:pPr lvl="1" eaLnBrk="1" hangingPunct="1">
              <a:buClr>
                <a:srgbClr val="FFCC00"/>
              </a:buClr>
              <a:defRPr/>
            </a:pPr>
            <a:r>
              <a:rPr lang="en-US" dirty="0">
                <a:solidFill>
                  <a:srgbClr val="FFFFFF"/>
                </a:solidFill>
              </a:rPr>
              <a:t>Former lobbyists in key positions in the DOA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99F0-AF8F-E094-6679-768DE414FE98}"/>
              </a:ext>
            </a:extLst>
          </p:cNvPr>
          <p:cNvSpPr>
            <a:spLocks noGrp="1"/>
          </p:cNvSpPr>
          <p:nvPr>
            <p:ph type="title"/>
          </p:nvPr>
        </p:nvSpPr>
        <p:spPr/>
        <p:txBody>
          <a:bodyPr/>
          <a:lstStyle/>
          <a:p>
            <a:pPr>
              <a:defRPr/>
            </a:pPr>
            <a:r>
              <a:rPr lang="en-US" dirty="0">
                <a:solidFill>
                  <a:srgbClr val="E5E5FF"/>
                </a:solidFill>
              </a:rPr>
              <a:t>The National School Lunch Program</a:t>
            </a:r>
            <a:endParaRPr lang="en-US" dirty="0"/>
          </a:p>
        </p:txBody>
      </p:sp>
      <p:sp>
        <p:nvSpPr>
          <p:cNvPr id="3" name="Content Placeholder 2">
            <a:extLst>
              <a:ext uri="{FF2B5EF4-FFF2-40B4-BE49-F238E27FC236}">
                <a16:creationId xmlns:a16="http://schemas.microsoft.com/office/drawing/2014/main" id="{E83CF931-C2E6-5C12-7776-B4604EC88E7A}"/>
              </a:ext>
            </a:extLst>
          </p:cNvPr>
          <p:cNvSpPr>
            <a:spLocks noGrp="1"/>
          </p:cNvSpPr>
          <p:nvPr>
            <p:ph idx="1"/>
          </p:nvPr>
        </p:nvSpPr>
        <p:spPr/>
        <p:txBody>
          <a:bodyPr/>
          <a:lstStyle/>
          <a:p>
            <a:pPr>
              <a:defRPr/>
            </a:pPr>
            <a:r>
              <a:rPr lang="en-US" sz="2400" dirty="0"/>
              <a:t>¾ of school districts report unpaid student meal debt</a:t>
            </a:r>
          </a:p>
          <a:p>
            <a:pPr>
              <a:defRPr/>
            </a:pPr>
            <a:r>
              <a:rPr lang="en-US" sz="2400" dirty="0"/>
              <a:t>Trump era: USDA prevents schools from using federal funds to pay off meal debts, which are rising</a:t>
            </a:r>
          </a:p>
          <a:p>
            <a:pPr>
              <a:defRPr/>
            </a:pPr>
            <a:r>
              <a:rPr lang="en-US" sz="2400" dirty="0"/>
              <a:t>Some schools/districts publicly shaming indebted students, requiring after-school chores, offering cold or lower quality meals, firing cafeteria workers who serve indebted students, preventing students from graduating, even threatening to put kids in foster care</a:t>
            </a:r>
          </a:p>
          <a:p>
            <a:pPr lvl="1">
              <a:defRPr/>
            </a:pPr>
            <a:r>
              <a:rPr lang="en-US" sz="2400" dirty="0"/>
              <a:t>A few states have passed laws prohibiting shaming of students with unpaid school lunch debts</a:t>
            </a:r>
          </a:p>
          <a:p>
            <a:pPr lvl="1">
              <a:defRPr/>
            </a:pPr>
            <a:r>
              <a:rPr lang="en-US" sz="2400" dirty="0"/>
              <a:t>Some students turning to crowdfunding to eat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A869CA43-4646-692B-DAF4-B7228693C49E}"/>
              </a:ext>
            </a:extLst>
          </p:cNvPr>
          <p:cNvSpPr>
            <a:spLocks noGrp="1" noRot="1" noChangeArrowheads="1"/>
          </p:cNvSpPr>
          <p:nvPr>
            <p:ph type="title"/>
          </p:nvPr>
        </p:nvSpPr>
        <p:spPr/>
        <p:txBody>
          <a:bodyPr/>
          <a:lstStyle/>
          <a:p>
            <a:pPr eaLnBrk="1" hangingPunct="1">
              <a:defRPr/>
            </a:pPr>
            <a:r>
              <a:rPr lang="en-US" sz="4000" dirty="0"/>
              <a:t>Pouring Contracts and Soda Consumption</a:t>
            </a:r>
          </a:p>
        </p:txBody>
      </p:sp>
      <p:sp>
        <p:nvSpPr>
          <p:cNvPr id="93187" name="Rectangle 3">
            <a:extLst>
              <a:ext uri="{FF2B5EF4-FFF2-40B4-BE49-F238E27FC236}">
                <a16:creationId xmlns:a16="http://schemas.microsoft.com/office/drawing/2014/main" id="{C169313D-D8BE-62E6-EA87-4A5D5F503DC0}"/>
              </a:ext>
            </a:extLst>
          </p:cNvPr>
          <p:cNvSpPr>
            <a:spLocks noGrp="1" noChangeArrowheads="1"/>
          </p:cNvSpPr>
          <p:nvPr>
            <p:ph type="body" idx="1"/>
          </p:nvPr>
        </p:nvSpPr>
        <p:spPr/>
        <p:txBody>
          <a:bodyPr/>
          <a:lstStyle/>
          <a:p>
            <a:pPr eaLnBrk="1" hangingPunct="1"/>
            <a:r>
              <a:rPr lang="en-US" altLang="en-US" sz="2800">
                <a:effectLst/>
              </a:rPr>
              <a:t>“Pouring rights” contracts with soda manufacturers</a:t>
            </a:r>
          </a:p>
          <a:p>
            <a:pPr lvl="1" eaLnBrk="1" hangingPunct="1"/>
            <a:r>
              <a:rPr lang="en-US" altLang="en-US">
                <a:effectLst/>
              </a:rPr>
              <a:t>Signed by cash-strapped school districts to gain additional income to compensate for cuts in educational and athletic programs</a:t>
            </a:r>
          </a:p>
          <a:p>
            <a:pPr lvl="1" eaLnBrk="1" hangingPunct="1"/>
            <a:r>
              <a:rPr lang="en-US" altLang="en-US">
                <a:effectLst/>
              </a:rPr>
              <a:t>2012: 10 of the largest 25 school districts have or are considering agreements</a:t>
            </a:r>
          </a:p>
          <a:p>
            <a:pPr lvl="2" eaLnBrk="1" hangingPunct="1"/>
            <a:r>
              <a:rPr lang="en-US" altLang="en-US" sz="2800">
                <a:effectLst/>
              </a:rPr>
              <a:t>Yet ads generate &lt; 0.05% of school revenues</a:t>
            </a:r>
          </a:p>
          <a:p>
            <a:pPr lvl="1" eaLnBrk="1" hangingPunct="1"/>
            <a:r>
              <a:rPr lang="en-US" altLang="en-US">
                <a:effectLst/>
              </a:rPr>
              <a:t>Conflicts with schools’ responsibility to teach proper nutrition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D0CA9812-2D4A-144F-59C2-4D872B7F3D4D}"/>
              </a:ext>
            </a:extLst>
          </p:cNvPr>
          <p:cNvSpPr>
            <a:spLocks noGrp="1" noRot="1" noChangeArrowheads="1"/>
          </p:cNvSpPr>
          <p:nvPr>
            <p:ph type="title"/>
          </p:nvPr>
        </p:nvSpPr>
        <p:spPr/>
        <p:txBody>
          <a:bodyPr/>
          <a:lstStyle/>
          <a:p>
            <a:pPr eaLnBrk="1" hangingPunct="1">
              <a:defRPr/>
            </a:pPr>
            <a:r>
              <a:rPr lang="en-US" sz="4000"/>
              <a:t>Pouring Contracts and Soda Consumption</a:t>
            </a:r>
          </a:p>
        </p:txBody>
      </p:sp>
      <p:sp>
        <p:nvSpPr>
          <p:cNvPr id="94211" name="Rectangle 3">
            <a:extLst>
              <a:ext uri="{FF2B5EF4-FFF2-40B4-BE49-F238E27FC236}">
                <a16:creationId xmlns:a16="http://schemas.microsoft.com/office/drawing/2014/main" id="{9D781050-4B02-94B6-1758-9C1051A0732E}"/>
              </a:ext>
            </a:extLst>
          </p:cNvPr>
          <p:cNvSpPr>
            <a:spLocks noGrp="1" noChangeArrowheads="1"/>
          </p:cNvSpPr>
          <p:nvPr>
            <p:ph type="body" idx="1"/>
          </p:nvPr>
        </p:nvSpPr>
        <p:spPr/>
        <p:txBody>
          <a:bodyPr/>
          <a:lstStyle/>
          <a:p>
            <a:pPr eaLnBrk="1" hangingPunct="1"/>
            <a:r>
              <a:rPr lang="en-US" altLang="en-US">
                <a:effectLst/>
              </a:rPr>
              <a:t>In return for the placement of soda machines on campus and exclusive marketing rights to the districts’ children, companies sponsor sports and other extracurricular activities</a:t>
            </a:r>
          </a:p>
          <a:p>
            <a:pPr lvl="1" eaLnBrk="1" hangingPunct="1"/>
            <a:r>
              <a:rPr lang="en-US" altLang="en-US" sz="3200">
                <a:effectLst/>
              </a:rPr>
              <a:t>Rooftop ads</a:t>
            </a:r>
          </a:p>
          <a:p>
            <a:pPr lvl="1" eaLnBrk="1" hangingPunct="1"/>
            <a:r>
              <a:rPr lang="en-US" altLang="en-US" sz="3200">
                <a:effectLst/>
              </a:rPr>
              <a:t>T-shirt suspension and free speech</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DF8AF7C5-3A80-8490-8E0B-345B1BEC53C7}"/>
              </a:ext>
            </a:extLst>
          </p:cNvPr>
          <p:cNvSpPr>
            <a:spLocks noGrp="1" noRot="1" noChangeArrowheads="1"/>
          </p:cNvSpPr>
          <p:nvPr>
            <p:ph type="title"/>
          </p:nvPr>
        </p:nvSpPr>
        <p:spPr/>
        <p:txBody>
          <a:bodyPr/>
          <a:lstStyle/>
          <a:p>
            <a:pPr eaLnBrk="1" hangingPunct="1">
              <a:defRPr/>
            </a:pPr>
            <a:r>
              <a:rPr lang="en-US" sz="4000"/>
              <a:t>Pouring Contracts and Soda Consumption</a:t>
            </a:r>
          </a:p>
        </p:txBody>
      </p:sp>
      <p:sp>
        <p:nvSpPr>
          <p:cNvPr id="79875" name="Rectangle 3">
            <a:extLst>
              <a:ext uri="{FF2B5EF4-FFF2-40B4-BE49-F238E27FC236}">
                <a16:creationId xmlns:a16="http://schemas.microsoft.com/office/drawing/2014/main" id="{D3CFD392-D726-4DB4-A9BC-351AF6B2DDC3}"/>
              </a:ext>
            </a:extLst>
          </p:cNvPr>
          <p:cNvSpPr>
            <a:spLocks noGrp="1" noChangeArrowheads="1"/>
          </p:cNvSpPr>
          <p:nvPr>
            <p:ph type="body" idx="1"/>
          </p:nvPr>
        </p:nvSpPr>
        <p:spPr/>
        <p:txBody>
          <a:bodyPr/>
          <a:lstStyle/>
          <a:p>
            <a:pPr eaLnBrk="1" hangingPunct="1">
              <a:defRPr/>
            </a:pPr>
            <a:r>
              <a:rPr lang="en-US" sz="3600" dirty="0"/>
              <a:t>Some school districts have banned the sale and marketing of soda (e.g., Los Angeles)</a:t>
            </a:r>
          </a:p>
          <a:p>
            <a:pPr lvl="1" eaLnBrk="1" hangingPunct="1">
              <a:defRPr/>
            </a:pPr>
            <a:r>
              <a:rPr lang="en-US" sz="3600" dirty="0"/>
              <a:t>May not decrease overall soda consumption</a:t>
            </a:r>
          </a:p>
          <a:p>
            <a:pPr lvl="1" eaLnBrk="1" hangingPunct="1">
              <a:defRPr/>
            </a:pPr>
            <a:r>
              <a:rPr lang="en-US" sz="3600" dirty="0"/>
              <a:t>Vending machines substituting juice made with HFCS, bottled water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92016DBA-488F-11E0-6DF2-FECF8D8AED27}"/>
              </a:ext>
            </a:extLst>
          </p:cNvPr>
          <p:cNvSpPr>
            <a:spLocks noGrp="1" noRot="1" noChangeArrowheads="1"/>
          </p:cNvSpPr>
          <p:nvPr>
            <p:ph type="title"/>
          </p:nvPr>
        </p:nvSpPr>
        <p:spPr/>
        <p:txBody>
          <a:bodyPr/>
          <a:lstStyle/>
          <a:p>
            <a:pPr>
              <a:defRPr/>
            </a:pPr>
            <a:r>
              <a:rPr lang="en-US" sz="4000" dirty="0"/>
              <a:t>Pouring Contracts and Soda Consumption</a:t>
            </a:r>
          </a:p>
        </p:txBody>
      </p:sp>
      <p:sp>
        <p:nvSpPr>
          <p:cNvPr id="152579" name="Rectangle 3">
            <a:extLst>
              <a:ext uri="{FF2B5EF4-FFF2-40B4-BE49-F238E27FC236}">
                <a16:creationId xmlns:a16="http://schemas.microsoft.com/office/drawing/2014/main" id="{C6296EE1-F8C4-1CEC-F8FE-181A4FE282FA}"/>
              </a:ext>
            </a:extLst>
          </p:cNvPr>
          <p:cNvSpPr>
            <a:spLocks noGrp="1" noChangeArrowheads="1"/>
          </p:cNvSpPr>
          <p:nvPr>
            <p:ph type="body" idx="1"/>
          </p:nvPr>
        </p:nvSpPr>
        <p:spPr/>
        <p:txBody>
          <a:bodyPr/>
          <a:lstStyle/>
          <a:p>
            <a:pPr eaLnBrk="1" hangingPunct="1">
              <a:defRPr/>
            </a:pPr>
            <a:r>
              <a:rPr lang="en-US" dirty="0"/>
              <a:t>Federal law now requires school districts to have nutritional wellness policies in place</a:t>
            </a:r>
          </a:p>
          <a:p>
            <a:pPr lvl="1" eaLnBrk="1" hangingPunct="1">
              <a:defRPr/>
            </a:pPr>
            <a:r>
              <a:rPr lang="en-US" sz="3200" dirty="0"/>
              <a:t>These will be strengthened over the coming few years, and should help to curb pouring contracts</a:t>
            </a:r>
          </a:p>
          <a:p>
            <a:pPr>
              <a:defRPr/>
            </a:pPr>
            <a:endParaRPr lang="en-US" dirty="0">
              <a:effectLs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43EDBE4-B9B5-4A45-3E44-3B5A0E772248}"/>
              </a:ext>
            </a:extLst>
          </p:cNvPr>
          <p:cNvSpPr>
            <a:spLocks noGrp="1" noRot="1" noChangeArrowheads="1"/>
          </p:cNvSpPr>
          <p:nvPr>
            <p:ph type="title"/>
          </p:nvPr>
        </p:nvSpPr>
        <p:spPr/>
        <p:txBody>
          <a:bodyPr/>
          <a:lstStyle/>
          <a:p>
            <a:pPr eaLnBrk="1" hangingPunct="1">
              <a:defRPr/>
            </a:pPr>
            <a:r>
              <a:rPr lang="en-US" sz="4000" dirty="0"/>
              <a:t>Pouring Contracts and Soda Consumption</a:t>
            </a:r>
          </a:p>
        </p:txBody>
      </p:sp>
      <p:sp>
        <p:nvSpPr>
          <p:cNvPr id="131075" name="Rectangle 3">
            <a:extLst>
              <a:ext uri="{FF2B5EF4-FFF2-40B4-BE49-F238E27FC236}">
                <a16:creationId xmlns:a16="http://schemas.microsoft.com/office/drawing/2014/main" id="{18CB8652-DF79-6574-D303-D7B6AE429BC0}"/>
              </a:ext>
            </a:extLst>
          </p:cNvPr>
          <p:cNvSpPr>
            <a:spLocks noGrp="1" noChangeArrowheads="1"/>
          </p:cNvSpPr>
          <p:nvPr>
            <p:ph type="body" idx="1"/>
          </p:nvPr>
        </p:nvSpPr>
        <p:spPr/>
        <p:txBody>
          <a:bodyPr/>
          <a:lstStyle/>
          <a:p>
            <a:pPr eaLnBrk="1" hangingPunct="1">
              <a:defRPr/>
            </a:pPr>
            <a:r>
              <a:rPr lang="en-US" dirty="0"/>
              <a:t>2006: Coca-Cola, Pepsi, and other soft drink manufacturers announced new voluntary policies to remove soda and other sugary drinks from schools nationwide</a:t>
            </a:r>
          </a:p>
          <a:p>
            <a:pPr lvl="1" eaLnBrk="1" hangingPunct="1">
              <a:defRPr/>
            </a:pPr>
            <a:r>
              <a:rPr lang="en-US" dirty="0"/>
              <a:t>Led to decreases in numbers of drinks bought</a:t>
            </a:r>
          </a:p>
          <a:p>
            <a:pPr lvl="1" eaLnBrk="1" hangingPunct="1">
              <a:defRPr/>
            </a:pPr>
            <a:r>
              <a:rPr lang="en-US" dirty="0"/>
              <a:t>?effect on calories</a:t>
            </a:r>
          </a:p>
          <a:p>
            <a:pPr eaLnBrk="1" hangingPunct="1">
              <a:defRPr/>
            </a:pPr>
            <a:r>
              <a:rPr lang="en-US" dirty="0"/>
              <a:t>Nevertheless, soft drink advertising still reaches students through television and magazine advertisements and via Channel One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92ABCDB-FAB6-F511-1EEE-2182CCD1C174}"/>
              </a:ext>
            </a:extLst>
          </p:cNvPr>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sz="4000">
                <a:effectLst/>
              </a:rPr>
              <a:t>Supplemental Nutrition Assistance Program (SNAP)</a:t>
            </a:r>
          </a:p>
        </p:txBody>
      </p:sp>
      <p:sp>
        <p:nvSpPr>
          <p:cNvPr id="98307" name="Rectangle 3">
            <a:extLst>
              <a:ext uri="{FF2B5EF4-FFF2-40B4-BE49-F238E27FC236}">
                <a16:creationId xmlns:a16="http://schemas.microsoft.com/office/drawing/2014/main" id="{5B21F8FF-6B33-B149-86AA-8ACFD7FC734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3600">
                <a:effectLst/>
              </a:rPr>
              <a:t>Formerly known as food stamps</a:t>
            </a:r>
          </a:p>
          <a:p>
            <a:r>
              <a:rPr lang="en-US" altLang="en-US" sz="3600">
                <a:effectLst/>
              </a:rPr>
              <a:t>Serves 41 million people each month (2022)</a:t>
            </a:r>
          </a:p>
          <a:p>
            <a:pPr lvl="1"/>
            <a:r>
              <a:rPr lang="en-US" altLang="en-US" sz="3600">
                <a:effectLst/>
              </a:rPr>
              <a:t>Avg. benefit = $4/day or $1.33/meal (2022)</a:t>
            </a:r>
          </a:p>
          <a:p>
            <a:pPr lvl="1"/>
            <a:r>
              <a:rPr lang="en-US" altLang="en-US" sz="3600">
                <a:effectLst/>
              </a:rPr>
              <a:t>Higher subsidies associated with increased vegetable consumption in trial</a:t>
            </a:r>
          </a:p>
          <a:p>
            <a:endParaRPr lang="en-US" altLang="en-US" sz="2400">
              <a:effectLs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B7C9-B64B-FB41-67F1-722CB208C8B2}"/>
              </a:ext>
            </a:extLst>
          </p:cNvPr>
          <p:cNvSpPr>
            <a:spLocks noGrp="1"/>
          </p:cNvSpPr>
          <p:nvPr>
            <p:ph type="title"/>
          </p:nvPr>
        </p:nvSpPr>
        <p:spPr/>
        <p:txBody>
          <a:bodyPr/>
          <a:lstStyle/>
          <a:p>
            <a:pPr>
              <a:defRPr/>
            </a:pPr>
            <a:r>
              <a:rPr lang="en-US" altLang="en-US" sz="4000" dirty="0">
                <a:solidFill>
                  <a:srgbClr val="E5E5FF"/>
                </a:solidFill>
                <a:effectLst/>
              </a:rPr>
              <a:t>Supplemental Nutrition Assistance Program (SNAP)</a:t>
            </a:r>
            <a:endParaRPr lang="en-US" dirty="0"/>
          </a:p>
        </p:txBody>
      </p:sp>
      <p:sp>
        <p:nvSpPr>
          <p:cNvPr id="3" name="Content Placeholder 2">
            <a:extLst>
              <a:ext uri="{FF2B5EF4-FFF2-40B4-BE49-F238E27FC236}">
                <a16:creationId xmlns:a16="http://schemas.microsoft.com/office/drawing/2014/main" id="{44A8E03F-8330-6596-3FDE-A7114FD6FCC8}"/>
              </a:ext>
            </a:extLst>
          </p:cNvPr>
          <p:cNvSpPr>
            <a:spLocks noGrp="1"/>
          </p:cNvSpPr>
          <p:nvPr>
            <p:ph idx="1"/>
          </p:nvPr>
        </p:nvSpPr>
        <p:spPr/>
        <p:txBody>
          <a:bodyPr/>
          <a:lstStyle/>
          <a:p>
            <a:pPr>
              <a:defRPr/>
            </a:pPr>
            <a:r>
              <a:rPr lang="en-US" altLang="en-US" dirty="0">
                <a:effectLst/>
              </a:rPr>
              <a:t>Use of benefits for non-essential items (e.g., hot food and food for on-premises consumption) and products with adverse health effects (e.g., tobacco and alcohol) prohibited</a:t>
            </a:r>
          </a:p>
          <a:p>
            <a:pPr>
              <a:defRPr/>
            </a:pPr>
            <a:r>
              <a:rPr lang="en-US" altLang="en-US" dirty="0">
                <a:effectLst/>
              </a:rPr>
              <a:t>USDA recently refused states’ requests to eliminate SNAP benefits for sugar-sweetened beverages</a:t>
            </a:r>
          </a:p>
          <a:p>
            <a:pPr lvl="1">
              <a:defRPr/>
            </a:pPr>
            <a:r>
              <a:rPr lang="en-US" altLang="en-US" sz="3200" dirty="0">
                <a:effectLst/>
              </a:rPr>
              <a:t>Possibly secondary to industry pressure</a:t>
            </a:r>
            <a:endParaRPr lang="en-US" sz="32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95F8F05-80E1-E4AE-137A-11CC7A20D890}"/>
              </a:ext>
            </a:extLst>
          </p:cNvPr>
          <p:cNvSpPr>
            <a:spLocks noGrp="1" noRot="1" noChangeArrowheads="1"/>
          </p:cNvSpPr>
          <p:nvPr>
            <p:ph type="title"/>
          </p:nvPr>
        </p:nvSpPr>
        <p:spPr/>
        <p:txBody>
          <a:bodyPr/>
          <a:lstStyle/>
          <a:p>
            <a:pPr eaLnBrk="1" hangingPunct="1">
              <a:defRPr/>
            </a:pPr>
            <a:r>
              <a:rPr lang="en-US" dirty="0"/>
              <a:t>Exercise</a:t>
            </a:r>
          </a:p>
        </p:txBody>
      </p:sp>
      <p:sp>
        <p:nvSpPr>
          <p:cNvPr id="81923" name="Rectangle 3">
            <a:extLst>
              <a:ext uri="{FF2B5EF4-FFF2-40B4-BE49-F238E27FC236}">
                <a16:creationId xmlns:a16="http://schemas.microsoft.com/office/drawing/2014/main" id="{A4A92C89-74AA-EBF4-B49E-C97ED068CC2F}"/>
              </a:ext>
            </a:extLst>
          </p:cNvPr>
          <p:cNvSpPr>
            <a:spLocks noGrp="1" noChangeArrowheads="1"/>
          </p:cNvSpPr>
          <p:nvPr>
            <p:ph type="body" idx="1"/>
          </p:nvPr>
        </p:nvSpPr>
        <p:spPr/>
        <p:txBody>
          <a:bodyPr/>
          <a:lstStyle/>
          <a:p>
            <a:pPr eaLnBrk="1" hangingPunct="1">
              <a:defRPr/>
            </a:pPr>
            <a:r>
              <a:rPr lang="en-US" sz="3600" dirty="0"/>
              <a:t>IOM recommends exercise one hour of exercise per day, double the 1996 recommendation by the Surgeon General</a:t>
            </a:r>
          </a:p>
          <a:p>
            <a:pPr eaLnBrk="1" hangingPunct="1">
              <a:defRPr/>
            </a:pPr>
            <a:r>
              <a:rPr lang="en-US" sz="3600" dirty="0"/>
              <a:t>70% of American adults are not active in their leisure time; 40% are not active at all</a:t>
            </a:r>
          </a:p>
          <a:p>
            <a:pPr eaLnBrk="1" hangingPunct="1">
              <a:defRPr/>
            </a:pPr>
            <a:r>
              <a:rPr lang="en-US" sz="3600" dirty="0"/>
              <a:t>US children spend 93% of their lives indoors (less than most prisoners)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E114FA0-D065-5CD8-29F3-EBC1432BC6C9}"/>
              </a:ext>
            </a:extLst>
          </p:cNvPr>
          <p:cNvSpPr>
            <a:spLocks noGrp="1" noRot="1" noChangeArrowheads="1"/>
          </p:cNvSpPr>
          <p:nvPr>
            <p:ph type="title"/>
          </p:nvPr>
        </p:nvSpPr>
        <p:spPr/>
        <p:txBody>
          <a:bodyPr/>
          <a:lstStyle/>
          <a:p>
            <a:pPr eaLnBrk="1" hangingPunct="1">
              <a:defRPr/>
            </a:pPr>
            <a:r>
              <a:rPr lang="en-US" dirty="0"/>
              <a:t>Exercise and School</a:t>
            </a:r>
          </a:p>
        </p:txBody>
      </p:sp>
      <p:sp>
        <p:nvSpPr>
          <p:cNvPr id="87043" name="Rectangle 3">
            <a:extLst>
              <a:ext uri="{FF2B5EF4-FFF2-40B4-BE49-F238E27FC236}">
                <a16:creationId xmlns:a16="http://schemas.microsoft.com/office/drawing/2014/main" id="{E0436B79-E15C-6524-49A0-6F9A90457A29}"/>
              </a:ext>
            </a:extLst>
          </p:cNvPr>
          <p:cNvSpPr>
            <a:spLocks noGrp="1" noChangeArrowheads="1"/>
          </p:cNvSpPr>
          <p:nvPr>
            <p:ph type="body" idx="1"/>
          </p:nvPr>
        </p:nvSpPr>
        <p:spPr/>
        <p:txBody>
          <a:bodyPr/>
          <a:lstStyle/>
          <a:p>
            <a:pPr eaLnBrk="1" hangingPunct="1">
              <a:lnSpc>
                <a:spcPct val="90000"/>
              </a:lnSpc>
              <a:defRPr/>
            </a:pPr>
            <a:r>
              <a:rPr lang="en-US" dirty="0"/>
              <a:t>1/3 of children do not participate in the minimum recommended level of physical activity</a:t>
            </a:r>
          </a:p>
          <a:p>
            <a:pPr eaLnBrk="1" hangingPunct="1">
              <a:lnSpc>
                <a:spcPct val="90000"/>
              </a:lnSpc>
              <a:defRPr/>
            </a:pPr>
            <a:r>
              <a:rPr lang="en-US" dirty="0"/>
              <a:t>Number of children taking part in physical education courses has dropped significantly, in part due to school funding cuts</a:t>
            </a:r>
          </a:p>
          <a:p>
            <a:pPr eaLnBrk="1" hangingPunct="1">
              <a:lnSpc>
                <a:spcPct val="90000"/>
              </a:lnSpc>
              <a:defRPr/>
            </a:pPr>
            <a:r>
              <a:rPr lang="en-US" dirty="0"/>
              <a:t>Daily physical education associated with better school attendance, more positive attitudes about school, and better academic performance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51616E11-DB98-B1CB-EBE4-FB22828F9DA3}"/>
              </a:ext>
            </a:extLst>
          </p:cNvPr>
          <p:cNvSpPr>
            <a:spLocks noGrp="1" noRot="1" noChangeArrowheads="1"/>
          </p:cNvSpPr>
          <p:nvPr>
            <p:ph type="title"/>
          </p:nvPr>
        </p:nvSpPr>
        <p:spPr/>
        <p:txBody>
          <a:bodyPr/>
          <a:lstStyle/>
          <a:p>
            <a:pPr eaLnBrk="1" hangingPunct="1">
              <a:defRPr/>
            </a:pPr>
            <a:r>
              <a:rPr lang="en-US"/>
              <a:t>Exercise and Poor Communities</a:t>
            </a:r>
          </a:p>
        </p:txBody>
      </p:sp>
      <p:sp>
        <p:nvSpPr>
          <p:cNvPr id="86019" name="Rectangle 3">
            <a:extLst>
              <a:ext uri="{FF2B5EF4-FFF2-40B4-BE49-F238E27FC236}">
                <a16:creationId xmlns:a16="http://schemas.microsoft.com/office/drawing/2014/main" id="{318CA772-C92E-922A-6B8B-76ADCA4612FE}"/>
              </a:ext>
            </a:extLst>
          </p:cNvPr>
          <p:cNvSpPr>
            <a:spLocks noGrp="1" noChangeArrowheads="1"/>
          </p:cNvSpPr>
          <p:nvPr>
            <p:ph type="body" idx="1"/>
          </p:nvPr>
        </p:nvSpPr>
        <p:spPr/>
        <p:txBody>
          <a:bodyPr/>
          <a:lstStyle/>
          <a:p>
            <a:pPr eaLnBrk="1" hangingPunct="1">
              <a:defRPr/>
            </a:pPr>
            <a:r>
              <a:rPr lang="en-US" sz="3600"/>
              <a:t>Neighborhoods with high levels of minorities and individuals of low socioeconomic status have paucity of facilities that enable and promote physical activity, such as parks and gymnasia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718450AE-455B-B3AF-C1C4-7BA2A7FA741A}"/>
              </a:ext>
            </a:extLst>
          </p:cNvPr>
          <p:cNvSpPr>
            <a:spLocks noGrp="1" noRot="1" noChangeArrowheads="1"/>
          </p:cNvSpPr>
          <p:nvPr>
            <p:ph type="title"/>
          </p:nvPr>
        </p:nvSpPr>
        <p:spPr/>
        <p:txBody>
          <a:bodyPr/>
          <a:lstStyle/>
          <a:p>
            <a:pPr eaLnBrk="1" hangingPunct="1">
              <a:defRPr/>
            </a:pPr>
            <a:r>
              <a:rPr lang="en-US"/>
              <a:t>Exercise and Poor Communities</a:t>
            </a:r>
          </a:p>
        </p:txBody>
      </p:sp>
      <p:sp>
        <p:nvSpPr>
          <p:cNvPr id="151555" name="Rectangle 3">
            <a:extLst>
              <a:ext uri="{FF2B5EF4-FFF2-40B4-BE49-F238E27FC236}">
                <a16:creationId xmlns:a16="http://schemas.microsoft.com/office/drawing/2014/main" id="{4F907F4C-7511-B92B-AA2A-F3E0F0D66FB3}"/>
              </a:ext>
            </a:extLst>
          </p:cNvPr>
          <p:cNvSpPr>
            <a:spLocks noGrp="1" noChangeArrowheads="1"/>
          </p:cNvSpPr>
          <p:nvPr>
            <p:ph type="body" idx="1"/>
          </p:nvPr>
        </p:nvSpPr>
        <p:spPr/>
        <p:txBody>
          <a:bodyPr/>
          <a:lstStyle/>
          <a:p>
            <a:pPr eaLnBrk="1" hangingPunct="1">
              <a:defRPr/>
            </a:pPr>
            <a:r>
              <a:rPr lang="en-US" sz="3600" dirty="0"/>
              <a:t>Healthy weight status associated with amount of local park space</a:t>
            </a:r>
          </a:p>
          <a:p>
            <a:pPr eaLnBrk="1" hangingPunct="1">
              <a:defRPr/>
            </a:pPr>
            <a:r>
              <a:rPr lang="en-US" sz="3600" dirty="0"/>
              <a:t>Perception of one’s neighborhood as less safe is also associated with an increased risk of overweight in children</a:t>
            </a:r>
          </a:p>
          <a:p>
            <a:pPr lvl="1" eaLnBrk="1" hangingPunct="1">
              <a:defRPr/>
            </a:pPr>
            <a:r>
              <a:rPr lang="en-US" sz="3600" dirty="0"/>
              <a:t>Fear of exercising outdoors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a:extLst>
              <a:ext uri="{FF2B5EF4-FFF2-40B4-BE49-F238E27FC236}">
                <a16:creationId xmlns:a16="http://schemas.microsoft.com/office/drawing/2014/main" id="{15F5DB6D-E217-DF96-0390-D2BF6AC3B6DE}"/>
              </a:ext>
            </a:extLst>
          </p:cNvPr>
          <p:cNvSpPr>
            <a:spLocks noGrp="1" noRot="1" noChangeArrowheads="1"/>
          </p:cNvSpPr>
          <p:nvPr>
            <p:ph type="title"/>
          </p:nvPr>
        </p:nvSpPr>
        <p:spPr/>
        <p:txBody>
          <a:bodyPr/>
          <a:lstStyle/>
          <a:p>
            <a:pPr eaLnBrk="1" hangingPunct="1">
              <a:defRPr/>
            </a:pPr>
            <a:r>
              <a:rPr lang="en-US" dirty="0"/>
              <a:t>Worrisome Trends</a:t>
            </a:r>
          </a:p>
        </p:txBody>
      </p:sp>
      <p:sp>
        <p:nvSpPr>
          <p:cNvPr id="561155" name="Rectangle 3">
            <a:extLst>
              <a:ext uri="{FF2B5EF4-FFF2-40B4-BE49-F238E27FC236}">
                <a16:creationId xmlns:a16="http://schemas.microsoft.com/office/drawing/2014/main" id="{E2886F99-A54A-A5E7-83D8-DB954B10DC6E}"/>
              </a:ext>
            </a:extLst>
          </p:cNvPr>
          <p:cNvSpPr>
            <a:spLocks noGrp="1" noChangeArrowheads="1"/>
          </p:cNvSpPr>
          <p:nvPr>
            <p:ph type="body" idx="1"/>
          </p:nvPr>
        </p:nvSpPr>
        <p:spPr/>
        <p:txBody>
          <a:bodyPr/>
          <a:lstStyle/>
          <a:p>
            <a:pPr eaLnBrk="1" hangingPunct="1">
              <a:defRPr/>
            </a:pPr>
            <a:r>
              <a:rPr lang="en-US" dirty="0"/>
              <a:t>Television</a:t>
            </a:r>
          </a:p>
          <a:p>
            <a:pPr lvl="1" eaLnBrk="1" hangingPunct="1">
              <a:defRPr/>
            </a:pPr>
            <a:r>
              <a:rPr lang="en-US" sz="3200" dirty="0"/>
              <a:t>Average American watches over 4 hours of TV daily</a:t>
            </a:r>
          </a:p>
          <a:p>
            <a:pPr lvl="1" eaLnBrk="1" hangingPunct="1">
              <a:defRPr/>
            </a:pPr>
            <a:r>
              <a:rPr lang="en-US" sz="3200" dirty="0"/>
              <a:t>Average American child aged 8-18 spends 8 hrs/day using an electronic device or watching TV (poorer households – more screen time)</a:t>
            </a:r>
          </a:p>
          <a:p>
            <a:pPr lvl="1" eaLnBrk="1" hangingPunct="1">
              <a:defRPr/>
            </a:pPr>
            <a:r>
              <a:rPr lang="en-US" sz="3200" dirty="0"/>
              <a:t>TV sets now outnumber homes in America</a:t>
            </a:r>
          </a:p>
          <a:p>
            <a:pPr lvl="1" eaLnBrk="1" hangingPunct="1">
              <a:defRPr/>
            </a:pP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9407-1C57-30A9-D9AF-4412322F5652}"/>
              </a:ext>
            </a:extLst>
          </p:cNvPr>
          <p:cNvSpPr>
            <a:spLocks noGrp="1"/>
          </p:cNvSpPr>
          <p:nvPr>
            <p:ph type="title"/>
          </p:nvPr>
        </p:nvSpPr>
        <p:spPr/>
        <p:txBody>
          <a:bodyPr/>
          <a:lstStyle/>
          <a:p>
            <a:pPr>
              <a:defRPr/>
            </a:pPr>
            <a:r>
              <a:rPr lang="en-US" dirty="0"/>
              <a:t>Worrisome Trends</a:t>
            </a:r>
          </a:p>
        </p:txBody>
      </p:sp>
      <p:sp>
        <p:nvSpPr>
          <p:cNvPr id="3" name="Content Placeholder 2">
            <a:extLst>
              <a:ext uri="{FF2B5EF4-FFF2-40B4-BE49-F238E27FC236}">
                <a16:creationId xmlns:a16="http://schemas.microsoft.com/office/drawing/2014/main" id="{B16DD96D-4226-0CA3-F801-442210C3702D}"/>
              </a:ext>
            </a:extLst>
          </p:cNvPr>
          <p:cNvSpPr>
            <a:spLocks noGrp="1"/>
          </p:cNvSpPr>
          <p:nvPr>
            <p:ph idx="1"/>
          </p:nvPr>
        </p:nvSpPr>
        <p:spPr/>
        <p:txBody>
          <a:bodyPr/>
          <a:lstStyle/>
          <a:p>
            <a:pPr>
              <a:defRPr/>
            </a:pPr>
            <a:r>
              <a:rPr lang="en-US" sz="3600" dirty="0"/>
              <a:t>Competitive video gaming</a:t>
            </a:r>
          </a:p>
          <a:p>
            <a:pPr lvl="1">
              <a:defRPr/>
            </a:pPr>
            <a:r>
              <a:rPr lang="en-US" sz="3600" dirty="0"/>
              <a:t>Multi-billion dollar industry</a:t>
            </a:r>
          </a:p>
          <a:p>
            <a:pPr lvl="1">
              <a:defRPr/>
            </a:pPr>
            <a:r>
              <a:rPr lang="en-US" sz="3600" dirty="0"/>
              <a:t>World’s fastest growing spectator sport</a:t>
            </a:r>
          </a:p>
          <a:p>
            <a:pPr lvl="1">
              <a:defRPr/>
            </a:pPr>
            <a:r>
              <a:rPr lang="en-US" sz="3600" dirty="0"/>
              <a:t>E-sports tournaments and live streams drew more unique viewers in 2017 than watched all NFL regular season games combined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EEC2-143C-CB41-2472-9477823006B5}"/>
              </a:ext>
            </a:extLst>
          </p:cNvPr>
          <p:cNvSpPr>
            <a:spLocks noGrp="1"/>
          </p:cNvSpPr>
          <p:nvPr>
            <p:ph type="title"/>
          </p:nvPr>
        </p:nvSpPr>
        <p:spPr/>
        <p:txBody>
          <a:bodyPr/>
          <a:lstStyle/>
          <a:p>
            <a:pPr>
              <a:defRPr/>
            </a:pPr>
            <a:r>
              <a:rPr lang="en-US" dirty="0">
                <a:solidFill>
                  <a:srgbClr val="E5E5FF"/>
                </a:solidFill>
              </a:rPr>
              <a:t>Worrisome Trends</a:t>
            </a:r>
            <a:endParaRPr lang="en-US" dirty="0"/>
          </a:p>
        </p:txBody>
      </p:sp>
      <p:sp>
        <p:nvSpPr>
          <p:cNvPr id="3" name="Content Placeholder 2">
            <a:extLst>
              <a:ext uri="{FF2B5EF4-FFF2-40B4-BE49-F238E27FC236}">
                <a16:creationId xmlns:a16="http://schemas.microsoft.com/office/drawing/2014/main" id="{6EBE407F-E3E5-B5E7-2D73-4988EFD4F3B6}"/>
              </a:ext>
            </a:extLst>
          </p:cNvPr>
          <p:cNvSpPr>
            <a:spLocks noGrp="1"/>
          </p:cNvSpPr>
          <p:nvPr>
            <p:ph idx="1"/>
          </p:nvPr>
        </p:nvSpPr>
        <p:spPr/>
        <p:txBody>
          <a:bodyPr/>
          <a:lstStyle/>
          <a:p>
            <a:pPr eaLnBrk="1" hangingPunct="1">
              <a:defRPr/>
            </a:pPr>
            <a:r>
              <a:rPr lang="en-US" dirty="0"/>
              <a:t>Smartphones</a:t>
            </a:r>
          </a:p>
          <a:p>
            <a:pPr lvl="1" eaLnBrk="1" hangingPunct="1">
              <a:defRPr/>
            </a:pPr>
            <a:r>
              <a:rPr lang="en-US" sz="3200" dirty="0"/>
              <a:t>Average American checks his/her smartphone 150 times/d</a:t>
            </a:r>
          </a:p>
          <a:p>
            <a:pPr lvl="1" eaLnBrk="1" hangingPunct="1">
              <a:defRPr/>
            </a:pPr>
            <a:r>
              <a:rPr lang="en-US" sz="3200" dirty="0"/>
              <a:t>Average US teen:</a:t>
            </a:r>
          </a:p>
          <a:p>
            <a:pPr lvl="2" eaLnBrk="1" hangingPunct="1">
              <a:defRPr/>
            </a:pPr>
            <a:r>
              <a:rPr lang="en-US" sz="3200" dirty="0"/>
              <a:t>Spends 9 </a:t>
            </a:r>
            <a:r>
              <a:rPr lang="en-US" sz="3200" dirty="0" err="1"/>
              <a:t>hrs</a:t>
            </a:r>
            <a:r>
              <a:rPr lang="en-US" sz="3200" dirty="0"/>
              <a:t>/d using social media (8-12 year </a:t>
            </a:r>
            <a:r>
              <a:rPr lang="en-US" sz="3200" dirty="0" err="1"/>
              <a:t>olds</a:t>
            </a:r>
            <a:r>
              <a:rPr lang="en-US" sz="3200" dirty="0"/>
              <a:t> = 6 </a:t>
            </a:r>
            <a:r>
              <a:rPr lang="en-US" sz="3200" dirty="0" err="1"/>
              <a:t>hrs</a:t>
            </a:r>
            <a:r>
              <a:rPr lang="en-US" sz="3200" dirty="0"/>
              <a:t>/d)</a:t>
            </a:r>
          </a:p>
          <a:p>
            <a:pPr lvl="2" eaLnBrk="1" hangingPunct="1">
              <a:defRPr/>
            </a:pPr>
            <a:r>
              <a:rPr lang="en-US" sz="3200" dirty="0"/>
              <a:t>Sends/receives almost 100 text messages/d</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5925BC26-B269-039E-9BD6-65CD4BD41C35}"/>
              </a:ext>
            </a:extLst>
          </p:cNvPr>
          <p:cNvSpPr>
            <a:spLocks noGrp="1" noRot="1" noChangeArrowheads="1"/>
          </p:cNvSpPr>
          <p:nvPr>
            <p:ph type="title"/>
          </p:nvPr>
        </p:nvSpPr>
        <p:spPr/>
        <p:txBody>
          <a:bodyPr/>
          <a:lstStyle/>
          <a:p>
            <a:pPr>
              <a:defRPr/>
            </a:pPr>
            <a:r>
              <a:rPr lang="en-US" dirty="0"/>
              <a:t>Television and the Internet</a:t>
            </a:r>
          </a:p>
        </p:txBody>
      </p:sp>
      <p:sp>
        <p:nvSpPr>
          <p:cNvPr id="151555" name="Rectangle 3">
            <a:extLst>
              <a:ext uri="{FF2B5EF4-FFF2-40B4-BE49-F238E27FC236}">
                <a16:creationId xmlns:a16="http://schemas.microsoft.com/office/drawing/2014/main" id="{BF3417CB-B376-8579-4CFA-0490A3858B8C}"/>
              </a:ext>
            </a:extLst>
          </p:cNvPr>
          <p:cNvSpPr>
            <a:spLocks noGrp="1" noChangeArrowheads="1"/>
          </p:cNvSpPr>
          <p:nvPr>
            <p:ph type="body" idx="1"/>
          </p:nvPr>
        </p:nvSpPr>
        <p:spPr/>
        <p:txBody>
          <a:bodyPr/>
          <a:lstStyle/>
          <a:p>
            <a:pPr eaLnBrk="1" hangingPunct="1">
              <a:defRPr/>
            </a:pPr>
            <a:r>
              <a:rPr lang="en-US" dirty="0"/>
              <a:t>Average youth spends 67% more time watching TV per year than he/she spends in the classroom</a:t>
            </a:r>
          </a:p>
          <a:p>
            <a:pPr lvl="1" eaLnBrk="1" hangingPunct="1">
              <a:defRPr/>
            </a:pPr>
            <a:r>
              <a:rPr lang="en-US" sz="3200" dirty="0"/>
              <a:t>32% of children aged 2-7 have TVs in their rooms (65% of children aged 8-18)</a:t>
            </a:r>
          </a:p>
          <a:p>
            <a:pPr lvl="1" eaLnBrk="1" hangingPunct="1">
              <a:defRPr/>
            </a:pPr>
            <a:r>
              <a:rPr lang="en-US" sz="3200" dirty="0"/>
              <a:t>Diminishes parental control over viewing time and content</a:t>
            </a:r>
          </a:p>
          <a:p>
            <a:pPr>
              <a:defRPr/>
            </a:pPr>
            <a:endParaRPr lang="en-US" dirty="0">
              <a:effectLs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D7A9BCFE-50BA-26A4-94C5-843704B4E7BE}"/>
              </a:ext>
            </a:extLst>
          </p:cNvPr>
          <p:cNvSpPr>
            <a:spLocks noGrp="1" noRot="1" noChangeArrowheads="1"/>
          </p:cNvSpPr>
          <p:nvPr>
            <p:ph type="title"/>
          </p:nvPr>
        </p:nvSpPr>
        <p:spPr/>
        <p:txBody>
          <a:bodyPr/>
          <a:lstStyle/>
          <a:p>
            <a:pPr eaLnBrk="1" hangingPunct="1">
              <a:defRPr/>
            </a:pPr>
            <a:r>
              <a:rPr lang="en-US" dirty="0"/>
              <a:t>Television and Overeating</a:t>
            </a:r>
          </a:p>
        </p:txBody>
      </p:sp>
      <p:sp>
        <p:nvSpPr>
          <p:cNvPr id="83971" name="Rectangle 3">
            <a:extLst>
              <a:ext uri="{FF2B5EF4-FFF2-40B4-BE49-F238E27FC236}">
                <a16:creationId xmlns:a16="http://schemas.microsoft.com/office/drawing/2014/main" id="{B00F7299-4C40-F3F9-425D-7C6B3AB9366C}"/>
              </a:ext>
            </a:extLst>
          </p:cNvPr>
          <p:cNvSpPr>
            <a:spLocks noGrp="1" noChangeArrowheads="1"/>
          </p:cNvSpPr>
          <p:nvPr>
            <p:ph type="body" idx="1"/>
          </p:nvPr>
        </p:nvSpPr>
        <p:spPr/>
        <p:txBody>
          <a:bodyPr/>
          <a:lstStyle/>
          <a:p>
            <a:pPr eaLnBrk="1" hangingPunct="1">
              <a:defRPr/>
            </a:pPr>
            <a:r>
              <a:rPr lang="en-US" sz="3600" dirty="0"/>
              <a:t>Increases in television viewing are associated with increased calorie intake among youth</a:t>
            </a:r>
          </a:p>
          <a:p>
            <a:pPr lvl="1" eaLnBrk="1" hangingPunct="1">
              <a:defRPr/>
            </a:pPr>
            <a:r>
              <a:rPr lang="en-US" sz="3600" dirty="0"/>
              <a:t>Especially of calorie-dense low-nutrient foods of the type promoted on TV</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0D35D1BE-3B62-09FE-B783-F8795BA7750C}"/>
              </a:ext>
            </a:extLst>
          </p:cNvPr>
          <p:cNvSpPr>
            <a:spLocks noGrp="1" noRot="1" noChangeArrowheads="1"/>
          </p:cNvSpPr>
          <p:nvPr>
            <p:ph type="title"/>
          </p:nvPr>
        </p:nvSpPr>
        <p:spPr/>
        <p:txBody>
          <a:bodyPr/>
          <a:lstStyle/>
          <a:p>
            <a:pPr eaLnBrk="1" hangingPunct="1">
              <a:defRPr/>
            </a:pPr>
            <a:r>
              <a:rPr lang="en-US" dirty="0"/>
              <a:t>Marketing</a:t>
            </a:r>
          </a:p>
        </p:txBody>
      </p:sp>
      <p:sp>
        <p:nvSpPr>
          <p:cNvPr id="132099" name="Rectangle 3">
            <a:extLst>
              <a:ext uri="{FF2B5EF4-FFF2-40B4-BE49-F238E27FC236}">
                <a16:creationId xmlns:a16="http://schemas.microsoft.com/office/drawing/2014/main" id="{AC8573B0-6F24-1B81-6915-28FC2D533A2A}"/>
              </a:ext>
            </a:extLst>
          </p:cNvPr>
          <p:cNvSpPr>
            <a:spLocks noGrp="1" noChangeArrowheads="1"/>
          </p:cNvSpPr>
          <p:nvPr>
            <p:ph type="body" idx="1"/>
          </p:nvPr>
        </p:nvSpPr>
        <p:spPr/>
        <p:txBody>
          <a:bodyPr/>
          <a:lstStyle/>
          <a:p>
            <a:pPr eaLnBrk="1" hangingPunct="1">
              <a:defRPr/>
            </a:pPr>
            <a:r>
              <a:rPr lang="en-US" dirty="0"/>
              <a:t>Businesses spend estimated $11 billion annually marketing food and drinks in the US ($2 billion marketing to kids)</a:t>
            </a:r>
          </a:p>
          <a:p>
            <a:pPr eaLnBrk="1" hangingPunct="1">
              <a:defRPr/>
            </a:pPr>
            <a:r>
              <a:rPr lang="en-US" dirty="0"/>
              <a:t>American children exposed to 36,500 food ads/</a:t>
            </a:r>
            <a:r>
              <a:rPr lang="en-US" dirty="0" err="1"/>
              <a:t>yr</a:t>
            </a:r>
            <a:r>
              <a:rPr lang="en-US" dirty="0"/>
              <a:t> (or 10/day)</a:t>
            </a:r>
          </a:p>
          <a:p>
            <a:pPr lvl="1" eaLnBrk="1" hangingPunct="1">
              <a:defRPr/>
            </a:pPr>
            <a:r>
              <a:rPr lang="en-US" sz="3200" dirty="0"/>
              <a:t>3/4 for candy, cereal, and fast food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6E8A-C259-35F5-1318-015D07426E4E}"/>
              </a:ext>
            </a:extLst>
          </p:cNvPr>
          <p:cNvSpPr>
            <a:spLocks noGrp="1"/>
          </p:cNvSpPr>
          <p:nvPr>
            <p:ph type="title"/>
          </p:nvPr>
        </p:nvSpPr>
        <p:spPr/>
        <p:txBody>
          <a:bodyPr/>
          <a:lstStyle/>
          <a:p>
            <a:pPr>
              <a:defRPr/>
            </a:pPr>
            <a:r>
              <a:rPr lang="en-US" dirty="0"/>
              <a:t>Marketing</a:t>
            </a:r>
          </a:p>
        </p:txBody>
      </p:sp>
      <p:sp>
        <p:nvSpPr>
          <p:cNvPr id="3" name="Content Placeholder 2">
            <a:extLst>
              <a:ext uri="{FF2B5EF4-FFF2-40B4-BE49-F238E27FC236}">
                <a16:creationId xmlns:a16="http://schemas.microsoft.com/office/drawing/2014/main" id="{A2DA14C4-2179-5F7D-FAE8-9DDE51AD766B}"/>
              </a:ext>
            </a:extLst>
          </p:cNvPr>
          <p:cNvSpPr>
            <a:spLocks noGrp="1"/>
          </p:cNvSpPr>
          <p:nvPr>
            <p:ph idx="1"/>
          </p:nvPr>
        </p:nvSpPr>
        <p:spPr/>
        <p:txBody>
          <a:bodyPr/>
          <a:lstStyle/>
          <a:p>
            <a:pPr>
              <a:defRPr/>
            </a:pPr>
            <a:r>
              <a:rPr lang="en-US" sz="2800" dirty="0"/>
              <a:t>IRS rules allow corporations to deduct advertising expenses from income taxes</a:t>
            </a:r>
          </a:p>
          <a:p>
            <a:pPr>
              <a:defRPr/>
            </a:pPr>
            <a:r>
              <a:rPr lang="en-US" sz="2800" dirty="0"/>
              <a:t>Convenience/fast foods and sweets over 80% of foods advertised during children’s programming</a:t>
            </a:r>
          </a:p>
          <a:p>
            <a:pPr>
              <a:defRPr/>
            </a:pPr>
            <a:r>
              <a:rPr lang="en-US" sz="2800" dirty="0"/>
              <a:t>African-American-oriented television airs far more junk food ads targeted at kids than general-oriented networks</a:t>
            </a:r>
          </a:p>
          <a:p>
            <a:pPr>
              <a:defRPr/>
            </a:pPr>
            <a:r>
              <a:rPr lang="en-US" sz="2800" dirty="0"/>
              <a:t>“Mommy bloggers” paid by industry to promote certain foods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7E15E7E-86BE-3043-FFA7-AA168CED4E8E}"/>
              </a:ext>
            </a:extLst>
          </p:cNvPr>
          <p:cNvSpPr>
            <a:spLocks noGrp="1" noRot="1" noChangeArrowheads="1"/>
          </p:cNvSpPr>
          <p:nvPr>
            <p:ph type="title"/>
          </p:nvPr>
        </p:nvSpPr>
        <p:spPr/>
        <p:txBody>
          <a:bodyPr/>
          <a:lstStyle/>
          <a:p>
            <a:pPr eaLnBrk="1" hangingPunct="1">
              <a:defRPr/>
            </a:pPr>
            <a:r>
              <a:rPr lang="en-US" dirty="0"/>
              <a:t>Marketing</a:t>
            </a:r>
          </a:p>
        </p:txBody>
      </p:sp>
      <p:sp>
        <p:nvSpPr>
          <p:cNvPr id="89091" name="Rectangle 3">
            <a:extLst>
              <a:ext uri="{FF2B5EF4-FFF2-40B4-BE49-F238E27FC236}">
                <a16:creationId xmlns:a16="http://schemas.microsoft.com/office/drawing/2014/main" id="{D6627586-0E98-4610-57DC-551EC2CF3111}"/>
              </a:ext>
            </a:extLst>
          </p:cNvPr>
          <p:cNvSpPr>
            <a:spLocks noGrp="1" noChangeArrowheads="1"/>
          </p:cNvSpPr>
          <p:nvPr>
            <p:ph type="body" idx="1"/>
          </p:nvPr>
        </p:nvSpPr>
        <p:spPr/>
        <p:txBody>
          <a:bodyPr/>
          <a:lstStyle/>
          <a:p>
            <a:pPr eaLnBrk="1" hangingPunct="1">
              <a:lnSpc>
                <a:spcPct val="90000"/>
              </a:lnSpc>
              <a:defRPr/>
            </a:pPr>
            <a:r>
              <a:rPr lang="en-US" dirty="0"/>
              <a:t>WHO recommends food marketing curbs</a:t>
            </a:r>
          </a:p>
          <a:p>
            <a:pPr eaLnBrk="1" hangingPunct="1">
              <a:lnSpc>
                <a:spcPct val="90000"/>
              </a:lnSpc>
              <a:defRPr/>
            </a:pPr>
            <a:r>
              <a:rPr lang="en-US" dirty="0"/>
              <a:t>Chile limits, Quebec and Sweden have banned</a:t>
            </a:r>
          </a:p>
          <a:p>
            <a:pPr eaLnBrk="1" hangingPunct="1">
              <a:lnSpc>
                <a:spcPct val="90000"/>
              </a:lnSpc>
              <a:defRPr/>
            </a:pPr>
            <a:r>
              <a:rPr lang="en-US" dirty="0"/>
              <a:t>Neither FTC nor FCC has authority to limit advertising, despite the fact that children are vulnerable to exploitive advertising messages and unable to discern truth from fiction in ads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DF34-9919-3063-1A16-9755096460E5}"/>
              </a:ext>
            </a:extLst>
          </p:cNvPr>
          <p:cNvSpPr>
            <a:spLocks noGrp="1"/>
          </p:cNvSpPr>
          <p:nvPr>
            <p:ph type="title"/>
          </p:nvPr>
        </p:nvSpPr>
        <p:spPr/>
        <p:txBody>
          <a:bodyPr/>
          <a:lstStyle/>
          <a:p>
            <a:pPr>
              <a:defRPr/>
            </a:pPr>
            <a:r>
              <a:rPr lang="en-US" dirty="0"/>
              <a:t>Marketing</a:t>
            </a:r>
          </a:p>
        </p:txBody>
      </p:sp>
      <p:sp>
        <p:nvSpPr>
          <p:cNvPr id="3" name="Content Placeholder 2">
            <a:extLst>
              <a:ext uri="{FF2B5EF4-FFF2-40B4-BE49-F238E27FC236}">
                <a16:creationId xmlns:a16="http://schemas.microsoft.com/office/drawing/2014/main" id="{A7E5C765-C726-0590-0178-08B7BA9333DF}"/>
              </a:ext>
            </a:extLst>
          </p:cNvPr>
          <p:cNvSpPr>
            <a:spLocks noGrp="1"/>
          </p:cNvSpPr>
          <p:nvPr>
            <p:ph idx="1"/>
          </p:nvPr>
        </p:nvSpPr>
        <p:spPr/>
        <p:txBody>
          <a:bodyPr/>
          <a:lstStyle/>
          <a:p>
            <a:pPr eaLnBrk="1" hangingPunct="1">
              <a:lnSpc>
                <a:spcPct val="90000"/>
              </a:lnSpc>
              <a:defRPr/>
            </a:pPr>
            <a:r>
              <a:rPr lang="en-US" sz="2400" dirty="0"/>
              <a:t>2007: </a:t>
            </a:r>
            <a:r>
              <a:rPr lang="en-US" sz="2400" dirty="0" err="1"/>
              <a:t>Kelloggs</a:t>
            </a:r>
            <a:r>
              <a:rPr lang="en-US" sz="2400" dirty="0"/>
              <a:t> restricts food marketing to children</a:t>
            </a:r>
          </a:p>
          <a:p>
            <a:pPr eaLnBrk="1" hangingPunct="1">
              <a:lnSpc>
                <a:spcPct val="90000"/>
              </a:lnSpc>
              <a:defRPr/>
            </a:pPr>
            <a:r>
              <a:rPr lang="en-US" sz="2400" dirty="0"/>
              <a:t>2011: Jack-in-the-Box stops including toys in kids’ meals</a:t>
            </a:r>
          </a:p>
          <a:p>
            <a:pPr>
              <a:defRPr/>
            </a:pPr>
            <a:r>
              <a:rPr lang="en-US" sz="2400" dirty="0"/>
              <a:t>2015: Disney to ban junk food ads on children’s TV and radio programs</a:t>
            </a:r>
          </a:p>
          <a:p>
            <a:pPr>
              <a:defRPr/>
            </a:pPr>
            <a:r>
              <a:rPr lang="en-US" sz="2400" dirty="0"/>
              <a:t>2016: UK bans ads for unhealthy food targeted at children from TV, radio, cinema, newspapers, magazines, and online and social media</a:t>
            </a:r>
          </a:p>
          <a:p>
            <a:pPr>
              <a:defRPr/>
            </a:pPr>
            <a:r>
              <a:rPr lang="en-US" sz="2400" dirty="0"/>
              <a:t>Coca-Cola funds Global Energy Balance Network (emphasizes exercise, de-emphasizes diet) [and scientists who do the same]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68C8DDC-1FF8-4124-7FE3-23444C696408}"/>
              </a:ext>
            </a:extLst>
          </p:cNvPr>
          <p:cNvSpPr>
            <a:spLocks noGrp="1" noRot="1" noChangeArrowheads="1"/>
          </p:cNvSpPr>
          <p:nvPr>
            <p:ph type="title"/>
          </p:nvPr>
        </p:nvSpPr>
        <p:spPr/>
        <p:txBody>
          <a:bodyPr/>
          <a:lstStyle/>
          <a:p>
            <a:pPr eaLnBrk="1" hangingPunct="1">
              <a:defRPr/>
            </a:pPr>
            <a:r>
              <a:rPr lang="en-US" dirty="0"/>
              <a:t>Television</a:t>
            </a:r>
          </a:p>
        </p:txBody>
      </p:sp>
      <p:sp>
        <p:nvSpPr>
          <p:cNvPr id="88067" name="Rectangle 3">
            <a:extLst>
              <a:ext uri="{FF2B5EF4-FFF2-40B4-BE49-F238E27FC236}">
                <a16:creationId xmlns:a16="http://schemas.microsoft.com/office/drawing/2014/main" id="{192E6BFD-C018-B90B-9049-0F6CDA209E31}"/>
              </a:ext>
            </a:extLst>
          </p:cNvPr>
          <p:cNvSpPr>
            <a:spLocks noGrp="1" noChangeArrowheads="1"/>
          </p:cNvSpPr>
          <p:nvPr>
            <p:ph type="body" idx="1"/>
          </p:nvPr>
        </p:nvSpPr>
        <p:spPr/>
        <p:txBody>
          <a:bodyPr/>
          <a:lstStyle/>
          <a:p>
            <a:pPr eaLnBrk="1" hangingPunct="1">
              <a:defRPr/>
            </a:pPr>
            <a:r>
              <a:rPr lang="en-US" sz="2800" dirty="0"/>
              <a:t>Overweight and obese characters under-represented</a:t>
            </a:r>
          </a:p>
          <a:p>
            <a:pPr lvl="1" eaLnBrk="1" hangingPunct="1">
              <a:defRPr/>
            </a:pPr>
            <a:r>
              <a:rPr lang="en-US" dirty="0"/>
              <a:t>Men 25%; Women 10%</a:t>
            </a:r>
          </a:p>
          <a:p>
            <a:pPr lvl="1" eaLnBrk="1" hangingPunct="1">
              <a:defRPr/>
            </a:pPr>
            <a:r>
              <a:rPr lang="en-US" dirty="0"/>
              <a:t>Obese and overweight characters less likely to be considered attractive, to interact with romantic partners, or to display physical affection</a:t>
            </a:r>
          </a:p>
          <a:p>
            <a:pPr lvl="1" eaLnBrk="1" hangingPunct="1">
              <a:defRPr/>
            </a:pPr>
            <a:r>
              <a:rPr lang="en-US" dirty="0"/>
              <a:t>Perpetuates stereotypes</a:t>
            </a:r>
          </a:p>
          <a:p>
            <a:pPr lvl="1" eaLnBrk="1" hangingPunct="1">
              <a:defRPr/>
            </a:pPr>
            <a:r>
              <a:rPr lang="en-US" dirty="0"/>
              <a:t>Weight loss shows: e.g., “Biggest Loser,” My </a:t>
            </a:r>
            <a:r>
              <a:rPr lang="en-US"/>
              <a:t>600 Pound Life” - </a:t>
            </a:r>
            <a:r>
              <a:rPr lang="en-US" dirty="0"/>
              <a:t>?Helpful?</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6048FC19-5656-BB47-8D5C-1E1FDFD99928}"/>
              </a:ext>
            </a:extLst>
          </p:cNvPr>
          <p:cNvSpPr>
            <a:spLocks noGrp="1" noRot="1" noChangeArrowheads="1"/>
          </p:cNvSpPr>
          <p:nvPr>
            <p:ph type="title"/>
          </p:nvPr>
        </p:nvSpPr>
        <p:spPr/>
        <p:txBody>
          <a:bodyPr/>
          <a:lstStyle/>
          <a:p>
            <a:pPr eaLnBrk="1" hangingPunct="1">
              <a:defRPr/>
            </a:pPr>
            <a:r>
              <a:rPr lang="en-US" dirty="0"/>
              <a:t>Stigmatization</a:t>
            </a:r>
          </a:p>
        </p:txBody>
      </p:sp>
      <p:sp>
        <p:nvSpPr>
          <p:cNvPr id="133123" name="Rectangle 3">
            <a:extLst>
              <a:ext uri="{FF2B5EF4-FFF2-40B4-BE49-F238E27FC236}">
                <a16:creationId xmlns:a16="http://schemas.microsoft.com/office/drawing/2014/main" id="{4BCBB6CC-61A1-3915-C841-37E398DD40BE}"/>
              </a:ext>
            </a:extLst>
          </p:cNvPr>
          <p:cNvSpPr>
            <a:spLocks noGrp="1" noChangeArrowheads="1"/>
          </p:cNvSpPr>
          <p:nvPr>
            <p:ph type="body" idx="1"/>
          </p:nvPr>
        </p:nvSpPr>
        <p:spPr/>
        <p:txBody>
          <a:bodyPr/>
          <a:lstStyle/>
          <a:p>
            <a:pPr eaLnBrk="1" hangingPunct="1">
              <a:defRPr/>
            </a:pPr>
            <a:r>
              <a:rPr lang="en-US" sz="2400" dirty="0"/>
              <a:t>Reality: the overweight and obese suffer from stigmatization</a:t>
            </a:r>
          </a:p>
          <a:p>
            <a:pPr lvl="1" eaLnBrk="1" hangingPunct="1">
              <a:defRPr/>
            </a:pPr>
            <a:r>
              <a:rPr lang="en-US" sz="2400" dirty="0"/>
              <a:t>Overweight and obese women are less likely to be offered college admission, get fewer promotions and face more job discrimination</a:t>
            </a:r>
          </a:p>
          <a:p>
            <a:pPr lvl="1" eaLnBrk="1" hangingPunct="1">
              <a:defRPr/>
            </a:pPr>
            <a:r>
              <a:rPr lang="en-US" sz="2400" dirty="0"/>
              <a:t>Not true for heavyset men</a:t>
            </a:r>
          </a:p>
          <a:p>
            <a:pPr lvl="1" eaLnBrk="1" hangingPunct="1">
              <a:defRPr/>
            </a:pPr>
            <a:r>
              <a:rPr lang="en-US" sz="2400" dirty="0"/>
              <a:t>6 cities ban discrimination against the overweight in hiring</a:t>
            </a:r>
          </a:p>
          <a:p>
            <a:pPr lvl="1" eaLnBrk="1" hangingPunct="1">
              <a:defRPr/>
            </a:pPr>
            <a:r>
              <a:rPr lang="en-US" sz="2400" dirty="0"/>
              <a:t>ADA protects obese (disability)</a:t>
            </a:r>
          </a:p>
          <a:p>
            <a:pPr lvl="2" eaLnBrk="1" hangingPunct="1">
              <a:defRPr/>
            </a:pPr>
            <a:r>
              <a:rPr lang="en-US" dirty="0"/>
              <a:t>EU’s top court ruled obesity a disability</a:t>
            </a:r>
          </a:p>
          <a:p>
            <a:pPr lvl="1" eaLnBrk="1" hangingPunct="1">
              <a:defRPr/>
            </a:pPr>
            <a:r>
              <a:rPr lang="en-US" sz="2400" dirty="0"/>
              <a:t>Weight discrimination potential contributor to obesity</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791A8AE7-72D1-9FA5-EDBB-1244964EC64F}"/>
              </a:ext>
            </a:extLst>
          </p:cNvPr>
          <p:cNvSpPr>
            <a:spLocks noGrp="1" noRot="1" noChangeArrowheads="1"/>
          </p:cNvSpPr>
          <p:nvPr>
            <p:ph type="title"/>
          </p:nvPr>
        </p:nvSpPr>
        <p:spPr/>
        <p:txBody>
          <a:bodyPr/>
          <a:lstStyle/>
          <a:p>
            <a:pPr eaLnBrk="1" hangingPunct="1">
              <a:defRPr/>
            </a:pPr>
            <a:r>
              <a:rPr lang="en-US" sz="4000" dirty="0"/>
              <a:t>The Food Industry and Medical Groups</a:t>
            </a:r>
          </a:p>
        </p:txBody>
      </p:sp>
      <p:sp>
        <p:nvSpPr>
          <p:cNvPr id="84995" name="Rectangle 3">
            <a:extLst>
              <a:ext uri="{FF2B5EF4-FFF2-40B4-BE49-F238E27FC236}">
                <a16:creationId xmlns:a16="http://schemas.microsoft.com/office/drawing/2014/main" id="{AB353E6C-09BF-EB12-9584-C60564997438}"/>
              </a:ext>
            </a:extLst>
          </p:cNvPr>
          <p:cNvSpPr>
            <a:spLocks noGrp="1" noChangeArrowheads="1"/>
          </p:cNvSpPr>
          <p:nvPr>
            <p:ph type="body" idx="1"/>
          </p:nvPr>
        </p:nvSpPr>
        <p:spPr/>
        <p:txBody>
          <a:bodyPr/>
          <a:lstStyle/>
          <a:p>
            <a:pPr eaLnBrk="1" hangingPunct="1">
              <a:lnSpc>
                <a:spcPct val="90000"/>
              </a:lnSpc>
              <a:defRPr/>
            </a:pPr>
            <a:r>
              <a:rPr lang="en-US" dirty="0"/>
              <a:t>Medical groups have taken money from food companies (troubling conflict of interest):</a:t>
            </a:r>
          </a:p>
          <a:p>
            <a:pPr lvl="1" eaLnBrk="1" hangingPunct="1">
              <a:lnSpc>
                <a:spcPct val="90000"/>
              </a:lnSpc>
              <a:defRPr/>
            </a:pPr>
            <a:r>
              <a:rPr lang="en-US" dirty="0"/>
              <a:t>American Dietetic Association:</a:t>
            </a:r>
          </a:p>
          <a:p>
            <a:pPr lvl="2" eaLnBrk="1" hangingPunct="1">
              <a:lnSpc>
                <a:spcPct val="90000"/>
              </a:lnSpc>
              <a:defRPr/>
            </a:pPr>
            <a:r>
              <a:rPr lang="en-US" dirty="0"/>
              <a:t>Published “Straight Facts about Beverage Choices,” supported by grant from National Soft Drink Association</a:t>
            </a:r>
          </a:p>
          <a:p>
            <a:pPr lvl="2" eaLnBrk="1" hangingPunct="1">
              <a:lnSpc>
                <a:spcPct val="90000"/>
              </a:lnSpc>
              <a:defRPr/>
            </a:pPr>
            <a:r>
              <a:rPr lang="en-US" dirty="0"/>
              <a:t>Has accepted money from Coca Cola, Mars, </a:t>
            </a:r>
            <a:r>
              <a:rPr lang="en-US" dirty="0" err="1"/>
              <a:t>Hersheys</a:t>
            </a:r>
            <a:r>
              <a:rPr lang="en-US" dirty="0"/>
              <a:t>, other corporations</a:t>
            </a:r>
          </a:p>
          <a:p>
            <a:pPr lvl="1" eaLnBrk="1" hangingPunct="1">
              <a:lnSpc>
                <a:spcPct val="90000"/>
              </a:lnSpc>
              <a:defRPr/>
            </a:pPr>
            <a:r>
              <a:rPr lang="en-US" dirty="0"/>
              <a:t>AAFP’s magazine, “Family Doctor: Your Essential Guide to Health and Well Being,” marinated in ads from junk food companies, including McDonalds, Kraft (maker of Oreo cookies), and Dr. Pepper</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33246233-692D-DC4C-79D9-718F49C2E909}"/>
              </a:ext>
            </a:extLst>
          </p:cNvPr>
          <p:cNvSpPr>
            <a:spLocks noGrp="1" noRot="1" noChangeArrowheads="1"/>
          </p:cNvSpPr>
          <p:nvPr>
            <p:ph type="title"/>
          </p:nvPr>
        </p:nvSpPr>
        <p:spPr/>
        <p:txBody>
          <a:bodyPr/>
          <a:lstStyle/>
          <a:p>
            <a:pPr eaLnBrk="1" hangingPunct="1">
              <a:defRPr/>
            </a:pPr>
            <a:r>
              <a:rPr lang="en-US" sz="4000" dirty="0"/>
              <a:t>The Food Industry and Medical Groups</a:t>
            </a:r>
          </a:p>
        </p:txBody>
      </p:sp>
      <p:sp>
        <p:nvSpPr>
          <p:cNvPr id="90115" name="Rectangle 3">
            <a:extLst>
              <a:ext uri="{FF2B5EF4-FFF2-40B4-BE49-F238E27FC236}">
                <a16:creationId xmlns:a16="http://schemas.microsoft.com/office/drawing/2014/main" id="{2B4D33BF-9CEB-9DCB-03AE-9FB9457ED316}"/>
              </a:ext>
            </a:extLst>
          </p:cNvPr>
          <p:cNvSpPr>
            <a:spLocks noGrp="1" noChangeArrowheads="1"/>
          </p:cNvSpPr>
          <p:nvPr>
            <p:ph type="body" idx="1"/>
          </p:nvPr>
        </p:nvSpPr>
        <p:spPr/>
        <p:txBody>
          <a:bodyPr/>
          <a:lstStyle/>
          <a:p>
            <a:pPr lvl="1" eaLnBrk="1" hangingPunct="1">
              <a:defRPr/>
            </a:pPr>
            <a:r>
              <a:rPr lang="en-US" sz="3600" dirty="0"/>
              <a:t>Cadbury Schweppes (makers of Dr. Pepper and chocolate candies) donated a few million dollars to the American Diabetes Association (ADA) in exchange for getting to use ADA label on its diet drinks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515A-809F-E610-7A28-AECB899DBF45}"/>
              </a:ext>
            </a:extLst>
          </p:cNvPr>
          <p:cNvSpPr>
            <a:spLocks noGrp="1"/>
          </p:cNvSpPr>
          <p:nvPr>
            <p:ph type="title"/>
          </p:nvPr>
        </p:nvSpPr>
        <p:spPr/>
        <p:txBody>
          <a:bodyPr/>
          <a:lstStyle/>
          <a:p>
            <a:pPr>
              <a:defRPr/>
            </a:pPr>
            <a:r>
              <a:rPr lang="en-US" sz="3200" dirty="0"/>
              <a:t>Donations from Coca-Cola to Major Professional Organizations (2009-2015)</a:t>
            </a:r>
          </a:p>
        </p:txBody>
      </p:sp>
      <p:sp>
        <p:nvSpPr>
          <p:cNvPr id="3" name="Content Placeholder 2">
            <a:extLst>
              <a:ext uri="{FF2B5EF4-FFF2-40B4-BE49-F238E27FC236}">
                <a16:creationId xmlns:a16="http://schemas.microsoft.com/office/drawing/2014/main" id="{C8FC3E52-9987-53A8-BE19-ABC3C72A7493}"/>
              </a:ext>
            </a:extLst>
          </p:cNvPr>
          <p:cNvSpPr>
            <a:spLocks noGrp="1"/>
          </p:cNvSpPr>
          <p:nvPr>
            <p:ph idx="1"/>
          </p:nvPr>
        </p:nvSpPr>
        <p:spPr/>
        <p:txBody>
          <a:bodyPr/>
          <a:lstStyle/>
          <a:p>
            <a:pPr marL="342900" lvl="1" indent="-342900">
              <a:buClr>
                <a:schemeClr val="hlink"/>
              </a:buClr>
              <a:defRPr/>
            </a:pPr>
            <a:r>
              <a:rPr lang="en-US" sz="3200" dirty="0"/>
              <a:t>American Academy of Pediatrics - ($3 million)</a:t>
            </a:r>
          </a:p>
          <a:p>
            <a:pPr marL="742950" lvl="2" indent="-342900">
              <a:buClr>
                <a:schemeClr val="hlink"/>
              </a:buClr>
              <a:defRPr/>
            </a:pPr>
            <a:r>
              <a:rPr lang="en-US" sz="3200" dirty="0"/>
              <a:t> Largest sponsor of its HealthyChildren.org website; ended relationship in 2015</a:t>
            </a:r>
          </a:p>
          <a:p>
            <a:pPr>
              <a:defRPr/>
            </a:pPr>
            <a:r>
              <a:rPr lang="en-US" dirty="0"/>
              <a:t>American College of Cardiology - $3.1 million</a:t>
            </a:r>
          </a:p>
          <a:p>
            <a:pPr>
              <a:defRPr/>
            </a:pPr>
            <a:r>
              <a:rPr lang="en-US" dirty="0"/>
              <a:t>American Cancer Society - $2 million</a:t>
            </a:r>
          </a:p>
          <a:p>
            <a:pPr>
              <a:defRPr/>
            </a:pP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DFC97-6CF8-5EF8-5A06-10ADA96C0733}"/>
              </a:ext>
            </a:extLst>
          </p:cNvPr>
          <p:cNvSpPr>
            <a:spLocks noGrp="1"/>
          </p:cNvSpPr>
          <p:nvPr>
            <p:ph type="title"/>
          </p:nvPr>
        </p:nvSpPr>
        <p:spPr/>
        <p:txBody>
          <a:bodyPr/>
          <a:lstStyle/>
          <a:p>
            <a:pPr>
              <a:defRPr/>
            </a:pPr>
            <a:r>
              <a:rPr lang="en-US" sz="2800" dirty="0">
                <a:solidFill>
                  <a:srgbClr val="E5E5FF"/>
                </a:solidFill>
              </a:rPr>
              <a:t>Donations from Coca-Cola to Major Professional Organizations and Research Universities</a:t>
            </a:r>
            <a:endParaRPr lang="en-US" sz="2800" dirty="0"/>
          </a:p>
        </p:txBody>
      </p:sp>
      <p:sp>
        <p:nvSpPr>
          <p:cNvPr id="3" name="Content Placeholder 2">
            <a:extLst>
              <a:ext uri="{FF2B5EF4-FFF2-40B4-BE49-F238E27FC236}">
                <a16:creationId xmlns:a16="http://schemas.microsoft.com/office/drawing/2014/main" id="{509A7F68-DC92-CE6A-27F5-BC82E347F4A6}"/>
              </a:ext>
            </a:extLst>
          </p:cNvPr>
          <p:cNvSpPr>
            <a:spLocks noGrp="1"/>
          </p:cNvSpPr>
          <p:nvPr>
            <p:ph idx="1"/>
          </p:nvPr>
        </p:nvSpPr>
        <p:spPr/>
        <p:txBody>
          <a:bodyPr/>
          <a:lstStyle/>
          <a:p>
            <a:pPr>
              <a:defRPr/>
            </a:pPr>
            <a:r>
              <a:rPr lang="en-US" dirty="0"/>
              <a:t>Academy of Nutrition and Dietetics (largest U.S. organization of dieticians) - $1.7 million (ended relationship in 2015)</a:t>
            </a:r>
          </a:p>
          <a:p>
            <a:pPr>
              <a:defRPr/>
            </a:pPr>
            <a:r>
              <a:rPr lang="en-US" dirty="0"/>
              <a:t>Between 2010 and 2015, 5 universities received research grants whose contracts would have allowed the company to quash results (although these were discovered, and thus results not silenced)</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2388-63F9-6D7A-541F-DFDB319C759F}"/>
              </a:ext>
            </a:extLst>
          </p:cNvPr>
          <p:cNvSpPr>
            <a:spLocks noGrp="1"/>
          </p:cNvSpPr>
          <p:nvPr>
            <p:ph type="title"/>
          </p:nvPr>
        </p:nvSpPr>
        <p:spPr/>
        <p:txBody>
          <a:bodyPr/>
          <a:lstStyle/>
          <a:p>
            <a:pPr>
              <a:defRPr/>
            </a:pPr>
            <a:r>
              <a:rPr lang="en-US" dirty="0"/>
              <a:t>The Food Industry and Medical Groups</a:t>
            </a:r>
          </a:p>
        </p:txBody>
      </p:sp>
      <p:sp>
        <p:nvSpPr>
          <p:cNvPr id="3" name="Content Placeholder 2">
            <a:extLst>
              <a:ext uri="{FF2B5EF4-FFF2-40B4-BE49-F238E27FC236}">
                <a16:creationId xmlns:a16="http://schemas.microsoft.com/office/drawing/2014/main" id="{0BC19E0F-2A84-804A-EE3B-694BD3B5DB6A}"/>
              </a:ext>
            </a:extLst>
          </p:cNvPr>
          <p:cNvSpPr>
            <a:spLocks noGrp="1"/>
          </p:cNvSpPr>
          <p:nvPr>
            <p:ph idx="1"/>
          </p:nvPr>
        </p:nvSpPr>
        <p:spPr/>
        <p:txBody>
          <a:bodyPr/>
          <a:lstStyle/>
          <a:p>
            <a:pPr marL="342900" lvl="1" indent="-342900">
              <a:buClr>
                <a:schemeClr val="hlink"/>
              </a:buClr>
              <a:defRPr/>
            </a:pPr>
            <a:r>
              <a:rPr lang="en-US" dirty="0"/>
              <a:t>AAFP partnership with Coca-Cola to support its family doctor website - $3.5 million (AAFP ends relationship  in 2015)</a:t>
            </a:r>
          </a:p>
          <a:p>
            <a:pPr>
              <a:defRPr/>
            </a:pPr>
            <a:r>
              <a:rPr lang="en-US" sz="2800" dirty="0"/>
              <a:t>American Academy of Pediatric Dentistry</a:t>
            </a:r>
          </a:p>
          <a:p>
            <a:pPr lvl="1">
              <a:defRPr/>
            </a:pPr>
            <a:r>
              <a:rPr lang="en-US" dirty="0"/>
              <a:t>Accepted $1 million donation from Coca Cola (2003)</a:t>
            </a:r>
          </a:p>
          <a:p>
            <a:pPr lvl="1">
              <a:defRPr/>
            </a:pPr>
            <a:r>
              <a:rPr lang="en-US" dirty="0"/>
              <a:t>Claimed that “the scientific evidence is certainly not clear on the exact role that soft drinks play in terms of children’s oral disease” (2011)</a:t>
            </a:r>
          </a:p>
          <a:p>
            <a:pPr lvl="2">
              <a:defRPr/>
            </a:pPr>
            <a:r>
              <a:rPr lang="en-US" sz="2800" dirty="0"/>
              <a:t>Contradicted earlier statement on dental caries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2B9DB-A65E-AC22-1A94-181A8DA45123}"/>
              </a:ext>
            </a:extLst>
          </p:cNvPr>
          <p:cNvSpPr>
            <a:spLocks noGrp="1"/>
          </p:cNvSpPr>
          <p:nvPr>
            <p:ph type="title"/>
          </p:nvPr>
        </p:nvSpPr>
        <p:spPr/>
        <p:txBody>
          <a:bodyPr/>
          <a:lstStyle/>
          <a:p>
            <a:pPr>
              <a:defRPr/>
            </a:pPr>
            <a:r>
              <a:rPr lang="en-US" dirty="0"/>
              <a:t>The Food Industry and Medical Groups</a:t>
            </a:r>
          </a:p>
        </p:txBody>
      </p:sp>
      <p:sp>
        <p:nvSpPr>
          <p:cNvPr id="3" name="Content Placeholder 2">
            <a:extLst>
              <a:ext uri="{FF2B5EF4-FFF2-40B4-BE49-F238E27FC236}">
                <a16:creationId xmlns:a16="http://schemas.microsoft.com/office/drawing/2014/main" id="{A85DEE00-6BEF-1198-AE3C-E1AD83EEAB83}"/>
              </a:ext>
            </a:extLst>
          </p:cNvPr>
          <p:cNvSpPr>
            <a:spLocks noGrp="1"/>
          </p:cNvSpPr>
          <p:nvPr>
            <p:ph idx="1"/>
          </p:nvPr>
        </p:nvSpPr>
        <p:spPr/>
        <p:txBody>
          <a:bodyPr/>
          <a:lstStyle/>
          <a:p>
            <a:pPr lvl="1">
              <a:defRPr/>
            </a:pPr>
            <a:r>
              <a:rPr lang="en-US" dirty="0"/>
              <a:t>Coke spent $120 million for research and  academic sponsorships between 2010 and 2015</a:t>
            </a:r>
          </a:p>
          <a:p>
            <a:pPr lvl="1">
              <a:defRPr/>
            </a:pPr>
            <a:r>
              <a:rPr lang="en-US" dirty="0"/>
              <a:t>Yale School of Medicine fellowship in obesity studies sponsored by PepsiCo</a:t>
            </a:r>
          </a:p>
          <a:p>
            <a:pPr lvl="1">
              <a:defRPr/>
            </a:pPr>
            <a:r>
              <a:rPr lang="en-US" dirty="0"/>
              <a:t>American Heart Association has accepted money from similar companies, and allows its label on certified “heart-healthy” products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72C6C-B3C3-FD04-4E9C-E787B405169D}"/>
              </a:ext>
            </a:extLst>
          </p:cNvPr>
          <p:cNvSpPr>
            <a:spLocks noGrp="1"/>
          </p:cNvSpPr>
          <p:nvPr>
            <p:ph type="title"/>
          </p:nvPr>
        </p:nvSpPr>
        <p:spPr/>
        <p:txBody>
          <a:bodyPr/>
          <a:lstStyle/>
          <a:p>
            <a:pPr>
              <a:defRPr/>
            </a:pPr>
            <a:r>
              <a:rPr lang="en-US" dirty="0">
                <a:solidFill>
                  <a:srgbClr val="E5E5FF"/>
                </a:solidFill>
              </a:rPr>
              <a:t>The Food Industry and Medical Groups</a:t>
            </a:r>
            <a:endParaRPr lang="en-US" dirty="0"/>
          </a:p>
        </p:txBody>
      </p:sp>
      <p:sp>
        <p:nvSpPr>
          <p:cNvPr id="3" name="Content Placeholder 2">
            <a:extLst>
              <a:ext uri="{FF2B5EF4-FFF2-40B4-BE49-F238E27FC236}">
                <a16:creationId xmlns:a16="http://schemas.microsoft.com/office/drawing/2014/main" id="{B2F1A898-6E57-C260-7DEF-DF5884B0DE4D}"/>
              </a:ext>
            </a:extLst>
          </p:cNvPr>
          <p:cNvSpPr>
            <a:spLocks noGrp="1"/>
          </p:cNvSpPr>
          <p:nvPr>
            <p:ph idx="1"/>
          </p:nvPr>
        </p:nvSpPr>
        <p:spPr/>
        <p:txBody>
          <a:bodyPr/>
          <a:lstStyle/>
          <a:p>
            <a:pPr lvl="1">
              <a:defRPr/>
            </a:pPr>
            <a:r>
              <a:rPr lang="en-US" dirty="0"/>
              <a:t>CDC has accepted money from Coca Cola and PepsiCo</a:t>
            </a:r>
          </a:p>
          <a:p>
            <a:pPr lvl="2">
              <a:defRPr/>
            </a:pPr>
            <a:r>
              <a:rPr lang="en-US" dirty="0"/>
              <a:t>Trump administration CDC Director Brenda Fitzgerald accepted $1million from Coca Cola when GA State Commissioner of Health to fight childhood obesity (has said she would take industry money as CDC director also)</a:t>
            </a:r>
          </a:p>
          <a:p>
            <a:pPr>
              <a:defRPr/>
            </a:pPr>
            <a:r>
              <a:rPr lang="en-US" sz="2800" dirty="0"/>
              <a:t>2021: Coca-Cola ends its long association with the International Life Sciences Institute (powerful food organization known for its pro-sugar research and policies)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B926B-6D58-7739-EEF5-F9EDF7C4B14E}"/>
              </a:ext>
            </a:extLst>
          </p:cNvPr>
          <p:cNvSpPr>
            <a:spLocks noGrp="1"/>
          </p:cNvSpPr>
          <p:nvPr>
            <p:ph type="title"/>
          </p:nvPr>
        </p:nvSpPr>
        <p:spPr/>
        <p:txBody>
          <a:bodyPr/>
          <a:lstStyle/>
          <a:p>
            <a:pPr>
              <a:defRPr/>
            </a:pPr>
            <a:r>
              <a:rPr lang="en-US" dirty="0">
                <a:solidFill>
                  <a:srgbClr val="E5E5FF"/>
                </a:solidFill>
              </a:rPr>
              <a:t>The Food Industry and Research/Publications</a:t>
            </a:r>
            <a:endParaRPr lang="en-US" dirty="0"/>
          </a:p>
        </p:txBody>
      </p:sp>
      <p:sp>
        <p:nvSpPr>
          <p:cNvPr id="3" name="Content Placeholder 2">
            <a:extLst>
              <a:ext uri="{FF2B5EF4-FFF2-40B4-BE49-F238E27FC236}">
                <a16:creationId xmlns:a16="http://schemas.microsoft.com/office/drawing/2014/main" id="{A7C0A44F-148C-77C5-2088-CA19B86DD8A4}"/>
              </a:ext>
            </a:extLst>
          </p:cNvPr>
          <p:cNvSpPr>
            <a:spLocks noGrp="1"/>
          </p:cNvSpPr>
          <p:nvPr>
            <p:ph idx="1"/>
          </p:nvPr>
        </p:nvSpPr>
        <p:spPr/>
        <p:txBody>
          <a:bodyPr/>
          <a:lstStyle/>
          <a:p>
            <a:pPr>
              <a:defRPr/>
            </a:pPr>
            <a:r>
              <a:rPr lang="en-US" sz="2800" dirty="0"/>
              <a:t>Sugar industry paid for and helped develop an influential literature review published in NEJM in 1967, which had a major influence on dietary sugar recommendations over subsequent decades</a:t>
            </a:r>
          </a:p>
          <a:p>
            <a:pPr lvl="1">
              <a:defRPr/>
            </a:pPr>
            <a:r>
              <a:rPr lang="en-US" dirty="0"/>
              <a:t>Promoted low fat/high carbohydrate diets, leading to unknown number of new cases of obesity and diabetes</a:t>
            </a:r>
          </a:p>
          <a:p>
            <a:pPr lvl="1">
              <a:defRPr/>
            </a:pPr>
            <a:r>
              <a:rPr lang="en-US" dirty="0"/>
              <a:t>Funding/participation not disclosed</a:t>
            </a:r>
          </a:p>
          <a:p>
            <a:pPr lvl="1">
              <a:defRPr/>
            </a:pPr>
            <a:r>
              <a:rPr lang="en-US" dirty="0"/>
              <a:t>2 Harvard researchers (</a:t>
            </a:r>
            <a:r>
              <a:rPr lang="en-US" dirty="0" err="1"/>
              <a:t>Drs</a:t>
            </a:r>
            <a:r>
              <a:rPr lang="en-US" dirty="0"/>
              <a:t> Mark </a:t>
            </a:r>
            <a:r>
              <a:rPr lang="en-US" dirty="0" err="1"/>
              <a:t>Hegsted</a:t>
            </a:r>
            <a:r>
              <a:rPr lang="en-US" dirty="0"/>
              <a:t> and Robert </a:t>
            </a:r>
            <a:r>
              <a:rPr lang="en-US" dirty="0" err="1"/>
              <a:t>McGandy</a:t>
            </a:r>
            <a:r>
              <a:rPr lang="en-US" dirty="0"/>
              <a:t>) paid total $48,900</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8FBE-600C-4FF0-9412-BF87A5D0559A}"/>
              </a:ext>
            </a:extLst>
          </p:cNvPr>
          <p:cNvSpPr>
            <a:spLocks noGrp="1"/>
          </p:cNvSpPr>
          <p:nvPr>
            <p:ph type="title"/>
          </p:nvPr>
        </p:nvSpPr>
        <p:spPr/>
        <p:txBody>
          <a:bodyPr/>
          <a:lstStyle/>
          <a:p>
            <a:pPr>
              <a:defRPr/>
            </a:pPr>
            <a:r>
              <a:rPr lang="en-US" dirty="0">
                <a:solidFill>
                  <a:srgbClr val="E5E5FF"/>
                </a:solidFill>
              </a:rPr>
              <a:t>The Food Industry and Research/Publications</a:t>
            </a:r>
            <a:endParaRPr lang="en-US" dirty="0"/>
          </a:p>
        </p:txBody>
      </p:sp>
      <p:sp>
        <p:nvSpPr>
          <p:cNvPr id="3" name="Content Placeholder 2">
            <a:extLst>
              <a:ext uri="{FF2B5EF4-FFF2-40B4-BE49-F238E27FC236}">
                <a16:creationId xmlns:a16="http://schemas.microsoft.com/office/drawing/2014/main" id="{EDDC8BA7-336F-A648-A87E-B917AE024A40}"/>
              </a:ext>
            </a:extLst>
          </p:cNvPr>
          <p:cNvSpPr>
            <a:spLocks noGrp="1"/>
          </p:cNvSpPr>
          <p:nvPr>
            <p:ph idx="1"/>
          </p:nvPr>
        </p:nvSpPr>
        <p:spPr/>
        <p:txBody>
          <a:bodyPr/>
          <a:lstStyle/>
          <a:p>
            <a:pPr>
              <a:defRPr/>
            </a:pPr>
            <a:r>
              <a:rPr lang="en-US" sz="2800" dirty="0"/>
              <a:t>2016 analysis of 60 trials, systematic reviews, and meta-analyses</a:t>
            </a:r>
          </a:p>
          <a:p>
            <a:pPr lvl="1">
              <a:defRPr/>
            </a:pPr>
            <a:r>
              <a:rPr lang="en-US" dirty="0"/>
              <a:t>All 26 articles showing no link between sugar-sweetened beverages and the risk of obesity or diabetes were industry-funded</a:t>
            </a:r>
          </a:p>
          <a:p>
            <a:pPr lvl="1">
              <a:defRPr/>
            </a:pPr>
            <a:r>
              <a:rPr lang="en-US" dirty="0"/>
              <a:t>Only 1/34 studies showing a positive association was industry-funded</a:t>
            </a:r>
          </a:p>
          <a:p>
            <a:pPr>
              <a:defRPr/>
            </a:pPr>
            <a:r>
              <a:rPr lang="en-US" sz="2800" dirty="0"/>
              <a:t>2018: multiple big name food manufacturers leaving the Grocery Manufacturers Association (large lobbying group)</a:t>
            </a:r>
          </a:p>
          <a:p>
            <a:pPr>
              <a:defRPr/>
            </a:pPr>
            <a:endParaRPr lang="en-US" sz="36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20506-0849-F3FC-F768-B543C7FDAC26}"/>
              </a:ext>
            </a:extLst>
          </p:cNvPr>
          <p:cNvSpPr>
            <a:spLocks noGrp="1"/>
          </p:cNvSpPr>
          <p:nvPr>
            <p:ph type="title"/>
          </p:nvPr>
        </p:nvSpPr>
        <p:spPr/>
        <p:txBody>
          <a:bodyPr/>
          <a:lstStyle/>
          <a:p>
            <a:pPr>
              <a:defRPr/>
            </a:pPr>
            <a:r>
              <a:rPr lang="en-US" dirty="0"/>
              <a:t>From Soda to Bottled Water</a:t>
            </a:r>
          </a:p>
        </p:txBody>
      </p:sp>
      <p:sp>
        <p:nvSpPr>
          <p:cNvPr id="3" name="Content Placeholder 2">
            <a:extLst>
              <a:ext uri="{FF2B5EF4-FFF2-40B4-BE49-F238E27FC236}">
                <a16:creationId xmlns:a16="http://schemas.microsoft.com/office/drawing/2014/main" id="{50EBF41C-3A50-C75F-20CB-CD20911B3CA9}"/>
              </a:ext>
            </a:extLst>
          </p:cNvPr>
          <p:cNvSpPr>
            <a:spLocks noGrp="1"/>
          </p:cNvSpPr>
          <p:nvPr>
            <p:ph idx="1"/>
          </p:nvPr>
        </p:nvSpPr>
        <p:spPr/>
        <p:txBody>
          <a:bodyPr/>
          <a:lstStyle/>
          <a:p>
            <a:pPr>
              <a:defRPr/>
            </a:pPr>
            <a:r>
              <a:rPr lang="en-US" sz="3600" dirty="0"/>
              <a:t>Coca-Cola and PepsiCo both produce bottled water</a:t>
            </a:r>
          </a:p>
          <a:p>
            <a:pPr lvl="1">
              <a:defRPr/>
            </a:pPr>
            <a:r>
              <a:rPr lang="en-US" sz="3600" dirty="0"/>
              <a:t>Coke: Dasani (tap water), others</a:t>
            </a:r>
          </a:p>
          <a:p>
            <a:pPr lvl="1">
              <a:defRPr/>
            </a:pPr>
            <a:r>
              <a:rPr lang="en-US" sz="3600" dirty="0"/>
              <a:t>PepsiCo: Aquafina (tap water)</a:t>
            </a:r>
          </a:p>
          <a:p>
            <a:pPr>
              <a:defRPr/>
            </a:pPr>
            <a:r>
              <a:rPr lang="en-US" sz="3600" dirty="0"/>
              <a:t>Produces massive waste, expensive, highly profitable (overtook soda sales in 2017)</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a:extLst>
              <a:ext uri="{FF2B5EF4-FFF2-40B4-BE49-F238E27FC236}">
                <a16:creationId xmlns:a16="http://schemas.microsoft.com/office/drawing/2014/main" id="{4B116E9D-DCF9-DDA2-FF28-1E5CBC3D075E}"/>
              </a:ext>
            </a:extLst>
          </p:cNvPr>
          <p:cNvSpPr>
            <a:spLocks noGrp="1" noRot="1" noChangeArrowheads="1"/>
          </p:cNvSpPr>
          <p:nvPr>
            <p:ph type="title"/>
          </p:nvPr>
        </p:nvSpPr>
        <p:spPr/>
        <p:txBody>
          <a:bodyPr/>
          <a:lstStyle/>
          <a:p>
            <a:pPr eaLnBrk="1" hangingPunct="1">
              <a:defRPr/>
            </a:pPr>
            <a:r>
              <a:rPr lang="en-US" dirty="0"/>
              <a:t>Bottled Water</a:t>
            </a:r>
          </a:p>
        </p:txBody>
      </p:sp>
      <p:sp>
        <p:nvSpPr>
          <p:cNvPr id="550915" name="Rectangle 3">
            <a:extLst>
              <a:ext uri="{FF2B5EF4-FFF2-40B4-BE49-F238E27FC236}">
                <a16:creationId xmlns:a16="http://schemas.microsoft.com/office/drawing/2014/main" id="{26BACEDD-6533-C596-1951-16A08DC8A521}"/>
              </a:ext>
            </a:extLst>
          </p:cNvPr>
          <p:cNvSpPr>
            <a:spLocks noGrp="1" noChangeArrowheads="1"/>
          </p:cNvSpPr>
          <p:nvPr>
            <p:ph type="body" idx="1"/>
          </p:nvPr>
        </p:nvSpPr>
        <p:spPr/>
        <p:txBody>
          <a:bodyPr/>
          <a:lstStyle/>
          <a:p>
            <a:pPr eaLnBrk="1" hangingPunct="1">
              <a:defRPr/>
            </a:pPr>
            <a:r>
              <a:rPr lang="en-US" sz="2800" dirty="0"/>
              <a:t>Bottled water a $304 billion/yr profit-driven industry</a:t>
            </a:r>
          </a:p>
          <a:p>
            <a:pPr lvl="1" eaLnBrk="1" hangingPunct="1">
              <a:defRPr/>
            </a:pPr>
            <a:r>
              <a:rPr lang="en-US" dirty="0"/>
              <a:t>Over 50% of population drinks </a:t>
            </a:r>
          </a:p>
          <a:p>
            <a:pPr lvl="1" eaLnBrk="1" hangingPunct="1">
              <a:defRPr/>
            </a:pPr>
            <a:r>
              <a:rPr lang="en-US" dirty="0"/>
              <a:t>Number one selling beverage in U.S. </a:t>
            </a:r>
          </a:p>
          <a:p>
            <a:pPr lvl="1" eaLnBrk="1" hangingPunct="1">
              <a:defRPr/>
            </a:pPr>
            <a:r>
              <a:rPr lang="en-US" dirty="0"/>
              <a:t>14 billion gallons/yr in U.S. (more than soda); average annual per capita consumption 42 gallons</a:t>
            </a:r>
          </a:p>
          <a:p>
            <a:pPr eaLnBrk="1" hangingPunct="1">
              <a:defRPr/>
            </a:pPr>
            <a:r>
              <a:rPr lang="en-US" sz="2800" dirty="0"/>
              <a:t>Lacks essential minerals, fluoride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D00B-59EE-4123-66AB-D50D230D9843}"/>
              </a:ext>
            </a:extLst>
          </p:cNvPr>
          <p:cNvSpPr>
            <a:spLocks noGrp="1"/>
          </p:cNvSpPr>
          <p:nvPr>
            <p:ph type="title"/>
          </p:nvPr>
        </p:nvSpPr>
        <p:spPr/>
        <p:txBody>
          <a:bodyPr/>
          <a:lstStyle/>
          <a:p>
            <a:pPr>
              <a:defRPr/>
            </a:pPr>
            <a:r>
              <a:rPr lang="en-US" dirty="0">
                <a:solidFill>
                  <a:srgbClr val="E5E5FF"/>
                </a:solidFill>
              </a:rPr>
              <a:t>Bottled Water</a:t>
            </a:r>
            <a:endParaRPr lang="en-US" dirty="0"/>
          </a:p>
        </p:txBody>
      </p:sp>
      <p:sp>
        <p:nvSpPr>
          <p:cNvPr id="3" name="Content Placeholder 2">
            <a:extLst>
              <a:ext uri="{FF2B5EF4-FFF2-40B4-BE49-F238E27FC236}">
                <a16:creationId xmlns:a16="http://schemas.microsoft.com/office/drawing/2014/main" id="{0C455799-F7CA-A6F4-79BE-02B96BC17CCE}"/>
              </a:ext>
            </a:extLst>
          </p:cNvPr>
          <p:cNvSpPr>
            <a:spLocks noGrp="1"/>
          </p:cNvSpPr>
          <p:nvPr>
            <p:ph idx="1"/>
          </p:nvPr>
        </p:nvSpPr>
        <p:spPr/>
        <p:txBody>
          <a:bodyPr/>
          <a:lstStyle/>
          <a:p>
            <a:pPr eaLnBrk="1" hangingPunct="1">
              <a:defRPr/>
            </a:pPr>
            <a:r>
              <a:rPr lang="en-US" sz="3600" dirty="0"/>
              <a:t>Costs 1,400 to 3,000 times more than tap water</a:t>
            </a:r>
          </a:p>
          <a:p>
            <a:pPr eaLnBrk="1" hangingPunct="1">
              <a:defRPr/>
            </a:pPr>
            <a:r>
              <a:rPr lang="en-US" sz="3600" dirty="0"/>
              <a:t>Uses up to 2,000 times more energy to produce than tap water</a:t>
            </a:r>
          </a:p>
          <a:p>
            <a:pPr eaLnBrk="1" hangingPunct="1">
              <a:defRPr/>
            </a:pPr>
            <a:r>
              <a:rPr lang="en-US" sz="3600" dirty="0"/>
              <a:t>45% is tap water</a:t>
            </a:r>
          </a:p>
          <a:p>
            <a:pPr>
              <a:defRPr/>
            </a:pP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8F1D-B7C4-2FF3-8F1D-85A609FBD389}"/>
              </a:ext>
            </a:extLst>
          </p:cNvPr>
          <p:cNvSpPr>
            <a:spLocks noGrp="1"/>
          </p:cNvSpPr>
          <p:nvPr>
            <p:ph type="title"/>
          </p:nvPr>
        </p:nvSpPr>
        <p:spPr/>
        <p:txBody>
          <a:bodyPr/>
          <a:lstStyle/>
          <a:p>
            <a:pPr>
              <a:defRPr/>
            </a:pPr>
            <a:r>
              <a:rPr lang="en-US" dirty="0"/>
              <a:t>Bottled Water</a:t>
            </a:r>
          </a:p>
        </p:txBody>
      </p:sp>
      <p:sp>
        <p:nvSpPr>
          <p:cNvPr id="3" name="Content Placeholder 2">
            <a:extLst>
              <a:ext uri="{FF2B5EF4-FFF2-40B4-BE49-F238E27FC236}">
                <a16:creationId xmlns:a16="http://schemas.microsoft.com/office/drawing/2014/main" id="{DE475C33-3F6D-3003-79A2-672646CCD8F7}"/>
              </a:ext>
            </a:extLst>
          </p:cNvPr>
          <p:cNvSpPr>
            <a:spLocks noGrp="1"/>
          </p:cNvSpPr>
          <p:nvPr>
            <p:ph idx="1"/>
          </p:nvPr>
        </p:nvSpPr>
        <p:spPr/>
        <p:txBody>
          <a:bodyPr/>
          <a:lstStyle/>
          <a:p>
            <a:pPr>
              <a:defRPr/>
            </a:pPr>
            <a:r>
              <a:rPr lang="en-US" dirty="0"/>
              <a:t>Ratio of amount of water needed to produce 1 plastic bottle to amount of water in the bottle = 2:1</a:t>
            </a:r>
          </a:p>
          <a:p>
            <a:pPr>
              <a:defRPr/>
            </a:pPr>
            <a:r>
              <a:rPr lang="en-US" dirty="0"/>
              <a:t>Weaker standards, dangers of plastics, energy costs/global warming, reduction of local water tables, recycling rate of plastic bottles only 23%</a:t>
            </a:r>
          </a:p>
          <a:p>
            <a:pPr>
              <a:defRPr/>
            </a:pPr>
            <a:r>
              <a:rPr lang="en-US" dirty="0"/>
              <a:t>Microplastics (ubiquitous in environment) may increase fat absorption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BA29-70BB-CEE4-D0B2-17ED697D1770}"/>
              </a:ext>
            </a:extLst>
          </p:cNvPr>
          <p:cNvSpPr>
            <a:spLocks noGrp="1"/>
          </p:cNvSpPr>
          <p:nvPr>
            <p:ph type="title"/>
          </p:nvPr>
        </p:nvSpPr>
        <p:spPr/>
        <p:txBody>
          <a:bodyPr/>
          <a:lstStyle/>
          <a:p>
            <a:pPr>
              <a:defRPr/>
            </a:pPr>
            <a:r>
              <a:rPr lang="en-US" dirty="0"/>
              <a:t>Bottled Water</a:t>
            </a:r>
          </a:p>
        </p:txBody>
      </p:sp>
      <p:sp>
        <p:nvSpPr>
          <p:cNvPr id="3" name="Content Placeholder 2">
            <a:extLst>
              <a:ext uri="{FF2B5EF4-FFF2-40B4-BE49-F238E27FC236}">
                <a16:creationId xmlns:a16="http://schemas.microsoft.com/office/drawing/2014/main" id="{3C330D89-0716-BCFF-5AE9-F178FA011D75}"/>
              </a:ext>
            </a:extLst>
          </p:cNvPr>
          <p:cNvSpPr>
            <a:spLocks noGrp="1"/>
          </p:cNvSpPr>
          <p:nvPr>
            <p:ph idx="1"/>
          </p:nvPr>
        </p:nvSpPr>
        <p:spPr/>
        <p:txBody>
          <a:bodyPr/>
          <a:lstStyle/>
          <a:p>
            <a:pPr>
              <a:defRPr/>
            </a:pPr>
            <a:r>
              <a:rPr lang="en-US" sz="3600" dirty="0"/>
              <a:t>“Water is an efficient product. It is a product which normally would be free, and it is our job to sell it.”</a:t>
            </a:r>
          </a:p>
          <a:p>
            <a:pPr lvl="1">
              <a:defRPr/>
            </a:pPr>
            <a:r>
              <a:rPr lang="en-US" sz="3600" dirty="0"/>
              <a:t>Suez CEO Gerard </a:t>
            </a:r>
            <a:r>
              <a:rPr lang="en-US" sz="3600" dirty="0" err="1"/>
              <a:t>Mestrallet</a:t>
            </a:r>
            <a:endParaRPr lang="en-US" sz="36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2EEB9-9BDC-8C22-8B72-B47EA4BCB6AA}"/>
              </a:ext>
            </a:extLst>
          </p:cNvPr>
          <p:cNvSpPr>
            <a:spLocks noGrp="1"/>
          </p:cNvSpPr>
          <p:nvPr>
            <p:ph type="title"/>
          </p:nvPr>
        </p:nvSpPr>
        <p:spPr/>
        <p:txBody>
          <a:bodyPr/>
          <a:lstStyle/>
          <a:p>
            <a:pPr>
              <a:defRPr/>
            </a:pPr>
            <a:r>
              <a:rPr lang="en-US" dirty="0"/>
              <a:t>Coca-Cola’s Human Rights and Environmental Abuses</a:t>
            </a:r>
          </a:p>
        </p:txBody>
      </p:sp>
      <p:sp>
        <p:nvSpPr>
          <p:cNvPr id="3" name="Content Placeholder 2">
            <a:extLst>
              <a:ext uri="{FF2B5EF4-FFF2-40B4-BE49-F238E27FC236}">
                <a16:creationId xmlns:a16="http://schemas.microsoft.com/office/drawing/2014/main" id="{B9D1522F-E2AF-14CC-7B99-8112AAC78796}"/>
              </a:ext>
            </a:extLst>
          </p:cNvPr>
          <p:cNvSpPr>
            <a:spLocks noGrp="1"/>
          </p:cNvSpPr>
          <p:nvPr>
            <p:ph idx="1"/>
          </p:nvPr>
        </p:nvSpPr>
        <p:spPr/>
        <p:txBody>
          <a:bodyPr/>
          <a:lstStyle/>
          <a:p>
            <a:pPr>
              <a:defRPr/>
            </a:pPr>
            <a:r>
              <a:rPr lang="en-US" sz="3600" dirty="0"/>
              <a:t>Guatemala bottling plants excoriated by human rights groups for labor rights violations, including rape, murder, and attempted murder</a:t>
            </a:r>
          </a:p>
          <a:p>
            <a:pPr>
              <a:defRPr/>
            </a:pPr>
            <a:r>
              <a:rPr lang="en-US" sz="3600" dirty="0"/>
              <a:t>Bottled water operations in India are depleting local water tables (soda contaminated with pesticides and heavy metals)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1132BD77-2181-CC15-14F3-4A5174282103}"/>
              </a:ext>
            </a:extLst>
          </p:cNvPr>
          <p:cNvSpPr>
            <a:spLocks noGrp="1" noRot="1" noChangeArrowheads="1"/>
          </p:cNvSpPr>
          <p:nvPr>
            <p:ph type="title"/>
          </p:nvPr>
        </p:nvSpPr>
        <p:spPr/>
        <p:txBody>
          <a:bodyPr/>
          <a:lstStyle/>
          <a:p>
            <a:pPr eaLnBrk="1" hangingPunct="1">
              <a:defRPr/>
            </a:pPr>
            <a:r>
              <a:rPr lang="en-US"/>
              <a:t>Food Producers and Obesity</a:t>
            </a:r>
          </a:p>
        </p:txBody>
      </p:sp>
      <p:sp>
        <p:nvSpPr>
          <p:cNvPr id="93187" name="Rectangle 3">
            <a:extLst>
              <a:ext uri="{FF2B5EF4-FFF2-40B4-BE49-F238E27FC236}">
                <a16:creationId xmlns:a16="http://schemas.microsoft.com/office/drawing/2014/main" id="{CD92BDEA-5C3C-50CC-268B-4A6EDCED4013}"/>
              </a:ext>
            </a:extLst>
          </p:cNvPr>
          <p:cNvSpPr>
            <a:spLocks noGrp="1" noChangeArrowheads="1"/>
          </p:cNvSpPr>
          <p:nvPr>
            <p:ph type="body" idx="1"/>
          </p:nvPr>
        </p:nvSpPr>
        <p:spPr/>
        <p:txBody>
          <a:bodyPr/>
          <a:lstStyle/>
          <a:p>
            <a:pPr eaLnBrk="1" hangingPunct="1">
              <a:lnSpc>
                <a:spcPct val="90000"/>
              </a:lnSpc>
              <a:defRPr/>
            </a:pPr>
            <a:r>
              <a:rPr lang="en-US" dirty="0"/>
              <a:t>Sugar producers, the packaged food industry, and producers of high fructose corn syrup sweetener:</a:t>
            </a:r>
          </a:p>
          <a:p>
            <a:pPr lvl="1" eaLnBrk="1" hangingPunct="1">
              <a:lnSpc>
                <a:spcPct val="90000"/>
              </a:lnSpc>
              <a:defRPr/>
            </a:pPr>
            <a:r>
              <a:rPr lang="en-US" dirty="0"/>
              <a:t>Contribute generously to politicians</a:t>
            </a:r>
          </a:p>
          <a:p>
            <a:pPr lvl="1" eaLnBrk="1" hangingPunct="1">
              <a:lnSpc>
                <a:spcPct val="90000"/>
              </a:lnSpc>
              <a:defRPr/>
            </a:pPr>
            <a:r>
              <a:rPr lang="en-US" dirty="0"/>
              <a:t>Top executives among President George W Bush’s biggest fundraisers</a:t>
            </a:r>
          </a:p>
          <a:p>
            <a:pPr lvl="1" eaLnBrk="1" hangingPunct="1">
              <a:lnSpc>
                <a:spcPct val="90000"/>
              </a:lnSpc>
              <a:defRPr/>
            </a:pPr>
            <a:r>
              <a:rPr lang="en-US" dirty="0"/>
              <a:t>Have exercised political influence to weaken food standards and labeling laws in the US and to pressure the WHO to weaken its anti-obesity guidelines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CFD-AEAE-E6AE-F24F-0C0C5D425C01}"/>
              </a:ext>
            </a:extLst>
          </p:cNvPr>
          <p:cNvSpPr>
            <a:spLocks noGrp="1"/>
          </p:cNvSpPr>
          <p:nvPr>
            <p:ph type="title"/>
          </p:nvPr>
        </p:nvSpPr>
        <p:spPr/>
        <p:txBody>
          <a:bodyPr/>
          <a:lstStyle/>
          <a:p>
            <a:pPr eaLnBrk="1" hangingPunct="1">
              <a:defRPr/>
            </a:pPr>
            <a:r>
              <a:rPr lang="en-US" dirty="0"/>
              <a:t>US Agricultural Subsidies</a:t>
            </a:r>
          </a:p>
        </p:txBody>
      </p:sp>
      <p:sp>
        <p:nvSpPr>
          <p:cNvPr id="3" name="Content Placeholder 2">
            <a:extLst>
              <a:ext uri="{FF2B5EF4-FFF2-40B4-BE49-F238E27FC236}">
                <a16:creationId xmlns:a16="http://schemas.microsoft.com/office/drawing/2014/main" id="{E398C84E-655D-1659-4696-7F5EFE46EB5A}"/>
              </a:ext>
            </a:extLst>
          </p:cNvPr>
          <p:cNvSpPr>
            <a:spLocks noGrp="1"/>
          </p:cNvSpPr>
          <p:nvPr>
            <p:ph idx="1"/>
          </p:nvPr>
        </p:nvSpPr>
        <p:spPr/>
        <p:txBody>
          <a:bodyPr/>
          <a:lstStyle/>
          <a:p>
            <a:pPr marL="342900" lvl="1" indent="-342900" eaLnBrk="1" hangingPunct="1">
              <a:buClr>
                <a:schemeClr val="hlink"/>
              </a:buClr>
              <a:defRPr/>
            </a:pPr>
            <a:r>
              <a:rPr lang="en-US" sz="3200" dirty="0"/>
              <a:t>Since the 1960s, US agricultural subsidies have caused real (inflation-adjusted) price of</a:t>
            </a:r>
          </a:p>
          <a:p>
            <a:pPr lvl="1" eaLnBrk="1" hangingPunct="1">
              <a:defRPr/>
            </a:pPr>
            <a:r>
              <a:rPr lang="en-US" sz="3200" dirty="0"/>
              <a:t>Fats and oils to decrease by 10%</a:t>
            </a:r>
          </a:p>
          <a:p>
            <a:pPr lvl="1" eaLnBrk="1" hangingPunct="1">
              <a:defRPr/>
            </a:pPr>
            <a:r>
              <a:rPr lang="en-US" sz="3200" dirty="0"/>
              <a:t>Sugars and sweets to decrease by 15%</a:t>
            </a:r>
          </a:p>
          <a:p>
            <a:pPr lvl="1" eaLnBrk="1" hangingPunct="1">
              <a:defRPr/>
            </a:pPr>
            <a:r>
              <a:rPr lang="en-US" sz="3200" dirty="0"/>
              <a:t>Carbonated drinks to decrease by 34%</a:t>
            </a:r>
          </a:p>
          <a:p>
            <a:pPr lvl="1" eaLnBrk="1" hangingPunct="1">
              <a:defRPr/>
            </a:pPr>
            <a:r>
              <a:rPr lang="en-US" sz="3200" dirty="0"/>
              <a:t>Fresh fruits and vegetables to increase by 50%</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6DAB3-A572-645C-CABC-F69E15491967}"/>
              </a:ext>
            </a:extLst>
          </p:cNvPr>
          <p:cNvSpPr>
            <a:spLocks noGrp="1"/>
          </p:cNvSpPr>
          <p:nvPr>
            <p:ph type="title"/>
          </p:nvPr>
        </p:nvSpPr>
        <p:spPr/>
        <p:txBody>
          <a:bodyPr/>
          <a:lstStyle/>
          <a:p>
            <a:pPr>
              <a:defRPr/>
            </a:pPr>
            <a:r>
              <a:rPr lang="en-US" dirty="0"/>
              <a:t>Fruits and Vegetables</a:t>
            </a:r>
          </a:p>
        </p:txBody>
      </p:sp>
      <p:sp>
        <p:nvSpPr>
          <p:cNvPr id="3" name="Content Placeholder 2">
            <a:extLst>
              <a:ext uri="{FF2B5EF4-FFF2-40B4-BE49-F238E27FC236}">
                <a16:creationId xmlns:a16="http://schemas.microsoft.com/office/drawing/2014/main" id="{B7D3064C-9634-72BA-A859-49E32C3C8B14}"/>
              </a:ext>
            </a:extLst>
          </p:cNvPr>
          <p:cNvSpPr>
            <a:spLocks noGrp="1"/>
          </p:cNvSpPr>
          <p:nvPr>
            <p:ph idx="1"/>
          </p:nvPr>
        </p:nvSpPr>
        <p:spPr/>
        <p:txBody>
          <a:bodyPr/>
          <a:lstStyle/>
          <a:p>
            <a:pPr eaLnBrk="1" hangingPunct="1">
              <a:buClr>
                <a:srgbClr val="FFCC00"/>
              </a:buClr>
              <a:defRPr/>
            </a:pPr>
            <a:r>
              <a:rPr lang="en-US" dirty="0">
                <a:solidFill>
                  <a:srgbClr val="FFFFFF"/>
                </a:solidFill>
              </a:rPr>
              <a:t>About1/10 of Americans meet guidelines for fruit and vegetable intake</a:t>
            </a:r>
          </a:p>
          <a:p>
            <a:pPr>
              <a:buClr>
                <a:srgbClr val="FFCC00"/>
              </a:buClr>
              <a:defRPr/>
            </a:pPr>
            <a:r>
              <a:rPr lang="en-US" dirty="0">
                <a:solidFill>
                  <a:srgbClr val="FFFFFF"/>
                </a:solidFill>
              </a:rPr>
              <a:t>Over 127,000 deaths/</a:t>
            </a:r>
            <a:r>
              <a:rPr lang="en-US" dirty="0" err="1">
                <a:solidFill>
                  <a:srgbClr val="FFFFFF"/>
                </a:solidFill>
              </a:rPr>
              <a:t>yr</a:t>
            </a:r>
            <a:r>
              <a:rPr lang="en-US" dirty="0">
                <a:solidFill>
                  <a:srgbClr val="FFFFFF"/>
                </a:solidFill>
              </a:rPr>
              <a:t> from cardiovascular disease could be prevented and $17 billion health care costs saved if Americans simply ate the recommended daily amount of fruits and vegetables</a:t>
            </a:r>
          </a:p>
          <a:p>
            <a:pPr>
              <a:defRPr/>
            </a:pP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292F08C6-E5F2-469F-B44A-ADF6874333D4">
            <a:extLst>
              <a:ext uri="{FF2B5EF4-FFF2-40B4-BE49-F238E27FC236}">
                <a16:creationId xmlns:a16="http://schemas.microsoft.com/office/drawing/2014/main" id="{CD30D89C-AC7D-476E-7585-5050EDEEC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0325"/>
            <a:ext cx="7924800" cy="673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5F397-557A-2B5F-134E-C874801F6073}"/>
              </a:ext>
            </a:extLst>
          </p:cNvPr>
          <p:cNvSpPr>
            <a:spLocks noGrp="1"/>
          </p:cNvSpPr>
          <p:nvPr>
            <p:ph type="title"/>
          </p:nvPr>
        </p:nvSpPr>
        <p:spPr/>
        <p:txBody>
          <a:bodyPr/>
          <a:lstStyle/>
          <a:p>
            <a:pPr>
              <a:defRPr/>
            </a:pPr>
            <a:r>
              <a:rPr lang="en-US" sz="3600" dirty="0"/>
              <a:t>Consolidation and Industrialization of US Agriculture</a:t>
            </a:r>
          </a:p>
        </p:txBody>
      </p:sp>
      <p:sp>
        <p:nvSpPr>
          <p:cNvPr id="3" name="Content Placeholder 2">
            <a:extLst>
              <a:ext uri="{FF2B5EF4-FFF2-40B4-BE49-F238E27FC236}">
                <a16:creationId xmlns:a16="http://schemas.microsoft.com/office/drawing/2014/main" id="{C278E2B6-B346-84E9-0886-83E94808EE1F}"/>
              </a:ext>
            </a:extLst>
          </p:cNvPr>
          <p:cNvSpPr>
            <a:spLocks noGrp="1"/>
          </p:cNvSpPr>
          <p:nvPr>
            <p:ph idx="1"/>
          </p:nvPr>
        </p:nvSpPr>
        <p:spPr/>
        <p:txBody>
          <a:bodyPr/>
          <a:lstStyle/>
          <a:p>
            <a:pPr>
              <a:defRPr/>
            </a:pPr>
            <a:r>
              <a:rPr lang="en-US" sz="2800" dirty="0"/>
              <a:t>6.8 million farms in 1935 (vs. &lt; 2 million today)</a:t>
            </a:r>
          </a:p>
          <a:p>
            <a:pPr>
              <a:defRPr/>
            </a:pPr>
            <a:r>
              <a:rPr lang="en-US" sz="2800" dirty="0"/>
              <a:t>The average farmer now feeds 129 Americans (vs. 19 in 1940)</a:t>
            </a:r>
          </a:p>
          <a:p>
            <a:pPr>
              <a:defRPr/>
            </a:pPr>
            <a:r>
              <a:rPr lang="en-US" sz="2800" dirty="0"/>
              <a:t>Americans spend less than 10% of their incomes on food, down from 18% in 1966</a:t>
            </a:r>
          </a:p>
          <a:p>
            <a:pPr>
              <a:defRPr/>
            </a:pPr>
            <a:r>
              <a:rPr lang="en-US" sz="2800" dirty="0"/>
              <a:t>Subsidies mean one dollar can buy 1,200 calories of potato chips or 875 calories of soda or 250 calories of vegetables or 170 calories of fresh fruit</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800AA71A-8C1E-F0A2-D836-496A6BDDCA20}"/>
              </a:ext>
            </a:extLst>
          </p:cNvPr>
          <p:cNvSpPr>
            <a:spLocks noGrp="1" noRot="1" noChangeArrowheads="1"/>
          </p:cNvSpPr>
          <p:nvPr>
            <p:ph type="title"/>
          </p:nvPr>
        </p:nvSpPr>
        <p:spPr/>
        <p:txBody>
          <a:bodyPr/>
          <a:lstStyle/>
          <a:p>
            <a:pPr eaLnBrk="1" hangingPunct="1">
              <a:defRPr/>
            </a:pPr>
            <a:r>
              <a:rPr lang="en-US"/>
              <a:t>The Obesity Economy</a:t>
            </a:r>
          </a:p>
        </p:txBody>
      </p:sp>
      <p:sp>
        <p:nvSpPr>
          <p:cNvPr id="94211" name="Rectangle 3">
            <a:extLst>
              <a:ext uri="{FF2B5EF4-FFF2-40B4-BE49-F238E27FC236}">
                <a16:creationId xmlns:a16="http://schemas.microsoft.com/office/drawing/2014/main" id="{5F7F5E60-E074-14F6-83EA-6ACE77152DCA}"/>
              </a:ext>
            </a:extLst>
          </p:cNvPr>
          <p:cNvSpPr>
            <a:spLocks noGrp="1" noChangeArrowheads="1"/>
          </p:cNvSpPr>
          <p:nvPr>
            <p:ph type="body" idx="1"/>
          </p:nvPr>
        </p:nvSpPr>
        <p:spPr/>
        <p:txBody>
          <a:bodyPr/>
          <a:lstStyle/>
          <a:p>
            <a:pPr eaLnBrk="1" hangingPunct="1">
              <a:defRPr/>
            </a:pPr>
            <a:r>
              <a:rPr lang="en-US" sz="3600" dirty="0"/>
              <a:t>Plus-size apparel market worth almost $25 billion</a:t>
            </a:r>
          </a:p>
          <a:p>
            <a:pPr eaLnBrk="1" hangingPunct="1">
              <a:defRPr/>
            </a:pPr>
            <a:r>
              <a:rPr lang="en-US" sz="3600" dirty="0"/>
              <a:t>Half of all U.S. women wear size 14 or larger</a:t>
            </a:r>
          </a:p>
          <a:p>
            <a:pPr lvl="1" eaLnBrk="1" hangingPunct="1">
              <a:defRPr/>
            </a:pPr>
            <a:r>
              <a:rPr lang="en-US" sz="3600" dirty="0"/>
              <a:t>1985: average size was 8.70</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5FD53909-0B83-922C-4EA4-04EF6CB3FA03}"/>
              </a:ext>
            </a:extLst>
          </p:cNvPr>
          <p:cNvSpPr>
            <a:spLocks noGrp="1" noRot="1" noChangeArrowheads="1"/>
          </p:cNvSpPr>
          <p:nvPr>
            <p:ph type="title"/>
          </p:nvPr>
        </p:nvSpPr>
        <p:spPr/>
        <p:txBody>
          <a:bodyPr/>
          <a:lstStyle/>
          <a:p>
            <a:pPr eaLnBrk="1" hangingPunct="1">
              <a:defRPr/>
            </a:pPr>
            <a:r>
              <a:rPr lang="en-US"/>
              <a:t>The Obesity Economy</a:t>
            </a:r>
          </a:p>
        </p:txBody>
      </p:sp>
      <p:sp>
        <p:nvSpPr>
          <p:cNvPr id="134147" name="Rectangle 3">
            <a:extLst>
              <a:ext uri="{FF2B5EF4-FFF2-40B4-BE49-F238E27FC236}">
                <a16:creationId xmlns:a16="http://schemas.microsoft.com/office/drawing/2014/main" id="{7E1C733B-C1F1-90A7-4364-C0B5E1DDD327}"/>
              </a:ext>
            </a:extLst>
          </p:cNvPr>
          <p:cNvSpPr>
            <a:spLocks noGrp="1" noChangeArrowheads="1"/>
          </p:cNvSpPr>
          <p:nvPr>
            <p:ph type="body" idx="1"/>
          </p:nvPr>
        </p:nvSpPr>
        <p:spPr/>
        <p:txBody>
          <a:bodyPr/>
          <a:lstStyle/>
          <a:p>
            <a:pPr eaLnBrk="1" hangingPunct="1">
              <a:defRPr/>
            </a:pPr>
            <a:r>
              <a:rPr lang="en-US" sz="3600" dirty="0"/>
              <a:t>XXXL sized clothes; oversized autos, furniture, and coffins, and specialized medical equipment such as lifts, special chairs and toilets</a:t>
            </a:r>
          </a:p>
          <a:p>
            <a:pPr eaLnBrk="1" hangingPunct="1">
              <a:defRPr/>
            </a:pPr>
            <a:r>
              <a:rPr lang="en-US" sz="3600" dirty="0"/>
              <a:t>SWA requires obese to buy extra seat</a:t>
            </a:r>
          </a:p>
          <a:p>
            <a:pPr lvl="1" eaLnBrk="1" hangingPunct="1">
              <a:defRPr/>
            </a:pPr>
            <a:r>
              <a:rPr lang="en-US" sz="3600" dirty="0"/>
              <a:t>Other airlines considering</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20E8250D-5583-117F-675F-B7F7B16D17A3}"/>
              </a:ext>
            </a:extLst>
          </p:cNvPr>
          <p:cNvSpPr>
            <a:spLocks noGrp="1" noRot="1" noChangeArrowheads="1"/>
          </p:cNvSpPr>
          <p:nvPr>
            <p:ph type="title"/>
          </p:nvPr>
        </p:nvSpPr>
        <p:spPr/>
        <p:txBody>
          <a:bodyPr/>
          <a:lstStyle/>
          <a:p>
            <a:pPr eaLnBrk="1" hangingPunct="1">
              <a:defRPr/>
            </a:pPr>
            <a:r>
              <a:rPr lang="en-US" dirty="0"/>
              <a:t>Obesity Worldwide</a:t>
            </a:r>
          </a:p>
        </p:txBody>
      </p:sp>
      <p:sp>
        <p:nvSpPr>
          <p:cNvPr id="139267" name="Rectangle 3">
            <a:extLst>
              <a:ext uri="{FF2B5EF4-FFF2-40B4-BE49-F238E27FC236}">
                <a16:creationId xmlns:a16="http://schemas.microsoft.com/office/drawing/2014/main" id="{0573EDB8-096B-C681-8843-0A5923683C68}"/>
              </a:ext>
            </a:extLst>
          </p:cNvPr>
          <p:cNvSpPr>
            <a:spLocks noGrp="1" noChangeArrowheads="1"/>
          </p:cNvSpPr>
          <p:nvPr>
            <p:ph type="body" idx="1"/>
          </p:nvPr>
        </p:nvSpPr>
        <p:spPr/>
        <p:txBody>
          <a:bodyPr/>
          <a:lstStyle/>
          <a:p>
            <a:pPr eaLnBrk="1" hangingPunct="1"/>
            <a:r>
              <a:rPr lang="en-US" altLang="en-US" sz="2800">
                <a:effectLst/>
              </a:rPr>
              <a:t>America’s weight problem is occurring in the midst of a global epidemic of overweight and obesity</a:t>
            </a:r>
          </a:p>
          <a:p>
            <a:pPr lvl="1" eaLnBrk="1" hangingPunct="1"/>
            <a:r>
              <a:rPr lang="en-US" altLang="en-US">
                <a:effectLst/>
                <a:cs typeface="Arial" panose="020B0604020202020204" pitchFamily="34" charset="0"/>
              </a:rPr>
              <a:t>Worldwide 2.5 billion adults are overweight or obese (1.5 billion overweight, 1 billion obese)</a:t>
            </a:r>
          </a:p>
          <a:p>
            <a:pPr eaLnBrk="1" hangingPunct="1"/>
            <a:r>
              <a:rPr lang="en-US" altLang="en-US" sz="2800">
                <a:effectLst/>
              </a:rPr>
              <a:t>Migration from countries with lower rates of cancer and more healthy diets (e.g., many SE Asian nations) adopt American diet within a generation</a:t>
            </a:r>
          </a:p>
          <a:p>
            <a:pPr lvl="1" eaLnBrk="1" hangingPunct="1"/>
            <a:r>
              <a:rPr lang="en-US" altLang="en-US">
                <a:effectLst/>
              </a:rPr>
              <a:t>Become more overweight/obese and suffer higher rates of cancer and obesity-related illnesses</a:t>
            </a:r>
          </a:p>
          <a:p>
            <a:pPr eaLnBrk="1" hangingPunct="1"/>
            <a:r>
              <a:rPr lang="en-US" altLang="en-US" sz="2800">
                <a:effectLst/>
              </a:rPr>
              <a:t>Cultural export of fast food outlets / supersizing</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180AC8C8-04A2-05D0-1504-3086CB81D926}"/>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6259" name="Rectangle 3">
            <a:extLst>
              <a:ext uri="{FF2B5EF4-FFF2-40B4-BE49-F238E27FC236}">
                <a16:creationId xmlns:a16="http://schemas.microsoft.com/office/drawing/2014/main" id="{53D229CB-8118-2D11-62CA-7F0C2607B9E1}"/>
              </a:ext>
            </a:extLst>
          </p:cNvPr>
          <p:cNvSpPr>
            <a:spLocks noGrp="1" noChangeArrowheads="1"/>
          </p:cNvSpPr>
          <p:nvPr>
            <p:ph type="body" idx="1"/>
          </p:nvPr>
        </p:nvSpPr>
        <p:spPr/>
        <p:txBody>
          <a:bodyPr/>
          <a:lstStyle/>
          <a:p>
            <a:pPr eaLnBrk="1" hangingPunct="1">
              <a:defRPr/>
            </a:pPr>
            <a:r>
              <a:rPr lang="en-US" dirty="0"/>
              <a:t>Abnormal self-image</a:t>
            </a:r>
          </a:p>
          <a:p>
            <a:pPr eaLnBrk="1" hangingPunct="1">
              <a:defRPr/>
            </a:pPr>
            <a:r>
              <a:rPr lang="en-US" dirty="0"/>
              <a:t>Prevalence of eating disorders has risen in US and developing countries</a:t>
            </a:r>
          </a:p>
          <a:p>
            <a:pPr lvl="1" eaLnBrk="1" hangingPunct="1">
              <a:defRPr/>
            </a:pPr>
            <a:r>
              <a:rPr lang="en-US" dirty="0"/>
              <a:t>Consequence (in part) of media’s depiction of “ideal” (excessively thin) woman</a:t>
            </a:r>
          </a:p>
          <a:p>
            <a:pPr eaLnBrk="1" hangingPunct="1">
              <a:defRPr/>
            </a:pPr>
            <a:r>
              <a:rPr lang="en-US" dirty="0"/>
              <a:t>66% of women and 52% of men report feelings of dissatisfaction or inadequacy regarding their body weight</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01270311-EF3F-6C90-C02F-2B02253CC9F7}"/>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7283" name="Rectangle 3">
            <a:extLst>
              <a:ext uri="{FF2B5EF4-FFF2-40B4-BE49-F238E27FC236}">
                <a16:creationId xmlns:a16="http://schemas.microsoft.com/office/drawing/2014/main" id="{F8FC77A1-4338-F32A-9644-ADE366027A74}"/>
              </a:ext>
            </a:extLst>
          </p:cNvPr>
          <p:cNvSpPr>
            <a:spLocks noGrp="1" noChangeArrowheads="1"/>
          </p:cNvSpPr>
          <p:nvPr>
            <p:ph type="body" idx="1"/>
          </p:nvPr>
        </p:nvSpPr>
        <p:spPr/>
        <p:txBody>
          <a:bodyPr/>
          <a:lstStyle/>
          <a:p>
            <a:pPr eaLnBrk="1" hangingPunct="1">
              <a:defRPr/>
            </a:pPr>
            <a:r>
              <a:rPr lang="en-US" dirty="0"/>
              <a:t>60% of girls in grade 9-12 trying to lose weight</a:t>
            </a:r>
          </a:p>
          <a:p>
            <a:pPr lvl="1" eaLnBrk="1" hangingPunct="1">
              <a:defRPr/>
            </a:pPr>
            <a:r>
              <a:rPr lang="en-US" sz="3200" dirty="0"/>
              <a:t>24% of boys</a:t>
            </a:r>
          </a:p>
          <a:p>
            <a:pPr eaLnBrk="1" hangingPunct="1">
              <a:defRPr/>
            </a:pPr>
            <a:r>
              <a:rPr lang="en-US" dirty="0"/>
              <a:t>#1 wish of girls aged 11 to 17 is to lose weight</a:t>
            </a:r>
          </a:p>
          <a:p>
            <a:pPr eaLnBrk="1" hangingPunct="1">
              <a:defRPr/>
            </a:pPr>
            <a:r>
              <a:rPr lang="en-US" dirty="0"/>
              <a:t>Women more likely to judge themselves overweight when they are not</a:t>
            </a:r>
          </a:p>
          <a:p>
            <a:pPr lvl="1" eaLnBrk="1" hangingPunct="1">
              <a:defRPr/>
            </a:pPr>
            <a:r>
              <a:rPr lang="en-US" sz="3200" dirty="0"/>
              <a:t>Men the opposite</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0DDC230-A5AB-6DC9-E5CD-47781B986CF8}"/>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8307" name="Rectangle 3">
            <a:extLst>
              <a:ext uri="{FF2B5EF4-FFF2-40B4-BE49-F238E27FC236}">
                <a16:creationId xmlns:a16="http://schemas.microsoft.com/office/drawing/2014/main" id="{89D55857-9251-D55B-21EE-F38DDAD17DE5}"/>
              </a:ext>
            </a:extLst>
          </p:cNvPr>
          <p:cNvSpPr>
            <a:spLocks noGrp="1" noChangeArrowheads="1"/>
          </p:cNvSpPr>
          <p:nvPr>
            <p:ph type="body" idx="1"/>
          </p:nvPr>
        </p:nvSpPr>
        <p:spPr/>
        <p:txBody>
          <a:bodyPr/>
          <a:lstStyle/>
          <a:p>
            <a:pPr eaLnBrk="1" hangingPunct="1">
              <a:defRPr/>
            </a:pPr>
            <a:r>
              <a:rPr lang="en-US" dirty="0"/>
              <a:t>Women who desire to lose weight more likely to do so in the hopes of improving their appearance</a:t>
            </a:r>
          </a:p>
          <a:p>
            <a:pPr lvl="1" eaLnBrk="1" hangingPunct="1">
              <a:defRPr/>
            </a:pPr>
            <a:r>
              <a:rPr lang="en-US" sz="3200" dirty="0"/>
              <a:t>Men more likely to be concerned about future health and fitness</a:t>
            </a:r>
          </a:p>
          <a:p>
            <a:pPr eaLnBrk="1" hangingPunct="1">
              <a:defRPr/>
            </a:pPr>
            <a:r>
              <a:rPr lang="en-US" dirty="0"/>
              <a:t>Body image distress classified as a psychological disorder (body dysmorphic disorder)</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64AA6396-222E-E989-0825-A39CFF2DE914}"/>
              </a:ext>
            </a:extLst>
          </p:cNvPr>
          <p:cNvSpPr>
            <a:spLocks noGrp="1" noRot="1" noChangeArrowheads="1"/>
          </p:cNvSpPr>
          <p:nvPr>
            <p:ph type="title"/>
          </p:nvPr>
        </p:nvSpPr>
        <p:spPr/>
        <p:txBody>
          <a:bodyPr/>
          <a:lstStyle/>
          <a:p>
            <a:pPr>
              <a:defRPr/>
            </a:pPr>
            <a:r>
              <a:rPr lang="en-US" sz="4000" dirty="0"/>
              <a:t>Underweight and Pathological Eating Behaviors</a:t>
            </a:r>
          </a:p>
        </p:txBody>
      </p:sp>
      <p:sp>
        <p:nvSpPr>
          <p:cNvPr id="143363" name="Rectangle 3">
            <a:extLst>
              <a:ext uri="{FF2B5EF4-FFF2-40B4-BE49-F238E27FC236}">
                <a16:creationId xmlns:a16="http://schemas.microsoft.com/office/drawing/2014/main" id="{E20341EB-833C-0BCD-78B6-CED4D25A453A}"/>
              </a:ext>
            </a:extLst>
          </p:cNvPr>
          <p:cNvSpPr>
            <a:spLocks noGrp="1" noChangeArrowheads="1"/>
          </p:cNvSpPr>
          <p:nvPr>
            <p:ph type="body" idx="1"/>
          </p:nvPr>
        </p:nvSpPr>
        <p:spPr/>
        <p:txBody>
          <a:bodyPr/>
          <a:lstStyle/>
          <a:p>
            <a:pPr eaLnBrk="1" hangingPunct="1">
              <a:buClr>
                <a:srgbClr val="FFCC00"/>
              </a:buClr>
              <a:defRPr/>
            </a:pPr>
            <a:r>
              <a:rPr lang="en-US" dirty="0">
                <a:solidFill>
                  <a:srgbClr val="FFFFFF"/>
                </a:solidFill>
              </a:rPr>
              <a:t>5-10 percent of females / 1-2% of males have some form of eating disorder</a:t>
            </a:r>
          </a:p>
          <a:p>
            <a:pPr lvl="1" eaLnBrk="1" hangingPunct="1">
              <a:buClr>
                <a:srgbClr val="A886E0"/>
              </a:buClr>
              <a:defRPr/>
            </a:pPr>
            <a:r>
              <a:rPr lang="en-US" sz="3200" dirty="0">
                <a:solidFill>
                  <a:srgbClr val="FFFFFF"/>
                </a:solidFill>
              </a:rPr>
              <a:t>Adolescent girls:</a:t>
            </a:r>
          </a:p>
          <a:p>
            <a:pPr lvl="2" eaLnBrk="1" hangingPunct="1">
              <a:buClr>
                <a:srgbClr val="E5E5FF"/>
              </a:buClr>
              <a:defRPr/>
            </a:pPr>
            <a:r>
              <a:rPr lang="en-US" sz="3200" dirty="0">
                <a:solidFill>
                  <a:srgbClr val="FFFFFF"/>
                </a:solidFill>
              </a:rPr>
              <a:t>anorexia nervosa (0.5%)</a:t>
            </a:r>
          </a:p>
          <a:p>
            <a:pPr lvl="2" eaLnBrk="1" hangingPunct="1">
              <a:buClr>
                <a:srgbClr val="E5E5FF"/>
              </a:buClr>
              <a:defRPr/>
            </a:pPr>
            <a:r>
              <a:rPr lang="en-US" sz="3200" dirty="0">
                <a:solidFill>
                  <a:srgbClr val="FFFFFF"/>
                </a:solidFill>
              </a:rPr>
              <a:t>bulimia (1-2%)</a:t>
            </a:r>
            <a:endParaRPr lang="en-US" sz="3200" dirty="0">
              <a:solidFill>
                <a:srgbClr val="FFFFFF"/>
              </a:solidFill>
              <a:effectLst/>
            </a:endParaRPr>
          </a:p>
          <a:p>
            <a:pPr eaLnBrk="1" hangingPunct="1">
              <a:defRPr/>
            </a:pPr>
            <a:r>
              <a:rPr lang="en-US" dirty="0"/>
              <a:t>DSM-V recognizes “Binge Eating Disorder”</a:t>
            </a:r>
          </a:p>
          <a:p>
            <a:pPr lvl="1" eaLnBrk="1" hangingPunct="1">
              <a:defRPr/>
            </a:pPr>
            <a:r>
              <a:rPr lang="en-US" sz="3200" dirty="0"/>
              <a:t>Seen in 10-20% of obese, also in normal weight individuals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49C37526-B0DD-B4E3-E375-77C0032A8DBB}"/>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9331" name="Rectangle 3">
            <a:extLst>
              <a:ext uri="{FF2B5EF4-FFF2-40B4-BE49-F238E27FC236}">
                <a16:creationId xmlns:a16="http://schemas.microsoft.com/office/drawing/2014/main" id="{E88DA3D5-E676-8DCC-D262-ECF38F318F9C}"/>
              </a:ext>
            </a:extLst>
          </p:cNvPr>
          <p:cNvSpPr>
            <a:spLocks noGrp="1" noChangeArrowheads="1"/>
          </p:cNvSpPr>
          <p:nvPr>
            <p:ph type="body" idx="1"/>
          </p:nvPr>
        </p:nvSpPr>
        <p:spPr/>
        <p:txBody>
          <a:bodyPr/>
          <a:lstStyle/>
          <a:p>
            <a:pPr eaLnBrk="1" hangingPunct="1">
              <a:defRPr/>
            </a:pPr>
            <a:r>
              <a:rPr lang="en-US" dirty="0">
                <a:solidFill>
                  <a:srgbClr val="FFFFFF"/>
                </a:solidFill>
              </a:rPr>
              <a:t>20% of female athletes have an eating disorder</a:t>
            </a:r>
          </a:p>
          <a:p>
            <a:pPr eaLnBrk="1" hangingPunct="1">
              <a:defRPr/>
            </a:pPr>
            <a:r>
              <a:rPr lang="en-US" dirty="0"/>
              <a:t>Male and female high school athletes at high risk for risky weight-control behaviors</a:t>
            </a:r>
          </a:p>
          <a:p>
            <a:pPr lvl="1" eaLnBrk="1" hangingPunct="1">
              <a:defRPr/>
            </a:pPr>
            <a:r>
              <a:rPr lang="en-US" sz="3200" dirty="0"/>
              <a:t>E.g., restricting food intake, vomiting, over-exercising, using diet pills, inappropriately taking prescribed stimulants or insulin, and using nicotine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A120-D010-6E83-1E26-0CE02F2DB27E}"/>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Underweight and Pathological Eating Behaviors</a:t>
            </a:r>
            <a:endParaRPr lang="en-AU" dirty="0"/>
          </a:p>
        </p:txBody>
      </p:sp>
      <p:sp>
        <p:nvSpPr>
          <p:cNvPr id="3" name="Content Placeholder 2">
            <a:extLst>
              <a:ext uri="{FF2B5EF4-FFF2-40B4-BE49-F238E27FC236}">
                <a16:creationId xmlns:a16="http://schemas.microsoft.com/office/drawing/2014/main" id="{CB7343B0-A81D-204D-3B0D-DA3C8FE3DF1F}"/>
              </a:ext>
            </a:extLst>
          </p:cNvPr>
          <p:cNvSpPr>
            <a:spLocks noGrp="1"/>
          </p:cNvSpPr>
          <p:nvPr>
            <p:ph idx="1"/>
          </p:nvPr>
        </p:nvSpPr>
        <p:spPr/>
        <p:txBody>
          <a:bodyPr/>
          <a:lstStyle/>
          <a:p>
            <a:r>
              <a:rPr lang="en-US" dirty="0"/>
              <a:t>Some adolescents dehydrate by restricting fluid intake, spitting, wearing rubber suits, taking daily steam baths and/or saunas, and using diuretics or laxatives</a:t>
            </a:r>
          </a:p>
          <a:p>
            <a:r>
              <a:rPr lang="en-AU" dirty="0"/>
              <a:t>Concern that some people with anorexia might use unauthorized GLP-1 RAs</a:t>
            </a:r>
          </a:p>
        </p:txBody>
      </p:sp>
    </p:spTree>
    <p:extLst>
      <p:ext uri="{BB962C8B-B14F-4D97-AF65-F5344CB8AC3E}">
        <p14:creationId xmlns:p14="http://schemas.microsoft.com/office/powerpoint/2010/main" val="29034509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8F0BEE6-A66E-78EB-45B4-088245BA8230}"/>
              </a:ext>
            </a:extLst>
          </p:cNvPr>
          <p:cNvSpPr>
            <a:spLocks noGrp="1" noRot="1" noChangeArrowheads="1"/>
          </p:cNvSpPr>
          <p:nvPr>
            <p:ph type="title"/>
          </p:nvPr>
        </p:nvSpPr>
        <p:spPr/>
        <p:txBody>
          <a:bodyPr/>
          <a:lstStyle/>
          <a:p>
            <a:pPr eaLnBrk="1" hangingPunct="1">
              <a:defRPr/>
            </a:pPr>
            <a:r>
              <a:rPr lang="en-US" sz="4000"/>
              <a:t>Consequences of Abnormal Weight Loss Behaviors</a:t>
            </a:r>
          </a:p>
        </p:txBody>
      </p:sp>
      <p:sp>
        <p:nvSpPr>
          <p:cNvPr id="100355" name="Rectangle 3">
            <a:extLst>
              <a:ext uri="{FF2B5EF4-FFF2-40B4-BE49-F238E27FC236}">
                <a16:creationId xmlns:a16="http://schemas.microsoft.com/office/drawing/2014/main" id="{46F99214-9545-9973-0B1A-C0C3C50BF344}"/>
              </a:ext>
            </a:extLst>
          </p:cNvPr>
          <p:cNvSpPr>
            <a:spLocks noGrp="1" noChangeArrowheads="1"/>
          </p:cNvSpPr>
          <p:nvPr>
            <p:ph type="body" idx="1"/>
          </p:nvPr>
        </p:nvSpPr>
        <p:spPr/>
        <p:txBody>
          <a:bodyPr/>
          <a:lstStyle/>
          <a:p>
            <a:pPr eaLnBrk="1" hangingPunct="1">
              <a:lnSpc>
                <a:spcPct val="90000"/>
              </a:lnSpc>
              <a:defRPr/>
            </a:pPr>
            <a:r>
              <a:rPr lang="en-US" sz="2800" dirty="0"/>
              <a:t>Delayed maturation</a:t>
            </a:r>
          </a:p>
          <a:p>
            <a:pPr eaLnBrk="1" hangingPunct="1">
              <a:lnSpc>
                <a:spcPct val="90000"/>
              </a:lnSpc>
              <a:defRPr/>
            </a:pPr>
            <a:r>
              <a:rPr lang="en-US" sz="2800" dirty="0"/>
              <a:t>Impaired growth</a:t>
            </a:r>
          </a:p>
          <a:p>
            <a:pPr eaLnBrk="1" hangingPunct="1">
              <a:lnSpc>
                <a:spcPct val="90000"/>
              </a:lnSpc>
              <a:defRPr/>
            </a:pPr>
            <a:r>
              <a:rPr lang="en-US" sz="2800" dirty="0"/>
              <a:t>Menstrual irregularities / amenorrhea</a:t>
            </a:r>
          </a:p>
          <a:p>
            <a:pPr eaLnBrk="1" hangingPunct="1">
              <a:lnSpc>
                <a:spcPct val="90000"/>
              </a:lnSpc>
              <a:defRPr/>
            </a:pPr>
            <a:r>
              <a:rPr lang="en-US" sz="2800" dirty="0"/>
              <a:t>Infections</a:t>
            </a:r>
          </a:p>
          <a:p>
            <a:pPr eaLnBrk="1" hangingPunct="1">
              <a:lnSpc>
                <a:spcPct val="90000"/>
              </a:lnSpc>
              <a:defRPr/>
            </a:pPr>
            <a:r>
              <a:rPr lang="en-US" sz="2800" dirty="0"/>
              <a:t>Dental problems / tooth decay</a:t>
            </a:r>
          </a:p>
          <a:p>
            <a:pPr eaLnBrk="1" hangingPunct="1">
              <a:lnSpc>
                <a:spcPct val="90000"/>
              </a:lnSpc>
              <a:defRPr/>
            </a:pPr>
            <a:r>
              <a:rPr lang="en-US" sz="2800" dirty="0"/>
              <a:t>Eating disorders</a:t>
            </a:r>
          </a:p>
          <a:p>
            <a:pPr eaLnBrk="1" hangingPunct="1">
              <a:lnSpc>
                <a:spcPct val="90000"/>
              </a:lnSpc>
              <a:defRPr/>
            </a:pPr>
            <a:r>
              <a:rPr lang="en-US" sz="2800" dirty="0"/>
              <a:t>Depression</a:t>
            </a:r>
          </a:p>
          <a:p>
            <a:pPr eaLnBrk="1" hangingPunct="1">
              <a:lnSpc>
                <a:spcPct val="90000"/>
              </a:lnSpc>
              <a:defRPr/>
            </a:pPr>
            <a:endParaRPr lang="en-US" sz="2800" dirty="0"/>
          </a:p>
          <a:p>
            <a:pPr eaLnBrk="1" hangingPunct="1">
              <a:lnSpc>
                <a:spcPct val="90000"/>
              </a:lnSpc>
              <a:defRPr/>
            </a:pPr>
            <a:r>
              <a:rPr lang="en-US" sz="2800" dirty="0"/>
              <a:t>Alternatively, such behaviors can be a sign of depression or verbal, physical, or sexual abuse</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8D878BAF-AA1F-8068-A031-C7AF894FCC7F}"/>
              </a:ext>
            </a:extLst>
          </p:cNvPr>
          <p:cNvSpPr>
            <a:spLocks noGrp="1" noRot="1" noChangeArrowheads="1"/>
          </p:cNvSpPr>
          <p:nvPr>
            <p:ph type="title"/>
          </p:nvPr>
        </p:nvSpPr>
        <p:spPr/>
        <p:txBody>
          <a:bodyPr/>
          <a:lstStyle/>
          <a:p>
            <a:pPr eaLnBrk="1" hangingPunct="1">
              <a:defRPr/>
            </a:pPr>
            <a:r>
              <a:rPr lang="en-US" dirty="0"/>
              <a:t>The Role of the Media</a:t>
            </a:r>
          </a:p>
        </p:txBody>
      </p:sp>
      <p:sp>
        <p:nvSpPr>
          <p:cNvPr id="101379" name="Rectangle 3">
            <a:extLst>
              <a:ext uri="{FF2B5EF4-FFF2-40B4-BE49-F238E27FC236}">
                <a16:creationId xmlns:a16="http://schemas.microsoft.com/office/drawing/2014/main" id="{D05EF156-CA97-74A9-1E30-FCED590D0FBC}"/>
              </a:ext>
            </a:extLst>
          </p:cNvPr>
          <p:cNvSpPr>
            <a:spLocks noGrp="1" noChangeArrowheads="1"/>
          </p:cNvSpPr>
          <p:nvPr>
            <p:ph type="body" idx="1"/>
          </p:nvPr>
        </p:nvSpPr>
        <p:spPr/>
        <p:txBody>
          <a:bodyPr/>
          <a:lstStyle/>
          <a:p>
            <a:pPr eaLnBrk="1" hangingPunct="1">
              <a:defRPr/>
            </a:pPr>
            <a:r>
              <a:rPr lang="en-US" dirty="0"/>
              <a:t>Media images contribute to misguided perception of the “ideal” body</a:t>
            </a:r>
          </a:p>
          <a:p>
            <a:pPr lvl="1" eaLnBrk="1" hangingPunct="1">
              <a:defRPr/>
            </a:pPr>
            <a:r>
              <a:rPr lang="en-US" dirty="0"/>
              <a:t>Models today weigh 23% less than average women; 1986: 8%</a:t>
            </a:r>
          </a:p>
          <a:p>
            <a:pPr lvl="1" eaLnBrk="1" hangingPunct="1">
              <a:defRPr/>
            </a:pPr>
            <a:r>
              <a:rPr lang="en-US" dirty="0"/>
              <a:t>Dimensions of the average fashion model: 5’9”, 110lbs</a:t>
            </a:r>
          </a:p>
          <a:p>
            <a:pPr lvl="1" eaLnBrk="1" hangingPunct="1">
              <a:defRPr/>
            </a:pPr>
            <a:r>
              <a:rPr lang="en-US" dirty="0"/>
              <a:t>Dimensions of average American woman: 5’4”, 164 lbs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7EB7-8667-1373-25AB-17EBB110D14A}"/>
              </a:ext>
            </a:extLst>
          </p:cNvPr>
          <p:cNvSpPr>
            <a:spLocks noGrp="1"/>
          </p:cNvSpPr>
          <p:nvPr>
            <p:ph type="title"/>
          </p:nvPr>
        </p:nvSpPr>
        <p:spPr/>
        <p:txBody>
          <a:bodyPr/>
          <a:lstStyle/>
          <a:p>
            <a:pPr>
              <a:defRPr/>
            </a:pPr>
            <a:r>
              <a:rPr lang="en-US" dirty="0"/>
              <a:t>The Role of the Media</a:t>
            </a:r>
          </a:p>
        </p:txBody>
      </p:sp>
      <p:sp>
        <p:nvSpPr>
          <p:cNvPr id="3" name="Content Placeholder 2">
            <a:extLst>
              <a:ext uri="{FF2B5EF4-FFF2-40B4-BE49-F238E27FC236}">
                <a16:creationId xmlns:a16="http://schemas.microsoft.com/office/drawing/2014/main" id="{E6452761-367C-3510-2858-63EAD3BBAA93}"/>
              </a:ext>
            </a:extLst>
          </p:cNvPr>
          <p:cNvSpPr>
            <a:spLocks noGrp="1"/>
          </p:cNvSpPr>
          <p:nvPr>
            <p:ph idx="1"/>
          </p:nvPr>
        </p:nvSpPr>
        <p:spPr/>
        <p:txBody>
          <a:bodyPr/>
          <a:lstStyle/>
          <a:p>
            <a:pPr>
              <a:defRPr/>
            </a:pPr>
            <a:r>
              <a:rPr lang="en-US" sz="2800" dirty="0"/>
              <a:t>Waist-to-height ratio:</a:t>
            </a:r>
          </a:p>
          <a:p>
            <a:pPr lvl="1">
              <a:defRPr/>
            </a:pPr>
            <a:r>
              <a:rPr lang="en-US" dirty="0"/>
              <a:t>Barbie Doll 25%</a:t>
            </a:r>
          </a:p>
          <a:p>
            <a:pPr lvl="2">
              <a:defRPr/>
            </a:pPr>
            <a:r>
              <a:rPr lang="en-US" sz="2800" dirty="0" err="1"/>
              <a:t>Lifesize</a:t>
            </a:r>
            <a:r>
              <a:rPr lang="en-US" sz="2800" dirty="0"/>
              <a:t> Barbie would have a 17” waist</a:t>
            </a:r>
          </a:p>
          <a:p>
            <a:pPr lvl="1">
              <a:defRPr/>
            </a:pPr>
            <a:r>
              <a:rPr lang="en-US" dirty="0"/>
              <a:t>Ken Doll 36%</a:t>
            </a:r>
          </a:p>
          <a:p>
            <a:pPr lvl="1">
              <a:defRPr/>
            </a:pPr>
            <a:r>
              <a:rPr lang="en-US" dirty="0"/>
              <a:t>Female college swimmers 42%</a:t>
            </a:r>
          </a:p>
          <a:p>
            <a:pPr lvl="1">
              <a:defRPr/>
            </a:pPr>
            <a:r>
              <a:rPr lang="en-US" dirty="0"/>
              <a:t>Male college swimmers 43%</a:t>
            </a:r>
          </a:p>
          <a:p>
            <a:pPr lvl="1">
              <a:defRPr/>
            </a:pPr>
            <a:r>
              <a:rPr lang="en-US" dirty="0"/>
              <a:t>General healthy cutoff 50%</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7BBCDE7B-3898-D1A1-CF5C-16639607673F}"/>
              </a:ext>
            </a:extLst>
          </p:cNvPr>
          <p:cNvSpPr>
            <a:spLocks noGrp="1" noRot="1" noChangeArrowheads="1"/>
          </p:cNvSpPr>
          <p:nvPr>
            <p:ph type="title"/>
          </p:nvPr>
        </p:nvSpPr>
        <p:spPr/>
        <p:txBody>
          <a:bodyPr/>
          <a:lstStyle/>
          <a:p>
            <a:pPr eaLnBrk="1" hangingPunct="1">
              <a:defRPr/>
            </a:pPr>
            <a:r>
              <a:rPr lang="en-US" dirty="0"/>
              <a:t>Modeling Schools for Teens</a:t>
            </a:r>
          </a:p>
        </p:txBody>
      </p:sp>
      <p:sp>
        <p:nvSpPr>
          <p:cNvPr id="136195" name="Rectangle 3">
            <a:extLst>
              <a:ext uri="{FF2B5EF4-FFF2-40B4-BE49-F238E27FC236}">
                <a16:creationId xmlns:a16="http://schemas.microsoft.com/office/drawing/2014/main" id="{248824FF-8455-12A6-DFC4-C89B9123E883}"/>
              </a:ext>
            </a:extLst>
          </p:cNvPr>
          <p:cNvSpPr>
            <a:spLocks noGrp="1" noChangeArrowheads="1"/>
          </p:cNvSpPr>
          <p:nvPr>
            <p:ph type="body" idx="1"/>
          </p:nvPr>
        </p:nvSpPr>
        <p:spPr/>
        <p:txBody>
          <a:bodyPr/>
          <a:lstStyle/>
          <a:p>
            <a:pPr eaLnBrk="1" hangingPunct="1">
              <a:defRPr/>
            </a:pPr>
            <a:r>
              <a:rPr lang="en-US" dirty="0"/>
              <a:t>Create unrealistic expectations</a:t>
            </a:r>
          </a:p>
          <a:p>
            <a:pPr eaLnBrk="1" hangingPunct="1">
              <a:defRPr/>
            </a:pPr>
            <a:r>
              <a:rPr lang="en-US" dirty="0"/>
              <a:t>Only a very “select” few models achieve financial success</a:t>
            </a:r>
          </a:p>
          <a:p>
            <a:pPr lvl="1" eaLnBrk="1" hangingPunct="1">
              <a:defRPr/>
            </a:pPr>
            <a:r>
              <a:rPr lang="en-US" sz="3200" dirty="0"/>
              <a:t>Of these, beginners earn $1500 per day, those in the top tier $25,000 per day, and supermodels $100,000 or even more per day)</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B290-E547-4110-412F-3E6E270BE4FB}"/>
              </a:ext>
            </a:extLst>
          </p:cNvPr>
          <p:cNvSpPr>
            <a:spLocks noGrp="1"/>
          </p:cNvSpPr>
          <p:nvPr>
            <p:ph type="title"/>
          </p:nvPr>
        </p:nvSpPr>
        <p:spPr/>
        <p:txBody>
          <a:bodyPr/>
          <a:lstStyle/>
          <a:p>
            <a:pPr>
              <a:defRPr/>
            </a:pPr>
            <a:r>
              <a:rPr lang="en-US" dirty="0"/>
              <a:t>Modeling</a:t>
            </a:r>
          </a:p>
        </p:txBody>
      </p:sp>
      <p:sp>
        <p:nvSpPr>
          <p:cNvPr id="3" name="Content Placeholder 2">
            <a:extLst>
              <a:ext uri="{FF2B5EF4-FFF2-40B4-BE49-F238E27FC236}">
                <a16:creationId xmlns:a16="http://schemas.microsoft.com/office/drawing/2014/main" id="{94FBCDCA-6DA0-FA98-FCFC-D33CD0484948}"/>
              </a:ext>
            </a:extLst>
          </p:cNvPr>
          <p:cNvSpPr>
            <a:spLocks noGrp="1"/>
          </p:cNvSpPr>
          <p:nvPr>
            <p:ph idx="1"/>
          </p:nvPr>
        </p:nvSpPr>
        <p:spPr/>
        <p:txBody>
          <a:bodyPr/>
          <a:lstStyle/>
          <a:p>
            <a:pPr eaLnBrk="1" hangingPunct="1">
              <a:defRPr/>
            </a:pPr>
            <a:r>
              <a:rPr lang="en-US" dirty="0"/>
              <a:t>Almost ½ of 500 models studied were malnourished by WHO standards</a:t>
            </a:r>
          </a:p>
          <a:p>
            <a:pPr eaLnBrk="1" hangingPunct="1">
              <a:defRPr/>
            </a:pPr>
            <a:r>
              <a:rPr lang="en-US" dirty="0"/>
              <a:t>Some major fashion locales (e.g., Paris, Milan, Madrid, Israel) now require minimum BMI of 18 (not NYC)</a:t>
            </a:r>
          </a:p>
          <a:p>
            <a:pPr eaLnBrk="1" hangingPunct="1">
              <a:defRPr/>
            </a:pPr>
            <a:r>
              <a:rPr lang="en-US" dirty="0"/>
              <a:t>2016: London banned “unrealistic body images” from public transportation system</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02AF555C-4CDB-FFFA-456B-150769B81F5B}"/>
              </a:ext>
            </a:extLst>
          </p:cNvPr>
          <p:cNvSpPr>
            <a:spLocks noGrp="1" noRot="1" noChangeArrowheads="1"/>
          </p:cNvSpPr>
          <p:nvPr>
            <p:ph type="title"/>
          </p:nvPr>
        </p:nvSpPr>
        <p:spPr/>
        <p:txBody>
          <a:bodyPr/>
          <a:lstStyle/>
          <a:p>
            <a:pPr eaLnBrk="1" hangingPunct="1">
              <a:defRPr/>
            </a:pPr>
            <a:r>
              <a:rPr lang="en-US" dirty="0"/>
              <a:t>Food Insecurity and Hunger</a:t>
            </a:r>
          </a:p>
        </p:txBody>
      </p:sp>
      <p:sp>
        <p:nvSpPr>
          <p:cNvPr id="102403" name="Rectangle 3">
            <a:extLst>
              <a:ext uri="{FF2B5EF4-FFF2-40B4-BE49-F238E27FC236}">
                <a16:creationId xmlns:a16="http://schemas.microsoft.com/office/drawing/2014/main" id="{7E68240C-D9DA-6E3A-C6E9-2778667B3658}"/>
              </a:ext>
            </a:extLst>
          </p:cNvPr>
          <p:cNvSpPr>
            <a:spLocks noGrp="1" noChangeArrowheads="1"/>
          </p:cNvSpPr>
          <p:nvPr>
            <p:ph type="body" idx="1"/>
          </p:nvPr>
        </p:nvSpPr>
        <p:spPr/>
        <p:txBody>
          <a:bodyPr/>
          <a:lstStyle/>
          <a:p>
            <a:pPr eaLnBrk="1" hangingPunct="1">
              <a:defRPr/>
            </a:pPr>
            <a:r>
              <a:rPr lang="en-US" dirty="0"/>
              <a:t>Worldwide, hunger-related causes kill 9 million people annually, or 25,000 people each day, as many people in just over 3 days as died in the atomic bombing of Hiroshima</a:t>
            </a:r>
          </a:p>
          <a:p>
            <a:pPr eaLnBrk="1" hangingPunct="1">
              <a:defRPr/>
            </a:pPr>
            <a:r>
              <a:rPr lang="en-US" dirty="0"/>
              <a:t>US faces increasing mal-distribution of wealth and significant levels of poverty and hunger</a:t>
            </a:r>
          </a:p>
          <a:p>
            <a:pPr lvl="1" eaLnBrk="1" hangingPunct="1">
              <a:defRPr/>
            </a:pPr>
            <a:r>
              <a:rPr lang="en-US" dirty="0"/>
              <a:t>12 million children live in poverty (1/6), and 4 million go hungry each day</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D4225B7E-022C-70F7-C8AB-53AD5933039D}"/>
              </a:ext>
            </a:extLst>
          </p:cNvPr>
          <p:cNvSpPr>
            <a:spLocks noGrp="1" noRot="1" noChangeArrowheads="1"/>
          </p:cNvSpPr>
          <p:nvPr>
            <p:ph type="title"/>
          </p:nvPr>
        </p:nvSpPr>
        <p:spPr/>
        <p:txBody>
          <a:bodyPr/>
          <a:lstStyle/>
          <a:p>
            <a:pPr eaLnBrk="1" hangingPunct="1">
              <a:defRPr/>
            </a:pPr>
            <a:r>
              <a:rPr lang="en-US" dirty="0"/>
              <a:t>Food Insecurity and Hunger</a:t>
            </a:r>
          </a:p>
        </p:txBody>
      </p:sp>
      <p:sp>
        <p:nvSpPr>
          <p:cNvPr id="103427" name="Rectangle 3">
            <a:extLst>
              <a:ext uri="{FF2B5EF4-FFF2-40B4-BE49-F238E27FC236}">
                <a16:creationId xmlns:a16="http://schemas.microsoft.com/office/drawing/2014/main" id="{84EC6047-1E2F-B285-0258-A2AE9F075482}"/>
              </a:ext>
            </a:extLst>
          </p:cNvPr>
          <p:cNvSpPr>
            <a:spLocks noGrp="1" noChangeArrowheads="1"/>
          </p:cNvSpPr>
          <p:nvPr>
            <p:ph type="body" idx="1"/>
          </p:nvPr>
        </p:nvSpPr>
        <p:spPr/>
        <p:txBody>
          <a:bodyPr/>
          <a:lstStyle/>
          <a:p>
            <a:pPr eaLnBrk="1" hangingPunct="1">
              <a:defRPr/>
            </a:pPr>
            <a:r>
              <a:rPr lang="en-US" dirty="0"/>
              <a:t>USDA: Up to 50 million Americans/12% of US households suffer from food insecurity (limited or uncertain availability of nutritionally adequate and safe foods or limited or uncertain ability to acquire acceptable food in socially acceptable ways)</a:t>
            </a:r>
          </a:p>
          <a:p>
            <a:pPr eaLnBrk="1" hangingPunct="1">
              <a:defRPr/>
            </a:pPr>
            <a:r>
              <a:rPr lang="en-US" dirty="0"/>
              <a:t>Another 4% face outright hunger (the uneasy or painful sensation caused by the recurrent lack of access to food)</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A86D7ECB-2897-44FE-D0E8-5BC9CF1FCCEC}"/>
              </a:ext>
            </a:extLst>
          </p:cNvPr>
          <p:cNvSpPr>
            <a:spLocks noGrp="1" noRot="1" noChangeArrowheads="1"/>
          </p:cNvSpPr>
          <p:nvPr>
            <p:ph type="title"/>
          </p:nvPr>
        </p:nvSpPr>
        <p:spPr/>
        <p:txBody>
          <a:bodyPr/>
          <a:lstStyle/>
          <a:p>
            <a:pPr eaLnBrk="1" hangingPunct="1">
              <a:defRPr/>
            </a:pPr>
            <a:r>
              <a:rPr lang="en-US" dirty="0"/>
              <a:t>Waste</a:t>
            </a:r>
          </a:p>
        </p:txBody>
      </p:sp>
      <p:sp>
        <p:nvSpPr>
          <p:cNvPr id="137219" name="Rectangle 3">
            <a:extLst>
              <a:ext uri="{FF2B5EF4-FFF2-40B4-BE49-F238E27FC236}">
                <a16:creationId xmlns:a16="http://schemas.microsoft.com/office/drawing/2014/main" id="{2E776C12-8CC9-34E5-8DE4-1625854C734C}"/>
              </a:ext>
            </a:extLst>
          </p:cNvPr>
          <p:cNvSpPr>
            <a:spLocks noGrp="1" noChangeArrowheads="1"/>
          </p:cNvSpPr>
          <p:nvPr>
            <p:ph type="body" idx="1"/>
          </p:nvPr>
        </p:nvSpPr>
        <p:spPr/>
        <p:txBody>
          <a:bodyPr/>
          <a:lstStyle/>
          <a:p>
            <a:pPr eaLnBrk="1" hangingPunct="1">
              <a:defRPr/>
            </a:pPr>
            <a:r>
              <a:rPr lang="en-US" sz="4000" dirty="0"/>
              <a:t>Meanwhile, American households waste over $43 billion worth of food per year</a:t>
            </a:r>
          </a:p>
          <a:p>
            <a:pPr lvl="1" eaLnBrk="1" hangingPunct="1">
              <a:defRPr/>
            </a:pPr>
            <a:r>
              <a:rPr lang="en-US" sz="4000" dirty="0"/>
              <a:t>1,400 calories per day (40% of food supply) wasted</a:t>
            </a:r>
          </a:p>
          <a:p>
            <a:pPr lvl="1" eaLnBrk="1" hangingPunct="1">
              <a:defRPr/>
            </a:pPr>
            <a:r>
              <a:rPr lang="en-US" sz="4000" dirty="0"/>
              <a:t>3 times as much as in 1985</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9A43A4EB-5731-B6BC-3D29-BA800CB92A69}"/>
              </a:ext>
            </a:extLst>
          </p:cNvPr>
          <p:cNvSpPr>
            <a:spLocks noGrp="1" noRot="1" noChangeArrowheads="1"/>
          </p:cNvSpPr>
          <p:nvPr>
            <p:ph type="title"/>
          </p:nvPr>
        </p:nvSpPr>
        <p:spPr/>
        <p:txBody>
          <a:bodyPr/>
          <a:lstStyle/>
          <a:p>
            <a:pPr eaLnBrk="1" hangingPunct="1">
              <a:defRPr/>
            </a:pPr>
            <a:r>
              <a:rPr lang="en-US"/>
              <a:t>Gluttony and Eating Contests</a:t>
            </a:r>
          </a:p>
        </p:txBody>
      </p:sp>
      <p:sp>
        <p:nvSpPr>
          <p:cNvPr id="104451" name="Rectangle 3">
            <a:extLst>
              <a:ext uri="{FF2B5EF4-FFF2-40B4-BE49-F238E27FC236}">
                <a16:creationId xmlns:a16="http://schemas.microsoft.com/office/drawing/2014/main" id="{17F2AD39-CDBD-E74C-79E6-8FA46C9B8D11}"/>
              </a:ext>
            </a:extLst>
          </p:cNvPr>
          <p:cNvSpPr>
            <a:spLocks noGrp="1" noChangeArrowheads="1"/>
          </p:cNvSpPr>
          <p:nvPr>
            <p:ph type="body" idx="1"/>
          </p:nvPr>
        </p:nvSpPr>
        <p:spPr/>
        <p:txBody>
          <a:bodyPr/>
          <a:lstStyle/>
          <a:p>
            <a:pPr eaLnBrk="1" hangingPunct="1">
              <a:defRPr/>
            </a:pPr>
            <a:r>
              <a:rPr lang="en-US" dirty="0"/>
              <a:t>International Federation of Competitive Eating sponsors more than 150 annual </a:t>
            </a:r>
            <a:r>
              <a:rPr lang="en-US" dirty="0" err="1"/>
              <a:t>gorgefests</a:t>
            </a:r>
            <a:endParaRPr lang="en-US" dirty="0"/>
          </a:p>
          <a:p>
            <a:pPr lvl="1" eaLnBrk="1" hangingPunct="1">
              <a:defRPr/>
            </a:pPr>
            <a:r>
              <a:rPr lang="en-US" dirty="0"/>
              <a:t>Chicken wings, oysters, jalapenos, etc.</a:t>
            </a:r>
          </a:p>
          <a:p>
            <a:pPr lvl="1" eaLnBrk="1" hangingPunct="1">
              <a:defRPr/>
            </a:pPr>
            <a:r>
              <a:rPr lang="en-US" dirty="0"/>
              <a:t>Official newsletter: “The </a:t>
            </a:r>
            <a:r>
              <a:rPr lang="en-US" dirty="0" err="1"/>
              <a:t>Gurgitator</a:t>
            </a:r>
            <a:r>
              <a:rPr lang="en-US" dirty="0"/>
              <a:t>”</a:t>
            </a:r>
          </a:p>
          <a:p>
            <a:pPr lvl="1" eaLnBrk="1" hangingPunct="1">
              <a:defRPr/>
            </a:pPr>
            <a:r>
              <a:rPr lang="en-US" dirty="0"/>
              <a:t>Nathan’s Annual Fourth of July Hot Dog Eating Contest</a:t>
            </a:r>
          </a:p>
          <a:p>
            <a:pPr lvl="2" eaLnBrk="1" hangingPunct="1">
              <a:defRPr/>
            </a:pPr>
            <a:r>
              <a:rPr lang="en-US" dirty="0"/>
              <a:t>The World Cup of food bolting</a:t>
            </a:r>
          </a:p>
          <a:p>
            <a:pPr lvl="2" eaLnBrk="1" hangingPunct="1">
              <a:defRPr/>
            </a:pPr>
            <a:r>
              <a:rPr lang="en-US" dirty="0"/>
              <a:t>Past winners have consumed over 60 wieners and buns in just ten minutes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54F6D61D-E01B-84B6-537B-05C77CE82D5C}"/>
              </a:ext>
            </a:extLst>
          </p:cNvPr>
          <p:cNvSpPr>
            <a:spLocks noGrp="1" noRot="1" noChangeArrowheads="1"/>
          </p:cNvSpPr>
          <p:nvPr>
            <p:ph type="title"/>
          </p:nvPr>
        </p:nvSpPr>
        <p:spPr/>
        <p:txBody>
          <a:bodyPr/>
          <a:lstStyle/>
          <a:p>
            <a:pPr eaLnBrk="1" hangingPunct="1">
              <a:defRPr/>
            </a:pPr>
            <a:r>
              <a:rPr lang="en-US"/>
              <a:t>Treatments for Obesity</a:t>
            </a:r>
          </a:p>
        </p:txBody>
      </p:sp>
      <p:sp>
        <p:nvSpPr>
          <p:cNvPr id="105475" name="Rectangle 3">
            <a:extLst>
              <a:ext uri="{FF2B5EF4-FFF2-40B4-BE49-F238E27FC236}">
                <a16:creationId xmlns:a16="http://schemas.microsoft.com/office/drawing/2014/main" id="{BEE79B4B-61DE-3238-A2C2-80A68C342840}"/>
              </a:ext>
            </a:extLst>
          </p:cNvPr>
          <p:cNvSpPr>
            <a:spLocks noGrp="1" noChangeArrowheads="1"/>
          </p:cNvSpPr>
          <p:nvPr>
            <p:ph type="body" idx="1"/>
          </p:nvPr>
        </p:nvSpPr>
        <p:spPr/>
        <p:txBody>
          <a:bodyPr/>
          <a:lstStyle/>
          <a:p>
            <a:pPr eaLnBrk="1" hangingPunct="1">
              <a:defRPr/>
            </a:pPr>
            <a:r>
              <a:rPr lang="en-US" sz="3600" dirty="0"/>
              <a:t>Decrease caloric intake (especially simple carbohydrates and trans-fatty acids)</a:t>
            </a:r>
          </a:p>
          <a:p>
            <a:pPr eaLnBrk="1" hangingPunct="1">
              <a:defRPr/>
            </a:pPr>
            <a:r>
              <a:rPr lang="en-US" sz="3600" dirty="0"/>
              <a:t>Eat slowly</a:t>
            </a:r>
          </a:p>
          <a:p>
            <a:pPr eaLnBrk="1" hangingPunct="1">
              <a:defRPr/>
            </a:pPr>
            <a:r>
              <a:rPr lang="en-US" sz="3600" dirty="0"/>
              <a:t>Drink two glasses of water before eating</a:t>
            </a:r>
          </a:p>
          <a:p>
            <a:pPr eaLnBrk="1" hangingPunct="1">
              <a:defRPr/>
            </a:pPr>
            <a:r>
              <a:rPr lang="en-US" sz="3600" dirty="0"/>
              <a:t>Exercise more</a:t>
            </a:r>
          </a:p>
          <a:p>
            <a:pPr eaLnBrk="1" hangingPunct="1">
              <a:defRPr/>
            </a:pPr>
            <a:r>
              <a:rPr lang="en-US" sz="3600" dirty="0"/>
              <a:t>Get adequate sleep</a:t>
            </a:r>
          </a:p>
          <a:p>
            <a:pPr eaLnBrk="1" hangingPunct="1">
              <a:defRPr/>
            </a:pPr>
            <a:r>
              <a:rPr lang="en-US" sz="3600" dirty="0"/>
              <a:t>Behavioral modification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90DB91E9-7BE0-4BEA-159D-3FC83B3CC196}"/>
              </a:ext>
            </a:extLst>
          </p:cNvPr>
          <p:cNvSpPr>
            <a:spLocks noGrp="1" noRot="1" noChangeArrowheads="1"/>
          </p:cNvSpPr>
          <p:nvPr>
            <p:ph type="title"/>
          </p:nvPr>
        </p:nvSpPr>
        <p:spPr/>
        <p:txBody>
          <a:bodyPr/>
          <a:lstStyle/>
          <a:p>
            <a:pPr eaLnBrk="1" hangingPunct="1">
              <a:defRPr/>
            </a:pPr>
            <a:r>
              <a:rPr lang="en-US"/>
              <a:t>Treatments for Obesity</a:t>
            </a:r>
          </a:p>
        </p:txBody>
      </p:sp>
      <p:sp>
        <p:nvSpPr>
          <p:cNvPr id="140291" name="Rectangle 3">
            <a:extLst>
              <a:ext uri="{FF2B5EF4-FFF2-40B4-BE49-F238E27FC236}">
                <a16:creationId xmlns:a16="http://schemas.microsoft.com/office/drawing/2014/main" id="{9B86E5CF-9DE7-4954-E212-CC4F4CE039BD}"/>
              </a:ext>
            </a:extLst>
          </p:cNvPr>
          <p:cNvSpPr>
            <a:spLocks noGrp="1" noChangeArrowheads="1"/>
          </p:cNvSpPr>
          <p:nvPr>
            <p:ph type="body" idx="1"/>
          </p:nvPr>
        </p:nvSpPr>
        <p:spPr/>
        <p:txBody>
          <a:bodyPr/>
          <a:lstStyle/>
          <a:p>
            <a:pPr eaLnBrk="1" hangingPunct="1">
              <a:defRPr/>
            </a:pPr>
            <a:r>
              <a:rPr lang="en-US" sz="3600" dirty="0"/>
              <a:t>Enlist familial and social support network</a:t>
            </a:r>
          </a:p>
          <a:p>
            <a:pPr eaLnBrk="1" hangingPunct="1">
              <a:defRPr/>
            </a:pPr>
            <a:r>
              <a:rPr lang="en-US" sz="3600" dirty="0"/>
              <a:t>Economic incentives (?sustainability)</a:t>
            </a:r>
          </a:p>
          <a:p>
            <a:pPr eaLnBrk="1" hangingPunct="1">
              <a:defRPr/>
            </a:pPr>
            <a:r>
              <a:rPr lang="en-US" sz="3600" dirty="0"/>
              <a:t>Rule out contributing factors (e.g., hypothyroidism)</a:t>
            </a:r>
          </a:p>
          <a:p>
            <a:pPr eaLnBrk="1" hangingPunct="1">
              <a:defRPr/>
            </a:pPr>
            <a:r>
              <a:rPr lang="en-US" sz="3600" dirty="0"/>
              <a:t>Treat associated conditions / </a:t>
            </a:r>
            <a:r>
              <a:rPr lang="en-US" sz="3600" dirty="0" err="1"/>
              <a:t>sequelae</a:t>
            </a:r>
            <a:endParaRPr lang="en-US" sz="36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32DA21E0-D54A-9375-6E78-4A1A1233CB39}"/>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07523" name="Rectangle 3">
            <a:extLst>
              <a:ext uri="{FF2B5EF4-FFF2-40B4-BE49-F238E27FC236}">
                <a16:creationId xmlns:a16="http://schemas.microsoft.com/office/drawing/2014/main" id="{5BB84F7E-94F2-404F-5BCA-8882A946BF13}"/>
              </a:ext>
            </a:extLst>
          </p:cNvPr>
          <p:cNvSpPr>
            <a:spLocks noGrp="1" noChangeArrowheads="1"/>
          </p:cNvSpPr>
          <p:nvPr>
            <p:ph type="body" idx="1"/>
          </p:nvPr>
        </p:nvSpPr>
        <p:spPr/>
        <p:txBody>
          <a:bodyPr/>
          <a:lstStyle/>
          <a:p>
            <a:pPr eaLnBrk="1" hangingPunct="1">
              <a:defRPr/>
            </a:pPr>
            <a:r>
              <a:rPr lang="en-US" dirty="0"/>
              <a:t>Adults should receive 45% to 65% of calories from carbohydrates, 20%-35% from fat, and 10%-35% from protein</a:t>
            </a:r>
          </a:p>
          <a:p>
            <a:pPr eaLnBrk="1" hangingPunct="1">
              <a:defRPr/>
            </a:pPr>
            <a:r>
              <a:rPr lang="en-US" dirty="0"/>
              <a:t>2/3 of women and 1/3 of men with BMI &gt; 27 have attempted weight loss</a:t>
            </a:r>
          </a:p>
          <a:p>
            <a:pPr lvl="1" eaLnBrk="1" hangingPunct="1">
              <a:defRPr/>
            </a:pPr>
            <a:r>
              <a:rPr lang="en-US" dirty="0"/>
              <a:t>Most who initially succeed regain lost weight within 5 yrs</a:t>
            </a:r>
          </a:p>
          <a:p>
            <a:pPr eaLnBrk="1" hangingPunct="1">
              <a:defRPr/>
            </a:pPr>
            <a:r>
              <a:rPr lang="en-US" dirty="0"/>
              <a:t>Diet and lifestyle: average 5% to 10% weight loss</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31C8-DC09-E397-808B-50BE0FE4A937}"/>
              </a:ext>
            </a:extLst>
          </p:cNvPr>
          <p:cNvSpPr>
            <a:spLocks noGrp="1"/>
          </p:cNvSpPr>
          <p:nvPr>
            <p:ph type="title"/>
          </p:nvPr>
        </p:nvSpPr>
        <p:spPr/>
        <p:txBody>
          <a:bodyPr/>
          <a:lstStyle/>
          <a:p>
            <a:pPr>
              <a:defRPr/>
            </a:pPr>
            <a:r>
              <a:rPr lang="en-US" dirty="0">
                <a:solidFill>
                  <a:srgbClr val="E5E5FF"/>
                </a:solidFill>
              </a:rPr>
              <a:t>Treatments for Obesity</a:t>
            </a:r>
            <a:endParaRPr lang="en-US" dirty="0"/>
          </a:p>
        </p:txBody>
      </p:sp>
      <p:sp>
        <p:nvSpPr>
          <p:cNvPr id="3" name="Content Placeholder 2">
            <a:extLst>
              <a:ext uri="{FF2B5EF4-FFF2-40B4-BE49-F238E27FC236}">
                <a16:creationId xmlns:a16="http://schemas.microsoft.com/office/drawing/2014/main" id="{6C4FC17F-ECF7-B025-8CBD-F8562E5E5DF1}"/>
              </a:ext>
            </a:extLst>
          </p:cNvPr>
          <p:cNvSpPr>
            <a:spLocks noGrp="1"/>
          </p:cNvSpPr>
          <p:nvPr>
            <p:ph idx="1"/>
          </p:nvPr>
        </p:nvSpPr>
        <p:spPr/>
        <p:txBody>
          <a:bodyPr/>
          <a:lstStyle/>
          <a:p>
            <a:pPr>
              <a:defRPr/>
            </a:pPr>
            <a:r>
              <a:rPr lang="en-US" sz="2800" dirty="0"/>
              <a:t>Commercial weight-loss programs</a:t>
            </a:r>
          </a:p>
          <a:p>
            <a:pPr lvl="1">
              <a:defRPr/>
            </a:pPr>
            <a:r>
              <a:rPr lang="en-US" dirty="0"/>
              <a:t>Jenny Craig and </a:t>
            </a:r>
            <a:r>
              <a:rPr lang="en-US" dirty="0">
                <a:solidFill>
                  <a:srgbClr val="FFFFFF"/>
                </a:solidFill>
              </a:rPr>
              <a:t>Weight Watchers </a:t>
            </a:r>
            <a:r>
              <a:rPr lang="en-US" dirty="0"/>
              <a:t>most successful (4.9% and 2.6% greater weight loss at 12 </a:t>
            </a:r>
            <a:r>
              <a:rPr lang="en-US" dirty="0" err="1"/>
              <a:t>mos</a:t>
            </a:r>
            <a:r>
              <a:rPr lang="en-US" dirty="0"/>
              <a:t> c/w counseling and education alone)</a:t>
            </a:r>
          </a:p>
          <a:p>
            <a:pPr lvl="2">
              <a:defRPr/>
            </a:pPr>
            <a:r>
              <a:rPr lang="en-US" sz="2800" dirty="0"/>
              <a:t>2023: Weight Watchers acquired telehealth platform Sequence, now in online obesity drug prescription business</a:t>
            </a:r>
          </a:p>
          <a:p>
            <a:pPr lvl="1">
              <a:defRPr/>
            </a:pPr>
            <a:r>
              <a:rPr lang="en-US" dirty="0"/>
              <a:t>Nutrisystem shows potential (3.8%, but less well-studied)</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108815F-87C1-7289-B55A-1E8459A07CBC}"/>
              </a:ext>
            </a:extLst>
          </p:cNvPr>
          <p:cNvSpPr>
            <a:spLocks noGrp="1" noRot="1" noChangeArrowheads="1"/>
          </p:cNvSpPr>
          <p:nvPr>
            <p:ph type="title"/>
          </p:nvPr>
        </p:nvSpPr>
        <p:spPr/>
        <p:txBody>
          <a:bodyPr/>
          <a:lstStyle/>
          <a:p>
            <a:pPr eaLnBrk="1" hangingPunct="1">
              <a:defRPr/>
            </a:pPr>
            <a:r>
              <a:rPr lang="en-US"/>
              <a:t>Treatments for Obesity</a:t>
            </a:r>
          </a:p>
        </p:txBody>
      </p:sp>
      <p:sp>
        <p:nvSpPr>
          <p:cNvPr id="108547" name="Rectangle 3">
            <a:extLst>
              <a:ext uri="{FF2B5EF4-FFF2-40B4-BE49-F238E27FC236}">
                <a16:creationId xmlns:a16="http://schemas.microsoft.com/office/drawing/2014/main" id="{08BA83E0-B070-E467-7547-BF433EEF2A32}"/>
              </a:ext>
            </a:extLst>
          </p:cNvPr>
          <p:cNvSpPr>
            <a:spLocks noGrp="1" noChangeArrowheads="1"/>
          </p:cNvSpPr>
          <p:nvPr>
            <p:ph type="body" idx="1"/>
          </p:nvPr>
        </p:nvSpPr>
        <p:spPr/>
        <p:txBody>
          <a:bodyPr/>
          <a:lstStyle/>
          <a:p>
            <a:pPr eaLnBrk="1" hangingPunct="1">
              <a:defRPr/>
            </a:pPr>
            <a:r>
              <a:rPr lang="en-US" dirty="0"/>
              <a:t>In some countries, insurance companies cover obesity treatment</a:t>
            </a:r>
          </a:p>
          <a:p>
            <a:pPr lvl="1" eaLnBrk="1" hangingPunct="1">
              <a:defRPr/>
            </a:pPr>
            <a:r>
              <a:rPr lang="en-US" dirty="0"/>
              <a:t>Most in the U.S. do not, although they do cover myriad expensive health consequences of obesity</a:t>
            </a:r>
          </a:p>
          <a:p>
            <a:pPr eaLnBrk="1" hangingPunct="1">
              <a:defRPr/>
            </a:pPr>
            <a:r>
              <a:rPr lang="en-US" dirty="0"/>
              <a:t>Americans spend an estimated $30 billion each year on diet pills, diet foods, exercise videos, health club dues, and other weight loss tools</a:t>
            </a:r>
          </a:p>
          <a:p>
            <a:pPr eaLnBrk="1" hangingPunct="1">
              <a:defRPr/>
            </a:pPr>
            <a:r>
              <a:rPr lang="en-US" dirty="0"/>
              <a:t>Weight loss product scams are the most common type of product-related fraud (FTC)</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2D051320-6126-DD8E-57BE-F090F7AA4F44}"/>
              </a:ext>
            </a:extLst>
          </p:cNvPr>
          <p:cNvSpPr>
            <a:spLocks noGrp="1" noRot="1" noChangeArrowheads="1"/>
          </p:cNvSpPr>
          <p:nvPr>
            <p:ph type="title"/>
          </p:nvPr>
        </p:nvSpPr>
        <p:spPr/>
        <p:txBody>
          <a:bodyPr/>
          <a:lstStyle/>
          <a:p>
            <a:pPr eaLnBrk="1" hangingPunct="1">
              <a:defRPr/>
            </a:pPr>
            <a:r>
              <a:rPr lang="en-US"/>
              <a:t>Treatments for Obesity</a:t>
            </a:r>
          </a:p>
        </p:txBody>
      </p:sp>
      <p:sp>
        <p:nvSpPr>
          <p:cNvPr id="139267" name="Rectangle 3">
            <a:extLst>
              <a:ext uri="{FF2B5EF4-FFF2-40B4-BE49-F238E27FC236}">
                <a16:creationId xmlns:a16="http://schemas.microsoft.com/office/drawing/2014/main" id="{17609020-51C3-EBA7-D37C-D4C76CFB2839}"/>
              </a:ext>
            </a:extLst>
          </p:cNvPr>
          <p:cNvSpPr>
            <a:spLocks noGrp="1" noChangeArrowheads="1"/>
          </p:cNvSpPr>
          <p:nvPr>
            <p:ph type="body" idx="1"/>
          </p:nvPr>
        </p:nvSpPr>
        <p:spPr/>
        <p:txBody>
          <a:bodyPr/>
          <a:lstStyle/>
          <a:p>
            <a:pPr eaLnBrk="1" hangingPunct="1">
              <a:defRPr/>
            </a:pPr>
            <a:r>
              <a:rPr lang="en-US" dirty="0"/>
              <a:t>Weight loss drugs are a billion dollar per year business in the US and growing</a:t>
            </a:r>
          </a:p>
          <a:p>
            <a:pPr eaLnBrk="1" hangingPunct="1">
              <a:defRPr/>
            </a:pPr>
            <a:r>
              <a:rPr lang="en-US" dirty="0"/>
              <a:t>Nearly 5 million US adults used prescription weight loss pills between 1996 and 1998; less than 1/50 eligible patients using in 2017</a:t>
            </a:r>
          </a:p>
          <a:p>
            <a:pPr lvl="1" eaLnBrk="1" hangingPunct="1">
              <a:defRPr/>
            </a:pPr>
            <a:r>
              <a:rPr lang="en-US" dirty="0"/>
              <a:t>However, ¼ of users were not overweight</a:t>
            </a:r>
          </a:p>
          <a:p>
            <a:pPr lvl="1" eaLnBrk="1" hangingPunct="1">
              <a:defRPr/>
            </a:pPr>
            <a:r>
              <a:rPr lang="en-US" dirty="0"/>
              <a:t>Use especially common among women</a:t>
            </a:r>
          </a:p>
          <a:p>
            <a:pPr lvl="1" eaLnBrk="1" hangingPunct="1">
              <a:defRPr/>
            </a:pPr>
            <a:r>
              <a:rPr lang="en-US" dirty="0"/>
              <a:t>[</a:t>
            </a:r>
            <a:r>
              <a:rPr lang="en-US" dirty="0" err="1"/>
              <a:t>Slentrol</a:t>
            </a:r>
            <a:r>
              <a:rPr lang="en-US" dirty="0"/>
              <a:t> – 1</a:t>
            </a:r>
            <a:r>
              <a:rPr lang="en-US" baseline="30000" dirty="0"/>
              <a:t>st</a:t>
            </a:r>
            <a:r>
              <a:rPr lang="en-US" dirty="0"/>
              <a:t> FDA-approved weight loss drug for dogs]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8F8AB6A2-103A-62AC-B7B8-CCFDE713A6C5}"/>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09571" name="Rectangle 3">
            <a:extLst>
              <a:ext uri="{FF2B5EF4-FFF2-40B4-BE49-F238E27FC236}">
                <a16:creationId xmlns:a16="http://schemas.microsoft.com/office/drawing/2014/main" id="{3A02B051-C741-1E41-CB25-46DBB375A087}"/>
              </a:ext>
            </a:extLst>
          </p:cNvPr>
          <p:cNvSpPr>
            <a:spLocks noGrp="1" noChangeArrowheads="1"/>
          </p:cNvSpPr>
          <p:nvPr>
            <p:ph type="body" idx="1"/>
          </p:nvPr>
        </p:nvSpPr>
        <p:spPr/>
        <p:txBody>
          <a:bodyPr/>
          <a:lstStyle/>
          <a:p>
            <a:pPr eaLnBrk="1" hangingPunct="1">
              <a:defRPr/>
            </a:pPr>
            <a:r>
              <a:rPr lang="en-US" sz="2800" dirty="0"/>
              <a:t>Drug therapy may be appropriate for patients with a BMI &gt; 30 or a BMI &gt; 27 with additional risk factors</a:t>
            </a:r>
          </a:p>
          <a:p>
            <a:pPr>
              <a:defRPr/>
            </a:pPr>
            <a:r>
              <a:rPr lang="en-US" sz="2800" dirty="0"/>
              <a:t>Less than 1/50 eligible patients taking (85% of these taking </a:t>
            </a:r>
            <a:r>
              <a:rPr lang="en-US" sz="2800" dirty="0" err="1"/>
              <a:t>phenteramine</a:t>
            </a:r>
            <a:r>
              <a:rPr lang="en-US" sz="2800" dirty="0"/>
              <a:t>)</a:t>
            </a:r>
          </a:p>
          <a:p>
            <a:pPr>
              <a:defRPr/>
            </a:pPr>
            <a:r>
              <a:rPr lang="en-US" sz="2800" dirty="0"/>
              <a:t>2 drug combinations offer greater benefit with fewer side effects</a:t>
            </a:r>
          </a:p>
          <a:p>
            <a:pPr>
              <a:defRPr/>
            </a:pPr>
            <a:r>
              <a:rPr lang="en-US" sz="2800" dirty="0"/>
              <a:t>Discontinue if weight loss less than 5% over 12 weeks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09BC-C1F6-D8D6-E605-C217AF1AD8D4}"/>
              </a:ext>
            </a:extLst>
          </p:cNvPr>
          <p:cNvSpPr>
            <a:spLocks noGrp="1"/>
          </p:cNvSpPr>
          <p:nvPr>
            <p:ph type="title"/>
          </p:nvPr>
        </p:nvSpPr>
        <p:spPr/>
        <p:txBody>
          <a:bodyPr/>
          <a:lstStyle/>
          <a:p>
            <a:pPr>
              <a:defRPr/>
            </a:pPr>
            <a:r>
              <a:rPr lang="en-US" dirty="0">
                <a:solidFill>
                  <a:srgbClr val="E5E5FF"/>
                </a:solidFill>
              </a:rPr>
              <a:t>Weight Loss Medications</a:t>
            </a:r>
            <a:br>
              <a:rPr lang="en-US" dirty="0">
                <a:solidFill>
                  <a:srgbClr val="E5E5FF"/>
                </a:solidFill>
              </a:rPr>
            </a:br>
            <a:r>
              <a:rPr lang="en-US" sz="3200" dirty="0">
                <a:solidFill>
                  <a:srgbClr val="E5E5FF"/>
                </a:solidFill>
              </a:rPr>
              <a:t>(2016 systematic review, meta-analysis)</a:t>
            </a:r>
            <a:endParaRPr lang="en-US" dirty="0"/>
          </a:p>
        </p:txBody>
      </p:sp>
      <p:sp>
        <p:nvSpPr>
          <p:cNvPr id="3" name="Content Placeholder 2">
            <a:extLst>
              <a:ext uri="{FF2B5EF4-FFF2-40B4-BE49-F238E27FC236}">
                <a16:creationId xmlns:a16="http://schemas.microsoft.com/office/drawing/2014/main" id="{5EFD0351-1152-70D6-B315-018A10966211}"/>
              </a:ext>
            </a:extLst>
          </p:cNvPr>
          <p:cNvSpPr>
            <a:spLocks noGrp="1"/>
          </p:cNvSpPr>
          <p:nvPr>
            <p:ph idx="1"/>
          </p:nvPr>
        </p:nvSpPr>
        <p:spPr/>
        <p:txBody>
          <a:bodyPr/>
          <a:lstStyle/>
          <a:p>
            <a:pPr>
              <a:defRPr/>
            </a:pPr>
            <a:r>
              <a:rPr lang="en-US" sz="2800" dirty="0"/>
              <a:t>Over 1 </a:t>
            </a:r>
            <a:r>
              <a:rPr lang="en-US" sz="2800" dirty="0" err="1"/>
              <a:t>yr</a:t>
            </a:r>
            <a:r>
              <a:rPr lang="en-US" sz="2800" dirty="0"/>
              <a:t>, 23% % of patients taking placebo lost at least 5% of body weight</a:t>
            </a:r>
          </a:p>
          <a:p>
            <a:pPr>
              <a:defRPr/>
            </a:pPr>
            <a:r>
              <a:rPr lang="en-US" sz="2800" dirty="0"/>
              <a:t>Amount of weight loss over placebo at 1 </a:t>
            </a:r>
            <a:r>
              <a:rPr lang="en-US" sz="2800" dirty="0" err="1"/>
              <a:t>yr</a:t>
            </a:r>
            <a:endParaRPr lang="en-US" sz="2800" dirty="0"/>
          </a:p>
          <a:p>
            <a:pPr lvl="1">
              <a:defRPr/>
            </a:pPr>
            <a:r>
              <a:rPr lang="en-US" dirty="0"/>
              <a:t>Orlistat (Xenical) - 2.6 kg</a:t>
            </a:r>
          </a:p>
          <a:p>
            <a:pPr lvl="1">
              <a:defRPr/>
            </a:pPr>
            <a:r>
              <a:rPr lang="en-US" dirty="0"/>
              <a:t>Liraglutide – 5.3 kg</a:t>
            </a:r>
          </a:p>
          <a:p>
            <a:pPr lvl="1">
              <a:defRPr/>
            </a:pPr>
            <a:r>
              <a:rPr lang="en-US" dirty="0">
                <a:solidFill>
                  <a:srgbClr val="FFFFFF"/>
                </a:solidFill>
              </a:rPr>
              <a:t>Naltrexone SR/Bupropion SR (</a:t>
            </a:r>
            <a:r>
              <a:rPr lang="en-US" dirty="0" err="1">
                <a:solidFill>
                  <a:srgbClr val="FFFFFF"/>
                </a:solidFill>
              </a:rPr>
              <a:t>Contrave</a:t>
            </a:r>
            <a:r>
              <a:rPr lang="en-US" dirty="0">
                <a:solidFill>
                  <a:srgbClr val="FFFFFF"/>
                </a:solidFill>
              </a:rPr>
              <a:t>) – 5.0 kg</a:t>
            </a:r>
          </a:p>
          <a:p>
            <a:pPr lvl="1">
              <a:defRPr/>
            </a:pPr>
            <a:r>
              <a:rPr lang="en-US" dirty="0" err="1"/>
              <a:t>Lorcaserin</a:t>
            </a:r>
            <a:r>
              <a:rPr lang="en-US" dirty="0"/>
              <a:t> (</a:t>
            </a:r>
            <a:r>
              <a:rPr lang="en-US" dirty="0" err="1"/>
              <a:t>Belvique</a:t>
            </a:r>
            <a:r>
              <a:rPr lang="en-US" dirty="0"/>
              <a:t>) – 3.2 kg (withdrawn from mkt)</a:t>
            </a:r>
          </a:p>
          <a:p>
            <a:pPr lvl="1">
              <a:defRPr/>
            </a:pPr>
            <a:r>
              <a:rPr lang="en-US" dirty="0" err="1"/>
              <a:t>Phenteramine</a:t>
            </a:r>
            <a:r>
              <a:rPr lang="en-US" dirty="0"/>
              <a:t> + </a:t>
            </a:r>
            <a:r>
              <a:rPr lang="en-US" dirty="0" err="1"/>
              <a:t>Topirimate</a:t>
            </a:r>
            <a:r>
              <a:rPr lang="en-US" dirty="0"/>
              <a:t> ER (Qsymia) – 8.8 kg</a:t>
            </a:r>
          </a:p>
          <a:p>
            <a:pPr>
              <a:defRPr/>
            </a:pP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8DE3-7B53-38F2-71AD-2E62B10A8A6F}"/>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6BDDFE9F-53DE-ADD3-6BE2-78B4A9506B85}"/>
              </a:ext>
            </a:extLst>
          </p:cNvPr>
          <p:cNvSpPr>
            <a:spLocks noGrp="1"/>
          </p:cNvSpPr>
          <p:nvPr>
            <p:ph idx="1"/>
          </p:nvPr>
        </p:nvSpPr>
        <p:spPr/>
        <p:txBody>
          <a:bodyPr/>
          <a:lstStyle/>
          <a:p>
            <a:pPr eaLnBrk="1" hangingPunct="1">
              <a:lnSpc>
                <a:spcPct val="90000"/>
              </a:lnSpc>
              <a:defRPr/>
            </a:pPr>
            <a:r>
              <a:rPr lang="en-US" dirty="0" err="1"/>
              <a:t>Fenfluramine</a:t>
            </a:r>
            <a:r>
              <a:rPr lang="en-US" dirty="0"/>
              <a:t> and dexfenfluramine taken off market in 1997</a:t>
            </a:r>
          </a:p>
          <a:p>
            <a:pPr lvl="1" eaLnBrk="1" hangingPunct="1">
              <a:lnSpc>
                <a:spcPct val="90000"/>
              </a:lnSpc>
              <a:defRPr/>
            </a:pPr>
            <a:r>
              <a:rPr lang="en-US" sz="3200" dirty="0"/>
              <a:t>Numerous reports of cardiac </a:t>
            </a:r>
            <a:r>
              <a:rPr lang="en-US" sz="3200" dirty="0" err="1"/>
              <a:t>valvulopathy</a:t>
            </a:r>
            <a:endParaRPr lang="en-US" dirty="0"/>
          </a:p>
          <a:p>
            <a:pPr>
              <a:defRPr/>
            </a:pPr>
            <a:r>
              <a:rPr lang="en-US" dirty="0"/>
              <a:t>Orlistat (Xenical) = inhibits intestinal lipases</a:t>
            </a:r>
          </a:p>
          <a:p>
            <a:pPr lvl="1">
              <a:defRPr/>
            </a:pPr>
            <a:r>
              <a:rPr lang="en-US" sz="3200" dirty="0"/>
              <a:t>Side effects include GI discomfort, fecal urgency, liver failure, oxalate-induced kidney injury, pancreatitis, and neuropsychiatric symptoms</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33E24A6E-8A4C-E004-BCF8-15360C5EF480}"/>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50531" name="Rectangle 3">
            <a:extLst>
              <a:ext uri="{FF2B5EF4-FFF2-40B4-BE49-F238E27FC236}">
                <a16:creationId xmlns:a16="http://schemas.microsoft.com/office/drawing/2014/main" id="{95844579-F752-7179-DEE1-AD480BF988C1}"/>
              </a:ext>
            </a:extLst>
          </p:cNvPr>
          <p:cNvSpPr>
            <a:spLocks noGrp="1" noChangeArrowheads="1"/>
          </p:cNvSpPr>
          <p:nvPr>
            <p:ph type="body" idx="1"/>
          </p:nvPr>
        </p:nvSpPr>
        <p:spPr/>
        <p:txBody>
          <a:bodyPr/>
          <a:lstStyle/>
          <a:p>
            <a:pPr eaLnBrk="1" hangingPunct="1">
              <a:lnSpc>
                <a:spcPct val="90000"/>
              </a:lnSpc>
              <a:defRPr/>
            </a:pPr>
            <a:r>
              <a:rPr lang="en-US" sz="3600" dirty="0"/>
              <a:t>Naltrexone SR/Bupropion SR (</a:t>
            </a:r>
            <a:r>
              <a:rPr lang="en-US" sz="3600" dirty="0" err="1"/>
              <a:t>Contrave</a:t>
            </a:r>
            <a:r>
              <a:rPr lang="en-US" sz="3600" dirty="0"/>
              <a:t>)</a:t>
            </a:r>
          </a:p>
          <a:p>
            <a:pPr lvl="1" eaLnBrk="1" hangingPunct="1">
              <a:lnSpc>
                <a:spcPct val="90000"/>
              </a:lnSpc>
              <a:defRPr/>
            </a:pPr>
            <a:r>
              <a:rPr lang="en-US" sz="3600" dirty="0"/>
              <a:t>Side effects: N, HA, elevated BP and HR</a:t>
            </a:r>
          </a:p>
          <a:p>
            <a:pPr lvl="1" eaLnBrk="1" hangingPunct="1">
              <a:lnSpc>
                <a:spcPct val="90000"/>
              </a:lnSpc>
              <a:defRPr/>
            </a:pPr>
            <a:r>
              <a:rPr lang="en-US" sz="3600" dirty="0"/>
              <a:t>Black box warning re suicidality and neuropsychiatric events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C78FD-542D-FC0F-4B0A-31C6F3BC650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6E131DE5-34FC-C6F0-72BD-ACADE37B6FA1}"/>
              </a:ext>
            </a:extLst>
          </p:cNvPr>
          <p:cNvSpPr>
            <a:spLocks noGrp="1"/>
          </p:cNvSpPr>
          <p:nvPr>
            <p:ph idx="1"/>
          </p:nvPr>
        </p:nvSpPr>
        <p:spPr/>
        <p:txBody>
          <a:bodyPr/>
          <a:lstStyle/>
          <a:p>
            <a:pPr>
              <a:defRPr/>
            </a:pPr>
            <a:r>
              <a:rPr lang="en-US" sz="2800" dirty="0" err="1"/>
              <a:t>Lorcaserin</a:t>
            </a:r>
            <a:r>
              <a:rPr lang="en-US" sz="2800" dirty="0"/>
              <a:t> (</a:t>
            </a:r>
            <a:r>
              <a:rPr lang="en-US" sz="2800" dirty="0" err="1"/>
              <a:t>Belvique</a:t>
            </a:r>
            <a:r>
              <a:rPr lang="en-US" sz="2800" dirty="0"/>
              <a:t>) - serotonin agonist:</a:t>
            </a:r>
          </a:p>
          <a:p>
            <a:pPr lvl="1">
              <a:defRPr/>
            </a:pPr>
            <a:r>
              <a:rPr lang="en-US" dirty="0"/>
              <a:t>Appetite suppressant</a:t>
            </a:r>
          </a:p>
          <a:p>
            <a:pPr lvl="1">
              <a:defRPr/>
            </a:pPr>
            <a:r>
              <a:rPr lang="en-US" dirty="0"/>
              <a:t>Improves glycemic control, hypertension, lipids</a:t>
            </a:r>
          </a:p>
          <a:p>
            <a:pPr lvl="1">
              <a:defRPr/>
            </a:pPr>
            <a:r>
              <a:rPr lang="en-US" dirty="0"/>
              <a:t>Side effects: URIs, HA, N; may increase risk for tumors, depression, and </a:t>
            </a:r>
            <a:r>
              <a:rPr lang="en-US" dirty="0" err="1"/>
              <a:t>valvulopathies</a:t>
            </a:r>
            <a:endParaRPr lang="en-US" dirty="0"/>
          </a:p>
          <a:p>
            <a:pPr lvl="1">
              <a:defRPr/>
            </a:pPr>
            <a:r>
              <a:rPr lang="en-US" dirty="0"/>
              <a:t>Does not increase risk of major adverse cardiac events or stroke</a:t>
            </a:r>
          </a:p>
          <a:p>
            <a:pPr lvl="1">
              <a:defRPr/>
            </a:pPr>
            <a:r>
              <a:rPr lang="en-US" dirty="0"/>
              <a:t>Increases risk of cancer</a:t>
            </a:r>
          </a:p>
          <a:p>
            <a:pPr lvl="2">
              <a:defRPr/>
            </a:pPr>
            <a:r>
              <a:rPr lang="en-US" sz="2800" dirty="0"/>
              <a:t>Withdrawn from market, 2020</a:t>
            </a:r>
          </a:p>
          <a:p>
            <a:pPr>
              <a:defRPr/>
            </a:pP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37B5-AB72-883F-EEB0-BA33493B79B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A65FCD5C-3BB0-AAF2-55A7-5AB3ED1D296C}"/>
              </a:ext>
            </a:extLst>
          </p:cNvPr>
          <p:cNvSpPr>
            <a:spLocks noGrp="1"/>
          </p:cNvSpPr>
          <p:nvPr>
            <p:ph idx="1"/>
          </p:nvPr>
        </p:nvSpPr>
        <p:spPr/>
        <p:txBody>
          <a:bodyPr/>
          <a:lstStyle/>
          <a:p>
            <a:pPr>
              <a:defRPr/>
            </a:pPr>
            <a:r>
              <a:rPr lang="en-US" dirty="0" err="1"/>
              <a:t>Phenteramine</a:t>
            </a:r>
            <a:r>
              <a:rPr lang="en-US" dirty="0"/>
              <a:t> + </a:t>
            </a:r>
            <a:r>
              <a:rPr lang="en-US" dirty="0" err="1"/>
              <a:t>Topirimate</a:t>
            </a:r>
            <a:r>
              <a:rPr lang="en-US" dirty="0"/>
              <a:t> ER (</a:t>
            </a:r>
            <a:r>
              <a:rPr lang="en-US" dirty="0" err="1"/>
              <a:t>Qsymia</a:t>
            </a:r>
            <a:r>
              <a:rPr lang="en-US" dirty="0"/>
              <a:t>) – sympathomimetic anorectic + </a:t>
            </a:r>
            <a:r>
              <a:rPr lang="en-US" dirty="0" err="1"/>
              <a:t>antiepiliptic</a:t>
            </a:r>
            <a:r>
              <a:rPr lang="en-US" dirty="0"/>
              <a:t> drug</a:t>
            </a:r>
          </a:p>
          <a:p>
            <a:pPr lvl="1">
              <a:defRPr/>
            </a:pPr>
            <a:r>
              <a:rPr lang="en-US" sz="3200" dirty="0"/>
              <a:t>Plateau for weight loss</a:t>
            </a:r>
          </a:p>
          <a:p>
            <a:pPr lvl="1">
              <a:defRPr/>
            </a:pPr>
            <a:r>
              <a:rPr lang="en-US" sz="3200" dirty="0"/>
              <a:t>Favorable effects on HbA1c, HTN, HDL</a:t>
            </a:r>
          </a:p>
          <a:p>
            <a:pPr lvl="1">
              <a:defRPr/>
            </a:pPr>
            <a:r>
              <a:rPr lang="en-US" sz="3200" dirty="0"/>
              <a:t>Unlikely to cause </a:t>
            </a:r>
            <a:r>
              <a:rPr lang="en-US" sz="3200" dirty="0" err="1"/>
              <a:t>valvulopathy</a:t>
            </a:r>
            <a:endParaRPr lang="en-US" sz="3200" dirty="0"/>
          </a:p>
          <a:p>
            <a:pPr lvl="1">
              <a:defRPr/>
            </a:pPr>
            <a:r>
              <a:rPr lang="en-US" sz="3200" dirty="0" err="1"/>
              <a:t>Topirimate</a:t>
            </a:r>
            <a:r>
              <a:rPr lang="en-US" sz="3200" dirty="0"/>
              <a:t> </a:t>
            </a:r>
            <a:r>
              <a:rPr lang="en-US" sz="3200" dirty="0" err="1"/>
              <a:t>teratogenic</a:t>
            </a:r>
            <a:r>
              <a:rPr lang="en-US" sz="3200" dirty="0"/>
              <a:t> (</a:t>
            </a:r>
            <a:r>
              <a:rPr lang="en-US" sz="3200" dirty="0" err="1"/>
              <a:t>orofacial</a:t>
            </a:r>
            <a:r>
              <a:rPr lang="en-US" sz="3200" dirty="0"/>
              <a:t> clefts)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2CDF21A1-DAB8-C0EA-52F0-00BBF434EC52}"/>
              </a:ext>
            </a:extLst>
          </p:cNvPr>
          <p:cNvSpPr>
            <a:spLocks noGrp="1" noRot="1" noChangeArrowheads="1"/>
          </p:cNvSpPr>
          <p:nvPr>
            <p:ph type="title"/>
          </p:nvPr>
        </p:nvSpPr>
        <p:spPr/>
        <p:txBody>
          <a:bodyPr/>
          <a:lstStyle/>
          <a:p>
            <a:pPr>
              <a:defRPr/>
            </a:pPr>
            <a:r>
              <a:rPr lang="en-US" dirty="0"/>
              <a:t>Treatments for Obesity</a:t>
            </a:r>
          </a:p>
        </p:txBody>
      </p:sp>
      <p:sp>
        <p:nvSpPr>
          <p:cNvPr id="144387" name="Rectangle 3">
            <a:extLst>
              <a:ext uri="{FF2B5EF4-FFF2-40B4-BE49-F238E27FC236}">
                <a16:creationId xmlns:a16="http://schemas.microsoft.com/office/drawing/2014/main" id="{62F80FF3-4D73-FEA6-0989-AE70B3B4D7A3}"/>
              </a:ext>
            </a:extLst>
          </p:cNvPr>
          <p:cNvSpPr>
            <a:spLocks noGrp="1" noChangeArrowheads="1"/>
          </p:cNvSpPr>
          <p:nvPr>
            <p:ph type="body" idx="1"/>
          </p:nvPr>
        </p:nvSpPr>
        <p:spPr/>
        <p:txBody>
          <a:bodyPr/>
          <a:lstStyle/>
          <a:p>
            <a:pPr eaLnBrk="1" hangingPunct="1">
              <a:buClr>
                <a:srgbClr val="FFCC00"/>
              </a:buClr>
              <a:defRPr/>
            </a:pPr>
            <a:r>
              <a:rPr lang="en-US" dirty="0" err="1">
                <a:solidFill>
                  <a:srgbClr val="FFFFFF"/>
                </a:solidFill>
              </a:rPr>
              <a:t>Sibutramine</a:t>
            </a:r>
            <a:r>
              <a:rPr lang="en-US" dirty="0">
                <a:solidFill>
                  <a:srgbClr val="FFFFFF"/>
                </a:solidFill>
              </a:rPr>
              <a:t> (</a:t>
            </a:r>
            <a:r>
              <a:rPr lang="en-US" dirty="0" err="1">
                <a:solidFill>
                  <a:srgbClr val="FFFFFF"/>
                </a:solidFill>
              </a:rPr>
              <a:t>Meridia</a:t>
            </a:r>
            <a:r>
              <a:rPr lang="en-US" dirty="0">
                <a:solidFill>
                  <a:srgbClr val="FFFFFF"/>
                </a:solidFill>
              </a:rPr>
              <a:t>) = SSRI/NARI</a:t>
            </a:r>
          </a:p>
          <a:p>
            <a:pPr lvl="1" eaLnBrk="1" hangingPunct="1">
              <a:buClr>
                <a:srgbClr val="A886E0"/>
              </a:buClr>
              <a:defRPr/>
            </a:pPr>
            <a:r>
              <a:rPr lang="en-US" sz="3200" dirty="0">
                <a:solidFill>
                  <a:srgbClr val="FFFFFF"/>
                </a:solidFill>
              </a:rPr>
              <a:t>Average weight loss 4.2 kg over one year</a:t>
            </a:r>
          </a:p>
          <a:p>
            <a:pPr lvl="1" eaLnBrk="1" hangingPunct="1">
              <a:buClr>
                <a:srgbClr val="A886E0"/>
              </a:buClr>
              <a:defRPr/>
            </a:pPr>
            <a:r>
              <a:rPr lang="en-US" sz="3200" dirty="0">
                <a:solidFill>
                  <a:srgbClr val="FFFFFF"/>
                </a:solidFill>
              </a:rPr>
              <a:t>Can increase heart rate and blood pressure</a:t>
            </a:r>
          </a:p>
          <a:p>
            <a:pPr lvl="1" eaLnBrk="1" hangingPunct="1">
              <a:buClr>
                <a:srgbClr val="A886E0"/>
              </a:buClr>
              <a:defRPr/>
            </a:pPr>
            <a:r>
              <a:rPr lang="en-US" sz="3200" dirty="0">
                <a:solidFill>
                  <a:srgbClr val="FFFFFF"/>
                </a:solidFill>
              </a:rPr>
              <a:t>2010: Withdrawn from market due to increased risk of stroke and MI</a:t>
            </a:r>
            <a:endParaRPr lang="en-US" sz="3200" dirty="0">
              <a:solidFill>
                <a:srgbClr val="FFFFFF"/>
              </a:solidFill>
              <a:effectLst/>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3DE8-BDBE-2A19-7C45-076F60C15A59}"/>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(Glucagon-Like Peptide) Receptor Agonists</a:t>
            </a:r>
          </a:p>
        </p:txBody>
      </p:sp>
      <p:sp>
        <p:nvSpPr>
          <p:cNvPr id="3" name="Content Placeholder 2">
            <a:extLst>
              <a:ext uri="{FF2B5EF4-FFF2-40B4-BE49-F238E27FC236}">
                <a16:creationId xmlns:a16="http://schemas.microsoft.com/office/drawing/2014/main" id="{DCEEA054-65A4-5154-7AE1-08552F16B393}"/>
              </a:ext>
            </a:extLst>
          </p:cNvPr>
          <p:cNvSpPr>
            <a:spLocks noGrp="1"/>
          </p:cNvSpPr>
          <p:nvPr>
            <p:ph idx="1"/>
          </p:nvPr>
        </p:nvSpPr>
        <p:spPr/>
        <p:txBody>
          <a:bodyPr/>
          <a:lstStyle/>
          <a:p>
            <a:r>
              <a:rPr lang="en-AU" sz="2400" dirty="0"/>
              <a:t>Mimic incretin hormone GLP-1</a:t>
            </a:r>
          </a:p>
          <a:p>
            <a:r>
              <a:rPr lang="en-AU" sz="2400" dirty="0"/>
              <a:t>Enhance insulin secretion</a:t>
            </a:r>
          </a:p>
          <a:p>
            <a:r>
              <a:rPr lang="en-AU" sz="2400" dirty="0"/>
              <a:t>Suppress inappropriate glucagon release</a:t>
            </a:r>
          </a:p>
          <a:p>
            <a:r>
              <a:rPr lang="en-AU" sz="2400" dirty="0"/>
              <a:t>Reduce appetite</a:t>
            </a:r>
          </a:p>
          <a:p>
            <a:r>
              <a:rPr lang="en-AU" sz="2400" dirty="0"/>
              <a:t>Decrease caloric intake</a:t>
            </a:r>
          </a:p>
          <a:p>
            <a:r>
              <a:rPr lang="en-AU" sz="2400" dirty="0"/>
              <a:t>Delay gastric emptying</a:t>
            </a:r>
          </a:p>
          <a:p>
            <a:pPr lvl="2"/>
            <a:r>
              <a:rPr lang="en-AU" dirty="0"/>
              <a:t>Current evidence does not support extension of preoperative fasting (no increased risk of aspiration, but may lead to dehydration, nausea, and anxiety)</a:t>
            </a:r>
          </a:p>
        </p:txBody>
      </p:sp>
    </p:spTree>
    <p:extLst>
      <p:ext uri="{BB962C8B-B14F-4D97-AF65-F5344CB8AC3E}">
        <p14:creationId xmlns:p14="http://schemas.microsoft.com/office/powerpoint/2010/main" val="6115545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CF4FF-48C4-488C-524D-BB07F431E18D}"/>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C76FD22E-89C7-9B83-FB1E-FF15B9C60DFF}"/>
              </a:ext>
            </a:extLst>
          </p:cNvPr>
          <p:cNvSpPr>
            <a:spLocks noGrp="1"/>
          </p:cNvSpPr>
          <p:nvPr>
            <p:ph idx="1"/>
          </p:nvPr>
        </p:nvSpPr>
        <p:spPr/>
        <p:txBody>
          <a:bodyPr/>
          <a:lstStyle/>
          <a:p>
            <a:r>
              <a:rPr lang="en-AU" sz="2400" dirty="0"/>
              <a:t>Indications:</a:t>
            </a:r>
          </a:p>
          <a:p>
            <a:pPr lvl="1"/>
            <a:r>
              <a:rPr lang="en-AU" sz="2400" dirty="0"/>
              <a:t>DM2</a:t>
            </a:r>
          </a:p>
          <a:p>
            <a:pPr lvl="1"/>
            <a:r>
              <a:rPr lang="en-AU" sz="2400" dirty="0"/>
              <a:t>Obesity and weight management</a:t>
            </a:r>
          </a:p>
          <a:p>
            <a:pPr lvl="1"/>
            <a:r>
              <a:rPr lang="en-AU" sz="2400" dirty="0"/>
              <a:t>Cardiovascular disease in obesity and DM2 (and DM1 in tirzepatide study)</a:t>
            </a:r>
          </a:p>
          <a:p>
            <a:pPr lvl="1"/>
            <a:r>
              <a:rPr lang="en-AU" sz="2400" dirty="0"/>
              <a:t>To reduce risk of CKD progression in patients with DM2</a:t>
            </a:r>
          </a:p>
          <a:p>
            <a:pPr lvl="1"/>
            <a:r>
              <a:rPr lang="en-AU" sz="2400" dirty="0"/>
              <a:t>Metabolic-Associated Steatohepatitis (MASH) with fibrosis</a:t>
            </a:r>
          </a:p>
          <a:p>
            <a:pPr lvl="1"/>
            <a:r>
              <a:rPr lang="en-AU" sz="2400" dirty="0"/>
              <a:t>Moderate to severe OSA</a:t>
            </a:r>
          </a:p>
          <a:p>
            <a:pPr lvl="1"/>
            <a:r>
              <a:rPr lang="en-AU" sz="2400" dirty="0"/>
              <a:t>Adolescents 12 and older with severe obesity</a:t>
            </a:r>
          </a:p>
        </p:txBody>
      </p:sp>
    </p:spTree>
    <p:extLst>
      <p:ext uri="{BB962C8B-B14F-4D97-AF65-F5344CB8AC3E}">
        <p14:creationId xmlns:p14="http://schemas.microsoft.com/office/powerpoint/2010/main" val="346115356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10AE-318A-1EE9-D7BD-D59C05C0A3A1}"/>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BB388CD3-5186-1812-80D0-5D5D4819002E}"/>
              </a:ext>
            </a:extLst>
          </p:cNvPr>
          <p:cNvSpPr>
            <a:spLocks noGrp="1"/>
          </p:cNvSpPr>
          <p:nvPr>
            <p:ph idx="1"/>
          </p:nvPr>
        </p:nvSpPr>
        <p:spPr/>
        <p:txBody>
          <a:bodyPr/>
          <a:lstStyle/>
          <a:p>
            <a:r>
              <a:rPr lang="en-AU" dirty="0"/>
              <a:t>Other benefits:</a:t>
            </a:r>
          </a:p>
          <a:p>
            <a:pPr lvl="1"/>
            <a:r>
              <a:rPr lang="en-AU" sz="3200" dirty="0"/>
              <a:t>Reduced risk of progression from normal to prediabetes and from prediabetes to diabetes</a:t>
            </a:r>
          </a:p>
          <a:p>
            <a:pPr lvl="1"/>
            <a:r>
              <a:rPr lang="en-AU" sz="3200" dirty="0"/>
              <a:t>78% decreased risk for death and 44% reduction in major cardiovascular events (including 46% reduction in CHF and 65% reduction in stroke) in psoriasis patients</a:t>
            </a:r>
          </a:p>
        </p:txBody>
      </p:sp>
    </p:spTree>
    <p:extLst>
      <p:ext uri="{BB962C8B-B14F-4D97-AF65-F5344CB8AC3E}">
        <p14:creationId xmlns:p14="http://schemas.microsoft.com/office/powerpoint/2010/main" val="153476113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2F9B-1C74-D9EE-06C2-DF4AB3B22A52}"/>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7A99C91C-0C10-1CB3-0262-03B069345412}"/>
              </a:ext>
            </a:extLst>
          </p:cNvPr>
          <p:cNvSpPr>
            <a:spLocks noGrp="1"/>
          </p:cNvSpPr>
          <p:nvPr>
            <p:ph idx="1"/>
          </p:nvPr>
        </p:nvSpPr>
        <p:spPr/>
        <p:txBody>
          <a:bodyPr/>
          <a:lstStyle/>
          <a:p>
            <a:r>
              <a:rPr lang="en-AU" sz="3600" dirty="0"/>
              <a:t>Other benefits:</a:t>
            </a:r>
          </a:p>
          <a:p>
            <a:pPr lvl="1"/>
            <a:r>
              <a:rPr lang="en-AU" sz="3600" dirty="0"/>
              <a:t>65% decreased risk for alcohol misuse</a:t>
            </a:r>
          </a:p>
          <a:p>
            <a:pPr lvl="1"/>
            <a:r>
              <a:rPr lang="en-AU" sz="3600" dirty="0"/>
              <a:t>49% decreased risk for substance misuse</a:t>
            </a:r>
          </a:p>
          <a:p>
            <a:pPr lvl="1"/>
            <a:r>
              <a:rPr lang="en-AU" sz="3600" dirty="0"/>
              <a:t>May be beneficial for chronic migraine</a:t>
            </a:r>
          </a:p>
          <a:p>
            <a:pPr lvl="1"/>
            <a:r>
              <a:rPr lang="en-AU" sz="3600" dirty="0"/>
              <a:t>May decrease risk for dementia</a:t>
            </a:r>
          </a:p>
          <a:p>
            <a:endParaRPr lang="en-AU" dirty="0"/>
          </a:p>
        </p:txBody>
      </p:sp>
    </p:spTree>
    <p:extLst>
      <p:ext uri="{BB962C8B-B14F-4D97-AF65-F5344CB8AC3E}">
        <p14:creationId xmlns:p14="http://schemas.microsoft.com/office/powerpoint/2010/main" val="405349157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C19-8BED-6817-EF96-8292C55675C5}"/>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A8A1FC0B-6599-5EC9-0FDB-6618874CF934}"/>
              </a:ext>
            </a:extLst>
          </p:cNvPr>
          <p:cNvSpPr>
            <a:spLocks noGrp="1"/>
          </p:cNvSpPr>
          <p:nvPr>
            <p:ph idx="1"/>
          </p:nvPr>
        </p:nvSpPr>
        <p:spPr/>
        <p:txBody>
          <a:bodyPr/>
          <a:lstStyle/>
          <a:p>
            <a:r>
              <a:rPr lang="en-AU" dirty="0"/>
              <a:t>Other benefits:</a:t>
            </a:r>
          </a:p>
          <a:p>
            <a:pPr lvl="1"/>
            <a:r>
              <a:rPr lang="en-AU" sz="3200" dirty="0"/>
              <a:t>May reduce cancer risk (excess body weight associated with 8% of cancer cases and 6.5% of cancer deaths), meta-analysis equivocal</a:t>
            </a:r>
          </a:p>
          <a:p>
            <a:pPr lvl="1"/>
            <a:r>
              <a:rPr lang="en-AU" sz="3200" dirty="0"/>
              <a:t>Decreased risk of gout</a:t>
            </a:r>
          </a:p>
          <a:p>
            <a:pPr lvl="1"/>
            <a:r>
              <a:rPr lang="en-AU" sz="3200" dirty="0"/>
              <a:t>Decreased risk of hospitalization</a:t>
            </a:r>
          </a:p>
          <a:p>
            <a:pPr lvl="1"/>
            <a:r>
              <a:rPr lang="en-AU" sz="3200" dirty="0"/>
              <a:t>Lower health care costs</a:t>
            </a:r>
          </a:p>
          <a:p>
            <a:endParaRPr lang="en-AU" dirty="0"/>
          </a:p>
        </p:txBody>
      </p:sp>
    </p:spTree>
    <p:extLst>
      <p:ext uri="{BB962C8B-B14F-4D97-AF65-F5344CB8AC3E}">
        <p14:creationId xmlns:p14="http://schemas.microsoft.com/office/powerpoint/2010/main" val="901948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5AB8-8BB3-1A35-CA9C-DB5560C3B365}"/>
              </a:ext>
            </a:extLst>
          </p:cNvPr>
          <p:cNvSpPr>
            <a:spLocks noGrp="1"/>
          </p:cNvSpPr>
          <p:nvPr>
            <p:ph type="title"/>
          </p:nvPr>
        </p:nvSpPr>
        <p:spPr/>
        <p:txBody>
          <a:bodyPr/>
          <a:lstStyle/>
          <a:p>
            <a:r>
              <a:rPr kumimoji="0" lang="en-AU" sz="4400" b="1" i="0" u="none" strike="noStrike" kern="0" cap="none" spc="0" normalizeH="0" baseline="0" noProof="0">
                <a:ln>
                  <a:noFill/>
                </a:ln>
                <a:solidFill>
                  <a:srgbClr val="E5E5FF"/>
                </a:solidFill>
                <a:effectLst>
                  <a:outerShdw blurRad="38100" dist="38100" dir="2700000" algn="tl">
                    <a:srgbClr val="000000"/>
                  </a:outerShdw>
                </a:effectLst>
                <a:uLnTx/>
                <a:uFillTx/>
                <a:latin typeface="Garamond"/>
                <a:ea typeface="+mj-ea"/>
                <a:cs typeface="+mj-cs"/>
              </a:rPr>
              <a:t>GLP-1 Systematic Review (2026)</a:t>
            </a:r>
            <a:endParaRPr lang="en-AU"/>
          </a:p>
        </p:txBody>
      </p:sp>
      <p:sp>
        <p:nvSpPr>
          <p:cNvPr id="3" name="Content Placeholder 2">
            <a:extLst>
              <a:ext uri="{FF2B5EF4-FFF2-40B4-BE49-F238E27FC236}">
                <a16:creationId xmlns:a16="http://schemas.microsoft.com/office/drawing/2014/main" id="{6EEABADB-5469-8F08-5718-3E54757A4D1B}"/>
              </a:ext>
            </a:extLst>
          </p:cNvPr>
          <p:cNvSpPr>
            <a:spLocks noGrp="1"/>
          </p:cNvSpPr>
          <p:nvPr>
            <p:ph idx="1"/>
          </p:nvPr>
        </p:nvSpPr>
        <p:spPr/>
        <p:txBody>
          <a:bodyPr/>
          <a:lstStyle/>
          <a:p>
            <a:pPr lvl="0"/>
            <a:r>
              <a:rPr lang="en-AU" sz="3600" dirty="0">
                <a:effectLst/>
              </a:rPr>
              <a:t>Head-to-head trials </a:t>
            </a:r>
            <a:r>
              <a:rPr lang="en-AU" sz="3600" dirty="0" err="1">
                <a:effectLst/>
              </a:rPr>
              <a:t>favored</a:t>
            </a:r>
            <a:r>
              <a:rPr lang="en-AU" sz="3600" dirty="0">
                <a:effectLst/>
              </a:rPr>
              <a:t> semaglutide, tirzepatide, </a:t>
            </a:r>
            <a:r>
              <a:rPr lang="en-AU" sz="3600" dirty="0" err="1">
                <a:effectLst/>
              </a:rPr>
              <a:t>cagrilintide</a:t>
            </a:r>
            <a:r>
              <a:rPr lang="en-AU" sz="3600" dirty="0">
                <a:effectLst/>
              </a:rPr>
              <a:t>-semaglutide vs liraglutide.</a:t>
            </a:r>
          </a:p>
          <a:p>
            <a:pPr lvl="0"/>
            <a:r>
              <a:rPr lang="en-AU" sz="3600" dirty="0">
                <a:effectLst/>
              </a:rPr>
              <a:t>Weight loss tracked fat + lean mass loss; BP gains not proportional to weight reduction.</a:t>
            </a:r>
          </a:p>
          <a:p>
            <a:endParaRPr lang="en-AU" dirty="0"/>
          </a:p>
        </p:txBody>
      </p:sp>
    </p:spTree>
    <p:extLst>
      <p:ext uri="{BB962C8B-B14F-4D97-AF65-F5344CB8AC3E}">
        <p14:creationId xmlns:p14="http://schemas.microsoft.com/office/powerpoint/2010/main" val="128864095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AE33E-C2CD-BD17-E3A6-CBD6502C4BD6}"/>
              </a:ext>
            </a:extLst>
          </p:cNvPr>
          <p:cNvSpPr>
            <a:spLocks noGrp="1"/>
          </p:cNvSpPr>
          <p:nvPr>
            <p:ph type="title"/>
          </p:nvPr>
        </p:nvSpPr>
        <p:spPr/>
        <p:txBody>
          <a:bodyPr/>
          <a:lstStyle/>
          <a:p>
            <a:pPr>
              <a:defRPr/>
            </a:pPr>
            <a:r>
              <a:rPr lang="en-US" dirty="0"/>
              <a:t>Treatments for Obesity – GLP-1 Inhibitors</a:t>
            </a:r>
          </a:p>
        </p:txBody>
      </p:sp>
      <p:sp>
        <p:nvSpPr>
          <p:cNvPr id="3" name="Content Placeholder 2">
            <a:extLst>
              <a:ext uri="{FF2B5EF4-FFF2-40B4-BE49-F238E27FC236}">
                <a16:creationId xmlns:a16="http://schemas.microsoft.com/office/drawing/2014/main" id="{E765C4E6-CDBC-9A40-D433-2C403E5AAFFF}"/>
              </a:ext>
            </a:extLst>
          </p:cNvPr>
          <p:cNvSpPr>
            <a:spLocks noGrp="1"/>
          </p:cNvSpPr>
          <p:nvPr>
            <p:ph idx="1"/>
          </p:nvPr>
        </p:nvSpPr>
        <p:spPr/>
        <p:txBody>
          <a:bodyPr/>
          <a:lstStyle/>
          <a:p>
            <a:pPr>
              <a:defRPr/>
            </a:pPr>
            <a:r>
              <a:rPr lang="en-US" sz="2800" dirty="0"/>
              <a:t>Tirzepatide improves body weight and body composition in DM 1 and DM 2</a:t>
            </a:r>
          </a:p>
          <a:p>
            <a:pPr>
              <a:defRPr/>
            </a:pPr>
            <a:r>
              <a:rPr lang="en-US" sz="2800" dirty="0"/>
              <a:t>Semaglutide (glucagon-like peptide-1 agonist, Ozempic, Wegovy)</a:t>
            </a:r>
          </a:p>
          <a:p>
            <a:pPr lvl="1">
              <a:defRPr/>
            </a:pPr>
            <a:r>
              <a:rPr lang="en-US" dirty="0"/>
              <a:t>17% weight loss (8X more than placebo)</a:t>
            </a:r>
          </a:p>
          <a:p>
            <a:pPr lvl="1">
              <a:defRPr/>
            </a:pPr>
            <a:r>
              <a:rPr lang="en-US" dirty="0"/>
              <a:t>In patients with preexisting CV disease and overweight or obesity but without DM, reduces incidence of death from cardiovascular causes, nonfatal MI, and nonfatal stroke (mean f/u 40 mos.) – SELECT TRIAL</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A12D-A664-32B6-D649-9FF0C4F80843}"/>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034DB7BC-F888-CE78-826D-B76E42617F2E}"/>
              </a:ext>
            </a:extLst>
          </p:cNvPr>
          <p:cNvSpPr>
            <a:spLocks noGrp="1"/>
          </p:cNvSpPr>
          <p:nvPr>
            <p:ph idx="1"/>
          </p:nvPr>
        </p:nvSpPr>
        <p:spPr/>
        <p:txBody>
          <a:bodyPr/>
          <a:lstStyle/>
          <a:p>
            <a:pPr>
              <a:defRPr/>
            </a:pPr>
            <a:r>
              <a:rPr lang="en-US" dirty="0" err="1"/>
              <a:t>Semaglutide</a:t>
            </a:r>
            <a:endParaRPr lang="en-US" dirty="0"/>
          </a:p>
          <a:p>
            <a:pPr lvl="1">
              <a:defRPr/>
            </a:pPr>
            <a:r>
              <a:rPr lang="en-US" sz="3200" dirty="0"/>
              <a:t>Improvements in symptoms and functional capacity in patients with obesity and </a:t>
            </a:r>
            <a:r>
              <a:rPr lang="en-US" sz="3200" dirty="0" err="1"/>
              <a:t>CHFpEF</a:t>
            </a:r>
            <a:r>
              <a:rPr lang="en-US" sz="3200" dirty="0"/>
              <a:t> over one year, independent of LVEF</a:t>
            </a:r>
          </a:p>
          <a:p>
            <a:pPr lvl="1">
              <a:defRPr/>
            </a:pPr>
            <a:r>
              <a:rPr lang="en-US" sz="3200" dirty="0"/>
              <a:t>Compounded and mail order versions potentially dangerous; increased poison center calls</a:t>
            </a:r>
          </a:p>
          <a:p>
            <a:pPr lvl="1">
              <a:defRPr/>
            </a:pPr>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6714-FB57-7B28-DE56-101CD7E49948}"/>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D201C830-4BD1-1AAD-BC4A-A54111F3A9A0}"/>
              </a:ext>
            </a:extLst>
          </p:cNvPr>
          <p:cNvSpPr>
            <a:spLocks noGrp="1"/>
          </p:cNvSpPr>
          <p:nvPr>
            <p:ph idx="1"/>
          </p:nvPr>
        </p:nvSpPr>
        <p:spPr/>
        <p:txBody>
          <a:bodyPr/>
          <a:lstStyle/>
          <a:p>
            <a:pPr>
              <a:defRPr/>
            </a:pPr>
            <a:r>
              <a:rPr lang="en-US" sz="2800" dirty="0" err="1"/>
              <a:t>Semaglutide</a:t>
            </a:r>
            <a:endParaRPr lang="en-US" sz="2800" dirty="0"/>
          </a:p>
          <a:p>
            <a:pPr lvl="1">
              <a:defRPr/>
            </a:pPr>
            <a:r>
              <a:rPr lang="en-US" dirty="0"/>
              <a:t>Expensive: Approximately $1,500/month, not covered by Medicare/Medicaid, many insurance companies</a:t>
            </a:r>
          </a:p>
          <a:p>
            <a:pPr lvl="2">
              <a:defRPr/>
            </a:pPr>
            <a:r>
              <a:rPr lang="en-US" sz="2800" dirty="0"/>
              <a:t>Manufacturer Novo Nordisk stock quadrupled between 2018 and 2023; was Europe’s most valuable company in late 2023; market capitalization in 2024 </a:t>
            </a:r>
            <a:r>
              <a:rPr lang="en-US" sz="2800" dirty="0" err="1"/>
              <a:t>exceded</a:t>
            </a:r>
            <a:r>
              <a:rPr lang="en-US" sz="2800" dirty="0"/>
              <a:t> the annual economic output of its home country, Denmark)</a:t>
            </a:r>
          </a:p>
          <a:p>
            <a:pPr>
              <a:defRPr/>
            </a:pP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940A-9167-F18A-3D95-3F1DDC6968E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1734FA81-7341-48C4-A566-82C15DCC9CD1}"/>
              </a:ext>
            </a:extLst>
          </p:cNvPr>
          <p:cNvSpPr>
            <a:spLocks noGrp="1"/>
          </p:cNvSpPr>
          <p:nvPr>
            <p:ph idx="1"/>
          </p:nvPr>
        </p:nvSpPr>
        <p:spPr/>
        <p:txBody>
          <a:bodyPr/>
          <a:lstStyle/>
          <a:p>
            <a:pPr>
              <a:defRPr/>
            </a:pPr>
            <a:r>
              <a:rPr lang="en-US" dirty="0" err="1"/>
              <a:t>Semaglutide</a:t>
            </a:r>
            <a:endParaRPr lang="en-US" dirty="0"/>
          </a:p>
          <a:p>
            <a:pPr lvl="1">
              <a:defRPr/>
            </a:pPr>
            <a:r>
              <a:rPr lang="en-US" sz="3200" dirty="0"/>
              <a:t>Weight loss plateaus; must be taken for 12-18 months; if not continued, patients may regain lost weight</a:t>
            </a:r>
          </a:p>
          <a:p>
            <a:pPr lvl="2">
              <a:defRPr/>
            </a:pPr>
            <a:r>
              <a:rPr lang="en-US" sz="2800" dirty="0"/>
              <a:t>Just over ½ of patients D/C at one year</a:t>
            </a:r>
          </a:p>
          <a:p>
            <a:pPr lvl="1">
              <a:defRPr/>
            </a:pPr>
            <a:r>
              <a:rPr lang="en-US" sz="3200" dirty="0"/>
              <a:t>Tested on endangered monkeys</a:t>
            </a:r>
          </a:p>
          <a:p>
            <a:pPr lvl="1">
              <a:defRPr/>
            </a:pPr>
            <a:r>
              <a:rPr lang="en-US" sz="3200" dirty="0"/>
              <a:t>Hollywood/influencer drug of choice</a:t>
            </a:r>
          </a:p>
          <a:p>
            <a:pPr lvl="1">
              <a:defRPr/>
            </a:pPr>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F55A-3F2B-A68E-5A1C-DF5E8B521B7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DE6053AA-A4EF-7C62-0249-F3E921844375}"/>
              </a:ext>
            </a:extLst>
          </p:cNvPr>
          <p:cNvSpPr>
            <a:spLocks noGrp="1"/>
          </p:cNvSpPr>
          <p:nvPr>
            <p:ph idx="1"/>
          </p:nvPr>
        </p:nvSpPr>
        <p:spPr/>
        <p:txBody>
          <a:bodyPr/>
          <a:lstStyle/>
          <a:p>
            <a:pPr eaLnBrk="1" hangingPunct="1">
              <a:defRPr/>
            </a:pPr>
            <a:r>
              <a:rPr lang="en-US" dirty="0"/>
              <a:t>Liraglutide (GLP-1 and glucose-dependent insulinotropic polypeptide agonist)</a:t>
            </a:r>
          </a:p>
          <a:p>
            <a:pPr lvl="1" eaLnBrk="1" hangingPunct="1">
              <a:defRPr/>
            </a:pPr>
            <a:r>
              <a:rPr lang="en-US" sz="3200" dirty="0"/>
              <a:t>7% weight loss, risks include pancreatitis and possibly increased incidence of thyroid and breast cancers, very expensive</a:t>
            </a:r>
          </a:p>
          <a:p>
            <a:pPr lvl="1" eaLnBrk="1" hangingPunct="1">
              <a:defRPr/>
            </a:pPr>
            <a:r>
              <a:rPr lang="en-US" sz="3200" dirty="0"/>
              <a:t>Tirzepatide (similar)</a:t>
            </a:r>
          </a:p>
          <a:p>
            <a:pPr>
              <a:defRPr/>
            </a:pPr>
            <a:endParaRPr 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08CD-4E6F-12BB-2BC9-CDFFF4BFCB67}"/>
              </a:ext>
            </a:extLst>
          </p:cNvPr>
          <p:cNvSpPr>
            <a:spLocks noGrp="1"/>
          </p:cNvSpPr>
          <p:nvPr>
            <p:ph type="title"/>
          </p:nvPr>
        </p:nvSpPr>
        <p:spPr/>
        <p:txBody>
          <a:bodyPr/>
          <a:lstStyle/>
          <a:p>
            <a:r>
              <a:rPr lang="en-AU" dirty="0"/>
              <a:t>GLP-1 Systematic Review (2026)</a:t>
            </a:r>
          </a:p>
        </p:txBody>
      </p:sp>
      <p:sp>
        <p:nvSpPr>
          <p:cNvPr id="3" name="Content Placeholder 2">
            <a:extLst>
              <a:ext uri="{FF2B5EF4-FFF2-40B4-BE49-F238E27FC236}">
                <a16:creationId xmlns:a16="http://schemas.microsoft.com/office/drawing/2014/main" id="{48F6BEAC-2784-FD6A-8A49-A406562D7A41}"/>
              </a:ext>
            </a:extLst>
          </p:cNvPr>
          <p:cNvSpPr>
            <a:spLocks noGrp="1"/>
          </p:cNvSpPr>
          <p:nvPr>
            <p:ph idx="1"/>
          </p:nvPr>
        </p:nvSpPr>
        <p:spPr/>
        <p:txBody>
          <a:bodyPr/>
          <a:lstStyle/>
          <a:p>
            <a:pPr lvl="0"/>
            <a:r>
              <a:rPr lang="en-AU" dirty="0">
                <a:effectLst/>
              </a:rPr>
              <a:t>38 RCTs; 25,816 adults with overweight/obesity, no diabetes.</a:t>
            </a:r>
          </a:p>
          <a:p>
            <a:pPr lvl="0"/>
            <a:r>
              <a:rPr lang="en-AU" dirty="0">
                <a:effectLst/>
              </a:rPr>
              <a:t>Placebo-subtracted weight loss: liraglutide ~6%, semaglutide 15%, tirzepatide 19%.</a:t>
            </a:r>
          </a:p>
          <a:p>
            <a:pPr lvl="0"/>
            <a:r>
              <a:rPr lang="en-AU" dirty="0">
                <a:effectLst/>
              </a:rPr>
              <a:t>Emerging </a:t>
            </a:r>
            <a:r>
              <a:rPr lang="en-AU" dirty="0" err="1">
                <a:effectLst/>
              </a:rPr>
              <a:t>multiagonists</a:t>
            </a:r>
            <a:r>
              <a:rPr lang="en-AU" dirty="0">
                <a:effectLst/>
              </a:rPr>
              <a:t>: </a:t>
            </a:r>
            <a:r>
              <a:rPr lang="en-AU" dirty="0" err="1">
                <a:effectLst/>
              </a:rPr>
              <a:t>amycretin</a:t>
            </a:r>
            <a:r>
              <a:rPr lang="en-AU" dirty="0">
                <a:effectLst/>
              </a:rPr>
              <a:t> ~24%, </a:t>
            </a:r>
            <a:r>
              <a:rPr lang="en-AU" dirty="0" err="1">
                <a:effectLst/>
              </a:rPr>
              <a:t>retatrutide</a:t>
            </a:r>
            <a:r>
              <a:rPr lang="en-AU" dirty="0">
                <a:effectLst/>
              </a:rPr>
              <a:t> ~22% placebo-subtracted weight loss.</a:t>
            </a:r>
          </a:p>
          <a:p>
            <a:endParaRPr lang="en-AU" dirty="0"/>
          </a:p>
        </p:txBody>
      </p:sp>
    </p:spTree>
    <p:extLst>
      <p:ext uri="{BB962C8B-B14F-4D97-AF65-F5344CB8AC3E}">
        <p14:creationId xmlns:p14="http://schemas.microsoft.com/office/powerpoint/2010/main" val="331403810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BB81-EA2E-EBF2-2908-B46ED835CC93}"/>
              </a:ext>
            </a:extLst>
          </p:cNvPr>
          <p:cNvSpPr>
            <a:spLocks noGrp="1"/>
          </p:cNvSpPr>
          <p:nvPr>
            <p:ph type="title"/>
          </p:nvPr>
        </p:nvSpPr>
        <p:spPr/>
        <p:txBody>
          <a:bodyPr/>
          <a:lstStyle/>
          <a:p>
            <a:pPr>
              <a:defRPr/>
            </a:pPr>
            <a:r>
              <a:rPr lang="en-AU" dirty="0"/>
              <a:t>Side Effects of GLP-1 Inhibitors</a:t>
            </a:r>
            <a:endParaRPr lang="en-US" dirty="0"/>
          </a:p>
        </p:txBody>
      </p:sp>
      <p:sp>
        <p:nvSpPr>
          <p:cNvPr id="3" name="Content Placeholder 2">
            <a:extLst>
              <a:ext uri="{FF2B5EF4-FFF2-40B4-BE49-F238E27FC236}">
                <a16:creationId xmlns:a16="http://schemas.microsoft.com/office/drawing/2014/main" id="{6C246BD3-05F9-4886-5837-AF45EA908749}"/>
              </a:ext>
            </a:extLst>
          </p:cNvPr>
          <p:cNvSpPr>
            <a:spLocks noGrp="1"/>
          </p:cNvSpPr>
          <p:nvPr>
            <p:ph idx="1"/>
          </p:nvPr>
        </p:nvSpPr>
        <p:spPr/>
        <p:txBody>
          <a:bodyPr/>
          <a:lstStyle/>
          <a:p>
            <a:pPr>
              <a:defRPr/>
            </a:pPr>
            <a:r>
              <a:rPr lang="en-US" dirty="0"/>
              <a:t>N/V, AP, C/D, “Ozempic face,” hair loss, pancreatitis, possibly thyroid tumors (avoid in patients with personal or family history of medullary thyroid cancer), GERD, gastroparesis (need to D/C one week before anesthesia to avoid N/V, AKI, hypoglycemia), intestinal obstruction, SI</a:t>
            </a:r>
          </a:p>
          <a:p>
            <a:pPr>
              <a:defRPr/>
            </a:pPr>
            <a:endParaRPr lang="en-US"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E521F-60BA-EEF0-04C2-E0BD729C15E5}"/>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Side Effects of GLP-1 Inhibitors</a:t>
            </a:r>
            <a:endParaRPr lang="en-AU" dirty="0"/>
          </a:p>
        </p:txBody>
      </p:sp>
      <p:sp>
        <p:nvSpPr>
          <p:cNvPr id="3" name="Content Placeholder 2">
            <a:extLst>
              <a:ext uri="{FF2B5EF4-FFF2-40B4-BE49-F238E27FC236}">
                <a16:creationId xmlns:a16="http://schemas.microsoft.com/office/drawing/2014/main" id="{4F062847-4E45-234E-91E4-B5E72C3230A9}"/>
              </a:ext>
            </a:extLst>
          </p:cNvPr>
          <p:cNvSpPr>
            <a:spLocks noGrp="1"/>
          </p:cNvSpPr>
          <p:nvPr>
            <p:ph idx="1"/>
          </p:nvPr>
        </p:nvSpPr>
        <p:spPr/>
        <p:txBody>
          <a:bodyPr/>
          <a:lstStyle/>
          <a:p>
            <a:r>
              <a:rPr lang="en-US" dirty="0"/>
              <a:t>Tendon ruptures, fractures at higher doses, optic neuropathy at higher doses, reduced salivary flow increases risk for tooth decay, gum disease, halitosis; rarely false positive ethanol level (due to gut dysbiosis and increased glycosuria, especially in those with auto-brewery syndrome)</a:t>
            </a:r>
          </a:p>
          <a:p>
            <a:endParaRPr lang="en-AU" dirty="0"/>
          </a:p>
        </p:txBody>
      </p:sp>
    </p:spTree>
    <p:extLst>
      <p:ext uri="{BB962C8B-B14F-4D97-AF65-F5344CB8AC3E}">
        <p14:creationId xmlns:p14="http://schemas.microsoft.com/office/powerpoint/2010/main" val="165584666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297F-B420-8736-6B3E-2636CACB1996}"/>
              </a:ext>
            </a:extLst>
          </p:cNvPr>
          <p:cNvSpPr>
            <a:spLocks noGrp="1"/>
          </p:cNvSpPr>
          <p:nvPr>
            <p:ph type="title"/>
          </p:nvPr>
        </p:nvSpPr>
        <p:spPr/>
        <p:txBody>
          <a:bodyPr/>
          <a:lstStyle/>
          <a:p>
            <a:r>
              <a:rPr lang="en-AU" dirty="0"/>
              <a:t>Cautions with GLP-1 RA Drugs</a:t>
            </a:r>
          </a:p>
        </p:txBody>
      </p:sp>
      <p:sp>
        <p:nvSpPr>
          <p:cNvPr id="3" name="Content Placeholder 2">
            <a:extLst>
              <a:ext uri="{FF2B5EF4-FFF2-40B4-BE49-F238E27FC236}">
                <a16:creationId xmlns:a16="http://schemas.microsoft.com/office/drawing/2014/main" id="{D006736A-2233-EBE4-9534-F556D5953CB2}"/>
              </a:ext>
            </a:extLst>
          </p:cNvPr>
          <p:cNvSpPr>
            <a:spLocks noGrp="1"/>
          </p:cNvSpPr>
          <p:nvPr>
            <p:ph idx="1"/>
          </p:nvPr>
        </p:nvSpPr>
        <p:spPr/>
        <p:txBody>
          <a:bodyPr/>
          <a:lstStyle/>
          <a:p>
            <a:r>
              <a:rPr lang="en-US" dirty="0"/>
              <a:t>Avoid with </a:t>
            </a:r>
            <a:r>
              <a:rPr lang="en-US" dirty="0" err="1"/>
              <a:t>hx</a:t>
            </a:r>
            <a:r>
              <a:rPr lang="en-US" dirty="0"/>
              <a:t> pancreatitis or GP, pregnant/trying to conceive/nursing</a:t>
            </a:r>
          </a:p>
          <a:p>
            <a:pPr lvl="1"/>
            <a:r>
              <a:rPr lang="en-US" dirty="0"/>
              <a:t>Can decrease effectiveness of oral contraceptives by delaying gastric emptying (which may in turn also amplify </a:t>
            </a:r>
            <a:r>
              <a:rPr lang="en-US"/>
              <a:t>drug interactions)</a:t>
            </a:r>
            <a:endParaRPr lang="en-US" dirty="0"/>
          </a:p>
          <a:p>
            <a:r>
              <a:rPr lang="en-AU" dirty="0"/>
              <a:t>Important to maintain adequate nutrition (especially vitamin B12, calcium, and vitamin D)</a:t>
            </a:r>
          </a:p>
          <a:p>
            <a:r>
              <a:rPr lang="en-AU" dirty="0"/>
              <a:t>Important to maintain protein intake and exercise to maintain muscle mass</a:t>
            </a:r>
          </a:p>
        </p:txBody>
      </p:sp>
    </p:spTree>
    <p:extLst>
      <p:ext uri="{BB962C8B-B14F-4D97-AF65-F5344CB8AC3E}">
        <p14:creationId xmlns:p14="http://schemas.microsoft.com/office/powerpoint/2010/main" val="323985497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CB4FD-C783-C54B-4385-EC69A1B15EAE}"/>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0FA64EE4-E3F1-6DF2-47D4-B79BBAF2ED91}"/>
              </a:ext>
            </a:extLst>
          </p:cNvPr>
          <p:cNvSpPr>
            <a:spLocks noGrp="1"/>
          </p:cNvSpPr>
          <p:nvPr>
            <p:ph idx="1"/>
          </p:nvPr>
        </p:nvSpPr>
        <p:spPr/>
        <p:txBody>
          <a:bodyPr/>
          <a:lstStyle/>
          <a:p>
            <a:pPr>
              <a:defRPr/>
            </a:pPr>
            <a:r>
              <a:rPr lang="en-US" sz="2800" dirty="0"/>
              <a:t>GLP-1 Inhibitors expensive (over $1,000/month)</a:t>
            </a:r>
          </a:p>
          <a:p>
            <a:pPr lvl="1">
              <a:defRPr/>
            </a:pPr>
            <a:r>
              <a:rPr lang="en-US" dirty="0"/>
              <a:t>1/3 as pricey in UK</a:t>
            </a:r>
          </a:p>
          <a:p>
            <a:pPr>
              <a:defRPr/>
            </a:pPr>
            <a:r>
              <a:rPr lang="en-US" sz="2800" dirty="0"/>
              <a:t>Not yet cost-effective (as of 2025) unless prices come down significantly</a:t>
            </a:r>
          </a:p>
          <a:p>
            <a:pPr>
              <a:defRPr/>
            </a:pPr>
            <a:r>
              <a:rPr lang="en-US" sz="2800" dirty="0"/>
              <a:t>Treat and Reduce Obesity Act in Congress would require Medicare Part D to cover</a:t>
            </a:r>
          </a:p>
          <a:p>
            <a:pPr lvl="1">
              <a:defRPr/>
            </a:pPr>
            <a:r>
              <a:rPr lang="en-US" dirty="0"/>
              <a:t>Projected cost could exceed entire Part D budget</a:t>
            </a:r>
          </a:p>
          <a:p>
            <a:pPr>
              <a:defRPr/>
            </a:pPr>
            <a:endParaRPr lang="en-US" dirty="0"/>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709E00A2-A015-F97E-D722-21E15C700E7E}"/>
              </a:ext>
            </a:extLst>
          </p:cNvPr>
          <p:cNvSpPr>
            <a:spLocks noGrp="1" noRot="1" noChangeArrowheads="1"/>
          </p:cNvSpPr>
          <p:nvPr>
            <p:ph type="title"/>
          </p:nvPr>
        </p:nvSpPr>
        <p:spPr/>
        <p:txBody>
          <a:bodyPr/>
          <a:lstStyle/>
          <a:p>
            <a:pPr eaLnBrk="1" hangingPunct="1">
              <a:defRPr/>
            </a:pPr>
            <a:r>
              <a:rPr lang="en-US"/>
              <a:t>Treatments for Obesity</a:t>
            </a:r>
          </a:p>
        </p:txBody>
      </p:sp>
      <p:sp>
        <p:nvSpPr>
          <p:cNvPr id="113667" name="Rectangle 3">
            <a:extLst>
              <a:ext uri="{FF2B5EF4-FFF2-40B4-BE49-F238E27FC236}">
                <a16:creationId xmlns:a16="http://schemas.microsoft.com/office/drawing/2014/main" id="{48439F1B-1A28-A509-F0DE-17209439B762}"/>
              </a:ext>
            </a:extLst>
          </p:cNvPr>
          <p:cNvSpPr>
            <a:spLocks noGrp="1" noChangeArrowheads="1"/>
          </p:cNvSpPr>
          <p:nvPr>
            <p:ph type="body" idx="1"/>
          </p:nvPr>
        </p:nvSpPr>
        <p:spPr/>
        <p:txBody>
          <a:bodyPr/>
          <a:lstStyle/>
          <a:p>
            <a:pPr eaLnBrk="1" hangingPunct="1">
              <a:defRPr/>
            </a:pPr>
            <a:r>
              <a:rPr lang="en-US" sz="2400" dirty="0"/>
              <a:t>Non-prescription supplements can be dangerous</a:t>
            </a:r>
          </a:p>
          <a:p>
            <a:pPr lvl="1" eaLnBrk="1" hangingPunct="1">
              <a:defRPr/>
            </a:pPr>
            <a:r>
              <a:rPr lang="en-US" sz="2400" dirty="0"/>
              <a:t>Most common in North America and among adolescent girls</a:t>
            </a:r>
          </a:p>
          <a:p>
            <a:pPr lvl="2" eaLnBrk="1" hangingPunct="1">
              <a:defRPr/>
            </a:pPr>
            <a:r>
              <a:rPr lang="en-US" dirty="0"/>
              <a:t>Prevalence 5.5%, lifetime prevalence 9%-10%</a:t>
            </a:r>
          </a:p>
          <a:p>
            <a:pPr lvl="2" eaLnBrk="1" hangingPunct="1">
              <a:defRPr/>
            </a:pPr>
            <a:r>
              <a:rPr lang="en-US" dirty="0"/>
              <a:t>Fueled by social media</a:t>
            </a:r>
          </a:p>
          <a:p>
            <a:pPr lvl="1" eaLnBrk="1" hangingPunct="1">
              <a:defRPr/>
            </a:pPr>
            <a:r>
              <a:rPr lang="en-US" sz="2400" dirty="0"/>
              <a:t>Unregulated with respect to purity, composition, and effectiveness</a:t>
            </a:r>
          </a:p>
          <a:p>
            <a:pPr lvl="1" eaLnBrk="1" hangingPunct="1">
              <a:defRPr/>
            </a:pPr>
            <a:r>
              <a:rPr lang="en-US" sz="2400" dirty="0"/>
              <a:t>Multiple contaminants (especially stimulants)</a:t>
            </a:r>
          </a:p>
          <a:p>
            <a:pPr lvl="1" eaLnBrk="1" hangingPunct="1">
              <a:defRPr/>
            </a:pPr>
            <a:r>
              <a:rPr lang="en-US" sz="2400" dirty="0"/>
              <a:t>Especially avoid compounds containing ephedra</a:t>
            </a:r>
          </a:p>
          <a:p>
            <a:pPr lvl="2" eaLnBrk="1" hangingPunct="1">
              <a:defRPr/>
            </a:pPr>
            <a:r>
              <a:rPr lang="en-US" dirty="0"/>
              <a:t>Banned by FDA, but still found in a number of preparations sold in the US and purchased abroad</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1C24745D-34DF-83CC-F613-AF042CD89254}"/>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11619" name="Rectangle 3">
            <a:extLst>
              <a:ext uri="{FF2B5EF4-FFF2-40B4-BE49-F238E27FC236}">
                <a16:creationId xmlns:a16="http://schemas.microsoft.com/office/drawing/2014/main" id="{BF5ECAA4-C8F8-A2E1-2D8F-DC25D4C4CFDA}"/>
              </a:ext>
            </a:extLst>
          </p:cNvPr>
          <p:cNvSpPr>
            <a:spLocks noGrp="1" noChangeArrowheads="1"/>
          </p:cNvSpPr>
          <p:nvPr>
            <p:ph type="body" idx="1"/>
          </p:nvPr>
        </p:nvSpPr>
        <p:spPr/>
        <p:txBody>
          <a:bodyPr/>
          <a:lstStyle/>
          <a:p>
            <a:pPr eaLnBrk="1" hangingPunct="1">
              <a:defRPr/>
            </a:pPr>
            <a:r>
              <a:rPr lang="en-US" sz="3600" dirty="0"/>
              <a:t>Future pharmaceutical treatments will likely be directed against hormones involved in the regulation of satiety, such as </a:t>
            </a:r>
            <a:r>
              <a:rPr lang="en-US" sz="3600" dirty="0" err="1"/>
              <a:t>leptin</a:t>
            </a:r>
            <a:r>
              <a:rPr lang="en-US" sz="3600" dirty="0"/>
              <a:t> and ghrelin, and may include vaccines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2B229-CB7E-661A-141C-886F44592B8E}"/>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2B7881A1-1A5A-88C2-90E7-B5AB3923BDB0}"/>
              </a:ext>
            </a:extLst>
          </p:cNvPr>
          <p:cNvSpPr>
            <a:spLocks noGrp="1"/>
          </p:cNvSpPr>
          <p:nvPr>
            <p:ph idx="1"/>
          </p:nvPr>
        </p:nvSpPr>
        <p:spPr/>
        <p:txBody>
          <a:bodyPr/>
          <a:lstStyle/>
          <a:p>
            <a:pPr eaLnBrk="1" hangingPunct="1">
              <a:defRPr/>
            </a:pPr>
            <a:r>
              <a:rPr lang="en-US" sz="2800" dirty="0"/>
              <a:t>Other agents may act on </a:t>
            </a:r>
            <a:r>
              <a:rPr lang="en-US" sz="2800" dirty="0" err="1"/>
              <a:t>adiponectin</a:t>
            </a:r>
            <a:r>
              <a:rPr lang="en-US" sz="2800" dirty="0"/>
              <a:t> or </a:t>
            </a:r>
            <a:r>
              <a:rPr lang="en-US" sz="2800" dirty="0" err="1"/>
              <a:t>irisin</a:t>
            </a:r>
            <a:r>
              <a:rPr lang="en-US" sz="2800" dirty="0"/>
              <a:t> (the latter affects brown/white fat ratio)</a:t>
            </a:r>
          </a:p>
          <a:p>
            <a:pPr lvl="1" eaLnBrk="1" hangingPunct="1">
              <a:defRPr/>
            </a:pPr>
            <a:r>
              <a:rPr lang="en-US" dirty="0"/>
              <a:t>White fat stores calories, brown fat burns calories / generates heat</a:t>
            </a:r>
          </a:p>
          <a:p>
            <a:pPr>
              <a:defRPr/>
            </a:pPr>
            <a:r>
              <a:rPr lang="en-US" sz="2800" dirty="0"/>
              <a:t>Lacing food with fat-trapping microbeads</a:t>
            </a:r>
          </a:p>
          <a:p>
            <a:pPr>
              <a:defRPr/>
            </a:pPr>
            <a:r>
              <a:rPr lang="en-US" sz="2800" dirty="0"/>
              <a:t>Transcranial stimulation to quell cravings</a:t>
            </a:r>
          </a:p>
          <a:p>
            <a:pPr>
              <a:defRPr/>
            </a:pPr>
            <a:r>
              <a:rPr lang="en-US" sz="2800" dirty="0"/>
              <a:t>Nasal “contact lens” placed in nares, directs airflow to lower respiratory tract thus by passing the olfactory system (not FDA-approved)</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6CDF7B72-9C5E-BA9D-77D3-BC8808238335}"/>
              </a:ext>
            </a:extLst>
          </p:cNvPr>
          <p:cNvSpPr>
            <a:spLocks noGrp="1" noRot="1" noChangeArrowheads="1"/>
          </p:cNvSpPr>
          <p:nvPr>
            <p:ph type="title"/>
          </p:nvPr>
        </p:nvSpPr>
        <p:spPr/>
        <p:txBody>
          <a:bodyPr/>
          <a:lstStyle/>
          <a:p>
            <a:pPr eaLnBrk="1" hangingPunct="1">
              <a:defRPr/>
            </a:pPr>
            <a:r>
              <a:rPr lang="en-US" dirty="0"/>
              <a:t>Surgical Treatments for Obesity</a:t>
            </a:r>
          </a:p>
        </p:txBody>
      </p:sp>
      <p:sp>
        <p:nvSpPr>
          <p:cNvPr id="110595" name="Rectangle 3">
            <a:extLst>
              <a:ext uri="{FF2B5EF4-FFF2-40B4-BE49-F238E27FC236}">
                <a16:creationId xmlns:a16="http://schemas.microsoft.com/office/drawing/2014/main" id="{45E4D999-0D4E-5656-C59D-14774FA8DD26}"/>
              </a:ext>
            </a:extLst>
          </p:cNvPr>
          <p:cNvSpPr>
            <a:spLocks noGrp="1" noChangeArrowheads="1"/>
          </p:cNvSpPr>
          <p:nvPr>
            <p:ph type="body" idx="1"/>
          </p:nvPr>
        </p:nvSpPr>
        <p:spPr/>
        <p:txBody>
          <a:bodyPr/>
          <a:lstStyle/>
          <a:p>
            <a:pPr eaLnBrk="1" hangingPunct="1">
              <a:defRPr/>
            </a:pPr>
            <a:r>
              <a:rPr lang="en-US" sz="2800" dirty="0"/>
              <a:t>BMI &gt; 40 (or BMI &gt; 35 with DM2 or OSA) may be eligible for bariatric surgery</a:t>
            </a:r>
          </a:p>
          <a:p>
            <a:pPr eaLnBrk="1" hangingPunct="1">
              <a:defRPr/>
            </a:pPr>
            <a:r>
              <a:rPr lang="en-US" sz="2800" dirty="0"/>
              <a:t>Procedures include vagal nerve blockade (minimal weight loss, potential adverse consequences), Roux-en-Y gastric bypass (best outcomes), vertical sleeve gastrectomy, stapled gastroplasty, duodenal </a:t>
            </a:r>
            <a:r>
              <a:rPr lang="en-US" sz="2800" dirty="0" err="1"/>
              <a:t>swithch</a:t>
            </a:r>
            <a:r>
              <a:rPr lang="en-US" sz="2800" dirty="0"/>
              <a:t>, adjustable gastric banding, gastric balloon, and duodenal-jejunal bypass liner (experimental </a:t>
            </a:r>
            <a:r>
              <a:rPr lang="en-US" sz="2800" dirty="0" err="1"/>
              <a:t>EndoBarrier</a:t>
            </a:r>
            <a:r>
              <a:rPr lang="en-US" sz="2800" dirty="0"/>
              <a:t>, lines first 60cm of SI)</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524B7DBF-E40E-4154-2172-D49A2079991D}"/>
              </a:ext>
            </a:extLst>
          </p:cNvPr>
          <p:cNvSpPr>
            <a:spLocks noGrp="1" noRot="1" noChangeArrowheads="1"/>
          </p:cNvSpPr>
          <p:nvPr>
            <p:ph type="title"/>
          </p:nvPr>
        </p:nvSpPr>
        <p:spPr/>
        <p:txBody>
          <a:bodyPr/>
          <a:lstStyle/>
          <a:p>
            <a:pPr eaLnBrk="1" hangingPunct="1">
              <a:defRPr/>
            </a:pPr>
            <a:r>
              <a:rPr lang="en-US" dirty="0">
                <a:solidFill>
                  <a:srgbClr val="E5E5FF"/>
                </a:solidFill>
              </a:rPr>
              <a:t>Surgical Treatments for Obesity</a:t>
            </a:r>
            <a:endParaRPr lang="en-US" dirty="0"/>
          </a:p>
        </p:txBody>
      </p:sp>
      <p:sp>
        <p:nvSpPr>
          <p:cNvPr id="112643" name="Rectangle 3">
            <a:extLst>
              <a:ext uri="{FF2B5EF4-FFF2-40B4-BE49-F238E27FC236}">
                <a16:creationId xmlns:a16="http://schemas.microsoft.com/office/drawing/2014/main" id="{4D206306-94DB-2EDE-5548-EFC74892A575}"/>
              </a:ext>
            </a:extLst>
          </p:cNvPr>
          <p:cNvSpPr>
            <a:spLocks noGrp="1" noChangeArrowheads="1"/>
          </p:cNvSpPr>
          <p:nvPr>
            <p:ph type="body" idx="1"/>
          </p:nvPr>
        </p:nvSpPr>
        <p:spPr/>
        <p:txBody>
          <a:bodyPr/>
          <a:lstStyle/>
          <a:p>
            <a:pPr eaLnBrk="1" hangingPunct="1">
              <a:defRPr/>
            </a:pPr>
            <a:r>
              <a:rPr lang="en-US" dirty="0"/>
              <a:t>Designed to reduce stomach size and control caloric intake</a:t>
            </a:r>
          </a:p>
          <a:p>
            <a:pPr eaLnBrk="1" hangingPunct="1">
              <a:defRPr/>
            </a:pPr>
            <a:r>
              <a:rPr lang="en-US" dirty="0"/>
              <a:t>280,000 procedures performed annually</a:t>
            </a:r>
          </a:p>
          <a:p>
            <a:pPr lvl="1" eaLnBrk="1" hangingPunct="1">
              <a:defRPr/>
            </a:pPr>
            <a:r>
              <a:rPr lang="en-US" sz="3200" dirty="0"/>
              <a:t>Very small percent of eligible adults undergo procedure; some teens now getting</a:t>
            </a:r>
          </a:p>
          <a:p>
            <a:pPr lvl="1" eaLnBrk="1" hangingPunct="1">
              <a:defRPr/>
            </a:pPr>
            <a:r>
              <a:rPr lang="en-US" sz="3200" dirty="0"/>
              <a:t>Women 80% of patients</a:t>
            </a:r>
          </a:p>
          <a:p>
            <a:pPr lvl="1" eaLnBrk="1" hangingPunct="1">
              <a:defRPr/>
            </a:pPr>
            <a:r>
              <a:rPr lang="en-US" sz="3200" dirty="0"/>
              <a:t>Less common among African-Americans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79AF-32B0-0C61-A184-7BF740BB974B}"/>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2DA7A5DB-7E4D-1504-DDB6-F438C13F3AC8}"/>
              </a:ext>
            </a:extLst>
          </p:cNvPr>
          <p:cNvSpPr>
            <a:spLocks noGrp="1"/>
          </p:cNvSpPr>
          <p:nvPr>
            <p:ph idx="1"/>
          </p:nvPr>
        </p:nvSpPr>
        <p:spPr/>
        <p:txBody>
          <a:bodyPr/>
          <a:lstStyle/>
          <a:p>
            <a:pPr eaLnBrk="1" hangingPunct="1">
              <a:defRPr/>
            </a:pPr>
            <a:r>
              <a:rPr lang="en-US" dirty="0"/>
              <a:t>Substantial health benefits common</a:t>
            </a:r>
          </a:p>
          <a:p>
            <a:pPr lvl="1" eaLnBrk="1" hangingPunct="1">
              <a:defRPr/>
            </a:pPr>
            <a:r>
              <a:rPr lang="en-US" sz="3200" dirty="0"/>
              <a:t>Average weight loss after 1 </a:t>
            </a:r>
            <a:r>
              <a:rPr lang="en-US" sz="3200" dirty="0" err="1"/>
              <a:t>yr</a:t>
            </a:r>
            <a:r>
              <a:rPr lang="en-US" sz="3200" dirty="0"/>
              <a:t>/3 </a:t>
            </a:r>
            <a:r>
              <a:rPr lang="en-US" sz="3200" dirty="0" err="1"/>
              <a:t>yrs</a:t>
            </a:r>
            <a:r>
              <a:rPr lang="en-US" sz="3200" dirty="0"/>
              <a:t>/7 </a:t>
            </a:r>
            <a:r>
              <a:rPr lang="en-US" sz="3200" dirty="0" err="1"/>
              <a:t>yrs</a:t>
            </a:r>
            <a:r>
              <a:rPr lang="en-US" sz="3200" dirty="0"/>
              <a:t>:</a:t>
            </a:r>
          </a:p>
          <a:p>
            <a:pPr lvl="2" eaLnBrk="1" hangingPunct="1">
              <a:defRPr/>
            </a:pPr>
            <a:r>
              <a:rPr lang="en-US" sz="3200" dirty="0"/>
              <a:t>62%/71%/55% with Roux-en-Y gastric bypass (but only 21% more than controls at 10 </a:t>
            </a:r>
            <a:r>
              <a:rPr lang="en-US" sz="3200" dirty="0" err="1"/>
              <a:t>yrs</a:t>
            </a:r>
            <a:r>
              <a:rPr lang="en-US" sz="3200" dirty="0"/>
              <a:t>)</a:t>
            </a:r>
          </a:p>
          <a:p>
            <a:pPr lvl="2" eaLnBrk="1" hangingPunct="1">
              <a:defRPr/>
            </a:pPr>
            <a:r>
              <a:rPr lang="en-US" sz="3200" dirty="0"/>
              <a:t>43%/55%/47% with gastric banding</a:t>
            </a:r>
          </a:p>
          <a:p>
            <a:pPr>
              <a:defRPr/>
            </a:pPr>
            <a:endParaRPr 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6380-C08A-1B48-BE92-62A6DA336A3B}"/>
              </a:ext>
            </a:extLst>
          </p:cNvPr>
          <p:cNvSpPr>
            <a:spLocks noGrp="1"/>
          </p:cNvSpPr>
          <p:nvPr>
            <p:ph type="title"/>
          </p:nvPr>
        </p:nvSpPr>
        <p:spPr/>
        <p:txBody>
          <a:bodyPr/>
          <a:lstStyle/>
          <a:p>
            <a:pPr>
              <a:defRPr/>
            </a:pPr>
            <a:r>
              <a:rPr lang="en-US">
                <a:solidFill>
                  <a:srgbClr val="E5E5FF"/>
                </a:solidFill>
              </a:rPr>
              <a:t>Surgical Treatments for Obesity</a:t>
            </a:r>
            <a:endParaRPr lang="en-US"/>
          </a:p>
        </p:txBody>
      </p:sp>
      <p:sp>
        <p:nvSpPr>
          <p:cNvPr id="3" name="Content Placeholder 2">
            <a:extLst>
              <a:ext uri="{FF2B5EF4-FFF2-40B4-BE49-F238E27FC236}">
                <a16:creationId xmlns:a16="http://schemas.microsoft.com/office/drawing/2014/main" id="{BD4ACEF1-5246-078F-F027-788527F7CFDB}"/>
              </a:ext>
            </a:extLst>
          </p:cNvPr>
          <p:cNvSpPr>
            <a:spLocks noGrp="1"/>
          </p:cNvSpPr>
          <p:nvPr>
            <p:ph idx="1"/>
          </p:nvPr>
        </p:nvSpPr>
        <p:spPr/>
        <p:txBody>
          <a:bodyPr/>
          <a:lstStyle/>
          <a:p>
            <a:pPr>
              <a:defRPr/>
            </a:pPr>
            <a:r>
              <a:rPr lang="en-US" dirty="0"/>
              <a:t>Substantial health benefits common</a:t>
            </a:r>
          </a:p>
          <a:p>
            <a:pPr lvl="1" eaLnBrk="1" hangingPunct="1">
              <a:defRPr/>
            </a:pPr>
            <a:r>
              <a:rPr lang="en-US" sz="3200" dirty="0"/>
              <a:t>Other studies show most patients lose 1/3 of total body weight at 12-24 months post-op</a:t>
            </a:r>
          </a:p>
          <a:p>
            <a:pPr lvl="1" eaLnBrk="1" hangingPunct="1">
              <a:defRPr/>
            </a:pPr>
            <a:r>
              <a:rPr lang="en-US" sz="3200" dirty="0"/>
              <a:t>Excess weight loss of up to 70% possible</a:t>
            </a:r>
          </a:p>
          <a:p>
            <a:pPr lvl="1" eaLnBrk="1" hangingPunct="1">
              <a:defRPr/>
            </a:pPr>
            <a:r>
              <a:rPr lang="en-US" sz="3200" dirty="0"/>
              <a:t>15% of lost weight regained within 5 years in up to 50% of patients</a:t>
            </a:r>
          </a:p>
          <a:p>
            <a:pPr lvl="1">
              <a:defRPr/>
            </a:pP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43C9BA73-B762-188B-510B-CC62F180BAAD}"/>
              </a:ext>
            </a:extLst>
          </p:cNvPr>
          <p:cNvSpPr>
            <a:spLocks noGrp="1" noRot="1" noChangeArrowheads="1"/>
          </p:cNvSpPr>
          <p:nvPr>
            <p:ph type="title"/>
          </p:nvPr>
        </p:nvSpPr>
        <p:spPr/>
        <p:txBody>
          <a:bodyPr/>
          <a:lstStyle/>
          <a:p>
            <a:pPr>
              <a:defRPr/>
            </a:pPr>
            <a:r>
              <a:rPr lang="en-US" dirty="0">
                <a:solidFill>
                  <a:srgbClr val="E5E5FF"/>
                </a:solidFill>
              </a:rPr>
              <a:t>Surgical Treatments for Obesity</a:t>
            </a:r>
            <a:endParaRPr lang="en-US" dirty="0"/>
          </a:p>
        </p:txBody>
      </p:sp>
      <p:sp>
        <p:nvSpPr>
          <p:cNvPr id="150531" name="Rectangle 3">
            <a:extLst>
              <a:ext uri="{FF2B5EF4-FFF2-40B4-BE49-F238E27FC236}">
                <a16:creationId xmlns:a16="http://schemas.microsoft.com/office/drawing/2014/main" id="{7CABF85D-E202-90E3-5230-6F3278835A2F}"/>
              </a:ext>
            </a:extLst>
          </p:cNvPr>
          <p:cNvSpPr>
            <a:spLocks noGrp="1" noChangeArrowheads="1"/>
          </p:cNvSpPr>
          <p:nvPr>
            <p:ph type="body" idx="1"/>
          </p:nvPr>
        </p:nvSpPr>
        <p:spPr/>
        <p:txBody>
          <a:bodyPr/>
          <a:lstStyle/>
          <a:p>
            <a:pPr eaLnBrk="1" hangingPunct="1">
              <a:defRPr/>
            </a:pPr>
            <a:r>
              <a:rPr lang="en-US" sz="2800" dirty="0"/>
              <a:t>Substantial health benefits common</a:t>
            </a:r>
          </a:p>
          <a:p>
            <a:pPr lvl="1" eaLnBrk="1" hangingPunct="1">
              <a:defRPr/>
            </a:pPr>
            <a:r>
              <a:rPr lang="en-US" dirty="0"/>
              <a:t>Resolution of HTN in 68%</a:t>
            </a:r>
          </a:p>
          <a:p>
            <a:pPr lvl="1" eaLnBrk="1" hangingPunct="1">
              <a:defRPr/>
            </a:pPr>
            <a:r>
              <a:rPr lang="en-US" dirty="0"/>
              <a:t>Resolution of dyslipidemia in 71%</a:t>
            </a:r>
          </a:p>
          <a:p>
            <a:pPr lvl="1" eaLnBrk="1" hangingPunct="1">
              <a:defRPr/>
            </a:pPr>
            <a:r>
              <a:rPr lang="en-US" dirty="0"/>
              <a:t>Resolution of diabetes in 1/3 to ¾ of patients</a:t>
            </a:r>
          </a:p>
          <a:p>
            <a:pPr lvl="2" eaLnBrk="1" hangingPunct="1">
              <a:defRPr/>
            </a:pPr>
            <a:r>
              <a:rPr lang="en-US" sz="2800" dirty="0"/>
              <a:t>Decreased risk of microvascular complications in pre-diabetics</a:t>
            </a:r>
          </a:p>
          <a:p>
            <a:pPr lvl="2" eaLnBrk="1" hangingPunct="1">
              <a:defRPr/>
            </a:pPr>
            <a:r>
              <a:rPr lang="en-US" sz="2800" dirty="0"/>
              <a:t>Decreased retinopathy in type 2 diabetics</a:t>
            </a:r>
          </a:p>
          <a:p>
            <a:pPr lvl="1">
              <a:defRPr/>
            </a:pPr>
            <a:r>
              <a:rPr lang="en-US" dirty="0">
                <a:effectLst>
                  <a:outerShdw blurRad="38100" dist="38100" dir="2700000" algn="tl">
                    <a:srgbClr val="000000">
                      <a:alpha val="43137"/>
                    </a:srgbClr>
                  </a:outerShdw>
                </a:effectLst>
              </a:rPr>
              <a:t>Decreased hepatic fibrosis </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0954-A3D6-70B1-4EF6-CC54A20A7B16}"/>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25C9351B-5F54-AEC8-D259-C5563AE7A202}"/>
              </a:ext>
            </a:extLst>
          </p:cNvPr>
          <p:cNvSpPr>
            <a:spLocks noGrp="1"/>
          </p:cNvSpPr>
          <p:nvPr>
            <p:ph idx="1"/>
          </p:nvPr>
        </p:nvSpPr>
        <p:spPr/>
        <p:txBody>
          <a:bodyPr/>
          <a:lstStyle/>
          <a:p>
            <a:pPr eaLnBrk="1" hangingPunct="1">
              <a:defRPr/>
            </a:pPr>
            <a:r>
              <a:rPr lang="en-US" dirty="0"/>
              <a:t>Substantial health benefits common</a:t>
            </a:r>
          </a:p>
          <a:p>
            <a:pPr lvl="1" eaLnBrk="1" hangingPunct="1">
              <a:defRPr/>
            </a:pPr>
            <a:r>
              <a:rPr lang="en-US" sz="3200" dirty="0"/>
              <a:t>Up to 65% lower risk of death; reduced risk of MI, CVA; improvements in fibrosis/decreased progression of cirrhosis in NAFLD</a:t>
            </a:r>
          </a:p>
          <a:p>
            <a:pPr lvl="1" eaLnBrk="1" hangingPunct="1">
              <a:defRPr/>
            </a:pPr>
            <a:r>
              <a:rPr lang="en-US" sz="3200" dirty="0"/>
              <a:t>Improvements in memory function</a:t>
            </a:r>
          </a:p>
          <a:p>
            <a:pPr lvl="1" eaLnBrk="1" hangingPunct="1">
              <a:defRPr/>
            </a:pPr>
            <a:endParaRPr lang="en-US" sz="3200" dirty="0"/>
          </a:p>
          <a:p>
            <a:pPr>
              <a:defRPr/>
            </a:pPr>
            <a:endParaRPr lang="en-US" dirty="0"/>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AAFB-F02D-51B3-F87E-9C6C29D2EB45}"/>
              </a:ext>
            </a:extLst>
          </p:cNvPr>
          <p:cNvSpPr>
            <a:spLocks noGrp="1"/>
          </p:cNvSpPr>
          <p:nvPr>
            <p:ph type="title"/>
          </p:nvPr>
        </p:nvSpPr>
        <p:spPr/>
        <p:txBody>
          <a:bodyPr/>
          <a:lstStyle/>
          <a:p>
            <a:pPr>
              <a:defRPr/>
            </a:pPr>
            <a:r>
              <a:rPr lang="en-US" dirty="0"/>
              <a:t>Surgical Treatments for Obesity</a:t>
            </a:r>
          </a:p>
        </p:txBody>
      </p:sp>
      <p:sp>
        <p:nvSpPr>
          <p:cNvPr id="3" name="Content Placeholder 2">
            <a:extLst>
              <a:ext uri="{FF2B5EF4-FFF2-40B4-BE49-F238E27FC236}">
                <a16:creationId xmlns:a16="http://schemas.microsoft.com/office/drawing/2014/main" id="{0D816613-6BA4-BBD3-16BA-E1CC211D0947}"/>
              </a:ext>
            </a:extLst>
          </p:cNvPr>
          <p:cNvSpPr>
            <a:spLocks noGrp="1"/>
          </p:cNvSpPr>
          <p:nvPr>
            <p:ph idx="1"/>
          </p:nvPr>
        </p:nvSpPr>
        <p:spPr/>
        <p:txBody>
          <a:bodyPr/>
          <a:lstStyle/>
          <a:p>
            <a:pPr eaLnBrk="1" hangingPunct="1">
              <a:defRPr/>
            </a:pPr>
            <a:r>
              <a:rPr lang="en-US" dirty="0"/>
              <a:t>Substantial health benefits common</a:t>
            </a:r>
          </a:p>
          <a:p>
            <a:pPr lvl="1" eaLnBrk="1" hangingPunct="1">
              <a:defRPr/>
            </a:pPr>
            <a:r>
              <a:rPr lang="en-US" sz="3200" dirty="0"/>
              <a:t>Increased chance of pregnancy</a:t>
            </a:r>
          </a:p>
          <a:p>
            <a:pPr lvl="1" eaLnBrk="1" hangingPunct="1">
              <a:defRPr/>
            </a:pPr>
            <a:r>
              <a:rPr lang="en-US" sz="3200" dirty="0"/>
              <a:t>Decreased urinary incontinence</a:t>
            </a:r>
          </a:p>
          <a:p>
            <a:pPr lvl="1" eaLnBrk="1" hangingPunct="1">
              <a:defRPr/>
            </a:pPr>
            <a:r>
              <a:rPr lang="en-US" sz="3200" dirty="0"/>
              <a:t>Substantial reduction in death from multiple cancers (43%) and malignant melanoma (obesity a risk factor for melanoma)</a:t>
            </a:r>
          </a:p>
          <a:p>
            <a:pPr>
              <a:defRPr/>
            </a:pPr>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6FC4-AB3B-E44C-E44F-1443680B3D96}"/>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23B3F897-A1A4-06B8-A204-1872955DA9CB}"/>
              </a:ext>
            </a:extLst>
          </p:cNvPr>
          <p:cNvSpPr>
            <a:spLocks noGrp="1"/>
          </p:cNvSpPr>
          <p:nvPr>
            <p:ph idx="1"/>
          </p:nvPr>
        </p:nvSpPr>
        <p:spPr/>
        <p:txBody>
          <a:bodyPr/>
          <a:lstStyle/>
          <a:p>
            <a:pPr eaLnBrk="1" hangingPunct="1">
              <a:defRPr/>
            </a:pPr>
            <a:r>
              <a:rPr lang="en-US" dirty="0"/>
              <a:t>Perioperative mortality 0.4%</a:t>
            </a:r>
          </a:p>
          <a:p>
            <a:pPr eaLnBrk="1" hangingPunct="1">
              <a:defRPr/>
            </a:pPr>
            <a:r>
              <a:rPr lang="en-US" dirty="0"/>
              <a:t>Reoperation rate = 7%-26% (higher for gastric bypass and for gastric band, lower for gastric sleeve)</a:t>
            </a:r>
          </a:p>
          <a:p>
            <a:pPr lvl="1" eaLnBrk="1" hangingPunct="1">
              <a:defRPr/>
            </a:pPr>
            <a:r>
              <a:rPr lang="en-US" dirty="0"/>
              <a:t>Gastric banding less commonly used today</a:t>
            </a:r>
          </a:p>
          <a:p>
            <a:pPr eaLnBrk="1" hangingPunct="1">
              <a:defRPr/>
            </a:pPr>
            <a:r>
              <a:rPr lang="en-US" dirty="0"/>
              <a:t>Perioperative mortality 0.03% to 0.2%</a:t>
            </a:r>
          </a:p>
          <a:p>
            <a:pPr eaLnBrk="1" hangingPunct="1">
              <a:defRPr/>
            </a:pPr>
            <a:r>
              <a:rPr lang="en-US" dirty="0"/>
              <a:t>Complication rates almost 20-30% over a 180-day period</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8AD03-F664-2F53-49E5-7C106D8A5D5F}"/>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D437B0CF-41FE-6A04-4E4E-73FA98E1DB8D}"/>
              </a:ext>
            </a:extLst>
          </p:cNvPr>
          <p:cNvSpPr>
            <a:spLocks noGrp="1"/>
          </p:cNvSpPr>
          <p:nvPr>
            <p:ph idx="1"/>
          </p:nvPr>
        </p:nvSpPr>
        <p:spPr/>
        <p:txBody>
          <a:bodyPr/>
          <a:lstStyle/>
          <a:p>
            <a:pPr eaLnBrk="1" hangingPunct="1">
              <a:buClr>
                <a:srgbClr val="FFCC00"/>
              </a:buClr>
              <a:defRPr/>
            </a:pPr>
            <a:r>
              <a:rPr lang="en-US" dirty="0">
                <a:solidFill>
                  <a:srgbClr val="FFFFFF"/>
                </a:solidFill>
              </a:rPr>
              <a:t>Side effects include dehydration, nausea/vomiting, reflux, dumping syndrome, marginal ulcer, gallstones, anastomotic stricture, bowel obstruction, internal hernia, hypoglycemia, and nutritional and electrolyte abnormalities</a:t>
            </a:r>
          </a:p>
          <a:p>
            <a:pPr eaLnBrk="1" hangingPunct="1">
              <a:buClr>
                <a:srgbClr val="FFCC00"/>
              </a:buClr>
              <a:defRPr/>
            </a:pPr>
            <a:r>
              <a:rPr lang="en-US" dirty="0">
                <a:solidFill>
                  <a:srgbClr val="FFFFFF"/>
                </a:solidFill>
              </a:rPr>
              <a:t>Increased risk of alcohol abuse, depression, suicide, and hip/femur/pelvic fractures post-gastric bypass surgery</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331F0-9E06-4D37-F15E-BC4786C93F04}"/>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Surgical Treatments for Obesity</a:t>
            </a:r>
            <a:endParaRPr lang="en-AU" dirty="0"/>
          </a:p>
        </p:txBody>
      </p:sp>
      <p:sp>
        <p:nvSpPr>
          <p:cNvPr id="3" name="Content Placeholder 2">
            <a:extLst>
              <a:ext uri="{FF2B5EF4-FFF2-40B4-BE49-F238E27FC236}">
                <a16:creationId xmlns:a16="http://schemas.microsoft.com/office/drawing/2014/main" id="{F4C5B02C-FA32-99AF-84E1-ECE87FF39FB7}"/>
              </a:ext>
            </a:extLst>
          </p:cNvPr>
          <p:cNvSpPr>
            <a:spLocks noGrp="1"/>
          </p:cNvSpPr>
          <p:nvPr>
            <p:ph idx="1"/>
          </p:nvPr>
        </p:nvSpPr>
        <p:spPr/>
        <p:txBody>
          <a:bodyPr/>
          <a:lstStyle/>
          <a:p>
            <a:r>
              <a:rPr lang="en-AU" dirty="0"/>
              <a:t>Sleeve gastrectomy/gastric bypass more effective/cost effective than GLP-1 receptor agonists</a:t>
            </a:r>
          </a:p>
          <a:p>
            <a:r>
              <a:rPr lang="en-AU" dirty="0"/>
              <a:t>Liposuction (including abdominal etching or “fake ab surgery”) and </a:t>
            </a:r>
            <a:r>
              <a:rPr lang="en-AU" dirty="0" err="1"/>
              <a:t>cryolipolysis</a:t>
            </a:r>
            <a:r>
              <a:rPr lang="en-AU" dirty="0"/>
              <a:t> (cool sculpting) – see “Cosmetic Surgery – Past, Present and Future” slide show on </a:t>
            </a:r>
            <a:r>
              <a:rPr lang="en-AU" dirty="0" err="1"/>
              <a:t>phsj</a:t>
            </a:r>
            <a:r>
              <a:rPr lang="en-AU" dirty="0"/>
              <a:t> website</a:t>
            </a:r>
          </a:p>
          <a:p>
            <a:r>
              <a:rPr lang="en-AU" dirty="0"/>
              <a:t>Other methods of non-invasive fat removal</a:t>
            </a:r>
          </a:p>
        </p:txBody>
      </p:sp>
    </p:spTree>
    <p:extLst>
      <p:ext uri="{BB962C8B-B14F-4D97-AF65-F5344CB8AC3E}">
        <p14:creationId xmlns:p14="http://schemas.microsoft.com/office/powerpoint/2010/main" val="98864011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1D2FD-119C-E4BE-A376-6EA080F9E1BA}"/>
              </a:ext>
            </a:extLst>
          </p:cNvPr>
          <p:cNvSpPr>
            <a:spLocks noGrp="1"/>
          </p:cNvSpPr>
          <p:nvPr>
            <p:ph type="title"/>
          </p:nvPr>
        </p:nvSpPr>
        <p:spPr/>
        <p:txBody>
          <a:bodyPr/>
          <a:lstStyle/>
          <a:p>
            <a:pPr marL="342900" marR="0" lvl="0" indent="-342900" defTabSz="914400" rtl="0" eaLnBrk="0" fontAlgn="base" latinLnBrk="0" hangingPunct="0">
              <a:lnSpc>
                <a:spcPct val="100000"/>
              </a:lnSpc>
              <a:spcBef>
                <a:spcPct val="20000"/>
              </a:spcBef>
              <a:spcAft>
                <a:spcPct val="0"/>
              </a:spcAft>
              <a:tabLst/>
              <a:defRPr/>
            </a:pPr>
            <a:r>
              <a:rPr kumimoji="0" lang="en-AU"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mn-cs"/>
              </a:rPr>
              <a:t>Typical Costs of Obesity Surgeries (U.S., 2026)</a:t>
            </a:r>
            <a:endParaRPr lang="en-AU" dirty="0"/>
          </a:p>
        </p:txBody>
      </p:sp>
      <p:sp>
        <p:nvSpPr>
          <p:cNvPr id="3" name="Content Placeholder 2">
            <a:extLst>
              <a:ext uri="{FF2B5EF4-FFF2-40B4-BE49-F238E27FC236}">
                <a16:creationId xmlns:a16="http://schemas.microsoft.com/office/drawing/2014/main" id="{F689758C-232C-7184-E0C6-8A29C3F93992}"/>
              </a:ext>
            </a:extLst>
          </p:cNvPr>
          <p:cNvSpPr>
            <a:spLocks noGrp="1"/>
          </p:cNvSpPr>
          <p:nvPr>
            <p:ph idx="1"/>
          </p:nvPr>
        </p:nvSpPr>
        <p:spPr/>
        <p:txBody>
          <a:bodyPr/>
          <a:lstStyle/>
          <a:p>
            <a:r>
              <a:rPr lang="en-AU" dirty="0"/>
              <a:t>Without Insurance: $15,000–$30,000+ for most procedures (gastric sleeve, bypass)</a:t>
            </a:r>
          </a:p>
          <a:p>
            <a:r>
              <a:rPr lang="en-AU" dirty="0"/>
              <a:t>Gastric sleeve: $9,500–$23,000. coveredusa.org</a:t>
            </a:r>
          </a:p>
          <a:p>
            <a:r>
              <a:rPr lang="en-AU" dirty="0"/>
              <a:t>Gastric bypass: $20,000–$35,000 (avg. $25,000)</a:t>
            </a:r>
          </a:p>
          <a:p>
            <a:r>
              <a:rPr lang="en-AU" dirty="0"/>
              <a:t>Gastric balloon: $3,500–$8,000</a:t>
            </a:r>
          </a:p>
          <a:p>
            <a:r>
              <a:rPr lang="en-AU" dirty="0"/>
              <a:t>Cash‑pay bundles often include surgeon, facility, </a:t>
            </a:r>
            <a:r>
              <a:rPr lang="en-AU" dirty="0" err="1"/>
              <a:t>anesthesia</a:t>
            </a:r>
            <a:r>
              <a:rPr lang="en-AU" dirty="0"/>
              <a:t>, and standard follow‑up</a:t>
            </a:r>
          </a:p>
          <a:p>
            <a:r>
              <a:rPr lang="en-AU" dirty="0"/>
              <a:t>Surgeries are cost-effective long-term</a:t>
            </a:r>
          </a:p>
          <a:p>
            <a:endParaRPr lang="en-AU" dirty="0"/>
          </a:p>
        </p:txBody>
      </p:sp>
    </p:spTree>
    <p:extLst>
      <p:ext uri="{BB962C8B-B14F-4D97-AF65-F5344CB8AC3E}">
        <p14:creationId xmlns:p14="http://schemas.microsoft.com/office/powerpoint/2010/main" val="295780512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EB49-0436-DC43-A7E5-68FDA2FDA903}"/>
              </a:ext>
            </a:extLst>
          </p:cNvPr>
          <p:cNvSpPr>
            <a:spLocks noGrp="1"/>
          </p:cNvSpPr>
          <p:nvPr>
            <p:ph type="title"/>
          </p:nvPr>
        </p:nvSpPr>
        <p:spPr/>
        <p:txBody>
          <a:bodyPr/>
          <a:lstStyle/>
          <a:p>
            <a:pPr>
              <a:defRPr/>
            </a:pPr>
            <a:r>
              <a:rPr lang="en-US" sz="3600" dirty="0"/>
              <a:t>Other Invasive Treatments for Obesity</a:t>
            </a:r>
          </a:p>
        </p:txBody>
      </p:sp>
      <p:sp>
        <p:nvSpPr>
          <p:cNvPr id="3" name="Content Placeholder 2">
            <a:extLst>
              <a:ext uri="{FF2B5EF4-FFF2-40B4-BE49-F238E27FC236}">
                <a16:creationId xmlns:a16="http://schemas.microsoft.com/office/drawing/2014/main" id="{C71C2D4E-4DF4-5367-DD7D-5A644AED17FB}"/>
              </a:ext>
            </a:extLst>
          </p:cNvPr>
          <p:cNvSpPr>
            <a:spLocks noGrp="1"/>
          </p:cNvSpPr>
          <p:nvPr>
            <p:ph idx="1"/>
          </p:nvPr>
        </p:nvSpPr>
        <p:spPr/>
        <p:txBody>
          <a:bodyPr/>
          <a:lstStyle/>
          <a:p>
            <a:pPr>
              <a:defRPr/>
            </a:pPr>
            <a:r>
              <a:rPr lang="en-US" dirty="0">
                <a:solidFill>
                  <a:srgbClr val="FFFFFF"/>
                </a:solidFill>
              </a:rPr>
              <a:t>VBLOC Vagal Blocking therapy</a:t>
            </a:r>
          </a:p>
          <a:p>
            <a:pPr lvl="1">
              <a:defRPr/>
            </a:pPr>
            <a:r>
              <a:rPr lang="en-US" sz="3200" dirty="0">
                <a:solidFill>
                  <a:srgbClr val="FFFFFF"/>
                </a:solidFill>
              </a:rPr>
              <a:t>Implanted </a:t>
            </a:r>
            <a:r>
              <a:rPr lang="en-US" sz="3200" dirty="0" err="1">
                <a:solidFill>
                  <a:srgbClr val="FFFFFF"/>
                </a:solidFill>
              </a:rPr>
              <a:t>neuroregulator</a:t>
            </a:r>
            <a:r>
              <a:rPr lang="en-US" sz="3200" dirty="0">
                <a:solidFill>
                  <a:srgbClr val="FFFFFF"/>
                </a:solidFill>
              </a:rPr>
              <a:t>; 8.5% </a:t>
            </a:r>
            <a:r>
              <a:rPr lang="en-US" sz="3200" dirty="0" err="1">
                <a:solidFill>
                  <a:srgbClr val="FFFFFF"/>
                </a:solidFill>
              </a:rPr>
              <a:t>wt</a:t>
            </a:r>
            <a:r>
              <a:rPr lang="en-US" sz="3200" dirty="0">
                <a:solidFill>
                  <a:srgbClr val="FFFFFF"/>
                </a:solidFill>
              </a:rPr>
              <a:t> loss over 12 months; reversible</a:t>
            </a:r>
          </a:p>
          <a:p>
            <a:pPr>
              <a:defRPr/>
            </a:pPr>
            <a:r>
              <a:rPr lang="en-US" dirty="0">
                <a:solidFill>
                  <a:srgbClr val="FFFFFF"/>
                </a:solidFill>
              </a:rPr>
              <a:t>Reverse feeding tube (</a:t>
            </a:r>
            <a:r>
              <a:rPr lang="en-US" dirty="0" err="1">
                <a:solidFill>
                  <a:srgbClr val="FFFFFF"/>
                </a:solidFill>
              </a:rPr>
              <a:t>AspireAssist</a:t>
            </a:r>
            <a:r>
              <a:rPr lang="en-US" dirty="0">
                <a:solidFill>
                  <a:srgbClr val="FFFFFF"/>
                </a:solidFill>
              </a:rPr>
              <a:t>, developed by Segway inventor Dean </a:t>
            </a:r>
            <a:r>
              <a:rPr lang="en-US" dirty="0" err="1">
                <a:solidFill>
                  <a:srgbClr val="FFFFFF"/>
                </a:solidFill>
              </a:rPr>
              <a:t>Kamen</a:t>
            </a:r>
            <a:r>
              <a:rPr lang="en-US" dirty="0">
                <a:solidFill>
                  <a:srgbClr val="FFFFFF"/>
                </a:solidFill>
              </a:rPr>
              <a:t>)</a:t>
            </a:r>
          </a:p>
          <a:p>
            <a:pPr lvl="1">
              <a:defRPr/>
            </a:pPr>
            <a:r>
              <a:rPr lang="en-US" sz="3200" dirty="0">
                <a:solidFill>
                  <a:srgbClr val="FFFFFF"/>
                </a:solidFill>
              </a:rPr>
              <a:t>Removes 30% of consumed calories; weight loss at 1 </a:t>
            </a:r>
            <a:r>
              <a:rPr lang="en-US" sz="3200" dirty="0" err="1">
                <a:solidFill>
                  <a:srgbClr val="FFFFFF"/>
                </a:solidFill>
              </a:rPr>
              <a:t>yr</a:t>
            </a:r>
            <a:r>
              <a:rPr lang="en-US" sz="3200" dirty="0">
                <a:solidFill>
                  <a:srgbClr val="FFFFFF"/>
                </a:solidFill>
              </a:rPr>
              <a:t> 12% vs 4% controls</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FDAC-0DBA-C563-3A44-5E5B73D7E837}"/>
              </a:ext>
            </a:extLst>
          </p:cNvPr>
          <p:cNvSpPr>
            <a:spLocks noGrp="1"/>
          </p:cNvSpPr>
          <p:nvPr>
            <p:ph type="title"/>
          </p:nvPr>
        </p:nvSpPr>
        <p:spPr/>
        <p:txBody>
          <a:bodyPr/>
          <a:lstStyle/>
          <a:p>
            <a:pPr>
              <a:defRPr/>
            </a:pPr>
            <a:r>
              <a:rPr lang="en-US" sz="3600" dirty="0">
                <a:solidFill>
                  <a:srgbClr val="E5E5FF"/>
                </a:solidFill>
              </a:rPr>
              <a:t>Other Invasive Treatments for Obesity</a:t>
            </a:r>
            <a:endParaRPr lang="en-US" dirty="0"/>
          </a:p>
        </p:txBody>
      </p:sp>
      <p:sp>
        <p:nvSpPr>
          <p:cNvPr id="3" name="Content Placeholder 2">
            <a:extLst>
              <a:ext uri="{FF2B5EF4-FFF2-40B4-BE49-F238E27FC236}">
                <a16:creationId xmlns:a16="http://schemas.microsoft.com/office/drawing/2014/main" id="{98610E29-05EA-9374-1784-06BE6E470DEA}"/>
              </a:ext>
            </a:extLst>
          </p:cNvPr>
          <p:cNvSpPr>
            <a:spLocks noGrp="1"/>
          </p:cNvSpPr>
          <p:nvPr>
            <p:ph idx="1"/>
          </p:nvPr>
        </p:nvSpPr>
        <p:spPr/>
        <p:txBody>
          <a:bodyPr/>
          <a:lstStyle/>
          <a:p>
            <a:pPr>
              <a:defRPr/>
            </a:pPr>
            <a:r>
              <a:rPr lang="en-US" dirty="0">
                <a:solidFill>
                  <a:srgbClr val="FFFFFF"/>
                </a:solidFill>
              </a:rPr>
              <a:t>Gastric balloon pills (swallowed, removed vie endoscopy after 6 months)</a:t>
            </a:r>
          </a:p>
          <a:p>
            <a:pPr lvl="1">
              <a:defRPr/>
            </a:pPr>
            <a:r>
              <a:rPr lang="en-US" sz="3200" dirty="0">
                <a:solidFill>
                  <a:srgbClr val="FFFFFF"/>
                </a:solidFill>
              </a:rPr>
              <a:t>Risks include </a:t>
            </a:r>
            <a:r>
              <a:rPr lang="en-US" sz="3200" dirty="0" err="1">
                <a:solidFill>
                  <a:srgbClr val="FFFFFF"/>
                </a:solidFill>
              </a:rPr>
              <a:t>overinflation</a:t>
            </a:r>
            <a:r>
              <a:rPr lang="en-US" sz="3200" dirty="0">
                <a:solidFill>
                  <a:srgbClr val="FFFFFF"/>
                </a:solidFill>
              </a:rPr>
              <a:t>, acute pancreatitis</a:t>
            </a:r>
          </a:p>
          <a:p>
            <a:pPr>
              <a:defRPr/>
            </a:pPr>
            <a:r>
              <a:rPr lang="en-US" dirty="0"/>
              <a:t>Transpyloric shuttle intragastric device</a:t>
            </a:r>
          </a:p>
          <a:p>
            <a:pPr>
              <a:defRPr/>
            </a:pPr>
            <a:endParaRPr lang="en-US" dirty="0"/>
          </a:p>
          <a:p>
            <a:pPr>
              <a:defRPr/>
            </a:pPr>
            <a:r>
              <a:rPr lang="en-US" dirty="0"/>
              <a:t>Liposuction (localized)</a:t>
            </a:r>
          </a:p>
          <a:p>
            <a:pPr>
              <a:defRPr/>
            </a:pPr>
            <a:endParaRPr lang="en-US" dirty="0"/>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9841-44A9-9495-240B-4E0A86D16147}"/>
              </a:ext>
            </a:extLst>
          </p:cNvPr>
          <p:cNvSpPr>
            <a:spLocks noGrp="1"/>
          </p:cNvSpPr>
          <p:nvPr>
            <p:ph type="title"/>
          </p:nvPr>
        </p:nvSpPr>
        <p:spPr/>
        <p:txBody>
          <a:bodyPr/>
          <a:lstStyle/>
          <a:p>
            <a:pPr>
              <a:defRPr/>
            </a:pPr>
            <a:r>
              <a:rPr lang="en-US" dirty="0"/>
              <a:t>Treatment of Obesity in Children</a:t>
            </a:r>
          </a:p>
        </p:txBody>
      </p:sp>
      <p:sp>
        <p:nvSpPr>
          <p:cNvPr id="3" name="Content Placeholder 2">
            <a:extLst>
              <a:ext uri="{FF2B5EF4-FFF2-40B4-BE49-F238E27FC236}">
                <a16:creationId xmlns:a16="http://schemas.microsoft.com/office/drawing/2014/main" id="{5CE472D6-CC6F-5CBB-B1F1-EE360E1572D1}"/>
              </a:ext>
            </a:extLst>
          </p:cNvPr>
          <p:cNvSpPr>
            <a:spLocks noGrp="1"/>
          </p:cNvSpPr>
          <p:nvPr>
            <p:ph idx="1"/>
          </p:nvPr>
        </p:nvSpPr>
        <p:spPr/>
        <p:txBody>
          <a:bodyPr/>
          <a:lstStyle/>
          <a:p>
            <a:pPr>
              <a:defRPr/>
            </a:pPr>
            <a:r>
              <a:rPr lang="en-US" dirty="0" err="1"/>
              <a:t>Lilraglutide</a:t>
            </a:r>
            <a:r>
              <a:rPr lang="en-US" dirty="0"/>
              <a:t>, </a:t>
            </a:r>
            <a:r>
              <a:rPr lang="en-US" dirty="0" err="1"/>
              <a:t>semaglutide</a:t>
            </a:r>
            <a:r>
              <a:rPr lang="en-US" dirty="0"/>
              <a:t>, </a:t>
            </a:r>
            <a:r>
              <a:rPr lang="en-US" dirty="0" err="1"/>
              <a:t>phenteramine</a:t>
            </a:r>
            <a:r>
              <a:rPr lang="en-US" dirty="0"/>
              <a:t>, and topiramate FDA approved for children 12 and over</a:t>
            </a:r>
          </a:p>
          <a:p>
            <a:pPr lvl="1">
              <a:defRPr/>
            </a:pPr>
            <a:r>
              <a:rPr lang="en-US" dirty="0"/>
              <a:t>No drugs approved for children less than 12</a:t>
            </a:r>
          </a:p>
          <a:p>
            <a:pPr>
              <a:defRPr/>
            </a:pPr>
            <a:r>
              <a:rPr lang="en-US" dirty="0"/>
              <a:t>Bariatric surgery safe and effective age 12 and over</a:t>
            </a:r>
          </a:p>
          <a:p>
            <a:pPr>
              <a:defRPr/>
            </a:pPr>
            <a:r>
              <a:rPr lang="en-US" dirty="0"/>
              <a:t>AAP recommends aggressive identification and treatment</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9CC2-69F4-9D02-8001-2216DBAA1ECE}"/>
              </a:ext>
            </a:extLst>
          </p:cNvPr>
          <p:cNvSpPr>
            <a:spLocks noGrp="1"/>
          </p:cNvSpPr>
          <p:nvPr>
            <p:ph type="title"/>
          </p:nvPr>
        </p:nvSpPr>
        <p:spPr/>
        <p:txBody>
          <a:bodyPr/>
          <a:lstStyle/>
          <a:p>
            <a:pPr>
              <a:defRPr/>
            </a:pPr>
            <a:r>
              <a:rPr lang="en-US" sz="2400" dirty="0"/>
              <a:t>Public Health Measures to Reduce Obesity</a:t>
            </a:r>
            <a:br>
              <a:rPr lang="en-US" sz="2400" dirty="0"/>
            </a:br>
            <a:r>
              <a:rPr lang="en-US" sz="2000" dirty="0"/>
              <a:t>The most cost-effective ways to reduce childhood obesity rates</a:t>
            </a:r>
            <a:br>
              <a:rPr lang="en-US" sz="2000" dirty="0"/>
            </a:br>
            <a:r>
              <a:rPr lang="en-US" sz="2000" dirty="0"/>
              <a:t>CHOICES Program</a:t>
            </a:r>
          </a:p>
        </p:txBody>
      </p:sp>
      <p:pic>
        <p:nvPicPr>
          <p:cNvPr id="190467" name="Content Placeholder 4">
            <a:extLst>
              <a:ext uri="{FF2B5EF4-FFF2-40B4-BE49-F238E27FC236}">
                <a16:creationId xmlns:a16="http://schemas.microsoft.com/office/drawing/2014/main" id="{81ADF9DF-1EF9-F056-967E-DA94B6CB3D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295400"/>
            <a:ext cx="8382000" cy="5486400"/>
          </a:xfrm>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64F44095-4CBF-E0EB-E0BE-DF3AD053781C}"/>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14691" name="Rectangle 3">
            <a:extLst>
              <a:ext uri="{FF2B5EF4-FFF2-40B4-BE49-F238E27FC236}">
                <a16:creationId xmlns:a16="http://schemas.microsoft.com/office/drawing/2014/main" id="{5D236997-B0BD-C48C-963B-04DFA9A59836}"/>
              </a:ext>
            </a:extLst>
          </p:cNvPr>
          <p:cNvSpPr>
            <a:spLocks noGrp="1" noChangeArrowheads="1"/>
          </p:cNvSpPr>
          <p:nvPr>
            <p:ph type="body" idx="1"/>
          </p:nvPr>
        </p:nvSpPr>
        <p:spPr/>
        <p:txBody>
          <a:bodyPr/>
          <a:lstStyle/>
          <a:p>
            <a:pPr eaLnBrk="1" hangingPunct="1">
              <a:defRPr/>
            </a:pPr>
            <a:r>
              <a:rPr lang="en-US" dirty="0"/>
              <a:t>DHHS’s Healthy People 2010 objective: reduce prevalence of obesity to 15%</a:t>
            </a:r>
          </a:p>
          <a:p>
            <a:pPr eaLnBrk="1" hangingPunct="1">
              <a:defRPr/>
            </a:pPr>
            <a:r>
              <a:rPr lang="en-US" dirty="0"/>
              <a:t>&lt;1/2 of obese US adults visiting a primary care physician counseled about weight loss</a:t>
            </a:r>
          </a:p>
          <a:p>
            <a:pPr lvl="1" eaLnBrk="1" hangingPunct="1">
              <a:defRPr/>
            </a:pPr>
            <a:r>
              <a:rPr lang="en-US" sz="3200" dirty="0"/>
              <a:t>Those counseled twice as likely to attempt weight loss</a:t>
            </a:r>
          </a:p>
          <a:p>
            <a:pPr lvl="1" eaLnBrk="1" hangingPunct="1">
              <a:defRPr/>
            </a:pPr>
            <a:r>
              <a:rPr lang="en-US" sz="3200" dirty="0"/>
              <a:t>44% of US physicians overweight or obese – less likely to counsel</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24079E2B-CBF4-0FAB-B7AB-873FE514CDDC}"/>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5715" name="Rectangle 3">
            <a:extLst>
              <a:ext uri="{FF2B5EF4-FFF2-40B4-BE49-F238E27FC236}">
                <a16:creationId xmlns:a16="http://schemas.microsoft.com/office/drawing/2014/main" id="{9928132B-8B5B-3621-45C7-FDD767A0C453}"/>
              </a:ext>
            </a:extLst>
          </p:cNvPr>
          <p:cNvSpPr>
            <a:spLocks noGrp="1" noChangeArrowheads="1"/>
          </p:cNvSpPr>
          <p:nvPr>
            <p:ph type="body" idx="1"/>
          </p:nvPr>
        </p:nvSpPr>
        <p:spPr/>
        <p:txBody>
          <a:bodyPr/>
          <a:lstStyle/>
          <a:p>
            <a:pPr eaLnBrk="1" hangingPunct="1">
              <a:defRPr/>
            </a:pPr>
            <a:r>
              <a:rPr lang="en-US" dirty="0"/>
              <a:t>Need for improved health care provider education in nutrition and increased use of nutritionists in primary care settings</a:t>
            </a:r>
          </a:p>
          <a:p>
            <a:pPr lvl="1" eaLnBrk="1" hangingPunct="1">
              <a:defRPr/>
            </a:pPr>
            <a:r>
              <a:rPr lang="en-US" dirty="0"/>
              <a:t>Would likely be cost-saving</a:t>
            </a:r>
          </a:p>
          <a:p>
            <a:pPr eaLnBrk="1" hangingPunct="1">
              <a:defRPr/>
            </a:pPr>
            <a:r>
              <a:rPr lang="en-US" dirty="0"/>
              <a:t>School- and community-based health education campaigns tailored to cultural background, gender, and age group</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C093BC28-8601-FE74-3251-2DEDB9423129}"/>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38243" name="Rectangle 3">
            <a:extLst>
              <a:ext uri="{FF2B5EF4-FFF2-40B4-BE49-F238E27FC236}">
                <a16:creationId xmlns:a16="http://schemas.microsoft.com/office/drawing/2014/main" id="{AC578CEA-B851-13A5-5AB2-CA6A65036570}"/>
              </a:ext>
            </a:extLst>
          </p:cNvPr>
          <p:cNvSpPr>
            <a:spLocks noGrp="1" noChangeArrowheads="1"/>
          </p:cNvSpPr>
          <p:nvPr>
            <p:ph type="body" idx="1"/>
          </p:nvPr>
        </p:nvSpPr>
        <p:spPr/>
        <p:txBody>
          <a:bodyPr/>
          <a:lstStyle/>
          <a:p>
            <a:pPr eaLnBrk="1" hangingPunct="1">
              <a:defRPr/>
            </a:pPr>
            <a:r>
              <a:rPr lang="en-US" sz="3600" dirty="0"/>
              <a:t>Media health messages to correct misperceptions regarding weight and promote healthy behaviors</a:t>
            </a:r>
          </a:p>
          <a:p>
            <a:pPr eaLnBrk="1" hangingPunct="1">
              <a:defRPr/>
            </a:pPr>
            <a:r>
              <a:rPr lang="en-US" sz="3600" dirty="0"/>
              <a:t>Enhanced, science-based public school health curricula</a:t>
            </a:r>
          </a:p>
          <a:p>
            <a:pPr lvl="1" eaLnBrk="1" hangingPunct="1">
              <a:defRPr/>
            </a:pPr>
            <a:r>
              <a:rPr lang="en-US" dirty="0"/>
              <a:t>Not corporate-sponsored (e.g., “Count Your Chips” computational skills curriculum, sponsored by National Potato Board, others)</a:t>
            </a:r>
          </a:p>
          <a:p>
            <a:pPr lvl="1" eaLnBrk="1" hangingPunct="1">
              <a:defRPr/>
            </a:pPr>
            <a:endParaRPr lang="en-US" dirty="0"/>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400B-5227-759F-C8CC-A2FB7719BBE1}"/>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F28FCF57-5883-536E-28B6-EC3099F9D148}"/>
              </a:ext>
            </a:extLst>
          </p:cNvPr>
          <p:cNvSpPr>
            <a:spLocks noGrp="1"/>
          </p:cNvSpPr>
          <p:nvPr>
            <p:ph idx="1"/>
          </p:nvPr>
        </p:nvSpPr>
        <p:spPr/>
        <p:txBody>
          <a:bodyPr/>
          <a:lstStyle/>
          <a:p>
            <a:pPr eaLnBrk="1" hangingPunct="1">
              <a:defRPr/>
            </a:pPr>
            <a:r>
              <a:rPr lang="en-US" dirty="0"/>
              <a:t>Obesity report cards</a:t>
            </a:r>
          </a:p>
          <a:p>
            <a:pPr lvl="1" eaLnBrk="1" hangingPunct="1">
              <a:defRPr/>
            </a:pPr>
            <a:r>
              <a:rPr lang="en-US" sz="3200" dirty="0"/>
              <a:t>20 states</a:t>
            </a:r>
          </a:p>
          <a:p>
            <a:pPr lvl="1" eaLnBrk="1" hangingPunct="1">
              <a:defRPr/>
            </a:pPr>
            <a:r>
              <a:rPr lang="en-US" sz="3200" dirty="0"/>
              <a:t>23% of US elementary schools</a:t>
            </a:r>
          </a:p>
          <a:p>
            <a:pPr>
              <a:defRPr/>
            </a:pPr>
            <a:endParaRPr lang="en-US" dirty="0"/>
          </a:p>
          <a:p>
            <a:pPr>
              <a:defRPr/>
            </a:pPr>
            <a:r>
              <a:rPr lang="en-US" dirty="0"/>
              <a:t>Lincoln University in PA requires students with BMI </a:t>
            </a:r>
            <a:r>
              <a:rPr lang="en-US" dirty="0">
                <a:latin typeface="Times New Roman"/>
                <a:cs typeface="Times New Roman"/>
              </a:rPr>
              <a:t>&gt; 30 to pass a physical fitness test to graduate</a:t>
            </a: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3334C672-A1CE-6D74-2CC2-74F4A695388D}"/>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6739" name="Rectangle 3">
            <a:extLst>
              <a:ext uri="{FF2B5EF4-FFF2-40B4-BE49-F238E27FC236}">
                <a16:creationId xmlns:a16="http://schemas.microsoft.com/office/drawing/2014/main" id="{11DECD63-155E-1B70-3AF2-121174F2CCD4}"/>
              </a:ext>
            </a:extLst>
          </p:cNvPr>
          <p:cNvSpPr>
            <a:spLocks noGrp="1" noChangeArrowheads="1"/>
          </p:cNvSpPr>
          <p:nvPr>
            <p:ph type="body" idx="1"/>
          </p:nvPr>
        </p:nvSpPr>
        <p:spPr/>
        <p:txBody>
          <a:bodyPr/>
          <a:lstStyle/>
          <a:p>
            <a:pPr eaLnBrk="1" hangingPunct="1">
              <a:defRPr/>
            </a:pPr>
            <a:r>
              <a:rPr lang="en-US" dirty="0"/>
              <a:t>More healthful school and hospital cafeteria meal choices</a:t>
            </a:r>
          </a:p>
          <a:p>
            <a:pPr eaLnBrk="1" hangingPunct="1">
              <a:defRPr/>
            </a:pPr>
            <a:r>
              <a:rPr lang="en-US" dirty="0"/>
              <a:t>No fast foods, soda pop machines, or exclusivity contracts in schools (consider elimination of HFCS-laden juices and bottled water sales also)</a:t>
            </a:r>
          </a:p>
          <a:p>
            <a:pPr lvl="1" eaLnBrk="1" hangingPunct="1">
              <a:defRPr/>
            </a:pPr>
            <a:r>
              <a:rPr lang="en-US" dirty="0"/>
              <a:t>Enhanced state funding for public education</a:t>
            </a:r>
          </a:p>
          <a:p>
            <a:pPr eaLnBrk="1" hangingPunct="1">
              <a:defRPr/>
            </a:pPr>
            <a:r>
              <a:rPr lang="en-US" dirty="0"/>
              <a:t>Provision of healthier menu options in federally-sponsored school lunches increases student participation in NSLP</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49C3337C-4EED-F726-4CAF-35DB6E6F7954}"/>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7763" name="Rectangle 3">
            <a:extLst>
              <a:ext uri="{FF2B5EF4-FFF2-40B4-BE49-F238E27FC236}">
                <a16:creationId xmlns:a16="http://schemas.microsoft.com/office/drawing/2014/main" id="{13679DC1-D363-9612-D4F4-1A59C9434BF0}"/>
              </a:ext>
            </a:extLst>
          </p:cNvPr>
          <p:cNvSpPr>
            <a:spLocks noGrp="1" noChangeArrowheads="1"/>
          </p:cNvSpPr>
          <p:nvPr>
            <p:ph type="body" idx="1"/>
          </p:nvPr>
        </p:nvSpPr>
        <p:spPr/>
        <p:txBody>
          <a:bodyPr/>
          <a:lstStyle/>
          <a:p>
            <a:pPr eaLnBrk="1" hangingPunct="1">
              <a:defRPr/>
            </a:pPr>
            <a:r>
              <a:rPr lang="en-US" sz="3600" dirty="0"/>
              <a:t>Use of local produce from community-supported agriculture, especially organics, would decrease adverse consequences of pesticides on the environment and amount of harmful greenhouse gasses produced in transportation of food over long distances</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29261F6-F23B-4B65-2527-C44218346237}"/>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8787" name="Rectangle 3">
            <a:extLst>
              <a:ext uri="{FF2B5EF4-FFF2-40B4-BE49-F238E27FC236}">
                <a16:creationId xmlns:a16="http://schemas.microsoft.com/office/drawing/2014/main" id="{CF6ACBBF-3E03-0A12-389C-D02F6F8B48EE}"/>
              </a:ext>
            </a:extLst>
          </p:cNvPr>
          <p:cNvSpPr>
            <a:spLocks noGrp="1" noChangeArrowheads="1"/>
          </p:cNvSpPr>
          <p:nvPr>
            <p:ph type="body" idx="1"/>
          </p:nvPr>
        </p:nvSpPr>
        <p:spPr/>
        <p:txBody>
          <a:bodyPr/>
          <a:lstStyle/>
          <a:p>
            <a:pPr eaLnBrk="1" hangingPunct="1">
              <a:defRPr/>
            </a:pPr>
            <a:r>
              <a:rPr lang="en-US" dirty="0"/>
              <a:t>School wellness policy provision included in the Child Nutrition and Women, Infants and Children Reauthorization Act of 2004 mandates that schools participating in federal nutrition programs create wellness policies on how to improve students’ nutrition and health as well as set guidelines for all foods sold in schools by 2006</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5308AFE7-D0FB-C11C-15B8-17D2744417D8}"/>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20835" name="Rectangle 3">
            <a:extLst>
              <a:ext uri="{FF2B5EF4-FFF2-40B4-BE49-F238E27FC236}">
                <a16:creationId xmlns:a16="http://schemas.microsoft.com/office/drawing/2014/main" id="{D2962E57-851C-355C-9EB0-C6B46DF2F6DF}"/>
              </a:ext>
            </a:extLst>
          </p:cNvPr>
          <p:cNvSpPr>
            <a:spLocks noGrp="1" noChangeArrowheads="1"/>
          </p:cNvSpPr>
          <p:nvPr>
            <p:ph type="body" idx="1"/>
          </p:nvPr>
        </p:nvSpPr>
        <p:spPr/>
        <p:txBody>
          <a:bodyPr/>
          <a:lstStyle/>
          <a:p>
            <a:pPr eaLnBrk="1" hangingPunct="1">
              <a:defRPr/>
            </a:pPr>
            <a:r>
              <a:rPr lang="en-US" dirty="0"/>
              <a:t>Pedestrian malls</a:t>
            </a:r>
          </a:p>
          <a:p>
            <a:pPr eaLnBrk="1" hangingPunct="1">
              <a:defRPr/>
            </a:pPr>
            <a:r>
              <a:rPr lang="en-US" dirty="0"/>
              <a:t>Recreational centers, parks, and workplace gyms</a:t>
            </a:r>
          </a:p>
          <a:p>
            <a:pPr eaLnBrk="1" hangingPunct="1">
              <a:defRPr/>
            </a:pPr>
            <a:r>
              <a:rPr lang="en-US" dirty="0"/>
              <a:t>Requiring physical education at school</a:t>
            </a:r>
          </a:p>
          <a:p>
            <a:pPr eaLnBrk="1" hangingPunct="1">
              <a:defRPr/>
            </a:pPr>
            <a:r>
              <a:rPr lang="en-US" dirty="0"/>
              <a:t>Providing insurance coverage for membership in athletic clubs and insurance discounts for participation in exercise programs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D6B0A4A4-4250-B39C-25A6-67722703D85B}"/>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2883" name="Rectangle 3">
            <a:extLst>
              <a:ext uri="{FF2B5EF4-FFF2-40B4-BE49-F238E27FC236}">
                <a16:creationId xmlns:a16="http://schemas.microsoft.com/office/drawing/2014/main" id="{C3E7BB54-73D5-DEAB-CC46-9323F23EE59D}"/>
              </a:ext>
            </a:extLst>
          </p:cNvPr>
          <p:cNvSpPr>
            <a:spLocks noGrp="1" noChangeArrowheads="1"/>
          </p:cNvSpPr>
          <p:nvPr>
            <p:ph type="body" idx="1"/>
          </p:nvPr>
        </p:nvSpPr>
        <p:spPr/>
        <p:txBody>
          <a:bodyPr/>
          <a:lstStyle/>
          <a:p>
            <a:pPr eaLnBrk="1" hangingPunct="1">
              <a:lnSpc>
                <a:spcPct val="90000"/>
              </a:lnSpc>
              <a:defRPr/>
            </a:pPr>
            <a:r>
              <a:rPr lang="en-US" sz="3600" dirty="0"/>
              <a:t>Alabama: $25/month health insurance surcharge on state workers whose BMI exceeds 35 and who fail to enroll in a free wellness program and “show progress”</a:t>
            </a:r>
          </a:p>
          <a:p>
            <a:pPr eaLnBrk="1" hangingPunct="1">
              <a:lnSpc>
                <a:spcPct val="90000"/>
              </a:lnSpc>
              <a:defRPr/>
            </a:pPr>
            <a:r>
              <a:rPr lang="en-US" sz="3600" dirty="0"/>
              <a:t>State workers, however, pay lower rates for lower BP, FBS, cholesterol, and weight, or if they see a doctor to address health problems or participate in an exercise class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321E-D5A3-50E8-8036-49B78FD4AEFB}"/>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0BD53067-8452-AC53-9385-155BEDA59D5E}"/>
              </a:ext>
            </a:extLst>
          </p:cNvPr>
          <p:cNvSpPr>
            <a:spLocks noGrp="1"/>
          </p:cNvSpPr>
          <p:nvPr>
            <p:ph idx="1"/>
          </p:nvPr>
        </p:nvSpPr>
        <p:spPr/>
        <p:txBody>
          <a:bodyPr/>
          <a:lstStyle/>
          <a:p>
            <a:pPr>
              <a:defRPr/>
            </a:pPr>
            <a:r>
              <a:rPr lang="en-US" sz="3600" dirty="0"/>
              <a:t>PPACA (</a:t>
            </a:r>
            <a:r>
              <a:rPr lang="en-US" sz="3600" dirty="0" err="1"/>
              <a:t>ObamaCare</a:t>
            </a:r>
            <a:r>
              <a:rPr lang="en-US" sz="3600" dirty="0"/>
              <a:t>) allows employers to charge obese workers 30%-50% more for health insurance if they decline to participate in a qualified employee wellness program</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C23D87A0-45BB-A07D-494C-CD9F6D7542BF}"/>
              </a:ext>
            </a:extLst>
          </p:cNvPr>
          <p:cNvSpPr>
            <a:spLocks noGrp="1" noRot="1" noChangeArrowheads="1"/>
          </p:cNvSpPr>
          <p:nvPr>
            <p:ph type="title"/>
          </p:nvPr>
        </p:nvSpPr>
        <p:spPr/>
        <p:txBody>
          <a:bodyPr/>
          <a:lstStyle/>
          <a:p>
            <a:pPr>
              <a:defRPr/>
            </a:pPr>
            <a:r>
              <a:rPr lang="en-US" dirty="0"/>
              <a:t>Public Health Measures to Reduce Obesity</a:t>
            </a:r>
            <a:endParaRPr lang="en-US" dirty="0">
              <a:effectLst/>
            </a:endParaRPr>
          </a:p>
        </p:txBody>
      </p:sp>
      <p:sp>
        <p:nvSpPr>
          <p:cNvPr id="145411" name="Rectangle 3">
            <a:extLst>
              <a:ext uri="{FF2B5EF4-FFF2-40B4-BE49-F238E27FC236}">
                <a16:creationId xmlns:a16="http://schemas.microsoft.com/office/drawing/2014/main" id="{07888085-D4BA-B213-2F42-016955257534}"/>
              </a:ext>
            </a:extLst>
          </p:cNvPr>
          <p:cNvSpPr>
            <a:spLocks noGrp="1" noChangeArrowheads="1"/>
          </p:cNvSpPr>
          <p:nvPr>
            <p:ph type="body" idx="1"/>
          </p:nvPr>
        </p:nvSpPr>
        <p:spPr/>
        <p:txBody>
          <a:bodyPr/>
          <a:lstStyle/>
          <a:p>
            <a:pPr>
              <a:defRPr/>
            </a:pPr>
            <a:r>
              <a:rPr lang="en-US" sz="3600" dirty="0">
                <a:effectLst>
                  <a:outerShdw blurRad="38100" dist="38100" dir="2700000" algn="tl">
                    <a:srgbClr val="000000">
                      <a:alpha val="43137"/>
                    </a:srgbClr>
                  </a:outerShdw>
                </a:effectLst>
              </a:rPr>
              <a:t>Comprehensive employee wellness programs yield average reduction in healthcare expenditures of 26%</a:t>
            </a:r>
          </a:p>
          <a:p>
            <a:pPr>
              <a:defRPr/>
            </a:pPr>
            <a:r>
              <a:rPr lang="en-US" dirty="0">
                <a:effectLst>
                  <a:outerShdw blurRad="38100" dist="38100" dir="2700000" algn="tl">
                    <a:srgbClr val="000000">
                      <a:alpha val="43137"/>
                    </a:srgbClr>
                  </a:outerShdw>
                </a:effectLst>
              </a:rPr>
              <a:t>Several state insurance plans impose a $25/month surcharge on smokers</a:t>
            </a:r>
          </a:p>
          <a:p>
            <a:pPr>
              <a:defRPr/>
            </a:pPr>
            <a:r>
              <a:rPr lang="en-US" dirty="0">
                <a:effectLst>
                  <a:outerShdw blurRad="38100" dist="38100" dir="2700000" algn="tl">
                    <a:srgbClr val="000000">
                      <a:alpha val="43137"/>
                    </a:srgbClr>
                  </a:outerShdw>
                </a:effectLst>
              </a:rPr>
              <a:t>Others give up to 20% premium reductions to those who meet certain health guidelines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BA33-94ED-5CB7-9AE9-1E13CA4E4BA7}"/>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9076C769-E9FB-8C25-3D23-655B2E9F8F12}"/>
              </a:ext>
            </a:extLst>
          </p:cNvPr>
          <p:cNvSpPr>
            <a:spLocks noGrp="1"/>
          </p:cNvSpPr>
          <p:nvPr>
            <p:ph idx="1"/>
          </p:nvPr>
        </p:nvSpPr>
        <p:spPr/>
        <p:txBody>
          <a:bodyPr/>
          <a:lstStyle/>
          <a:p>
            <a:pPr eaLnBrk="1" hangingPunct="1">
              <a:lnSpc>
                <a:spcPct val="90000"/>
              </a:lnSpc>
              <a:defRPr/>
            </a:pPr>
            <a:r>
              <a:rPr lang="en-US" sz="3600" dirty="0"/>
              <a:t>Enhanced health insurance coverage for obesity prevention and treatment</a:t>
            </a:r>
          </a:p>
          <a:p>
            <a:pPr lvl="1" eaLnBrk="1" hangingPunct="1">
              <a:lnSpc>
                <a:spcPct val="90000"/>
              </a:lnSpc>
              <a:defRPr/>
            </a:pPr>
            <a:r>
              <a:rPr lang="en-US" sz="3600" dirty="0"/>
              <a:t>Adjusted premiums based on weight in several states</a:t>
            </a:r>
          </a:p>
          <a:p>
            <a:pPr eaLnBrk="1" hangingPunct="1">
              <a:lnSpc>
                <a:spcPct val="90000"/>
              </a:lnSpc>
              <a:defRPr/>
            </a:pPr>
            <a:endParaRPr lang="en-US" sz="3600" dirty="0"/>
          </a:p>
          <a:p>
            <a:pPr eaLnBrk="1" hangingPunct="1">
              <a:lnSpc>
                <a:spcPct val="90000"/>
              </a:lnSpc>
              <a:defRPr/>
            </a:pPr>
            <a:r>
              <a:rPr lang="en-US" sz="3600" dirty="0"/>
              <a:t>Health and life insurance companies own 1.9 billion of stock in the 5 leading fast food companies (2010)</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8EFBE-08F5-965C-C4E0-22F70CD00D5E}"/>
              </a:ext>
            </a:extLst>
          </p:cNvPr>
          <p:cNvSpPr>
            <a:spLocks noGrp="1"/>
          </p:cNvSpPr>
          <p:nvPr>
            <p:ph type="title"/>
          </p:nvPr>
        </p:nvSpPr>
        <p:spPr/>
        <p:txBody>
          <a:bodyPr/>
          <a:lstStyle/>
          <a:p>
            <a:pPr eaLnBrk="1" hangingPunct="1">
              <a:defRPr/>
            </a:pPr>
            <a:r>
              <a:rPr lang="en-US" dirty="0"/>
              <a:t>Public Health Measures to Reduce Obesity</a:t>
            </a:r>
          </a:p>
        </p:txBody>
      </p:sp>
      <p:sp>
        <p:nvSpPr>
          <p:cNvPr id="3" name="Content Placeholder 2">
            <a:extLst>
              <a:ext uri="{FF2B5EF4-FFF2-40B4-BE49-F238E27FC236}">
                <a16:creationId xmlns:a16="http://schemas.microsoft.com/office/drawing/2014/main" id="{759788E8-9A11-B320-E7AF-9F6C4D471836}"/>
              </a:ext>
            </a:extLst>
          </p:cNvPr>
          <p:cNvSpPr>
            <a:spLocks noGrp="1"/>
          </p:cNvSpPr>
          <p:nvPr>
            <p:ph idx="1"/>
          </p:nvPr>
        </p:nvSpPr>
        <p:spPr/>
        <p:txBody>
          <a:bodyPr/>
          <a:lstStyle/>
          <a:p>
            <a:pPr eaLnBrk="1" hangingPunct="1">
              <a:defRPr/>
            </a:pPr>
            <a:r>
              <a:rPr lang="en-US" dirty="0"/>
              <a:t>Airline’s requiring obese passengers on full flights to rebook or purchase two seats</a:t>
            </a:r>
          </a:p>
          <a:p>
            <a:pPr eaLnBrk="1" hangingPunct="1">
              <a:defRPr/>
            </a:pPr>
            <a:endParaRPr lang="en-US" dirty="0"/>
          </a:p>
          <a:p>
            <a:pPr eaLnBrk="1" hangingPunct="1">
              <a:defRPr/>
            </a:pPr>
            <a:r>
              <a:rPr lang="en-US" dirty="0"/>
              <a:t>Child abuse/child custody statutes</a:t>
            </a:r>
          </a:p>
          <a:p>
            <a:pPr eaLnBrk="1" hangingPunct="1">
              <a:defRPr/>
            </a:pPr>
            <a:endParaRPr lang="en-US" dirty="0"/>
          </a:p>
          <a:p>
            <a:pPr eaLnBrk="1" hangingPunct="1">
              <a:defRPr/>
            </a:pPr>
            <a:r>
              <a:rPr lang="en-US" dirty="0"/>
              <a:t>Purge governmental bodies of those with industry connections</a:t>
            </a:r>
          </a:p>
          <a:p>
            <a:pPr eaLnBrk="1" hangingPunct="1">
              <a:defRPr/>
            </a:pPr>
            <a:endParaRPr lang="en-US" dirty="0"/>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7E7D4-4E92-3044-5BE1-73F28FD63AF8}"/>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B81493AD-C548-08F0-866D-482834272480}"/>
              </a:ext>
            </a:extLst>
          </p:cNvPr>
          <p:cNvSpPr>
            <a:spLocks noGrp="1"/>
          </p:cNvSpPr>
          <p:nvPr>
            <p:ph idx="1"/>
          </p:nvPr>
        </p:nvSpPr>
        <p:spPr/>
        <p:txBody>
          <a:bodyPr/>
          <a:lstStyle/>
          <a:p>
            <a:pPr eaLnBrk="1" hangingPunct="1">
              <a:defRPr/>
            </a:pPr>
            <a:r>
              <a:rPr lang="en-US" dirty="0"/>
              <a:t>Laws to prohibit weight discrimination (MI only state, others considering)</a:t>
            </a:r>
          </a:p>
          <a:p>
            <a:pPr lvl="1" eaLnBrk="1" hangingPunct="1">
              <a:defRPr/>
            </a:pPr>
            <a:r>
              <a:rPr lang="en-US" dirty="0"/>
              <a:t>Have broad popular support</a:t>
            </a:r>
          </a:p>
          <a:p>
            <a:pPr lvl="1" eaLnBrk="1" hangingPunct="1">
              <a:defRPr/>
            </a:pPr>
            <a:r>
              <a:rPr lang="en-US" dirty="0"/>
              <a:t>Some doctors refuse to treat obese patients (higher risk of surgical complications, etc.)</a:t>
            </a:r>
          </a:p>
          <a:p>
            <a:pPr>
              <a:defRPr/>
            </a:pPr>
            <a:r>
              <a:rPr lang="en-US" dirty="0"/>
              <a:t>Fat Acceptance/Celebration</a:t>
            </a:r>
          </a:p>
          <a:p>
            <a:pPr lvl="1">
              <a:defRPr/>
            </a:pPr>
            <a:r>
              <a:rPr lang="en-US" dirty="0"/>
              <a:t>Fat Studies</a:t>
            </a:r>
          </a:p>
          <a:p>
            <a:pPr lvl="1">
              <a:defRPr/>
            </a:pPr>
            <a:r>
              <a:rPr lang="en-US" dirty="0"/>
              <a:t>National Association to Advance Fat Acceptance</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E991A-C1F0-7997-E5C0-BF360F81B0A8}"/>
              </a:ext>
            </a:extLst>
          </p:cNvPr>
          <p:cNvSpPr>
            <a:spLocks noGrp="1"/>
          </p:cNvSpPr>
          <p:nvPr>
            <p:ph type="title"/>
          </p:nvPr>
        </p:nvSpPr>
        <p:spPr/>
        <p:txBody>
          <a:bodyPr/>
          <a:lstStyle/>
          <a:p>
            <a:pPr eaLnBrk="1" hangingPunct="1">
              <a:defRPr/>
            </a:pPr>
            <a:r>
              <a:rPr lang="en-US" sz="4000" dirty="0"/>
              <a:t>Public Health Measures to Reduce Obesity</a:t>
            </a:r>
          </a:p>
        </p:txBody>
      </p:sp>
      <p:sp>
        <p:nvSpPr>
          <p:cNvPr id="3" name="Content Placeholder 2">
            <a:extLst>
              <a:ext uri="{FF2B5EF4-FFF2-40B4-BE49-F238E27FC236}">
                <a16:creationId xmlns:a16="http://schemas.microsoft.com/office/drawing/2014/main" id="{36074572-F2DD-ECE7-B799-20D197041144}"/>
              </a:ext>
            </a:extLst>
          </p:cNvPr>
          <p:cNvSpPr>
            <a:spLocks noGrp="1"/>
          </p:cNvSpPr>
          <p:nvPr>
            <p:ph idx="1"/>
          </p:nvPr>
        </p:nvSpPr>
        <p:spPr/>
        <p:txBody>
          <a:bodyPr/>
          <a:lstStyle/>
          <a:p>
            <a:pPr eaLnBrk="1" hangingPunct="1">
              <a:lnSpc>
                <a:spcPct val="90000"/>
              </a:lnSpc>
              <a:defRPr/>
            </a:pPr>
            <a:r>
              <a:rPr lang="en-US" dirty="0"/>
              <a:t>Provision of nutrition information on restaurant menus</a:t>
            </a:r>
          </a:p>
          <a:p>
            <a:pPr lvl="1" eaLnBrk="1" hangingPunct="1">
              <a:lnSpc>
                <a:spcPct val="90000"/>
              </a:lnSpc>
              <a:defRPr/>
            </a:pPr>
            <a:r>
              <a:rPr lang="en-US" sz="3200" dirty="0"/>
              <a:t>Consumers strongly support</a:t>
            </a:r>
          </a:p>
          <a:p>
            <a:pPr lvl="1" eaLnBrk="1" hangingPunct="1">
              <a:lnSpc>
                <a:spcPct val="90000"/>
              </a:lnSpc>
              <a:defRPr/>
            </a:pPr>
            <a:r>
              <a:rPr lang="en-US" sz="3200" dirty="0"/>
              <a:t>Required in NYC (upheld by federal appeals court in 2009)</a:t>
            </a:r>
          </a:p>
          <a:p>
            <a:pPr lvl="1" eaLnBrk="1" hangingPunct="1">
              <a:lnSpc>
                <a:spcPct val="90000"/>
              </a:lnSpc>
              <a:defRPr/>
            </a:pPr>
            <a:r>
              <a:rPr lang="en-US" sz="3200" dirty="0"/>
              <a:t>Consumers underestimate calorie content of restaurant food by 28-48%</a:t>
            </a:r>
          </a:p>
          <a:p>
            <a:pPr lvl="1" eaLnBrk="1" hangingPunct="1">
              <a:lnSpc>
                <a:spcPct val="90000"/>
              </a:lnSpc>
              <a:defRPr/>
            </a:pPr>
            <a:endParaRPr lang="en-US"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11CF-123A-7A4D-B64C-DE17929CA0A0}"/>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6A43C3D5-7879-331A-2FAD-7D676EF131F2}"/>
              </a:ext>
            </a:extLst>
          </p:cNvPr>
          <p:cNvSpPr>
            <a:spLocks noGrp="1"/>
          </p:cNvSpPr>
          <p:nvPr>
            <p:ph idx="1"/>
          </p:nvPr>
        </p:nvSpPr>
        <p:spPr/>
        <p:txBody>
          <a:bodyPr/>
          <a:lstStyle/>
          <a:p>
            <a:pPr eaLnBrk="1" hangingPunct="1">
              <a:lnSpc>
                <a:spcPct val="90000"/>
              </a:lnSpc>
              <a:defRPr/>
            </a:pPr>
            <a:r>
              <a:rPr lang="en-US" dirty="0"/>
              <a:t>Provision of nutrition information on restaurant menus</a:t>
            </a:r>
          </a:p>
          <a:p>
            <a:pPr lvl="1" eaLnBrk="1" hangingPunct="1">
              <a:lnSpc>
                <a:spcPct val="90000"/>
              </a:lnSpc>
              <a:defRPr/>
            </a:pPr>
            <a:r>
              <a:rPr lang="en-US" sz="3200" dirty="0"/>
              <a:t>Effective in in decreasing calorie consumption (2025 meta-analysis)</a:t>
            </a:r>
          </a:p>
          <a:p>
            <a:pPr lvl="1" eaLnBrk="1" hangingPunct="1">
              <a:lnSpc>
                <a:spcPct val="90000"/>
              </a:lnSpc>
              <a:defRPr/>
            </a:pPr>
            <a:r>
              <a:rPr lang="en-US" sz="3200" dirty="0"/>
              <a:t>Required by PPACA for many restaurants, other establishments starting 2017</a:t>
            </a:r>
          </a:p>
          <a:p>
            <a:pPr lvl="2" eaLnBrk="1" hangingPunct="1">
              <a:lnSpc>
                <a:spcPct val="90000"/>
              </a:lnSpc>
              <a:defRPr/>
            </a:pPr>
            <a:r>
              <a:rPr lang="en-US" sz="3200" dirty="0"/>
              <a:t>2017: Ag </a:t>
            </a:r>
            <a:r>
              <a:rPr lang="en-US" sz="3200" dirty="0" err="1"/>
              <a:t>Dept</a:t>
            </a:r>
            <a:r>
              <a:rPr lang="en-US" sz="3200" dirty="0"/>
              <a:t> extends deadline, may scrap</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60FD7E70-890D-498B-A405-27C647D078A5}"/>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1859" name="Rectangle 3">
            <a:extLst>
              <a:ext uri="{FF2B5EF4-FFF2-40B4-BE49-F238E27FC236}">
                <a16:creationId xmlns:a16="http://schemas.microsoft.com/office/drawing/2014/main" id="{7881D226-81E1-375B-C2B0-E09EEECFD2CC}"/>
              </a:ext>
            </a:extLst>
          </p:cNvPr>
          <p:cNvSpPr>
            <a:spLocks noGrp="1" noChangeArrowheads="1"/>
          </p:cNvSpPr>
          <p:nvPr>
            <p:ph type="body" idx="1"/>
          </p:nvPr>
        </p:nvSpPr>
        <p:spPr/>
        <p:txBody>
          <a:bodyPr/>
          <a:lstStyle/>
          <a:p>
            <a:pPr eaLnBrk="1" hangingPunct="1">
              <a:lnSpc>
                <a:spcPct val="90000"/>
              </a:lnSpc>
              <a:defRPr/>
            </a:pPr>
            <a:r>
              <a:rPr lang="en-US" sz="2400" dirty="0"/>
              <a:t>As of January 1, 2006, all conventional food items must include information re the amount of trans fatty acids they contain</a:t>
            </a:r>
          </a:p>
          <a:p>
            <a:pPr eaLnBrk="1" hangingPunct="1">
              <a:defRPr/>
            </a:pPr>
            <a:r>
              <a:rPr lang="en-US" sz="2400" dirty="0"/>
              <a:t>CA, NYC, Philadelphia, Cleveland have banned use of artificial trans-fatty acids in restaurants</a:t>
            </a:r>
          </a:p>
          <a:p>
            <a:pPr lvl="1" eaLnBrk="1" hangingPunct="1">
              <a:defRPr/>
            </a:pPr>
            <a:r>
              <a:rPr lang="en-US" sz="2400" dirty="0"/>
              <a:t>Less than 2% of NYC restaurants using trans fats (2009)</a:t>
            </a:r>
          </a:p>
          <a:p>
            <a:pPr lvl="1" eaLnBrk="1" hangingPunct="1">
              <a:defRPr/>
            </a:pPr>
            <a:r>
              <a:rPr lang="en-US" sz="2400" dirty="0"/>
              <a:t>Trans-fatty acid levels among NYC adults declined significantly among restaurant patrons between 2004 and 2014</a:t>
            </a:r>
          </a:p>
          <a:p>
            <a:pPr eaLnBrk="1" hangingPunct="1">
              <a:defRPr/>
            </a:pPr>
            <a:r>
              <a:rPr lang="en-US" sz="2400" dirty="0"/>
              <a:t>2008: McDonalds eliminating trans fatty acid cooking oils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B7AD4-A6B1-8F18-94E8-171A4540C8AE}"/>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BBE69703-B77E-921D-708A-87248CB557BD}"/>
              </a:ext>
            </a:extLst>
          </p:cNvPr>
          <p:cNvSpPr>
            <a:spLocks noGrp="1"/>
          </p:cNvSpPr>
          <p:nvPr>
            <p:ph idx="1"/>
          </p:nvPr>
        </p:nvSpPr>
        <p:spPr/>
        <p:txBody>
          <a:bodyPr/>
          <a:lstStyle/>
          <a:p>
            <a:pPr>
              <a:defRPr/>
            </a:pPr>
            <a:r>
              <a:rPr lang="en-US" sz="2800" dirty="0"/>
              <a:t>IOM supports front-of-package labeling for calories, sugar, fat, and sodium using simplified system (sugar labeling alone could prevent a million cases of diabetes and CV disease and save $62 billion in societal costs)</a:t>
            </a:r>
          </a:p>
          <a:p>
            <a:pPr>
              <a:defRPr/>
            </a:pPr>
            <a:r>
              <a:rPr lang="en-US" sz="2800" dirty="0"/>
              <a:t>2014: FDA announces overhaul of nutritional labels</a:t>
            </a:r>
          </a:p>
          <a:p>
            <a:pPr lvl="1">
              <a:defRPr/>
            </a:pPr>
            <a:r>
              <a:rPr lang="en-US" dirty="0"/>
              <a:t>Greater emphasis on total calories, added sugars, and certain nutrients (potassium, vitamin d)</a:t>
            </a:r>
          </a:p>
          <a:p>
            <a:pPr lvl="1">
              <a:defRPr/>
            </a:pPr>
            <a:r>
              <a:rPr lang="en-US" dirty="0">
                <a:solidFill>
                  <a:srgbClr val="FFFFFF"/>
                </a:solidFill>
              </a:rPr>
              <a:t>2017: FDA delays implementation until 2020/21 for large/small companies</a:t>
            </a:r>
          </a:p>
          <a:p>
            <a:pPr lvl="1">
              <a:defRPr/>
            </a:pPr>
            <a:endParaRPr 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C13C68EF-C70D-5952-B05E-B645A9BE06AB}"/>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3907" name="Rectangle 3">
            <a:extLst>
              <a:ext uri="{FF2B5EF4-FFF2-40B4-BE49-F238E27FC236}">
                <a16:creationId xmlns:a16="http://schemas.microsoft.com/office/drawing/2014/main" id="{EE635C6A-BF9E-B2CE-CA24-619289B64F85}"/>
              </a:ext>
            </a:extLst>
          </p:cNvPr>
          <p:cNvSpPr>
            <a:spLocks noGrp="1" noChangeArrowheads="1"/>
          </p:cNvSpPr>
          <p:nvPr>
            <p:ph type="body" idx="1"/>
          </p:nvPr>
        </p:nvSpPr>
        <p:spPr/>
        <p:txBody>
          <a:bodyPr/>
          <a:lstStyle/>
          <a:p>
            <a:pPr eaLnBrk="1" hangingPunct="1">
              <a:lnSpc>
                <a:spcPct val="90000"/>
              </a:lnSpc>
              <a:defRPr/>
            </a:pPr>
            <a:r>
              <a:rPr lang="en-US" sz="2800" dirty="0"/>
              <a:t>2015: FDA sets 2018 deadline to eliminate trans fats altogether</a:t>
            </a:r>
          </a:p>
          <a:p>
            <a:pPr lvl="1" eaLnBrk="1" hangingPunct="1">
              <a:lnSpc>
                <a:spcPct val="90000"/>
              </a:lnSpc>
              <a:defRPr/>
            </a:pPr>
            <a:r>
              <a:rPr lang="en-US" dirty="0"/>
              <a:t>Could prevent 20,000 heart attacks and 7,000 deaths from heart disease per year; decrease dementia</a:t>
            </a:r>
          </a:p>
          <a:p>
            <a:pPr lvl="2" eaLnBrk="1" hangingPunct="1">
              <a:lnSpc>
                <a:spcPct val="90000"/>
              </a:lnSpc>
              <a:defRPr/>
            </a:pPr>
            <a:r>
              <a:rPr lang="en-US" sz="2800" dirty="0"/>
              <a:t>MIs and CVAs down 6% 3 </a:t>
            </a:r>
            <a:r>
              <a:rPr lang="en-US" sz="2800" dirty="0" err="1"/>
              <a:t>yrs</a:t>
            </a:r>
            <a:r>
              <a:rPr lang="en-US" sz="2800" dirty="0"/>
              <a:t> post ban in some NY counties</a:t>
            </a:r>
          </a:p>
          <a:p>
            <a:pPr lvl="1" eaLnBrk="1" hangingPunct="1">
              <a:lnSpc>
                <a:spcPct val="90000"/>
              </a:lnSpc>
              <a:defRPr/>
            </a:pPr>
            <a:r>
              <a:rPr lang="en-US" dirty="0"/>
              <a:t>Cost of implementation estimated at $6 billion</a:t>
            </a:r>
          </a:p>
          <a:p>
            <a:pPr lvl="1" eaLnBrk="1" hangingPunct="1">
              <a:lnSpc>
                <a:spcPct val="90000"/>
              </a:lnSpc>
              <a:defRPr/>
            </a:pPr>
            <a:r>
              <a:rPr lang="en-US" dirty="0"/>
              <a:t>Health care and other cost savings: estimated $140 billion over 20 years</a:t>
            </a:r>
          </a:p>
          <a:p>
            <a:pPr eaLnBrk="1" hangingPunct="1">
              <a:defRPr/>
            </a:pPr>
            <a:endParaRPr lang="en-US" sz="3600"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62C9-3158-F614-AA7B-C895A64AEB60}"/>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B86B0FD2-7C8F-68E4-E6CE-B40268D3B4F8}"/>
              </a:ext>
            </a:extLst>
          </p:cNvPr>
          <p:cNvSpPr>
            <a:spLocks noGrp="1"/>
          </p:cNvSpPr>
          <p:nvPr>
            <p:ph idx="1"/>
          </p:nvPr>
        </p:nvSpPr>
        <p:spPr/>
        <p:txBody>
          <a:bodyPr/>
          <a:lstStyle/>
          <a:p>
            <a:pPr eaLnBrk="1" hangingPunct="1">
              <a:defRPr/>
            </a:pPr>
            <a:r>
              <a:rPr lang="en-US" dirty="0"/>
              <a:t>Denmark, Sweden, Iceland, Switzerland have banned trans-fats (other countries considering)</a:t>
            </a:r>
          </a:p>
          <a:p>
            <a:pPr eaLnBrk="1" hangingPunct="1">
              <a:defRPr/>
            </a:pPr>
            <a:r>
              <a:rPr lang="en-US" dirty="0"/>
              <a:t>2018: WHO calls for elimination of trans fats by 2023</a:t>
            </a:r>
          </a:p>
          <a:p>
            <a:pPr eaLnBrk="1" hangingPunct="1">
              <a:defRPr/>
            </a:pPr>
            <a:r>
              <a:rPr lang="en-US" dirty="0"/>
              <a:t>Some claim that these compounds add flavor and texture to fried foods, but suitable, less dangerous cooking oil substitutes are available</a:t>
            </a:r>
          </a:p>
          <a:p>
            <a:pPr>
              <a:defRPr/>
            </a:pPr>
            <a:endParaRPr lang="en-US" sz="3600"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804B9D2B-9D64-EC47-0072-220F01258CE9}"/>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24931" name="Rectangle 3">
            <a:extLst>
              <a:ext uri="{FF2B5EF4-FFF2-40B4-BE49-F238E27FC236}">
                <a16:creationId xmlns:a16="http://schemas.microsoft.com/office/drawing/2014/main" id="{A3458492-B81F-32F2-036E-2FDC8218A1A0}"/>
              </a:ext>
            </a:extLst>
          </p:cNvPr>
          <p:cNvSpPr>
            <a:spLocks noGrp="1" noChangeArrowheads="1"/>
          </p:cNvSpPr>
          <p:nvPr>
            <p:ph type="body" idx="1"/>
          </p:nvPr>
        </p:nvSpPr>
        <p:spPr/>
        <p:txBody>
          <a:bodyPr/>
          <a:lstStyle/>
          <a:p>
            <a:pPr eaLnBrk="1" hangingPunct="1">
              <a:defRPr/>
            </a:pPr>
            <a:r>
              <a:rPr lang="en-US" dirty="0"/>
              <a:t>Prohibit distribution of toys and promotional games and presence of play equipment and video games at fast food outlets</a:t>
            </a:r>
          </a:p>
          <a:p>
            <a:pPr eaLnBrk="1" hangingPunct="1">
              <a:defRPr/>
            </a:pPr>
            <a:r>
              <a:rPr lang="en-US" dirty="0"/>
              <a:t>Require fast food restaurants to locate minimum distance from schools and playgrounds</a:t>
            </a:r>
          </a:p>
          <a:p>
            <a:pPr eaLnBrk="1" hangingPunct="1">
              <a:defRPr/>
            </a:pPr>
            <a:r>
              <a:rPr lang="en-US" dirty="0"/>
              <a:t>Limit per capita number of fast food outlets in a community</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223A5A7D-D2A0-69B0-E35F-A9A3A609DE00}"/>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25955" name="Rectangle 3">
            <a:extLst>
              <a:ext uri="{FF2B5EF4-FFF2-40B4-BE49-F238E27FC236}">
                <a16:creationId xmlns:a16="http://schemas.microsoft.com/office/drawing/2014/main" id="{5BFF491C-F398-0927-5DEB-C01E15AB8B71}"/>
              </a:ext>
            </a:extLst>
          </p:cNvPr>
          <p:cNvSpPr>
            <a:spLocks noGrp="1" noChangeArrowheads="1"/>
          </p:cNvSpPr>
          <p:nvPr>
            <p:ph type="body" idx="1"/>
          </p:nvPr>
        </p:nvSpPr>
        <p:spPr/>
        <p:txBody>
          <a:bodyPr/>
          <a:lstStyle/>
          <a:p>
            <a:pPr eaLnBrk="1" hangingPunct="1">
              <a:defRPr/>
            </a:pPr>
            <a:r>
              <a:rPr lang="en-US" dirty="0"/>
              <a:t>Limit proximity of fast food outlets to each other</a:t>
            </a:r>
          </a:p>
          <a:p>
            <a:pPr eaLnBrk="1" hangingPunct="1">
              <a:defRPr/>
            </a:pPr>
            <a:r>
              <a:rPr lang="en-US" dirty="0"/>
              <a:t>Charge fee to fast food outlets and use proceeds to mitigate the impact of poor nutritional content </a:t>
            </a:r>
          </a:p>
          <a:p>
            <a:pPr eaLnBrk="1" hangingPunct="1">
              <a:defRPr/>
            </a:pPr>
            <a:r>
              <a:rPr lang="en-US" dirty="0"/>
              <a:t>Prohibit drive-through service</a:t>
            </a:r>
          </a:p>
          <a:p>
            <a:pPr eaLnBrk="1" hangingPunct="1">
              <a:defRPr/>
            </a:pPr>
            <a:r>
              <a:rPr lang="en-US" dirty="0"/>
              <a:t>Supersize soda bans (NYC) - invalidated by federal judge</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4246F8AD-7A8C-FB5D-E0ED-A7FC31EEB19C}"/>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6979" name="Rectangle 3">
            <a:extLst>
              <a:ext uri="{FF2B5EF4-FFF2-40B4-BE49-F238E27FC236}">
                <a16:creationId xmlns:a16="http://schemas.microsoft.com/office/drawing/2014/main" id="{B844AC7C-F3BE-8C8D-0E65-D83F76B718A3}"/>
              </a:ext>
            </a:extLst>
          </p:cNvPr>
          <p:cNvSpPr>
            <a:spLocks noGrp="1" noChangeArrowheads="1"/>
          </p:cNvSpPr>
          <p:nvPr>
            <p:ph type="body" idx="1"/>
          </p:nvPr>
        </p:nvSpPr>
        <p:spPr/>
        <p:txBody>
          <a:bodyPr/>
          <a:lstStyle/>
          <a:p>
            <a:pPr eaLnBrk="1" hangingPunct="1">
              <a:defRPr/>
            </a:pPr>
            <a:r>
              <a:rPr lang="en-US" sz="2800" dirty="0">
                <a:latin typeface="+mj-lt"/>
              </a:rPr>
              <a:t>Majority of Americans believe the government should be involved in fighting obesity, particularly by regulating marketing of “junk foods” to kids</a:t>
            </a:r>
          </a:p>
          <a:p>
            <a:pPr eaLnBrk="1" hangingPunct="1">
              <a:defRPr/>
            </a:pPr>
            <a:r>
              <a:rPr lang="en-US" sz="2800" dirty="0">
                <a:latin typeface="+mj-lt"/>
              </a:rPr>
              <a:t>40 states tax non-nutritious foods (e.g., soft drinks and candy)</a:t>
            </a:r>
          </a:p>
          <a:p>
            <a:pPr lvl="1" eaLnBrk="1" hangingPunct="1">
              <a:defRPr/>
            </a:pPr>
            <a:r>
              <a:rPr lang="en-US" dirty="0">
                <a:latin typeface="+mj-lt"/>
              </a:rPr>
              <a:t>1</a:t>
            </a:r>
            <a:r>
              <a:rPr lang="en-US" dirty="0">
                <a:latin typeface="+mj-lt"/>
                <a:cs typeface="Times New Roman" pitchFamily="18" charset="0"/>
              </a:rPr>
              <a:t>cent/oz tax could reduce consumption of sugared beverages by up to 15%</a:t>
            </a:r>
            <a:endParaRPr lang="en-US" dirty="0">
              <a:latin typeface="+mj-lt"/>
            </a:endParaRPr>
          </a:p>
          <a:p>
            <a:pPr eaLnBrk="1" hangingPunct="1">
              <a:defRPr/>
            </a:pPr>
            <a:r>
              <a:rPr lang="en-US" sz="2800" dirty="0">
                <a:latin typeface="+mj-lt"/>
              </a:rPr>
              <a:t>At least 4 states have passed laws preempting local sugar-sweetened beverage taxes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E5826E29-9A9B-798C-B2FF-74B631A8FE8E}"/>
              </a:ext>
            </a:extLst>
          </p:cNvPr>
          <p:cNvSpPr>
            <a:spLocks noGrp="1" noRot="1" noChangeArrowheads="1"/>
          </p:cNvSpPr>
          <p:nvPr>
            <p:ph type="title"/>
          </p:nvPr>
        </p:nvSpPr>
        <p:spPr/>
        <p:txBody>
          <a:bodyPr/>
          <a:lstStyle/>
          <a:p>
            <a:pPr>
              <a:defRPr/>
            </a:pPr>
            <a:r>
              <a:rPr lang="en-US" sz="4000" dirty="0"/>
              <a:t>Public Health Measures to Reduce Obesity</a:t>
            </a:r>
          </a:p>
        </p:txBody>
      </p:sp>
      <p:sp>
        <p:nvSpPr>
          <p:cNvPr id="195587" name="Rectangle 3">
            <a:extLst>
              <a:ext uri="{FF2B5EF4-FFF2-40B4-BE49-F238E27FC236}">
                <a16:creationId xmlns:a16="http://schemas.microsoft.com/office/drawing/2014/main" id="{77E414AA-DB61-D83E-76ED-8670F57D96FF}"/>
              </a:ext>
            </a:extLst>
          </p:cNvPr>
          <p:cNvSpPr>
            <a:spLocks noGrp="1" noChangeArrowheads="1"/>
          </p:cNvSpPr>
          <p:nvPr>
            <p:ph type="body" idx="1"/>
          </p:nvPr>
        </p:nvSpPr>
        <p:spPr/>
        <p:txBody>
          <a:bodyPr/>
          <a:lstStyle/>
          <a:p>
            <a:pPr>
              <a:defRPr/>
            </a:pPr>
            <a:r>
              <a:rPr lang="en-US" altLang="en-US" dirty="0">
                <a:effectLst/>
                <a:latin typeface="+mj-lt"/>
                <a:cs typeface="Times New Roman" panose="02020603050405020304" pitchFamily="18" charset="0"/>
              </a:rPr>
              <a:t>Taxes on sugar-sweetened beverages recommended by IOM and APHA, which could (over 10 years)</a:t>
            </a:r>
          </a:p>
          <a:p>
            <a:pPr lvl="1">
              <a:defRPr/>
            </a:pPr>
            <a:r>
              <a:rPr lang="en-US" altLang="en-US" sz="3200" dirty="0">
                <a:effectLst/>
                <a:latin typeface="+mj-lt"/>
                <a:cs typeface="Times New Roman" panose="02020603050405020304" pitchFamily="18" charset="0"/>
              </a:rPr>
              <a:t>Reduce soda consumption by 10-50% (multiple studies), while increasing average price of soda by 1.3 cents/oz</a:t>
            </a:r>
          </a:p>
          <a:p>
            <a:pPr lvl="1">
              <a:defRPr/>
            </a:pPr>
            <a:r>
              <a:rPr lang="en-US" altLang="en-US" sz="3200" dirty="0">
                <a:effectLst/>
                <a:latin typeface="+mj-lt"/>
                <a:cs typeface="Times New Roman" panose="02020603050405020304" pitchFamily="18" charset="0"/>
              </a:rPr>
              <a:t>Prevent 26,000 premature deaths</a:t>
            </a:r>
          </a:p>
          <a:p>
            <a:pPr lvl="1">
              <a:defRPr/>
            </a:pPr>
            <a:r>
              <a:rPr lang="en-US" altLang="en-US" sz="3200" dirty="0">
                <a:effectLst/>
                <a:latin typeface="+mj-lt"/>
                <a:cs typeface="Times New Roman" panose="02020603050405020304" pitchFamily="18" charset="0"/>
              </a:rPr>
              <a:t>Save over $17 billion in medical costs</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AF98-AECE-CE25-0FD9-1AD335B78B93}"/>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EBCA271C-3831-3345-FD26-8AA91A9BE05D}"/>
              </a:ext>
            </a:extLst>
          </p:cNvPr>
          <p:cNvSpPr>
            <a:spLocks noGrp="1"/>
          </p:cNvSpPr>
          <p:nvPr>
            <p:ph idx="1"/>
          </p:nvPr>
        </p:nvSpPr>
        <p:spPr/>
        <p:txBody>
          <a:bodyPr/>
          <a:lstStyle/>
          <a:p>
            <a:pPr eaLnBrk="1" hangingPunct="1">
              <a:lnSpc>
                <a:spcPct val="90000"/>
              </a:lnSpc>
              <a:defRPr/>
            </a:pPr>
            <a:r>
              <a:rPr lang="en-US" sz="2800" dirty="0"/>
              <a:t>Food and beverage industry fighting back against government-mandated efforts (expensive, intense lobbying)</a:t>
            </a:r>
          </a:p>
          <a:p>
            <a:pPr lvl="1" eaLnBrk="1" hangingPunct="1">
              <a:lnSpc>
                <a:spcPct val="90000"/>
              </a:lnSpc>
              <a:defRPr/>
            </a:pPr>
            <a:r>
              <a:rPr lang="en-US" dirty="0"/>
              <a:t>Soda companies spent over $100 million between 2009 and 2014 to defeat proposed sugar taxes (including in NY)</a:t>
            </a:r>
          </a:p>
          <a:p>
            <a:pPr lvl="1" eaLnBrk="1" hangingPunct="1">
              <a:lnSpc>
                <a:spcPct val="90000"/>
              </a:lnSpc>
              <a:defRPr/>
            </a:pPr>
            <a:r>
              <a:rPr lang="en-US" dirty="0"/>
              <a:t>Over 130 countries and many U.S. jurisdictions (e.g., Berkeley, Philadelphia, SFO, Seattle, Oakland, Albany, Boulder, Cook County [including Chicago]) have 1-2 cents/oz soda taxes (no state or federal taxes)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7D97F-F6D3-4EE9-AF42-2EA66CF01CAE}"/>
              </a:ext>
            </a:extLst>
          </p:cNvPr>
          <p:cNvSpPr>
            <a:spLocks noGrp="1"/>
          </p:cNvSpPr>
          <p:nvPr>
            <p:ph type="title"/>
          </p:nvPr>
        </p:nvSpPr>
        <p:spPr/>
        <p:txBody>
          <a:bodyPr/>
          <a:lstStyle/>
          <a:p>
            <a:pPr>
              <a:defRPr/>
            </a:pPr>
            <a:r>
              <a:rPr lang="en-US" sz="4000" dirty="0"/>
              <a:t>Sugar-Sweetened Beverage Taxation </a:t>
            </a:r>
            <a:r>
              <a:rPr lang="en-US" sz="2400" dirty="0"/>
              <a:t>(AJPH 2019;109(2):276)</a:t>
            </a:r>
            <a:endParaRPr lang="en-US" dirty="0"/>
          </a:p>
        </p:txBody>
      </p:sp>
      <p:sp>
        <p:nvSpPr>
          <p:cNvPr id="3" name="Content Placeholder 2">
            <a:extLst>
              <a:ext uri="{FF2B5EF4-FFF2-40B4-BE49-F238E27FC236}">
                <a16:creationId xmlns:a16="http://schemas.microsoft.com/office/drawing/2014/main" id="{86385502-C19A-60A7-BBE7-871C9C6E2935}"/>
              </a:ext>
            </a:extLst>
          </p:cNvPr>
          <p:cNvSpPr>
            <a:spLocks noGrp="1"/>
          </p:cNvSpPr>
          <p:nvPr>
            <p:ph idx="1"/>
          </p:nvPr>
        </p:nvSpPr>
        <p:spPr/>
        <p:txBody>
          <a:bodyPr/>
          <a:lstStyle/>
          <a:p>
            <a:pPr>
              <a:defRPr/>
            </a:pPr>
            <a:r>
              <a:rPr lang="en-US" sz="2800" dirty="0"/>
              <a:t>A national $0.01/oz SSB tax would save $46 billion in lifetime health care costs (assuming the tax is fully passed through to higher retail prices)</a:t>
            </a:r>
          </a:p>
          <a:p>
            <a:pPr>
              <a:defRPr/>
            </a:pPr>
            <a:r>
              <a:rPr lang="en-US" sz="2800" dirty="0"/>
              <a:t>Government would gain net $107 billion from tax revenue and lower health care costs</a:t>
            </a:r>
          </a:p>
          <a:p>
            <a:pPr>
              <a:defRPr/>
            </a:pPr>
            <a:r>
              <a:rPr lang="en-US" sz="2800" dirty="0"/>
              <a:t>Employers would save $16 billion in health care costs</a:t>
            </a:r>
          </a:p>
          <a:p>
            <a:pPr>
              <a:defRPr/>
            </a:pPr>
            <a:r>
              <a:rPr lang="en-US" sz="2800" dirty="0"/>
              <a:t>Consumers would benefit through </a:t>
            </a:r>
            <a:r>
              <a:rPr lang="en-US" sz="2800" dirty="0" err="1"/>
              <a:t>through</a:t>
            </a:r>
            <a:r>
              <a:rPr lang="en-US" sz="2800" dirty="0"/>
              <a:t> decreased consumption expenses and lower health care costs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4871-E2AC-131D-0C8E-75A3B184EB48}"/>
              </a:ext>
            </a:extLst>
          </p:cNvPr>
          <p:cNvSpPr>
            <a:spLocks noGrp="1"/>
          </p:cNvSpPr>
          <p:nvPr>
            <p:ph type="title"/>
          </p:nvPr>
        </p:nvSpPr>
        <p:spPr/>
        <p:txBody>
          <a:bodyPr/>
          <a:lstStyle/>
          <a:p>
            <a:pPr>
              <a:defRPr/>
            </a:pPr>
            <a:r>
              <a:rPr lang="en-US" sz="2800" dirty="0"/>
              <a:t>Implementation of First US Sugar-Sweetened Beverage Tax</a:t>
            </a:r>
            <a:br>
              <a:rPr lang="en-US" sz="2800" dirty="0"/>
            </a:br>
            <a:r>
              <a:rPr lang="en-US" sz="2800" dirty="0"/>
              <a:t>Berkeley, CA, 2015-19</a:t>
            </a:r>
          </a:p>
        </p:txBody>
      </p:sp>
      <p:sp>
        <p:nvSpPr>
          <p:cNvPr id="3" name="Content Placeholder 2">
            <a:extLst>
              <a:ext uri="{FF2B5EF4-FFF2-40B4-BE49-F238E27FC236}">
                <a16:creationId xmlns:a16="http://schemas.microsoft.com/office/drawing/2014/main" id="{1270311E-C7AF-CDBC-2CFB-AC12A44B77A8}"/>
              </a:ext>
            </a:extLst>
          </p:cNvPr>
          <p:cNvSpPr>
            <a:spLocks noGrp="1"/>
          </p:cNvSpPr>
          <p:nvPr>
            <p:ph idx="1"/>
          </p:nvPr>
        </p:nvSpPr>
        <p:spPr/>
        <p:txBody>
          <a:bodyPr/>
          <a:lstStyle/>
          <a:p>
            <a:pPr>
              <a:defRPr/>
            </a:pPr>
            <a:r>
              <a:rPr lang="en-US" dirty="0"/>
              <a:t>No retailer raised food prices</a:t>
            </a:r>
          </a:p>
          <a:p>
            <a:pPr lvl="1">
              <a:defRPr/>
            </a:pPr>
            <a:r>
              <a:rPr lang="en-US" dirty="0"/>
              <a:t>Argues against industry’s claim that the SSB tax would function as a “grocery tax”</a:t>
            </a:r>
          </a:p>
          <a:p>
            <a:pPr>
              <a:defRPr/>
            </a:pPr>
            <a:endParaRPr lang="en-US" dirty="0"/>
          </a:p>
          <a:p>
            <a:pPr>
              <a:defRPr/>
            </a:pPr>
            <a:r>
              <a:rPr lang="en-US" dirty="0"/>
              <a:t>Revenue allocations over $9 million for public health, nutrition, and health equity through 2021</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1E3AE-4754-F1E1-30D7-AD96E075F2A4}"/>
              </a:ext>
            </a:extLst>
          </p:cNvPr>
          <p:cNvSpPr>
            <a:spLocks noGrp="1"/>
          </p:cNvSpPr>
          <p:nvPr>
            <p:ph type="title"/>
          </p:nvPr>
        </p:nvSpPr>
        <p:spPr/>
        <p:txBody>
          <a:bodyPr/>
          <a:lstStyle/>
          <a:p>
            <a:pPr>
              <a:defRPr/>
            </a:pPr>
            <a:r>
              <a:rPr lang="en-US" dirty="0"/>
              <a:t>Seattle’s Sugary Drink Tax (2018-2023)</a:t>
            </a:r>
          </a:p>
        </p:txBody>
      </p:sp>
      <p:sp>
        <p:nvSpPr>
          <p:cNvPr id="3" name="Content Placeholder 2">
            <a:extLst>
              <a:ext uri="{FF2B5EF4-FFF2-40B4-BE49-F238E27FC236}">
                <a16:creationId xmlns:a16="http://schemas.microsoft.com/office/drawing/2014/main" id="{22923595-878B-CC19-00B2-B7DC69C66A17}"/>
              </a:ext>
            </a:extLst>
          </p:cNvPr>
          <p:cNvSpPr>
            <a:spLocks noGrp="1"/>
          </p:cNvSpPr>
          <p:nvPr>
            <p:ph idx="1"/>
          </p:nvPr>
        </p:nvSpPr>
        <p:spPr/>
        <p:txBody>
          <a:bodyPr/>
          <a:lstStyle/>
          <a:p>
            <a:pPr>
              <a:defRPr/>
            </a:pPr>
            <a:r>
              <a:rPr lang="en-US" sz="2800" dirty="0"/>
              <a:t>20% increase in the price of taxed beverages.</a:t>
            </a:r>
          </a:p>
          <a:p>
            <a:pPr>
              <a:defRPr/>
            </a:pPr>
            <a:r>
              <a:rPr lang="en-US" sz="2800" dirty="0"/>
              <a:t>22% decline in volume sold of taxed beverages up to two-years post-tax.</a:t>
            </a:r>
          </a:p>
          <a:p>
            <a:pPr>
              <a:defRPr/>
            </a:pPr>
            <a:r>
              <a:rPr lang="en-US" sz="2800" dirty="0"/>
              <a:t>No evidence of </a:t>
            </a:r>
            <a:r>
              <a:rPr lang="en-US" sz="2800" dirty="0" err="1"/>
              <a:t>crossborder</a:t>
            </a:r>
            <a:r>
              <a:rPr lang="en-US" sz="2800" dirty="0"/>
              <a:t> shopping in response to tax</a:t>
            </a:r>
          </a:p>
          <a:p>
            <a:pPr>
              <a:defRPr/>
            </a:pPr>
            <a:r>
              <a:rPr lang="en-US" sz="2800" dirty="0"/>
              <a:t>Only moderate substitution to untaxed beverages (4-5%) and calories sold of sweets (3-4%).</a:t>
            </a:r>
          </a:p>
          <a:p>
            <a:pPr>
              <a:defRPr/>
            </a:pPr>
            <a:r>
              <a:rPr lang="en-US" sz="2800" dirty="0"/>
              <a:t>Revenue $22 million/</a:t>
            </a:r>
            <a:r>
              <a:rPr lang="en-US" sz="2800" dirty="0" err="1"/>
              <a:t>yr</a:t>
            </a:r>
            <a:r>
              <a:rPr lang="en-US" sz="2800" dirty="0"/>
              <a:t>, reinvested in food and nutrition measures</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870E-97A6-FAD1-C800-C7250B53509D}"/>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D63B97D7-BCDC-A80B-653C-544814CC49F6}"/>
              </a:ext>
            </a:extLst>
          </p:cNvPr>
          <p:cNvSpPr>
            <a:spLocks noGrp="1"/>
          </p:cNvSpPr>
          <p:nvPr>
            <p:ph idx="1"/>
          </p:nvPr>
        </p:nvSpPr>
        <p:spPr/>
        <p:txBody>
          <a:bodyPr/>
          <a:lstStyle/>
          <a:p>
            <a:pPr>
              <a:defRPr/>
            </a:pPr>
            <a:r>
              <a:rPr lang="en-US" dirty="0"/>
              <a:t>England, France, Mexico, Portugal, Hungary, India, Chile, and South Africa tax sugar-laden beverages</a:t>
            </a:r>
          </a:p>
          <a:p>
            <a:pPr lvl="1">
              <a:defRPr/>
            </a:pPr>
            <a:r>
              <a:rPr lang="en-US" sz="3200" dirty="0"/>
              <a:t>Mexican tax decreased soda sales (more among lower SES households), but led to increased bottled water sales (same in Berkeley)</a:t>
            </a:r>
          </a:p>
          <a:p>
            <a:pPr lvl="1">
              <a:defRPr/>
            </a:pPr>
            <a:r>
              <a:rPr lang="en-US" sz="3200" dirty="0"/>
              <a:t>England taxes manufacturers, not consumers</a:t>
            </a:r>
          </a:p>
          <a:p>
            <a:pPr>
              <a:defRPr/>
            </a:pPr>
            <a:endParaRPr lang="en-US" dirty="0"/>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5069-9C5D-AD39-F3AA-31177A24283F}"/>
              </a:ext>
            </a:extLst>
          </p:cNvPr>
          <p:cNvSpPr>
            <a:spLocks noGrp="1"/>
          </p:cNvSpPr>
          <p:nvPr>
            <p:ph type="title"/>
          </p:nvPr>
        </p:nvSpPr>
        <p:spPr/>
        <p:txBody>
          <a:bodyPr/>
          <a:lstStyle/>
          <a:p>
            <a:pPr eaLnBrk="1" hangingPunct="1">
              <a:defRPr/>
            </a:pPr>
            <a:r>
              <a:rPr lang="en-US" sz="4000" dirty="0"/>
              <a:t>Public Health Measures to Reduce Obesity</a:t>
            </a:r>
          </a:p>
        </p:txBody>
      </p:sp>
      <p:sp>
        <p:nvSpPr>
          <p:cNvPr id="3" name="Content Placeholder 2">
            <a:extLst>
              <a:ext uri="{FF2B5EF4-FFF2-40B4-BE49-F238E27FC236}">
                <a16:creationId xmlns:a16="http://schemas.microsoft.com/office/drawing/2014/main" id="{BF51B06E-0D4A-E615-AB9E-EE59C26B58F7}"/>
              </a:ext>
            </a:extLst>
          </p:cNvPr>
          <p:cNvSpPr>
            <a:spLocks noGrp="1"/>
          </p:cNvSpPr>
          <p:nvPr>
            <p:ph idx="1"/>
          </p:nvPr>
        </p:nvSpPr>
        <p:spPr/>
        <p:txBody>
          <a:bodyPr/>
          <a:lstStyle/>
          <a:p>
            <a:pPr eaLnBrk="1" hangingPunct="1">
              <a:lnSpc>
                <a:spcPct val="90000"/>
              </a:lnSpc>
              <a:defRPr/>
            </a:pPr>
            <a:r>
              <a:rPr lang="en-US" dirty="0"/>
              <a:t>Warning labels on sugar-sweetened beverages (bills proposed in CA, NY, and WA)</a:t>
            </a:r>
          </a:p>
          <a:p>
            <a:pPr eaLnBrk="1" hangingPunct="1">
              <a:lnSpc>
                <a:spcPct val="90000"/>
              </a:lnSpc>
              <a:defRPr/>
            </a:pPr>
            <a:r>
              <a:rPr lang="en-US" dirty="0"/>
              <a:t>Warning labels on ultra-processed foods</a:t>
            </a:r>
          </a:p>
          <a:p>
            <a:pPr eaLnBrk="1" hangingPunct="1">
              <a:lnSpc>
                <a:spcPct val="90000"/>
              </a:lnSpc>
              <a:defRPr/>
            </a:pPr>
            <a:r>
              <a:rPr lang="en-US" dirty="0"/>
              <a:t>9 other countries require warning labels on unhealthy foods and sugar-sweetened beverages</a:t>
            </a:r>
          </a:p>
          <a:p>
            <a:pPr eaLnBrk="1" hangingPunct="1">
              <a:lnSpc>
                <a:spcPct val="90000"/>
              </a:lnSpc>
              <a:defRPr/>
            </a:pPr>
            <a:r>
              <a:rPr lang="en-US" dirty="0"/>
              <a:t>Lawsuits against purveyors of junk foods to reclaim health care costs (some states considering class action suits)</a:t>
            </a:r>
          </a:p>
          <a:p>
            <a:pPr eaLnBrk="1" hangingPunct="1">
              <a:lnSpc>
                <a:spcPct val="90000"/>
              </a:lnSpc>
              <a:defRPr/>
            </a:pPr>
            <a:r>
              <a:rPr lang="en-US" dirty="0"/>
              <a:t>Add “exercise equivalents” to food labels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A374-2962-7410-00CE-F0BC30C8A95F}"/>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4584CF8D-991A-7DBD-598E-A6A3A6E9186C}"/>
              </a:ext>
            </a:extLst>
          </p:cNvPr>
          <p:cNvSpPr>
            <a:spLocks noGrp="1"/>
          </p:cNvSpPr>
          <p:nvPr>
            <p:ph idx="1"/>
          </p:nvPr>
        </p:nvSpPr>
        <p:spPr/>
        <p:txBody>
          <a:bodyPr/>
          <a:lstStyle/>
          <a:p>
            <a:pPr>
              <a:defRPr/>
            </a:pPr>
            <a:r>
              <a:rPr lang="en-US" sz="2800" dirty="0"/>
              <a:t>Healthy Checkout Ordinance (Berkeley, CA) - large grocery stores must stop selling junk food and candy in checkout aisles</a:t>
            </a:r>
          </a:p>
          <a:p>
            <a:pPr>
              <a:defRPr/>
            </a:pPr>
            <a:r>
              <a:rPr lang="en-US" sz="2800" dirty="0"/>
              <a:t>Farm subsidies for healthy foods, not animal feed and fuel for automobiles</a:t>
            </a:r>
          </a:p>
          <a:p>
            <a:pPr>
              <a:defRPr/>
            </a:pPr>
            <a:r>
              <a:rPr lang="en-US" sz="2800" dirty="0"/>
              <a:t>Food as medicine Medicaid waivers (in pilot phase)</a:t>
            </a:r>
          </a:p>
          <a:p>
            <a:pPr>
              <a:defRPr/>
            </a:pPr>
            <a:r>
              <a:rPr lang="en-US" sz="2800" dirty="0"/>
              <a:t>True cost accounting</a:t>
            </a:r>
          </a:p>
          <a:p>
            <a:pPr lvl="1">
              <a:defRPr/>
            </a:pPr>
            <a:r>
              <a:rPr lang="en-US" dirty="0"/>
              <a:t>Food priced based off its societal costs, including costs to people’s health</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ABEF22DC-A0C7-D25F-D9B1-20F9DDB73430}"/>
              </a:ext>
            </a:extLst>
          </p:cNvPr>
          <p:cNvSpPr>
            <a:spLocks noGrp="1" noRot="1" noChangeArrowheads="1"/>
          </p:cNvSpPr>
          <p:nvPr>
            <p:ph type="title"/>
          </p:nvPr>
        </p:nvSpPr>
        <p:spPr/>
        <p:txBody>
          <a:bodyPr/>
          <a:lstStyle/>
          <a:p>
            <a:pPr eaLnBrk="1" hangingPunct="1">
              <a:defRPr/>
            </a:pPr>
            <a:r>
              <a:rPr lang="en-US"/>
              <a:t>Conclusions</a:t>
            </a:r>
          </a:p>
        </p:txBody>
      </p:sp>
      <p:sp>
        <p:nvSpPr>
          <p:cNvPr id="128003" name="Rectangle 3">
            <a:extLst>
              <a:ext uri="{FF2B5EF4-FFF2-40B4-BE49-F238E27FC236}">
                <a16:creationId xmlns:a16="http://schemas.microsoft.com/office/drawing/2014/main" id="{4DDDF2ED-7729-7BC1-6018-C085AB25E599}"/>
              </a:ext>
            </a:extLst>
          </p:cNvPr>
          <p:cNvSpPr>
            <a:spLocks noGrp="1" noChangeArrowheads="1"/>
          </p:cNvSpPr>
          <p:nvPr>
            <p:ph type="body" idx="1"/>
          </p:nvPr>
        </p:nvSpPr>
        <p:spPr/>
        <p:txBody>
          <a:bodyPr/>
          <a:lstStyle/>
          <a:p>
            <a:pPr eaLnBrk="1" hangingPunct="1">
              <a:defRPr/>
            </a:pPr>
            <a:r>
              <a:rPr lang="en-US" sz="4000" dirty="0"/>
              <a:t>Epidemic of obesity in US and worldwide</a:t>
            </a:r>
          </a:p>
          <a:p>
            <a:pPr eaLnBrk="1" hangingPunct="1">
              <a:defRPr/>
            </a:pPr>
            <a:r>
              <a:rPr lang="en-US" sz="4000" dirty="0"/>
              <a:t>Serious health and economic consequences</a:t>
            </a:r>
          </a:p>
          <a:p>
            <a:pPr eaLnBrk="1" hangingPunct="1">
              <a:defRPr/>
            </a:pPr>
            <a:r>
              <a:rPr lang="en-US" sz="4000" dirty="0"/>
              <a:t>Multi-tiered approach necessary to combat</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3A8970FD-227A-8B7B-DC79-3AB1B564B194}"/>
              </a:ext>
            </a:extLst>
          </p:cNvPr>
          <p:cNvSpPr>
            <a:spLocks noGrp="1" noRot="1" noChangeArrowheads="1"/>
          </p:cNvSpPr>
          <p:nvPr>
            <p:ph type="title"/>
          </p:nvPr>
        </p:nvSpPr>
        <p:spPr/>
        <p:txBody>
          <a:bodyPr/>
          <a:lstStyle/>
          <a:p>
            <a:pPr eaLnBrk="1" hangingPunct="1">
              <a:defRPr/>
            </a:pPr>
            <a:r>
              <a:rPr lang="en-US"/>
              <a:t>Covered in Other Slide Shows</a:t>
            </a:r>
          </a:p>
        </p:txBody>
      </p:sp>
      <p:sp>
        <p:nvSpPr>
          <p:cNvPr id="48131" name="Rectangle 3">
            <a:extLst>
              <a:ext uri="{FF2B5EF4-FFF2-40B4-BE49-F238E27FC236}">
                <a16:creationId xmlns:a16="http://schemas.microsoft.com/office/drawing/2014/main" id="{7773AB49-5487-669A-EC91-D1D7FB69DC35}"/>
              </a:ext>
            </a:extLst>
          </p:cNvPr>
          <p:cNvSpPr>
            <a:spLocks noGrp="1" noChangeArrowheads="1"/>
          </p:cNvSpPr>
          <p:nvPr>
            <p:ph type="body" idx="1"/>
          </p:nvPr>
        </p:nvSpPr>
        <p:spPr/>
        <p:txBody>
          <a:bodyPr/>
          <a:lstStyle/>
          <a:p>
            <a:pPr eaLnBrk="1" hangingPunct="1">
              <a:defRPr/>
            </a:pPr>
            <a:r>
              <a:rPr lang="en-US" sz="4000" dirty="0"/>
              <a:t>Ideals of beauty and body modification</a:t>
            </a:r>
          </a:p>
          <a:p>
            <a:pPr eaLnBrk="1" hangingPunct="1">
              <a:defRPr/>
            </a:pPr>
            <a:r>
              <a:rPr lang="en-US" sz="4000" dirty="0"/>
              <a:t>Cosmetic surgery</a:t>
            </a:r>
          </a:p>
          <a:p>
            <a:pPr eaLnBrk="1" hangingPunct="1">
              <a:defRPr/>
            </a:pPr>
            <a:r>
              <a:rPr lang="en-US" sz="4000" dirty="0"/>
              <a:t>Female genital cutting</a:t>
            </a:r>
          </a:p>
          <a:p>
            <a:pPr eaLnBrk="1" hangingPunct="1">
              <a:defRPr/>
            </a:pPr>
            <a:r>
              <a:rPr lang="en-US" sz="4000" dirty="0"/>
              <a:t>Ethical and policy issues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E5E67DB-4C3D-CB6D-D3FA-A24ED863C87C}"/>
              </a:ext>
            </a:extLst>
          </p:cNvPr>
          <p:cNvSpPr>
            <a:spLocks noGrp="1" noRot="1" noChangeArrowheads="1"/>
          </p:cNvSpPr>
          <p:nvPr>
            <p:ph type="title"/>
          </p:nvPr>
        </p:nvSpPr>
        <p:spPr/>
        <p:txBody>
          <a:bodyPr/>
          <a:lstStyle/>
          <a:p>
            <a:pPr eaLnBrk="1" hangingPunct="1">
              <a:defRPr/>
            </a:pPr>
            <a:r>
              <a:rPr lang="en-US"/>
              <a:t>References</a:t>
            </a:r>
          </a:p>
        </p:txBody>
      </p:sp>
      <p:sp>
        <p:nvSpPr>
          <p:cNvPr id="49155" name="Rectangle 3">
            <a:extLst>
              <a:ext uri="{FF2B5EF4-FFF2-40B4-BE49-F238E27FC236}">
                <a16:creationId xmlns:a16="http://schemas.microsoft.com/office/drawing/2014/main" id="{6F33D39A-2AE6-A912-56EA-404BCE248182}"/>
              </a:ext>
            </a:extLst>
          </p:cNvPr>
          <p:cNvSpPr>
            <a:spLocks noGrp="1" noChangeArrowheads="1"/>
          </p:cNvSpPr>
          <p:nvPr>
            <p:ph type="body" idx="1"/>
          </p:nvPr>
        </p:nvSpPr>
        <p:spPr/>
        <p:txBody>
          <a:bodyPr/>
          <a:lstStyle/>
          <a:p>
            <a:pPr eaLnBrk="1" hangingPunct="1">
              <a:lnSpc>
                <a:spcPct val="80000"/>
              </a:lnSpc>
              <a:defRPr/>
            </a:pPr>
            <a:r>
              <a:rPr lang="en-US" sz="1600" dirty="0" err="1"/>
              <a:t>Donohoe</a:t>
            </a:r>
            <a:r>
              <a:rPr lang="en-US" sz="1600" dirty="0"/>
              <a:t> MT. Weighty matters: public health aspects of the obesity epidemic. Part I – Causes and health and economic consequences of obesity. </a:t>
            </a:r>
            <a:r>
              <a:rPr lang="en-US" sz="1600" dirty="0" err="1"/>
              <a:t>Medscape</a:t>
            </a:r>
            <a:r>
              <a:rPr lang="en-US" sz="1600" dirty="0"/>
              <a:t> Ob/</a:t>
            </a:r>
            <a:r>
              <a:rPr lang="en-US" sz="1600" dirty="0" err="1"/>
              <a:t>Gyn</a:t>
            </a:r>
            <a:r>
              <a:rPr lang="en-US" sz="1600" dirty="0"/>
              <a:t> and Women’s Health 2007 (posted 12/12/07). Available at </a:t>
            </a:r>
            <a:r>
              <a:rPr lang="en-US" sz="1600" dirty="0">
                <a:hlinkClick r:id="rId2"/>
              </a:rPr>
              <a:t>http://www.medscape.com/viewarticle/566056</a:t>
            </a:r>
            <a:endParaRPr lang="en-US" sz="1600" dirty="0"/>
          </a:p>
          <a:p>
            <a:pPr eaLnBrk="1" hangingPunct="1">
              <a:lnSpc>
                <a:spcPct val="80000"/>
              </a:lnSpc>
              <a:defRPr/>
            </a:pPr>
            <a:r>
              <a:rPr lang="en-US" sz="1600" dirty="0" err="1"/>
              <a:t>Donohoe</a:t>
            </a:r>
            <a:r>
              <a:rPr lang="en-US" sz="1600" dirty="0"/>
              <a:t> MT. Weighty matters: public health aspects of the obesity epidemic. Part II – Economic Consequences of Obesity, the “Obesity Economy,” and the Role of Nutrition, Exercise, and Television. </a:t>
            </a:r>
            <a:r>
              <a:rPr lang="en-US" sz="1600" dirty="0" err="1"/>
              <a:t>Medscape</a:t>
            </a:r>
            <a:r>
              <a:rPr lang="en-US" sz="1600" dirty="0"/>
              <a:t> Ob/</a:t>
            </a:r>
            <a:r>
              <a:rPr lang="en-US" sz="1600" dirty="0" err="1"/>
              <a:t>Gyn</a:t>
            </a:r>
            <a:r>
              <a:rPr lang="en-US" sz="1600" dirty="0"/>
              <a:t> and Women’s Health 2008 (posted 1/04/08). Available at </a:t>
            </a:r>
            <a:r>
              <a:rPr lang="en-US" sz="1600" dirty="0">
                <a:hlinkClick r:id="rId3"/>
              </a:rPr>
              <a:t>http://www.medscape.com/viewarticle/566349?src=mp</a:t>
            </a:r>
            <a:endParaRPr lang="en-US" sz="1600" dirty="0"/>
          </a:p>
          <a:p>
            <a:pPr eaLnBrk="1" hangingPunct="1">
              <a:lnSpc>
                <a:spcPct val="80000"/>
              </a:lnSpc>
              <a:defRPr/>
            </a:pPr>
            <a:r>
              <a:rPr lang="en-US" sz="1600" dirty="0" err="1"/>
              <a:t>Donohoe</a:t>
            </a:r>
            <a:r>
              <a:rPr lang="en-US" sz="1600" dirty="0"/>
              <a:t> MT. Weighty matters: public health aspects of the obesity epidemic. Part III – A look at food and beverage industries. </a:t>
            </a:r>
            <a:r>
              <a:rPr lang="en-US" sz="1600" dirty="0" err="1"/>
              <a:t>Medscape</a:t>
            </a:r>
            <a:r>
              <a:rPr lang="en-US" sz="1600" dirty="0"/>
              <a:t> Ob/</a:t>
            </a:r>
            <a:r>
              <a:rPr lang="en-US" sz="1600" dirty="0" err="1"/>
              <a:t>Gyn</a:t>
            </a:r>
            <a:r>
              <a:rPr lang="en-US" sz="1600" dirty="0"/>
              <a:t> and Women’s Health 2008 (posted 3/25/08). Available at </a:t>
            </a:r>
            <a:r>
              <a:rPr lang="en-US" sz="1600" dirty="0">
                <a:hlinkClick r:id="rId4"/>
              </a:rPr>
              <a:t>http://www.medscape.com/viewarticle/568110_print</a:t>
            </a:r>
            <a:endParaRPr lang="en-US" sz="1600" dirty="0"/>
          </a:p>
          <a:p>
            <a:pPr eaLnBrk="1" hangingPunct="1">
              <a:lnSpc>
                <a:spcPct val="80000"/>
              </a:lnSpc>
              <a:defRPr/>
            </a:pPr>
            <a:r>
              <a:rPr lang="en-US" sz="1600" dirty="0" err="1"/>
              <a:t>Donohoe</a:t>
            </a:r>
            <a:r>
              <a:rPr lang="en-US" sz="1600" dirty="0"/>
              <a:t> MT. Weighty matters: public health aspects of the obesity epidemic. Part IV – Obesity worldwide, pathological underweight, and gluttony. </a:t>
            </a:r>
            <a:r>
              <a:rPr lang="en-US" sz="1600" dirty="0" err="1"/>
              <a:t>Medscape</a:t>
            </a:r>
            <a:r>
              <a:rPr lang="en-US" sz="1600" dirty="0"/>
              <a:t> Ob/</a:t>
            </a:r>
            <a:r>
              <a:rPr lang="en-US" sz="1600" dirty="0" err="1"/>
              <a:t>Gyn</a:t>
            </a:r>
            <a:r>
              <a:rPr lang="en-US" sz="1600" dirty="0"/>
              <a:t> and Women’s Health 2008 (Posted 3/19/08). Available at </a:t>
            </a:r>
            <a:r>
              <a:rPr lang="en-US" sz="1600" dirty="0">
                <a:hlinkClick r:id="rId5"/>
              </a:rPr>
              <a:t>http://www.medscape.com/viewarticle/571497_print</a:t>
            </a:r>
            <a:endParaRPr lang="en-US" sz="1600" dirty="0"/>
          </a:p>
          <a:p>
            <a:pPr eaLnBrk="1" hangingPunct="1">
              <a:lnSpc>
                <a:spcPct val="80000"/>
              </a:lnSpc>
              <a:defRPr/>
            </a:pPr>
            <a:r>
              <a:rPr lang="en-US" sz="1600" dirty="0" err="1"/>
              <a:t>Donohoe</a:t>
            </a:r>
            <a:r>
              <a:rPr lang="en-US" sz="1600" dirty="0"/>
              <a:t> MT. Weighty matters: public health aspects of the obesity epidemic. Part V – Treatments and public health approaches to combating the problem. </a:t>
            </a:r>
            <a:r>
              <a:rPr lang="en-US" sz="1600" dirty="0" err="1"/>
              <a:t>Medscape</a:t>
            </a:r>
            <a:r>
              <a:rPr lang="en-US" sz="1600" dirty="0"/>
              <a:t> Ob/</a:t>
            </a:r>
            <a:r>
              <a:rPr lang="en-US" sz="1600" dirty="0" err="1"/>
              <a:t>Gyn</a:t>
            </a:r>
            <a:r>
              <a:rPr lang="en-US" sz="1600" dirty="0"/>
              <a:t> and Women’s Health 2008 (posted 4/10/08). Available at </a:t>
            </a:r>
            <a:r>
              <a:rPr lang="en-US" sz="1600" dirty="0">
                <a:hlinkClick r:id="rId6"/>
              </a:rPr>
              <a:t>http://www.medscape.com/viewarticle/571139_print</a:t>
            </a:r>
            <a:r>
              <a:rPr lang="en-US" sz="1600" dirty="0"/>
              <a:t>.</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C7CFB160-384B-351E-4EE5-B25496BCC662}"/>
              </a:ext>
            </a:extLst>
          </p:cNvPr>
          <p:cNvSpPr>
            <a:spLocks noGrp="1" noRot="1" noChangeArrowheads="1"/>
          </p:cNvSpPr>
          <p:nvPr>
            <p:ph type="title"/>
          </p:nvPr>
        </p:nvSpPr>
        <p:spPr/>
        <p:txBody>
          <a:bodyPr/>
          <a:lstStyle/>
          <a:p>
            <a:pPr eaLnBrk="1" hangingPunct="1">
              <a:defRPr/>
            </a:pPr>
            <a:r>
              <a:rPr lang="en-US"/>
              <a:t>Contact Information</a:t>
            </a:r>
          </a:p>
        </p:txBody>
      </p:sp>
      <p:sp>
        <p:nvSpPr>
          <p:cNvPr id="146435" name="Rectangle 3">
            <a:extLst>
              <a:ext uri="{FF2B5EF4-FFF2-40B4-BE49-F238E27FC236}">
                <a16:creationId xmlns:a16="http://schemas.microsoft.com/office/drawing/2014/main" id="{D3E12B45-30AA-9608-EF6D-93409B3421BA}"/>
              </a:ext>
            </a:extLst>
          </p:cNvPr>
          <p:cNvSpPr>
            <a:spLocks noGrp="1" noChangeArrowheads="1"/>
          </p:cNvSpPr>
          <p:nvPr>
            <p:ph type="body" idx="1"/>
          </p:nvPr>
        </p:nvSpPr>
        <p:spPr/>
        <p:txBody>
          <a:bodyPr/>
          <a:lstStyle/>
          <a:p>
            <a:pPr algn="ctr" eaLnBrk="1" hangingPunct="1">
              <a:buFont typeface="Wingdings" panose="05000000000000000000" pitchFamily="2" charset="2"/>
              <a:buNone/>
              <a:defRPr/>
            </a:pPr>
            <a:r>
              <a:rPr lang="en-US" sz="4000"/>
              <a:t>Public Health and Social Justice Website</a:t>
            </a:r>
          </a:p>
          <a:p>
            <a:pPr algn="ctr" eaLnBrk="1" hangingPunct="1">
              <a:buFont typeface="Wingdings" panose="05000000000000000000" pitchFamily="2" charset="2"/>
              <a:buNone/>
              <a:defRPr/>
            </a:pPr>
            <a:endParaRPr lang="en-US" sz="4000"/>
          </a:p>
          <a:p>
            <a:pPr algn="ctr" eaLnBrk="1" hangingPunct="1">
              <a:buFont typeface="Wingdings" panose="05000000000000000000" pitchFamily="2" charset="2"/>
              <a:buNone/>
              <a:defRPr/>
            </a:pPr>
            <a:r>
              <a:rPr lang="en-US" sz="4000">
                <a:hlinkClick r:id="rId2"/>
              </a:rPr>
              <a:t>http://www.phsj.org</a:t>
            </a:r>
            <a:endParaRPr lang="en-US" sz="4000"/>
          </a:p>
          <a:p>
            <a:pPr algn="ctr" eaLnBrk="1" hangingPunct="1">
              <a:buFont typeface="Wingdings" panose="05000000000000000000" pitchFamily="2" charset="2"/>
              <a:buNone/>
              <a:defRPr/>
            </a:pPr>
            <a:r>
              <a:rPr lang="en-US" sz="4000">
                <a:hlinkClick r:id="rId3"/>
              </a:rPr>
              <a:t>martindonohoe@phsj.org</a:t>
            </a:r>
            <a:endParaRPr lang="en-US" sz="4000"/>
          </a:p>
          <a:p>
            <a:pPr eaLnBrk="1" hangingPunct="1">
              <a:buFont typeface="Wingdings" panose="05000000000000000000" pitchFamily="2" charset="2"/>
              <a:buNone/>
              <a:defRPr/>
            </a:pPr>
            <a:endParaRPr lang="en-US"/>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516102AE72574DAB43E8C26FCAB45F" ma:contentTypeVersion="4" ma:contentTypeDescription="Create a new document." ma:contentTypeScope="" ma:versionID="8749f6ba0b4c1640e0fbe548d1eee90e">
  <xsd:schema xmlns:xsd="http://www.w3.org/2001/XMLSchema" xmlns:xs="http://www.w3.org/2001/XMLSchema" xmlns:p="http://schemas.microsoft.com/office/2006/metadata/properties" xmlns:ns3="996b7f09-29b5-407e-8f73-ea4b964397e6" targetNamespace="http://schemas.microsoft.com/office/2006/metadata/properties" ma:root="true" ma:fieldsID="53d8f08c05b2e8de074a46d77687d233" ns3:_="">
    <xsd:import namespace="996b7f09-29b5-407e-8f73-ea4b964397e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6b7f09-29b5-407e-8f73-ea4b964397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4FE77F-F0CF-47CC-86A4-A99D7B21CB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6b7f09-29b5-407e-8f73-ea4b964397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966C9E-70AD-40C2-BAD4-1ECCC638209E}">
  <ds:schemaRef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996b7f09-29b5-407e-8f73-ea4b964397e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2CF57D8-F7A4-4492-9D6F-3B88CF27BC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2527</TotalTime>
  <Words>11658</Words>
  <Application>Microsoft Office PowerPoint</Application>
  <PresentationFormat>On-screen Show (4:3)</PresentationFormat>
  <Paragraphs>1109</Paragraphs>
  <Slides>230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230</vt:i4>
      </vt:variant>
    </vt:vector>
  </HeadingPairs>
  <TitlesOfParts>
    <vt:vector size="235" baseType="lpstr">
      <vt:lpstr>Arial</vt:lpstr>
      <vt:lpstr>Garamond</vt:lpstr>
      <vt:lpstr>Times New Roman</vt:lpstr>
      <vt:lpstr>Wingdings</vt:lpstr>
      <vt:lpstr>Stream</vt:lpstr>
      <vt:lpstr>PowerPoint Presentation</vt:lpstr>
      <vt:lpstr>Average height and weight of Americans</vt:lpstr>
      <vt:lpstr>Definitions</vt:lpstr>
      <vt:lpstr>Definitions</vt:lpstr>
      <vt:lpstr>Obesity</vt:lpstr>
      <vt:lpstr>Obesity</vt:lpstr>
      <vt:lpstr>Obesity</vt:lpstr>
      <vt:lpstr>Obesity and Pregnancy</vt:lpstr>
      <vt:lpstr>Obesity</vt:lpstr>
      <vt:lpstr>Obesity</vt:lpstr>
      <vt:lpstr>PowerPoint Presentation</vt:lpstr>
      <vt:lpstr>PowerPoint Presentation</vt:lpstr>
      <vt:lpstr>Causes of and Contributors to Obesity</vt:lpstr>
      <vt:lpstr>Causes of and Contributors to Obesity</vt:lpstr>
      <vt:lpstr>Causes of and Contributors to Obesity</vt:lpstr>
      <vt:lpstr>Causes of and Contributors to Obesity</vt:lpstr>
      <vt:lpstr>Causes of and Contributors to Obesity</vt:lpstr>
      <vt:lpstr>Causes of and Contributors to Obesity</vt:lpstr>
      <vt:lpstr>Causes of and Contributors to Obesity</vt:lpstr>
      <vt:lpstr>Causes of and Contributors to Obesity</vt:lpstr>
      <vt:lpstr>Obesity</vt:lpstr>
      <vt:lpstr>Causes of and Contributors to Obesity</vt:lpstr>
      <vt:lpstr>Causes of and Contributors to Obesity</vt:lpstr>
      <vt:lpstr>Causes of and Contributors to Obesity</vt:lpstr>
      <vt:lpstr>Obesity</vt:lpstr>
      <vt:lpstr>Obesity Prevention</vt:lpstr>
      <vt:lpstr>Obesity Prevention</vt:lpstr>
      <vt:lpstr>Obesity Prevention</vt:lpstr>
      <vt:lpstr>Obesity</vt:lpstr>
      <vt:lpstr>Obesity vs. Smoking</vt:lpstr>
      <vt:lpstr>Sequelae of Obesity</vt:lpstr>
      <vt:lpstr>PowerPoint Presentation</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Economic Consequences of Obesity Increasing Dramatically</vt:lpstr>
      <vt:lpstr>Medical Costs</vt:lpstr>
      <vt:lpstr>Economic Consequences of Obesity</vt:lpstr>
      <vt:lpstr>Economic Consequences of Obesity</vt:lpstr>
      <vt:lpstr>Military Consequences of Obesity</vt:lpstr>
      <vt:lpstr>Nutritional Changes and Obesity</vt:lpstr>
      <vt:lpstr>Nutritional Changes and Obesity</vt:lpstr>
      <vt:lpstr>Nutritional Changes and Obesity</vt:lpstr>
      <vt:lpstr>Nutritional Changes and Obesity (Youth, Estimated percentage of total energy, 1998-2018)</vt:lpstr>
      <vt:lpstr>Nutritional Changes and Obesity</vt:lpstr>
      <vt:lpstr>Fast Foods and Supersizing</vt:lpstr>
      <vt:lpstr>Fast Foods and Supersizing</vt:lpstr>
      <vt:lpstr>Fast Foods and Supersizing</vt:lpstr>
      <vt:lpstr>Fast Foods and Supersizing</vt:lpstr>
      <vt:lpstr>Fast Foods and Supersizing</vt:lpstr>
      <vt:lpstr>Las Vegas’ Heart Attack Grill</vt:lpstr>
      <vt:lpstr>Fast Foods and Supersizing</vt:lpstr>
      <vt:lpstr>Fast Foods and the Inner Cities / Poor Communities</vt:lpstr>
      <vt:lpstr>Fast Foods and Children</vt:lpstr>
      <vt:lpstr>Fast Foods and Children</vt:lpstr>
      <vt:lpstr>Fast Foods and Children</vt:lpstr>
      <vt:lpstr>Fast Foods and Hospitals</vt:lpstr>
      <vt:lpstr>Fast Foods and Hospitals</vt:lpstr>
      <vt:lpstr>Sodas and Artificial Sweeteners</vt:lpstr>
      <vt:lpstr>Sodas and Artificial Sweeteners</vt:lpstr>
      <vt:lpstr>Sodas and Artificial Sweeteners</vt:lpstr>
      <vt:lpstr>PowerPoint Presentation</vt:lpstr>
      <vt:lpstr>PowerPoint Presentation</vt:lpstr>
      <vt:lpstr>Sodas</vt:lpstr>
      <vt:lpstr>Sodas</vt:lpstr>
      <vt:lpstr>Sodas</vt:lpstr>
      <vt:lpstr>Sodas</vt:lpstr>
      <vt:lpstr>Sodas</vt:lpstr>
      <vt:lpstr>Sodas and Caffeine</vt:lpstr>
      <vt:lpstr>Sodas and Caffeine</vt:lpstr>
      <vt:lpstr>The National School Lunch Program</vt:lpstr>
      <vt:lpstr>The National School Lunch Program</vt:lpstr>
      <vt:lpstr>The National School Lunch Program Pre-2010</vt:lpstr>
      <vt:lpstr>The National School Lunch Program  Pre-2010</vt:lpstr>
      <vt:lpstr>The National School Lunch Program</vt:lpstr>
      <vt:lpstr>The National School Lunch Program</vt:lpstr>
      <vt:lpstr>The National School Lunch Program</vt:lpstr>
      <vt:lpstr>The National School Lunch Program</vt:lpstr>
      <vt:lpstr>Pouring Contracts and Soda Consumption</vt:lpstr>
      <vt:lpstr>Pouring Contracts and Soda Consumption</vt:lpstr>
      <vt:lpstr>Pouring Contracts and Soda Consumption</vt:lpstr>
      <vt:lpstr>Pouring Contracts and Soda Consumption</vt:lpstr>
      <vt:lpstr>Pouring Contracts and Soda Consumption</vt:lpstr>
      <vt:lpstr>Supplemental Nutrition Assistance Program (SNAP)</vt:lpstr>
      <vt:lpstr>Supplemental Nutrition Assistance Program (SNAP)</vt:lpstr>
      <vt:lpstr>Exercise</vt:lpstr>
      <vt:lpstr>Exercise and School</vt:lpstr>
      <vt:lpstr>Exercise and Poor Communities</vt:lpstr>
      <vt:lpstr>Exercise and Poor Communities</vt:lpstr>
      <vt:lpstr>Worrisome Trends</vt:lpstr>
      <vt:lpstr>Worrisome Trends</vt:lpstr>
      <vt:lpstr>Worrisome Trends</vt:lpstr>
      <vt:lpstr>Television and the Internet</vt:lpstr>
      <vt:lpstr>Television and Overeating</vt:lpstr>
      <vt:lpstr>Marketing</vt:lpstr>
      <vt:lpstr>Marketing</vt:lpstr>
      <vt:lpstr>Marketing</vt:lpstr>
      <vt:lpstr>Marketing</vt:lpstr>
      <vt:lpstr>Television</vt:lpstr>
      <vt:lpstr>Stigmatization</vt:lpstr>
      <vt:lpstr>The Food Industry and Medical Groups</vt:lpstr>
      <vt:lpstr>The Food Industry and Medical Groups</vt:lpstr>
      <vt:lpstr>Donations from Coca-Cola to Major Professional Organizations (2009-2015)</vt:lpstr>
      <vt:lpstr>Donations from Coca-Cola to Major Professional Organizations and Research Universities</vt:lpstr>
      <vt:lpstr>The Food Industry and Medical Groups</vt:lpstr>
      <vt:lpstr>The Food Industry and Medical Groups</vt:lpstr>
      <vt:lpstr>The Food Industry and Medical Groups</vt:lpstr>
      <vt:lpstr>The Food Industry and Research/Publications</vt:lpstr>
      <vt:lpstr>The Food Industry and Research/Publications</vt:lpstr>
      <vt:lpstr>From Soda to Bottled Water</vt:lpstr>
      <vt:lpstr>Bottled Water</vt:lpstr>
      <vt:lpstr>Bottled Water</vt:lpstr>
      <vt:lpstr>Bottled Water</vt:lpstr>
      <vt:lpstr>Bottled Water</vt:lpstr>
      <vt:lpstr>Coca-Cola’s Human Rights and Environmental Abuses</vt:lpstr>
      <vt:lpstr>Food Producers and Obesity</vt:lpstr>
      <vt:lpstr>US Agricultural Subsidies</vt:lpstr>
      <vt:lpstr>Fruits and Vegetables</vt:lpstr>
      <vt:lpstr>PowerPoint Presentation</vt:lpstr>
      <vt:lpstr>Consolidation and Industrialization of US Agriculture</vt:lpstr>
      <vt:lpstr>The Obesity Economy</vt:lpstr>
      <vt:lpstr>The Obesity Economy</vt:lpstr>
      <vt:lpstr>Obesity Worldwide</vt:lpstr>
      <vt:lpstr>Underweight and Pathological Eating Behaviors</vt:lpstr>
      <vt:lpstr>Underweight and Pathological Eating Behaviors</vt:lpstr>
      <vt:lpstr>Underweight and Pathological Eating Behaviors</vt:lpstr>
      <vt:lpstr>Underweight and Pathological Eating Behaviors</vt:lpstr>
      <vt:lpstr>Underweight and Pathological Eating Behaviors</vt:lpstr>
      <vt:lpstr>Underweight and Pathological Eating Behaviors</vt:lpstr>
      <vt:lpstr>Consequences of Abnormal Weight Loss Behaviors</vt:lpstr>
      <vt:lpstr>The Role of the Media</vt:lpstr>
      <vt:lpstr>The Role of the Media</vt:lpstr>
      <vt:lpstr>Modeling Schools for Teens</vt:lpstr>
      <vt:lpstr>Modeling</vt:lpstr>
      <vt:lpstr>Food Insecurity and Hunger</vt:lpstr>
      <vt:lpstr>Food Insecurity and Hunger</vt:lpstr>
      <vt:lpstr>Waste</vt:lpstr>
      <vt:lpstr>Gluttony and Eating Contests</vt:lpstr>
      <vt:lpstr>Treatments for Obesity</vt:lpstr>
      <vt:lpstr>Treatments for Obesity</vt:lpstr>
      <vt:lpstr>Treatments for Obesity</vt:lpstr>
      <vt:lpstr>Treatments for Obesity</vt:lpstr>
      <vt:lpstr>Treatments for Obesity</vt:lpstr>
      <vt:lpstr>Treatments for Obesity</vt:lpstr>
      <vt:lpstr>Treatments for Obesity</vt:lpstr>
      <vt:lpstr>Weight Loss Medications (2016 systematic review, meta-analysis)</vt:lpstr>
      <vt:lpstr>Treatments for Obesity</vt:lpstr>
      <vt:lpstr>Treatments for Obesity</vt:lpstr>
      <vt:lpstr>Treatments for Obesity</vt:lpstr>
      <vt:lpstr>Treatments for Obesity</vt:lpstr>
      <vt:lpstr>Treatments for Obesity</vt:lpstr>
      <vt:lpstr>GLP-1 (Glucagon-Like Peptide) Receptor Agonists</vt:lpstr>
      <vt:lpstr>GLP-1 RAs</vt:lpstr>
      <vt:lpstr>GLP-1 RAs</vt:lpstr>
      <vt:lpstr>GLP-1 RAs</vt:lpstr>
      <vt:lpstr>GLP-1 RAs</vt:lpstr>
      <vt:lpstr>GLP-1 Systematic Review (2026)</vt:lpstr>
      <vt:lpstr>Treatments for Obesity – GLP-1 Inhibitors</vt:lpstr>
      <vt:lpstr>Treatments for Obesity</vt:lpstr>
      <vt:lpstr>Treatments for Obesity</vt:lpstr>
      <vt:lpstr>Treatments for Obesity</vt:lpstr>
      <vt:lpstr>Treatments for Obesity</vt:lpstr>
      <vt:lpstr>GLP-1 Systematic Review (2026)</vt:lpstr>
      <vt:lpstr>Side Effects of GLP-1 Inhibitors</vt:lpstr>
      <vt:lpstr>Side Effects of GLP-1 Inhibitors</vt:lpstr>
      <vt:lpstr>Cautions with GLP-1 RA Drugs</vt:lpstr>
      <vt:lpstr>Treatments for Obesity</vt:lpstr>
      <vt:lpstr>Treatments for Obesity</vt:lpstr>
      <vt:lpstr>Treatments for Obesity</vt:lpstr>
      <vt:lpstr>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Typical Costs of Obesity Surgeries (U.S., 2026)</vt:lpstr>
      <vt:lpstr>Other Invasive Treatments for Obesity</vt:lpstr>
      <vt:lpstr>Other Invasive Treatments for Obesity</vt:lpstr>
      <vt:lpstr>Treatment of Obesity in Children</vt:lpstr>
      <vt:lpstr>Public Health Measures to Reduce Obesity The most cost-effective ways to reduce childhood obesity rates CHOICES Program</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Sugar-Sweetened Beverage Taxation (AJPH 2019;109(2):276)</vt:lpstr>
      <vt:lpstr>Implementation of First US Sugar-Sweetened Beverage Tax Berkeley, CA, 2015-19</vt:lpstr>
      <vt:lpstr>Seattle’s Sugary Drink Tax (2018-2023)</vt:lpstr>
      <vt:lpstr>Public Health Measures to Reduce Obesity</vt:lpstr>
      <vt:lpstr>Public Health Measures to Reduce Obesity</vt:lpstr>
      <vt:lpstr>Public Health Measures to Reduce Obesity</vt:lpstr>
      <vt:lpstr>Conclusions</vt:lpstr>
      <vt:lpstr>Covered in Other Slide Shows</vt:lpstr>
      <vt:lpstr>References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martin donohoe</cp:lastModifiedBy>
  <cp:revision>198</cp:revision>
  <dcterms:created xsi:type="dcterms:W3CDTF">2007-05-20T13:41:05Z</dcterms:created>
  <dcterms:modified xsi:type="dcterms:W3CDTF">2026-09-23T20:15:44Z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0x01010031516102AE72574DAB43E8C26FCAB45F</vt:lpwstr>
  </property>
  <property fmtid="{D5CDD505-2E9C-101B-9397-08002B2CF9AE}" pid="3" name="MSIP_Label_69af8531-eb46-4968-8cb3-105d2f5ea87e_Enabled">
    <vt:lpwstr>true</vt:lpwstr>
  </property>
  <property fmtid="{D5CDD505-2E9C-101B-9397-08002B2CF9AE}" pid="4" name="MSIP_Label_69af8531-eb46-4968-8cb3-105d2f5ea87e_SetDate">
    <vt:lpwstr>2026-09-22T00:36:42Z</vt:lpwstr>
  </property>
  <property fmtid="{D5CDD505-2E9C-101B-9397-08002B2CF9AE}" pid="5" name="MSIP_Label_69af8531-eb46-4968-8cb3-105d2f5ea87e_Method">
    <vt:lpwstr>Standard</vt:lpwstr>
  </property>
  <property fmtid="{D5CDD505-2E9C-101B-9397-08002B2CF9AE}" pid="6" name="MSIP_Label_69af8531-eb46-4968-8cb3-105d2f5ea87e_Name">
    <vt:lpwstr>Official - No Marking</vt:lpwstr>
  </property>
  <property fmtid="{D5CDD505-2E9C-101B-9397-08002B2CF9AE}" pid="7" name="MSIP_Label_69af8531-eb46-4968-8cb3-105d2f5ea87e_SiteId">
    <vt:lpwstr>b46c1908-0334-4236-b978-585ee88e4199</vt:lpwstr>
  </property>
  <property fmtid="{D5CDD505-2E9C-101B-9397-08002B2CF9AE}" pid="8" name="MSIP_Label_69af8531-eb46-4968-8cb3-105d2f5ea87e_ActionId">
    <vt:lpwstr>94fbdc2b-8dde-4d7f-b742-2eeea9a4886d</vt:lpwstr>
  </property>
  <property fmtid="{D5CDD505-2E9C-101B-9397-08002B2CF9AE}" pid="9" name="MSIP_Label_69af8531-eb46-4968-8cb3-105d2f5ea87e_ContentBits">
    <vt:lpwstr>0</vt:lpwstr>
  </property>
  <property fmtid="{D5CDD505-2E9C-101B-9397-08002B2CF9AE}" pid="10" name="MSIP_Label_69af8531-eb46-4968-8cb3-105d2f5ea87e_Tag">
    <vt:lpwstr>10, 3, 0, 1</vt:lpwstr>
  </property>
</Properties>
</file>