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4"/>
  </p:notesMasterIdLst>
  <p:sldIdLst>
    <p:sldId id="257" r:id="rId2"/>
    <p:sldId id="258" r:id="rId3"/>
    <p:sldId id="369" r:id="rId4"/>
    <p:sldId id="370" r:id="rId5"/>
    <p:sldId id="371" r:id="rId6"/>
    <p:sldId id="378" r:id="rId7"/>
    <p:sldId id="372" r:id="rId8"/>
    <p:sldId id="1432" r:id="rId9"/>
    <p:sldId id="398" r:id="rId10"/>
    <p:sldId id="400" r:id="rId11"/>
    <p:sldId id="259" r:id="rId12"/>
    <p:sldId id="401" r:id="rId13"/>
    <p:sldId id="260" r:id="rId14"/>
    <p:sldId id="416" r:id="rId15"/>
    <p:sldId id="261" r:id="rId16"/>
    <p:sldId id="262" r:id="rId17"/>
    <p:sldId id="399" r:id="rId18"/>
    <p:sldId id="303" r:id="rId19"/>
    <p:sldId id="1431" r:id="rId20"/>
    <p:sldId id="429" r:id="rId21"/>
    <p:sldId id="305" r:id="rId22"/>
    <p:sldId id="423" r:id="rId23"/>
    <p:sldId id="374" r:id="rId24"/>
    <p:sldId id="375" r:id="rId25"/>
    <p:sldId id="376" r:id="rId26"/>
    <p:sldId id="1414" r:id="rId27"/>
    <p:sldId id="379" r:id="rId28"/>
    <p:sldId id="384" r:id="rId29"/>
    <p:sldId id="328" r:id="rId30"/>
    <p:sldId id="1440" r:id="rId31"/>
    <p:sldId id="1419" r:id="rId32"/>
    <p:sldId id="427" r:id="rId33"/>
    <p:sldId id="1424" r:id="rId34"/>
    <p:sldId id="1427" r:id="rId35"/>
    <p:sldId id="425" r:id="rId36"/>
    <p:sldId id="1426" r:id="rId37"/>
    <p:sldId id="1433" r:id="rId38"/>
    <p:sldId id="1418" r:id="rId39"/>
    <p:sldId id="1428" r:id="rId40"/>
    <p:sldId id="402" r:id="rId41"/>
    <p:sldId id="1434" r:id="rId42"/>
    <p:sldId id="1441" r:id="rId43"/>
    <p:sldId id="1442" r:id="rId44"/>
    <p:sldId id="1417" r:id="rId45"/>
    <p:sldId id="428" r:id="rId46"/>
    <p:sldId id="426" r:id="rId47"/>
    <p:sldId id="385" r:id="rId48"/>
    <p:sldId id="331" r:id="rId49"/>
    <p:sldId id="332" r:id="rId50"/>
    <p:sldId id="1422" r:id="rId51"/>
    <p:sldId id="1416" r:id="rId52"/>
    <p:sldId id="405" r:id="rId53"/>
    <p:sldId id="404" r:id="rId54"/>
    <p:sldId id="407" r:id="rId55"/>
    <p:sldId id="408" r:id="rId56"/>
    <p:sldId id="411" r:id="rId57"/>
    <p:sldId id="412" r:id="rId58"/>
    <p:sldId id="409" r:id="rId59"/>
    <p:sldId id="1421" r:id="rId60"/>
    <p:sldId id="335" r:id="rId61"/>
    <p:sldId id="386" r:id="rId62"/>
    <p:sldId id="334" r:id="rId63"/>
    <p:sldId id="336" r:id="rId64"/>
    <p:sldId id="424" r:id="rId65"/>
    <p:sldId id="380" r:id="rId66"/>
    <p:sldId id="421" r:id="rId67"/>
    <p:sldId id="337" r:id="rId68"/>
    <p:sldId id="1423" r:id="rId69"/>
    <p:sldId id="338" r:id="rId70"/>
    <p:sldId id="339" r:id="rId71"/>
    <p:sldId id="340" r:id="rId72"/>
    <p:sldId id="341" r:id="rId73"/>
    <p:sldId id="342" r:id="rId74"/>
    <p:sldId id="395" r:id="rId75"/>
    <p:sldId id="390" r:id="rId76"/>
    <p:sldId id="343" r:id="rId77"/>
    <p:sldId id="382" r:id="rId78"/>
    <p:sldId id="387" r:id="rId79"/>
    <p:sldId id="391" r:id="rId80"/>
    <p:sldId id="414" r:id="rId81"/>
    <p:sldId id="417" r:id="rId82"/>
    <p:sldId id="344" r:id="rId83"/>
    <p:sldId id="396" r:id="rId84"/>
    <p:sldId id="415" r:id="rId85"/>
    <p:sldId id="345" r:id="rId86"/>
    <p:sldId id="413" r:id="rId87"/>
    <p:sldId id="422" r:id="rId88"/>
    <p:sldId id="1420" r:id="rId89"/>
    <p:sldId id="346" r:id="rId90"/>
    <p:sldId id="347" r:id="rId91"/>
    <p:sldId id="348" r:id="rId92"/>
    <p:sldId id="349" r:id="rId93"/>
    <p:sldId id="350" r:id="rId94"/>
    <p:sldId id="1436" r:id="rId95"/>
    <p:sldId id="351" r:id="rId96"/>
    <p:sldId id="356" r:id="rId97"/>
    <p:sldId id="381" r:id="rId98"/>
    <p:sldId id="419" r:id="rId99"/>
    <p:sldId id="357" r:id="rId100"/>
    <p:sldId id="358" r:id="rId101"/>
    <p:sldId id="359" r:id="rId102"/>
    <p:sldId id="360" r:id="rId103"/>
    <p:sldId id="361" r:id="rId104"/>
    <p:sldId id="362" r:id="rId105"/>
    <p:sldId id="363" r:id="rId106"/>
    <p:sldId id="272" r:id="rId107"/>
    <p:sldId id="273" r:id="rId108"/>
    <p:sldId id="274" r:id="rId109"/>
    <p:sldId id="275" r:id="rId110"/>
    <p:sldId id="276" r:id="rId111"/>
    <p:sldId id="277" r:id="rId112"/>
    <p:sldId id="278" r:id="rId113"/>
    <p:sldId id="312" r:id="rId114"/>
    <p:sldId id="279" r:id="rId115"/>
    <p:sldId id="280" r:id="rId116"/>
    <p:sldId id="281" r:id="rId117"/>
    <p:sldId id="392" r:id="rId118"/>
    <p:sldId id="301" r:id="rId119"/>
    <p:sldId id="1439" r:id="rId120"/>
    <p:sldId id="283" r:id="rId121"/>
    <p:sldId id="302" r:id="rId122"/>
    <p:sldId id="284" r:id="rId123"/>
    <p:sldId id="285" r:id="rId124"/>
    <p:sldId id="286" r:id="rId125"/>
    <p:sldId id="287" r:id="rId126"/>
    <p:sldId id="288" r:id="rId127"/>
    <p:sldId id="299" r:id="rId128"/>
    <p:sldId id="300" r:id="rId129"/>
    <p:sldId id="319" r:id="rId130"/>
    <p:sldId id="297" r:id="rId131"/>
    <p:sldId id="306" r:id="rId132"/>
    <p:sldId id="307" r:id="rId133"/>
    <p:sldId id="298" r:id="rId134"/>
    <p:sldId id="309" r:id="rId135"/>
    <p:sldId id="310" r:id="rId136"/>
    <p:sldId id="317" r:id="rId137"/>
    <p:sldId id="308" r:id="rId138"/>
    <p:sldId id="388" r:id="rId139"/>
    <p:sldId id="393" r:id="rId140"/>
    <p:sldId id="420" r:id="rId141"/>
    <p:sldId id="394" r:id="rId142"/>
    <p:sldId id="1438" r:id="rId143"/>
    <p:sldId id="1429" r:id="rId144"/>
    <p:sldId id="1430" r:id="rId145"/>
    <p:sldId id="289" r:id="rId146"/>
    <p:sldId id="290" r:id="rId147"/>
    <p:sldId id="291" r:id="rId148"/>
    <p:sldId id="282" r:id="rId149"/>
    <p:sldId id="1437" r:id="rId150"/>
    <p:sldId id="292" r:id="rId151"/>
    <p:sldId id="295" r:id="rId152"/>
    <p:sldId id="296" r:id="rId15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41D22A-41B2-43EF-A07A-9918AB55BCD2}" v="4" dt="2026-10-26T02:55:33.9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microsoft.com/office/2015/10/relationships/revisionInfo" Target="revisionInfo.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8EE1BB-D295-72EB-271F-9CAD295626C3}"/>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34" charset="0"/>
              </a:defRPr>
            </a:lvl1pPr>
          </a:lstStyle>
          <a:p>
            <a:pPr>
              <a:defRPr/>
            </a:pPr>
            <a:endParaRPr lang="en-US"/>
          </a:p>
        </p:txBody>
      </p:sp>
      <p:sp>
        <p:nvSpPr>
          <p:cNvPr id="3" name="Date Placeholder 2">
            <a:extLst>
              <a:ext uri="{FF2B5EF4-FFF2-40B4-BE49-F238E27FC236}">
                <a16:creationId xmlns:a16="http://schemas.microsoft.com/office/drawing/2014/main" id="{A14B2E0D-2974-692D-4181-2D84BC358DE7}"/>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itchFamily="34" charset="0"/>
              </a:defRPr>
            </a:lvl1pPr>
          </a:lstStyle>
          <a:p>
            <a:pPr>
              <a:defRPr/>
            </a:pPr>
            <a:fld id="{9D7F2F34-9C60-4BEF-A655-5A3DAC354FB3}" type="datetimeFigureOut">
              <a:rPr lang="en-US"/>
              <a:pPr>
                <a:defRPr/>
              </a:pPr>
              <a:t>10/27/2026</a:t>
            </a:fld>
            <a:endParaRPr lang="en-US"/>
          </a:p>
        </p:txBody>
      </p:sp>
      <p:sp>
        <p:nvSpPr>
          <p:cNvPr id="4" name="Slide Image Placeholder 3">
            <a:extLst>
              <a:ext uri="{FF2B5EF4-FFF2-40B4-BE49-F238E27FC236}">
                <a16:creationId xmlns:a16="http://schemas.microsoft.com/office/drawing/2014/main" id="{BC8FD9FE-7EF7-7418-5F5D-7369137D58E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31675BC2-03FC-8849-4E3D-2664E66BE7B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E5643A18-C0BC-33FC-EE96-76BC80E3F6DF}"/>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5BC333DA-7F3A-34FA-48D2-99EB1D7A95D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E1D4909-EA80-4F35-9366-62CB748F7B2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442B12F7-0757-3D29-B029-42C9F9DE2DE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F238F26-9685-464F-80CD-C6AE47668F07}" type="slidenum">
              <a:rPr lang="en-US" altLang="en-US" smtClean="0">
                <a:latin typeface="Arial" panose="020B0604020202020204" pitchFamily="34" charset="0"/>
              </a:rPr>
              <a:pPr>
                <a:spcBef>
                  <a:spcPct val="0"/>
                </a:spcBef>
              </a:pPr>
              <a:t>23</a:t>
            </a:fld>
            <a:endParaRPr lang="en-US" altLang="en-US">
              <a:latin typeface="Arial" panose="020B0604020202020204" pitchFamily="34" charset="0"/>
            </a:endParaRPr>
          </a:p>
        </p:txBody>
      </p:sp>
      <p:sp>
        <p:nvSpPr>
          <p:cNvPr id="26627" name="Rectangle 2">
            <a:extLst>
              <a:ext uri="{FF2B5EF4-FFF2-40B4-BE49-F238E27FC236}">
                <a16:creationId xmlns:a16="http://schemas.microsoft.com/office/drawing/2014/main" id="{98C5ED84-048C-1AAA-9E40-38E9F73FAE2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a:extLst>
              <a:ext uri="{FF2B5EF4-FFF2-40B4-BE49-F238E27FC236}">
                <a16:creationId xmlns:a16="http://schemas.microsoft.com/office/drawing/2014/main" id="{2C6C181A-E23E-E40B-EE17-390CD1C4E32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40208495-6DC7-9DC6-0E71-A4B0B288D82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FC4C347-EFCB-4FF9-A931-EC420EBA3A53}" type="slidenum">
              <a:rPr lang="en-US" altLang="en-US" smtClean="0">
                <a:latin typeface="Arial" panose="020B0604020202020204" pitchFamily="34" charset="0"/>
              </a:rPr>
              <a:pPr>
                <a:spcBef>
                  <a:spcPct val="0"/>
                </a:spcBef>
              </a:pPr>
              <a:t>99</a:t>
            </a:fld>
            <a:endParaRPr lang="en-US" altLang="en-US">
              <a:latin typeface="Arial" panose="020B0604020202020204" pitchFamily="34" charset="0"/>
            </a:endParaRPr>
          </a:p>
        </p:txBody>
      </p:sp>
      <p:sp>
        <p:nvSpPr>
          <p:cNvPr id="102403" name="Rectangle 2">
            <a:extLst>
              <a:ext uri="{FF2B5EF4-FFF2-40B4-BE49-F238E27FC236}">
                <a16:creationId xmlns:a16="http://schemas.microsoft.com/office/drawing/2014/main" id="{5E29F4B9-093A-28DF-667F-5A2C97E435F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a:extLst>
              <a:ext uri="{FF2B5EF4-FFF2-40B4-BE49-F238E27FC236}">
                <a16:creationId xmlns:a16="http://schemas.microsoft.com/office/drawing/2014/main" id="{BC0E1F88-5B0F-8ECD-F746-A82EDD42913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E25700E-8BF9-06F4-2CA1-236681F9CF6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75FF37D-900E-F9D9-333D-00003011A6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DDAE7FC-3B8F-D06A-258E-EFA5A77005EA}"/>
              </a:ext>
            </a:extLst>
          </p:cNvPr>
          <p:cNvSpPr>
            <a:spLocks noGrp="1" noChangeArrowheads="1"/>
          </p:cNvSpPr>
          <p:nvPr>
            <p:ph type="sldNum" sz="quarter" idx="12"/>
          </p:nvPr>
        </p:nvSpPr>
        <p:spPr>
          <a:ln/>
        </p:spPr>
        <p:txBody>
          <a:bodyPr/>
          <a:lstStyle>
            <a:lvl1pPr>
              <a:defRPr/>
            </a:lvl1pPr>
          </a:lstStyle>
          <a:p>
            <a:pPr>
              <a:defRPr/>
            </a:pPr>
            <a:fld id="{F2C15765-22AA-4DE7-9C10-D45B379ED02E}" type="slidenum">
              <a:rPr lang="en-US" altLang="en-US"/>
              <a:pPr>
                <a:defRPr/>
              </a:pPr>
              <a:t>‹#›</a:t>
            </a:fld>
            <a:endParaRPr lang="en-US" altLang="en-US"/>
          </a:p>
        </p:txBody>
      </p:sp>
    </p:spTree>
    <p:extLst>
      <p:ext uri="{BB962C8B-B14F-4D97-AF65-F5344CB8AC3E}">
        <p14:creationId xmlns:p14="http://schemas.microsoft.com/office/powerpoint/2010/main" val="3836696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4B9A193-C723-CC94-7401-0691C2C08BB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C689C24-8177-93F5-C372-9FA0182754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31BD9ED-CA81-6DC8-4D8D-74235D9B95B8}"/>
              </a:ext>
            </a:extLst>
          </p:cNvPr>
          <p:cNvSpPr>
            <a:spLocks noGrp="1" noChangeArrowheads="1"/>
          </p:cNvSpPr>
          <p:nvPr>
            <p:ph type="sldNum" sz="quarter" idx="12"/>
          </p:nvPr>
        </p:nvSpPr>
        <p:spPr>
          <a:ln/>
        </p:spPr>
        <p:txBody>
          <a:bodyPr/>
          <a:lstStyle>
            <a:lvl1pPr>
              <a:defRPr/>
            </a:lvl1pPr>
          </a:lstStyle>
          <a:p>
            <a:pPr>
              <a:defRPr/>
            </a:pPr>
            <a:fld id="{71564052-ACAB-49C0-91F7-F8170D56E69D}" type="slidenum">
              <a:rPr lang="en-US" altLang="en-US"/>
              <a:pPr>
                <a:defRPr/>
              </a:pPr>
              <a:t>‹#›</a:t>
            </a:fld>
            <a:endParaRPr lang="en-US" altLang="en-US"/>
          </a:p>
        </p:txBody>
      </p:sp>
    </p:spTree>
    <p:extLst>
      <p:ext uri="{BB962C8B-B14F-4D97-AF65-F5344CB8AC3E}">
        <p14:creationId xmlns:p14="http://schemas.microsoft.com/office/powerpoint/2010/main" val="3791397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62B2A0C-1829-B052-3A3D-24A0719EE37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4C219D1-4F82-FAA5-1D6D-75E8BFD7426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DC47095-ABBD-3983-B34A-646AA030A757}"/>
              </a:ext>
            </a:extLst>
          </p:cNvPr>
          <p:cNvSpPr>
            <a:spLocks noGrp="1" noChangeArrowheads="1"/>
          </p:cNvSpPr>
          <p:nvPr>
            <p:ph type="sldNum" sz="quarter" idx="12"/>
          </p:nvPr>
        </p:nvSpPr>
        <p:spPr>
          <a:ln/>
        </p:spPr>
        <p:txBody>
          <a:bodyPr/>
          <a:lstStyle>
            <a:lvl1pPr>
              <a:defRPr/>
            </a:lvl1pPr>
          </a:lstStyle>
          <a:p>
            <a:pPr>
              <a:defRPr/>
            </a:pPr>
            <a:fld id="{5715AAA9-3571-4DE5-9270-C7583A84024E}" type="slidenum">
              <a:rPr lang="en-US" altLang="en-US"/>
              <a:pPr>
                <a:defRPr/>
              </a:pPr>
              <a:t>‹#›</a:t>
            </a:fld>
            <a:endParaRPr lang="en-US" altLang="en-US"/>
          </a:p>
        </p:txBody>
      </p:sp>
    </p:spTree>
    <p:extLst>
      <p:ext uri="{BB962C8B-B14F-4D97-AF65-F5344CB8AC3E}">
        <p14:creationId xmlns:p14="http://schemas.microsoft.com/office/powerpoint/2010/main" val="3490911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39D61FA-7083-46A0-8B00-76DE6356ABD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4044F8-ED37-224C-13EC-83FC5BB38A2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A3AD571-44E6-FE0F-75EA-95A6FC9245E4}"/>
              </a:ext>
            </a:extLst>
          </p:cNvPr>
          <p:cNvSpPr>
            <a:spLocks noGrp="1" noChangeArrowheads="1"/>
          </p:cNvSpPr>
          <p:nvPr>
            <p:ph type="sldNum" sz="quarter" idx="12"/>
          </p:nvPr>
        </p:nvSpPr>
        <p:spPr>
          <a:ln/>
        </p:spPr>
        <p:txBody>
          <a:bodyPr/>
          <a:lstStyle>
            <a:lvl1pPr>
              <a:defRPr/>
            </a:lvl1pPr>
          </a:lstStyle>
          <a:p>
            <a:pPr>
              <a:defRPr/>
            </a:pPr>
            <a:fld id="{2037B46F-E9D3-4642-9574-40505E316094}" type="slidenum">
              <a:rPr lang="en-US" altLang="en-US"/>
              <a:pPr>
                <a:defRPr/>
              </a:pPr>
              <a:t>‹#›</a:t>
            </a:fld>
            <a:endParaRPr lang="en-US" altLang="en-US"/>
          </a:p>
        </p:txBody>
      </p:sp>
    </p:spTree>
    <p:extLst>
      <p:ext uri="{BB962C8B-B14F-4D97-AF65-F5344CB8AC3E}">
        <p14:creationId xmlns:p14="http://schemas.microsoft.com/office/powerpoint/2010/main" val="50420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481D2E5-75DC-B439-85E3-FA9105A067B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F3D9CDE-F5CF-50AF-8EB9-B6790D21EB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81E06F7-5968-66A6-8881-DBD093974A4A}"/>
              </a:ext>
            </a:extLst>
          </p:cNvPr>
          <p:cNvSpPr>
            <a:spLocks noGrp="1" noChangeArrowheads="1"/>
          </p:cNvSpPr>
          <p:nvPr>
            <p:ph type="sldNum" sz="quarter" idx="12"/>
          </p:nvPr>
        </p:nvSpPr>
        <p:spPr>
          <a:ln/>
        </p:spPr>
        <p:txBody>
          <a:bodyPr/>
          <a:lstStyle>
            <a:lvl1pPr>
              <a:defRPr/>
            </a:lvl1pPr>
          </a:lstStyle>
          <a:p>
            <a:pPr>
              <a:defRPr/>
            </a:pPr>
            <a:fld id="{A0C98E61-07CE-4CDB-AF2E-2F279B1B0785}" type="slidenum">
              <a:rPr lang="en-US" altLang="en-US"/>
              <a:pPr>
                <a:defRPr/>
              </a:pPr>
              <a:t>‹#›</a:t>
            </a:fld>
            <a:endParaRPr lang="en-US" altLang="en-US"/>
          </a:p>
        </p:txBody>
      </p:sp>
    </p:spTree>
    <p:extLst>
      <p:ext uri="{BB962C8B-B14F-4D97-AF65-F5344CB8AC3E}">
        <p14:creationId xmlns:p14="http://schemas.microsoft.com/office/powerpoint/2010/main" val="2783576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0CAA1C6-767C-00B1-F3D4-F2ED6D1EA1D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C811484-A048-3A3E-1778-E7B997524B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8803343-E26B-CBDD-3F25-0051847774EB}"/>
              </a:ext>
            </a:extLst>
          </p:cNvPr>
          <p:cNvSpPr>
            <a:spLocks noGrp="1" noChangeArrowheads="1"/>
          </p:cNvSpPr>
          <p:nvPr>
            <p:ph type="sldNum" sz="quarter" idx="12"/>
          </p:nvPr>
        </p:nvSpPr>
        <p:spPr>
          <a:ln/>
        </p:spPr>
        <p:txBody>
          <a:bodyPr/>
          <a:lstStyle>
            <a:lvl1pPr>
              <a:defRPr/>
            </a:lvl1pPr>
          </a:lstStyle>
          <a:p>
            <a:pPr>
              <a:defRPr/>
            </a:pPr>
            <a:fld id="{6A91E3DA-E07B-46E2-8C2E-9A6E5CF85019}" type="slidenum">
              <a:rPr lang="en-US" altLang="en-US"/>
              <a:pPr>
                <a:defRPr/>
              </a:pPr>
              <a:t>‹#›</a:t>
            </a:fld>
            <a:endParaRPr lang="en-US" altLang="en-US"/>
          </a:p>
        </p:txBody>
      </p:sp>
    </p:spTree>
    <p:extLst>
      <p:ext uri="{BB962C8B-B14F-4D97-AF65-F5344CB8AC3E}">
        <p14:creationId xmlns:p14="http://schemas.microsoft.com/office/powerpoint/2010/main" val="3933799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3224A56-4871-30BD-24F1-FACB8A1176A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CC966060-E714-07D4-BC98-89831798E3C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B1D4304-3CFD-DE00-1B1D-4536C1C3E6FB}"/>
              </a:ext>
            </a:extLst>
          </p:cNvPr>
          <p:cNvSpPr>
            <a:spLocks noGrp="1" noChangeArrowheads="1"/>
          </p:cNvSpPr>
          <p:nvPr>
            <p:ph type="sldNum" sz="quarter" idx="12"/>
          </p:nvPr>
        </p:nvSpPr>
        <p:spPr>
          <a:ln/>
        </p:spPr>
        <p:txBody>
          <a:bodyPr/>
          <a:lstStyle>
            <a:lvl1pPr>
              <a:defRPr/>
            </a:lvl1pPr>
          </a:lstStyle>
          <a:p>
            <a:pPr>
              <a:defRPr/>
            </a:pPr>
            <a:fld id="{DCFC078C-0618-4B41-BA03-8161C9ED4E38}" type="slidenum">
              <a:rPr lang="en-US" altLang="en-US"/>
              <a:pPr>
                <a:defRPr/>
              </a:pPr>
              <a:t>‹#›</a:t>
            </a:fld>
            <a:endParaRPr lang="en-US" altLang="en-US"/>
          </a:p>
        </p:txBody>
      </p:sp>
    </p:spTree>
    <p:extLst>
      <p:ext uri="{BB962C8B-B14F-4D97-AF65-F5344CB8AC3E}">
        <p14:creationId xmlns:p14="http://schemas.microsoft.com/office/powerpoint/2010/main" val="1255729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051A34F-59FE-286E-17B8-2AC22B40D77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E7E77C1-78EC-D1F7-5EAB-76D1F2BB5F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DF064A7-F8DE-7013-7541-A8DE83A6CB96}"/>
              </a:ext>
            </a:extLst>
          </p:cNvPr>
          <p:cNvSpPr>
            <a:spLocks noGrp="1" noChangeArrowheads="1"/>
          </p:cNvSpPr>
          <p:nvPr>
            <p:ph type="sldNum" sz="quarter" idx="12"/>
          </p:nvPr>
        </p:nvSpPr>
        <p:spPr>
          <a:ln/>
        </p:spPr>
        <p:txBody>
          <a:bodyPr/>
          <a:lstStyle>
            <a:lvl1pPr>
              <a:defRPr/>
            </a:lvl1pPr>
          </a:lstStyle>
          <a:p>
            <a:pPr>
              <a:defRPr/>
            </a:pPr>
            <a:fld id="{8DD74D31-A861-40B9-B8F2-3CEE5BF3AD1F}" type="slidenum">
              <a:rPr lang="en-US" altLang="en-US"/>
              <a:pPr>
                <a:defRPr/>
              </a:pPr>
              <a:t>‹#›</a:t>
            </a:fld>
            <a:endParaRPr lang="en-US" altLang="en-US"/>
          </a:p>
        </p:txBody>
      </p:sp>
    </p:spTree>
    <p:extLst>
      <p:ext uri="{BB962C8B-B14F-4D97-AF65-F5344CB8AC3E}">
        <p14:creationId xmlns:p14="http://schemas.microsoft.com/office/powerpoint/2010/main" val="429101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13105EE-63BC-B27B-0207-10F5B55D6F4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B6B5CC6-F525-7397-2296-78747636442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39C9BA2-94F5-A35B-4D25-85EDA83E4F4C}"/>
              </a:ext>
            </a:extLst>
          </p:cNvPr>
          <p:cNvSpPr>
            <a:spLocks noGrp="1" noChangeArrowheads="1"/>
          </p:cNvSpPr>
          <p:nvPr>
            <p:ph type="sldNum" sz="quarter" idx="12"/>
          </p:nvPr>
        </p:nvSpPr>
        <p:spPr>
          <a:ln/>
        </p:spPr>
        <p:txBody>
          <a:bodyPr/>
          <a:lstStyle>
            <a:lvl1pPr>
              <a:defRPr/>
            </a:lvl1pPr>
          </a:lstStyle>
          <a:p>
            <a:pPr>
              <a:defRPr/>
            </a:pPr>
            <a:fld id="{C840B326-F3BB-4AAC-B81C-BCE88486260D}" type="slidenum">
              <a:rPr lang="en-US" altLang="en-US"/>
              <a:pPr>
                <a:defRPr/>
              </a:pPr>
              <a:t>‹#›</a:t>
            </a:fld>
            <a:endParaRPr lang="en-US" altLang="en-US"/>
          </a:p>
        </p:txBody>
      </p:sp>
    </p:spTree>
    <p:extLst>
      <p:ext uri="{BB962C8B-B14F-4D97-AF65-F5344CB8AC3E}">
        <p14:creationId xmlns:p14="http://schemas.microsoft.com/office/powerpoint/2010/main" val="433898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D93048D-6C4A-F8B0-60FC-84062D0D2F2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7DE9EBA-9346-B3F6-EB58-4DD593E8F5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492B759-0A26-0693-C38B-CC141B0A2BB9}"/>
              </a:ext>
            </a:extLst>
          </p:cNvPr>
          <p:cNvSpPr>
            <a:spLocks noGrp="1" noChangeArrowheads="1"/>
          </p:cNvSpPr>
          <p:nvPr>
            <p:ph type="sldNum" sz="quarter" idx="12"/>
          </p:nvPr>
        </p:nvSpPr>
        <p:spPr>
          <a:ln/>
        </p:spPr>
        <p:txBody>
          <a:bodyPr/>
          <a:lstStyle>
            <a:lvl1pPr>
              <a:defRPr/>
            </a:lvl1pPr>
          </a:lstStyle>
          <a:p>
            <a:pPr>
              <a:defRPr/>
            </a:pPr>
            <a:fld id="{25CF27CF-EEA0-43CF-AB76-9EA237FEAA4C}" type="slidenum">
              <a:rPr lang="en-US" altLang="en-US"/>
              <a:pPr>
                <a:defRPr/>
              </a:pPr>
              <a:t>‹#›</a:t>
            </a:fld>
            <a:endParaRPr lang="en-US" altLang="en-US"/>
          </a:p>
        </p:txBody>
      </p:sp>
    </p:spTree>
    <p:extLst>
      <p:ext uri="{BB962C8B-B14F-4D97-AF65-F5344CB8AC3E}">
        <p14:creationId xmlns:p14="http://schemas.microsoft.com/office/powerpoint/2010/main" val="3291568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CF55DC-1EE5-91CB-16FD-509E8EED33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8C015B2-E7B4-71CE-19B7-0FDC618514B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C575417-1D21-20CB-7229-B71867791DB8}"/>
              </a:ext>
            </a:extLst>
          </p:cNvPr>
          <p:cNvSpPr>
            <a:spLocks noGrp="1" noChangeArrowheads="1"/>
          </p:cNvSpPr>
          <p:nvPr>
            <p:ph type="sldNum" sz="quarter" idx="12"/>
          </p:nvPr>
        </p:nvSpPr>
        <p:spPr>
          <a:ln/>
        </p:spPr>
        <p:txBody>
          <a:bodyPr/>
          <a:lstStyle>
            <a:lvl1pPr>
              <a:defRPr/>
            </a:lvl1pPr>
          </a:lstStyle>
          <a:p>
            <a:pPr>
              <a:defRPr/>
            </a:pPr>
            <a:fld id="{B967DDCE-68C9-4B0E-A9E5-CCE495422DC8}" type="slidenum">
              <a:rPr lang="en-US" altLang="en-US"/>
              <a:pPr>
                <a:defRPr/>
              </a:pPr>
              <a:t>‹#›</a:t>
            </a:fld>
            <a:endParaRPr lang="en-US" altLang="en-US"/>
          </a:p>
        </p:txBody>
      </p:sp>
    </p:spTree>
    <p:extLst>
      <p:ext uri="{BB962C8B-B14F-4D97-AF65-F5344CB8AC3E}">
        <p14:creationId xmlns:p14="http://schemas.microsoft.com/office/powerpoint/2010/main" val="2970835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7731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238D2CB-DE0B-E1EE-5774-129A9C4237E8}"/>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518DBEDC-EA1D-468E-A7BF-80D5723C236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6821A62-79BA-37E7-A5A5-4107C74115EA}"/>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0A7E7A02-30E9-1D70-E61A-CA7AFC9D96A6}"/>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DF06DBC6-0712-139F-1935-3994BC94D38E}"/>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1A10A935-3F71-4B0E-AB5E-74D767C6AE7F}"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4377" r:id="rId1"/>
    <p:sldLayoutId id="2147484378" r:id="rId2"/>
    <p:sldLayoutId id="2147484379" r:id="rId3"/>
    <p:sldLayoutId id="2147484380" r:id="rId4"/>
    <p:sldLayoutId id="2147484381" r:id="rId5"/>
    <p:sldLayoutId id="2147484382" r:id="rId6"/>
    <p:sldLayoutId id="2147484383" r:id="rId7"/>
    <p:sldLayoutId id="2147484384" r:id="rId8"/>
    <p:sldLayoutId id="2147484385" r:id="rId9"/>
    <p:sldLayoutId id="2147484386" r:id="rId10"/>
    <p:sldLayoutId id="2147484387" r:id="rId11"/>
    <p:sldLayoutId id="214748438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hyperlink" Target="https://phsj.org/food-safety-issues/" TargetMode="Externa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hyperlink" Target="https://phsj.org/food-safety-issues/" TargetMode="Externa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hyperlink" Target="https://phsj.org/food-safety-issues/" TargetMode="Externa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hyperlink" Target="https://phsj.org/food-safety-issues/" TargetMode="External"/><Relationship Id="rId2" Type="http://schemas.openxmlformats.org/officeDocument/2006/relationships/hyperlink" Target="http://zmagsite.zmag.org/Jan2003/donohoe0103.shtml" TargetMode="Externa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hyperlink" Target="http://www.phsj.org/" TargetMode="External"/><Relationship Id="rId2" Type="http://schemas.openxmlformats.org/officeDocument/2006/relationships/hyperlink" Target="http://www.publichealthandsocialjustice.org/" TargetMode="External"/><Relationship Id="rId1" Type="http://schemas.openxmlformats.org/officeDocument/2006/relationships/slideLayout" Target="../slideLayouts/slideLayout2.xml"/><Relationship Id="rId4" Type="http://schemas.openxmlformats.org/officeDocument/2006/relationships/hyperlink" Target="mailto:martindonohoe@phsj.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462676F-EF2A-F59D-FC51-934F7547AEBE}"/>
              </a:ext>
            </a:extLst>
          </p:cNvPr>
          <p:cNvSpPr>
            <a:spLocks noGrp="1" noChangeArrowheads="1"/>
          </p:cNvSpPr>
          <p:nvPr>
            <p:ph type="ctrTitle"/>
          </p:nvPr>
        </p:nvSpPr>
        <p:spPr>
          <a:xfrm>
            <a:off x="685800" y="1371600"/>
            <a:ext cx="7772400" cy="914400"/>
          </a:xfrm>
        </p:spPr>
        <p:txBody>
          <a:bodyPr/>
          <a:lstStyle/>
          <a:p>
            <a:pPr eaLnBrk="1" hangingPunct="1"/>
            <a:r>
              <a:rPr lang="en-US" altLang="en-US" sz="3200"/>
              <a:t>Factory Farms, Antibiotics and Anthrax:</a:t>
            </a:r>
          </a:p>
        </p:txBody>
      </p:sp>
      <p:sp>
        <p:nvSpPr>
          <p:cNvPr id="4099" name="Rectangle 3">
            <a:extLst>
              <a:ext uri="{FF2B5EF4-FFF2-40B4-BE49-F238E27FC236}">
                <a16:creationId xmlns:a16="http://schemas.microsoft.com/office/drawing/2014/main" id="{04A74DBC-5504-5484-3E72-C8BD8BE146BC}"/>
              </a:ext>
            </a:extLst>
          </p:cNvPr>
          <p:cNvSpPr>
            <a:spLocks noGrp="1" noChangeArrowheads="1"/>
          </p:cNvSpPr>
          <p:nvPr>
            <p:ph type="subTitle" idx="1"/>
          </p:nvPr>
        </p:nvSpPr>
        <p:spPr>
          <a:xfrm>
            <a:off x="1371600" y="2819400"/>
            <a:ext cx="6400800" cy="2819400"/>
          </a:xfrm>
        </p:spPr>
        <p:txBody>
          <a:bodyPr/>
          <a:lstStyle/>
          <a:p>
            <a:pPr eaLnBrk="1" hangingPunct="1"/>
            <a:r>
              <a:rPr lang="en-US" altLang="en-US" dirty="0"/>
              <a:t>Putting Profits Before Public Health</a:t>
            </a:r>
          </a:p>
          <a:p>
            <a:pPr eaLnBrk="1" hangingPunct="1"/>
            <a:endParaRPr lang="en-US" altLang="en-US" sz="4800" dirty="0"/>
          </a:p>
          <a:p>
            <a:pPr eaLnBrk="1" hangingPunct="1"/>
            <a:r>
              <a:rPr lang="en-US" altLang="en-US" sz="2800" dirty="0"/>
              <a:t>Martin Donohoe, MD, FACP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F43EFE9-6C67-D586-8C98-74223BC18B37}"/>
              </a:ext>
            </a:extLst>
          </p:cNvPr>
          <p:cNvSpPr>
            <a:spLocks noGrp="1" noChangeArrowheads="1"/>
          </p:cNvSpPr>
          <p:nvPr>
            <p:ph type="title"/>
          </p:nvPr>
        </p:nvSpPr>
        <p:spPr/>
        <p:txBody>
          <a:bodyPr/>
          <a:lstStyle/>
          <a:p>
            <a:pPr eaLnBrk="1" hangingPunct="1"/>
            <a:r>
              <a:rPr lang="en-US" altLang="en-US"/>
              <a:t>Outline</a:t>
            </a:r>
          </a:p>
        </p:txBody>
      </p:sp>
      <p:sp>
        <p:nvSpPr>
          <p:cNvPr id="5123" name="Rectangle 3">
            <a:extLst>
              <a:ext uri="{FF2B5EF4-FFF2-40B4-BE49-F238E27FC236}">
                <a16:creationId xmlns:a16="http://schemas.microsoft.com/office/drawing/2014/main" id="{1104D9EF-1F48-33CE-10A0-763ED79D19F1}"/>
              </a:ext>
            </a:extLst>
          </p:cNvPr>
          <p:cNvSpPr>
            <a:spLocks noGrp="1" noChangeArrowheads="1"/>
          </p:cNvSpPr>
          <p:nvPr>
            <p:ph type="body" idx="1"/>
          </p:nvPr>
        </p:nvSpPr>
        <p:spPr/>
        <p:txBody>
          <a:bodyPr/>
          <a:lstStyle/>
          <a:p>
            <a:pPr eaLnBrk="1" hangingPunct="1">
              <a:lnSpc>
                <a:spcPct val="79000"/>
              </a:lnSpc>
            </a:pPr>
            <a:r>
              <a:rPr lang="en-US" altLang="en-US" sz="4000"/>
              <a:t>Food Justice and Food Safety</a:t>
            </a:r>
          </a:p>
          <a:p>
            <a:pPr eaLnBrk="1" hangingPunct="1">
              <a:lnSpc>
                <a:spcPct val="79000"/>
              </a:lnSpc>
            </a:pPr>
            <a:r>
              <a:rPr lang="en-US" altLang="en-US" sz="4000"/>
              <a:t>Factory Farming</a:t>
            </a:r>
          </a:p>
          <a:p>
            <a:pPr eaLnBrk="1" hangingPunct="1">
              <a:lnSpc>
                <a:spcPct val="79000"/>
              </a:lnSpc>
            </a:pPr>
            <a:r>
              <a:rPr lang="en-US" altLang="en-US" sz="4000"/>
              <a:t>Agricultural Antibiotics</a:t>
            </a:r>
          </a:p>
          <a:p>
            <a:pPr eaLnBrk="1" hangingPunct="1">
              <a:lnSpc>
                <a:spcPct val="79000"/>
              </a:lnSpc>
            </a:pPr>
            <a:r>
              <a:rPr lang="en-US" altLang="en-US" sz="4000"/>
              <a:t>Cipro and Anthrax</a:t>
            </a:r>
          </a:p>
          <a:p>
            <a:pPr eaLnBrk="1" hangingPunct="1">
              <a:lnSpc>
                <a:spcPct val="79000"/>
              </a:lnSpc>
            </a:pPr>
            <a:r>
              <a:rPr lang="en-US" altLang="en-US" sz="4000"/>
              <a:t>Bayer</a:t>
            </a:r>
          </a:p>
          <a:p>
            <a:pPr eaLnBrk="1" hangingPunct="1">
              <a:lnSpc>
                <a:spcPct val="79000"/>
              </a:lnSpc>
            </a:pPr>
            <a:r>
              <a:rPr lang="en-US" altLang="en-US" sz="4000"/>
              <a:t>Conclusions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3C0EDDBE-E52E-ABA7-159E-468B62D64FB2}"/>
              </a:ext>
            </a:extLst>
          </p:cNvPr>
          <p:cNvSpPr>
            <a:spLocks noGrp="1" noChangeArrowheads="1"/>
          </p:cNvSpPr>
          <p:nvPr>
            <p:ph type="title"/>
          </p:nvPr>
        </p:nvSpPr>
        <p:spPr/>
        <p:txBody>
          <a:bodyPr/>
          <a:lstStyle/>
          <a:p>
            <a:pPr eaLnBrk="1" hangingPunct="1"/>
            <a:r>
              <a:rPr lang="en-US" altLang="en-US"/>
              <a:t>Food Safety/Food Justice</a:t>
            </a:r>
          </a:p>
        </p:txBody>
      </p:sp>
      <p:sp>
        <p:nvSpPr>
          <p:cNvPr id="6147" name="Content Placeholder 2">
            <a:extLst>
              <a:ext uri="{FF2B5EF4-FFF2-40B4-BE49-F238E27FC236}">
                <a16:creationId xmlns:a16="http://schemas.microsoft.com/office/drawing/2014/main" id="{17573789-BB8E-1ED1-CE8D-93602B2E9CDD}"/>
              </a:ext>
            </a:extLst>
          </p:cNvPr>
          <p:cNvSpPr>
            <a:spLocks noGrp="1" noChangeArrowheads="1"/>
          </p:cNvSpPr>
          <p:nvPr>
            <p:ph idx="1"/>
          </p:nvPr>
        </p:nvSpPr>
        <p:spPr/>
        <p:txBody>
          <a:bodyPr/>
          <a:lstStyle/>
          <a:p>
            <a:pPr eaLnBrk="1" hangingPunct="1"/>
            <a:r>
              <a:rPr lang="en-US" altLang="en-US" sz="3600"/>
              <a:t>Poverty and hunger</a:t>
            </a:r>
          </a:p>
          <a:p>
            <a:pPr eaLnBrk="1" hangingPunct="1"/>
            <a:r>
              <a:rPr lang="en-US" altLang="en-US" sz="3600"/>
              <a:t>Food waste</a:t>
            </a:r>
          </a:p>
          <a:p>
            <a:pPr eaLnBrk="1" hangingPunct="1"/>
            <a:r>
              <a:rPr lang="en-US" altLang="en-US" sz="3600"/>
              <a:t>Environmental Degradation</a:t>
            </a:r>
          </a:p>
          <a:p>
            <a:pPr lvl="1" eaLnBrk="1" hangingPunct="1"/>
            <a:r>
              <a:rPr lang="en-US" altLang="en-US" sz="3600"/>
              <a:t>Climate change, loss of arable land, water shortages, soil erosion and contamination, pesticides, indoor smoke exposure from biomass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099915D3-5F0F-1EF5-8046-AD4F5C8AC78E}"/>
              </a:ext>
            </a:extLst>
          </p:cNvPr>
          <p:cNvSpPr>
            <a:spLocks noGrp="1" noChangeArrowheads="1"/>
          </p:cNvSpPr>
          <p:nvPr>
            <p:ph type="title"/>
          </p:nvPr>
        </p:nvSpPr>
        <p:spPr/>
        <p:txBody>
          <a:bodyPr/>
          <a:lstStyle/>
          <a:p>
            <a:pPr eaLnBrk="1" hangingPunct="1"/>
            <a:r>
              <a:rPr lang="en-US" altLang="en-US"/>
              <a:t>Food Safety/Food Justice</a:t>
            </a:r>
          </a:p>
        </p:txBody>
      </p:sp>
      <p:sp>
        <p:nvSpPr>
          <p:cNvPr id="7171" name="Content Placeholder 2">
            <a:extLst>
              <a:ext uri="{FF2B5EF4-FFF2-40B4-BE49-F238E27FC236}">
                <a16:creationId xmlns:a16="http://schemas.microsoft.com/office/drawing/2014/main" id="{7F77BC30-5DEA-3A46-FC41-1A77B56346E3}"/>
              </a:ext>
            </a:extLst>
          </p:cNvPr>
          <p:cNvSpPr>
            <a:spLocks noGrp="1" noChangeArrowheads="1"/>
          </p:cNvSpPr>
          <p:nvPr>
            <p:ph idx="1"/>
          </p:nvPr>
        </p:nvSpPr>
        <p:spPr/>
        <p:txBody>
          <a:bodyPr/>
          <a:lstStyle/>
          <a:p>
            <a:pPr eaLnBrk="1" hangingPunct="1"/>
            <a:r>
              <a:rPr lang="en-US" altLang="en-US" sz="3600"/>
              <a:t>War</a:t>
            </a:r>
          </a:p>
          <a:p>
            <a:pPr eaLnBrk="1" hangingPunct="1"/>
            <a:endParaRPr lang="en-US" altLang="en-US" sz="3600"/>
          </a:p>
          <a:p>
            <a:pPr eaLnBrk="1" hangingPunct="1"/>
            <a:r>
              <a:rPr lang="en-US" altLang="en-US" sz="3600"/>
              <a:t>GMOs, biopharming</a:t>
            </a:r>
          </a:p>
          <a:p>
            <a:pPr eaLnBrk="1" hangingPunct="1"/>
            <a:endParaRPr lang="en-US" altLang="en-US" sz="3600"/>
          </a:p>
          <a:p>
            <a:pPr eaLnBrk="1" hangingPunct="1"/>
            <a:r>
              <a:rPr lang="en-US" altLang="en-US" sz="3600"/>
              <a:t>Hormones in the meat and milk supply (rBGH,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FA0091D6-7C2F-0CCC-498D-2D44B56F8BD2}"/>
              </a:ext>
            </a:extLst>
          </p:cNvPr>
          <p:cNvSpPr>
            <a:spLocks noGrp="1" noChangeArrowheads="1"/>
          </p:cNvSpPr>
          <p:nvPr>
            <p:ph type="title"/>
          </p:nvPr>
        </p:nvSpPr>
        <p:spPr/>
        <p:txBody>
          <a:bodyPr rtlCol="0">
            <a:normAutofit fontScale="90000"/>
          </a:bodyPr>
          <a:lstStyle/>
          <a:p>
            <a:pPr eaLnBrk="1" fontAlgn="auto" hangingPunct="1">
              <a:spcAft>
                <a:spcPts val="0"/>
              </a:spcAft>
              <a:defRPr/>
            </a:pPr>
            <a:r>
              <a:rPr lang="en-US" sz="4000" dirty="0"/>
              <a:t>Problems with the Integrity of the Food System</a:t>
            </a:r>
          </a:p>
        </p:txBody>
      </p:sp>
      <p:sp>
        <p:nvSpPr>
          <p:cNvPr id="8195" name="Rectangle 3">
            <a:extLst>
              <a:ext uri="{FF2B5EF4-FFF2-40B4-BE49-F238E27FC236}">
                <a16:creationId xmlns:a16="http://schemas.microsoft.com/office/drawing/2014/main" id="{514F39ED-3452-A34E-323C-0EB895AF67F8}"/>
              </a:ext>
            </a:extLst>
          </p:cNvPr>
          <p:cNvSpPr>
            <a:spLocks noGrp="1" noChangeArrowheads="1"/>
          </p:cNvSpPr>
          <p:nvPr>
            <p:ph idx="1"/>
          </p:nvPr>
        </p:nvSpPr>
        <p:spPr/>
        <p:txBody>
          <a:bodyPr/>
          <a:lstStyle/>
          <a:p>
            <a:pPr eaLnBrk="1" hangingPunct="1">
              <a:lnSpc>
                <a:spcPct val="90000"/>
              </a:lnSpc>
            </a:pPr>
            <a:r>
              <a:rPr lang="en-US" altLang="en-US" dirty="0"/>
              <a:t>Food-borne infections (1/6 Americans/yr)</a:t>
            </a:r>
          </a:p>
          <a:p>
            <a:pPr lvl="1" eaLnBrk="1" hangingPunct="1">
              <a:lnSpc>
                <a:spcPct val="90000"/>
              </a:lnSpc>
            </a:pPr>
            <a:r>
              <a:rPr lang="en-US" altLang="en-US" sz="3200" dirty="0"/>
              <a:t>Vegetables and produce (esp. sprouts)</a:t>
            </a:r>
          </a:p>
          <a:p>
            <a:pPr lvl="1" eaLnBrk="1" hangingPunct="1">
              <a:lnSpc>
                <a:spcPct val="90000"/>
              </a:lnSpc>
            </a:pPr>
            <a:r>
              <a:rPr lang="en-US" altLang="en-US" sz="3200" dirty="0"/>
              <a:t>Raw milk</a:t>
            </a:r>
          </a:p>
          <a:p>
            <a:pPr lvl="1" eaLnBrk="1" hangingPunct="1">
              <a:lnSpc>
                <a:spcPct val="90000"/>
              </a:lnSpc>
            </a:pPr>
            <a:r>
              <a:rPr lang="en-US" altLang="en-US" sz="3200" dirty="0"/>
              <a:t>Norovirus (shellfish, salad, fecal-oral)</a:t>
            </a:r>
          </a:p>
          <a:p>
            <a:pPr eaLnBrk="1" hangingPunct="1">
              <a:lnSpc>
                <a:spcPct val="90000"/>
              </a:lnSpc>
            </a:pPr>
            <a:r>
              <a:rPr lang="en-US" altLang="en-US" dirty="0"/>
              <a:t>39% of seafood sold in US mis-labelled</a:t>
            </a:r>
          </a:p>
          <a:p>
            <a:pPr eaLnBrk="1" hangingPunct="1">
              <a:lnSpc>
                <a:spcPct val="90000"/>
              </a:lnSpc>
            </a:pPr>
            <a:r>
              <a:rPr lang="en-US" altLang="en-US" dirty="0"/>
              <a:t>Pink slime</a:t>
            </a:r>
          </a:p>
          <a:p>
            <a:pPr lvl="1" eaLnBrk="1" hangingPunct="1">
              <a:lnSpc>
                <a:spcPct val="90000"/>
              </a:lnSpc>
            </a:pPr>
            <a:r>
              <a:rPr lang="en-US" altLang="en-US" sz="3200" dirty="0"/>
              <a:t>NH4OH-treated beef trimmings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D155E114-11D3-6715-3330-2101B413AE9F}"/>
              </a:ext>
            </a:extLst>
          </p:cNvPr>
          <p:cNvSpPr>
            <a:spLocks noGrp="1" noChangeArrowheads="1"/>
          </p:cNvSpPr>
          <p:nvPr>
            <p:ph type="title"/>
          </p:nvPr>
        </p:nvSpPr>
        <p:spPr/>
        <p:txBody>
          <a:bodyPr/>
          <a:lstStyle/>
          <a:p>
            <a:r>
              <a:rPr lang="en-US" altLang="en-US"/>
              <a:t>Problems with the Integrity of the Food System</a:t>
            </a:r>
          </a:p>
        </p:txBody>
      </p:sp>
      <p:sp>
        <p:nvSpPr>
          <p:cNvPr id="9219" name="Content Placeholder 2">
            <a:extLst>
              <a:ext uri="{FF2B5EF4-FFF2-40B4-BE49-F238E27FC236}">
                <a16:creationId xmlns:a16="http://schemas.microsoft.com/office/drawing/2014/main" id="{D64957DA-0E29-281E-5AD6-3E22F5D1C96B}"/>
              </a:ext>
            </a:extLst>
          </p:cNvPr>
          <p:cNvSpPr>
            <a:spLocks noGrp="1" noChangeArrowheads="1"/>
          </p:cNvSpPr>
          <p:nvPr>
            <p:ph idx="1"/>
          </p:nvPr>
        </p:nvSpPr>
        <p:spPr/>
        <p:txBody>
          <a:bodyPr/>
          <a:lstStyle/>
          <a:p>
            <a:pPr eaLnBrk="1" hangingPunct="1"/>
            <a:r>
              <a:rPr lang="en-US" altLang="en-US" sz="2800" dirty="0"/>
              <a:t>Inadequate funding of food inspection enterprise in U.S.</a:t>
            </a:r>
          </a:p>
          <a:p>
            <a:pPr lvl="1" eaLnBrk="1" hangingPunct="1"/>
            <a:r>
              <a:rPr lang="en-US" altLang="en-US" dirty="0"/>
              <a:t>FDA has 1,000 food inspectors responsible for 421,000 production facilities</a:t>
            </a:r>
          </a:p>
          <a:p>
            <a:pPr lvl="1" eaLnBrk="1" hangingPunct="1"/>
            <a:r>
              <a:rPr lang="en-US" altLang="en-US" dirty="0"/>
              <a:t>FDA inspects fewer than 8,000 facilities per year (down from 35,000/yr in 1970s)</a:t>
            </a:r>
          </a:p>
          <a:p>
            <a:pPr lvl="1" eaLnBrk="1" hangingPunct="1"/>
            <a:r>
              <a:rPr lang="en-US" altLang="en-US" dirty="0"/>
              <a:t>Melamine in Chinese milk, cadmium in Chinese rice, horsemeat in burgers in Europe, etc.</a:t>
            </a:r>
          </a:p>
          <a:p>
            <a:pPr lvl="1" eaLnBrk="1" hangingPunct="1"/>
            <a:r>
              <a:rPr lang="en-US" altLang="en-US" dirty="0"/>
              <a:t>Horsemeat in UK, EU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76106-09B7-DB3C-0861-92A9B3D0BBFE}"/>
              </a:ext>
            </a:extLst>
          </p:cNvPr>
          <p:cNvSpPr>
            <a:spLocks noGrp="1"/>
          </p:cNvSpPr>
          <p:nvPr>
            <p:ph type="title"/>
          </p:nvPr>
        </p:nvSpPr>
        <p:spPr/>
        <p:txBody>
          <a:bodyPr rtlCol="0">
            <a:normAutofit fontScale="90000"/>
          </a:bodyPr>
          <a:lstStyle/>
          <a:p>
            <a:pPr eaLnBrk="1" fontAlgn="auto" hangingPunct="1">
              <a:spcAft>
                <a:spcPts val="0"/>
              </a:spcAft>
              <a:defRPr/>
            </a:pPr>
            <a:r>
              <a:rPr lang="en-US" dirty="0"/>
              <a:t>Problems with the Integrity of the Food System</a:t>
            </a:r>
          </a:p>
        </p:txBody>
      </p:sp>
      <p:sp>
        <p:nvSpPr>
          <p:cNvPr id="10243" name="Content Placeholder 2">
            <a:extLst>
              <a:ext uri="{FF2B5EF4-FFF2-40B4-BE49-F238E27FC236}">
                <a16:creationId xmlns:a16="http://schemas.microsoft.com/office/drawing/2014/main" id="{3E219EED-9C17-B894-1225-33CD95C5718B}"/>
              </a:ext>
            </a:extLst>
          </p:cNvPr>
          <p:cNvSpPr>
            <a:spLocks noGrp="1" noChangeArrowheads="1"/>
          </p:cNvSpPr>
          <p:nvPr>
            <p:ph idx="1"/>
          </p:nvPr>
        </p:nvSpPr>
        <p:spPr>
          <a:xfrm>
            <a:off x="441960" y="1600200"/>
            <a:ext cx="8229600" cy="4525963"/>
          </a:xfrm>
        </p:spPr>
        <p:txBody>
          <a:bodyPr/>
          <a:lstStyle/>
          <a:p>
            <a:pPr eaLnBrk="1" hangingPunct="1">
              <a:lnSpc>
                <a:spcPct val="90000"/>
              </a:lnSpc>
            </a:pPr>
            <a:r>
              <a:rPr lang="en-US" altLang="en-US" dirty="0"/>
              <a:t>Multiple food recalls</a:t>
            </a:r>
          </a:p>
          <a:p>
            <a:pPr lvl="1" eaLnBrk="1" hangingPunct="1">
              <a:lnSpc>
                <a:spcPct val="90000"/>
              </a:lnSpc>
            </a:pPr>
            <a:r>
              <a:rPr lang="en-US" altLang="en-US" sz="3200" dirty="0"/>
              <a:t>3.7 million food items recalled in 1</a:t>
            </a:r>
            <a:r>
              <a:rPr lang="en-US" altLang="en-US" sz="3200" baseline="30000" dirty="0"/>
              <a:t>st</a:t>
            </a:r>
            <a:r>
              <a:rPr lang="en-US" altLang="en-US" sz="3200" dirty="0"/>
              <a:t> half of 2015 because of viral or bacterial contaminants (vs. 5 million in 2014)</a:t>
            </a:r>
          </a:p>
          <a:p>
            <a:pPr lvl="1" eaLnBrk="1" hangingPunct="1">
              <a:lnSpc>
                <a:spcPct val="90000"/>
              </a:lnSpc>
            </a:pPr>
            <a:r>
              <a:rPr lang="en-US" altLang="en-US" sz="3200" dirty="0"/>
              <a:t>2016: OIG (DHHS) finds FDA’s procedures to recall contaminated or misbranded </a:t>
            </a:r>
            <a:r>
              <a:rPr lang="en-US" altLang="en-US" sz="3200" dirty="0" err="1"/>
              <a:t>foor</a:t>
            </a:r>
            <a:r>
              <a:rPr lang="en-US" altLang="en-US" sz="3200" dirty="0"/>
              <a:t> are inadequate</a:t>
            </a:r>
          </a:p>
          <a:p>
            <a:pPr lvl="1" eaLnBrk="1" hangingPunct="1">
              <a:lnSpc>
                <a:spcPct val="90000"/>
              </a:lnSpc>
            </a:pPr>
            <a:r>
              <a:rPr lang="en-US" altLang="en-US" sz="3200" dirty="0"/>
              <a:t>2024: 300 specific food recalls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29C8A-286B-5BF2-CBD8-C1895BC33A58}"/>
              </a:ext>
            </a:extLst>
          </p:cNvPr>
          <p:cNvSpPr>
            <a:spLocks noGrp="1"/>
          </p:cNvSpPr>
          <p:nvPr>
            <p:ph type="title"/>
          </p:nvPr>
        </p:nvSpPr>
        <p:spPr/>
        <p:txBody>
          <a:bodyPr/>
          <a:lstStyle/>
          <a:p>
            <a:r>
              <a:rPr lang="en-US" dirty="0"/>
              <a:t>Problems with the Integrity of the Food System</a:t>
            </a:r>
          </a:p>
        </p:txBody>
      </p:sp>
      <p:sp>
        <p:nvSpPr>
          <p:cNvPr id="3" name="Content Placeholder 2">
            <a:extLst>
              <a:ext uri="{FF2B5EF4-FFF2-40B4-BE49-F238E27FC236}">
                <a16:creationId xmlns:a16="http://schemas.microsoft.com/office/drawing/2014/main" id="{6D9BBB4C-4C8C-21E1-0B7F-B0CA0C2644D0}"/>
              </a:ext>
            </a:extLst>
          </p:cNvPr>
          <p:cNvSpPr>
            <a:spLocks noGrp="1"/>
          </p:cNvSpPr>
          <p:nvPr>
            <p:ph idx="1"/>
          </p:nvPr>
        </p:nvSpPr>
        <p:spPr/>
        <p:txBody>
          <a:bodyPr/>
          <a:lstStyle/>
          <a:p>
            <a:pPr eaLnBrk="1" hangingPunct="1">
              <a:lnSpc>
                <a:spcPct val="90000"/>
              </a:lnSpc>
            </a:pPr>
            <a:r>
              <a:rPr lang="en-US" altLang="en-US" dirty="0"/>
              <a:t>Toxic chemicals in global food system cause:</a:t>
            </a:r>
          </a:p>
          <a:p>
            <a:pPr lvl="1" eaLnBrk="1" hangingPunct="1">
              <a:lnSpc>
                <a:spcPct val="90000"/>
              </a:lnSpc>
            </a:pPr>
            <a:r>
              <a:rPr lang="en-US" altLang="en-US" sz="3200" dirty="0"/>
              <a:t>$1.4-2.2 trillion/yr in healthcare costs (2-3% of global GDP)</a:t>
            </a:r>
          </a:p>
          <a:p>
            <a:pPr lvl="1" eaLnBrk="1" hangingPunct="1">
              <a:lnSpc>
                <a:spcPct val="90000"/>
              </a:lnSpc>
            </a:pPr>
            <a:r>
              <a:rPr lang="en-US" altLang="en-US" sz="3200" dirty="0"/>
              <a:t>At least $0.6 trillion in environmental costs</a:t>
            </a:r>
          </a:p>
          <a:p>
            <a:endParaRPr lang="en-US" dirty="0"/>
          </a:p>
        </p:txBody>
      </p:sp>
    </p:spTree>
    <p:extLst>
      <p:ext uri="{BB962C8B-B14F-4D97-AF65-F5344CB8AC3E}">
        <p14:creationId xmlns:p14="http://schemas.microsoft.com/office/powerpoint/2010/main" val="1093672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06233B87-A179-166E-025B-BA8C24DDD2B9}"/>
              </a:ext>
            </a:extLst>
          </p:cNvPr>
          <p:cNvSpPr>
            <a:spLocks noGrp="1" noChangeArrowheads="1"/>
          </p:cNvSpPr>
          <p:nvPr>
            <p:ph type="title"/>
          </p:nvPr>
        </p:nvSpPr>
        <p:spPr/>
        <p:txBody>
          <a:bodyPr/>
          <a:lstStyle/>
          <a:p>
            <a:r>
              <a:rPr lang="en-US" altLang="en-US" dirty="0"/>
              <a:t>Agricultural Production</a:t>
            </a:r>
          </a:p>
        </p:txBody>
      </p:sp>
      <p:sp>
        <p:nvSpPr>
          <p:cNvPr id="12291" name="Content Placeholder 2">
            <a:extLst>
              <a:ext uri="{FF2B5EF4-FFF2-40B4-BE49-F238E27FC236}">
                <a16:creationId xmlns:a16="http://schemas.microsoft.com/office/drawing/2014/main" id="{20B30016-8055-7C25-7D71-CFB1113DA3DE}"/>
              </a:ext>
            </a:extLst>
          </p:cNvPr>
          <p:cNvSpPr>
            <a:spLocks noGrp="1" noChangeArrowheads="1"/>
          </p:cNvSpPr>
          <p:nvPr>
            <p:ph idx="1"/>
          </p:nvPr>
        </p:nvSpPr>
        <p:spPr/>
        <p:txBody>
          <a:bodyPr/>
          <a:lstStyle/>
          <a:p>
            <a:r>
              <a:rPr lang="en-US" altLang="en-US" dirty="0"/>
              <a:t>10 billion land animals in the U.S. are raised for dairy, meat, and eggs each year</a:t>
            </a:r>
          </a:p>
          <a:p>
            <a:pPr lvl="1"/>
            <a:r>
              <a:rPr lang="en-US" altLang="en-US" sz="3200" dirty="0"/>
              <a:t>9.2 billion chickens, 33.6 million cattle, 228,000 turkeys, and 129.9 million hogs slaughtered annually</a:t>
            </a:r>
          </a:p>
          <a:p>
            <a:r>
              <a:rPr lang="en-US" altLang="en-US" dirty="0"/>
              <a:t>60% of all mammal biomass on earth is livestock (mostly cattle and pigs), 36% humans, 4% wild animals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3754681C-7E16-DBB1-2A19-7AE5F306641D}"/>
              </a:ext>
            </a:extLst>
          </p:cNvPr>
          <p:cNvSpPr>
            <a:spLocks noGrp="1" noChangeArrowheads="1"/>
          </p:cNvSpPr>
          <p:nvPr>
            <p:ph type="title"/>
          </p:nvPr>
        </p:nvSpPr>
        <p:spPr/>
        <p:txBody>
          <a:bodyPr/>
          <a:lstStyle/>
          <a:p>
            <a:r>
              <a:rPr lang="en-US" altLang="en-US"/>
              <a:t>Farming</a:t>
            </a:r>
          </a:p>
        </p:txBody>
      </p:sp>
      <p:sp>
        <p:nvSpPr>
          <p:cNvPr id="13315" name="Content Placeholder 2">
            <a:extLst>
              <a:ext uri="{FF2B5EF4-FFF2-40B4-BE49-F238E27FC236}">
                <a16:creationId xmlns:a16="http://schemas.microsoft.com/office/drawing/2014/main" id="{6F69DF6F-5EB2-D50D-4200-17974D0BF813}"/>
              </a:ext>
            </a:extLst>
          </p:cNvPr>
          <p:cNvSpPr>
            <a:spLocks noGrp="1" noChangeArrowheads="1"/>
          </p:cNvSpPr>
          <p:nvPr>
            <p:ph idx="1"/>
          </p:nvPr>
        </p:nvSpPr>
        <p:spPr/>
        <p:txBody>
          <a:bodyPr/>
          <a:lstStyle/>
          <a:p>
            <a:r>
              <a:rPr lang="en-US" altLang="en-US"/>
              <a:t>Burning fossil fuels to produce fertilizers for animal feed crops may emit 41 million metric tons of CO2 per year</a:t>
            </a:r>
          </a:p>
          <a:p>
            <a:r>
              <a:rPr lang="en-US" altLang="en-US"/>
              <a:t>Globally, deforestation for animal grazing and feed crops is estimated to emit 2.4 billion tons of CO2 every year</a:t>
            </a:r>
          </a:p>
          <a:p>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2545EDD-74F3-84F3-AC58-4D93B9464C7F}"/>
              </a:ext>
            </a:extLst>
          </p:cNvPr>
          <p:cNvSpPr>
            <a:spLocks noGrp="1" noChangeArrowheads="1"/>
          </p:cNvSpPr>
          <p:nvPr>
            <p:ph type="title"/>
          </p:nvPr>
        </p:nvSpPr>
        <p:spPr/>
        <p:txBody>
          <a:bodyPr/>
          <a:lstStyle/>
          <a:p>
            <a:pPr eaLnBrk="1" hangingPunct="1"/>
            <a:r>
              <a:rPr lang="en-US" altLang="en-US"/>
              <a:t>Factory Farming</a:t>
            </a:r>
            <a:endParaRPr lang="en-US" altLang="en-US" sz="2400"/>
          </a:p>
        </p:txBody>
      </p:sp>
      <p:sp>
        <p:nvSpPr>
          <p:cNvPr id="14339" name="Rectangle 3">
            <a:extLst>
              <a:ext uri="{FF2B5EF4-FFF2-40B4-BE49-F238E27FC236}">
                <a16:creationId xmlns:a16="http://schemas.microsoft.com/office/drawing/2014/main" id="{DD1AE92D-F78B-FC5E-AD5B-F2A75D1308F0}"/>
              </a:ext>
            </a:extLst>
          </p:cNvPr>
          <p:cNvSpPr>
            <a:spLocks noGrp="1" noChangeArrowheads="1"/>
          </p:cNvSpPr>
          <p:nvPr>
            <p:ph type="body" idx="1"/>
          </p:nvPr>
        </p:nvSpPr>
        <p:spPr/>
        <p:txBody>
          <a:bodyPr/>
          <a:lstStyle/>
          <a:p>
            <a:pPr eaLnBrk="1" hangingPunct="1"/>
            <a:r>
              <a:rPr lang="en-US" altLang="en-US"/>
              <a:t>Factory farms have replaced industrial factories as the # 1 polluters of American waterways</a:t>
            </a:r>
          </a:p>
          <a:p>
            <a:pPr eaLnBrk="1" hangingPunct="1"/>
            <a:r>
              <a:rPr lang="en-US" altLang="en-US"/>
              <a:t>Factory farming accounts for 37% of methane (CH4) emissions, which has more than 20 times the global warming potential of CO2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4E70F555-E1DF-DA52-CB95-C3CD217DB62F}"/>
              </a:ext>
            </a:extLst>
          </p:cNvPr>
          <p:cNvSpPr>
            <a:spLocks noGrp="1" noChangeArrowheads="1"/>
          </p:cNvSpPr>
          <p:nvPr>
            <p:ph type="title"/>
          </p:nvPr>
        </p:nvSpPr>
        <p:spPr/>
        <p:txBody>
          <a:bodyPr/>
          <a:lstStyle/>
          <a:p>
            <a:r>
              <a:rPr lang="en-US" altLang="en-US">
                <a:solidFill>
                  <a:srgbClr val="CCFFFF"/>
                </a:solidFill>
              </a:rPr>
              <a:t>Factory Farming</a:t>
            </a:r>
            <a:endParaRPr lang="en-US" altLang="en-US"/>
          </a:p>
        </p:txBody>
      </p:sp>
      <p:sp>
        <p:nvSpPr>
          <p:cNvPr id="15363" name="Content Placeholder 2">
            <a:extLst>
              <a:ext uri="{FF2B5EF4-FFF2-40B4-BE49-F238E27FC236}">
                <a16:creationId xmlns:a16="http://schemas.microsoft.com/office/drawing/2014/main" id="{49FDFE29-FEC4-B867-D0AE-0D02FCB64EB8}"/>
              </a:ext>
            </a:extLst>
          </p:cNvPr>
          <p:cNvSpPr>
            <a:spLocks noGrp="1" noChangeArrowheads="1"/>
          </p:cNvSpPr>
          <p:nvPr>
            <p:ph idx="1"/>
          </p:nvPr>
        </p:nvSpPr>
        <p:spPr/>
        <p:txBody>
          <a:bodyPr/>
          <a:lstStyle/>
          <a:p>
            <a:pPr eaLnBrk="1" hangingPunct="1"/>
            <a:r>
              <a:rPr lang="en-US" altLang="en-US" dirty="0"/>
              <a:t>Large CAFOs make up 5% of livestock operations but produce more than 50% of food animals</a:t>
            </a:r>
          </a:p>
          <a:p>
            <a:pPr eaLnBrk="1" hangingPunct="1"/>
            <a:r>
              <a:rPr lang="en-US" altLang="en-US" dirty="0"/>
              <a:t>21,000-24,000 CAFOs in U.S.</a:t>
            </a:r>
          </a:p>
          <a:p>
            <a:pPr lvl="1" eaLnBrk="1" hangingPunct="1"/>
            <a:r>
              <a:rPr lang="en-US" altLang="en-US" sz="3200" dirty="0"/>
              <a:t>Flourish thanks to indirect federal subsidies</a:t>
            </a:r>
          </a:p>
          <a:p>
            <a:pPr lvl="1" eaLnBrk="1" hangingPunct="1"/>
            <a:r>
              <a:rPr lang="en-US" altLang="en-US" sz="3200" dirty="0"/>
              <a:t>Not subject to Clean Air Act Standards</a:t>
            </a:r>
          </a:p>
          <a:p>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CF42739-01E0-9C9E-A953-924A294E6825}"/>
              </a:ext>
            </a:extLst>
          </p:cNvPr>
          <p:cNvSpPr>
            <a:spLocks noGrp="1" noChangeArrowheads="1"/>
          </p:cNvSpPr>
          <p:nvPr>
            <p:ph type="title"/>
          </p:nvPr>
        </p:nvSpPr>
        <p:spPr>
          <a:xfrm>
            <a:off x="457200" y="274638"/>
            <a:ext cx="8229600" cy="1098550"/>
          </a:xfrm>
        </p:spPr>
        <p:txBody>
          <a:bodyPr/>
          <a:lstStyle/>
          <a:p>
            <a:pPr eaLnBrk="1" hangingPunct="1"/>
            <a:r>
              <a:rPr lang="en-US" altLang="en-US"/>
              <a:t>Factory Farming</a:t>
            </a:r>
          </a:p>
        </p:txBody>
      </p:sp>
      <p:sp>
        <p:nvSpPr>
          <p:cNvPr id="16387" name="Rectangle 3">
            <a:extLst>
              <a:ext uri="{FF2B5EF4-FFF2-40B4-BE49-F238E27FC236}">
                <a16:creationId xmlns:a16="http://schemas.microsoft.com/office/drawing/2014/main" id="{BCC378D3-A642-FF95-30F8-209A02B478E6}"/>
              </a:ext>
            </a:extLst>
          </p:cNvPr>
          <p:cNvSpPr>
            <a:spLocks noGrp="1" noChangeArrowheads="1"/>
          </p:cNvSpPr>
          <p:nvPr>
            <p:ph type="body" idx="1"/>
          </p:nvPr>
        </p:nvSpPr>
        <p:spPr>
          <a:xfrm>
            <a:off x="457200" y="1600200"/>
            <a:ext cx="8229600" cy="4371975"/>
          </a:xfrm>
        </p:spPr>
        <p:txBody>
          <a:bodyPr/>
          <a:lstStyle/>
          <a:p>
            <a:pPr eaLnBrk="1" hangingPunct="1">
              <a:lnSpc>
                <a:spcPct val="70000"/>
              </a:lnSpc>
            </a:pPr>
            <a:r>
              <a:rPr lang="en-US" altLang="en-US" sz="3600" dirty="0"/>
              <a:t>1.4 trillion tons animal waste (450 million tons “dry waste”) generated/yr in U.S. (13 billion tons worldwide)</a:t>
            </a:r>
          </a:p>
          <a:p>
            <a:pPr lvl="1" eaLnBrk="1" hangingPunct="1">
              <a:lnSpc>
                <a:spcPct val="70000"/>
              </a:lnSpc>
            </a:pPr>
            <a:r>
              <a:rPr lang="en-US" altLang="en-US" sz="3600" dirty="0"/>
              <a:t>10 x human waste (in U.S.)</a:t>
            </a:r>
          </a:p>
          <a:p>
            <a:pPr lvl="1" eaLnBrk="1" hangingPunct="1">
              <a:lnSpc>
                <a:spcPct val="70000"/>
              </a:lnSpc>
            </a:pPr>
            <a:r>
              <a:rPr lang="en-US" altLang="en-US" sz="3600" dirty="0"/>
              <a:t>CAFOs responsible for 65% of animal manure in the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8DAAC6E1-7EB5-D0AF-9C93-B12BCC38601E}"/>
              </a:ext>
            </a:extLst>
          </p:cNvPr>
          <p:cNvSpPr>
            <a:spLocks noGrp="1" noChangeArrowheads="1"/>
          </p:cNvSpPr>
          <p:nvPr>
            <p:ph type="title"/>
          </p:nvPr>
        </p:nvSpPr>
        <p:spPr/>
        <p:txBody>
          <a:bodyPr/>
          <a:lstStyle/>
          <a:p>
            <a:r>
              <a:rPr lang="en-US" altLang="en-US"/>
              <a:t>Factory Farming</a:t>
            </a:r>
          </a:p>
        </p:txBody>
      </p:sp>
      <p:sp>
        <p:nvSpPr>
          <p:cNvPr id="17411" name="Content Placeholder 2">
            <a:extLst>
              <a:ext uri="{FF2B5EF4-FFF2-40B4-BE49-F238E27FC236}">
                <a16:creationId xmlns:a16="http://schemas.microsoft.com/office/drawing/2014/main" id="{A60EA591-0FDD-AADD-5B99-FED07AAF5090}"/>
              </a:ext>
            </a:extLst>
          </p:cNvPr>
          <p:cNvSpPr>
            <a:spLocks noGrp="1" noChangeArrowheads="1"/>
          </p:cNvSpPr>
          <p:nvPr>
            <p:ph idx="1"/>
          </p:nvPr>
        </p:nvSpPr>
        <p:spPr/>
        <p:txBody>
          <a:bodyPr/>
          <a:lstStyle/>
          <a:p>
            <a:pPr eaLnBrk="1" hangingPunct="1">
              <a:lnSpc>
                <a:spcPct val="70000"/>
              </a:lnSpc>
            </a:pPr>
            <a:r>
              <a:rPr lang="en-US" altLang="en-US" sz="3600" dirty="0"/>
              <a:t>Cattle manure 1.2 billion tons</a:t>
            </a:r>
          </a:p>
          <a:p>
            <a:pPr lvl="1" eaLnBrk="1" hangingPunct="1">
              <a:lnSpc>
                <a:spcPct val="70000"/>
              </a:lnSpc>
            </a:pPr>
            <a:r>
              <a:rPr lang="en-US" altLang="en-US" sz="3600" dirty="0"/>
              <a:t>16kg livestock feces and urine produced for every 0.3kg steak</a:t>
            </a:r>
          </a:p>
          <a:p>
            <a:pPr eaLnBrk="1" hangingPunct="1">
              <a:lnSpc>
                <a:spcPct val="70000"/>
              </a:lnSpc>
            </a:pPr>
            <a:endParaRPr lang="en-US" altLang="en-US" sz="3600" dirty="0"/>
          </a:p>
          <a:p>
            <a:pPr eaLnBrk="1" hangingPunct="1">
              <a:lnSpc>
                <a:spcPct val="70000"/>
              </a:lnSpc>
            </a:pPr>
            <a:r>
              <a:rPr lang="en-US" altLang="en-US" sz="3600" dirty="0"/>
              <a:t>Pig manure 116 million tons</a:t>
            </a:r>
          </a:p>
          <a:p>
            <a:pPr eaLnBrk="1" hangingPunct="1">
              <a:lnSpc>
                <a:spcPct val="70000"/>
              </a:lnSpc>
            </a:pPr>
            <a:endParaRPr lang="en-US" altLang="en-US" sz="3600" dirty="0"/>
          </a:p>
          <a:p>
            <a:pPr eaLnBrk="1" hangingPunct="1">
              <a:lnSpc>
                <a:spcPct val="70000"/>
              </a:lnSpc>
            </a:pPr>
            <a:r>
              <a:rPr lang="en-US" altLang="en-US" sz="3600" dirty="0"/>
              <a:t>Chicken droppings 14 million tons</a:t>
            </a:r>
          </a:p>
          <a:p>
            <a:endParaRPr lang="en-US"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D086D3E5-58A8-20B6-997C-0BC3864C826E}"/>
              </a:ext>
            </a:extLst>
          </p:cNvPr>
          <p:cNvSpPr>
            <a:spLocks noGrp="1" noChangeArrowheads="1"/>
          </p:cNvSpPr>
          <p:nvPr>
            <p:ph type="title"/>
          </p:nvPr>
        </p:nvSpPr>
        <p:spPr>
          <a:xfrm>
            <a:off x="457200" y="274638"/>
            <a:ext cx="8229600" cy="636587"/>
          </a:xfrm>
        </p:spPr>
        <p:txBody>
          <a:bodyPr/>
          <a:lstStyle/>
          <a:p>
            <a:pPr eaLnBrk="1" hangingPunct="1"/>
            <a:r>
              <a:rPr lang="en-US" altLang="en-US"/>
              <a:t>Factory Farm Waste</a:t>
            </a:r>
          </a:p>
        </p:txBody>
      </p:sp>
      <p:sp>
        <p:nvSpPr>
          <p:cNvPr id="18435" name="Rectangle 3">
            <a:extLst>
              <a:ext uri="{FF2B5EF4-FFF2-40B4-BE49-F238E27FC236}">
                <a16:creationId xmlns:a16="http://schemas.microsoft.com/office/drawing/2014/main" id="{5CB51928-9972-C217-FD7D-077771A3D402}"/>
              </a:ext>
            </a:extLst>
          </p:cNvPr>
          <p:cNvSpPr>
            <a:spLocks noGrp="1" noChangeArrowheads="1"/>
          </p:cNvSpPr>
          <p:nvPr>
            <p:ph type="body" idx="1"/>
          </p:nvPr>
        </p:nvSpPr>
        <p:spPr>
          <a:xfrm>
            <a:off x="457200" y="1371600"/>
            <a:ext cx="8229600" cy="4754563"/>
          </a:xfrm>
        </p:spPr>
        <p:txBody>
          <a:bodyPr/>
          <a:lstStyle/>
          <a:p>
            <a:pPr eaLnBrk="1" hangingPunct="1"/>
            <a:r>
              <a:rPr lang="en-US" altLang="en-US" dirty="0"/>
              <a:t>Overall number of  hog farms down from 600,000 to 157,000 over the last 15yrs, while # of factory hog farms up 75%</a:t>
            </a:r>
          </a:p>
          <a:p>
            <a:pPr lvl="1" eaLnBrk="1" hangingPunct="1"/>
            <a:r>
              <a:rPr lang="en-US" altLang="en-US" dirty="0"/>
              <a:t>Most located in lower SES neighborhoods and those housing large minority populations</a:t>
            </a:r>
          </a:p>
          <a:p>
            <a:pPr eaLnBrk="1" hangingPunct="1">
              <a:lnSpc>
                <a:spcPct val="70000"/>
              </a:lnSpc>
            </a:pPr>
            <a:endParaRPr lang="en-US" altLang="en-US" dirty="0"/>
          </a:p>
          <a:p>
            <a:pPr eaLnBrk="1" hangingPunct="1">
              <a:lnSpc>
                <a:spcPct val="70000"/>
              </a:lnSpc>
            </a:pPr>
            <a:r>
              <a:rPr lang="en-US" altLang="en-US" dirty="0"/>
              <a:t>1 hog farm in NC generates as much sewage annually as all of Manhattan</a:t>
            </a:r>
          </a:p>
          <a:p>
            <a:pPr lvl="1" eaLnBrk="1" hangingPunct="1">
              <a:lnSpc>
                <a:spcPct val="70000"/>
              </a:lnSpc>
            </a:pPr>
            <a:r>
              <a:rPr lang="en-US" altLang="en-US" dirty="0"/>
              <a:t>40X as many hogs as people in NC</a:t>
            </a:r>
          </a:p>
          <a:p>
            <a:pPr eaLnBrk="1" hangingPunct="1"/>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084DC1F-0A60-EEF5-8123-40E56D06ACCF}"/>
              </a:ext>
            </a:extLst>
          </p:cNvPr>
          <p:cNvSpPr>
            <a:spLocks noGrp="1" noChangeArrowheads="1"/>
          </p:cNvSpPr>
          <p:nvPr>
            <p:ph type="title"/>
          </p:nvPr>
        </p:nvSpPr>
        <p:spPr>
          <a:xfrm>
            <a:off x="457200" y="274638"/>
            <a:ext cx="8229600" cy="714375"/>
          </a:xfrm>
        </p:spPr>
        <p:txBody>
          <a:bodyPr/>
          <a:lstStyle/>
          <a:p>
            <a:pPr eaLnBrk="1" hangingPunct="1"/>
            <a:r>
              <a:rPr lang="en-US" altLang="en-US"/>
              <a:t>Factory Farm Waste</a:t>
            </a:r>
          </a:p>
        </p:txBody>
      </p:sp>
      <p:sp>
        <p:nvSpPr>
          <p:cNvPr id="19459" name="Rectangle 3">
            <a:extLst>
              <a:ext uri="{FF2B5EF4-FFF2-40B4-BE49-F238E27FC236}">
                <a16:creationId xmlns:a16="http://schemas.microsoft.com/office/drawing/2014/main" id="{655827F4-807E-AB2A-136C-D738AF927CF5}"/>
              </a:ext>
            </a:extLst>
          </p:cNvPr>
          <p:cNvSpPr>
            <a:spLocks noGrp="1" noChangeArrowheads="1"/>
          </p:cNvSpPr>
          <p:nvPr>
            <p:ph type="body" idx="1"/>
          </p:nvPr>
        </p:nvSpPr>
        <p:spPr>
          <a:xfrm>
            <a:off x="457200" y="1524000"/>
            <a:ext cx="8229600" cy="4495800"/>
          </a:xfrm>
        </p:spPr>
        <p:txBody>
          <a:bodyPr/>
          <a:lstStyle/>
          <a:p>
            <a:pPr eaLnBrk="1" hangingPunct="1">
              <a:lnSpc>
                <a:spcPct val="70000"/>
              </a:lnSpc>
            </a:pPr>
            <a:r>
              <a:rPr lang="en-US" altLang="en-US" dirty="0"/>
              <a:t>Most untreated</a:t>
            </a:r>
          </a:p>
          <a:p>
            <a:pPr eaLnBrk="1" hangingPunct="1">
              <a:lnSpc>
                <a:spcPct val="70000"/>
              </a:lnSpc>
            </a:pPr>
            <a:r>
              <a:rPr lang="en-US" altLang="en-US" dirty="0"/>
              <a:t>Ferments in open pools</a:t>
            </a:r>
          </a:p>
          <a:p>
            <a:pPr eaLnBrk="1" hangingPunct="1"/>
            <a:r>
              <a:rPr lang="en-US" altLang="en-US" dirty="0"/>
              <a:t>Seeps into local water supply, estuaries</a:t>
            </a:r>
          </a:p>
          <a:p>
            <a:pPr lvl="1" eaLnBrk="1" hangingPunct="1"/>
            <a:r>
              <a:rPr lang="en-US" altLang="en-US" sz="3200" dirty="0"/>
              <a:t>Kills fish</a:t>
            </a:r>
          </a:p>
          <a:p>
            <a:pPr lvl="1" eaLnBrk="1" hangingPunct="1"/>
            <a:r>
              <a:rPr lang="en-US" altLang="en-US" sz="3200" dirty="0"/>
              <a:t>Causes human infections - e.g., </a:t>
            </a:r>
            <a:r>
              <a:rPr lang="en-US" altLang="en-US" sz="3200" i="1" u="sng" dirty="0" err="1"/>
              <a:t>Pfisteria</a:t>
            </a:r>
            <a:r>
              <a:rPr lang="en-US" altLang="en-US" sz="3200" i="1" u="sng" dirty="0"/>
              <a:t> </a:t>
            </a:r>
            <a:r>
              <a:rPr lang="en-US" altLang="en-US" sz="3200" i="1" u="sng" dirty="0" err="1"/>
              <a:t>pescii</a:t>
            </a:r>
            <a:r>
              <a:rPr lang="en-US" altLang="en-US" sz="3200" dirty="0"/>
              <a:t>, Chesapeake Bay</a:t>
            </a:r>
          </a:p>
          <a:p>
            <a:pPr eaLnBrk="1" hangingPunct="1"/>
            <a:r>
              <a:rPr lang="en-US" altLang="en-US" dirty="0"/>
              <a:t>Fish farm waste may also contribute to the spread of antimicrobial resistance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325F8177-DE7F-E12D-ED4D-DAC5EFCEDCA6}"/>
              </a:ext>
            </a:extLst>
          </p:cNvPr>
          <p:cNvSpPr>
            <a:spLocks noGrp="1" noChangeArrowheads="1"/>
          </p:cNvSpPr>
          <p:nvPr>
            <p:ph type="title"/>
          </p:nvPr>
        </p:nvSpPr>
        <p:spPr/>
        <p:txBody>
          <a:bodyPr/>
          <a:lstStyle/>
          <a:p>
            <a:r>
              <a:rPr lang="en-US" altLang="en-US"/>
              <a:t>Factory Farming</a:t>
            </a:r>
          </a:p>
        </p:txBody>
      </p:sp>
      <p:sp>
        <p:nvSpPr>
          <p:cNvPr id="20483" name="Content Placeholder 2">
            <a:extLst>
              <a:ext uri="{FF2B5EF4-FFF2-40B4-BE49-F238E27FC236}">
                <a16:creationId xmlns:a16="http://schemas.microsoft.com/office/drawing/2014/main" id="{6FBC90D9-6CC6-2A4E-4015-62A39CEE520C}"/>
              </a:ext>
            </a:extLst>
          </p:cNvPr>
          <p:cNvSpPr>
            <a:spLocks noGrp="1" noChangeArrowheads="1"/>
          </p:cNvSpPr>
          <p:nvPr>
            <p:ph idx="1"/>
          </p:nvPr>
        </p:nvSpPr>
        <p:spPr/>
        <p:txBody>
          <a:bodyPr/>
          <a:lstStyle/>
          <a:p>
            <a:r>
              <a:rPr lang="en-US" altLang="en-US" sz="2800" dirty="0"/>
              <a:t>Manure can also contain traces of salt and heavy metals, which can end up in bodies of water and accumulate in the sediment, concentrating as they move up the food chain</a:t>
            </a:r>
          </a:p>
          <a:p>
            <a:r>
              <a:rPr lang="en-US" altLang="en-US" sz="2800" dirty="0"/>
              <a:t>When manure is repeatedly over-applied to farmland it causes dangerous levels of phosphorus and nitrogen in the water supply. In such excessive amounts, nitrogen robs water of oxygen and destroys aquatic life.</a:t>
            </a:r>
          </a:p>
          <a:p>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C14A76BC-D240-3D0D-6B3E-B54F996186C1}"/>
              </a:ext>
            </a:extLst>
          </p:cNvPr>
          <p:cNvSpPr>
            <a:spLocks noGrp="1" noChangeArrowheads="1"/>
          </p:cNvSpPr>
          <p:nvPr>
            <p:ph type="title"/>
          </p:nvPr>
        </p:nvSpPr>
        <p:spPr/>
        <p:txBody>
          <a:bodyPr/>
          <a:lstStyle/>
          <a:p>
            <a:r>
              <a:rPr lang="en-US" altLang="en-US" dirty="0"/>
              <a:t>Factory Farm Waste</a:t>
            </a:r>
          </a:p>
        </p:txBody>
      </p:sp>
      <p:sp>
        <p:nvSpPr>
          <p:cNvPr id="21507" name="Content Placeholder 2">
            <a:extLst>
              <a:ext uri="{FF2B5EF4-FFF2-40B4-BE49-F238E27FC236}">
                <a16:creationId xmlns:a16="http://schemas.microsoft.com/office/drawing/2014/main" id="{E0ABF6B6-703B-8E44-2EF5-458D4502B3C7}"/>
              </a:ext>
            </a:extLst>
          </p:cNvPr>
          <p:cNvSpPr>
            <a:spLocks noGrp="1" noChangeArrowheads="1"/>
          </p:cNvSpPr>
          <p:nvPr>
            <p:ph idx="1"/>
          </p:nvPr>
        </p:nvSpPr>
        <p:spPr/>
        <p:txBody>
          <a:bodyPr/>
          <a:lstStyle/>
          <a:p>
            <a:pPr eaLnBrk="1" hangingPunct="1">
              <a:lnSpc>
                <a:spcPct val="70000"/>
              </a:lnSpc>
            </a:pPr>
            <a:r>
              <a:rPr lang="en-US" altLang="en-US" sz="3600" dirty="0"/>
              <a:t>Creates unbearable stench</a:t>
            </a:r>
          </a:p>
          <a:p>
            <a:pPr lvl="1" eaLnBrk="1" hangingPunct="1">
              <a:lnSpc>
                <a:spcPct val="70000"/>
              </a:lnSpc>
            </a:pPr>
            <a:r>
              <a:rPr lang="en-US" altLang="en-US" sz="3600" dirty="0"/>
              <a:t>Foul odors and contaminated water caused by CAFOs reduce property values in surrounding communities an estimated $26 billion nationally</a:t>
            </a:r>
          </a:p>
          <a:p>
            <a:pPr lvl="1" eaLnBrk="1" hangingPunct="1">
              <a:lnSpc>
                <a:spcPct val="70000"/>
              </a:lnSpc>
            </a:pPr>
            <a:r>
              <a:rPr lang="en-US" altLang="en-US" sz="3600" dirty="0"/>
              <a:t>Foul odors linked to depression, fatigue, and confusion, decreased exercise/outdoor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CD0D5-40F6-7956-1BCD-DDC1EEC43469}"/>
              </a:ext>
            </a:extLst>
          </p:cNvPr>
          <p:cNvSpPr>
            <a:spLocks noGrp="1"/>
          </p:cNvSpPr>
          <p:nvPr>
            <p:ph type="title"/>
          </p:nvPr>
        </p:nvSpPr>
        <p:spPr/>
        <p:txBody>
          <a:bodyPr/>
          <a:lstStyle/>
          <a:p>
            <a:r>
              <a:rPr lang="en-US" dirty="0"/>
              <a:t>Factory Farm Waste</a:t>
            </a:r>
          </a:p>
        </p:txBody>
      </p:sp>
      <p:sp>
        <p:nvSpPr>
          <p:cNvPr id="3" name="Content Placeholder 2">
            <a:extLst>
              <a:ext uri="{FF2B5EF4-FFF2-40B4-BE49-F238E27FC236}">
                <a16:creationId xmlns:a16="http://schemas.microsoft.com/office/drawing/2014/main" id="{1AA8F201-76D3-03D7-F7A0-DCCAEE221516}"/>
              </a:ext>
            </a:extLst>
          </p:cNvPr>
          <p:cNvSpPr>
            <a:spLocks noGrp="1"/>
          </p:cNvSpPr>
          <p:nvPr>
            <p:ph idx="1"/>
          </p:nvPr>
        </p:nvSpPr>
        <p:spPr/>
        <p:txBody>
          <a:bodyPr/>
          <a:lstStyle/>
          <a:p>
            <a:r>
              <a:rPr lang="en-US" sz="3600" dirty="0"/>
              <a:t>Widely disseminated by floods/hurricanes</a:t>
            </a:r>
          </a:p>
          <a:p>
            <a:r>
              <a:rPr lang="en-US" sz="3600" dirty="0"/>
              <a:t>Elevated levels of ammonia and nitrates in nearby waterways can kill fish/cause human illness (including blue baby syndrome)/spread E. coli and Enterococci</a:t>
            </a:r>
          </a:p>
          <a:p>
            <a:endParaRPr lang="en-US" dirty="0"/>
          </a:p>
        </p:txBody>
      </p:sp>
    </p:spTree>
    <p:extLst>
      <p:ext uri="{BB962C8B-B14F-4D97-AF65-F5344CB8AC3E}">
        <p14:creationId xmlns:p14="http://schemas.microsoft.com/office/powerpoint/2010/main" val="4110870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15604334-BA7E-2FEE-E1A4-08C3FCFE381A}"/>
              </a:ext>
            </a:extLst>
          </p:cNvPr>
          <p:cNvSpPr>
            <a:spLocks noGrp="1" noChangeArrowheads="1"/>
          </p:cNvSpPr>
          <p:nvPr>
            <p:ph type="title"/>
          </p:nvPr>
        </p:nvSpPr>
        <p:spPr/>
        <p:txBody>
          <a:bodyPr/>
          <a:lstStyle/>
          <a:p>
            <a:r>
              <a:rPr lang="en-US" altLang="en-US" dirty="0"/>
              <a:t>Factory Farm Waste</a:t>
            </a:r>
          </a:p>
        </p:txBody>
      </p:sp>
      <p:sp>
        <p:nvSpPr>
          <p:cNvPr id="22531" name="Content Placeholder 2">
            <a:extLst>
              <a:ext uri="{FF2B5EF4-FFF2-40B4-BE49-F238E27FC236}">
                <a16:creationId xmlns:a16="http://schemas.microsoft.com/office/drawing/2014/main" id="{4DC60B00-0997-2E63-DD76-89D1D1CC8722}"/>
              </a:ext>
            </a:extLst>
          </p:cNvPr>
          <p:cNvSpPr>
            <a:spLocks noGrp="1" noChangeArrowheads="1"/>
          </p:cNvSpPr>
          <p:nvPr>
            <p:ph idx="1"/>
          </p:nvPr>
        </p:nvSpPr>
        <p:spPr/>
        <p:txBody>
          <a:bodyPr/>
          <a:lstStyle/>
          <a:p>
            <a:r>
              <a:rPr lang="en-US" altLang="en-US" dirty="0"/>
              <a:t>“Fair Agricultural Reporting Method Act” (2018)</a:t>
            </a:r>
          </a:p>
          <a:p>
            <a:pPr lvl="1"/>
            <a:r>
              <a:rPr lang="en-US" altLang="en-US" dirty="0"/>
              <a:t>“FARM Act” (!)</a:t>
            </a:r>
          </a:p>
          <a:p>
            <a:pPr lvl="1"/>
            <a:r>
              <a:rPr lang="en-US" altLang="en-US" dirty="0"/>
              <a:t>Preserves status quo of federal agencies not investigating nor making public levels of waste/pollutants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B88BF5A6-FCD5-23A3-8AE0-951B4656AA18}"/>
              </a:ext>
            </a:extLst>
          </p:cNvPr>
          <p:cNvSpPr>
            <a:spLocks noGrp="1" noChangeArrowheads="1"/>
          </p:cNvSpPr>
          <p:nvPr>
            <p:ph type="title"/>
          </p:nvPr>
        </p:nvSpPr>
        <p:spPr/>
        <p:txBody>
          <a:bodyPr/>
          <a:lstStyle/>
          <a:p>
            <a:r>
              <a:rPr lang="en-US" altLang="en-US" sz="4000" dirty="0"/>
              <a:t>Risks to Farm Workers</a:t>
            </a:r>
          </a:p>
        </p:txBody>
      </p:sp>
      <p:sp>
        <p:nvSpPr>
          <p:cNvPr id="23555" name="Content Placeholder 2">
            <a:extLst>
              <a:ext uri="{FF2B5EF4-FFF2-40B4-BE49-F238E27FC236}">
                <a16:creationId xmlns:a16="http://schemas.microsoft.com/office/drawing/2014/main" id="{473EE65A-8BAB-6D66-6E4B-018ABB9D6B54}"/>
              </a:ext>
            </a:extLst>
          </p:cNvPr>
          <p:cNvSpPr>
            <a:spLocks noGrp="1" noChangeArrowheads="1"/>
          </p:cNvSpPr>
          <p:nvPr>
            <p:ph idx="1"/>
          </p:nvPr>
        </p:nvSpPr>
        <p:spPr/>
        <p:txBody>
          <a:bodyPr/>
          <a:lstStyle/>
          <a:p>
            <a:pPr eaLnBrk="1" hangingPunct="1"/>
            <a:r>
              <a:rPr lang="en-US" altLang="en-US" sz="2800" dirty="0"/>
              <a:t>Work conditions deplorable</a:t>
            </a:r>
          </a:p>
          <a:p>
            <a:pPr lvl="1" eaLnBrk="1" hangingPunct="1"/>
            <a:r>
              <a:rPr lang="en-US" altLang="en-US" dirty="0"/>
              <a:t>Undocumented workers, forced overtime, injuries, use of slave labor (e.g., court-ordered drug rehab clients forced to work for free) </a:t>
            </a:r>
          </a:p>
          <a:p>
            <a:pPr eaLnBrk="1" hangingPunct="1"/>
            <a:r>
              <a:rPr lang="en-US" altLang="en-US" sz="2800" dirty="0"/>
              <a:t>Antibiotic-resistant infections</a:t>
            </a:r>
          </a:p>
          <a:p>
            <a:pPr eaLnBrk="1" hangingPunct="1"/>
            <a:r>
              <a:rPr lang="en-US" altLang="en-US" sz="2800" dirty="0"/>
              <a:t>Carriage of antibiotic-resistant organisms</a:t>
            </a:r>
          </a:p>
          <a:p>
            <a:pPr eaLnBrk="1" hangingPunct="1"/>
            <a:r>
              <a:rPr lang="en-US" altLang="en-US" sz="2800" dirty="0"/>
              <a:t>Higher rates of covid during pandemic due to Trump administration’s lack of health and safety measures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60E609D8-11B3-EAA4-FFCC-47722CD5F972}"/>
              </a:ext>
            </a:extLst>
          </p:cNvPr>
          <p:cNvSpPr>
            <a:spLocks noGrp="1" noChangeArrowheads="1"/>
          </p:cNvSpPr>
          <p:nvPr>
            <p:ph type="title"/>
          </p:nvPr>
        </p:nvSpPr>
        <p:spPr/>
        <p:txBody>
          <a:bodyPr/>
          <a:lstStyle/>
          <a:p>
            <a:r>
              <a:rPr lang="en-US" altLang="en-US" sz="4000">
                <a:solidFill>
                  <a:srgbClr val="CCFFFF"/>
                </a:solidFill>
              </a:rPr>
              <a:t>Risks to Farm Workers, Marine Life</a:t>
            </a:r>
            <a:endParaRPr lang="en-US" altLang="en-US"/>
          </a:p>
        </p:txBody>
      </p:sp>
      <p:sp>
        <p:nvSpPr>
          <p:cNvPr id="24579" name="Content Placeholder 2">
            <a:extLst>
              <a:ext uri="{FF2B5EF4-FFF2-40B4-BE49-F238E27FC236}">
                <a16:creationId xmlns:a16="http://schemas.microsoft.com/office/drawing/2014/main" id="{DEAD1FEA-0A95-F57C-B3D1-2E1D2138286B}"/>
              </a:ext>
            </a:extLst>
          </p:cNvPr>
          <p:cNvSpPr>
            <a:spLocks noGrp="1" noChangeArrowheads="1"/>
          </p:cNvSpPr>
          <p:nvPr>
            <p:ph idx="1"/>
          </p:nvPr>
        </p:nvSpPr>
        <p:spPr/>
        <p:txBody>
          <a:bodyPr/>
          <a:lstStyle/>
          <a:p>
            <a:pPr eaLnBrk="1" hangingPunct="1"/>
            <a:r>
              <a:rPr lang="en-US" altLang="en-US" sz="2400" dirty="0"/>
              <a:t>Aerosolized pig brains associated with immune polyradiculoneuropathy (progressive inflammatory neuropathy) in pork processing plant workers</a:t>
            </a:r>
          </a:p>
          <a:p>
            <a:pPr lvl="1" eaLnBrk="1" hangingPunct="1"/>
            <a:r>
              <a:rPr lang="en-US" altLang="en-US" sz="2400" dirty="0"/>
              <a:t>?Other similar illnesses?</a:t>
            </a:r>
          </a:p>
          <a:p>
            <a:pPr eaLnBrk="1" hangingPunct="1"/>
            <a:r>
              <a:rPr lang="en-US" altLang="en-US" sz="2400" dirty="0"/>
              <a:t>Antibiotic-resistant land-based pathogens increasingly found in marine organisms</a:t>
            </a:r>
          </a:p>
          <a:p>
            <a:r>
              <a:rPr lang="en-US" altLang="en-US" sz="2400" dirty="0"/>
              <a:t>Widely circulating strains of E coli in poultry and meat match those associated with 8% of UTIs in women (22% in high poverty neighborhoods)</a:t>
            </a:r>
          </a:p>
          <a:p>
            <a:pPr lvl="1"/>
            <a:r>
              <a:rPr lang="en-US" altLang="en-US" sz="2400" dirty="0"/>
              <a:t>Vegetarian women have lower risk of UTIs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FE9293DD-8F27-C997-DB44-03F6CEEF7746}"/>
              </a:ext>
            </a:extLst>
          </p:cNvPr>
          <p:cNvSpPr>
            <a:spLocks noGrp="1" noRot="1" noChangeArrowheads="1"/>
          </p:cNvSpPr>
          <p:nvPr>
            <p:ph type="title"/>
          </p:nvPr>
        </p:nvSpPr>
        <p:spPr/>
        <p:txBody>
          <a:bodyPr/>
          <a:lstStyle/>
          <a:p>
            <a:pPr eaLnBrk="1" hangingPunct="1"/>
            <a:r>
              <a:rPr lang="en-US" altLang="en-US"/>
              <a:t>Pesticides</a:t>
            </a:r>
          </a:p>
        </p:txBody>
      </p:sp>
      <p:sp>
        <p:nvSpPr>
          <p:cNvPr id="25603" name="Rectangle 3">
            <a:extLst>
              <a:ext uri="{FF2B5EF4-FFF2-40B4-BE49-F238E27FC236}">
                <a16:creationId xmlns:a16="http://schemas.microsoft.com/office/drawing/2014/main" id="{B3297F9E-331F-97BE-23EF-5504CDCC7C8A}"/>
              </a:ext>
            </a:extLst>
          </p:cNvPr>
          <p:cNvSpPr>
            <a:spLocks noGrp="1" noChangeArrowheads="1"/>
          </p:cNvSpPr>
          <p:nvPr>
            <p:ph type="body" idx="1"/>
          </p:nvPr>
        </p:nvSpPr>
        <p:spPr/>
        <p:txBody>
          <a:bodyPr/>
          <a:lstStyle/>
          <a:p>
            <a:pPr eaLnBrk="1" hangingPunct="1">
              <a:buClr>
                <a:srgbClr val="FAFD00"/>
              </a:buClr>
            </a:pPr>
            <a:r>
              <a:rPr lang="en-US" altLang="en-US" sz="2800" dirty="0"/>
              <a:t>5.6 billion </a:t>
            </a:r>
            <a:r>
              <a:rPr lang="en-US" altLang="en-US" sz="2800" dirty="0" err="1"/>
              <a:t>lbs</a:t>
            </a:r>
            <a:r>
              <a:rPr lang="en-US" altLang="en-US" sz="2800" dirty="0"/>
              <a:t>/yr pesticides worldwide (3 million metric tons of active ingredients)</a:t>
            </a:r>
          </a:p>
          <a:p>
            <a:pPr lvl="1" eaLnBrk="1" hangingPunct="1">
              <a:buClr>
                <a:srgbClr val="FAFD00"/>
              </a:buClr>
            </a:pPr>
            <a:r>
              <a:rPr lang="en-US" altLang="en-US" dirty="0"/>
              <a:t>Over 1 billion </a:t>
            </a:r>
            <a:r>
              <a:rPr lang="en-US" altLang="en-US" dirty="0" err="1"/>
              <a:t>lbs</a:t>
            </a:r>
            <a:r>
              <a:rPr lang="en-US" altLang="en-US" dirty="0"/>
              <a:t>/yr in US</a:t>
            </a:r>
          </a:p>
          <a:p>
            <a:pPr eaLnBrk="1" hangingPunct="1">
              <a:buClr>
                <a:srgbClr val="FAFD00"/>
              </a:buClr>
            </a:pPr>
            <a:r>
              <a:rPr lang="en-US" altLang="en-US" sz="2800" dirty="0"/>
              <a:t>EPA: U.S. farm workers suffer up to 300,000 pesticide-related acute illnesses and injuries per year</a:t>
            </a:r>
          </a:p>
          <a:p>
            <a:pPr lvl="1" eaLnBrk="1" hangingPunct="1">
              <a:buClr>
                <a:srgbClr val="FAFD00"/>
              </a:buClr>
            </a:pPr>
            <a:r>
              <a:rPr lang="en-US" altLang="en-US" dirty="0"/>
              <a:t>25 million cases/yr worldwide</a:t>
            </a:r>
          </a:p>
          <a:p>
            <a:pPr eaLnBrk="1" hangingPunct="1">
              <a:buClr>
                <a:srgbClr val="FAFD00"/>
              </a:buClr>
            </a:pPr>
            <a:r>
              <a:rPr lang="en-US" altLang="en-US" sz="2800" dirty="0"/>
              <a:t>NAS: Pesticides in food could cause up to 1 million cancers in the current generation of Americans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BE5D559-E85C-28D5-8D4F-8428D249A586}"/>
              </a:ext>
            </a:extLst>
          </p:cNvPr>
          <p:cNvSpPr>
            <a:spLocks noGrp="1" noChangeArrowheads="1"/>
          </p:cNvSpPr>
          <p:nvPr>
            <p:ph type="title"/>
          </p:nvPr>
        </p:nvSpPr>
        <p:spPr/>
        <p:txBody>
          <a:bodyPr/>
          <a:lstStyle/>
          <a:p>
            <a:r>
              <a:rPr lang="en-US" altLang="en-US"/>
              <a:t>Pesticides</a:t>
            </a:r>
          </a:p>
        </p:txBody>
      </p:sp>
      <p:sp>
        <p:nvSpPr>
          <p:cNvPr id="27651" name="Content Placeholder 2">
            <a:extLst>
              <a:ext uri="{FF2B5EF4-FFF2-40B4-BE49-F238E27FC236}">
                <a16:creationId xmlns:a16="http://schemas.microsoft.com/office/drawing/2014/main" id="{7E14414B-330C-1F48-A891-5AFEDE71A7BD}"/>
              </a:ext>
            </a:extLst>
          </p:cNvPr>
          <p:cNvSpPr>
            <a:spLocks noGrp="1" noChangeArrowheads="1"/>
          </p:cNvSpPr>
          <p:nvPr>
            <p:ph idx="1"/>
          </p:nvPr>
        </p:nvSpPr>
        <p:spPr/>
        <p:txBody>
          <a:bodyPr/>
          <a:lstStyle/>
          <a:p>
            <a:pPr eaLnBrk="1" hangingPunct="1">
              <a:buClr>
                <a:srgbClr val="FAFD00"/>
              </a:buClr>
            </a:pPr>
            <a:r>
              <a:rPr lang="en-US" altLang="en-US" sz="3600"/>
              <a:t>WHO: 1,000,000 people killed by pesticides every 6 years</a:t>
            </a:r>
          </a:p>
          <a:p>
            <a:pPr eaLnBrk="1" hangingPunct="1">
              <a:buClr>
                <a:srgbClr val="FAFD00"/>
              </a:buClr>
            </a:pPr>
            <a:endParaRPr lang="en-US" altLang="en-US" sz="3600"/>
          </a:p>
          <a:p>
            <a:pPr eaLnBrk="1" hangingPunct="1">
              <a:buClr>
                <a:srgbClr val="FAFD00"/>
              </a:buClr>
            </a:pPr>
            <a:r>
              <a:rPr lang="en-US" altLang="en-US" sz="3600"/>
              <a:t>US health and environmental costs $10-12 billion/yr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B08297B1-D79F-658C-406E-E59FB2993F83}"/>
              </a:ext>
            </a:extLst>
          </p:cNvPr>
          <p:cNvSpPr>
            <a:spLocks noGrp="1" noChangeArrowheads="1"/>
          </p:cNvSpPr>
          <p:nvPr>
            <p:ph type="title"/>
          </p:nvPr>
        </p:nvSpPr>
        <p:spPr/>
        <p:txBody>
          <a:bodyPr/>
          <a:lstStyle/>
          <a:p>
            <a:r>
              <a:rPr lang="en-US" altLang="en-US"/>
              <a:t>Fertilizer</a:t>
            </a:r>
          </a:p>
        </p:txBody>
      </p:sp>
      <p:sp>
        <p:nvSpPr>
          <p:cNvPr id="28675" name="Content Placeholder 2">
            <a:extLst>
              <a:ext uri="{FF2B5EF4-FFF2-40B4-BE49-F238E27FC236}">
                <a16:creationId xmlns:a16="http://schemas.microsoft.com/office/drawing/2014/main" id="{D5ECB3DB-EF36-D83F-9C99-C112266FC5B3}"/>
              </a:ext>
            </a:extLst>
          </p:cNvPr>
          <p:cNvSpPr>
            <a:spLocks noGrp="1" noChangeArrowheads="1"/>
          </p:cNvSpPr>
          <p:nvPr>
            <p:ph idx="1"/>
          </p:nvPr>
        </p:nvSpPr>
        <p:spPr/>
        <p:txBody>
          <a:bodyPr/>
          <a:lstStyle/>
          <a:p>
            <a:r>
              <a:rPr lang="en-US" altLang="en-US" sz="3600" dirty="0"/>
              <a:t>Since 1960s, use of synthetic nitrogen fertilizers has increased 9-fold globally</a:t>
            </a:r>
          </a:p>
          <a:p>
            <a:r>
              <a:rPr lang="en-US" altLang="en-US" sz="3600" dirty="0"/>
              <a:t>Phosphorus use has tripled</a:t>
            </a:r>
          </a:p>
          <a:p>
            <a:r>
              <a:rPr lang="en-US" altLang="en-US" sz="3600" dirty="0"/>
              <a:t>Runoff damages coral reefs, creates aquatic dead zones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7A932E49-EED1-9B98-6421-5A1BCAB3B266}"/>
              </a:ext>
            </a:extLst>
          </p:cNvPr>
          <p:cNvSpPr>
            <a:spLocks noGrp="1" noChangeArrowheads="1"/>
          </p:cNvSpPr>
          <p:nvPr>
            <p:ph type="title"/>
          </p:nvPr>
        </p:nvSpPr>
        <p:spPr/>
        <p:txBody>
          <a:bodyPr/>
          <a:lstStyle/>
          <a:p>
            <a:r>
              <a:rPr lang="en-US" altLang="en-US"/>
              <a:t>Ammonia</a:t>
            </a:r>
          </a:p>
        </p:txBody>
      </p:sp>
      <p:sp>
        <p:nvSpPr>
          <p:cNvPr id="29699" name="Content Placeholder 2">
            <a:extLst>
              <a:ext uri="{FF2B5EF4-FFF2-40B4-BE49-F238E27FC236}">
                <a16:creationId xmlns:a16="http://schemas.microsoft.com/office/drawing/2014/main" id="{E2B042A3-DA73-259C-35E8-CB40C54B76E7}"/>
              </a:ext>
            </a:extLst>
          </p:cNvPr>
          <p:cNvSpPr>
            <a:spLocks noGrp="1" noChangeArrowheads="1"/>
          </p:cNvSpPr>
          <p:nvPr>
            <p:ph idx="1"/>
          </p:nvPr>
        </p:nvSpPr>
        <p:spPr/>
        <p:txBody>
          <a:bodyPr/>
          <a:lstStyle/>
          <a:p>
            <a:r>
              <a:rPr lang="en-US" altLang="en-US" dirty="0"/>
              <a:t>2/3 of emissions due to livestock waste, 1/3 due to nitrogen fertilizer use</a:t>
            </a:r>
          </a:p>
          <a:p>
            <a:r>
              <a:rPr lang="en-US" altLang="en-US" dirty="0"/>
              <a:t>Contributes to air pollution and acid rain</a:t>
            </a:r>
          </a:p>
          <a:p>
            <a:r>
              <a:rPr lang="en-US" altLang="en-US" dirty="0"/>
              <a:t>Global emissions doubled over last 70 yrs</a:t>
            </a:r>
          </a:p>
          <a:p>
            <a:r>
              <a:rPr lang="en-US" altLang="en-US" dirty="0"/>
              <a:t>Causes over 200,000 deaths/yr worldwide</a:t>
            </a:r>
          </a:p>
          <a:p>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F1B5B211-EDF1-0828-9B61-68EDAD44028F}"/>
              </a:ext>
            </a:extLst>
          </p:cNvPr>
          <p:cNvSpPr>
            <a:spLocks noGrp="1" noChangeArrowheads="1"/>
          </p:cNvSpPr>
          <p:nvPr>
            <p:ph type="title"/>
          </p:nvPr>
        </p:nvSpPr>
        <p:spPr/>
        <p:txBody>
          <a:bodyPr/>
          <a:lstStyle/>
          <a:p>
            <a:r>
              <a:rPr lang="en-US" altLang="en-US" dirty="0"/>
              <a:t>Nanomaterials</a:t>
            </a:r>
          </a:p>
        </p:txBody>
      </p:sp>
      <p:sp>
        <p:nvSpPr>
          <p:cNvPr id="30723" name="Content Placeholder 2">
            <a:extLst>
              <a:ext uri="{FF2B5EF4-FFF2-40B4-BE49-F238E27FC236}">
                <a16:creationId xmlns:a16="http://schemas.microsoft.com/office/drawing/2014/main" id="{2F438266-88E1-6862-796A-EB48F9AA8E15}"/>
              </a:ext>
            </a:extLst>
          </p:cNvPr>
          <p:cNvSpPr>
            <a:spLocks noGrp="1" noChangeArrowheads="1"/>
          </p:cNvSpPr>
          <p:nvPr>
            <p:ph idx="1"/>
          </p:nvPr>
        </p:nvSpPr>
        <p:spPr/>
        <p:txBody>
          <a:bodyPr/>
          <a:lstStyle/>
          <a:p>
            <a:r>
              <a:rPr lang="en-US" altLang="en-US" dirty="0"/>
              <a:t>Used in food preservation, packaging, and for antimicrobial effects (</a:t>
            </a:r>
            <a:r>
              <a:rPr lang="en-US" altLang="en-US" dirty="0" err="1"/>
              <a:t>nanosilver</a:t>
            </a:r>
            <a:r>
              <a:rPr lang="en-US" altLang="en-US" dirty="0"/>
              <a:t>)</a:t>
            </a:r>
          </a:p>
          <a:p>
            <a:r>
              <a:rPr lang="en-US" altLang="en-US" dirty="0"/>
              <a:t>Monsanto, ChemChina (bought of Syngenta), BASF, others produce</a:t>
            </a:r>
          </a:p>
          <a:p>
            <a:r>
              <a:rPr lang="en-US" altLang="en-US" dirty="0"/>
              <a:t>Nanoparticles can cross blood-brain barrier and enter cell nuclei</a:t>
            </a:r>
          </a:p>
          <a:p>
            <a:r>
              <a:rPr lang="en-US" altLang="en-US" dirty="0"/>
              <a:t>Not well-studied or regulated, but significant potential health risks</a:t>
            </a:r>
          </a:p>
          <a:p>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974496B8-69B8-5919-DC12-BC0D686E8480}"/>
              </a:ext>
            </a:extLst>
          </p:cNvPr>
          <p:cNvSpPr>
            <a:spLocks noGrp="1" noChangeArrowheads="1"/>
          </p:cNvSpPr>
          <p:nvPr>
            <p:ph type="title"/>
          </p:nvPr>
        </p:nvSpPr>
        <p:spPr/>
        <p:txBody>
          <a:bodyPr/>
          <a:lstStyle/>
          <a:p>
            <a:r>
              <a:rPr lang="en-US" altLang="en-US" dirty="0">
                <a:solidFill>
                  <a:srgbClr val="CCFFFF"/>
                </a:solidFill>
              </a:rPr>
              <a:t>Agricultural Antibiotic Use</a:t>
            </a:r>
            <a:endParaRPr lang="en-US" altLang="en-US" dirty="0"/>
          </a:p>
        </p:txBody>
      </p:sp>
      <p:sp>
        <p:nvSpPr>
          <p:cNvPr id="31747" name="Content Placeholder 2">
            <a:extLst>
              <a:ext uri="{FF2B5EF4-FFF2-40B4-BE49-F238E27FC236}">
                <a16:creationId xmlns:a16="http://schemas.microsoft.com/office/drawing/2014/main" id="{06EEC1A2-1E46-FA47-921E-93AD045651AE}"/>
              </a:ext>
            </a:extLst>
          </p:cNvPr>
          <p:cNvSpPr>
            <a:spLocks noGrp="1" noChangeArrowheads="1"/>
          </p:cNvSpPr>
          <p:nvPr>
            <p:ph idx="1"/>
          </p:nvPr>
        </p:nvSpPr>
        <p:spPr/>
        <p:txBody>
          <a:bodyPr/>
          <a:lstStyle/>
          <a:p>
            <a:pPr eaLnBrk="1" hangingPunct="1"/>
            <a:r>
              <a:rPr lang="en-US" altLang="en-US" sz="3600"/>
              <a:t>Almost 9 billion animals per year “treated” to “promote growth”</a:t>
            </a:r>
          </a:p>
          <a:p>
            <a:pPr lvl="1" eaLnBrk="1" hangingPunct="1"/>
            <a:r>
              <a:rPr lang="en-US" altLang="en-US" sz="3600"/>
              <a:t>Given in feed for cows and pigs, in water for poultry</a:t>
            </a:r>
          </a:p>
          <a:p>
            <a:pPr lvl="1" eaLnBrk="1" hangingPunct="1"/>
            <a:r>
              <a:rPr lang="en-US" altLang="en-US" sz="3600"/>
              <a:t>Claim: Larger animals, fewer infections in herd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1EC36F6F-76E5-6B06-A6BE-FB1C5B168B03}"/>
              </a:ext>
            </a:extLst>
          </p:cNvPr>
          <p:cNvSpPr>
            <a:spLocks noGrp="1" noChangeArrowheads="1"/>
          </p:cNvSpPr>
          <p:nvPr>
            <p:ph type="title"/>
          </p:nvPr>
        </p:nvSpPr>
        <p:spPr/>
        <p:txBody>
          <a:bodyPr/>
          <a:lstStyle/>
          <a:p>
            <a:pPr eaLnBrk="1" hangingPunct="1"/>
            <a:r>
              <a:rPr lang="en-US" altLang="en-US" dirty="0"/>
              <a:t>Antibiotic Use</a:t>
            </a:r>
          </a:p>
        </p:txBody>
      </p:sp>
      <p:sp>
        <p:nvSpPr>
          <p:cNvPr id="32771" name="Content Placeholder 2">
            <a:extLst>
              <a:ext uri="{FF2B5EF4-FFF2-40B4-BE49-F238E27FC236}">
                <a16:creationId xmlns:a16="http://schemas.microsoft.com/office/drawing/2014/main" id="{8C7D1C4A-C324-2E4F-D9E7-3FDDEAF75FEA}"/>
              </a:ext>
            </a:extLst>
          </p:cNvPr>
          <p:cNvSpPr>
            <a:spLocks noGrp="1" noChangeArrowheads="1"/>
          </p:cNvSpPr>
          <p:nvPr>
            <p:ph idx="1"/>
          </p:nvPr>
        </p:nvSpPr>
        <p:spPr/>
        <p:txBody>
          <a:bodyPr/>
          <a:lstStyle/>
          <a:p>
            <a:pPr eaLnBrk="1" hangingPunct="1"/>
            <a:r>
              <a:rPr lang="en-US" altLang="en-US" sz="2800" dirty="0"/>
              <a:t>Global antibiotic use up 65% between 2000 and 2015 and another 16% between 2016 and 2023</a:t>
            </a:r>
          </a:p>
          <a:p>
            <a:pPr eaLnBrk="1" hangingPunct="1"/>
            <a:r>
              <a:rPr lang="en-US" altLang="en-US" sz="2800" dirty="0"/>
              <a:t>US antibiotic use up 21% between 2016 and 2023</a:t>
            </a:r>
          </a:p>
          <a:p>
            <a:pPr eaLnBrk="1" hangingPunct="1"/>
            <a:r>
              <a:rPr lang="en-US" altLang="en-US" sz="2800" dirty="0"/>
              <a:t>2025 shares of global agricultural antibiotic use: China (23%), the United States (13%), Brazil (9%), India (3%), and Germany (3%)</a:t>
            </a:r>
          </a:p>
          <a:p>
            <a:pPr eaLnBrk="1" hangingPunct="1"/>
            <a:r>
              <a:rPr lang="en-US" altLang="en-US" sz="2800" dirty="0"/>
              <a:t>47 million outpatient antibiotic prescriptions (29% of total outpatient antibiotic prescriptions) unnecessary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E62AF-9FEC-EA33-4154-E5F960F27E6B}"/>
              </a:ext>
            </a:extLst>
          </p:cNvPr>
          <p:cNvSpPr>
            <a:spLocks noGrp="1"/>
          </p:cNvSpPr>
          <p:nvPr>
            <p:ph type="title"/>
          </p:nvPr>
        </p:nvSpPr>
        <p:spPr/>
        <p:txBody>
          <a:bodyPr/>
          <a:lstStyle/>
          <a:p>
            <a:r>
              <a:rPr lang="en-AU" dirty="0"/>
              <a:t>Global Animal Pharmaceutical Market</a:t>
            </a:r>
          </a:p>
        </p:txBody>
      </p:sp>
      <p:sp>
        <p:nvSpPr>
          <p:cNvPr id="3" name="Content Placeholder 2">
            <a:extLst>
              <a:ext uri="{FF2B5EF4-FFF2-40B4-BE49-F238E27FC236}">
                <a16:creationId xmlns:a16="http://schemas.microsoft.com/office/drawing/2014/main" id="{6AC37F1B-614F-193B-8C5F-D1438157CFBD}"/>
              </a:ext>
            </a:extLst>
          </p:cNvPr>
          <p:cNvSpPr>
            <a:spLocks noGrp="1"/>
          </p:cNvSpPr>
          <p:nvPr>
            <p:ph idx="1"/>
          </p:nvPr>
        </p:nvSpPr>
        <p:spPr/>
        <p:txBody>
          <a:bodyPr/>
          <a:lstStyle/>
          <a:p>
            <a:r>
              <a:rPr lang="en-AU" dirty="0"/>
              <a:t>2023 sales = US $48 billion </a:t>
            </a:r>
          </a:p>
          <a:p>
            <a:pPr lvl="1"/>
            <a:r>
              <a:rPr lang="en-AU" dirty="0"/>
              <a:t>Pets: 54%</a:t>
            </a:r>
          </a:p>
          <a:p>
            <a:pPr lvl="1"/>
            <a:r>
              <a:rPr lang="en-AU" dirty="0"/>
              <a:t>Livestock 56%</a:t>
            </a:r>
          </a:p>
          <a:p>
            <a:r>
              <a:rPr lang="en-AU" dirty="0"/>
              <a:t>Main markets US (42%) and Europe (27%)</a:t>
            </a:r>
          </a:p>
          <a:p>
            <a:r>
              <a:rPr lang="en-AU" dirty="0"/>
              <a:t>Top four companies account for almost half of all sales</a:t>
            </a:r>
          </a:p>
          <a:p>
            <a:pPr lvl="1"/>
            <a:endParaRPr lang="en-AU" dirty="0"/>
          </a:p>
        </p:txBody>
      </p:sp>
    </p:spTree>
    <p:extLst>
      <p:ext uri="{BB962C8B-B14F-4D97-AF65-F5344CB8AC3E}">
        <p14:creationId xmlns:p14="http://schemas.microsoft.com/office/powerpoint/2010/main" val="3475539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46A73DE5-8FD3-763B-FE07-25121560AED5}"/>
              </a:ext>
            </a:extLst>
          </p:cNvPr>
          <p:cNvSpPr>
            <a:spLocks noGrp="1" noChangeArrowheads="1"/>
          </p:cNvSpPr>
          <p:nvPr>
            <p:ph type="title"/>
          </p:nvPr>
        </p:nvSpPr>
        <p:spPr/>
        <p:txBody>
          <a:bodyPr/>
          <a:lstStyle/>
          <a:p>
            <a:r>
              <a:rPr lang="en-US" altLang="en-US" dirty="0">
                <a:solidFill>
                  <a:srgbClr val="CCFFFF"/>
                </a:solidFill>
              </a:rPr>
              <a:t>Antibiotic Use</a:t>
            </a:r>
            <a:endParaRPr lang="en-US" altLang="en-US" dirty="0"/>
          </a:p>
        </p:txBody>
      </p:sp>
      <p:sp>
        <p:nvSpPr>
          <p:cNvPr id="33795" name="Content Placeholder 2">
            <a:extLst>
              <a:ext uri="{FF2B5EF4-FFF2-40B4-BE49-F238E27FC236}">
                <a16:creationId xmlns:a16="http://schemas.microsoft.com/office/drawing/2014/main" id="{F1D4BC7E-F9E9-5ED9-F8CD-793E9C010B4F}"/>
              </a:ext>
            </a:extLst>
          </p:cNvPr>
          <p:cNvSpPr>
            <a:spLocks noGrp="1" noChangeArrowheads="1"/>
          </p:cNvSpPr>
          <p:nvPr>
            <p:ph idx="1"/>
          </p:nvPr>
        </p:nvSpPr>
        <p:spPr/>
        <p:txBody>
          <a:bodyPr/>
          <a:lstStyle/>
          <a:p>
            <a:r>
              <a:rPr lang="en-US" altLang="en-US" sz="2800" dirty="0"/>
              <a:t>2018 Study:</a:t>
            </a:r>
          </a:p>
          <a:p>
            <a:pPr lvl="1"/>
            <a:r>
              <a:rPr lang="en-US" altLang="en-US" dirty="0"/>
              <a:t>NPs and PAs 15% more likely than physicians to prescribe antibiotics to adults; no difference for children</a:t>
            </a:r>
          </a:p>
          <a:p>
            <a:pPr lvl="1"/>
            <a:r>
              <a:rPr lang="en-US" altLang="en-US" dirty="0"/>
              <a:t>Among pediatric visits, older providers much more likely to prescribe antibiotics</a:t>
            </a:r>
          </a:p>
          <a:p>
            <a:pPr lvl="1"/>
            <a:r>
              <a:rPr lang="en-US" altLang="en-US" dirty="0"/>
              <a:t>Prescribing rates 1/3 higher in urban vs rural practice areas</a:t>
            </a:r>
          </a:p>
          <a:p>
            <a:endParaRPr lang="en-US"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616FC115-3403-747A-7F21-4902FEE2F8AA}"/>
              </a:ext>
            </a:extLst>
          </p:cNvPr>
          <p:cNvSpPr>
            <a:spLocks noGrp="1" noChangeArrowheads="1"/>
          </p:cNvSpPr>
          <p:nvPr>
            <p:ph type="title"/>
          </p:nvPr>
        </p:nvSpPr>
        <p:spPr/>
        <p:txBody>
          <a:bodyPr/>
          <a:lstStyle/>
          <a:p>
            <a:r>
              <a:rPr lang="en-US" altLang="en-US">
                <a:solidFill>
                  <a:srgbClr val="CCFFFF"/>
                </a:solidFill>
              </a:rPr>
              <a:t>Antibiotic Use</a:t>
            </a:r>
            <a:endParaRPr lang="en-US" altLang="en-US"/>
          </a:p>
        </p:txBody>
      </p:sp>
      <p:sp>
        <p:nvSpPr>
          <p:cNvPr id="34819" name="Content Placeholder 2">
            <a:extLst>
              <a:ext uri="{FF2B5EF4-FFF2-40B4-BE49-F238E27FC236}">
                <a16:creationId xmlns:a16="http://schemas.microsoft.com/office/drawing/2014/main" id="{B0CD6E06-579C-EA1B-808C-AC324B7AFE22}"/>
              </a:ext>
            </a:extLst>
          </p:cNvPr>
          <p:cNvSpPr>
            <a:spLocks noGrp="1" noChangeArrowheads="1"/>
          </p:cNvSpPr>
          <p:nvPr>
            <p:ph idx="1"/>
          </p:nvPr>
        </p:nvSpPr>
        <p:spPr/>
        <p:txBody>
          <a:bodyPr/>
          <a:lstStyle/>
          <a:p>
            <a:r>
              <a:rPr lang="en-US" altLang="en-US"/>
              <a:t>Another 2018 Study:</a:t>
            </a:r>
          </a:p>
          <a:p>
            <a:pPr lvl="1"/>
            <a:r>
              <a:rPr lang="en-US" altLang="en-US"/>
              <a:t>46% of urgent care clinic patients with an antibiotic-inappropriate respiratory diagnosis (e.g., allergies, common cold, influenza [antivirals useful for influenza]) prescribed antibiotics</a:t>
            </a:r>
          </a:p>
          <a:p>
            <a:pPr lvl="1"/>
            <a:r>
              <a:rPr lang="en-US" altLang="en-US"/>
              <a:t>25% of ER patients</a:t>
            </a:r>
          </a:p>
          <a:p>
            <a:pPr lvl="1"/>
            <a:r>
              <a:rPr lang="en-US" altLang="en-US"/>
              <a:t>17% of medical office patients</a:t>
            </a:r>
          </a:p>
          <a:p>
            <a:pPr lvl="1"/>
            <a:r>
              <a:rPr lang="en-US" altLang="en-US"/>
              <a:t>14% of retail clinic patients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93104983-BC39-710A-6926-FEA17942DABF}"/>
              </a:ext>
            </a:extLst>
          </p:cNvPr>
          <p:cNvSpPr>
            <a:spLocks noGrp="1" noChangeArrowheads="1"/>
          </p:cNvSpPr>
          <p:nvPr>
            <p:ph type="title"/>
          </p:nvPr>
        </p:nvSpPr>
        <p:spPr/>
        <p:txBody>
          <a:bodyPr/>
          <a:lstStyle/>
          <a:p>
            <a:r>
              <a:rPr lang="en-US" altLang="en-US">
                <a:solidFill>
                  <a:srgbClr val="CCFFFF"/>
                </a:solidFill>
              </a:rPr>
              <a:t>Antibiotic Use</a:t>
            </a:r>
            <a:endParaRPr lang="en-US" altLang="en-US"/>
          </a:p>
        </p:txBody>
      </p:sp>
      <p:sp>
        <p:nvSpPr>
          <p:cNvPr id="35843" name="Content Placeholder 2">
            <a:extLst>
              <a:ext uri="{FF2B5EF4-FFF2-40B4-BE49-F238E27FC236}">
                <a16:creationId xmlns:a16="http://schemas.microsoft.com/office/drawing/2014/main" id="{2AE771E3-4ECB-4D78-1FB3-2DB3AD742970}"/>
              </a:ext>
            </a:extLst>
          </p:cNvPr>
          <p:cNvSpPr>
            <a:spLocks noGrp="1" noChangeArrowheads="1"/>
          </p:cNvSpPr>
          <p:nvPr>
            <p:ph idx="1"/>
          </p:nvPr>
        </p:nvSpPr>
        <p:spPr/>
        <p:txBody>
          <a:bodyPr/>
          <a:lstStyle/>
          <a:p>
            <a:r>
              <a:rPr lang="en-US" altLang="en-US" sz="2400" dirty="0"/>
              <a:t>US antibiotic prescribing rates twice that of similar nations (2020): </a:t>
            </a:r>
          </a:p>
          <a:p>
            <a:pPr lvl="1"/>
            <a:r>
              <a:rPr lang="en-US" altLang="en-US" sz="2400" dirty="0"/>
              <a:t>17% of US antibiotic prescriptions given without an infection-related diagnosis</a:t>
            </a:r>
          </a:p>
          <a:p>
            <a:pPr lvl="1"/>
            <a:r>
              <a:rPr lang="en-US" altLang="en-US" sz="2400" dirty="0"/>
              <a:t>20%-25% of outpatient antibiotic prescriptions among Medicaid recipients my be written without a clinic visit (although ½ associated with lab testing or home care services)</a:t>
            </a:r>
          </a:p>
          <a:p>
            <a:r>
              <a:rPr lang="en-US" altLang="en-US" sz="2400" dirty="0"/>
              <a:t>Good news: Hospital-acquired infections down 27% between 2015 and 2023 (biggest gains in catheter-associated UTIs and </a:t>
            </a:r>
            <a:r>
              <a:rPr lang="en-US" altLang="en-US" sz="2400" i="1" dirty="0"/>
              <a:t>C diff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625B1847-4546-2ACA-D0D4-192FB9671BF6}"/>
              </a:ext>
            </a:extLst>
          </p:cNvPr>
          <p:cNvSpPr>
            <a:spLocks noGrp="1" noChangeArrowheads="1"/>
          </p:cNvSpPr>
          <p:nvPr>
            <p:ph type="title"/>
          </p:nvPr>
        </p:nvSpPr>
        <p:spPr/>
        <p:txBody>
          <a:bodyPr/>
          <a:lstStyle/>
          <a:p>
            <a:r>
              <a:rPr lang="en-US" altLang="en-US" dirty="0"/>
              <a:t>Geographic Variation in Antibiotic Prescriptions</a:t>
            </a:r>
          </a:p>
        </p:txBody>
      </p:sp>
      <p:pic>
        <p:nvPicPr>
          <p:cNvPr id="4" name="Content Placeholder 3">
            <a:extLst>
              <a:ext uri="{FF2B5EF4-FFF2-40B4-BE49-F238E27FC236}">
                <a16:creationId xmlns:a16="http://schemas.microsoft.com/office/drawing/2014/main" id="{6CF151CB-8A22-8DA6-172D-EAFCE4F02E1D}"/>
              </a:ext>
            </a:extLst>
          </p:cNvPr>
          <p:cNvPicPr>
            <a:picLocks noGrp="1" noChangeAspect="1"/>
          </p:cNvPicPr>
          <p:nvPr>
            <p:ph idx="1"/>
          </p:nvPr>
        </p:nvPicPr>
        <p:blipFill>
          <a:blip r:embed="rId2"/>
          <a:stretch>
            <a:fillRect/>
          </a:stretch>
        </p:blipFill>
        <p:spPr bwMode="auto">
          <a:xfrm>
            <a:off x="1752600" y="1600200"/>
            <a:ext cx="5920531" cy="519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295EF5D9-0CF4-8F0D-6340-1EC781582D42}"/>
              </a:ext>
            </a:extLst>
          </p:cNvPr>
          <p:cNvSpPr>
            <a:spLocks noGrp="1" noChangeArrowheads="1"/>
          </p:cNvSpPr>
          <p:nvPr>
            <p:ph type="title"/>
          </p:nvPr>
        </p:nvSpPr>
        <p:spPr/>
        <p:txBody>
          <a:bodyPr/>
          <a:lstStyle/>
          <a:p>
            <a:r>
              <a:rPr lang="en-US" altLang="en-US">
                <a:solidFill>
                  <a:srgbClr val="CCFFFF"/>
                </a:solidFill>
              </a:rPr>
              <a:t>Antibiotic Use</a:t>
            </a:r>
            <a:endParaRPr lang="en-US" altLang="en-US"/>
          </a:p>
        </p:txBody>
      </p:sp>
      <p:sp>
        <p:nvSpPr>
          <p:cNvPr id="37891" name="Content Placeholder 2">
            <a:extLst>
              <a:ext uri="{FF2B5EF4-FFF2-40B4-BE49-F238E27FC236}">
                <a16:creationId xmlns:a16="http://schemas.microsoft.com/office/drawing/2014/main" id="{CEA07140-AF4E-DACC-5E03-B9C9D7DDB363}"/>
              </a:ext>
            </a:extLst>
          </p:cNvPr>
          <p:cNvSpPr>
            <a:spLocks noGrp="1" noChangeArrowheads="1"/>
          </p:cNvSpPr>
          <p:nvPr>
            <p:ph idx="1"/>
          </p:nvPr>
        </p:nvSpPr>
        <p:spPr/>
        <p:txBody>
          <a:bodyPr/>
          <a:lstStyle/>
          <a:p>
            <a:pPr eaLnBrk="1" hangingPunct="1"/>
            <a:r>
              <a:rPr lang="en-US" altLang="en-US" sz="2800" dirty="0"/>
              <a:t>Non-therapeutic use – Animals: 71%</a:t>
            </a:r>
          </a:p>
          <a:p>
            <a:pPr marL="742950" lvl="2" indent="-342900" eaLnBrk="1" hangingPunct="1"/>
            <a:r>
              <a:rPr lang="en-US" altLang="en-US" sz="2800" dirty="0"/>
              <a:t>Use up 50% over the last 15 years</a:t>
            </a:r>
          </a:p>
          <a:p>
            <a:pPr eaLnBrk="1" hangingPunct="1"/>
            <a:r>
              <a:rPr lang="en-US" altLang="en-US" sz="2800" dirty="0"/>
              <a:t>Therapy – humans: 15%</a:t>
            </a:r>
          </a:p>
          <a:p>
            <a:pPr lvl="1" eaLnBrk="1" hangingPunct="1"/>
            <a:r>
              <a:rPr lang="en-US" altLang="en-US" sz="2400" dirty="0"/>
              <a:t>Note some category crossover</a:t>
            </a:r>
          </a:p>
          <a:p>
            <a:pPr eaLnBrk="1" hangingPunct="1"/>
            <a:r>
              <a:rPr lang="en-US" altLang="en-US" sz="2800" dirty="0"/>
              <a:t>Therapy – livestock: 8% (10,000 tons of antibiotics/yr)</a:t>
            </a:r>
          </a:p>
          <a:p>
            <a:pPr eaLnBrk="1" hangingPunct="1"/>
            <a:r>
              <a:rPr lang="en-US" altLang="en-US" sz="2800" dirty="0"/>
              <a:t>Companion animals constitute increasing reservoir of antibiotic-resistant organisms</a:t>
            </a:r>
          </a:p>
          <a:p>
            <a:endParaRPr lang="en-US"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C76567DE-F00A-EE4A-120F-D86EE8920A07}"/>
              </a:ext>
            </a:extLst>
          </p:cNvPr>
          <p:cNvSpPr>
            <a:spLocks noGrp="1" noChangeArrowheads="1"/>
          </p:cNvSpPr>
          <p:nvPr>
            <p:ph type="title"/>
          </p:nvPr>
        </p:nvSpPr>
        <p:spPr/>
        <p:txBody>
          <a:bodyPr/>
          <a:lstStyle/>
          <a:p>
            <a:r>
              <a:rPr lang="en-US" altLang="en-US"/>
              <a:t>Antibiotic Use</a:t>
            </a:r>
          </a:p>
        </p:txBody>
      </p:sp>
      <p:sp>
        <p:nvSpPr>
          <p:cNvPr id="38915" name="Content Placeholder 2">
            <a:extLst>
              <a:ext uri="{FF2B5EF4-FFF2-40B4-BE49-F238E27FC236}">
                <a16:creationId xmlns:a16="http://schemas.microsoft.com/office/drawing/2014/main" id="{DD41783D-8A4C-EC11-2738-9556E560E9E7}"/>
              </a:ext>
            </a:extLst>
          </p:cNvPr>
          <p:cNvSpPr>
            <a:spLocks noGrp="1" noChangeArrowheads="1"/>
          </p:cNvSpPr>
          <p:nvPr>
            <p:ph idx="1"/>
          </p:nvPr>
        </p:nvSpPr>
        <p:spPr/>
        <p:txBody>
          <a:bodyPr/>
          <a:lstStyle/>
          <a:p>
            <a:r>
              <a:rPr lang="en-US" altLang="en-US" sz="2800"/>
              <a:t>Sales/distribution of medically important antimicrobials approved for use in food-producing animals decreased by 36% from 2015 (the year of peak sales) through 2019</a:t>
            </a:r>
          </a:p>
          <a:p>
            <a:r>
              <a:rPr lang="en-US" altLang="en-US" sz="2800"/>
              <a:t>2019: 41% for use in cattle, 42% swine,10% turkeys, 3% chickens</a:t>
            </a:r>
          </a:p>
          <a:p>
            <a:r>
              <a:rPr lang="en-US" altLang="en-US" sz="2800"/>
              <a:t>Tetracyclines 67%, penicillins 12%, macrolides 8%, sulfas 5%, aminoglycosides 5%, lincosamides 2%, cephalosporins &lt;1%, fluoroquinolones for &lt;1%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F6030-C84A-D16D-72BB-07B3133BC050}"/>
              </a:ext>
            </a:extLst>
          </p:cNvPr>
          <p:cNvSpPr>
            <a:spLocks noGrp="1"/>
          </p:cNvSpPr>
          <p:nvPr>
            <p:ph type="title"/>
          </p:nvPr>
        </p:nvSpPr>
        <p:spPr/>
        <p:txBody>
          <a:bodyPr/>
          <a:lstStyle/>
          <a:p>
            <a:r>
              <a:rPr lang="en-US" sz="4000" dirty="0"/>
              <a:t>Regulation of Agricultural Antibiotics</a:t>
            </a:r>
          </a:p>
        </p:txBody>
      </p:sp>
      <p:sp>
        <p:nvSpPr>
          <p:cNvPr id="3" name="Content Placeholder 2">
            <a:extLst>
              <a:ext uri="{FF2B5EF4-FFF2-40B4-BE49-F238E27FC236}">
                <a16:creationId xmlns:a16="http://schemas.microsoft.com/office/drawing/2014/main" id="{F660FFED-5DD5-275D-3FAE-90913804819F}"/>
              </a:ext>
            </a:extLst>
          </p:cNvPr>
          <p:cNvSpPr>
            <a:spLocks noGrp="1"/>
          </p:cNvSpPr>
          <p:nvPr>
            <p:ph idx="1"/>
          </p:nvPr>
        </p:nvSpPr>
        <p:spPr/>
        <p:txBody>
          <a:bodyPr/>
          <a:lstStyle/>
          <a:p>
            <a:r>
              <a:rPr lang="en-US" dirty="0"/>
              <a:t>The FDA and the European Union have banned or phased out using medically important antibiotics specifically for production or growth promotion</a:t>
            </a:r>
          </a:p>
          <a:p>
            <a:r>
              <a:rPr lang="en-US" dirty="0"/>
              <a:t>Loophole: While labeling drugs explicitly for "growth promotion" is prohibited, farmers routinely use these same antibiotics for “disease prevention”</a:t>
            </a:r>
          </a:p>
        </p:txBody>
      </p:sp>
    </p:spTree>
    <p:extLst>
      <p:ext uri="{BB962C8B-B14F-4D97-AF65-F5344CB8AC3E}">
        <p14:creationId xmlns:p14="http://schemas.microsoft.com/office/powerpoint/2010/main" val="1354449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4">
            <a:extLst>
              <a:ext uri="{FF2B5EF4-FFF2-40B4-BE49-F238E27FC236}">
                <a16:creationId xmlns:a16="http://schemas.microsoft.com/office/drawing/2014/main" id="{93B45844-9ED4-C3A4-E634-8F366C9677B7}"/>
              </a:ext>
            </a:extLst>
          </p:cNvPr>
          <p:cNvSpPr>
            <a:spLocks noGrp="1" noChangeArrowheads="1"/>
          </p:cNvSpPr>
          <p:nvPr>
            <p:ph type="title"/>
          </p:nvPr>
        </p:nvSpPr>
        <p:spPr/>
        <p:txBody>
          <a:bodyPr/>
          <a:lstStyle/>
          <a:p>
            <a:r>
              <a:rPr lang="en-AU" sz="2400" b="1" i="0" dirty="0">
                <a:effectLst/>
                <a:latin typeface="adobe-garamond-pro"/>
              </a:rPr>
              <a:t>Medically Important Antibiotics Sold (U.S.) for Cattle Production, Other Livestock Production and Human Medicine (2017)</a:t>
            </a:r>
            <a:endParaRPr lang="en-US" altLang="en-US" sz="2400" dirty="0"/>
          </a:p>
        </p:txBody>
      </p:sp>
      <p:pic>
        <p:nvPicPr>
          <p:cNvPr id="6" name="Content Placeholder 5">
            <a:extLst>
              <a:ext uri="{FF2B5EF4-FFF2-40B4-BE49-F238E27FC236}">
                <a16:creationId xmlns:a16="http://schemas.microsoft.com/office/drawing/2014/main" id="{3AF5AA30-ECF0-3FA9-A1FB-650E69E18281}"/>
              </a:ext>
            </a:extLst>
          </p:cNvPr>
          <p:cNvPicPr>
            <a:picLocks noGrp="1" noChangeAspect="1"/>
          </p:cNvPicPr>
          <p:nvPr>
            <p:ph idx="1"/>
          </p:nvPr>
        </p:nvPicPr>
        <p:blipFill>
          <a:blip r:embed="rId2"/>
          <a:stretch>
            <a:fillRect/>
          </a:stretch>
        </p:blipFill>
        <p:spPr bwMode="auto">
          <a:xfrm>
            <a:off x="1643707" y="1600200"/>
            <a:ext cx="585658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5D1401-9075-ECE9-5008-B78605F5DE03}"/>
              </a:ext>
            </a:extLst>
          </p:cNvPr>
          <p:cNvSpPr>
            <a:spLocks noGrp="1"/>
          </p:cNvSpPr>
          <p:nvPr>
            <p:ph type="title"/>
          </p:nvPr>
        </p:nvSpPr>
        <p:spPr/>
        <p:txBody>
          <a:bodyPr/>
          <a:lstStyle/>
          <a:p>
            <a:r>
              <a:rPr lang="en-AU" dirty="0"/>
              <a:t>Antibiotic Use, Humans vs Animals</a:t>
            </a:r>
          </a:p>
        </p:txBody>
      </p:sp>
      <p:pic>
        <p:nvPicPr>
          <p:cNvPr id="7" name="Content Placeholder 6">
            <a:extLst>
              <a:ext uri="{FF2B5EF4-FFF2-40B4-BE49-F238E27FC236}">
                <a16:creationId xmlns:a16="http://schemas.microsoft.com/office/drawing/2014/main" id="{69E7408F-ACCD-8900-4284-FE85841B4330}"/>
              </a:ext>
            </a:extLst>
          </p:cNvPr>
          <p:cNvPicPr>
            <a:picLocks noGrp="1" noChangeAspect="1"/>
          </p:cNvPicPr>
          <p:nvPr>
            <p:ph idx="1"/>
          </p:nvPr>
        </p:nvPicPr>
        <p:blipFill>
          <a:blip r:embed="rId2"/>
          <a:stretch>
            <a:fillRect/>
          </a:stretch>
        </p:blipFill>
        <p:spPr bwMode="auto">
          <a:xfrm>
            <a:off x="457200" y="2473722"/>
            <a:ext cx="8229600" cy="277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E6C24FF2-C2D3-1D2A-EFC4-E9F0E36302D0}"/>
              </a:ext>
            </a:extLst>
          </p:cNvPr>
          <p:cNvSpPr>
            <a:spLocks noGrp="1" noChangeArrowheads="1"/>
          </p:cNvSpPr>
          <p:nvPr>
            <p:ph type="title"/>
          </p:nvPr>
        </p:nvSpPr>
        <p:spPr/>
        <p:txBody>
          <a:bodyPr/>
          <a:lstStyle/>
          <a:p>
            <a:r>
              <a:rPr lang="en-US" altLang="en-US" sz="3600" dirty="0"/>
              <a:t>U.S. and Global Farm Antibiotic Use</a:t>
            </a:r>
          </a:p>
        </p:txBody>
      </p:sp>
      <p:pic>
        <p:nvPicPr>
          <p:cNvPr id="40963" name="Picture 2" descr="Image result">
            <a:extLst>
              <a:ext uri="{FF2B5EF4-FFF2-40B4-BE49-F238E27FC236}">
                <a16:creationId xmlns:a16="http://schemas.microsoft.com/office/drawing/2014/main" id="{C37ABA2A-FA6A-692D-F4DD-E4B200C1224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719263"/>
            <a:ext cx="8229600" cy="4286250"/>
          </a:xfr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40E891-7619-C29D-1303-D77223748159}"/>
              </a:ext>
            </a:extLst>
          </p:cNvPr>
          <p:cNvPicPr>
            <a:picLocks noChangeAspect="1"/>
          </p:cNvPicPr>
          <p:nvPr/>
        </p:nvPicPr>
        <p:blipFill>
          <a:blip r:embed="rId2"/>
          <a:stretch>
            <a:fillRect/>
          </a:stretch>
        </p:blipFill>
        <p:spPr>
          <a:xfrm>
            <a:off x="1143000" y="0"/>
            <a:ext cx="6858000" cy="6858000"/>
          </a:xfrm>
          <a:prstGeom prst="rect">
            <a:avLst/>
          </a:prstGeom>
        </p:spPr>
      </p:pic>
    </p:spTree>
    <p:extLst>
      <p:ext uri="{BB962C8B-B14F-4D97-AF65-F5344CB8AC3E}">
        <p14:creationId xmlns:p14="http://schemas.microsoft.com/office/powerpoint/2010/main" val="3936386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7C5DAB-DDEE-A1A9-69FA-32E84BDAC5C5}"/>
              </a:ext>
            </a:extLst>
          </p:cNvPr>
          <p:cNvPicPr>
            <a:picLocks noChangeAspect="1"/>
          </p:cNvPicPr>
          <p:nvPr/>
        </p:nvPicPr>
        <p:blipFill>
          <a:blip r:embed="rId2"/>
          <a:stretch>
            <a:fillRect/>
          </a:stretch>
        </p:blipFill>
        <p:spPr>
          <a:xfrm>
            <a:off x="523875" y="571500"/>
            <a:ext cx="8096250" cy="5715000"/>
          </a:xfrm>
          <a:prstGeom prst="rect">
            <a:avLst/>
          </a:prstGeom>
        </p:spPr>
      </p:pic>
    </p:spTree>
    <p:extLst>
      <p:ext uri="{BB962C8B-B14F-4D97-AF65-F5344CB8AC3E}">
        <p14:creationId xmlns:p14="http://schemas.microsoft.com/office/powerpoint/2010/main" val="921359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B0C0B9-223B-8006-DAA4-2223A44B3313}"/>
              </a:ext>
            </a:extLst>
          </p:cNvPr>
          <p:cNvPicPr>
            <a:picLocks noChangeAspect="1"/>
          </p:cNvPicPr>
          <p:nvPr/>
        </p:nvPicPr>
        <p:blipFill>
          <a:blip r:embed="rId2"/>
          <a:stretch>
            <a:fillRect/>
          </a:stretch>
        </p:blipFill>
        <p:spPr>
          <a:xfrm>
            <a:off x="0" y="1040130"/>
            <a:ext cx="9144000" cy="4777740"/>
          </a:xfrm>
          <a:prstGeom prst="rect">
            <a:avLst/>
          </a:prstGeom>
        </p:spPr>
      </p:pic>
    </p:spTree>
    <p:extLst>
      <p:ext uri="{BB962C8B-B14F-4D97-AF65-F5344CB8AC3E}">
        <p14:creationId xmlns:p14="http://schemas.microsoft.com/office/powerpoint/2010/main" val="3990793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2CB4E1-B103-2CBC-D5BC-33B81C0E3BBD}"/>
              </a:ext>
            </a:extLst>
          </p:cNvPr>
          <p:cNvPicPr>
            <a:picLocks noChangeAspect="1"/>
          </p:cNvPicPr>
          <p:nvPr/>
        </p:nvPicPr>
        <p:blipFill>
          <a:blip r:embed="rId2"/>
          <a:stretch>
            <a:fillRect/>
          </a:stretch>
        </p:blipFill>
        <p:spPr>
          <a:xfrm>
            <a:off x="1143000" y="0"/>
            <a:ext cx="6858000" cy="68580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F568ACC3-5C4D-0F21-6F2C-403D4FE03B4A}"/>
              </a:ext>
            </a:extLst>
          </p:cNvPr>
          <p:cNvSpPr>
            <a:spLocks noGrp="1" noChangeArrowheads="1"/>
          </p:cNvSpPr>
          <p:nvPr>
            <p:ph type="title"/>
          </p:nvPr>
        </p:nvSpPr>
        <p:spPr/>
        <p:txBody>
          <a:bodyPr/>
          <a:lstStyle/>
          <a:p>
            <a:r>
              <a:rPr lang="en-US" altLang="en-US"/>
              <a:t>Global Human Antibiotic Use</a:t>
            </a:r>
          </a:p>
        </p:txBody>
      </p:sp>
      <p:sp>
        <p:nvSpPr>
          <p:cNvPr id="45059" name="Content Placeholder 2">
            <a:extLst>
              <a:ext uri="{FF2B5EF4-FFF2-40B4-BE49-F238E27FC236}">
                <a16:creationId xmlns:a16="http://schemas.microsoft.com/office/drawing/2014/main" id="{D054476E-4322-BD15-A718-6F0BE18141E7}"/>
              </a:ext>
            </a:extLst>
          </p:cNvPr>
          <p:cNvSpPr>
            <a:spLocks noGrp="1" noChangeArrowheads="1"/>
          </p:cNvSpPr>
          <p:nvPr>
            <p:ph idx="1"/>
          </p:nvPr>
        </p:nvSpPr>
        <p:spPr/>
        <p:txBody>
          <a:bodyPr/>
          <a:lstStyle/>
          <a:p>
            <a:r>
              <a:rPr lang="en-US" altLang="en-US" dirty="0"/>
              <a:t>Per capita consumption highest in industrialized countries (India&gt;China&gt;US)</a:t>
            </a:r>
          </a:p>
          <a:p>
            <a:r>
              <a:rPr lang="en-US" altLang="en-US" dirty="0"/>
              <a:t>20-50% inappropriate</a:t>
            </a:r>
          </a:p>
          <a:p>
            <a:r>
              <a:rPr lang="en-US" altLang="en-US" dirty="0"/>
              <a:t>Poor Southern hemisphere countries: lack of/delayed access to appropriate antibiotics kills more people than antibiotic resistance</a:t>
            </a:r>
          </a:p>
          <a:p>
            <a:endParaRPr lang="en-US"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A658CABF-997B-2338-8655-BB8BF3FA85E9}"/>
              </a:ext>
            </a:extLst>
          </p:cNvPr>
          <p:cNvSpPr>
            <a:spLocks noGrp="1" noChangeArrowheads="1"/>
          </p:cNvSpPr>
          <p:nvPr>
            <p:ph type="title"/>
          </p:nvPr>
        </p:nvSpPr>
        <p:spPr/>
        <p:txBody>
          <a:bodyPr/>
          <a:lstStyle/>
          <a:p>
            <a:r>
              <a:rPr lang="en-US" altLang="en-US"/>
              <a:t>Agricultural Antibiotic Use:</a:t>
            </a:r>
            <a:br>
              <a:rPr lang="en-US" altLang="en-US"/>
            </a:br>
            <a:r>
              <a:rPr lang="en-US" altLang="en-US"/>
              <a:t>U.S. vs UK</a:t>
            </a:r>
          </a:p>
        </p:txBody>
      </p:sp>
      <p:sp>
        <p:nvSpPr>
          <p:cNvPr id="47107" name="Content Placeholder 2">
            <a:extLst>
              <a:ext uri="{FF2B5EF4-FFF2-40B4-BE49-F238E27FC236}">
                <a16:creationId xmlns:a16="http://schemas.microsoft.com/office/drawing/2014/main" id="{CCC5EBF4-55C2-3670-13D5-8E4069F0DB00}"/>
              </a:ext>
            </a:extLst>
          </p:cNvPr>
          <p:cNvSpPr>
            <a:spLocks noGrp="1" noChangeArrowheads="1"/>
          </p:cNvSpPr>
          <p:nvPr>
            <p:ph idx="1"/>
          </p:nvPr>
        </p:nvSpPr>
        <p:spPr/>
        <p:txBody>
          <a:bodyPr/>
          <a:lstStyle/>
          <a:p>
            <a:r>
              <a:rPr lang="en-US" altLang="en-US" sz="3600"/>
              <a:t>U.S.:</a:t>
            </a:r>
          </a:p>
          <a:p>
            <a:pPr lvl="1"/>
            <a:r>
              <a:rPr lang="en-US" altLang="en-US" sz="3600"/>
              <a:t>3X higher in chickens</a:t>
            </a:r>
          </a:p>
          <a:p>
            <a:pPr lvl="1"/>
            <a:r>
              <a:rPr lang="en-US" altLang="en-US" sz="3600"/>
              <a:t>2X higher in pigs</a:t>
            </a:r>
          </a:p>
          <a:p>
            <a:pPr lvl="1"/>
            <a:r>
              <a:rPr lang="en-US" altLang="en-US" sz="3600"/>
              <a:t>5X higher in turkeys</a:t>
            </a:r>
          </a:p>
          <a:p>
            <a:pPr lvl="1"/>
            <a:r>
              <a:rPr lang="en-US" altLang="en-US" sz="3600"/>
              <a:t>12X higher in cows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8075D95D-DBF5-E651-07A0-99EEC9AB1223}"/>
              </a:ext>
            </a:extLst>
          </p:cNvPr>
          <p:cNvSpPr>
            <a:spLocks noGrp="1" noChangeArrowheads="1"/>
          </p:cNvSpPr>
          <p:nvPr>
            <p:ph type="title"/>
          </p:nvPr>
        </p:nvSpPr>
        <p:spPr/>
        <p:txBody>
          <a:bodyPr/>
          <a:lstStyle/>
          <a:p>
            <a:r>
              <a:rPr lang="en-US" altLang="en-US">
                <a:solidFill>
                  <a:srgbClr val="CCFFFF"/>
                </a:solidFill>
              </a:rPr>
              <a:t>Antibiotic Use</a:t>
            </a:r>
            <a:endParaRPr lang="en-US" altLang="en-US"/>
          </a:p>
        </p:txBody>
      </p:sp>
      <p:sp>
        <p:nvSpPr>
          <p:cNvPr id="48131" name="Content Placeholder 2">
            <a:extLst>
              <a:ext uri="{FF2B5EF4-FFF2-40B4-BE49-F238E27FC236}">
                <a16:creationId xmlns:a16="http://schemas.microsoft.com/office/drawing/2014/main" id="{BBF2A9DD-FF82-FF62-9E7C-1DB583E03BBB}"/>
              </a:ext>
            </a:extLst>
          </p:cNvPr>
          <p:cNvSpPr>
            <a:spLocks noGrp="1" noChangeArrowheads="1"/>
          </p:cNvSpPr>
          <p:nvPr>
            <p:ph idx="1"/>
          </p:nvPr>
        </p:nvSpPr>
        <p:spPr/>
        <p:txBody>
          <a:bodyPr/>
          <a:lstStyle/>
          <a:p>
            <a:pPr eaLnBrk="1" hangingPunct="1"/>
            <a:r>
              <a:rPr lang="en-US" altLang="en-US" sz="3600" dirty="0"/>
              <a:t>Other (soaps, pets, etc.): 10%</a:t>
            </a:r>
          </a:p>
          <a:p>
            <a:pPr marL="342900" lvl="1" indent="-342900" eaLnBrk="1" hangingPunct="1">
              <a:buFontTx/>
              <a:buChar char="•"/>
            </a:pPr>
            <a:endParaRPr lang="en-US" altLang="en-US" sz="3600" dirty="0"/>
          </a:p>
          <a:p>
            <a:pPr marL="342900" lvl="1" indent="-342900" eaLnBrk="1" hangingPunct="1">
              <a:buFontTx/>
              <a:buChar char="•"/>
            </a:pPr>
            <a:r>
              <a:rPr lang="en-US" altLang="en-US" sz="3600" dirty="0"/>
              <a:t>97% sold over-the-counter (despite 2013 FDA rules)</a:t>
            </a:r>
          </a:p>
          <a:p>
            <a:pPr marL="342900" lvl="1" indent="-342900" eaLnBrk="1" hangingPunct="1">
              <a:buFontTx/>
              <a:buChar char="•"/>
            </a:pPr>
            <a:endParaRPr lang="en-US" altLang="en-US" sz="3600" dirty="0"/>
          </a:p>
          <a:p>
            <a:pPr marL="342900" lvl="1" indent="-342900" eaLnBrk="1" hangingPunct="1">
              <a:buFontTx/>
              <a:buChar char="•"/>
            </a:pPr>
            <a:r>
              <a:rPr lang="en-US" altLang="en-US" sz="3600" dirty="0"/>
              <a:t>Worldwide, antibiotics among the most counterfeited medicines</a:t>
            </a:r>
          </a:p>
          <a:p>
            <a:endParaRPr lang="en-US"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10B4369E-63AE-F55A-DA21-4E4707F5295C}"/>
              </a:ext>
            </a:extLst>
          </p:cNvPr>
          <p:cNvSpPr>
            <a:spLocks noGrp="1" noChangeArrowheads="1"/>
          </p:cNvSpPr>
          <p:nvPr>
            <p:ph type="title"/>
          </p:nvPr>
        </p:nvSpPr>
        <p:spPr/>
        <p:txBody>
          <a:bodyPr/>
          <a:lstStyle/>
          <a:p>
            <a:pPr eaLnBrk="1" hangingPunct="1"/>
            <a:r>
              <a:rPr lang="en-US" altLang="en-US"/>
              <a:t>Agricultural Antibiotic Use</a:t>
            </a:r>
          </a:p>
        </p:txBody>
      </p:sp>
      <p:sp>
        <p:nvSpPr>
          <p:cNvPr id="49155" name="Content Placeholder 2">
            <a:extLst>
              <a:ext uri="{FF2B5EF4-FFF2-40B4-BE49-F238E27FC236}">
                <a16:creationId xmlns:a16="http://schemas.microsoft.com/office/drawing/2014/main" id="{ED7BCE6A-0D76-2870-93BA-5A26F9F290F4}"/>
              </a:ext>
            </a:extLst>
          </p:cNvPr>
          <p:cNvSpPr>
            <a:spLocks noGrp="1" noChangeArrowheads="1"/>
          </p:cNvSpPr>
          <p:nvPr>
            <p:ph idx="1"/>
          </p:nvPr>
        </p:nvSpPr>
        <p:spPr/>
        <p:txBody>
          <a:bodyPr/>
          <a:lstStyle/>
          <a:p>
            <a:pPr eaLnBrk="1" hangingPunct="1"/>
            <a:r>
              <a:rPr lang="en-US" altLang="en-US" sz="3600" dirty="0"/>
              <a:t>84% of beef cattle, 83% of pigs, and 40-50% of poultry given non-therapeutic antibiotics</a:t>
            </a:r>
          </a:p>
          <a:p>
            <a:pPr eaLnBrk="1" hangingPunct="1"/>
            <a:r>
              <a:rPr lang="en-US" altLang="en-US" sz="3600" dirty="0"/>
              <a:t>50-75% of antibiotics end up in waste stream (then soil and water)</a:t>
            </a:r>
          </a:p>
          <a:p>
            <a:pPr lvl="1" eaLnBrk="1" hangingPunct="1"/>
            <a:r>
              <a:rPr lang="en-US" altLang="en-US" sz="3200" dirty="0"/>
              <a:t>Dangerous levels most common in Asia and Africa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3F76DA24-0B6B-A4F8-6144-7CB14AB5B5E2}"/>
              </a:ext>
            </a:extLst>
          </p:cNvPr>
          <p:cNvSpPr>
            <a:spLocks noGrp="1" noChangeArrowheads="1"/>
          </p:cNvSpPr>
          <p:nvPr>
            <p:ph type="title"/>
          </p:nvPr>
        </p:nvSpPr>
        <p:spPr/>
        <p:txBody>
          <a:bodyPr/>
          <a:lstStyle/>
          <a:p>
            <a:pPr eaLnBrk="1" hangingPunct="1"/>
            <a:r>
              <a:rPr lang="en-US" altLang="en-US" sz="3600"/>
              <a:t>Antibiotic Class – Feed Additive Antibiotics</a:t>
            </a:r>
          </a:p>
        </p:txBody>
      </p:sp>
      <p:sp>
        <p:nvSpPr>
          <p:cNvPr id="3" name="Content Placeholder 2">
            <a:extLst>
              <a:ext uri="{FF2B5EF4-FFF2-40B4-BE49-F238E27FC236}">
                <a16:creationId xmlns:a16="http://schemas.microsoft.com/office/drawing/2014/main" id="{B6892DD2-5FFC-1604-009B-DC45900028DA}"/>
              </a:ext>
            </a:extLst>
          </p:cNvPr>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endParaRPr lang="en-US" b="1" dirty="0"/>
          </a:p>
          <a:p>
            <a:pPr eaLnBrk="1" fontAlgn="auto" hangingPunct="1">
              <a:spcAft>
                <a:spcPts val="0"/>
              </a:spcAft>
              <a:buFont typeface="Arial" pitchFamily="34" charset="0"/>
              <a:buChar char="•"/>
              <a:defRPr/>
            </a:pPr>
            <a:r>
              <a:rPr lang="en-US" dirty="0" err="1"/>
              <a:t>Penicillins</a:t>
            </a:r>
            <a:r>
              <a:rPr lang="en-US" dirty="0"/>
              <a:t> – Penicillin</a:t>
            </a:r>
          </a:p>
          <a:p>
            <a:pPr eaLnBrk="1" fontAlgn="auto" hangingPunct="1">
              <a:spcAft>
                <a:spcPts val="0"/>
              </a:spcAft>
              <a:buFont typeface="Arial" pitchFamily="34" charset="0"/>
              <a:buChar char="•"/>
              <a:defRPr/>
            </a:pPr>
            <a:r>
              <a:rPr lang="en-US" dirty="0" err="1"/>
              <a:t>Cephalosporins</a:t>
            </a:r>
            <a:endParaRPr lang="en-US" dirty="0"/>
          </a:p>
          <a:p>
            <a:pPr eaLnBrk="1" fontAlgn="auto" hangingPunct="1">
              <a:spcAft>
                <a:spcPts val="0"/>
              </a:spcAft>
              <a:buFont typeface="Arial" pitchFamily="34" charset="0"/>
              <a:buChar char="•"/>
              <a:defRPr/>
            </a:pPr>
            <a:r>
              <a:rPr lang="en-US" dirty="0" err="1"/>
              <a:t>Tetracyclines</a:t>
            </a:r>
            <a:r>
              <a:rPr lang="en-US" dirty="0"/>
              <a:t> - Chlortetracycline, </a:t>
            </a:r>
            <a:r>
              <a:rPr lang="en-US" dirty="0" err="1"/>
              <a:t>Oxytetracycline</a:t>
            </a:r>
            <a:endParaRPr lang="en-US" dirty="0"/>
          </a:p>
          <a:p>
            <a:pPr eaLnBrk="1" fontAlgn="auto" hangingPunct="1">
              <a:spcAft>
                <a:spcPts val="0"/>
              </a:spcAft>
              <a:buFont typeface="Arial" pitchFamily="34" charset="0"/>
              <a:buChar char="•"/>
              <a:defRPr/>
            </a:pPr>
            <a:r>
              <a:rPr lang="en-US" dirty="0" err="1"/>
              <a:t>Aminoglycosides</a:t>
            </a:r>
            <a:r>
              <a:rPr lang="en-US" dirty="0"/>
              <a:t> - </a:t>
            </a:r>
            <a:r>
              <a:rPr lang="en-US" dirty="0" err="1"/>
              <a:t>Apramycin</a:t>
            </a:r>
            <a:endParaRPr lang="en-US" dirty="0"/>
          </a:p>
          <a:p>
            <a:pPr eaLnBrk="1" fontAlgn="auto" hangingPunct="1">
              <a:spcAft>
                <a:spcPts val="0"/>
              </a:spcAft>
              <a:buFont typeface="Arial" pitchFamily="34" charset="0"/>
              <a:buChar char="•"/>
              <a:defRPr/>
            </a:pPr>
            <a:r>
              <a:rPr lang="en-US" dirty="0" err="1"/>
              <a:t>Streptogramins</a:t>
            </a:r>
            <a:r>
              <a:rPr lang="en-US" dirty="0"/>
              <a:t> - </a:t>
            </a:r>
            <a:r>
              <a:rPr lang="en-US" dirty="0" err="1"/>
              <a:t>Virginiamycin</a:t>
            </a:r>
            <a:endParaRPr lang="en-US" dirty="0"/>
          </a:p>
          <a:p>
            <a:pPr eaLnBrk="1" fontAlgn="auto" hangingPunct="1">
              <a:spcAft>
                <a:spcPts val="0"/>
              </a:spcAft>
              <a:buFont typeface="Arial" pitchFamily="34" charset="0"/>
              <a:buChar char="•"/>
              <a:defRPr/>
            </a:pPr>
            <a:r>
              <a:rPr lang="en-US" dirty="0" err="1"/>
              <a:t>Macrolides</a:t>
            </a:r>
            <a:r>
              <a:rPr lang="en-US" dirty="0"/>
              <a:t> - Erythromycin, </a:t>
            </a:r>
            <a:r>
              <a:rPr lang="en-US" dirty="0" err="1"/>
              <a:t>Oleandomycin</a:t>
            </a:r>
            <a:r>
              <a:rPr lang="en-US" dirty="0"/>
              <a:t>, </a:t>
            </a:r>
            <a:r>
              <a:rPr lang="en-US" dirty="0" err="1"/>
              <a:t>Tylosin</a:t>
            </a:r>
            <a:endParaRPr lang="en-US" dirty="0"/>
          </a:p>
          <a:p>
            <a:pPr eaLnBrk="1" fontAlgn="auto" hangingPunct="1">
              <a:spcAft>
                <a:spcPts val="0"/>
              </a:spcAft>
              <a:buFont typeface="Arial" pitchFamily="34" charset="0"/>
              <a:buChar char="•"/>
              <a:defRPr/>
            </a:pPr>
            <a:r>
              <a:rPr lang="en-US" dirty="0" err="1"/>
              <a:t>Clindamycin</a:t>
            </a:r>
            <a:r>
              <a:rPr lang="en-US" dirty="0"/>
              <a:t> (</a:t>
            </a:r>
            <a:r>
              <a:rPr lang="en-US" dirty="0" err="1"/>
              <a:t>Lincosamide</a:t>
            </a:r>
            <a:r>
              <a:rPr lang="en-US" dirty="0"/>
              <a:t> class) - </a:t>
            </a:r>
            <a:r>
              <a:rPr lang="en-US" dirty="0" err="1"/>
              <a:t>Lincomycin</a:t>
            </a:r>
            <a:endParaRPr lang="en-US" dirty="0"/>
          </a:p>
          <a:p>
            <a:pPr eaLnBrk="1" fontAlgn="auto" hangingPunct="1">
              <a:spcAft>
                <a:spcPts val="0"/>
              </a:spcAft>
              <a:buFont typeface="Arial" pitchFamily="34" charset="0"/>
              <a:buChar char="•"/>
              <a:defRPr/>
            </a:pPr>
            <a:r>
              <a:rPr lang="en-US" dirty="0"/>
              <a:t>Sulfonamides - </a:t>
            </a:r>
            <a:r>
              <a:rPr lang="en-US" dirty="0" err="1"/>
              <a:t>Sulfamethazine</a:t>
            </a:r>
            <a:r>
              <a:rPr lang="en-US" dirty="0"/>
              <a:t>, Sulfathiazole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CC4FF58A-BF40-110E-C542-6E6F41C0FE70}"/>
              </a:ext>
            </a:extLst>
          </p:cNvPr>
          <p:cNvSpPr>
            <a:spLocks noGrp="1" noChangeArrowheads="1"/>
          </p:cNvSpPr>
          <p:nvPr>
            <p:ph type="title"/>
          </p:nvPr>
        </p:nvSpPr>
        <p:spPr/>
        <p:txBody>
          <a:bodyPr/>
          <a:lstStyle/>
          <a:p>
            <a:r>
              <a:rPr lang="en-US" altLang="en-US" dirty="0"/>
              <a:t>Citrus Farming</a:t>
            </a:r>
          </a:p>
        </p:txBody>
      </p:sp>
      <p:sp>
        <p:nvSpPr>
          <p:cNvPr id="51203" name="Content Placeholder 2">
            <a:extLst>
              <a:ext uri="{FF2B5EF4-FFF2-40B4-BE49-F238E27FC236}">
                <a16:creationId xmlns:a16="http://schemas.microsoft.com/office/drawing/2014/main" id="{68C1AB01-F610-48BF-28CD-F23648FF48A7}"/>
              </a:ext>
            </a:extLst>
          </p:cNvPr>
          <p:cNvSpPr>
            <a:spLocks noGrp="1" noChangeArrowheads="1"/>
          </p:cNvSpPr>
          <p:nvPr>
            <p:ph idx="1"/>
          </p:nvPr>
        </p:nvSpPr>
        <p:spPr/>
        <p:txBody>
          <a:bodyPr/>
          <a:lstStyle/>
          <a:p>
            <a:r>
              <a:rPr lang="en-US" altLang="en-US"/>
              <a:t>Streptomycin (an aminoglycoside) and oxytetracycline sprayed on orange trees to combat citrus greening disease</a:t>
            </a:r>
          </a:p>
          <a:p>
            <a:r>
              <a:rPr lang="en-US" altLang="en-US"/>
              <a:t>Can contribute to drug resistance in humans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076BA01F-E21D-51C0-0DA0-DCBE16FB38F3}"/>
              </a:ext>
            </a:extLst>
          </p:cNvPr>
          <p:cNvSpPr>
            <a:spLocks noGrp="1" noChangeArrowheads="1"/>
          </p:cNvSpPr>
          <p:nvPr>
            <p:ph type="title"/>
          </p:nvPr>
        </p:nvSpPr>
        <p:spPr/>
        <p:txBody>
          <a:bodyPr/>
          <a:lstStyle/>
          <a:p>
            <a:r>
              <a:rPr lang="en-US" altLang="en-US"/>
              <a:t>Herbicides and Antibiotic Resistance</a:t>
            </a:r>
          </a:p>
        </p:txBody>
      </p:sp>
      <p:sp>
        <p:nvSpPr>
          <p:cNvPr id="52227" name="Content Placeholder 2">
            <a:extLst>
              <a:ext uri="{FF2B5EF4-FFF2-40B4-BE49-F238E27FC236}">
                <a16:creationId xmlns:a16="http://schemas.microsoft.com/office/drawing/2014/main" id="{F132D605-84EC-1787-3FDC-8C2A587565C2}"/>
              </a:ext>
            </a:extLst>
          </p:cNvPr>
          <p:cNvSpPr>
            <a:spLocks noGrp="1" noChangeArrowheads="1"/>
          </p:cNvSpPr>
          <p:nvPr>
            <p:ph idx="1"/>
          </p:nvPr>
        </p:nvSpPr>
        <p:spPr/>
        <p:txBody>
          <a:bodyPr/>
          <a:lstStyle/>
          <a:p>
            <a:r>
              <a:rPr lang="en-US" altLang="en-US"/>
              <a:t>Glyphosate (Roundup) and Kamba (dicamba), two of the world’s most widely used herbicides, increase the rate of antibiotic resistance development in bacteria by a factor of up to 100,000 times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971944EE-5B3F-68A4-18B5-0A72208C314F}"/>
              </a:ext>
            </a:extLst>
          </p:cNvPr>
          <p:cNvSpPr>
            <a:spLocks noGrp="1" noChangeArrowheads="1"/>
          </p:cNvSpPr>
          <p:nvPr>
            <p:ph type="title"/>
          </p:nvPr>
        </p:nvSpPr>
        <p:spPr/>
        <p:txBody>
          <a:bodyPr/>
          <a:lstStyle/>
          <a:p>
            <a:r>
              <a:rPr lang="en-US" altLang="en-US" sz="3200">
                <a:solidFill>
                  <a:srgbClr val="CCFFFF"/>
                </a:solidFill>
              </a:rPr>
              <a:t>Dung, dung beetles, ivermectin, and agricultural antimicrobial overuse</a:t>
            </a:r>
            <a:endParaRPr lang="en-US" altLang="en-US"/>
          </a:p>
        </p:txBody>
      </p:sp>
      <p:sp>
        <p:nvSpPr>
          <p:cNvPr id="53251" name="Content Placeholder 2">
            <a:extLst>
              <a:ext uri="{FF2B5EF4-FFF2-40B4-BE49-F238E27FC236}">
                <a16:creationId xmlns:a16="http://schemas.microsoft.com/office/drawing/2014/main" id="{60AA3B5C-76D4-7EB8-93DE-1779B1544B8E}"/>
              </a:ext>
            </a:extLst>
          </p:cNvPr>
          <p:cNvSpPr>
            <a:spLocks noGrp="1" noChangeArrowheads="1"/>
          </p:cNvSpPr>
          <p:nvPr>
            <p:ph idx="1"/>
          </p:nvPr>
        </p:nvSpPr>
        <p:spPr/>
        <p:txBody>
          <a:bodyPr/>
          <a:lstStyle/>
          <a:p>
            <a:r>
              <a:rPr lang="en-US" altLang="en-US" sz="2400"/>
              <a:t>Animals unload 100 billion tons dung/day worldwide</a:t>
            </a:r>
          </a:p>
          <a:p>
            <a:r>
              <a:rPr lang="en-US" altLang="en-US" sz="2400"/>
              <a:t>Dung beetles:</a:t>
            </a:r>
          </a:p>
          <a:p>
            <a:pPr lvl="1"/>
            <a:r>
              <a:rPr lang="en-US" altLang="en-US" sz="2200"/>
              <a:t>Clear pastureland and open it for grazing</a:t>
            </a:r>
          </a:p>
          <a:p>
            <a:pPr lvl="1"/>
            <a:r>
              <a:rPr lang="en-US" altLang="en-US" sz="2200"/>
              <a:t>Help cycle nutrients</a:t>
            </a:r>
          </a:p>
          <a:p>
            <a:pPr lvl="1"/>
            <a:r>
              <a:rPr lang="en-US" altLang="en-US" sz="2200"/>
              <a:t>Aerate soil</a:t>
            </a:r>
          </a:p>
          <a:p>
            <a:pPr lvl="1"/>
            <a:r>
              <a:rPr lang="en-US" altLang="en-US" sz="2200"/>
              <a:t>Disperse seeds</a:t>
            </a:r>
          </a:p>
          <a:p>
            <a:pPr lvl="1"/>
            <a:r>
              <a:rPr lang="en-US" altLang="en-US" sz="2200"/>
              <a:t>Reduce methane output by 40%</a:t>
            </a:r>
          </a:p>
          <a:p>
            <a:pPr lvl="1"/>
            <a:r>
              <a:rPr lang="en-US" altLang="en-US" sz="2200">
                <a:solidFill>
                  <a:srgbClr val="FFFFFF"/>
                </a:solidFill>
              </a:rPr>
              <a:t>Do in 48 hrs what it would take nature a few yrs to accomplish</a:t>
            </a:r>
          </a:p>
          <a:p>
            <a:pPr lvl="1"/>
            <a:r>
              <a:rPr lang="en-US" altLang="en-US" sz="2200">
                <a:solidFill>
                  <a:srgbClr val="FFFFFF"/>
                </a:solidFill>
              </a:rPr>
              <a:t>Provide $910 million worth of “services”/yr in US and UK</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DE52976E-32DE-166A-42C0-88D6A1FCAC60}"/>
              </a:ext>
            </a:extLst>
          </p:cNvPr>
          <p:cNvSpPr>
            <a:spLocks noGrp="1" noChangeArrowheads="1"/>
          </p:cNvSpPr>
          <p:nvPr>
            <p:ph type="title"/>
          </p:nvPr>
        </p:nvSpPr>
        <p:spPr/>
        <p:txBody>
          <a:bodyPr/>
          <a:lstStyle/>
          <a:p>
            <a:r>
              <a:rPr lang="en-US" altLang="en-US" sz="3200">
                <a:solidFill>
                  <a:srgbClr val="CCFFFF"/>
                </a:solidFill>
              </a:rPr>
              <a:t>Dung, dung beetles, ivermectin, and agricultural antimicrobial overuse</a:t>
            </a:r>
            <a:endParaRPr lang="en-US" altLang="en-US"/>
          </a:p>
        </p:txBody>
      </p:sp>
      <p:sp>
        <p:nvSpPr>
          <p:cNvPr id="3" name="Content Placeholder 2">
            <a:extLst>
              <a:ext uri="{FF2B5EF4-FFF2-40B4-BE49-F238E27FC236}">
                <a16:creationId xmlns:a16="http://schemas.microsoft.com/office/drawing/2014/main" id="{A371C6BE-EB16-363F-4DA9-3B3C91887C1A}"/>
              </a:ext>
            </a:extLst>
          </p:cNvPr>
          <p:cNvSpPr>
            <a:spLocks noGrp="1"/>
          </p:cNvSpPr>
          <p:nvPr>
            <p:ph idx="1"/>
          </p:nvPr>
        </p:nvSpPr>
        <p:spPr/>
        <p:txBody>
          <a:bodyPr/>
          <a:lstStyle/>
          <a:p>
            <a:pPr>
              <a:defRPr/>
            </a:pPr>
            <a:r>
              <a:rPr lang="en-US" sz="3600" dirty="0"/>
              <a:t>Dung beetle populations declining</a:t>
            </a:r>
          </a:p>
          <a:p>
            <a:pPr>
              <a:defRPr/>
            </a:pPr>
            <a:r>
              <a:rPr lang="en-US" sz="3600" dirty="0"/>
              <a:t>Causes:</a:t>
            </a:r>
          </a:p>
          <a:p>
            <a:pPr lvl="1">
              <a:defRPr/>
            </a:pPr>
            <a:r>
              <a:rPr lang="en-US" sz="3600" dirty="0"/>
              <a:t>Habitat loss for agriculture, etc.</a:t>
            </a:r>
          </a:p>
          <a:p>
            <a:pPr lvl="1">
              <a:defRPr/>
            </a:pPr>
            <a:r>
              <a:rPr lang="en-US" sz="3600" dirty="0"/>
              <a:t>Poachers who kill 33,000 elephants and 1,200+ rhinos each year</a:t>
            </a:r>
          </a:p>
          <a:p>
            <a:pPr lvl="1">
              <a:defRPr/>
            </a:pPr>
            <a:r>
              <a:rPr lang="en-US" sz="3600" dirty="0" err="1"/>
              <a:t>Ivermectin</a:t>
            </a:r>
            <a:endParaRPr lang="en-US" sz="3600" dirty="0"/>
          </a:p>
          <a:p>
            <a:pPr marL="457200" lvl="1" indent="0">
              <a:buFontTx/>
              <a:buNone/>
              <a:defRPr/>
            </a:pPr>
            <a:endParaRPr lang="en-US" dirty="0"/>
          </a:p>
          <a:p>
            <a:pPr>
              <a:defRPr/>
            </a:pPr>
            <a:endParaRPr lang="en-US" dirty="0"/>
          </a:p>
          <a:p>
            <a:pPr>
              <a:defRPr/>
            </a:pP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D6BD5E05-45F4-47E6-4682-0827957B5ED0}"/>
              </a:ext>
            </a:extLst>
          </p:cNvPr>
          <p:cNvSpPr>
            <a:spLocks noGrp="1" noChangeArrowheads="1"/>
          </p:cNvSpPr>
          <p:nvPr>
            <p:ph type="title"/>
          </p:nvPr>
        </p:nvSpPr>
        <p:spPr/>
        <p:txBody>
          <a:bodyPr/>
          <a:lstStyle/>
          <a:p>
            <a:r>
              <a:rPr lang="en-US" altLang="en-US"/>
              <a:t>Ivermectin</a:t>
            </a:r>
          </a:p>
        </p:txBody>
      </p:sp>
      <p:sp>
        <p:nvSpPr>
          <p:cNvPr id="55299" name="Content Placeholder 2">
            <a:extLst>
              <a:ext uri="{FF2B5EF4-FFF2-40B4-BE49-F238E27FC236}">
                <a16:creationId xmlns:a16="http://schemas.microsoft.com/office/drawing/2014/main" id="{B077A3C3-AA32-0532-C119-9BE00A758463}"/>
              </a:ext>
            </a:extLst>
          </p:cNvPr>
          <p:cNvSpPr>
            <a:spLocks noGrp="1" noChangeArrowheads="1"/>
          </p:cNvSpPr>
          <p:nvPr>
            <p:ph idx="1"/>
          </p:nvPr>
        </p:nvSpPr>
        <p:spPr/>
        <p:txBody>
          <a:bodyPr/>
          <a:lstStyle/>
          <a:p>
            <a:r>
              <a:rPr lang="en-US" altLang="en-US" sz="3600"/>
              <a:t>Anti-filarial drug essential in helping to (nearly) eliminate river blindness (onchocerciasis) in developing world</a:t>
            </a:r>
          </a:p>
          <a:p>
            <a:endParaRPr lang="en-US" altLang="en-US" sz="3600"/>
          </a:p>
          <a:p>
            <a:r>
              <a:rPr lang="en-US" altLang="en-US" sz="3600"/>
              <a:t>Treatment for elephantiasis (filariasis)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721023C5-6E65-CCA9-B206-311E5C30F0B9}"/>
              </a:ext>
            </a:extLst>
          </p:cNvPr>
          <p:cNvSpPr>
            <a:spLocks noGrp="1" noChangeArrowheads="1"/>
          </p:cNvSpPr>
          <p:nvPr>
            <p:ph type="title"/>
          </p:nvPr>
        </p:nvSpPr>
        <p:spPr/>
        <p:txBody>
          <a:bodyPr/>
          <a:lstStyle/>
          <a:p>
            <a:r>
              <a:rPr lang="en-US" altLang="en-US"/>
              <a:t>Ivermectin</a:t>
            </a:r>
          </a:p>
        </p:txBody>
      </p:sp>
      <p:sp>
        <p:nvSpPr>
          <p:cNvPr id="56323" name="Content Placeholder 2">
            <a:extLst>
              <a:ext uri="{FF2B5EF4-FFF2-40B4-BE49-F238E27FC236}">
                <a16:creationId xmlns:a16="http://schemas.microsoft.com/office/drawing/2014/main" id="{FFF54FD8-A864-9978-6709-4892F25E841D}"/>
              </a:ext>
            </a:extLst>
          </p:cNvPr>
          <p:cNvSpPr>
            <a:spLocks noGrp="1" noChangeArrowheads="1"/>
          </p:cNvSpPr>
          <p:nvPr>
            <p:ph idx="1"/>
          </p:nvPr>
        </p:nvSpPr>
        <p:spPr/>
        <p:txBody>
          <a:bodyPr/>
          <a:lstStyle/>
          <a:p>
            <a:r>
              <a:rPr lang="en-US" altLang="en-US" sz="3600">
                <a:solidFill>
                  <a:srgbClr val="FFFFFF"/>
                </a:solidFill>
              </a:rPr>
              <a:t>One of the most widely used veterinary drugs</a:t>
            </a:r>
          </a:p>
          <a:p>
            <a:pPr lvl="1"/>
            <a:r>
              <a:rPr lang="en-US" altLang="en-US" sz="3600">
                <a:solidFill>
                  <a:srgbClr val="FFFFFF"/>
                </a:solidFill>
              </a:rPr>
              <a:t>Liver flukes, eye worms, lunworms, roundworms, mites, horn flies, ticks, heartworm, even head lice</a:t>
            </a:r>
          </a:p>
          <a:p>
            <a:r>
              <a:rPr lang="en-US" altLang="en-US" sz="3600">
                <a:solidFill>
                  <a:srgbClr val="FFFFFF"/>
                </a:solidFill>
              </a:rPr>
              <a:t>Highly profitable (Merck)</a:t>
            </a:r>
          </a:p>
          <a:p>
            <a:pPr lvl="1"/>
            <a:r>
              <a:rPr lang="en-US" altLang="en-US" sz="3200">
                <a:solidFill>
                  <a:srgbClr val="FFFFFF"/>
                </a:solidFill>
              </a:rPr>
              <a:t>Merck has donated ivermectin to river blindness eradication campaign</a:t>
            </a:r>
          </a:p>
          <a:p>
            <a:endParaRPr lang="en-US"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00C060CD-3F78-2FDB-8B91-4D43BE5EA444}"/>
              </a:ext>
            </a:extLst>
          </p:cNvPr>
          <p:cNvSpPr>
            <a:spLocks noGrp="1" noChangeArrowheads="1"/>
          </p:cNvSpPr>
          <p:nvPr>
            <p:ph type="title"/>
          </p:nvPr>
        </p:nvSpPr>
        <p:spPr/>
        <p:txBody>
          <a:bodyPr/>
          <a:lstStyle/>
          <a:p>
            <a:r>
              <a:rPr lang="en-US" altLang="en-US">
                <a:solidFill>
                  <a:srgbClr val="CCFFFF"/>
                </a:solidFill>
              </a:rPr>
              <a:t>Ivermectin</a:t>
            </a:r>
            <a:endParaRPr lang="en-US" altLang="en-US"/>
          </a:p>
        </p:txBody>
      </p:sp>
      <p:sp>
        <p:nvSpPr>
          <p:cNvPr id="57347" name="Content Placeholder 2">
            <a:extLst>
              <a:ext uri="{FF2B5EF4-FFF2-40B4-BE49-F238E27FC236}">
                <a16:creationId xmlns:a16="http://schemas.microsoft.com/office/drawing/2014/main" id="{34DC5FAB-D42A-D180-503E-7D3B879EF05A}"/>
              </a:ext>
            </a:extLst>
          </p:cNvPr>
          <p:cNvSpPr>
            <a:spLocks noGrp="1" noChangeArrowheads="1"/>
          </p:cNvSpPr>
          <p:nvPr>
            <p:ph idx="1"/>
          </p:nvPr>
        </p:nvSpPr>
        <p:spPr/>
        <p:txBody>
          <a:bodyPr/>
          <a:lstStyle/>
          <a:p>
            <a:r>
              <a:rPr lang="en-US" altLang="en-US" dirty="0"/>
              <a:t>62%-98% ends up in highly toxic concentrations in dung → consumed by dung beetles</a:t>
            </a:r>
          </a:p>
          <a:p>
            <a:r>
              <a:rPr lang="en-US" altLang="en-US" dirty="0"/>
              <a:t>Disrupts dung beetles ability to use antennae to communicate, find mates, locate food</a:t>
            </a:r>
          </a:p>
          <a:p>
            <a:r>
              <a:rPr lang="en-US" altLang="en-US" dirty="0"/>
              <a:t>Extra 312 </a:t>
            </a:r>
            <a:r>
              <a:rPr lang="en-US" altLang="en-US" dirty="0" err="1"/>
              <a:t>lbs</a:t>
            </a:r>
            <a:r>
              <a:rPr lang="en-US" altLang="en-US" dirty="0"/>
              <a:t> dung/yr piles up when dung beetle populations drop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38C49B3D-FFA0-C74E-D580-700D9658B8C7}"/>
              </a:ext>
            </a:extLst>
          </p:cNvPr>
          <p:cNvSpPr>
            <a:spLocks noGrp="1" noChangeArrowheads="1"/>
          </p:cNvSpPr>
          <p:nvPr>
            <p:ph type="title"/>
          </p:nvPr>
        </p:nvSpPr>
        <p:spPr/>
        <p:txBody>
          <a:bodyPr/>
          <a:lstStyle/>
          <a:p>
            <a:r>
              <a:rPr lang="en-US" altLang="en-US">
                <a:solidFill>
                  <a:srgbClr val="CCFFFF"/>
                </a:solidFill>
              </a:rPr>
              <a:t>Ivermectin</a:t>
            </a:r>
            <a:endParaRPr lang="en-US" altLang="en-US"/>
          </a:p>
        </p:txBody>
      </p:sp>
      <p:sp>
        <p:nvSpPr>
          <p:cNvPr id="58371" name="Content Placeholder 2">
            <a:extLst>
              <a:ext uri="{FF2B5EF4-FFF2-40B4-BE49-F238E27FC236}">
                <a16:creationId xmlns:a16="http://schemas.microsoft.com/office/drawing/2014/main" id="{7810A293-B443-F50F-EC53-D74CE046C075}"/>
              </a:ext>
            </a:extLst>
          </p:cNvPr>
          <p:cNvSpPr>
            <a:spLocks noGrp="1" noChangeArrowheads="1"/>
          </p:cNvSpPr>
          <p:nvPr>
            <p:ph idx="1"/>
          </p:nvPr>
        </p:nvSpPr>
        <p:spPr/>
        <p:txBody>
          <a:bodyPr/>
          <a:lstStyle/>
          <a:p>
            <a:r>
              <a:rPr lang="en-US" altLang="en-US" sz="3600"/>
              <a:t>Linked to decline of dung beetles (c.f., DDT – birds, diclofenac – vultures, neonicotinoids – bees)</a:t>
            </a:r>
          </a:p>
          <a:p>
            <a:r>
              <a:rPr lang="en-US" altLang="en-US" sz="3600"/>
              <a:t>Recommendations to limit use to actual infections, IV use, and use during cooler weather when dung beetles dormant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04E15B30-AA73-EF5D-0E61-7802E2390102}"/>
              </a:ext>
            </a:extLst>
          </p:cNvPr>
          <p:cNvSpPr>
            <a:spLocks noGrp="1" noChangeArrowheads="1"/>
          </p:cNvSpPr>
          <p:nvPr>
            <p:ph type="title"/>
          </p:nvPr>
        </p:nvSpPr>
        <p:spPr/>
        <p:txBody>
          <a:bodyPr/>
          <a:lstStyle/>
          <a:p>
            <a:r>
              <a:rPr lang="en-US" altLang="en-US">
                <a:solidFill>
                  <a:srgbClr val="CCFFFF"/>
                </a:solidFill>
              </a:rPr>
              <a:t>Ivermectin</a:t>
            </a:r>
            <a:endParaRPr lang="en-US" altLang="en-US"/>
          </a:p>
        </p:txBody>
      </p:sp>
      <p:sp>
        <p:nvSpPr>
          <p:cNvPr id="59395" name="Content Placeholder 2">
            <a:extLst>
              <a:ext uri="{FF2B5EF4-FFF2-40B4-BE49-F238E27FC236}">
                <a16:creationId xmlns:a16="http://schemas.microsoft.com/office/drawing/2014/main" id="{7974FBF9-4EDA-B77B-E898-F43FDA30319C}"/>
              </a:ext>
            </a:extLst>
          </p:cNvPr>
          <p:cNvSpPr>
            <a:spLocks noGrp="1" noChangeArrowheads="1"/>
          </p:cNvSpPr>
          <p:nvPr>
            <p:ph idx="1"/>
          </p:nvPr>
        </p:nvSpPr>
        <p:spPr/>
        <p:txBody>
          <a:bodyPr/>
          <a:lstStyle/>
          <a:p>
            <a:r>
              <a:rPr lang="en-US" altLang="en-US" sz="3600" dirty="0"/>
              <a:t>Resistance emerging in some livestock parasites</a:t>
            </a:r>
          </a:p>
          <a:p>
            <a:endParaRPr lang="en-US" altLang="en-US" sz="3600" dirty="0"/>
          </a:p>
          <a:p>
            <a:r>
              <a:rPr lang="en-US" altLang="en-US" sz="3600" dirty="0"/>
              <a:t>Resistance in humans could be devastating (esp. viz a viz river blindness)</a:t>
            </a:r>
          </a:p>
          <a:p>
            <a:endParaRPr lang="en-US" alt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46A1ED1E-4456-5B93-F3A6-007DA1709367}"/>
              </a:ext>
            </a:extLst>
          </p:cNvPr>
          <p:cNvSpPr>
            <a:spLocks noGrp="1" noChangeArrowheads="1"/>
          </p:cNvSpPr>
          <p:nvPr>
            <p:ph type="title"/>
          </p:nvPr>
        </p:nvSpPr>
        <p:spPr/>
        <p:txBody>
          <a:bodyPr/>
          <a:lstStyle/>
          <a:p>
            <a:r>
              <a:rPr lang="en-US" altLang="en-US"/>
              <a:t>Fungicides</a:t>
            </a:r>
          </a:p>
        </p:txBody>
      </p:sp>
      <p:sp>
        <p:nvSpPr>
          <p:cNvPr id="60419" name="Content Placeholder 2">
            <a:extLst>
              <a:ext uri="{FF2B5EF4-FFF2-40B4-BE49-F238E27FC236}">
                <a16:creationId xmlns:a16="http://schemas.microsoft.com/office/drawing/2014/main" id="{39293EF0-BA1A-803B-5305-AE73550E05ED}"/>
              </a:ext>
            </a:extLst>
          </p:cNvPr>
          <p:cNvSpPr>
            <a:spLocks noGrp="1" noChangeArrowheads="1"/>
          </p:cNvSpPr>
          <p:nvPr>
            <p:ph idx="1"/>
          </p:nvPr>
        </p:nvSpPr>
        <p:spPr/>
        <p:txBody>
          <a:bodyPr/>
          <a:lstStyle/>
          <a:p>
            <a:r>
              <a:rPr lang="en-US" altLang="en-US"/>
              <a:t>Liberally sprayed on fruits and vegetables worldwide</a:t>
            </a:r>
          </a:p>
          <a:p>
            <a:endParaRPr lang="en-US" altLang="en-US"/>
          </a:p>
          <a:p>
            <a:r>
              <a:rPr lang="en-US" altLang="en-US"/>
              <a:t>May be partly responsible for surges in aspergillosis (lung infection) and rise in Candida auris infections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99C87BC3-B274-8AC2-97AA-10AABFE1CEBE}"/>
              </a:ext>
            </a:extLst>
          </p:cNvPr>
          <p:cNvSpPr>
            <a:spLocks noGrp="1" noChangeArrowheads="1"/>
          </p:cNvSpPr>
          <p:nvPr>
            <p:ph type="title"/>
          </p:nvPr>
        </p:nvSpPr>
        <p:spPr/>
        <p:txBody>
          <a:bodyPr/>
          <a:lstStyle/>
          <a:p>
            <a:pPr eaLnBrk="1" hangingPunct="1"/>
            <a:r>
              <a:rPr lang="en-US" altLang="en-US"/>
              <a:t>Food-Borne Illnesses</a:t>
            </a:r>
          </a:p>
        </p:txBody>
      </p:sp>
      <p:sp>
        <p:nvSpPr>
          <p:cNvPr id="61443" name="Content Placeholder 2">
            <a:extLst>
              <a:ext uri="{FF2B5EF4-FFF2-40B4-BE49-F238E27FC236}">
                <a16:creationId xmlns:a16="http://schemas.microsoft.com/office/drawing/2014/main" id="{803A884F-BE45-D5CE-19AA-B3F0C5429D5D}"/>
              </a:ext>
            </a:extLst>
          </p:cNvPr>
          <p:cNvSpPr>
            <a:spLocks noGrp="1" noChangeArrowheads="1"/>
          </p:cNvSpPr>
          <p:nvPr>
            <p:ph idx="1"/>
          </p:nvPr>
        </p:nvSpPr>
        <p:spPr/>
        <p:txBody>
          <a:bodyPr/>
          <a:lstStyle/>
          <a:p>
            <a:pPr eaLnBrk="1" hangingPunct="1">
              <a:lnSpc>
                <a:spcPct val="80000"/>
              </a:lnSpc>
            </a:pPr>
            <a:r>
              <a:rPr lang="en-US" altLang="en-US" sz="3600" dirty="0"/>
              <a:t>CDC: 48 million people suffer foodborne illnesses each year in the U.S.</a:t>
            </a:r>
          </a:p>
          <a:p>
            <a:pPr lvl="1" eaLnBrk="1" hangingPunct="1">
              <a:lnSpc>
                <a:spcPct val="80000"/>
              </a:lnSpc>
            </a:pPr>
            <a:r>
              <a:rPr lang="en-US" altLang="en-US" sz="3600" dirty="0"/>
              <a:t>128,000 hospitalizations</a:t>
            </a:r>
          </a:p>
          <a:p>
            <a:pPr lvl="1" eaLnBrk="1" hangingPunct="1">
              <a:lnSpc>
                <a:spcPct val="80000"/>
              </a:lnSpc>
            </a:pPr>
            <a:r>
              <a:rPr lang="en-US" altLang="en-US" sz="3600" dirty="0"/>
              <a:t>3,000 deaths</a:t>
            </a:r>
          </a:p>
          <a:p>
            <a:pPr lvl="1" eaLnBrk="1" hangingPunct="1">
              <a:lnSpc>
                <a:spcPct val="80000"/>
              </a:lnSpc>
            </a:pPr>
            <a:r>
              <a:rPr lang="en-US" altLang="en-US" sz="3600" dirty="0"/>
              <a:t>Increased risk of autoimmune disorders (GI, rheumatic diseases)</a:t>
            </a:r>
          </a:p>
          <a:p>
            <a:pPr lvl="1" eaLnBrk="1" hangingPunct="1">
              <a:lnSpc>
                <a:spcPct val="80000"/>
              </a:lnSpc>
            </a:pPr>
            <a:r>
              <a:rPr lang="en-US" altLang="en-US" sz="3600" dirty="0">
                <a:cs typeface="Arial" panose="020B0604020202020204" pitchFamily="34" charset="0"/>
              </a:rPr>
              <a:t>&gt; </a:t>
            </a:r>
            <a:r>
              <a:rPr lang="en-US" altLang="en-US" sz="3600" dirty="0"/>
              <a:t>$156 billion/yr in medical costs, lost wages, and lost productivity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BAB8086C-5537-1C03-6B08-33A9C8A83E14}"/>
              </a:ext>
            </a:extLst>
          </p:cNvPr>
          <p:cNvSpPr>
            <a:spLocks noGrp="1" noChangeArrowheads="1"/>
          </p:cNvSpPr>
          <p:nvPr>
            <p:ph type="title"/>
          </p:nvPr>
        </p:nvSpPr>
        <p:spPr/>
        <p:txBody>
          <a:bodyPr/>
          <a:lstStyle/>
          <a:p>
            <a:r>
              <a:rPr lang="en-US" altLang="en-US">
                <a:solidFill>
                  <a:srgbClr val="CCFFFF"/>
                </a:solidFill>
              </a:rPr>
              <a:t>Food-Borne Illnesses</a:t>
            </a:r>
            <a:endParaRPr lang="en-US" altLang="en-US"/>
          </a:p>
        </p:txBody>
      </p:sp>
      <p:sp>
        <p:nvSpPr>
          <p:cNvPr id="62467" name="Content Placeholder 2">
            <a:extLst>
              <a:ext uri="{FF2B5EF4-FFF2-40B4-BE49-F238E27FC236}">
                <a16:creationId xmlns:a16="http://schemas.microsoft.com/office/drawing/2014/main" id="{AB69EF74-10E1-2DA9-2E2D-D40AF8B4459C}"/>
              </a:ext>
            </a:extLst>
          </p:cNvPr>
          <p:cNvSpPr>
            <a:spLocks noGrp="1" noChangeArrowheads="1"/>
          </p:cNvSpPr>
          <p:nvPr>
            <p:ph idx="1"/>
          </p:nvPr>
        </p:nvSpPr>
        <p:spPr/>
        <p:txBody>
          <a:bodyPr/>
          <a:lstStyle/>
          <a:p>
            <a:r>
              <a:rPr lang="en-US" altLang="en-US" sz="3600" dirty="0"/>
              <a:t>80% of foodborne illnesses in the U.S. caused by unknown agents</a:t>
            </a:r>
          </a:p>
          <a:p>
            <a:r>
              <a:rPr lang="en-US" altLang="en-US" sz="3600" dirty="0"/>
              <a:t>20% caused by 31 known pathogens</a:t>
            </a:r>
          </a:p>
          <a:p>
            <a:r>
              <a:rPr lang="en-US" altLang="en-US" sz="3600" dirty="0"/>
              <a:t>Top five: Norovirus, Salmonella, Clostridium perfringens, Campylobacter, and Staphylococcus aureus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1EE6800-D848-B3E2-927C-7344C85EE130}"/>
              </a:ext>
            </a:extLst>
          </p:cNvPr>
          <p:cNvSpPr>
            <a:spLocks noGrp="1" noChangeArrowheads="1"/>
          </p:cNvSpPr>
          <p:nvPr>
            <p:ph type="title"/>
          </p:nvPr>
        </p:nvSpPr>
        <p:spPr/>
        <p:txBody>
          <a:bodyPr rtlCol="0">
            <a:normAutofit fontScale="90000"/>
          </a:bodyPr>
          <a:lstStyle/>
          <a:p>
            <a:pPr eaLnBrk="1" fontAlgn="auto" hangingPunct="1">
              <a:spcAft>
                <a:spcPts val="0"/>
              </a:spcAft>
              <a:defRPr/>
            </a:pPr>
            <a:r>
              <a:rPr lang="en-US" dirty="0"/>
              <a:t>Antibiotic-Resistant Human Food-Borne Infections</a:t>
            </a:r>
          </a:p>
        </p:txBody>
      </p:sp>
      <p:sp>
        <p:nvSpPr>
          <p:cNvPr id="63491" name="Rectangle 3">
            <a:extLst>
              <a:ext uri="{FF2B5EF4-FFF2-40B4-BE49-F238E27FC236}">
                <a16:creationId xmlns:a16="http://schemas.microsoft.com/office/drawing/2014/main" id="{924A8A38-4EFB-9BFF-2F3C-ECEF4BB9C3E2}"/>
              </a:ext>
            </a:extLst>
          </p:cNvPr>
          <p:cNvSpPr>
            <a:spLocks noGrp="1" noChangeArrowheads="1"/>
          </p:cNvSpPr>
          <p:nvPr>
            <p:ph idx="1"/>
          </p:nvPr>
        </p:nvSpPr>
        <p:spPr/>
        <p:txBody>
          <a:bodyPr/>
          <a:lstStyle/>
          <a:p>
            <a:pPr eaLnBrk="1" hangingPunct="1">
              <a:lnSpc>
                <a:spcPct val="80000"/>
              </a:lnSpc>
              <a:buFontTx/>
              <a:buNone/>
            </a:pPr>
            <a:r>
              <a:rPr lang="en-US" altLang="en-US" sz="2800" dirty="0"/>
              <a:t>	</a:t>
            </a:r>
          </a:p>
          <a:p>
            <a:pPr eaLnBrk="1" hangingPunct="1">
              <a:lnSpc>
                <a:spcPct val="80000"/>
              </a:lnSpc>
              <a:buFontTx/>
              <a:buNone/>
            </a:pPr>
            <a:r>
              <a:rPr lang="en-US" altLang="en-US" sz="2800" dirty="0"/>
              <a:t>	</a:t>
            </a:r>
            <a:r>
              <a:rPr lang="en-US" altLang="en-US" sz="4400" dirty="0"/>
              <a:t>“Antibiotic use in food animals is the dominant source of antibiotic resistance among food-borne pathogens.” (CDC)</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CCD6F-9A79-769A-D838-D8A75FFFB079}"/>
              </a:ext>
            </a:extLst>
          </p:cNvPr>
          <p:cNvSpPr>
            <a:spLocks noGrp="1"/>
          </p:cNvSpPr>
          <p:nvPr>
            <p:ph type="title"/>
          </p:nvPr>
        </p:nvSpPr>
        <p:spPr/>
        <p:txBody>
          <a:bodyPr rtlCol="0">
            <a:normAutofit fontScale="90000"/>
          </a:bodyPr>
          <a:lstStyle/>
          <a:p>
            <a:pPr eaLnBrk="1" fontAlgn="auto" hangingPunct="1">
              <a:spcAft>
                <a:spcPts val="0"/>
              </a:spcAft>
              <a:defRPr/>
            </a:pPr>
            <a:r>
              <a:rPr lang="en-US" dirty="0"/>
              <a:t>Antibiotic-Resistant Human Infections</a:t>
            </a:r>
          </a:p>
        </p:txBody>
      </p:sp>
      <p:sp>
        <p:nvSpPr>
          <p:cNvPr id="64515" name="Content Placeholder 2">
            <a:extLst>
              <a:ext uri="{FF2B5EF4-FFF2-40B4-BE49-F238E27FC236}">
                <a16:creationId xmlns:a16="http://schemas.microsoft.com/office/drawing/2014/main" id="{FE6A2CCD-DFD0-0AB9-6EAB-558B79A59D13}"/>
              </a:ext>
            </a:extLst>
          </p:cNvPr>
          <p:cNvSpPr>
            <a:spLocks noGrp="1" noChangeArrowheads="1"/>
          </p:cNvSpPr>
          <p:nvPr>
            <p:ph idx="1"/>
          </p:nvPr>
        </p:nvSpPr>
        <p:spPr/>
        <p:txBody>
          <a:bodyPr/>
          <a:lstStyle/>
          <a:p>
            <a:pPr eaLnBrk="1" hangingPunct="1"/>
            <a:r>
              <a:rPr lang="en-US" altLang="en-US" sz="2800" dirty="0"/>
              <a:t>3 million infections/yr and over 35,000 deaths/yr in the US</a:t>
            </a:r>
          </a:p>
          <a:p>
            <a:pPr lvl="1" eaLnBrk="1" hangingPunct="1"/>
            <a:r>
              <a:rPr lang="en-US" altLang="en-US" dirty="0"/>
              <a:t>Cost over $4.6 billion/yr</a:t>
            </a:r>
          </a:p>
          <a:p>
            <a:pPr eaLnBrk="1" hangingPunct="1"/>
            <a:r>
              <a:rPr lang="en-US" altLang="en-US" sz="2800"/>
              <a:t>5 </a:t>
            </a:r>
            <a:r>
              <a:rPr lang="en-US" altLang="en-US" sz="2800" dirty="0"/>
              <a:t>million deaths/yr worldwide</a:t>
            </a:r>
          </a:p>
          <a:p>
            <a:pPr eaLnBrk="1" hangingPunct="1"/>
            <a:r>
              <a:rPr lang="en-US" altLang="en-US" sz="2800" dirty="0"/>
              <a:t>Associated with longer hospital stays, treatment with second- and third-line antibiotics that may be less effective, more toxic, and/or more expensive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
            <a:extLst>
              <a:ext uri="{FF2B5EF4-FFF2-40B4-BE49-F238E27FC236}">
                <a16:creationId xmlns:a16="http://schemas.microsoft.com/office/drawing/2014/main" id="{F6C8A6C2-0345-029B-E3E7-F0F114384E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2F7B48A8-BEEB-1171-3F49-87A369F0CF21}"/>
              </a:ext>
            </a:extLst>
          </p:cNvPr>
          <p:cNvSpPr>
            <a:spLocks noGrp="1" noChangeArrowheads="1"/>
          </p:cNvSpPr>
          <p:nvPr>
            <p:ph type="title"/>
          </p:nvPr>
        </p:nvSpPr>
        <p:spPr/>
        <p:txBody>
          <a:bodyPr/>
          <a:lstStyle/>
          <a:p>
            <a:r>
              <a:rPr lang="en-US" altLang="en-US" dirty="0"/>
              <a:t>Antibiotic-Resistant Human Infections</a:t>
            </a:r>
          </a:p>
        </p:txBody>
      </p:sp>
      <p:sp>
        <p:nvSpPr>
          <p:cNvPr id="66563" name="Content Placeholder 2">
            <a:extLst>
              <a:ext uri="{FF2B5EF4-FFF2-40B4-BE49-F238E27FC236}">
                <a16:creationId xmlns:a16="http://schemas.microsoft.com/office/drawing/2014/main" id="{CCBF8E28-2EC7-66EE-7F10-0B91128729F0}"/>
              </a:ext>
            </a:extLst>
          </p:cNvPr>
          <p:cNvSpPr>
            <a:spLocks noGrp="1" noChangeArrowheads="1"/>
          </p:cNvSpPr>
          <p:nvPr>
            <p:ph idx="1"/>
          </p:nvPr>
        </p:nvSpPr>
        <p:spPr/>
        <p:txBody>
          <a:bodyPr/>
          <a:lstStyle/>
          <a:p>
            <a:pPr eaLnBrk="1" hangingPunct="1"/>
            <a:r>
              <a:rPr lang="en-US" altLang="en-US" sz="2400" dirty="0"/>
              <a:t>High risk groups</a:t>
            </a:r>
          </a:p>
          <a:p>
            <a:pPr lvl="1" eaLnBrk="1" hangingPunct="1"/>
            <a:r>
              <a:rPr lang="en-US" altLang="en-US" sz="2400" dirty="0"/>
              <a:t>Very young</a:t>
            </a:r>
          </a:p>
          <a:p>
            <a:pPr lvl="1" eaLnBrk="1" hangingPunct="1"/>
            <a:r>
              <a:rPr lang="en-US" altLang="en-US" sz="2400" dirty="0"/>
              <a:t>Seniors</a:t>
            </a:r>
          </a:p>
          <a:p>
            <a:pPr lvl="1" eaLnBrk="1" hangingPunct="1"/>
            <a:r>
              <a:rPr lang="en-US" altLang="en-US" sz="2400" dirty="0"/>
              <a:t>AIDS, cancer, transplants, immunosuppressants</a:t>
            </a:r>
          </a:p>
          <a:p>
            <a:pPr eaLnBrk="1" hangingPunct="1"/>
            <a:r>
              <a:rPr lang="en-US" altLang="en-US" sz="2400" dirty="0"/>
              <a:t>Many associated with inappropriate clinical use, prior appropriate use</a:t>
            </a:r>
          </a:p>
          <a:p>
            <a:pPr lvl="1" eaLnBrk="1" hangingPunct="1"/>
            <a:r>
              <a:rPr lang="en-US" altLang="en-US" sz="2400" dirty="0"/>
              <a:t>Treatment indication, choice of agent, or duration of antibiotic therapy is incorrect in 30% to 50% of cases</a:t>
            </a:r>
          </a:p>
          <a:p>
            <a:pPr lvl="1" eaLnBrk="1" hangingPunct="1"/>
            <a:r>
              <a:rPr lang="en-US" altLang="en-US" sz="2400" dirty="0"/>
              <a:t>For certain infections, shorter courses of therapy lead to equivalent or better outcomes</a:t>
            </a:r>
          </a:p>
          <a:p>
            <a:endParaRPr lang="en-US"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062A050A-5FBA-CB44-8442-2EA1698894F3}"/>
              </a:ext>
            </a:extLst>
          </p:cNvPr>
          <p:cNvSpPr>
            <a:spLocks noGrp="1" noChangeArrowheads="1"/>
          </p:cNvSpPr>
          <p:nvPr>
            <p:ph type="title"/>
          </p:nvPr>
        </p:nvSpPr>
        <p:spPr/>
        <p:txBody>
          <a:bodyPr/>
          <a:lstStyle/>
          <a:p>
            <a:r>
              <a:rPr lang="en-US" altLang="en-US"/>
              <a:t>Human Microbiome</a:t>
            </a:r>
          </a:p>
        </p:txBody>
      </p:sp>
      <p:sp>
        <p:nvSpPr>
          <p:cNvPr id="68611" name="Content Placeholder 2">
            <a:extLst>
              <a:ext uri="{FF2B5EF4-FFF2-40B4-BE49-F238E27FC236}">
                <a16:creationId xmlns:a16="http://schemas.microsoft.com/office/drawing/2014/main" id="{2D6E5093-558A-6D76-D2B7-BCD710EF0C4E}"/>
              </a:ext>
            </a:extLst>
          </p:cNvPr>
          <p:cNvSpPr>
            <a:spLocks noGrp="1" noChangeArrowheads="1"/>
          </p:cNvSpPr>
          <p:nvPr>
            <p:ph idx="1"/>
          </p:nvPr>
        </p:nvSpPr>
        <p:spPr/>
        <p:txBody>
          <a:bodyPr/>
          <a:lstStyle/>
          <a:p>
            <a:r>
              <a:rPr lang="en-US" altLang="en-US" sz="2800" dirty="0"/>
              <a:t>2 kg bacteria/100 kg individual</a:t>
            </a:r>
          </a:p>
          <a:p>
            <a:r>
              <a:rPr lang="en-US" altLang="en-US" sz="2800" dirty="0"/>
              <a:t>1 microorganisms / every human cell</a:t>
            </a:r>
          </a:p>
          <a:p>
            <a:pPr lvl="1"/>
            <a:r>
              <a:rPr lang="en-US" altLang="en-US" dirty="0"/>
              <a:t>80% of human cells are erythrocytes</a:t>
            </a:r>
          </a:p>
          <a:p>
            <a:r>
              <a:rPr lang="en-US" altLang="en-US" sz="2800" dirty="0"/>
              <a:t>10,000 microorganism species / individual</a:t>
            </a:r>
          </a:p>
          <a:p>
            <a:r>
              <a:rPr lang="en-US" altLang="en-US" sz="2800" dirty="0"/>
              <a:t>8 million microbial coding genes/person (360 X number of human genes)</a:t>
            </a:r>
          </a:p>
          <a:p>
            <a:r>
              <a:rPr lang="en-US" altLang="en-US" sz="2800" dirty="0"/>
              <a:t>Everyone’s microbiome is different</a:t>
            </a:r>
          </a:p>
          <a:p>
            <a:r>
              <a:rPr lang="en-US" altLang="en-US" sz="2800" dirty="0"/>
              <a:t>Other animals each have their own microbiomes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F46D35D3-1795-CAAA-8F71-56C0F63AEA73}"/>
              </a:ext>
            </a:extLst>
          </p:cNvPr>
          <p:cNvSpPr>
            <a:spLocks noGrp="1" noChangeArrowheads="1"/>
          </p:cNvSpPr>
          <p:nvPr>
            <p:ph type="title"/>
          </p:nvPr>
        </p:nvSpPr>
        <p:spPr/>
        <p:txBody>
          <a:bodyPr/>
          <a:lstStyle/>
          <a:p>
            <a:pPr eaLnBrk="1" hangingPunct="1"/>
            <a:r>
              <a:rPr lang="en-US" altLang="en-US" sz="3200"/>
              <a:t>Agricultural Antibiotic Overuse May Lead to Alterations in Human Microbiome</a:t>
            </a:r>
          </a:p>
        </p:txBody>
      </p:sp>
      <p:sp>
        <p:nvSpPr>
          <p:cNvPr id="69635" name="Content Placeholder 2">
            <a:extLst>
              <a:ext uri="{FF2B5EF4-FFF2-40B4-BE49-F238E27FC236}">
                <a16:creationId xmlns:a16="http://schemas.microsoft.com/office/drawing/2014/main" id="{EA1116A6-866D-5400-5BFC-99613A35CC61}"/>
              </a:ext>
            </a:extLst>
          </p:cNvPr>
          <p:cNvSpPr>
            <a:spLocks noGrp="1" noChangeArrowheads="1"/>
          </p:cNvSpPr>
          <p:nvPr>
            <p:ph idx="1"/>
          </p:nvPr>
        </p:nvSpPr>
        <p:spPr/>
        <p:txBody>
          <a:bodyPr/>
          <a:lstStyle/>
          <a:p>
            <a:pPr eaLnBrk="1" hangingPunct="1"/>
            <a:r>
              <a:rPr lang="en-US" altLang="en-US" dirty="0"/>
              <a:t>Changes linked to:</a:t>
            </a:r>
          </a:p>
          <a:p>
            <a:pPr lvl="1" eaLnBrk="1" hangingPunct="1"/>
            <a:r>
              <a:rPr lang="en-US" altLang="en-US" dirty="0"/>
              <a:t>immune system development and function</a:t>
            </a:r>
          </a:p>
          <a:p>
            <a:pPr lvl="1" eaLnBrk="1" hangingPunct="1"/>
            <a:r>
              <a:rPr lang="en-US" altLang="en-US" dirty="0"/>
              <a:t>autoimmune and allergic conditions</a:t>
            </a:r>
          </a:p>
          <a:p>
            <a:pPr lvl="1" eaLnBrk="1" hangingPunct="1"/>
            <a:r>
              <a:rPr lang="en-US" altLang="en-US" dirty="0"/>
              <a:t>hormonal and reproductive disorders</a:t>
            </a:r>
          </a:p>
          <a:p>
            <a:pPr lvl="1" eaLnBrk="1" hangingPunct="1"/>
            <a:r>
              <a:rPr lang="en-US" altLang="en-US" dirty="0"/>
              <a:t>diabetes</a:t>
            </a:r>
          </a:p>
          <a:p>
            <a:pPr lvl="1" eaLnBrk="1" hangingPunct="1"/>
            <a:r>
              <a:rPr lang="en-US" altLang="en-US" dirty="0"/>
              <a:t>Autism</a:t>
            </a:r>
          </a:p>
          <a:p>
            <a:pPr lvl="1" eaLnBrk="1" hangingPunct="1"/>
            <a:r>
              <a:rPr lang="en-US" altLang="en-US" dirty="0"/>
              <a:t>cancers</a:t>
            </a:r>
          </a:p>
          <a:p>
            <a:pPr eaLnBrk="1" hangingPunct="1"/>
            <a:endParaRPr lang="en-US" alt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E98444CA-41A1-0C38-A364-3E12D24AED1F}"/>
              </a:ext>
            </a:extLst>
          </p:cNvPr>
          <p:cNvSpPr>
            <a:spLocks noGrp="1" noChangeArrowheads="1"/>
          </p:cNvSpPr>
          <p:nvPr>
            <p:ph type="title"/>
          </p:nvPr>
        </p:nvSpPr>
        <p:spPr/>
        <p:txBody>
          <a:bodyPr/>
          <a:lstStyle/>
          <a:p>
            <a:r>
              <a:rPr lang="en-US" altLang="en-US"/>
              <a:t>The Microbiome</a:t>
            </a:r>
          </a:p>
        </p:txBody>
      </p:sp>
      <p:sp>
        <p:nvSpPr>
          <p:cNvPr id="70659" name="Content Placeholder 2">
            <a:extLst>
              <a:ext uri="{FF2B5EF4-FFF2-40B4-BE49-F238E27FC236}">
                <a16:creationId xmlns:a16="http://schemas.microsoft.com/office/drawing/2014/main" id="{35ED5E4E-37EF-8CC9-260B-6534A19D338A}"/>
              </a:ext>
            </a:extLst>
          </p:cNvPr>
          <p:cNvSpPr>
            <a:spLocks noGrp="1" noChangeArrowheads="1"/>
          </p:cNvSpPr>
          <p:nvPr>
            <p:ph idx="1"/>
          </p:nvPr>
        </p:nvSpPr>
        <p:spPr/>
        <p:txBody>
          <a:bodyPr/>
          <a:lstStyle/>
          <a:p>
            <a:r>
              <a:rPr lang="en-US" altLang="en-US"/>
              <a:t>Some companies offering human microbiome testing, clinical utility uncertain</a:t>
            </a:r>
          </a:p>
          <a:p>
            <a:r>
              <a:rPr lang="en-US" altLang="en-US"/>
              <a:t>Proposals to breed cattle to decrease components of their microbiome which contribute most to greenhouse gas emissions (14% due to beef and milk production); quicker alternative is a probiotic for cattle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a:extLst>
              <a:ext uri="{FF2B5EF4-FFF2-40B4-BE49-F238E27FC236}">
                <a16:creationId xmlns:a16="http://schemas.microsoft.com/office/drawing/2014/main" id="{F615D2D7-D250-1896-C818-0C04E5FF90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33513"/>
            <a:ext cx="5851525" cy="374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Rectangle 2">
            <a:extLst>
              <a:ext uri="{FF2B5EF4-FFF2-40B4-BE49-F238E27FC236}">
                <a16:creationId xmlns:a16="http://schemas.microsoft.com/office/drawing/2014/main" id="{EBB47024-53F9-B655-D2F3-3FDA6986348A}"/>
              </a:ext>
            </a:extLst>
          </p:cNvPr>
          <p:cNvSpPr>
            <a:spLocks noChangeArrowheads="1"/>
          </p:cNvSpPr>
          <p:nvPr/>
        </p:nvSpPr>
        <p:spPr bwMode="auto">
          <a:xfrm>
            <a:off x="6858000" y="2362200"/>
            <a:ext cx="4572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latin typeface="Calibri" panose="020F0502020204030204" pitchFamily="34" charset="0"/>
              </a:rPr>
              <a:t>Genetic exchange</a:t>
            </a:r>
          </a:p>
          <a:p>
            <a:pPr eaLnBrk="1" hangingPunct="1">
              <a:spcBef>
                <a:spcPct val="0"/>
              </a:spcBef>
              <a:buFontTx/>
              <a:buNone/>
            </a:pPr>
            <a:r>
              <a:rPr lang="en-US" altLang="en-US" sz="1800">
                <a:latin typeface="Calibri" panose="020F0502020204030204" pitchFamily="34" charset="0"/>
              </a:rPr>
              <a:t>among bacterial</a:t>
            </a:r>
          </a:p>
          <a:p>
            <a:pPr eaLnBrk="1" hangingPunct="1">
              <a:spcBef>
                <a:spcPct val="0"/>
              </a:spcBef>
              <a:buFontTx/>
              <a:buNone/>
            </a:pPr>
            <a:r>
              <a:rPr lang="en-US" altLang="en-US" sz="1800">
                <a:latin typeface="Calibri" panose="020F0502020204030204" pitchFamily="34" charset="0"/>
              </a:rPr>
              <a:t>species. This</a:t>
            </a:r>
          </a:p>
          <a:p>
            <a:pPr eaLnBrk="1" hangingPunct="1">
              <a:spcBef>
                <a:spcPct val="0"/>
              </a:spcBef>
              <a:buFontTx/>
              <a:buNone/>
            </a:pPr>
            <a:r>
              <a:rPr lang="en-US" altLang="en-US" sz="1800">
                <a:latin typeface="Calibri" panose="020F0502020204030204" pitchFamily="34" charset="0"/>
              </a:rPr>
              <a:t>process</a:t>
            </a:r>
          </a:p>
          <a:p>
            <a:pPr eaLnBrk="1" hangingPunct="1">
              <a:spcBef>
                <a:spcPct val="0"/>
              </a:spcBef>
              <a:buFontTx/>
              <a:buNone/>
            </a:pPr>
            <a:r>
              <a:rPr lang="en-US" altLang="en-US" sz="1800">
                <a:latin typeface="Calibri" panose="020F0502020204030204" pitchFamily="34" charset="0"/>
              </a:rPr>
              <a:t>demonstrates the</a:t>
            </a:r>
          </a:p>
          <a:p>
            <a:pPr eaLnBrk="1" hangingPunct="1">
              <a:spcBef>
                <a:spcPct val="0"/>
              </a:spcBef>
              <a:buFontTx/>
              <a:buNone/>
            </a:pPr>
            <a:r>
              <a:rPr lang="en-US" altLang="en-US" sz="1800">
                <a:latin typeface="Calibri" panose="020F0502020204030204" pitchFamily="34" charset="0"/>
              </a:rPr>
              <a:t>importance of</a:t>
            </a:r>
          </a:p>
          <a:p>
            <a:pPr eaLnBrk="1" hangingPunct="1">
              <a:spcBef>
                <a:spcPct val="0"/>
              </a:spcBef>
              <a:buFontTx/>
              <a:buNone/>
            </a:pPr>
            <a:r>
              <a:rPr lang="en-US" altLang="en-US" sz="1800">
                <a:latin typeface="Calibri" panose="020F0502020204030204" pitchFamily="34" charset="0"/>
              </a:rPr>
              <a:t>bacterial reservoirs</a:t>
            </a:r>
          </a:p>
          <a:p>
            <a:pPr eaLnBrk="1" hangingPunct="1">
              <a:spcBef>
                <a:spcPct val="0"/>
              </a:spcBef>
              <a:buFontTx/>
              <a:buNone/>
            </a:pPr>
            <a:r>
              <a:rPr lang="en-US" altLang="en-US" sz="1800">
                <a:latin typeface="Calibri" panose="020F0502020204030204" pitchFamily="34" charset="0"/>
              </a:rPr>
              <a:t>of resistance,</a:t>
            </a:r>
          </a:p>
          <a:p>
            <a:pPr eaLnBrk="1" hangingPunct="1">
              <a:spcBef>
                <a:spcPct val="0"/>
              </a:spcBef>
              <a:buFontTx/>
              <a:buNone/>
            </a:pPr>
            <a:r>
              <a:rPr lang="en-US" altLang="en-US" sz="1800">
                <a:latin typeface="Calibri" panose="020F0502020204030204" pitchFamily="34" charset="0"/>
              </a:rPr>
              <a:t>including both</a:t>
            </a:r>
          </a:p>
          <a:p>
            <a:pPr eaLnBrk="1" hangingPunct="1">
              <a:spcBef>
                <a:spcPct val="0"/>
              </a:spcBef>
              <a:buFontTx/>
              <a:buNone/>
            </a:pPr>
            <a:r>
              <a:rPr lang="en-US" altLang="en-US" sz="1800">
                <a:latin typeface="Calibri" panose="020F0502020204030204" pitchFamily="34" charset="0"/>
              </a:rPr>
              <a:t>pathogenic and</a:t>
            </a:r>
          </a:p>
          <a:p>
            <a:pPr eaLnBrk="1" hangingPunct="1">
              <a:spcBef>
                <a:spcPct val="0"/>
              </a:spcBef>
              <a:buFontTx/>
              <a:buNone/>
            </a:pPr>
            <a:r>
              <a:rPr lang="en-US" altLang="en-US" sz="1800">
                <a:latin typeface="Calibri" panose="020F0502020204030204" pitchFamily="34" charset="0"/>
              </a:rPr>
              <a:t>nonpathogenic</a:t>
            </a:r>
          </a:p>
          <a:p>
            <a:pPr eaLnBrk="1" hangingPunct="1">
              <a:spcBef>
                <a:spcPct val="0"/>
              </a:spcBef>
              <a:buFontTx/>
              <a:buNone/>
            </a:pPr>
            <a:r>
              <a:rPr lang="en-US" altLang="en-US" sz="1800">
                <a:latin typeface="Calibri" panose="020F0502020204030204" pitchFamily="34" charset="0"/>
              </a:rPr>
              <a:t>organisms .</a:t>
            </a:r>
          </a:p>
        </p:txBody>
      </p:sp>
      <p:sp>
        <p:nvSpPr>
          <p:cNvPr id="71684" name="TextBox 3">
            <a:extLst>
              <a:ext uri="{FF2B5EF4-FFF2-40B4-BE49-F238E27FC236}">
                <a16:creationId xmlns:a16="http://schemas.microsoft.com/office/drawing/2014/main" id="{793FBCD2-2A6F-09D4-6BED-D985DA9095A9}"/>
              </a:ext>
            </a:extLst>
          </p:cNvPr>
          <p:cNvSpPr txBox="1">
            <a:spLocks noChangeArrowheads="1"/>
          </p:cNvSpPr>
          <p:nvPr/>
        </p:nvSpPr>
        <p:spPr bwMode="auto">
          <a:xfrm>
            <a:off x="762000" y="6091238"/>
            <a:ext cx="7620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Calibri" panose="020F0502020204030204" pitchFamily="34" charset="0"/>
              </a:rPr>
              <a:t>Source: </a:t>
            </a:r>
            <a:r>
              <a:rPr lang="de-DE" altLang="en-US" sz="1200">
                <a:latin typeface="Calibri" panose="020F0502020204030204" pitchFamily="34" charset="0"/>
              </a:rPr>
              <a:t>Ellen K. Silbergeld, Jay Graham, </a:t>
            </a:r>
            <a:r>
              <a:rPr lang="en-US" altLang="en-US" sz="1200">
                <a:latin typeface="Calibri" panose="020F0502020204030204" pitchFamily="34" charset="0"/>
              </a:rPr>
              <a:t>and Lance B. Price, Industrial Food Animal Production, Antimicrobial Resistance, and Human Health, Annu. Rev. Public Health 2008. 29:151–69</a:t>
            </a:r>
          </a:p>
        </p:txBody>
      </p:sp>
      <p:sp>
        <p:nvSpPr>
          <p:cNvPr id="8" name="Rectangle 7">
            <a:extLst>
              <a:ext uri="{FF2B5EF4-FFF2-40B4-BE49-F238E27FC236}">
                <a16:creationId xmlns:a16="http://schemas.microsoft.com/office/drawing/2014/main" id="{4FFEDBA9-51C7-6350-A59E-C07DE5EA7995}"/>
              </a:ext>
            </a:extLst>
          </p:cNvPr>
          <p:cNvSpPr/>
          <p:nvPr/>
        </p:nvSpPr>
        <p:spPr>
          <a:xfrm>
            <a:off x="6350" y="152400"/>
            <a:ext cx="8991600" cy="646113"/>
          </a:xfrm>
          <a:prstGeom prst="rect">
            <a:avLst/>
          </a:prstGeom>
        </p:spPr>
        <p:txBody>
          <a:bodyPr>
            <a:spAutoFit/>
          </a:bodyPr>
          <a:lstStyle/>
          <a:p>
            <a:pPr lvl="3" eaLnBrk="1" fontAlgn="auto" hangingPunct="1">
              <a:spcBef>
                <a:spcPts val="0"/>
              </a:spcBef>
              <a:spcAft>
                <a:spcPts val="0"/>
              </a:spcAft>
              <a:defRPr/>
            </a:pPr>
            <a:r>
              <a:rPr lang="en-US" b="1" cap="all" dirty="0">
                <a:latin typeface="Calibri"/>
                <a:cs typeface="Calibri"/>
              </a:rPr>
              <a:t>Antibiotic resistant superbugs Share resistance genes with each other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3F47640-18EE-1057-65FC-7699D135FBE8}"/>
              </a:ext>
            </a:extLst>
          </p:cNvPr>
          <p:cNvSpPr>
            <a:spLocks noGrp="1" noChangeArrowheads="1"/>
          </p:cNvSpPr>
          <p:nvPr>
            <p:ph type="title"/>
          </p:nvPr>
        </p:nvSpPr>
        <p:spPr/>
        <p:txBody>
          <a:bodyPr rtlCol="0">
            <a:normAutofit fontScale="90000"/>
          </a:bodyPr>
          <a:lstStyle/>
          <a:p>
            <a:pPr eaLnBrk="1" fontAlgn="auto" hangingPunct="1">
              <a:spcAft>
                <a:spcPts val="0"/>
              </a:spcAft>
              <a:defRPr/>
            </a:pPr>
            <a:r>
              <a:rPr lang="en-US" dirty="0"/>
              <a:t>Consequences of Agricultural Antibiotic Use</a:t>
            </a:r>
          </a:p>
        </p:txBody>
      </p:sp>
      <p:sp>
        <p:nvSpPr>
          <p:cNvPr id="72707" name="Rectangle 3">
            <a:extLst>
              <a:ext uri="{FF2B5EF4-FFF2-40B4-BE49-F238E27FC236}">
                <a16:creationId xmlns:a16="http://schemas.microsoft.com/office/drawing/2014/main" id="{B56E3B67-75F0-B36A-9A68-B7731592E6B0}"/>
              </a:ext>
            </a:extLst>
          </p:cNvPr>
          <p:cNvSpPr>
            <a:spLocks noGrp="1" noChangeArrowheads="1"/>
          </p:cNvSpPr>
          <p:nvPr>
            <p:ph idx="1"/>
          </p:nvPr>
        </p:nvSpPr>
        <p:spPr/>
        <p:txBody>
          <a:bodyPr/>
          <a:lstStyle/>
          <a:p>
            <a:pPr eaLnBrk="1" hangingPunct="1">
              <a:lnSpc>
                <a:spcPct val="90000"/>
              </a:lnSpc>
            </a:pPr>
            <a:r>
              <a:rPr lang="en-US" altLang="en-US" sz="2000" dirty="0"/>
              <a:t>Campylobacter fluoroquinolone resistance</a:t>
            </a:r>
          </a:p>
          <a:p>
            <a:pPr lvl="1" eaLnBrk="1" hangingPunct="1"/>
            <a:r>
              <a:rPr lang="en-US" altLang="en-US" sz="2000" dirty="0"/>
              <a:t>Campylobacter = most common food-borne bacterial infection in US</a:t>
            </a:r>
          </a:p>
          <a:p>
            <a:pPr lvl="1" eaLnBrk="1" hangingPunct="1"/>
            <a:r>
              <a:rPr lang="en-US" altLang="en-US" sz="2000" dirty="0"/>
              <a:t>1.5 million cases of diarrhea and 100 deaths per year</a:t>
            </a:r>
          </a:p>
          <a:p>
            <a:pPr lvl="1" eaLnBrk="1" hangingPunct="1"/>
            <a:r>
              <a:rPr lang="en-US" altLang="en-US" sz="2000" dirty="0"/>
              <a:t>Increased dramatically in 1990s and 2000s</a:t>
            </a:r>
          </a:p>
          <a:p>
            <a:pPr lvl="1" eaLnBrk="1" hangingPunct="1"/>
            <a:r>
              <a:rPr lang="en-US" altLang="en-US" sz="2000" dirty="0"/>
              <a:t>Resistance rate 25% (2011), up from 13% (1997)</a:t>
            </a:r>
          </a:p>
          <a:p>
            <a:pPr lvl="1" eaLnBrk="1" hangingPunct="1">
              <a:lnSpc>
                <a:spcPct val="90000"/>
              </a:lnSpc>
            </a:pPr>
            <a:r>
              <a:rPr lang="en-US" altLang="en-US" sz="2000" dirty="0"/>
              <a:t>2009: Campylobacter found in 62%, Salmonella in 14%, and both in 8% of store-bought chickens</a:t>
            </a:r>
          </a:p>
          <a:p>
            <a:pPr eaLnBrk="1" hangingPunct="1">
              <a:lnSpc>
                <a:spcPct val="90000"/>
              </a:lnSpc>
            </a:pPr>
            <a:r>
              <a:rPr lang="en-US" altLang="en-US" sz="2000" dirty="0"/>
              <a:t>Salmonella: 1.35 million infections, 26,500 hospitalizations, and 420 deaths in the United States every year.</a:t>
            </a:r>
          </a:p>
          <a:p>
            <a:pPr lvl="1" eaLnBrk="1" hangingPunct="1">
              <a:lnSpc>
                <a:spcPct val="90000"/>
              </a:lnSpc>
            </a:pPr>
            <a:r>
              <a:rPr lang="en-US" altLang="en-US" sz="2000" dirty="0"/>
              <a:t>Over 100,000 of these drug-resistant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4F5B-9B9A-72FB-14EF-04E41E2404D7}"/>
              </a:ext>
            </a:extLst>
          </p:cNvPr>
          <p:cNvSpPr>
            <a:spLocks noGrp="1"/>
          </p:cNvSpPr>
          <p:nvPr>
            <p:ph type="title"/>
          </p:nvPr>
        </p:nvSpPr>
        <p:spPr/>
        <p:txBody>
          <a:bodyPr rtlCol="0">
            <a:normAutofit fontScale="90000"/>
          </a:bodyPr>
          <a:lstStyle/>
          <a:p>
            <a:pPr eaLnBrk="1" fontAlgn="auto" hangingPunct="1">
              <a:spcAft>
                <a:spcPts val="0"/>
              </a:spcAft>
              <a:defRPr/>
            </a:pPr>
            <a:r>
              <a:rPr lang="en-US" dirty="0" err="1"/>
              <a:t>Fluoroquinolone</a:t>
            </a:r>
            <a:r>
              <a:rPr lang="en-US" dirty="0"/>
              <a:t>-Resistant Campylobacter Infections</a:t>
            </a:r>
          </a:p>
        </p:txBody>
      </p:sp>
      <p:sp>
        <p:nvSpPr>
          <p:cNvPr id="73731" name="Content Placeholder 2">
            <a:extLst>
              <a:ext uri="{FF2B5EF4-FFF2-40B4-BE49-F238E27FC236}">
                <a16:creationId xmlns:a16="http://schemas.microsoft.com/office/drawing/2014/main" id="{A7CE4F87-981D-41F1-AEBF-11CB9F0625A9}"/>
              </a:ext>
            </a:extLst>
          </p:cNvPr>
          <p:cNvSpPr>
            <a:spLocks noGrp="1" noChangeArrowheads="1"/>
          </p:cNvSpPr>
          <p:nvPr>
            <p:ph idx="1"/>
          </p:nvPr>
        </p:nvSpPr>
        <p:spPr/>
        <p:txBody>
          <a:bodyPr/>
          <a:lstStyle/>
          <a:p>
            <a:pPr eaLnBrk="1" hangingPunct="1"/>
            <a:r>
              <a:rPr lang="en-US" altLang="en-US" sz="2800" dirty="0">
                <a:latin typeface="Times New Roman" panose="02020603050405020304" pitchFamily="18" charset="0"/>
              </a:rPr>
              <a:t>Animal Use</a:t>
            </a:r>
          </a:p>
          <a:p>
            <a:pPr lvl="1" eaLnBrk="1" hangingPunct="1"/>
            <a:r>
              <a:rPr lang="en-US" altLang="en-US" dirty="0" err="1">
                <a:latin typeface="Times New Roman" panose="02020603050405020304" pitchFamily="18" charset="0"/>
              </a:rPr>
              <a:t>Sarafloxacin</a:t>
            </a:r>
            <a:r>
              <a:rPr lang="en-US" altLang="en-US" dirty="0">
                <a:latin typeface="Times New Roman" panose="02020603050405020304" pitchFamily="18" charset="0"/>
              </a:rPr>
              <a:t> (</a:t>
            </a:r>
            <a:r>
              <a:rPr lang="en-US" altLang="en-US" dirty="0" err="1">
                <a:latin typeface="Times New Roman" panose="02020603050405020304" pitchFamily="18" charset="0"/>
              </a:rPr>
              <a:t>Saraflox</a:t>
            </a:r>
            <a:r>
              <a:rPr lang="en-US" altLang="en-US" dirty="0">
                <a:latin typeface="Times New Roman" panose="02020603050405020304" pitchFamily="18" charset="0"/>
              </a:rPr>
              <a:t>) – Abbott Labs – voluntarily withdrawn from market (2001)</a:t>
            </a:r>
          </a:p>
          <a:p>
            <a:pPr lvl="1" eaLnBrk="1" hangingPunct="1"/>
            <a:r>
              <a:rPr lang="en-US" altLang="en-US" dirty="0">
                <a:latin typeface="Times New Roman" panose="02020603050405020304" pitchFamily="18" charset="0"/>
              </a:rPr>
              <a:t>Enrofloxacin (</a:t>
            </a:r>
            <a:r>
              <a:rPr lang="en-US" altLang="en-US" dirty="0" err="1">
                <a:latin typeface="Times New Roman" panose="02020603050405020304" pitchFamily="18" charset="0"/>
              </a:rPr>
              <a:t>Baytril</a:t>
            </a:r>
            <a:r>
              <a:rPr lang="en-US" altLang="en-US" dirty="0">
                <a:latin typeface="Times New Roman" panose="02020603050405020304" pitchFamily="18" charset="0"/>
              </a:rPr>
              <a:t>) – Bayer – FDA withdraws approval (7/05)</a:t>
            </a:r>
          </a:p>
          <a:p>
            <a:pPr eaLnBrk="1" hangingPunct="1"/>
            <a:r>
              <a:rPr lang="en-US" altLang="en-US" sz="2800" dirty="0">
                <a:latin typeface="Times New Roman" panose="02020603050405020304" pitchFamily="18" charset="0"/>
              </a:rPr>
              <a:t>Human Use</a:t>
            </a:r>
          </a:p>
          <a:p>
            <a:pPr lvl="1" eaLnBrk="1" hangingPunct="1"/>
            <a:r>
              <a:rPr lang="en-US" altLang="en-US" dirty="0">
                <a:latin typeface="Times New Roman" panose="02020603050405020304" pitchFamily="18" charset="0"/>
              </a:rPr>
              <a:t>Ciprofloxacin (Cipro) and moxifloxacin (</a:t>
            </a:r>
            <a:r>
              <a:rPr lang="en-US" altLang="en-US" dirty="0" err="1">
                <a:latin typeface="Times New Roman" panose="02020603050405020304" pitchFamily="18" charset="0"/>
              </a:rPr>
              <a:t>Avelox</a:t>
            </a:r>
            <a:r>
              <a:rPr lang="en-US" altLang="en-US" dirty="0">
                <a:latin typeface="Times New Roman" panose="02020603050405020304" pitchFamily="18" charset="0"/>
              </a:rPr>
              <a:t>) - Bayer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0493D-4B4D-51BD-00BB-E3C1C7232732}"/>
              </a:ext>
            </a:extLst>
          </p:cNvPr>
          <p:cNvSpPr>
            <a:spLocks noGrp="1"/>
          </p:cNvSpPr>
          <p:nvPr>
            <p:ph type="title"/>
          </p:nvPr>
        </p:nvSpPr>
        <p:spPr/>
        <p:txBody>
          <a:bodyPr rtlCol="0">
            <a:normAutofit fontScale="90000"/>
          </a:bodyPr>
          <a:lstStyle/>
          <a:p>
            <a:pPr eaLnBrk="1" fontAlgn="auto" hangingPunct="1">
              <a:spcAft>
                <a:spcPts val="0"/>
              </a:spcAft>
              <a:defRPr/>
            </a:pPr>
            <a:r>
              <a:rPr lang="en-US" dirty="0"/>
              <a:t>Consequences of Agricultural Antibiotic Use</a:t>
            </a:r>
          </a:p>
        </p:txBody>
      </p:sp>
      <p:sp>
        <p:nvSpPr>
          <p:cNvPr id="3" name="Content Placeholder 2">
            <a:extLst>
              <a:ext uri="{FF2B5EF4-FFF2-40B4-BE49-F238E27FC236}">
                <a16:creationId xmlns:a16="http://schemas.microsoft.com/office/drawing/2014/main" id="{2540B50A-D273-AF4D-D866-A12CAAB08341}"/>
              </a:ext>
            </a:extLst>
          </p:cNvPr>
          <p:cNvSpPr>
            <a:spLocks noGrp="1"/>
          </p:cNvSpPr>
          <p:nvPr>
            <p:ph idx="1"/>
          </p:nvPr>
        </p:nvSpPr>
        <p:spPr/>
        <p:txBody>
          <a:bodyPr rtlCol="0">
            <a:normAutofit fontScale="92500" lnSpcReduction="10000"/>
          </a:bodyPr>
          <a:lstStyle/>
          <a:p>
            <a:pPr eaLnBrk="1" fontAlgn="auto" hangingPunct="1">
              <a:lnSpc>
                <a:spcPct val="90000"/>
              </a:lnSpc>
              <a:spcAft>
                <a:spcPts val="0"/>
              </a:spcAft>
              <a:buFont typeface="Arial" pitchFamily="34" charset="0"/>
              <a:buChar char="•"/>
              <a:defRPr/>
            </a:pPr>
            <a:r>
              <a:rPr lang="en-US" sz="3600" dirty="0" err="1"/>
              <a:t>Vancomycin</a:t>
            </a:r>
            <a:r>
              <a:rPr lang="en-US" sz="3600" dirty="0"/>
              <a:t>-resistant </a:t>
            </a:r>
            <a:r>
              <a:rPr lang="en-US" sz="3600" i="1" dirty="0" err="1"/>
              <a:t>Enterococcus</a:t>
            </a:r>
            <a:r>
              <a:rPr lang="en-US" sz="3600" i="1" dirty="0"/>
              <a:t> </a:t>
            </a:r>
            <a:r>
              <a:rPr lang="en-US" sz="3600" i="1" dirty="0" err="1"/>
              <a:t>faecium</a:t>
            </a:r>
            <a:r>
              <a:rPr lang="en-US" sz="3600" dirty="0"/>
              <a:t> (VREF, due to </a:t>
            </a:r>
            <a:r>
              <a:rPr lang="en-US" sz="3600" dirty="0" err="1"/>
              <a:t>avoparcin</a:t>
            </a:r>
            <a:r>
              <a:rPr lang="en-US" sz="3600" dirty="0"/>
              <a:t> use in chickens)</a:t>
            </a:r>
          </a:p>
          <a:p>
            <a:pPr eaLnBrk="1" fontAlgn="auto" hangingPunct="1">
              <a:lnSpc>
                <a:spcPct val="90000"/>
              </a:lnSpc>
              <a:spcAft>
                <a:spcPts val="0"/>
              </a:spcAft>
              <a:buFont typeface="Arial" pitchFamily="34" charset="0"/>
              <a:buChar char="•"/>
              <a:defRPr/>
            </a:pPr>
            <a:r>
              <a:rPr lang="en-US" sz="3600" dirty="0" err="1"/>
              <a:t>Synercid</a:t>
            </a:r>
            <a:r>
              <a:rPr lang="en-US" sz="3600" dirty="0"/>
              <a:t> (</a:t>
            </a:r>
            <a:r>
              <a:rPr lang="en-US" sz="3600" dirty="0" err="1"/>
              <a:t>quinupristin</a:t>
            </a:r>
            <a:r>
              <a:rPr lang="en-US" sz="3600" dirty="0"/>
              <a:t> and </a:t>
            </a:r>
            <a:r>
              <a:rPr lang="en-US" sz="3600" dirty="0" err="1"/>
              <a:t>dalfopristin</a:t>
            </a:r>
            <a:r>
              <a:rPr lang="en-US" sz="3600" dirty="0"/>
              <a:t>)-resistant infections (agent of last resort for </a:t>
            </a:r>
            <a:r>
              <a:rPr lang="en-US" sz="3600" dirty="0" err="1"/>
              <a:t>vancomycin</a:t>
            </a:r>
            <a:r>
              <a:rPr lang="en-US" sz="3600" dirty="0"/>
              <a:t>-resistant bacteria; due to </a:t>
            </a:r>
            <a:r>
              <a:rPr lang="en-US" sz="3600" dirty="0" err="1"/>
              <a:t>Virginiamycin</a:t>
            </a:r>
            <a:r>
              <a:rPr lang="en-US" sz="3600" dirty="0"/>
              <a:t> use)</a:t>
            </a:r>
          </a:p>
          <a:p>
            <a:pPr eaLnBrk="1" fontAlgn="auto" hangingPunct="1">
              <a:lnSpc>
                <a:spcPct val="90000"/>
              </a:lnSpc>
              <a:spcAft>
                <a:spcPts val="0"/>
              </a:spcAft>
              <a:buFont typeface="Arial" pitchFamily="34" charset="0"/>
              <a:buChar char="•"/>
              <a:defRPr/>
            </a:pPr>
            <a:r>
              <a:rPr lang="en-US" sz="3600" dirty="0" err="1"/>
              <a:t>Gentamycin</a:t>
            </a:r>
            <a:r>
              <a:rPr lang="en-US" sz="3600" dirty="0"/>
              <a:t>- and </a:t>
            </a:r>
            <a:r>
              <a:rPr lang="en-US" sz="3600" dirty="0" err="1"/>
              <a:t>Cipro</a:t>
            </a:r>
            <a:r>
              <a:rPr lang="en-US" sz="3600" dirty="0"/>
              <a:t>-resistant </a:t>
            </a:r>
            <a:r>
              <a:rPr lang="en-US" sz="3600" i="1" dirty="0"/>
              <a:t>E. coli </a:t>
            </a:r>
            <a:r>
              <a:rPr lang="en-US" sz="3600" dirty="0"/>
              <a:t>in chickens</a:t>
            </a:r>
          </a:p>
          <a:p>
            <a:pPr lvl="1" eaLnBrk="1" fontAlgn="auto" hangingPunct="1">
              <a:lnSpc>
                <a:spcPct val="90000"/>
              </a:lnSpc>
              <a:spcAft>
                <a:spcPts val="0"/>
              </a:spcAft>
              <a:buFont typeface="Arial" pitchFamily="34" charset="0"/>
              <a:buChar char="–"/>
              <a:defRPr/>
            </a:pPr>
            <a:r>
              <a:rPr lang="en-US" sz="3600" dirty="0"/>
              <a:t>Linked to </a:t>
            </a:r>
            <a:r>
              <a:rPr lang="en-US" sz="3600" i="1" dirty="0" err="1"/>
              <a:t>E.coli</a:t>
            </a:r>
            <a:r>
              <a:rPr lang="en-US" sz="3600" dirty="0"/>
              <a:t> UTIs in humans</a:t>
            </a:r>
          </a:p>
          <a:p>
            <a:pPr eaLnBrk="1" fontAlgn="auto" hangingPunct="1">
              <a:spcAft>
                <a:spcPts val="0"/>
              </a:spcAft>
              <a:buFont typeface="Arial" pitchFamily="34" charset="0"/>
              <a:buChar char="•"/>
              <a:defRPr/>
            </a:pP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495E0BCD-E480-7F2B-8CD9-B30C880EDDC2}"/>
              </a:ext>
            </a:extLst>
          </p:cNvPr>
          <p:cNvSpPr>
            <a:spLocks noGrp="1"/>
          </p:cNvSpPr>
          <p:nvPr>
            <p:ph type="title"/>
          </p:nvPr>
        </p:nvSpPr>
        <p:spPr/>
        <p:txBody>
          <a:bodyPr rtlCol="0">
            <a:normAutofit fontScale="90000"/>
          </a:bodyPr>
          <a:lstStyle/>
          <a:p>
            <a:pPr eaLnBrk="1" fontAlgn="auto" hangingPunct="1">
              <a:spcAft>
                <a:spcPts val="0"/>
              </a:spcAft>
              <a:defRPr/>
            </a:pPr>
            <a:r>
              <a:rPr lang="en-US" dirty="0"/>
              <a:t>Consequences of Agricultural Antibiotic Use</a:t>
            </a:r>
          </a:p>
        </p:txBody>
      </p:sp>
      <p:sp>
        <p:nvSpPr>
          <p:cNvPr id="75779" name="Content Placeholder 2">
            <a:extLst>
              <a:ext uri="{FF2B5EF4-FFF2-40B4-BE49-F238E27FC236}">
                <a16:creationId xmlns:a16="http://schemas.microsoft.com/office/drawing/2014/main" id="{E6A4299E-1F47-BC71-5302-88DBC7C77D2E}"/>
              </a:ext>
            </a:extLst>
          </p:cNvPr>
          <p:cNvSpPr>
            <a:spLocks noGrp="1" noChangeArrowheads="1"/>
          </p:cNvSpPr>
          <p:nvPr>
            <p:ph idx="1"/>
          </p:nvPr>
        </p:nvSpPr>
        <p:spPr/>
        <p:txBody>
          <a:bodyPr/>
          <a:lstStyle/>
          <a:p>
            <a:pPr eaLnBrk="1" hangingPunct="1">
              <a:lnSpc>
                <a:spcPct val="90000"/>
              </a:lnSpc>
            </a:pPr>
            <a:r>
              <a:rPr lang="en-US" altLang="en-US" sz="2800"/>
              <a:t>Methicillin-resistant </a:t>
            </a:r>
            <a:r>
              <a:rPr lang="en-US" altLang="en-US" sz="2800" i="1"/>
              <a:t>Staph aureus </a:t>
            </a:r>
            <a:r>
              <a:rPr lang="en-US" altLang="en-US" sz="2800"/>
              <a:t>(MRSA)</a:t>
            </a:r>
          </a:p>
          <a:p>
            <a:pPr lvl="1" eaLnBrk="1" hangingPunct="1">
              <a:lnSpc>
                <a:spcPct val="90000"/>
              </a:lnSpc>
            </a:pPr>
            <a:r>
              <a:rPr lang="en-US" altLang="en-US"/>
              <a:t>Study of 5 U.S. cities show </a:t>
            </a:r>
            <a:r>
              <a:rPr lang="en-US" altLang="en-US" i="1"/>
              <a:t>S. aureus </a:t>
            </a:r>
            <a:r>
              <a:rPr lang="en-US" altLang="en-US"/>
              <a:t>contamination prevalent in meat samples:</a:t>
            </a:r>
          </a:p>
          <a:p>
            <a:pPr lvl="2" eaLnBrk="1" hangingPunct="1">
              <a:lnSpc>
                <a:spcPct val="90000"/>
              </a:lnSpc>
            </a:pPr>
            <a:r>
              <a:rPr lang="en-US" altLang="en-US" sz="2800"/>
              <a:t>Turkey 77%</a:t>
            </a:r>
          </a:p>
          <a:p>
            <a:pPr lvl="2" eaLnBrk="1" hangingPunct="1">
              <a:lnSpc>
                <a:spcPct val="90000"/>
              </a:lnSpc>
            </a:pPr>
            <a:r>
              <a:rPr lang="en-US" altLang="en-US" sz="2800"/>
              <a:t>Pork 42%</a:t>
            </a:r>
          </a:p>
          <a:p>
            <a:pPr lvl="2" eaLnBrk="1" hangingPunct="1">
              <a:lnSpc>
                <a:spcPct val="90000"/>
              </a:lnSpc>
            </a:pPr>
            <a:r>
              <a:rPr lang="en-US" altLang="en-US" sz="2800"/>
              <a:t>Chicken 41%</a:t>
            </a:r>
          </a:p>
          <a:p>
            <a:pPr lvl="2" eaLnBrk="1" hangingPunct="1">
              <a:lnSpc>
                <a:spcPct val="90000"/>
              </a:lnSpc>
            </a:pPr>
            <a:r>
              <a:rPr lang="en-US" altLang="en-US" sz="2800"/>
              <a:t>Beef 37%</a:t>
            </a:r>
          </a:p>
          <a:p>
            <a:pPr lvl="2" eaLnBrk="1" hangingPunct="1">
              <a:lnSpc>
                <a:spcPct val="90000"/>
              </a:lnSpc>
            </a:pPr>
            <a:r>
              <a:rPr lang="en-US" altLang="en-US" sz="2800"/>
              <a:t>More than ½ multi-drug resistant (3 or more antimicrobials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9315E4AB-CD3F-FE3B-B292-4E5ABA969817}"/>
              </a:ext>
            </a:extLst>
          </p:cNvPr>
          <p:cNvSpPr>
            <a:spLocks noGrp="1" noChangeArrowheads="1"/>
          </p:cNvSpPr>
          <p:nvPr>
            <p:ph type="title"/>
          </p:nvPr>
        </p:nvSpPr>
        <p:spPr/>
        <p:txBody>
          <a:bodyPr/>
          <a:lstStyle/>
          <a:p>
            <a:r>
              <a:rPr lang="en-US" altLang="en-US" sz="4000" dirty="0">
                <a:solidFill>
                  <a:srgbClr val="CCFFFF"/>
                </a:solidFill>
              </a:rPr>
              <a:t>Consequences of Agricultural Antibiotic Use</a:t>
            </a:r>
            <a:endParaRPr lang="en-US" altLang="en-US" dirty="0"/>
          </a:p>
        </p:txBody>
      </p:sp>
      <p:sp>
        <p:nvSpPr>
          <p:cNvPr id="76803" name="Content Placeholder 2">
            <a:extLst>
              <a:ext uri="{FF2B5EF4-FFF2-40B4-BE49-F238E27FC236}">
                <a16:creationId xmlns:a16="http://schemas.microsoft.com/office/drawing/2014/main" id="{2B4F460A-E908-9487-CCA8-6D510FF03F49}"/>
              </a:ext>
            </a:extLst>
          </p:cNvPr>
          <p:cNvSpPr>
            <a:spLocks noGrp="1" noChangeArrowheads="1"/>
          </p:cNvSpPr>
          <p:nvPr>
            <p:ph idx="1"/>
          </p:nvPr>
        </p:nvSpPr>
        <p:spPr/>
        <p:txBody>
          <a:bodyPr/>
          <a:lstStyle/>
          <a:p>
            <a:pPr eaLnBrk="1" hangingPunct="1">
              <a:lnSpc>
                <a:spcPct val="90000"/>
              </a:lnSpc>
            </a:pPr>
            <a:r>
              <a:rPr lang="en-US" altLang="en-US" sz="2800"/>
              <a:t>Methicillin-resistant </a:t>
            </a:r>
            <a:r>
              <a:rPr lang="en-US" altLang="en-US" sz="2800" i="1"/>
              <a:t>Staph aureus </a:t>
            </a:r>
            <a:r>
              <a:rPr lang="en-US" altLang="en-US" sz="2800"/>
              <a:t>(MRSA)</a:t>
            </a:r>
          </a:p>
          <a:p>
            <a:pPr lvl="1" eaLnBrk="1" hangingPunct="1">
              <a:lnSpc>
                <a:spcPct val="90000"/>
              </a:lnSpc>
            </a:pPr>
            <a:r>
              <a:rPr lang="en-US" altLang="en-US"/>
              <a:t>49% of pigs and 45% of pig farmers harbor MRSA</a:t>
            </a:r>
          </a:p>
          <a:p>
            <a:pPr lvl="1" eaLnBrk="1" hangingPunct="1">
              <a:lnSpc>
                <a:spcPct val="90000"/>
              </a:lnSpc>
            </a:pPr>
            <a:r>
              <a:rPr lang="en-US" altLang="en-US"/>
              <a:t>MRSA carriage higher in those living near cattle and pig farms</a:t>
            </a:r>
          </a:p>
          <a:p>
            <a:pPr lvl="1" eaLnBrk="1" hangingPunct="1">
              <a:lnSpc>
                <a:spcPct val="90000"/>
              </a:lnSpc>
            </a:pPr>
            <a:r>
              <a:rPr lang="en-US" altLang="en-US"/>
              <a:t>One study found 30% of US grocery store pork cuts tainted with MRSA</a:t>
            </a:r>
          </a:p>
          <a:p>
            <a:pPr lvl="1" eaLnBrk="1" hangingPunct="1">
              <a:lnSpc>
                <a:spcPct val="90000"/>
              </a:lnSpc>
            </a:pPr>
            <a:r>
              <a:rPr lang="en-US" altLang="en-US"/>
              <a:t>MRSA from animals thought to be responsible for more than 20% of human MRSA cases in the Netherlands</a:t>
            </a:r>
          </a:p>
          <a:p>
            <a:endParaRPr lang="en-US" alt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7F616022-778F-5522-1075-09DCBA045D8D}"/>
              </a:ext>
            </a:extLst>
          </p:cNvPr>
          <p:cNvSpPr>
            <a:spLocks noGrp="1" noChangeArrowheads="1"/>
          </p:cNvSpPr>
          <p:nvPr>
            <p:ph type="title"/>
          </p:nvPr>
        </p:nvSpPr>
        <p:spPr/>
        <p:txBody>
          <a:bodyPr/>
          <a:lstStyle/>
          <a:p>
            <a:r>
              <a:rPr lang="en-US" altLang="en-US" sz="4000" dirty="0">
                <a:solidFill>
                  <a:srgbClr val="CCFFFF"/>
                </a:solidFill>
              </a:rPr>
              <a:t>Consequences of Agricultural Antibiotic Use</a:t>
            </a:r>
            <a:endParaRPr lang="en-US" altLang="en-US" dirty="0"/>
          </a:p>
        </p:txBody>
      </p:sp>
      <p:sp>
        <p:nvSpPr>
          <p:cNvPr id="77827" name="Content Placeholder 2">
            <a:extLst>
              <a:ext uri="{FF2B5EF4-FFF2-40B4-BE49-F238E27FC236}">
                <a16:creationId xmlns:a16="http://schemas.microsoft.com/office/drawing/2014/main" id="{9A0E1D42-26D0-35F1-2045-CE9E4F179975}"/>
              </a:ext>
            </a:extLst>
          </p:cNvPr>
          <p:cNvSpPr>
            <a:spLocks noGrp="1" noChangeArrowheads="1"/>
          </p:cNvSpPr>
          <p:nvPr>
            <p:ph idx="1"/>
          </p:nvPr>
        </p:nvSpPr>
        <p:spPr/>
        <p:txBody>
          <a:bodyPr/>
          <a:lstStyle/>
          <a:p>
            <a:r>
              <a:rPr lang="en-US" altLang="en-US" sz="3600"/>
              <a:t>Carbapenem-resistant Enterobacteriaceae</a:t>
            </a:r>
          </a:p>
          <a:p>
            <a:r>
              <a:rPr lang="en-US" altLang="en-US" sz="3600"/>
              <a:t>Colistin-resistant E coli superbugs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A061FCC0-6789-8DAB-669E-3DBAD29C91A7}"/>
              </a:ext>
            </a:extLst>
          </p:cNvPr>
          <p:cNvSpPr>
            <a:spLocks noGrp="1" noChangeArrowheads="1"/>
          </p:cNvSpPr>
          <p:nvPr>
            <p:ph type="title"/>
          </p:nvPr>
        </p:nvSpPr>
        <p:spPr/>
        <p:txBody>
          <a:bodyPr/>
          <a:lstStyle/>
          <a:p>
            <a:pPr eaLnBrk="1" hangingPunct="1"/>
            <a:r>
              <a:rPr lang="en-US" altLang="en-US"/>
              <a:t>Regulatory Advances</a:t>
            </a:r>
          </a:p>
        </p:txBody>
      </p:sp>
      <p:sp>
        <p:nvSpPr>
          <p:cNvPr id="78851" name="Content Placeholder 2">
            <a:extLst>
              <a:ext uri="{FF2B5EF4-FFF2-40B4-BE49-F238E27FC236}">
                <a16:creationId xmlns:a16="http://schemas.microsoft.com/office/drawing/2014/main" id="{0F8BC40C-2B0F-3602-925D-F9DC30C12963}"/>
              </a:ext>
            </a:extLst>
          </p:cNvPr>
          <p:cNvSpPr>
            <a:spLocks noGrp="1" noChangeArrowheads="1"/>
          </p:cNvSpPr>
          <p:nvPr>
            <p:ph idx="1"/>
          </p:nvPr>
        </p:nvSpPr>
        <p:spPr/>
        <p:txBody>
          <a:bodyPr/>
          <a:lstStyle/>
          <a:p>
            <a:pPr eaLnBrk="1" hangingPunct="1"/>
            <a:r>
              <a:rPr lang="en-US" altLang="en-US" sz="2800" dirty="0">
                <a:latin typeface="Times New Roman" panose="02020603050405020304" pitchFamily="18" charset="0"/>
                <a:cs typeface="Times New Roman" panose="02020603050405020304" pitchFamily="18" charset="0"/>
              </a:rPr>
              <a:t>FDA bans fluoroquinolone use in poultry (2005)</a:t>
            </a:r>
          </a:p>
          <a:p>
            <a:pPr eaLnBrk="1" hangingPunct="1"/>
            <a:r>
              <a:rPr lang="en-US" altLang="en-US" sz="2800" dirty="0">
                <a:latin typeface="Times New Roman" panose="02020603050405020304" pitchFamily="18" charset="0"/>
                <a:cs typeface="Times New Roman" panose="02020603050405020304" pitchFamily="18" charset="0"/>
              </a:rPr>
              <a:t>EU bans use of all antibiotic growth promoters (2006)</a:t>
            </a:r>
          </a:p>
          <a:p>
            <a:pPr eaLnBrk="1" hangingPunct="1"/>
            <a:r>
              <a:rPr lang="en-US" altLang="en-US" sz="2800" dirty="0">
                <a:latin typeface="Times New Roman" panose="02020603050405020304" pitchFamily="18" charset="0"/>
                <a:cs typeface="Times New Roman" panose="02020603050405020304" pitchFamily="18" charset="0"/>
              </a:rPr>
              <a:t>FDA bans off-label use of cephalosporins in food animals (2008); further restrictions (2012)</a:t>
            </a:r>
          </a:p>
          <a:p>
            <a:pPr lvl="1" eaLnBrk="1" hangingPunct="1"/>
            <a:r>
              <a:rPr lang="en-US" altLang="en-US" dirty="0">
                <a:latin typeface="Times New Roman" panose="02020603050405020304" pitchFamily="18" charset="0"/>
                <a:cs typeface="Times New Roman" panose="02020603050405020304" pitchFamily="18" charset="0"/>
              </a:rPr>
              <a:t>However, use up 57% between 2009 and 2014</a:t>
            </a:r>
          </a:p>
          <a:p>
            <a:pPr eaLnBrk="1" hangingPunct="1"/>
            <a:r>
              <a:rPr lang="en-US" altLang="en-US" sz="2800" dirty="0">
                <a:latin typeface="Times New Roman" panose="02020603050405020304" pitchFamily="18" charset="0"/>
                <a:cs typeface="Times New Roman" panose="02020603050405020304" pitchFamily="18" charset="0"/>
              </a:rPr>
              <a:t>2010: FDA urges phasing out antibiotic use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a:extLst>
              <a:ext uri="{FF2B5EF4-FFF2-40B4-BE49-F238E27FC236}">
                <a16:creationId xmlns:a16="http://schemas.microsoft.com/office/drawing/2014/main" id="{3D5E0A7E-F922-BDF6-717E-C112A75494CD}"/>
              </a:ext>
            </a:extLst>
          </p:cNvPr>
          <p:cNvSpPr>
            <a:spLocks noGrp="1" noChangeArrowheads="1"/>
          </p:cNvSpPr>
          <p:nvPr>
            <p:ph type="title"/>
          </p:nvPr>
        </p:nvSpPr>
        <p:spPr/>
        <p:txBody>
          <a:bodyPr/>
          <a:lstStyle/>
          <a:p>
            <a:r>
              <a:rPr lang="en-US" altLang="en-US"/>
              <a:t>Regulatory Advances</a:t>
            </a:r>
          </a:p>
        </p:txBody>
      </p:sp>
      <p:sp>
        <p:nvSpPr>
          <p:cNvPr id="79875" name="Content Placeholder 2">
            <a:extLst>
              <a:ext uri="{FF2B5EF4-FFF2-40B4-BE49-F238E27FC236}">
                <a16:creationId xmlns:a16="http://schemas.microsoft.com/office/drawing/2014/main" id="{220CD610-7512-29D2-0B12-45523149BB6C}"/>
              </a:ext>
            </a:extLst>
          </p:cNvPr>
          <p:cNvSpPr>
            <a:spLocks noGrp="1" noChangeArrowheads="1"/>
          </p:cNvSpPr>
          <p:nvPr>
            <p:ph idx="1"/>
          </p:nvPr>
        </p:nvSpPr>
        <p:spPr/>
        <p:txBody>
          <a:bodyPr/>
          <a:lstStyle/>
          <a:p>
            <a:pPr eaLnBrk="1" hangingPunct="1"/>
            <a:r>
              <a:rPr lang="en-US" altLang="en-US" dirty="0">
                <a:latin typeface="Times New Roman" panose="02020603050405020304" pitchFamily="18" charset="0"/>
                <a:cs typeface="Times New Roman" panose="02020603050405020304" pitchFamily="18" charset="0"/>
              </a:rPr>
              <a:t>2012: FDA issues voluntary guidelines to reduce antibiotic use</a:t>
            </a:r>
          </a:p>
          <a:p>
            <a:pPr eaLnBrk="1" hangingPunct="1"/>
            <a:r>
              <a:rPr lang="en-US" altLang="en-US" dirty="0">
                <a:latin typeface="Times New Roman" panose="02020603050405020304" pitchFamily="18" charset="0"/>
                <a:cs typeface="Times New Roman" panose="02020603050405020304" pitchFamily="18" charset="0"/>
              </a:rPr>
              <a:t>2012/13: FDA considering banning PCNs and tetracyclines in food animals (2012/13)</a:t>
            </a:r>
          </a:p>
          <a:p>
            <a:pPr eaLnBrk="1" hangingPunct="1"/>
            <a:r>
              <a:rPr lang="en-US" altLang="en-US" dirty="0">
                <a:latin typeface="Times New Roman" panose="02020603050405020304" pitchFamily="18" charset="0"/>
                <a:cs typeface="Times New Roman" panose="02020603050405020304" pitchFamily="18" charset="0"/>
              </a:rPr>
              <a:t>2014: FDA states 25/26 companies asked to phase out “growth-promoting” antibiotics have done so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91273970-2366-E7F2-C5FB-65DC1C703BD7}"/>
              </a:ext>
            </a:extLst>
          </p:cNvPr>
          <p:cNvSpPr>
            <a:spLocks noGrp="1" noChangeArrowheads="1"/>
          </p:cNvSpPr>
          <p:nvPr>
            <p:ph type="title"/>
          </p:nvPr>
        </p:nvSpPr>
        <p:spPr/>
        <p:txBody>
          <a:bodyPr/>
          <a:lstStyle/>
          <a:p>
            <a:r>
              <a:rPr lang="en-US" altLang="en-US">
                <a:solidFill>
                  <a:srgbClr val="CCFFFF"/>
                </a:solidFill>
              </a:rPr>
              <a:t>Regulatory Advances</a:t>
            </a:r>
            <a:endParaRPr lang="en-US" altLang="en-US"/>
          </a:p>
        </p:txBody>
      </p:sp>
      <p:sp>
        <p:nvSpPr>
          <p:cNvPr id="80899" name="Content Placeholder 2">
            <a:extLst>
              <a:ext uri="{FF2B5EF4-FFF2-40B4-BE49-F238E27FC236}">
                <a16:creationId xmlns:a16="http://schemas.microsoft.com/office/drawing/2014/main" id="{35A5CAE8-AB4B-23B0-DE25-6369F4C1E263}"/>
              </a:ext>
            </a:extLst>
          </p:cNvPr>
          <p:cNvSpPr>
            <a:spLocks noGrp="1" noChangeArrowheads="1"/>
          </p:cNvSpPr>
          <p:nvPr>
            <p:ph idx="1"/>
          </p:nvPr>
        </p:nvSpPr>
        <p:spPr/>
        <p:txBody>
          <a:bodyPr/>
          <a:lstStyle/>
          <a:p>
            <a:pPr eaLnBrk="1" hangingPunct="1"/>
            <a:r>
              <a:rPr lang="en-US" altLang="en-US" sz="2800" dirty="0">
                <a:latin typeface="Times New Roman" panose="02020603050405020304" pitchFamily="18" charset="0"/>
                <a:cs typeface="Times New Roman" panose="02020603050405020304" pitchFamily="18" charset="0"/>
              </a:rPr>
              <a:t>2015: FDA regulations to end use of medically-important antibiotics for growth promotion by 2016</a:t>
            </a:r>
          </a:p>
          <a:p>
            <a:pPr eaLnBrk="1" hangingPunct="1"/>
            <a:r>
              <a:rPr lang="en-US" altLang="en-US" sz="2800" dirty="0">
                <a:latin typeface="Times New Roman" panose="02020603050405020304" pitchFamily="18" charset="0"/>
                <a:cs typeface="Times New Roman" panose="02020603050405020304" pitchFamily="18" charset="0"/>
              </a:rPr>
              <a:t>2015: Obama signs memorandum directing federally operated cafeterias to gradually begin serving meat produced with responsible antibiotic use</a:t>
            </a:r>
          </a:p>
          <a:p>
            <a:pPr eaLnBrk="1" hangingPunct="1"/>
            <a:r>
              <a:rPr lang="en-US" altLang="en-US" sz="2800" dirty="0">
                <a:latin typeface="Times New Roman" panose="02020603050405020304" pitchFamily="18" charset="0"/>
                <a:cs typeface="Times New Roman" panose="02020603050405020304" pitchFamily="18" charset="0"/>
              </a:rPr>
              <a:t>2015: FDA report reveals 62% of antibiotics used in food animal production important for human health</a:t>
            </a:r>
          </a:p>
          <a:p>
            <a:endParaRPr lang="en-US" alt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a:extLst>
              <a:ext uri="{FF2B5EF4-FFF2-40B4-BE49-F238E27FC236}">
                <a16:creationId xmlns:a16="http://schemas.microsoft.com/office/drawing/2014/main" id="{6BA08A53-00BD-39FC-CD6C-21D894E3D132}"/>
              </a:ext>
            </a:extLst>
          </p:cNvPr>
          <p:cNvSpPr>
            <a:spLocks noGrp="1" noChangeArrowheads="1"/>
          </p:cNvSpPr>
          <p:nvPr>
            <p:ph type="title"/>
          </p:nvPr>
        </p:nvSpPr>
        <p:spPr/>
        <p:txBody>
          <a:bodyPr/>
          <a:lstStyle/>
          <a:p>
            <a:r>
              <a:rPr lang="en-US" altLang="en-US" dirty="0">
                <a:solidFill>
                  <a:srgbClr val="CCFFFF"/>
                </a:solidFill>
              </a:rPr>
              <a:t>Regulatory Advances</a:t>
            </a:r>
            <a:endParaRPr lang="en-US" altLang="en-US" dirty="0"/>
          </a:p>
        </p:txBody>
      </p:sp>
      <p:sp>
        <p:nvSpPr>
          <p:cNvPr id="81923" name="Content Placeholder 2">
            <a:extLst>
              <a:ext uri="{FF2B5EF4-FFF2-40B4-BE49-F238E27FC236}">
                <a16:creationId xmlns:a16="http://schemas.microsoft.com/office/drawing/2014/main" id="{780526D5-0FDC-909A-B626-068C1A8FAFD5}"/>
              </a:ext>
            </a:extLst>
          </p:cNvPr>
          <p:cNvSpPr>
            <a:spLocks noGrp="1" noChangeArrowheads="1"/>
          </p:cNvSpPr>
          <p:nvPr>
            <p:ph idx="1"/>
          </p:nvPr>
        </p:nvSpPr>
        <p:spPr/>
        <p:txBody>
          <a:bodyPr/>
          <a:lstStyle/>
          <a:p>
            <a:r>
              <a:rPr lang="en-US" altLang="en-US" sz="2400" dirty="0">
                <a:latin typeface="Times New Roman" panose="02020603050405020304" pitchFamily="18" charset="0"/>
                <a:cs typeface="Times New Roman" panose="02020603050405020304" pitchFamily="18" charset="0"/>
              </a:rPr>
              <a:t>2015: CA sets nation’s strongest restrictions on antibiotic overuse in farm animals</a:t>
            </a:r>
          </a:p>
          <a:p>
            <a:pPr lvl="1"/>
            <a:r>
              <a:rPr lang="en-US" altLang="en-US" sz="2400" dirty="0">
                <a:latin typeface="Times New Roman" panose="02020603050405020304" pitchFamily="18" charset="0"/>
                <a:cs typeface="Times New Roman" panose="02020603050405020304" pitchFamily="18" charset="0"/>
              </a:rPr>
              <a:t>No use for growth promotion</a:t>
            </a:r>
          </a:p>
          <a:p>
            <a:pPr lvl="1"/>
            <a:r>
              <a:rPr lang="en-US" altLang="en-US" sz="2400" dirty="0">
                <a:latin typeface="Times New Roman" panose="02020603050405020304" pitchFamily="18" charset="0"/>
                <a:cs typeface="Times New Roman" panose="02020603050405020304" pitchFamily="18" charset="0"/>
              </a:rPr>
              <a:t>Veterinarian prescription required for disease treatment (no OTC sales, which currently account for the bulk of purchases)</a:t>
            </a:r>
          </a:p>
          <a:p>
            <a:pPr lvl="2"/>
            <a:r>
              <a:rPr lang="en-US" altLang="en-US" dirty="0">
                <a:latin typeface="Times New Roman" panose="02020603050405020304" pitchFamily="18" charset="0"/>
                <a:cs typeface="Times New Roman" panose="02020603050405020304" pitchFamily="18" charset="0"/>
              </a:rPr>
              <a:t>AVMA found as much as 50% of antibiotics prescribed by veterinarians in U.S. unnecessary</a:t>
            </a:r>
          </a:p>
          <a:p>
            <a:pPr lvl="1"/>
            <a:r>
              <a:rPr lang="en-US" altLang="en-US" sz="2400" dirty="0">
                <a:latin typeface="Times New Roman" panose="02020603050405020304" pitchFamily="18" charset="0"/>
                <a:cs typeface="Times New Roman" panose="02020603050405020304" pitchFamily="18" charset="0"/>
              </a:rPr>
              <a:t>Creates antibiotic stewardship program and requires state Dept of Food and Ag to track antibiotic usage and resistance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42F33A2C-B29C-0CF5-FF51-40FDE38A4F18}"/>
              </a:ext>
            </a:extLst>
          </p:cNvPr>
          <p:cNvSpPr>
            <a:spLocks noGrp="1" noChangeArrowheads="1"/>
          </p:cNvSpPr>
          <p:nvPr>
            <p:ph type="title"/>
          </p:nvPr>
        </p:nvSpPr>
        <p:spPr/>
        <p:txBody>
          <a:bodyPr/>
          <a:lstStyle/>
          <a:p>
            <a:r>
              <a:rPr lang="en-US" altLang="en-US"/>
              <a:t>Other Developments</a:t>
            </a:r>
          </a:p>
        </p:txBody>
      </p:sp>
      <p:sp>
        <p:nvSpPr>
          <p:cNvPr id="82947" name="Content Placeholder 2">
            <a:extLst>
              <a:ext uri="{FF2B5EF4-FFF2-40B4-BE49-F238E27FC236}">
                <a16:creationId xmlns:a16="http://schemas.microsoft.com/office/drawing/2014/main" id="{5640C4BB-A403-A26E-FCB6-4E80AFD6F89C}"/>
              </a:ext>
            </a:extLst>
          </p:cNvPr>
          <p:cNvSpPr>
            <a:spLocks noGrp="1" noChangeArrowheads="1"/>
          </p:cNvSpPr>
          <p:nvPr>
            <p:ph idx="1"/>
          </p:nvPr>
        </p:nvSpPr>
        <p:spPr/>
        <p:txBody>
          <a:bodyPr/>
          <a:lstStyle/>
          <a:p>
            <a:r>
              <a:rPr lang="en-US" altLang="en-US" sz="2800" dirty="0"/>
              <a:t>2016: Federal government launches $20 million contest to develop rapid, point-of-care diagnostic tests to spot and identify antibiotic-resistant bacteria</a:t>
            </a:r>
          </a:p>
          <a:p>
            <a:pPr lvl="1"/>
            <a:r>
              <a:rPr lang="en-US" altLang="en-US" dirty="0"/>
              <a:t>Related goal is to develop tests that distinguish between viral and bacterial infections, thus decreasing unnecessary antibiotic use in humans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a:extLst>
              <a:ext uri="{FF2B5EF4-FFF2-40B4-BE49-F238E27FC236}">
                <a16:creationId xmlns:a16="http://schemas.microsoft.com/office/drawing/2014/main" id="{70CDE281-E4DD-4940-A156-C28CFA6362F2}"/>
              </a:ext>
            </a:extLst>
          </p:cNvPr>
          <p:cNvSpPr>
            <a:spLocks noGrp="1" noChangeArrowheads="1"/>
          </p:cNvSpPr>
          <p:nvPr>
            <p:ph type="title"/>
          </p:nvPr>
        </p:nvSpPr>
        <p:spPr/>
        <p:txBody>
          <a:bodyPr/>
          <a:lstStyle/>
          <a:p>
            <a:r>
              <a:rPr lang="en-US" altLang="en-US">
                <a:solidFill>
                  <a:srgbClr val="CCFFFF"/>
                </a:solidFill>
              </a:rPr>
              <a:t>Other Developments</a:t>
            </a:r>
            <a:endParaRPr lang="en-US" altLang="en-US"/>
          </a:p>
        </p:txBody>
      </p:sp>
      <p:sp>
        <p:nvSpPr>
          <p:cNvPr id="83971" name="Content Placeholder 2">
            <a:extLst>
              <a:ext uri="{FF2B5EF4-FFF2-40B4-BE49-F238E27FC236}">
                <a16:creationId xmlns:a16="http://schemas.microsoft.com/office/drawing/2014/main" id="{83A120C7-416C-78AB-0DB9-358BD3325D84}"/>
              </a:ext>
            </a:extLst>
          </p:cNvPr>
          <p:cNvSpPr>
            <a:spLocks noGrp="1" noChangeArrowheads="1"/>
          </p:cNvSpPr>
          <p:nvPr>
            <p:ph idx="1"/>
          </p:nvPr>
        </p:nvSpPr>
        <p:spPr/>
        <p:txBody>
          <a:bodyPr/>
          <a:lstStyle/>
          <a:p>
            <a:r>
              <a:rPr lang="en-US" altLang="en-US" dirty="0"/>
              <a:t>2017: Court rules EPA must allow public access to industrial agriculture air pollution reports (including NH3, which decreases lung function in nearby residents)</a:t>
            </a:r>
          </a:p>
          <a:p>
            <a:r>
              <a:rPr lang="en-US" altLang="en-US" dirty="0"/>
              <a:t>2017: Study shows fewer antibiotic prescriptions being filled in U.S. over last 5+ years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12CB6138-CAFA-289F-8517-4797CD8A4913}"/>
              </a:ext>
            </a:extLst>
          </p:cNvPr>
          <p:cNvSpPr>
            <a:spLocks noGrp="1" noChangeArrowheads="1"/>
          </p:cNvSpPr>
          <p:nvPr>
            <p:ph type="title"/>
          </p:nvPr>
        </p:nvSpPr>
        <p:spPr/>
        <p:txBody>
          <a:bodyPr/>
          <a:lstStyle/>
          <a:p>
            <a:pPr eaLnBrk="1" hangingPunct="1"/>
            <a:r>
              <a:rPr lang="en-US" altLang="en-US" dirty="0"/>
              <a:t>Regulatory Advances</a:t>
            </a:r>
          </a:p>
        </p:txBody>
      </p:sp>
      <p:sp>
        <p:nvSpPr>
          <p:cNvPr id="84995" name="Content Placeholder 2">
            <a:extLst>
              <a:ext uri="{FF2B5EF4-FFF2-40B4-BE49-F238E27FC236}">
                <a16:creationId xmlns:a16="http://schemas.microsoft.com/office/drawing/2014/main" id="{1C58170A-5B7F-8BAE-3DAF-1F0B3B0A89B6}"/>
              </a:ext>
            </a:extLst>
          </p:cNvPr>
          <p:cNvSpPr>
            <a:spLocks noGrp="1" noChangeArrowheads="1"/>
          </p:cNvSpPr>
          <p:nvPr>
            <p:ph idx="1"/>
          </p:nvPr>
        </p:nvSpPr>
        <p:spPr/>
        <p:txBody>
          <a:bodyPr/>
          <a:lstStyle/>
          <a:p>
            <a:pPr eaLnBrk="1" hangingPunct="1"/>
            <a:r>
              <a:rPr lang="en-US" altLang="en-US" sz="2800" dirty="0">
                <a:latin typeface="Times New Roman" panose="02020603050405020304" pitchFamily="18" charset="0"/>
                <a:cs typeface="Times New Roman" panose="02020603050405020304" pitchFamily="18" charset="0"/>
              </a:rPr>
              <a:t>2017: FDA bans use of antibiotics to promote growth in farm animals (poultry and livestock antibiotic sales drop dramatically)</a:t>
            </a:r>
          </a:p>
          <a:p>
            <a:pPr eaLnBrk="1" hangingPunct="1"/>
            <a:endParaRPr lang="en-US" altLang="en-US" sz="2800" dirty="0">
              <a:latin typeface="Times New Roman" panose="02020603050405020304" pitchFamily="18" charset="0"/>
              <a:cs typeface="Times New Roman" panose="02020603050405020304" pitchFamily="18" charset="0"/>
            </a:endParaRPr>
          </a:p>
          <a:p>
            <a:pPr eaLnBrk="1" hangingPunct="1"/>
            <a:r>
              <a:rPr lang="en-US" altLang="en-US" sz="2800" dirty="0">
                <a:latin typeface="Times New Roman" panose="02020603050405020304" pitchFamily="18" charset="0"/>
                <a:cs typeface="Times New Roman" panose="02020603050405020304" pitchFamily="18" charset="0"/>
              </a:rPr>
              <a:t>CVM implementing antibiotic stewardship and use reduction plans</a:t>
            </a:r>
            <a:endParaRPr lang="en-US" alt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69E8A101-9E06-ABC6-0380-99B87EED7FA0}"/>
              </a:ext>
            </a:extLst>
          </p:cNvPr>
          <p:cNvSpPr>
            <a:spLocks noGrp="1" noChangeArrowheads="1"/>
          </p:cNvSpPr>
          <p:nvPr>
            <p:ph type="title"/>
          </p:nvPr>
        </p:nvSpPr>
        <p:spPr/>
        <p:txBody>
          <a:bodyPr/>
          <a:lstStyle/>
          <a:p>
            <a:r>
              <a:rPr lang="en-US" altLang="en-US"/>
              <a:t>Regulatory Advances</a:t>
            </a:r>
          </a:p>
        </p:txBody>
      </p:sp>
      <p:sp>
        <p:nvSpPr>
          <p:cNvPr id="86019" name="Content Placeholder 2">
            <a:extLst>
              <a:ext uri="{FF2B5EF4-FFF2-40B4-BE49-F238E27FC236}">
                <a16:creationId xmlns:a16="http://schemas.microsoft.com/office/drawing/2014/main" id="{45A5186C-7D07-22F2-A4D6-659869BF8944}"/>
              </a:ext>
            </a:extLst>
          </p:cNvPr>
          <p:cNvSpPr>
            <a:spLocks noGrp="1" noChangeArrowheads="1"/>
          </p:cNvSpPr>
          <p:nvPr>
            <p:ph idx="1"/>
          </p:nvPr>
        </p:nvSpPr>
        <p:spPr/>
        <p:txBody>
          <a:bodyPr/>
          <a:lstStyle/>
          <a:p>
            <a:pPr eaLnBrk="1" hangingPunct="1"/>
            <a:r>
              <a:rPr lang="en-US" altLang="en-US" sz="3600" dirty="0">
                <a:latin typeface="Times New Roman" panose="02020603050405020304" pitchFamily="18" charset="0"/>
                <a:cs typeface="Times New Roman" panose="02020603050405020304" pitchFamily="18" charset="0"/>
              </a:rPr>
              <a:t>Other bills pending in Congress to improve data collection and reporting</a:t>
            </a:r>
          </a:p>
          <a:p>
            <a:pPr eaLnBrk="1" hangingPunct="1"/>
            <a:r>
              <a:rPr lang="en-US" altLang="en-US" sz="3600" dirty="0">
                <a:latin typeface="Times New Roman" panose="02020603050405020304" pitchFamily="18" charset="0"/>
                <a:cs typeface="Times New Roman" panose="02020603050405020304" pitchFamily="18" charset="0"/>
              </a:rPr>
              <a:t>AMA, AAP, APHA, IDS, UCS, Consumers’ Union, others all oppose non-therapeutic antibiotic use in livestock</a:t>
            </a:r>
          </a:p>
          <a:p>
            <a:pPr eaLnBrk="1" hangingPunct="1"/>
            <a:endParaRPr lang="en-US" altLang="en-US" sz="3600" dirty="0">
              <a:latin typeface="Times New Roman" panose="02020603050405020304" pitchFamily="18" charset="0"/>
              <a:cs typeface="Times New Roman" panose="02020603050405020304" pitchFamily="18" charset="0"/>
            </a:endParaRPr>
          </a:p>
          <a:p>
            <a:endParaRPr lang="en-US" alt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723B79B3-311C-7739-D971-005AF8C8CC55}"/>
              </a:ext>
            </a:extLst>
          </p:cNvPr>
          <p:cNvSpPr>
            <a:spLocks noGrp="1" noChangeArrowheads="1"/>
          </p:cNvSpPr>
          <p:nvPr>
            <p:ph type="title"/>
          </p:nvPr>
        </p:nvSpPr>
        <p:spPr/>
        <p:txBody>
          <a:bodyPr/>
          <a:lstStyle/>
          <a:p>
            <a:r>
              <a:rPr lang="en-US" altLang="en-US">
                <a:solidFill>
                  <a:srgbClr val="CCFFFF"/>
                </a:solidFill>
              </a:rPr>
              <a:t>Other Developments</a:t>
            </a:r>
            <a:endParaRPr lang="en-US" altLang="en-US"/>
          </a:p>
        </p:txBody>
      </p:sp>
      <p:sp>
        <p:nvSpPr>
          <p:cNvPr id="87043" name="Content Placeholder 2">
            <a:extLst>
              <a:ext uri="{FF2B5EF4-FFF2-40B4-BE49-F238E27FC236}">
                <a16:creationId xmlns:a16="http://schemas.microsoft.com/office/drawing/2014/main" id="{54B84B6F-6989-4C97-7069-1735226A966E}"/>
              </a:ext>
            </a:extLst>
          </p:cNvPr>
          <p:cNvSpPr>
            <a:spLocks noGrp="1" noChangeArrowheads="1"/>
          </p:cNvSpPr>
          <p:nvPr>
            <p:ph idx="1"/>
          </p:nvPr>
        </p:nvSpPr>
        <p:spPr/>
        <p:txBody>
          <a:bodyPr/>
          <a:lstStyle/>
          <a:p>
            <a:r>
              <a:rPr lang="en-US" altLang="en-US" sz="2800"/>
              <a:t>Push for increased funding for ethnobotany</a:t>
            </a:r>
          </a:p>
          <a:p>
            <a:pPr lvl="1"/>
            <a:r>
              <a:rPr lang="en-US" altLang="en-US"/>
              <a:t>Takes advantage of 400 million yrs of plant evolution in creating natural antibiotics</a:t>
            </a:r>
          </a:p>
          <a:p>
            <a:pPr lvl="1"/>
            <a:r>
              <a:rPr lang="en-US" altLang="en-US"/>
              <a:t>Problem: Anthropocene/mass extinction underway</a:t>
            </a:r>
          </a:p>
          <a:p>
            <a:r>
              <a:rPr lang="en-US" altLang="en-US" sz="2800"/>
              <a:t>Development of bacteriophages as antibacterials increasing (already sprayed on food products, but do not have to be listed on labels)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3">
            <a:extLst>
              <a:ext uri="{FF2B5EF4-FFF2-40B4-BE49-F238E27FC236}">
                <a16:creationId xmlns:a16="http://schemas.microsoft.com/office/drawing/2014/main" id="{84DDF8D6-C587-F0D2-B72B-C4C41A24678D}"/>
              </a:ext>
            </a:extLst>
          </p:cNvPr>
          <p:cNvSpPr>
            <a:spLocks noGrp="1" noChangeArrowheads="1"/>
          </p:cNvSpPr>
          <p:nvPr>
            <p:ph type="title"/>
          </p:nvPr>
        </p:nvSpPr>
        <p:spPr/>
        <p:txBody>
          <a:bodyPr/>
          <a:lstStyle/>
          <a:p>
            <a:pPr eaLnBrk="1" hangingPunct="1"/>
            <a:endParaRPr lang="en-US" altLang="en-US"/>
          </a:p>
        </p:txBody>
      </p:sp>
      <p:pic>
        <p:nvPicPr>
          <p:cNvPr id="88067" name="Picture 2">
            <a:extLst>
              <a:ext uri="{FF2B5EF4-FFF2-40B4-BE49-F238E27FC236}">
                <a16:creationId xmlns:a16="http://schemas.microsoft.com/office/drawing/2014/main" id="{2EC5BB4B-ACB6-F8F0-D784-A38A4279245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90600" y="228600"/>
            <a:ext cx="7239000" cy="6553200"/>
          </a:xfr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F15AB30B-FD7D-C744-3229-5291349292B7}"/>
              </a:ext>
            </a:extLst>
          </p:cNvPr>
          <p:cNvSpPr>
            <a:spLocks noGrp="1" noChangeArrowheads="1"/>
          </p:cNvSpPr>
          <p:nvPr>
            <p:ph type="title"/>
          </p:nvPr>
        </p:nvSpPr>
        <p:spPr/>
        <p:txBody>
          <a:bodyPr/>
          <a:lstStyle/>
          <a:p>
            <a:r>
              <a:rPr lang="en-US" altLang="en-US"/>
              <a:t>Other Developments</a:t>
            </a:r>
          </a:p>
        </p:txBody>
      </p:sp>
      <p:sp>
        <p:nvSpPr>
          <p:cNvPr id="89091" name="Content Placeholder 2">
            <a:extLst>
              <a:ext uri="{FF2B5EF4-FFF2-40B4-BE49-F238E27FC236}">
                <a16:creationId xmlns:a16="http://schemas.microsoft.com/office/drawing/2014/main" id="{5C5C15F6-F73C-8301-D4C6-77E21138192A}"/>
              </a:ext>
            </a:extLst>
          </p:cNvPr>
          <p:cNvSpPr>
            <a:spLocks noGrp="1" noChangeArrowheads="1"/>
          </p:cNvSpPr>
          <p:nvPr>
            <p:ph idx="1"/>
          </p:nvPr>
        </p:nvSpPr>
        <p:spPr/>
        <p:txBody>
          <a:bodyPr/>
          <a:lstStyle/>
          <a:p>
            <a:r>
              <a:rPr lang="en-US" altLang="en-US"/>
              <a:t>2016: McDonalds, Subway, Taco Bell, and Costco phasing out antibiotics</a:t>
            </a:r>
          </a:p>
          <a:p>
            <a:r>
              <a:rPr lang="en-US" altLang="en-US"/>
              <a:t>2017: Pizza Hut, KFC, and Burger King/Tim Hortons will stop using chicken raised on antibiotics important to human medicine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a:extLst>
              <a:ext uri="{FF2B5EF4-FFF2-40B4-BE49-F238E27FC236}">
                <a16:creationId xmlns:a16="http://schemas.microsoft.com/office/drawing/2014/main" id="{BDEE190C-F797-3EAC-9CC7-51825697CFB7}"/>
              </a:ext>
            </a:extLst>
          </p:cNvPr>
          <p:cNvSpPr>
            <a:spLocks noGrp="1" noChangeArrowheads="1"/>
          </p:cNvSpPr>
          <p:nvPr>
            <p:ph type="title"/>
          </p:nvPr>
        </p:nvSpPr>
        <p:spPr/>
        <p:txBody>
          <a:bodyPr/>
          <a:lstStyle/>
          <a:p>
            <a:r>
              <a:rPr lang="en-US" altLang="en-US">
                <a:solidFill>
                  <a:srgbClr val="CCFFFF"/>
                </a:solidFill>
              </a:rPr>
              <a:t>Other Developments</a:t>
            </a:r>
            <a:endParaRPr lang="en-US" altLang="en-US"/>
          </a:p>
        </p:txBody>
      </p:sp>
      <p:sp>
        <p:nvSpPr>
          <p:cNvPr id="90115" name="Content Placeholder 2">
            <a:extLst>
              <a:ext uri="{FF2B5EF4-FFF2-40B4-BE49-F238E27FC236}">
                <a16:creationId xmlns:a16="http://schemas.microsoft.com/office/drawing/2014/main" id="{CF3ED287-7AF9-DBEC-49B5-62E393F32F6A}"/>
              </a:ext>
            </a:extLst>
          </p:cNvPr>
          <p:cNvSpPr>
            <a:spLocks noGrp="1" noChangeArrowheads="1"/>
          </p:cNvSpPr>
          <p:nvPr>
            <p:ph idx="1"/>
          </p:nvPr>
        </p:nvSpPr>
        <p:spPr/>
        <p:txBody>
          <a:bodyPr/>
          <a:lstStyle/>
          <a:p>
            <a:r>
              <a:rPr lang="en-US" altLang="en-US" dirty="0"/>
              <a:t>2018: San Francisco to require large grocery stores to report the use of antibiotics in livestock and poultry</a:t>
            </a:r>
          </a:p>
          <a:p>
            <a:r>
              <a:rPr lang="en-US" altLang="en-US" dirty="0"/>
              <a:t>2018: Restaurant Brands International to switch to chicken raised without antibiotics important to human medicine</a:t>
            </a:r>
          </a:p>
          <a:p>
            <a:endParaRPr lang="en-US" alt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99D84E-3B5B-91FC-8D43-B7BF5F1E391D}"/>
              </a:ext>
            </a:extLst>
          </p:cNvPr>
          <p:cNvPicPr>
            <a:picLocks noChangeAspect="1"/>
          </p:cNvPicPr>
          <p:nvPr/>
        </p:nvPicPr>
        <p:blipFill>
          <a:blip r:embed="rId2"/>
          <a:stretch>
            <a:fillRect/>
          </a:stretch>
        </p:blipFill>
        <p:spPr>
          <a:xfrm>
            <a:off x="2117147" y="0"/>
            <a:ext cx="4909705" cy="6858000"/>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ED7EFF9A-282E-45F9-3670-F5FC0B70E341}"/>
              </a:ext>
            </a:extLst>
          </p:cNvPr>
          <p:cNvSpPr>
            <a:spLocks noGrp="1" noChangeArrowheads="1"/>
          </p:cNvSpPr>
          <p:nvPr>
            <p:ph type="title"/>
          </p:nvPr>
        </p:nvSpPr>
        <p:spPr/>
        <p:txBody>
          <a:bodyPr/>
          <a:lstStyle/>
          <a:p>
            <a:pPr eaLnBrk="1" hangingPunct="1"/>
            <a:r>
              <a:rPr lang="en-US" altLang="en-US"/>
              <a:t>Agricultural Antibiotics</a:t>
            </a:r>
          </a:p>
        </p:txBody>
      </p:sp>
      <p:sp>
        <p:nvSpPr>
          <p:cNvPr id="92163" name="Rectangle 3">
            <a:extLst>
              <a:ext uri="{FF2B5EF4-FFF2-40B4-BE49-F238E27FC236}">
                <a16:creationId xmlns:a16="http://schemas.microsoft.com/office/drawing/2014/main" id="{1A626768-0523-306C-FC87-8344B9D8EFAC}"/>
              </a:ext>
            </a:extLst>
          </p:cNvPr>
          <p:cNvSpPr>
            <a:spLocks noGrp="1" noChangeArrowheads="1"/>
          </p:cNvSpPr>
          <p:nvPr>
            <p:ph idx="1"/>
          </p:nvPr>
        </p:nvSpPr>
        <p:spPr/>
        <p:txBody>
          <a:bodyPr/>
          <a:lstStyle/>
          <a:p>
            <a:pPr eaLnBrk="1" hangingPunct="1"/>
            <a:r>
              <a:rPr lang="en-US" altLang="en-US" sz="4000"/>
              <a:t>Three years after a Danish ban on routing use of antibiotics in chicken farming, the prevalence of antibiotic-resistant bacteria in chickens dropped from 82% to 12%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2F6623B6-AA25-4523-DB89-BDD9343091DA}"/>
              </a:ext>
            </a:extLst>
          </p:cNvPr>
          <p:cNvSpPr>
            <a:spLocks noGrp="1" noChangeArrowheads="1"/>
          </p:cNvSpPr>
          <p:nvPr>
            <p:ph type="title"/>
          </p:nvPr>
        </p:nvSpPr>
        <p:spPr/>
        <p:txBody>
          <a:bodyPr/>
          <a:lstStyle/>
          <a:p>
            <a:pPr eaLnBrk="1" hangingPunct="1"/>
            <a:r>
              <a:rPr lang="en-US" altLang="en-US" dirty="0"/>
              <a:t>Antibiotic Use in Seafood</a:t>
            </a:r>
          </a:p>
        </p:txBody>
      </p:sp>
      <p:sp>
        <p:nvSpPr>
          <p:cNvPr id="3" name="Content Placeholder 2">
            <a:extLst>
              <a:ext uri="{FF2B5EF4-FFF2-40B4-BE49-F238E27FC236}">
                <a16:creationId xmlns:a16="http://schemas.microsoft.com/office/drawing/2014/main" id="{563BBF8E-9698-F279-D74F-3BD77D7E10ED}"/>
              </a:ext>
            </a:extLst>
          </p:cNvPr>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a:t>91% of US seafood imported</a:t>
            </a:r>
          </a:p>
          <a:p>
            <a:pPr lvl="1" eaLnBrk="1" fontAlgn="auto" hangingPunct="1">
              <a:spcAft>
                <a:spcPts val="0"/>
              </a:spcAft>
              <a:buFont typeface="Arial" pitchFamily="34" charset="0"/>
              <a:buChar char="–"/>
              <a:defRPr/>
            </a:pPr>
            <a:r>
              <a:rPr lang="en-US" dirty="0"/>
              <a:t>Most from Asia</a:t>
            </a:r>
          </a:p>
          <a:p>
            <a:pPr lvl="1" eaLnBrk="1" fontAlgn="auto" hangingPunct="1">
              <a:spcAft>
                <a:spcPts val="0"/>
              </a:spcAft>
              <a:buFont typeface="Arial" pitchFamily="34" charset="0"/>
              <a:buChar char="–"/>
              <a:defRPr/>
            </a:pPr>
            <a:r>
              <a:rPr lang="en-US" dirty="0"/>
              <a:t>FDA inspects 2% at most</a:t>
            </a:r>
          </a:p>
          <a:p>
            <a:pPr eaLnBrk="1" fontAlgn="auto" hangingPunct="1">
              <a:spcAft>
                <a:spcPts val="0"/>
              </a:spcAft>
              <a:buFont typeface="Arial" pitchFamily="34" charset="0"/>
              <a:buChar char="•"/>
              <a:defRPr/>
            </a:pPr>
            <a:r>
              <a:rPr lang="en-US" dirty="0"/>
              <a:t>Antibiotic overuse</a:t>
            </a:r>
          </a:p>
          <a:p>
            <a:pPr eaLnBrk="1" fontAlgn="auto" hangingPunct="1">
              <a:spcAft>
                <a:spcPts val="0"/>
              </a:spcAft>
              <a:buFont typeface="Arial" pitchFamily="34" charset="0"/>
              <a:buChar char="•"/>
              <a:defRPr/>
            </a:pPr>
            <a:r>
              <a:rPr lang="en-US" dirty="0" err="1"/>
              <a:t>Klebsiella</a:t>
            </a:r>
            <a:r>
              <a:rPr lang="en-US" dirty="0"/>
              <a:t> resistant to up to 8 different antibiotics in 1/5 of Thai shrimp (largest importer) (FDA, 2012)</a:t>
            </a:r>
          </a:p>
          <a:p>
            <a:pPr eaLnBrk="1" fontAlgn="auto" hangingPunct="1">
              <a:spcAft>
                <a:spcPts val="0"/>
              </a:spcAft>
              <a:buFont typeface="Arial" pitchFamily="34" charset="0"/>
              <a:buChar char="•"/>
              <a:defRPr/>
            </a:pPr>
            <a:r>
              <a:rPr lang="en-US" dirty="0" err="1"/>
              <a:t>Nitrofurans</a:t>
            </a:r>
            <a:r>
              <a:rPr lang="en-US" dirty="0"/>
              <a:t> (carcinogenic, banned in US) found in 1/5 of Asian shrimp (FDA, 2008)</a:t>
            </a:r>
          </a:p>
          <a:p>
            <a:pPr eaLnBrk="1" fontAlgn="auto" hangingPunct="1">
              <a:spcAft>
                <a:spcPts val="0"/>
              </a:spcAft>
              <a:buFont typeface="Arial" pitchFamily="34" charset="0"/>
              <a:buChar char="•"/>
              <a:defRPr/>
            </a:pPr>
            <a:r>
              <a:rPr lang="en-US" dirty="0"/>
              <a:t>Vietnamese shrimp with traces of </a:t>
            </a:r>
            <a:r>
              <a:rPr lang="en-US" dirty="0" err="1"/>
              <a:t>fluoroquinolones</a:t>
            </a:r>
            <a:endParaRPr lang="en-US" dirty="0"/>
          </a:p>
          <a:p>
            <a:pPr eaLnBrk="1" fontAlgn="auto" hangingPunct="1">
              <a:spcAft>
                <a:spcPts val="0"/>
              </a:spcAft>
              <a:buFont typeface="Arial" pitchFamily="34" charset="0"/>
              <a:buChar char="•"/>
              <a:defRPr/>
            </a:pPr>
            <a:r>
              <a:rPr lang="en-US" dirty="0"/>
              <a:t>Antibiotic-resistant land-based pathogens increasingly found in marine organisms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2804146E-9E7D-B45F-3C83-32A44BFF1269}"/>
              </a:ext>
            </a:extLst>
          </p:cNvPr>
          <p:cNvSpPr>
            <a:spLocks noGrp="1" noChangeArrowheads="1"/>
          </p:cNvSpPr>
          <p:nvPr>
            <p:ph type="title"/>
          </p:nvPr>
        </p:nvSpPr>
        <p:spPr>
          <a:xfrm>
            <a:off x="457200" y="274638"/>
            <a:ext cx="8229600" cy="1173162"/>
          </a:xfrm>
        </p:spPr>
        <p:txBody>
          <a:bodyPr rtlCol="0">
            <a:normAutofit fontScale="90000"/>
          </a:bodyPr>
          <a:lstStyle/>
          <a:p>
            <a:pPr eaLnBrk="1" fontAlgn="auto" hangingPunct="1">
              <a:spcAft>
                <a:spcPts val="0"/>
              </a:spcAft>
              <a:defRPr/>
            </a:pPr>
            <a:r>
              <a:rPr lang="en-US" dirty="0"/>
              <a:t>Alternatives to Agricultural Antibiotic Use</a:t>
            </a:r>
          </a:p>
        </p:txBody>
      </p:sp>
      <p:sp>
        <p:nvSpPr>
          <p:cNvPr id="94211" name="Rectangle 3">
            <a:extLst>
              <a:ext uri="{FF2B5EF4-FFF2-40B4-BE49-F238E27FC236}">
                <a16:creationId xmlns:a16="http://schemas.microsoft.com/office/drawing/2014/main" id="{216C4FC8-91FF-0566-636C-487079142855}"/>
              </a:ext>
            </a:extLst>
          </p:cNvPr>
          <p:cNvSpPr>
            <a:spLocks noGrp="1" noChangeArrowheads="1"/>
          </p:cNvSpPr>
          <p:nvPr>
            <p:ph idx="1"/>
          </p:nvPr>
        </p:nvSpPr>
        <p:spPr/>
        <p:txBody>
          <a:bodyPr/>
          <a:lstStyle/>
          <a:p>
            <a:pPr eaLnBrk="1" hangingPunct="1"/>
            <a:r>
              <a:rPr lang="en-US" altLang="en-US"/>
              <a:t>Organic farming</a:t>
            </a:r>
          </a:p>
          <a:p>
            <a:pPr lvl="1" eaLnBrk="1" hangingPunct="1"/>
            <a:r>
              <a:rPr lang="en-US" altLang="en-US"/>
              <a:t>Organic farming and antibiotic-free farming associated ½ as likely to be contaminated with Salmonella</a:t>
            </a:r>
          </a:p>
          <a:p>
            <a:pPr eaLnBrk="1" hangingPunct="1"/>
            <a:r>
              <a:rPr lang="en-US" altLang="en-US"/>
              <a:t>Decrease overcrowding</a:t>
            </a:r>
          </a:p>
          <a:p>
            <a:pPr eaLnBrk="1" hangingPunct="1"/>
            <a:r>
              <a:rPr lang="en-US" altLang="en-US"/>
              <a:t>Better diet/sanitation/living conditions</a:t>
            </a:r>
          </a:p>
          <a:p>
            <a:pPr eaLnBrk="1" hangingPunct="1"/>
            <a:r>
              <a:rPr lang="en-US" altLang="en-US"/>
              <a:t>Control heat stress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DE6EF-6BE0-81F0-C981-8933C0DB1EEB}"/>
              </a:ext>
            </a:extLst>
          </p:cNvPr>
          <p:cNvSpPr>
            <a:spLocks noGrp="1"/>
          </p:cNvSpPr>
          <p:nvPr>
            <p:ph type="title"/>
          </p:nvPr>
        </p:nvSpPr>
        <p:spPr/>
        <p:txBody>
          <a:bodyPr rtlCol="0">
            <a:normAutofit fontScale="90000"/>
          </a:bodyPr>
          <a:lstStyle/>
          <a:p>
            <a:pPr eaLnBrk="1" fontAlgn="auto" hangingPunct="1">
              <a:spcAft>
                <a:spcPts val="0"/>
              </a:spcAft>
              <a:defRPr/>
            </a:pPr>
            <a:r>
              <a:rPr lang="en-US" dirty="0"/>
              <a:t>Alternatives to Agricultural Antibiotic Use</a:t>
            </a:r>
          </a:p>
        </p:txBody>
      </p:sp>
      <p:sp>
        <p:nvSpPr>
          <p:cNvPr id="3" name="Content Placeholder 2">
            <a:extLst>
              <a:ext uri="{FF2B5EF4-FFF2-40B4-BE49-F238E27FC236}">
                <a16:creationId xmlns:a16="http://schemas.microsoft.com/office/drawing/2014/main" id="{AD9FED91-1912-11EB-5927-41E999AF6D30}"/>
              </a:ext>
            </a:extLst>
          </p:cNvPr>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a:t>Vaccination</a:t>
            </a:r>
          </a:p>
          <a:p>
            <a:pPr eaLnBrk="1" fontAlgn="auto" hangingPunct="1">
              <a:spcAft>
                <a:spcPts val="0"/>
              </a:spcAft>
              <a:buFont typeface="Arial" pitchFamily="34" charset="0"/>
              <a:buChar char="•"/>
              <a:defRPr/>
            </a:pPr>
            <a:r>
              <a:rPr lang="en-US" dirty="0"/>
              <a:t>Increased use of bacterial cultures and specific antibiotic treatment in animals when indicated</a:t>
            </a:r>
          </a:p>
          <a:p>
            <a:pPr eaLnBrk="1" fontAlgn="auto" hangingPunct="1">
              <a:spcAft>
                <a:spcPts val="0"/>
              </a:spcAft>
              <a:buFont typeface="Arial" pitchFamily="34" charset="0"/>
              <a:buChar char="•"/>
              <a:defRPr/>
            </a:pPr>
            <a:r>
              <a:rPr lang="en-US" dirty="0"/>
              <a:t>Vegetarianism</a:t>
            </a:r>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n-US" dirty="0"/>
              <a:t>Ban on non-therapeutic antibiotic use in US would increase per capita costs by $5-10 (National Research Council), but would decrease health care costs and other economic losses (likely by much more)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3CB046-DD32-2F0B-D374-53FB0CAF0D12}"/>
              </a:ext>
            </a:extLst>
          </p:cNvPr>
          <p:cNvPicPr>
            <a:picLocks noChangeAspect="1"/>
          </p:cNvPicPr>
          <p:nvPr/>
        </p:nvPicPr>
        <p:blipFill>
          <a:blip r:embed="rId2"/>
          <a:stretch>
            <a:fillRect/>
          </a:stretch>
        </p:blipFill>
        <p:spPr>
          <a:xfrm>
            <a:off x="1290637" y="2005012"/>
            <a:ext cx="6562725" cy="2847975"/>
          </a:xfrm>
          <a:prstGeom prst="rect">
            <a:avLst/>
          </a:prstGeom>
        </p:spPr>
      </p:pic>
      <p:sp>
        <p:nvSpPr>
          <p:cNvPr id="5" name="Title 4">
            <a:extLst>
              <a:ext uri="{FF2B5EF4-FFF2-40B4-BE49-F238E27FC236}">
                <a16:creationId xmlns:a16="http://schemas.microsoft.com/office/drawing/2014/main" id="{29AAEADA-B22E-A782-0448-2BE8051A323A}"/>
              </a:ext>
            </a:extLst>
          </p:cNvPr>
          <p:cNvSpPr>
            <a:spLocks noGrp="1"/>
          </p:cNvSpPr>
          <p:nvPr>
            <p:ph type="title"/>
          </p:nvPr>
        </p:nvSpPr>
        <p:spPr/>
        <p:txBody>
          <a:bodyPr/>
          <a:lstStyle/>
          <a:p>
            <a:r>
              <a:rPr lang="en-US" sz="2800" dirty="0"/>
              <a:t>Proportions of candidate antibiotics in the 2017 and 2023 clinical pipelines by formulation</a:t>
            </a:r>
            <a:br>
              <a:rPr lang="en-US" sz="2800" dirty="0"/>
            </a:br>
            <a:r>
              <a:rPr lang="en-US" sz="2400" dirty="0"/>
              <a:t>(Lancet 2025, 6;3100992;March)</a:t>
            </a:r>
          </a:p>
        </p:txBody>
      </p:sp>
      <p:sp>
        <p:nvSpPr>
          <p:cNvPr id="6" name="Content Placeholder 5">
            <a:extLst>
              <a:ext uri="{FF2B5EF4-FFF2-40B4-BE49-F238E27FC236}">
                <a16:creationId xmlns:a16="http://schemas.microsoft.com/office/drawing/2014/main" id="{972514BE-7DAA-907E-3A54-0EE225979FDD}"/>
              </a:ext>
            </a:extLst>
          </p:cNvPr>
          <p:cNvSpPr>
            <a:spLocks noGrp="1"/>
          </p:cNvSpPr>
          <p:nvPr>
            <p:ph idx="1"/>
          </p:nvPr>
        </p:nvSpPr>
        <p:spPr/>
        <p:txBody>
          <a:bodyPr/>
          <a:lstStyle/>
          <a:p>
            <a:pPr marL="0" indent="0">
              <a:buNone/>
            </a:pP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027CB-BA48-40D1-6186-71E748FD64B8}"/>
              </a:ext>
            </a:extLst>
          </p:cNvPr>
          <p:cNvSpPr>
            <a:spLocks noGrp="1"/>
          </p:cNvSpPr>
          <p:nvPr>
            <p:ph type="title"/>
          </p:nvPr>
        </p:nvSpPr>
        <p:spPr/>
        <p:txBody>
          <a:bodyPr/>
          <a:lstStyle/>
          <a:p>
            <a:r>
              <a:rPr kumimoji="0" lang="en-US" sz="2800" b="0" i="0" u="none" strike="noStrike" kern="0" cap="none" spc="0" normalizeH="0" baseline="0" noProof="0" dirty="0">
                <a:ln>
                  <a:noFill/>
                </a:ln>
                <a:solidFill>
                  <a:srgbClr val="CCFFFF"/>
                </a:solidFill>
                <a:effectLst/>
                <a:uLnTx/>
                <a:uFillTx/>
                <a:latin typeface="Arial"/>
                <a:ea typeface="+mj-ea"/>
                <a:cs typeface="+mj-cs"/>
              </a:rPr>
              <a:t>Proportions of candidate antibiotics in the 2017 and 2023 clinical pipelines by formulation</a:t>
            </a:r>
            <a:br>
              <a:rPr kumimoji="0" lang="en-US" sz="2800" b="0" i="0" u="none" strike="noStrike" kern="0" cap="none" spc="0" normalizeH="0" baseline="0" noProof="0" dirty="0">
                <a:ln>
                  <a:noFill/>
                </a:ln>
                <a:solidFill>
                  <a:srgbClr val="CCFFFF"/>
                </a:solidFill>
                <a:effectLst/>
                <a:uLnTx/>
                <a:uFillTx/>
                <a:latin typeface="Arial"/>
                <a:ea typeface="+mj-ea"/>
                <a:cs typeface="+mj-cs"/>
              </a:rPr>
            </a:br>
            <a:r>
              <a:rPr kumimoji="0" lang="en-US" sz="2400" b="0" i="0" u="none" strike="noStrike" kern="0" cap="none" spc="0" normalizeH="0" baseline="0" noProof="0" dirty="0">
                <a:ln>
                  <a:noFill/>
                </a:ln>
                <a:solidFill>
                  <a:srgbClr val="CCFFFF"/>
                </a:solidFill>
                <a:effectLst/>
                <a:uLnTx/>
                <a:uFillTx/>
                <a:latin typeface="Arial"/>
                <a:ea typeface="+mj-ea"/>
                <a:cs typeface="+mj-cs"/>
              </a:rPr>
              <a:t>(Lancet 2025, 6;3100992;March)</a:t>
            </a:r>
            <a:endParaRPr lang="en-US" dirty="0"/>
          </a:p>
        </p:txBody>
      </p:sp>
      <p:pic>
        <p:nvPicPr>
          <p:cNvPr id="5" name="Content Placeholder 4">
            <a:extLst>
              <a:ext uri="{FF2B5EF4-FFF2-40B4-BE49-F238E27FC236}">
                <a16:creationId xmlns:a16="http://schemas.microsoft.com/office/drawing/2014/main" id="{F5AA78AF-8FFA-6279-E51E-87550D98D82A}"/>
              </a:ext>
            </a:extLst>
          </p:cNvPr>
          <p:cNvPicPr>
            <a:picLocks noGrp="1" noChangeAspect="1"/>
          </p:cNvPicPr>
          <p:nvPr>
            <p:ph idx="1"/>
          </p:nvPr>
        </p:nvPicPr>
        <p:blipFill>
          <a:blip r:embed="rId2"/>
          <a:stretch>
            <a:fillRect/>
          </a:stretch>
        </p:blipFill>
        <p:spPr bwMode="auto">
          <a:xfrm>
            <a:off x="76200" y="1882011"/>
            <a:ext cx="9008131" cy="470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8762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051B3-8E88-32C2-F08C-62129BA5D213}"/>
              </a:ext>
            </a:extLst>
          </p:cNvPr>
          <p:cNvSpPr>
            <a:spLocks noGrp="1"/>
          </p:cNvSpPr>
          <p:nvPr>
            <p:ph type="title"/>
          </p:nvPr>
        </p:nvSpPr>
        <p:spPr/>
        <p:txBody>
          <a:bodyPr rtlCol="0">
            <a:normAutofit fontScale="90000"/>
          </a:bodyPr>
          <a:lstStyle/>
          <a:p>
            <a:pPr eaLnBrk="1" fontAlgn="auto" hangingPunct="1">
              <a:spcAft>
                <a:spcPts val="0"/>
              </a:spcAft>
              <a:defRPr/>
            </a:pPr>
            <a:r>
              <a:rPr lang="en-US" dirty="0"/>
              <a:t>WHO Director-General Dr Margaret Chan (2011)</a:t>
            </a:r>
          </a:p>
        </p:txBody>
      </p:sp>
      <p:sp>
        <p:nvSpPr>
          <p:cNvPr id="97283" name="Content Placeholder 2">
            <a:extLst>
              <a:ext uri="{FF2B5EF4-FFF2-40B4-BE49-F238E27FC236}">
                <a16:creationId xmlns:a16="http://schemas.microsoft.com/office/drawing/2014/main" id="{73E33651-7006-4EA6-62A3-498BE7F96E2C}"/>
              </a:ext>
            </a:extLst>
          </p:cNvPr>
          <p:cNvSpPr>
            <a:spLocks noGrp="1" noChangeArrowheads="1"/>
          </p:cNvSpPr>
          <p:nvPr>
            <p:ph idx="1"/>
          </p:nvPr>
        </p:nvSpPr>
        <p:spPr/>
        <p:txBody>
          <a:bodyPr/>
          <a:lstStyle/>
          <a:p>
            <a:pPr eaLnBrk="1" hangingPunct="1">
              <a:buFontTx/>
              <a:buNone/>
            </a:pPr>
            <a:r>
              <a:rPr lang="en-US" altLang="en-US"/>
              <a:t>	</a:t>
            </a:r>
            <a:r>
              <a:rPr lang="en-US" altLang="en-US" sz="4000"/>
              <a:t>“In the absence of urgent corrective and protective actions, the world is heading towards a post-antibiotic era, in which many common infections will no longer have a cure and, once again, kill unabated.”</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a:extLst>
              <a:ext uri="{FF2B5EF4-FFF2-40B4-BE49-F238E27FC236}">
                <a16:creationId xmlns:a16="http://schemas.microsoft.com/office/drawing/2014/main" id="{4233ABB4-3C39-FB8F-232F-AA68E8F342EF}"/>
              </a:ext>
            </a:extLst>
          </p:cNvPr>
          <p:cNvSpPr>
            <a:spLocks noGrp="1" noChangeArrowheads="1"/>
          </p:cNvSpPr>
          <p:nvPr>
            <p:ph type="title"/>
          </p:nvPr>
        </p:nvSpPr>
        <p:spPr/>
        <p:txBody>
          <a:bodyPr/>
          <a:lstStyle/>
          <a:p>
            <a:pPr eaLnBrk="1" hangingPunct="1"/>
            <a:r>
              <a:rPr lang="en-US" altLang="en-US"/>
              <a:t>The Bad News</a:t>
            </a:r>
          </a:p>
        </p:txBody>
      </p:sp>
      <p:sp>
        <p:nvSpPr>
          <p:cNvPr id="98307" name="Content Placeholder 2">
            <a:extLst>
              <a:ext uri="{FF2B5EF4-FFF2-40B4-BE49-F238E27FC236}">
                <a16:creationId xmlns:a16="http://schemas.microsoft.com/office/drawing/2014/main" id="{F82A1D5B-85F9-1196-43C9-6B026EC49B4F}"/>
              </a:ext>
            </a:extLst>
          </p:cNvPr>
          <p:cNvSpPr>
            <a:spLocks noGrp="1" noChangeArrowheads="1"/>
          </p:cNvSpPr>
          <p:nvPr>
            <p:ph idx="1"/>
          </p:nvPr>
        </p:nvSpPr>
        <p:spPr/>
        <p:txBody>
          <a:bodyPr/>
          <a:lstStyle/>
          <a:p>
            <a:pPr eaLnBrk="1" hangingPunct="1"/>
            <a:r>
              <a:rPr lang="en-US" altLang="en-US" sz="2800" dirty="0"/>
              <a:t>Agricultural antibiotic use in China dramatically increasing (pork), unregulated</a:t>
            </a:r>
          </a:p>
          <a:p>
            <a:pPr eaLnBrk="1" hangingPunct="1"/>
            <a:r>
              <a:rPr lang="en-US" altLang="en-US" sz="2800" dirty="0"/>
              <a:t>“Right to Farm” Acts – to prevent lawsuits by neighbors of factory farms (for air and water pollution, property devaluation)</a:t>
            </a:r>
          </a:p>
          <a:p>
            <a:pPr eaLnBrk="1" hangingPunct="1"/>
            <a:r>
              <a:rPr lang="en-US" altLang="en-US" sz="2800" dirty="0"/>
              <a:t>Antibiotics not very profitable for pharmaceutical companies, so development lags, many are redundant</a:t>
            </a:r>
          </a:p>
          <a:p>
            <a:pPr lvl="1" eaLnBrk="1" hangingPunct="1"/>
            <a:r>
              <a:rPr lang="en-US" altLang="en-US" dirty="0"/>
              <a:t>US needs a publicly-funded antibiotic development system</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a:extLst>
              <a:ext uri="{FF2B5EF4-FFF2-40B4-BE49-F238E27FC236}">
                <a16:creationId xmlns:a16="http://schemas.microsoft.com/office/drawing/2014/main" id="{523CA802-0E25-7A56-B62E-19A01213EEF6}"/>
              </a:ext>
            </a:extLst>
          </p:cNvPr>
          <p:cNvSpPr>
            <a:spLocks noGrp="1" noChangeArrowheads="1"/>
          </p:cNvSpPr>
          <p:nvPr>
            <p:ph type="title"/>
          </p:nvPr>
        </p:nvSpPr>
        <p:spPr/>
        <p:txBody>
          <a:bodyPr/>
          <a:lstStyle/>
          <a:p>
            <a:r>
              <a:rPr lang="en-US" altLang="en-US"/>
              <a:t>The Bad News</a:t>
            </a:r>
          </a:p>
        </p:txBody>
      </p:sp>
      <p:sp>
        <p:nvSpPr>
          <p:cNvPr id="99331" name="Content Placeholder 2">
            <a:extLst>
              <a:ext uri="{FF2B5EF4-FFF2-40B4-BE49-F238E27FC236}">
                <a16:creationId xmlns:a16="http://schemas.microsoft.com/office/drawing/2014/main" id="{BE1FD24B-F11F-3D0F-32C0-31573F858A7C}"/>
              </a:ext>
            </a:extLst>
          </p:cNvPr>
          <p:cNvSpPr>
            <a:spLocks noGrp="1" noChangeArrowheads="1"/>
          </p:cNvSpPr>
          <p:nvPr>
            <p:ph idx="1"/>
          </p:nvPr>
        </p:nvSpPr>
        <p:spPr/>
        <p:txBody>
          <a:bodyPr/>
          <a:lstStyle/>
          <a:p>
            <a:r>
              <a:rPr lang="en-US" altLang="en-US"/>
              <a:t>“Ag-Gag” laws in multiple states (aimed at preventing employees, journalists, and activists from exposing illegal or unethical practices)</a:t>
            </a:r>
          </a:p>
          <a:p>
            <a:r>
              <a:rPr lang="en-US" altLang="en-US"/>
              <a:t>Every state has laws barring cruelty to house pets, but almost none have laws safeguarding farm animals</a:t>
            </a:r>
          </a:p>
          <a:p>
            <a:endParaRPr lang="en-US" altLang="en-US"/>
          </a:p>
          <a:p>
            <a:endParaRPr lang="en-US"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a:extLst>
              <a:ext uri="{FF2B5EF4-FFF2-40B4-BE49-F238E27FC236}">
                <a16:creationId xmlns:a16="http://schemas.microsoft.com/office/drawing/2014/main" id="{B8128281-FF5B-3236-640A-9D6345F45D01}"/>
              </a:ext>
            </a:extLst>
          </p:cNvPr>
          <p:cNvSpPr>
            <a:spLocks noGrp="1" noChangeArrowheads="1"/>
          </p:cNvSpPr>
          <p:nvPr>
            <p:ph type="title"/>
          </p:nvPr>
        </p:nvSpPr>
        <p:spPr/>
        <p:txBody>
          <a:bodyPr/>
          <a:lstStyle/>
          <a:p>
            <a:r>
              <a:rPr lang="en-US" altLang="en-US">
                <a:solidFill>
                  <a:srgbClr val="CCFFFF"/>
                </a:solidFill>
              </a:rPr>
              <a:t>The Bad News</a:t>
            </a:r>
            <a:endParaRPr lang="en-US" altLang="en-US"/>
          </a:p>
        </p:txBody>
      </p:sp>
      <p:sp>
        <p:nvSpPr>
          <p:cNvPr id="100355" name="Content Placeholder 2">
            <a:extLst>
              <a:ext uri="{FF2B5EF4-FFF2-40B4-BE49-F238E27FC236}">
                <a16:creationId xmlns:a16="http://schemas.microsoft.com/office/drawing/2014/main" id="{D5A25279-BAD6-4571-AFD8-25BCC0CD19C7}"/>
              </a:ext>
            </a:extLst>
          </p:cNvPr>
          <p:cNvSpPr>
            <a:spLocks noGrp="1" noChangeArrowheads="1"/>
          </p:cNvSpPr>
          <p:nvPr>
            <p:ph idx="1"/>
          </p:nvPr>
        </p:nvSpPr>
        <p:spPr/>
        <p:txBody>
          <a:bodyPr/>
          <a:lstStyle/>
          <a:p>
            <a:pPr eaLnBrk="1" hangingPunct="1">
              <a:buClr>
                <a:srgbClr val="FFCC00"/>
              </a:buClr>
            </a:pPr>
            <a:r>
              <a:rPr lang="en-US" altLang="en-US" dirty="0">
                <a:solidFill>
                  <a:srgbClr val="FFFFFF"/>
                </a:solidFill>
              </a:rPr>
              <a:t>Trump Administration, Republican-controlled Congress rolling back/eliminating many rules/laws</a:t>
            </a:r>
          </a:p>
          <a:p>
            <a:pPr lvl="1" eaLnBrk="1" hangingPunct="1">
              <a:buClr>
                <a:srgbClr val="FFCC00"/>
              </a:buClr>
            </a:pPr>
            <a:r>
              <a:rPr lang="en-US" altLang="en-US" dirty="0">
                <a:solidFill>
                  <a:srgbClr val="FFFFFF"/>
                </a:solidFill>
              </a:rPr>
              <a:t>Department of Agriculture Chair Sonny Perdue – subject of multiple ethics complaints as governor of GA</a:t>
            </a:r>
          </a:p>
          <a:p>
            <a:pPr lvl="1" eaLnBrk="1" hangingPunct="1">
              <a:buClr>
                <a:srgbClr val="FFCC00"/>
              </a:buClr>
            </a:pPr>
            <a:r>
              <a:rPr lang="en-US" altLang="en-US" sz="3200" dirty="0">
                <a:solidFill>
                  <a:srgbClr val="FFFFFF"/>
                </a:solidFill>
              </a:rPr>
              <a:t>Former lobbyists in key positions in the DOA</a:t>
            </a:r>
            <a:endParaRPr lang="en-US" altLang="en-US" dirty="0">
              <a:solidFill>
                <a:srgbClr val="FFFFFF"/>
              </a:solidFill>
            </a:endParaRPr>
          </a:p>
          <a:p>
            <a:pPr eaLnBrk="1" hangingPunct="1">
              <a:buClr>
                <a:srgbClr val="FFCC00"/>
              </a:buClr>
            </a:pPr>
            <a:r>
              <a:rPr lang="en-US" altLang="en-US" dirty="0">
                <a:solidFill>
                  <a:srgbClr val="FFFFFF"/>
                </a:solidFill>
              </a:rPr>
              <a:t>Biden Administration – Policies TBD</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0D1D33FE-B598-8125-46DD-39AC94D40B28}"/>
              </a:ext>
            </a:extLst>
          </p:cNvPr>
          <p:cNvSpPr>
            <a:spLocks noGrp="1" noRot="1" noChangeArrowheads="1"/>
          </p:cNvSpPr>
          <p:nvPr>
            <p:ph type="title"/>
          </p:nvPr>
        </p:nvSpPr>
        <p:spPr/>
        <p:txBody>
          <a:bodyPr/>
          <a:lstStyle/>
          <a:p>
            <a:pPr eaLnBrk="1" hangingPunct="1"/>
            <a:r>
              <a:rPr lang="en-US" altLang="en-US"/>
              <a:t>Corporations</a:t>
            </a:r>
          </a:p>
        </p:txBody>
      </p:sp>
      <p:sp>
        <p:nvSpPr>
          <p:cNvPr id="101379" name="Rectangle 3">
            <a:extLst>
              <a:ext uri="{FF2B5EF4-FFF2-40B4-BE49-F238E27FC236}">
                <a16:creationId xmlns:a16="http://schemas.microsoft.com/office/drawing/2014/main" id="{AD85099A-1AE3-881D-C8BF-8FEAFEF4EDD9}"/>
              </a:ext>
            </a:extLst>
          </p:cNvPr>
          <p:cNvSpPr>
            <a:spLocks noGrp="1" noChangeArrowheads="1"/>
          </p:cNvSpPr>
          <p:nvPr>
            <p:ph idx="1"/>
          </p:nvPr>
        </p:nvSpPr>
        <p:spPr/>
        <p:txBody>
          <a:bodyPr/>
          <a:lstStyle/>
          <a:p>
            <a:pPr eaLnBrk="1" hangingPunct="1"/>
            <a:r>
              <a:rPr lang="en-US" altLang="en-US" sz="4400"/>
              <a:t>Internalize profits</a:t>
            </a:r>
          </a:p>
          <a:p>
            <a:pPr eaLnBrk="1" hangingPunct="1"/>
            <a:endParaRPr lang="en-US" altLang="en-US" sz="4400"/>
          </a:p>
          <a:p>
            <a:pPr eaLnBrk="1" hangingPunct="1"/>
            <a:r>
              <a:rPr lang="en-US" altLang="en-US" sz="4400"/>
              <a:t>Externalize health and environmental costs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30C5C6C3-E12B-4309-DC9A-2C3225880D86}"/>
              </a:ext>
            </a:extLst>
          </p:cNvPr>
          <p:cNvSpPr>
            <a:spLocks noGrp="1" noRot="1" noChangeArrowheads="1"/>
          </p:cNvSpPr>
          <p:nvPr>
            <p:ph type="title"/>
          </p:nvPr>
        </p:nvSpPr>
        <p:spPr/>
        <p:txBody>
          <a:bodyPr/>
          <a:lstStyle/>
          <a:p>
            <a:pPr eaLnBrk="1" hangingPunct="1"/>
            <a:r>
              <a:rPr lang="en-US" altLang="en-US"/>
              <a:t>Corporate PR tactics</a:t>
            </a:r>
          </a:p>
        </p:txBody>
      </p:sp>
      <p:sp>
        <p:nvSpPr>
          <p:cNvPr id="17411" name="Rectangle 3">
            <a:extLst>
              <a:ext uri="{FF2B5EF4-FFF2-40B4-BE49-F238E27FC236}">
                <a16:creationId xmlns:a16="http://schemas.microsoft.com/office/drawing/2014/main" id="{73944AE1-A6E0-23D0-D6F5-D29A26F591C9}"/>
              </a:ext>
            </a:extLst>
          </p:cNvPr>
          <p:cNvSpPr>
            <a:spLocks noGrp="1" noChangeArrowheads="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en-US" sz="3600" dirty="0"/>
              <a:t>Characterize opposition as “technophobic,” anti-science,” and “against progress”</a:t>
            </a:r>
          </a:p>
          <a:p>
            <a:pPr eaLnBrk="1" fontAlgn="auto" hangingPunct="1">
              <a:spcAft>
                <a:spcPts val="0"/>
              </a:spcAft>
              <a:buFont typeface="Arial" pitchFamily="34" charset="0"/>
              <a:buChar char="•"/>
              <a:defRPr/>
            </a:pPr>
            <a:r>
              <a:rPr lang="en-US" sz="3600" dirty="0"/>
              <a:t>Portray their products as environmentally beneficial despite evidence to the contrary</a:t>
            </a:r>
          </a:p>
          <a:p>
            <a:pPr eaLnBrk="1" fontAlgn="auto" hangingPunct="1">
              <a:spcAft>
                <a:spcPts val="0"/>
              </a:spcAft>
              <a:buFont typeface="Arial" pitchFamily="34" charset="0"/>
              <a:buChar char="•"/>
              <a:defRPr/>
            </a:pPr>
            <a:r>
              <a:rPr lang="en-US" sz="3600" dirty="0"/>
              <a:t>Public Relations (</a:t>
            </a:r>
            <a:r>
              <a:rPr lang="en-US" sz="3600" dirty="0" err="1"/>
              <a:t>Greenwash</a:t>
            </a:r>
            <a:r>
              <a:rPr lang="en-US" sz="3600" dirty="0"/>
              <a:t>)</a:t>
            </a:r>
          </a:p>
          <a:p>
            <a:pPr eaLnBrk="1" fontAlgn="auto" hangingPunct="1">
              <a:spcAft>
                <a:spcPts val="0"/>
              </a:spcAft>
              <a:buFont typeface="Arial" pitchFamily="34" charset="0"/>
              <a:buChar char="•"/>
              <a:defRPr/>
            </a:pPr>
            <a:r>
              <a:rPr lang="en-US" sz="3600" dirty="0"/>
              <a:t>Sponsored educational materials</a:t>
            </a:r>
          </a:p>
          <a:p>
            <a:pPr eaLnBrk="1" fontAlgn="auto" hangingPunct="1">
              <a:spcAft>
                <a:spcPts val="0"/>
              </a:spcAft>
              <a:buFont typeface="Arial" pitchFamily="34" charset="0"/>
              <a:buChar char="•"/>
              <a:defRPr/>
            </a:pPr>
            <a:r>
              <a:rPr lang="en-US" sz="3600" dirty="0"/>
              <a:t>Co-opting academia</a:t>
            </a:r>
          </a:p>
          <a:p>
            <a:pPr eaLnBrk="1" fontAlgn="auto" hangingPunct="1">
              <a:spcAft>
                <a:spcPts val="0"/>
              </a:spcAft>
              <a:buFont typeface="Arial" pitchFamily="34" charset="0"/>
              <a:buChar char="•"/>
              <a:defRPr/>
            </a:pPr>
            <a:r>
              <a:rPr lang="en-US" sz="3600" dirty="0"/>
              <a:t>Lobbying, political donations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B1F9EDBC-E695-513E-82DF-EBBD8228B6E1}"/>
              </a:ext>
            </a:extLst>
          </p:cNvPr>
          <p:cNvSpPr>
            <a:spLocks noGrp="1" noRot="1" noChangeArrowheads="1"/>
          </p:cNvSpPr>
          <p:nvPr>
            <p:ph type="title"/>
          </p:nvPr>
        </p:nvSpPr>
        <p:spPr/>
        <p:txBody>
          <a:bodyPr/>
          <a:lstStyle/>
          <a:p>
            <a:pPr eaLnBrk="1" hangingPunct="1"/>
            <a:r>
              <a:rPr lang="en-US" altLang="en-US"/>
              <a:t>Agricultural/Biotech and Pharmaceutical Companies</a:t>
            </a:r>
          </a:p>
        </p:txBody>
      </p:sp>
      <p:sp>
        <p:nvSpPr>
          <p:cNvPr id="104451" name="Rectangle 3">
            <a:extLst>
              <a:ext uri="{FF2B5EF4-FFF2-40B4-BE49-F238E27FC236}">
                <a16:creationId xmlns:a16="http://schemas.microsoft.com/office/drawing/2014/main" id="{E4ECB048-063E-F437-8D93-B7E08784550C}"/>
              </a:ext>
            </a:extLst>
          </p:cNvPr>
          <p:cNvSpPr>
            <a:spLocks noGrp="1" noChangeArrowheads="1"/>
          </p:cNvSpPr>
          <p:nvPr>
            <p:ph idx="1"/>
          </p:nvPr>
        </p:nvSpPr>
        <p:spPr/>
        <p:txBody>
          <a:bodyPr/>
          <a:lstStyle/>
          <a:p>
            <a:pPr eaLnBrk="1" hangingPunct="1">
              <a:lnSpc>
                <a:spcPct val="90000"/>
              </a:lnSpc>
            </a:pPr>
            <a:r>
              <a:rPr lang="en-US" altLang="en-US" sz="2800" dirty="0"/>
              <a:t>Many major agricultural biotech companies also pharmaceutical companies (*):</a:t>
            </a:r>
          </a:p>
          <a:p>
            <a:pPr lvl="1" eaLnBrk="1" hangingPunct="1">
              <a:lnSpc>
                <a:spcPct val="90000"/>
              </a:lnSpc>
            </a:pPr>
            <a:r>
              <a:rPr lang="en-US" altLang="en-US" dirty="0"/>
              <a:t>Novartis Seeds*</a:t>
            </a:r>
          </a:p>
          <a:p>
            <a:pPr lvl="1" eaLnBrk="1" hangingPunct="1">
              <a:lnSpc>
                <a:spcPct val="90000"/>
              </a:lnSpc>
            </a:pPr>
            <a:r>
              <a:rPr lang="en-US" altLang="en-US" dirty="0"/>
              <a:t>Bayer CropScience*</a:t>
            </a:r>
          </a:p>
          <a:p>
            <a:pPr lvl="1" eaLnBrk="1" hangingPunct="1">
              <a:lnSpc>
                <a:spcPct val="90000"/>
              </a:lnSpc>
            </a:pPr>
            <a:r>
              <a:rPr lang="en-US" altLang="en-US" dirty="0"/>
              <a:t>BASF*</a:t>
            </a:r>
          </a:p>
          <a:p>
            <a:pPr lvl="1" eaLnBrk="1" hangingPunct="1">
              <a:lnSpc>
                <a:spcPct val="90000"/>
              </a:lnSpc>
            </a:pPr>
            <a:r>
              <a:rPr lang="en-US" altLang="en-US" dirty="0"/>
              <a:t>Dow*</a:t>
            </a:r>
          </a:p>
          <a:p>
            <a:pPr lvl="1" eaLnBrk="1" hangingPunct="1">
              <a:lnSpc>
                <a:spcPct val="90000"/>
              </a:lnSpc>
            </a:pPr>
            <a:r>
              <a:rPr lang="en-US" altLang="en-US" dirty="0"/>
              <a:t>ChemChina (bought out Syngenta)</a:t>
            </a:r>
          </a:p>
          <a:p>
            <a:pPr lvl="1" eaLnBrk="1" hangingPunct="1">
              <a:lnSpc>
                <a:spcPct val="90000"/>
              </a:lnSpc>
            </a:pPr>
            <a:r>
              <a:rPr lang="en-US" altLang="en-US" dirty="0"/>
              <a:t>Dupont/Pioneer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FF1018E8-9959-AC03-08D7-2C33B9EFE849}"/>
              </a:ext>
            </a:extLst>
          </p:cNvPr>
          <p:cNvSpPr>
            <a:spLocks noGrp="1" noChangeArrowheads="1"/>
          </p:cNvSpPr>
          <p:nvPr>
            <p:ph type="title"/>
          </p:nvPr>
        </p:nvSpPr>
        <p:spPr/>
        <p:txBody>
          <a:bodyPr/>
          <a:lstStyle/>
          <a:p>
            <a:pPr eaLnBrk="1" hangingPunct="1"/>
            <a:r>
              <a:rPr lang="en-US" altLang="en-US" dirty="0"/>
              <a:t>Pharmaceutical Industry</a:t>
            </a:r>
          </a:p>
        </p:txBody>
      </p:sp>
      <p:sp>
        <p:nvSpPr>
          <p:cNvPr id="53251" name="Content Placeholder 2">
            <a:extLst>
              <a:ext uri="{FF2B5EF4-FFF2-40B4-BE49-F238E27FC236}">
                <a16:creationId xmlns:a16="http://schemas.microsoft.com/office/drawing/2014/main" id="{DD9B439D-9C1C-8B77-B53D-425B9D0876C8}"/>
              </a:ext>
            </a:extLst>
          </p:cNvPr>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sz="3600" dirty="0"/>
              <a:t>Influence over physicians through control of CME, gifts, research funding</a:t>
            </a:r>
          </a:p>
          <a:p>
            <a:pPr eaLnBrk="1" fontAlgn="auto" hangingPunct="1">
              <a:spcAft>
                <a:spcPts val="0"/>
              </a:spcAft>
              <a:buFont typeface="Arial" pitchFamily="34" charset="0"/>
              <a:buChar char="•"/>
              <a:defRPr/>
            </a:pPr>
            <a:r>
              <a:rPr lang="en-US" sz="3600" dirty="0"/>
              <a:t>Data mining of prescribing practices for marketing purposes</a:t>
            </a:r>
          </a:p>
          <a:p>
            <a:pPr eaLnBrk="1" fontAlgn="auto" hangingPunct="1">
              <a:spcAft>
                <a:spcPts val="0"/>
              </a:spcAft>
              <a:buFont typeface="Arial" pitchFamily="34" charset="0"/>
              <a:buChar char="•"/>
              <a:defRPr/>
            </a:pPr>
            <a:r>
              <a:rPr lang="en-US" sz="3600" dirty="0"/>
              <a:t>Conduct seeding trials to alter prescribing patterns</a:t>
            </a:r>
          </a:p>
          <a:p>
            <a:pPr eaLnBrk="1" fontAlgn="auto" hangingPunct="1">
              <a:spcAft>
                <a:spcPts val="0"/>
              </a:spcAft>
              <a:buFont typeface="Arial" pitchFamily="34" charset="0"/>
              <a:buChar char="•"/>
              <a:defRPr/>
            </a:pPr>
            <a:r>
              <a:rPr lang="en-US" sz="3600" dirty="0"/>
              <a:t>Secrecy, statistical torturing of data sets, selective publication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a:extLst>
              <a:ext uri="{FF2B5EF4-FFF2-40B4-BE49-F238E27FC236}">
                <a16:creationId xmlns:a16="http://schemas.microsoft.com/office/drawing/2014/main" id="{2910D58F-1D36-05A1-D2DE-922CE00CE771}"/>
              </a:ext>
            </a:extLst>
          </p:cNvPr>
          <p:cNvSpPr>
            <a:spLocks noGrp="1" noChangeArrowheads="1"/>
          </p:cNvSpPr>
          <p:nvPr>
            <p:ph type="title"/>
          </p:nvPr>
        </p:nvSpPr>
        <p:spPr/>
        <p:txBody>
          <a:bodyPr/>
          <a:lstStyle/>
          <a:p>
            <a:pPr eaLnBrk="1" hangingPunct="1"/>
            <a:r>
              <a:rPr lang="en-US" altLang="en-US"/>
              <a:t>Pharmaceutical Industry</a:t>
            </a:r>
          </a:p>
        </p:txBody>
      </p:sp>
      <p:sp>
        <p:nvSpPr>
          <p:cNvPr id="56323" name="Content Placeholder 2">
            <a:extLst>
              <a:ext uri="{FF2B5EF4-FFF2-40B4-BE49-F238E27FC236}">
                <a16:creationId xmlns:a16="http://schemas.microsoft.com/office/drawing/2014/main" id="{38B03392-17A7-B15B-D95A-AFC7819DF46E}"/>
              </a:ext>
            </a:extLst>
          </p:cNvPr>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sz="3600" dirty="0"/>
              <a:t>Effectively lobbied and threatened trade sanctions against developing countries in order to prevent production and importation of much cheaper, generic versions of life-saving anti-AIDS drugs</a:t>
            </a:r>
          </a:p>
          <a:p>
            <a:pPr eaLnBrk="1" fontAlgn="auto" hangingPunct="1">
              <a:spcAft>
                <a:spcPts val="0"/>
              </a:spcAft>
              <a:buFont typeface="Arial" pitchFamily="34" charset="0"/>
              <a:buChar char="•"/>
              <a:defRPr/>
            </a:pPr>
            <a:r>
              <a:rPr lang="en-US" sz="3600" dirty="0"/>
              <a:t>Sneak patent extensions / carve-outs into Congressional measures</a:t>
            </a:r>
          </a:p>
          <a:p>
            <a:pPr eaLnBrk="1" fontAlgn="auto" hangingPunct="1">
              <a:spcAft>
                <a:spcPts val="0"/>
              </a:spcAft>
              <a:buFont typeface="Arial" pitchFamily="34" charset="0"/>
              <a:buChar char="•"/>
              <a:defRPr/>
            </a:pPr>
            <a:r>
              <a:rPr lang="en-US" sz="3600" dirty="0"/>
              <a:t>Bayer/</a:t>
            </a:r>
            <a:r>
              <a:rPr lang="en-US" sz="3600" dirty="0" err="1"/>
              <a:t>Cipro</a:t>
            </a:r>
            <a:r>
              <a:rPr lang="en-US" sz="3600" dirty="0"/>
              <a:t>/Anthrax</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53863854-1154-F6A8-61DF-B5F45F09A3EE}"/>
              </a:ext>
            </a:extLst>
          </p:cNvPr>
          <p:cNvSpPr>
            <a:spLocks noGrp="1" noChangeArrowheads="1"/>
          </p:cNvSpPr>
          <p:nvPr>
            <p:ph type="title"/>
          </p:nvPr>
        </p:nvSpPr>
        <p:spPr/>
        <p:txBody>
          <a:bodyPr/>
          <a:lstStyle/>
          <a:p>
            <a:pPr eaLnBrk="1" hangingPunct="1"/>
            <a:r>
              <a:rPr lang="en-US" altLang="en-US"/>
              <a:t>Pharmaceutical Industry</a:t>
            </a:r>
          </a:p>
        </p:txBody>
      </p:sp>
      <p:sp>
        <p:nvSpPr>
          <p:cNvPr id="107523" name="Content Placeholder 2">
            <a:extLst>
              <a:ext uri="{FF2B5EF4-FFF2-40B4-BE49-F238E27FC236}">
                <a16:creationId xmlns:a16="http://schemas.microsoft.com/office/drawing/2014/main" id="{96CF27EF-6E38-9696-9D74-8BD53F2F9AC7}"/>
              </a:ext>
            </a:extLst>
          </p:cNvPr>
          <p:cNvSpPr>
            <a:spLocks noGrp="1" noChangeArrowheads="1"/>
          </p:cNvSpPr>
          <p:nvPr>
            <p:ph idx="1"/>
          </p:nvPr>
        </p:nvSpPr>
        <p:spPr/>
        <p:txBody>
          <a:bodyPr/>
          <a:lstStyle/>
          <a:p>
            <a:pPr eaLnBrk="1" hangingPunct="1"/>
            <a:r>
              <a:rPr lang="en-US" altLang="en-US" dirty="0"/>
              <a:t>The largest defrauder of the federal government (as determined by payments made for violations of the federal False Claims Act)</a:t>
            </a:r>
          </a:p>
          <a:p>
            <a:pPr eaLnBrk="1" hangingPunct="1"/>
            <a:r>
              <a:rPr lang="en-US" altLang="en-US" dirty="0"/>
              <a:t>1991-2021: </a:t>
            </a:r>
          </a:p>
          <a:p>
            <a:pPr lvl="1" eaLnBrk="1" hangingPunct="1"/>
            <a:r>
              <a:rPr lang="en-US" altLang="en-US" sz="3200" dirty="0"/>
              <a:t>Pharmaceutical industry $18.1 billion</a:t>
            </a:r>
          </a:p>
          <a:p>
            <a:pPr lvl="1" eaLnBrk="1" hangingPunct="1"/>
            <a:r>
              <a:rPr lang="en-US" altLang="en-US" sz="3200" dirty="0"/>
              <a:t>Defense industry: $5.8 billion</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a:extLst>
              <a:ext uri="{FF2B5EF4-FFF2-40B4-BE49-F238E27FC236}">
                <a16:creationId xmlns:a16="http://schemas.microsoft.com/office/drawing/2014/main" id="{7C540053-5120-FA09-04CF-60232BAB88F7}"/>
              </a:ext>
            </a:extLst>
          </p:cNvPr>
          <p:cNvSpPr>
            <a:spLocks noGrp="1" noChangeArrowheads="1"/>
          </p:cNvSpPr>
          <p:nvPr>
            <p:ph type="title"/>
          </p:nvPr>
        </p:nvSpPr>
        <p:spPr/>
        <p:txBody>
          <a:bodyPr/>
          <a:lstStyle/>
          <a:p>
            <a:pPr eaLnBrk="1" hangingPunct="1"/>
            <a:r>
              <a:rPr lang="en-US" altLang="en-US"/>
              <a:t>Pharmaceutical Industry</a:t>
            </a:r>
          </a:p>
        </p:txBody>
      </p:sp>
      <p:sp>
        <p:nvSpPr>
          <p:cNvPr id="108547" name="Content Placeholder 2">
            <a:extLst>
              <a:ext uri="{FF2B5EF4-FFF2-40B4-BE49-F238E27FC236}">
                <a16:creationId xmlns:a16="http://schemas.microsoft.com/office/drawing/2014/main" id="{0992D782-FD87-4DB7-8799-5D0D737A7908}"/>
              </a:ext>
            </a:extLst>
          </p:cNvPr>
          <p:cNvSpPr>
            <a:spLocks noGrp="1" noChangeArrowheads="1"/>
          </p:cNvSpPr>
          <p:nvPr>
            <p:ph idx="1"/>
          </p:nvPr>
        </p:nvSpPr>
        <p:spPr/>
        <p:txBody>
          <a:bodyPr/>
          <a:lstStyle/>
          <a:p>
            <a:pPr eaLnBrk="1" hangingPunct="1"/>
            <a:r>
              <a:rPr lang="en-US" altLang="en-US" dirty="0"/>
              <a:t>Pay little to no US taxes by shifting profits overseas</a:t>
            </a:r>
          </a:p>
          <a:p>
            <a:pPr eaLnBrk="1" hangingPunct="1"/>
            <a:r>
              <a:rPr lang="en-US" altLang="en-US" dirty="0"/>
              <a:t>Spent $457 million dollars on lobbying in 2025</a:t>
            </a:r>
          </a:p>
          <a:p>
            <a:pPr lvl="1" eaLnBrk="1" hangingPunct="1">
              <a:lnSpc>
                <a:spcPct val="90000"/>
              </a:lnSpc>
            </a:pPr>
            <a:r>
              <a:rPr lang="en-US" altLang="en-US" sz="3200" dirty="0"/>
              <a:t>2.3 lobbyists for every member of Congress </a:t>
            </a:r>
            <a:r>
              <a:rPr lang="en-US" altLang="en-US" sz="3200" dirty="0" err="1"/>
              <a:t>Congress</a:t>
            </a:r>
            <a:endParaRPr lang="en-US" altLang="en-US" sz="3200" dirty="0"/>
          </a:p>
          <a:p>
            <a:pPr eaLnBrk="1" hangingPunct="1"/>
            <a:r>
              <a:rPr lang="en-US" altLang="en-US" dirty="0"/>
              <a:t>Revolving door between legislators, lobbyists, executives and government officials</a:t>
            </a:r>
          </a:p>
          <a:p>
            <a:pPr eaLnBrk="1" hangingPunct="1"/>
            <a:endParaRPr lang="en-US" alt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28DB0BD5-65BF-C657-8002-FA3802382ED5}"/>
              </a:ext>
            </a:extLst>
          </p:cNvPr>
          <p:cNvSpPr>
            <a:spLocks noGrp="1" noChangeArrowheads="1"/>
          </p:cNvSpPr>
          <p:nvPr>
            <p:ph type="title"/>
          </p:nvPr>
        </p:nvSpPr>
        <p:spPr/>
        <p:txBody>
          <a:bodyPr/>
          <a:lstStyle/>
          <a:p>
            <a:pPr eaLnBrk="1" hangingPunct="1"/>
            <a:r>
              <a:rPr lang="en-US" altLang="en-US"/>
              <a:t>Anthrax</a:t>
            </a:r>
          </a:p>
        </p:txBody>
      </p:sp>
      <p:sp>
        <p:nvSpPr>
          <p:cNvPr id="109571" name="Rectangle 3">
            <a:extLst>
              <a:ext uri="{FF2B5EF4-FFF2-40B4-BE49-F238E27FC236}">
                <a16:creationId xmlns:a16="http://schemas.microsoft.com/office/drawing/2014/main" id="{86CA0B49-DF7B-8F02-FCD8-66178CD85BC3}"/>
              </a:ext>
            </a:extLst>
          </p:cNvPr>
          <p:cNvSpPr>
            <a:spLocks noGrp="1" noChangeArrowheads="1"/>
          </p:cNvSpPr>
          <p:nvPr>
            <p:ph type="body" idx="1"/>
          </p:nvPr>
        </p:nvSpPr>
        <p:spPr/>
        <p:txBody>
          <a:bodyPr/>
          <a:lstStyle/>
          <a:p>
            <a:pPr eaLnBrk="1" hangingPunct="1"/>
            <a:r>
              <a:rPr lang="en-US" altLang="en-US" dirty="0"/>
              <a:t>Cipro – patent expired 2004</a:t>
            </a:r>
          </a:p>
          <a:p>
            <a:pPr eaLnBrk="1" hangingPunct="1"/>
            <a:r>
              <a:rPr lang="en-US" altLang="en-US" dirty="0"/>
              <a:t>Doxycycline – generic</a:t>
            </a:r>
          </a:p>
          <a:p>
            <a:pPr eaLnBrk="1" hangingPunct="1"/>
            <a:r>
              <a:rPr lang="en-US" altLang="en-US" dirty="0"/>
              <a:t>Penicillin - generic</a:t>
            </a:r>
          </a:p>
          <a:p>
            <a:pPr eaLnBrk="1" hangingPunct="1"/>
            <a:r>
              <a:rPr lang="en-US" altLang="en-US" dirty="0"/>
              <a:t>Huge potential profits</a:t>
            </a:r>
          </a:p>
          <a:p>
            <a:pPr lvl="1" eaLnBrk="1" hangingPunct="1"/>
            <a:r>
              <a:rPr lang="en-US" altLang="en-US" sz="3200" dirty="0"/>
              <a:t>300 million Americans, others</a:t>
            </a:r>
          </a:p>
          <a:p>
            <a:pPr lvl="1" eaLnBrk="1" hangingPunct="1"/>
            <a:r>
              <a:rPr lang="en-US" altLang="en-US" sz="3200" dirty="0"/>
              <a:t>20-25% increase in Cipro sales one month after 2001 anthrax mailings, per the nation’s largest PBM</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CE6AC8EA-31D0-E73D-46BB-2E3E193E3353}"/>
              </a:ext>
            </a:extLst>
          </p:cNvPr>
          <p:cNvSpPr>
            <a:spLocks noGrp="1" noChangeArrowheads="1"/>
          </p:cNvSpPr>
          <p:nvPr>
            <p:ph type="title"/>
          </p:nvPr>
        </p:nvSpPr>
        <p:spPr/>
        <p:txBody>
          <a:bodyPr/>
          <a:lstStyle/>
          <a:p>
            <a:pPr eaLnBrk="1" hangingPunct="1"/>
            <a:r>
              <a:rPr lang="en-US" altLang="en-US"/>
              <a:t>Cipro</a:t>
            </a:r>
          </a:p>
        </p:txBody>
      </p:sp>
      <p:sp>
        <p:nvSpPr>
          <p:cNvPr id="110595" name="Rectangle 3">
            <a:extLst>
              <a:ext uri="{FF2B5EF4-FFF2-40B4-BE49-F238E27FC236}">
                <a16:creationId xmlns:a16="http://schemas.microsoft.com/office/drawing/2014/main" id="{41A09CF9-3D0D-D755-4F60-0532063B2CE0}"/>
              </a:ext>
            </a:extLst>
          </p:cNvPr>
          <p:cNvSpPr>
            <a:spLocks noGrp="1" noChangeArrowheads="1"/>
          </p:cNvSpPr>
          <p:nvPr>
            <p:ph type="body" idx="1"/>
          </p:nvPr>
        </p:nvSpPr>
        <p:spPr/>
        <p:txBody>
          <a:bodyPr/>
          <a:lstStyle/>
          <a:p>
            <a:pPr eaLnBrk="1" hangingPunct="1"/>
            <a:r>
              <a:rPr lang="en-US" altLang="en-US"/>
              <a:t>Was best selling antibiotic in the world for almost a decade</a:t>
            </a:r>
          </a:p>
          <a:p>
            <a:pPr eaLnBrk="1" hangingPunct="1"/>
            <a:endParaRPr lang="en-US" altLang="en-US"/>
          </a:p>
          <a:p>
            <a:pPr eaLnBrk="1" hangingPunct="1"/>
            <a:r>
              <a:rPr lang="en-US" altLang="en-US"/>
              <a:t>Sales down since off patent, lower than levofloxacin and moxifloxacin</a:t>
            </a:r>
          </a:p>
          <a:p>
            <a:pPr eaLnBrk="1" hangingPunct="1"/>
            <a:r>
              <a:rPr lang="en-US" altLang="en-US"/>
              <a:t>Gross sales (first quarter of 2008) = $242 million</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ACD1B7A3-E80A-A734-8D72-EDB0948FDD16}"/>
              </a:ext>
            </a:extLst>
          </p:cNvPr>
          <p:cNvSpPr>
            <a:spLocks noGrp="1" noChangeArrowheads="1"/>
          </p:cNvSpPr>
          <p:nvPr>
            <p:ph type="title"/>
          </p:nvPr>
        </p:nvSpPr>
        <p:spPr/>
        <p:txBody>
          <a:bodyPr/>
          <a:lstStyle/>
          <a:p>
            <a:pPr eaLnBrk="1" hangingPunct="1"/>
            <a:r>
              <a:rPr lang="en-US" altLang="en-US"/>
              <a:t>Bayer and Cipro</a:t>
            </a:r>
          </a:p>
        </p:txBody>
      </p:sp>
      <p:sp>
        <p:nvSpPr>
          <p:cNvPr id="111619" name="Rectangle 3">
            <a:extLst>
              <a:ext uri="{FF2B5EF4-FFF2-40B4-BE49-F238E27FC236}">
                <a16:creationId xmlns:a16="http://schemas.microsoft.com/office/drawing/2014/main" id="{A61701A7-0906-F7AB-2852-5380DBFFAD20}"/>
              </a:ext>
            </a:extLst>
          </p:cNvPr>
          <p:cNvSpPr>
            <a:spLocks noGrp="1" noChangeArrowheads="1"/>
          </p:cNvSpPr>
          <p:nvPr>
            <p:ph type="body" idx="1"/>
          </p:nvPr>
        </p:nvSpPr>
        <p:spPr/>
        <p:txBody>
          <a:bodyPr/>
          <a:lstStyle/>
          <a:p>
            <a:pPr eaLnBrk="1" hangingPunct="1"/>
            <a:r>
              <a:rPr lang="en-US" altLang="en-US" sz="2800"/>
              <a:t>1997 onward – Bayer pays Barr Pharmaceuticals and two other competitors $200 million not to manufacture generic ciprofloxacin, despite a federal judge’s 1995 decision allowing them to do so</a:t>
            </a:r>
          </a:p>
          <a:p>
            <a:pPr lvl="1" eaLnBrk="1" hangingPunct="1"/>
            <a:r>
              <a:rPr lang="en-US" altLang="en-US"/>
              <a:t>Ultimately absolved of wrongdoing: “anticompetitive effects … were within the exclusionary zone of the patent, and thus could not be redressed by federal antitrust law.”</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222B87B5-3E61-3FF0-CA43-6C8340671F95}"/>
              </a:ext>
            </a:extLst>
          </p:cNvPr>
          <p:cNvSpPr>
            <a:spLocks noGrp="1" noChangeArrowheads="1"/>
          </p:cNvSpPr>
          <p:nvPr>
            <p:ph type="title"/>
          </p:nvPr>
        </p:nvSpPr>
        <p:spPr/>
        <p:txBody>
          <a:bodyPr/>
          <a:lstStyle/>
          <a:p>
            <a:pPr eaLnBrk="1" hangingPunct="1"/>
            <a:r>
              <a:rPr lang="en-US" altLang="en-US"/>
              <a:t>Cost of Cipro</a:t>
            </a:r>
          </a:p>
        </p:txBody>
      </p:sp>
      <p:sp>
        <p:nvSpPr>
          <p:cNvPr id="112643" name="Rectangle 3">
            <a:extLst>
              <a:ext uri="{FF2B5EF4-FFF2-40B4-BE49-F238E27FC236}">
                <a16:creationId xmlns:a16="http://schemas.microsoft.com/office/drawing/2014/main" id="{C634CDD6-6FDE-BCF9-4825-FF855B344672}"/>
              </a:ext>
            </a:extLst>
          </p:cNvPr>
          <p:cNvSpPr>
            <a:spLocks noGrp="1" noChangeArrowheads="1"/>
          </p:cNvSpPr>
          <p:nvPr>
            <p:ph type="body" idx="1"/>
          </p:nvPr>
        </p:nvSpPr>
        <p:spPr/>
        <p:txBody>
          <a:bodyPr/>
          <a:lstStyle/>
          <a:p>
            <a:pPr eaLnBrk="1" hangingPunct="1"/>
            <a:r>
              <a:rPr lang="en-US" altLang="en-US" sz="2800"/>
              <a:t>Drugstore = $4.50/pill</a:t>
            </a:r>
          </a:p>
          <a:p>
            <a:pPr eaLnBrk="1" hangingPunct="1"/>
            <a:r>
              <a:rPr lang="en-US" altLang="en-US" sz="2800"/>
              <a:t>2002: US government agreed to buy 100 million tablets for $0.95 per pill (twice what is paid under other government-sponsored public health programs)</a:t>
            </a:r>
          </a:p>
          <a:p>
            <a:pPr eaLnBrk="1" hangingPunct="1"/>
            <a:r>
              <a:rPr lang="en-US" altLang="en-US" sz="2800"/>
              <a:t>A full course of ciprofloxacin for postexposure prophylaxis (60 days) would then cost the government $204 per person treated, compared with $12 per person treated with doxycycline</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8AC8A390-81D1-CADA-B6C4-36CF9B8D5F76}"/>
              </a:ext>
            </a:extLst>
          </p:cNvPr>
          <p:cNvSpPr>
            <a:spLocks noGrp="1" noChangeArrowheads="1"/>
          </p:cNvSpPr>
          <p:nvPr>
            <p:ph type="title"/>
          </p:nvPr>
        </p:nvSpPr>
        <p:spPr/>
        <p:txBody>
          <a:bodyPr/>
          <a:lstStyle/>
          <a:p>
            <a:pPr eaLnBrk="1" hangingPunct="1"/>
            <a:r>
              <a:rPr lang="en-US" altLang="en-US"/>
              <a:t>Cost of Cipro</a:t>
            </a:r>
          </a:p>
        </p:txBody>
      </p:sp>
      <p:sp>
        <p:nvSpPr>
          <p:cNvPr id="113667" name="Rectangle 3">
            <a:extLst>
              <a:ext uri="{FF2B5EF4-FFF2-40B4-BE49-F238E27FC236}">
                <a16:creationId xmlns:a16="http://schemas.microsoft.com/office/drawing/2014/main" id="{47255771-C2AD-758E-A12D-142207EF7FD8}"/>
              </a:ext>
            </a:extLst>
          </p:cNvPr>
          <p:cNvSpPr>
            <a:spLocks noGrp="1" noChangeArrowheads="1"/>
          </p:cNvSpPr>
          <p:nvPr>
            <p:ph type="body" idx="1"/>
          </p:nvPr>
        </p:nvSpPr>
        <p:spPr/>
        <p:txBody>
          <a:bodyPr/>
          <a:lstStyle/>
          <a:p>
            <a:pPr eaLnBrk="1" hangingPunct="1"/>
            <a:r>
              <a:rPr lang="en-US" altLang="en-US" sz="2800"/>
              <a:t>US government had the authority, under existing law, to license generic production of ciprofloxacin by other companies for as little as $0.20/pill in the event of a public health emergency</a:t>
            </a:r>
          </a:p>
          <a:p>
            <a:pPr lvl="1" eaLnBrk="1" hangingPunct="1"/>
            <a:r>
              <a:rPr lang="en-US" altLang="en-US" sz="2400"/>
              <a:t>It did not, but it cut a deal with Bayer to reduce the price of Cipro</a:t>
            </a:r>
          </a:p>
          <a:p>
            <a:pPr eaLnBrk="1" hangingPunct="1"/>
            <a:r>
              <a:rPr lang="en-US" altLang="en-US" sz="2800"/>
              <a:t>Canada threatened to (but did not) override Bayer’s patent and ordered 1 million tablets from a Canadian manufacturer</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A1A58FD8-9C8B-95CD-EAE1-E9E4FF36D47C}"/>
              </a:ext>
            </a:extLst>
          </p:cNvPr>
          <p:cNvSpPr>
            <a:spLocks noGrp="1" noChangeArrowheads="1"/>
          </p:cNvSpPr>
          <p:nvPr>
            <p:ph type="title"/>
          </p:nvPr>
        </p:nvSpPr>
        <p:spPr/>
        <p:txBody>
          <a:bodyPr/>
          <a:lstStyle/>
          <a:p>
            <a:pPr eaLnBrk="1" hangingPunct="1"/>
            <a:r>
              <a:rPr lang="en-US" altLang="en-US"/>
              <a:t>Why?</a:t>
            </a:r>
          </a:p>
        </p:txBody>
      </p:sp>
      <p:sp>
        <p:nvSpPr>
          <p:cNvPr id="114691" name="Rectangle 3">
            <a:extLst>
              <a:ext uri="{FF2B5EF4-FFF2-40B4-BE49-F238E27FC236}">
                <a16:creationId xmlns:a16="http://schemas.microsoft.com/office/drawing/2014/main" id="{35531BE0-717D-2067-A3C7-0CC7B92C643E}"/>
              </a:ext>
            </a:extLst>
          </p:cNvPr>
          <p:cNvSpPr>
            <a:spLocks noGrp="1" noChangeArrowheads="1"/>
          </p:cNvSpPr>
          <p:nvPr>
            <p:ph type="body" idx="1"/>
          </p:nvPr>
        </p:nvSpPr>
        <p:spPr/>
        <p:txBody>
          <a:bodyPr/>
          <a:lstStyle/>
          <a:p>
            <a:pPr eaLnBrk="1" hangingPunct="1"/>
            <a:r>
              <a:rPr lang="en-US" altLang="en-US" dirty="0"/>
              <a:t>Weakening of case at WTO meetings that the massive suffering consequent to 25 million AIDS cases in Sub-Saharan Africa did not constitute enough of a public health emergency to permit those countries to obtain and produce cheaper generic versions of largely unavailable AIDS drugs</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F7F82900-8E65-A81B-56C0-87B5ED99A150}"/>
              </a:ext>
            </a:extLst>
          </p:cNvPr>
          <p:cNvSpPr>
            <a:spLocks noGrp="1" noChangeArrowheads="1"/>
          </p:cNvSpPr>
          <p:nvPr>
            <p:ph type="title"/>
          </p:nvPr>
        </p:nvSpPr>
        <p:spPr/>
        <p:txBody>
          <a:bodyPr/>
          <a:lstStyle/>
          <a:p>
            <a:pPr eaLnBrk="1" hangingPunct="1"/>
            <a:r>
              <a:rPr lang="en-US" altLang="en-US"/>
              <a:t>Other Consequences</a:t>
            </a:r>
          </a:p>
        </p:txBody>
      </p:sp>
      <p:sp>
        <p:nvSpPr>
          <p:cNvPr id="115715" name="Rectangle 3">
            <a:extLst>
              <a:ext uri="{FF2B5EF4-FFF2-40B4-BE49-F238E27FC236}">
                <a16:creationId xmlns:a16="http://schemas.microsoft.com/office/drawing/2014/main" id="{86016408-73B8-1AA3-BFAF-652584FAD3AC}"/>
              </a:ext>
            </a:extLst>
          </p:cNvPr>
          <p:cNvSpPr>
            <a:spLocks noGrp="1" noChangeArrowheads="1"/>
          </p:cNvSpPr>
          <p:nvPr>
            <p:ph type="body" idx="1"/>
          </p:nvPr>
        </p:nvSpPr>
        <p:spPr/>
        <p:txBody>
          <a:bodyPr/>
          <a:lstStyle/>
          <a:p>
            <a:pPr eaLnBrk="1" hangingPunct="1"/>
            <a:r>
              <a:rPr lang="en-US" altLang="en-US"/>
              <a:t>Opens door to other situations involving parallel importing and compulsory licensing</a:t>
            </a:r>
          </a:p>
          <a:p>
            <a:pPr eaLnBrk="1" hangingPunct="1"/>
            <a:r>
              <a:rPr lang="en-US" altLang="en-US"/>
              <a:t>Threatens pharmaceutical industry’s massive profits</a:t>
            </a:r>
          </a:p>
          <a:p>
            <a:pPr lvl="1" eaLnBrk="1" hangingPunct="1"/>
            <a:r>
              <a:rPr lang="en-US" altLang="en-US" sz="3200"/>
              <a:t>the most profitable industry in the US</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2988B85-66EE-DE4C-4430-B4931855863A}"/>
              </a:ext>
            </a:extLst>
          </p:cNvPr>
          <p:cNvSpPr>
            <a:spLocks noGrp="1" noChangeArrowheads="1"/>
          </p:cNvSpPr>
          <p:nvPr>
            <p:ph type="title"/>
          </p:nvPr>
        </p:nvSpPr>
        <p:spPr/>
        <p:txBody>
          <a:bodyPr/>
          <a:lstStyle/>
          <a:p>
            <a:r>
              <a:rPr lang="en-US" altLang="en-US"/>
              <a:t>Other Consequences</a:t>
            </a:r>
          </a:p>
        </p:txBody>
      </p:sp>
      <p:sp>
        <p:nvSpPr>
          <p:cNvPr id="116739" name="Rectangle 3">
            <a:extLst>
              <a:ext uri="{FF2B5EF4-FFF2-40B4-BE49-F238E27FC236}">
                <a16:creationId xmlns:a16="http://schemas.microsoft.com/office/drawing/2014/main" id="{2D776620-7796-E4A6-1EC1-A605F0F46FC0}"/>
              </a:ext>
            </a:extLst>
          </p:cNvPr>
          <p:cNvSpPr>
            <a:spLocks noGrp="1" noChangeArrowheads="1"/>
          </p:cNvSpPr>
          <p:nvPr>
            <p:ph type="body" idx="1"/>
          </p:nvPr>
        </p:nvSpPr>
        <p:spPr/>
        <p:txBody>
          <a:bodyPr/>
          <a:lstStyle/>
          <a:p>
            <a:pPr eaLnBrk="1" hangingPunct="1">
              <a:lnSpc>
                <a:spcPct val="90000"/>
              </a:lnSpc>
            </a:pPr>
            <a:r>
              <a:rPr lang="en-US" altLang="en-US"/>
              <a:t>Weakens pharmaceutical industry’s grip on legislators</a:t>
            </a:r>
          </a:p>
          <a:p>
            <a:pPr lvl="1" eaLnBrk="1" hangingPunct="1">
              <a:lnSpc>
                <a:spcPct val="90000"/>
              </a:lnSpc>
            </a:pPr>
            <a:r>
              <a:rPr lang="en-US" altLang="en-US" sz="3200"/>
              <a:t>$240 million dollars spent on lobbying in 2015</a:t>
            </a:r>
          </a:p>
          <a:p>
            <a:pPr lvl="1" eaLnBrk="1" hangingPunct="1">
              <a:lnSpc>
                <a:spcPct val="90000"/>
              </a:lnSpc>
            </a:pPr>
            <a:r>
              <a:rPr lang="en-US" altLang="en-US"/>
              <a:t>1,266 lobbyists (Over 2.3 for every member of Congress. 2016)</a:t>
            </a:r>
          </a:p>
          <a:p>
            <a:pPr lvl="1" eaLnBrk="1" hangingPunct="1">
              <a:lnSpc>
                <a:spcPct val="90000"/>
              </a:lnSpc>
            </a:pPr>
            <a:r>
              <a:rPr lang="en-US" altLang="en-US" sz="3200"/>
              <a:t>Revolving door between legislators, lobbyists, executives and government officials</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B03A7365-F42B-56BE-A884-43D845D07ED7}"/>
              </a:ext>
            </a:extLst>
          </p:cNvPr>
          <p:cNvSpPr>
            <a:spLocks noGrp="1" noChangeArrowheads="1"/>
          </p:cNvSpPr>
          <p:nvPr>
            <p:ph type="title"/>
          </p:nvPr>
        </p:nvSpPr>
        <p:spPr/>
        <p:txBody>
          <a:bodyPr/>
          <a:lstStyle/>
          <a:p>
            <a:pPr eaLnBrk="1" hangingPunct="1"/>
            <a:r>
              <a:rPr lang="en-US" altLang="en-US"/>
              <a:t>Bayer</a:t>
            </a:r>
          </a:p>
        </p:txBody>
      </p:sp>
      <p:sp>
        <p:nvSpPr>
          <p:cNvPr id="117763" name="Rectangle 3">
            <a:extLst>
              <a:ext uri="{FF2B5EF4-FFF2-40B4-BE49-F238E27FC236}">
                <a16:creationId xmlns:a16="http://schemas.microsoft.com/office/drawing/2014/main" id="{11A863F6-83F9-2F07-413E-A615A74E0BA0}"/>
              </a:ext>
            </a:extLst>
          </p:cNvPr>
          <p:cNvSpPr>
            <a:spLocks noGrp="1" noChangeArrowheads="1"/>
          </p:cNvSpPr>
          <p:nvPr>
            <p:ph type="body" idx="1"/>
          </p:nvPr>
        </p:nvSpPr>
        <p:spPr/>
        <p:txBody>
          <a:bodyPr/>
          <a:lstStyle/>
          <a:p>
            <a:pPr eaLnBrk="1" hangingPunct="1"/>
            <a:r>
              <a:rPr lang="en-US" altLang="en-US" sz="3600" dirty="0"/>
              <a:t>Based in Leverkusen, Germany</a:t>
            </a:r>
          </a:p>
          <a:p>
            <a:pPr eaLnBrk="1" hangingPunct="1"/>
            <a:r>
              <a:rPr lang="en-US" altLang="en-US" sz="3600" dirty="0"/>
              <a:t>Over 100,000 employees worldwide</a:t>
            </a:r>
          </a:p>
          <a:p>
            <a:pPr eaLnBrk="1" hangingPunct="1"/>
            <a:r>
              <a:rPr lang="en-US" altLang="en-US" sz="3600" dirty="0"/>
              <a:t>Revenue: $50 billion (2024)</a:t>
            </a:r>
          </a:p>
          <a:p>
            <a:pPr eaLnBrk="1" hangingPunct="1"/>
            <a:r>
              <a:rPr lang="en-US" altLang="en-US" sz="3600" dirty="0"/>
              <a:t>Profits: $30 billion (2024)</a:t>
            </a:r>
          </a:p>
          <a:p>
            <a:pPr eaLnBrk="1" hangingPunct="1"/>
            <a:r>
              <a:rPr lang="en-US" altLang="en-US" sz="3600" dirty="0"/>
              <a:t>US = largest market</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3E5559A0-D7C8-1AA4-038C-884016245C51}"/>
              </a:ext>
            </a:extLst>
          </p:cNvPr>
          <p:cNvSpPr>
            <a:spLocks noGrp="1" noChangeArrowheads="1"/>
          </p:cNvSpPr>
          <p:nvPr>
            <p:ph type="title"/>
          </p:nvPr>
        </p:nvSpPr>
        <p:spPr/>
        <p:txBody>
          <a:bodyPr/>
          <a:lstStyle/>
          <a:p>
            <a:pPr eaLnBrk="1" hangingPunct="1"/>
            <a:r>
              <a:rPr lang="en-US" altLang="en-US"/>
              <a:t>Bayer</a:t>
            </a:r>
          </a:p>
        </p:txBody>
      </p:sp>
      <p:sp>
        <p:nvSpPr>
          <p:cNvPr id="118787" name="Rectangle 3">
            <a:extLst>
              <a:ext uri="{FF2B5EF4-FFF2-40B4-BE49-F238E27FC236}">
                <a16:creationId xmlns:a16="http://schemas.microsoft.com/office/drawing/2014/main" id="{5CD8A328-22B4-7161-ABED-55E24B259B12}"/>
              </a:ext>
            </a:extLst>
          </p:cNvPr>
          <p:cNvSpPr>
            <a:spLocks noGrp="1" noChangeArrowheads="1"/>
          </p:cNvSpPr>
          <p:nvPr>
            <p:ph type="body" idx="1"/>
          </p:nvPr>
        </p:nvSpPr>
        <p:spPr/>
        <p:txBody>
          <a:bodyPr/>
          <a:lstStyle/>
          <a:p>
            <a:pPr eaLnBrk="1" hangingPunct="1"/>
            <a:r>
              <a:rPr lang="en-US" altLang="en-US" dirty="0"/>
              <a:t>Consists of Bayer HealthCare, Bayer </a:t>
            </a:r>
            <a:r>
              <a:rPr lang="en-US" altLang="en-US" dirty="0" err="1"/>
              <a:t>MaterialScience</a:t>
            </a:r>
            <a:r>
              <a:rPr lang="en-US" altLang="en-US" dirty="0"/>
              <a:t>, and Bayer CropScience</a:t>
            </a:r>
          </a:p>
          <a:p>
            <a:pPr eaLnBrk="1" hangingPunct="1"/>
            <a:r>
              <a:rPr lang="en-US" altLang="en-US" dirty="0"/>
              <a:t>Pharmaceuticals</a:t>
            </a:r>
          </a:p>
          <a:p>
            <a:pPr eaLnBrk="1" hangingPunct="1"/>
            <a:r>
              <a:rPr lang="en-US" altLang="en-US" dirty="0"/>
              <a:t>World’s leading pesticide manufacturer</a:t>
            </a:r>
          </a:p>
          <a:p>
            <a:pPr eaLnBrk="1" hangingPunct="1"/>
            <a:r>
              <a:rPr lang="en-US" altLang="en-US" dirty="0"/>
              <a:t>One of world’s largest seed companies</a:t>
            </a:r>
          </a:p>
          <a:p>
            <a:pPr eaLnBrk="1" hangingPunct="1"/>
            <a:r>
              <a:rPr lang="en-US" altLang="en-US" dirty="0"/>
              <a:t>Manufactures bis-phenol A (BPA)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A492AFA9-748A-F341-63B2-D5A69BA23E01}"/>
              </a:ext>
            </a:extLst>
          </p:cNvPr>
          <p:cNvSpPr>
            <a:spLocks noGrp="1" noChangeArrowheads="1"/>
          </p:cNvSpPr>
          <p:nvPr>
            <p:ph type="title"/>
          </p:nvPr>
        </p:nvSpPr>
        <p:spPr/>
        <p:txBody>
          <a:bodyPr/>
          <a:lstStyle/>
          <a:p>
            <a:pPr eaLnBrk="1" hangingPunct="1"/>
            <a:r>
              <a:rPr lang="en-US" altLang="en-US"/>
              <a:t>Bayer</a:t>
            </a:r>
          </a:p>
        </p:txBody>
      </p:sp>
      <p:sp>
        <p:nvSpPr>
          <p:cNvPr id="119811" name="Rectangle 3">
            <a:extLst>
              <a:ext uri="{FF2B5EF4-FFF2-40B4-BE49-F238E27FC236}">
                <a16:creationId xmlns:a16="http://schemas.microsoft.com/office/drawing/2014/main" id="{0F27CFEE-2F6F-EABB-15AF-1577BD8C9240}"/>
              </a:ext>
            </a:extLst>
          </p:cNvPr>
          <p:cNvSpPr>
            <a:spLocks noGrp="1" noChangeArrowheads="1"/>
          </p:cNvSpPr>
          <p:nvPr>
            <p:ph type="body" idx="1"/>
          </p:nvPr>
        </p:nvSpPr>
        <p:spPr/>
        <p:txBody>
          <a:bodyPr/>
          <a:lstStyle/>
          <a:p>
            <a:pPr eaLnBrk="1" hangingPunct="1"/>
            <a:r>
              <a:rPr lang="en-US" altLang="en-US" sz="2800" dirty="0"/>
              <a:t>Number one biotech company in Europe (after 2001 purchase of Aventis CropScience)</a:t>
            </a:r>
          </a:p>
          <a:p>
            <a:pPr eaLnBrk="1" hangingPunct="1"/>
            <a:r>
              <a:rPr lang="en-US" altLang="en-US" sz="2800" dirty="0"/>
              <a:t>2018: $62 billion takeover bid of Monsanto approved (Monsanto’s name dropped) – for Monsanto’s checkered history of malfeasance, see the GMOs and Biopharming slide show on </a:t>
            </a:r>
            <a:r>
              <a:rPr lang="en-US" altLang="en-US" sz="2800" dirty="0">
                <a:solidFill>
                  <a:srgbClr val="FFFFFF"/>
                </a:solidFill>
              </a:rPr>
              <a:t>the Food Safety/Food Justice page of PHSJ website at </a:t>
            </a:r>
            <a:r>
              <a:rPr lang="en-US" altLang="en-US" sz="2800" dirty="0">
                <a:solidFill>
                  <a:srgbClr val="FFFFFF"/>
                </a:solidFill>
                <a:hlinkClick r:id="rId2"/>
              </a:rPr>
              <a:t>https://phsj.org/food-safety-issues/</a:t>
            </a:r>
            <a:r>
              <a:rPr lang="en-US" altLang="en-US" sz="2800" dirty="0">
                <a:solidFill>
                  <a:srgbClr val="FFFFFF"/>
                </a:solidFill>
              </a:rPr>
              <a:t> </a:t>
            </a:r>
            <a:endParaRPr lang="en-US" altLang="en-US" sz="28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a:extLst>
              <a:ext uri="{FF2B5EF4-FFF2-40B4-BE49-F238E27FC236}">
                <a16:creationId xmlns:a16="http://schemas.microsoft.com/office/drawing/2014/main" id="{C64BD228-0F18-5372-17E5-F44D9F699A66}"/>
              </a:ext>
            </a:extLst>
          </p:cNvPr>
          <p:cNvSpPr>
            <a:spLocks noGrp="1" noChangeArrowheads="1"/>
          </p:cNvSpPr>
          <p:nvPr>
            <p:ph type="title"/>
          </p:nvPr>
        </p:nvSpPr>
        <p:spPr/>
        <p:txBody>
          <a:bodyPr/>
          <a:lstStyle/>
          <a:p>
            <a:r>
              <a:rPr lang="en-US" altLang="en-US"/>
              <a:t>Bayer</a:t>
            </a:r>
          </a:p>
        </p:txBody>
      </p:sp>
      <p:sp>
        <p:nvSpPr>
          <p:cNvPr id="120835" name="Content Placeholder 2">
            <a:extLst>
              <a:ext uri="{FF2B5EF4-FFF2-40B4-BE49-F238E27FC236}">
                <a16:creationId xmlns:a16="http://schemas.microsoft.com/office/drawing/2014/main" id="{6E55D9AB-9BDE-1CC1-78D9-D3C50FAC8BAE}"/>
              </a:ext>
            </a:extLst>
          </p:cNvPr>
          <p:cNvSpPr>
            <a:spLocks noGrp="1" noChangeArrowheads="1"/>
          </p:cNvSpPr>
          <p:nvPr>
            <p:ph idx="1"/>
          </p:nvPr>
        </p:nvSpPr>
        <p:spPr/>
        <p:txBody>
          <a:bodyPr/>
          <a:lstStyle/>
          <a:p>
            <a:pPr eaLnBrk="1" hangingPunct="1"/>
            <a:r>
              <a:rPr lang="en-US" altLang="en-US">
                <a:solidFill>
                  <a:srgbClr val="FFFFFF"/>
                </a:solidFill>
              </a:rPr>
              <a:t>Controls over half of genetically-modified crop varieties up for approval for commercial use</a:t>
            </a:r>
          </a:p>
          <a:p>
            <a:pPr eaLnBrk="1" hangingPunct="1"/>
            <a:r>
              <a:rPr lang="en-US" altLang="en-US">
                <a:solidFill>
                  <a:srgbClr val="FFFFFF"/>
                </a:solidFill>
              </a:rPr>
              <a:t>Risks of GMOs / Opposition to labeling</a:t>
            </a:r>
          </a:p>
          <a:p>
            <a:r>
              <a:rPr lang="en-US" altLang="en-US"/>
              <a:t>See slide show on GMOs and Biopharming on the Food Safety/Food Justice page of PHSJ website at </a:t>
            </a:r>
            <a:r>
              <a:rPr lang="en-US" altLang="en-US">
                <a:hlinkClick r:id="rId2"/>
              </a:rPr>
              <a:t>https://phsj.org/food-safety-issues/</a:t>
            </a:r>
            <a:r>
              <a:rPr lang="en-US" altLang="en-US"/>
              <a:t> </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a:extLst>
              <a:ext uri="{FF2B5EF4-FFF2-40B4-BE49-F238E27FC236}">
                <a16:creationId xmlns:a16="http://schemas.microsoft.com/office/drawing/2014/main" id="{5DA0E959-4079-2B32-69C8-A35A0530ED4C}"/>
              </a:ext>
            </a:extLst>
          </p:cNvPr>
          <p:cNvSpPr>
            <a:spLocks noGrp="1" noChangeArrowheads="1"/>
          </p:cNvSpPr>
          <p:nvPr>
            <p:ph type="title"/>
          </p:nvPr>
        </p:nvSpPr>
        <p:spPr/>
        <p:txBody>
          <a:bodyPr/>
          <a:lstStyle/>
          <a:p>
            <a:r>
              <a:rPr lang="en-US" altLang="en-US"/>
              <a:t>History of Bayer</a:t>
            </a:r>
          </a:p>
        </p:txBody>
      </p:sp>
      <p:sp>
        <p:nvSpPr>
          <p:cNvPr id="121859" name="Content Placeholder 2">
            <a:extLst>
              <a:ext uri="{FF2B5EF4-FFF2-40B4-BE49-F238E27FC236}">
                <a16:creationId xmlns:a16="http://schemas.microsoft.com/office/drawing/2014/main" id="{0F941C2D-4DF8-B55C-8374-3912CA5C76BE}"/>
              </a:ext>
            </a:extLst>
          </p:cNvPr>
          <p:cNvSpPr>
            <a:spLocks noGrp="1" noChangeArrowheads="1"/>
          </p:cNvSpPr>
          <p:nvPr>
            <p:ph idx="1"/>
          </p:nvPr>
        </p:nvSpPr>
        <p:spPr/>
        <p:txBody>
          <a:bodyPr/>
          <a:lstStyle/>
          <a:p>
            <a:r>
              <a:rPr lang="en-US" altLang="en-US" dirty="0"/>
              <a:t>Established in 1863, began producing white phosphorus</a:t>
            </a:r>
          </a:p>
          <a:p>
            <a:pPr lvl="1"/>
            <a:r>
              <a:rPr lang="en-US" altLang="en-US" dirty="0"/>
              <a:t>Today is sole US supplier</a:t>
            </a:r>
          </a:p>
          <a:p>
            <a:pPr lvl="1"/>
            <a:r>
              <a:rPr lang="en-US" altLang="en-US" dirty="0"/>
              <a:t>Used for production of fertilizers, pesticides, detergents, and food additives</a:t>
            </a:r>
          </a:p>
          <a:p>
            <a:pPr lvl="1"/>
            <a:r>
              <a:rPr lang="en-US" altLang="en-US" dirty="0"/>
              <a:t>Military use to create smoke screens, illuminate battlefields, and produce incendiary devices (can cause severe burns)</a:t>
            </a:r>
          </a:p>
          <a:p>
            <a:pPr lvl="2"/>
            <a:r>
              <a:rPr lang="en-US" altLang="en-US" dirty="0"/>
              <a:t>Used by Israeli military against Palestinians and Lebanese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0E7C-A502-D192-2EAE-B23C4BC9F108}"/>
              </a:ext>
            </a:extLst>
          </p:cNvPr>
          <p:cNvSpPr>
            <a:spLocks noGrp="1"/>
          </p:cNvSpPr>
          <p:nvPr>
            <p:ph type="title"/>
          </p:nvPr>
        </p:nvSpPr>
        <p:spPr/>
        <p:txBody>
          <a:bodyPr/>
          <a:lstStyle/>
          <a:p>
            <a:r>
              <a:rPr lang="en-AU" dirty="0"/>
              <a:t>History of Bayer</a:t>
            </a:r>
          </a:p>
        </p:txBody>
      </p:sp>
      <p:sp>
        <p:nvSpPr>
          <p:cNvPr id="3" name="Content Placeholder 2">
            <a:extLst>
              <a:ext uri="{FF2B5EF4-FFF2-40B4-BE49-F238E27FC236}">
                <a16:creationId xmlns:a16="http://schemas.microsoft.com/office/drawing/2014/main" id="{24A4D9F8-360D-B596-468B-A11FB2CB6745}"/>
              </a:ext>
            </a:extLst>
          </p:cNvPr>
          <p:cNvSpPr>
            <a:spLocks noGrp="1"/>
          </p:cNvSpPr>
          <p:nvPr>
            <p:ph idx="1"/>
          </p:nvPr>
        </p:nvSpPr>
        <p:spPr/>
        <p:txBody>
          <a:bodyPr/>
          <a:lstStyle/>
          <a:p>
            <a:r>
              <a:rPr lang="en-US" altLang="en-US" dirty="0"/>
              <a:t>Trademarked heroin in 1898</a:t>
            </a:r>
          </a:p>
          <a:p>
            <a:pPr lvl="1"/>
            <a:r>
              <a:rPr lang="en-US" altLang="en-US" dirty="0"/>
              <a:t>Marketed as cough syrup for children “without side effects”, despite well-known dangers of addiction</a:t>
            </a:r>
          </a:p>
          <a:p>
            <a:r>
              <a:rPr lang="en-US" altLang="en-US" dirty="0"/>
              <a:t>Patented acetylsalicylic acid as aspirin in 1899</a:t>
            </a:r>
          </a:p>
          <a:p>
            <a:r>
              <a:rPr lang="en-US" altLang="en-US" dirty="0"/>
              <a:t>Produces Alka Seltzer</a:t>
            </a:r>
          </a:p>
          <a:p>
            <a:endParaRPr lang="en-AU" dirty="0"/>
          </a:p>
        </p:txBody>
      </p:sp>
    </p:spTree>
    <p:extLst>
      <p:ext uri="{BB962C8B-B14F-4D97-AF65-F5344CB8AC3E}">
        <p14:creationId xmlns:p14="http://schemas.microsoft.com/office/powerpoint/2010/main" val="38037388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4804675E-A5D5-2A3E-4285-BA0D19D91C25}"/>
              </a:ext>
            </a:extLst>
          </p:cNvPr>
          <p:cNvSpPr>
            <a:spLocks noGrp="1" noChangeArrowheads="1"/>
          </p:cNvSpPr>
          <p:nvPr>
            <p:ph type="title"/>
          </p:nvPr>
        </p:nvSpPr>
        <p:spPr/>
        <p:txBody>
          <a:bodyPr/>
          <a:lstStyle/>
          <a:p>
            <a:pPr eaLnBrk="1" hangingPunct="1"/>
            <a:r>
              <a:rPr lang="en-US" altLang="en-US"/>
              <a:t>History of Bayer</a:t>
            </a:r>
          </a:p>
        </p:txBody>
      </p:sp>
      <p:sp>
        <p:nvSpPr>
          <p:cNvPr id="122883" name="Rectangle 3">
            <a:extLst>
              <a:ext uri="{FF2B5EF4-FFF2-40B4-BE49-F238E27FC236}">
                <a16:creationId xmlns:a16="http://schemas.microsoft.com/office/drawing/2014/main" id="{BA0AB838-498C-4F51-AEC9-D308D75E089B}"/>
              </a:ext>
            </a:extLst>
          </p:cNvPr>
          <p:cNvSpPr>
            <a:spLocks noGrp="1" noChangeArrowheads="1"/>
          </p:cNvSpPr>
          <p:nvPr>
            <p:ph type="body" idx="1"/>
          </p:nvPr>
        </p:nvSpPr>
        <p:spPr/>
        <p:txBody>
          <a:bodyPr/>
          <a:lstStyle/>
          <a:p>
            <a:pPr eaLnBrk="1" hangingPunct="1"/>
            <a:r>
              <a:rPr lang="en-US" altLang="en-US" sz="2800" dirty="0"/>
              <a:t>WW I: invented modern chemical warfare; developed “School for Chemical Warfare”</a:t>
            </a:r>
          </a:p>
          <a:p>
            <a:pPr eaLnBrk="1" hangingPunct="1"/>
            <a:r>
              <a:rPr lang="en-US" altLang="en-US" sz="2800" dirty="0"/>
              <a:t>WW II: part of IG Farben conglomerate, which exploited slave labor at Auschwitz, conducted unethical human subject experiments (including funding Mengele)</a:t>
            </a:r>
          </a:p>
          <a:p>
            <a:pPr eaLnBrk="1" hangingPunct="1"/>
            <a:r>
              <a:rPr lang="en-US" altLang="en-US" sz="2800" dirty="0"/>
              <a:t>Manufactured and supplied Zyklon B (without usual odorant) to the SS for use in gas chambers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a:extLst>
              <a:ext uri="{FF2B5EF4-FFF2-40B4-BE49-F238E27FC236}">
                <a16:creationId xmlns:a16="http://schemas.microsoft.com/office/drawing/2014/main" id="{07F15AA8-09BC-609D-4B07-50F302DAFF46}"/>
              </a:ext>
            </a:extLst>
          </p:cNvPr>
          <p:cNvSpPr>
            <a:spLocks noGrp="1" noChangeArrowheads="1"/>
          </p:cNvSpPr>
          <p:nvPr>
            <p:ph type="title"/>
          </p:nvPr>
        </p:nvSpPr>
        <p:spPr/>
        <p:txBody>
          <a:bodyPr/>
          <a:lstStyle/>
          <a:p>
            <a:r>
              <a:rPr lang="en-US" altLang="en-US"/>
              <a:t>History of Bayer</a:t>
            </a:r>
          </a:p>
        </p:txBody>
      </p:sp>
      <p:sp>
        <p:nvSpPr>
          <p:cNvPr id="123907" name="Content Placeholder 2">
            <a:extLst>
              <a:ext uri="{FF2B5EF4-FFF2-40B4-BE49-F238E27FC236}">
                <a16:creationId xmlns:a16="http://schemas.microsoft.com/office/drawing/2014/main" id="{E5B76CB0-50B0-6890-7F25-90120F79FBA3}"/>
              </a:ext>
            </a:extLst>
          </p:cNvPr>
          <p:cNvSpPr>
            <a:spLocks noGrp="1" noChangeArrowheads="1"/>
          </p:cNvSpPr>
          <p:nvPr>
            <p:ph idx="1"/>
          </p:nvPr>
        </p:nvSpPr>
        <p:spPr/>
        <p:txBody>
          <a:bodyPr/>
          <a:lstStyle/>
          <a:p>
            <a:r>
              <a:rPr lang="en-US" altLang="en-US"/>
              <a:t>24 board members and executives indicted in Nuremberg Trials</a:t>
            </a:r>
          </a:p>
          <a:p>
            <a:pPr lvl="1"/>
            <a:r>
              <a:rPr lang="en-US" altLang="en-US"/>
              <a:t>13 received prison sentences</a:t>
            </a:r>
          </a:p>
          <a:p>
            <a:pPr lvl="1"/>
            <a:r>
              <a:rPr lang="en-US" altLang="en-US"/>
              <a:t>Longest sentence to Fritz Meer</a:t>
            </a:r>
          </a:p>
          <a:p>
            <a:pPr lvl="2"/>
            <a:r>
              <a:rPr lang="en-US" altLang="en-US"/>
              <a:t>Convicted for plunder, slavery, and mass murder</a:t>
            </a:r>
          </a:p>
          <a:p>
            <a:pPr lvl="2"/>
            <a:r>
              <a:rPr lang="en-US" altLang="en-US"/>
              <a:t>Released from prison in 1952</a:t>
            </a:r>
          </a:p>
          <a:p>
            <a:pPr lvl="2"/>
            <a:r>
              <a:rPr lang="en-US" altLang="en-US"/>
              <a:t>Chairman of supervisory board of Bayer 1956-1964</a:t>
            </a:r>
          </a:p>
          <a:p>
            <a:pPr lvl="2"/>
            <a:endParaRPr lang="en-US" altLang="en-US"/>
          </a:p>
          <a:p>
            <a:endParaRPr lang="en-US" alt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E2F80677-FBEF-21DA-91C5-D7C332738152}"/>
              </a:ext>
            </a:extLst>
          </p:cNvPr>
          <p:cNvSpPr>
            <a:spLocks noGrp="1" noChangeArrowheads="1"/>
          </p:cNvSpPr>
          <p:nvPr>
            <p:ph type="title"/>
          </p:nvPr>
        </p:nvSpPr>
        <p:spPr/>
        <p:txBody>
          <a:bodyPr/>
          <a:lstStyle/>
          <a:p>
            <a:pPr eaLnBrk="1" hangingPunct="1"/>
            <a:r>
              <a:rPr lang="en-US" altLang="en-US"/>
              <a:t>History of Bayer</a:t>
            </a:r>
          </a:p>
        </p:txBody>
      </p:sp>
      <p:sp>
        <p:nvSpPr>
          <p:cNvPr id="124931" name="Rectangle 3">
            <a:extLst>
              <a:ext uri="{FF2B5EF4-FFF2-40B4-BE49-F238E27FC236}">
                <a16:creationId xmlns:a16="http://schemas.microsoft.com/office/drawing/2014/main" id="{55D34534-0BAC-347E-ED08-823176C16595}"/>
              </a:ext>
            </a:extLst>
          </p:cNvPr>
          <p:cNvSpPr>
            <a:spLocks noGrp="1" noChangeArrowheads="1"/>
          </p:cNvSpPr>
          <p:nvPr>
            <p:ph type="body" idx="1"/>
          </p:nvPr>
        </p:nvSpPr>
        <p:spPr/>
        <p:txBody>
          <a:bodyPr/>
          <a:lstStyle/>
          <a:p>
            <a:pPr eaLnBrk="1" hangingPunct="1"/>
            <a:r>
              <a:rPr lang="en-US" altLang="en-US"/>
              <a:t>Early 1990s – admitted knowingly selling HIV-tainted blood clotting products which infected up to 50% of hemophiliacs in some developed countries</a:t>
            </a:r>
          </a:p>
          <a:p>
            <a:pPr lvl="1" eaLnBrk="1" hangingPunct="1"/>
            <a:r>
              <a:rPr lang="en-US" altLang="en-US" sz="3200"/>
              <a:t>US Class action suits settled for $100,000 per claimant</a:t>
            </a:r>
          </a:p>
          <a:p>
            <a:pPr lvl="1" eaLnBrk="1" hangingPunct="1"/>
            <a:r>
              <a:rPr lang="en-US" altLang="en-US" sz="3200"/>
              <a:t>European taxpayers left to foot most of bill</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6E2563CC-7219-D9EC-BE55-19B84FCCD749}"/>
              </a:ext>
            </a:extLst>
          </p:cNvPr>
          <p:cNvSpPr>
            <a:spLocks noGrp="1" noChangeArrowheads="1"/>
          </p:cNvSpPr>
          <p:nvPr>
            <p:ph type="title"/>
          </p:nvPr>
        </p:nvSpPr>
        <p:spPr/>
        <p:txBody>
          <a:bodyPr/>
          <a:lstStyle/>
          <a:p>
            <a:pPr eaLnBrk="1" hangingPunct="1"/>
            <a:r>
              <a:rPr lang="en-US" altLang="en-US" dirty="0"/>
              <a:t>History of Bayer</a:t>
            </a:r>
          </a:p>
        </p:txBody>
      </p:sp>
      <p:sp>
        <p:nvSpPr>
          <p:cNvPr id="125955" name="Rectangle 3">
            <a:extLst>
              <a:ext uri="{FF2B5EF4-FFF2-40B4-BE49-F238E27FC236}">
                <a16:creationId xmlns:a16="http://schemas.microsoft.com/office/drawing/2014/main" id="{F15E74F3-3FD9-8EF5-2316-4A33D495DB36}"/>
              </a:ext>
            </a:extLst>
          </p:cNvPr>
          <p:cNvSpPr>
            <a:spLocks noGrp="1" noChangeArrowheads="1"/>
          </p:cNvSpPr>
          <p:nvPr>
            <p:ph type="body" idx="1"/>
          </p:nvPr>
        </p:nvSpPr>
        <p:spPr/>
        <p:txBody>
          <a:bodyPr/>
          <a:lstStyle/>
          <a:p>
            <a:pPr eaLnBrk="1" hangingPunct="1"/>
            <a:r>
              <a:rPr lang="en-US" altLang="en-US" sz="3600" dirty="0"/>
              <a:t>1995 onward - failed to follow promise to withdraw its most toxic pesticides from the market</a:t>
            </a:r>
          </a:p>
          <a:p>
            <a:pPr eaLnBrk="1" hangingPunct="1"/>
            <a:r>
              <a:rPr lang="en-US" altLang="en-US" sz="3600" dirty="0"/>
              <a:t>Failed to educate farmers in developing nations re pesticide health risks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511506D6-BD1D-37FD-E0DD-8480A84D7922}"/>
              </a:ext>
            </a:extLst>
          </p:cNvPr>
          <p:cNvSpPr>
            <a:spLocks noGrp="1" noChangeArrowheads="1"/>
          </p:cNvSpPr>
          <p:nvPr>
            <p:ph type="title"/>
          </p:nvPr>
        </p:nvSpPr>
        <p:spPr/>
        <p:txBody>
          <a:bodyPr/>
          <a:lstStyle/>
          <a:p>
            <a:pPr eaLnBrk="1" hangingPunct="1"/>
            <a:r>
              <a:rPr lang="en-US" altLang="en-US"/>
              <a:t>History of Bayer</a:t>
            </a:r>
          </a:p>
        </p:txBody>
      </p:sp>
      <p:sp>
        <p:nvSpPr>
          <p:cNvPr id="126979" name="Rectangle 3">
            <a:extLst>
              <a:ext uri="{FF2B5EF4-FFF2-40B4-BE49-F238E27FC236}">
                <a16:creationId xmlns:a16="http://schemas.microsoft.com/office/drawing/2014/main" id="{8614CF91-7825-F941-95A1-69E9A7F7DE2E}"/>
              </a:ext>
            </a:extLst>
          </p:cNvPr>
          <p:cNvSpPr>
            <a:spLocks noGrp="1" noChangeArrowheads="1"/>
          </p:cNvSpPr>
          <p:nvPr>
            <p:ph type="body" idx="1"/>
          </p:nvPr>
        </p:nvSpPr>
        <p:spPr/>
        <p:txBody>
          <a:bodyPr/>
          <a:lstStyle/>
          <a:p>
            <a:pPr eaLnBrk="1" hangingPunct="1">
              <a:lnSpc>
                <a:spcPct val="90000"/>
              </a:lnSpc>
            </a:pPr>
            <a:r>
              <a:rPr lang="en-US" altLang="en-US"/>
              <a:t>1998 –pays Scottish adult volunteers $750 to swallow doses of the insecticide Guthion to “prove product’s safety”</a:t>
            </a:r>
          </a:p>
          <a:p>
            <a:pPr lvl="1" eaLnBrk="1" hangingPunct="1">
              <a:lnSpc>
                <a:spcPct val="90000"/>
              </a:lnSpc>
            </a:pPr>
            <a:r>
              <a:rPr lang="en-US" altLang="en-US"/>
              <a:t>Sued the FDA to lift moratorium on human-derived data</a:t>
            </a:r>
          </a:p>
          <a:p>
            <a:pPr eaLnBrk="1" hangingPunct="1">
              <a:lnSpc>
                <a:spcPct val="90000"/>
              </a:lnSpc>
            </a:pPr>
            <a:endParaRPr lang="en-US" altLang="en-US"/>
          </a:p>
          <a:p>
            <a:pPr eaLnBrk="1" hangingPunct="1">
              <a:lnSpc>
                <a:spcPct val="90000"/>
              </a:lnSpc>
            </a:pPr>
            <a:r>
              <a:rPr lang="en-US" altLang="en-US"/>
              <a:t>2000 – cited by FDA and FTC for misleading claims regarding aspirin and heart attacks/strokes</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F762C14F-1633-C2EC-B46D-9A2A5AC3106A}"/>
              </a:ext>
            </a:extLst>
          </p:cNvPr>
          <p:cNvSpPr>
            <a:spLocks noGrp="1" noChangeArrowheads="1"/>
          </p:cNvSpPr>
          <p:nvPr>
            <p:ph type="title"/>
          </p:nvPr>
        </p:nvSpPr>
        <p:spPr/>
        <p:txBody>
          <a:bodyPr/>
          <a:lstStyle/>
          <a:p>
            <a:pPr eaLnBrk="1" hangingPunct="1"/>
            <a:r>
              <a:rPr lang="en-US" altLang="en-US"/>
              <a:t>History of Bayer</a:t>
            </a:r>
          </a:p>
        </p:txBody>
      </p:sp>
      <p:sp>
        <p:nvSpPr>
          <p:cNvPr id="128003" name="Rectangle 3">
            <a:extLst>
              <a:ext uri="{FF2B5EF4-FFF2-40B4-BE49-F238E27FC236}">
                <a16:creationId xmlns:a16="http://schemas.microsoft.com/office/drawing/2014/main" id="{F9DB33F0-D9B4-C556-7E5C-52529881AEC8}"/>
              </a:ext>
            </a:extLst>
          </p:cNvPr>
          <p:cNvSpPr>
            <a:spLocks noGrp="1" noChangeArrowheads="1"/>
          </p:cNvSpPr>
          <p:nvPr>
            <p:ph type="body" idx="1"/>
          </p:nvPr>
        </p:nvSpPr>
        <p:spPr/>
        <p:txBody>
          <a:bodyPr/>
          <a:lstStyle/>
          <a:p>
            <a:pPr eaLnBrk="1" hangingPunct="1"/>
            <a:r>
              <a:rPr lang="en-US" altLang="en-US" dirty="0"/>
              <a:t>2000 – fined by OSHA for workplace safety violations related to MDA (carcinogen) exposures</a:t>
            </a:r>
          </a:p>
          <a:p>
            <a:pPr eaLnBrk="1" hangingPunct="1"/>
            <a:endParaRPr lang="en-US" altLang="en-US" dirty="0"/>
          </a:p>
          <a:p>
            <a:pPr eaLnBrk="1" hangingPunct="1"/>
            <a:r>
              <a:rPr lang="en-US" altLang="en-US" dirty="0"/>
              <a:t>2000 – fined by Commerce Dept. for violations of export laws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F6ACEB8D-A24A-569E-8969-03D8338DF7D8}"/>
              </a:ext>
            </a:extLst>
          </p:cNvPr>
          <p:cNvSpPr>
            <a:spLocks noGrp="1" noChangeArrowheads="1"/>
          </p:cNvSpPr>
          <p:nvPr>
            <p:ph type="title"/>
          </p:nvPr>
        </p:nvSpPr>
        <p:spPr/>
        <p:txBody>
          <a:bodyPr/>
          <a:lstStyle/>
          <a:p>
            <a:pPr eaLnBrk="1" hangingPunct="1"/>
            <a:r>
              <a:rPr lang="en-US" altLang="en-US"/>
              <a:t>History of Bayer</a:t>
            </a:r>
          </a:p>
        </p:txBody>
      </p:sp>
      <p:sp>
        <p:nvSpPr>
          <p:cNvPr id="129027" name="Rectangle 3">
            <a:extLst>
              <a:ext uri="{FF2B5EF4-FFF2-40B4-BE49-F238E27FC236}">
                <a16:creationId xmlns:a16="http://schemas.microsoft.com/office/drawing/2014/main" id="{69810160-B726-83F3-D0ED-EB5AAF3CEC21}"/>
              </a:ext>
            </a:extLst>
          </p:cNvPr>
          <p:cNvSpPr>
            <a:spLocks noGrp="1" noChangeArrowheads="1"/>
          </p:cNvSpPr>
          <p:nvPr>
            <p:ph type="body" idx="1"/>
          </p:nvPr>
        </p:nvSpPr>
        <p:spPr/>
        <p:txBody>
          <a:bodyPr/>
          <a:lstStyle/>
          <a:p>
            <a:pPr eaLnBrk="1" hangingPunct="1"/>
            <a:r>
              <a:rPr lang="en-US" altLang="en-US"/>
              <a:t>2001 – FDA-reported violations in quality control contribute to worldwide clotting factor shortage for hemophiliacs</a:t>
            </a:r>
          </a:p>
          <a:p>
            <a:pPr eaLnBrk="1" hangingPunct="1"/>
            <a:r>
              <a:rPr lang="en-US" altLang="en-US"/>
              <a:t>2002 - Baycol (cholesterol lowering drug) withdrawn from market</a:t>
            </a:r>
          </a:p>
          <a:p>
            <a:pPr lvl="1" eaLnBrk="1" hangingPunct="1"/>
            <a:r>
              <a:rPr lang="en-US" altLang="en-US"/>
              <a:t>Linked to 100 deaths and 1600 injuries</a:t>
            </a:r>
          </a:p>
          <a:p>
            <a:pPr lvl="1" eaLnBrk="1" hangingPunct="1"/>
            <a:r>
              <a:rPr lang="en-US" altLang="en-US"/>
              <a:t>Accused by Germany’s health minister of failing to inform government of lethal side effects for 2 months</a:t>
            </a:r>
          </a:p>
          <a:p>
            <a:pPr eaLnBrk="1" hangingPunct="1"/>
            <a:endParaRPr lang="en-US" alt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38B64C03-028B-6895-4BF7-085CA629A9E7}"/>
              </a:ext>
            </a:extLst>
          </p:cNvPr>
          <p:cNvSpPr>
            <a:spLocks noGrp="1" noChangeArrowheads="1"/>
          </p:cNvSpPr>
          <p:nvPr>
            <p:ph type="title"/>
          </p:nvPr>
        </p:nvSpPr>
        <p:spPr/>
        <p:txBody>
          <a:bodyPr/>
          <a:lstStyle/>
          <a:p>
            <a:pPr eaLnBrk="1" hangingPunct="1"/>
            <a:r>
              <a:rPr lang="en-US" altLang="en-US"/>
              <a:t>History of Bayer</a:t>
            </a:r>
          </a:p>
        </p:txBody>
      </p:sp>
      <p:sp>
        <p:nvSpPr>
          <p:cNvPr id="130051" name="Rectangle 3">
            <a:extLst>
              <a:ext uri="{FF2B5EF4-FFF2-40B4-BE49-F238E27FC236}">
                <a16:creationId xmlns:a16="http://schemas.microsoft.com/office/drawing/2014/main" id="{9366DEA8-2772-608B-736C-0D227342F550}"/>
              </a:ext>
            </a:extLst>
          </p:cNvPr>
          <p:cNvSpPr>
            <a:spLocks noGrp="1" noChangeArrowheads="1"/>
          </p:cNvSpPr>
          <p:nvPr>
            <p:ph type="body" idx="1"/>
          </p:nvPr>
        </p:nvSpPr>
        <p:spPr/>
        <p:txBody>
          <a:bodyPr/>
          <a:lstStyle/>
          <a:p>
            <a:pPr eaLnBrk="1" hangingPunct="1"/>
            <a:r>
              <a:rPr lang="en-US" altLang="en-US"/>
              <a:t>2006: Bayer CropScience genetically-modified, herbicide-tolerant “Liberty Link” rice contaminates U.S. food supply</a:t>
            </a:r>
          </a:p>
          <a:p>
            <a:pPr lvl="1" eaLnBrk="1" hangingPunct="1"/>
            <a:r>
              <a:rPr lang="en-US" altLang="en-US" sz="3200"/>
              <a:t>Bayer keeps contamination secret for 6 months, then US government takes another 18 days to respond</a:t>
            </a:r>
          </a:p>
          <a:p>
            <a:pPr lvl="1" eaLnBrk="1" hangingPunct="1"/>
            <a:r>
              <a:rPr lang="en-US" altLang="en-US" sz="3200"/>
              <a:t>Places $1.5 billion industry at risk</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03263184-A834-9A88-9CB1-873EF7B6A8DA}"/>
              </a:ext>
            </a:extLst>
          </p:cNvPr>
          <p:cNvSpPr>
            <a:spLocks noGrp="1" noChangeArrowheads="1"/>
          </p:cNvSpPr>
          <p:nvPr>
            <p:ph type="title"/>
          </p:nvPr>
        </p:nvSpPr>
        <p:spPr/>
        <p:txBody>
          <a:bodyPr/>
          <a:lstStyle/>
          <a:p>
            <a:pPr eaLnBrk="1" hangingPunct="1"/>
            <a:r>
              <a:rPr lang="en-US" altLang="en-US"/>
              <a:t>History of Bayer</a:t>
            </a:r>
          </a:p>
        </p:txBody>
      </p:sp>
      <p:sp>
        <p:nvSpPr>
          <p:cNvPr id="131075" name="Rectangle 3">
            <a:extLst>
              <a:ext uri="{FF2B5EF4-FFF2-40B4-BE49-F238E27FC236}">
                <a16:creationId xmlns:a16="http://schemas.microsoft.com/office/drawing/2014/main" id="{C17E3A89-9CA1-B6B4-DD75-6D4DF486E8BC}"/>
              </a:ext>
            </a:extLst>
          </p:cNvPr>
          <p:cNvSpPr>
            <a:spLocks noGrp="1" noChangeArrowheads="1"/>
          </p:cNvSpPr>
          <p:nvPr>
            <p:ph type="body" idx="1"/>
          </p:nvPr>
        </p:nvSpPr>
        <p:spPr/>
        <p:txBody>
          <a:bodyPr/>
          <a:lstStyle/>
          <a:p>
            <a:pPr eaLnBrk="1" hangingPunct="1"/>
            <a:r>
              <a:rPr lang="en-US" altLang="en-US" dirty="0"/>
              <a:t>“Liberty Link” rice contamination:</a:t>
            </a:r>
          </a:p>
          <a:p>
            <a:pPr lvl="1" eaLnBrk="1" hangingPunct="1"/>
            <a:r>
              <a:rPr lang="en-US" altLang="en-US" sz="3200" dirty="0"/>
              <a:t>9/06: 33/162 EU samples tested positive for Liberty Link contamination</a:t>
            </a:r>
          </a:p>
          <a:p>
            <a:pPr lvl="1" eaLnBrk="1" hangingPunct="1"/>
            <a:r>
              <a:rPr lang="en-US" altLang="en-US" sz="3200" dirty="0"/>
              <a:t>EU initially requires testing of all imported rice, then stops in response to US pressure</a:t>
            </a:r>
          </a:p>
          <a:p>
            <a:pPr lvl="1" eaLnBrk="1" hangingPunct="1"/>
            <a:r>
              <a:rPr lang="en-US" altLang="en-US" sz="3200" dirty="0"/>
              <a:t>Japan ban imports of US rice</a:t>
            </a:r>
          </a:p>
          <a:p>
            <a:pPr lvl="1" eaLnBrk="1" hangingPunct="1"/>
            <a:r>
              <a:rPr lang="en-US" altLang="en-US" sz="3200" dirty="0"/>
              <a:t>Over 1,200 lawsuits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a:extLst>
              <a:ext uri="{FF2B5EF4-FFF2-40B4-BE49-F238E27FC236}">
                <a16:creationId xmlns:a16="http://schemas.microsoft.com/office/drawing/2014/main" id="{F39C0995-523E-16CD-BAAD-B21BE62631F3}"/>
              </a:ext>
            </a:extLst>
          </p:cNvPr>
          <p:cNvSpPr>
            <a:spLocks noGrp="1" noChangeArrowheads="1"/>
          </p:cNvSpPr>
          <p:nvPr>
            <p:ph type="title"/>
          </p:nvPr>
        </p:nvSpPr>
        <p:spPr/>
        <p:txBody>
          <a:bodyPr/>
          <a:lstStyle/>
          <a:p>
            <a:r>
              <a:rPr lang="en-US" altLang="en-US"/>
              <a:t>History of Bayer</a:t>
            </a:r>
          </a:p>
        </p:txBody>
      </p:sp>
      <p:sp>
        <p:nvSpPr>
          <p:cNvPr id="132099" name="Content Placeholder 2">
            <a:extLst>
              <a:ext uri="{FF2B5EF4-FFF2-40B4-BE49-F238E27FC236}">
                <a16:creationId xmlns:a16="http://schemas.microsoft.com/office/drawing/2014/main" id="{A6BF531C-F00E-90D0-1C0B-E8C13D359007}"/>
              </a:ext>
            </a:extLst>
          </p:cNvPr>
          <p:cNvSpPr>
            <a:spLocks noGrp="1" noChangeArrowheads="1"/>
          </p:cNvSpPr>
          <p:nvPr>
            <p:ph idx="1"/>
          </p:nvPr>
        </p:nvSpPr>
        <p:spPr/>
        <p:txBody>
          <a:bodyPr/>
          <a:lstStyle/>
          <a:p>
            <a:r>
              <a:rPr lang="en-US" altLang="en-US" sz="3600"/>
              <a:t>Worldwide cost estimates range from $740 million to $1.3 billion</a:t>
            </a:r>
          </a:p>
          <a:p>
            <a:r>
              <a:rPr lang="en-US" altLang="en-US" sz="3600"/>
              <a:t>Bayer loses first three cases for total $53.5 million</a:t>
            </a:r>
          </a:p>
          <a:p>
            <a:pPr lvl="1"/>
            <a:r>
              <a:rPr lang="en-US" altLang="en-US" sz="3600"/>
              <a:t>Later agrees to pay up to $750 million to farmers in Missouri and 4 other states</a:t>
            </a:r>
          </a:p>
          <a:p>
            <a:endParaRPr lang="en-US" alt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75D7B5F8-8CF2-5805-97E7-BCBCFE3E7886}"/>
              </a:ext>
            </a:extLst>
          </p:cNvPr>
          <p:cNvSpPr>
            <a:spLocks noGrp="1" noChangeArrowheads="1"/>
          </p:cNvSpPr>
          <p:nvPr>
            <p:ph type="title"/>
          </p:nvPr>
        </p:nvSpPr>
        <p:spPr/>
        <p:txBody>
          <a:bodyPr/>
          <a:lstStyle/>
          <a:p>
            <a:pPr eaLnBrk="1" hangingPunct="1"/>
            <a:r>
              <a:rPr lang="en-US" altLang="en-US"/>
              <a:t>History of Bayer</a:t>
            </a:r>
          </a:p>
        </p:txBody>
      </p:sp>
      <p:sp>
        <p:nvSpPr>
          <p:cNvPr id="133123" name="Rectangle 3">
            <a:extLst>
              <a:ext uri="{FF2B5EF4-FFF2-40B4-BE49-F238E27FC236}">
                <a16:creationId xmlns:a16="http://schemas.microsoft.com/office/drawing/2014/main" id="{013213A5-34C7-DFA0-5FAB-C7F56CC1204F}"/>
              </a:ext>
            </a:extLst>
          </p:cNvPr>
          <p:cNvSpPr>
            <a:spLocks noGrp="1" noChangeArrowheads="1"/>
          </p:cNvSpPr>
          <p:nvPr>
            <p:ph type="body" idx="1"/>
          </p:nvPr>
        </p:nvSpPr>
        <p:spPr/>
        <p:txBody>
          <a:bodyPr/>
          <a:lstStyle/>
          <a:p>
            <a:pPr eaLnBrk="1" hangingPunct="1"/>
            <a:r>
              <a:rPr lang="en-US" altLang="en-US" sz="2800" dirty="0"/>
              <a:t>2007: Member of rubber cartel fined $356 million by European Commission</a:t>
            </a:r>
          </a:p>
          <a:p>
            <a:pPr eaLnBrk="1" hangingPunct="1"/>
            <a:r>
              <a:rPr lang="en-US" altLang="en-US" sz="2800" dirty="0"/>
              <a:t>2007: Bayer suspends sales of </a:t>
            </a:r>
            <a:r>
              <a:rPr lang="en-US" altLang="en-US" sz="2800" dirty="0" err="1"/>
              <a:t>Traysol</a:t>
            </a:r>
            <a:r>
              <a:rPr lang="en-US" altLang="en-US" sz="2800" dirty="0"/>
              <a:t> (aprotinin) 2 years after data show increased deaths in heart surgery patients (Bayer withheld data)</a:t>
            </a:r>
          </a:p>
          <a:p>
            <a:pPr eaLnBrk="1" hangingPunct="1"/>
            <a:r>
              <a:rPr lang="en-US" altLang="en-US" sz="2800" dirty="0"/>
              <a:t>2008: FDA warns Bayer re unapproved marketing claims for Bayer Women’s Low Dose Aspirin plus Calcium and Bayer Heart Advantage</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a:extLst>
              <a:ext uri="{FF2B5EF4-FFF2-40B4-BE49-F238E27FC236}">
                <a16:creationId xmlns:a16="http://schemas.microsoft.com/office/drawing/2014/main" id="{588ED564-CD15-7903-A8DC-A1501835BC7C}"/>
              </a:ext>
            </a:extLst>
          </p:cNvPr>
          <p:cNvSpPr>
            <a:spLocks noGrp="1" noChangeArrowheads="1"/>
          </p:cNvSpPr>
          <p:nvPr>
            <p:ph type="title"/>
          </p:nvPr>
        </p:nvSpPr>
        <p:spPr/>
        <p:txBody>
          <a:bodyPr/>
          <a:lstStyle/>
          <a:p>
            <a:r>
              <a:rPr lang="en-US" altLang="en-US"/>
              <a:t>History of Bayer</a:t>
            </a:r>
          </a:p>
        </p:txBody>
      </p:sp>
      <p:sp>
        <p:nvSpPr>
          <p:cNvPr id="134147" name="Content Placeholder 2">
            <a:extLst>
              <a:ext uri="{FF2B5EF4-FFF2-40B4-BE49-F238E27FC236}">
                <a16:creationId xmlns:a16="http://schemas.microsoft.com/office/drawing/2014/main" id="{DF3BFA91-956E-2244-FBF4-D9ECA028EE39}"/>
              </a:ext>
            </a:extLst>
          </p:cNvPr>
          <p:cNvSpPr>
            <a:spLocks noGrp="1" noChangeArrowheads="1"/>
          </p:cNvSpPr>
          <p:nvPr>
            <p:ph idx="1"/>
          </p:nvPr>
        </p:nvSpPr>
        <p:spPr/>
        <p:txBody>
          <a:bodyPr/>
          <a:lstStyle/>
          <a:p>
            <a:r>
              <a:rPr lang="en-US" altLang="en-US" dirty="0"/>
              <a:t>2008: Explosion at Bayer CropScience plant in Institute, WV, kills 2 workers</a:t>
            </a:r>
          </a:p>
          <a:p>
            <a:r>
              <a:rPr lang="en-US" altLang="en-US" dirty="0"/>
              <a:t>Above-ground storage tank that can hold up to 40,000 </a:t>
            </a:r>
            <a:r>
              <a:rPr lang="en-US" altLang="en-US" dirty="0" err="1"/>
              <a:t>lbs</a:t>
            </a:r>
            <a:r>
              <a:rPr lang="en-US" altLang="en-US" dirty="0"/>
              <a:t> of methyl isocyanate) located 50-75 ft from blast area</a:t>
            </a:r>
          </a:p>
          <a:p>
            <a:pPr lvl="1"/>
            <a:r>
              <a:rPr lang="en-US" altLang="en-US" dirty="0"/>
              <a:t>Underground storage tank at plant site can store an additional 200,000 </a:t>
            </a:r>
            <a:r>
              <a:rPr lang="en-US" altLang="en-US" dirty="0" err="1"/>
              <a:t>lbs</a:t>
            </a:r>
            <a:endParaRPr lang="en-US" alt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a:extLst>
              <a:ext uri="{FF2B5EF4-FFF2-40B4-BE49-F238E27FC236}">
                <a16:creationId xmlns:a16="http://schemas.microsoft.com/office/drawing/2014/main" id="{A8E7DCE3-31C0-00D3-6117-29E27151E087}"/>
              </a:ext>
            </a:extLst>
          </p:cNvPr>
          <p:cNvSpPr>
            <a:spLocks noGrp="1" noChangeArrowheads="1"/>
          </p:cNvSpPr>
          <p:nvPr>
            <p:ph type="title"/>
          </p:nvPr>
        </p:nvSpPr>
        <p:spPr/>
        <p:txBody>
          <a:bodyPr/>
          <a:lstStyle/>
          <a:p>
            <a:r>
              <a:rPr lang="en-US" altLang="en-US"/>
              <a:t>Comparison: Bhopal</a:t>
            </a:r>
          </a:p>
        </p:txBody>
      </p:sp>
      <p:sp>
        <p:nvSpPr>
          <p:cNvPr id="135171" name="Content Placeholder 2">
            <a:extLst>
              <a:ext uri="{FF2B5EF4-FFF2-40B4-BE49-F238E27FC236}">
                <a16:creationId xmlns:a16="http://schemas.microsoft.com/office/drawing/2014/main" id="{8EE7107D-2CEA-ABA8-08A9-663F8CD980AC}"/>
              </a:ext>
            </a:extLst>
          </p:cNvPr>
          <p:cNvSpPr>
            <a:spLocks noGrp="1" noChangeArrowheads="1"/>
          </p:cNvSpPr>
          <p:nvPr>
            <p:ph idx="1"/>
          </p:nvPr>
        </p:nvSpPr>
        <p:spPr/>
        <p:txBody>
          <a:bodyPr/>
          <a:lstStyle/>
          <a:p>
            <a:r>
              <a:rPr lang="en-US" altLang="en-US"/>
              <a:t>50,000 to 90,000 pounds of methylisocyanate released in Union Carbide Bhopal, India explosion</a:t>
            </a:r>
          </a:p>
          <a:p>
            <a:pPr marL="655638" lvl="1" indent="-238125" eaLnBrk="1" hangingPunct="1">
              <a:lnSpc>
                <a:spcPct val="90000"/>
              </a:lnSpc>
              <a:buClr>
                <a:srgbClr val="FAFD00"/>
              </a:buClr>
            </a:pPr>
            <a:r>
              <a:rPr lang="en-US" altLang="en-US" sz="3200"/>
              <a:t>7000-10,000 dead within 3 days, 15,000-20,000 more over next 10 years; tens of thousands injured</a:t>
            </a:r>
          </a:p>
          <a:p>
            <a:pPr marL="655638" lvl="1" indent="-238125" eaLnBrk="1" hangingPunct="1">
              <a:lnSpc>
                <a:spcPct val="90000"/>
              </a:lnSpc>
              <a:buClr>
                <a:srgbClr val="FAFD00"/>
              </a:buClr>
            </a:pPr>
            <a:r>
              <a:rPr lang="en-US" altLang="en-US" sz="3200"/>
              <a:t>Persistent water and soil contamination</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DFDDB916-D4B8-1585-48CD-57DE9003AC6B}"/>
              </a:ext>
            </a:extLst>
          </p:cNvPr>
          <p:cNvSpPr>
            <a:spLocks noGrp="1" noChangeArrowheads="1"/>
          </p:cNvSpPr>
          <p:nvPr>
            <p:ph type="title"/>
          </p:nvPr>
        </p:nvSpPr>
        <p:spPr>
          <a:xfrm>
            <a:off x="381000" y="228600"/>
            <a:ext cx="8229600" cy="1143000"/>
          </a:xfrm>
        </p:spPr>
        <p:txBody>
          <a:bodyPr/>
          <a:lstStyle/>
          <a:p>
            <a:pPr eaLnBrk="1" hangingPunct="1"/>
            <a:r>
              <a:rPr lang="en-US" altLang="en-US"/>
              <a:t>History of Bayer</a:t>
            </a:r>
          </a:p>
        </p:txBody>
      </p:sp>
      <p:sp>
        <p:nvSpPr>
          <p:cNvPr id="137219" name="Rectangle 3">
            <a:extLst>
              <a:ext uri="{FF2B5EF4-FFF2-40B4-BE49-F238E27FC236}">
                <a16:creationId xmlns:a16="http://schemas.microsoft.com/office/drawing/2014/main" id="{398B6A35-DDC9-C215-E996-EC89BBA5DF9B}"/>
              </a:ext>
            </a:extLst>
          </p:cNvPr>
          <p:cNvSpPr>
            <a:spLocks noGrp="1" noChangeArrowheads="1"/>
          </p:cNvSpPr>
          <p:nvPr>
            <p:ph type="body" idx="1"/>
          </p:nvPr>
        </p:nvSpPr>
        <p:spPr/>
        <p:txBody>
          <a:bodyPr/>
          <a:lstStyle/>
          <a:p>
            <a:pPr eaLnBrk="1" hangingPunct="1">
              <a:lnSpc>
                <a:spcPct val="90000"/>
              </a:lnSpc>
            </a:pPr>
            <a:r>
              <a:rPr lang="en-US" altLang="en-US"/>
              <a:t>2009: $4 million settlement reached re 2006 release of chemical odorant propyl mercaptan and organophosphate pesticide Mocap from Bayer Cropscience plant in Alabama in 2006, which caused 2 deaths</a:t>
            </a:r>
          </a:p>
          <a:p>
            <a:pPr eaLnBrk="1" hangingPunct="1">
              <a:lnSpc>
                <a:spcPct val="90000"/>
              </a:lnSpc>
            </a:pPr>
            <a:r>
              <a:rPr lang="en-US" altLang="en-US"/>
              <a:t>2009: Sued by CSPI for false claims about selenium in its “One A Day Men’s Health Formula” multivitamin reducing prostate cancer risk</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94A637F7-07A9-0F97-6086-E5DE3F38C31E}"/>
              </a:ext>
            </a:extLst>
          </p:cNvPr>
          <p:cNvSpPr>
            <a:spLocks noGrp="1" noChangeArrowheads="1"/>
          </p:cNvSpPr>
          <p:nvPr>
            <p:ph type="title"/>
          </p:nvPr>
        </p:nvSpPr>
        <p:spPr/>
        <p:txBody>
          <a:bodyPr/>
          <a:lstStyle/>
          <a:p>
            <a:r>
              <a:rPr lang="en-US" altLang="en-US"/>
              <a:t>History of Bayer</a:t>
            </a:r>
          </a:p>
        </p:txBody>
      </p:sp>
      <p:sp>
        <p:nvSpPr>
          <p:cNvPr id="138243" name="Rectangle 3">
            <a:extLst>
              <a:ext uri="{FF2B5EF4-FFF2-40B4-BE49-F238E27FC236}">
                <a16:creationId xmlns:a16="http://schemas.microsoft.com/office/drawing/2014/main" id="{988BA3F0-710F-5976-AEA8-588B627986BA}"/>
              </a:ext>
            </a:extLst>
          </p:cNvPr>
          <p:cNvSpPr>
            <a:spLocks noGrp="1" noChangeArrowheads="1"/>
          </p:cNvSpPr>
          <p:nvPr>
            <p:ph type="body" idx="1"/>
          </p:nvPr>
        </p:nvSpPr>
        <p:spPr/>
        <p:txBody>
          <a:bodyPr/>
          <a:lstStyle/>
          <a:p>
            <a:r>
              <a:rPr lang="en-US" altLang="en-US"/>
              <a:t>2009: Bayer ordered by FDA and a number of states attorneys general to run a $20 million corrective advertising campaign about its birth control pill Yaz</a:t>
            </a:r>
          </a:p>
          <a:p>
            <a:pPr lvl="1"/>
            <a:r>
              <a:rPr lang="en-US" altLang="en-US"/>
              <a:t>Failed to inform FDA and public re elevated risks of VTE</a:t>
            </a:r>
          </a:p>
          <a:p>
            <a:pPr lvl="1"/>
            <a:r>
              <a:rPr lang="en-US" altLang="en-US"/>
              <a:t>Facing over 10,000 personal injury lawsuits</a:t>
            </a:r>
          </a:p>
          <a:p>
            <a:pPr lvl="2"/>
            <a:r>
              <a:rPr lang="en-US" altLang="en-US"/>
              <a:t>First 500 settled for over $100 million</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B7181561-D28F-9570-336A-587BE6D475C6}"/>
              </a:ext>
            </a:extLst>
          </p:cNvPr>
          <p:cNvSpPr>
            <a:spLocks noGrp="1" noChangeArrowheads="1"/>
          </p:cNvSpPr>
          <p:nvPr>
            <p:ph type="title"/>
          </p:nvPr>
        </p:nvSpPr>
        <p:spPr/>
        <p:txBody>
          <a:bodyPr/>
          <a:lstStyle/>
          <a:p>
            <a:r>
              <a:rPr lang="en-US" altLang="en-US"/>
              <a:t>History of Bayer</a:t>
            </a:r>
          </a:p>
        </p:txBody>
      </p:sp>
      <p:sp>
        <p:nvSpPr>
          <p:cNvPr id="139267" name="Rectangle 3">
            <a:extLst>
              <a:ext uri="{FF2B5EF4-FFF2-40B4-BE49-F238E27FC236}">
                <a16:creationId xmlns:a16="http://schemas.microsoft.com/office/drawing/2014/main" id="{52D2555E-2055-2B60-59EE-7BDA2F26F3E4}"/>
              </a:ext>
            </a:extLst>
          </p:cNvPr>
          <p:cNvSpPr>
            <a:spLocks noGrp="1" noChangeArrowheads="1"/>
          </p:cNvSpPr>
          <p:nvPr>
            <p:ph type="body" idx="1"/>
          </p:nvPr>
        </p:nvSpPr>
        <p:spPr/>
        <p:txBody>
          <a:bodyPr/>
          <a:lstStyle/>
          <a:p>
            <a:r>
              <a:rPr lang="en-US" altLang="en-US"/>
              <a:t>2009: Oregon taxpayers on hook for ¾ of cleanup costs for one of Oregon’s most contaminated dump sites (pesticides)</a:t>
            </a:r>
          </a:p>
          <a:p>
            <a:r>
              <a:rPr lang="en-US" altLang="en-US"/>
              <a:t>2010: FSA orders Bayer to stop misleading advertising re its IUD Mirena</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BC6DD90A-4F63-B707-623A-F922CE7BD560}"/>
              </a:ext>
            </a:extLst>
          </p:cNvPr>
          <p:cNvSpPr>
            <a:spLocks noGrp="1" noChangeArrowheads="1"/>
          </p:cNvSpPr>
          <p:nvPr>
            <p:ph type="title"/>
          </p:nvPr>
        </p:nvSpPr>
        <p:spPr/>
        <p:txBody>
          <a:bodyPr/>
          <a:lstStyle/>
          <a:p>
            <a:r>
              <a:rPr lang="en-US" altLang="en-US"/>
              <a:t>History of Bayer</a:t>
            </a:r>
          </a:p>
        </p:txBody>
      </p:sp>
      <p:sp>
        <p:nvSpPr>
          <p:cNvPr id="140291" name="Rectangle 3">
            <a:extLst>
              <a:ext uri="{FF2B5EF4-FFF2-40B4-BE49-F238E27FC236}">
                <a16:creationId xmlns:a16="http://schemas.microsoft.com/office/drawing/2014/main" id="{175CFB1F-DA17-F1F8-D3F2-FD145F257B44}"/>
              </a:ext>
            </a:extLst>
          </p:cNvPr>
          <p:cNvSpPr>
            <a:spLocks noGrp="1" noChangeArrowheads="1"/>
          </p:cNvSpPr>
          <p:nvPr>
            <p:ph type="body" idx="1"/>
          </p:nvPr>
        </p:nvSpPr>
        <p:spPr/>
        <p:txBody>
          <a:bodyPr/>
          <a:lstStyle/>
          <a:p>
            <a:r>
              <a:rPr lang="en-US" altLang="en-US" sz="2800" dirty="0"/>
              <a:t>2010: Cited by Political Economy Research Institute as #1 toxic air polluter in the U.S.</a:t>
            </a:r>
          </a:p>
          <a:p>
            <a:r>
              <a:rPr lang="en-US" altLang="en-US" sz="2800" dirty="0"/>
              <a:t>2010: Loses cases to Dow AgroSciences LLC and Monsanto over patent infringement cases involving genetically-modified crops</a:t>
            </a:r>
          </a:p>
          <a:p>
            <a:r>
              <a:rPr lang="en-US" altLang="en-US" sz="2800" dirty="0"/>
              <a:t>2010: Fire at </a:t>
            </a:r>
            <a:r>
              <a:rPr lang="en-US" altLang="en-US" sz="2800" dirty="0" err="1"/>
              <a:t>BayerCropScience</a:t>
            </a:r>
            <a:r>
              <a:rPr lang="en-US" altLang="en-US" sz="2800" dirty="0"/>
              <a:t> Plant in India caused by leaking </a:t>
            </a:r>
            <a:r>
              <a:rPr lang="en-US" altLang="en-US" sz="2800" dirty="0" err="1"/>
              <a:t>ethoprophos</a:t>
            </a:r>
            <a:r>
              <a:rPr lang="en-US" altLang="en-US" sz="2800" dirty="0"/>
              <a:t> (toxic pesticide ingredient) kills one worker</a:t>
            </a:r>
          </a:p>
          <a:p>
            <a:endParaRPr lang="en-US" alt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0CDC83FC-FF63-D26A-F7DD-0639513F0B7E}"/>
              </a:ext>
            </a:extLst>
          </p:cNvPr>
          <p:cNvSpPr>
            <a:spLocks noGrp="1" noChangeArrowheads="1"/>
          </p:cNvSpPr>
          <p:nvPr>
            <p:ph type="title"/>
          </p:nvPr>
        </p:nvSpPr>
        <p:spPr/>
        <p:txBody>
          <a:bodyPr/>
          <a:lstStyle/>
          <a:p>
            <a:r>
              <a:rPr lang="en-US" altLang="en-US"/>
              <a:t>History of Bayer</a:t>
            </a:r>
          </a:p>
        </p:txBody>
      </p:sp>
      <p:sp>
        <p:nvSpPr>
          <p:cNvPr id="141315" name="Rectangle 3">
            <a:extLst>
              <a:ext uri="{FF2B5EF4-FFF2-40B4-BE49-F238E27FC236}">
                <a16:creationId xmlns:a16="http://schemas.microsoft.com/office/drawing/2014/main" id="{6F8C55A9-7D2E-CFC8-5CD8-D549E4F80E40}"/>
              </a:ext>
            </a:extLst>
          </p:cNvPr>
          <p:cNvSpPr>
            <a:spLocks noGrp="1" noChangeArrowheads="1"/>
          </p:cNvSpPr>
          <p:nvPr>
            <p:ph type="body" idx="1"/>
          </p:nvPr>
        </p:nvSpPr>
        <p:spPr/>
        <p:txBody>
          <a:bodyPr/>
          <a:lstStyle/>
          <a:p>
            <a:pPr eaLnBrk="1" hangingPunct="1"/>
            <a:r>
              <a:rPr lang="en-US" altLang="en-US"/>
              <a:t>Late 1990s - 2010s: Bayer pesticides imidacloprid, and clothianidin implicated in (honeybee) “colony collapse disorder” </a:t>
            </a:r>
            <a:r>
              <a:rPr lang="en-US" altLang="en-US">
                <a:solidFill>
                  <a:srgbClr val="FFFFFF"/>
                </a:solidFill>
              </a:rPr>
              <a:t>(along with varroa destructor mites [spread deformed wing virus], fungal disease, aluminum, decline in goldenrod pollen protein[due in part to rising CO2])</a:t>
            </a:r>
          </a:p>
          <a:p>
            <a:pPr eaLnBrk="1" hangingPunct="1"/>
            <a:endParaRPr lang="en-US" alt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351A1797-3978-EB4F-D510-0A5A3F73F97B}"/>
              </a:ext>
            </a:extLst>
          </p:cNvPr>
          <p:cNvSpPr>
            <a:spLocks noGrp="1" noChangeArrowheads="1"/>
          </p:cNvSpPr>
          <p:nvPr>
            <p:ph type="title"/>
          </p:nvPr>
        </p:nvSpPr>
        <p:spPr/>
        <p:txBody>
          <a:bodyPr/>
          <a:lstStyle/>
          <a:p>
            <a:r>
              <a:rPr lang="en-US" altLang="en-US">
                <a:solidFill>
                  <a:srgbClr val="CCFFFF"/>
                </a:solidFill>
              </a:rPr>
              <a:t>History of Bayer</a:t>
            </a:r>
            <a:endParaRPr lang="en-US" altLang="en-US"/>
          </a:p>
        </p:txBody>
      </p:sp>
      <p:sp>
        <p:nvSpPr>
          <p:cNvPr id="142339" name="Content Placeholder 2">
            <a:extLst>
              <a:ext uri="{FF2B5EF4-FFF2-40B4-BE49-F238E27FC236}">
                <a16:creationId xmlns:a16="http://schemas.microsoft.com/office/drawing/2014/main" id="{427D39DA-5FA3-51D4-8E7F-74D3843516C7}"/>
              </a:ext>
            </a:extLst>
          </p:cNvPr>
          <p:cNvSpPr>
            <a:spLocks noGrp="1" noChangeArrowheads="1"/>
          </p:cNvSpPr>
          <p:nvPr>
            <p:ph idx="1"/>
          </p:nvPr>
        </p:nvSpPr>
        <p:spPr/>
        <p:txBody>
          <a:bodyPr/>
          <a:lstStyle/>
          <a:p>
            <a:pPr eaLnBrk="1" hangingPunct="1"/>
            <a:r>
              <a:rPr lang="en-US" altLang="en-US"/>
              <a:t>2010s: MRI contrast agent Magnevist contains Gadolinium (heavy metal), which may cause brain damage</a:t>
            </a:r>
          </a:p>
          <a:p>
            <a:pPr eaLnBrk="1" hangingPunct="1"/>
            <a:r>
              <a:rPr lang="en-US" altLang="en-US"/>
              <a:t>2013: EU places 2 year moratorium on bee-harming neonicotinoid pesticides, including clothianidin and imidacloprid (which may also harm birds and mammals)</a:t>
            </a:r>
          </a:p>
          <a:p>
            <a:endParaRPr lang="en-US" alt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a:extLst>
              <a:ext uri="{FF2B5EF4-FFF2-40B4-BE49-F238E27FC236}">
                <a16:creationId xmlns:a16="http://schemas.microsoft.com/office/drawing/2014/main" id="{2200C00D-CC43-CE62-7753-C10CFA77BD34}"/>
              </a:ext>
            </a:extLst>
          </p:cNvPr>
          <p:cNvSpPr>
            <a:spLocks noGrp="1" noChangeArrowheads="1"/>
          </p:cNvSpPr>
          <p:nvPr>
            <p:ph type="title"/>
          </p:nvPr>
        </p:nvSpPr>
        <p:spPr/>
        <p:txBody>
          <a:bodyPr/>
          <a:lstStyle/>
          <a:p>
            <a:r>
              <a:rPr lang="en-US" altLang="en-US">
                <a:solidFill>
                  <a:srgbClr val="CCFFFF"/>
                </a:solidFill>
              </a:rPr>
              <a:t>History of Bayer</a:t>
            </a:r>
            <a:endParaRPr lang="en-US" altLang="en-US"/>
          </a:p>
        </p:txBody>
      </p:sp>
      <p:sp>
        <p:nvSpPr>
          <p:cNvPr id="143363" name="Content Placeholder 2">
            <a:extLst>
              <a:ext uri="{FF2B5EF4-FFF2-40B4-BE49-F238E27FC236}">
                <a16:creationId xmlns:a16="http://schemas.microsoft.com/office/drawing/2014/main" id="{A35D109A-8E4F-278A-C2F7-CE6DC51BB62B}"/>
              </a:ext>
            </a:extLst>
          </p:cNvPr>
          <p:cNvSpPr>
            <a:spLocks noGrp="1" noChangeArrowheads="1"/>
          </p:cNvSpPr>
          <p:nvPr>
            <p:ph idx="1"/>
          </p:nvPr>
        </p:nvSpPr>
        <p:spPr/>
        <p:txBody>
          <a:bodyPr/>
          <a:lstStyle/>
          <a:p>
            <a:r>
              <a:rPr lang="en-US" altLang="en-US" sz="2800" dirty="0"/>
              <a:t>2016: Seeks EPA re-registration of </a:t>
            </a:r>
            <a:r>
              <a:rPr lang="en-US" altLang="en-US" sz="2800" dirty="0" err="1"/>
              <a:t>flubendiamide</a:t>
            </a:r>
            <a:r>
              <a:rPr lang="en-US" altLang="en-US" sz="2800" dirty="0"/>
              <a:t> (used to control yield-damaging moths and worms in more than 200 crops), despite its own tests showing toxicity in high doses to river/pond invertebrates (food for fish)</a:t>
            </a:r>
          </a:p>
          <a:p>
            <a:r>
              <a:rPr lang="en-US" altLang="en-US" sz="2800" dirty="0"/>
              <a:t>2016: Compensates wine growers in multiple EU nations for 2015 crop damage possibly linked to its fungicide “Moon Privilege”</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a:extLst>
              <a:ext uri="{FF2B5EF4-FFF2-40B4-BE49-F238E27FC236}">
                <a16:creationId xmlns:a16="http://schemas.microsoft.com/office/drawing/2014/main" id="{5772780B-F841-C5C4-94F5-01AA20E4AF12}"/>
              </a:ext>
            </a:extLst>
          </p:cNvPr>
          <p:cNvSpPr>
            <a:spLocks noGrp="1" noChangeArrowheads="1"/>
          </p:cNvSpPr>
          <p:nvPr>
            <p:ph type="title"/>
          </p:nvPr>
        </p:nvSpPr>
        <p:spPr/>
        <p:txBody>
          <a:bodyPr/>
          <a:lstStyle/>
          <a:p>
            <a:r>
              <a:rPr lang="en-US" altLang="en-US">
                <a:solidFill>
                  <a:srgbClr val="CCFFFF"/>
                </a:solidFill>
              </a:rPr>
              <a:t>History of Bayer</a:t>
            </a:r>
            <a:endParaRPr lang="en-US" altLang="en-US"/>
          </a:p>
        </p:txBody>
      </p:sp>
      <p:sp>
        <p:nvSpPr>
          <p:cNvPr id="144387" name="Content Placeholder 2">
            <a:extLst>
              <a:ext uri="{FF2B5EF4-FFF2-40B4-BE49-F238E27FC236}">
                <a16:creationId xmlns:a16="http://schemas.microsoft.com/office/drawing/2014/main" id="{8D0545A6-EE66-56A8-EF8C-B45957AC5C0D}"/>
              </a:ext>
            </a:extLst>
          </p:cNvPr>
          <p:cNvSpPr>
            <a:spLocks noGrp="1" noChangeArrowheads="1"/>
          </p:cNvSpPr>
          <p:nvPr>
            <p:ph idx="1"/>
          </p:nvPr>
        </p:nvSpPr>
        <p:spPr/>
        <p:txBody>
          <a:bodyPr/>
          <a:lstStyle/>
          <a:p>
            <a:r>
              <a:rPr lang="en-US" altLang="en-US" sz="2400"/>
              <a:t>2016: FDA adds boxed warning to permanent contraception device Essure due to risk of organ perforation, migration, allergic reactions, and pain</a:t>
            </a:r>
          </a:p>
          <a:p>
            <a:pPr lvl="1"/>
            <a:r>
              <a:rPr lang="en-US" altLang="en-US" sz="2400"/>
              <a:t>Bayer facing almost 6,000 lawsuits in US</a:t>
            </a:r>
          </a:p>
          <a:p>
            <a:pPr lvl="1"/>
            <a:r>
              <a:rPr lang="en-US" altLang="en-US" sz="2400"/>
              <a:t>Suspends sales outside U.S.</a:t>
            </a:r>
          </a:p>
          <a:p>
            <a:r>
              <a:rPr lang="en-US" altLang="en-US" sz="2400"/>
              <a:t>2018: Suspends sales in US</a:t>
            </a:r>
          </a:p>
          <a:p>
            <a:r>
              <a:rPr lang="en-US" altLang="en-US" sz="2400"/>
              <a:t>2019: Study finds patients with Essure more likely to need additional tubal resection or ligation vs. those undergoing conventional laparoscopic sterilization</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a:extLst>
              <a:ext uri="{FF2B5EF4-FFF2-40B4-BE49-F238E27FC236}">
                <a16:creationId xmlns:a16="http://schemas.microsoft.com/office/drawing/2014/main" id="{1B4AB171-5F16-3686-ED45-482D5EE843E5}"/>
              </a:ext>
            </a:extLst>
          </p:cNvPr>
          <p:cNvSpPr>
            <a:spLocks noGrp="1" noChangeArrowheads="1"/>
          </p:cNvSpPr>
          <p:nvPr>
            <p:ph type="title"/>
          </p:nvPr>
        </p:nvSpPr>
        <p:spPr/>
        <p:txBody>
          <a:bodyPr/>
          <a:lstStyle/>
          <a:p>
            <a:r>
              <a:rPr lang="en-US" altLang="en-US"/>
              <a:t>History of Bayer</a:t>
            </a:r>
          </a:p>
        </p:txBody>
      </p:sp>
      <p:sp>
        <p:nvSpPr>
          <p:cNvPr id="136195" name="Content Placeholder 2">
            <a:extLst>
              <a:ext uri="{FF2B5EF4-FFF2-40B4-BE49-F238E27FC236}">
                <a16:creationId xmlns:a16="http://schemas.microsoft.com/office/drawing/2014/main" id="{991305F8-E9E9-DCD1-E25E-4ED4679FF6DA}"/>
              </a:ext>
            </a:extLst>
          </p:cNvPr>
          <p:cNvSpPr>
            <a:spLocks noGrp="1" noChangeArrowheads="1"/>
          </p:cNvSpPr>
          <p:nvPr>
            <p:ph idx="1"/>
          </p:nvPr>
        </p:nvSpPr>
        <p:spPr/>
        <p:txBody>
          <a:bodyPr/>
          <a:lstStyle/>
          <a:p>
            <a:r>
              <a:rPr lang="en-US" altLang="en-US" dirty="0">
                <a:solidFill>
                  <a:srgbClr val="FFFFFF"/>
                </a:solidFill>
              </a:rPr>
              <a:t>2015: Agrees to pay $5.6 million to resolve DOJ and EPA allegations of multiple violations (includes $975,000 penalty and funding for improved emergency preparedness and safety measures at four U.S. Bayer facilities)</a:t>
            </a:r>
          </a:p>
          <a:p>
            <a:endParaRPr lang="en-US" altLang="en-US" dirty="0"/>
          </a:p>
        </p:txBody>
      </p:sp>
    </p:spTree>
    <p:extLst>
      <p:ext uri="{BB962C8B-B14F-4D97-AF65-F5344CB8AC3E}">
        <p14:creationId xmlns:p14="http://schemas.microsoft.com/office/powerpoint/2010/main" val="308915124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F7737-FE27-1356-A9BC-8A64DA44AB98}"/>
              </a:ext>
            </a:extLst>
          </p:cNvPr>
          <p:cNvSpPr>
            <a:spLocks noGrp="1"/>
          </p:cNvSpPr>
          <p:nvPr>
            <p:ph type="title"/>
          </p:nvPr>
        </p:nvSpPr>
        <p:spPr/>
        <p:txBody>
          <a:bodyPr/>
          <a:lstStyle/>
          <a:p>
            <a:r>
              <a:rPr lang="en-AU" dirty="0"/>
              <a:t>History of Bayer</a:t>
            </a:r>
          </a:p>
        </p:txBody>
      </p:sp>
      <p:sp>
        <p:nvSpPr>
          <p:cNvPr id="3" name="Content Placeholder 2">
            <a:extLst>
              <a:ext uri="{FF2B5EF4-FFF2-40B4-BE49-F238E27FC236}">
                <a16:creationId xmlns:a16="http://schemas.microsoft.com/office/drawing/2014/main" id="{6C8FE98B-3234-D5A4-B130-09EF5A937405}"/>
              </a:ext>
            </a:extLst>
          </p:cNvPr>
          <p:cNvSpPr>
            <a:spLocks noGrp="1"/>
          </p:cNvSpPr>
          <p:nvPr>
            <p:ph idx="1"/>
          </p:nvPr>
        </p:nvSpPr>
        <p:spPr/>
        <p:txBody>
          <a:bodyPr/>
          <a:lstStyle/>
          <a:p>
            <a:r>
              <a:rPr lang="en-AU" dirty="0"/>
              <a:t>2018: Bayer acquires Monsanto</a:t>
            </a:r>
          </a:p>
          <a:p>
            <a:pPr lvl="1"/>
            <a:r>
              <a:rPr lang="en-AU" dirty="0"/>
              <a:t>Including legal liability re glyphosate and cancer (50,000 claims by 2024, despite $10 billion settlement of 75% of cases in 2020)</a:t>
            </a:r>
          </a:p>
          <a:p>
            <a:pPr lvl="2"/>
            <a:r>
              <a:rPr lang="en-AU" dirty="0"/>
              <a:t>See GMOs and Biopharming slide show)</a:t>
            </a:r>
          </a:p>
          <a:p>
            <a:pPr lvl="1"/>
            <a:r>
              <a:rPr lang="en-AU" dirty="0"/>
              <a:t>Loses 70% of shareholder value over next 5 yrs</a:t>
            </a:r>
          </a:p>
          <a:p>
            <a:endParaRPr lang="en-AU" dirty="0"/>
          </a:p>
          <a:p>
            <a:endParaRPr lang="en-AU" dirty="0"/>
          </a:p>
        </p:txBody>
      </p:sp>
    </p:spTree>
    <p:extLst>
      <p:ext uri="{BB962C8B-B14F-4D97-AF65-F5344CB8AC3E}">
        <p14:creationId xmlns:p14="http://schemas.microsoft.com/office/powerpoint/2010/main" val="41929576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a:extLst>
              <a:ext uri="{FF2B5EF4-FFF2-40B4-BE49-F238E27FC236}">
                <a16:creationId xmlns:a16="http://schemas.microsoft.com/office/drawing/2014/main" id="{BA88FD85-0B70-FB68-6C0A-7FF332B52394}"/>
              </a:ext>
            </a:extLst>
          </p:cNvPr>
          <p:cNvSpPr>
            <a:spLocks noGrp="1" noChangeArrowheads="1"/>
          </p:cNvSpPr>
          <p:nvPr>
            <p:ph type="title"/>
          </p:nvPr>
        </p:nvSpPr>
        <p:spPr>
          <a:xfrm>
            <a:off x="457200" y="228600"/>
            <a:ext cx="8229600" cy="1143000"/>
          </a:xfrm>
        </p:spPr>
        <p:txBody>
          <a:bodyPr/>
          <a:lstStyle/>
          <a:p>
            <a:r>
              <a:rPr lang="en-US" altLang="en-US"/>
              <a:t>History of Bayer</a:t>
            </a:r>
          </a:p>
        </p:txBody>
      </p:sp>
      <p:sp>
        <p:nvSpPr>
          <p:cNvPr id="145411" name="Content Placeholder 2">
            <a:extLst>
              <a:ext uri="{FF2B5EF4-FFF2-40B4-BE49-F238E27FC236}">
                <a16:creationId xmlns:a16="http://schemas.microsoft.com/office/drawing/2014/main" id="{E240AA62-6570-CA95-FB86-D68D5294D9A3}"/>
              </a:ext>
            </a:extLst>
          </p:cNvPr>
          <p:cNvSpPr>
            <a:spLocks noGrp="1" noChangeArrowheads="1"/>
          </p:cNvSpPr>
          <p:nvPr>
            <p:ph idx="1"/>
          </p:nvPr>
        </p:nvSpPr>
        <p:spPr/>
        <p:txBody>
          <a:bodyPr/>
          <a:lstStyle/>
          <a:p>
            <a:r>
              <a:rPr lang="en-US" altLang="en-US"/>
              <a:t>2019: Bayer and Johnson &amp; Johnson (who market the blood thinner Xarelto [rivaroxaban] together) settled 25,000 lawsuits for $775 million with plaintiffs who claimed the companies had not properly warned patients about possible fatal bleeding as a result of ingesting the drug</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a:extLst>
              <a:ext uri="{FF2B5EF4-FFF2-40B4-BE49-F238E27FC236}">
                <a16:creationId xmlns:a16="http://schemas.microsoft.com/office/drawing/2014/main" id="{E1148DBB-B22F-928B-8190-73ACC0E642BD}"/>
              </a:ext>
            </a:extLst>
          </p:cNvPr>
          <p:cNvSpPr>
            <a:spLocks noGrp="1" noChangeArrowheads="1"/>
          </p:cNvSpPr>
          <p:nvPr>
            <p:ph type="title"/>
          </p:nvPr>
        </p:nvSpPr>
        <p:spPr/>
        <p:txBody>
          <a:bodyPr/>
          <a:lstStyle/>
          <a:p>
            <a:r>
              <a:rPr lang="en-US" altLang="en-US">
                <a:solidFill>
                  <a:srgbClr val="CCFFFF"/>
                </a:solidFill>
              </a:rPr>
              <a:t>History of Bayer</a:t>
            </a:r>
            <a:endParaRPr lang="en-US" altLang="en-US"/>
          </a:p>
        </p:txBody>
      </p:sp>
      <p:sp>
        <p:nvSpPr>
          <p:cNvPr id="146435" name="Content Placeholder 2">
            <a:extLst>
              <a:ext uri="{FF2B5EF4-FFF2-40B4-BE49-F238E27FC236}">
                <a16:creationId xmlns:a16="http://schemas.microsoft.com/office/drawing/2014/main" id="{3B63B5D0-5CFC-9F44-5B14-E29CF1E46F55}"/>
              </a:ext>
            </a:extLst>
          </p:cNvPr>
          <p:cNvSpPr>
            <a:spLocks noGrp="1" noChangeArrowheads="1"/>
          </p:cNvSpPr>
          <p:nvPr>
            <p:ph idx="1"/>
          </p:nvPr>
        </p:nvSpPr>
        <p:spPr/>
        <p:txBody>
          <a:bodyPr/>
          <a:lstStyle/>
          <a:p>
            <a:r>
              <a:rPr lang="en-US" altLang="en-US" sz="2400" dirty="0"/>
              <a:t>2019: Federal jury sided with Bayer in $600 million class action suit alleging the company misinformed consumers by promoting its One A Day vitamins as supporting cardiac health, vigorous immune systems and boosting user energy</a:t>
            </a:r>
          </a:p>
          <a:p>
            <a:r>
              <a:rPr lang="en-US" altLang="en-US" sz="2400" dirty="0"/>
              <a:t>2021: Multiple lawsuits related to Roundup and Dicamba – see </a:t>
            </a:r>
            <a:r>
              <a:rPr lang="en-US" altLang="en-US" sz="2400" dirty="0">
                <a:hlinkClick r:id="rId2"/>
              </a:rPr>
              <a:t>https://phsj.org/food-safety-issues/</a:t>
            </a:r>
            <a:r>
              <a:rPr lang="en-US" altLang="en-US" sz="2400" dirty="0"/>
              <a:t> (160,000 for Roundup between 2015 and 2025)</a:t>
            </a:r>
          </a:p>
          <a:p>
            <a:r>
              <a:rPr lang="en-US" altLang="en-US" sz="2400" dirty="0"/>
              <a:t>As of 2025, Monsanto and Bayer have paid out $11 billion in settlements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DD359FC6-87B9-4B7E-DB26-53D7741268EB}"/>
              </a:ext>
            </a:extLst>
          </p:cNvPr>
          <p:cNvSpPr>
            <a:spLocks noGrp="1" noChangeArrowheads="1"/>
          </p:cNvSpPr>
          <p:nvPr>
            <p:ph type="title"/>
          </p:nvPr>
        </p:nvSpPr>
        <p:spPr/>
        <p:txBody>
          <a:bodyPr/>
          <a:lstStyle/>
          <a:p>
            <a:pPr eaLnBrk="1" hangingPunct="1"/>
            <a:r>
              <a:rPr lang="en-US" altLang="en-US"/>
              <a:t>Bayer’s Corporate Agenda</a:t>
            </a:r>
          </a:p>
        </p:txBody>
      </p:sp>
      <p:sp>
        <p:nvSpPr>
          <p:cNvPr id="147459" name="Rectangle 3">
            <a:extLst>
              <a:ext uri="{FF2B5EF4-FFF2-40B4-BE49-F238E27FC236}">
                <a16:creationId xmlns:a16="http://schemas.microsoft.com/office/drawing/2014/main" id="{89FB5E06-D926-62BD-2EAE-7D91387B680E}"/>
              </a:ext>
            </a:extLst>
          </p:cNvPr>
          <p:cNvSpPr>
            <a:spLocks noGrp="1" noChangeArrowheads="1"/>
          </p:cNvSpPr>
          <p:nvPr>
            <p:ph type="body" idx="1"/>
          </p:nvPr>
        </p:nvSpPr>
        <p:spPr/>
        <p:txBody>
          <a:bodyPr/>
          <a:lstStyle/>
          <a:p>
            <a:pPr eaLnBrk="1" hangingPunct="1"/>
            <a:r>
              <a:rPr lang="en-US" altLang="en-US" dirty="0" err="1"/>
              <a:t>Bluewash</a:t>
            </a:r>
            <a:r>
              <a:rPr lang="en-US" altLang="en-US" dirty="0"/>
              <a:t>: signatory to UN’s Global Compact</a:t>
            </a:r>
          </a:p>
          <a:p>
            <a:pPr eaLnBrk="1" hangingPunct="1"/>
            <a:endParaRPr lang="en-US" altLang="en-US" dirty="0"/>
          </a:p>
          <a:p>
            <a:pPr eaLnBrk="1" hangingPunct="1"/>
            <a:r>
              <a:rPr lang="en-US" altLang="en-US" dirty="0"/>
              <a:t>Greenwash: “crop protection” (pesticides)</a:t>
            </a:r>
          </a:p>
          <a:p>
            <a:pPr eaLnBrk="1" hangingPunct="1"/>
            <a:endParaRPr lang="en-US" altLang="en-US" dirty="0"/>
          </a:p>
          <a:p>
            <a:pPr eaLnBrk="1" hangingPunct="1"/>
            <a:r>
              <a:rPr lang="en-US" altLang="en-US" dirty="0"/>
              <a:t>Promotion of anti-environmental health agenda: “Wise Use,” “Responsible Care” movements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9A4FBEDB-3245-77B5-73FE-E8464C2011BE}"/>
              </a:ext>
            </a:extLst>
          </p:cNvPr>
          <p:cNvSpPr>
            <a:spLocks noGrp="1" noChangeArrowheads="1"/>
          </p:cNvSpPr>
          <p:nvPr>
            <p:ph type="title"/>
          </p:nvPr>
        </p:nvSpPr>
        <p:spPr/>
        <p:txBody>
          <a:bodyPr/>
          <a:lstStyle/>
          <a:p>
            <a:pPr eaLnBrk="1" hangingPunct="1"/>
            <a:r>
              <a:rPr lang="en-US" altLang="en-US"/>
              <a:t>Bayer’s Corporate Agenda</a:t>
            </a:r>
          </a:p>
        </p:txBody>
      </p:sp>
      <p:sp>
        <p:nvSpPr>
          <p:cNvPr id="148483" name="Rectangle 3">
            <a:extLst>
              <a:ext uri="{FF2B5EF4-FFF2-40B4-BE49-F238E27FC236}">
                <a16:creationId xmlns:a16="http://schemas.microsoft.com/office/drawing/2014/main" id="{E09864BC-BFB6-85B5-0C99-7D25A25A39E2}"/>
              </a:ext>
            </a:extLst>
          </p:cNvPr>
          <p:cNvSpPr>
            <a:spLocks noGrp="1" noChangeArrowheads="1"/>
          </p:cNvSpPr>
          <p:nvPr>
            <p:ph type="body" idx="1"/>
          </p:nvPr>
        </p:nvSpPr>
        <p:spPr/>
        <p:txBody>
          <a:bodyPr/>
          <a:lstStyle/>
          <a:p>
            <a:pPr eaLnBrk="1" hangingPunct="1"/>
            <a:r>
              <a:rPr lang="en-US" altLang="en-US" sz="3600"/>
              <a:t>Corporate Front Groups: “Global Crop Protection Federation”</a:t>
            </a:r>
          </a:p>
          <a:p>
            <a:pPr eaLnBrk="1" hangingPunct="1"/>
            <a:r>
              <a:rPr lang="en-US" altLang="en-US" sz="3600"/>
              <a:t>Harassment / SLAPP suits against watchdog groups</a:t>
            </a:r>
          </a:p>
          <a:p>
            <a:pPr lvl="1" eaLnBrk="1" hangingPunct="1"/>
            <a:r>
              <a:rPr lang="en-US" altLang="en-US" sz="3600"/>
              <a:t>e.g., Coalition Against Bayer Dangers</a:t>
            </a:r>
          </a:p>
          <a:p>
            <a:pPr eaLnBrk="1" hangingPunct="1"/>
            <a:r>
              <a:rPr lang="en-US" altLang="en-US" sz="3600"/>
              <a:t>Anti-union</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8E324B12-4353-B020-A26C-C4CC4AD7136A}"/>
              </a:ext>
            </a:extLst>
          </p:cNvPr>
          <p:cNvSpPr>
            <a:spLocks noGrp="1" noChangeArrowheads="1"/>
          </p:cNvSpPr>
          <p:nvPr>
            <p:ph type="title"/>
          </p:nvPr>
        </p:nvSpPr>
        <p:spPr/>
        <p:txBody>
          <a:bodyPr/>
          <a:lstStyle/>
          <a:p>
            <a:pPr eaLnBrk="1" hangingPunct="1"/>
            <a:r>
              <a:rPr lang="en-US" altLang="en-US" dirty="0"/>
              <a:t>Bayer’s Corporate Agenda</a:t>
            </a:r>
          </a:p>
        </p:txBody>
      </p:sp>
      <p:sp>
        <p:nvSpPr>
          <p:cNvPr id="149507" name="Rectangle 3">
            <a:extLst>
              <a:ext uri="{FF2B5EF4-FFF2-40B4-BE49-F238E27FC236}">
                <a16:creationId xmlns:a16="http://schemas.microsoft.com/office/drawing/2014/main" id="{337F7860-B196-DB77-F076-0D32D76B47C0}"/>
              </a:ext>
            </a:extLst>
          </p:cNvPr>
          <p:cNvSpPr>
            <a:spLocks noGrp="1" noChangeArrowheads="1"/>
          </p:cNvSpPr>
          <p:nvPr>
            <p:ph type="body" idx="1"/>
          </p:nvPr>
        </p:nvSpPr>
        <p:spPr/>
        <p:txBody>
          <a:bodyPr/>
          <a:lstStyle/>
          <a:p>
            <a:pPr eaLnBrk="1" hangingPunct="1"/>
            <a:r>
              <a:rPr lang="en-US" altLang="en-US" sz="2800" dirty="0"/>
              <a:t>Lobbying / Campaign donations / Influence peddling:</a:t>
            </a:r>
          </a:p>
          <a:p>
            <a:pPr lvl="1" eaLnBrk="1" hangingPunct="1"/>
            <a:r>
              <a:rPr lang="en-US" altLang="en-US" dirty="0"/>
              <a:t>76 lobbyists </a:t>
            </a:r>
            <a:r>
              <a:rPr lang="en-US" altLang="en-US" i="1" dirty="0"/>
              <a:t>plus</a:t>
            </a:r>
            <a:r>
              <a:rPr lang="en-US" altLang="en-US" dirty="0"/>
              <a:t> member of numerous lobbying groups attacking “trade barriers” (i.e., environmental health and safety laws)</a:t>
            </a:r>
          </a:p>
          <a:p>
            <a:pPr lvl="1" eaLnBrk="1" hangingPunct="1"/>
            <a:r>
              <a:rPr lang="en-US" altLang="en-US" dirty="0"/>
              <a:t>Spent $9.1 million on lobbying in 2019</a:t>
            </a:r>
          </a:p>
          <a:p>
            <a:pPr lvl="1" eaLnBrk="1" hangingPunct="1"/>
            <a:r>
              <a:rPr lang="en-US" altLang="en-US" dirty="0"/>
              <a:t>Donated $196,000 to Republicans and $152,000 to Democrats in 2020</a:t>
            </a:r>
          </a:p>
          <a:p>
            <a:pPr lvl="1" eaLnBrk="1" hangingPunct="1"/>
            <a:r>
              <a:rPr lang="en-US" altLang="en-US" dirty="0"/>
              <a:t>Spent $9 million on 53 lobbyists in 2025</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DBC04859-C72B-0D1E-27E9-225F73103D15}"/>
              </a:ext>
            </a:extLst>
          </p:cNvPr>
          <p:cNvSpPr>
            <a:spLocks noGrp="1" noChangeArrowheads="1"/>
          </p:cNvSpPr>
          <p:nvPr>
            <p:ph type="title"/>
          </p:nvPr>
        </p:nvSpPr>
        <p:spPr/>
        <p:txBody>
          <a:bodyPr/>
          <a:lstStyle/>
          <a:p>
            <a:pPr eaLnBrk="1" hangingPunct="1"/>
            <a:r>
              <a:rPr lang="en-US" altLang="en-US"/>
              <a:t>Bayer</a:t>
            </a:r>
          </a:p>
        </p:txBody>
      </p:sp>
      <p:sp>
        <p:nvSpPr>
          <p:cNvPr id="150531" name="Rectangle 3">
            <a:extLst>
              <a:ext uri="{FF2B5EF4-FFF2-40B4-BE49-F238E27FC236}">
                <a16:creationId xmlns:a16="http://schemas.microsoft.com/office/drawing/2014/main" id="{6D8D93CC-BCCD-CB12-1777-B9166962CCC5}"/>
              </a:ext>
            </a:extLst>
          </p:cNvPr>
          <p:cNvSpPr>
            <a:spLocks noGrp="1" noChangeArrowheads="1"/>
          </p:cNvSpPr>
          <p:nvPr>
            <p:ph type="body" idx="1"/>
          </p:nvPr>
        </p:nvSpPr>
        <p:spPr/>
        <p:txBody>
          <a:bodyPr/>
          <a:lstStyle/>
          <a:p>
            <a:pPr eaLnBrk="1" hangingPunct="1"/>
            <a:r>
              <a:rPr lang="en-US" altLang="en-US" dirty="0"/>
              <a:t>Fortune Magazine (2001): one of the “most admired companies” in the United States</a:t>
            </a:r>
          </a:p>
          <a:p>
            <a:pPr eaLnBrk="1" hangingPunct="1"/>
            <a:r>
              <a:rPr lang="en-US" altLang="en-US" dirty="0"/>
              <a:t>Multinational Monitor (2001, 2003): one of the 10 worst corporations of the year</a:t>
            </a:r>
          </a:p>
          <a:p>
            <a:pPr eaLnBrk="1" hangingPunct="1"/>
            <a:r>
              <a:rPr lang="en-US" altLang="en-US" dirty="0"/>
              <a:t>Corporate Accountability International (2015): Worst global corporation</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6C32-811F-7EA9-1C4D-B92ED36FC653}"/>
              </a:ext>
            </a:extLst>
          </p:cNvPr>
          <p:cNvSpPr>
            <a:spLocks noGrp="1"/>
          </p:cNvSpPr>
          <p:nvPr>
            <p:ph type="title"/>
          </p:nvPr>
        </p:nvSpPr>
        <p:spPr/>
        <p:txBody>
          <a:bodyPr/>
          <a:lstStyle/>
          <a:p>
            <a:r>
              <a:rPr lang="en-US" dirty="0"/>
              <a:t>Trump Administrations</a:t>
            </a:r>
          </a:p>
        </p:txBody>
      </p:sp>
      <p:sp>
        <p:nvSpPr>
          <p:cNvPr id="3" name="Content Placeholder 2">
            <a:extLst>
              <a:ext uri="{FF2B5EF4-FFF2-40B4-BE49-F238E27FC236}">
                <a16:creationId xmlns:a16="http://schemas.microsoft.com/office/drawing/2014/main" id="{843C4233-648E-524A-6DE3-6A250A8E6283}"/>
              </a:ext>
            </a:extLst>
          </p:cNvPr>
          <p:cNvSpPr>
            <a:spLocks noGrp="1"/>
          </p:cNvSpPr>
          <p:nvPr>
            <p:ph idx="1"/>
          </p:nvPr>
        </p:nvSpPr>
        <p:spPr/>
        <p:txBody>
          <a:bodyPr/>
          <a:lstStyle/>
          <a:p>
            <a:r>
              <a:rPr lang="en-US" sz="2800" dirty="0"/>
              <a:t>Agricultural antibiotic policy closely allied with agribusiness interests. </a:t>
            </a:r>
          </a:p>
          <a:p>
            <a:r>
              <a:rPr lang="en-US" sz="2800" dirty="0"/>
              <a:t>Rejected international efforts to curb farm drug usage, pushing back against WHO guidelines</a:t>
            </a:r>
          </a:p>
          <a:p>
            <a:r>
              <a:rPr lang="en-US" sz="2800" dirty="0"/>
              <a:t>Has permitted specific emergency agricultural applications of medically important antibiotics through agencies like the EPA</a:t>
            </a:r>
          </a:p>
          <a:p>
            <a:r>
              <a:rPr lang="en-AU" sz="2800" dirty="0"/>
              <a:t>Cuts to food safety inspections facilitating outbreaks of food-borne infections</a:t>
            </a:r>
          </a:p>
          <a:p>
            <a:endParaRPr lang="en-US" dirty="0"/>
          </a:p>
        </p:txBody>
      </p:sp>
    </p:spTree>
    <p:extLst>
      <p:ext uri="{BB962C8B-B14F-4D97-AF65-F5344CB8AC3E}">
        <p14:creationId xmlns:p14="http://schemas.microsoft.com/office/powerpoint/2010/main" val="356411501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1210A1E3-8138-2FE6-2363-6B378508794F}"/>
              </a:ext>
            </a:extLst>
          </p:cNvPr>
          <p:cNvSpPr>
            <a:spLocks noGrp="1" noChangeArrowheads="1"/>
          </p:cNvSpPr>
          <p:nvPr>
            <p:ph type="title"/>
          </p:nvPr>
        </p:nvSpPr>
        <p:spPr/>
        <p:txBody>
          <a:bodyPr/>
          <a:lstStyle/>
          <a:p>
            <a:pPr eaLnBrk="1" hangingPunct="1"/>
            <a:r>
              <a:rPr lang="en-US" altLang="en-US"/>
              <a:t>Conclusions</a:t>
            </a:r>
          </a:p>
        </p:txBody>
      </p:sp>
      <p:sp>
        <p:nvSpPr>
          <p:cNvPr id="151555" name="Rectangle 3">
            <a:extLst>
              <a:ext uri="{FF2B5EF4-FFF2-40B4-BE49-F238E27FC236}">
                <a16:creationId xmlns:a16="http://schemas.microsoft.com/office/drawing/2014/main" id="{4F11364B-69AE-B0D2-7E68-DB163D5CEBDD}"/>
              </a:ext>
            </a:extLst>
          </p:cNvPr>
          <p:cNvSpPr>
            <a:spLocks noGrp="1" noChangeArrowheads="1"/>
          </p:cNvSpPr>
          <p:nvPr>
            <p:ph type="body" idx="1"/>
          </p:nvPr>
        </p:nvSpPr>
        <p:spPr/>
        <p:txBody>
          <a:bodyPr/>
          <a:lstStyle/>
          <a:p>
            <a:pPr eaLnBrk="1" hangingPunct="1"/>
            <a:r>
              <a:rPr lang="en-US" altLang="en-US" sz="2800" dirty="0"/>
              <a:t>Triumph of corporate profits and influence-peddling over urgent public health needs</a:t>
            </a:r>
          </a:p>
          <a:p>
            <a:pPr eaLnBrk="1" hangingPunct="1"/>
            <a:r>
              <a:rPr lang="en-US" altLang="en-US" sz="2800" dirty="0"/>
              <a:t>Stronger regulation needed over:</a:t>
            </a:r>
          </a:p>
          <a:p>
            <a:pPr lvl="1" eaLnBrk="1" hangingPunct="1"/>
            <a:r>
              <a:rPr lang="en-US" altLang="en-US" dirty="0"/>
              <a:t>Agricultural antibiotic use</a:t>
            </a:r>
          </a:p>
          <a:p>
            <a:pPr lvl="1" eaLnBrk="1" hangingPunct="1"/>
            <a:r>
              <a:rPr lang="en-US" altLang="en-US" dirty="0"/>
              <a:t>Drug pricing</a:t>
            </a:r>
          </a:p>
          <a:p>
            <a:pPr eaLnBrk="1" hangingPunct="1"/>
            <a:r>
              <a:rPr lang="en-US" altLang="en-US" sz="2800" dirty="0"/>
              <a:t>Stiffer penalties for corporate malfeasance necessary (fines and jail time)</a:t>
            </a:r>
          </a:p>
          <a:p>
            <a:pPr eaLnBrk="1" hangingPunct="1"/>
            <a:r>
              <a:rPr lang="en-US" altLang="en-US" sz="2800" dirty="0"/>
              <a:t>Important role of medical/public health organizations and the media</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40F6F48F-7D71-FECA-4334-3BBF709E29CA}"/>
              </a:ext>
            </a:extLst>
          </p:cNvPr>
          <p:cNvSpPr>
            <a:spLocks noGrp="1" noChangeArrowheads="1"/>
          </p:cNvSpPr>
          <p:nvPr>
            <p:ph type="title"/>
          </p:nvPr>
        </p:nvSpPr>
        <p:spPr/>
        <p:txBody>
          <a:bodyPr/>
          <a:lstStyle/>
          <a:p>
            <a:pPr eaLnBrk="1" hangingPunct="1"/>
            <a:r>
              <a:rPr lang="en-US" altLang="en-US"/>
              <a:t>Reference</a:t>
            </a:r>
          </a:p>
        </p:txBody>
      </p:sp>
      <p:sp>
        <p:nvSpPr>
          <p:cNvPr id="152579" name="Rectangle 3">
            <a:extLst>
              <a:ext uri="{FF2B5EF4-FFF2-40B4-BE49-F238E27FC236}">
                <a16:creationId xmlns:a16="http://schemas.microsoft.com/office/drawing/2014/main" id="{F0CF5895-EFC8-EE0B-8B0A-14461774D370}"/>
              </a:ext>
            </a:extLst>
          </p:cNvPr>
          <p:cNvSpPr>
            <a:spLocks noGrp="1" noChangeArrowheads="1"/>
          </p:cNvSpPr>
          <p:nvPr>
            <p:ph type="body" idx="1"/>
          </p:nvPr>
        </p:nvSpPr>
        <p:spPr/>
        <p:txBody>
          <a:bodyPr/>
          <a:lstStyle/>
          <a:p>
            <a:pPr eaLnBrk="1" hangingPunct="1"/>
            <a:r>
              <a:rPr lang="en-US" altLang="en-US"/>
              <a:t>Donohoe MT. Factory farms, antibiotics, and anthrax. Z Magazine 2003 (Jan):28-30. Available at </a:t>
            </a:r>
            <a:r>
              <a:rPr lang="en-US" altLang="en-US">
                <a:hlinkClick r:id="rId2"/>
              </a:rPr>
              <a:t>http://zmagsite.zmag.org/Jan2003/donohoe0103.shtml</a:t>
            </a:r>
            <a:endParaRPr lang="en-US" altLang="en-US"/>
          </a:p>
          <a:p>
            <a:pPr eaLnBrk="1" hangingPunct="1"/>
            <a:r>
              <a:rPr lang="en-US" altLang="en-US">
                <a:solidFill>
                  <a:srgbClr val="FFFFFF"/>
                </a:solidFill>
              </a:rPr>
              <a:t>GMOs and Biopharming slide show on the Food Safety/Food Justice page of PHSJ website at </a:t>
            </a:r>
            <a:r>
              <a:rPr lang="en-US" altLang="en-US">
                <a:solidFill>
                  <a:srgbClr val="FFFFFF"/>
                </a:solidFill>
                <a:hlinkClick r:id="rId3"/>
              </a:rPr>
              <a:t>https://phsj.org/food-safety-issues/</a:t>
            </a:r>
            <a:r>
              <a:rPr lang="en-US" altLang="en-US">
                <a:solidFill>
                  <a:srgbClr val="FFFFFF"/>
                </a:solidFill>
              </a:rPr>
              <a:t> </a:t>
            </a:r>
            <a:endParaRPr lang="en-US" alt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B38FE278-AFE9-0D73-DD1B-2F6FC6ACA39D}"/>
              </a:ext>
            </a:extLst>
          </p:cNvPr>
          <p:cNvSpPr>
            <a:spLocks noGrp="1" noChangeArrowheads="1"/>
          </p:cNvSpPr>
          <p:nvPr>
            <p:ph type="title"/>
          </p:nvPr>
        </p:nvSpPr>
        <p:spPr/>
        <p:txBody>
          <a:bodyPr/>
          <a:lstStyle/>
          <a:p>
            <a:pPr eaLnBrk="1" hangingPunct="1"/>
            <a:r>
              <a:rPr lang="en-US" altLang="en-US"/>
              <a:t>Contact Information</a:t>
            </a:r>
          </a:p>
        </p:txBody>
      </p:sp>
      <p:sp>
        <p:nvSpPr>
          <p:cNvPr id="153603" name="Rectangle 3">
            <a:extLst>
              <a:ext uri="{FF2B5EF4-FFF2-40B4-BE49-F238E27FC236}">
                <a16:creationId xmlns:a16="http://schemas.microsoft.com/office/drawing/2014/main" id="{F2FA38E8-76F6-B847-0138-BFCC88A1EF66}"/>
              </a:ext>
            </a:extLst>
          </p:cNvPr>
          <p:cNvSpPr>
            <a:spLocks noGrp="1" noChangeArrowheads="1"/>
          </p:cNvSpPr>
          <p:nvPr>
            <p:ph type="body" idx="1"/>
          </p:nvPr>
        </p:nvSpPr>
        <p:spPr/>
        <p:txBody>
          <a:bodyPr/>
          <a:lstStyle/>
          <a:p>
            <a:pPr algn="ctr" eaLnBrk="1" hangingPunct="1">
              <a:buFontTx/>
              <a:buNone/>
            </a:pPr>
            <a:r>
              <a:rPr lang="en-US" altLang="en-US" sz="4000" dirty="0"/>
              <a:t>Public Health and Social Justice Website</a:t>
            </a:r>
          </a:p>
          <a:p>
            <a:pPr algn="ctr" eaLnBrk="1" hangingPunct="1">
              <a:buFontTx/>
              <a:buNone/>
            </a:pPr>
            <a:r>
              <a:rPr lang="en-US" altLang="en-US" dirty="0">
                <a:hlinkClick r:id="rId2"/>
              </a:rPr>
              <a:t>http://www.publichealthandsocialjustice.org</a:t>
            </a:r>
            <a:endParaRPr lang="en-US" altLang="en-US" dirty="0"/>
          </a:p>
          <a:p>
            <a:pPr algn="ctr" eaLnBrk="1" hangingPunct="1">
              <a:buFontTx/>
              <a:buNone/>
            </a:pPr>
            <a:r>
              <a:rPr lang="en-US" altLang="en-US" sz="4000" dirty="0">
                <a:hlinkClick r:id="rId3"/>
              </a:rPr>
              <a:t>http://www.phsj.org</a:t>
            </a:r>
            <a:endParaRPr lang="en-US" altLang="en-US" sz="4000" dirty="0"/>
          </a:p>
          <a:p>
            <a:pPr algn="ctr" eaLnBrk="1" hangingPunct="1">
              <a:buFontTx/>
              <a:buNone/>
            </a:pPr>
            <a:r>
              <a:rPr lang="en-US" altLang="en-US" sz="4000" dirty="0">
                <a:hlinkClick r:id="rId4"/>
              </a:rPr>
              <a:t>martindonohoe@phsj.org</a:t>
            </a:r>
            <a:endParaRPr lang="en-US" altLang="en-US" sz="4000" dirty="0"/>
          </a:p>
          <a:p>
            <a:pPr eaLnBrk="1" hangingPunct="1">
              <a:buFontTx/>
              <a:buNone/>
            </a:pPr>
            <a:endParaRPr lang="en-US" altLang="en-US" dirty="0"/>
          </a:p>
        </p:txBody>
      </p:sp>
    </p:spTree>
  </p:cSld>
  <p:clrMapOvr>
    <a:masterClrMapping/>
  </p:clrMapOvr>
</p:sld>
</file>

<file path=ppt/theme/theme1.xml><?xml version="1.0" encoding="utf-8"?>
<a:theme xmlns:a="http://schemas.openxmlformats.org/drawingml/2006/main" name="Default Design">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9913</TotalTime>
  <Words>6524</Words>
  <Application>Microsoft Office PowerPoint</Application>
  <PresentationFormat>On-screen Show (4:3)</PresentationFormat>
  <Paragraphs>684</Paragraphs>
  <Slides>152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152</vt:i4>
      </vt:variant>
    </vt:vector>
  </HeadingPairs>
  <TitlesOfParts>
    <vt:vector size="157" baseType="lpstr">
      <vt:lpstr>adobe-garamond-pro</vt:lpstr>
      <vt:lpstr>Arial</vt:lpstr>
      <vt:lpstr>Calibri</vt:lpstr>
      <vt:lpstr>Times New Roman</vt:lpstr>
      <vt:lpstr>Default Design</vt:lpstr>
      <vt:lpstr>Factory Farms, Antibiotics and Anthrax:</vt:lpstr>
      <vt:lpstr>Outline</vt:lpstr>
      <vt:lpstr>Food Safety/Food Justice</vt:lpstr>
      <vt:lpstr>Food Safety/Food Justice</vt:lpstr>
      <vt:lpstr>Problems with the Integrity of the Food System</vt:lpstr>
      <vt:lpstr>Problems with the Integrity of the Food System</vt:lpstr>
      <vt:lpstr>Problems with the Integrity of the Food System</vt:lpstr>
      <vt:lpstr>Problems with the Integrity of the Food System</vt:lpstr>
      <vt:lpstr>Agricultural Production</vt:lpstr>
      <vt:lpstr>Farming</vt:lpstr>
      <vt:lpstr>Factory Farming</vt:lpstr>
      <vt:lpstr>Factory Farming</vt:lpstr>
      <vt:lpstr>Factory Farming</vt:lpstr>
      <vt:lpstr>Factory Farming</vt:lpstr>
      <vt:lpstr>Factory Farm Waste</vt:lpstr>
      <vt:lpstr>Factory Farm Waste</vt:lpstr>
      <vt:lpstr>Factory Farming</vt:lpstr>
      <vt:lpstr>Factory Farm Waste</vt:lpstr>
      <vt:lpstr>Factory Farm Waste</vt:lpstr>
      <vt:lpstr>Factory Farm Waste</vt:lpstr>
      <vt:lpstr>Risks to Farm Workers</vt:lpstr>
      <vt:lpstr>Risks to Farm Workers, Marine Life</vt:lpstr>
      <vt:lpstr>Pesticides</vt:lpstr>
      <vt:lpstr>Pesticides</vt:lpstr>
      <vt:lpstr>Fertilizer</vt:lpstr>
      <vt:lpstr>Ammonia</vt:lpstr>
      <vt:lpstr>Nanomaterials</vt:lpstr>
      <vt:lpstr>Agricultural Antibiotic Use</vt:lpstr>
      <vt:lpstr>Antibiotic Use</vt:lpstr>
      <vt:lpstr>Global Animal Pharmaceutical Market</vt:lpstr>
      <vt:lpstr>Antibiotic Use</vt:lpstr>
      <vt:lpstr>Antibiotic Use</vt:lpstr>
      <vt:lpstr>Antibiotic Use</vt:lpstr>
      <vt:lpstr>Geographic Variation in Antibiotic Prescriptions</vt:lpstr>
      <vt:lpstr>Antibiotic Use</vt:lpstr>
      <vt:lpstr>Antibiotic Use</vt:lpstr>
      <vt:lpstr>Regulation of Agricultural Antibiotics</vt:lpstr>
      <vt:lpstr>Medically Important Antibiotics Sold (U.S.) for Cattle Production, Other Livestock Production and Human Medicine (2017)</vt:lpstr>
      <vt:lpstr>Antibiotic Use, Humans vs Animals</vt:lpstr>
      <vt:lpstr>U.S. and Global Farm Antibiotic Use</vt:lpstr>
      <vt:lpstr>PowerPoint Presentation</vt:lpstr>
      <vt:lpstr>PowerPoint Presentation</vt:lpstr>
      <vt:lpstr>PowerPoint Presentation</vt:lpstr>
      <vt:lpstr>PowerPoint Presentation</vt:lpstr>
      <vt:lpstr>Global Human Antibiotic Use</vt:lpstr>
      <vt:lpstr>Agricultural Antibiotic Use: U.S. vs UK</vt:lpstr>
      <vt:lpstr>Antibiotic Use</vt:lpstr>
      <vt:lpstr>Agricultural Antibiotic Use</vt:lpstr>
      <vt:lpstr>Antibiotic Class – Feed Additive Antibiotics</vt:lpstr>
      <vt:lpstr>Citrus Farming</vt:lpstr>
      <vt:lpstr>Herbicides and Antibiotic Resistance</vt:lpstr>
      <vt:lpstr>Dung, dung beetles, ivermectin, and agricultural antimicrobial overuse</vt:lpstr>
      <vt:lpstr>Dung, dung beetles, ivermectin, and agricultural antimicrobial overuse</vt:lpstr>
      <vt:lpstr>Ivermectin</vt:lpstr>
      <vt:lpstr>Ivermectin</vt:lpstr>
      <vt:lpstr>Ivermectin</vt:lpstr>
      <vt:lpstr>Ivermectin</vt:lpstr>
      <vt:lpstr>Ivermectin</vt:lpstr>
      <vt:lpstr>Fungicides</vt:lpstr>
      <vt:lpstr>Food-Borne Illnesses</vt:lpstr>
      <vt:lpstr>Food-Borne Illnesses</vt:lpstr>
      <vt:lpstr>Antibiotic-Resistant Human Food-Borne Infections</vt:lpstr>
      <vt:lpstr>Antibiotic-Resistant Human Infections</vt:lpstr>
      <vt:lpstr>PowerPoint Presentation</vt:lpstr>
      <vt:lpstr>Antibiotic-Resistant Human Infections</vt:lpstr>
      <vt:lpstr>Human Microbiome</vt:lpstr>
      <vt:lpstr>Agricultural Antibiotic Overuse May Lead to Alterations in Human Microbiome</vt:lpstr>
      <vt:lpstr>The Microbiome</vt:lpstr>
      <vt:lpstr>PowerPoint Presentation</vt:lpstr>
      <vt:lpstr>Consequences of Agricultural Antibiotic Use</vt:lpstr>
      <vt:lpstr>Fluoroquinolone-Resistant Campylobacter Infections</vt:lpstr>
      <vt:lpstr>Consequences of Agricultural Antibiotic Use</vt:lpstr>
      <vt:lpstr>Consequences of Agricultural Antibiotic Use</vt:lpstr>
      <vt:lpstr>Consequences of Agricultural Antibiotic Use</vt:lpstr>
      <vt:lpstr>Consequences of Agricultural Antibiotic Use</vt:lpstr>
      <vt:lpstr>Regulatory Advances</vt:lpstr>
      <vt:lpstr>Regulatory Advances</vt:lpstr>
      <vt:lpstr>Regulatory Advances</vt:lpstr>
      <vt:lpstr>Regulatory Advances</vt:lpstr>
      <vt:lpstr>Other Developments</vt:lpstr>
      <vt:lpstr>Other Developments</vt:lpstr>
      <vt:lpstr>Regulatory Advances</vt:lpstr>
      <vt:lpstr>Regulatory Advances</vt:lpstr>
      <vt:lpstr>Other Developments</vt:lpstr>
      <vt:lpstr>PowerPoint Presentation</vt:lpstr>
      <vt:lpstr>Other Developments</vt:lpstr>
      <vt:lpstr>Other Developments</vt:lpstr>
      <vt:lpstr>PowerPoint Presentation</vt:lpstr>
      <vt:lpstr>Agricultural Antibiotics</vt:lpstr>
      <vt:lpstr>Antibiotic Use in Seafood</vt:lpstr>
      <vt:lpstr>Alternatives to Agricultural Antibiotic Use</vt:lpstr>
      <vt:lpstr>Alternatives to Agricultural Antibiotic Use</vt:lpstr>
      <vt:lpstr>Proportions of candidate antibiotics in the 2017 and 2023 clinical pipelines by formulation (Lancet 2025, 6;3100992;March)</vt:lpstr>
      <vt:lpstr>Proportions of candidate antibiotics in the 2017 and 2023 clinical pipelines by formulation (Lancet 2025, 6;3100992;March)</vt:lpstr>
      <vt:lpstr>WHO Director-General Dr Margaret Chan (2011)</vt:lpstr>
      <vt:lpstr>The Bad News</vt:lpstr>
      <vt:lpstr>The Bad News</vt:lpstr>
      <vt:lpstr>The Bad News</vt:lpstr>
      <vt:lpstr>Corporations</vt:lpstr>
      <vt:lpstr>Corporate PR tactics</vt:lpstr>
      <vt:lpstr>Agricultural/Biotech and Pharmaceutical Companies</vt:lpstr>
      <vt:lpstr>Pharmaceutical Industry</vt:lpstr>
      <vt:lpstr>Pharmaceutical Industry</vt:lpstr>
      <vt:lpstr>Pharmaceutical Industry</vt:lpstr>
      <vt:lpstr>Pharmaceutical Industry</vt:lpstr>
      <vt:lpstr>Anthrax</vt:lpstr>
      <vt:lpstr>Cipro</vt:lpstr>
      <vt:lpstr>Bayer and Cipro</vt:lpstr>
      <vt:lpstr>Cost of Cipro</vt:lpstr>
      <vt:lpstr>Cost of Cipro</vt:lpstr>
      <vt:lpstr>Why?</vt:lpstr>
      <vt:lpstr>Other Consequences</vt:lpstr>
      <vt:lpstr>Other Consequences</vt:lpstr>
      <vt:lpstr>Bayer</vt:lpstr>
      <vt:lpstr>Bayer</vt:lpstr>
      <vt:lpstr>Bayer</vt:lpstr>
      <vt:lpstr>Bayer</vt:lpstr>
      <vt:lpstr>History of Bayer</vt:lpstr>
      <vt:lpstr>History of Bayer</vt:lpstr>
      <vt:lpstr>History of Bayer</vt:lpstr>
      <vt:lpstr>History of Bayer</vt:lpstr>
      <vt:lpstr>History of Bayer</vt:lpstr>
      <vt:lpstr>History of Bayer</vt:lpstr>
      <vt:lpstr>History of Bayer</vt:lpstr>
      <vt:lpstr>History of Bayer</vt:lpstr>
      <vt:lpstr>History of Bayer</vt:lpstr>
      <vt:lpstr>History of Bayer</vt:lpstr>
      <vt:lpstr>History of Bayer</vt:lpstr>
      <vt:lpstr>History of Bayer</vt:lpstr>
      <vt:lpstr>History of Bayer</vt:lpstr>
      <vt:lpstr>History of Bayer</vt:lpstr>
      <vt:lpstr>Comparison: Bhopal</vt:lpstr>
      <vt:lpstr>History of Bayer</vt:lpstr>
      <vt:lpstr>History of Bayer</vt:lpstr>
      <vt:lpstr>History of Bayer</vt:lpstr>
      <vt:lpstr>History of Bayer</vt:lpstr>
      <vt:lpstr>History of Bayer</vt:lpstr>
      <vt:lpstr>History of Bayer</vt:lpstr>
      <vt:lpstr>History of Bayer</vt:lpstr>
      <vt:lpstr>History of Bayer</vt:lpstr>
      <vt:lpstr>History of Bayer</vt:lpstr>
      <vt:lpstr>History of Bayer</vt:lpstr>
      <vt:lpstr>History of Bayer</vt:lpstr>
      <vt:lpstr>History of Bayer</vt:lpstr>
      <vt:lpstr>Bayer’s Corporate Agenda</vt:lpstr>
      <vt:lpstr>Bayer’s Corporate Agenda</vt:lpstr>
      <vt:lpstr>Bayer’s Corporate Agenda</vt:lpstr>
      <vt:lpstr>Bayer</vt:lpstr>
      <vt:lpstr>Trump Administrations</vt:lpstr>
      <vt:lpstr>Conclusions</vt:lpstr>
      <vt:lpstr>Reference</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Factory Farms, Antibiotics and Anthrax:</dc:title>
  <dc:creator>Owner</dc:creator>
  <cp:lastModifiedBy>martin donohoe</cp:lastModifiedBy>
  <cp:revision>174</cp:revision>
  <dcterms:created xsi:type="dcterms:W3CDTF">2002-09-25T09:46:37Z</dcterms:created>
  <dcterms:modified xsi:type="dcterms:W3CDTF">2026-10-26T16:41:21Z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af8531-eb46-4968-8cb3-105d2f5ea87e_Enabled">
    <vt:lpwstr>true</vt:lpwstr>
  </property>
  <property fmtid="{D5CDD505-2E9C-101B-9397-08002B2CF9AE}" pid="3" name="MSIP_Label_69af8531-eb46-4968-8cb3-105d2f5ea87e_SetDate">
    <vt:lpwstr>2026-09-27T23:56:12Z</vt:lpwstr>
  </property>
  <property fmtid="{D5CDD505-2E9C-101B-9397-08002B2CF9AE}" pid="4" name="MSIP_Label_69af8531-eb46-4968-8cb3-105d2f5ea87e_Method">
    <vt:lpwstr>Standard</vt:lpwstr>
  </property>
  <property fmtid="{D5CDD505-2E9C-101B-9397-08002B2CF9AE}" pid="5" name="MSIP_Label_69af8531-eb46-4968-8cb3-105d2f5ea87e_Name">
    <vt:lpwstr>Official - No Marking</vt:lpwstr>
  </property>
  <property fmtid="{D5CDD505-2E9C-101B-9397-08002B2CF9AE}" pid="6" name="MSIP_Label_69af8531-eb46-4968-8cb3-105d2f5ea87e_SiteId">
    <vt:lpwstr>b46c1908-0334-4236-b978-585ee88e4199</vt:lpwstr>
  </property>
  <property fmtid="{D5CDD505-2E9C-101B-9397-08002B2CF9AE}" pid="7" name="MSIP_Label_69af8531-eb46-4968-8cb3-105d2f5ea87e_ActionId">
    <vt:lpwstr>eb3d85a3-f404-46e2-b82b-a99f5733c320</vt:lpwstr>
  </property>
  <property fmtid="{D5CDD505-2E9C-101B-9397-08002B2CF9AE}" pid="8" name="MSIP_Label_69af8531-eb46-4968-8cb3-105d2f5ea87e_ContentBits">
    <vt:lpwstr>0</vt:lpwstr>
  </property>
  <property fmtid="{D5CDD505-2E9C-101B-9397-08002B2CF9AE}" pid="9" name="MSIP_Label_69af8531-eb46-4968-8cb3-105d2f5ea87e_Tag">
    <vt:lpwstr>10, 3, 0, 1</vt:lpwstr>
  </property>
</Properties>
</file>