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68"/>
  </p:notesMasterIdLst>
  <p:sldIdLst>
    <p:sldId id="256" r:id="rId2"/>
    <p:sldId id="258" r:id="rId3"/>
    <p:sldId id="257" r:id="rId4"/>
    <p:sldId id="301" r:id="rId5"/>
    <p:sldId id="317" r:id="rId6"/>
    <p:sldId id="261" r:id="rId7"/>
    <p:sldId id="779" r:id="rId8"/>
    <p:sldId id="2093" r:id="rId9"/>
    <p:sldId id="774" r:id="rId10"/>
    <p:sldId id="775" r:id="rId11"/>
    <p:sldId id="260" r:id="rId12"/>
    <p:sldId id="262" r:id="rId13"/>
    <p:sldId id="313" r:id="rId14"/>
    <p:sldId id="2094" r:id="rId15"/>
    <p:sldId id="285" r:id="rId16"/>
    <p:sldId id="274" r:id="rId17"/>
    <p:sldId id="277" r:id="rId18"/>
    <p:sldId id="276" r:id="rId19"/>
    <p:sldId id="318" r:id="rId20"/>
    <p:sldId id="778" r:id="rId21"/>
    <p:sldId id="278" r:id="rId22"/>
    <p:sldId id="279" r:id="rId23"/>
    <p:sldId id="309" r:id="rId24"/>
    <p:sldId id="320" r:id="rId25"/>
    <p:sldId id="305" r:id="rId26"/>
    <p:sldId id="312" r:id="rId27"/>
    <p:sldId id="311" r:id="rId28"/>
    <p:sldId id="308" r:id="rId29"/>
    <p:sldId id="264" r:id="rId30"/>
    <p:sldId id="310" r:id="rId31"/>
    <p:sldId id="280" r:id="rId32"/>
    <p:sldId id="281" r:id="rId33"/>
    <p:sldId id="322" r:id="rId34"/>
    <p:sldId id="2095" r:id="rId35"/>
    <p:sldId id="265" r:id="rId36"/>
    <p:sldId id="266" r:id="rId37"/>
    <p:sldId id="267" r:id="rId38"/>
    <p:sldId id="268" r:id="rId39"/>
    <p:sldId id="319" r:id="rId40"/>
    <p:sldId id="307" r:id="rId41"/>
    <p:sldId id="321" r:id="rId42"/>
    <p:sldId id="304" r:id="rId43"/>
    <p:sldId id="316" r:id="rId44"/>
    <p:sldId id="282" r:id="rId45"/>
    <p:sldId id="271" r:id="rId46"/>
    <p:sldId id="283" r:id="rId47"/>
    <p:sldId id="284" r:id="rId48"/>
    <p:sldId id="294" r:id="rId49"/>
    <p:sldId id="295" r:id="rId50"/>
    <p:sldId id="296" r:id="rId51"/>
    <p:sldId id="297" r:id="rId52"/>
    <p:sldId id="293" r:id="rId53"/>
    <p:sldId id="286" r:id="rId54"/>
    <p:sldId id="292" r:id="rId55"/>
    <p:sldId id="315" r:id="rId56"/>
    <p:sldId id="299" r:id="rId57"/>
    <p:sldId id="300" r:id="rId58"/>
    <p:sldId id="302" r:id="rId59"/>
    <p:sldId id="287" r:id="rId60"/>
    <p:sldId id="298" r:id="rId61"/>
    <p:sldId id="270" r:id="rId62"/>
    <p:sldId id="288" r:id="rId63"/>
    <p:sldId id="303" r:id="rId64"/>
    <p:sldId id="289" r:id="rId65"/>
    <p:sldId id="290" r:id="rId66"/>
    <p:sldId id="272" r:id="rId67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5" d="100"/>
          <a:sy n="105" d="100"/>
        </p:scale>
        <p:origin x="1794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71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>
            <a:extLst>
              <a:ext uri="{FF2B5EF4-FFF2-40B4-BE49-F238E27FC236}">
                <a16:creationId xmlns:a16="http://schemas.microsoft.com/office/drawing/2014/main" id="{12E8E79E-15CC-9DCE-F1BF-113D62CA6743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483" name="Rectangle 3">
            <a:extLst>
              <a:ext uri="{FF2B5EF4-FFF2-40B4-BE49-F238E27FC236}">
                <a16:creationId xmlns:a16="http://schemas.microsoft.com/office/drawing/2014/main" id="{267F1B4D-31E8-0C82-5534-ED20B1CE9990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4" name="Rectangle 4">
            <a:extLst>
              <a:ext uri="{FF2B5EF4-FFF2-40B4-BE49-F238E27FC236}">
                <a16:creationId xmlns:a16="http://schemas.microsoft.com/office/drawing/2014/main" id="{27A06A92-80DE-27FB-B36A-7AC745183625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485" name="Rectangle 5">
            <a:extLst>
              <a:ext uri="{FF2B5EF4-FFF2-40B4-BE49-F238E27FC236}">
                <a16:creationId xmlns:a16="http://schemas.microsoft.com/office/drawing/2014/main" id="{4F1DF192-335E-44D7-26F2-B6A6029480E2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20486" name="Rectangle 6">
            <a:extLst>
              <a:ext uri="{FF2B5EF4-FFF2-40B4-BE49-F238E27FC236}">
                <a16:creationId xmlns:a16="http://schemas.microsoft.com/office/drawing/2014/main" id="{053117D3-FA7E-8CE5-504E-A86538055049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487" name="Rectangle 7">
            <a:extLst>
              <a:ext uri="{FF2B5EF4-FFF2-40B4-BE49-F238E27FC236}">
                <a16:creationId xmlns:a16="http://schemas.microsoft.com/office/drawing/2014/main" id="{FF25CF6D-02AA-92B0-FA2D-F050FA7D8C0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365B7790-323D-4CD4-8829-A0BEE9F52A6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7">
            <a:extLst>
              <a:ext uri="{FF2B5EF4-FFF2-40B4-BE49-F238E27FC236}">
                <a16:creationId xmlns:a16="http://schemas.microsoft.com/office/drawing/2014/main" id="{8AAAFF90-1759-7B39-E93B-1722D87D6A8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A7B87F8B-7674-465B-92B8-66EAB8F75E9F}" type="slidenum">
              <a:rPr lang="en-US" altLang="en-US" smtClean="0"/>
              <a:pPr>
                <a:spcBef>
                  <a:spcPct val="0"/>
                </a:spcBef>
              </a:pPr>
              <a:t>16</a:t>
            </a:fld>
            <a:endParaRPr lang="en-US" altLang="en-US"/>
          </a:p>
        </p:txBody>
      </p:sp>
      <p:sp>
        <p:nvSpPr>
          <p:cNvPr id="21507" name="Rectangle 7">
            <a:extLst>
              <a:ext uri="{FF2B5EF4-FFF2-40B4-BE49-F238E27FC236}">
                <a16:creationId xmlns:a16="http://schemas.microsoft.com/office/drawing/2014/main" id="{BD3424A8-C34E-D8E1-9D2A-FEE931022CDE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3019A738-27BF-484B-91FD-2DFCA6B9AC6A}" type="slidenum">
              <a:rPr lang="en-US" altLang="en-US"/>
              <a:pPr algn="r" eaLnBrk="1" hangingPunct="1">
                <a:spcBef>
                  <a:spcPct val="0"/>
                </a:spcBef>
              </a:pPr>
              <a:t>16</a:t>
            </a:fld>
            <a:endParaRPr lang="en-US" altLang="en-US"/>
          </a:p>
        </p:txBody>
      </p:sp>
      <p:sp>
        <p:nvSpPr>
          <p:cNvPr id="21508" name="Rectangle 2">
            <a:extLst>
              <a:ext uri="{FF2B5EF4-FFF2-40B4-BE49-F238E27FC236}">
                <a16:creationId xmlns:a16="http://schemas.microsoft.com/office/drawing/2014/main" id="{D16E0998-60D1-427E-A18A-E99CE18AE16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9" name="Rectangle 3">
            <a:extLst>
              <a:ext uri="{FF2B5EF4-FFF2-40B4-BE49-F238E27FC236}">
                <a16:creationId xmlns:a16="http://schemas.microsoft.com/office/drawing/2014/main" id="{001F341E-4CE6-F796-C1E1-276DF85A940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7">
            <a:extLst>
              <a:ext uri="{FF2B5EF4-FFF2-40B4-BE49-F238E27FC236}">
                <a16:creationId xmlns:a16="http://schemas.microsoft.com/office/drawing/2014/main" id="{26BE1F3A-D939-34B1-451F-A62CF87C851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DC8FBE5E-A9E9-45D2-BEE8-555F4198DE66}" type="slidenum">
              <a:rPr lang="en-US" altLang="en-US" smtClean="0"/>
              <a:pPr>
                <a:spcBef>
                  <a:spcPct val="0"/>
                </a:spcBef>
              </a:pPr>
              <a:t>17</a:t>
            </a:fld>
            <a:endParaRPr lang="en-US" altLang="en-US"/>
          </a:p>
        </p:txBody>
      </p:sp>
      <p:sp>
        <p:nvSpPr>
          <p:cNvPr id="23555" name="Rectangle 7">
            <a:extLst>
              <a:ext uri="{FF2B5EF4-FFF2-40B4-BE49-F238E27FC236}">
                <a16:creationId xmlns:a16="http://schemas.microsoft.com/office/drawing/2014/main" id="{CF6F3836-298D-FCA6-D8D3-97CE4AD0D402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37E2D32B-A176-4BE1-A55A-5C1E1F030A56}" type="slidenum">
              <a:rPr lang="en-US" altLang="en-US"/>
              <a:pPr algn="r" eaLnBrk="1" hangingPunct="1">
                <a:spcBef>
                  <a:spcPct val="0"/>
                </a:spcBef>
              </a:pPr>
              <a:t>17</a:t>
            </a:fld>
            <a:endParaRPr lang="en-US" altLang="en-US"/>
          </a:p>
        </p:txBody>
      </p:sp>
      <p:sp>
        <p:nvSpPr>
          <p:cNvPr id="23556" name="Rectangle 2">
            <a:extLst>
              <a:ext uri="{FF2B5EF4-FFF2-40B4-BE49-F238E27FC236}">
                <a16:creationId xmlns:a16="http://schemas.microsoft.com/office/drawing/2014/main" id="{4F873E01-555D-5ABD-D3D5-4A0F906A13E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7" name="Rectangle 3">
            <a:extLst>
              <a:ext uri="{FF2B5EF4-FFF2-40B4-BE49-F238E27FC236}">
                <a16:creationId xmlns:a16="http://schemas.microsoft.com/office/drawing/2014/main" id="{7046346B-E9E7-9CEB-82B8-4AC0F226887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>
            <a:extLst>
              <a:ext uri="{FF2B5EF4-FFF2-40B4-BE49-F238E27FC236}">
                <a16:creationId xmlns:a16="http://schemas.microsoft.com/office/drawing/2014/main" id="{56963F26-CA3B-24A6-F887-AD8E6B5D31E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1279CA5C-9F84-4B4E-8ADD-AC78D58E5183}" type="slidenum">
              <a:rPr lang="en-US" altLang="en-US" smtClean="0"/>
              <a:pPr>
                <a:spcBef>
                  <a:spcPct val="0"/>
                </a:spcBef>
              </a:pPr>
              <a:t>18</a:t>
            </a:fld>
            <a:endParaRPr lang="en-US" altLang="en-US"/>
          </a:p>
        </p:txBody>
      </p:sp>
      <p:sp>
        <p:nvSpPr>
          <p:cNvPr id="25603" name="Rectangle 7">
            <a:extLst>
              <a:ext uri="{FF2B5EF4-FFF2-40B4-BE49-F238E27FC236}">
                <a16:creationId xmlns:a16="http://schemas.microsoft.com/office/drawing/2014/main" id="{BDB6C9AD-3D74-0175-CBC9-CECC8B19ABF3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53EDBAAA-AC0C-449F-87D9-32C91AA72EB3}" type="slidenum">
              <a:rPr lang="en-US" altLang="en-US"/>
              <a:pPr algn="r" eaLnBrk="1" hangingPunct="1">
                <a:spcBef>
                  <a:spcPct val="0"/>
                </a:spcBef>
              </a:pPr>
              <a:t>18</a:t>
            </a:fld>
            <a:endParaRPr lang="en-US" altLang="en-US"/>
          </a:p>
        </p:txBody>
      </p:sp>
      <p:sp>
        <p:nvSpPr>
          <p:cNvPr id="25604" name="Rectangle 2">
            <a:extLst>
              <a:ext uri="{FF2B5EF4-FFF2-40B4-BE49-F238E27FC236}">
                <a16:creationId xmlns:a16="http://schemas.microsoft.com/office/drawing/2014/main" id="{30947F9C-D832-BBEF-4AB3-5BEFBAA44E4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5" name="Rectangle 3">
            <a:extLst>
              <a:ext uri="{FF2B5EF4-FFF2-40B4-BE49-F238E27FC236}">
                <a16:creationId xmlns:a16="http://schemas.microsoft.com/office/drawing/2014/main" id="{6B300A03-194D-338A-3B21-C66B00DCCBF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>
            <a:extLst>
              <a:ext uri="{FF2B5EF4-FFF2-40B4-BE49-F238E27FC236}">
                <a16:creationId xmlns:a16="http://schemas.microsoft.com/office/drawing/2014/main" id="{1ABD68AB-D2F3-6A3B-F576-AE9671098E6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A0DB86A1-A864-414E-BFA1-90B6480D30EB}" type="slidenum">
              <a:rPr lang="en-US" altLang="en-US" smtClean="0"/>
              <a:pPr>
                <a:spcBef>
                  <a:spcPct val="0"/>
                </a:spcBef>
              </a:pPr>
              <a:t>21</a:t>
            </a:fld>
            <a:endParaRPr lang="en-US" altLang="en-US"/>
          </a:p>
        </p:txBody>
      </p:sp>
      <p:sp>
        <p:nvSpPr>
          <p:cNvPr id="29699" name="Rectangle 7">
            <a:extLst>
              <a:ext uri="{FF2B5EF4-FFF2-40B4-BE49-F238E27FC236}">
                <a16:creationId xmlns:a16="http://schemas.microsoft.com/office/drawing/2014/main" id="{98F9B457-E3A4-FAB8-BDCA-52084637F331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0BE6B44A-F168-450B-9BD8-774B284F3CFC}" type="slidenum">
              <a:rPr lang="en-US" altLang="en-US"/>
              <a:pPr algn="r" eaLnBrk="1" hangingPunct="1">
                <a:spcBef>
                  <a:spcPct val="0"/>
                </a:spcBef>
              </a:pPr>
              <a:t>21</a:t>
            </a:fld>
            <a:endParaRPr lang="en-US" altLang="en-US"/>
          </a:p>
        </p:txBody>
      </p:sp>
      <p:sp>
        <p:nvSpPr>
          <p:cNvPr id="29700" name="Rectangle 2">
            <a:extLst>
              <a:ext uri="{FF2B5EF4-FFF2-40B4-BE49-F238E27FC236}">
                <a16:creationId xmlns:a16="http://schemas.microsoft.com/office/drawing/2014/main" id="{7968A52A-AED2-D969-726B-CE2AC4A99C0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701" name="Rectangle 3">
            <a:extLst>
              <a:ext uri="{FF2B5EF4-FFF2-40B4-BE49-F238E27FC236}">
                <a16:creationId xmlns:a16="http://schemas.microsoft.com/office/drawing/2014/main" id="{6FF93D34-4C06-FE68-D51A-3C6A863DB0D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>
            <a:extLst>
              <a:ext uri="{FF2B5EF4-FFF2-40B4-BE49-F238E27FC236}">
                <a16:creationId xmlns:a16="http://schemas.microsoft.com/office/drawing/2014/main" id="{9ECE3927-380A-2C86-0242-3F19AD6FA43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BDC5FF82-A4FF-4111-84EB-8E9C40EE1BE2}" type="slidenum">
              <a:rPr lang="en-US" altLang="en-US" smtClean="0"/>
              <a:pPr>
                <a:spcBef>
                  <a:spcPct val="0"/>
                </a:spcBef>
              </a:pPr>
              <a:t>22</a:t>
            </a:fld>
            <a:endParaRPr lang="en-US" altLang="en-US"/>
          </a:p>
        </p:txBody>
      </p:sp>
      <p:sp>
        <p:nvSpPr>
          <p:cNvPr id="31747" name="Rectangle 7">
            <a:extLst>
              <a:ext uri="{FF2B5EF4-FFF2-40B4-BE49-F238E27FC236}">
                <a16:creationId xmlns:a16="http://schemas.microsoft.com/office/drawing/2014/main" id="{2B46F5D8-AE4A-0FF1-A7F8-BB3DCE329E14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DDE76DDB-D030-475A-9C08-0C7BAEDE399E}" type="slidenum">
              <a:rPr lang="en-US" altLang="en-US"/>
              <a:pPr algn="r" eaLnBrk="1" hangingPunct="1">
                <a:spcBef>
                  <a:spcPct val="0"/>
                </a:spcBef>
              </a:pPr>
              <a:t>22</a:t>
            </a:fld>
            <a:endParaRPr lang="en-US" altLang="en-US"/>
          </a:p>
        </p:txBody>
      </p:sp>
      <p:sp>
        <p:nvSpPr>
          <p:cNvPr id="31748" name="Rectangle 2">
            <a:extLst>
              <a:ext uri="{FF2B5EF4-FFF2-40B4-BE49-F238E27FC236}">
                <a16:creationId xmlns:a16="http://schemas.microsoft.com/office/drawing/2014/main" id="{CB9AC3FD-F419-6E2A-E0E6-9AF31262C38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9" name="Rectangle 3">
            <a:extLst>
              <a:ext uri="{FF2B5EF4-FFF2-40B4-BE49-F238E27FC236}">
                <a16:creationId xmlns:a16="http://schemas.microsoft.com/office/drawing/2014/main" id="{7F40D3FD-D71B-1620-EFCC-476DDBFF53A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7">
            <a:extLst>
              <a:ext uri="{FF2B5EF4-FFF2-40B4-BE49-F238E27FC236}">
                <a16:creationId xmlns:a16="http://schemas.microsoft.com/office/drawing/2014/main" id="{5EA65D6E-E397-A882-1DE4-1EEE84AEDAB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6BB5E19D-7137-4C38-A986-B0BEC591A8C3}" type="slidenum">
              <a:rPr lang="en-US" altLang="en-US" smtClean="0"/>
              <a:pPr>
                <a:spcBef>
                  <a:spcPct val="0"/>
                </a:spcBef>
              </a:pPr>
              <a:t>23</a:t>
            </a:fld>
            <a:endParaRPr lang="en-US" altLang="en-US"/>
          </a:p>
        </p:txBody>
      </p:sp>
      <p:sp>
        <p:nvSpPr>
          <p:cNvPr id="33795" name="Rectangle 2">
            <a:extLst>
              <a:ext uri="{FF2B5EF4-FFF2-40B4-BE49-F238E27FC236}">
                <a16:creationId xmlns:a16="http://schemas.microsoft.com/office/drawing/2014/main" id="{6CE99EBD-C264-95D1-BA34-0DF5BD3D8F9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96" name="Rectangle 3">
            <a:extLst>
              <a:ext uri="{FF2B5EF4-FFF2-40B4-BE49-F238E27FC236}">
                <a16:creationId xmlns:a16="http://schemas.microsoft.com/office/drawing/2014/main" id="{0ABF80B5-5BC8-BFB8-8802-C41A544B8D9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7">
            <a:extLst>
              <a:ext uri="{FF2B5EF4-FFF2-40B4-BE49-F238E27FC236}">
                <a16:creationId xmlns:a16="http://schemas.microsoft.com/office/drawing/2014/main" id="{DD34AFF9-F1B0-B62C-929C-2875728D061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512D0CFE-04E2-40FD-BD85-B957EC2C8EA8}" type="slidenum">
              <a:rPr lang="en-US" altLang="en-US" smtClean="0"/>
              <a:pPr>
                <a:spcBef>
                  <a:spcPct val="0"/>
                </a:spcBef>
              </a:pPr>
              <a:t>31</a:t>
            </a:fld>
            <a:endParaRPr lang="en-US" altLang="en-US"/>
          </a:p>
        </p:txBody>
      </p:sp>
      <p:sp>
        <p:nvSpPr>
          <p:cNvPr id="43011" name="Rectangle 7">
            <a:extLst>
              <a:ext uri="{FF2B5EF4-FFF2-40B4-BE49-F238E27FC236}">
                <a16:creationId xmlns:a16="http://schemas.microsoft.com/office/drawing/2014/main" id="{0C613A35-E53E-56EA-2983-0E4B713BCDEB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FE3BE61C-8D54-4029-8DD2-2AFF359ECEF5}" type="slidenum">
              <a:rPr lang="en-US" altLang="en-US"/>
              <a:pPr algn="r" eaLnBrk="1" hangingPunct="1">
                <a:spcBef>
                  <a:spcPct val="0"/>
                </a:spcBef>
              </a:pPr>
              <a:t>31</a:t>
            </a:fld>
            <a:endParaRPr lang="en-US" altLang="en-US"/>
          </a:p>
        </p:txBody>
      </p:sp>
      <p:sp>
        <p:nvSpPr>
          <p:cNvPr id="43012" name="Rectangle 2">
            <a:extLst>
              <a:ext uri="{FF2B5EF4-FFF2-40B4-BE49-F238E27FC236}">
                <a16:creationId xmlns:a16="http://schemas.microsoft.com/office/drawing/2014/main" id="{2FB3E58C-3FFC-ABB4-E161-33A8BA2F50A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013" name="Rectangle 3">
            <a:extLst>
              <a:ext uri="{FF2B5EF4-FFF2-40B4-BE49-F238E27FC236}">
                <a16:creationId xmlns:a16="http://schemas.microsoft.com/office/drawing/2014/main" id="{8B1C59B6-1223-3275-53AA-0BF2CE87604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7">
            <a:extLst>
              <a:ext uri="{FF2B5EF4-FFF2-40B4-BE49-F238E27FC236}">
                <a16:creationId xmlns:a16="http://schemas.microsoft.com/office/drawing/2014/main" id="{4A8544D5-7607-F538-239D-26DCD7059EE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2896873A-E211-40F9-8970-8F8DAFAEADCB}" type="slidenum">
              <a:rPr lang="en-US" altLang="en-US" smtClean="0"/>
              <a:pPr>
                <a:spcBef>
                  <a:spcPct val="0"/>
                </a:spcBef>
              </a:pPr>
              <a:t>32</a:t>
            </a:fld>
            <a:endParaRPr lang="en-US" altLang="en-US"/>
          </a:p>
        </p:txBody>
      </p:sp>
      <p:sp>
        <p:nvSpPr>
          <p:cNvPr id="45059" name="Rectangle 7">
            <a:extLst>
              <a:ext uri="{FF2B5EF4-FFF2-40B4-BE49-F238E27FC236}">
                <a16:creationId xmlns:a16="http://schemas.microsoft.com/office/drawing/2014/main" id="{250048FD-F4D6-2AF0-F24E-27BCBE71FBB6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F8146380-5322-403A-B173-E81DB55F3E48}" type="slidenum">
              <a:rPr lang="en-US" altLang="en-US"/>
              <a:pPr algn="r" eaLnBrk="1" hangingPunct="1">
                <a:spcBef>
                  <a:spcPct val="0"/>
                </a:spcBef>
              </a:pPr>
              <a:t>32</a:t>
            </a:fld>
            <a:endParaRPr lang="en-US" altLang="en-US"/>
          </a:p>
        </p:txBody>
      </p:sp>
      <p:sp>
        <p:nvSpPr>
          <p:cNvPr id="45060" name="Rectangle 2">
            <a:extLst>
              <a:ext uri="{FF2B5EF4-FFF2-40B4-BE49-F238E27FC236}">
                <a16:creationId xmlns:a16="http://schemas.microsoft.com/office/drawing/2014/main" id="{5D350277-54B3-90C7-8456-894FEBB4157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61" name="Rectangle 3">
            <a:extLst>
              <a:ext uri="{FF2B5EF4-FFF2-40B4-BE49-F238E27FC236}">
                <a16:creationId xmlns:a16="http://schemas.microsoft.com/office/drawing/2014/main" id="{DDBA76B4-291F-E39B-2B40-9C129397B52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7">
            <a:extLst>
              <a:ext uri="{FF2B5EF4-FFF2-40B4-BE49-F238E27FC236}">
                <a16:creationId xmlns:a16="http://schemas.microsoft.com/office/drawing/2014/main" id="{0C3F1248-1150-9FDE-75EE-183879CB8BA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2AF8B676-5CDC-45F7-BE14-EDBEAE6ECC19}" type="slidenum">
              <a:rPr lang="en-US" altLang="en-US" smtClean="0"/>
              <a:pPr>
                <a:spcBef>
                  <a:spcPct val="0"/>
                </a:spcBef>
              </a:pPr>
              <a:t>65</a:t>
            </a:fld>
            <a:endParaRPr lang="en-US" altLang="en-US"/>
          </a:p>
        </p:txBody>
      </p:sp>
      <p:sp>
        <p:nvSpPr>
          <p:cNvPr id="78851" name="Rectangle 7">
            <a:extLst>
              <a:ext uri="{FF2B5EF4-FFF2-40B4-BE49-F238E27FC236}">
                <a16:creationId xmlns:a16="http://schemas.microsoft.com/office/drawing/2014/main" id="{D0ACEA86-532F-1ABD-1582-80D9759E76EF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CFD5D000-EE15-40C0-BF0A-C60DC03BF3DA}" type="slidenum">
              <a:rPr lang="en-US" altLang="en-US">
                <a:latin typeface="Calibri" panose="020F0502020204030204" pitchFamily="34" charset="0"/>
              </a:rPr>
              <a:pPr algn="r" eaLnBrk="1" hangingPunct="1">
                <a:spcBef>
                  <a:spcPct val="0"/>
                </a:spcBef>
              </a:pPr>
              <a:t>65</a:t>
            </a:fld>
            <a:endParaRPr lang="en-US" altLang="en-US">
              <a:latin typeface="Calibri" panose="020F0502020204030204" pitchFamily="34" charset="0"/>
            </a:endParaRPr>
          </a:p>
        </p:txBody>
      </p:sp>
      <p:sp>
        <p:nvSpPr>
          <p:cNvPr id="78852" name="Rectangle 2">
            <a:extLst>
              <a:ext uri="{FF2B5EF4-FFF2-40B4-BE49-F238E27FC236}">
                <a16:creationId xmlns:a16="http://schemas.microsoft.com/office/drawing/2014/main" id="{DDD20B4D-40EA-7BDB-7D64-29DA970B608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8853" name="Rectangle 3">
            <a:extLst>
              <a:ext uri="{FF2B5EF4-FFF2-40B4-BE49-F238E27FC236}">
                <a16:creationId xmlns:a16="http://schemas.microsoft.com/office/drawing/2014/main" id="{A66AA001-47B1-1AE2-27D7-41A6D00CFD8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tIns="0" rIns="18288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2" name="Date Placeholder 29">
            <a:extLst>
              <a:ext uri="{FF2B5EF4-FFF2-40B4-BE49-F238E27FC236}">
                <a16:creationId xmlns:a16="http://schemas.microsoft.com/office/drawing/2014/main" id="{1E4CF4F6-0FC4-5794-0B27-B568F59DBB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Footer Placeholder 18">
            <a:extLst>
              <a:ext uri="{FF2B5EF4-FFF2-40B4-BE49-F238E27FC236}">
                <a16:creationId xmlns:a16="http://schemas.microsoft.com/office/drawing/2014/main" id="{38FA0505-A526-FADC-398E-212802A751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26">
            <a:extLst>
              <a:ext uri="{FF2B5EF4-FFF2-40B4-BE49-F238E27FC236}">
                <a16:creationId xmlns:a16="http://schemas.microsoft.com/office/drawing/2014/main" id="{AB79CF98-32C1-453E-27FC-BFB55E2394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E3E1D7"/>
                </a:solidFill>
              </a:defRPr>
            </a:lvl1pPr>
          </a:lstStyle>
          <a:p>
            <a:pPr>
              <a:defRPr/>
            </a:pPr>
            <a:fld id="{7B3FFE91-D456-48F0-AB49-03490E7646E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0143682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9">
            <a:extLst>
              <a:ext uri="{FF2B5EF4-FFF2-40B4-BE49-F238E27FC236}">
                <a16:creationId xmlns:a16="http://schemas.microsoft.com/office/drawing/2014/main" id="{6F5C32A8-D82A-9D17-2A3C-3CB42D4A6C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21">
            <a:extLst>
              <a:ext uri="{FF2B5EF4-FFF2-40B4-BE49-F238E27FC236}">
                <a16:creationId xmlns:a16="http://schemas.microsoft.com/office/drawing/2014/main" id="{1D12ED61-05DF-1BE5-9CFC-89DAE8398E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17">
            <a:extLst>
              <a:ext uri="{FF2B5EF4-FFF2-40B4-BE49-F238E27FC236}">
                <a16:creationId xmlns:a16="http://schemas.microsoft.com/office/drawing/2014/main" id="{6A7A316E-0645-8E2F-5D42-AE62DAFC8B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CCBC13-AC6D-489E-9392-1656D604DCB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739909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tIns="0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5FC6711-6E82-3DAB-F36F-5825CEDE30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B79BA32-2CF5-DF22-52A4-A58A0B6AB8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57E603-D98C-3A8B-93C8-EA72AAD547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E3E1D7"/>
                </a:solidFill>
              </a:defRPr>
            </a:lvl1pPr>
          </a:lstStyle>
          <a:p>
            <a:pPr>
              <a:defRPr/>
            </a:pPr>
            <a:fld id="{B868C6EF-AD33-423A-962A-59EF51FEE2D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0969005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9">
            <a:extLst>
              <a:ext uri="{FF2B5EF4-FFF2-40B4-BE49-F238E27FC236}">
                <a16:creationId xmlns:a16="http://schemas.microsoft.com/office/drawing/2014/main" id="{057A4479-5D43-2087-D276-AC8399429A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21">
            <a:extLst>
              <a:ext uri="{FF2B5EF4-FFF2-40B4-BE49-F238E27FC236}">
                <a16:creationId xmlns:a16="http://schemas.microsoft.com/office/drawing/2014/main" id="{BB2959D7-78B8-A82C-603A-E383077A94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17">
            <a:extLst>
              <a:ext uri="{FF2B5EF4-FFF2-40B4-BE49-F238E27FC236}">
                <a16:creationId xmlns:a16="http://schemas.microsoft.com/office/drawing/2014/main" id="{0AB50D34-60C4-51CD-3369-76085C7D84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607136-916A-4DC6-996B-B954D3F74B6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938677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9">
            <a:extLst>
              <a:ext uri="{FF2B5EF4-FFF2-40B4-BE49-F238E27FC236}">
                <a16:creationId xmlns:a16="http://schemas.microsoft.com/office/drawing/2014/main" id="{601C0E90-63DC-1633-102B-D848D37C82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Footer Placeholder 21">
            <a:extLst>
              <a:ext uri="{FF2B5EF4-FFF2-40B4-BE49-F238E27FC236}">
                <a16:creationId xmlns:a16="http://schemas.microsoft.com/office/drawing/2014/main" id="{DB547D63-3203-F4EA-2E04-A677129B1B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17">
            <a:extLst>
              <a:ext uri="{FF2B5EF4-FFF2-40B4-BE49-F238E27FC236}">
                <a16:creationId xmlns:a16="http://schemas.microsoft.com/office/drawing/2014/main" id="{F3D277D8-8945-52E3-2DB6-8A5AF11B46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285C75-B74A-4803-AE12-3A215A12547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438984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9">
            <a:extLst>
              <a:ext uri="{FF2B5EF4-FFF2-40B4-BE49-F238E27FC236}">
                <a16:creationId xmlns:a16="http://schemas.microsoft.com/office/drawing/2014/main" id="{94254070-9D00-2DCA-6A05-2998B29E7A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21">
            <a:extLst>
              <a:ext uri="{FF2B5EF4-FFF2-40B4-BE49-F238E27FC236}">
                <a16:creationId xmlns:a16="http://schemas.microsoft.com/office/drawing/2014/main" id="{7675DFB5-EE2C-8CE2-5EDA-4E02111B77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17">
            <a:extLst>
              <a:ext uri="{FF2B5EF4-FFF2-40B4-BE49-F238E27FC236}">
                <a16:creationId xmlns:a16="http://schemas.microsoft.com/office/drawing/2014/main" id="{BA1D4C06-8589-3BD2-C62F-FE38881880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5DE23C-4E9E-4779-945F-ABB4C200370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45438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9">
            <a:extLst>
              <a:ext uri="{FF2B5EF4-FFF2-40B4-BE49-F238E27FC236}">
                <a16:creationId xmlns:a16="http://schemas.microsoft.com/office/drawing/2014/main" id="{1FF74FD5-3332-17D8-6B43-97E9F65B4A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Footer Placeholder 21">
            <a:extLst>
              <a:ext uri="{FF2B5EF4-FFF2-40B4-BE49-F238E27FC236}">
                <a16:creationId xmlns:a16="http://schemas.microsoft.com/office/drawing/2014/main" id="{8E1F3CB6-F743-7F21-EAAF-CDF8E5A35A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17">
            <a:extLst>
              <a:ext uri="{FF2B5EF4-FFF2-40B4-BE49-F238E27FC236}">
                <a16:creationId xmlns:a16="http://schemas.microsoft.com/office/drawing/2014/main" id="{9B9B86C4-048A-FC6A-3E40-8E85BF812B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2782D0-7FBF-493B-94D8-E6E4F203933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390340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9">
            <a:extLst>
              <a:ext uri="{FF2B5EF4-FFF2-40B4-BE49-F238E27FC236}">
                <a16:creationId xmlns:a16="http://schemas.microsoft.com/office/drawing/2014/main" id="{624B1179-064E-2F11-1304-8F65B6BF24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21">
            <a:extLst>
              <a:ext uri="{FF2B5EF4-FFF2-40B4-BE49-F238E27FC236}">
                <a16:creationId xmlns:a16="http://schemas.microsoft.com/office/drawing/2014/main" id="{9E37C4B3-3B78-6146-2846-4EDC683705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17">
            <a:extLst>
              <a:ext uri="{FF2B5EF4-FFF2-40B4-BE49-F238E27FC236}">
                <a16:creationId xmlns:a16="http://schemas.microsoft.com/office/drawing/2014/main" id="{9F7B17E3-3775-230C-0773-5E1E64A358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3E82FB-EE21-4CBD-AF0C-CC694DAFFD3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101561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nip and Round Single Corner Rectangle 13">
            <a:extLst>
              <a:ext uri="{FF2B5EF4-FFF2-40B4-BE49-F238E27FC236}">
                <a16:creationId xmlns:a16="http://schemas.microsoft.com/office/drawing/2014/main" id="{47578EC0-0ABE-9697-B24D-EF828120C7A4}"/>
              </a:ext>
            </a:extLst>
          </p:cNvPr>
          <p:cNvSpPr/>
          <p:nvPr/>
        </p:nvSpPr>
        <p:spPr>
          <a:xfrm rot="420000" flipV="1">
            <a:off x="3165475" y="1108075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6" name="Right Triangle 5">
            <a:extLst>
              <a:ext uri="{FF2B5EF4-FFF2-40B4-BE49-F238E27FC236}">
                <a16:creationId xmlns:a16="http://schemas.microsoft.com/office/drawing/2014/main" id="{0186189D-DBCA-2746-937E-8465ADF8AA82}"/>
              </a:ext>
            </a:extLst>
          </p:cNvPr>
          <p:cNvSpPr/>
          <p:nvPr/>
        </p:nvSpPr>
        <p:spPr>
          <a:xfrm rot="420000" flipV="1">
            <a:off x="8004175" y="5359400"/>
            <a:ext cx="1555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7" name="Freeform 15">
            <a:extLst>
              <a:ext uri="{FF2B5EF4-FFF2-40B4-BE49-F238E27FC236}">
                <a16:creationId xmlns:a16="http://schemas.microsoft.com/office/drawing/2014/main" id="{2C6E9085-D3B6-D8B9-DAAC-3856199120AF}"/>
              </a:ext>
            </a:extLst>
          </p:cNvPr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1" hangingPunct="1">
              <a:defRPr/>
            </a:pPr>
            <a:endParaRPr lang="en-US">
              <a:latin typeface="+mn-lt"/>
            </a:endParaRPr>
          </a:p>
        </p:txBody>
      </p:sp>
      <p:sp>
        <p:nvSpPr>
          <p:cNvPr id="8" name="Freeform 16">
            <a:extLst>
              <a:ext uri="{FF2B5EF4-FFF2-40B4-BE49-F238E27FC236}">
                <a16:creationId xmlns:a16="http://schemas.microsoft.com/office/drawing/2014/main" id="{139F494B-32C1-14B9-9B4D-5C0660324B59}"/>
              </a:ext>
            </a:extLst>
          </p:cNvPr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1" hangingPunct="1">
              <a:defRPr/>
            </a:pPr>
            <a:endParaRPr lang="en-US">
              <a:latin typeface="+mn-lt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9" name="Date Placeholder 4">
            <a:extLst>
              <a:ext uri="{FF2B5EF4-FFF2-40B4-BE49-F238E27FC236}">
                <a16:creationId xmlns:a16="http://schemas.microsoft.com/office/drawing/2014/main" id="{7457DCB2-709A-2AD4-F50A-8FF25AB2CD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Footer Placeholder 5">
            <a:extLst>
              <a:ext uri="{FF2B5EF4-FFF2-40B4-BE49-F238E27FC236}">
                <a16:creationId xmlns:a16="http://schemas.microsoft.com/office/drawing/2014/main" id="{6840F883-7194-43A4-952D-61901F98B6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" name="Slide Number Placeholder 6">
            <a:extLst>
              <a:ext uri="{FF2B5EF4-FFF2-40B4-BE49-F238E27FC236}">
                <a16:creationId xmlns:a16="http://schemas.microsoft.com/office/drawing/2014/main" id="{F74BCF35-1DE6-4658-86E6-ED92CCD8CC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B7333C1-678F-4953-927B-ACBDCA3A7BC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630452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9">
            <a:extLst>
              <a:ext uri="{FF2B5EF4-FFF2-40B4-BE49-F238E27FC236}">
                <a16:creationId xmlns:a16="http://schemas.microsoft.com/office/drawing/2014/main" id="{CCBE4637-D599-AAA4-B278-84A72D3C31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21">
            <a:extLst>
              <a:ext uri="{FF2B5EF4-FFF2-40B4-BE49-F238E27FC236}">
                <a16:creationId xmlns:a16="http://schemas.microsoft.com/office/drawing/2014/main" id="{B9FE636F-7FAA-C228-E926-E92ACEDD9D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17">
            <a:extLst>
              <a:ext uri="{FF2B5EF4-FFF2-40B4-BE49-F238E27FC236}">
                <a16:creationId xmlns:a16="http://schemas.microsoft.com/office/drawing/2014/main" id="{9CBD7C7A-A913-E1D3-DFBA-B2BA42674E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9C1658-8F3C-4CDD-9334-F780EBD0AE5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696762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9">
            <a:extLst>
              <a:ext uri="{FF2B5EF4-FFF2-40B4-BE49-F238E27FC236}">
                <a16:creationId xmlns:a16="http://schemas.microsoft.com/office/drawing/2014/main" id="{C7382A77-4E64-83FF-BDD4-E9AEEE5C7F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21">
            <a:extLst>
              <a:ext uri="{FF2B5EF4-FFF2-40B4-BE49-F238E27FC236}">
                <a16:creationId xmlns:a16="http://schemas.microsoft.com/office/drawing/2014/main" id="{B85C785C-CCB3-D1A9-4C13-2A3CC88238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17">
            <a:extLst>
              <a:ext uri="{FF2B5EF4-FFF2-40B4-BE49-F238E27FC236}">
                <a16:creationId xmlns:a16="http://schemas.microsoft.com/office/drawing/2014/main" id="{B4078CE2-905E-EE63-05A2-23CD33C509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A05401-C11A-40FF-ACDD-1046E7F383A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009852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>
            <a:extLst>
              <a:ext uri="{FF2B5EF4-FFF2-40B4-BE49-F238E27FC236}">
                <a16:creationId xmlns:a16="http://schemas.microsoft.com/office/drawing/2014/main" id="{FB16711B-33AB-83B4-56A5-9DC1C46564C2}"/>
              </a:ext>
            </a:extLst>
          </p:cNvPr>
          <p:cNvSpPr>
            <a:spLocks/>
          </p:cNvSpPr>
          <p:nvPr/>
        </p:nvSpPr>
        <p:spPr bwMode="auto">
          <a:xfrm>
            <a:off x="-9525" y="-7938"/>
            <a:ext cx="916305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1" hangingPunct="1">
              <a:defRPr/>
            </a:pPr>
            <a:endParaRPr lang="en-US">
              <a:latin typeface="+mn-lt"/>
            </a:endParaRPr>
          </a:p>
        </p:txBody>
      </p:sp>
      <p:sp>
        <p:nvSpPr>
          <p:cNvPr id="8" name="Freeform 7">
            <a:extLst>
              <a:ext uri="{FF2B5EF4-FFF2-40B4-BE49-F238E27FC236}">
                <a16:creationId xmlns:a16="http://schemas.microsoft.com/office/drawing/2014/main" id="{AB1FA764-737B-0DE7-77D5-46687EFA797F}"/>
              </a:ext>
            </a:extLst>
          </p:cNvPr>
          <p:cNvSpPr>
            <a:spLocks/>
          </p:cNvSpPr>
          <p:nvPr/>
        </p:nvSpPr>
        <p:spPr bwMode="auto">
          <a:xfrm>
            <a:off x="4381500" y="-7938"/>
            <a:ext cx="47625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1" hangingPunct="1">
              <a:defRPr/>
            </a:pPr>
            <a:endParaRPr lang="en-US">
              <a:latin typeface="+mn-lt"/>
            </a:endParaRPr>
          </a:p>
        </p:txBody>
      </p:sp>
      <p:sp>
        <p:nvSpPr>
          <p:cNvPr id="1028" name="Title Placeholder 8">
            <a:extLst>
              <a:ext uri="{FF2B5EF4-FFF2-40B4-BE49-F238E27FC236}">
                <a16:creationId xmlns:a16="http://schemas.microsoft.com/office/drawing/2014/main" id="{40959CD7-CEDC-897A-A5C2-FCB7218B6885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57200" y="704850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9" name="Text Placeholder 29">
            <a:extLst>
              <a:ext uri="{FF2B5EF4-FFF2-40B4-BE49-F238E27FC236}">
                <a16:creationId xmlns:a16="http://schemas.microsoft.com/office/drawing/2014/main" id="{7DCBB201-6E39-CB5D-B258-A8316A0F2D59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57200" y="1935163"/>
            <a:ext cx="8229600" cy="438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EF7DCFE1-15DB-A871-EACB-3581649EE44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2" name="Footer Placeholder 21">
            <a:extLst>
              <a:ext uri="{FF2B5EF4-FFF2-40B4-BE49-F238E27FC236}">
                <a16:creationId xmlns:a16="http://schemas.microsoft.com/office/drawing/2014/main" id="{8ECB8023-AFD3-D03E-13BE-2FCE5A9875C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48489F1D-3556-4936-89C6-E7D025F1A27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1D4577"/>
                </a:solidFill>
              </a:defRPr>
            </a:lvl1pPr>
          </a:lstStyle>
          <a:p>
            <a:pPr>
              <a:defRPr/>
            </a:pPr>
            <a:fld id="{B5C8717D-89EC-418C-A9BE-A024E062131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grpSp>
        <p:nvGrpSpPr>
          <p:cNvPr id="1033" name="Group 1">
            <a:extLst>
              <a:ext uri="{FF2B5EF4-FFF2-40B4-BE49-F238E27FC236}">
                <a16:creationId xmlns:a16="http://schemas.microsoft.com/office/drawing/2014/main" id="{6D2F9FA3-15CD-82EE-D6C8-4303F8152DC5}"/>
              </a:ext>
            </a:extLst>
          </p:cNvPr>
          <p:cNvGrpSpPr>
            <a:grpSpLocks/>
          </p:cNvGrpSpPr>
          <p:nvPr/>
        </p:nvGrpSpPr>
        <p:grpSpPr bwMode="auto">
          <a:xfrm>
            <a:off x="-19050" y="203200"/>
            <a:ext cx="9180513" cy="647700"/>
            <a:chOff x="-19045" y="216550"/>
            <a:chExt cx="9180548" cy="649224"/>
          </a:xfrm>
        </p:grpSpPr>
        <p:sp>
          <p:nvSpPr>
            <p:cNvPr id="12" name="Freeform 11">
              <a:extLst>
                <a:ext uri="{FF2B5EF4-FFF2-40B4-BE49-F238E27FC236}">
                  <a16:creationId xmlns:a16="http://schemas.microsoft.com/office/drawing/2014/main" id="{1279F541-5E44-ED12-C6BE-4D6C42E93313}"/>
                </a:ext>
              </a:extLst>
            </p:cNvPr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en-US">
                <a:latin typeface="Arial" charset="0"/>
              </a:endParaRPr>
            </a:p>
          </p:txBody>
        </p:sp>
        <p:sp>
          <p:nvSpPr>
            <p:cNvPr id="13" name="Freeform 12">
              <a:extLst>
                <a:ext uri="{FF2B5EF4-FFF2-40B4-BE49-F238E27FC236}">
                  <a16:creationId xmlns:a16="http://schemas.microsoft.com/office/drawing/2014/main" id="{6A5BDD4A-4287-B4D1-02C2-7DA824D3E5BD}"/>
                </a:ext>
              </a:extLst>
            </p:cNvPr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eaLnBrk="1" hangingPunct="1">
                <a:defRPr/>
              </a:pPr>
              <a:endParaRPr lang="en-US">
                <a:latin typeface="Arial" charset="0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69" r:id="rId1"/>
    <p:sldLayoutId id="2147484361" r:id="rId2"/>
    <p:sldLayoutId id="2147484370" r:id="rId3"/>
    <p:sldLayoutId id="2147484362" r:id="rId4"/>
    <p:sldLayoutId id="2147484363" r:id="rId5"/>
    <p:sldLayoutId id="2147484364" r:id="rId6"/>
    <p:sldLayoutId id="2147484365" r:id="rId7"/>
    <p:sldLayoutId id="2147484366" r:id="rId8"/>
    <p:sldLayoutId id="2147484371" r:id="rId9"/>
    <p:sldLayoutId id="2147484367" r:id="rId10"/>
    <p:sldLayoutId id="2147484368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50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rgbClr val="9BBB59"/>
        </a:buClr>
        <a:buSzPct val="95000"/>
        <a:buFont typeface="Wingdings 2" panose="05020102010507070707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anose="05020102010507070707" pitchFamily="18" charset="2"/>
        <a:buChar char="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 2" panose="05020102010507070707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 rtl="0" eaLnBrk="0" fontAlgn="base" hangingPunct="0">
        <a:spcBef>
          <a:spcPct val="20000"/>
        </a:spcBef>
        <a:spcAft>
          <a:spcPct val="0"/>
        </a:spcAft>
        <a:buClr>
          <a:srgbClr val="9BBB59"/>
        </a:buClr>
        <a:buSzPct val="65000"/>
        <a:buFont typeface="Wingdings 2" panose="05020102010507070707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 rtl="0" eaLnBrk="0" fontAlgn="base" hangingPunct="0">
        <a:spcBef>
          <a:spcPct val="20000"/>
        </a:spcBef>
        <a:spcAft>
          <a:spcPct val="0"/>
        </a:spcAft>
        <a:buClr>
          <a:srgbClr val="8064A2"/>
        </a:buClr>
        <a:buSzPct val="65000"/>
        <a:buFont typeface="Wingdings 2" panose="05020102010507070707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hsj.org/" TargetMode="External"/><Relationship Id="rId2" Type="http://schemas.openxmlformats.org/officeDocument/2006/relationships/hyperlink" Target="http://www.publichealthandsocialjustice.org/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mailto:martindonohoe@phsj.org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>
            <a:extLst>
              <a:ext uri="{FF2B5EF4-FFF2-40B4-BE49-F238E27FC236}">
                <a16:creationId xmlns:a16="http://schemas.microsoft.com/office/drawing/2014/main" id="{34D580E4-523C-819A-107E-4DB2D1CBDAAB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ln>
            <a:miter lim="800000"/>
            <a:headEnd/>
            <a:tailEnd/>
          </a:ln>
        </p:spPr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6000"/>
              <a:t>Food Safety and </a:t>
            </a:r>
            <a:br>
              <a:rPr lang="en-US" sz="6000"/>
            </a:br>
            <a:r>
              <a:rPr lang="en-US" sz="6000"/>
              <a:t>Food </a:t>
            </a:r>
            <a:r>
              <a:rPr lang="en-US" sz="6000" dirty="0"/>
              <a:t>Justice</a:t>
            </a:r>
          </a:p>
        </p:txBody>
      </p:sp>
      <p:sp>
        <p:nvSpPr>
          <p:cNvPr id="6147" name="Rectangle 3">
            <a:extLst>
              <a:ext uri="{FF2B5EF4-FFF2-40B4-BE49-F238E27FC236}">
                <a16:creationId xmlns:a16="http://schemas.microsoft.com/office/drawing/2014/main" id="{C9B32A69-B721-7273-4491-733FFAB68D3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33400" y="3228975"/>
            <a:ext cx="7854950" cy="1752600"/>
          </a:xfrm>
        </p:spPr>
        <p:txBody>
          <a:bodyPr/>
          <a:lstStyle/>
          <a:p>
            <a:pPr marR="0" eaLnBrk="1" hangingPunct="1"/>
            <a:r>
              <a:rPr lang="en-US" altLang="en-US"/>
              <a:t>Martin Donohoe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>
            <a:extLst>
              <a:ext uri="{FF2B5EF4-FFF2-40B4-BE49-F238E27FC236}">
                <a16:creationId xmlns:a16="http://schemas.microsoft.com/office/drawing/2014/main" id="{EF14C878-8D35-A42D-9694-8FE679C01E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4000"/>
              <a:t>UN Declaration of Human Rights</a:t>
            </a:r>
          </a:p>
        </p:txBody>
      </p:sp>
      <p:sp>
        <p:nvSpPr>
          <p:cNvPr id="7171" name="Rectangle 3">
            <a:extLst>
              <a:ext uri="{FF2B5EF4-FFF2-40B4-BE49-F238E27FC236}">
                <a16:creationId xmlns:a16="http://schemas.microsoft.com/office/drawing/2014/main" id="{27ECA541-8EC5-30B4-FF86-094AF7ECD9C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en-US" altLang="en-US"/>
              <a:t>	</a:t>
            </a:r>
            <a:r>
              <a:rPr lang="en-US" altLang="en-US" sz="4000"/>
              <a:t>“Everyone has the right to a standard of living adequate for the health and well-being of himself and of his family, including food, clothing, housing and medical care”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>
            <a:extLst>
              <a:ext uri="{FF2B5EF4-FFF2-40B4-BE49-F238E27FC236}">
                <a16:creationId xmlns:a16="http://schemas.microsoft.com/office/drawing/2014/main" id="{B82CD0DB-8D10-3412-D6B9-6049CC45E0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/>
              <a:t>Food Justice: Overview</a:t>
            </a:r>
          </a:p>
        </p:txBody>
      </p:sp>
      <p:sp>
        <p:nvSpPr>
          <p:cNvPr id="8195" name="Rectangle 3">
            <a:extLst>
              <a:ext uri="{FF2B5EF4-FFF2-40B4-BE49-F238E27FC236}">
                <a16:creationId xmlns:a16="http://schemas.microsoft.com/office/drawing/2014/main" id="{5C661521-9F2C-0156-5B10-2810E0F57AA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 sz="2800" dirty="0"/>
              <a:t>Agriculture - consequences</a:t>
            </a:r>
          </a:p>
          <a:p>
            <a:pPr eaLnBrk="1" hangingPunct="1"/>
            <a:r>
              <a:rPr lang="en-US" altLang="en-US" sz="2800" dirty="0"/>
              <a:t>Biodiversity</a:t>
            </a:r>
          </a:p>
          <a:p>
            <a:pPr lvl="1" eaLnBrk="1" hangingPunct="1"/>
            <a:r>
              <a:rPr lang="en-US" altLang="en-US" dirty="0"/>
              <a:t>75% decrease over 20</a:t>
            </a:r>
            <a:r>
              <a:rPr lang="en-US" altLang="en-US" baseline="30000" dirty="0"/>
              <a:t>th</a:t>
            </a:r>
            <a:r>
              <a:rPr lang="en-US" altLang="en-US" dirty="0"/>
              <a:t> Century</a:t>
            </a:r>
          </a:p>
          <a:p>
            <a:pPr lvl="1" eaLnBrk="1" hangingPunct="1"/>
            <a:r>
              <a:rPr lang="en-US" altLang="en-US" dirty="0"/>
              <a:t>Vulnerability to infestations (e.g., Irish potato famine)</a:t>
            </a:r>
          </a:p>
          <a:p>
            <a:pPr lvl="1" eaLnBrk="1" hangingPunct="1"/>
            <a:r>
              <a:rPr lang="en-US" altLang="en-US" dirty="0"/>
              <a:t>Svalbard Seed Bank; Global Genome Initiative</a:t>
            </a:r>
          </a:p>
          <a:p>
            <a:pPr eaLnBrk="1" hangingPunct="1"/>
            <a:r>
              <a:rPr lang="en-US" altLang="en-US" sz="2800" dirty="0"/>
              <a:t>Deforestation</a:t>
            </a:r>
          </a:p>
          <a:p>
            <a:pPr lvl="1" eaLnBrk="1" hangingPunct="1"/>
            <a:r>
              <a:rPr lang="en-US" altLang="en-US" dirty="0"/>
              <a:t>Overpopulation, unsustainable agricultural practices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>
            <a:extLst>
              <a:ext uri="{FF2B5EF4-FFF2-40B4-BE49-F238E27FC236}">
                <a16:creationId xmlns:a16="http://schemas.microsoft.com/office/drawing/2014/main" id="{27C65D54-61BF-950E-315D-88264A9F00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Food Justice: Overview</a:t>
            </a:r>
          </a:p>
        </p:txBody>
      </p:sp>
      <p:sp>
        <p:nvSpPr>
          <p:cNvPr id="9219" name="Content Placeholder 2">
            <a:extLst>
              <a:ext uri="{FF2B5EF4-FFF2-40B4-BE49-F238E27FC236}">
                <a16:creationId xmlns:a16="http://schemas.microsoft.com/office/drawing/2014/main" id="{D389D5D1-B841-3FE9-100B-7A05C67FCD5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 sz="3600"/>
              <a:t>Soil erosion</a:t>
            </a:r>
          </a:p>
          <a:p>
            <a:pPr eaLnBrk="1" hangingPunct="1"/>
            <a:endParaRPr lang="en-US" altLang="en-US" sz="3600"/>
          </a:p>
          <a:p>
            <a:pPr eaLnBrk="1" hangingPunct="1"/>
            <a:r>
              <a:rPr lang="en-US" altLang="en-US" sz="3600"/>
              <a:t>Water availability</a:t>
            </a:r>
          </a:p>
          <a:p>
            <a:pPr eaLnBrk="1" hangingPunct="1"/>
            <a:endParaRPr lang="en-US" altLang="en-US" sz="3600"/>
          </a:p>
          <a:p>
            <a:pPr eaLnBrk="1" hangingPunct="1"/>
            <a:r>
              <a:rPr lang="en-US" altLang="en-US" sz="3600"/>
              <a:t>Health consequences of pesticide use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>
            <a:extLst>
              <a:ext uri="{FF2B5EF4-FFF2-40B4-BE49-F238E27FC236}">
                <a16:creationId xmlns:a16="http://schemas.microsoft.com/office/drawing/2014/main" id="{7951C4AF-0DF7-7A43-16F5-024C6916FC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Agriculture</a:t>
            </a:r>
          </a:p>
        </p:txBody>
      </p:sp>
      <p:sp>
        <p:nvSpPr>
          <p:cNvPr id="10243" name="Content Placeholder 2">
            <a:extLst>
              <a:ext uri="{FF2B5EF4-FFF2-40B4-BE49-F238E27FC236}">
                <a16:creationId xmlns:a16="http://schemas.microsoft.com/office/drawing/2014/main" id="{57F63E15-A550-222A-F380-F8C59361B2F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z="3600"/>
              <a:t>Responsible for:</a:t>
            </a:r>
          </a:p>
          <a:p>
            <a:pPr lvl="1"/>
            <a:r>
              <a:rPr lang="en-US" altLang="en-US" sz="3600"/>
              <a:t>70% of fresh water use</a:t>
            </a:r>
          </a:p>
          <a:p>
            <a:pPr lvl="1"/>
            <a:r>
              <a:rPr lang="en-US" altLang="en-US" sz="3600"/>
              <a:t>80% of world’s tropical and subtropical deforestation</a:t>
            </a:r>
          </a:p>
          <a:p>
            <a:pPr lvl="1"/>
            <a:r>
              <a:rPr lang="en-US" altLang="en-US" sz="3600"/>
              <a:t>33% of human-caused greenhouse gas emissions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id="{668C1D56-DFD2-AF59-4E4A-885CEAE57C9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/>
              <a:t>Corporate Control of Agriculture</a:t>
            </a:r>
          </a:p>
        </p:txBody>
      </p:sp>
      <p:sp>
        <p:nvSpPr>
          <p:cNvPr id="11267" name="Rectangle 3">
            <a:extLst>
              <a:ext uri="{FF2B5EF4-FFF2-40B4-BE49-F238E27FC236}">
                <a16:creationId xmlns:a16="http://schemas.microsoft.com/office/drawing/2014/main" id="{FD7752D2-14CF-BD70-C7ED-AD78107A709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 sz="2800" dirty="0"/>
              <a:t>U.S.: Monsanto, Novartis, Pioneer/Dupont, Aventis CropScience, Bayer CropScience, BASF, Syngenta, Dow</a:t>
            </a:r>
          </a:p>
          <a:p>
            <a:pPr eaLnBrk="1" hangingPunct="1"/>
            <a:r>
              <a:rPr lang="en-US" altLang="en-US" sz="2800" dirty="0"/>
              <a:t>Mid 1970s – 7,000 seed companies (none controls over 0.5% of market)</a:t>
            </a:r>
          </a:p>
          <a:p>
            <a:pPr eaLnBrk="1" hangingPunct="1"/>
            <a:r>
              <a:rPr lang="en-US" altLang="en-US" sz="2800" dirty="0"/>
              <a:t>2019 – 4 companies control 2/3 of global seed market (Bayer and BASF [German], Syngenta [China], and Corteva [US])</a:t>
            </a:r>
          </a:p>
          <a:p>
            <a:pPr eaLnBrk="1" hangingPunct="1"/>
            <a:r>
              <a:rPr lang="en-US" altLang="en-US" sz="2800" dirty="0"/>
              <a:t>2021: 4 companies control 90% of global grain market (Cargill, ADM, Bunge, and Dreyfus)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173DA0-39F2-4126-5703-DD6F6388FB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z="4500" b="0" i="0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Corporate Control of Agriculture</a:t>
            </a:r>
            <a:endParaRPr lang="en-AU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3EA0DD-6F84-5B92-8B71-E6A6E630B7F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AU" dirty="0"/>
              <a:t>Four meatpackers control 60% of the US poultry market</a:t>
            </a:r>
          </a:p>
          <a:p>
            <a:r>
              <a:rPr lang="en-AU" dirty="0"/>
              <a:t>Three companies control 85% and 75% respectively of the US beef and pork markets: JBS (Brazil), Tyson (US) and Smithfield (China)</a:t>
            </a:r>
          </a:p>
          <a:p>
            <a:r>
              <a:rPr lang="en-US" altLang="en-US" sz="2400" dirty="0"/>
              <a:t>Two companies control nearly half the US market for tractors and other farm machinery (and prohibit farmers from repairing their own machines)</a:t>
            </a:r>
          </a:p>
          <a:p>
            <a:r>
              <a:rPr lang="en-US" altLang="en-US" sz="2400" dirty="0"/>
              <a:t>Control/harassment of scientists</a:t>
            </a:r>
          </a:p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11617404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1298C77-57E8-5A8D-6C1F-E9A17F278D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6350" y="133350"/>
            <a:ext cx="6591300" cy="6591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143752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>
            <a:extLst>
              <a:ext uri="{FF2B5EF4-FFF2-40B4-BE49-F238E27FC236}">
                <a16:creationId xmlns:a16="http://schemas.microsoft.com/office/drawing/2014/main" id="{2F019E6F-448D-58F7-D109-FEF82AA753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4400"/>
              <a:t>Industrial Food Production vs. Peasant Food Web</a:t>
            </a:r>
          </a:p>
        </p:txBody>
      </p:sp>
      <p:sp>
        <p:nvSpPr>
          <p:cNvPr id="14339" name="Content Placeholder 2">
            <a:extLst>
              <a:ext uri="{FF2B5EF4-FFF2-40B4-BE49-F238E27FC236}">
                <a16:creationId xmlns:a16="http://schemas.microsoft.com/office/drawing/2014/main" id="{300594EE-1645-3393-449D-9ECA9B94671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/>
              <a:t>Peasant food web feeds 70% of world, using only 25% of food-production resources</a:t>
            </a:r>
          </a:p>
          <a:p>
            <a:r>
              <a:rPr lang="en-US" altLang="en-US"/>
              <a:t>Industrial food production: </a:t>
            </a:r>
          </a:p>
          <a:p>
            <a:pPr lvl="1"/>
            <a:r>
              <a:rPr lang="en-US" altLang="en-US"/>
              <a:t>Only 24% of food produced actually reaches people (the rest is wasted in meat production inefficiencies; lost in transport, storage, and in the household; and diverted to non-food products)</a:t>
            </a:r>
          </a:p>
          <a:p>
            <a:pPr lvl="1"/>
            <a:r>
              <a:rPr lang="en-US" altLang="en-US"/>
              <a:t>Every $1 spent on industrial food results in $2 in cleanup costs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>
            <a:extLst>
              <a:ext uri="{FF2B5EF4-FFF2-40B4-BE49-F238E27FC236}">
                <a16:creationId xmlns:a16="http://schemas.microsoft.com/office/drawing/2014/main" id="{70B7EC0D-84DE-44DB-0C99-4E46C2F533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4400"/>
              <a:t>Industrial Food Production vs. Peasant Food Web</a:t>
            </a:r>
          </a:p>
        </p:txBody>
      </p:sp>
      <p:sp>
        <p:nvSpPr>
          <p:cNvPr id="15363" name="Content Placeholder 2">
            <a:extLst>
              <a:ext uri="{FF2B5EF4-FFF2-40B4-BE49-F238E27FC236}">
                <a16:creationId xmlns:a16="http://schemas.microsoft.com/office/drawing/2014/main" id="{F52908FD-4DDA-A7CC-DFB4-ACF961665C0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z="2800" dirty="0"/>
              <a:t>Industrial food production: </a:t>
            </a:r>
          </a:p>
          <a:p>
            <a:pPr lvl="1"/>
            <a:r>
              <a:rPr lang="en-US" altLang="en-US" sz="2800" dirty="0"/>
              <a:t>Uses 2-3 times more fossil fuel energy</a:t>
            </a:r>
          </a:p>
          <a:p>
            <a:pPr lvl="1"/>
            <a:r>
              <a:rPr lang="en-US" altLang="en-US" sz="2800" dirty="0"/>
              <a:t>Responsible for 85-90% of all agricultural greenhouse gas emissions</a:t>
            </a:r>
          </a:p>
          <a:p>
            <a:pPr lvl="1"/>
            <a:r>
              <a:rPr lang="en-US" altLang="en-US" sz="2800" dirty="0"/>
              <a:t>Damages 75 billion tons of soil annually (24 billion tons lost)</a:t>
            </a:r>
          </a:p>
          <a:p>
            <a:pPr lvl="1"/>
            <a:r>
              <a:rPr lang="en-US" altLang="en-US" sz="2800" dirty="0"/>
              <a:t>Narrows crop genetic diversity by 75%</a:t>
            </a:r>
          </a:p>
          <a:p>
            <a:pPr lvl="1"/>
            <a:r>
              <a:rPr lang="en-US" altLang="en-US" sz="2800" dirty="0"/>
              <a:t>Accelerates nutritional decline</a:t>
            </a:r>
          </a:p>
          <a:p>
            <a:endParaRPr lang="en-US" alt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>
            <a:extLst>
              <a:ext uri="{FF2B5EF4-FFF2-40B4-BE49-F238E27FC236}">
                <a16:creationId xmlns:a16="http://schemas.microsoft.com/office/drawing/2014/main" id="{347B9330-D423-8A4C-A3DA-1765F7A394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Food Justice</a:t>
            </a:r>
          </a:p>
        </p:txBody>
      </p:sp>
      <p:sp>
        <p:nvSpPr>
          <p:cNvPr id="16387" name="Rectangle 3">
            <a:extLst>
              <a:ext uri="{FF2B5EF4-FFF2-40B4-BE49-F238E27FC236}">
                <a16:creationId xmlns:a16="http://schemas.microsoft.com/office/drawing/2014/main" id="{C102BCC8-459C-4090-7A05-64F80092B6B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 sz="2800" dirty="0"/>
              <a:t>Lobbying, governmental influence (revolving door)</a:t>
            </a:r>
          </a:p>
          <a:p>
            <a:pPr eaLnBrk="1" hangingPunct="1"/>
            <a:r>
              <a:rPr lang="en-US" altLang="en-US" sz="2800" dirty="0"/>
              <a:t>Production and Distribution</a:t>
            </a:r>
          </a:p>
          <a:p>
            <a:pPr lvl="1" eaLnBrk="1" hangingPunct="1"/>
            <a:r>
              <a:rPr lang="en-US" altLang="en-US" sz="2800" dirty="0"/>
              <a:t>Local vs international, greenhouse gasses/global warming</a:t>
            </a:r>
          </a:p>
          <a:p>
            <a:pPr eaLnBrk="1" hangingPunct="1"/>
            <a:r>
              <a:rPr lang="en-US" altLang="en-US" sz="2800" dirty="0"/>
              <a:t>Processing, transportation, and storage materials can account for up to ½ the cost of packaged foods</a:t>
            </a:r>
          </a:p>
          <a:p>
            <a:pPr eaLnBrk="1" hangingPunct="1"/>
            <a:r>
              <a:rPr lang="en-US" altLang="en-US" sz="2800" dirty="0"/>
              <a:t>Diversion of food crops to biofuels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>
            <a:extLst>
              <a:ext uri="{FF2B5EF4-FFF2-40B4-BE49-F238E27FC236}">
                <a16:creationId xmlns:a16="http://schemas.microsoft.com/office/drawing/2014/main" id="{50AB1DE1-40FC-29A5-A08B-87409DF1AF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Poverty and Famine</a:t>
            </a:r>
          </a:p>
        </p:txBody>
      </p:sp>
      <p:sp>
        <p:nvSpPr>
          <p:cNvPr id="17411" name="Rectangle 3">
            <a:extLst>
              <a:ext uri="{FF2B5EF4-FFF2-40B4-BE49-F238E27FC236}">
                <a16:creationId xmlns:a16="http://schemas.microsoft.com/office/drawing/2014/main" id="{6B16998E-667F-71D5-B73D-CAF660E3A85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 sz="3200" dirty="0"/>
              <a:t>U.S. Poverty</a:t>
            </a:r>
          </a:p>
          <a:p>
            <a:pPr lvl="1" eaLnBrk="1" hangingPunct="1"/>
            <a:r>
              <a:rPr lang="en-US" altLang="en-US" sz="3200" dirty="0"/>
              <a:t>15% (22% children)</a:t>
            </a:r>
          </a:p>
          <a:p>
            <a:pPr lvl="1" eaLnBrk="1" hangingPunct="1"/>
            <a:r>
              <a:rPr lang="en-US" altLang="en-US" sz="3200" dirty="0"/>
              <a:t>Racial disparities</a:t>
            </a:r>
          </a:p>
          <a:p>
            <a:pPr eaLnBrk="1" hangingPunct="1"/>
            <a:r>
              <a:rPr lang="en-US" altLang="en-US" sz="3200" dirty="0"/>
              <a:t>Worldwide</a:t>
            </a:r>
          </a:p>
          <a:p>
            <a:pPr lvl="1" eaLnBrk="1" hangingPunct="1"/>
            <a:r>
              <a:rPr lang="en-US" altLang="en-US" sz="3200" dirty="0"/>
              <a:t>650 million lack access to safely managed drinking water</a:t>
            </a:r>
          </a:p>
          <a:p>
            <a:pPr lvl="1" eaLnBrk="1" hangingPunct="1"/>
            <a:r>
              <a:rPr lang="en-US" altLang="en-US" sz="3200" dirty="0"/>
              <a:t>1.6 billion lack adequate sanitation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1">
            <a:extLst>
              <a:ext uri="{FF2B5EF4-FFF2-40B4-BE49-F238E27FC236}">
                <a16:creationId xmlns:a16="http://schemas.microsoft.com/office/drawing/2014/main" id="{31B47DFD-20BB-0EC9-E00F-0D8A0BB191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Poverty and Famine</a:t>
            </a:r>
          </a:p>
        </p:txBody>
      </p:sp>
      <p:sp>
        <p:nvSpPr>
          <p:cNvPr id="18435" name="Content Placeholder 2">
            <a:extLst>
              <a:ext uri="{FF2B5EF4-FFF2-40B4-BE49-F238E27FC236}">
                <a16:creationId xmlns:a16="http://schemas.microsoft.com/office/drawing/2014/main" id="{C8C32396-E0ED-E2D7-F240-6875A47DD91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 sz="2800" dirty="0">
                <a:solidFill>
                  <a:srgbClr val="000000"/>
                </a:solidFill>
              </a:rPr>
              <a:t>Worldwide, 5 billion people suffer from deficiencies of essential vitamins and minerals (iodine, vitamin E, calcium, iron, riboflavin, folate, and vitamin C)</a:t>
            </a:r>
          </a:p>
          <a:p>
            <a:pPr eaLnBrk="1" hangingPunct="1"/>
            <a:r>
              <a:rPr lang="en-US" altLang="en-US" sz="2800" dirty="0">
                <a:solidFill>
                  <a:srgbClr val="000000"/>
                </a:solidFill>
              </a:rPr>
              <a:t>Famine: 25,000 people die from hunger and hunger-related causes daily (equals almost 1/3 of immediate deaths due to atomic </a:t>
            </a:r>
            <a:r>
              <a:rPr lang="en-US" altLang="en-US" sz="2800" dirty="0" err="1">
                <a:solidFill>
                  <a:srgbClr val="000000"/>
                </a:solidFill>
              </a:rPr>
              <a:t>bombinb</a:t>
            </a:r>
            <a:r>
              <a:rPr lang="en-US" altLang="en-US" sz="2800" dirty="0">
                <a:solidFill>
                  <a:srgbClr val="000000"/>
                </a:solidFill>
              </a:rPr>
              <a:t> of Hiroshima)</a:t>
            </a:r>
          </a:p>
          <a:p>
            <a:pPr eaLnBrk="1" hangingPunct="1"/>
            <a:r>
              <a:rPr lang="en-AU" altLang="en-US" sz="2800" dirty="0">
                <a:solidFill>
                  <a:srgbClr val="000000"/>
                </a:solidFill>
              </a:rPr>
              <a:t>Diarrheal diseases affect 10% of world’s population and kill 420,000 individuals each year</a:t>
            </a:r>
          </a:p>
          <a:p>
            <a:pPr eaLnBrk="1" hangingPunct="1"/>
            <a:endParaRPr lang="en-US" altLang="en-US" sz="2800" dirty="0">
              <a:solidFill>
                <a:srgbClr val="000000"/>
              </a:solidFill>
            </a:endParaRPr>
          </a:p>
          <a:p>
            <a:endParaRPr lang="en-US" altLang="en-US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A81368-B2CE-DE3E-A08D-32FCA56013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Poverty and Famine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385961-114A-082C-8F63-FAE08ECCD07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 sz="2800" dirty="0">
                <a:solidFill>
                  <a:srgbClr val="000000"/>
                </a:solidFill>
              </a:rPr>
              <a:t>World hunger rates decreasing: 19% (1990-92) to 8% (2025)</a:t>
            </a:r>
          </a:p>
          <a:p>
            <a:pPr lvl="1">
              <a:defRPr/>
            </a:pPr>
            <a:r>
              <a:rPr lang="en-US" sz="2800" dirty="0"/>
              <a:t>Trump’s elimination of Agency for International Development funding caused an estimated 1.6 million excess deaths in 2025 and will cost a total of 9-14 million by 2030</a:t>
            </a:r>
          </a:p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402071586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042" name="Rectangle 2">
            <a:extLst>
              <a:ext uri="{FF2B5EF4-FFF2-40B4-BE49-F238E27FC236}">
                <a16:creationId xmlns:a16="http://schemas.microsoft.com/office/drawing/2014/main" id="{F112395E-918B-B27F-B4FC-0A8D3DE4670E}"/>
              </a:ext>
            </a:extLst>
          </p:cNvPr>
          <p:cNvSpPr>
            <a:spLocks noGrp="1" noRot="1" noChangeArrowheads="1"/>
          </p:cNvSpPr>
          <p:nvPr>
            <p:ph type="title" idx="4294967295"/>
          </p:nvPr>
        </p:nvSpPr>
        <p:spPr>
          <a:xfrm>
            <a:off x="0" y="274638"/>
            <a:ext cx="8229600" cy="1143000"/>
          </a:xfrm>
        </p:spPr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>
                <a:effectLst>
                  <a:outerShdw blurRad="38100" dist="38100" dir="2700000" algn="tl">
                    <a:srgbClr val="C0C0C0"/>
                  </a:outerShdw>
                </a:effectLst>
              </a:rPr>
              <a:t>Poverty and Priorities</a:t>
            </a:r>
          </a:p>
        </p:txBody>
      </p:sp>
      <p:sp>
        <p:nvSpPr>
          <p:cNvPr id="343043" name="Rectangle 3">
            <a:extLst>
              <a:ext uri="{FF2B5EF4-FFF2-40B4-BE49-F238E27FC236}">
                <a16:creationId xmlns:a16="http://schemas.microsoft.com/office/drawing/2014/main" id="{F59FC962-A574-412E-B292-8DE0F5B906AB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0" y="1600200"/>
            <a:ext cx="8229600" cy="4525963"/>
          </a:xfrm>
        </p:spPr>
        <p:txBody>
          <a:bodyPr>
            <a:normAutofit/>
          </a:bodyPr>
          <a:lstStyle/>
          <a:p>
            <a:pPr marL="274320" indent="-274320" eaLnBrk="1" fontAlgn="auto" hangingPunct="1">
              <a:lnSpc>
                <a:spcPct val="90000"/>
              </a:lnSpc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en-US" sz="32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Amount of money needed each year (in addition to current expenditures) to provide water and sanitation for all people in developing nations = $9 billion</a:t>
            </a:r>
          </a:p>
          <a:p>
            <a:pPr marL="274320" indent="-274320" eaLnBrk="1" fontAlgn="auto" hangingPunct="1">
              <a:lnSpc>
                <a:spcPct val="90000"/>
              </a:lnSpc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en-US" sz="32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Amount of money spent annually on cosmetics in the U.S. = $8 billion</a:t>
            </a:r>
          </a:p>
          <a:p>
            <a:pPr marL="274320" indent="-274320" eaLnBrk="1" fontAlgn="auto" hangingPunct="1">
              <a:lnSpc>
                <a:spcPct val="90000"/>
              </a:lnSpc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en-US" sz="32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One week of developed world farm subsidies = Annual cost of food aid required to eliminate world hunger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>
            <a:extLst>
              <a:ext uri="{FF2B5EF4-FFF2-40B4-BE49-F238E27FC236}">
                <a16:creationId xmlns:a16="http://schemas.microsoft.com/office/drawing/2014/main" id="{C0FCAACA-803A-5A36-FD28-E4C84471245A}"/>
              </a:ext>
            </a:extLst>
          </p:cNvPr>
          <p:cNvSpPr>
            <a:spLocks noGrp="1" noRot="1"/>
          </p:cNvSpPr>
          <p:nvPr>
            <p:ph type="title" idx="4294967295"/>
          </p:nvPr>
        </p:nvSpPr>
        <p:spPr>
          <a:xfrm>
            <a:off x="0" y="274638"/>
            <a:ext cx="8229600" cy="1143000"/>
          </a:xfrm>
        </p:spPr>
        <p:txBody>
          <a:bodyPr lIns="80962" tIns="39688" rIns="80962" bIns="39688"/>
          <a:lstStyle/>
          <a:p>
            <a:pPr defTabSz="806450" eaLnBrk="1" hangingPunct="1"/>
            <a:r>
              <a:rPr lang="en-US" altLang="en-US">
                <a:solidFill>
                  <a:schemeClr val="tx1"/>
                </a:solidFill>
              </a:rPr>
              <a:t>Foreign Aid</a:t>
            </a:r>
            <a:endParaRPr lang="en-US" altLang="en-US" sz="3900" b="1">
              <a:solidFill>
                <a:schemeClr val="tx1"/>
              </a:solidFill>
            </a:endParaRPr>
          </a:p>
        </p:txBody>
      </p:sp>
      <p:sp>
        <p:nvSpPr>
          <p:cNvPr id="299011" name="Rectangle 3">
            <a:extLst>
              <a:ext uri="{FF2B5EF4-FFF2-40B4-BE49-F238E27FC236}">
                <a16:creationId xmlns:a16="http://schemas.microsoft.com/office/drawing/2014/main" id="{B0433103-6489-319B-9297-98F78E58D60E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0" y="1676400"/>
            <a:ext cx="7772400" cy="4097338"/>
          </a:xfrm>
        </p:spPr>
        <p:txBody>
          <a:bodyPr lIns="80962" tIns="39688" rIns="80962" bIns="39688">
            <a:normAutofit/>
          </a:bodyPr>
          <a:lstStyle/>
          <a:p>
            <a:pPr marL="303213" indent="-303213" defTabSz="806450" eaLnBrk="1" fontAlgn="auto" hangingPunct="1">
              <a:lnSpc>
                <a:spcPct val="80000"/>
              </a:lnSpc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en-US" sz="32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In total dollars: U.S. #1</a:t>
            </a:r>
          </a:p>
          <a:p>
            <a:pPr marL="303213" indent="-303213" defTabSz="806450" eaLnBrk="1" fontAlgn="auto" hangingPunct="1">
              <a:lnSpc>
                <a:spcPct val="80000"/>
              </a:lnSpc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en-US" sz="32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As a % of GDP, U.S. ranks 21</a:t>
            </a:r>
            <a:r>
              <a:rPr lang="en-US" sz="3200" baseline="300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st</a:t>
            </a:r>
            <a:r>
              <a:rPr lang="en-US" sz="32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 among the world’s wealthiest nations</a:t>
            </a:r>
          </a:p>
          <a:p>
            <a:pPr marL="303213" indent="-303213" defTabSz="806450" eaLnBrk="1" fontAlgn="auto" hangingPunct="1">
              <a:lnSpc>
                <a:spcPct val="80000"/>
              </a:lnSpc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en-US" sz="32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U.S. Aid: Over 1/3 military, 1/4 economic, 1/3  for food and development</a:t>
            </a:r>
          </a:p>
          <a:p>
            <a:pPr marL="303213" indent="-303213" defTabSz="806450" eaLnBrk="1" fontAlgn="auto" hangingPunct="1">
              <a:lnSpc>
                <a:spcPct val="80000"/>
              </a:lnSpc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en-US" sz="32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Most U.S. aid benefits U.S. corporations</a:t>
            </a:r>
          </a:p>
          <a:p>
            <a:pPr marL="303213" indent="-303213" defTabSz="806450" eaLnBrk="1" fontAlgn="auto" hangingPunct="1">
              <a:lnSpc>
                <a:spcPct val="80000"/>
              </a:lnSpc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en-US" sz="32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GM crops and food aid (Zambian famine, Africa - </a:t>
            </a:r>
            <a:r>
              <a:rPr lang="en-US" sz="3200" dirty="0" err="1">
                <a:effectLst>
                  <a:outerShdw blurRad="38100" dist="38100" dir="2700000" algn="tl">
                    <a:srgbClr val="C0C0C0"/>
                  </a:outerShdw>
                </a:effectLst>
              </a:rPr>
              <a:t>Wikileaks</a:t>
            </a:r>
            <a:r>
              <a:rPr lang="en-US" sz="32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)</a:t>
            </a:r>
          </a:p>
        </p:txBody>
      </p:sp>
    </p:spTree>
  </p:cSld>
  <p:clrMapOvr>
    <a:masterClrMapping/>
  </p:clrMapOvr>
  <p:transition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130" name="Rectangle 2">
            <a:extLst>
              <a:ext uri="{FF2B5EF4-FFF2-40B4-BE49-F238E27FC236}">
                <a16:creationId xmlns:a16="http://schemas.microsoft.com/office/drawing/2014/main" id="{A6821C64-68D5-80E7-4BD6-BBA3F91437E4}"/>
              </a:ext>
            </a:extLst>
          </p:cNvPr>
          <p:cNvSpPr>
            <a:spLocks noGrp="1" noRot="1" noChangeArrowheads="1"/>
          </p:cNvSpPr>
          <p:nvPr>
            <p:ph type="title" idx="4294967295"/>
          </p:nvPr>
        </p:nvSpPr>
        <p:spPr>
          <a:xfrm>
            <a:off x="0" y="274638"/>
            <a:ext cx="8229600" cy="1143000"/>
          </a:xfrm>
        </p:spPr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Foreign Aid</a:t>
            </a:r>
          </a:p>
        </p:txBody>
      </p:sp>
      <p:sp>
        <p:nvSpPr>
          <p:cNvPr id="304131" name="Rectangle 3">
            <a:extLst>
              <a:ext uri="{FF2B5EF4-FFF2-40B4-BE49-F238E27FC236}">
                <a16:creationId xmlns:a16="http://schemas.microsoft.com/office/drawing/2014/main" id="{32AE038B-BE3B-BA97-11BC-D2580EF9D677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0" y="1600200"/>
            <a:ext cx="8229600" cy="4525963"/>
          </a:xfrm>
        </p:spPr>
        <p:txBody>
          <a:bodyPr>
            <a:normAutofit/>
          </a:bodyPr>
          <a:lstStyle/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en-US" sz="36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0.19% of the total federal budget (vs. UN target of 0.7%)</a:t>
            </a:r>
          </a:p>
          <a:p>
            <a:pPr marL="641033" lvl="1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en-US" sz="34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1.6% of the U.S. discretionary budget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endParaRPr lang="en-US" sz="3600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en-US" sz="36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On average, Americans think that 24% of the federal budget goes toward foreign aid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058" name="Rectangle 2">
            <a:extLst>
              <a:ext uri="{FF2B5EF4-FFF2-40B4-BE49-F238E27FC236}">
                <a16:creationId xmlns:a16="http://schemas.microsoft.com/office/drawing/2014/main" id="{671F407F-73DB-1DFD-BDE1-8831B1EFDA67}"/>
              </a:ext>
            </a:extLst>
          </p:cNvPr>
          <p:cNvSpPr>
            <a:spLocks noGrp="1" noRot="1" noChangeArrowheads="1"/>
          </p:cNvSpPr>
          <p:nvPr>
            <p:ph type="title" idx="4294967295"/>
          </p:nvPr>
        </p:nvSpPr>
        <p:spPr>
          <a:xfrm>
            <a:off x="0" y="274638"/>
            <a:ext cx="8229600" cy="1143000"/>
          </a:xfrm>
        </p:spPr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Foreign Aid</a:t>
            </a:r>
          </a:p>
        </p:txBody>
      </p:sp>
      <p:sp>
        <p:nvSpPr>
          <p:cNvPr id="301059" name="Rectangle 3">
            <a:extLst>
              <a:ext uri="{FF2B5EF4-FFF2-40B4-BE49-F238E27FC236}">
                <a16:creationId xmlns:a16="http://schemas.microsoft.com/office/drawing/2014/main" id="{93A91718-8C34-3EA5-B962-11D6447D5B28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0" y="1600200"/>
            <a:ext cx="8229600" cy="4525963"/>
          </a:xfrm>
        </p:spPr>
        <p:txBody>
          <a:bodyPr>
            <a:normAutofit/>
          </a:bodyPr>
          <a:lstStyle/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en-US" sz="36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Structural adjustment policies of World Bank, IMF, WTO force developing nations to convert from production of food crops for local consumption to profitable export crops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en-US" sz="36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Land purchases by China, India, and Brazil in Africa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le 1">
            <a:extLst>
              <a:ext uri="{FF2B5EF4-FFF2-40B4-BE49-F238E27FC236}">
                <a16:creationId xmlns:a16="http://schemas.microsoft.com/office/drawing/2014/main" id="{93D85E04-849C-BD61-14EA-19130C832A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Food Waste</a:t>
            </a:r>
          </a:p>
        </p:txBody>
      </p:sp>
      <p:sp>
        <p:nvSpPr>
          <p:cNvPr id="26627" name="Content Placeholder 2">
            <a:extLst>
              <a:ext uri="{FF2B5EF4-FFF2-40B4-BE49-F238E27FC236}">
                <a16:creationId xmlns:a16="http://schemas.microsoft.com/office/drawing/2014/main" id="{6CF88DBE-C369-8F95-687C-14CA2E563F1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z="3200" dirty="0"/>
              <a:t>45% of global food production is for animals</a:t>
            </a:r>
          </a:p>
          <a:p>
            <a:r>
              <a:rPr lang="en-US" altLang="en-US" sz="3200" dirty="0"/>
              <a:t>5% for making biodiesel and bioethanol</a:t>
            </a:r>
          </a:p>
          <a:p>
            <a:r>
              <a:rPr lang="en-US" altLang="en-US" sz="3200" dirty="0"/>
              <a:t>Of the rest, each year 2.9 trillion </a:t>
            </a:r>
            <a:r>
              <a:rPr lang="en-US" altLang="en-US" sz="3200" dirty="0" err="1"/>
              <a:t>lbs</a:t>
            </a:r>
            <a:r>
              <a:rPr lang="en-US" altLang="en-US" sz="3200" dirty="0"/>
              <a:t> (1/3) of global food production is not consumed</a:t>
            </a:r>
          </a:p>
          <a:p>
            <a:pPr lvl="1"/>
            <a:r>
              <a:rPr lang="en-US" altLang="en-US" sz="3200" dirty="0"/>
              <a:t>$750 billion loss</a:t>
            </a:r>
          </a:p>
          <a:p>
            <a:pPr lvl="1"/>
            <a:r>
              <a:rPr lang="en-US" altLang="en-US" sz="3200" dirty="0"/>
              <a:t>10% of greenhouse gas emissions</a:t>
            </a:r>
          </a:p>
          <a:p>
            <a:pPr lvl="1"/>
            <a:endParaRPr lang="en-US" altLang="en-US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le 1">
            <a:extLst>
              <a:ext uri="{FF2B5EF4-FFF2-40B4-BE49-F238E27FC236}">
                <a16:creationId xmlns:a16="http://schemas.microsoft.com/office/drawing/2014/main" id="{E0D85106-B6EF-F523-24B0-BBF04E6F92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Food Waste</a:t>
            </a:r>
          </a:p>
        </p:txBody>
      </p:sp>
      <p:sp>
        <p:nvSpPr>
          <p:cNvPr id="27651" name="Content Placeholder 2">
            <a:extLst>
              <a:ext uri="{FF2B5EF4-FFF2-40B4-BE49-F238E27FC236}">
                <a16:creationId xmlns:a16="http://schemas.microsoft.com/office/drawing/2014/main" id="{A85C4401-6138-ADDA-7AF5-A539DE69C2A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z="2800"/>
              <a:t>In the U.S., 53% is not consumed:</a:t>
            </a:r>
          </a:p>
          <a:p>
            <a:pPr lvl="1"/>
            <a:r>
              <a:rPr lang="en-US" altLang="en-US" sz="2800"/>
              <a:t>20% lost during picking and sorting</a:t>
            </a:r>
          </a:p>
          <a:p>
            <a:pPr lvl="1"/>
            <a:r>
              <a:rPr lang="en-US" altLang="en-US" sz="2800"/>
              <a:t>3% lost during storage and shipping</a:t>
            </a:r>
          </a:p>
          <a:p>
            <a:pPr lvl="1"/>
            <a:r>
              <a:rPr lang="en-US" altLang="en-US" sz="2800"/>
              <a:t>2% lost during juice production, canning, or baking</a:t>
            </a:r>
          </a:p>
          <a:p>
            <a:pPr lvl="1"/>
            <a:r>
              <a:rPr lang="en-US" altLang="en-US" sz="2800"/>
              <a:t>9% discarded at wholesalers and supermarkets</a:t>
            </a:r>
          </a:p>
          <a:p>
            <a:pPr lvl="1"/>
            <a:r>
              <a:rPr lang="en-US" altLang="en-US" sz="2800"/>
              <a:t>19% uneaten and discarded in homes</a:t>
            </a:r>
          </a:p>
          <a:p>
            <a:pPr lvl="2"/>
            <a:r>
              <a:rPr lang="en-US" altLang="en-US" sz="2800"/>
              <a:t>Rich waste more than poor</a:t>
            </a:r>
          </a:p>
          <a:p>
            <a:endParaRPr lang="en-US" altLang="en-US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>
            <a:extLst>
              <a:ext uri="{FF2B5EF4-FFF2-40B4-BE49-F238E27FC236}">
                <a16:creationId xmlns:a16="http://schemas.microsoft.com/office/drawing/2014/main" id="{2BA4C625-E2BB-1E47-AE3E-36276F9EC3F5}"/>
              </a:ext>
            </a:extLst>
          </p:cNvPr>
          <p:cNvSpPr>
            <a:spLocks noGrp="1" noRot="1" noChangeArrowheads="1"/>
          </p:cNvSpPr>
          <p:nvPr>
            <p:ph type="title" idx="4294967295"/>
          </p:nvPr>
        </p:nvSpPr>
        <p:spPr>
          <a:xfrm>
            <a:off x="0" y="274638"/>
            <a:ext cx="8229600" cy="1143000"/>
          </a:xfrm>
        </p:spPr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Pesticides</a:t>
            </a:r>
          </a:p>
        </p:txBody>
      </p:sp>
      <p:sp>
        <p:nvSpPr>
          <p:cNvPr id="82947" name="Rectangle 3">
            <a:extLst>
              <a:ext uri="{FF2B5EF4-FFF2-40B4-BE49-F238E27FC236}">
                <a16:creationId xmlns:a16="http://schemas.microsoft.com/office/drawing/2014/main" id="{64ED82C5-42F2-1C3B-B4A5-568AC2D76812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0" y="1600200"/>
            <a:ext cx="8229600" cy="4525963"/>
          </a:xfrm>
        </p:spPr>
        <p:txBody>
          <a:bodyPr>
            <a:normAutofit lnSpcReduction="10000"/>
          </a:bodyPr>
          <a:lstStyle/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en-US" sz="36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5.6 billion lbs/yr pesticides applied annually worldwide</a:t>
            </a:r>
          </a:p>
          <a:p>
            <a:pPr marL="641033" lvl="1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en-US" sz="34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30% in US</a:t>
            </a:r>
          </a:p>
          <a:p>
            <a:pPr marL="641033" lvl="1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en-US" sz="34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17,000 products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en-US" sz="36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$73 billion market</a:t>
            </a:r>
          </a:p>
          <a:p>
            <a:pPr marL="641033" lvl="1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en-US" sz="34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10 firms control 90% of market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en-US" altLang="en-US" sz="3600" dirty="0"/>
              <a:t>US health and environmental costs $10-12 billion/</a:t>
            </a:r>
            <a:r>
              <a:rPr lang="en-US" altLang="en-US" sz="3600" dirty="0" err="1"/>
              <a:t>yr</a:t>
            </a:r>
            <a:endParaRPr lang="en-US" altLang="en-US" sz="3600" dirty="0"/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endParaRPr lang="en-US" sz="3600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2">
            <a:extLst>
              <a:ext uri="{FF2B5EF4-FFF2-40B4-BE49-F238E27FC236}">
                <a16:creationId xmlns:a16="http://schemas.microsoft.com/office/drawing/2014/main" id="{CC5BF339-8A34-E9CE-CB14-93CDF2EFAE30}"/>
              </a:ext>
            </a:extLst>
          </p:cNvPr>
          <p:cNvSpPr>
            <a:spLocks noGrp="1" noRot="1" noChangeArrowheads="1"/>
          </p:cNvSpPr>
          <p:nvPr>
            <p:ph type="title" idx="4294967295"/>
          </p:nvPr>
        </p:nvSpPr>
        <p:spPr>
          <a:xfrm>
            <a:off x="0" y="274638"/>
            <a:ext cx="8229600" cy="1143000"/>
          </a:xfrm>
        </p:spPr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Pesticides</a:t>
            </a:r>
          </a:p>
        </p:txBody>
      </p:sp>
      <p:sp>
        <p:nvSpPr>
          <p:cNvPr id="83971" name="Rectangle 3">
            <a:extLst>
              <a:ext uri="{FF2B5EF4-FFF2-40B4-BE49-F238E27FC236}">
                <a16:creationId xmlns:a16="http://schemas.microsoft.com/office/drawing/2014/main" id="{EAC0EF3A-9F45-BE6C-C809-9B131C749C83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0" y="1600200"/>
            <a:ext cx="8229600" cy="4525963"/>
          </a:xfrm>
        </p:spPr>
        <p:txBody>
          <a:bodyPr>
            <a:normAutofit/>
          </a:bodyPr>
          <a:lstStyle/>
          <a:p>
            <a:pPr marL="274320" indent="-274320" eaLnBrk="1" fontAlgn="auto" hangingPunct="1">
              <a:lnSpc>
                <a:spcPct val="90000"/>
              </a:lnSpc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en-US" sz="32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EPA: U.S. farm workers suffer up to 300,000 pesticide-related acute illnesses and injuries per year</a:t>
            </a:r>
          </a:p>
          <a:p>
            <a:pPr marL="640080" lvl="1" indent="-246888" eaLnBrk="1" fontAlgn="auto" hangingPunct="1">
              <a:lnSpc>
                <a:spcPct val="90000"/>
              </a:lnSpc>
              <a:spcAft>
                <a:spcPts val="0"/>
              </a:spcAft>
              <a:buFont typeface="Wingdings 2"/>
              <a:buChar char=""/>
              <a:defRPr/>
            </a:pPr>
            <a:r>
              <a:rPr lang="en-US" sz="32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25 million cases/yr worldwide</a:t>
            </a:r>
          </a:p>
          <a:p>
            <a:pPr marL="274320" indent="-274320" eaLnBrk="1" fontAlgn="auto" hangingPunct="1">
              <a:lnSpc>
                <a:spcPct val="90000"/>
              </a:lnSpc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en-US" sz="32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NAS: Pesticides in food could cause up to 1 million cancers in the current generation of Americans</a:t>
            </a:r>
          </a:p>
          <a:p>
            <a:pPr marL="274320" indent="-274320" eaLnBrk="1" fontAlgn="auto" hangingPunct="1">
              <a:lnSpc>
                <a:spcPct val="90000"/>
              </a:lnSpc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en-US" sz="32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WHO: 1,000,000 people killed by pesticides over the last 6 years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>
            <a:extLst>
              <a:ext uri="{FF2B5EF4-FFF2-40B4-BE49-F238E27FC236}">
                <a16:creationId xmlns:a16="http://schemas.microsoft.com/office/drawing/2014/main" id="{33E03EC6-C77D-586B-F847-17E03FF67D84}"/>
              </a:ext>
            </a:extLst>
          </p:cNvPr>
          <p:cNvSpPr>
            <a:spLocks noGrp="1" noRot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Pesticides</a:t>
            </a:r>
          </a:p>
        </p:txBody>
      </p:sp>
      <p:sp>
        <p:nvSpPr>
          <p:cNvPr id="32771" name="Rectangle 3">
            <a:extLst>
              <a:ext uri="{FF2B5EF4-FFF2-40B4-BE49-F238E27FC236}">
                <a16:creationId xmlns:a16="http://schemas.microsoft.com/office/drawing/2014/main" id="{310BAB7C-6ADE-9EFD-69D1-CC363B35CD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Clr>
                <a:srgbClr val="FAFD00"/>
              </a:buClr>
            </a:pPr>
            <a:r>
              <a:rPr lang="en-US" altLang="en-US" sz="3600" dirty="0"/>
              <a:t>Linked to autism, Parkinson’s Disease, Alzheimer’s disease, diabetes, obesity (with prenatal exposure), depression, ADHD</a:t>
            </a:r>
          </a:p>
          <a:p>
            <a:pPr eaLnBrk="1" hangingPunct="1">
              <a:buClr>
                <a:srgbClr val="FAFD00"/>
              </a:buClr>
            </a:pPr>
            <a:r>
              <a:rPr lang="en-US" altLang="en-US" sz="3600" dirty="0"/>
              <a:t>Autism spectrum disorders affect 2.5% of U.S. children</a:t>
            </a:r>
          </a:p>
          <a:p>
            <a:pPr eaLnBrk="1" hangingPunct="1">
              <a:buClr>
                <a:srgbClr val="FAFD00"/>
              </a:buClr>
            </a:pPr>
            <a:endParaRPr lang="en-US" altLang="en-US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itle 1">
            <a:extLst>
              <a:ext uri="{FF2B5EF4-FFF2-40B4-BE49-F238E27FC236}">
                <a16:creationId xmlns:a16="http://schemas.microsoft.com/office/drawing/2014/main" id="{B36D9CB6-54B5-83ED-9B55-3118315590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Pesticides</a:t>
            </a:r>
          </a:p>
        </p:txBody>
      </p:sp>
      <p:sp>
        <p:nvSpPr>
          <p:cNvPr id="34819" name="Content Placeholder 2">
            <a:extLst>
              <a:ext uri="{FF2B5EF4-FFF2-40B4-BE49-F238E27FC236}">
                <a16:creationId xmlns:a16="http://schemas.microsoft.com/office/drawing/2014/main" id="{E3CC7ADA-7925-8563-E5F8-0392B5C7935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Clr>
                <a:srgbClr val="FAFD00"/>
              </a:buClr>
            </a:pPr>
            <a:r>
              <a:rPr lang="en-US" altLang="en-US" sz="3200"/>
              <a:t>Children living on or near farms score 5 points lower on IQ tests and other mental and verbal tests</a:t>
            </a:r>
          </a:p>
          <a:p>
            <a:pPr lvl="1" eaLnBrk="1" hangingPunct="1">
              <a:buClr>
                <a:srgbClr val="FAFD00"/>
              </a:buClr>
            </a:pPr>
            <a:r>
              <a:rPr lang="en-US" altLang="en-US" sz="3200"/>
              <a:t>May be due to pesticide exposure</a:t>
            </a:r>
          </a:p>
          <a:p>
            <a:pPr lvl="1" eaLnBrk="1" hangingPunct="1">
              <a:buClr>
                <a:srgbClr val="FAFD00"/>
              </a:buClr>
            </a:pPr>
            <a:r>
              <a:rPr lang="en-US" altLang="en-US" sz="3200"/>
              <a:t>Over 260,000 child farm laborers in US</a:t>
            </a:r>
          </a:p>
          <a:p>
            <a:pPr eaLnBrk="1" hangingPunct="1">
              <a:buClr>
                <a:srgbClr val="FAFD00"/>
              </a:buClr>
            </a:pPr>
            <a:r>
              <a:rPr lang="en-US" altLang="en-US" sz="3200"/>
              <a:t>2015: EPA establishes minimum age (18) for farm workers applying pesticides to fields</a:t>
            </a:r>
          </a:p>
          <a:p>
            <a:pPr eaLnBrk="1" hangingPunct="1">
              <a:buClr>
                <a:srgbClr val="FAFD00"/>
              </a:buClr>
            </a:pPr>
            <a:endParaRPr lang="en-US" altLang="en-US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itle 1">
            <a:extLst>
              <a:ext uri="{FF2B5EF4-FFF2-40B4-BE49-F238E27FC236}">
                <a16:creationId xmlns:a16="http://schemas.microsoft.com/office/drawing/2014/main" id="{EAD7C945-84C5-F923-9397-F5ECE7FA9C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Fertilizer</a:t>
            </a:r>
          </a:p>
        </p:txBody>
      </p:sp>
      <p:sp>
        <p:nvSpPr>
          <p:cNvPr id="35843" name="Content Placeholder 2">
            <a:extLst>
              <a:ext uri="{FF2B5EF4-FFF2-40B4-BE49-F238E27FC236}">
                <a16:creationId xmlns:a16="http://schemas.microsoft.com/office/drawing/2014/main" id="{F83ABB49-8864-1513-3F50-8082E628E87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z="3600"/>
              <a:t>Since 1960s, use of synthetic nitrogen fertilizers has increased 9-fold globally</a:t>
            </a:r>
          </a:p>
          <a:p>
            <a:r>
              <a:rPr lang="en-US" altLang="en-US" sz="3600"/>
              <a:t>Phosphorus use has tripled</a:t>
            </a:r>
          </a:p>
          <a:p>
            <a:r>
              <a:rPr lang="en-US" altLang="en-US" sz="3600"/>
              <a:t>Over ½ of fertilizer used is wasted/not needed</a:t>
            </a:r>
          </a:p>
          <a:p>
            <a:r>
              <a:rPr lang="en-US" altLang="en-US" sz="3600"/>
              <a:t>Runoff damages coral reefs, creates aquatic dead zones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Title 1">
            <a:extLst>
              <a:ext uri="{FF2B5EF4-FFF2-40B4-BE49-F238E27FC236}">
                <a16:creationId xmlns:a16="http://schemas.microsoft.com/office/drawing/2014/main" id="{6C7611D1-6591-7159-E553-07523D8ECF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Agricultural Feed</a:t>
            </a:r>
          </a:p>
        </p:txBody>
      </p:sp>
      <p:sp>
        <p:nvSpPr>
          <p:cNvPr id="36867" name="Content Placeholder 2">
            <a:extLst>
              <a:ext uri="{FF2B5EF4-FFF2-40B4-BE49-F238E27FC236}">
                <a16:creationId xmlns:a16="http://schemas.microsoft.com/office/drawing/2014/main" id="{449BD296-79A9-EAF0-0FF8-C08CC1A6530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/>
              <a:t>Pounds of feed needed to produce one pound of body mass (feed conversion ratio):</a:t>
            </a:r>
          </a:p>
          <a:p>
            <a:pPr lvl="1"/>
            <a:r>
              <a:rPr lang="en-US" altLang="en-US"/>
              <a:t>Cattle – 6.8</a:t>
            </a:r>
          </a:p>
          <a:p>
            <a:pPr lvl="1"/>
            <a:r>
              <a:rPr lang="en-US" altLang="en-US"/>
              <a:t>Pigs – 2.9</a:t>
            </a:r>
          </a:p>
          <a:p>
            <a:pPr lvl="1"/>
            <a:r>
              <a:rPr lang="en-US" altLang="en-US"/>
              <a:t>Broiler chickens – 1.7</a:t>
            </a:r>
          </a:p>
          <a:p>
            <a:pPr lvl="1"/>
            <a:r>
              <a:rPr lang="en-US" altLang="en-US"/>
              <a:t>Fish 1.1 (salmon, slightly higher for other fish)</a:t>
            </a:r>
          </a:p>
          <a:p>
            <a:endParaRPr lang="en-US" altLang="en-US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Title 1">
            <a:extLst>
              <a:ext uri="{FF2B5EF4-FFF2-40B4-BE49-F238E27FC236}">
                <a16:creationId xmlns:a16="http://schemas.microsoft.com/office/drawing/2014/main" id="{D85608DE-46F4-2DEE-13AA-4D4B7D6001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Soil/Water</a:t>
            </a:r>
          </a:p>
        </p:txBody>
      </p:sp>
      <p:sp>
        <p:nvSpPr>
          <p:cNvPr id="37891" name="Content Placeholder 2">
            <a:extLst>
              <a:ext uri="{FF2B5EF4-FFF2-40B4-BE49-F238E27FC236}">
                <a16:creationId xmlns:a16="http://schemas.microsoft.com/office/drawing/2014/main" id="{2A148368-1CFE-2910-ADF4-0F71607184B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z="2800"/>
              <a:t>Soil erosion has increased 60-fold over the past century</a:t>
            </a:r>
          </a:p>
          <a:p>
            <a:pPr lvl="1"/>
            <a:r>
              <a:rPr lang="en-US" altLang="en-US" sz="2800"/>
              <a:t>Soil erosion exceeds soil formation</a:t>
            </a:r>
          </a:p>
          <a:p>
            <a:r>
              <a:rPr lang="en-US" altLang="en-US" sz="2800"/>
              <a:t>Global warming decreasing water tables</a:t>
            </a:r>
          </a:p>
          <a:p>
            <a:r>
              <a:rPr lang="en-US" altLang="en-US" sz="2800"/>
              <a:t>Water-intensive crops worsening drought situations</a:t>
            </a:r>
          </a:p>
          <a:p>
            <a:r>
              <a:rPr lang="en-US" altLang="en-US" sz="2800"/>
              <a:t>Industrial agricultural practices harm earthworms, which fertilize and aerate soil and help prevent soil erosion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Title 1">
            <a:extLst>
              <a:ext uri="{FF2B5EF4-FFF2-40B4-BE49-F238E27FC236}">
                <a16:creationId xmlns:a16="http://schemas.microsoft.com/office/drawing/2014/main" id="{FBBD076C-4DEB-02CE-0022-8AE8F7EDA1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Nanomaterials</a:t>
            </a:r>
          </a:p>
        </p:txBody>
      </p:sp>
      <p:sp>
        <p:nvSpPr>
          <p:cNvPr id="38915" name="Content Placeholder 2">
            <a:extLst>
              <a:ext uri="{FF2B5EF4-FFF2-40B4-BE49-F238E27FC236}">
                <a16:creationId xmlns:a16="http://schemas.microsoft.com/office/drawing/2014/main" id="{D6D1A3B5-C90A-D4ED-7FD2-1E512DC688C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/>
              <a:t>Used in food preservation, packaging, and for antimicrobial effects (</a:t>
            </a:r>
            <a:r>
              <a:rPr lang="en-US" altLang="en-US" dirty="0" err="1"/>
              <a:t>nanosilver</a:t>
            </a:r>
            <a:r>
              <a:rPr lang="en-US" altLang="en-US" dirty="0"/>
              <a:t>)</a:t>
            </a:r>
          </a:p>
          <a:p>
            <a:r>
              <a:rPr lang="en-US" altLang="en-US" dirty="0"/>
              <a:t>Monsanto, Syngenta, BASF, others produce</a:t>
            </a:r>
          </a:p>
          <a:p>
            <a:r>
              <a:rPr lang="en-US" altLang="en-US" dirty="0"/>
              <a:t>Nanoparticles can cross blood-brain barrier and enter cell nuclei</a:t>
            </a:r>
          </a:p>
          <a:p>
            <a:r>
              <a:rPr lang="en-US" altLang="en-US" dirty="0"/>
              <a:t>Not well-studied or regulated, but significant potential health risks</a:t>
            </a:r>
          </a:p>
          <a:p>
            <a:endParaRPr lang="en-US" altLang="en-US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>
            <a:extLst>
              <a:ext uri="{FF2B5EF4-FFF2-40B4-BE49-F238E27FC236}">
                <a16:creationId xmlns:a16="http://schemas.microsoft.com/office/drawing/2014/main" id="{DA327A29-EE1E-F301-9EAD-AFFDEBE63B9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4000">
                <a:effectLst>
                  <a:outerShdw blurRad="38100" dist="38100" dir="2700000" algn="tl">
                    <a:srgbClr val="C0C0C0"/>
                  </a:outerShdw>
                </a:effectLst>
              </a:rPr>
              <a:t>Indoor combustion of coal and biomass</a:t>
            </a:r>
          </a:p>
        </p:txBody>
      </p:sp>
      <p:sp>
        <p:nvSpPr>
          <p:cNvPr id="10243" name="Rectangle 3">
            <a:extLst>
              <a:ext uri="{FF2B5EF4-FFF2-40B4-BE49-F238E27FC236}">
                <a16:creationId xmlns:a16="http://schemas.microsoft.com/office/drawing/2014/main" id="{0FBC9C0C-A786-38C3-522F-7D5E8822EBF4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marL="274320" indent="-274320" eaLnBrk="1" fontAlgn="auto" hangingPunct="1">
              <a:lnSpc>
                <a:spcPct val="90000"/>
              </a:lnSpc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en-US" sz="32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For cooking, heating and food preservation</a:t>
            </a:r>
          </a:p>
          <a:p>
            <a:pPr marL="640080" lvl="1" indent="-246888" eaLnBrk="1" fontAlgn="auto" hangingPunct="1">
              <a:lnSpc>
                <a:spcPct val="90000"/>
              </a:lnSpc>
              <a:spcAft>
                <a:spcPts val="0"/>
              </a:spcAft>
              <a:buFont typeface="Wingdings 2"/>
              <a:buChar char=""/>
              <a:defRPr/>
            </a:pPr>
            <a:r>
              <a:rPr lang="en-US" sz="32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Used by 3 billion people worldwide</a:t>
            </a:r>
          </a:p>
          <a:p>
            <a:pPr marL="640080" lvl="1" indent="-246888" eaLnBrk="1" fontAlgn="auto" hangingPunct="1">
              <a:lnSpc>
                <a:spcPct val="90000"/>
              </a:lnSpc>
              <a:spcAft>
                <a:spcPts val="0"/>
              </a:spcAft>
              <a:buFont typeface="Wingdings 2"/>
              <a:buChar char=""/>
              <a:defRPr/>
            </a:pPr>
            <a:r>
              <a:rPr lang="en-US" sz="32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Causes close to 2 million deaths/yr</a:t>
            </a:r>
          </a:p>
          <a:p>
            <a:pPr marL="640080" lvl="1" indent="-246888" eaLnBrk="1" fontAlgn="auto" hangingPunct="1">
              <a:lnSpc>
                <a:spcPct val="90000"/>
              </a:lnSpc>
              <a:spcAft>
                <a:spcPts val="0"/>
              </a:spcAft>
              <a:buFont typeface="Wingdings 2"/>
              <a:buChar char=""/>
              <a:defRPr/>
            </a:pPr>
            <a:r>
              <a:rPr lang="en-US" sz="32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Associated with multiple pulmonary conditions</a:t>
            </a:r>
          </a:p>
          <a:p>
            <a:pPr marL="640080" lvl="1" indent="-246888" eaLnBrk="1" fontAlgn="auto" hangingPunct="1">
              <a:lnSpc>
                <a:spcPct val="90000"/>
              </a:lnSpc>
              <a:spcAft>
                <a:spcPts val="0"/>
              </a:spcAft>
              <a:buFont typeface="Wingdings 2"/>
              <a:buChar char=""/>
              <a:defRPr/>
            </a:pPr>
            <a:r>
              <a:rPr lang="en-US" sz="32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Women and children predominantly affected</a:t>
            </a:r>
          </a:p>
          <a:p>
            <a:pPr marL="640080" lvl="1" indent="-246888" eaLnBrk="1" fontAlgn="auto" hangingPunct="1">
              <a:lnSpc>
                <a:spcPct val="90000"/>
              </a:lnSpc>
              <a:spcAft>
                <a:spcPts val="0"/>
              </a:spcAft>
              <a:buFont typeface="Wingdings 2"/>
              <a:buChar char=""/>
              <a:defRPr/>
            </a:pPr>
            <a:r>
              <a:rPr lang="en-US" sz="32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Combining agricultural and kitchen waste with ash and char residue from cooking fires creates material highly resistant to decomposition – can be added to infertile/degraded soil to create highly-fertile, highly carbonated soil</a:t>
            </a:r>
            <a:endParaRPr lang="en-US" sz="320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Title 1">
            <a:extLst>
              <a:ext uri="{FF2B5EF4-FFF2-40B4-BE49-F238E27FC236}">
                <a16:creationId xmlns:a16="http://schemas.microsoft.com/office/drawing/2014/main" id="{C1A0FFE9-7011-03BD-7A78-1FB6E1CEE7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Air Pollution</a:t>
            </a:r>
          </a:p>
        </p:txBody>
      </p:sp>
      <p:sp>
        <p:nvSpPr>
          <p:cNvPr id="40963" name="Content Placeholder 2">
            <a:extLst>
              <a:ext uri="{FF2B5EF4-FFF2-40B4-BE49-F238E27FC236}">
                <a16:creationId xmlns:a16="http://schemas.microsoft.com/office/drawing/2014/main" id="{D24975C3-FCA4-4292-EAC6-0B68291EE79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z="3600"/>
              <a:t>Black carbon and ground level ozone cutting crop yields by almost ½ in India</a:t>
            </a:r>
          </a:p>
          <a:p>
            <a:pPr lvl="1"/>
            <a:r>
              <a:rPr lang="en-US" altLang="en-US" sz="3400"/>
              <a:t>Could be significant contributor to increasing famine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538" name="Rectangle 2">
            <a:extLst>
              <a:ext uri="{FF2B5EF4-FFF2-40B4-BE49-F238E27FC236}">
                <a16:creationId xmlns:a16="http://schemas.microsoft.com/office/drawing/2014/main" id="{07DEAA1E-CE8A-D23C-66F9-2EABD9A24426}"/>
              </a:ext>
            </a:extLst>
          </p:cNvPr>
          <p:cNvSpPr>
            <a:spLocks noGrp="1" noRot="1" noChangeArrowheads="1"/>
          </p:cNvSpPr>
          <p:nvPr>
            <p:ph type="title" idx="4294967295"/>
          </p:nvPr>
        </p:nvSpPr>
        <p:spPr>
          <a:xfrm>
            <a:off x="0" y="274638"/>
            <a:ext cx="8229600" cy="1143000"/>
          </a:xfrm>
        </p:spPr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Agricultural Antibiotic Use</a:t>
            </a:r>
            <a:endParaRPr lang="en-US" sz="2400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93539" name="Rectangle 3">
            <a:extLst>
              <a:ext uri="{FF2B5EF4-FFF2-40B4-BE49-F238E27FC236}">
                <a16:creationId xmlns:a16="http://schemas.microsoft.com/office/drawing/2014/main" id="{9A39636B-2925-5E8E-FA2A-BCED51484830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0" y="1600200"/>
            <a:ext cx="8229600" cy="4525963"/>
          </a:xfrm>
        </p:spPr>
        <p:txBody>
          <a:bodyPr>
            <a:normAutofit/>
          </a:bodyPr>
          <a:lstStyle/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endParaRPr lang="en-US" b="1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en-US" sz="36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Agriculture accounts for 80% of U.S. antibiotic use</a:t>
            </a:r>
          </a:p>
          <a:p>
            <a:pPr marL="640080" lvl="1" indent="-246888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endParaRPr lang="en-US" sz="3600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marL="640080" lvl="1" indent="-246888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en-US" sz="36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Use up 50% over the last 15 years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62" name="Rectangle 2">
            <a:extLst>
              <a:ext uri="{FF2B5EF4-FFF2-40B4-BE49-F238E27FC236}">
                <a16:creationId xmlns:a16="http://schemas.microsoft.com/office/drawing/2014/main" id="{9EA71943-9C66-86E6-604B-47AE2CF5C41D}"/>
              </a:ext>
            </a:extLst>
          </p:cNvPr>
          <p:cNvSpPr>
            <a:spLocks noGrp="1" noRot="1" noChangeArrowheads="1"/>
          </p:cNvSpPr>
          <p:nvPr>
            <p:ph type="title" idx="4294967295"/>
          </p:nvPr>
        </p:nvSpPr>
        <p:spPr>
          <a:xfrm>
            <a:off x="0" y="274638"/>
            <a:ext cx="8229600" cy="1143000"/>
          </a:xfrm>
        </p:spPr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Antibiotic Resistant Pathogens</a:t>
            </a:r>
          </a:p>
        </p:txBody>
      </p:sp>
      <p:sp>
        <p:nvSpPr>
          <p:cNvPr id="194563" name="Rectangle 3">
            <a:extLst>
              <a:ext uri="{FF2B5EF4-FFF2-40B4-BE49-F238E27FC236}">
                <a16:creationId xmlns:a16="http://schemas.microsoft.com/office/drawing/2014/main" id="{33EAFC1A-0EFC-0FEE-B7EA-629A9B147912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0" y="1600200"/>
            <a:ext cx="8229600" cy="4525963"/>
          </a:xfrm>
        </p:spPr>
        <p:txBody>
          <a:bodyPr>
            <a:normAutofit lnSpcReduction="10000"/>
          </a:bodyPr>
          <a:lstStyle/>
          <a:p>
            <a:pPr marL="274320" indent="-274320" eaLnBrk="1" fontAlgn="auto" hangingPunct="1">
              <a:lnSpc>
                <a:spcPct val="90000"/>
              </a:lnSpc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en-US" sz="32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CDC:  “Antibiotic use in food animals is the dominant source of antibiotic resistance among food-borne pathogens.”</a:t>
            </a:r>
          </a:p>
          <a:p>
            <a:pPr marL="274320" indent="-274320" eaLnBrk="1" fontAlgn="auto" hangingPunct="1">
              <a:lnSpc>
                <a:spcPct val="90000"/>
              </a:lnSpc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en-US" sz="32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US spends $66 billion/yr on food-borne antibacterial-resistant infections in humans (includes medical treatment, lost productivity, long-term complications, and deaths valued using statistical life methods)</a:t>
            </a:r>
          </a:p>
          <a:p>
            <a:pPr marL="274320" indent="-274320" eaLnBrk="1" fontAlgn="auto" hangingPunct="1">
              <a:lnSpc>
                <a:spcPct val="90000"/>
              </a:lnSpc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en-US" sz="32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US Preservation of Antibiotics for Medical Treatment Act, 2007 – still awaiting vote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Picture 1">
            <a:extLst>
              <a:ext uri="{FF2B5EF4-FFF2-40B4-BE49-F238E27FC236}">
                <a16:creationId xmlns:a16="http://schemas.microsoft.com/office/drawing/2014/main" id="{AAAB40BC-286C-15C0-8F53-A0A2534B29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1125" y="1000125"/>
            <a:ext cx="6381750" cy="4857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66F116B-7381-39C7-C7C7-A08CB1FB0F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3875" y="1400175"/>
            <a:ext cx="8096250" cy="4057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319249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>
            <a:extLst>
              <a:ext uri="{FF2B5EF4-FFF2-40B4-BE49-F238E27FC236}">
                <a16:creationId xmlns:a16="http://schemas.microsoft.com/office/drawing/2014/main" id="{6DE46806-87B4-B85A-9260-D563F0DC2E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/>
              <a:t>Genetically-Modified Crops</a:t>
            </a:r>
          </a:p>
        </p:txBody>
      </p:sp>
      <p:sp>
        <p:nvSpPr>
          <p:cNvPr id="47107" name="Rectangle 3">
            <a:extLst>
              <a:ext uri="{FF2B5EF4-FFF2-40B4-BE49-F238E27FC236}">
                <a16:creationId xmlns:a16="http://schemas.microsoft.com/office/drawing/2014/main" id="{A5F06729-EEE8-7C80-90EB-43362195BE5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 sz="2800" dirty="0"/>
              <a:t>Over 30 countries, 210 million acres (4.2% of global farmland), commercialized 1994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800" dirty="0"/>
              <a:t>Most soybeans, cotton, corn; other crops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800" dirty="0"/>
              <a:t>80% herbicide-resistant (e.g., Roundup Ready soybeans); 20% produce their own pesticide (e.g., </a:t>
            </a:r>
            <a:r>
              <a:rPr lang="en-US" altLang="en-US" sz="2800" dirty="0" err="1"/>
              <a:t>Bt</a:t>
            </a:r>
            <a:r>
              <a:rPr lang="en-US" altLang="en-US" sz="2800" dirty="0"/>
              <a:t> corn)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800" dirty="0"/>
              <a:t>No commercially available GE crop that is more drought-resistant, salt- or flood-tolerant, or which increases yields more than conventional crops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>
            <a:extLst>
              <a:ext uri="{FF2B5EF4-FFF2-40B4-BE49-F238E27FC236}">
                <a16:creationId xmlns:a16="http://schemas.microsoft.com/office/drawing/2014/main" id="{DD3EDDAE-DEA2-90F5-968B-11145C93DB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4000"/>
              <a:t>Genetically-Modified Crops: Risks</a:t>
            </a:r>
          </a:p>
        </p:txBody>
      </p:sp>
      <p:sp>
        <p:nvSpPr>
          <p:cNvPr id="48131" name="Rectangle 3">
            <a:extLst>
              <a:ext uri="{FF2B5EF4-FFF2-40B4-BE49-F238E27FC236}">
                <a16:creationId xmlns:a16="http://schemas.microsoft.com/office/drawing/2014/main" id="{8973DFC6-971A-50F9-ACC4-C3F8331E3A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 dirty="0"/>
              <a:t>Contamination</a:t>
            </a:r>
          </a:p>
          <a:p>
            <a:pPr lvl="1" eaLnBrk="1" hangingPunct="1"/>
            <a:r>
              <a:rPr lang="en-US" altLang="en-US" dirty="0"/>
              <a:t>Financial consequences</a:t>
            </a:r>
          </a:p>
          <a:p>
            <a:pPr eaLnBrk="1" hangingPunct="1"/>
            <a:r>
              <a:rPr lang="en-US" altLang="en-US" dirty="0"/>
              <a:t>Allergies</a:t>
            </a:r>
          </a:p>
          <a:p>
            <a:pPr eaLnBrk="1" hangingPunct="1"/>
            <a:r>
              <a:rPr lang="en-US" altLang="en-US" dirty="0"/>
              <a:t>Superweeds</a:t>
            </a:r>
          </a:p>
          <a:p>
            <a:pPr eaLnBrk="1" hangingPunct="1"/>
            <a:r>
              <a:rPr lang="en-US" altLang="en-US" dirty="0"/>
              <a:t>Changes in soil, soil bacteria</a:t>
            </a:r>
          </a:p>
          <a:p>
            <a:pPr eaLnBrk="1" hangingPunct="1"/>
            <a:r>
              <a:rPr lang="en-US" altLang="en-US" dirty="0"/>
              <a:t>Altered nutritional value, potential adverse health effects</a:t>
            </a:r>
          </a:p>
          <a:p>
            <a:pPr eaLnBrk="1" hangingPunct="1"/>
            <a:r>
              <a:rPr lang="en-US" altLang="en-US" dirty="0"/>
              <a:t>Increased herbicide/pesticide use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>
            <a:extLst>
              <a:ext uri="{FF2B5EF4-FFF2-40B4-BE49-F238E27FC236}">
                <a16:creationId xmlns:a16="http://schemas.microsoft.com/office/drawing/2014/main" id="{6470B998-5EDD-D704-E799-F250A75A46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Biopharming</a:t>
            </a:r>
          </a:p>
        </p:txBody>
      </p:sp>
      <p:sp>
        <p:nvSpPr>
          <p:cNvPr id="49155" name="Rectangle 3">
            <a:extLst>
              <a:ext uri="{FF2B5EF4-FFF2-40B4-BE49-F238E27FC236}">
                <a16:creationId xmlns:a16="http://schemas.microsoft.com/office/drawing/2014/main" id="{CD9A88A7-9A68-5FC0-532D-FB7FC53B26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/>
              <a:t>The engineering of plants to produce pharmaceuticals (enzymes, antibiotics, contraceptives, abortifacients, antibodies, chemotherapeutic agents, vaccines) and industrial chemicals)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/>
              <a:t>Secrecy, violations, poorly regulated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/>
              <a:t>Risks – similar to GM crop risks, and more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/>
              <a:t>Widespread opposition (NAS, UCS, BMA, Consumers Union, others)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>
            <a:extLst>
              <a:ext uri="{FF2B5EF4-FFF2-40B4-BE49-F238E27FC236}">
                <a16:creationId xmlns:a16="http://schemas.microsoft.com/office/drawing/2014/main" id="{5A307259-3569-9A54-F670-BA81337723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Other Issues</a:t>
            </a:r>
          </a:p>
        </p:txBody>
      </p:sp>
      <p:sp>
        <p:nvSpPr>
          <p:cNvPr id="50179" name="Rectangle 3">
            <a:extLst>
              <a:ext uri="{FF2B5EF4-FFF2-40B4-BE49-F238E27FC236}">
                <a16:creationId xmlns:a16="http://schemas.microsoft.com/office/drawing/2014/main" id="{C28D19F8-CC01-A57B-BFB1-5ECC19F8F1E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 sz="2400" dirty="0"/>
              <a:t>19% of U.S. food supply imported (including 52% of fresh fruits, 22% of fresh vegetables, and 85% of seafood)</a:t>
            </a:r>
          </a:p>
          <a:p>
            <a:pPr lvl="1" eaLnBrk="1" hangingPunct="1"/>
            <a:r>
              <a:rPr lang="en-US" altLang="en-US" dirty="0"/>
              <a:t>Major international seafood suppliers tainted by slavery, human rights abuses</a:t>
            </a:r>
          </a:p>
          <a:p>
            <a:pPr eaLnBrk="1" hangingPunct="1"/>
            <a:r>
              <a:rPr lang="en-US" altLang="en-US" sz="2400" dirty="0"/>
              <a:t>Only 1.3% of imported food is inspected</a:t>
            </a:r>
          </a:p>
          <a:p>
            <a:pPr eaLnBrk="1" hangingPunct="1"/>
            <a:r>
              <a:rPr lang="en-US" altLang="en-US" sz="2400" dirty="0"/>
              <a:t>COOL (Country of Origin Labeling) was to have started in the US in the mid-2000s, but repealed by the WTO</a:t>
            </a:r>
          </a:p>
          <a:p>
            <a:pPr eaLnBrk="1" hangingPunct="1"/>
            <a:endParaRPr lang="en-US" altLang="en-US" sz="3200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Title 1">
            <a:extLst>
              <a:ext uri="{FF2B5EF4-FFF2-40B4-BE49-F238E27FC236}">
                <a16:creationId xmlns:a16="http://schemas.microsoft.com/office/drawing/2014/main" id="{48FECC28-44D7-2D2D-472D-0F91E6263F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3600"/>
              <a:t>COOL:</a:t>
            </a:r>
            <a:br>
              <a:rPr lang="en-US" altLang="en-US" sz="3600"/>
            </a:br>
            <a:r>
              <a:rPr lang="en-US" altLang="en-US" sz="3600"/>
              <a:t>Country of Origin Labeling</a:t>
            </a:r>
          </a:p>
        </p:txBody>
      </p:sp>
      <p:sp>
        <p:nvSpPr>
          <p:cNvPr id="51203" name="Content Placeholder 2">
            <a:extLst>
              <a:ext uri="{FF2B5EF4-FFF2-40B4-BE49-F238E27FC236}">
                <a16:creationId xmlns:a16="http://schemas.microsoft.com/office/drawing/2014/main" id="{299E22CD-C89D-1958-0047-B7505556AF3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 sz="2800"/>
              <a:t>Heavy industry lobbying and large campaigns to fight mandatory COOL/support voluntary COOL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800"/>
              <a:t>Trade Associations / Big Agribusiness and grocers</a:t>
            </a:r>
          </a:p>
          <a:p>
            <a:r>
              <a:rPr lang="en-US" altLang="en-US" sz="2800"/>
              <a:t>WTO rules for Canada and Mexico, authorizes over $1 billion in retaliation against U.S. (2012)</a:t>
            </a:r>
          </a:p>
          <a:p>
            <a:pPr lvl="1"/>
            <a:r>
              <a:rPr lang="en-US" altLang="en-US" sz="2800"/>
              <a:t>U.S. appeal refused (2015)</a:t>
            </a:r>
          </a:p>
          <a:p>
            <a:r>
              <a:rPr lang="en-US" altLang="en-US" sz="2800"/>
              <a:t>Congress repeals COOL (2015)</a:t>
            </a:r>
          </a:p>
          <a:p>
            <a:endParaRPr lang="en-US" altLang="en-US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Title 1">
            <a:extLst>
              <a:ext uri="{FF2B5EF4-FFF2-40B4-BE49-F238E27FC236}">
                <a16:creationId xmlns:a16="http://schemas.microsoft.com/office/drawing/2014/main" id="{02CCBDD1-6B6F-A6DF-3389-3CF9ED8082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3600"/>
              <a:t>Problems with the Integrity of the Food System</a:t>
            </a:r>
          </a:p>
        </p:txBody>
      </p:sp>
      <p:sp>
        <p:nvSpPr>
          <p:cNvPr id="52227" name="Content Placeholder 2">
            <a:extLst>
              <a:ext uri="{FF2B5EF4-FFF2-40B4-BE49-F238E27FC236}">
                <a16:creationId xmlns:a16="http://schemas.microsoft.com/office/drawing/2014/main" id="{0FF1330A-A81F-0209-E584-C9FC71F1EF3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 sz="2400" dirty="0"/>
              <a:t>Inadequate funding of food inspection enterprise in U.S.</a:t>
            </a:r>
          </a:p>
          <a:p>
            <a:pPr lvl="1" eaLnBrk="1" hangingPunct="1"/>
            <a:r>
              <a:rPr lang="en-US" altLang="en-US" dirty="0"/>
              <a:t>FDA has 1,000 food inspectors responsible for 421,000 production facilities</a:t>
            </a:r>
          </a:p>
          <a:p>
            <a:pPr lvl="1" eaLnBrk="1" hangingPunct="1"/>
            <a:r>
              <a:rPr lang="en-US" altLang="en-US" dirty="0"/>
              <a:t>FDA inspects fewer than 8,000 facilities per year (down from 35,000/yr in 1970s)</a:t>
            </a:r>
          </a:p>
          <a:p>
            <a:pPr lvl="1" eaLnBrk="1" hangingPunct="1"/>
            <a:r>
              <a:rPr lang="en-AU" altLang="en-US" dirty="0"/>
              <a:t>Cuts under Trump II causing outbreaks of food-borne infections</a:t>
            </a:r>
          </a:p>
          <a:p>
            <a:pPr lvl="1" eaLnBrk="1" hangingPunct="1"/>
            <a:r>
              <a:rPr lang="en-US" altLang="en-US" dirty="0"/>
              <a:t>Conflicts of interest, revolving door with industry</a:t>
            </a:r>
          </a:p>
          <a:p>
            <a:endParaRPr lang="en-US" altLang="en-US" sz="3200" dirty="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Title 1">
            <a:extLst>
              <a:ext uri="{FF2B5EF4-FFF2-40B4-BE49-F238E27FC236}">
                <a16:creationId xmlns:a16="http://schemas.microsoft.com/office/drawing/2014/main" id="{51379E4F-0CB2-323E-EA5B-E43FCF7873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3600">
                <a:solidFill>
                  <a:srgbClr val="1F497D"/>
                </a:solidFill>
              </a:rPr>
              <a:t>Problems with the Integrity of the Food System</a:t>
            </a:r>
            <a:endParaRPr lang="en-US" altLang="en-US"/>
          </a:p>
        </p:txBody>
      </p:sp>
      <p:sp>
        <p:nvSpPr>
          <p:cNvPr id="53251" name="Content Placeholder 2">
            <a:extLst>
              <a:ext uri="{FF2B5EF4-FFF2-40B4-BE49-F238E27FC236}">
                <a16:creationId xmlns:a16="http://schemas.microsoft.com/office/drawing/2014/main" id="{8330714D-1867-9D97-2CA7-EC896627E86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 sz="2400" dirty="0"/>
              <a:t>Inadequate funding of food inspection enterprise in U.S.</a:t>
            </a:r>
          </a:p>
          <a:p>
            <a:pPr lvl="1" eaLnBrk="1" hangingPunct="1"/>
            <a:r>
              <a:rPr lang="en-US" altLang="en-US" dirty="0"/>
              <a:t>2016: OIG (DHHS) finds FDA’s procedures to recall contaminated or misbranded </a:t>
            </a:r>
            <a:r>
              <a:rPr lang="en-US" altLang="en-US" dirty="0" err="1"/>
              <a:t>foor</a:t>
            </a:r>
            <a:r>
              <a:rPr lang="en-US" altLang="en-US" dirty="0"/>
              <a:t> are inadequate</a:t>
            </a:r>
          </a:p>
          <a:p>
            <a:pPr lvl="1" eaLnBrk="1" hangingPunct="1"/>
            <a:r>
              <a:rPr lang="en-US" altLang="en-US" dirty="0"/>
              <a:t>1/3 of U.S. food products (including 20% of fish) mislabeled</a:t>
            </a:r>
          </a:p>
          <a:p>
            <a:pPr lvl="1" eaLnBrk="1" hangingPunct="1"/>
            <a:r>
              <a:rPr lang="en-US" altLang="en-US" dirty="0"/>
              <a:t>E.g., FDA has no documents from the Flavor and Extract Manufacturers Association, despite declaring 2,700 flavoring chemicals as safe over the past 5 decades</a:t>
            </a:r>
          </a:p>
          <a:p>
            <a:endParaRPr lang="en-US" altLang="en-US" dirty="0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Title 1">
            <a:extLst>
              <a:ext uri="{FF2B5EF4-FFF2-40B4-BE49-F238E27FC236}">
                <a16:creationId xmlns:a16="http://schemas.microsoft.com/office/drawing/2014/main" id="{4DE27967-33BE-2F7F-8EF9-67471B9F78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Other Issues</a:t>
            </a:r>
          </a:p>
        </p:txBody>
      </p:sp>
      <p:sp>
        <p:nvSpPr>
          <p:cNvPr id="54275" name="Content Placeholder 2">
            <a:extLst>
              <a:ext uri="{FF2B5EF4-FFF2-40B4-BE49-F238E27FC236}">
                <a16:creationId xmlns:a16="http://schemas.microsoft.com/office/drawing/2014/main" id="{299F4B35-F40B-538B-BD44-4F46156CCC6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 sz="3200"/>
              <a:t>Counterfeit Food (Europe, involves organized crime syndicates)</a:t>
            </a:r>
          </a:p>
          <a:p>
            <a:pPr eaLnBrk="1" hangingPunct="1"/>
            <a:r>
              <a:rPr lang="en-US" altLang="en-US" sz="3200"/>
              <a:t>Melamine in Chinese milk, cadmium in Chinese rice, horsemeat in burgers in Europe, etc.</a:t>
            </a:r>
          </a:p>
          <a:p>
            <a:pPr eaLnBrk="1" hangingPunct="1"/>
            <a:r>
              <a:rPr lang="en-US" altLang="en-US" sz="3200"/>
              <a:t>Genetic modification of vertebrates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Title 1">
            <a:extLst>
              <a:ext uri="{FF2B5EF4-FFF2-40B4-BE49-F238E27FC236}">
                <a16:creationId xmlns:a16="http://schemas.microsoft.com/office/drawing/2014/main" id="{C1F9E527-39B1-A531-CADB-E2E216643B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>
                <a:solidFill>
                  <a:srgbClr val="1F497D"/>
                </a:solidFill>
              </a:rPr>
              <a:t>Other Issues</a:t>
            </a:r>
            <a:endParaRPr lang="en-US" altLang="en-US"/>
          </a:p>
        </p:txBody>
      </p:sp>
      <p:sp>
        <p:nvSpPr>
          <p:cNvPr id="55299" name="Content Placeholder 2">
            <a:extLst>
              <a:ext uri="{FF2B5EF4-FFF2-40B4-BE49-F238E27FC236}">
                <a16:creationId xmlns:a16="http://schemas.microsoft.com/office/drawing/2014/main" id="{E16FA909-1150-46B3-8AEF-5E3462DE2D0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 sz="3200"/>
              <a:t>Cloned meats</a:t>
            </a:r>
          </a:p>
          <a:p>
            <a:pPr eaLnBrk="1" hangingPunct="1"/>
            <a:r>
              <a:rPr lang="en-US" altLang="en-US" sz="3200"/>
              <a:t>Artificial meat</a:t>
            </a:r>
          </a:p>
          <a:p>
            <a:pPr eaLnBrk="1" hangingPunct="1"/>
            <a:r>
              <a:rPr lang="en-US" altLang="en-US" sz="3200"/>
              <a:t>Unhealthy changes to microbiome</a:t>
            </a:r>
          </a:p>
          <a:p>
            <a:pPr eaLnBrk="1" hangingPunct="1"/>
            <a:r>
              <a:rPr lang="en-US" altLang="en-US" sz="3200"/>
              <a:t>Patenting life forms</a:t>
            </a:r>
          </a:p>
          <a:p>
            <a:pPr eaLnBrk="1" hangingPunct="1"/>
            <a:r>
              <a:rPr lang="en-US" altLang="en-US" sz="3200"/>
              <a:t>Synthetic biology (Synbio)</a:t>
            </a:r>
          </a:p>
          <a:p>
            <a:endParaRPr lang="en-US" altLang="en-US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>
            <a:extLst>
              <a:ext uri="{FF2B5EF4-FFF2-40B4-BE49-F238E27FC236}">
                <a16:creationId xmlns:a16="http://schemas.microsoft.com/office/drawing/2014/main" id="{359316A6-22C6-FDF2-CBA1-7F0561C17D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Obesity Epidemic</a:t>
            </a:r>
          </a:p>
        </p:txBody>
      </p:sp>
      <p:sp>
        <p:nvSpPr>
          <p:cNvPr id="56323" name="Rectangle 3">
            <a:extLst>
              <a:ext uri="{FF2B5EF4-FFF2-40B4-BE49-F238E27FC236}">
                <a16:creationId xmlns:a16="http://schemas.microsoft.com/office/drawing/2014/main" id="{FA725476-4C61-DF9B-309F-02C6BB2C1ED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 sz="3600"/>
              <a:t>1/3 of adults overweight, 1/3 obese</a:t>
            </a:r>
          </a:p>
          <a:p>
            <a:pPr eaLnBrk="1" hangingPunct="1"/>
            <a:endParaRPr lang="en-US" altLang="en-US" sz="3600"/>
          </a:p>
          <a:p>
            <a:pPr eaLnBrk="1" hangingPunct="1"/>
            <a:r>
              <a:rPr lang="en-US" altLang="en-US" sz="3600"/>
              <a:t>Health consequences</a:t>
            </a:r>
          </a:p>
          <a:p>
            <a:pPr eaLnBrk="1" hangingPunct="1"/>
            <a:endParaRPr lang="en-US" altLang="en-US" sz="3600"/>
          </a:p>
          <a:p>
            <a:pPr eaLnBrk="1" hangingPunct="1"/>
            <a:r>
              <a:rPr lang="en-US" altLang="en-US" sz="3600"/>
              <a:t>Economic and health care costs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>
            <a:extLst>
              <a:ext uri="{FF2B5EF4-FFF2-40B4-BE49-F238E27FC236}">
                <a16:creationId xmlns:a16="http://schemas.microsoft.com/office/drawing/2014/main" id="{A426B2BF-B868-633A-9442-D3CC04DAAE7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4000"/>
              <a:t>Obesity</a:t>
            </a:r>
            <a:br>
              <a:rPr lang="en-US" sz="4000"/>
            </a:br>
            <a:r>
              <a:rPr lang="en-US" sz="4000"/>
              <a:t>Public Health Approaches</a:t>
            </a:r>
          </a:p>
        </p:txBody>
      </p:sp>
      <p:sp>
        <p:nvSpPr>
          <p:cNvPr id="57347" name="Rectangle 3">
            <a:extLst>
              <a:ext uri="{FF2B5EF4-FFF2-40B4-BE49-F238E27FC236}">
                <a16:creationId xmlns:a16="http://schemas.microsoft.com/office/drawing/2014/main" id="{D49EB5D0-4408-F3DB-1B2A-13C8AB2F9C0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 sz="3200"/>
              <a:t>Education</a:t>
            </a:r>
          </a:p>
          <a:p>
            <a:pPr eaLnBrk="1" hangingPunct="1"/>
            <a:r>
              <a:rPr lang="en-US" altLang="en-US" sz="3200"/>
              <a:t>Exercise</a:t>
            </a:r>
          </a:p>
          <a:p>
            <a:pPr eaLnBrk="1" hangingPunct="1"/>
            <a:r>
              <a:rPr lang="en-US" altLang="en-US" sz="3200"/>
              <a:t>Remove sodas (and HFCS-laden juices [and bottled water]) from schools/vending machines</a:t>
            </a:r>
          </a:p>
          <a:p>
            <a:pPr eaLnBrk="1" hangingPunct="1"/>
            <a:r>
              <a:rPr lang="en-US" altLang="en-US" sz="3200"/>
              <a:t>Obesity report cards</a:t>
            </a:r>
          </a:p>
          <a:p>
            <a:pPr eaLnBrk="1" hangingPunct="1"/>
            <a:r>
              <a:rPr lang="en-US" altLang="en-US" sz="3200"/>
              <a:t>Improve National School Lunch Program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>
            <a:extLst>
              <a:ext uri="{FF2B5EF4-FFF2-40B4-BE49-F238E27FC236}">
                <a16:creationId xmlns:a16="http://schemas.microsoft.com/office/drawing/2014/main" id="{7C910985-5959-3F33-CBD1-7021549D4E4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4000"/>
              <a:t>Obesity</a:t>
            </a:r>
            <a:br>
              <a:rPr lang="en-US" sz="4000"/>
            </a:br>
            <a:r>
              <a:rPr lang="en-US" sz="4000"/>
              <a:t>Public Health Approaches</a:t>
            </a:r>
          </a:p>
        </p:txBody>
      </p:sp>
      <p:sp>
        <p:nvSpPr>
          <p:cNvPr id="58371" name="Rectangle 3">
            <a:extLst>
              <a:ext uri="{FF2B5EF4-FFF2-40B4-BE49-F238E27FC236}">
                <a16:creationId xmlns:a16="http://schemas.microsoft.com/office/drawing/2014/main" id="{E0353158-C370-C380-00FF-4EF8B2AF44F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 sz="3200"/>
              <a:t>Restrictions on Food Stamp use</a:t>
            </a:r>
          </a:p>
          <a:p>
            <a:pPr eaLnBrk="1" hangingPunct="1">
              <a:lnSpc>
                <a:spcPct val="90000"/>
              </a:lnSpc>
            </a:pPr>
            <a:endParaRPr lang="en-US" altLang="en-US" sz="3200"/>
          </a:p>
          <a:p>
            <a:pPr eaLnBrk="1" hangingPunct="1">
              <a:lnSpc>
                <a:spcPct val="90000"/>
              </a:lnSpc>
            </a:pPr>
            <a:r>
              <a:rPr lang="en-US" altLang="en-US" sz="3200"/>
              <a:t>Insurance discounts/surcharges</a:t>
            </a:r>
          </a:p>
          <a:p>
            <a:pPr eaLnBrk="1" hangingPunct="1">
              <a:lnSpc>
                <a:spcPct val="90000"/>
              </a:lnSpc>
            </a:pPr>
            <a:endParaRPr lang="en-US" altLang="en-US" sz="3200"/>
          </a:p>
          <a:p>
            <a:pPr eaLnBrk="1" hangingPunct="1">
              <a:lnSpc>
                <a:spcPct val="90000"/>
              </a:lnSpc>
            </a:pPr>
            <a:r>
              <a:rPr lang="en-US" altLang="en-US" sz="3200"/>
              <a:t>Menu labelling</a:t>
            </a:r>
          </a:p>
          <a:p>
            <a:pPr eaLnBrk="1" hangingPunct="1">
              <a:lnSpc>
                <a:spcPct val="90000"/>
              </a:lnSpc>
            </a:pPr>
            <a:endParaRPr lang="en-US" altLang="en-US" sz="3200"/>
          </a:p>
          <a:p>
            <a:pPr eaLnBrk="1" hangingPunct="1">
              <a:lnSpc>
                <a:spcPct val="90000"/>
              </a:lnSpc>
            </a:pPr>
            <a:r>
              <a:rPr lang="en-US" altLang="en-US" sz="3200"/>
              <a:t>Trans fat bans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>
            <a:extLst>
              <a:ext uri="{FF2B5EF4-FFF2-40B4-BE49-F238E27FC236}">
                <a16:creationId xmlns:a16="http://schemas.microsoft.com/office/drawing/2014/main" id="{B496A010-3174-1C91-A0FB-52F08958CF7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4000"/>
              <a:t>Obesity</a:t>
            </a:r>
            <a:br>
              <a:rPr lang="en-US" sz="4000"/>
            </a:br>
            <a:r>
              <a:rPr lang="en-US" sz="4000"/>
              <a:t>Public Health Approaches</a:t>
            </a:r>
          </a:p>
        </p:txBody>
      </p:sp>
      <p:sp>
        <p:nvSpPr>
          <p:cNvPr id="59395" name="Rectangle 3">
            <a:extLst>
              <a:ext uri="{FF2B5EF4-FFF2-40B4-BE49-F238E27FC236}">
                <a16:creationId xmlns:a16="http://schemas.microsoft.com/office/drawing/2014/main" id="{619130F7-1E84-D63B-0A5D-255D497596B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/>
              <a:t>Soda tax</a:t>
            </a:r>
          </a:p>
          <a:p>
            <a:pPr eaLnBrk="1" hangingPunct="1">
              <a:lnSpc>
                <a:spcPct val="90000"/>
              </a:lnSpc>
            </a:pPr>
            <a:endParaRPr lang="en-US" altLang="en-US"/>
          </a:p>
          <a:p>
            <a:pPr eaLnBrk="1" hangingPunct="1">
              <a:lnSpc>
                <a:spcPct val="90000"/>
              </a:lnSpc>
            </a:pPr>
            <a:r>
              <a:rPr lang="en-US" altLang="en-US"/>
              <a:t>Advertising restrictions/halting predatory marketing to children</a:t>
            </a:r>
          </a:p>
          <a:p>
            <a:pPr eaLnBrk="1" hangingPunct="1">
              <a:lnSpc>
                <a:spcPct val="90000"/>
              </a:lnSpc>
            </a:pPr>
            <a:endParaRPr lang="en-US" altLang="en-US"/>
          </a:p>
          <a:p>
            <a:pPr eaLnBrk="1" hangingPunct="1">
              <a:lnSpc>
                <a:spcPct val="90000"/>
              </a:lnSpc>
            </a:pPr>
            <a:r>
              <a:rPr lang="en-US" altLang="en-US"/>
              <a:t>Zoning laws for fast food outlets</a:t>
            </a:r>
          </a:p>
          <a:p>
            <a:pPr eaLnBrk="1" hangingPunct="1">
              <a:lnSpc>
                <a:spcPct val="90000"/>
              </a:lnSpc>
            </a:pPr>
            <a:endParaRPr lang="en-US" altLang="en-US"/>
          </a:p>
          <a:p>
            <a:pPr eaLnBrk="1" hangingPunct="1">
              <a:lnSpc>
                <a:spcPct val="90000"/>
              </a:lnSpc>
            </a:pPr>
            <a:r>
              <a:rPr lang="en-US" altLang="en-US"/>
              <a:t>Lawsuits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>
            <a:extLst>
              <a:ext uri="{FF2B5EF4-FFF2-40B4-BE49-F238E27FC236}">
                <a16:creationId xmlns:a16="http://schemas.microsoft.com/office/drawing/2014/main" id="{DB7878B7-0FAE-B797-34BA-17C9CAFA0F21}"/>
              </a:ext>
            </a:extLst>
          </p:cNvPr>
          <p:cNvSpPr>
            <a:spLocks noGrp="1" noRot="1"/>
          </p:cNvSpPr>
          <p:nvPr>
            <p:ph type="title" idx="4294967295"/>
          </p:nvPr>
        </p:nvSpPr>
        <p:spPr>
          <a:xfrm>
            <a:off x="0" y="274638"/>
            <a:ext cx="8229600" cy="1143000"/>
          </a:xfrm>
        </p:spPr>
        <p:txBody>
          <a:bodyPr/>
          <a:lstStyle/>
          <a:p>
            <a:pPr eaLnBrk="1" hangingPunct="1"/>
            <a:r>
              <a:rPr lang="en-US" altLang="en-US" sz="3200"/>
              <a:t>Recombinant Bovine Growth Hormone (rBGH)</a:t>
            </a:r>
          </a:p>
        </p:txBody>
      </p:sp>
      <p:sp>
        <p:nvSpPr>
          <p:cNvPr id="60419" name="Rectangle 3">
            <a:extLst>
              <a:ext uri="{FF2B5EF4-FFF2-40B4-BE49-F238E27FC236}">
                <a16:creationId xmlns:a16="http://schemas.microsoft.com/office/drawing/2014/main" id="{AE7D181C-2FB3-2538-0F21-6CDD280E5624}"/>
              </a:ext>
            </a:extLst>
          </p:cNvPr>
          <p:cNvSpPr>
            <a:spLocks noGrp="1"/>
          </p:cNvSpPr>
          <p:nvPr>
            <p:ph type="body" idx="4294967295"/>
          </p:nvPr>
        </p:nvSpPr>
        <p:spPr>
          <a:xfrm>
            <a:off x="0" y="1600200"/>
            <a:ext cx="8229600" cy="4525963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 sz="3600"/>
              <a:t>aka recombinant Bovine Somatotropin (rBST), brand name Posilac</a:t>
            </a:r>
            <a:r>
              <a:rPr lang="en-US" altLang="en-US" sz="3600" baseline="30000"/>
              <a:t>©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3200"/>
              <a:t>Monsanto </a:t>
            </a:r>
            <a:r>
              <a:rPr lang="en-US" altLang="en-US" sz="3200">
                <a:cs typeface="Arial" panose="020B0604020202020204" pitchFamily="34" charset="0"/>
              </a:rPr>
              <a:t>→</a:t>
            </a:r>
            <a:r>
              <a:rPr lang="en-US" altLang="en-US" sz="3200"/>
              <a:t> Elanco (Eli Lilly)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3600"/>
              <a:t>10% of U.S. dairy cows injected with rBGH (decreasing)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3600"/>
              <a:t>Used to increase milk production by cattle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>
            <a:extLst>
              <a:ext uri="{FF2B5EF4-FFF2-40B4-BE49-F238E27FC236}">
                <a16:creationId xmlns:a16="http://schemas.microsoft.com/office/drawing/2014/main" id="{F801056F-D6DC-0332-4096-2DB3BBF4C4F4}"/>
              </a:ext>
            </a:extLst>
          </p:cNvPr>
          <p:cNvSpPr>
            <a:spLocks noGrp="1" noRot="1"/>
          </p:cNvSpPr>
          <p:nvPr>
            <p:ph type="title" idx="4294967295"/>
          </p:nvPr>
        </p:nvSpPr>
        <p:spPr>
          <a:xfrm>
            <a:off x="0" y="274638"/>
            <a:ext cx="8229600" cy="1143000"/>
          </a:xfrm>
        </p:spPr>
        <p:txBody>
          <a:bodyPr/>
          <a:lstStyle/>
          <a:p>
            <a:pPr eaLnBrk="1" hangingPunct="1"/>
            <a:r>
              <a:rPr lang="en-US" altLang="en-US"/>
              <a:t>rBGH</a:t>
            </a:r>
          </a:p>
        </p:txBody>
      </p:sp>
      <p:sp>
        <p:nvSpPr>
          <p:cNvPr id="61443" name="Rectangle 3">
            <a:extLst>
              <a:ext uri="{FF2B5EF4-FFF2-40B4-BE49-F238E27FC236}">
                <a16:creationId xmlns:a16="http://schemas.microsoft.com/office/drawing/2014/main" id="{2A5DAFBB-5F9D-59E2-0EE0-AFFAA1D232B2}"/>
              </a:ext>
            </a:extLst>
          </p:cNvPr>
          <p:cNvSpPr>
            <a:spLocks noGrp="1"/>
          </p:cNvSpPr>
          <p:nvPr>
            <p:ph type="body" idx="4294967295"/>
          </p:nvPr>
        </p:nvSpPr>
        <p:spPr>
          <a:xfrm>
            <a:off x="0" y="1600200"/>
            <a:ext cx="8229600" cy="4525963"/>
          </a:xfrm>
        </p:spPr>
        <p:txBody>
          <a:bodyPr/>
          <a:lstStyle/>
          <a:p>
            <a:pPr eaLnBrk="1" hangingPunct="1"/>
            <a:r>
              <a:rPr lang="en-US" altLang="en-US" sz="3200"/>
              <a:t>Marketed primarily to large dairy farms (LDFs), which are supplanting small dairy farms</a:t>
            </a:r>
          </a:p>
          <a:p>
            <a:pPr eaLnBrk="1" hangingPunct="1"/>
            <a:r>
              <a:rPr lang="en-US" altLang="en-US" sz="3200"/>
              <a:t>LDFs have</a:t>
            </a:r>
          </a:p>
          <a:p>
            <a:pPr lvl="1" eaLnBrk="1" hangingPunct="1"/>
            <a:r>
              <a:rPr lang="en-US" altLang="en-US" sz="3200"/>
              <a:t>Worse environmental impact records</a:t>
            </a:r>
          </a:p>
          <a:p>
            <a:pPr lvl="1" eaLnBrk="1" hangingPunct="1"/>
            <a:r>
              <a:rPr lang="en-US" altLang="en-US" sz="3200"/>
              <a:t>Higher rates of workplace injuries</a:t>
            </a:r>
          </a:p>
          <a:p>
            <a:pPr lvl="1" eaLnBrk="1" hangingPunct="1"/>
            <a:r>
              <a:rPr lang="en-US" altLang="en-US" sz="3200"/>
              <a:t>Contribute to decreasing agricultural diversity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Title 1">
            <a:extLst>
              <a:ext uri="{FF2B5EF4-FFF2-40B4-BE49-F238E27FC236}">
                <a16:creationId xmlns:a16="http://schemas.microsoft.com/office/drawing/2014/main" id="{2E8E9F51-F4AD-26D2-FB71-3F3E914A9165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0" y="274638"/>
            <a:ext cx="8229600" cy="1143000"/>
          </a:xfrm>
        </p:spPr>
        <p:txBody>
          <a:bodyPr/>
          <a:lstStyle/>
          <a:p>
            <a:pPr eaLnBrk="1" hangingPunct="1"/>
            <a:r>
              <a:rPr lang="en-US" altLang="en-US" sz="4000"/>
              <a:t>Effects of rBGH on Humans</a:t>
            </a:r>
          </a:p>
        </p:txBody>
      </p:sp>
      <p:sp>
        <p:nvSpPr>
          <p:cNvPr id="29699" name="Content Placeholder 2">
            <a:extLst>
              <a:ext uri="{FF2B5EF4-FFF2-40B4-BE49-F238E27FC236}">
                <a16:creationId xmlns:a16="http://schemas.microsoft.com/office/drawing/2014/main" id="{751967D3-EDA8-8949-6A3B-A15C18A5B2AB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0" y="1600200"/>
            <a:ext cx="8229600" cy="4525963"/>
          </a:xfrm>
        </p:spPr>
        <p:txBody>
          <a:bodyPr>
            <a:normAutofit/>
          </a:bodyPr>
          <a:lstStyle/>
          <a:p>
            <a:pPr marL="274320" indent="-274320" eaLnBrk="1" fontAlgn="auto" hangingPunct="1">
              <a:lnSpc>
                <a:spcPct val="90000"/>
              </a:lnSpc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en-US" sz="3200" dirty="0">
                <a:cs typeface="Arial" charset="0"/>
              </a:rPr>
              <a:t>Increases IGF-1</a:t>
            </a:r>
          </a:p>
          <a:p>
            <a:pPr marL="640080" lvl="1" indent="-246888" eaLnBrk="1" fontAlgn="auto" hangingPunct="1">
              <a:lnSpc>
                <a:spcPct val="90000"/>
              </a:lnSpc>
              <a:spcAft>
                <a:spcPts val="0"/>
              </a:spcAft>
              <a:buFont typeface="Wingdings 2"/>
              <a:buChar char=""/>
              <a:defRPr/>
            </a:pPr>
            <a:r>
              <a:rPr lang="en-US" sz="3200" dirty="0">
                <a:cs typeface="Arial" charset="0"/>
              </a:rPr>
              <a:t>Suspected contributor to breast, prostate and GI cancers</a:t>
            </a:r>
          </a:p>
          <a:p>
            <a:pPr marL="640080" lvl="1" indent="-246888" eaLnBrk="1" fontAlgn="auto" hangingPunct="1">
              <a:lnSpc>
                <a:spcPct val="90000"/>
              </a:lnSpc>
              <a:spcAft>
                <a:spcPts val="0"/>
              </a:spcAft>
              <a:buFont typeface="Wingdings 2"/>
              <a:buChar char=""/>
              <a:defRPr/>
            </a:pPr>
            <a:r>
              <a:rPr lang="en-US" sz="3200" dirty="0">
                <a:cs typeface="Arial" charset="0"/>
              </a:rPr>
              <a:t>May be partly responsible for earlier onset of puberty</a:t>
            </a:r>
          </a:p>
          <a:p>
            <a:pPr marL="342900" lvl="1" indent="-342900" eaLnBrk="1" fontAlgn="auto" hangingPunct="1">
              <a:lnSpc>
                <a:spcPct val="90000"/>
              </a:lnSpc>
              <a:spcAft>
                <a:spcPts val="0"/>
              </a:spcAft>
              <a:buFontTx/>
              <a:buChar char="•"/>
              <a:defRPr/>
            </a:pPr>
            <a:endParaRPr lang="en-US" sz="3200" dirty="0">
              <a:cs typeface="Arial" charset="0"/>
            </a:endParaRPr>
          </a:p>
          <a:p>
            <a:pPr marL="342900" lvl="1" indent="-342900" eaLnBrk="1" fontAlgn="auto" hangingPunct="1">
              <a:lnSpc>
                <a:spcPct val="90000"/>
              </a:lnSpc>
              <a:spcAft>
                <a:spcPts val="0"/>
              </a:spcAft>
              <a:buFontTx/>
              <a:buChar char="•"/>
              <a:defRPr/>
            </a:pPr>
            <a:r>
              <a:rPr lang="en-US" sz="3200" dirty="0">
                <a:cs typeface="Arial" charset="0"/>
              </a:rPr>
              <a:t>Causes 16 different harmful conditions in cattle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>
            <a:extLst>
              <a:ext uri="{FF2B5EF4-FFF2-40B4-BE49-F238E27FC236}">
                <a16:creationId xmlns:a16="http://schemas.microsoft.com/office/drawing/2014/main" id="{4D65EFA8-61AE-4293-05CA-024633724265}"/>
              </a:ext>
            </a:extLst>
          </p:cNvPr>
          <p:cNvSpPr>
            <a:spLocks noGrp="1" noRot="1"/>
          </p:cNvSpPr>
          <p:nvPr>
            <p:ph type="title" idx="4294967295"/>
          </p:nvPr>
        </p:nvSpPr>
        <p:spPr>
          <a:xfrm>
            <a:off x="0" y="274638"/>
            <a:ext cx="8229600" cy="1143000"/>
          </a:xfrm>
        </p:spPr>
        <p:txBody>
          <a:bodyPr/>
          <a:lstStyle/>
          <a:p>
            <a:pPr eaLnBrk="1" hangingPunct="1"/>
            <a:r>
              <a:rPr lang="en-US" altLang="en-US"/>
              <a:t>rBGH Worldwide</a:t>
            </a:r>
            <a:endParaRPr lang="en-US" altLang="en-US" baseline="30000"/>
          </a:p>
        </p:txBody>
      </p:sp>
      <p:sp>
        <p:nvSpPr>
          <p:cNvPr id="63491" name="Rectangle 3">
            <a:extLst>
              <a:ext uri="{FF2B5EF4-FFF2-40B4-BE49-F238E27FC236}">
                <a16:creationId xmlns:a16="http://schemas.microsoft.com/office/drawing/2014/main" id="{D432825A-6172-BACE-FE69-DF9756BB35F8}"/>
              </a:ext>
            </a:extLst>
          </p:cNvPr>
          <p:cNvSpPr>
            <a:spLocks noGrp="1"/>
          </p:cNvSpPr>
          <p:nvPr>
            <p:ph type="body" idx="4294967295"/>
          </p:nvPr>
        </p:nvSpPr>
        <p:spPr>
          <a:xfrm>
            <a:off x="0" y="1600200"/>
            <a:ext cx="8229600" cy="4525963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 sz="3600"/>
              <a:t>Canada, Australia, New Zealand, Japan, and the European Union have banned rBGH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3600"/>
              <a:t>The Codex Alimentarius, the UN’s main food safety body, has refused to certify rBGH as safe</a:t>
            </a:r>
          </a:p>
          <a:p>
            <a:pPr eaLnBrk="1" hangingPunct="1">
              <a:lnSpc>
                <a:spcPct val="90000"/>
              </a:lnSpc>
            </a:pPr>
            <a:endParaRPr lang="en-US" altLang="en-US" sz="3600"/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>
            <a:extLst>
              <a:ext uri="{FF2B5EF4-FFF2-40B4-BE49-F238E27FC236}">
                <a16:creationId xmlns:a16="http://schemas.microsoft.com/office/drawing/2014/main" id="{06C5C926-E4A7-8D06-6B01-3BF47DB41948}"/>
              </a:ext>
            </a:extLst>
          </p:cNvPr>
          <p:cNvSpPr>
            <a:spLocks noGrp="1" noRot="1"/>
          </p:cNvSpPr>
          <p:nvPr>
            <p:ph type="title" idx="4294967295"/>
          </p:nvPr>
        </p:nvSpPr>
        <p:spPr>
          <a:xfrm>
            <a:off x="0" y="274638"/>
            <a:ext cx="8229600" cy="1143000"/>
          </a:xfrm>
        </p:spPr>
        <p:txBody>
          <a:bodyPr/>
          <a:lstStyle/>
          <a:p>
            <a:pPr eaLnBrk="1" hangingPunct="1"/>
            <a:r>
              <a:rPr lang="en-US" altLang="en-US"/>
              <a:t>rBGH Today</a:t>
            </a:r>
          </a:p>
        </p:txBody>
      </p:sp>
      <p:sp>
        <p:nvSpPr>
          <p:cNvPr id="61443" name="Rectangle 3">
            <a:extLst>
              <a:ext uri="{FF2B5EF4-FFF2-40B4-BE49-F238E27FC236}">
                <a16:creationId xmlns:a16="http://schemas.microsoft.com/office/drawing/2014/main" id="{298C99A0-99D2-E06B-318B-CD1BD175F1EF}"/>
              </a:ext>
            </a:extLst>
          </p:cNvPr>
          <p:cNvSpPr>
            <a:spLocks noGrp="1"/>
          </p:cNvSpPr>
          <p:nvPr>
            <p:ph type="body" idx="4294967295"/>
          </p:nvPr>
        </p:nvSpPr>
        <p:spPr>
          <a:xfrm>
            <a:off x="0" y="1600200"/>
            <a:ext cx="8229600" cy="4525963"/>
          </a:xfrm>
        </p:spPr>
        <p:txBody>
          <a:bodyPr/>
          <a:lstStyle/>
          <a:p>
            <a:pPr eaLnBrk="1" hangingPunct="1">
              <a:defRPr/>
            </a:pPr>
            <a:r>
              <a:rPr lang="en-US" altLang="en-US" sz="2800" dirty="0"/>
              <a:t>All fluid milk products in Oregon now </a:t>
            </a:r>
            <a:r>
              <a:rPr lang="en-US" altLang="en-US" sz="2800" dirty="0" err="1"/>
              <a:t>rBGH</a:t>
            </a:r>
            <a:r>
              <a:rPr lang="en-US" altLang="en-US" sz="2800" dirty="0"/>
              <a:t>-free</a:t>
            </a:r>
          </a:p>
          <a:p>
            <a:pPr marL="342900" indent="-342900" eaLnBrk="1" hangingPunct="1"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lang="en-US" altLang="en-US" sz="2800" dirty="0">
                <a:solidFill>
                  <a:prstClr val="black"/>
                </a:solidFill>
              </a:rPr>
              <a:t>Most the top 100 U.S. dairies are now at least partially </a:t>
            </a:r>
            <a:r>
              <a:rPr lang="en-US" altLang="en-US" sz="2800" dirty="0" err="1">
                <a:solidFill>
                  <a:prstClr val="black"/>
                </a:solidFill>
              </a:rPr>
              <a:t>rBGH</a:t>
            </a:r>
            <a:r>
              <a:rPr lang="en-US" altLang="en-US" sz="2800" dirty="0">
                <a:solidFill>
                  <a:prstClr val="black"/>
                </a:solidFill>
              </a:rPr>
              <a:t>-free or have announced that they will be</a:t>
            </a:r>
          </a:p>
          <a:p>
            <a:pPr marL="742950" lvl="1" indent="-285750" eaLnBrk="1" hangingPunct="1">
              <a:buClrTx/>
              <a:buSzTx/>
              <a:buFont typeface="Arial" panose="020B0604020202020204" pitchFamily="34" charset="0"/>
              <a:buChar char="–"/>
              <a:defRPr/>
            </a:pPr>
            <a:r>
              <a:rPr lang="en-US" altLang="en-US" sz="2800" dirty="0">
                <a:solidFill>
                  <a:prstClr val="black"/>
                </a:solidFill>
              </a:rPr>
              <a:t>90% of US dairy now </a:t>
            </a:r>
            <a:r>
              <a:rPr lang="en-US" altLang="en-US" sz="2800" dirty="0" err="1">
                <a:solidFill>
                  <a:prstClr val="black"/>
                </a:solidFill>
              </a:rPr>
              <a:t>rBGH</a:t>
            </a:r>
            <a:r>
              <a:rPr lang="en-US" altLang="en-US" sz="2800" dirty="0">
                <a:solidFill>
                  <a:prstClr val="black"/>
                </a:solidFill>
              </a:rPr>
              <a:t>-free</a:t>
            </a:r>
          </a:p>
          <a:p>
            <a:pPr eaLnBrk="1" hangingPunct="1">
              <a:defRPr/>
            </a:pPr>
            <a:r>
              <a:rPr lang="en-US" altLang="en-US" sz="2800" dirty="0"/>
              <a:t>All hospital systems in Oregon </a:t>
            </a:r>
            <a:r>
              <a:rPr lang="en-US" altLang="en-US" sz="2800" dirty="0" err="1"/>
              <a:t>rBGH</a:t>
            </a:r>
            <a:r>
              <a:rPr lang="en-US" altLang="en-US" sz="2800" dirty="0"/>
              <a:t>-free (many hospitals nationwide)</a:t>
            </a:r>
          </a:p>
          <a:p>
            <a:pPr eaLnBrk="1" hangingPunct="1">
              <a:defRPr/>
            </a:pPr>
            <a:r>
              <a:rPr lang="en-US" altLang="en-US" sz="2800" dirty="0"/>
              <a:t>Starbucks (company-owned stores), Chipotle, others </a:t>
            </a:r>
            <a:r>
              <a:rPr lang="en-US" altLang="en-US" sz="2800" dirty="0" err="1"/>
              <a:t>rBGH</a:t>
            </a:r>
            <a:r>
              <a:rPr lang="en-US" altLang="en-US" sz="2800" dirty="0"/>
              <a:t>-free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>
            <a:extLst>
              <a:ext uri="{FF2B5EF4-FFF2-40B4-BE49-F238E27FC236}">
                <a16:creationId xmlns:a16="http://schemas.microsoft.com/office/drawing/2014/main" id="{618364A7-C9BE-8174-D2B1-DAF7690F33B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4000" dirty="0"/>
              <a:t>Oregon Measure 27</a:t>
            </a:r>
            <a:br>
              <a:rPr lang="en-US" sz="4000" dirty="0"/>
            </a:br>
            <a:r>
              <a:rPr lang="en-US" sz="4000" dirty="0"/>
              <a:t>GM Food Labeling (2002)</a:t>
            </a:r>
          </a:p>
        </p:txBody>
      </p:sp>
      <p:sp>
        <p:nvSpPr>
          <p:cNvPr id="65539" name="Rectangle 3">
            <a:extLst>
              <a:ext uri="{FF2B5EF4-FFF2-40B4-BE49-F238E27FC236}">
                <a16:creationId xmlns:a16="http://schemas.microsoft.com/office/drawing/2014/main" id="{9AD9B770-2B2C-DADC-5C39-724F3411FF3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 sz="2800"/>
              <a:t>Required labeling of wholesale and retail GM foodstuffs</a:t>
            </a:r>
          </a:p>
          <a:p>
            <a:pPr eaLnBrk="1" hangingPunct="1"/>
            <a:r>
              <a:rPr lang="en-US" altLang="en-US" sz="2800"/>
              <a:t>Defeated 70% to 30%</a:t>
            </a:r>
          </a:p>
          <a:p>
            <a:pPr lvl="1" eaLnBrk="1" hangingPunct="1"/>
            <a:r>
              <a:rPr lang="en-US" altLang="en-US" sz="2800"/>
              <a:t>Despite widespread public support for labeling</a:t>
            </a:r>
          </a:p>
          <a:p>
            <a:pPr eaLnBrk="1" hangingPunct="1"/>
            <a:r>
              <a:rPr lang="en-US" altLang="en-US" sz="2800"/>
              <a:t>Opponents outspent proponents $5.5 million to $200,000</a:t>
            </a:r>
          </a:p>
          <a:p>
            <a:pPr lvl="1" eaLnBrk="1" hangingPunct="1"/>
            <a:r>
              <a:rPr lang="en-US" altLang="en-US" sz="2800"/>
              <a:t>Out of state ag biotech money</a:t>
            </a:r>
          </a:p>
          <a:p>
            <a:pPr lvl="1" eaLnBrk="1" hangingPunct="1"/>
            <a:r>
              <a:rPr lang="en-US" altLang="en-US" sz="2800"/>
              <a:t>Disinformation campaign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>
            <a:extLst>
              <a:ext uri="{FF2B5EF4-FFF2-40B4-BE49-F238E27FC236}">
                <a16:creationId xmlns:a16="http://schemas.microsoft.com/office/drawing/2014/main" id="{0FE52FA1-A8B2-1D8C-3F61-B4087FE42D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GM Food Labeling Today</a:t>
            </a:r>
          </a:p>
        </p:txBody>
      </p:sp>
      <p:sp>
        <p:nvSpPr>
          <p:cNvPr id="66563" name="Rectangle 3">
            <a:extLst>
              <a:ext uri="{FF2B5EF4-FFF2-40B4-BE49-F238E27FC236}">
                <a16:creationId xmlns:a16="http://schemas.microsoft.com/office/drawing/2014/main" id="{129DFEFE-E575-41F0-3B94-2167E2B756B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 sz="3200"/>
              <a:t>Many countries ban or limit GM crop production and importation</a:t>
            </a:r>
          </a:p>
          <a:p>
            <a:pPr eaLnBrk="1" hangingPunct="1"/>
            <a:r>
              <a:rPr lang="en-US" altLang="en-US" sz="3200"/>
              <a:t>State ballot measures and legislation (some passed) – see slide show on GMOs and biopharming on phsj website)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Title 1">
            <a:extLst>
              <a:ext uri="{FF2B5EF4-FFF2-40B4-BE49-F238E27FC236}">
                <a16:creationId xmlns:a16="http://schemas.microsoft.com/office/drawing/2014/main" id="{9A0BE2AC-7132-9AB3-7076-5A77F0798C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GM Food Labeling Today</a:t>
            </a:r>
          </a:p>
        </p:txBody>
      </p:sp>
      <p:sp>
        <p:nvSpPr>
          <p:cNvPr id="67587" name="Content Placeholder 2">
            <a:extLst>
              <a:ext uri="{FF2B5EF4-FFF2-40B4-BE49-F238E27FC236}">
                <a16:creationId xmlns:a16="http://schemas.microsoft.com/office/drawing/2014/main" id="{3D6466B5-0FDB-B6CA-B603-2C5BF105709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z="3200" dirty="0"/>
              <a:t>2016: Federal Safe and Accurate Food Labeling Act (aka Dark Act – Denying Americans Right to Know Act) signed by Obama, requires limited/confusing labeling, overrides all local labeling laws, supported by industry</a:t>
            </a:r>
          </a:p>
          <a:p>
            <a:r>
              <a:rPr lang="en-US" altLang="en-US" sz="3200" dirty="0"/>
              <a:t>2016: Center for Food Safety wins lawsuit opposing “highly refined” loophole</a:t>
            </a:r>
          </a:p>
          <a:p>
            <a:endParaRPr lang="en-US" altLang="en-US" dirty="0"/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>
            <a:extLst>
              <a:ext uri="{FF2B5EF4-FFF2-40B4-BE49-F238E27FC236}">
                <a16:creationId xmlns:a16="http://schemas.microsoft.com/office/drawing/2014/main" id="{65596CDF-40DA-0A64-6770-16BBAF0587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4000"/>
              <a:t>Former Representative Kucinich’s House Bills</a:t>
            </a:r>
          </a:p>
        </p:txBody>
      </p:sp>
      <p:sp>
        <p:nvSpPr>
          <p:cNvPr id="68611" name="Rectangle 3">
            <a:extLst>
              <a:ext uri="{FF2B5EF4-FFF2-40B4-BE49-F238E27FC236}">
                <a16:creationId xmlns:a16="http://schemas.microsoft.com/office/drawing/2014/main" id="{BAB5A642-5B0B-0546-DE4B-FE9F1565F67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 sz="3200"/>
              <a:t>The Genetically Engineered Food Right to Know Act, or H.R. 6636</a:t>
            </a:r>
          </a:p>
          <a:p>
            <a:pPr eaLnBrk="1" hangingPunct="1"/>
            <a:r>
              <a:rPr lang="en-US" altLang="en-US" sz="3200"/>
              <a:t>The Genetically Engineered Food Safety Act, or H.R. 6635</a:t>
            </a:r>
          </a:p>
          <a:p>
            <a:pPr eaLnBrk="1" hangingPunct="1"/>
            <a:r>
              <a:rPr lang="en-US" altLang="en-US" sz="3200"/>
              <a:t>The Genetically Engineered Technology Farmer Protection Act, or H.R. 6637</a:t>
            </a:r>
          </a:p>
          <a:p>
            <a:pPr eaLnBrk="1" hangingPunct="1"/>
            <a:r>
              <a:rPr lang="en-US" altLang="en-US" sz="3200"/>
              <a:t>Failed in US Senate (2013)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>
            <a:extLst>
              <a:ext uri="{FF2B5EF4-FFF2-40B4-BE49-F238E27FC236}">
                <a16:creationId xmlns:a16="http://schemas.microsoft.com/office/drawing/2014/main" id="{3BB8B76C-717B-DA5C-1D24-D024875E9E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4000" dirty="0"/>
              <a:t>Former Representative Kucinich’s Failed House Bills</a:t>
            </a:r>
          </a:p>
        </p:txBody>
      </p:sp>
      <p:sp>
        <p:nvSpPr>
          <p:cNvPr id="69635" name="Rectangle 3">
            <a:extLst>
              <a:ext uri="{FF2B5EF4-FFF2-40B4-BE49-F238E27FC236}">
                <a16:creationId xmlns:a16="http://schemas.microsoft.com/office/drawing/2014/main" id="{F47D279F-BDD1-9500-099E-8682E58A232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 sz="3200"/>
              <a:t>Mandate GMO labeling</a:t>
            </a:r>
          </a:p>
          <a:p>
            <a:pPr eaLnBrk="1" hangingPunct="1"/>
            <a:r>
              <a:rPr lang="en-US" altLang="en-US" sz="3200"/>
              <a:t>Require proper GMO safety testing</a:t>
            </a:r>
          </a:p>
          <a:p>
            <a:pPr eaLnBrk="1" hangingPunct="1"/>
            <a:r>
              <a:rPr lang="en-US" altLang="en-US" sz="3200"/>
              <a:t>Eliminate seed patenting</a:t>
            </a:r>
          </a:p>
          <a:p>
            <a:pPr eaLnBrk="1" hangingPunct="1"/>
            <a:r>
              <a:rPr lang="en-US" altLang="en-US" sz="3200"/>
              <a:t>Increase rights and protections for farmers</a:t>
            </a:r>
          </a:p>
          <a:p>
            <a:pPr lvl="1" eaLnBrk="1" hangingPunct="1"/>
            <a:r>
              <a:rPr lang="en-US" altLang="en-US" sz="3000"/>
              <a:t>High suicide rates among farmers in US and worldwide</a:t>
            </a:r>
          </a:p>
          <a:p>
            <a:pPr eaLnBrk="1" hangingPunct="1"/>
            <a:r>
              <a:rPr lang="en-US" altLang="en-US" sz="3200"/>
              <a:t>Prohibit sterile seeds</a:t>
            </a:r>
          </a:p>
          <a:p>
            <a:pPr eaLnBrk="1" hangingPunct="1"/>
            <a:r>
              <a:rPr lang="en-US" altLang="en-US" sz="3200"/>
              <a:t>Allow farmers to save seeds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itle 1">
            <a:extLst>
              <a:ext uri="{FF2B5EF4-FFF2-40B4-BE49-F238E27FC236}">
                <a16:creationId xmlns:a16="http://schemas.microsoft.com/office/drawing/2014/main" id="{8666F022-464B-7FB4-EA48-022E7C6DC9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/>
              <a:t>Former Representative Kucinich’s Failed House Bills</a:t>
            </a:r>
          </a:p>
        </p:txBody>
      </p:sp>
      <p:sp>
        <p:nvSpPr>
          <p:cNvPr id="70659" name="Content Placeholder 2">
            <a:extLst>
              <a:ext uri="{FF2B5EF4-FFF2-40B4-BE49-F238E27FC236}">
                <a16:creationId xmlns:a16="http://schemas.microsoft.com/office/drawing/2014/main" id="{6A40C074-1FCE-6B99-745B-C22BAAAA4C3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 sz="3200" dirty="0"/>
              <a:t>Administer full liability to biotechnology companies for damage caused by GMOs</a:t>
            </a:r>
          </a:p>
          <a:p>
            <a:pPr eaLnBrk="1" hangingPunct="1"/>
            <a:r>
              <a:rPr lang="en-US" altLang="en-US" sz="3200" dirty="0"/>
              <a:t>Expand FDA oversight and increase regulations re biopharming</a:t>
            </a:r>
          </a:p>
          <a:p>
            <a:pPr eaLnBrk="1" hangingPunct="1"/>
            <a:r>
              <a:rPr lang="en-US" altLang="en-US" sz="3200" dirty="0"/>
              <a:t>Prohibit open-air biopharming</a:t>
            </a:r>
          </a:p>
          <a:p>
            <a:pPr eaLnBrk="1" hangingPunct="1"/>
            <a:r>
              <a:rPr lang="en-US" altLang="en-US" sz="3200" dirty="0"/>
              <a:t>Expand research to help developing nations feed themselves</a:t>
            </a:r>
          </a:p>
          <a:p>
            <a:pPr eaLnBrk="1" hangingPunct="1"/>
            <a:endParaRPr lang="en-US" altLang="en-US" dirty="0"/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>
            <a:extLst>
              <a:ext uri="{FF2B5EF4-FFF2-40B4-BE49-F238E27FC236}">
                <a16:creationId xmlns:a16="http://schemas.microsoft.com/office/drawing/2014/main" id="{9F8EDA62-2883-3CC7-7A9D-E8C1BA377E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Biopharming in Oregon</a:t>
            </a:r>
          </a:p>
        </p:txBody>
      </p:sp>
      <p:sp>
        <p:nvSpPr>
          <p:cNvPr id="71683" name="Rectangle 3">
            <a:extLst>
              <a:ext uri="{FF2B5EF4-FFF2-40B4-BE49-F238E27FC236}">
                <a16:creationId xmlns:a16="http://schemas.microsoft.com/office/drawing/2014/main" id="{675F5DC8-43E3-9F09-A8E4-6A22694EC49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 sz="2800" dirty="0"/>
              <a:t>Bill passed OR Senate; no vote in House (2005)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800" dirty="0"/>
              <a:t>Opposition: agricultural biotech, Oregonians for Food and Shelter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800" dirty="0"/>
              <a:t>Led to task force, which led to MOU (completed 2010)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800" dirty="0"/>
              <a:t>ODA and Public Health Dept. must approve permits before field trials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800" dirty="0"/>
              <a:t>FDA preliminary safety opinion required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>
            <a:extLst>
              <a:ext uri="{FF2B5EF4-FFF2-40B4-BE49-F238E27FC236}">
                <a16:creationId xmlns:a16="http://schemas.microsoft.com/office/drawing/2014/main" id="{3CC011F2-77AC-AD9F-EEE5-E9B21CCFDE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Biopharming in Oregon</a:t>
            </a:r>
          </a:p>
        </p:txBody>
      </p:sp>
      <p:sp>
        <p:nvSpPr>
          <p:cNvPr id="72707" name="Rectangle 3">
            <a:extLst>
              <a:ext uri="{FF2B5EF4-FFF2-40B4-BE49-F238E27FC236}">
                <a16:creationId xmlns:a16="http://schemas.microsoft.com/office/drawing/2014/main" id="{167A473A-E547-A3D9-000C-617A0DDD443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 sz="3200" dirty="0"/>
              <a:t>Public comment period, public meeting</a:t>
            </a:r>
          </a:p>
          <a:p>
            <a:pPr eaLnBrk="1" hangingPunct="1"/>
            <a:r>
              <a:rPr lang="en-US" altLang="en-US" sz="3200" dirty="0"/>
              <a:t>Preference for non-food crops, secured indoor greenhouses</a:t>
            </a:r>
          </a:p>
          <a:p>
            <a:pPr eaLnBrk="1" hangingPunct="1"/>
            <a:r>
              <a:rPr lang="en-US" altLang="en-US" sz="3200" dirty="0"/>
              <a:t>$10,000 fee to company</a:t>
            </a:r>
          </a:p>
          <a:p>
            <a:pPr eaLnBrk="1" hangingPunct="1"/>
            <a:r>
              <a:rPr lang="en-US" altLang="en-US" sz="3200" dirty="0"/>
              <a:t>Company responsible for required remedial action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2">
            <a:extLst>
              <a:ext uri="{FF2B5EF4-FFF2-40B4-BE49-F238E27FC236}">
                <a16:creationId xmlns:a16="http://schemas.microsoft.com/office/drawing/2014/main" id="{3AD0B304-83D2-36D5-EDBA-AE9E838C57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/>
              <a:t>Eliminating Hunger</a:t>
            </a:r>
          </a:p>
        </p:txBody>
      </p:sp>
      <p:sp>
        <p:nvSpPr>
          <p:cNvPr id="73731" name="Rectangle 3">
            <a:extLst>
              <a:ext uri="{FF2B5EF4-FFF2-40B4-BE49-F238E27FC236}">
                <a16:creationId xmlns:a16="http://schemas.microsoft.com/office/drawing/2014/main" id="{9EB433A2-CFCB-A6B1-D974-D85E072C1C9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 sz="2400" dirty="0"/>
              <a:t>UN FAO: enough food produced daily to provide every living person with over 2700 calories/day</a:t>
            </a:r>
          </a:p>
          <a:p>
            <a:pPr lvl="1" eaLnBrk="1" hangingPunct="1"/>
            <a:r>
              <a:rPr lang="en-US" altLang="en-US" dirty="0"/>
              <a:t>Even so, 1/3 to ½ of the world’s food is wasted (40% in U.S.)</a:t>
            </a:r>
          </a:p>
          <a:p>
            <a:pPr lvl="1" eaLnBrk="1" hangingPunct="1"/>
            <a:r>
              <a:rPr lang="en-US" altLang="en-US" dirty="0"/>
              <a:t>1/3 animal feed</a:t>
            </a:r>
          </a:p>
          <a:p>
            <a:pPr lvl="1" eaLnBrk="1" hangingPunct="1"/>
            <a:r>
              <a:rPr lang="en-US" altLang="en-US" dirty="0"/>
              <a:t>5% used to produce biofuels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400" dirty="0"/>
              <a:t>38 million Americans dependent upon SNAP (Supplementary Nutrition Assistance Program)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dirty="0"/>
              <a:t>Large cuts under Trump II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400" dirty="0"/>
              <a:t>Hunger: solution requires political will</a:t>
            </a:r>
          </a:p>
          <a:p>
            <a:pPr eaLnBrk="1" hangingPunct="1"/>
            <a:endParaRPr lang="en-US" altLang="en-US" sz="3200" dirty="0"/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2">
            <a:extLst>
              <a:ext uri="{FF2B5EF4-FFF2-40B4-BE49-F238E27FC236}">
                <a16:creationId xmlns:a16="http://schemas.microsoft.com/office/drawing/2014/main" id="{18C04949-DD0F-1CEC-EF77-33966D0E8D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4000"/>
              <a:t>Suggestions for Activism</a:t>
            </a:r>
          </a:p>
        </p:txBody>
      </p:sp>
      <p:sp>
        <p:nvSpPr>
          <p:cNvPr id="74755" name="Rectangle 3">
            <a:extLst>
              <a:ext uri="{FF2B5EF4-FFF2-40B4-BE49-F238E27FC236}">
                <a16:creationId xmlns:a16="http://schemas.microsoft.com/office/drawing/2014/main" id="{095E1317-AD0B-410B-6A58-7BD98788ACC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 sz="3600" dirty="0"/>
              <a:t>Support traditional/organic farming</a:t>
            </a:r>
          </a:p>
          <a:p>
            <a:pPr lvl="1" eaLnBrk="1" hangingPunct="1"/>
            <a:r>
              <a:rPr lang="en-US" altLang="en-US" sz="3600" dirty="0"/>
              <a:t>converts carbon from a greenhouse gas into a food-producing asset 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3600" dirty="0"/>
              <a:t>Education (self, patients)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3600" dirty="0"/>
              <a:t>Op-eds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3600" dirty="0"/>
              <a:t>Vote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Title 1">
            <a:extLst>
              <a:ext uri="{FF2B5EF4-FFF2-40B4-BE49-F238E27FC236}">
                <a16:creationId xmlns:a16="http://schemas.microsoft.com/office/drawing/2014/main" id="{450FBD23-A23E-B23C-E4C9-CD1972C5E1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Suggestions for Activism</a:t>
            </a:r>
          </a:p>
        </p:txBody>
      </p:sp>
      <p:sp>
        <p:nvSpPr>
          <p:cNvPr id="75779" name="Content Placeholder 2">
            <a:extLst>
              <a:ext uri="{FF2B5EF4-FFF2-40B4-BE49-F238E27FC236}">
                <a16:creationId xmlns:a16="http://schemas.microsoft.com/office/drawing/2014/main" id="{34B611C2-489C-2F1A-4D76-D96FA2408EA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 sz="3600"/>
              <a:t>Lobbying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3600"/>
              <a:t>Work with groups (see phsj website “food safety issues” page)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3600"/>
              <a:t>Oregon Physicians for Social Responsibility’s Campaign for Safe Food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3600"/>
              <a:t>Run for office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2">
            <a:extLst>
              <a:ext uri="{FF2B5EF4-FFF2-40B4-BE49-F238E27FC236}">
                <a16:creationId xmlns:a16="http://schemas.microsoft.com/office/drawing/2014/main" id="{9C809CC0-DDC1-7659-0ECF-5F9412FAD658}"/>
              </a:ext>
            </a:extLst>
          </p:cNvPr>
          <p:cNvSpPr>
            <a:spLocks noGrp="1" noRot="1"/>
          </p:cNvSpPr>
          <p:nvPr>
            <p:ph type="title" idx="4294967295"/>
          </p:nvPr>
        </p:nvSpPr>
        <p:spPr>
          <a:xfrm>
            <a:off x="0" y="274638"/>
            <a:ext cx="8229600" cy="1143000"/>
          </a:xfrm>
        </p:spPr>
        <p:txBody>
          <a:bodyPr/>
          <a:lstStyle/>
          <a:p>
            <a:pPr eaLnBrk="1" hangingPunct="1"/>
            <a:r>
              <a:rPr lang="en-US" altLang="en-US"/>
              <a:t>Speak Up</a:t>
            </a:r>
          </a:p>
        </p:txBody>
      </p:sp>
      <p:sp>
        <p:nvSpPr>
          <p:cNvPr id="76803" name="Rectangle 3">
            <a:extLst>
              <a:ext uri="{FF2B5EF4-FFF2-40B4-BE49-F238E27FC236}">
                <a16:creationId xmlns:a16="http://schemas.microsoft.com/office/drawing/2014/main" id="{40E44DE1-7A57-6392-3E8E-241F77E4C850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0" y="1600200"/>
            <a:ext cx="8229600" cy="4525963"/>
          </a:xfrm>
        </p:spPr>
        <p:txBody>
          <a:bodyPr/>
          <a:lstStyle/>
          <a:p>
            <a:pPr eaLnBrk="1" hangingPunct="1">
              <a:buFont typeface="Wingdings" panose="05000000000000000000" pitchFamily="2" charset="2"/>
              <a:buNone/>
            </a:pPr>
            <a:r>
              <a:rPr lang="en-US" altLang="en-US"/>
              <a:t>	</a:t>
            </a: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en-US" altLang="en-US" sz="4400"/>
              <a:t>“The first job of a citizen is to keep your mouth open.”</a:t>
            </a:r>
          </a:p>
          <a:p>
            <a:pPr algn="r" eaLnBrk="1" hangingPunct="1">
              <a:buFont typeface="Wingdings" panose="05000000000000000000" pitchFamily="2" charset="2"/>
              <a:buNone/>
            </a:pPr>
            <a:r>
              <a:rPr lang="en-US" altLang="en-US" sz="4400"/>
              <a:t>- G</a:t>
            </a:r>
            <a:r>
              <a:rPr lang="en-US" altLang="en-US" sz="4400">
                <a:cs typeface="Times New Roman" panose="02020603050405020304" pitchFamily="18" charset="0"/>
              </a:rPr>
              <a:t>ü</a:t>
            </a:r>
            <a:r>
              <a:rPr lang="en-US" altLang="en-US" sz="4400"/>
              <a:t>nter Grass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>
            <a:extLst>
              <a:ext uri="{FF2B5EF4-FFF2-40B4-BE49-F238E27FC236}">
                <a16:creationId xmlns:a16="http://schemas.microsoft.com/office/drawing/2014/main" id="{658DEF6A-E8E2-2161-4FE2-A8226F75270C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0" y="274638"/>
            <a:ext cx="8229600" cy="1143000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3900"/>
              <a:t>Have Faith in Your Ability to Affect Change</a:t>
            </a:r>
          </a:p>
        </p:txBody>
      </p:sp>
      <p:sp>
        <p:nvSpPr>
          <p:cNvPr id="77827" name="Rectangle 3">
            <a:extLst>
              <a:ext uri="{FF2B5EF4-FFF2-40B4-BE49-F238E27FC236}">
                <a16:creationId xmlns:a16="http://schemas.microsoft.com/office/drawing/2014/main" id="{B12E886B-2D8F-3D1B-4170-CBC7ED4DD61D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0" y="1600200"/>
            <a:ext cx="8229600" cy="4525963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altLang="en-US"/>
              <a:t>	</a:t>
            </a:r>
            <a:r>
              <a:rPr lang="en-US" altLang="en-US" sz="4400"/>
              <a:t>"If you think you are too small to have an impact, try going to bed with a mosquito in your tent“</a:t>
            </a:r>
          </a:p>
          <a:p>
            <a:pPr algn="r" eaLnBrk="1" hangingPunct="1">
              <a:buFontTx/>
              <a:buNone/>
            </a:pPr>
            <a:r>
              <a:rPr lang="en-US" altLang="en-US" sz="4400"/>
              <a:t>- African Proverb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2">
            <a:extLst>
              <a:ext uri="{FF2B5EF4-FFF2-40B4-BE49-F238E27FC236}">
                <a16:creationId xmlns:a16="http://schemas.microsoft.com/office/drawing/2014/main" id="{5A2D7795-6345-5DB7-42A7-23F898123F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4000"/>
              <a:t>Public Health and Social Justice Website and Book</a:t>
            </a:r>
          </a:p>
        </p:txBody>
      </p:sp>
      <p:sp>
        <p:nvSpPr>
          <p:cNvPr id="79875" name="Rectangle 3">
            <a:extLst>
              <a:ext uri="{FF2B5EF4-FFF2-40B4-BE49-F238E27FC236}">
                <a16:creationId xmlns:a16="http://schemas.microsoft.com/office/drawing/2014/main" id="{75009899-F1AB-1B3C-4C90-41B835AFF97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 eaLnBrk="1" hangingPunct="1">
              <a:buFontTx/>
              <a:buNone/>
            </a:pPr>
            <a:endParaRPr lang="en-US" altLang="en-US" sz="3200"/>
          </a:p>
          <a:p>
            <a:pPr algn="ctr" eaLnBrk="1" hangingPunct="1">
              <a:buFontTx/>
              <a:buNone/>
            </a:pPr>
            <a:r>
              <a:rPr lang="en-US" altLang="en-US" sz="3200">
                <a:hlinkClick r:id="rId2"/>
              </a:rPr>
              <a:t>http://www.publichealthandsocialjustice.org</a:t>
            </a:r>
            <a:endParaRPr lang="en-US" altLang="en-US" sz="3200"/>
          </a:p>
          <a:p>
            <a:pPr algn="ctr" eaLnBrk="1" hangingPunct="1">
              <a:buFontTx/>
              <a:buNone/>
            </a:pPr>
            <a:r>
              <a:rPr lang="en-US" altLang="en-US" sz="3600">
                <a:hlinkClick r:id="rId3"/>
              </a:rPr>
              <a:t>http://www.phsj.org</a:t>
            </a:r>
            <a:endParaRPr lang="en-US" altLang="en-US" sz="3600"/>
          </a:p>
          <a:p>
            <a:pPr algn="ctr" eaLnBrk="1" hangingPunct="1">
              <a:buFontTx/>
              <a:buNone/>
            </a:pPr>
            <a:r>
              <a:rPr lang="en-US" altLang="en-US" sz="3600">
                <a:hlinkClick r:id="rId4"/>
              </a:rPr>
              <a:t>martindonohoe@phsj.org</a:t>
            </a:r>
            <a:endParaRPr lang="en-US" altLang="en-US" sz="3600"/>
          </a:p>
          <a:p>
            <a:pPr algn="ctr" eaLnBrk="1" hangingPunct="1">
              <a:buFontTx/>
              <a:buNone/>
            </a:pPr>
            <a:endParaRPr lang="en-US" altLang="en-US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8534</TotalTime>
  <Words>2832</Words>
  <Application>Microsoft Office PowerPoint</Application>
  <PresentationFormat>On-screen Show (4:3)</PresentationFormat>
  <Paragraphs>352</Paragraphs>
  <Slides>66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66</vt:i4>
      </vt:variant>
    </vt:vector>
  </HeadingPairs>
  <TitlesOfParts>
    <vt:vector size="73" baseType="lpstr">
      <vt:lpstr>Arial</vt:lpstr>
      <vt:lpstr>Calibri</vt:lpstr>
      <vt:lpstr>Constantia</vt:lpstr>
      <vt:lpstr>Times New Roman</vt:lpstr>
      <vt:lpstr>Wingdings</vt:lpstr>
      <vt:lpstr>Wingdings 2</vt:lpstr>
      <vt:lpstr>Flow</vt:lpstr>
      <vt:lpstr>Food Safety and  Food Justice</vt:lpstr>
      <vt:lpstr>UN Declaration of Human Rights</vt:lpstr>
      <vt:lpstr>Food Justice: Overview</vt:lpstr>
      <vt:lpstr>Food Justice: Overview</vt:lpstr>
      <vt:lpstr>Agriculture</vt:lpstr>
      <vt:lpstr>Corporate Control of Agriculture</vt:lpstr>
      <vt:lpstr>Corporate Control of Agriculture</vt:lpstr>
      <vt:lpstr>PowerPoint Presentation</vt:lpstr>
      <vt:lpstr>Industrial Food Production vs. Peasant Food Web</vt:lpstr>
      <vt:lpstr>Industrial Food Production vs. Peasant Food Web</vt:lpstr>
      <vt:lpstr>Food Justice</vt:lpstr>
      <vt:lpstr>Poverty and Famine</vt:lpstr>
      <vt:lpstr>Poverty and Famine</vt:lpstr>
      <vt:lpstr>Poverty and Famine</vt:lpstr>
      <vt:lpstr>Poverty and Priorities</vt:lpstr>
      <vt:lpstr>Foreign Aid</vt:lpstr>
      <vt:lpstr>Foreign Aid</vt:lpstr>
      <vt:lpstr>Foreign Aid</vt:lpstr>
      <vt:lpstr>Food Waste</vt:lpstr>
      <vt:lpstr>Food Waste</vt:lpstr>
      <vt:lpstr>Pesticides</vt:lpstr>
      <vt:lpstr>Pesticides</vt:lpstr>
      <vt:lpstr>Pesticides</vt:lpstr>
      <vt:lpstr>Pesticides</vt:lpstr>
      <vt:lpstr>Fertilizer</vt:lpstr>
      <vt:lpstr>Agricultural Feed</vt:lpstr>
      <vt:lpstr>Soil/Water</vt:lpstr>
      <vt:lpstr>Nanomaterials</vt:lpstr>
      <vt:lpstr>Indoor combustion of coal and biomass</vt:lpstr>
      <vt:lpstr>Air Pollution</vt:lpstr>
      <vt:lpstr>Agricultural Antibiotic Use</vt:lpstr>
      <vt:lpstr>Antibiotic Resistant Pathogens</vt:lpstr>
      <vt:lpstr>PowerPoint Presentation</vt:lpstr>
      <vt:lpstr>PowerPoint Presentation</vt:lpstr>
      <vt:lpstr>Genetically-Modified Crops</vt:lpstr>
      <vt:lpstr>Genetically-Modified Crops: Risks</vt:lpstr>
      <vt:lpstr>Biopharming</vt:lpstr>
      <vt:lpstr>Other Issues</vt:lpstr>
      <vt:lpstr>COOL: Country of Origin Labeling</vt:lpstr>
      <vt:lpstr>Problems with the Integrity of the Food System</vt:lpstr>
      <vt:lpstr>Problems with the Integrity of the Food System</vt:lpstr>
      <vt:lpstr>Other Issues</vt:lpstr>
      <vt:lpstr>Other Issues</vt:lpstr>
      <vt:lpstr>Obesity Epidemic</vt:lpstr>
      <vt:lpstr>Obesity Public Health Approaches</vt:lpstr>
      <vt:lpstr>Obesity Public Health Approaches</vt:lpstr>
      <vt:lpstr>Obesity Public Health Approaches</vt:lpstr>
      <vt:lpstr>Recombinant Bovine Growth Hormone (rBGH)</vt:lpstr>
      <vt:lpstr>rBGH</vt:lpstr>
      <vt:lpstr>Effects of rBGH on Humans</vt:lpstr>
      <vt:lpstr>rBGH Worldwide</vt:lpstr>
      <vt:lpstr>rBGH Today</vt:lpstr>
      <vt:lpstr>Oregon Measure 27 GM Food Labeling (2002)</vt:lpstr>
      <vt:lpstr>GM Food Labeling Today</vt:lpstr>
      <vt:lpstr>GM Food Labeling Today</vt:lpstr>
      <vt:lpstr>Former Representative Kucinich’s House Bills</vt:lpstr>
      <vt:lpstr>Former Representative Kucinich’s Failed House Bills</vt:lpstr>
      <vt:lpstr>Former Representative Kucinich’s Failed House Bills</vt:lpstr>
      <vt:lpstr>Biopharming in Oregon</vt:lpstr>
      <vt:lpstr>Biopharming in Oregon</vt:lpstr>
      <vt:lpstr>Eliminating Hunger</vt:lpstr>
      <vt:lpstr>Suggestions for Activism</vt:lpstr>
      <vt:lpstr>Suggestions for Activism</vt:lpstr>
      <vt:lpstr>Speak Up</vt:lpstr>
      <vt:lpstr>Have Faith in Your Ability to Affect Change</vt:lpstr>
      <vt:lpstr>Public Health and Social Justice Website and Book</vt:lpstr>
    </vt:vector>
  </TitlesOfParts>
  <Company>Kaiser Permanente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AMSA World Food Day Webinar</dc:title>
  <dc:creator>I765385</dc:creator>
  <cp:lastModifiedBy>martin donohoe</cp:lastModifiedBy>
  <cp:revision>81</cp:revision>
  <dcterms:created xsi:type="dcterms:W3CDTF">2011-10-24T02:50:58Z</dcterms:created>
  <dcterms:modified xsi:type="dcterms:W3CDTF">2026-10-26T16:39:59Z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69af8531-eb46-4968-8cb3-105d2f5ea87e_Enabled">
    <vt:lpwstr>true</vt:lpwstr>
  </property>
  <property fmtid="{D5CDD505-2E9C-101B-9397-08002B2CF9AE}" pid="3" name="MSIP_Label_69af8531-eb46-4968-8cb3-105d2f5ea87e_SetDate">
    <vt:lpwstr>2026-09-27T23:59:23Z</vt:lpwstr>
  </property>
  <property fmtid="{D5CDD505-2E9C-101B-9397-08002B2CF9AE}" pid="4" name="MSIP_Label_69af8531-eb46-4968-8cb3-105d2f5ea87e_Method">
    <vt:lpwstr>Standard</vt:lpwstr>
  </property>
  <property fmtid="{D5CDD505-2E9C-101B-9397-08002B2CF9AE}" pid="5" name="MSIP_Label_69af8531-eb46-4968-8cb3-105d2f5ea87e_Name">
    <vt:lpwstr>Official - No Marking</vt:lpwstr>
  </property>
  <property fmtid="{D5CDD505-2E9C-101B-9397-08002B2CF9AE}" pid="6" name="MSIP_Label_69af8531-eb46-4968-8cb3-105d2f5ea87e_SiteId">
    <vt:lpwstr>b46c1908-0334-4236-b978-585ee88e4199</vt:lpwstr>
  </property>
  <property fmtid="{D5CDD505-2E9C-101B-9397-08002B2CF9AE}" pid="7" name="MSIP_Label_69af8531-eb46-4968-8cb3-105d2f5ea87e_ActionId">
    <vt:lpwstr>f1cd12a9-990d-4451-8234-49c588081042</vt:lpwstr>
  </property>
  <property fmtid="{D5CDD505-2E9C-101B-9397-08002B2CF9AE}" pid="8" name="MSIP_Label_69af8531-eb46-4968-8cb3-105d2f5ea87e_ContentBits">
    <vt:lpwstr>0</vt:lpwstr>
  </property>
  <property fmtid="{D5CDD505-2E9C-101B-9397-08002B2CF9AE}" pid="9" name="MSIP_Label_69af8531-eb46-4968-8cb3-105d2f5ea87e_Tag">
    <vt:lpwstr>10, 3, 0, 1</vt:lpwstr>
  </property>
</Properties>
</file>